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9" r:id="rId7"/>
    <p:sldId id="270" r:id="rId8"/>
    <p:sldId id="271" r:id="rId9"/>
    <p:sldId id="272" r:id="rId10"/>
    <p:sldId id="273" r:id="rId11"/>
    <p:sldId id="274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38" y="-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slaj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98620" y="2003754"/>
            <a:ext cx="10994760" cy="1832460"/>
          </a:xfrm>
          <a:noFill/>
          <a:effectLst/>
        </p:spPr>
        <p:txBody>
          <a:bodyPr>
            <a:normAutofit/>
          </a:bodyPr>
          <a:lstStyle>
            <a:lvl1pPr algn="ctr">
              <a:defRPr sz="4800">
                <a:solidFill>
                  <a:schemeClr val="accent6">
                    <a:lumMod val="75000"/>
                  </a:schemeClr>
                </a:solidFill>
                <a:effectLst>
                  <a:outerShdw blurRad="76200" dist="38100" dir="3000000" algn="ctr" rotWithShape="0">
                    <a:schemeClr val="tx1">
                      <a:alpha val="41000"/>
                    </a:schemeClr>
                  </a:outerShdw>
                </a:effectLst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8620" y="3836214"/>
            <a:ext cx="10994760" cy="1628853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3733" b="0" i="0">
                <a:solidFill>
                  <a:srgbClr val="00B050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r-HR"/>
              <a:t>Kliknite da biste uredili stil podnaslova matrice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E864B-84AA-430A-AB2F-B98E7506A791}" type="datetimeFigureOut">
              <a:rPr lang="hr-HR" smtClean="0"/>
              <a:t>14.4.2024.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99DC6-2CAE-472D-A764-626BCE4A4D28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590578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Slika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hr-HR"/>
              <a:t>Kliknite da biste uredili stil naslova matrice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hr-HR"/>
              <a:t>Kliknite ikonu da biste dodali  sliku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E864B-84AA-430A-AB2F-B98E7506A791}" type="datetimeFigureOut">
              <a:rPr lang="hr-HR" smtClean="0"/>
              <a:t>14.4.2024.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99DC6-2CAE-472D-A764-626BCE4A4D28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248647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 okomit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E864B-84AA-430A-AB2F-B98E7506A791}" type="datetimeFigureOut">
              <a:rPr lang="hr-HR" smtClean="0"/>
              <a:t>14.4.2024.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99DC6-2CAE-472D-A764-626BCE4A4D28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2241253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Okomiti naslov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hr-HR"/>
              <a:t>Kliknite da biste uredili stil naslova matrice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E864B-84AA-430A-AB2F-B98E7506A791}" type="datetimeFigureOut">
              <a:rPr lang="hr-HR" smtClean="0"/>
              <a:t>14.4.2024.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99DC6-2CAE-472D-A764-626BCE4A4D28}" type="slidenum">
              <a:rPr lang="hr-HR" smtClean="0"/>
              <a:t>‹#›</a:t>
            </a:fld>
            <a:endParaRPr lang="hr-HR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77967" y="3101618"/>
            <a:ext cx="1951712" cy="702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224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620" y="985720"/>
            <a:ext cx="10994760" cy="985720"/>
          </a:xfrm>
        </p:spPr>
        <p:txBody>
          <a:bodyPr>
            <a:normAutofit/>
          </a:bodyPr>
          <a:lstStyle>
            <a:lvl1pPr algn="ctr">
              <a:defRPr sz="4800" baseline="0">
                <a:solidFill>
                  <a:schemeClr val="accent6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8621" y="2003753"/>
            <a:ext cx="10994760" cy="4479347"/>
          </a:xfrm>
        </p:spPr>
        <p:txBody>
          <a:bodyPr/>
          <a:lstStyle>
            <a:lvl1pPr algn="ctr">
              <a:defRPr sz="3733">
                <a:solidFill>
                  <a:srgbClr val="00B050"/>
                </a:solidFill>
              </a:defRPr>
            </a:lvl1pPr>
            <a:lvl2pPr algn="ctr">
              <a:defRPr>
                <a:solidFill>
                  <a:srgbClr val="00B050"/>
                </a:solidFill>
              </a:defRPr>
            </a:lvl2pPr>
            <a:lvl3pPr algn="ctr">
              <a:defRPr>
                <a:solidFill>
                  <a:srgbClr val="00B050"/>
                </a:solidFill>
              </a:defRPr>
            </a:lvl3pPr>
            <a:lvl4pPr algn="ctr">
              <a:defRPr>
                <a:solidFill>
                  <a:srgbClr val="00B050"/>
                </a:solidFill>
              </a:defRPr>
            </a:lvl4pPr>
            <a:lvl5pPr algn="ctr">
              <a:defRPr>
                <a:solidFill>
                  <a:srgbClr val="00B050"/>
                </a:solidFill>
              </a:defRPr>
            </a:lvl5pPr>
          </a:lstStyle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E864B-84AA-430A-AB2F-B98E7506A791}" type="datetimeFigureOut">
              <a:rPr lang="hr-HR" smtClean="0"/>
              <a:t>14.4.2024.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99DC6-2CAE-472D-A764-626BCE4A4D28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556359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620" y="578507"/>
            <a:ext cx="8347875" cy="763525"/>
          </a:xfrm>
        </p:spPr>
        <p:txBody>
          <a:bodyPr>
            <a:normAutofit/>
          </a:bodyPr>
          <a:lstStyle>
            <a:lvl1pPr algn="l">
              <a:defRPr sz="4800">
                <a:solidFill>
                  <a:schemeClr val="accent6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8620" y="1598079"/>
            <a:ext cx="8347875" cy="4681415"/>
          </a:xfrm>
        </p:spPr>
        <p:txBody>
          <a:bodyPr/>
          <a:lstStyle>
            <a:lvl1pPr>
              <a:defRPr sz="3733">
                <a:solidFill>
                  <a:srgbClr val="00B050"/>
                </a:solidFill>
              </a:defRPr>
            </a:lvl1pPr>
            <a:lvl2pPr>
              <a:defRPr>
                <a:solidFill>
                  <a:srgbClr val="00B050"/>
                </a:solidFill>
              </a:defRPr>
            </a:lvl2pPr>
            <a:lvl3pPr>
              <a:defRPr>
                <a:solidFill>
                  <a:srgbClr val="00B050"/>
                </a:solidFill>
              </a:defRPr>
            </a:lvl3pPr>
            <a:lvl4pPr>
              <a:defRPr>
                <a:solidFill>
                  <a:srgbClr val="00B050"/>
                </a:solidFill>
              </a:defRPr>
            </a:lvl4pPr>
            <a:lvl5pPr>
              <a:defRPr>
                <a:solidFill>
                  <a:srgbClr val="00B050"/>
                </a:solidFill>
              </a:defRPr>
            </a:lvl5pPr>
          </a:lstStyle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E864B-84AA-430A-AB2F-B98E7506A791}" type="datetimeFigureOut">
              <a:rPr lang="hr-HR" smtClean="0"/>
              <a:t>14.4.2024.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99DC6-2CAE-472D-A764-626BCE4A4D28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18187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aglavlje sekci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hr-HR"/>
              <a:t>Kliknite da biste uredili stil naslova matrice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E864B-84AA-430A-AB2F-B98E7506A791}" type="datetimeFigureOut">
              <a:rPr lang="hr-HR" smtClean="0"/>
              <a:t>14.4.2024.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99DC6-2CAE-472D-A764-626BCE4A4D28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304349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sadrž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E864B-84AA-430A-AB2F-B98E7506A791}" type="datetimeFigureOut">
              <a:rPr lang="hr-HR" smtClean="0"/>
              <a:t>14.4.2024.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99DC6-2CAE-472D-A764-626BCE4A4D28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840966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Usporedb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621" y="985721"/>
            <a:ext cx="10994761" cy="1018033"/>
          </a:xfrm>
        </p:spPr>
        <p:txBody>
          <a:bodyPr>
            <a:normAutofit/>
          </a:bodyPr>
          <a:lstStyle>
            <a:lvl1pPr algn="ctr">
              <a:defRPr sz="4800" baseline="0">
                <a:solidFill>
                  <a:schemeClr val="accent6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5839" y="2446425"/>
            <a:ext cx="5386917" cy="639763"/>
          </a:xfrm>
        </p:spPr>
        <p:txBody>
          <a:bodyPr anchor="b"/>
          <a:lstStyle>
            <a:lvl1pPr marL="0" indent="0" algn="ctr">
              <a:buNone/>
              <a:defRPr sz="3200" b="1">
                <a:solidFill>
                  <a:srgbClr val="00B050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5839" y="3021786"/>
            <a:ext cx="5386917" cy="2850495"/>
          </a:xfrm>
        </p:spPr>
        <p:txBody>
          <a:bodyPr/>
          <a:lstStyle>
            <a:lvl1pPr algn="ctr">
              <a:defRPr sz="3200">
                <a:solidFill>
                  <a:srgbClr val="00B050"/>
                </a:solidFill>
              </a:defRPr>
            </a:lvl1pPr>
            <a:lvl2pPr algn="ctr">
              <a:defRPr sz="2667">
                <a:solidFill>
                  <a:srgbClr val="00B050"/>
                </a:solidFill>
              </a:defRPr>
            </a:lvl2pPr>
            <a:lvl3pPr algn="ctr">
              <a:defRPr sz="2400">
                <a:solidFill>
                  <a:srgbClr val="00B050"/>
                </a:solidFill>
              </a:defRPr>
            </a:lvl3pPr>
            <a:lvl4pPr algn="ctr">
              <a:defRPr sz="2133">
                <a:solidFill>
                  <a:srgbClr val="00B050"/>
                </a:solidFill>
              </a:defRPr>
            </a:lvl4pPr>
            <a:lvl5pPr algn="ctr">
              <a:defRPr sz="2133">
                <a:solidFill>
                  <a:srgbClr val="00B050"/>
                </a:solidFill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1" y="2446425"/>
            <a:ext cx="5389033" cy="639763"/>
          </a:xfrm>
        </p:spPr>
        <p:txBody>
          <a:bodyPr anchor="b"/>
          <a:lstStyle>
            <a:lvl1pPr marL="0" indent="0" algn="ctr">
              <a:buNone/>
              <a:defRPr sz="3200" b="1">
                <a:solidFill>
                  <a:srgbClr val="00B050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6001" y="3021786"/>
            <a:ext cx="5389033" cy="2850495"/>
          </a:xfrm>
        </p:spPr>
        <p:txBody>
          <a:bodyPr/>
          <a:lstStyle>
            <a:lvl1pPr algn="ctr">
              <a:defRPr sz="3200">
                <a:solidFill>
                  <a:srgbClr val="00B050"/>
                </a:solidFill>
              </a:defRPr>
            </a:lvl1pPr>
            <a:lvl2pPr algn="ctr">
              <a:defRPr sz="2667">
                <a:solidFill>
                  <a:srgbClr val="00B050"/>
                </a:solidFill>
              </a:defRPr>
            </a:lvl2pPr>
            <a:lvl3pPr algn="ctr">
              <a:defRPr sz="2400">
                <a:solidFill>
                  <a:srgbClr val="00B050"/>
                </a:solidFill>
              </a:defRPr>
            </a:lvl3pPr>
            <a:lvl4pPr algn="ctr">
              <a:defRPr sz="2133">
                <a:solidFill>
                  <a:srgbClr val="00B050"/>
                </a:solidFill>
              </a:defRPr>
            </a:lvl4pPr>
            <a:lvl5pPr algn="ctr">
              <a:defRPr sz="2133">
                <a:solidFill>
                  <a:srgbClr val="00B050"/>
                </a:solidFill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E864B-84AA-430A-AB2F-B98E7506A791}" type="datetimeFigureOut">
              <a:rPr lang="hr-HR" smtClean="0"/>
              <a:t>14.4.2024.</a:t>
            </a:fld>
            <a:endParaRPr lang="hr-H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99DC6-2CAE-472D-A764-626BCE4A4D28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509599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E864B-84AA-430A-AB2F-B98E7506A791}" type="datetimeFigureOut">
              <a:rPr lang="hr-HR" smtClean="0"/>
              <a:t>14.4.2024.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99DC6-2CAE-472D-A764-626BCE4A4D28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46282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E864B-84AA-430A-AB2F-B98E7506A791}" type="datetimeFigureOut">
              <a:rPr lang="hr-HR" smtClean="0"/>
              <a:t>14.4.2024.</a:t>
            </a:fld>
            <a:endParaRPr lang="hr-H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99DC6-2CAE-472D-A764-626BCE4A4D28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310607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Sadržaj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hr-HR"/>
              <a:t>Kliknite da biste uredili stil naslova matrice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E864B-84AA-430A-AB2F-B98E7506A791}" type="datetimeFigureOut">
              <a:rPr lang="hr-HR" smtClean="0"/>
              <a:t>14.4.2024.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99DC6-2CAE-472D-A764-626BCE4A4D28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224338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r-HR"/>
              <a:t>Kliknite da biste uredili stil naslova matrice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E864B-84AA-430A-AB2F-B98E7506A791}" type="datetimeFigureOut">
              <a:rPr lang="hr-HR" smtClean="0"/>
              <a:t>14.4.2024.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E99DC6-2CAE-472D-A764-626BCE4A4D28}" type="slidenum">
              <a:rPr lang="hr-HR" smtClean="0"/>
              <a:t>‹#›</a:t>
            </a:fld>
            <a:endParaRPr lang="hr-H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/>
        </p:nvSpPr>
        <p:spPr>
          <a:xfrm>
            <a:off x="-12200" y="6951663"/>
            <a:ext cx="11186167" cy="66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7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867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342817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B1AA7DFC-A21C-D088-52F0-407CD29F31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06082" y="0"/>
            <a:ext cx="8192277" cy="6858000"/>
          </a:xfrm>
        </p:spPr>
        <p:txBody>
          <a:bodyPr>
            <a:normAutofit/>
          </a:bodyPr>
          <a:lstStyle/>
          <a:p>
            <a:r>
              <a:rPr lang="hr-HR" sz="6600" b="1" dirty="0"/>
              <a:t>WEB APLIKACIJA ZA PREGLED RECEPATA</a:t>
            </a:r>
          </a:p>
        </p:txBody>
      </p:sp>
    </p:spTree>
    <p:extLst>
      <p:ext uri="{BB962C8B-B14F-4D97-AF65-F5344CB8AC3E}">
        <p14:creationId xmlns:p14="http://schemas.microsoft.com/office/powerpoint/2010/main" val="41722002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B973CEAD-B619-F6B1-1605-72F48C15D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93B6D670-B705-38CC-7D8B-EC3C66E812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r-HR"/>
          </a:p>
        </p:txBody>
      </p:sp>
      <p:pic>
        <p:nvPicPr>
          <p:cNvPr id="6" name="Slika 5">
            <a:extLst>
              <a:ext uri="{FF2B5EF4-FFF2-40B4-BE49-F238E27FC236}">
                <a16:creationId xmlns:a16="http://schemas.microsoft.com/office/drawing/2014/main" id="{02E8E403-0C25-9BDA-3432-4E261F941E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0" y="0"/>
            <a:ext cx="22546410" cy="6858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0058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B973CEAD-B619-F6B1-1605-72F48C15D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93B6D670-B705-38CC-7D8B-EC3C66E812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r-HR"/>
          </a:p>
        </p:txBody>
      </p:sp>
      <p:pic>
        <p:nvPicPr>
          <p:cNvPr id="6" name="Slika 5">
            <a:extLst>
              <a:ext uri="{FF2B5EF4-FFF2-40B4-BE49-F238E27FC236}">
                <a16:creationId xmlns:a16="http://schemas.microsoft.com/office/drawing/2014/main" id="{02E8E403-0C25-9BDA-3432-4E261F941E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354410" y="-969"/>
            <a:ext cx="22546410" cy="6858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0094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09FE3BE1-AADF-308E-D1F4-8FE402E4C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b="1"/>
              <a:t>ODABRANE TEHNOLOGIJE</a:t>
            </a:r>
            <a:endParaRPr lang="hr-HR" b="1" dirty="0"/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5D4D1797-9C25-2673-3E41-075F1C9B96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hr-HR"/>
              <a:t>Frontend:</a:t>
            </a:r>
          </a:p>
          <a:p>
            <a:pPr lvl="1" algn="l"/>
            <a:r>
              <a:rPr lang="hr-HR" sz="2800"/>
              <a:t>Angular</a:t>
            </a:r>
          </a:p>
          <a:p>
            <a:pPr algn="l"/>
            <a:r>
              <a:rPr lang="hr-HR"/>
              <a:t>Baza podataka:</a:t>
            </a:r>
          </a:p>
          <a:p>
            <a:pPr lvl="1" algn="l"/>
            <a:r>
              <a:rPr lang="hr-HR" sz="2800"/>
              <a:t>SQLite</a:t>
            </a:r>
          </a:p>
          <a:p>
            <a:pPr algn="l"/>
            <a:r>
              <a:rPr lang="hr-HR"/>
              <a:t>Backend:</a:t>
            </a:r>
          </a:p>
          <a:p>
            <a:pPr lvl="1" algn="l"/>
            <a:r>
              <a:rPr lang="hr-HR" sz="2800"/>
              <a:t>ASP.NET Core </a:t>
            </a:r>
          </a:p>
          <a:p>
            <a:pPr lvl="1" algn="l"/>
            <a:r>
              <a:rPr lang="hr-HR" sz="2800"/>
              <a:t>Swagger API</a:t>
            </a:r>
            <a:endParaRPr lang="hr-HR" sz="2800" dirty="0"/>
          </a:p>
        </p:txBody>
      </p:sp>
      <p:pic>
        <p:nvPicPr>
          <p:cNvPr id="5" name="Slika 4">
            <a:extLst>
              <a:ext uri="{FF2B5EF4-FFF2-40B4-BE49-F238E27FC236}">
                <a16:creationId xmlns:a16="http://schemas.microsoft.com/office/drawing/2014/main" id="{34A7234E-1645-F353-A3B7-A35BE21E82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9114" y="2241019"/>
            <a:ext cx="934364" cy="906192"/>
          </a:xfrm>
          <a:prstGeom prst="rect">
            <a:avLst/>
          </a:prstGeom>
        </p:spPr>
      </p:pic>
      <p:pic>
        <p:nvPicPr>
          <p:cNvPr id="7" name="Slika 6">
            <a:extLst>
              <a:ext uri="{FF2B5EF4-FFF2-40B4-BE49-F238E27FC236}">
                <a16:creationId xmlns:a16="http://schemas.microsoft.com/office/drawing/2014/main" id="{579F07D0-4446-5CC4-B734-5CAE91D500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8843" y="3445365"/>
            <a:ext cx="1703754" cy="793737"/>
          </a:xfrm>
          <a:prstGeom prst="rect">
            <a:avLst/>
          </a:prstGeom>
        </p:spPr>
      </p:pic>
      <p:pic>
        <p:nvPicPr>
          <p:cNvPr id="9" name="Slika 8">
            <a:extLst>
              <a:ext uri="{FF2B5EF4-FFF2-40B4-BE49-F238E27FC236}">
                <a16:creationId xmlns:a16="http://schemas.microsoft.com/office/drawing/2014/main" id="{0A5716E1-9224-369E-9CB8-5BFF2C7CC97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8514" t="13525" r="11550" b="5460"/>
          <a:stretch/>
        </p:blipFill>
        <p:spPr>
          <a:xfrm>
            <a:off x="7504327" y="4588823"/>
            <a:ext cx="1203937" cy="914528"/>
          </a:xfrm>
          <a:prstGeom prst="rect">
            <a:avLst/>
          </a:prstGeom>
        </p:spPr>
      </p:pic>
      <p:pic>
        <p:nvPicPr>
          <p:cNvPr id="11" name="Slika 10">
            <a:extLst>
              <a:ext uri="{FF2B5EF4-FFF2-40B4-BE49-F238E27FC236}">
                <a16:creationId xmlns:a16="http://schemas.microsoft.com/office/drawing/2014/main" id="{802BF0B0-A64E-6E01-6A6F-3C6B87519D7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689" r="7735"/>
          <a:stretch/>
        </p:blipFill>
        <p:spPr>
          <a:xfrm>
            <a:off x="8573478" y="3445365"/>
            <a:ext cx="1891323" cy="798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740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8229DC3F-E152-5C84-1D8F-839A30691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620" y="985720"/>
            <a:ext cx="10994760" cy="985720"/>
          </a:xfrm>
        </p:spPr>
        <p:txBody>
          <a:bodyPr anchor="ctr">
            <a:normAutofit/>
          </a:bodyPr>
          <a:lstStyle/>
          <a:p>
            <a:r>
              <a:rPr lang="hr-HR" b="1" dirty="0"/>
              <a:t>ARHITEKTURA APLIKACIJE</a:t>
            </a:r>
          </a:p>
        </p:txBody>
      </p:sp>
      <p:pic>
        <p:nvPicPr>
          <p:cNvPr id="11" name="Slika 10">
            <a:extLst>
              <a:ext uri="{FF2B5EF4-FFF2-40B4-BE49-F238E27FC236}">
                <a16:creationId xmlns:a16="http://schemas.microsoft.com/office/drawing/2014/main" id="{7BBA58BB-229F-CC70-2F18-024631BD9B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3094" y="2456631"/>
            <a:ext cx="7085812" cy="4120433"/>
          </a:xfrm>
          <a:prstGeom prst="rect">
            <a:avLst/>
          </a:prstGeom>
        </p:spPr>
      </p:pic>
      <p:sp>
        <p:nvSpPr>
          <p:cNvPr id="12" name="Pravokutnik 11">
            <a:extLst>
              <a:ext uri="{FF2B5EF4-FFF2-40B4-BE49-F238E27FC236}">
                <a16:creationId xmlns:a16="http://schemas.microsoft.com/office/drawing/2014/main" id="{7E9B9537-7232-5AB8-7402-7BAA67127A3E}"/>
              </a:ext>
            </a:extLst>
          </p:cNvPr>
          <p:cNvSpPr/>
          <p:nvPr/>
        </p:nvSpPr>
        <p:spPr>
          <a:xfrm>
            <a:off x="7942903" y="3592285"/>
            <a:ext cx="989045" cy="2892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3" name="TekstniOkvir 12">
            <a:extLst>
              <a:ext uri="{FF2B5EF4-FFF2-40B4-BE49-F238E27FC236}">
                <a16:creationId xmlns:a16="http://schemas.microsoft.com/office/drawing/2014/main" id="{FBEF4EBA-5ACA-14E9-4F25-119A9CBC5244}"/>
              </a:ext>
            </a:extLst>
          </p:cNvPr>
          <p:cNvSpPr txBox="1"/>
          <p:nvPr/>
        </p:nvSpPr>
        <p:spPr>
          <a:xfrm>
            <a:off x="8026400" y="3512202"/>
            <a:ext cx="1000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 err="1">
                <a:latin typeface="Arial" panose="020B0604020202020204" pitchFamily="34" charset="0"/>
                <a:cs typeface="Arial" panose="020B0604020202020204" pitchFamily="34" charset="0"/>
              </a:rPr>
              <a:t>SQLite</a:t>
            </a:r>
            <a:endParaRPr lang="hr-H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42868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276EA18F-0467-80A1-3E5F-46989A4F2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b="1" dirty="0"/>
              <a:t>BAZA PODATAKA</a:t>
            </a:r>
          </a:p>
        </p:txBody>
      </p:sp>
      <p:pic>
        <p:nvPicPr>
          <p:cNvPr id="4" name="Picture 1" descr="Slika na kojoj se prikazuje tekst, snimka zaslona, Font, dijagram&#10;&#10;Opis je automatski generiran">
            <a:extLst>
              <a:ext uri="{FF2B5EF4-FFF2-40B4-BE49-F238E27FC236}">
                <a16:creationId xmlns:a16="http://schemas.microsoft.com/office/drawing/2014/main" id="{4B1C80F4-052A-4A58-0334-189AF0931A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04" t="13897" r="16118" b="13640"/>
          <a:stretch/>
        </p:blipFill>
        <p:spPr bwMode="auto">
          <a:xfrm>
            <a:off x="3923084" y="2362200"/>
            <a:ext cx="4345832" cy="372964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763370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DB0C4B22-178F-60FB-A5C8-406C70B9E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b="1" dirty="0"/>
              <a:t>TESTIRANJE APLIAKCIJE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75895CC9-684A-504E-80DC-92D11022E7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hr-HR" dirty="0" err="1"/>
              <a:t>Swagger</a:t>
            </a:r>
            <a:endParaRPr lang="hr-HR" dirty="0"/>
          </a:p>
          <a:p>
            <a:pPr lvl="1" algn="l"/>
            <a:r>
              <a:rPr lang="hr-HR" sz="2800" dirty="0"/>
              <a:t>Pouzdano ručno testiranje</a:t>
            </a:r>
          </a:p>
          <a:p>
            <a:pPr lvl="1" algn="l"/>
            <a:r>
              <a:rPr lang="hr-HR" sz="2800" dirty="0"/>
              <a:t>Provjerava CRUD metode</a:t>
            </a:r>
          </a:p>
          <a:p>
            <a:pPr algn="l"/>
            <a:r>
              <a:rPr lang="hr-HR" dirty="0" err="1"/>
              <a:t>Selenium</a:t>
            </a:r>
            <a:r>
              <a:rPr lang="hr-HR" dirty="0"/>
              <a:t>(</a:t>
            </a:r>
            <a:r>
              <a:rPr lang="hr-HR" dirty="0" err="1"/>
              <a:t>Katalon</a:t>
            </a:r>
            <a:r>
              <a:rPr lang="hr-HR" dirty="0"/>
              <a:t> Studio Enterprise)</a:t>
            </a:r>
          </a:p>
          <a:p>
            <a:pPr lvl="1" algn="l"/>
            <a:r>
              <a:rPr lang="hr-HR" sz="2800" dirty="0"/>
              <a:t>Automatizacija testiranja</a:t>
            </a:r>
          </a:p>
          <a:p>
            <a:pPr lvl="1" algn="l"/>
            <a:r>
              <a:rPr lang="hr-HR" sz="2800" dirty="0"/>
              <a:t>Automatsko generiranje skripte</a:t>
            </a:r>
          </a:p>
        </p:txBody>
      </p:sp>
    </p:spTree>
    <p:extLst>
      <p:ext uri="{BB962C8B-B14F-4D97-AF65-F5344CB8AC3E}">
        <p14:creationId xmlns:p14="http://schemas.microsoft.com/office/powerpoint/2010/main" val="37544605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32AB6373-0CA6-FAD2-9A22-02D3C9296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b="1" dirty="0"/>
              <a:t>SWAGGER</a:t>
            </a:r>
          </a:p>
        </p:txBody>
      </p:sp>
      <p:pic>
        <p:nvPicPr>
          <p:cNvPr id="4" name="Rezervirano mjesto sadržaja 3" descr="Slika na kojoj se prikazuje tekst, snimka zaslona, Font&#10;&#10;Opis je automatski generiran">
            <a:extLst>
              <a:ext uri="{FF2B5EF4-FFF2-40B4-BE49-F238E27FC236}">
                <a16:creationId xmlns:a16="http://schemas.microsoft.com/office/drawing/2014/main" id="{36114105-792E-F4D9-7AF8-9CAFBDAA86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23466" y="2590222"/>
            <a:ext cx="5899904" cy="3609857"/>
          </a:xfrm>
          <a:prstGeom prst="rect">
            <a:avLst/>
          </a:prstGeom>
        </p:spPr>
      </p:pic>
      <p:pic>
        <p:nvPicPr>
          <p:cNvPr id="5" name="Slika 4" descr="Slika na kojoj se prikazuje tekst, snimka zaslona, broj, paralelno&#10;&#10;Opis je automatski generiran">
            <a:extLst>
              <a:ext uri="{FF2B5EF4-FFF2-40B4-BE49-F238E27FC236}">
                <a16:creationId xmlns:a16="http://schemas.microsoft.com/office/drawing/2014/main" id="{78E150DA-1882-96E4-ECB3-E341ACABDD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230" y="2122804"/>
            <a:ext cx="4871158" cy="454469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058608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183F6015-1A02-493E-4CDA-0F8DAB812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r-HR" b="1" dirty="0"/>
              <a:t>SELENIUM</a:t>
            </a:r>
            <a:endParaRPr lang="hr-HR" dirty="0"/>
          </a:p>
        </p:txBody>
      </p:sp>
      <p:pic>
        <p:nvPicPr>
          <p:cNvPr id="4" name="Rezervirano mjesto sadržaja 3" descr="Slika na kojoj se prikazuje tekst, softver, Multimedijski softver, grafički softver&#10;&#10;Opis je automatski generiran">
            <a:extLst>
              <a:ext uri="{FF2B5EF4-FFF2-40B4-BE49-F238E27FC236}">
                <a16:creationId xmlns:a16="http://schemas.microsoft.com/office/drawing/2014/main" id="{6E218A41-5A51-A50D-2127-B0C57376D8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18962" y="2781417"/>
            <a:ext cx="7974418" cy="3338513"/>
          </a:xfrm>
          <a:prstGeom prst="rect">
            <a:avLst/>
          </a:prstGeom>
        </p:spPr>
      </p:pic>
      <p:pic>
        <p:nvPicPr>
          <p:cNvPr id="5" name="Slika 4" descr="Slika na kojoj se prikazuje tekst, snimka zaslona, softver, Multimedijski softver&#10;&#10;Opis je automatski generiran">
            <a:extLst>
              <a:ext uri="{FF2B5EF4-FFF2-40B4-BE49-F238E27FC236}">
                <a16:creationId xmlns:a16="http://schemas.microsoft.com/office/drawing/2014/main" id="{8DFD20AD-B1B7-F62A-1216-49B1881210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4622"/>
          <a:stretch/>
        </p:blipFill>
        <p:spPr>
          <a:xfrm>
            <a:off x="1406275" y="1971439"/>
            <a:ext cx="2057400" cy="4717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356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8B40820B-CE35-F4D2-7C1F-AF0BD766B5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18535" y="1390650"/>
            <a:ext cx="8754930" cy="2369364"/>
          </a:xfrm>
        </p:spPr>
        <p:txBody>
          <a:bodyPr anchor="ctr">
            <a:normAutofit/>
          </a:bodyPr>
          <a:lstStyle/>
          <a:p>
            <a:r>
              <a:rPr lang="hr-HR" sz="6000" b="1" dirty="0"/>
              <a:t>DEMONSTRACIJA APLIKACIJE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AECE456E-F544-746D-0787-62AD3AA717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8620" y="4102914"/>
            <a:ext cx="10994760" cy="16288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r-HR" sz="8800" b="1" dirty="0"/>
              <a:t>HVALA!</a:t>
            </a:r>
          </a:p>
        </p:txBody>
      </p:sp>
    </p:spTree>
    <p:extLst>
      <p:ext uri="{BB962C8B-B14F-4D97-AF65-F5344CB8AC3E}">
        <p14:creationId xmlns:p14="http://schemas.microsoft.com/office/powerpoint/2010/main" val="594744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010E27DE-EC61-8350-1D9C-94A62D000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b="1" dirty="0">
                <a:latin typeface="Calibri (tijelo)"/>
                <a:cs typeface="Arial" panose="020B0604020202020204" pitchFamily="34" charset="0"/>
              </a:rPr>
              <a:t>ČLANOVI</a:t>
            </a:r>
            <a:r>
              <a:rPr lang="hr-HR" b="1" dirty="0">
                <a:latin typeface="Arial" panose="020B0604020202020204" pitchFamily="34" charset="0"/>
                <a:cs typeface="Arial" panose="020B0604020202020204" pitchFamily="34" charset="0"/>
              </a:rPr>
              <a:t> TIMA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93370261-2436-4C0B-DF4D-98DB8ABC46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hr-HR" sz="3600" b="1" dirty="0">
                <a:latin typeface="Calibri (tijelo)"/>
                <a:cs typeface="Arial" panose="020B0604020202020204" pitchFamily="34" charset="0"/>
              </a:rPr>
              <a:t>VODITELJ TIMA</a:t>
            </a:r>
          </a:p>
          <a:p>
            <a:pPr lvl="1" algn="l"/>
            <a:r>
              <a:rPr lang="hr-HR" sz="2800" i="1" dirty="0">
                <a:latin typeface="Calibri (tijelo)"/>
                <a:cs typeface="Arial" panose="020B0604020202020204" pitchFamily="34" charset="0"/>
              </a:rPr>
              <a:t>NIKOLA PLATNJAK</a:t>
            </a:r>
          </a:p>
          <a:p>
            <a:pPr marL="0" indent="0" algn="l">
              <a:buNone/>
            </a:pPr>
            <a:r>
              <a:rPr lang="hr-HR" sz="3600" b="1" dirty="0">
                <a:latin typeface="Calibri (tijelo)"/>
                <a:cs typeface="Arial" panose="020B0604020202020204" pitchFamily="34" charset="0"/>
              </a:rPr>
              <a:t>PROGRAMERI</a:t>
            </a:r>
          </a:p>
          <a:p>
            <a:pPr lvl="1" algn="l"/>
            <a:r>
              <a:rPr lang="hr-HR" sz="2800" i="1" dirty="0">
                <a:latin typeface="Calibri (tijelo)"/>
                <a:cs typeface="Arial" panose="020B0604020202020204" pitchFamily="34" charset="0"/>
              </a:rPr>
              <a:t>DORIAN HAJNIĆ</a:t>
            </a:r>
          </a:p>
          <a:p>
            <a:pPr lvl="1" algn="l"/>
            <a:r>
              <a:rPr lang="hr-HR" sz="2800" i="1" dirty="0">
                <a:latin typeface="Calibri (tijelo)"/>
                <a:cs typeface="Arial" panose="020B0604020202020204" pitchFamily="34" charset="0"/>
              </a:rPr>
              <a:t>KRISTINA ANIČIĆ</a:t>
            </a:r>
          </a:p>
          <a:p>
            <a:pPr marL="0" indent="0" algn="l">
              <a:buNone/>
            </a:pPr>
            <a:r>
              <a:rPr lang="hr-HR" sz="3600" b="1" dirty="0">
                <a:latin typeface="Calibri (tijelo)"/>
                <a:cs typeface="Arial" panose="020B0604020202020204" pitchFamily="34" charset="0"/>
              </a:rPr>
              <a:t>TESTER</a:t>
            </a:r>
          </a:p>
          <a:p>
            <a:pPr lvl="1" algn="l"/>
            <a:r>
              <a:rPr lang="hr-HR" sz="2800" i="1" dirty="0">
                <a:latin typeface="Calibri (tijelo)"/>
                <a:cs typeface="Arial" panose="020B0604020202020204" pitchFamily="34" charset="0"/>
              </a:rPr>
              <a:t>NINA ŠALKOVIĆ</a:t>
            </a:r>
          </a:p>
        </p:txBody>
      </p:sp>
    </p:spTree>
    <p:extLst>
      <p:ext uri="{BB962C8B-B14F-4D97-AF65-F5344CB8AC3E}">
        <p14:creationId xmlns:p14="http://schemas.microsoft.com/office/powerpoint/2010/main" val="1219217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4D783A69-796F-21DB-DE87-713421DF4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r-HR" sz="5400" b="1" dirty="0"/>
              <a:t>OPIS APLIKACIJE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9FBB42DD-5B7E-8F94-F3AE-E6AAAD7F15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hr-HR" sz="3600" dirty="0"/>
              <a:t>Aplikacija služi za online pregled recepata za svaku osobu.</a:t>
            </a:r>
          </a:p>
          <a:p>
            <a:pPr algn="l"/>
            <a:endParaRPr lang="hr-HR" dirty="0"/>
          </a:p>
          <a:p>
            <a:pPr algn="l"/>
            <a:r>
              <a:rPr lang="hr-HR" sz="3600" dirty="0"/>
              <a:t>Korisnici:</a:t>
            </a:r>
          </a:p>
          <a:p>
            <a:pPr lvl="1" algn="l"/>
            <a:r>
              <a:rPr lang="hr-HR" sz="2800" dirty="0"/>
              <a:t>Profesionalni kuhari</a:t>
            </a:r>
          </a:p>
          <a:p>
            <a:pPr lvl="1" algn="l"/>
            <a:r>
              <a:rPr lang="hr-HR" sz="2800" dirty="0"/>
              <a:t>Amaterski kuhari</a:t>
            </a:r>
          </a:p>
          <a:p>
            <a:pPr lvl="1" algn="l"/>
            <a:r>
              <a:rPr lang="hr-HR" sz="2800" dirty="0"/>
              <a:t>Kuhari početnici</a:t>
            </a:r>
          </a:p>
        </p:txBody>
      </p:sp>
      <p:pic>
        <p:nvPicPr>
          <p:cNvPr id="4" name="Picture 1">
            <a:extLst>
              <a:ext uri="{FF2B5EF4-FFF2-40B4-BE49-F238E27FC236}">
                <a16:creationId xmlns:a16="http://schemas.microsoft.com/office/drawing/2014/main" id="{0C68380A-16B4-4DFE-2DD6-C413505ECD4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0279" y="2845118"/>
            <a:ext cx="5753100" cy="3078480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34868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A020E5D7-E01D-84C6-1041-04365BF8C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620" y="578507"/>
            <a:ext cx="8347875" cy="763525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hr-HR" b="1" dirty="0"/>
              <a:t>VOĐENJE PROJEKTA</a:t>
            </a:r>
            <a:endParaRPr lang="hr-HR" b="1"/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39DA8236-5D18-8A89-2330-1E262A8A74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620" y="1598079"/>
            <a:ext cx="8347875" cy="468141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hr-HR" dirty="0" err="1"/>
              <a:t>Scrum</a:t>
            </a:r>
            <a:r>
              <a:rPr lang="hr-HR" dirty="0"/>
              <a:t> metoda</a:t>
            </a:r>
          </a:p>
          <a:p>
            <a:pPr>
              <a:lnSpc>
                <a:spcPct val="90000"/>
              </a:lnSpc>
            </a:pPr>
            <a:r>
              <a:rPr lang="hr-HR" dirty="0"/>
              <a:t>Svaki sprint ciklus počeo je u utorak</a:t>
            </a:r>
          </a:p>
          <a:p>
            <a:pPr lvl="1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hr-HR" sz="2800" dirty="0"/>
              <a:t>Poslije vježbi</a:t>
            </a:r>
          </a:p>
          <a:p>
            <a:pPr lvl="1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hr-HR" sz="2800" dirty="0"/>
              <a:t>Ciklus traje tjedan dana</a:t>
            </a:r>
          </a:p>
          <a:p>
            <a:pPr lvl="1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hr-HR" sz="2800" dirty="0"/>
              <a:t>Dogovor oko zadataka</a:t>
            </a:r>
          </a:p>
          <a:p>
            <a:pPr lvl="1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hr-HR" sz="2800" dirty="0"/>
              <a:t>Pregled napravljenih zadataka</a:t>
            </a:r>
          </a:p>
          <a:p>
            <a:pPr>
              <a:lnSpc>
                <a:spcPct val="90000"/>
              </a:lnSpc>
            </a:pPr>
            <a:r>
              <a:rPr lang="hr-HR" dirty="0"/>
              <a:t>Praćenje zadataka putem alata </a:t>
            </a:r>
            <a:r>
              <a:rPr lang="hr-HR" dirty="0" err="1"/>
              <a:t>Trello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3834810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8CE025D1-E61D-192C-44BC-668FE8513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620" y="578507"/>
            <a:ext cx="8347875" cy="763525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hr-HR" b="1" dirty="0"/>
              <a:t>Način komunikacije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C8ABA5FE-A9A0-E6AE-4627-C91B32254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620" y="1598079"/>
            <a:ext cx="8347875" cy="468141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hr-HR" sz="3500" dirty="0"/>
              <a:t>WhatsApp</a:t>
            </a:r>
          </a:p>
          <a:p>
            <a:pPr lvl="1">
              <a:lnSpc>
                <a:spcPct val="90000"/>
              </a:lnSpc>
            </a:pPr>
            <a:r>
              <a:rPr lang="hr-HR" sz="2800" dirty="0"/>
              <a:t>Najbrži način komuniciranja</a:t>
            </a:r>
          </a:p>
          <a:p>
            <a:pPr>
              <a:lnSpc>
                <a:spcPct val="90000"/>
              </a:lnSpc>
            </a:pPr>
            <a:r>
              <a:rPr lang="hr-HR" sz="3500" dirty="0" err="1"/>
              <a:t>GitHub</a:t>
            </a:r>
            <a:endParaRPr lang="hr-HR" sz="3500" dirty="0"/>
          </a:p>
          <a:p>
            <a:pPr lvl="1">
              <a:lnSpc>
                <a:spcPct val="90000"/>
              </a:lnSpc>
            </a:pPr>
            <a:r>
              <a:rPr lang="hr-HR" sz="2800" dirty="0"/>
              <a:t>Spremanje i kontrola projekta</a:t>
            </a:r>
          </a:p>
          <a:p>
            <a:pPr>
              <a:lnSpc>
                <a:spcPct val="90000"/>
              </a:lnSpc>
            </a:pPr>
            <a:r>
              <a:rPr lang="hr-HR" sz="3500" dirty="0" err="1"/>
              <a:t>Discord</a:t>
            </a:r>
            <a:endParaRPr lang="hr-HR" sz="3500" dirty="0"/>
          </a:p>
          <a:p>
            <a:pPr lvl="1">
              <a:lnSpc>
                <a:spcPct val="90000"/>
              </a:lnSpc>
            </a:pPr>
            <a:r>
              <a:rPr lang="hr-HR" sz="2800" dirty="0"/>
              <a:t>Video pozivi za sastanke online</a:t>
            </a:r>
          </a:p>
          <a:p>
            <a:pPr>
              <a:lnSpc>
                <a:spcPct val="90000"/>
              </a:lnSpc>
            </a:pPr>
            <a:r>
              <a:rPr lang="hr-HR" sz="3500" dirty="0"/>
              <a:t>Uživo</a:t>
            </a:r>
          </a:p>
          <a:p>
            <a:pPr lvl="1">
              <a:lnSpc>
                <a:spcPct val="90000"/>
              </a:lnSpc>
            </a:pPr>
            <a:r>
              <a:rPr lang="hr-HR" sz="2800" dirty="0"/>
              <a:t>Nalaženje na sastanku nakon vježbi </a:t>
            </a:r>
          </a:p>
        </p:txBody>
      </p:sp>
    </p:spTree>
    <p:extLst>
      <p:ext uri="{BB962C8B-B14F-4D97-AF65-F5344CB8AC3E}">
        <p14:creationId xmlns:p14="http://schemas.microsoft.com/office/powerpoint/2010/main" val="180129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9D166348-A76D-8C93-B33D-550510D67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620" y="985720"/>
            <a:ext cx="10994760" cy="985720"/>
          </a:xfrm>
        </p:spPr>
        <p:txBody>
          <a:bodyPr/>
          <a:lstStyle/>
          <a:p>
            <a:r>
              <a:rPr lang="hr-HR" b="1" dirty="0"/>
              <a:t>TRELLO</a:t>
            </a:r>
            <a:endParaRPr lang="en-US" b="1" dirty="0"/>
          </a:p>
        </p:txBody>
      </p:sp>
      <p:pic>
        <p:nvPicPr>
          <p:cNvPr id="6" name="Slika 5">
            <a:extLst>
              <a:ext uri="{FF2B5EF4-FFF2-40B4-BE49-F238E27FC236}">
                <a16:creationId xmlns:a16="http://schemas.microsoft.com/office/drawing/2014/main" id="{8A9005C3-3083-ECB7-1BB2-BF03B5A7D8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149004"/>
            <a:ext cx="12192000" cy="3708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1022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B973CEAD-B619-F6B1-1605-72F48C15D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93B6D670-B705-38CC-7D8B-EC3C66E812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r-HR"/>
          </a:p>
        </p:txBody>
      </p:sp>
      <p:pic>
        <p:nvPicPr>
          <p:cNvPr id="6" name="Slika 5">
            <a:extLst>
              <a:ext uri="{FF2B5EF4-FFF2-40B4-BE49-F238E27FC236}">
                <a16:creationId xmlns:a16="http://schemas.microsoft.com/office/drawing/2014/main" id="{02E8E403-0C25-9BDA-3432-4E261F941E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2546410" cy="6858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3185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B973CEAD-B619-F6B1-1605-72F48C15D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93B6D670-B705-38CC-7D8B-EC3C66E812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r-HR"/>
          </a:p>
        </p:txBody>
      </p:sp>
      <p:pic>
        <p:nvPicPr>
          <p:cNvPr id="6" name="Slika 5">
            <a:extLst>
              <a:ext uri="{FF2B5EF4-FFF2-40B4-BE49-F238E27FC236}">
                <a16:creationId xmlns:a16="http://schemas.microsoft.com/office/drawing/2014/main" id="{02E8E403-0C25-9BDA-3432-4E261F941E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809750" y="0"/>
            <a:ext cx="22546410" cy="6858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1827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B973CEAD-B619-F6B1-1605-72F48C15D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93B6D670-B705-38CC-7D8B-EC3C66E812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r-HR"/>
          </a:p>
        </p:txBody>
      </p:sp>
      <p:pic>
        <p:nvPicPr>
          <p:cNvPr id="6" name="Slika 5">
            <a:extLst>
              <a:ext uri="{FF2B5EF4-FFF2-40B4-BE49-F238E27FC236}">
                <a16:creationId xmlns:a16="http://schemas.microsoft.com/office/drawing/2014/main" id="{02E8E403-0C25-9BDA-3432-4E261F941E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591050" y="0"/>
            <a:ext cx="22546410" cy="6858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932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160439-harvest-template-16x9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160439-harvest-template-16x9</Template>
  <TotalTime>91</TotalTime>
  <Words>139</Words>
  <Application>Microsoft Office PowerPoint</Application>
  <PresentationFormat>Široki zaslon</PresentationFormat>
  <Paragraphs>56</Paragraphs>
  <Slides>18</Slides>
  <Notes>0</Notes>
  <HiddenSlides>0</HiddenSlides>
  <MMClips>0</MMClips>
  <ScaleCrop>false</ScaleCrop>
  <HeadingPairs>
    <vt:vector size="6" baseType="variant">
      <vt:variant>
        <vt:lpstr>Korišteni fontovi</vt:lpstr>
      </vt:variant>
      <vt:variant>
        <vt:i4>4</vt:i4>
      </vt:variant>
      <vt:variant>
        <vt:lpstr>Tema</vt:lpstr>
      </vt:variant>
      <vt:variant>
        <vt:i4>1</vt:i4>
      </vt:variant>
      <vt:variant>
        <vt:lpstr>Naslovi slajdova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(tijelo)</vt:lpstr>
      <vt:lpstr>Courier New</vt:lpstr>
      <vt:lpstr>160439-harvest-template-16x9</vt:lpstr>
      <vt:lpstr>WEB APLIKACIJA ZA PREGLED RECEPATA</vt:lpstr>
      <vt:lpstr>ČLANOVI TIMA</vt:lpstr>
      <vt:lpstr>OPIS APLIKACIJE</vt:lpstr>
      <vt:lpstr>VOĐENJE PROJEKTA</vt:lpstr>
      <vt:lpstr>Način komunikacije</vt:lpstr>
      <vt:lpstr>TRELLO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ODABRANE TEHNOLOGIJE</vt:lpstr>
      <vt:lpstr>ARHITEKTURA APLIKACIJE</vt:lpstr>
      <vt:lpstr>BAZA PODATAKA</vt:lpstr>
      <vt:lpstr>TESTIRANJE APLIAKCIJE</vt:lpstr>
      <vt:lpstr>SWAGGER</vt:lpstr>
      <vt:lpstr>SELENIUM</vt:lpstr>
      <vt:lpstr>DEMONSTRACIJA APLIKACIJE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APLIKACIJA ZA PREGLED RECEPATA</dc:title>
  <dc:creator>Nikola Platnjak (nplatnjak)</dc:creator>
  <cp:lastModifiedBy>Nikola Platnjak (nplatnjak)</cp:lastModifiedBy>
  <cp:revision>4</cp:revision>
  <dcterms:created xsi:type="dcterms:W3CDTF">2024-04-11T21:39:23Z</dcterms:created>
  <dcterms:modified xsi:type="dcterms:W3CDTF">2024-04-14T09:50:21Z</dcterms:modified>
</cp:coreProperties>
</file>