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1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9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7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8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1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1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8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2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1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9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4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6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3" indent="0">
              <a:buNone/>
              <a:defRPr sz="1800" b="1"/>
            </a:lvl3pPr>
            <a:lvl4pPr marL="1371620" indent="0">
              <a:buNone/>
              <a:defRPr sz="1600" b="1"/>
            </a:lvl4pPr>
            <a:lvl5pPr marL="1828827" indent="0">
              <a:buNone/>
              <a:defRPr sz="1600" b="1"/>
            </a:lvl5pPr>
            <a:lvl6pPr marL="2286033" indent="0">
              <a:buNone/>
              <a:defRPr sz="1600" b="1"/>
            </a:lvl6pPr>
            <a:lvl7pPr marL="2743240" indent="0">
              <a:buNone/>
              <a:defRPr sz="1600" b="1"/>
            </a:lvl7pPr>
            <a:lvl8pPr marL="3200446" indent="0">
              <a:buNone/>
              <a:defRPr sz="1600" b="1"/>
            </a:lvl8pPr>
            <a:lvl9pPr marL="365765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1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1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854193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3" indent="0">
              <a:buNone/>
              <a:defRPr sz="1600"/>
            </a:lvl3pPr>
            <a:lvl4pPr marL="1371620" indent="0">
              <a:buNone/>
              <a:defRPr sz="1600"/>
            </a:lvl4pPr>
            <a:lvl5pPr marL="1828827" indent="0">
              <a:buNone/>
              <a:defRPr sz="1600"/>
            </a:lvl5pPr>
            <a:lvl6pPr marL="2286033" indent="0">
              <a:buNone/>
              <a:defRPr sz="1600"/>
            </a:lvl6pPr>
            <a:lvl7pPr marL="2743240" indent="0">
              <a:buNone/>
              <a:defRPr sz="1600"/>
            </a:lvl7pPr>
            <a:lvl8pPr marL="3200446" indent="0">
              <a:buNone/>
              <a:defRPr sz="1600"/>
            </a:lvl8pPr>
            <a:lvl9pPr marL="3657654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1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3" indent="0">
              <a:buNone/>
              <a:defRPr sz="1000"/>
            </a:lvl3pPr>
            <a:lvl4pPr marL="1371620" indent="0">
              <a:buNone/>
              <a:defRPr sz="900"/>
            </a:lvl4pPr>
            <a:lvl5pPr marL="1828827" indent="0">
              <a:buNone/>
              <a:defRPr sz="900"/>
            </a:lvl5pPr>
            <a:lvl6pPr marL="2286033" indent="0">
              <a:buNone/>
              <a:defRPr sz="900"/>
            </a:lvl6pPr>
            <a:lvl7pPr marL="2743240" indent="0">
              <a:buNone/>
              <a:defRPr sz="900"/>
            </a:lvl7pPr>
            <a:lvl8pPr marL="3200446" indent="0">
              <a:buNone/>
              <a:defRPr sz="900"/>
            </a:lvl8pPr>
            <a:lvl9pPr marL="3657654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1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0" y="1790702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4" y="322529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6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1" indent="-285755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1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1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5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236F7E-E1E2-A450-1211-D7EB6DFC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133811-0021-5D18-791C-478BBC483231}"/>
              </a:ext>
            </a:extLst>
          </p:cNvPr>
          <p:cNvSpPr txBox="1"/>
          <p:nvPr/>
        </p:nvSpPr>
        <p:spPr>
          <a:xfrm>
            <a:off x="2585357" y="228600"/>
            <a:ext cx="7021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Таганрогский многопрофильный общеобразовательный лицей №4(ТМОЛ)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94F28-F3D9-8392-2E99-7B238928F660}"/>
              </a:ext>
            </a:extLst>
          </p:cNvPr>
          <p:cNvSpPr txBox="1"/>
          <p:nvPr/>
        </p:nvSpPr>
        <p:spPr>
          <a:xfrm>
            <a:off x="4769643" y="1288197"/>
            <a:ext cx="2358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AD7EE-E623-53F7-C922-32756D4824DF}"/>
              </a:ext>
            </a:extLst>
          </p:cNvPr>
          <p:cNvSpPr txBox="1"/>
          <p:nvPr/>
        </p:nvSpPr>
        <p:spPr>
          <a:xfrm>
            <a:off x="2405742" y="2134563"/>
            <a:ext cx="7380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Правильный выбор зубной пасты – залог здоровья зубов.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8B138-52C6-6BBB-AFDA-CDEB98540F58}"/>
              </a:ext>
            </a:extLst>
          </p:cNvPr>
          <p:cNvSpPr txBox="1"/>
          <p:nvPr/>
        </p:nvSpPr>
        <p:spPr>
          <a:xfrm>
            <a:off x="8632371" y="3826868"/>
            <a:ext cx="3761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Выполнил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Ученик </a:t>
            </a:r>
            <a:r>
              <a:rPr lang="en-US" sz="2000" dirty="0">
                <a:solidFill>
                  <a:schemeClr val="bg1"/>
                </a:solidFill>
              </a:rPr>
              <a:t>10</a:t>
            </a:r>
            <a:r>
              <a:rPr lang="ru-RU" sz="2000" dirty="0">
                <a:solidFill>
                  <a:schemeClr val="bg1"/>
                </a:solidFill>
              </a:rPr>
              <a:t>Б класса</a:t>
            </a:r>
          </a:p>
          <a:p>
            <a:r>
              <a:rPr lang="ru-RU" sz="2000" dirty="0" err="1">
                <a:solidFill>
                  <a:schemeClr val="bg1"/>
                </a:solidFill>
              </a:rPr>
              <a:t>Передереев</a:t>
            </a:r>
            <a:r>
              <a:rPr lang="ru-RU" sz="2000" dirty="0">
                <a:solidFill>
                  <a:schemeClr val="bg1"/>
                </a:solidFill>
              </a:rPr>
              <a:t> П. </a:t>
            </a:r>
            <a:r>
              <a:rPr lang="ru-RU" sz="2000" dirty="0" err="1">
                <a:solidFill>
                  <a:schemeClr val="bg1"/>
                </a:solidFill>
              </a:rPr>
              <a:t>П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Руководитель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Учитель химии и биологии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Савенкова А. 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A30F0-A03E-0E68-059F-D2AF1D9EFB88}"/>
              </a:ext>
            </a:extLst>
          </p:cNvPr>
          <p:cNvSpPr txBox="1"/>
          <p:nvPr/>
        </p:nvSpPr>
        <p:spPr>
          <a:xfrm>
            <a:off x="4833257" y="5771971"/>
            <a:ext cx="25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Таганрог 202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C1775-3236-5CEF-E403-28B470BB761D}"/>
              </a:ext>
            </a:extLst>
          </p:cNvPr>
          <p:cNvSpPr txBox="1"/>
          <p:nvPr/>
        </p:nvSpPr>
        <p:spPr>
          <a:xfrm>
            <a:off x="1462907" y="767927"/>
            <a:ext cx="8940050" cy="1382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sz="2800" b="1" dirty="0">
                <a:solidFill>
                  <a:schemeClr val="tx1"/>
                </a:solidFill>
              </a:rPr>
              <a:t>Цель:</a:t>
            </a:r>
          </a:p>
          <a:p>
            <a:pPr algn="l"/>
            <a:r>
              <a:rPr lang="ru-RU" sz="2800" dirty="0">
                <a:solidFill>
                  <a:schemeClr val="tx1"/>
                </a:solidFill>
              </a:rPr>
              <a:t>Сформировать понятие, как правильно выбрать зубную пасту, на что обратить внимание.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D661F-4159-65E7-5EE7-B07243307444}"/>
              </a:ext>
            </a:extLst>
          </p:cNvPr>
          <p:cNvSpPr txBox="1"/>
          <p:nvPr/>
        </p:nvSpPr>
        <p:spPr>
          <a:xfrm>
            <a:off x="1462907" y="2152922"/>
            <a:ext cx="8940050" cy="1382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Актуальность</a:t>
            </a:r>
            <a:r>
              <a:rPr lang="ru-RU" sz="2800" dirty="0">
                <a:solidFill>
                  <a:schemeClr val="tx1"/>
                </a:solidFill>
              </a:rPr>
              <a:t> данного проекта состоит в том, что люди зачастую несерьёзно относятся к выбору зубной пасты.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0EEB0-9C35-D6DB-F2B0-546038518563}"/>
              </a:ext>
            </a:extLst>
          </p:cNvPr>
          <p:cNvSpPr txBox="1"/>
          <p:nvPr/>
        </p:nvSpPr>
        <p:spPr>
          <a:xfrm>
            <a:off x="1462907" y="3537917"/>
            <a:ext cx="894005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</a:t>
            </a:r>
            <a:r>
              <a:rPr lang="en-US" sz="2800" b="1" dirty="0"/>
              <a:t>:</a:t>
            </a:r>
            <a:endParaRPr lang="ru-RU" sz="2800" b="1" dirty="0"/>
          </a:p>
          <a:p>
            <a:r>
              <a:rPr lang="ru-RU" sz="2800" dirty="0"/>
              <a:t>Исследовать литературу, связанную с темой, и сделать вывод.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F34F8-314B-8004-E25B-E02D5BE246C5}"/>
              </a:ext>
            </a:extLst>
          </p:cNvPr>
          <p:cNvSpPr txBox="1"/>
          <p:nvPr/>
        </p:nvSpPr>
        <p:spPr>
          <a:xfrm>
            <a:off x="1462908" y="4922912"/>
            <a:ext cx="8940050" cy="13822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ru-RU" sz="2800" b="1" i="1" dirty="0"/>
              <a:t>Продукт</a:t>
            </a:r>
            <a:r>
              <a:rPr lang="en-US" sz="2800" b="1" i="1" dirty="0"/>
              <a:t>:</a:t>
            </a:r>
            <a:endParaRPr lang="ru-RU" sz="2800" b="1" i="1" dirty="0"/>
          </a:p>
          <a:p>
            <a:pPr algn="l"/>
            <a:r>
              <a:rPr lang="ru-RU" sz="2800" i="1" dirty="0"/>
              <a:t>Данный проект можно использовать на уроках биологии </a:t>
            </a:r>
          </a:p>
        </p:txBody>
      </p:sp>
    </p:spTree>
    <p:extLst>
      <p:ext uri="{BB962C8B-B14F-4D97-AF65-F5344CB8AC3E}">
        <p14:creationId xmlns:p14="http://schemas.microsoft.com/office/powerpoint/2010/main" val="41765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99CE46-7BAA-DB0C-0A89-1875552152B3}"/>
              </a:ext>
            </a:extLst>
          </p:cNvPr>
          <p:cNvSpPr txBox="1"/>
          <p:nvPr/>
        </p:nvSpPr>
        <p:spPr>
          <a:xfrm>
            <a:off x="1921724" y="637999"/>
            <a:ext cx="9192985" cy="45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Стоматологи выделяют три вида зубной пасты.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27B4357-B6D6-7297-AB1E-D9476F765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77176"/>
              </p:ext>
            </p:extLst>
          </p:nvPr>
        </p:nvGraphicFramePr>
        <p:xfrm>
          <a:off x="1921724" y="1396698"/>
          <a:ext cx="8127999" cy="414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284440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73506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1200758"/>
                    </a:ext>
                  </a:extLst>
                </a:gridCol>
              </a:tblGrid>
              <a:tr h="40700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Гигиеническая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Профилактическая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Лечебная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04180"/>
                  </a:ext>
                </a:extLst>
              </a:tr>
              <a:tr h="373383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Предназначены для механического удаления с эмали остатков пищи и налёта. В их составе нет лекарств.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профилактики различных заболеваний полости рта: кариеса, гингивита, пародонтоза. Такие пасты обладают антисептическим и противовоспалительным действием. Большинство из них подходит для ежедневной чистки.  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Их нужно использовать строго курсами — например, после хирургических вмешательств и других врачебных манипуляций. А также при выраженных стоматологических проблемах.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43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0FA121-BE03-6A63-FF44-1ABA9BBC6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59" b="9857"/>
          <a:stretch/>
        </p:blipFill>
        <p:spPr>
          <a:xfrm>
            <a:off x="7052412" y="4260575"/>
            <a:ext cx="5139590" cy="25974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218B56-0744-C77C-0398-067F49D5F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9" t="7995" r="8033" b="30513"/>
          <a:stretch/>
        </p:blipFill>
        <p:spPr>
          <a:xfrm>
            <a:off x="7951306" y="2554356"/>
            <a:ext cx="4240696" cy="16599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55A91B-519A-7C28-01A8-EB512E37D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277" y="1"/>
            <a:ext cx="7063409" cy="68579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078711-20D8-213F-5764-5B3AB67A7C47}"/>
              </a:ext>
            </a:extLst>
          </p:cNvPr>
          <p:cNvSpPr txBox="1"/>
          <p:nvPr/>
        </p:nvSpPr>
        <p:spPr>
          <a:xfrm>
            <a:off x="8528901" y="1422402"/>
            <a:ext cx="2186608" cy="7049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4000" dirty="0"/>
              <a:t>Объём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B80FED8-7F27-6B61-0C24-CEBF3F82C4DD}"/>
              </a:ext>
            </a:extLst>
          </p:cNvPr>
          <p:cNvSpPr/>
          <p:nvPr/>
        </p:nvSpPr>
        <p:spPr>
          <a:xfrm>
            <a:off x="6891133" y="2"/>
            <a:ext cx="161278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876"/>
          </a:p>
        </p:txBody>
      </p:sp>
    </p:spTree>
    <p:extLst>
      <p:ext uri="{BB962C8B-B14F-4D97-AF65-F5344CB8AC3E}">
        <p14:creationId xmlns:p14="http://schemas.microsoft.com/office/powerpoint/2010/main" val="232753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CB54A-4CDF-BEF5-FC4F-ED8A3C5BFF52}"/>
              </a:ext>
            </a:extLst>
          </p:cNvPr>
          <p:cNvSpPr txBox="1"/>
          <p:nvPr/>
        </p:nvSpPr>
        <p:spPr>
          <a:xfrm>
            <a:off x="3744687" y="102090"/>
            <a:ext cx="4702628" cy="58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Полезные вещества</a:t>
            </a:r>
          </a:p>
        </p:txBody>
      </p:sp>
      <p:graphicFrame>
        <p:nvGraphicFramePr>
          <p:cNvPr id="3" name="Таблица 6">
            <a:extLst>
              <a:ext uri="{FF2B5EF4-FFF2-40B4-BE49-F238E27FC236}">
                <a16:creationId xmlns:a16="http://schemas.microsoft.com/office/drawing/2014/main" id="{B17296A3-73E4-990D-DD1A-35D41569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57704"/>
              </p:ext>
            </p:extLst>
          </p:nvPr>
        </p:nvGraphicFramePr>
        <p:xfrm>
          <a:off x="478972" y="1143000"/>
          <a:ext cx="11304753" cy="500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12">
                  <a:extLst>
                    <a:ext uri="{9D8B030D-6E8A-4147-A177-3AD203B41FA5}">
                      <a16:colId xmlns:a16="http://schemas.microsoft.com/office/drawing/2014/main" val="631479029"/>
                    </a:ext>
                  </a:extLst>
                </a:gridCol>
                <a:gridCol w="3337119">
                  <a:extLst>
                    <a:ext uri="{9D8B030D-6E8A-4147-A177-3AD203B41FA5}">
                      <a16:colId xmlns:a16="http://schemas.microsoft.com/office/drawing/2014/main" val="1854320001"/>
                    </a:ext>
                  </a:extLst>
                </a:gridCol>
                <a:gridCol w="2777751">
                  <a:extLst>
                    <a:ext uri="{9D8B030D-6E8A-4147-A177-3AD203B41FA5}">
                      <a16:colId xmlns:a16="http://schemas.microsoft.com/office/drawing/2014/main" val="643412129"/>
                    </a:ext>
                  </a:extLst>
                </a:gridCol>
                <a:gridCol w="2726871">
                  <a:extLst>
                    <a:ext uri="{9D8B030D-6E8A-4147-A177-3AD203B41FA5}">
                      <a16:colId xmlns:a16="http://schemas.microsoft.com/office/drawing/2014/main" val="1008443098"/>
                    </a:ext>
                  </a:extLst>
                </a:gridCol>
              </a:tblGrid>
              <a:tr h="463039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Укрепляющие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Дисбактериальные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Абразивные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Отбеливающие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768199"/>
                  </a:ext>
                </a:extLst>
              </a:tr>
              <a:tr h="834638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 err="1">
                          <a:solidFill>
                            <a:schemeClr val="tx1"/>
                          </a:solidFill>
                        </a:rPr>
                        <a:t>Гидрокси</a:t>
                      </a:r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апатит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Цитрат цинка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Диоксид кремния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818673"/>
                  </a:ext>
                </a:extLst>
              </a:tr>
              <a:tr h="834638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Пептиды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Ксилит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Карбонат магния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 err="1">
                          <a:solidFill>
                            <a:schemeClr val="tx1"/>
                          </a:solidFill>
                        </a:rPr>
                        <a:t>Бромелаин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79891"/>
                  </a:ext>
                </a:extLst>
              </a:tr>
              <a:tr h="1206236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 err="1">
                          <a:solidFill>
                            <a:schemeClr val="tx1"/>
                          </a:solidFill>
                        </a:rPr>
                        <a:t>Наногидрок</a:t>
                      </a:r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  <a:p>
                      <a:pPr algn="ctr"/>
                      <a:r>
                        <a:rPr lang="ru-RU" sz="2400" b="0" i="1" dirty="0" err="1">
                          <a:solidFill>
                            <a:schemeClr val="tx1"/>
                          </a:solidFill>
                        </a:rPr>
                        <a:t>сиапатит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Хлоргексидин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Дигидрат </a:t>
                      </a:r>
                      <a:r>
                        <a:rPr lang="ru-RU" sz="24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дикальций</a:t>
                      </a:r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-фосфат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Папаин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104664"/>
                  </a:ext>
                </a:extLst>
              </a:tr>
              <a:tr h="1206236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Теобромин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Натуральные экстракты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Моногидрат </a:t>
                      </a:r>
                      <a:r>
                        <a:rPr lang="ru-RU" sz="24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дикальций</a:t>
                      </a:r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-фосфат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Пероксид карбамида</a:t>
                      </a:r>
                    </a:p>
                    <a:p>
                      <a:pPr algn="ctr"/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16297"/>
                  </a:ext>
                </a:extLst>
              </a:tr>
              <a:tr h="463039">
                <a:tc>
                  <a:txBody>
                    <a:bodyPr/>
                    <a:lstStyle/>
                    <a:p>
                      <a:pPr algn="ctr"/>
                      <a:r>
                        <a:rPr lang="ru-RU" sz="2400" b="0" i="1" dirty="0">
                          <a:solidFill>
                            <a:schemeClr val="tx1"/>
                          </a:solidFill>
                        </a:rPr>
                        <a:t>Кальций</a:t>
                      </a: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Пирофосфаты</a:t>
                      </a:r>
                      <a:endParaRPr lang="ru-RU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984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1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F07A87-AA5C-1424-7CAD-23A94A2EB3E4}"/>
              </a:ext>
            </a:extLst>
          </p:cNvPr>
          <p:cNvSpPr txBox="1"/>
          <p:nvPr/>
        </p:nvSpPr>
        <p:spPr>
          <a:xfrm>
            <a:off x="3955597" y="248481"/>
            <a:ext cx="4280807" cy="58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Вредные вещества</a:t>
            </a:r>
          </a:p>
        </p:txBody>
      </p:sp>
      <p:graphicFrame>
        <p:nvGraphicFramePr>
          <p:cNvPr id="3" name="Таблица 8">
            <a:extLst>
              <a:ext uri="{FF2B5EF4-FFF2-40B4-BE49-F238E27FC236}">
                <a16:creationId xmlns:a16="http://schemas.microsoft.com/office/drawing/2014/main" id="{D8F34762-30FE-2454-1BBC-F8B88AA66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20836"/>
              </p:ext>
            </p:extLst>
          </p:nvPr>
        </p:nvGraphicFramePr>
        <p:xfrm>
          <a:off x="390940" y="1207008"/>
          <a:ext cx="11410119" cy="565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373">
                  <a:extLst>
                    <a:ext uri="{9D8B030D-6E8A-4147-A177-3AD203B41FA5}">
                      <a16:colId xmlns:a16="http://schemas.microsoft.com/office/drawing/2014/main" val="443141794"/>
                    </a:ext>
                  </a:extLst>
                </a:gridCol>
                <a:gridCol w="3803373">
                  <a:extLst>
                    <a:ext uri="{9D8B030D-6E8A-4147-A177-3AD203B41FA5}">
                      <a16:colId xmlns:a16="http://schemas.microsoft.com/office/drawing/2014/main" val="2987676353"/>
                    </a:ext>
                  </a:extLst>
                </a:gridCol>
                <a:gridCol w="3803373">
                  <a:extLst>
                    <a:ext uri="{9D8B030D-6E8A-4147-A177-3AD203B41FA5}">
                      <a16:colId xmlns:a16="http://schemas.microsoft.com/office/drawing/2014/main" val="1582224238"/>
                    </a:ext>
                  </a:extLst>
                </a:gridCol>
              </a:tblGrid>
              <a:tr h="834638">
                <a:tc>
                  <a:txBody>
                    <a:bodyPr/>
                    <a:lstStyle/>
                    <a:p>
                      <a:r>
                        <a:rPr lang="ru-RU" sz="2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Лаурилсульфаты</a:t>
                      </a:r>
                      <a:r>
                        <a:rPr lang="ru-RU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натрия 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SLS/SLES</a:t>
                      </a:r>
                      <a:r>
                        <a:rPr lang="ru-RU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Триклозан и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</a:rPr>
                        <a:t>триклогард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Карбонат кальция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547634"/>
                  </a:ext>
                </a:extLst>
              </a:tr>
              <a:tr h="4816354">
                <a:tc>
                  <a:txBody>
                    <a:bodyPr/>
                    <a:lstStyle/>
                    <a:p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Благодаря им паста пенится. Вопреки популярному мифу, качество чистки не зависит от количества пены. При частом использовании пасты с SLS/SLES разрушается защитный барьер слизистой полости рта, появляется сухость и даже аллергия.</a:t>
                      </a:r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Сильные антибиотики, которые негативно влияют на иммунитет и микрофлору полости рта, убивают в том числе и полезные бактерии. Используют только по </a:t>
                      </a:r>
                      <a:r>
                        <a:rPr lang="ru-RU" sz="24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рекоменд</a:t>
                      </a:r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Входит в состав недорогих паст в качестве абразива. Оставляет царапины на эмали, нарушает её структуру и способствует образованию ранних стадий кариеса — белых пятен.</a:t>
                      </a:r>
                      <a:endParaRPr lang="ru-RU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0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5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EFDB2D-171A-68D8-3121-60E10EEEE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7" t="12236" r="7296" b="27898"/>
          <a:stretch/>
        </p:blipFill>
        <p:spPr>
          <a:xfrm>
            <a:off x="0" y="-1"/>
            <a:ext cx="6815726" cy="3097033"/>
          </a:xfrm>
          <a:prstGeom prst="rect">
            <a:avLst/>
          </a:prstGeom>
        </p:spPr>
      </p:pic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F9B0EFA-4584-092E-78ED-08403073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50769"/>
              </p:ext>
            </p:extLst>
          </p:nvPr>
        </p:nvGraphicFramePr>
        <p:xfrm>
          <a:off x="6815725" y="1298713"/>
          <a:ext cx="537627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138">
                  <a:extLst>
                    <a:ext uri="{9D8B030D-6E8A-4147-A177-3AD203B41FA5}">
                      <a16:colId xmlns:a16="http://schemas.microsoft.com/office/drawing/2014/main" val="3171932406"/>
                    </a:ext>
                  </a:extLst>
                </a:gridCol>
                <a:gridCol w="2688138">
                  <a:extLst>
                    <a:ext uri="{9D8B030D-6E8A-4147-A177-3AD203B41FA5}">
                      <a16:colId xmlns:a16="http://schemas.microsoft.com/office/drawing/2014/main" val="1700920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Вид зубной пасты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 err="1">
                          <a:solidFill>
                            <a:schemeClr val="tx1"/>
                          </a:solidFill>
                        </a:rPr>
                        <a:t>Гигиеническая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433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RDA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455433"/>
                  </a:ext>
                </a:extLst>
              </a:tr>
              <a:tr h="134345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Вредные вещества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Карбонат кальция,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</a:rPr>
                        <a:t>лаурилсульфат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 натрия.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93936"/>
                  </a:ext>
                </a:extLst>
              </a:tr>
            </a:tbl>
          </a:graphicData>
        </a:graphic>
      </p:graphicFrame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F8F03D2-42B3-6419-4CC5-38E842EFC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8990"/>
              </p:ext>
            </p:extLst>
          </p:nvPr>
        </p:nvGraphicFramePr>
        <p:xfrm>
          <a:off x="0" y="3097031"/>
          <a:ext cx="12192000" cy="378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14938588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654586961"/>
                    </a:ext>
                  </a:extLst>
                </a:gridCol>
              </a:tblGrid>
              <a:tr h="1381139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Полезные вещества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Костная ткань каракатицы, диоксид кремния, травы: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мисвак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клинакантус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нутанс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муррайя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метельчатая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, </a:t>
                      </a:r>
                      <a:r>
                        <a:rPr lang="ru-RU" sz="1900" b="1" i="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стреблюс</a:t>
                      </a: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шершавый, масло перечной мяты, ментол кристаллический, масло эвкалипта, бензоат натрия.</a:t>
                      </a:r>
                      <a:endParaRPr lang="ru-RU" sz="1900" b="1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35618"/>
                  </a:ext>
                </a:extLst>
              </a:tr>
              <a:tr h="594957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Консистенция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b="1" dirty="0" err="1">
                          <a:solidFill>
                            <a:schemeClr val="tx1"/>
                          </a:solidFill>
                        </a:rPr>
                        <a:t>Густее</a:t>
                      </a:r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 обычной за счёт большого количества трав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003410"/>
                  </a:ext>
                </a:extLst>
              </a:tr>
              <a:tr h="594957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Объём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30 грамм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459260"/>
                  </a:ext>
                </a:extLst>
              </a:tr>
              <a:tr h="594957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Вкус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Приятный, необычный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44522"/>
                  </a:ext>
                </a:extLst>
              </a:tr>
              <a:tr h="352111">
                <a:tc>
                  <a:txBody>
                    <a:bodyPr/>
                    <a:lstStyle/>
                    <a:p>
                      <a:r>
                        <a:rPr lang="ru-RU" sz="1900" b="1" dirty="0">
                          <a:solidFill>
                            <a:schemeClr val="tx1"/>
                          </a:solidFill>
                        </a:rPr>
                        <a:t>Запах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i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 Приятный </a:t>
                      </a:r>
                      <a:endParaRPr lang="ru-RU" sz="1900" b="1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1056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D9CAB4-9893-4706-D27F-CEAF48568653}"/>
              </a:ext>
            </a:extLst>
          </p:cNvPr>
          <p:cNvSpPr txBox="1"/>
          <p:nvPr/>
        </p:nvSpPr>
        <p:spPr>
          <a:xfrm>
            <a:off x="7166369" y="156914"/>
            <a:ext cx="3144644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900" b="1" i="0" dirty="0">
                <a:effectLst/>
                <a:latin typeface="+mj-lt"/>
              </a:rPr>
              <a:t>Twin Lotus </a:t>
            </a:r>
            <a:r>
              <a:rPr lang="en-GB" sz="2900" b="1" i="0" dirty="0" err="1">
                <a:effectLst/>
                <a:latin typeface="+mj-lt"/>
              </a:rPr>
              <a:t>Dok</a:t>
            </a:r>
            <a:r>
              <a:rPr lang="en-GB" sz="2900" b="1" i="0" dirty="0">
                <a:effectLst/>
                <a:latin typeface="+mj-lt"/>
              </a:rPr>
              <a:t> </a:t>
            </a:r>
            <a:r>
              <a:rPr lang="en-GB" sz="2900" b="1" i="0" dirty="0" err="1">
                <a:effectLst/>
                <a:latin typeface="+mj-lt"/>
              </a:rPr>
              <a:t>Bua</a:t>
            </a:r>
            <a:r>
              <a:rPr lang="en-GB" sz="2900" b="1" i="0" dirty="0">
                <a:effectLst/>
                <a:latin typeface="+mj-lt"/>
              </a:rPr>
              <a:t> Ku</a:t>
            </a:r>
            <a:endParaRPr lang="en-GB" sz="29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269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1471A-3716-334E-D4C5-00EF5C170B1B}"/>
              </a:ext>
            </a:extLst>
          </p:cNvPr>
          <p:cNvSpPr txBox="1"/>
          <p:nvPr/>
        </p:nvSpPr>
        <p:spPr>
          <a:xfrm>
            <a:off x="1427390" y="1443118"/>
            <a:ext cx="9337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При выборе зубной пасты важно учитывать химический состав. При неправильном выборе может появиться воспаление и кровоточивость дёсен, зубной налёт, кариес, плохой запах из-за рта, новые аллергены, плохое пищеварение и незапланированные посещения стоматолога. Правильно выбранная паста не только принесёт пользу, но и сделает процесс чистки приятнее.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1F149-5884-3813-3F91-4DF69190712D}"/>
              </a:ext>
            </a:extLst>
          </p:cNvPr>
          <p:cNvSpPr txBox="1"/>
          <p:nvPr/>
        </p:nvSpPr>
        <p:spPr>
          <a:xfrm>
            <a:off x="4664765" y="382735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38757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5B515-B698-DEB9-FDB2-26924930B385}"/>
              </a:ext>
            </a:extLst>
          </p:cNvPr>
          <p:cNvSpPr txBox="1"/>
          <p:nvPr/>
        </p:nvSpPr>
        <p:spPr>
          <a:xfrm>
            <a:off x="4041912" y="303937"/>
            <a:ext cx="376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Рекомендации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31708-B80F-F44F-E65F-5EAD06F0482C}"/>
              </a:ext>
            </a:extLst>
          </p:cNvPr>
          <p:cNvSpPr txBox="1"/>
          <p:nvPr/>
        </p:nvSpPr>
        <p:spPr>
          <a:xfrm>
            <a:off x="511628" y="1523514"/>
            <a:ext cx="11168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/>
              <a:t>Выбирая зубную пасту, проверьте её состав на содержание токсичных веществ, обратите внимание на показатель </a:t>
            </a:r>
            <a:r>
              <a:rPr lang="en-US" sz="2800" dirty="0"/>
              <a:t>RDA </a:t>
            </a:r>
            <a:r>
              <a:rPr lang="ru-RU" sz="2800" dirty="0"/>
              <a:t>и лишь в последнюю очередь на вкус.</a:t>
            </a:r>
          </a:p>
          <a:p>
            <a:pPr marL="342900" indent="-342900">
              <a:buAutoNum type="arabicPeriod"/>
            </a:pPr>
            <a:r>
              <a:rPr lang="ru-RU" sz="2800"/>
              <a:t>О</a:t>
            </a:r>
            <a:r>
              <a:rPr lang="ru-RU" sz="2800" b="0" i="0">
                <a:effectLst/>
              </a:rPr>
              <a:t>сновывайте </a:t>
            </a:r>
            <a:r>
              <a:rPr lang="ru-RU" sz="2800" b="0" i="0" dirty="0">
                <a:effectLst/>
              </a:rPr>
              <a:t>свой выбор, полагаясь на цену.</a:t>
            </a:r>
          </a:p>
          <a:p>
            <a:pPr marL="342900" indent="-342900">
              <a:buAutoNum type="arabicPeriod"/>
            </a:pPr>
            <a:r>
              <a:rPr lang="ru-RU" sz="2800" dirty="0"/>
              <a:t>Если вы не испытываете проблемы с зубами выбирайте гигиенические пасты.</a:t>
            </a:r>
          </a:p>
          <a:p>
            <a:pPr marL="342900" indent="-342900">
              <a:buAutoNum type="arabicPeriod"/>
            </a:pPr>
            <a:r>
              <a:rPr lang="ru-RU" sz="2800" dirty="0"/>
              <a:t>При возникновении проблемы в полости рта обратитесь к врачу.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06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498</Words>
  <Application>Microsoft Office PowerPoint</Application>
  <PresentationFormat>Широкоэкранный</PresentationFormat>
  <Paragraphs>80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Helvetica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Peredereev Platon</dc:creator>
  <cp:lastModifiedBy>Peredereev Platon</cp:lastModifiedBy>
  <cp:revision>6</cp:revision>
  <dcterms:created xsi:type="dcterms:W3CDTF">2023-02-06T14:10:03Z</dcterms:created>
  <dcterms:modified xsi:type="dcterms:W3CDTF">2024-06-03T07:50:59Z</dcterms:modified>
</cp:coreProperties>
</file>