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4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30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Classifying 101 Food Categories with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ISET • Machine Learning II Capstone • </a:t>
            </a:r>
            <a:r>
              <a:rPr lang="en-US" dirty="0"/>
              <a:t>Platon Epifanov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bias (cuisine coverage).</a:t>
            </a:r>
          </a:p>
          <a:p>
            <a:r>
              <a:t>Single-label assumption for mixed dishes.</a:t>
            </a:r>
          </a:p>
          <a:p>
            <a:r>
              <a:t>Future: ViT/ConvNeXt, self‑supervised pretraining, domain adaptation.</a:t>
            </a:r>
          </a:p>
          <a:p>
            <a:r>
              <a:t>Deploy as web demo (Streamlit/Gradio).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 &amp;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Transfer learning + solid augments → strong performance.</a:t>
            </a:r>
          </a:p>
          <a:p>
            <a:r>
              <a:rPr dirty="0"/>
              <a:t>Followed universal ML workflow (</a:t>
            </a:r>
            <a:r>
              <a:rPr dirty="0" err="1"/>
              <a:t>problem→data→model→eval</a:t>
            </a:r>
            <a:r>
              <a:rPr dirty="0"/>
              <a:t>).</a:t>
            </a:r>
          </a:p>
          <a:p>
            <a:r>
              <a:rPr dirty="0"/>
              <a:t>Full reproducibility: notebook, requirements, seeds, download script.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41FC-D0C0-2762-53FB-8DD04CAA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  <a:endParaRPr lang="en-RU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FD1D-BEBC-CE34-3E6A-CB31D44B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79" y="2740231"/>
            <a:ext cx="8229600" cy="4525963"/>
          </a:xfrm>
        </p:spPr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3964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&amp;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900" dirty="0"/>
              <a:t>Task: Predict dish category from an image (101 classes).</a:t>
            </a:r>
          </a:p>
          <a:p>
            <a:r>
              <a:rPr sz="2900" dirty="0"/>
              <a:t>Applications: diet logging, menu recognition, calorie estimation.</a:t>
            </a:r>
          </a:p>
          <a:p>
            <a:r>
              <a:rPr sz="2900" dirty="0"/>
              <a:t>Academic value: </a:t>
            </a:r>
            <a:r>
              <a:rPr lang="en-US" sz="2900" dirty="0"/>
              <a:t>Food‑101 is a common research benchmark</a:t>
            </a:r>
            <a:r>
              <a:rPr sz="2900" dirty="0"/>
              <a:t> → </a:t>
            </a:r>
            <a:r>
              <a:rPr lang="en-US" sz="2900" dirty="0"/>
              <a:t>our scores are directly comparable to published results</a:t>
            </a:r>
            <a:r>
              <a:rPr sz="2900" dirty="0"/>
              <a:t>.</a:t>
            </a:r>
          </a:p>
          <a:p>
            <a:r>
              <a:rPr sz="2900" dirty="0"/>
              <a:t>Success metrics: Top‑1 / Top‑5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Food-101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B1CE7-D122-19F7-1B5A-3A100689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1" y="4821093"/>
            <a:ext cx="7813757" cy="19478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101 000 food photos</a:t>
            </a:r>
            <a:r>
              <a:rPr lang="en-US" dirty="0"/>
              <a:t> across </a:t>
            </a:r>
            <a:r>
              <a:rPr lang="en-US" b="1" dirty="0"/>
              <a:t>101 dish categories</a:t>
            </a:r>
          </a:p>
          <a:p>
            <a:r>
              <a:rPr lang="en-US" dirty="0"/>
              <a:t>Official split: </a:t>
            </a:r>
            <a:r>
              <a:rPr lang="en-US" b="1" dirty="0"/>
              <a:t>80 000 training</a:t>
            </a:r>
            <a:r>
              <a:rPr lang="en-US" dirty="0"/>
              <a:t> / </a:t>
            </a:r>
            <a:r>
              <a:rPr lang="en-US" b="1" dirty="0"/>
              <a:t>20 000 testing</a:t>
            </a:r>
          </a:p>
          <a:p>
            <a:r>
              <a:rPr lang="en-US" b="1" dirty="0"/>
              <a:t>Augmentations</a:t>
            </a:r>
            <a:r>
              <a:rPr lang="en-US" dirty="0"/>
              <a:t>: </a:t>
            </a:r>
            <a:r>
              <a:rPr lang="en-US" dirty="0" err="1"/>
              <a:t>RandAugment</a:t>
            </a:r>
            <a:r>
              <a:rPr lang="en-US" dirty="0"/>
              <a:t>, horizontal flip, random erasing (p=0.1).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Reproducible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Env: Google Colab (GPU), PyTorch + timm.</a:t>
            </a:r>
          </a:p>
          <a:p>
            <a:r>
              <a:t>Notebook pipeline: config → data → model → train → eval → interpret.</a:t>
            </a:r>
          </a:p>
          <a:p>
            <a:r>
              <a:t>Seeds fixed for torch / numpy / random.</a:t>
            </a:r>
          </a:p>
          <a:p>
            <a:r>
              <a:t>requirements.txt &amp; README.md; Kaggle API for data download.</a:t>
            </a:r>
          </a:p>
          <a:p>
            <a:r>
              <a:t>Saved checkpoint: best_food101.pth.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Choice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Backbone: EfficientNet‑B3 (pretrained on ImageNet) via timm.</a:t>
            </a:r>
          </a:p>
          <a:p>
            <a:r>
              <a:t>Efficient width/depth/resolution scaling → good accuracy/params.</a:t>
            </a:r>
          </a:p>
          <a:p>
            <a:r>
              <a:t>Head: Linear(in_features, 101).</a:t>
            </a:r>
          </a:p>
          <a:p>
            <a:r>
              <a:t>Loss: CrossEntropy + label smoothing (0.1).</a:t>
            </a:r>
          </a:p>
          <a:p>
            <a:r>
              <a:t>Optimizer: AdamW (lr=3e‑4, weight_decay=1e‑4); Cosine LR schedule.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B26D-FA7F-A9E2-B1BD-048D090E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10" name="Content Placeholder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792C7C9-2BB6-F36E-802F-FDD277747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274638"/>
            <a:ext cx="8229600" cy="223787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F46F20-14A6-1BB5-635D-68D55E3D661B}"/>
              </a:ext>
            </a:extLst>
          </p:cNvPr>
          <p:cNvSpPr txBox="1"/>
          <p:nvPr/>
        </p:nvSpPr>
        <p:spPr>
          <a:xfrm>
            <a:off x="457200" y="3162178"/>
            <a:ext cx="8430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Pretrained EfficientNet-B3</a:t>
            </a:r>
            <a:r>
              <a:rPr lang="en-US" sz="2400" dirty="0"/>
              <a:t> model loaded via </a:t>
            </a:r>
            <a:r>
              <a:rPr lang="en-US" sz="2400" dirty="0" err="1"/>
              <a:t>timm</a:t>
            </a:r>
            <a:r>
              <a:rPr lang="en-US" sz="2400" dirty="0"/>
              <a:t>, fine-tuned for 101 food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Cross-Entropy Loss</a:t>
            </a:r>
            <a:r>
              <a:rPr lang="en-US" sz="2400" dirty="0"/>
              <a:t> with label smoothing to reduce overconfidence.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AdamW</a:t>
            </a:r>
            <a:r>
              <a:rPr lang="en-US" sz="2400" b="1" dirty="0"/>
              <a:t> optimizer</a:t>
            </a:r>
            <a:r>
              <a:rPr lang="en-US" sz="2400" dirty="0"/>
              <a:t> with weight decay for better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Cosine learning rate scheduler</a:t>
            </a:r>
            <a:r>
              <a:rPr lang="en-US" sz="2400" dirty="0"/>
              <a:t> for smoother convergence across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Mixed-precision training (AMP)</a:t>
            </a:r>
            <a:r>
              <a:rPr lang="en-US" sz="2400" dirty="0"/>
              <a:t> enabled for faster and more efficient GPU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5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EPOCHS = 12  •  BATCH = 64  •  IMG_SIZE = 224.</a:t>
            </a:r>
          </a:p>
          <a:p>
            <a:r>
              <a:t>Mixed precision (AMP) for speed/memory.</a:t>
            </a:r>
          </a:p>
          <a:p>
            <a:r>
              <a:t>Validate each epoch; keep best Top‑1 acc model.</a:t>
            </a:r>
          </a:p>
          <a:p>
            <a:r>
              <a:t>Logged loss/acc curves for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Snippet (Epoch Loop)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10E45D3-0933-4B3B-FAED-CA685703F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041" y="1417638"/>
            <a:ext cx="6171917" cy="509751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397" y="2339440"/>
            <a:ext cx="5219205" cy="1828800"/>
          </a:xfrm>
        </p:spPr>
        <p:txBody>
          <a:bodyPr>
            <a:normAutofit/>
          </a:bodyPr>
          <a:lstStyle/>
          <a:p>
            <a:pPr algn="ctr"/>
            <a:r>
              <a:rPr sz="3600" dirty="0"/>
              <a:t>Top‑1 Accuracy: </a:t>
            </a:r>
            <a:r>
              <a:rPr lang="en-US" sz="3600" dirty="0"/>
              <a:t>83.17</a:t>
            </a:r>
            <a:r>
              <a:rPr sz="3600" dirty="0"/>
              <a:t> %</a:t>
            </a:r>
          </a:p>
          <a:p>
            <a:pPr algn="ctr"/>
            <a:r>
              <a:rPr sz="3600" dirty="0"/>
              <a:t>Top‑5 Accuracy: </a:t>
            </a:r>
            <a:r>
              <a:rPr lang="en-US" sz="3600" dirty="0"/>
              <a:t>94.98</a:t>
            </a:r>
            <a:r>
              <a:rPr sz="3600" dirty="0"/>
              <a:t> </a:t>
            </a:r>
            <a:r>
              <a:rPr lang="en-RU" sz="3600" dirty="0"/>
              <a:t>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440</Words>
  <Application>Microsoft Macintosh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Classifying 101 Food Categories with Deep Learning</vt:lpstr>
      <vt:lpstr>Motivation &amp; Problem</vt:lpstr>
      <vt:lpstr>Dataset: Food-101 </vt:lpstr>
      <vt:lpstr>Reproducible Workflow</vt:lpstr>
      <vt:lpstr>Model Choice &amp; Justification</vt:lpstr>
      <vt:lpstr>PowerPoint Presentation</vt:lpstr>
      <vt:lpstr>Training Setup</vt:lpstr>
      <vt:lpstr>Key Code Snippet (Epoch Loop)</vt:lpstr>
      <vt:lpstr>Results</vt:lpstr>
      <vt:lpstr>Limitations &amp; Future Work</vt:lpstr>
      <vt:lpstr>Takeaways &amp; Reproducibility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Platon Epifanov</cp:lastModifiedBy>
  <cp:revision>4</cp:revision>
  <dcterms:created xsi:type="dcterms:W3CDTF">2013-01-27T09:14:16Z</dcterms:created>
  <dcterms:modified xsi:type="dcterms:W3CDTF">2025-07-25T06:35:51Z</dcterms:modified>
  <cp:category/>
</cp:coreProperties>
</file>