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54"/>
  </p:notesMasterIdLst>
  <p:sldIdLst>
    <p:sldId id="1945" r:id="rId5"/>
    <p:sldId id="294" r:id="rId6"/>
    <p:sldId id="333" r:id="rId7"/>
    <p:sldId id="1984" r:id="rId8"/>
    <p:sldId id="1985" r:id="rId9"/>
    <p:sldId id="1986" r:id="rId10"/>
    <p:sldId id="1987" r:id="rId11"/>
    <p:sldId id="1988" r:id="rId12"/>
    <p:sldId id="1989" r:id="rId13"/>
    <p:sldId id="1951" r:id="rId14"/>
    <p:sldId id="1970" r:id="rId15"/>
    <p:sldId id="1977" r:id="rId16"/>
    <p:sldId id="1992" r:id="rId17"/>
    <p:sldId id="1993" r:id="rId18"/>
    <p:sldId id="334" r:id="rId19"/>
    <p:sldId id="1990" r:id="rId20"/>
    <p:sldId id="1991" r:id="rId21"/>
    <p:sldId id="1994" r:id="rId22"/>
    <p:sldId id="1997" r:id="rId23"/>
    <p:sldId id="1979" r:id="rId24"/>
    <p:sldId id="1998" r:id="rId25"/>
    <p:sldId id="1980" r:id="rId26"/>
    <p:sldId id="1999" r:id="rId27"/>
    <p:sldId id="2000" r:id="rId28"/>
    <p:sldId id="2001" r:id="rId29"/>
    <p:sldId id="2002" r:id="rId30"/>
    <p:sldId id="2003" r:id="rId31"/>
    <p:sldId id="2004" r:id="rId32"/>
    <p:sldId id="2005" r:id="rId33"/>
    <p:sldId id="2010" r:id="rId34"/>
    <p:sldId id="2007" r:id="rId35"/>
    <p:sldId id="2008" r:id="rId36"/>
    <p:sldId id="2009" r:id="rId37"/>
    <p:sldId id="2006" r:id="rId38"/>
    <p:sldId id="2011" r:id="rId39"/>
    <p:sldId id="2012" r:id="rId40"/>
    <p:sldId id="2013" r:id="rId41"/>
    <p:sldId id="2014" r:id="rId42"/>
    <p:sldId id="2015" r:id="rId43"/>
    <p:sldId id="2016" r:id="rId44"/>
    <p:sldId id="2017" r:id="rId45"/>
    <p:sldId id="1982" r:id="rId46"/>
    <p:sldId id="2018" r:id="rId47"/>
    <p:sldId id="2019" r:id="rId48"/>
    <p:sldId id="2020" r:id="rId49"/>
    <p:sldId id="2021" r:id="rId50"/>
    <p:sldId id="2022" r:id="rId51"/>
    <p:sldId id="2023" r:id="rId52"/>
    <p:sldId id="202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294"/>
            <p14:sldId id="333"/>
            <p14:sldId id="1984"/>
            <p14:sldId id="1985"/>
            <p14:sldId id="1986"/>
            <p14:sldId id="1987"/>
            <p14:sldId id="1988"/>
            <p14:sldId id="1989"/>
            <p14:sldId id="1951"/>
            <p14:sldId id="1970"/>
            <p14:sldId id="1977"/>
            <p14:sldId id="1992"/>
            <p14:sldId id="1993"/>
            <p14:sldId id="334"/>
            <p14:sldId id="1990"/>
            <p14:sldId id="1991"/>
            <p14:sldId id="1994"/>
            <p14:sldId id="1997"/>
            <p14:sldId id="1979"/>
            <p14:sldId id="1998"/>
            <p14:sldId id="1980"/>
            <p14:sldId id="1999"/>
            <p14:sldId id="2000"/>
            <p14:sldId id="2001"/>
            <p14:sldId id="2002"/>
            <p14:sldId id="2003"/>
            <p14:sldId id="2004"/>
            <p14:sldId id="2005"/>
            <p14:sldId id="2010"/>
            <p14:sldId id="2007"/>
            <p14:sldId id="2008"/>
            <p14:sldId id="2009"/>
            <p14:sldId id="2006"/>
            <p14:sldId id="2011"/>
            <p14:sldId id="2012"/>
            <p14:sldId id="2013"/>
            <p14:sldId id="2014"/>
            <p14:sldId id="2015"/>
            <p14:sldId id="2016"/>
            <p14:sldId id="2017"/>
            <p14:sldId id="1982"/>
            <p14:sldId id="2018"/>
            <p14:sldId id="2019"/>
            <p14:sldId id="2020"/>
            <p14:sldId id="2021"/>
            <p14:sldId id="2022"/>
            <p14:sldId id="2023"/>
            <p14:sldId id="20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FFEC"/>
    <a:srgbClr val="0476D8"/>
    <a:srgbClr val="F8F8F8"/>
    <a:srgbClr val="001E4C"/>
    <a:srgbClr val="D83B01"/>
    <a:srgbClr val="FF8C00"/>
    <a:srgbClr val="FFFFFF"/>
    <a:srgbClr val="7FCC27"/>
    <a:srgbClr val="231F20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24/04/03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24/04/03 07:33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0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7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29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32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4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848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5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12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29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74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613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37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060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261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30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24/04/03 07:33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36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0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03 אפריל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media" Target="../media/media2.m4a"/><Relationship Id="rId7" Type="http://schemas.openxmlformats.org/officeDocument/2006/relationships/image" Target="../media/image6.jpe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2.jokeapi.dev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stma1one/JokesAp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jp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ia.runasp.net/Swagger/index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qsc714b9-7128.euw.devtunnels.ms/swagger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Rest Web API (Json based) and Consuming Web API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Java Script Object Notation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14" y="1189176"/>
            <a:ext cx="11552646" cy="299804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דרך לתיאור אובייקטים בעזרת טקסט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בגלל שטקסט נקרא בצורה זהה על ידי כל סוגי המערכות וקל להעביר אותו בפרוטוקול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אז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הפך להיות הפורמט הנפוץ ביותר להעברת מידע ב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API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התהליך שהופך אובייקט 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נקרא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Serialization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התהליך שהופך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לאובייקטים נקרא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74025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5750560" cy="966723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Demo JSON Classes</a:t>
            </a:r>
          </a:p>
          <a:p>
            <a:pPr algn="r" defTabSz="914028" rtl="1"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6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523" y="321715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Examples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34F5BB1-52F7-6DE2-CCC6-F8661FC55B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079" y="944214"/>
            <a:ext cx="6936187" cy="281889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7752C5C-7726-BBA5-5539-C6EA3183ED7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331" y="3763108"/>
            <a:ext cx="4913777" cy="24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523" y="321715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Examples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F7EFBA7-3E95-44A3-A672-7929A24A7325}"/>
              </a:ext>
            </a:extLst>
          </p:cNvPr>
          <p:cNvCxnSpPr/>
          <p:nvPr/>
        </p:nvCxnSpPr>
        <p:spPr>
          <a:xfrm>
            <a:off x="5036288" y="1885542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238FB2-E7B0-4201-B025-6D73C88FD984}"/>
              </a:ext>
            </a:extLst>
          </p:cNvPr>
          <p:cNvSpPr txBox="1"/>
          <p:nvPr/>
        </p:nvSpPr>
        <p:spPr>
          <a:xfrm>
            <a:off x="4997166" y="1490176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CA68D7A-14F5-47E1-A9E5-803B3A9C1AB6}"/>
              </a:ext>
            </a:extLst>
          </p:cNvPr>
          <p:cNvCxnSpPr>
            <a:cxnSpLocks/>
          </p:cNvCxnSpPr>
          <p:nvPr/>
        </p:nvCxnSpPr>
        <p:spPr>
          <a:xfrm flipH="1">
            <a:off x="8725802" y="6937570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0C63474-7B87-4EBD-A86A-3D6FA4812177}"/>
              </a:ext>
            </a:extLst>
          </p:cNvPr>
          <p:cNvSpPr txBox="1"/>
          <p:nvPr/>
        </p:nvSpPr>
        <p:spPr>
          <a:xfrm>
            <a:off x="8679566" y="6858000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BDB41183-AC3A-4345-982E-2845D5C381FF}"/>
              </a:ext>
            </a:extLst>
          </p:cNvPr>
          <p:cNvCxnSpPr/>
          <p:nvPr/>
        </p:nvCxnSpPr>
        <p:spPr>
          <a:xfrm>
            <a:off x="8758456" y="8907881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E94C3C0-220E-4D38-9A7C-A703F541AA33}"/>
              </a:ext>
            </a:extLst>
          </p:cNvPr>
          <p:cNvSpPr txBox="1"/>
          <p:nvPr/>
        </p:nvSpPr>
        <p:spPr>
          <a:xfrm>
            <a:off x="8719334" y="8512515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60649A9-7BE9-4DE0-8948-35DB9527018B}"/>
              </a:ext>
            </a:extLst>
          </p:cNvPr>
          <p:cNvCxnSpPr>
            <a:cxnSpLocks/>
          </p:cNvCxnSpPr>
          <p:nvPr/>
        </p:nvCxnSpPr>
        <p:spPr>
          <a:xfrm flipH="1">
            <a:off x="8758456" y="9604567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FC2CA8B-6E0F-4FC7-9B0C-5F065AA9FF21}"/>
              </a:ext>
            </a:extLst>
          </p:cNvPr>
          <p:cNvSpPr txBox="1"/>
          <p:nvPr/>
        </p:nvSpPr>
        <p:spPr>
          <a:xfrm>
            <a:off x="8712220" y="9524997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BD950851-DBFF-7FD0-2590-DB79B877BF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523" y="1107576"/>
            <a:ext cx="4810796" cy="259116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CCB0007-5B9C-E5F6-9949-5995BFED26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516303" y="950328"/>
            <a:ext cx="4810796" cy="3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523" y="321715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Examples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F7EFBA7-3E95-44A3-A672-7929A24A7325}"/>
              </a:ext>
            </a:extLst>
          </p:cNvPr>
          <p:cNvCxnSpPr/>
          <p:nvPr/>
        </p:nvCxnSpPr>
        <p:spPr>
          <a:xfrm>
            <a:off x="5036288" y="1885542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238FB2-E7B0-4201-B025-6D73C88FD984}"/>
              </a:ext>
            </a:extLst>
          </p:cNvPr>
          <p:cNvSpPr txBox="1"/>
          <p:nvPr/>
        </p:nvSpPr>
        <p:spPr>
          <a:xfrm>
            <a:off x="4997166" y="1490176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CA68D7A-14F5-47E1-A9E5-803B3A9C1AB6}"/>
              </a:ext>
            </a:extLst>
          </p:cNvPr>
          <p:cNvCxnSpPr>
            <a:cxnSpLocks/>
          </p:cNvCxnSpPr>
          <p:nvPr/>
        </p:nvCxnSpPr>
        <p:spPr>
          <a:xfrm flipH="1">
            <a:off x="4950314" y="2402607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0C63474-7B87-4EBD-A86A-3D6FA4812177}"/>
              </a:ext>
            </a:extLst>
          </p:cNvPr>
          <p:cNvSpPr txBox="1"/>
          <p:nvPr/>
        </p:nvSpPr>
        <p:spPr>
          <a:xfrm>
            <a:off x="4936732" y="2402607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BDB41183-AC3A-4345-982E-2845D5C381FF}"/>
              </a:ext>
            </a:extLst>
          </p:cNvPr>
          <p:cNvCxnSpPr/>
          <p:nvPr/>
        </p:nvCxnSpPr>
        <p:spPr>
          <a:xfrm>
            <a:off x="8758456" y="8907881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E94C3C0-220E-4D38-9A7C-A703F541AA33}"/>
              </a:ext>
            </a:extLst>
          </p:cNvPr>
          <p:cNvSpPr txBox="1"/>
          <p:nvPr/>
        </p:nvSpPr>
        <p:spPr>
          <a:xfrm>
            <a:off x="8719334" y="8512515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60649A9-7BE9-4DE0-8948-35DB9527018B}"/>
              </a:ext>
            </a:extLst>
          </p:cNvPr>
          <p:cNvCxnSpPr>
            <a:cxnSpLocks/>
          </p:cNvCxnSpPr>
          <p:nvPr/>
        </p:nvCxnSpPr>
        <p:spPr>
          <a:xfrm flipH="1">
            <a:off x="8758456" y="9604567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FC2CA8B-6E0F-4FC7-9B0C-5F065AA9FF21}"/>
              </a:ext>
            </a:extLst>
          </p:cNvPr>
          <p:cNvSpPr txBox="1"/>
          <p:nvPr/>
        </p:nvSpPr>
        <p:spPr>
          <a:xfrm>
            <a:off x="8712220" y="9524997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BD950851-DBFF-7FD0-2590-DB79B877BF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523" y="1107576"/>
            <a:ext cx="4810796" cy="259116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CCB0007-5B9C-E5F6-9949-5995BFED26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077134" y="950328"/>
            <a:ext cx="4810796" cy="3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019C871-7268-A823-1214-435F61B7D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39534" r="31460" b="41768"/>
          <a:stretch/>
        </p:blipFill>
        <p:spPr>
          <a:xfrm>
            <a:off x="3341077" y="3960121"/>
            <a:ext cx="3294916" cy="677583"/>
          </a:xfrm>
          <a:prstGeom prst="rect">
            <a:avLst/>
          </a:prstGeom>
        </p:spPr>
      </p:pic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3A429C3-A785-8D7C-012C-C10D33F7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1"/>
          <a:stretch/>
        </p:blipFill>
        <p:spPr>
          <a:xfrm>
            <a:off x="664275" y="2091933"/>
            <a:ext cx="2676802" cy="3623703"/>
          </a:xfrm>
          <a:prstGeom prst="rect">
            <a:avLst/>
          </a:prstGeom>
        </p:spPr>
      </p:pic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7303979-CD16-EDE2-8963-BDB2AEFDE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0"/>
          <a:stretch/>
        </p:blipFill>
        <p:spPr>
          <a:xfrm>
            <a:off x="7958444" y="1974636"/>
            <a:ext cx="2708701" cy="3623703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DBC641A-0FA6-622F-7BF5-DB0849C81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8372" r="31459" b="58514"/>
          <a:stretch/>
        </p:blipFill>
        <p:spPr>
          <a:xfrm>
            <a:off x="3341077" y="2639279"/>
            <a:ext cx="3294916" cy="83759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3DF0DBA-57C5-67CA-2DC0-42173351A289}"/>
              </a:ext>
            </a:extLst>
          </p:cNvPr>
          <p:cNvSpPr txBox="1"/>
          <p:nvPr/>
        </p:nvSpPr>
        <p:spPr>
          <a:xfrm>
            <a:off x="2912954" y="2091933"/>
            <a:ext cx="1793631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4DD3772-EF03-B7B3-E546-69E465CC8C79}"/>
              </a:ext>
            </a:extLst>
          </p:cNvPr>
          <p:cNvSpPr txBox="1"/>
          <p:nvPr/>
        </p:nvSpPr>
        <p:spPr>
          <a:xfrm>
            <a:off x="6457890" y="2091933"/>
            <a:ext cx="212300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6D8AD41-4318-A172-AFE7-D85F92031B99}"/>
              </a:ext>
            </a:extLst>
          </p:cNvPr>
          <p:cNvSpPr txBox="1"/>
          <p:nvPr/>
        </p:nvSpPr>
        <p:spPr>
          <a:xfrm>
            <a:off x="6787264" y="3663278"/>
            <a:ext cx="1793631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2FA2F0F4-00C3-CD6A-1538-750A217BC21D}"/>
              </a:ext>
            </a:extLst>
          </p:cNvPr>
          <p:cNvSpPr txBox="1"/>
          <p:nvPr/>
        </p:nvSpPr>
        <p:spPr>
          <a:xfrm>
            <a:off x="2782871" y="4494521"/>
            <a:ext cx="212300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019C871-7268-A823-1214-435F61B7D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39534" r="31460" b="41768"/>
          <a:stretch/>
        </p:blipFill>
        <p:spPr>
          <a:xfrm>
            <a:off x="4432509" y="3925235"/>
            <a:ext cx="3294916" cy="677583"/>
          </a:xfrm>
          <a:prstGeom prst="rect">
            <a:avLst/>
          </a:prstGeom>
        </p:spPr>
      </p:pic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3A429C3-A785-8D7C-012C-C10D33F7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1"/>
          <a:stretch/>
        </p:blipFill>
        <p:spPr>
          <a:xfrm>
            <a:off x="664275" y="2091933"/>
            <a:ext cx="2676802" cy="3623703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DBC641A-0FA6-622F-7BF5-DB0849C81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8372" r="31459" b="58514"/>
          <a:stretch/>
        </p:blipFill>
        <p:spPr>
          <a:xfrm>
            <a:off x="4432509" y="2479083"/>
            <a:ext cx="3294916" cy="837592"/>
          </a:xfrm>
          <a:prstGeom prst="rect">
            <a:avLst/>
          </a:prstGeom>
        </p:spPr>
      </p:pic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5C6E8BA2-AFC6-A36B-117E-EAC58EFF051A}"/>
              </a:ext>
            </a:extLst>
          </p:cNvPr>
          <p:cNvGrpSpPr/>
          <p:nvPr/>
        </p:nvGrpSpPr>
        <p:grpSpPr>
          <a:xfrm>
            <a:off x="-4420791" y="2694355"/>
            <a:ext cx="4420791" cy="1565031"/>
            <a:chOff x="-2630641" y="2694355"/>
            <a:chExt cx="2936632" cy="1565031"/>
          </a:xfrm>
        </p:grpSpPr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0E9321AC-C9F1-0AB1-BC93-9BFA5690CEB9}"/>
                </a:ext>
              </a:extLst>
            </p:cNvPr>
            <p:cNvSpPr/>
            <p:nvPr/>
          </p:nvSpPr>
          <p:spPr bwMode="auto">
            <a:xfrm>
              <a:off x="-2630641" y="2799863"/>
              <a:ext cx="2936632" cy="1318846"/>
            </a:xfrm>
            <a:prstGeom prst="ellipse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סרט: מעוקל ונוטה כלפי מעלה 8">
              <a:extLst>
                <a:ext uri="{FF2B5EF4-FFF2-40B4-BE49-F238E27FC236}">
                  <a16:creationId xmlns:a16="http://schemas.microsoft.com/office/drawing/2014/main" id="{BC3D2C5D-5212-EE13-09E0-91B5A97BCDEC}"/>
                </a:ext>
              </a:extLst>
            </p:cNvPr>
            <p:cNvSpPr/>
            <p:nvPr/>
          </p:nvSpPr>
          <p:spPr bwMode="auto">
            <a:xfrm>
              <a:off x="-2586679" y="2694355"/>
              <a:ext cx="2848708" cy="1565031"/>
            </a:xfrm>
            <a:prstGeom prst="ellipseRibbon2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HTTPCLIENT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E046E86-3D58-1DAD-A1C6-3DFAB49E4153}"/>
              </a:ext>
            </a:extLst>
          </p:cNvPr>
          <p:cNvSpPr txBox="1"/>
          <p:nvPr/>
        </p:nvSpPr>
        <p:spPr>
          <a:xfrm>
            <a:off x="4286337" y="2165151"/>
            <a:ext cx="1793630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Get/Post…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7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019C871-7268-A823-1214-435F61B7D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39534" r="31460" b="41768"/>
          <a:stretch/>
        </p:blipFill>
        <p:spPr>
          <a:xfrm>
            <a:off x="5733775" y="3925235"/>
            <a:ext cx="3294916" cy="677583"/>
          </a:xfrm>
          <a:prstGeom prst="rect">
            <a:avLst/>
          </a:prstGeom>
        </p:spPr>
      </p:pic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3A429C3-A785-8D7C-012C-C10D33F7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1"/>
          <a:stretch/>
        </p:blipFill>
        <p:spPr>
          <a:xfrm>
            <a:off x="664275" y="2091933"/>
            <a:ext cx="2676802" cy="3623703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DBC641A-0FA6-622F-7BF5-DB0849C81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8372" r="31459" b="58514"/>
          <a:stretch/>
        </p:blipFill>
        <p:spPr>
          <a:xfrm>
            <a:off x="5012804" y="2479083"/>
            <a:ext cx="3294916" cy="837592"/>
          </a:xfrm>
          <a:prstGeom prst="rect">
            <a:avLst/>
          </a:prstGeom>
        </p:spPr>
      </p:pic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5C6E8BA2-AFC6-A36B-117E-EAC58EFF051A}"/>
              </a:ext>
            </a:extLst>
          </p:cNvPr>
          <p:cNvGrpSpPr/>
          <p:nvPr/>
        </p:nvGrpSpPr>
        <p:grpSpPr>
          <a:xfrm>
            <a:off x="1487638" y="2852620"/>
            <a:ext cx="4420791" cy="1565031"/>
            <a:chOff x="-2630641" y="2694355"/>
            <a:chExt cx="2936632" cy="1565031"/>
          </a:xfrm>
        </p:grpSpPr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0E9321AC-C9F1-0AB1-BC93-9BFA5690CEB9}"/>
                </a:ext>
              </a:extLst>
            </p:cNvPr>
            <p:cNvSpPr/>
            <p:nvPr/>
          </p:nvSpPr>
          <p:spPr bwMode="auto">
            <a:xfrm>
              <a:off x="-2630641" y="2799863"/>
              <a:ext cx="2936632" cy="1318846"/>
            </a:xfrm>
            <a:prstGeom prst="ellipse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סרט: מעוקל ונוטה כלפי מעלה 8">
              <a:extLst>
                <a:ext uri="{FF2B5EF4-FFF2-40B4-BE49-F238E27FC236}">
                  <a16:creationId xmlns:a16="http://schemas.microsoft.com/office/drawing/2014/main" id="{BC3D2C5D-5212-EE13-09E0-91B5A97BCDEC}"/>
                </a:ext>
              </a:extLst>
            </p:cNvPr>
            <p:cNvSpPr/>
            <p:nvPr/>
          </p:nvSpPr>
          <p:spPr bwMode="auto">
            <a:xfrm>
              <a:off x="-2586679" y="2694355"/>
              <a:ext cx="2848708" cy="1565031"/>
            </a:xfrm>
            <a:prstGeom prst="ellipseRibbon2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HTTPCLIENT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3723EB1-0FD9-D792-A184-B592B55DF77F}"/>
              </a:ext>
            </a:extLst>
          </p:cNvPr>
          <p:cNvSpPr txBox="1"/>
          <p:nvPr/>
        </p:nvSpPr>
        <p:spPr>
          <a:xfrm>
            <a:off x="5187462" y="2091933"/>
            <a:ext cx="1793630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Get/Post…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5424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B80F5-7496-FFB2-F1A0-3D243AE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HTTPClient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6DD732-6BD2-80E5-8AF2-F7974721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270732"/>
          </a:xfrm>
        </p:spPr>
        <p:txBody>
          <a:bodyPr/>
          <a:lstStyle/>
          <a:p>
            <a:pPr algn="r" rtl="1"/>
            <a:r>
              <a:rPr lang="he-IL" dirty="0"/>
              <a:t>מחלקה מובנית ב.</a:t>
            </a:r>
            <a:r>
              <a:rPr lang="en-US" dirty="0"/>
              <a:t>NET</a:t>
            </a:r>
            <a:r>
              <a:rPr lang="he-IL" dirty="0"/>
              <a:t> המוגדרת בספרייה  </a:t>
            </a:r>
            <a:r>
              <a:rPr lang="en-US" dirty="0" err="1"/>
              <a:t>System.Net.Http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A46B66B9-E3DF-DA04-53F2-A4F45DFDDD9D}"/>
              </a:ext>
            </a:extLst>
          </p:cNvPr>
          <p:cNvSpPr txBox="1">
            <a:spLocks/>
          </p:cNvSpPr>
          <p:nvPr/>
        </p:nvSpPr>
        <p:spPr>
          <a:xfrm>
            <a:off x="269239" y="2459910"/>
            <a:ext cx="11653521" cy="1270732"/>
          </a:xfrm>
          <a:prstGeom prst="rect">
            <a:avLst/>
          </a:prstGeom>
        </p:spPr>
        <p:txBody>
          <a:bodyPr vert="horz" wrap="square" lIns="146304" tIns="91440" rIns="146304" bIns="91440" rtlCol="1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r" defTabSz="914367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מספקת פעולות המאפשרות ליצור/לטפל בבקשות ותשובות הנשלחות אל ומתקבלות מ-שרת על בסיס רשת האינטרנט</a:t>
            </a:r>
          </a:p>
        </p:txBody>
      </p:sp>
    </p:spTree>
    <p:extLst>
      <p:ext uri="{BB962C8B-B14F-4D97-AF65-F5344CB8AC3E}">
        <p14:creationId xmlns:p14="http://schemas.microsoft.com/office/powerpoint/2010/main" val="3122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8577542-E99B-66CD-69F0-4F69CB4D7EC7}"/>
              </a:ext>
            </a:extLst>
          </p:cNvPr>
          <p:cNvSpPr txBox="1"/>
          <p:nvPr/>
        </p:nvSpPr>
        <p:spPr>
          <a:xfrm>
            <a:off x="1775357" y="156056"/>
            <a:ext cx="8126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en-US" sz="2400" i="0" dirty="0">
              <a:solidFill>
                <a:srgbClr val="001E4C"/>
              </a:solidFill>
              <a:effectLst/>
              <a:latin typeface="Fira Code" panose="020B0809050000020004" pitchFamily="49" charset="0"/>
            </a:endParaRPr>
          </a:p>
          <a:p>
            <a:pPr algn="r" rtl="1"/>
            <a:r>
              <a:rPr lang="en-US" sz="2400" i="0" dirty="0">
                <a:solidFill>
                  <a:srgbClr val="001E4C"/>
                </a:solidFill>
                <a:effectLst/>
                <a:latin typeface="Fira Code" panose="020B0809050000020004" pitchFamily="49" charset="0"/>
              </a:rPr>
              <a:t>HTTP = Hypertext Transfer Protocol• </a:t>
            </a:r>
            <a:endParaRPr lang="he-IL" sz="2400" i="0" dirty="0">
              <a:solidFill>
                <a:srgbClr val="001E4C"/>
              </a:solidFill>
              <a:effectLst/>
              <a:latin typeface="Fira Code" panose="020B0809050000020004" pitchFamily="49" charset="0"/>
            </a:endParaRPr>
          </a:p>
          <a:p>
            <a:pPr algn="r" rtl="1"/>
            <a:r>
              <a:rPr lang="he-IL" sz="2400" i="0" dirty="0">
                <a:solidFill>
                  <a:srgbClr val="001E4C"/>
                </a:solidFill>
                <a:effectLst/>
                <a:latin typeface="Fira Code" panose="020B0809050000020004" pitchFamily="49" charset="0"/>
              </a:rPr>
              <a:t>שפת התקשורת בין המחשב לשרתי האינטרנט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A30E8CE-7B69-6C56-80E1-684DAF15902A}"/>
              </a:ext>
            </a:extLst>
          </p:cNvPr>
          <p:cNvSpPr txBox="1"/>
          <p:nvPr/>
        </p:nvSpPr>
        <p:spPr>
          <a:xfrm>
            <a:off x="6598024" y="1541929"/>
            <a:ext cx="4356847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מבנה בקשה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4853560-5653-8F15-5B4A-5649E9CA682B}"/>
              </a:ext>
            </a:extLst>
          </p:cNvPr>
          <p:cNvSpPr/>
          <p:nvPr/>
        </p:nvSpPr>
        <p:spPr bwMode="auto">
          <a:xfrm>
            <a:off x="197224" y="2510118"/>
            <a:ext cx="3908611" cy="5737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Method-</a:t>
            </a: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פעולה מבוקשת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979A9E7-2986-55E9-EBFC-BB63E31B0D4C}"/>
              </a:ext>
            </a:extLst>
          </p:cNvPr>
          <p:cNvSpPr/>
          <p:nvPr/>
        </p:nvSpPr>
        <p:spPr bwMode="auto">
          <a:xfrm>
            <a:off x="4258235" y="2501154"/>
            <a:ext cx="4222377" cy="573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כתובת השרת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164A597-300E-9ED7-89B6-100CC1E22ACD}"/>
              </a:ext>
            </a:extLst>
          </p:cNvPr>
          <p:cNvSpPr/>
          <p:nvPr/>
        </p:nvSpPr>
        <p:spPr bwMode="auto">
          <a:xfrm>
            <a:off x="197223" y="3142129"/>
            <a:ext cx="11797553" cy="963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מידע על השולח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HEADERS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3107A5-3B3D-6F5B-7615-07EBB32A325D}"/>
              </a:ext>
            </a:extLst>
          </p:cNvPr>
          <p:cNvSpPr/>
          <p:nvPr/>
        </p:nvSpPr>
        <p:spPr bwMode="auto">
          <a:xfrm>
            <a:off x="8633013" y="2510118"/>
            <a:ext cx="3361764" cy="573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פרמטרים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609BABB-D447-6AAE-FBAB-29DD24F19BED}"/>
              </a:ext>
            </a:extLst>
          </p:cNvPr>
          <p:cNvSpPr/>
          <p:nvPr/>
        </p:nvSpPr>
        <p:spPr bwMode="auto">
          <a:xfrm>
            <a:off x="197222" y="4173069"/>
            <a:ext cx="11797553" cy="114300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גוף הודעה (אובייקטים ומידע לשליחה לשרת)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Body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1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150986"/>
            <a:ext cx="9509760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איך מתחילים עם בחור....</a:t>
            </a:r>
          </a:p>
        </p:txBody>
      </p:sp>
      <p:pic>
        <p:nvPicPr>
          <p:cNvPr id="1026" name="Picture 2" descr="תוצאת תמונה עבור mexican">
            <a:extLst>
              <a:ext uri="{FF2B5EF4-FFF2-40B4-BE49-F238E27FC236}">
                <a16:creationId xmlns:a16="http://schemas.microsoft.com/office/drawing/2014/main" id="{9310F7F8-BEE4-414C-A713-623EAA1E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34" y="1996587"/>
            <a:ext cx="2638466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japanese">
            <a:extLst>
              <a:ext uri="{FF2B5EF4-FFF2-40B4-BE49-F238E27FC236}">
                <a16:creationId xmlns:a16="http://schemas.microsoft.com/office/drawing/2014/main" id="{FF827C85-15B4-4DBE-A025-A3921A03C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r="12897"/>
          <a:stretch/>
        </p:blipFill>
        <p:spPr bwMode="auto">
          <a:xfrm>
            <a:off x="0" y="2195512"/>
            <a:ext cx="3456384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0A0B436-0486-4515-BF17-9D4992A7B954}"/>
              </a:ext>
            </a:extLst>
          </p:cNvPr>
          <p:cNvSpPr txBox="1"/>
          <p:nvPr/>
        </p:nvSpPr>
        <p:spPr>
          <a:xfrm>
            <a:off x="767408" y="479715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 algn="r" rtl="1">
              <a:defRPr lang="he-il"/>
            </a:defPPr>
            <a:lvl1pPr algn="ctr">
              <a:defRPr>
                <a:latin typeface="FrankRuehl" panose="020E0503060101010101" pitchFamily="34" charset="-79"/>
                <a:cs typeface="FrankRuehl" panose="020E0503060101010101" pitchFamily="34" charset="-79"/>
              </a:defRPr>
            </a:lvl1pPr>
          </a:lstStyle>
          <a:p>
            <a:r>
              <a:rPr lang="he-IL" dirty="0"/>
              <a:t>יוקו מיפן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E2C05AB-CCDE-4AAD-B9E4-2C62530251C5}"/>
              </a:ext>
            </a:extLst>
          </p:cNvPr>
          <p:cNvSpPr txBox="1"/>
          <p:nvPr/>
        </p:nvSpPr>
        <p:spPr>
          <a:xfrm>
            <a:off x="9840416" y="4725144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פדרו </a:t>
            </a:r>
            <a:r>
              <a:rPr lang="he-IL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ממכסיקו</a:t>
            </a:r>
            <a:endParaRPr lang="he-IL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030" name="Picture 6" descr="תוצאת תמונה עבור british princess">
            <a:extLst>
              <a:ext uri="{FF2B5EF4-FFF2-40B4-BE49-F238E27FC236}">
                <a16:creationId xmlns:a16="http://schemas.microsoft.com/office/drawing/2014/main" id="{C47D5F6E-A57D-4094-9B16-E175EB0D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628800"/>
            <a:ext cx="4513684" cy="45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7A2054B-D491-4A37-A9F5-B9C4A409CA78}"/>
              </a:ext>
            </a:extLst>
          </p:cNvPr>
          <p:cNvSpPr txBox="1"/>
          <p:nvPr/>
        </p:nvSpPr>
        <p:spPr>
          <a:xfrm>
            <a:off x="6168008" y="1352848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וויליאם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1D01537-166B-468A-BD17-5C2E4794AA01}"/>
              </a:ext>
            </a:extLst>
          </p:cNvPr>
          <p:cNvSpPr txBox="1"/>
          <p:nvPr/>
        </p:nvSpPr>
        <p:spPr>
          <a:xfrm>
            <a:off x="4082749" y="127993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קייט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5B9BE32-F29B-4D9F-9A80-86E77AECF42D}"/>
              </a:ext>
            </a:extLst>
          </p:cNvPr>
          <p:cNvCxnSpPr>
            <a:cxnSpLocks/>
          </p:cNvCxnSpPr>
          <p:nvPr/>
        </p:nvCxnSpPr>
        <p:spPr>
          <a:xfrm flipH="1">
            <a:off x="8040216" y="242088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0D9CCE6-E07E-47AD-B6F5-0FB3C1E3A4CE}"/>
              </a:ext>
            </a:extLst>
          </p:cNvPr>
          <p:cNvSpPr txBox="1"/>
          <p:nvPr/>
        </p:nvSpPr>
        <p:spPr>
          <a:xfrm>
            <a:off x="7680751" y="2415430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מכסיקנית</a:t>
            </a:r>
            <a:endParaRPr lang="he-IL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73E0CA69-D20D-46F3-B719-42EECEF9E3CA}"/>
              </a:ext>
            </a:extLst>
          </p:cNvPr>
          <p:cNvCxnSpPr>
            <a:cxnSpLocks/>
          </p:cNvCxnSpPr>
          <p:nvPr/>
        </p:nvCxnSpPr>
        <p:spPr>
          <a:xfrm>
            <a:off x="8112224" y="282268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89AEC2B-0B5A-4DFB-87FE-2EA4827C890A}"/>
              </a:ext>
            </a:extLst>
          </p:cNvPr>
          <p:cNvCxnSpPr>
            <a:cxnSpLocks/>
          </p:cNvCxnSpPr>
          <p:nvPr/>
        </p:nvCxnSpPr>
        <p:spPr>
          <a:xfrm flipH="1">
            <a:off x="5375345" y="235433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594CA39-E2E5-4B81-854C-56FF1B05E5A2}"/>
              </a:ext>
            </a:extLst>
          </p:cNvPr>
          <p:cNvSpPr txBox="1"/>
          <p:nvPr/>
        </p:nvSpPr>
        <p:spPr>
          <a:xfrm>
            <a:off x="5588971" y="2348880"/>
            <a:ext cx="12991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אנגלית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056BCE04-3BB1-4ECE-9D5F-D91AE9FCD1E4}"/>
              </a:ext>
            </a:extLst>
          </p:cNvPr>
          <p:cNvCxnSpPr>
            <a:cxnSpLocks/>
          </p:cNvCxnSpPr>
          <p:nvPr/>
        </p:nvCxnSpPr>
        <p:spPr>
          <a:xfrm>
            <a:off x="5447353" y="275613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81A38D3-C271-4331-B2A3-C47844F1E0E9}"/>
              </a:ext>
            </a:extLst>
          </p:cNvPr>
          <p:cNvCxnSpPr>
            <a:cxnSpLocks/>
          </p:cNvCxnSpPr>
          <p:nvPr/>
        </p:nvCxnSpPr>
        <p:spPr>
          <a:xfrm flipH="1">
            <a:off x="2926498" y="250673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E87FBCE-0118-4063-B462-DD675C483C68}"/>
              </a:ext>
            </a:extLst>
          </p:cNvPr>
          <p:cNvSpPr txBox="1"/>
          <p:nvPr/>
        </p:nvSpPr>
        <p:spPr>
          <a:xfrm>
            <a:off x="3140124" y="2501280"/>
            <a:ext cx="12991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יפנית</a:t>
            </a: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E71ED180-3C3B-4811-A93E-6CE67606574C}"/>
              </a:ext>
            </a:extLst>
          </p:cNvPr>
          <p:cNvCxnSpPr>
            <a:cxnSpLocks/>
          </p:cNvCxnSpPr>
          <p:nvPr/>
        </p:nvCxnSpPr>
        <p:spPr>
          <a:xfrm>
            <a:off x="2998506" y="290853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8">
            <a:extLst>
              <a:ext uri="{FF2B5EF4-FFF2-40B4-BE49-F238E27FC236}">
                <a16:creationId xmlns:a16="http://schemas.microsoft.com/office/drawing/2014/main" id="{672C66F4-D583-4A43-8E9E-A8C667A9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067514"/>
            <a:ext cx="3719736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dirty="0"/>
              <a:t>でも悲しい目に入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בועת דיבור: אליפסה 1">
            <a:extLst>
              <a:ext uri="{FF2B5EF4-FFF2-40B4-BE49-F238E27FC236}">
                <a16:creationId xmlns:a16="http://schemas.microsoft.com/office/drawing/2014/main" id="{1BF9948A-2D28-416E-806D-D72F6161221A}"/>
              </a:ext>
            </a:extLst>
          </p:cNvPr>
          <p:cNvSpPr/>
          <p:nvPr/>
        </p:nvSpPr>
        <p:spPr bwMode="auto">
          <a:xfrm>
            <a:off x="721010" y="517874"/>
            <a:ext cx="2014364" cy="1524116"/>
          </a:xfrm>
          <a:prstGeom prst="wedgeEllipse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בועת דיבור: אליפסה 29">
            <a:extLst>
              <a:ext uri="{FF2B5EF4-FFF2-40B4-BE49-F238E27FC236}">
                <a16:creationId xmlns:a16="http://schemas.microsoft.com/office/drawing/2014/main" id="{0ADD0CB3-AE29-4364-A0F0-93873C79F7F1}"/>
              </a:ext>
            </a:extLst>
          </p:cNvPr>
          <p:cNvSpPr/>
          <p:nvPr/>
        </p:nvSpPr>
        <p:spPr bwMode="auto">
          <a:xfrm>
            <a:off x="4872794" y="3634454"/>
            <a:ext cx="3244723" cy="1629708"/>
          </a:xfrm>
          <a:prstGeom prst="wedgeEllipseCallout">
            <a:avLst>
              <a:gd name="adj1" fmla="val -44137"/>
              <a:gd name="adj2" fmla="val -8034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827A50DA-1333-4D4A-B8A0-C93B949F992E}"/>
              </a:ext>
            </a:extLst>
          </p:cNvPr>
          <p:cNvSpPr/>
          <p:nvPr/>
        </p:nvSpPr>
        <p:spPr>
          <a:xfrm>
            <a:off x="5125801" y="3885642"/>
            <a:ext cx="2955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You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know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?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You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have</a:t>
            </a:r>
            <a:endParaRPr lang="he-IL" altLang="he-IL" b="1" dirty="0">
              <a:solidFill>
                <a:srgbClr val="C00000"/>
              </a:solidFill>
              <a:latin typeface="inherit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something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sad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in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your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eyes</a:t>
            </a:r>
            <a:r>
              <a:rPr lang="he-IL" altLang="he-IL" sz="400" b="1" dirty="0">
                <a:solidFill>
                  <a:srgbClr val="C00000"/>
                </a:solidFill>
              </a:rPr>
              <a:t> </a:t>
            </a:r>
            <a:endParaRPr lang="he-IL" altLang="he-IL" sz="1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בועת דיבור: אליפסה 2">
            <a:extLst>
              <a:ext uri="{FF2B5EF4-FFF2-40B4-BE49-F238E27FC236}">
                <a16:creationId xmlns:a16="http://schemas.microsoft.com/office/drawing/2014/main" id="{C8FEDF20-CDA5-417A-BD86-F4969B9CD98C}"/>
              </a:ext>
            </a:extLst>
          </p:cNvPr>
          <p:cNvSpPr/>
          <p:nvPr/>
        </p:nvSpPr>
        <p:spPr bwMode="auto">
          <a:xfrm>
            <a:off x="7265659" y="906872"/>
            <a:ext cx="2879830" cy="1281071"/>
          </a:xfrm>
          <a:prstGeom prst="wedgeEllipseCallout">
            <a:avLst>
              <a:gd name="adj1" fmla="val -54417"/>
              <a:gd name="adj2" fmla="val 8309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B225BF0-FE79-4E67-B8B0-9B495F512FC8}"/>
              </a:ext>
            </a:extLst>
          </p:cNvPr>
          <p:cNvSpPr/>
          <p:nvPr/>
        </p:nvSpPr>
        <p:spPr>
          <a:xfrm>
            <a:off x="7409888" y="1333290"/>
            <a:ext cx="273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¿</a:t>
            </a:r>
            <a:r>
              <a:rPr lang="he-IL" dirty="0" err="1"/>
              <a:t>Ya</a:t>
            </a:r>
            <a:r>
              <a:rPr lang="he-IL" dirty="0"/>
              <a:t> </a:t>
            </a:r>
            <a:r>
              <a:rPr lang="he-IL" dirty="0" err="1"/>
              <a:t>sabes</a:t>
            </a:r>
            <a:r>
              <a:rPr lang="he-IL" dirty="0"/>
              <a:t>? </a:t>
            </a:r>
            <a:r>
              <a:rPr lang="he-IL" dirty="0" err="1"/>
              <a:t>Tienes</a:t>
            </a:r>
            <a:r>
              <a:rPr lang="he-IL" dirty="0"/>
              <a:t> </a:t>
            </a:r>
            <a:r>
              <a:rPr lang="he-IL" dirty="0" err="1"/>
              <a:t>algo</a:t>
            </a:r>
            <a:r>
              <a:rPr lang="he-IL" dirty="0"/>
              <a:t> </a:t>
            </a:r>
            <a:r>
              <a:rPr lang="he-IL" dirty="0" err="1"/>
              <a:t>triste</a:t>
            </a:r>
            <a:r>
              <a:rPr lang="he-IL" dirty="0"/>
              <a:t> </a:t>
            </a:r>
            <a:r>
              <a:rPr lang="he-IL" dirty="0" err="1"/>
              <a:t>en</a:t>
            </a:r>
            <a:r>
              <a:rPr lang="he-IL" dirty="0"/>
              <a:t> </a:t>
            </a:r>
            <a:r>
              <a:rPr lang="he-IL" dirty="0" err="1"/>
              <a:t>tus</a:t>
            </a:r>
            <a:r>
              <a:rPr lang="he-IL" dirty="0"/>
              <a:t> </a:t>
            </a:r>
            <a:r>
              <a:rPr lang="he-IL" dirty="0" err="1"/>
              <a:t>ojos</a:t>
            </a:r>
            <a:endParaRPr lang="he-IL" dirty="0"/>
          </a:p>
        </p:txBody>
      </p:sp>
      <p:pic>
        <p:nvPicPr>
          <p:cNvPr id="4" name="צליל מוקלט">
            <a:hlinkClick r:id="" action="ppaction://media"/>
            <a:extLst>
              <a:ext uri="{FF2B5EF4-FFF2-40B4-BE49-F238E27FC236}">
                <a16:creationId xmlns:a16="http://schemas.microsoft.com/office/drawing/2014/main" id="{1ECE8A79-EC53-43CB-B922-A83837F5E55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081" end="15496.1247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צליל מוקלט">
            <a:hlinkClick r:id="" action="ppaction://media"/>
            <a:extLst>
              <a:ext uri="{FF2B5EF4-FFF2-40B4-BE49-F238E27FC236}">
                <a16:creationId xmlns:a16="http://schemas.microsoft.com/office/drawing/2014/main" id="{620F595D-A631-48CA-A56A-6353A2A1225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13574" end="43504.430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540033" y="34552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18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28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  <p:bldP spid="9" grpId="0"/>
      <p:bldP spid="11" grpId="0"/>
      <p:bldP spid="12" grpId="0"/>
      <p:bldP spid="16" grpId="0"/>
      <p:bldP spid="22" grpId="0"/>
      <p:bldP spid="27" grpId="0"/>
      <p:bldP spid="29" grpId="0" animBg="1"/>
      <p:bldP spid="2" grpId="0" animBg="1"/>
      <p:bldP spid="30" grpId="0" animBg="1"/>
      <p:bldP spid="24" grpId="0"/>
      <p:bldP spid="3" grpId="0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10972800" cy="2721050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לצורך ההדגמה נשתמש בשירות אינטרנט חינמי המאפשר לקבל בדיחות רנדומליות.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כתובת השרת: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en-US" sz="2400" dirty="0">
                <a:hlinkClick r:id="rId3"/>
              </a:rPr>
              <a:t>https://v2.jokeapi.dev/</a:t>
            </a:r>
            <a:br>
              <a:rPr lang="en-US" sz="2400" dirty="0"/>
            </a:b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פרויקט נלווה:</a:t>
            </a:r>
          </a:p>
          <a:p>
            <a:pPr algn="r" defTabSz="914028" rtl="1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  <a:hlinkClick r:id="rId4"/>
              </a:rPr>
              <a:t>https://github.com/stma1one/JokesApp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8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10972800" cy="2013164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שלב 1: נגדיר מחלקה העוטפת את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ותספק לנו את מעטפת הפעולות שנרצה להפעיל מול השרת. </a:t>
            </a:r>
            <a:br>
              <a:rPr lang="en-US" sz="2400" dirty="0"/>
            </a:b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60655EF-1F6A-D509-90F2-1FEAEB0A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5" y="4200154"/>
            <a:ext cx="5468113" cy="265784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0341403-5CBA-3983-E0F7-CC877D3AD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75" y="2504467"/>
            <a:ext cx="691611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3083921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נשים לב שהשרות מחזיר מספר סוגים של תשובות: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בדיחה בודדת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OneLiner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67056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EB98619-A05B-D541-9584-E85BBE7E7D77}"/>
              </a:ext>
            </a:extLst>
          </p:cNvPr>
          <p:cNvSpPr txBox="1"/>
          <p:nvPr/>
        </p:nvSpPr>
        <p:spPr>
          <a:xfrm>
            <a:off x="13203936" y="1733940"/>
            <a:ext cx="118506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"Dark",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twopart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"setup": "I've been in 15 school shootings and I was lucky to survive!",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"delivery": "I just had to be nice with the cops and not resist.",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98,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C6EA6E-CD59-5D51-147A-1E9865BD13B0}"/>
              </a:ext>
            </a:extLst>
          </p:cNvPr>
          <p:cNvSpPr txBox="1"/>
          <p:nvPr/>
        </p:nvSpPr>
        <p:spPr>
          <a:xfrm>
            <a:off x="14497812" y="118872"/>
            <a:ext cx="1714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{</a:t>
            </a:r>
          </a:p>
          <a:p>
            <a:r>
              <a:rPr lang="en-GB" sz="1200" dirty="0"/>
              <a:t>    "error": true,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internalError</a:t>
            </a:r>
            <a:r>
              <a:rPr lang="en-GB" sz="1200" dirty="0"/>
              <a:t>": false,</a:t>
            </a:r>
          </a:p>
          <a:p>
            <a:r>
              <a:rPr lang="en-GB" sz="1200" dirty="0"/>
              <a:t>    "code": 106,</a:t>
            </a:r>
          </a:p>
          <a:p>
            <a:r>
              <a:rPr lang="en-GB" sz="1200" dirty="0"/>
              <a:t>    "message": "No matching joke found",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causedBy</a:t>
            </a:r>
            <a:r>
              <a:rPr lang="en-GB" sz="1200" dirty="0"/>
              <a:t>": [</a:t>
            </a:r>
          </a:p>
          <a:p>
            <a:r>
              <a:rPr lang="en-GB" sz="1200" dirty="0"/>
              <a:t>        "No jokes were found that match your provided filter(s)"</a:t>
            </a:r>
          </a:p>
          <a:p>
            <a:r>
              <a:rPr lang="en-GB" sz="1200" dirty="0"/>
              <a:t>    ],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additionalInfo</a:t>
            </a:r>
            <a:r>
              <a:rPr lang="en-GB" sz="1200" dirty="0"/>
              <a:t>": "The specified category is invalid - Got: \"foo\" - Possible categories are: \"Any, </a:t>
            </a:r>
            <a:r>
              <a:rPr lang="en-GB" sz="1200" dirty="0" err="1"/>
              <a:t>Misc</a:t>
            </a:r>
            <a:r>
              <a:rPr lang="en-GB" sz="1200" dirty="0"/>
              <a:t>, Programming, Dark, Pun, Spooky, Christmas\" (case insensitive)",</a:t>
            </a:r>
          </a:p>
          <a:p>
            <a:r>
              <a:rPr lang="en-GB" sz="1200" dirty="0"/>
              <a:t>    "timestamp": 1579170794412</a:t>
            </a:r>
          </a:p>
          <a:p>
            <a:r>
              <a:rPr lang="en-GB" sz="1200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974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3902607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נשים לב שהשרות מחזיר מספר סוגים של תשובות: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בדיחה בודדת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OneLiner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בדיחת שני חלקים: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256032" y="145158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3B2043-64DD-B161-68F4-F395A0495FF7}"/>
              </a:ext>
            </a:extLst>
          </p:cNvPr>
          <p:cNvSpPr txBox="1"/>
          <p:nvPr/>
        </p:nvSpPr>
        <p:spPr>
          <a:xfrm>
            <a:off x="14497812" y="118872"/>
            <a:ext cx="1714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{</a:t>
            </a:r>
          </a:p>
          <a:p>
            <a:r>
              <a:rPr lang="en-GB" sz="1200" dirty="0"/>
              <a:t>    "error": true,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internalError</a:t>
            </a:r>
            <a:r>
              <a:rPr lang="en-GB" sz="1200" dirty="0"/>
              <a:t>": false,</a:t>
            </a:r>
          </a:p>
          <a:p>
            <a:r>
              <a:rPr lang="en-GB" sz="1200" dirty="0"/>
              <a:t>    "code": 106,</a:t>
            </a:r>
          </a:p>
          <a:p>
            <a:r>
              <a:rPr lang="en-GB" sz="1200" dirty="0"/>
              <a:t>    "message": "No matching joke found",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causedBy</a:t>
            </a:r>
            <a:r>
              <a:rPr lang="en-GB" sz="1200" dirty="0"/>
              <a:t>": [</a:t>
            </a:r>
          </a:p>
          <a:p>
            <a:r>
              <a:rPr lang="en-GB" sz="1200" dirty="0"/>
              <a:t>        "No jokes were found that match your provided filter(s)"</a:t>
            </a:r>
          </a:p>
          <a:p>
            <a:r>
              <a:rPr lang="en-GB" sz="1200" dirty="0"/>
              <a:t>    ],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additionalInfo</a:t>
            </a:r>
            <a:r>
              <a:rPr lang="en-GB" sz="1200" dirty="0"/>
              <a:t>": "The specified category is invalid - Got: \"foo\" - Possible categories are: \"Any, </a:t>
            </a:r>
            <a:r>
              <a:rPr lang="en-GB" sz="1200" dirty="0" err="1"/>
              <a:t>Misc</a:t>
            </a:r>
            <a:r>
              <a:rPr lang="en-GB" sz="1200" dirty="0"/>
              <a:t>, Programming, Dark, Pun, Spooky, Christmas\" (case insensitive)",</a:t>
            </a:r>
          </a:p>
          <a:p>
            <a:r>
              <a:rPr lang="en-GB" sz="1200" dirty="0"/>
              <a:t>    "timestamp": 1579170794412</a:t>
            </a:r>
          </a:p>
          <a:p>
            <a:r>
              <a:rPr lang="en-GB" sz="1200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704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472129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נשים לב שהשרות מחזיר מספר סוגים של תשובות: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בדיחה בודדת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OneLiner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בדיחת שני חלקים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שגיאה: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CFB9A7E-E200-2D92-C161-72BE38E3B7B8}"/>
              </a:ext>
            </a:extLst>
          </p:cNvPr>
          <p:cNvSpPr txBox="1"/>
          <p:nvPr/>
        </p:nvSpPr>
        <p:spPr>
          <a:xfrm>
            <a:off x="141732" y="3301451"/>
            <a:ext cx="1714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{</a:t>
            </a:r>
          </a:p>
          <a:p>
            <a:r>
              <a:rPr lang="en-GB" sz="1200" dirty="0"/>
              <a:t>    "error": true,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internalError</a:t>
            </a:r>
            <a:r>
              <a:rPr lang="en-GB" sz="1200" dirty="0"/>
              <a:t>": false,</a:t>
            </a:r>
          </a:p>
          <a:p>
            <a:r>
              <a:rPr lang="en-GB" sz="1200" dirty="0"/>
              <a:t>    "code": 106,</a:t>
            </a:r>
          </a:p>
          <a:p>
            <a:r>
              <a:rPr lang="en-GB" sz="1200" dirty="0"/>
              <a:t>    "message": "No matching joke found",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causedBy</a:t>
            </a:r>
            <a:r>
              <a:rPr lang="en-GB" sz="1200" dirty="0"/>
              <a:t>": [</a:t>
            </a:r>
          </a:p>
          <a:p>
            <a:r>
              <a:rPr lang="en-GB" sz="1200" dirty="0"/>
              <a:t>        "No jokes were found that match your provided filter(s)"</a:t>
            </a:r>
          </a:p>
          <a:p>
            <a:r>
              <a:rPr lang="en-GB" sz="1200" dirty="0"/>
              <a:t>    ],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additionalInfo</a:t>
            </a:r>
            <a:r>
              <a:rPr lang="en-GB" sz="1200" dirty="0"/>
              <a:t>": "The specified category is invalid - Got: \"foo\" - Possible categories are: \"Any, </a:t>
            </a:r>
            <a:r>
              <a:rPr lang="en-GB" sz="1200" dirty="0" err="1"/>
              <a:t>Misc</a:t>
            </a:r>
            <a:r>
              <a:rPr lang="en-GB" sz="1200" dirty="0"/>
              <a:t>, Programming, Dark, Pun, Spooky, Christmas\" (case insensitive)",</a:t>
            </a:r>
          </a:p>
          <a:p>
            <a:r>
              <a:rPr lang="en-GB" sz="1200" dirty="0"/>
              <a:t>    "timestamp": 1579170794412</a:t>
            </a:r>
          </a:p>
          <a:p>
            <a:r>
              <a:rPr lang="en-GB" sz="1200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73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4158061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נוכל לבחור כיצד לבנות את מודל הנתונים שלנו שיתאים לאפליקציה שלנו. במקרה זה נשתמש בהורשה (בעיקר על מנת להדגים אפשרויות מתקדמות בעבודה...)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267457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14393C8-6DCE-11F3-A2C9-CA773677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1" y="2433313"/>
            <a:ext cx="4534533" cy="315321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36BADAC-DBA9-D2D6-6037-DFC9BEC8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47" y="2433313"/>
            <a:ext cx="428684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267457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E483767-D8AA-A658-312F-3C66B6DD6B76}"/>
              </a:ext>
            </a:extLst>
          </p:cNvPr>
          <p:cNvSpPr/>
          <p:nvPr/>
        </p:nvSpPr>
        <p:spPr bwMode="auto">
          <a:xfrm>
            <a:off x="4041648" y="2468880"/>
            <a:ext cx="3621024" cy="6949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Joke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ED450C1-55C8-E383-078C-A8FA516352F4}"/>
              </a:ext>
            </a:extLst>
          </p:cNvPr>
          <p:cNvSpPr/>
          <p:nvPr/>
        </p:nvSpPr>
        <p:spPr bwMode="auto">
          <a:xfrm>
            <a:off x="1828800" y="3863754"/>
            <a:ext cx="3621024" cy="6949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OneLiner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84A09C7-C642-23A0-84C9-32BE703AE75B}"/>
              </a:ext>
            </a:extLst>
          </p:cNvPr>
          <p:cNvSpPr/>
          <p:nvPr/>
        </p:nvSpPr>
        <p:spPr bwMode="auto">
          <a:xfrm>
            <a:off x="6126480" y="3863754"/>
            <a:ext cx="3621024" cy="6949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TwoPartJoke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992FB10-7327-B7D5-6622-7BCE647D1F55}"/>
              </a:ext>
            </a:extLst>
          </p:cNvPr>
          <p:cNvCxnSpPr/>
          <p:nvPr/>
        </p:nvCxnSpPr>
        <p:spPr>
          <a:xfrm flipV="1">
            <a:off x="3200400" y="3163824"/>
            <a:ext cx="1240671" cy="6999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C2792F90-7718-A4F4-0CCC-D2F1C833ED63}"/>
              </a:ext>
            </a:extLst>
          </p:cNvPr>
          <p:cNvCxnSpPr>
            <a:cxnSpLocks/>
          </p:cNvCxnSpPr>
          <p:nvPr/>
        </p:nvCxnSpPr>
        <p:spPr>
          <a:xfrm flipH="1" flipV="1">
            <a:off x="7339584" y="3163824"/>
            <a:ext cx="910590" cy="6477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1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267457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A7BF26B-5E2F-27BB-F1CA-A6D0561DDECC}"/>
              </a:ext>
            </a:extLst>
          </p:cNvPr>
          <p:cNvGrpSpPr/>
          <p:nvPr/>
        </p:nvGrpSpPr>
        <p:grpSpPr>
          <a:xfrm>
            <a:off x="250070" y="2146851"/>
            <a:ext cx="3931920" cy="1394874"/>
            <a:chOff x="1828800" y="2468880"/>
            <a:chExt cx="7918704" cy="2089818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8E483767-D8AA-A658-312F-3C66B6DD6B76}"/>
                </a:ext>
              </a:extLst>
            </p:cNvPr>
            <p:cNvSpPr/>
            <p:nvPr/>
          </p:nvSpPr>
          <p:spPr bwMode="auto">
            <a:xfrm>
              <a:off x="4041648" y="2468880"/>
              <a:ext cx="3621024" cy="6949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Joke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0ED450C1-55C8-E383-078C-A8FA516352F4}"/>
                </a:ext>
              </a:extLst>
            </p:cNvPr>
            <p:cNvSpPr/>
            <p:nvPr/>
          </p:nvSpPr>
          <p:spPr bwMode="auto">
            <a:xfrm>
              <a:off x="1828800" y="3863754"/>
              <a:ext cx="3621024" cy="6949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OneLiner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084A09C7-C642-23A0-84C9-32BE703AE75B}"/>
                </a:ext>
              </a:extLst>
            </p:cNvPr>
            <p:cNvSpPr/>
            <p:nvPr/>
          </p:nvSpPr>
          <p:spPr bwMode="auto">
            <a:xfrm>
              <a:off x="6126480" y="3863754"/>
              <a:ext cx="3621024" cy="6949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TwoPartJoke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5992FB10-7327-B7D5-6622-7BCE647D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400" y="3163824"/>
              <a:ext cx="1240671" cy="6999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C2792F90-7718-A4F4-0CCC-D2F1C833E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9584" y="3163824"/>
              <a:ext cx="910590" cy="64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832AA9C5-F177-A447-8ABA-0FC0014A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56" y="2232611"/>
            <a:ext cx="4944165" cy="1876687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B41D56-1E34-3F8A-F92C-B9E7D6D5C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812" y="4709849"/>
            <a:ext cx="3543795" cy="1124107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789F79D6-9E33-63C0-4E4C-220786921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07" y="4709849"/>
            <a:ext cx="438211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-5869470" y="1461592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1667002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3990669"/>
            <a:ext cx="11232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30899"/>
            <a:ext cx="10585176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שרותי רשת נועדו לאפשר לתוכניות מחשב לתקשר...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881ED75-A011-45A1-BD9B-32ED925A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620592"/>
            <a:ext cx="9509760" cy="4127627"/>
          </a:xfrm>
        </p:spPr>
        <p:txBody>
          <a:bodyPr rtlCol="1">
            <a:normAutofit/>
          </a:bodyPr>
          <a:lstStyle/>
          <a:p>
            <a:pPr algn="r" rtl="1"/>
            <a:r>
              <a:rPr lang="he-IL" sz="2400" dirty="0"/>
              <a:t>בלי מגבלה של מיקום</a:t>
            </a:r>
          </a:p>
          <a:p>
            <a:pPr algn="r" rtl="1"/>
            <a:r>
              <a:rPr lang="he-IL" sz="2400" dirty="0"/>
              <a:t>בלי מגבלה של מערכת הפעלה</a:t>
            </a:r>
          </a:p>
          <a:p>
            <a:pPr algn="r" rtl="1"/>
            <a:r>
              <a:rPr lang="he-IL" sz="2400" dirty="0"/>
              <a:t>בלי מגבלה של שפת מחשב</a:t>
            </a:r>
          </a:p>
          <a:p>
            <a:pPr marL="45720" indent="0" algn="r" rtl="1">
              <a:buNone/>
            </a:pP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30BA3DA-8341-3C95-3B6F-F315D485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4" y="2708017"/>
            <a:ext cx="8610080" cy="3623703"/>
          </a:xfrm>
          <a:prstGeom prst="rect">
            <a:avLst/>
          </a:prstGeom>
        </p:spPr>
      </p:pic>
      <p:pic>
        <p:nvPicPr>
          <p:cNvPr id="7" name="תמונה 6" descr="תמונה שמכילה גרפיקה, גופן, צילום מסך, לוגו&#10;&#10;התיאור נוצר באופן אוטומטי">
            <a:extLst>
              <a:ext uri="{FF2B5EF4-FFF2-40B4-BE49-F238E27FC236}">
                <a16:creationId xmlns:a16="http://schemas.microsoft.com/office/drawing/2014/main" id="{EA68BED6-8610-94A2-092C-964B78F7F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69619"/>
            <a:ext cx="4940085" cy="1596114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1101ECEC-7F95-3402-4100-78FD9E107966}"/>
              </a:ext>
            </a:extLst>
          </p:cNvPr>
          <p:cNvSpPr/>
          <p:nvPr/>
        </p:nvSpPr>
        <p:spPr bwMode="auto">
          <a:xfrm>
            <a:off x="6127355" y="6029686"/>
            <a:ext cx="4940086" cy="805958"/>
          </a:xfrm>
          <a:prstGeom prst="rect">
            <a:avLst/>
          </a:prstGeom>
          <a:solidFill>
            <a:srgbClr val="F8F8F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37F8C4B4-7312-C658-AA01-FD19882611AA}"/>
              </a:ext>
            </a:extLst>
          </p:cNvPr>
          <p:cNvGrpSpPr/>
          <p:nvPr/>
        </p:nvGrpSpPr>
        <p:grpSpPr>
          <a:xfrm>
            <a:off x="8189061" y="3379004"/>
            <a:ext cx="2356338" cy="1317159"/>
            <a:chOff x="8189061" y="3379004"/>
            <a:chExt cx="2356338" cy="1317159"/>
          </a:xfrm>
        </p:grpSpPr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E404D8A0-17FC-4B54-3E13-E6851FF71245}"/>
                </a:ext>
              </a:extLst>
            </p:cNvPr>
            <p:cNvSpPr txBox="1"/>
            <p:nvPr/>
          </p:nvSpPr>
          <p:spPr>
            <a:xfrm rot="19896314">
              <a:off x="8189061" y="3379004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LINUX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תמונה 8" descr="תמונה שמכילה צעצוע, אומנות קליפיפם, סרט מצויר&#10;&#10;התיאור נוצר באופן אוטומטי">
              <a:extLst>
                <a:ext uri="{FF2B5EF4-FFF2-40B4-BE49-F238E27FC236}">
                  <a16:creationId xmlns:a16="http://schemas.microsoft.com/office/drawing/2014/main" id="{62B1732C-D026-86FA-E712-82A9E83FE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234" y="3817137"/>
              <a:ext cx="933966" cy="879026"/>
            </a:xfrm>
            <a:prstGeom prst="rect">
              <a:avLst/>
            </a:prstGeom>
          </p:spPr>
        </p:pic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F1BA3433-D312-1150-6CE1-B11BBB34859D}"/>
              </a:ext>
            </a:extLst>
          </p:cNvPr>
          <p:cNvGrpSpPr/>
          <p:nvPr/>
        </p:nvGrpSpPr>
        <p:grpSpPr>
          <a:xfrm>
            <a:off x="4577595" y="2593903"/>
            <a:ext cx="3105857" cy="856816"/>
            <a:chOff x="4577595" y="2593903"/>
            <a:chExt cx="3105857" cy="856816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A75F580E-E303-9C16-AF25-AA87E9AA2E8E}"/>
                </a:ext>
              </a:extLst>
            </p:cNvPr>
            <p:cNvSpPr txBox="1"/>
            <p:nvPr/>
          </p:nvSpPr>
          <p:spPr>
            <a:xfrm rot="691147">
              <a:off x="5327114" y="2822855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WINDOWS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תמונה 13" descr="תמונה שמכילה מלבן, כחול, מים, כחול חשמלי&#10;&#10;התיאור נוצר באופן אוטומטי">
              <a:extLst>
                <a:ext uri="{FF2B5EF4-FFF2-40B4-BE49-F238E27FC236}">
                  <a16:creationId xmlns:a16="http://schemas.microsoft.com/office/drawing/2014/main" id="{5A6A7388-F884-2F1E-57C1-0D362F3C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595" y="2593903"/>
              <a:ext cx="783710" cy="73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8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5A46B96-C030-33B9-9842-A66CE4239ED2}"/>
              </a:ext>
            </a:extLst>
          </p:cNvPr>
          <p:cNvSpPr/>
          <p:nvPr/>
        </p:nvSpPr>
        <p:spPr bwMode="auto">
          <a:xfrm>
            <a:off x="-1987060" y="1315858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1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0BA200BF-5394-E735-BD55-0E5EB54BBB19}"/>
              </a:ext>
            </a:extLst>
          </p:cNvPr>
          <p:cNvSpPr/>
          <p:nvPr/>
        </p:nvSpPr>
        <p:spPr bwMode="auto">
          <a:xfrm>
            <a:off x="1934308" y="1315858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9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</a:t>
            </a:r>
            <a:r>
              <a:rPr lang="en-US" sz="3200" dirty="0">
                <a:solidFill>
                  <a:srgbClr val="0476D8"/>
                </a:solidFill>
                <a:latin typeface="Cascadia Mono" panose="020B0609020000020004" pitchFamily="49" charset="0"/>
              </a:rPr>
              <a:t>{URL}Joke/</a:t>
            </a:r>
            <a:r>
              <a:rPr lang="en-US" sz="3200" dirty="0" err="1">
                <a:solidFill>
                  <a:srgbClr val="0476D8"/>
                </a:solidFill>
                <a:latin typeface="Cascadia Mono" panose="020B0609020000020004" pitchFamily="49" charset="0"/>
              </a:rPr>
              <a:t>Any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4CCA6A2A-F197-779E-8EA3-EB39F6E2F4B2}"/>
              </a:ext>
            </a:extLst>
          </p:cNvPr>
          <p:cNvSpPr/>
          <p:nvPr/>
        </p:nvSpPr>
        <p:spPr bwMode="auto">
          <a:xfrm rot="5400000">
            <a:off x="5952336" y="411744"/>
            <a:ext cx="1477107" cy="65361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8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</a:t>
            </a:r>
            <a:r>
              <a:rPr lang="en-US" dirty="0">
                <a:solidFill>
                  <a:srgbClr val="0476D8"/>
                </a:solidFill>
                <a:latin typeface="Cascadia Mono" panose="020B0609020000020004" pitchFamily="49" charset="0"/>
              </a:rPr>
              <a:t>{URL}Joke/</a:t>
            </a:r>
            <a:r>
              <a:rPr lang="en-US" dirty="0" err="1">
                <a:solidFill>
                  <a:srgbClr val="0476D8"/>
                </a:solidFill>
                <a:latin typeface="Cascadia Mono" panose="020B0609020000020004" pitchFamily="49" charset="0"/>
              </a:rPr>
              <a:t>Any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4B97487-662B-E6D1-AD1E-D64A53FC84EB}"/>
              </a:ext>
            </a:extLst>
          </p:cNvPr>
          <p:cNvSpPr/>
          <p:nvPr/>
        </p:nvSpPr>
        <p:spPr bwMode="auto">
          <a:xfrm rot="5400000">
            <a:off x="7880593" y="402383"/>
            <a:ext cx="1477107" cy="65361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5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2914565"/>
            <a:ext cx="11797554" cy="2805953"/>
            <a:chOff x="197222" y="2510118"/>
            <a:chExt cx="11797554" cy="280595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8AC4210-903D-91EF-CC12-C2FD010C17A8}"/>
              </a:ext>
            </a:extLst>
          </p:cNvPr>
          <p:cNvSpPr txBox="1"/>
          <p:nvPr/>
        </p:nvSpPr>
        <p:spPr>
          <a:xfrm>
            <a:off x="13874262" y="2914565"/>
            <a:ext cx="3147646" cy="960263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בדיקת הסטטוס המוחזר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203470D-9926-339B-58BB-E7F96779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36598" y="6009230"/>
            <a:ext cx="596348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8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3429001"/>
            <a:ext cx="3829655" cy="3086735"/>
            <a:chOff x="197222" y="2510118"/>
            <a:chExt cx="11797554" cy="377969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70"/>
              <a:ext cx="11797554" cy="2116741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BD5633-9D7A-813F-F862-1401AEDA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50" y="3358434"/>
            <a:ext cx="6325483" cy="60968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273B7DB-6392-521A-D246-97E418900F91}"/>
              </a:ext>
            </a:extLst>
          </p:cNvPr>
          <p:cNvSpPr txBox="1"/>
          <p:nvPr/>
        </p:nvSpPr>
        <p:spPr>
          <a:xfrm>
            <a:off x="5503989" y="2721130"/>
            <a:ext cx="3147646" cy="960263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בדיקת הסטטוס המוחזר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9B06586-BC15-3861-5AF9-C8ABBF1DE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36598" y="6009230"/>
            <a:ext cx="5963482" cy="3048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D63105C1-FCE0-BAB1-FB33-2CF64BD00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65" y="6950915"/>
            <a:ext cx="5630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3429001"/>
            <a:ext cx="3829655" cy="3086735"/>
            <a:chOff x="197222" y="2510118"/>
            <a:chExt cx="11797554" cy="377969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70"/>
              <a:ext cx="11797554" cy="2116741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BD5633-9D7A-813F-F862-1401AEDA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50" y="3358434"/>
            <a:ext cx="6325483" cy="60968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273B7DB-6392-521A-D246-97E418900F91}"/>
              </a:ext>
            </a:extLst>
          </p:cNvPr>
          <p:cNvSpPr txBox="1"/>
          <p:nvPr/>
        </p:nvSpPr>
        <p:spPr>
          <a:xfrm>
            <a:off x="5503989" y="4479597"/>
            <a:ext cx="314764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קריאת המידע המתקבל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3BCC28-EBF9-F761-F0AC-EA218CBB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5062751"/>
            <a:ext cx="5963482" cy="30484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F1BDE9F-8ED9-00F2-D335-CDA3321D2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65" y="6950915"/>
            <a:ext cx="5630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0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3429001"/>
            <a:ext cx="3829655" cy="3086735"/>
            <a:chOff x="197222" y="2510118"/>
            <a:chExt cx="11797554" cy="377969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70"/>
              <a:ext cx="11797554" cy="2116741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BD5633-9D7A-813F-F862-1401AEDA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50" y="3358434"/>
            <a:ext cx="6325483" cy="60968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273B7DB-6392-521A-D246-97E418900F91}"/>
              </a:ext>
            </a:extLst>
          </p:cNvPr>
          <p:cNvSpPr txBox="1"/>
          <p:nvPr/>
        </p:nvSpPr>
        <p:spPr>
          <a:xfrm>
            <a:off x="4026877" y="5316508"/>
            <a:ext cx="4624758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המרה לאובייקט -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3BCC28-EBF9-F761-F0AC-EA218CBB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5062751"/>
            <a:ext cx="5963482" cy="3048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4165822-65EE-540F-100D-F247CC21C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88" y="5897030"/>
            <a:ext cx="5630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87116" y="1241929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5F22B1D-B85E-35C9-DDBB-DBBF39959F06}"/>
              </a:ext>
            </a:extLst>
          </p:cNvPr>
          <p:cNvSpPr txBox="1"/>
          <p:nvPr/>
        </p:nvSpPr>
        <p:spPr>
          <a:xfrm>
            <a:off x="6364080" y="3920543"/>
            <a:ext cx="5694947" cy="129266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ניתן להשתמש באובייקט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JSON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ייעודי על מנת לקרוא ערכים ספציפיים ולפעול על דרך הפעולה המתאים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5C3DA64-2D02-0ACF-3637-116193BCEE15}"/>
              </a:ext>
            </a:extLst>
          </p:cNvPr>
          <p:cNvSpPr txBox="1"/>
          <p:nvPr/>
        </p:nvSpPr>
        <p:spPr>
          <a:xfrm>
            <a:off x="684680" y="2568125"/>
            <a:ext cx="11655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response.Content.ReadAsStringAsync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();//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קריאת התשובה כמחרוזת</a:t>
            </a:r>
            <a:endParaRPr lang="he-IL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29000"/>
            <a:ext cx="842127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06905" y="977416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634" y="3429000"/>
            <a:ext cx="8421275" cy="3467584"/>
          </a:xfrm>
          <a:prstGeom prst="rect">
            <a:avLst/>
          </a:prstGeom>
        </p:spPr>
      </p:pic>
      <p:sp>
        <p:nvSpPr>
          <p:cNvPr id="3" name="הסבר: חץ ימינה 2">
            <a:extLst>
              <a:ext uri="{FF2B5EF4-FFF2-40B4-BE49-F238E27FC236}">
                <a16:creationId xmlns:a16="http://schemas.microsoft.com/office/drawing/2014/main" id="{E4F10F5E-3265-F139-D69E-DBBA8DFE546C}"/>
              </a:ext>
            </a:extLst>
          </p:cNvPr>
          <p:cNvSpPr/>
          <p:nvPr/>
        </p:nvSpPr>
        <p:spPr bwMode="auto">
          <a:xfrm>
            <a:off x="179860" y="3314027"/>
            <a:ext cx="3360279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אפשרויות ההמרה</a:t>
            </a:r>
          </a:p>
        </p:txBody>
      </p:sp>
    </p:spTree>
    <p:extLst>
      <p:ext uri="{BB962C8B-B14F-4D97-AF65-F5344CB8AC3E}">
        <p14:creationId xmlns:p14="http://schemas.microsoft.com/office/powerpoint/2010/main" val="331243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30899"/>
            <a:ext cx="10585176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שרותי רשת נועדו לאפשר לתוכניות מחשב לתקשר...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881ED75-A011-45A1-BD9B-32ED925A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620592"/>
            <a:ext cx="9509760" cy="4127627"/>
          </a:xfrm>
        </p:spPr>
        <p:txBody>
          <a:bodyPr rtlCol="1">
            <a:normAutofit/>
          </a:bodyPr>
          <a:lstStyle/>
          <a:p>
            <a:pPr algn="r" rtl="1"/>
            <a:r>
              <a:rPr lang="he-IL" sz="2400" dirty="0"/>
              <a:t>בלי מגבלה של מיקום</a:t>
            </a:r>
          </a:p>
          <a:p>
            <a:pPr algn="r" rtl="1"/>
            <a:r>
              <a:rPr lang="he-IL" sz="2400" dirty="0"/>
              <a:t>בלי מגבלה של מערכת הפעלה</a:t>
            </a:r>
          </a:p>
          <a:p>
            <a:pPr algn="r" rtl="1"/>
            <a:r>
              <a:rPr lang="he-IL" sz="2400" dirty="0"/>
              <a:t>בלי מגבלה של שפת מחשב</a:t>
            </a:r>
          </a:p>
          <a:p>
            <a:pPr marL="45720" indent="0" algn="r" rtl="1">
              <a:buNone/>
            </a:pP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30BA3DA-8341-3C95-3B6F-F315D485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4" y="2708017"/>
            <a:ext cx="8610080" cy="3623703"/>
          </a:xfrm>
          <a:prstGeom prst="rect">
            <a:avLst/>
          </a:prstGeom>
        </p:spPr>
      </p:pic>
      <p:pic>
        <p:nvPicPr>
          <p:cNvPr id="7" name="תמונה 6" descr="תמונה שמכילה גרפיקה, גופן, צילום מסך, לוגו&#10;&#10;התיאור נוצר באופן אוטומטי">
            <a:extLst>
              <a:ext uri="{FF2B5EF4-FFF2-40B4-BE49-F238E27FC236}">
                <a16:creationId xmlns:a16="http://schemas.microsoft.com/office/drawing/2014/main" id="{EA68BED6-8610-94A2-092C-964B78F7F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69619"/>
            <a:ext cx="4940085" cy="1596114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1101ECEC-7F95-3402-4100-78FD9E107966}"/>
              </a:ext>
            </a:extLst>
          </p:cNvPr>
          <p:cNvSpPr/>
          <p:nvPr/>
        </p:nvSpPr>
        <p:spPr bwMode="auto">
          <a:xfrm>
            <a:off x="12732142" y="6064697"/>
            <a:ext cx="4940086" cy="805958"/>
          </a:xfrm>
          <a:prstGeom prst="rect">
            <a:avLst/>
          </a:prstGeom>
          <a:solidFill>
            <a:srgbClr val="F8F8F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9C63FEAA-11F2-A7CC-3551-BF25BBC110E2}"/>
              </a:ext>
            </a:extLst>
          </p:cNvPr>
          <p:cNvGrpSpPr/>
          <p:nvPr/>
        </p:nvGrpSpPr>
        <p:grpSpPr>
          <a:xfrm>
            <a:off x="4577595" y="2593903"/>
            <a:ext cx="3105857" cy="856816"/>
            <a:chOff x="4577595" y="2593903"/>
            <a:chExt cx="3105857" cy="856816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39F47C0-7364-EDF6-CB84-7570D7F3CD79}"/>
                </a:ext>
              </a:extLst>
            </p:cNvPr>
            <p:cNvSpPr txBox="1"/>
            <p:nvPr/>
          </p:nvSpPr>
          <p:spPr>
            <a:xfrm rot="691147">
              <a:off x="5327114" y="2822855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WINDOWS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תמונה 13" descr="תמונה שמכילה מלבן, כחול, מים, כחול חשמלי&#10;&#10;התיאור נוצר באופן אוטומטי">
              <a:extLst>
                <a:ext uri="{FF2B5EF4-FFF2-40B4-BE49-F238E27FC236}">
                  <a16:creationId xmlns:a16="http://schemas.microsoft.com/office/drawing/2014/main" id="{24AC26E8-8812-5510-D64B-C9142824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595" y="2593903"/>
              <a:ext cx="783710" cy="737609"/>
            </a:xfrm>
            <a:prstGeom prst="rect">
              <a:avLst/>
            </a:prstGeom>
          </p:spPr>
        </p:pic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F37F8C48-1CA4-90BC-809F-1D7E62ABC082}"/>
              </a:ext>
            </a:extLst>
          </p:cNvPr>
          <p:cNvGrpSpPr/>
          <p:nvPr/>
        </p:nvGrpSpPr>
        <p:grpSpPr>
          <a:xfrm>
            <a:off x="8189061" y="3379004"/>
            <a:ext cx="2356338" cy="1317159"/>
            <a:chOff x="8189061" y="3379004"/>
            <a:chExt cx="2356338" cy="1317159"/>
          </a:xfrm>
        </p:grpSpPr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CB800B9E-2A1A-ADD2-07ED-BC0C5F402EDF}"/>
                </a:ext>
              </a:extLst>
            </p:cNvPr>
            <p:cNvSpPr txBox="1"/>
            <p:nvPr/>
          </p:nvSpPr>
          <p:spPr>
            <a:xfrm rot="19896314">
              <a:off x="8189061" y="3379004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LINUX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7" name="תמונה 16" descr="תמונה שמכילה צעצוע, אומנות קליפיפם, סרט מצויר&#10;&#10;התיאור נוצר באופן אוטומטי">
              <a:extLst>
                <a:ext uri="{FF2B5EF4-FFF2-40B4-BE49-F238E27FC236}">
                  <a16:creationId xmlns:a16="http://schemas.microsoft.com/office/drawing/2014/main" id="{2B3C7A37-8620-F5F9-9829-E5E0B64F1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234" y="3817137"/>
              <a:ext cx="933966" cy="87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03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06905" y="977416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634" y="3429000"/>
            <a:ext cx="8421275" cy="3467584"/>
          </a:xfrm>
          <a:prstGeom prst="rect">
            <a:avLst/>
          </a:prstGeom>
        </p:spPr>
      </p:pic>
      <p:sp>
        <p:nvSpPr>
          <p:cNvPr id="3" name="הסבר: חץ ימינה 2">
            <a:extLst>
              <a:ext uri="{FF2B5EF4-FFF2-40B4-BE49-F238E27FC236}">
                <a16:creationId xmlns:a16="http://schemas.microsoft.com/office/drawing/2014/main" id="{E4F10F5E-3265-F139-D69E-DBBA8DFE546C}"/>
              </a:ext>
            </a:extLst>
          </p:cNvPr>
          <p:cNvSpPr/>
          <p:nvPr/>
        </p:nvSpPr>
        <p:spPr bwMode="auto">
          <a:xfrm>
            <a:off x="179860" y="3531003"/>
            <a:ext cx="3360279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ההמרה</a:t>
            </a:r>
          </a:p>
        </p:txBody>
      </p:sp>
    </p:spTree>
    <p:extLst>
      <p:ext uri="{BB962C8B-B14F-4D97-AF65-F5344CB8AC3E}">
        <p14:creationId xmlns:p14="http://schemas.microsoft.com/office/powerpoint/2010/main" val="93528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06905" y="977416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634" y="3429000"/>
            <a:ext cx="8421275" cy="3467584"/>
          </a:xfrm>
          <a:prstGeom prst="rect">
            <a:avLst/>
          </a:prstGeom>
        </p:spPr>
      </p:pic>
      <p:sp>
        <p:nvSpPr>
          <p:cNvPr id="3" name="הסבר: חץ ימינה 2">
            <a:extLst>
              <a:ext uri="{FF2B5EF4-FFF2-40B4-BE49-F238E27FC236}">
                <a16:creationId xmlns:a16="http://schemas.microsoft.com/office/drawing/2014/main" id="{E4F10F5E-3265-F139-D69E-DBBA8DFE546C}"/>
              </a:ext>
            </a:extLst>
          </p:cNvPr>
          <p:cNvSpPr/>
          <p:nvPr/>
        </p:nvSpPr>
        <p:spPr bwMode="auto">
          <a:xfrm>
            <a:off x="423092" y="3949455"/>
            <a:ext cx="3767976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פניה לשדה ב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JSON</a:t>
            </a:r>
            <a:endParaRPr lang="he-IL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הסבר: חץ ימינה 3">
            <a:extLst>
              <a:ext uri="{FF2B5EF4-FFF2-40B4-BE49-F238E27FC236}">
                <a16:creationId xmlns:a16="http://schemas.microsoft.com/office/drawing/2014/main" id="{A7450A0E-EAAB-E86B-0538-A5F7B348D624}"/>
              </a:ext>
            </a:extLst>
          </p:cNvPr>
          <p:cNvSpPr/>
          <p:nvPr/>
        </p:nvSpPr>
        <p:spPr bwMode="auto">
          <a:xfrm>
            <a:off x="823465" y="5531709"/>
            <a:ext cx="3767976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פניה לשדה ב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JSON</a:t>
            </a:r>
            <a:endParaRPr lang="he-IL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1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91773"/>
            <a:ext cx="10972800" cy="130527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הוסיפו תמיכה בקבלת הקטגוריות: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433007E-9492-79CF-41DF-CD0070E5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89" y="2248943"/>
            <a:ext cx="10212225" cy="2391109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65CD540A-EBFD-F2C7-358C-49DD53234E6E}"/>
              </a:ext>
            </a:extLst>
          </p:cNvPr>
          <p:cNvSpPr txBox="1"/>
          <p:nvPr/>
        </p:nvSpPr>
        <p:spPr>
          <a:xfrm>
            <a:off x="816429" y="4635859"/>
            <a:ext cx="10972800" cy="130527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כתבו פעולה המאפשרת לקבלת בדיחת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OneLiner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6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 עם נתונים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-5869470" y="1461592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1667002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3990669"/>
            <a:ext cx="11232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2009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5A46B96-C030-33B9-9842-A66CE4239ED2}"/>
              </a:ext>
            </a:extLst>
          </p:cNvPr>
          <p:cNvSpPr/>
          <p:nvPr/>
        </p:nvSpPr>
        <p:spPr bwMode="auto">
          <a:xfrm>
            <a:off x="-1987060" y="1315858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42CE3C6-445B-0A54-12FF-EAD1F9C4C595}"/>
              </a:ext>
            </a:extLst>
          </p:cNvPr>
          <p:cNvSpPr txBox="1"/>
          <p:nvPr/>
        </p:nvSpPr>
        <p:spPr>
          <a:xfrm>
            <a:off x="303847" y="5332125"/>
            <a:ext cx="11232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944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0BA200BF-5394-E735-BD55-0E5EB54BBB19}"/>
              </a:ext>
            </a:extLst>
          </p:cNvPr>
          <p:cNvSpPr/>
          <p:nvPr/>
        </p:nvSpPr>
        <p:spPr bwMode="auto">
          <a:xfrm>
            <a:off x="1934308" y="4043560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9C0AA98-017D-5425-512F-C30157A84CAB}"/>
              </a:ext>
            </a:extLst>
          </p:cNvPr>
          <p:cNvSpPr txBox="1"/>
          <p:nvPr/>
        </p:nvSpPr>
        <p:spPr>
          <a:xfrm>
            <a:off x="179860" y="5340664"/>
            <a:ext cx="11232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//serialize the object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j,options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);//serialize</a:t>
            </a:r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005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-8963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884208" y="543913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4CCA6A2A-F197-779E-8EA3-EB39F6E2F4B2}"/>
              </a:ext>
            </a:extLst>
          </p:cNvPr>
          <p:cNvSpPr/>
          <p:nvPr/>
        </p:nvSpPr>
        <p:spPr bwMode="auto">
          <a:xfrm rot="10800000">
            <a:off x="5857026" y="3353048"/>
            <a:ext cx="1477107" cy="65361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7B3DF29-E1E1-E948-83F4-AFC8689C636D}"/>
              </a:ext>
            </a:extLst>
          </p:cNvPr>
          <p:cNvSpPr txBox="1"/>
          <p:nvPr/>
        </p:nvSpPr>
        <p:spPr>
          <a:xfrm>
            <a:off x="240747" y="4378303"/>
            <a:ext cx="12421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//serialize the object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j,options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);//serialize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//insert it into a </a:t>
            </a:r>
            <a:r>
              <a:rPr lang="en-GB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HttpString</a:t>
            </a:r>
            <a:r>
              <a:rPr lang="en-GB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 Container</a:t>
            </a:r>
          </a:p>
          <a:p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StringContent</a:t>
            </a:r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 content = new </a:t>
            </a:r>
            <a:r>
              <a:rPr lang="en-US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StringContent</a:t>
            </a:r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(jsonString,Encoding.UTF8,"application/</a:t>
            </a:r>
            <a:r>
              <a:rPr lang="en-US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json</a:t>
            </a:r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009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94686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4B97487-662B-E6D1-AD1E-D64A53FC84EB}"/>
              </a:ext>
            </a:extLst>
          </p:cNvPr>
          <p:cNvSpPr/>
          <p:nvPr/>
        </p:nvSpPr>
        <p:spPr bwMode="auto">
          <a:xfrm>
            <a:off x="2201598" y="1024880"/>
            <a:ext cx="1477107" cy="65361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C66EAE8-4BA0-EC2D-A987-385ABDA22EC6}"/>
              </a:ext>
            </a:extLst>
          </p:cNvPr>
          <p:cNvSpPr/>
          <p:nvPr/>
        </p:nvSpPr>
        <p:spPr bwMode="auto">
          <a:xfrm>
            <a:off x="3689403" y="712923"/>
            <a:ext cx="5888551" cy="1129928"/>
          </a:xfrm>
          <a:prstGeom prst="rect">
            <a:avLst/>
          </a:prstGeom>
          <a:solidFill>
            <a:srgbClr val="67FFEC">
              <a:alpha val="12941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400298-1676-C25A-9D60-45DD667BAE37}"/>
              </a:ext>
            </a:extLst>
          </p:cNvPr>
          <p:cNvSpPr txBox="1"/>
          <p:nvPr/>
        </p:nvSpPr>
        <p:spPr>
          <a:xfrm>
            <a:off x="240747" y="3975348"/>
            <a:ext cx="1242136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e-I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//….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הכנת המידע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//</a:t>
            </a:r>
            <a:r>
              <a:rPr lang="he-IL" dirty="0">
                <a:solidFill>
                  <a:srgbClr val="000000"/>
                </a:solidFill>
                <a:latin typeface="Cascadia Mono" panose="020B0609020000020004" pitchFamily="49" charset="0"/>
              </a:rPr>
              <a:t>שליחת המידע</a:t>
            </a:r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e-I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//send it to the server</a:t>
            </a:r>
          </a:p>
          <a:p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 var 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response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httpClient.</a:t>
            </a:r>
            <a:r>
              <a:rPr lang="fr-FR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Post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Async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($"{URL}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Submit?dry-run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", </a:t>
            </a:r>
            <a:r>
              <a:rPr lang="fr-FR" sz="3200" dirty="0">
                <a:solidFill>
                  <a:srgbClr val="00B050"/>
                </a:solidFill>
                <a:latin typeface="Cascadia Mono" panose="020B0609020000020004" pitchFamily="49" charset="0"/>
              </a:rPr>
              <a:t>content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7030A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0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D5C291E1-4D67-41D0-CCFB-173ADF8CC5B8}"/>
              </a:ext>
            </a:extLst>
          </p:cNvPr>
          <p:cNvSpPr txBox="1">
            <a:spLocks/>
          </p:cNvSpPr>
          <p:nvPr/>
        </p:nvSpPr>
        <p:spPr>
          <a:xfrm>
            <a:off x="269240" y="234820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endParaRPr lang="he-IL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DF7BB625-55A3-0ED9-0C85-834598B5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661F247-0FE6-1209-E59E-DE01859198E2}"/>
              </a:ext>
            </a:extLst>
          </p:cNvPr>
          <p:cNvSpPr txBox="1"/>
          <p:nvPr/>
        </p:nvSpPr>
        <p:spPr>
          <a:xfrm>
            <a:off x="1384515" y="2170172"/>
            <a:ext cx="9422969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הטיפול בתשובה זהה לשאר הפעולות (טיפול לפי סטטוס וכו')</a:t>
            </a:r>
          </a:p>
        </p:txBody>
      </p:sp>
    </p:spTree>
    <p:extLst>
      <p:ext uri="{BB962C8B-B14F-4D97-AF65-F5344CB8AC3E}">
        <p14:creationId xmlns:p14="http://schemas.microsoft.com/office/powerpoint/2010/main" val="3580490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91773"/>
            <a:ext cx="10972800" cy="5029374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כנסו לממשק השרות:</a:t>
            </a:r>
          </a:p>
          <a:p>
            <a:pPr algn="r" defTabSz="914028" rtl="1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  <a:hlinkClick r:id="rId3"/>
              </a:rPr>
              <a:t>https://trivia.runasp.net/Swagger/index.html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(בטיפול)</a:t>
            </a:r>
          </a:p>
          <a:p>
            <a:pPr algn="r" defTabSz="914028" rtl="1"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r>
              <a:rPr lang="he-IL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להכנס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במקום זאת ל –</a:t>
            </a:r>
          </a:p>
          <a:p>
            <a:pPr algn="r" defTabSz="914028" rtl="1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  <a:hlinkClick r:id="rId4"/>
              </a:rPr>
              <a:t>https://qsc714b9-7128.euw.devtunnels.ms/swagger/index.html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התאימו את הפרויקט הטריוויה באופן הבא:</a:t>
            </a:r>
          </a:p>
          <a:p>
            <a:pPr marL="457200" indent="-457200" algn="r" defTabSz="914028" rtl="1">
              <a:buAutoNum type="arabicPeriod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צרו/שנו את הפרויקט כך שיתמוך בממשק בפעולות הבאות:</a:t>
            </a: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הרשמה ו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Login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2. צרו מסך המאפשר קבלת שאלה רנדומלית מהממשק, הצגתו למשתמש ובחירת תשובה על ידי המשתמש. </a:t>
            </a:r>
            <a:r>
              <a:rPr lang="he-IL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האפליצקיה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תחזיר תשובה למשתמש האם התשובה שלו הייתה נכונה או שגויה.</a:t>
            </a:r>
          </a:p>
          <a:p>
            <a:pPr algn="r" defTabSz="914028" rtl="1"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7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79" y="7023050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343"/>
            <a:ext cx="9099420" cy="3829650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5944EA3F-9FA9-5494-749A-09314FF48D4F}"/>
              </a:ext>
            </a:extLst>
          </p:cNvPr>
          <p:cNvGrpSpPr/>
          <p:nvPr/>
        </p:nvGrpSpPr>
        <p:grpSpPr>
          <a:xfrm>
            <a:off x="13022007" y="946324"/>
            <a:ext cx="5833872" cy="3520932"/>
            <a:chOff x="5469063" y="946324"/>
            <a:chExt cx="5833872" cy="3520932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6A4DF8A-DCE9-3A6C-DA80-6AAFB1DF94F7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93FA85EF-ECB7-E262-D9C5-E42BDE68E609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9E2830BD-E76F-6FE0-3B15-33D0D969070A}"/>
              </a:ext>
            </a:extLst>
          </p:cNvPr>
          <p:cNvGrpSpPr/>
          <p:nvPr/>
        </p:nvGrpSpPr>
        <p:grpSpPr>
          <a:xfrm>
            <a:off x="13022007" y="946324"/>
            <a:ext cx="5833872" cy="3520932"/>
            <a:chOff x="5469063" y="946324"/>
            <a:chExt cx="5833872" cy="3520932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00DCF260-139F-2C3E-1862-E6F956AF4430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2ECD9F24-E504-4C76-F757-AF4885954099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7" name="מלבן 6">
            <a:extLst>
              <a:ext uri="{FF2B5EF4-FFF2-40B4-BE49-F238E27FC236}">
                <a16:creationId xmlns:a16="http://schemas.microsoft.com/office/drawing/2014/main" id="{4218739E-C05E-A22B-D4BC-0669FCB7AF84}"/>
              </a:ext>
            </a:extLst>
          </p:cNvPr>
          <p:cNvSpPr/>
          <p:nvPr/>
        </p:nvSpPr>
        <p:spPr bwMode="auto">
          <a:xfrm>
            <a:off x="13022007" y="946324"/>
            <a:ext cx="5833872" cy="899665"/>
          </a:xfrm>
          <a:custGeom>
            <a:avLst/>
            <a:gdLst>
              <a:gd name="connsiteX0" fmla="*/ 0 w 5833872"/>
              <a:gd name="connsiteY0" fmla="*/ 0 h 899665"/>
              <a:gd name="connsiteX1" fmla="*/ 5833872 w 5833872"/>
              <a:gd name="connsiteY1" fmla="*/ 0 h 899665"/>
              <a:gd name="connsiteX2" fmla="*/ 5833872 w 5833872"/>
              <a:gd name="connsiteY2" fmla="*/ 899665 h 899665"/>
              <a:gd name="connsiteX3" fmla="*/ 0 w 5833872"/>
              <a:gd name="connsiteY3" fmla="*/ 899665 h 899665"/>
              <a:gd name="connsiteX4" fmla="*/ 0 w 5833872"/>
              <a:gd name="connsiteY4" fmla="*/ 0 h 89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872" h="899665" extrusionOk="0">
                <a:moveTo>
                  <a:pt x="0" y="0"/>
                </a:moveTo>
                <a:cubicBezTo>
                  <a:pt x="2418165" y="137892"/>
                  <a:pt x="4842824" y="77141"/>
                  <a:pt x="5833872" y="0"/>
                </a:cubicBezTo>
                <a:cubicBezTo>
                  <a:pt x="5881975" y="111619"/>
                  <a:pt x="5814132" y="802653"/>
                  <a:pt x="5833872" y="899665"/>
                </a:cubicBezTo>
                <a:cubicBezTo>
                  <a:pt x="5160093" y="743713"/>
                  <a:pt x="1735783" y="831523"/>
                  <a:pt x="0" y="899665"/>
                </a:cubicBezTo>
                <a:cubicBezTo>
                  <a:pt x="1488" y="605955"/>
                  <a:pt x="41642" y="19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lgDashDot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817117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3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32551034-0BF8-7FEE-574B-01B7D58AA331}"/>
              </a:ext>
            </a:extLst>
          </p:cNvPr>
          <p:cNvGrpSpPr/>
          <p:nvPr/>
        </p:nvGrpSpPr>
        <p:grpSpPr>
          <a:xfrm>
            <a:off x="5487351" y="946324"/>
            <a:ext cx="5833872" cy="3520932"/>
            <a:chOff x="5469063" y="946324"/>
            <a:chExt cx="5833872" cy="352093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2C04188-6B21-333B-7C86-DDF45475F29E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058D55B1-4CFE-F39A-6DE0-04B0FB45760F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10F705E4-D20A-1DA1-7134-58E42AA82B61}"/>
              </a:ext>
            </a:extLst>
          </p:cNvPr>
          <p:cNvSpPr/>
          <p:nvPr/>
        </p:nvSpPr>
        <p:spPr bwMode="auto">
          <a:xfrm>
            <a:off x="-7701568" y="485793"/>
            <a:ext cx="7423548" cy="14067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מטופל על ידי מחלקה קיימת ב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</a:t>
            </a:r>
            <a:endParaRPr lang="he-IL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5998094-BC35-FA20-704B-E929BEBBC369}"/>
              </a:ext>
            </a:extLst>
          </p:cNvPr>
          <p:cNvSpPr/>
          <p:nvPr/>
        </p:nvSpPr>
        <p:spPr bwMode="auto">
          <a:xfrm>
            <a:off x="5467097" y="1001787"/>
            <a:ext cx="5833872" cy="899665"/>
          </a:xfrm>
          <a:custGeom>
            <a:avLst/>
            <a:gdLst>
              <a:gd name="connsiteX0" fmla="*/ 0 w 5833872"/>
              <a:gd name="connsiteY0" fmla="*/ 0 h 899665"/>
              <a:gd name="connsiteX1" fmla="*/ 5833872 w 5833872"/>
              <a:gd name="connsiteY1" fmla="*/ 0 h 899665"/>
              <a:gd name="connsiteX2" fmla="*/ 5833872 w 5833872"/>
              <a:gd name="connsiteY2" fmla="*/ 899665 h 899665"/>
              <a:gd name="connsiteX3" fmla="*/ 0 w 5833872"/>
              <a:gd name="connsiteY3" fmla="*/ 899665 h 899665"/>
              <a:gd name="connsiteX4" fmla="*/ 0 w 5833872"/>
              <a:gd name="connsiteY4" fmla="*/ 0 h 89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872" h="899665" extrusionOk="0">
                <a:moveTo>
                  <a:pt x="0" y="0"/>
                </a:moveTo>
                <a:cubicBezTo>
                  <a:pt x="2418165" y="137892"/>
                  <a:pt x="4842824" y="77141"/>
                  <a:pt x="5833872" y="0"/>
                </a:cubicBezTo>
                <a:cubicBezTo>
                  <a:pt x="5881975" y="111619"/>
                  <a:pt x="5814132" y="802653"/>
                  <a:pt x="5833872" y="899665"/>
                </a:cubicBezTo>
                <a:cubicBezTo>
                  <a:pt x="5160093" y="743713"/>
                  <a:pt x="1735783" y="831523"/>
                  <a:pt x="0" y="899665"/>
                </a:cubicBezTo>
                <a:cubicBezTo>
                  <a:pt x="1488" y="605955"/>
                  <a:pt x="41642" y="19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lgDashDot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817117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8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10F705E4-D20A-1DA1-7134-58E42AA82B61}"/>
              </a:ext>
            </a:extLst>
          </p:cNvPr>
          <p:cNvSpPr/>
          <p:nvPr/>
        </p:nvSpPr>
        <p:spPr bwMode="auto">
          <a:xfrm>
            <a:off x="1775577" y="1892325"/>
            <a:ext cx="7423548" cy="14067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מטופל על ידי מחלקה קיימת ב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</a:t>
            </a:r>
            <a:endParaRPr lang="he-IL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735ED119-ADF8-47E0-7202-25FF5F1D174B}"/>
              </a:ext>
            </a:extLst>
          </p:cNvPr>
          <p:cNvGrpSpPr/>
          <p:nvPr/>
        </p:nvGrpSpPr>
        <p:grpSpPr>
          <a:xfrm>
            <a:off x="5487351" y="946324"/>
            <a:ext cx="5833872" cy="3520932"/>
            <a:chOff x="5469063" y="946324"/>
            <a:chExt cx="5833872" cy="3520932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38B6509-F33A-9897-0434-20E660746A79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886BB06C-DC9C-B6AC-8351-A1F44432F2E0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15" name="מלבן 14">
            <a:extLst>
              <a:ext uri="{FF2B5EF4-FFF2-40B4-BE49-F238E27FC236}">
                <a16:creationId xmlns:a16="http://schemas.microsoft.com/office/drawing/2014/main" id="{AB165C9E-763F-E972-9EA5-2CEB5EB66985}"/>
              </a:ext>
            </a:extLst>
          </p:cNvPr>
          <p:cNvSpPr/>
          <p:nvPr/>
        </p:nvSpPr>
        <p:spPr bwMode="auto">
          <a:xfrm>
            <a:off x="-7903529" y="2666655"/>
            <a:ext cx="7423548" cy="1406765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נשתמש באובייקט מוסכם שמובן על ידי כולם....</a:t>
            </a:r>
          </a:p>
        </p:txBody>
      </p:sp>
    </p:spTree>
    <p:extLst>
      <p:ext uri="{BB962C8B-B14F-4D97-AF65-F5344CB8AC3E}">
        <p14:creationId xmlns:p14="http://schemas.microsoft.com/office/powerpoint/2010/main" val="72649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2616485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10F705E4-D20A-1DA1-7134-58E42AA82B61}"/>
              </a:ext>
            </a:extLst>
          </p:cNvPr>
          <p:cNvSpPr/>
          <p:nvPr/>
        </p:nvSpPr>
        <p:spPr bwMode="auto">
          <a:xfrm>
            <a:off x="-8191383" y="1892325"/>
            <a:ext cx="7423548" cy="14067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מטופל על ידי מחלקה קיימת ב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</a:t>
            </a:r>
            <a:endParaRPr lang="he-IL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735ED119-ADF8-47E0-7202-25FF5F1D174B}"/>
              </a:ext>
            </a:extLst>
          </p:cNvPr>
          <p:cNvGrpSpPr/>
          <p:nvPr/>
        </p:nvGrpSpPr>
        <p:grpSpPr>
          <a:xfrm>
            <a:off x="5487351" y="7639732"/>
            <a:ext cx="5833872" cy="3520932"/>
            <a:chOff x="5469063" y="946324"/>
            <a:chExt cx="5833872" cy="3520932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38B6509-F33A-9897-0434-20E660746A79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886BB06C-DC9C-B6AC-8351-A1F44432F2E0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7" name="מלבן 6">
            <a:extLst>
              <a:ext uri="{FF2B5EF4-FFF2-40B4-BE49-F238E27FC236}">
                <a16:creationId xmlns:a16="http://schemas.microsoft.com/office/drawing/2014/main" id="{CE934347-16EA-2B52-B6BC-3F51AC04D29A}"/>
              </a:ext>
            </a:extLst>
          </p:cNvPr>
          <p:cNvSpPr/>
          <p:nvPr/>
        </p:nvSpPr>
        <p:spPr bwMode="auto">
          <a:xfrm>
            <a:off x="70039" y="2630079"/>
            <a:ext cx="7423548" cy="1406765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נשתמש באובייקט מוסכם שמובן על ידי כולם....</a:t>
            </a:r>
          </a:p>
        </p:txBody>
      </p:sp>
    </p:spTree>
    <p:extLst>
      <p:ext uri="{BB962C8B-B14F-4D97-AF65-F5344CB8AC3E}">
        <p14:creationId xmlns:p14="http://schemas.microsoft.com/office/powerpoint/2010/main" val="44770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11657</TotalTime>
  <Words>5119</Words>
  <Application>Microsoft Office PowerPoint</Application>
  <PresentationFormat>מסך רחב</PresentationFormat>
  <Paragraphs>564</Paragraphs>
  <Slides>49</Slides>
  <Notes>29</Notes>
  <HiddenSlides>0</HiddenSlides>
  <MMClips>2</MMClips>
  <ScaleCrop>false</ScaleCrop>
  <HeadingPairs>
    <vt:vector size="6" baseType="variant">
      <vt:variant>
        <vt:lpstr>גופנים בשימוש</vt:lpstr>
      </vt:variant>
      <vt:variant>
        <vt:i4>14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64" baseType="lpstr">
      <vt:lpstr>Arial</vt:lpstr>
      <vt:lpstr>Arial</vt:lpstr>
      <vt:lpstr>Calibri</vt:lpstr>
      <vt:lpstr>Cascadia Code</vt:lpstr>
      <vt:lpstr>Cascadia Mono</vt:lpstr>
      <vt:lpstr>Consolas</vt:lpstr>
      <vt:lpstr>Fira Code</vt:lpstr>
      <vt:lpstr>FrankRuehl</vt:lpstr>
      <vt:lpstr>inherit</vt:lpstr>
      <vt:lpstr>Segoe UI</vt:lpstr>
      <vt:lpstr>Segoe UI Light</vt:lpstr>
      <vt:lpstr>Segoe UI Semibold</vt:lpstr>
      <vt:lpstr>Tahoma</vt:lpstr>
      <vt:lpstr>Wingdings</vt:lpstr>
      <vt:lpstr>Dotnet_Template</vt:lpstr>
      <vt:lpstr>מצגת של PowerPoint‏</vt:lpstr>
      <vt:lpstr>איך מתחילים עם בחור....</vt:lpstr>
      <vt:lpstr>שרותי רשת נועדו לאפשר לתוכניות מחשב לתקשר...</vt:lpstr>
      <vt:lpstr>שרותי רשת נועדו לאפשר לתוכניות מחשב לתקשר...</vt:lpstr>
      <vt:lpstr>במה CLIENT  צריך לטפל</vt:lpstr>
      <vt:lpstr>במה CLIENT  צריך לטפל</vt:lpstr>
      <vt:lpstr>במה CLIENT  צריך לטפל</vt:lpstr>
      <vt:lpstr>במה CLIENT  צריך לטפל</vt:lpstr>
      <vt:lpstr>במה CLIENT  צריך לטפל</vt:lpstr>
      <vt:lpstr>JSON – Java Script Object Notation</vt:lpstr>
      <vt:lpstr>JSON Classes</vt:lpstr>
      <vt:lpstr>JSON – Examples</vt:lpstr>
      <vt:lpstr>JSON – Examples</vt:lpstr>
      <vt:lpstr>JSON – Examples</vt:lpstr>
      <vt:lpstr>Rest (Representational State Transfer) Over Http</vt:lpstr>
      <vt:lpstr>Rest (Representational State Transfer) Over Http</vt:lpstr>
      <vt:lpstr>Rest (Representational State Transfer) Over Http</vt:lpstr>
      <vt:lpstr>HTTPClient</vt:lpstr>
      <vt:lpstr>מצגת של PowerPoint‏</vt:lpstr>
      <vt:lpstr>Http Client</vt:lpstr>
      <vt:lpstr>Http Client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שליחת בקשה</vt:lpstr>
      <vt:lpstr>שליחת בקשה</vt:lpstr>
      <vt:lpstr>שליחת בקשה</vt:lpstr>
      <vt:lpstr>שליחת בקשה</vt:lpstr>
      <vt:lpstr>שליחת בקשה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Exercise</vt:lpstr>
      <vt:lpstr>שליחת בקשה עם נתונים</vt:lpstr>
      <vt:lpstr>שליחת בקשה</vt:lpstr>
      <vt:lpstr>שליחת בקשה</vt:lpstr>
      <vt:lpstr>שליחת בקשה</vt:lpstr>
      <vt:lpstr>שליחת בקשה</vt:lpstr>
      <vt:lpstr>מצגת של PowerPoint‏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SIMON TAL</cp:lastModifiedBy>
  <cp:revision>41</cp:revision>
  <dcterms:created xsi:type="dcterms:W3CDTF">2018-01-09T22:22:16Z</dcterms:created>
  <dcterms:modified xsi:type="dcterms:W3CDTF">2024-04-03T04:35:24Z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