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50" r:id="rId1"/>
    <p:sldMasterId id="2147483648" r:id="rId2"/>
  </p:sldMasterIdLst>
  <p:notesMasterIdLst>
    <p:notesMasterId r:id="rId21"/>
  </p:notesMasterIdLst>
  <p:sldIdLst>
    <p:sldId id="328" r:id="rId3"/>
    <p:sldId id="360" r:id="rId4"/>
    <p:sldId id="261" r:id="rId5"/>
    <p:sldId id="321" r:id="rId6"/>
    <p:sldId id="354" r:id="rId7"/>
    <p:sldId id="355" r:id="rId8"/>
    <p:sldId id="364" r:id="rId9"/>
    <p:sldId id="331" r:id="rId10"/>
    <p:sldId id="325" r:id="rId11"/>
    <p:sldId id="326" r:id="rId12"/>
    <p:sldId id="332" r:id="rId13"/>
    <p:sldId id="334" r:id="rId14"/>
    <p:sldId id="336" r:id="rId15"/>
    <p:sldId id="342" r:id="rId16"/>
    <p:sldId id="343" r:id="rId17"/>
    <p:sldId id="363" r:id="rId18"/>
    <p:sldId id="362" r:id="rId19"/>
    <p:sldId id="345" r:id="rId20"/>
  </p:sldIdLst>
  <p:sldSz cx="9144000" cy="6858000" type="screen4x3"/>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defTabSz="457200"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defTabSz="457200"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defTabSz="457200"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defTabSz="457200"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99CC"/>
    <a:srgbClr val="CC0000"/>
    <a:srgbClr val="FF9933"/>
    <a:srgbClr val="000000"/>
    <a:srgbClr val="FF6600"/>
    <a:srgbClr val="990033"/>
    <a:srgbClr val="CC3300"/>
    <a:srgbClr val="9933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0F988-6381-4084-ABF2-F7DAAE37FA94}" v="48" dt="2022-01-30T23:02:47.289"/>
  </p1510:revLst>
</p1510:revInfo>
</file>

<file path=ppt/tableStyles.xml><?xml version="1.0" encoding="utf-8"?>
<a:tblStyleLst xmlns:a="http://schemas.openxmlformats.org/drawingml/2006/main" def="{5C22544A-7EE6-4342-B048-85BDC9FD1C3A}">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7" autoAdjust="0"/>
  </p:normalViewPr>
  <p:slideViewPr>
    <p:cSldViewPr snapToGrid="0">
      <p:cViewPr varScale="1">
        <p:scale>
          <a:sx n="114" d="100"/>
          <a:sy n="114" d="100"/>
        </p:scale>
        <p:origin x="1506" y="102"/>
      </p:cViewPr>
      <p:guideLst>
        <p:guide orient="horz" pos="2183"/>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smtClean="0"/>
            </a:lvl1pPr>
          </a:lstStyle>
          <a:p>
            <a:pPr>
              <a:defRPr/>
            </a:pPr>
            <a:endParaRPr lang="ja-JP" altLang="en-US"/>
          </a:p>
        </p:txBody>
      </p:sp>
      <p:sp>
        <p:nvSpPr>
          <p:cNvPr id="3" name="日付プレースホルダー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smtClean="0"/>
            </a:lvl1pPr>
          </a:lstStyle>
          <a:p>
            <a:pPr>
              <a:defRPr/>
            </a:pPr>
            <a:fld id="{D224EFE6-1701-4806-9CCA-B69C0FBF51EA}" type="datetimeFigureOut">
              <a:rPr lang="ja-JP" altLang="en-US"/>
              <a:pPr>
                <a:defRPr/>
              </a:pPr>
              <a:t>2022/2/8</a:t>
            </a:fld>
            <a:endParaRPr lang="ja-JP" altLang="en-US"/>
          </a:p>
        </p:txBody>
      </p:sp>
      <p:sp>
        <p:nvSpPr>
          <p:cNvPr id="4" name="スライド イメージ プレースホルダー 3"/>
          <p:cNvSpPr>
            <a:spLocks noGrp="1" noRot="1" noChangeAspect="1"/>
          </p:cNvSpPr>
          <p:nvPr>
            <p:ph type="sldImg" idx="2"/>
          </p:nvPr>
        </p:nvSpPr>
        <p:spPr>
          <a:xfrm>
            <a:off x="1166813" y="1243013"/>
            <a:ext cx="4471987" cy="3354387"/>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81038" y="4783138"/>
            <a:ext cx="5443537" cy="3913187"/>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smtClean="0"/>
            </a:lvl1pPr>
          </a:lstStyle>
          <a:p>
            <a:pPr>
              <a:defRPr/>
            </a:pPr>
            <a:endParaRPr lang="ja-JP" altLang="en-US"/>
          </a:p>
        </p:txBody>
      </p:sp>
      <p:sp>
        <p:nvSpPr>
          <p:cNvPr id="7" name="スライド番号プレースホルダー 6"/>
          <p:cNvSpPr>
            <a:spLocks noGrp="1"/>
          </p:cNvSpPr>
          <p:nvPr>
            <p:ph type="sldNum" sz="quarter" idx="5"/>
          </p:nvPr>
        </p:nvSpPr>
        <p:spPr>
          <a:xfrm>
            <a:off x="3854450" y="9440863"/>
            <a:ext cx="2949575" cy="498475"/>
          </a:xfrm>
          <a:prstGeom prst="rect">
            <a:avLst/>
          </a:prstGeom>
        </p:spPr>
        <p:txBody>
          <a:bodyPr vert="horz" lIns="91440" tIns="45720" rIns="91440" bIns="45720" rtlCol="0" anchor="b"/>
          <a:lstStyle>
            <a:lvl1pPr algn="r">
              <a:defRPr sz="1200" smtClean="0"/>
            </a:lvl1pPr>
          </a:lstStyle>
          <a:p>
            <a:pPr>
              <a:defRPr/>
            </a:pPr>
            <a:fld id="{4D22A3BA-5CFD-404F-8D4C-A9ABBC0899AE}" type="slidenum">
              <a:rPr lang="ja-JP" altLang="en-US"/>
              <a:pPr>
                <a:defRPr/>
              </a:pPr>
              <a:t>‹#›</a:t>
            </a:fld>
            <a:endParaRPr lang="ja-JP" altLang="en-US"/>
          </a:p>
        </p:txBody>
      </p:sp>
    </p:spTree>
    <p:extLst>
      <p:ext uri="{BB962C8B-B14F-4D97-AF65-F5344CB8AC3E}">
        <p14:creationId xmlns:p14="http://schemas.microsoft.com/office/powerpoint/2010/main" val="386929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a:p>
        </p:txBody>
      </p:sp>
      <p:sp>
        <p:nvSpPr>
          <p:cNvPr id="717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41798A0B-1CDC-4F5F-A543-9A21CE1A945C}" type="slidenum">
              <a:rPr lang="ja-JP" altLang="en-US"/>
              <a:pPr/>
              <a:t>1</a:t>
            </a:fld>
            <a:endParaRPr lang="ja-JP" altLang="en-US"/>
          </a:p>
        </p:txBody>
      </p:sp>
    </p:spTree>
    <p:extLst>
      <p:ext uri="{BB962C8B-B14F-4D97-AF65-F5344CB8AC3E}">
        <p14:creationId xmlns:p14="http://schemas.microsoft.com/office/powerpoint/2010/main" val="2220770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a:p>
        </p:txBody>
      </p:sp>
      <p:sp>
        <p:nvSpPr>
          <p:cNvPr id="717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41798A0B-1CDC-4F5F-A543-9A21CE1A945C}" type="slidenum">
              <a:rPr lang="ja-JP" altLang="en-US"/>
              <a:pPr/>
              <a:t>11</a:t>
            </a:fld>
            <a:endParaRPr lang="ja-JP" altLang="en-US"/>
          </a:p>
        </p:txBody>
      </p:sp>
    </p:spTree>
    <p:extLst>
      <p:ext uri="{BB962C8B-B14F-4D97-AF65-F5344CB8AC3E}">
        <p14:creationId xmlns:p14="http://schemas.microsoft.com/office/powerpoint/2010/main" val="359707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a:p>
        </p:txBody>
      </p:sp>
      <p:sp>
        <p:nvSpPr>
          <p:cNvPr id="717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41798A0B-1CDC-4F5F-A543-9A21CE1A945C}" type="slidenum">
              <a:rPr lang="ja-JP" altLang="en-US"/>
              <a:pPr/>
              <a:t>2</a:t>
            </a:fld>
            <a:endParaRPr lang="ja-JP" altLang="en-US"/>
          </a:p>
        </p:txBody>
      </p:sp>
    </p:spTree>
    <p:extLst>
      <p:ext uri="{BB962C8B-B14F-4D97-AF65-F5344CB8AC3E}">
        <p14:creationId xmlns:p14="http://schemas.microsoft.com/office/powerpoint/2010/main" val="291996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a:p>
        </p:txBody>
      </p:sp>
      <p:sp>
        <p:nvSpPr>
          <p:cNvPr id="717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41798A0B-1CDC-4F5F-A543-9A21CE1A945C}" type="slidenum">
              <a:rPr lang="ja-JP" altLang="en-US"/>
              <a:pPr/>
              <a:t>3</a:t>
            </a:fld>
            <a:endParaRPr lang="ja-JP" altLang="en-US"/>
          </a:p>
        </p:txBody>
      </p:sp>
    </p:spTree>
    <p:extLst>
      <p:ext uri="{BB962C8B-B14F-4D97-AF65-F5344CB8AC3E}">
        <p14:creationId xmlns:p14="http://schemas.microsoft.com/office/powerpoint/2010/main" val="142612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a:p>
        </p:txBody>
      </p:sp>
      <p:sp>
        <p:nvSpPr>
          <p:cNvPr id="717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41798A0B-1CDC-4F5F-A543-9A21CE1A945C}" type="slidenum">
              <a:rPr lang="ja-JP" altLang="en-US"/>
              <a:pPr/>
              <a:t>4</a:t>
            </a:fld>
            <a:endParaRPr lang="ja-JP" altLang="en-US"/>
          </a:p>
        </p:txBody>
      </p:sp>
    </p:spTree>
    <p:extLst>
      <p:ext uri="{BB962C8B-B14F-4D97-AF65-F5344CB8AC3E}">
        <p14:creationId xmlns:p14="http://schemas.microsoft.com/office/powerpoint/2010/main" val="11142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a:p>
        </p:txBody>
      </p:sp>
      <p:sp>
        <p:nvSpPr>
          <p:cNvPr id="717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41798A0B-1CDC-4F5F-A543-9A21CE1A945C}" type="slidenum">
              <a:rPr lang="ja-JP" altLang="en-US"/>
              <a:pPr/>
              <a:t>5</a:t>
            </a:fld>
            <a:endParaRPr lang="ja-JP" altLang="en-US"/>
          </a:p>
        </p:txBody>
      </p:sp>
    </p:spTree>
    <p:extLst>
      <p:ext uri="{BB962C8B-B14F-4D97-AF65-F5344CB8AC3E}">
        <p14:creationId xmlns:p14="http://schemas.microsoft.com/office/powerpoint/2010/main" val="278881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a:p>
        </p:txBody>
      </p:sp>
      <p:sp>
        <p:nvSpPr>
          <p:cNvPr id="717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41798A0B-1CDC-4F5F-A543-9A21CE1A945C}" type="slidenum">
              <a:rPr lang="ja-JP" altLang="en-US"/>
              <a:pPr/>
              <a:t>6</a:t>
            </a:fld>
            <a:endParaRPr lang="ja-JP" altLang="en-US"/>
          </a:p>
        </p:txBody>
      </p:sp>
    </p:spTree>
    <p:extLst>
      <p:ext uri="{BB962C8B-B14F-4D97-AF65-F5344CB8AC3E}">
        <p14:creationId xmlns:p14="http://schemas.microsoft.com/office/powerpoint/2010/main" val="4126612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a:p>
        </p:txBody>
      </p:sp>
      <p:sp>
        <p:nvSpPr>
          <p:cNvPr id="717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41798A0B-1CDC-4F5F-A543-9A21CE1A945C}" type="slidenum">
              <a:rPr lang="ja-JP" altLang="en-US"/>
              <a:pPr/>
              <a:t>7</a:t>
            </a:fld>
            <a:endParaRPr lang="ja-JP" altLang="en-US"/>
          </a:p>
        </p:txBody>
      </p:sp>
    </p:spTree>
    <p:extLst>
      <p:ext uri="{BB962C8B-B14F-4D97-AF65-F5344CB8AC3E}">
        <p14:creationId xmlns:p14="http://schemas.microsoft.com/office/powerpoint/2010/main" val="2914706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a:p>
        </p:txBody>
      </p:sp>
      <p:sp>
        <p:nvSpPr>
          <p:cNvPr id="717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41798A0B-1CDC-4F5F-A543-9A21CE1A945C}" type="slidenum">
              <a:rPr lang="ja-JP" altLang="en-US"/>
              <a:pPr/>
              <a:t>8</a:t>
            </a:fld>
            <a:endParaRPr lang="ja-JP" altLang="en-US"/>
          </a:p>
        </p:txBody>
      </p:sp>
    </p:spTree>
    <p:extLst>
      <p:ext uri="{BB962C8B-B14F-4D97-AF65-F5344CB8AC3E}">
        <p14:creationId xmlns:p14="http://schemas.microsoft.com/office/powerpoint/2010/main" val="173644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a:p>
        </p:txBody>
      </p:sp>
      <p:sp>
        <p:nvSpPr>
          <p:cNvPr id="717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41798A0B-1CDC-4F5F-A543-9A21CE1A945C}" type="slidenum">
              <a:rPr lang="ja-JP" altLang="en-US"/>
              <a:pPr/>
              <a:t>9</a:t>
            </a:fld>
            <a:endParaRPr lang="ja-JP" altLang="en-US"/>
          </a:p>
        </p:txBody>
      </p:sp>
    </p:spTree>
    <p:extLst>
      <p:ext uri="{BB962C8B-B14F-4D97-AF65-F5344CB8AC3E}">
        <p14:creationId xmlns:p14="http://schemas.microsoft.com/office/powerpoint/2010/main" val="4040496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30399"/>
            <a:ext cx="7772400" cy="1579563"/>
          </a:xfrm>
          <a:prstGeom prst="rect">
            <a:avLst/>
          </a:prstGeom>
        </p:spPr>
        <p:txBody>
          <a:bodyPr anchor="ct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2541411" y="4516879"/>
            <a:ext cx="4061178" cy="832556"/>
          </a:xfrm>
          <a:prstGeom prst="rect">
            <a:avLst/>
          </a:prstGeo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84542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6" name="タイトル プレースホルダ 4"/>
          <p:cNvSpPr>
            <a:spLocks noGrp="1"/>
          </p:cNvSpPr>
          <p:nvPr>
            <p:ph type="title"/>
          </p:nvPr>
        </p:nvSpPr>
        <p:spPr>
          <a:xfrm>
            <a:off x="409575" y="152400"/>
            <a:ext cx="5591176" cy="476250"/>
          </a:xfrm>
          <a:prstGeom prst="rect">
            <a:avLst/>
          </a:prstGeom>
        </p:spPr>
        <p:txBody>
          <a:bodyPr rtlCol="0">
            <a:noAutofit/>
          </a:bodyPr>
          <a:lstStyle/>
          <a:p>
            <a:r>
              <a:rPr lang="ja-JP" altLang="en-US" dirty="0"/>
              <a:t>マスタ タイトルの書式設定</a:t>
            </a:r>
          </a:p>
        </p:txBody>
      </p:sp>
      <p:sp>
        <p:nvSpPr>
          <p:cNvPr id="9" name="コンテンツ プレースホルダ 8"/>
          <p:cNvSpPr>
            <a:spLocks noGrp="1"/>
          </p:cNvSpPr>
          <p:nvPr>
            <p:ph sz="quarter" idx="10"/>
          </p:nvPr>
        </p:nvSpPr>
        <p:spPr>
          <a:xfrm>
            <a:off x="581025" y="1314450"/>
            <a:ext cx="7943850" cy="5153025"/>
          </a:xfrm>
          <a:prstGeom prst="rect">
            <a:avLst/>
          </a:prstGeo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2"/>
          <p:cNvSpPr>
            <a:spLocks noGrp="1"/>
          </p:cNvSpPr>
          <p:nvPr>
            <p:ph type="sldNum" sz="quarter" idx="11"/>
          </p:nvPr>
        </p:nvSpPr>
        <p:spPr>
          <a:xfrm>
            <a:off x="3524250" y="6467475"/>
            <a:ext cx="2057400" cy="365125"/>
          </a:xfrm>
        </p:spPr>
        <p:txBody>
          <a:bodyPr/>
          <a:lstStyle>
            <a:lvl1pPr algn="ctr">
              <a:defRPr sz="1200">
                <a:solidFill>
                  <a:schemeClr val="tx1">
                    <a:tint val="75000"/>
                  </a:schemeClr>
                </a:solidFill>
              </a:defRPr>
            </a:lvl1pPr>
          </a:lstStyle>
          <a:p>
            <a:pPr>
              <a:defRPr/>
            </a:pPr>
            <a:fld id="{40A2DBCA-A498-4F41-A858-B43D5465895E}" type="slidenum">
              <a:rPr lang="ja-JP" altLang="en-US"/>
              <a:pPr>
                <a:defRPr/>
              </a:pPr>
              <a:t>‹#›</a:t>
            </a:fld>
            <a:endParaRPr lang="ja-JP" altLang="en-US" dirty="0"/>
          </a:p>
        </p:txBody>
      </p:sp>
    </p:spTree>
    <p:extLst>
      <p:ext uri="{BB962C8B-B14F-4D97-AF65-F5344CB8AC3E}">
        <p14:creationId xmlns:p14="http://schemas.microsoft.com/office/powerpoint/2010/main" val="3721147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図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71010" y="273764"/>
            <a:ext cx="690282" cy="102078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Lst>
  <p:hf hdr="0" ftr="0" dt="0"/>
  <p:txStyles>
    <p:titleStyle>
      <a:lvl1pPr algn="l" rtl="0" eaLnBrk="0" fontAlgn="base" hangingPunct="0">
        <a:lnSpc>
          <a:spcPct val="90000"/>
        </a:lnSpc>
        <a:spcBef>
          <a:spcPct val="0"/>
        </a:spcBef>
        <a:spcAft>
          <a:spcPct val="0"/>
        </a:spcAft>
        <a:defRPr kumimoji="1"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2pPr>
      <a:lvl3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3pPr>
      <a:lvl4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4pPr>
      <a:lvl5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5pPr>
      <a:lvl6pPr marL="4572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6pPr>
      <a:lvl7pPr marL="9144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7pPr>
      <a:lvl8pPr marL="13716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8pPr>
      <a:lvl9pPr marL="18288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a:xfrm>
            <a:off x="3543300" y="6230938"/>
            <a:ext cx="20574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fld id="{7088E836-66AF-41E9-AA72-E8C8B3630AC8}" type="slidenum">
              <a:rPr lang="ja-JP" altLang="en-US"/>
              <a:pPr>
                <a:defRPr/>
              </a:pPr>
              <a:t>‹#›</a:t>
            </a:fld>
            <a:endParaRPr lang="ja-JP" altLang="en-US" dirty="0"/>
          </a:p>
        </p:txBody>
      </p:sp>
      <p:pic>
        <p:nvPicPr>
          <p:cNvPr id="5" name="図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98042" y="5829157"/>
            <a:ext cx="657295" cy="972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Lst>
  <p:hf hdr="0" ftr="0" dt="0"/>
  <p:txStyles>
    <p:titleStyle>
      <a:lvl1pPr algn="l" defTabSz="457200" rtl="0" eaLnBrk="0" fontAlgn="base" hangingPunct="0">
        <a:spcBef>
          <a:spcPct val="0"/>
        </a:spcBef>
        <a:spcAft>
          <a:spcPct val="0"/>
        </a:spcAft>
        <a:defRPr kumimoji="1" sz="2800" b="1" kern="1200">
          <a:solidFill>
            <a:schemeClr val="tx1"/>
          </a:solidFill>
          <a:latin typeface="+mj-lt"/>
          <a:ea typeface="+mj-ea"/>
          <a:cs typeface="ＭＳ Ｐゴシック" pitchFamily="-105" charset="-128"/>
        </a:defRPr>
      </a:lvl1pPr>
      <a:lvl2pPr algn="l" defTabSz="457200" rtl="0" eaLnBrk="0" fontAlgn="base" hangingPunct="0">
        <a:spcBef>
          <a:spcPct val="0"/>
        </a:spcBef>
        <a:spcAft>
          <a:spcPct val="0"/>
        </a:spcAft>
        <a:defRPr kumimoji="1" sz="2800" b="1">
          <a:solidFill>
            <a:schemeClr val="tx1"/>
          </a:solidFill>
          <a:latin typeface="Calibri" pitchFamily="-105" charset="0"/>
          <a:ea typeface="ＭＳ Ｐゴシック" pitchFamily="-105" charset="-128"/>
          <a:cs typeface="ＭＳ Ｐゴシック" pitchFamily="-105" charset="-128"/>
        </a:defRPr>
      </a:lvl2pPr>
      <a:lvl3pPr algn="l" defTabSz="457200" rtl="0" eaLnBrk="0" fontAlgn="base" hangingPunct="0">
        <a:spcBef>
          <a:spcPct val="0"/>
        </a:spcBef>
        <a:spcAft>
          <a:spcPct val="0"/>
        </a:spcAft>
        <a:defRPr kumimoji="1" sz="2800" b="1">
          <a:solidFill>
            <a:schemeClr val="tx1"/>
          </a:solidFill>
          <a:latin typeface="Calibri" pitchFamily="-105" charset="0"/>
          <a:ea typeface="ＭＳ Ｐゴシック" pitchFamily="-105" charset="-128"/>
          <a:cs typeface="ＭＳ Ｐゴシック" pitchFamily="-105" charset="-128"/>
        </a:defRPr>
      </a:lvl3pPr>
      <a:lvl4pPr algn="l" defTabSz="457200" rtl="0" eaLnBrk="0" fontAlgn="base" hangingPunct="0">
        <a:spcBef>
          <a:spcPct val="0"/>
        </a:spcBef>
        <a:spcAft>
          <a:spcPct val="0"/>
        </a:spcAft>
        <a:defRPr kumimoji="1" sz="2800" b="1">
          <a:solidFill>
            <a:schemeClr val="tx1"/>
          </a:solidFill>
          <a:latin typeface="Calibri" pitchFamily="-105" charset="0"/>
          <a:ea typeface="ＭＳ Ｐゴシック" pitchFamily="-105" charset="-128"/>
          <a:cs typeface="ＭＳ Ｐゴシック" pitchFamily="-105" charset="-128"/>
        </a:defRPr>
      </a:lvl4pPr>
      <a:lvl5pPr algn="l" defTabSz="457200" rtl="0" eaLnBrk="0" fontAlgn="base" hangingPunct="0">
        <a:spcBef>
          <a:spcPct val="0"/>
        </a:spcBef>
        <a:spcAft>
          <a:spcPct val="0"/>
        </a:spcAft>
        <a:defRPr kumimoji="1" sz="2800" b="1">
          <a:solidFill>
            <a:schemeClr val="tx1"/>
          </a:solidFill>
          <a:latin typeface="Calibri" pitchFamily="-105" charset="0"/>
          <a:ea typeface="ＭＳ Ｐゴシック" pitchFamily="-105" charset="-128"/>
          <a:cs typeface="ＭＳ Ｐゴシック" pitchFamily="-105" charset="-128"/>
        </a:defRPr>
      </a:lvl5pPr>
      <a:lvl6pPr marL="457200" algn="ctr" defTabSz="457200" rtl="0" fontAlgn="base">
        <a:spcBef>
          <a:spcPct val="0"/>
        </a:spcBef>
        <a:spcAft>
          <a:spcPct val="0"/>
        </a:spcAft>
        <a:defRPr kumimoji="1" sz="4400">
          <a:solidFill>
            <a:schemeClr val="tx1"/>
          </a:solidFill>
          <a:latin typeface="Calibri" pitchFamily="-105" charset="0"/>
          <a:ea typeface="ＭＳ Ｐゴシック" pitchFamily="-105" charset="-128"/>
          <a:cs typeface="ＭＳ Ｐゴシック" pitchFamily="-105" charset="-128"/>
        </a:defRPr>
      </a:lvl6pPr>
      <a:lvl7pPr marL="914400" algn="ctr" defTabSz="457200" rtl="0" fontAlgn="base">
        <a:spcBef>
          <a:spcPct val="0"/>
        </a:spcBef>
        <a:spcAft>
          <a:spcPct val="0"/>
        </a:spcAft>
        <a:defRPr kumimoji="1" sz="4400">
          <a:solidFill>
            <a:schemeClr val="tx1"/>
          </a:solidFill>
          <a:latin typeface="Calibri" pitchFamily="-105" charset="0"/>
          <a:ea typeface="ＭＳ Ｐゴシック" pitchFamily="-105" charset="-128"/>
          <a:cs typeface="ＭＳ Ｐゴシック" pitchFamily="-105" charset="-128"/>
        </a:defRPr>
      </a:lvl7pPr>
      <a:lvl8pPr marL="1371600" algn="ctr" defTabSz="457200" rtl="0" fontAlgn="base">
        <a:spcBef>
          <a:spcPct val="0"/>
        </a:spcBef>
        <a:spcAft>
          <a:spcPct val="0"/>
        </a:spcAft>
        <a:defRPr kumimoji="1" sz="4400">
          <a:solidFill>
            <a:schemeClr val="tx1"/>
          </a:solidFill>
          <a:latin typeface="Calibri" pitchFamily="-105" charset="0"/>
          <a:ea typeface="ＭＳ Ｐゴシック" pitchFamily="-105" charset="-128"/>
          <a:cs typeface="ＭＳ Ｐゴシック" pitchFamily="-105" charset="-128"/>
        </a:defRPr>
      </a:lvl8pPr>
      <a:lvl9pPr marL="1828800" algn="ctr" defTabSz="457200" rtl="0" fontAlgn="base">
        <a:spcBef>
          <a:spcPct val="0"/>
        </a:spcBef>
        <a:spcAft>
          <a:spcPct val="0"/>
        </a:spcAft>
        <a:defRPr kumimoji="1" sz="4400">
          <a:solidFill>
            <a:schemeClr val="tx1"/>
          </a:solidFill>
          <a:latin typeface="Calibri" pitchFamily="-105" charset="0"/>
          <a:ea typeface="ＭＳ Ｐゴシック" pitchFamily="-105" charset="-128"/>
          <a:cs typeface="ＭＳ Ｐゴシック" pitchFamily="-10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ＭＳ Ｐゴシック" pitchFamily="-10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29.w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16.bin"/><Relationship Id="rId4" Type="http://schemas.openxmlformats.org/officeDocument/2006/relationships/image" Target="../media/image31.wmf"/></Relationships>
</file>

<file path=ppt/slides/_rels/slide1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w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wmf"/><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wmf"/><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7.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7.wmf"/><Relationship Id="rId10"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1.wmf"/><Relationship Id="rId3" Type="http://schemas.openxmlformats.org/officeDocument/2006/relationships/notesSlide" Target="../notesSlides/notesSlide7.xml"/><Relationship Id="rId7" Type="http://schemas.openxmlformats.org/officeDocument/2006/relationships/image" Target="../media/image18.wmf"/><Relationship Id="rId12" Type="http://schemas.openxmlformats.org/officeDocument/2006/relationships/oleObject" Target="../embeddings/oleObject10.bin"/><Relationship Id="rId17"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oleObject" Target="../embeddings/oleObject12.bin"/><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22.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9.wmf"/><Relationship Id="rId1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096653"/>
            <a:ext cx="7772400" cy="1876830"/>
          </a:xfrm>
        </p:spPr>
        <p:txBody>
          <a:bodyPr/>
          <a:lstStyle/>
          <a:p>
            <a:r>
              <a:rPr kumimoji="1" lang="en-US" altLang="ja-JP" sz="4000" dirty="0">
                <a:latin typeface="Arial" panose="020B0604020202020204" pitchFamily="34" charset="0"/>
                <a:cs typeface="Arial" panose="020B0604020202020204" pitchFamily="34" charset="0"/>
              </a:rPr>
              <a:t>Benchmark Examples</a:t>
            </a:r>
            <a:br>
              <a:rPr kumimoji="1" lang="en-US" altLang="ja-JP" sz="4000" dirty="0">
                <a:latin typeface="Arial" panose="020B0604020202020204" pitchFamily="34" charset="0"/>
                <a:cs typeface="Arial" panose="020B0604020202020204" pitchFamily="34" charset="0"/>
              </a:rPr>
            </a:br>
            <a:r>
              <a:rPr kumimoji="1" lang="en-US" altLang="ja-JP" sz="4000" dirty="0">
                <a:latin typeface="Arial" panose="020B0604020202020204" pitchFamily="34" charset="0"/>
                <a:cs typeface="Arial" panose="020B0604020202020204" pitchFamily="34" charset="0"/>
              </a:rPr>
              <a:t>for</a:t>
            </a:r>
            <a:br>
              <a:rPr kumimoji="1" lang="en-US" altLang="ja-JP" sz="4000" dirty="0">
                <a:latin typeface="Arial" panose="020B0604020202020204" pitchFamily="34" charset="0"/>
                <a:cs typeface="Arial" panose="020B0604020202020204" pitchFamily="34" charset="0"/>
              </a:rPr>
            </a:br>
            <a:r>
              <a:rPr kumimoji="1" lang="en-US" altLang="ja-JP" sz="4000" dirty="0">
                <a:latin typeface="Arial" panose="020B0604020202020204" pitchFamily="34" charset="0"/>
                <a:cs typeface="Arial" panose="020B0604020202020204" pitchFamily="34" charset="0"/>
              </a:rPr>
              <a:t>Data-driven Site Characterization</a:t>
            </a:r>
            <a:endParaRPr kumimoji="1" lang="ja-JP" altLang="en-US" sz="4000" dirty="0">
              <a:latin typeface="Arial" panose="020B0604020202020204" pitchFamily="34" charset="0"/>
              <a:cs typeface="Arial" panose="020B0604020202020204" pitchFamily="34" charset="0"/>
            </a:endParaRPr>
          </a:p>
        </p:txBody>
      </p:sp>
      <p:sp>
        <p:nvSpPr>
          <p:cNvPr id="4" name="サブタイトル 3"/>
          <p:cNvSpPr>
            <a:spLocks noGrp="1"/>
          </p:cNvSpPr>
          <p:nvPr>
            <p:ph type="subTitle" idx="1"/>
          </p:nvPr>
        </p:nvSpPr>
        <p:spPr/>
        <p:txBody>
          <a:bodyPr/>
          <a:lstStyle/>
          <a:p>
            <a:r>
              <a:rPr lang="en-US" altLang="ja-JP" dirty="0"/>
              <a:t>June 7</a:t>
            </a:r>
            <a:r>
              <a:rPr lang="en-US" altLang="ja-JP" baseline="30000" dirty="0"/>
              <a:t>th</a:t>
            </a:r>
            <a:r>
              <a:rPr lang="en-US" altLang="ja-JP" dirty="0"/>
              <a:t> 2021</a:t>
            </a:r>
            <a:endParaRPr kumimoji="1" lang="ja-JP" altLang="en-US" dirty="0"/>
          </a:p>
        </p:txBody>
      </p:sp>
    </p:spTree>
    <p:extLst>
      <p:ext uri="{BB962C8B-B14F-4D97-AF65-F5344CB8AC3E}">
        <p14:creationId xmlns:p14="http://schemas.microsoft.com/office/powerpoint/2010/main" val="61893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3"/>
          <a:srcRect l="4257" t="10784" r="19220" b="34878"/>
          <a:stretch/>
        </p:blipFill>
        <p:spPr>
          <a:xfrm>
            <a:off x="213834" y="2310793"/>
            <a:ext cx="4040156" cy="2014020"/>
          </a:xfrm>
          <a:prstGeom prst="rect">
            <a:avLst/>
          </a:prstGeom>
          <a:ln>
            <a:noFill/>
          </a:ln>
        </p:spPr>
      </p:pic>
      <p:pic>
        <p:nvPicPr>
          <p:cNvPr id="11" name="図 10"/>
          <p:cNvPicPr>
            <a:picLocks noChangeAspect="1"/>
          </p:cNvPicPr>
          <p:nvPr/>
        </p:nvPicPr>
        <p:blipFill rotWithShape="1">
          <a:blip r:embed="rId4"/>
          <a:srcRect l="4172" t="10792" r="18580" b="35388"/>
          <a:stretch/>
        </p:blipFill>
        <p:spPr>
          <a:xfrm>
            <a:off x="4826197" y="2278616"/>
            <a:ext cx="4078434" cy="1994821"/>
          </a:xfrm>
          <a:prstGeom prst="rect">
            <a:avLst/>
          </a:prstGeom>
          <a:ln>
            <a:noFill/>
          </a:ln>
        </p:spPr>
      </p:pic>
      <p:pic>
        <p:nvPicPr>
          <p:cNvPr id="12" name="図 11"/>
          <p:cNvPicPr>
            <a:picLocks noChangeAspect="1"/>
          </p:cNvPicPr>
          <p:nvPr/>
        </p:nvPicPr>
        <p:blipFill rotWithShape="1">
          <a:blip r:embed="rId5"/>
          <a:srcRect l="3776" t="11012" r="17345" b="35686"/>
          <a:stretch/>
        </p:blipFill>
        <p:spPr>
          <a:xfrm>
            <a:off x="213834" y="4566442"/>
            <a:ext cx="4164546" cy="1975621"/>
          </a:xfrm>
          <a:prstGeom prst="rect">
            <a:avLst/>
          </a:prstGeom>
          <a:ln>
            <a:noFill/>
          </a:ln>
        </p:spPr>
      </p:pic>
      <p:pic>
        <p:nvPicPr>
          <p:cNvPr id="13" name="図 12"/>
          <p:cNvPicPr>
            <a:picLocks noChangeAspect="1"/>
          </p:cNvPicPr>
          <p:nvPr/>
        </p:nvPicPr>
        <p:blipFill rotWithShape="1">
          <a:blip r:embed="rId6"/>
          <a:srcRect l="4380" t="11204" r="19461" b="34976"/>
          <a:stretch/>
        </p:blipFill>
        <p:spPr>
          <a:xfrm>
            <a:off x="4883693" y="4547242"/>
            <a:ext cx="4020938" cy="1994821"/>
          </a:xfrm>
          <a:prstGeom prst="rect">
            <a:avLst/>
          </a:prstGeom>
          <a:ln>
            <a:noFill/>
          </a:ln>
        </p:spPr>
      </p:pic>
      <p:sp>
        <p:nvSpPr>
          <p:cNvPr id="14" name="タイトル 1"/>
          <p:cNvSpPr>
            <a:spLocks noGrp="1"/>
          </p:cNvSpPr>
          <p:nvPr>
            <p:ph type="title"/>
          </p:nvPr>
        </p:nvSpPr>
        <p:spPr>
          <a:xfrm>
            <a:off x="401261" y="107937"/>
            <a:ext cx="5037513" cy="476250"/>
          </a:xfrm>
        </p:spPr>
        <p:txBody>
          <a:bodyPr/>
          <a:lstStyle/>
          <a:p>
            <a:r>
              <a:rPr kumimoji="1" lang="en-US" altLang="ja-JP" sz="2400" b="0" dirty="0">
                <a:latin typeface="Arial" panose="020B0604020202020204" pitchFamily="34" charset="0"/>
                <a:cs typeface="Arial" panose="020B0604020202020204" pitchFamily="34" charset="0"/>
              </a:rPr>
              <a:t>Example of Training Set (</a:t>
            </a:r>
            <a:r>
              <a:rPr kumimoji="1" lang="en-US" altLang="ja-JP" sz="2400" b="0" i="1" dirty="0" err="1">
                <a:latin typeface="Arial" panose="020B0604020202020204" pitchFamily="34" charset="0"/>
                <a:cs typeface="Arial" panose="020B0604020202020204" pitchFamily="34" charset="0"/>
              </a:rPr>
              <a:t>q</a:t>
            </a:r>
            <a:r>
              <a:rPr kumimoji="1" lang="en-US" altLang="ja-JP" sz="2400" b="0" baseline="-25000" dirty="0" err="1">
                <a:latin typeface="Arial" panose="020B0604020202020204" pitchFamily="34" charset="0"/>
                <a:cs typeface="Arial" panose="020B0604020202020204" pitchFamily="34" charset="0"/>
              </a:rPr>
              <a:t>t</a:t>
            </a:r>
            <a:r>
              <a:rPr kumimoji="1" lang="en-US" altLang="ja-JP" sz="2400" b="0" dirty="0">
                <a:latin typeface="Arial" panose="020B0604020202020204" pitchFamily="34" charset="0"/>
                <a:cs typeface="Arial" panose="020B0604020202020204" pitchFamily="34" charset="0"/>
              </a:rPr>
              <a:t>)</a:t>
            </a:r>
            <a:endParaRPr kumimoji="1" lang="ja-JP" altLang="en-US" sz="2400" b="0" dirty="0">
              <a:latin typeface="Arial" panose="020B0604020202020204" pitchFamily="34" charset="0"/>
              <a:cs typeface="Arial" panose="020B0604020202020204" pitchFamily="34" charset="0"/>
            </a:endParaRPr>
          </a:p>
        </p:txBody>
      </p:sp>
      <p:sp>
        <p:nvSpPr>
          <p:cNvPr id="15" name="正方形/長方形 14"/>
          <p:cNvSpPr/>
          <p:nvPr/>
        </p:nvSpPr>
        <p:spPr>
          <a:xfrm>
            <a:off x="1080951" y="4235586"/>
            <a:ext cx="2114464" cy="307777"/>
          </a:xfrm>
          <a:prstGeom prst="rect">
            <a:avLst/>
          </a:prstGeom>
        </p:spPr>
        <p:txBody>
          <a:bodyPr wrap="square">
            <a:spAutoFit/>
          </a:bodyPr>
          <a:lstStyle/>
          <a:p>
            <a:pPr algn="ctr"/>
            <a:r>
              <a:rPr lang="en-US" altLang="ja-JP" sz="1400" u="sng" dirty="0"/>
              <a:t>G1</a:t>
            </a:r>
            <a:endParaRPr lang="ja-JP" altLang="en-US" sz="1400" u="sng" dirty="0"/>
          </a:p>
        </p:txBody>
      </p:sp>
      <p:sp>
        <p:nvSpPr>
          <p:cNvPr id="16" name="正方形/長方形 15"/>
          <p:cNvSpPr/>
          <p:nvPr/>
        </p:nvSpPr>
        <p:spPr>
          <a:xfrm>
            <a:off x="1080951" y="6467245"/>
            <a:ext cx="2114464" cy="307777"/>
          </a:xfrm>
          <a:prstGeom prst="rect">
            <a:avLst/>
          </a:prstGeom>
        </p:spPr>
        <p:txBody>
          <a:bodyPr wrap="square">
            <a:spAutoFit/>
          </a:bodyPr>
          <a:lstStyle/>
          <a:p>
            <a:pPr algn="ctr"/>
            <a:r>
              <a:rPr lang="en-US" altLang="ja-JP" sz="1400" u="sng" dirty="0"/>
              <a:t>G3</a:t>
            </a:r>
            <a:endParaRPr lang="ja-JP" altLang="en-US" sz="1400" u="sng" dirty="0"/>
          </a:p>
        </p:txBody>
      </p:sp>
      <p:sp>
        <p:nvSpPr>
          <p:cNvPr id="17" name="正方形/長方形 16"/>
          <p:cNvSpPr/>
          <p:nvPr/>
        </p:nvSpPr>
        <p:spPr>
          <a:xfrm>
            <a:off x="5990613" y="4235586"/>
            <a:ext cx="2114464" cy="307777"/>
          </a:xfrm>
          <a:prstGeom prst="rect">
            <a:avLst/>
          </a:prstGeom>
        </p:spPr>
        <p:txBody>
          <a:bodyPr wrap="square">
            <a:spAutoFit/>
          </a:bodyPr>
          <a:lstStyle/>
          <a:p>
            <a:pPr algn="ctr"/>
            <a:r>
              <a:rPr lang="en-US" altLang="ja-JP" sz="1400" u="sng" dirty="0"/>
              <a:t>G2</a:t>
            </a:r>
            <a:endParaRPr lang="ja-JP" altLang="en-US" sz="1400" u="sng" dirty="0"/>
          </a:p>
        </p:txBody>
      </p:sp>
      <p:sp>
        <p:nvSpPr>
          <p:cNvPr id="18" name="正方形/長方形 17"/>
          <p:cNvSpPr/>
          <p:nvPr/>
        </p:nvSpPr>
        <p:spPr>
          <a:xfrm>
            <a:off x="6146571" y="6467246"/>
            <a:ext cx="1802548" cy="307777"/>
          </a:xfrm>
          <a:prstGeom prst="rect">
            <a:avLst/>
          </a:prstGeom>
        </p:spPr>
        <p:txBody>
          <a:bodyPr wrap="square">
            <a:spAutoFit/>
          </a:bodyPr>
          <a:lstStyle/>
          <a:p>
            <a:pPr algn="ctr"/>
            <a:r>
              <a:rPr lang="en-US" altLang="ja-JP" sz="1400" u="sng" dirty="0"/>
              <a:t>G4</a:t>
            </a:r>
            <a:endParaRPr lang="ja-JP" altLang="en-US" sz="1400" u="sng" dirty="0"/>
          </a:p>
        </p:txBody>
      </p:sp>
      <p:cxnSp>
        <p:nvCxnSpPr>
          <p:cNvPr id="3" name="直線コネクタ 2"/>
          <p:cNvCxnSpPr/>
          <p:nvPr/>
        </p:nvCxnSpPr>
        <p:spPr>
          <a:xfrm>
            <a:off x="1178568" y="1201179"/>
            <a:ext cx="36000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178568" y="1512910"/>
            <a:ext cx="360000" cy="0"/>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0" name="正方形/長方形 19"/>
          <p:cNvSpPr/>
          <p:nvPr/>
        </p:nvSpPr>
        <p:spPr>
          <a:xfrm>
            <a:off x="1609271" y="1028735"/>
            <a:ext cx="1088788" cy="338554"/>
          </a:xfrm>
          <a:prstGeom prst="rect">
            <a:avLst/>
          </a:prstGeom>
        </p:spPr>
        <p:txBody>
          <a:bodyPr wrap="square">
            <a:spAutoFit/>
          </a:bodyPr>
          <a:lstStyle/>
          <a:p>
            <a:r>
              <a:rPr lang="en-US" altLang="ja-JP" sz="1600" dirty="0"/>
              <a:t>: data</a:t>
            </a:r>
            <a:endParaRPr lang="ja-JP" altLang="en-US" sz="1600" dirty="0"/>
          </a:p>
        </p:txBody>
      </p:sp>
      <p:sp>
        <p:nvSpPr>
          <p:cNvPr id="21" name="正方形/長方形 20"/>
          <p:cNvSpPr/>
          <p:nvPr/>
        </p:nvSpPr>
        <p:spPr>
          <a:xfrm>
            <a:off x="1609271" y="1353494"/>
            <a:ext cx="1373672" cy="338554"/>
          </a:xfrm>
          <a:prstGeom prst="rect">
            <a:avLst/>
          </a:prstGeom>
        </p:spPr>
        <p:txBody>
          <a:bodyPr wrap="square">
            <a:spAutoFit/>
          </a:bodyPr>
          <a:lstStyle/>
          <a:p>
            <a:r>
              <a:rPr lang="en-US" altLang="ja-JP" sz="1600" dirty="0"/>
              <a:t>: true trend</a:t>
            </a:r>
            <a:endParaRPr lang="ja-JP" altLang="en-US" sz="1600" dirty="0"/>
          </a:p>
        </p:txBody>
      </p:sp>
      <p:pic>
        <p:nvPicPr>
          <p:cNvPr id="22" name="図 21"/>
          <p:cNvPicPr>
            <a:picLocks noChangeAspect="1"/>
          </p:cNvPicPr>
          <p:nvPr/>
        </p:nvPicPr>
        <p:blipFill rotWithShape="1">
          <a:blip r:embed="rId7"/>
          <a:srcRect l="8299" t="55309" r="50159" b="5960"/>
          <a:stretch/>
        </p:blipFill>
        <p:spPr>
          <a:xfrm>
            <a:off x="6506002" y="243981"/>
            <a:ext cx="2016803" cy="1895793"/>
          </a:xfrm>
          <a:prstGeom prst="rect">
            <a:avLst/>
          </a:prstGeom>
        </p:spPr>
      </p:pic>
      <p:sp>
        <p:nvSpPr>
          <p:cNvPr id="23" name="正方形/長方形 22"/>
          <p:cNvSpPr/>
          <p:nvPr/>
        </p:nvSpPr>
        <p:spPr>
          <a:xfrm>
            <a:off x="5674173" y="240102"/>
            <a:ext cx="1373672" cy="338554"/>
          </a:xfrm>
          <a:prstGeom prst="rect">
            <a:avLst/>
          </a:prstGeom>
        </p:spPr>
        <p:txBody>
          <a:bodyPr wrap="square">
            <a:spAutoFit/>
          </a:bodyPr>
          <a:lstStyle/>
          <a:p>
            <a:r>
              <a:rPr lang="en-US" altLang="ja-JP" sz="1600" dirty="0"/>
              <a:t>Layout</a:t>
            </a:r>
            <a:endParaRPr lang="ja-JP" altLang="en-US" sz="1600" dirty="0"/>
          </a:p>
        </p:txBody>
      </p:sp>
    </p:spTree>
    <p:extLst>
      <p:ext uri="{BB962C8B-B14F-4D97-AF65-F5344CB8AC3E}">
        <p14:creationId xmlns:p14="http://schemas.microsoft.com/office/powerpoint/2010/main" val="155500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0" dirty="0">
                <a:latin typeface="Arial" panose="020B0604020202020204" pitchFamily="34" charset="0"/>
                <a:cs typeface="Arial" panose="020B0604020202020204" pitchFamily="34" charset="0"/>
              </a:rPr>
              <a:t>Benchmark Tasks</a:t>
            </a:r>
            <a:endParaRPr kumimoji="1" lang="ja-JP" altLang="en-US" b="0" dirty="0">
              <a:latin typeface="Arial" panose="020B0604020202020204" pitchFamily="34" charset="0"/>
              <a:cs typeface="Arial" panose="020B0604020202020204" pitchFamily="34" charset="0"/>
            </a:endParaRPr>
          </a:p>
        </p:txBody>
      </p:sp>
      <p:sp>
        <p:nvSpPr>
          <p:cNvPr id="4" name="スライド番号プレースホルダー 3"/>
          <p:cNvSpPr>
            <a:spLocks noGrp="1"/>
          </p:cNvSpPr>
          <p:nvPr>
            <p:ph type="sldNum" sz="quarter" idx="11"/>
          </p:nvPr>
        </p:nvSpPr>
        <p:spPr/>
        <p:txBody>
          <a:bodyPr/>
          <a:lstStyle/>
          <a:p>
            <a:pPr>
              <a:defRPr/>
            </a:pPr>
            <a:fld id="{40A2DBCA-A498-4F41-A858-B43D5465895E}" type="slidenum">
              <a:rPr lang="ja-JP" altLang="en-US" smtClean="0"/>
              <a:pPr>
                <a:defRPr/>
              </a:pPr>
              <a:t>10</a:t>
            </a:fld>
            <a:endParaRPr lang="ja-JP" altLang="en-US" dirty="0"/>
          </a:p>
        </p:txBody>
      </p:sp>
      <p:sp>
        <p:nvSpPr>
          <p:cNvPr id="5" name="正方形/長方形 4"/>
          <p:cNvSpPr/>
          <p:nvPr/>
        </p:nvSpPr>
        <p:spPr>
          <a:xfrm>
            <a:off x="475210" y="1037278"/>
            <a:ext cx="8392565" cy="5078313"/>
          </a:xfrm>
          <a:prstGeom prst="rect">
            <a:avLst/>
          </a:prstGeom>
        </p:spPr>
        <p:txBody>
          <a:bodyPr wrap="square">
            <a:spAutoFit/>
          </a:bodyPr>
          <a:lstStyle/>
          <a:p>
            <a:pPr marL="342900" indent="-342900">
              <a:buFont typeface="+mj-lt"/>
              <a:buAutoNum type="arabicPeriod"/>
            </a:pPr>
            <a:r>
              <a:rPr lang="en-US" altLang="ja-JP" dirty="0"/>
              <a:t>Estimating 3D spatial distribution of </a:t>
            </a:r>
            <a:r>
              <a:rPr lang="en-US" altLang="ja-JP" i="1" dirty="0" err="1"/>
              <a:t>q</a:t>
            </a:r>
            <a:r>
              <a:rPr lang="en-US" altLang="ja-JP" baseline="-25000" dirty="0" err="1"/>
              <a:t>t</a:t>
            </a:r>
            <a:r>
              <a:rPr lang="en-US" altLang="ja-JP" dirty="0"/>
              <a:t> (MPa) using only training data (Assign </a:t>
            </a:r>
            <a:r>
              <a:rPr lang="en-US" altLang="ja-JP" i="1" dirty="0" err="1"/>
              <a:t>q</a:t>
            </a:r>
            <a:r>
              <a:rPr lang="en-US" altLang="ja-JP" baseline="-25000" dirty="0" err="1"/>
              <a:t>t</a:t>
            </a:r>
            <a:r>
              <a:rPr lang="en-US" altLang="ja-JP" dirty="0"/>
              <a:t> values to all the cells)</a:t>
            </a:r>
          </a:p>
          <a:p>
            <a:pPr marL="342900" indent="-342900">
              <a:buFont typeface="+mj-lt"/>
              <a:buAutoNum type="arabicPeriod"/>
            </a:pPr>
            <a:endParaRPr lang="en-US" altLang="ja-JP" dirty="0"/>
          </a:p>
          <a:p>
            <a:pPr marL="342900" indent="-342900">
              <a:buFont typeface="+mj-lt"/>
              <a:buAutoNum type="arabicPeriod"/>
            </a:pPr>
            <a:r>
              <a:rPr lang="en-US" altLang="ja-JP" dirty="0"/>
              <a:t>3D CPT-based soil stratification (you may use only </a:t>
            </a:r>
            <a:r>
              <a:rPr lang="en-US" altLang="ja-JP" dirty="0" err="1"/>
              <a:t>Ic</a:t>
            </a:r>
            <a:r>
              <a:rPr lang="en-US" altLang="ja-JP" dirty="0"/>
              <a:t> or all the available data)</a:t>
            </a:r>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r>
              <a:rPr lang="en-US" altLang="ja-JP" dirty="0"/>
              <a:t>Performance Evaluation (See the next slide and the performance summary table that shown later)</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727886672"/>
              </p:ext>
            </p:extLst>
          </p:nvPr>
        </p:nvGraphicFramePr>
        <p:xfrm>
          <a:off x="833177" y="2883378"/>
          <a:ext cx="7878562" cy="1966930"/>
        </p:xfrm>
        <a:graphic>
          <a:graphicData uri="http://schemas.openxmlformats.org/drawingml/2006/table">
            <a:tbl>
              <a:tblPr firstRow="1" firstCol="1" bandRow="1">
                <a:tableStyleId>{5C22544A-7EE6-4342-B048-85BDC9FD1C3A}</a:tableStyleId>
              </a:tblPr>
              <a:tblGrid>
                <a:gridCol w="2939738">
                  <a:extLst>
                    <a:ext uri="{9D8B030D-6E8A-4147-A177-3AD203B41FA5}">
                      <a16:colId xmlns:a16="http://schemas.microsoft.com/office/drawing/2014/main" val="3581223750"/>
                    </a:ext>
                  </a:extLst>
                </a:gridCol>
                <a:gridCol w="973653">
                  <a:extLst>
                    <a:ext uri="{9D8B030D-6E8A-4147-A177-3AD203B41FA5}">
                      <a16:colId xmlns:a16="http://schemas.microsoft.com/office/drawing/2014/main" val="3314141657"/>
                    </a:ext>
                  </a:extLst>
                </a:gridCol>
                <a:gridCol w="3965171">
                  <a:extLst>
                    <a:ext uri="{9D8B030D-6E8A-4147-A177-3AD203B41FA5}">
                      <a16:colId xmlns:a16="http://schemas.microsoft.com/office/drawing/2014/main" val="3845879863"/>
                    </a:ext>
                  </a:extLst>
                </a:gridCol>
              </a:tblGrid>
              <a:tr h="280990">
                <a:tc>
                  <a:txBody>
                    <a:bodyPr/>
                    <a:lstStyle/>
                    <a:p>
                      <a:pPr>
                        <a:lnSpc>
                          <a:spcPct val="107000"/>
                        </a:lnSpc>
                        <a:spcAft>
                          <a:spcPts val="0"/>
                        </a:spcAft>
                      </a:pPr>
                      <a:r>
                        <a:rPr lang="en-GB" sz="1600" b="0" i="1" dirty="0">
                          <a:solidFill>
                            <a:schemeClr val="tx1"/>
                          </a:solidFill>
                          <a:effectLst/>
                        </a:rPr>
                        <a:t>Soil behaviour type index, </a:t>
                      </a:r>
                      <a:r>
                        <a:rPr lang="en-GB" sz="1600" b="0" i="1" dirty="0" err="1">
                          <a:solidFill>
                            <a:schemeClr val="tx1"/>
                          </a:solidFill>
                          <a:effectLst/>
                        </a:rPr>
                        <a:t>I</a:t>
                      </a:r>
                      <a:r>
                        <a:rPr lang="en-GB" sz="1600" b="0" i="1" baseline="-25000" dirty="0" err="1">
                          <a:solidFill>
                            <a:schemeClr val="tx1"/>
                          </a:solidFill>
                          <a:effectLst/>
                        </a:rPr>
                        <a:t>c</a:t>
                      </a:r>
                      <a:endParaRPr lang="ja-JP" sz="1400" b="0" i="1"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lnSpc>
                          <a:spcPct val="107000"/>
                        </a:lnSpc>
                        <a:spcAft>
                          <a:spcPts val="0"/>
                        </a:spcAft>
                      </a:pPr>
                      <a:r>
                        <a:rPr lang="en-GB" sz="1600" b="0" i="1" dirty="0">
                          <a:solidFill>
                            <a:schemeClr val="tx1"/>
                          </a:solidFill>
                          <a:effectLst/>
                        </a:rPr>
                        <a:t>Zone</a:t>
                      </a:r>
                      <a:endParaRPr lang="ja-JP" sz="1400" b="0" i="1"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lnSpc>
                          <a:spcPct val="107000"/>
                        </a:lnSpc>
                        <a:spcAft>
                          <a:spcPts val="0"/>
                        </a:spcAft>
                      </a:pPr>
                      <a:r>
                        <a:rPr lang="en-GB" sz="1600" b="0" i="1" dirty="0">
                          <a:solidFill>
                            <a:schemeClr val="tx1"/>
                          </a:solidFill>
                          <a:effectLst/>
                        </a:rPr>
                        <a:t>Soil behaviour type</a:t>
                      </a:r>
                      <a:endParaRPr lang="ja-JP" sz="1400" b="0" i="1"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62818706"/>
                  </a:ext>
                </a:extLst>
              </a:tr>
              <a:tr h="280990">
                <a:tc>
                  <a:txBody>
                    <a:bodyPr/>
                    <a:lstStyle/>
                    <a:p>
                      <a:pPr>
                        <a:lnSpc>
                          <a:spcPct val="107000"/>
                        </a:lnSpc>
                        <a:spcAft>
                          <a:spcPts val="0"/>
                        </a:spcAft>
                      </a:pPr>
                      <a:r>
                        <a:rPr lang="en-GB" sz="1600" b="0" dirty="0" err="1">
                          <a:solidFill>
                            <a:schemeClr val="tx1"/>
                          </a:solidFill>
                          <a:effectLst/>
                        </a:rPr>
                        <a:t>I</a:t>
                      </a:r>
                      <a:r>
                        <a:rPr lang="en-GB" sz="1600" b="0" baseline="-25000" dirty="0" err="1">
                          <a:solidFill>
                            <a:schemeClr val="tx1"/>
                          </a:solidFill>
                          <a:effectLst/>
                        </a:rPr>
                        <a:t>c</a:t>
                      </a:r>
                      <a:r>
                        <a:rPr lang="en-GB" sz="1600" b="0" dirty="0">
                          <a:solidFill>
                            <a:schemeClr val="tx1"/>
                          </a:solidFill>
                          <a:effectLst/>
                        </a:rPr>
                        <a:t> &lt; 1.31</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7</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Gravelly sand to dense sand</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418856"/>
                  </a:ext>
                </a:extLst>
              </a:tr>
              <a:tr h="280990">
                <a:tc>
                  <a:txBody>
                    <a:bodyPr/>
                    <a:lstStyle/>
                    <a:p>
                      <a:pPr>
                        <a:lnSpc>
                          <a:spcPct val="107000"/>
                        </a:lnSpc>
                        <a:spcAft>
                          <a:spcPts val="0"/>
                        </a:spcAft>
                      </a:pPr>
                      <a:r>
                        <a:rPr lang="en-GB" sz="1600" b="0" dirty="0">
                          <a:solidFill>
                            <a:schemeClr val="tx1"/>
                          </a:solidFill>
                          <a:effectLst/>
                        </a:rPr>
                        <a:t>1.31 &lt; </a:t>
                      </a:r>
                      <a:r>
                        <a:rPr lang="en-GB" sz="1600" b="0" dirty="0" err="1">
                          <a:solidFill>
                            <a:schemeClr val="tx1"/>
                          </a:solidFill>
                          <a:effectLst/>
                        </a:rPr>
                        <a:t>I</a:t>
                      </a:r>
                      <a:r>
                        <a:rPr lang="en-GB" sz="1600" b="0" baseline="-25000" dirty="0" err="1">
                          <a:solidFill>
                            <a:schemeClr val="tx1"/>
                          </a:solidFill>
                          <a:effectLst/>
                        </a:rPr>
                        <a:t>c</a:t>
                      </a:r>
                      <a:r>
                        <a:rPr lang="en-GB" sz="1600" b="0" dirty="0">
                          <a:solidFill>
                            <a:schemeClr val="tx1"/>
                          </a:solidFill>
                          <a:effectLst/>
                        </a:rPr>
                        <a:t> &lt; 2.05</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6</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Sands: clean sand to silty sand</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149068"/>
                  </a:ext>
                </a:extLst>
              </a:tr>
              <a:tr h="280990">
                <a:tc>
                  <a:txBody>
                    <a:bodyPr/>
                    <a:lstStyle/>
                    <a:p>
                      <a:pPr>
                        <a:lnSpc>
                          <a:spcPct val="107000"/>
                        </a:lnSpc>
                        <a:spcAft>
                          <a:spcPts val="0"/>
                        </a:spcAft>
                      </a:pPr>
                      <a:r>
                        <a:rPr lang="en-GB" sz="1600" b="0" dirty="0">
                          <a:solidFill>
                            <a:schemeClr val="tx1"/>
                          </a:solidFill>
                          <a:effectLst/>
                        </a:rPr>
                        <a:t>2.05 &lt; </a:t>
                      </a:r>
                      <a:r>
                        <a:rPr lang="en-GB" sz="1600" b="0" dirty="0" err="1">
                          <a:solidFill>
                            <a:schemeClr val="tx1"/>
                          </a:solidFill>
                          <a:effectLst/>
                        </a:rPr>
                        <a:t>I</a:t>
                      </a:r>
                      <a:r>
                        <a:rPr lang="en-GB" sz="1600" b="0" baseline="-25000" dirty="0" err="1">
                          <a:solidFill>
                            <a:schemeClr val="tx1"/>
                          </a:solidFill>
                          <a:effectLst/>
                        </a:rPr>
                        <a:t>c</a:t>
                      </a:r>
                      <a:r>
                        <a:rPr lang="en-GB" sz="1600" b="0" dirty="0">
                          <a:solidFill>
                            <a:schemeClr val="tx1"/>
                          </a:solidFill>
                          <a:effectLst/>
                        </a:rPr>
                        <a:t> &lt; 2.60</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5</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Sand mixtures: silty sand to sandy silt</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0323380"/>
                  </a:ext>
                </a:extLst>
              </a:tr>
              <a:tr h="280990">
                <a:tc>
                  <a:txBody>
                    <a:bodyPr/>
                    <a:lstStyle/>
                    <a:p>
                      <a:pPr>
                        <a:lnSpc>
                          <a:spcPct val="107000"/>
                        </a:lnSpc>
                        <a:spcAft>
                          <a:spcPts val="0"/>
                        </a:spcAft>
                      </a:pPr>
                      <a:r>
                        <a:rPr lang="en-GB" sz="1600" b="0" dirty="0">
                          <a:solidFill>
                            <a:schemeClr val="tx1"/>
                          </a:solidFill>
                          <a:effectLst/>
                        </a:rPr>
                        <a:t>2.60 &lt; </a:t>
                      </a:r>
                      <a:r>
                        <a:rPr lang="en-GB" sz="1600" b="0" dirty="0" err="1">
                          <a:solidFill>
                            <a:schemeClr val="tx1"/>
                          </a:solidFill>
                          <a:effectLst/>
                        </a:rPr>
                        <a:t>I</a:t>
                      </a:r>
                      <a:r>
                        <a:rPr lang="en-GB" sz="1600" b="0" baseline="-25000" dirty="0" err="1">
                          <a:solidFill>
                            <a:schemeClr val="tx1"/>
                          </a:solidFill>
                          <a:effectLst/>
                        </a:rPr>
                        <a:t>c</a:t>
                      </a:r>
                      <a:r>
                        <a:rPr lang="en-GB" sz="1600" b="0" dirty="0">
                          <a:solidFill>
                            <a:schemeClr val="tx1"/>
                          </a:solidFill>
                          <a:effectLst/>
                        </a:rPr>
                        <a:t> &lt; 2.95</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4</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Silt mixtures: clayey silt to silty clay</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7572373"/>
                  </a:ext>
                </a:extLst>
              </a:tr>
              <a:tr h="280990">
                <a:tc>
                  <a:txBody>
                    <a:bodyPr/>
                    <a:lstStyle/>
                    <a:p>
                      <a:pPr>
                        <a:lnSpc>
                          <a:spcPct val="107000"/>
                        </a:lnSpc>
                        <a:spcAft>
                          <a:spcPts val="0"/>
                        </a:spcAft>
                      </a:pPr>
                      <a:r>
                        <a:rPr lang="en-GB" sz="1600" b="0">
                          <a:solidFill>
                            <a:schemeClr val="tx1"/>
                          </a:solidFill>
                          <a:effectLst/>
                        </a:rPr>
                        <a:t>2.95 &lt; I</a:t>
                      </a:r>
                      <a:r>
                        <a:rPr lang="en-GB" sz="1600" b="0" baseline="-25000">
                          <a:solidFill>
                            <a:schemeClr val="tx1"/>
                          </a:solidFill>
                          <a:effectLst/>
                        </a:rPr>
                        <a:t>c</a:t>
                      </a:r>
                      <a:r>
                        <a:rPr lang="en-GB" sz="1600" b="0">
                          <a:solidFill>
                            <a:schemeClr val="tx1"/>
                          </a:solidFill>
                          <a:effectLst/>
                        </a:rPr>
                        <a:t> &lt; 3.60</a:t>
                      </a:r>
                      <a:endParaRPr lang="ja-JP" sz="1400" b="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3</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Clays: silty clay to clay</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5467198"/>
                  </a:ext>
                </a:extLst>
              </a:tr>
              <a:tr h="280990">
                <a:tc>
                  <a:txBody>
                    <a:bodyPr/>
                    <a:lstStyle/>
                    <a:p>
                      <a:pPr>
                        <a:lnSpc>
                          <a:spcPct val="107000"/>
                        </a:lnSpc>
                        <a:spcAft>
                          <a:spcPts val="0"/>
                        </a:spcAft>
                      </a:pPr>
                      <a:r>
                        <a:rPr lang="en-GB" sz="1600" b="0" dirty="0" err="1">
                          <a:solidFill>
                            <a:schemeClr val="tx1"/>
                          </a:solidFill>
                          <a:effectLst/>
                        </a:rPr>
                        <a:t>I</a:t>
                      </a:r>
                      <a:r>
                        <a:rPr lang="en-GB" sz="1600" b="0" baseline="-25000" dirty="0" err="1">
                          <a:solidFill>
                            <a:schemeClr val="tx1"/>
                          </a:solidFill>
                          <a:effectLst/>
                        </a:rPr>
                        <a:t>c</a:t>
                      </a:r>
                      <a:r>
                        <a:rPr lang="en-GB" sz="1600" b="0" dirty="0">
                          <a:solidFill>
                            <a:schemeClr val="tx1"/>
                          </a:solidFill>
                          <a:effectLst/>
                        </a:rPr>
                        <a:t> &gt; 3.60</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2</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GB" sz="1600" b="0" dirty="0">
                          <a:solidFill>
                            <a:schemeClr val="tx1"/>
                          </a:solidFill>
                          <a:effectLst/>
                        </a:rPr>
                        <a:t>Organic soils: peats</a:t>
                      </a:r>
                      <a:endParaRPr lang="ja-JP"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884338"/>
                  </a:ext>
                </a:extLst>
              </a:tr>
            </a:tbl>
          </a:graphicData>
        </a:graphic>
      </p:graphicFrame>
      <p:sp>
        <p:nvSpPr>
          <p:cNvPr id="8" name="正方形/長方形 7"/>
          <p:cNvSpPr/>
          <p:nvPr/>
        </p:nvSpPr>
        <p:spPr>
          <a:xfrm>
            <a:off x="1423380" y="2575601"/>
            <a:ext cx="6407208" cy="307777"/>
          </a:xfrm>
          <a:prstGeom prst="rect">
            <a:avLst/>
          </a:prstGeom>
        </p:spPr>
        <p:txBody>
          <a:bodyPr wrap="square">
            <a:spAutoFit/>
          </a:bodyPr>
          <a:lstStyle/>
          <a:p>
            <a:pPr algn="ctr"/>
            <a:r>
              <a:rPr lang="ja-JP" altLang="en-US" sz="1400" dirty="0"/>
              <a:t>Soil Behaviour Type </a:t>
            </a:r>
            <a:r>
              <a:rPr lang="en-US" altLang="ja-JP" sz="1400" dirty="0"/>
              <a:t>(SBT)</a:t>
            </a:r>
            <a:r>
              <a:rPr lang="ja-JP" altLang="en-US" sz="1400" dirty="0"/>
              <a:t> Index by Robertson and Wride (1998)</a:t>
            </a:r>
          </a:p>
        </p:txBody>
      </p:sp>
    </p:spTree>
    <p:extLst>
      <p:ext uri="{BB962C8B-B14F-4D97-AF65-F5344CB8AC3E}">
        <p14:creationId xmlns:p14="http://schemas.microsoft.com/office/powerpoint/2010/main" val="310504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p:cNvSpPr/>
          <p:nvPr/>
        </p:nvSpPr>
        <p:spPr>
          <a:xfrm>
            <a:off x="1263533" y="3331218"/>
            <a:ext cx="6840000" cy="1723430"/>
          </a:xfrm>
          <a:prstGeom prst="roundRect">
            <a:avLst>
              <a:gd name="adj" fmla="val 12953"/>
            </a:avLst>
          </a:prstGeom>
          <a:solidFill>
            <a:schemeClr val="bg1"/>
          </a:solidFill>
          <a:ln w="31750">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1263533" y="1134429"/>
            <a:ext cx="6840000" cy="1963392"/>
          </a:xfrm>
          <a:prstGeom prst="roundRect">
            <a:avLst>
              <a:gd name="adj" fmla="val 12953"/>
            </a:avLst>
          </a:prstGeom>
          <a:solidFill>
            <a:schemeClr val="bg1"/>
          </a:solidFill>
          <a:ln w="31750">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タイトル 1"/>
          <p:cNvSpPr>
            <a:spLocks noGrp="1"/>
          </p:cNvSpPr>
          <p:nvPr>
            <p:ph type="title"/>
          </p:nvPr>
        </p:nvSpPr>
        <p:spPr>
          <a:xfrm>
            <a:off x="409574" y="152400"/>
            <a:ext cx="8734426" cy="476250"/>
          </a:xfrm>
        </p:spPr>
        <p:txBody>
          <a:bodyPr/>
          <a:lstStyle/>
          <a:p>
            <a:r>
              <a:rPr kumimoji="1" lang="en-US" altLang="ja-JP" b="0" dirty="0">
                <a:latin typeface="Arial" panose="020B0604020202020204" pitchFamily="34" charset="0"/>
                <a:cs typeface="Arial" panose="020B0604020202020204" pitchFamily="34" charset="0"/>
              </a:rPr>
              <a:t>Performance Evaluation Measure</a:t>
            </a:r>
            <a:endParaRPr kumimoji="1" lang="ja-JP" altLang="en-US" b="0" dirty="0">
              <a:latin typeface="Arial" panose="020B0604020202020204" pitchFamily="34" charset="0"/>
              <a:cs typeface="Arial" panose="020B0604020202020204" pitchFamily="34" charset="0"/>
            </a:endParaRPr>
          </a:p>
        </p:txBody>
      </p:sp>
      <p:graphicFrame>
        <p:nvGraphicFramePr>
          <p:cNvPr id="3" name="オブジェクト 2"/>
          <p:cNvGraphicFramePr>
            <a:graphicFrameLocks noChangeAspect="1"/>
          </p:cNvGraphicFramePr>
          <p:nvPr>
            <p:extLst>
              <p:ext uri="{D42A27DB-BD31-4B8C-83A1-F6EECF244321}">
                <p14:modId xmlns:p14="http://schemas.microsoft.com/office/powerpoint/2010/main" val="655851410"/>
              </p:ext>
            </p:extLst>
          </p:nvPr>
        </p:nvGraphicFramePr>
        <p:xfrm>
          <a:off x="4538746" y="1389614"/>
          <a:ext cx="2822575" cy="844550"/>
        </p:xfrm>
        <a:graphic>
          <a:graphicData uri="http://schemas.openxmlformats.org/presentationml/2006/ole">
            <mc:AlternateContent xmlns:mc="http://schemas.openxmlformats.org/markup-compatibility/2006">
              <mc:Choice xmlns:v="urn:schemas-microsoft-com:vml" Requires="v">
                <p:oleObj spid="_x0000_s4100" name="Equation" r:id="rId4" imgW="1612900" imgH="482600" progId="Equation.DSMT4">
                  <p:embed/>
                </p:oleObj>
              </mc:Choice>
              <mc:Fallback>
                <p:oleObj name="Equation" r:id="rId4" imgW="1612900" imgH="482600" progId="Equation.DSMT4">
                  <p:embed/>
                  <p:pic>
                    <p:nvPicPr>
                      <p:cNvPr id="3" name="オブジェクト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8746" y="1389614"/>
                        <a:ext cx="2822575"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正方形/長方形 7"/>
          <p:cNvSpPr/>
          <p:nvPr/>
        </p:nvSpPr>
        <p:spPr>
          <a:xfrm>
            <a:off x="1422600" y="4512395"/>
            <a:ext cx="6708373" cy="369332"/>
          </a:xfrm>
          <a:prstGeom prst="rect">
            <a:avLst/>
          </a:prstGeom>
        </p:spPr>
        <p:txBody>
          <a:bodyPr wrap="square">
            <a:spAutoFit/>
          </a:bodyPr>
          <a:lstStyle/>
          <a:p>
            <a:pPr algn="just"/>
            <a:r>
              <a:rPr lang="en-US" altLang="ja-JP" dirty="0">
                <a:latin typeface="Times New Roman" panose="02020603050405020304" pitchFamily="18" charset="0"/>
                <a:cs typeface="Times New Roman" panose="02020603050405020304" pitchFamily="18" charset="0"/>
              </a:rPr>
              <a:t>SBT(</a:t>
            </a:r>
            <a:r>
              <a:rPr lang="en-US" altLang="ja-JP" i="1" dirty="0" err="1">
                <a:latin typeface="Times New Roman" panose="02020603050405020304" pitchFamily="18" charset="0"/>
                <a:cs typeface="Times New Roman" panose="02020603050405020304" pitchFamily="18" charset="0"/>
              </a:rPr>
              <a:t>y</a:t>
            </a:r>
            <a:r>
              <a:rPr lang="en-US" altLang="ja-JP" i="1" baseline="-25000" dirty="0" err="1">
                <a:latin typeface="Times New Roman" panose="02020603050405020304" pitchFamily="18" charset="0"/>
                <a:cs typeface="Times New Roman" panose="02020603050405020304" pitchFamily="18" charset="0"/>
              </a:rPr>
              <a:t>i</a:t>
            </a:r>
            <a:r>
              <a:rPr lang="en-US" altLang="ja-JP" dirty="0">
                <a:latin typeface="Times New Roman" panose="02020603050405020304" pitchFamily="18" charset="0"/>
                <a:cs typeface="Times New Roman" panose="02020603050405020304" pitchFamily="18" charset="0"/>
              </a:rPr>
              <a:t>), SBT(</a:t>
            </a:r>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i</a:t>
            </a:r>
            <a:r>
              <a:rPr lang="en-US" altLang="ja-JP" dirty="0">
                <a:latin typeface="Times New Roman" panose="02020603050405020304" pitchFamily="18" charset="0"/>
                <a:cs typeface="Times New Roman" panose="02020603050405020304" pitchFamily="18" charset="0"/>
              </a:rPr>
              <a:t>): </a:t>
            </a:r>
            <a:r>
              <a:rPr lang="en-US" altLang="ja-JP" dirty="0"/>
              <a:t>Soil behavior type that corresponds to </a:t>
            </a:r>
            <a:r>
              <a:rPr lang="en-US" altLang="ja-JP" i="1" dirty="0" err="1">
                <a:latin typeface="Times New Roman" panose="02020603050405020304" pitchFamily="18" charset="0"/>
                <a:cs typeface="Times New Roman" panose="02020603050405020304" pitchFamily="18" charset="0"/>
              </a:rPr>
              <a:t>y</a:t>
            </a:r>
            <a:r>
              <a:rPr lang="en-US" altLang="ja-JP" i="1" baseline="-25000" dirty="0" err="1">
                <a:latin typeface="Times New Roman" panose="02020603050405020304" pitchFamily="18" charset="0"/>
                <a:cs typeface="Times New Roman" panose="02020603050405020304" pitchFamily="18" charset="0"/>
              </a:rPr>
              <a:t>i</a:t>
            </a:r>
            <a:r>
              <a:rPr lang="en-US" altLang="ja-JP" dirty="0"/>
              <a:t> and </a:t>
            </a:r>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i</a:t>
            </a:r>
            <a:r>
              <a:rPr lang="en-US" altLang="ja-JP" dirty="0"/>
              <a:t> </a:t>
            </a:r>
            <a:endParaRPr lang="ja-JP" altLang="en-US" dirty="0"/>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2408472832"/>
              </p:ext>
            </p:extLst>
          </p:nvPr>
        </p:nvGraphicFramePr>
        <p:xfrm>
          <a:off x="3566168" y="3614335"/>
          <a:ext cx="4205952" cy="731520"/>
        </p:xfrm>
        <a:graphic>
          <a:graphicData uri="http://schemas.openxmlformats.org/presentationml/2006/ole">
            <mc:AlternateContent xmlns:mc="http://schemas.openxmlformats.org/markup-compatibility/2006">
              <mc:Choice xmlns:v="urn:schemas-microsoft-com:vml" Requires="v">
                <p:oleObj spid="_x0000_s4101" name="Equation" r:id="rId6" imgW="2628720" imgH="457200" progId="Equation.DSMT4">
                  <p:embed/>
                </p:oleObj>
              </mc:Choice>
              <mc:Fallback>
                <p:oleObj name="Equation" r:id="rId6" imgW="2628720" imgH="457200" progId="Equation.DSMT4">
                  <p:embed/>
                  <p:pic>
                    <p:nvPicPr>
                      <p:cNvPr id="12" name="オブジェクト 11"/>
                      <p:cNvPicPr>
                        <a:picLocks noChangeAspect="1" noChangeArrowheads="1"/>
                      </p:cNvPicPr>
                      <p:nvPr/>
                    </p:nvPicPr>
                    <p:blipFill>
                      <a:blip r:embed="rId7"/>
                      <a:srcRect/>
                      <a:stretch>
                        <a:fillRect/>
                      </a:stretch>
                    </p:blipFill>
                    <p:spPr bwMode="auto">
                      <a:xfrm>
                        <a:off x="3566168" y="3614335"/>
                        <a:ext cx="4205952" cy="731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正方形/長方形 18"/>
          <p:cNvSpPr/>
          <p:nvPr/>
        </p:nvSpPr>
        <p:spPr>
          <a:xfrm>
            <a:off x="1330036" y="5334142"/>
            <a:ext cx="6483927" cy="738664"/>
          </a:xfrm>
          <a:prstGeom prst="rect">
            <a:avLst/>
          </a:prstGeom>
        </p:spPr>
        <p:txBody>
          <a:bodyPr wrap="square">
            <a:spAutoFit/>
          </a:bodyPr>
          <a:lstStyle/>
          <a:p>
            <a:pPr algn="just"/>
            <a:r>
              <a:rPr lang="en-US" altLang="ja-JP" sz="1400" dirty="0"/>
              <a:t>*Monte Carlo-based (probabilistic) methods usually do not directly produce a point estimate, and sample mean, median, or mode may be used as </a:t>
            </a:r>
            <a:r>
              <a:rPr lang="en-US" altLang="ja-JP" sz="1400" i="1" dirty="0">
                <a:latin typeface="Times New Roman" panose="02020603050405020304" pitchFamily="18" charset="0"/>
                <a:cs typeface="Times New Roman" panose="02020603050405020304" pitchFamily="18" charset="0"/>
              </a:rPr>
              <a:t>x</a:t>
            </a:r>
            <a:r>
              <a:rPr lang="en-US" altLang="ja-JP" sz="1400" i="1" baseline="-25000" dirty="0">
                <a:latin typeface="Times New Roman" panose="02020603050405020304" pitchFamily="18" charset="0"/>
                <a:cs typeface="Times New Roman" panose="02020603050405020304" pitchFamily="18" charset="0"/>
              </a:rPr>
              <a:t>i</a:t>
            </a:r>
            <a:r>
              <a:rPr lang="en-US" altLang="ja-JP" sz="1400" dirty="0"/>
              <a:t> in those methods.</a:t>
            </a:r>
            <a:endParaRPr lang="ja-JP" altLang="en-US" sz="1400" dirty="0"/>
          </a:p>
        </p:txBody>
      </p:sp>
      <p:sp>
        <p:nvSpPr>
          <p:cNvPr id="20" name="正方形/長方形 19"/>
          <p:cNvSpPr/>
          <p:nvPr/>
        </p:nvSpPr>
        <p:spPr>
          <a:xfrm>
            <a:off x="1812402" y="1623011"/>
            <a:ext cx="3034000" cy="369332"/>
          </a:xfrm>
          <a:prstGeom prst="rect">
            <a:avLst/>
          </a:prstGeom>
        </p:spPr>
        <p:txBody>
          <a:bodyPr wrap="square">
            <a:spAutoFit/>
          </a:bodyPr>
          <a:lstStyle/>
          <a:p>
            <a:pPr algn="just"/>
            <a:r>
              <a:rPr lang="en-US" altLang="ja-JP" dirty="0"/>
              <a:t>Root-mean-square error:</a:t>
            </a:r>
            <a:endParaRPr lang="ja-JP" altLang="en-US" dirty="0"/>
          </a:p>
        </p:txBody>
      </p:sp>
      <p:sp>
        <p:nvSpPr>
          <p:cNvPr id="21" name="正方形/長方形 20"/>
          <p:cNvSpPr/>
          <p:nvPr/>
        </p:nvSpPr>
        <p:spPr>
          <a:xfrm>
            <a:off x="1596276" y="3780875"/>
            <a:ext cx="2410545" cy="369332"/>
          </a:xfrm>
          <a:prstGeom prst="rect">
            <a:avLst/>
          </a:prstGeom>
        </p:spPr>
        <p:txBody>
          <a:bodyPr wrap="square">
            <a:spAutoFit/>
          </a:bodyPr>
          <a:lstStyle/>
          <a:p>
            <a:pPr algn="just"/>
            <a:r>
              <a:rPr lang="en-US" altLang="ja-JP" dirty="0"/>
              <a:t>Identification rate:</a:t>
            </a:r>
            <a:endParaRPr lang="ja-JP" altLang="en-US" dirty="0"/>
          </a:p>
        </p:txBody>
      </p:sp>
      <p:sp>
        <p:nvSpPr>
          <p:cNvPr id="24" name="正方形/長方形 23"/>
          <p:cNvSpPr/>
          <p:nvPr/>
        </p:nvSpPr>
        <p:spPr>
          <a:xfrm>
            <a:off x="2323954" y="2320736"/>
            <a:ext cx="5037367" cy="646331"/>
          </a:xfrm>
          <a:prstGeom prst="rect">
            <a:avLst/>
          </a:prstGeom>
        </p:spPr>
        <p:txBody>
          <a:bodyPr wrap="square">
            <a:spAutoFit/>
          </a:bodyPr>
          <a:lstStyle/>
          <a:p>
            <a:pPr algn="just"/>
            <a:r>
              <a:rPr lang="en-US" altLang="ja-JP" i="1" dirty="0" err="1">
                <a:latin typeface="Times New Roman" panose="02020603050405020304" pitchFamily="18" charset="0"/>
                <a:cs typeface="Times New Roman" panose="02020603050405020304" pitchFamily="18" charset="0"/>
              </a:rPr>
              <a:t>y</a:t>
            </a:r>
            <a:r>
              <a:rPr lang="en-US" altLang="ja-JP" i="1" baseline="-25000" dirty="0" err="1">
                <a:latin typeface="Times New Roman" panose="02020603050405020304" pitchFamily="18" charset="0"/>
                <a:cs typeface="Times New Roman" panose="02020603050405020304" pitchFamily="18" charset="0"/>
              </a:rPr>
              <a:t>i</a:t>
            </a:r>
            <a:r>
              <a:rPr lang="en-US" altLang="ja-JP" dirty="0"/>
              <a:t>: </a:t>
            </a:r>
            <a:r>
              <a:rPr lang="en-US" altLang="ja-JP" i="1" dirty="0" err="1"/>
              <a:t>q</a:t>
            </a:r>
            <a:r>
              <a:rPr lang="en-US" altLang="ja-JP" baseline="-25000" dirty="0" err="1"/>
              <a:t>t</a:t>
            </a:r>
            <a:r>
              <a:rPr lang="en-US" altLang="ja-JP" dirty="0"/>
              <a:t> or </a:t>
            </a:r>
            <a:r>
              <a:rPr lang="en-US" altLang="ja-JP" i="1" dirty="0" err="1"/>
              <a:t>I</a:t>
            </a:r>
            <a:r>
              <a:rPr lang="en-US" altLang="ja-JP" baseline="-25000" dirty="0" err="1"/>
              <a:t>c</a:t>
            </a:r>
            <a:r>
              <a:rPr lang="en-US" altLang="ja-JP" dirty="0"/>
              <a:t> of validation data at the </a:t>
            </a:r>
            <a:r>
              <a:rPr lang="en-US" altLang="ja-JP" i="1" dirty="0" err="1"/>
              <a:t>i</a:t>
            </a:r>
            <a:r>
              <a:rPr lang="en-US" altLang="ja-JP" baseline="30000" dirty="0" err="1"/>
              <a:t>th</a:t>
            </a:r>
            <a:r>
              <a:rPr lang="en-US" altLang="ja-JP" dirty="0"/>
              <a:t> depth</a:t>
            </a:r>
          </a:p>
          <a:p>
            <a:pPr algn="just"/>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i</a:t>
            </a:r>
            <a:r>
              <a:rPr lang="en-US" altLang="ja-JP" dirty="0"/>
              <a:t>: Estimated </a:t>
            </a:r>
            <a:r>
              <a:rPr lang="en-US" altLang="ja-JP" i="1" dirty="0" err="1"/>
              <a:t>q</a:t>
            </a:r>
            <a:r>
              <a:rPr lang="en-US" altLang="ja-JP" baseline="-25000" dirty="0" err="1"/>
              <a:t>t</a:t>
            </a:r>
            <a:r>
              <a:rPr lang="en-US" altLang="ja-JP" dirty="0"/>
              <a:t> or </a:t>
            </a:r>
            <a:r>
              <a:rPr lang="en-US" altLang="ja-JP" i="1" dirty="0" err="1"/>
              <a:t>I</a:t>
            </a:r>
            <a:r>
              <a:rPr lang="en-US" altLang="ja-JP" baseline="-25000" dirty="0" err="1"/>
              <a:t>c</a:t>
            </a:r>
            <a:r>
              <a:rPr lang="en-US" altLang="ja-JP" dirty="0"/>
              <a:t> value at the </a:t>
            </a:r>
            <a:r>
              <a:rPr lang="en-US" altLang="ja-JP" i="1" dirty="0" err="1"/>
              <a:t>i</a:t>
            </a:r>
            <a:r>
              <a:rPr lang="en-US" altLang="ja-JP" baseline="30000" dirty="0" err="1"/>
              <a:t>th</a:t>
            </a:r>
            <a:r>
              <a:rPr lang="en-US" altLang="ja-JP" dirty="0"/>
              <a:t> depth</a:t>
            </a:r>
          </a:p>
        </p:txBody>
      </p:sp>
    </p:spTree>
    <p:extLst>
      <p:ext uri="{BB962C8B-B14F-4D97-AF65-F5344CB8AC3E}">
        <p14:creationId xmlns:p14="http://schemas.microsoft.com/office/powerpoint/2010/main" val="226214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オブジェクト 6"/>
          <p:cNvGraphicFramePr>
            <a:graphicFrameLocks noChangeAspect="1"/>
          </p:cNvGraphicFramePr>
          <p:nvPr>
            <p:extLst>
              <p:ext uri="{D42A27DB-BD31-4B8C-83A1-F6EECF244321}">
                <p14:modId xmlns:p14="http://schemas.microsoft.com/office/powerpoint/2010/main" val="4266876282"/>
              </p:ext>
            </p:extLst>
          </p:nvPr>
        </p:nvGraphicFramePr>
        <p:xfrm>
          <a:off x="2175015" y="2434003"/>
          <a:ext cx="4755870" cy="688590"/>
        </p:xfrm>
        <a:graphic>
          <a:graphicData uri="http://schemas.openxmlformats.org/presentationml/2006/ole">
            <mc:AlternateContent xmlns:mc="http://schemas.openxmlformats.org/markup-compatibility/2006">
              <mc:Choice xmlns:v="urn:schemas-microsoft-com:vml" Requires="v">
                <p:oleObj spid="_x0000_s5124" name="Equation" r:id="rId3" imgW="2717640" imgH="393480" progId="Equation.DSMT4">
                  <p:embed/>
                </p:oleObj>
              </mc:Choice>
              <mc:Fallback>
                <p:oleObj name="Equation" r:id="rId3" imgW="2717640" imgH="393480" progId="Equation.DSMT4">
                  <p:embed/>
                  <p:pic>
                    <p:nvPicPr>
                      <p:cNvPr id="7" name="オブジェクト 6"/>
                      <p:cNvPicPr>
                        <a:picLocks noChangeAspect="1" noChangeArrowheads="1"/>
                      </p:cNvPicPr>
                      <p:nvPr/>
                    </p:nvPicPr>
                    <p:blipFill>
                      <a:blip r:embed="rId4"/>
                      <a:srcRect/>
                      <a:stretch>
                        <a:fillRect/>
                      </a:stretch>
                    </p:blipFill>
                    <p:spPr bwMode="auto">
                      <a:xfrm>
                        <a:off x="2175015" y="2434003"/>
                        <a:ext cx="4755870" cy="688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タイトル 1"/>
          <p:cNvSpPr>
            <a:spLocks noGrp="1"/>
          </p:cNvSpPr>
          <p:nvPr>
            <p:ph type="title"/>
          </p:nvPr>
        </p:nvSpPr>
        <p:spPr>
          <a:xfrm>
            <a:off x="409574" y="152400"/>
            <a:ext cx="8667924" cy="476250"/>
          </a:xfrm>
        </p:spPr>
        <p:txBody>
          <a:bodyPr/>
          <a:lstStyle/>
          <a:p>
            <a:r>
              <a:rPr kumimoji="1" lang="en-US" altLang="ja-JP" b="0" dirty="0">
                <a:latin typeface="Arial" panose="020B0604020202020204" pitchFamily="34" charset="0"/>
                <a:cs typeface="Arial" panose="020B0604020202020204" pitchFamily="34" charset="0"/>
              </a:rPr>
              <a:t>Yardsticks: Geotechnical </a:t>
            </a:r>
            <a:r>
              <a:rPr kumimoji="1" lang="en-US" altLang="ja-JP" sz="2400" b="0" dirty="0">
                <a:latin typeface="Arial" panose="020B0604020202020204" pitchFamily="34" charset="0"/>
                <a:cs typeface="Arial" panose="020B0604020202020204" pitchFamily="34" charset="0"/>
              </a:rPr>
              <a:t>Lasso (Shuku and </a:t>
            </a:r>
            <a:r>
              <a:rPr kumimoji="1" lang="en-US" altLang="ja-JP" sz="2400" b="0" dirty="0" err="1">
                <a:latin typeface="Arial" panose="020B0604020202020204" pitchFamily="34" charset="0"/>
                <a:cs typeface="Arial" panose="020B0604020202020204" pitchFamily="34" charset="0"/>
              </a:rPr>
              <a:t>Phoon</a:t>
            </a:r>
            <a:r>
              <a:rPr kumimoji="1" lang="en-US" altLang="ja-JP" sz="2400" b="0" dirty="0">
                <a:latin typeface="Arial" panose="020B0604020202020204" pitchFamily="34" charset="0"/>
                <a:cs typeface="Arial" panose="020B0604020202020204" pitchFamily="34" charset="0"/>
              </a:rPr>
              <a:t> 2021)</a:t>
            </a:r>
            <a:endParaRPr kumimoji="1" lang="ja-JP" altLang="en-US" sz="2400" b="0" dirty="0">
              <a:latin typeface="Arial" panose="020B0604020202020204" pitchFamily="34" charset="0"/>
              <a:cs typeface="Arial" panose="020B0604020202020204" pitchFamily="34" charset="0"/>
            </a:endParaRPr>
          </a:p>
        </p:txBody>
      </p:sp>
      <p:sp>
        <p:nvSpPr>
          <p:cNvPr id="4" name="スライド番号プレースホルダー 3"/>
          <p:cNvSpPr>
            <a:spLocks noGrp="1"/>
          </p:cNvSpPr>
          <p:nvPr>
            <p:ph type="sldNum" sz="quarter" idx="11"/>
          </p:nvPr>
        </p:nvSpPr>
        <p:spPr/>
        <p:txBody>
          <a:bodyPr/>
          <a:lstStyle/>
          <a:p>
            <a:pPr>
              <a:defRPr/>
            </a:pPr>
            <a:fld id="{40A2DBCA-A498-4F41-A858-B43D5465895E}" type="slidenum">
              <a:rPr lang="ja-JP" altLang="en-US" smtClean="0"/>
              <a:pPr>
                <a:defRPr/>
              </a:pPr>
              <a:t>12</a:t>
            </a:fld>
            <a:endParaRPr lang="ja-JP" altLang="en-US" dirty="0"/>
          </a:p>
        </p:txBody>
      </p:sp>
      <p:sp>
        <p:nvSpPr>
          <p:cNvPr id="3" name="正方形/長方形 2"/>
          <p:cNvSpPr/>
          <p:nvPr/>
        </p:nvSpPr>
        <p:spPr>
          <a:xfrm>
            <a:off x="637134" y="938861"/>
            <a:ext cx="8118591" cy="1477328"/>
          </a:xfrm>
          <a:prstGeom prst="rect">
            <a:avLst/>
          </a:prstGeom>
        </p:spPr>
        <p:txBody>
          <a:bodyPr wrap="square">
            <a:spAutoFit/>
          </a:bodyPr>
          <a:lstStyle/>
          <a:p>
            <a:pPr algn="just"/>
            <a:r>
              <a:rPr lang="en-US" altLang="ja-JP" dirty="0"/>
              <a:t>Results of 3D site characterization by </a:t>
            </a:r>
            <a:r>
              <a:rPr lang="en-US" altLang="ja-JP" dirty="0" err="1"/>
              <a:t>Glasso</a:t>
            </a:r>
            <a:r>
              <a:rPr lang="en-US" altLang="ja-JP" dirty="0"/>
              <a:t> are shown as a yardstick for the benchmarking.</a:t>
            </a:r>
          </a:p>
          <a:p>
            <a:pPr algn="just"/>
            <a:endParaRPr lang="en-US" altLang="ja-JP" dirty="0"/>
          </a:p>
          <a:p>
            <a:pPr algn="just"/>
            <a:r>
              <a:rPr lang="en-US" altLang="ja-JP" dirty="0"/>
              <a:t>In </a:t>
            </a:r>
            <a:r>
              <a:rPr lang="en-US" altLang="ja-JP" dirty="0" err="1"/>
              <a:t>Glasso</a:t>
            </a:r>
            <a:r>
              <a:rPr lang="en-US" altLang="ja-JP" dirty="0"/>
              <a:t>, </a:t>
            </a:r>
            <a:r>
              <a:rPr lang="en-US" altLang="ja-JP" i="1" dirty="0"/>
              <a:t>n</a:t>
            </a:r>
            <a:r>
              <a:rPr lang="en-US" altLang="ja-JP" dirty="0"/>
              <a:t>-dimensional unknown parameter vector </a:t>
            </a:r>
            <a:r>
              <a:rPr lang="en-US" altLang="ja-JP" b="1" dirty="0">
                <a:latin typeface="Times New Roman" panose="02020603050405020304" pitchFamily="18" charset="0"/>
                <a:cs typeface="Times New Roman" panose="02020603050405020304" pitchFamily="18" charset="0"/>
              </a:rPr>
              <a:t>x</a:t>
            </a:r>
            <a:r>
              <a:rPr lang="en-US" altLang="ja-JP" dirty="0"/>
              <a:t> (</a:t>
            </a:r>
            <a:r>
              <a:rPr lang="en-US" altLang="ja-JP" i="1" dirty="0"/>
              <a:t>n</a:t>
            </a:r>
            <a:r>
              <a:rPr lang="en-US" altLang="ja-JP" dirty="0"/>
              <a:t> = 40,000) is obtained by minimizing the following objective function:</a:t>
            </a:r>
            <a:endParaRPr lang="ja-JP" altLang="en-US" dirty="0"/>
          </a:p>
        </p:txBody>
      </p:sp>
      <p:sp>
        <p:nvSpPr>
          <p:cNvPr id="5" name="正方形/長方形 4"/>
          <p:cNvSpPr/>
          <p:nvPr/>
        </p:nvSpPr>
        <p:spPr>
          <a:xfrm>
            <a:off x="473824" y="6031464"/>
            <a:ext cx="8281901" cy="738664"/>
          </a:xfrm>
          <a:prstGeom prst="rect">
            <a:avLst/>
          </a:prstGeom>
          <a:solidFill>
            <a:schemeClr val="bg1"/>
          </a:solidFill>
        </p:spPr>
        <p:txBody>
          <a:bodyPr wrap="square">
            <a:spAutoFit/>
          </a:bodyPr>
          <a:lstStyle/>
          <a:p>
            <a:pPr algn="just"/>
            <a:r>
              <a:rPr lang="en-US" altLang="ja-JP" sz="1400" dirty="0">
                <a:cs typeface="Arial" panose="020B0604020202020204" pitchFamily="34" charset="0"/>
              </a:rPr>
              <a:t>[Reference]</a:t>
            </a:r>
          </a:p>
          <a:p>
            <a:pPr algn="just"/>
            <a:r>
              <a:rPr lang="ja-JP" altLang="en-US" sz="1400" dirty="0">
                <a:cs typeface="Arial" panose="020B0604020202020204" pitchFamily="34" charset="0"/>
              </a:rPr>
              <a:t>Shuku, T. and Phoon, K.K. (2021). Three-dimensional subsurface modelling using Geotechnical Lasso, Computers and Geotechnics, 133, 1034068. https://doi.org/10.1016/j.compgeo.2021.104068.</a:t>
            </a:r>
          </a:p>
        </p:txBody>
      </p:sp>
      <p:sp>
        <p:nvSpPr>
          <p:cNvPr id="8" name="正方形/長方形 7"/>
          <p:cNvSpPr/>
          <p:nvPr/>
        </p:nvSpPr>
        <p:spPr>
          <a:xfrm>
            <a:off x="637134" y="5329678"/>
            <a:ext cx="7772401" cy="369332"/>
          </a:xfrm>
          <a:prstGeom prst="rect">
            <a:avLst/>
          </a:prstGeom>
        </p:spPr>
        <p:txBody>
          <a:bodyPr wrap="square">
            <a:spAutoFit/>
          </a:bodyPr>
          <a:lstStyle/>
          <a:p>
            <a:pPr algn="just"/>
            <a:r>
              <a:rPr lang="en-US" altLang="ja-JP" dirty="0">
                <a:solidFill>
                  <a:srgbClr val="FF0000"/>
                </a:solidFill>
              </a:rPr>
              <a:t>In this PPT, only the results for G2-T1, T2, T3 are presented </a:t>
            </a:r>
            <a:endParaRPr lang="ja-JP" altLang="en-US" dirty="0">
              <a:solidFill>
                <a:srgbClr val="FF0000"/>
              </a:solidFill>
            </a:endParaRPr>
          </a:p>
        </p:txBody>
      </p:sp>
      <p:graphicFrame>
        <p:nvGraphicFramePr>
          <p:cNvPr id="9" name="オブジェクト 8"/>
          <p:cNvGraphicFramePr>
            <a:graphicFrameLocks noChangeAspect="1"/>
          </p:cNvGraphicFramePr>
          <p:nvPr>
            <p:extLst>
              <p:ext uri="{D42A27DB-BD31-4B8C-83A1-F6EECF244321}">
                <p14:modId xmlns:p14="http://schemas.microsoft.com/office/powerpoint/2010/main" val="671325124"/>
              </p:ext>
            </p:extLst>
          </p:nvPr>
        </p:nvGraphicFramePr>
        <p:xfrm>
          <a:off x="2008997" y="3226456"/>
          <a:ext cx="377370" cy="1844640"/>
        </p:xfrm>
        <a:graphic>
          <a:graphicData uri="http://schemas.openxmlformats.org/presentationml/2006/ole">
            <mc:AlternateContent xmlns:mc="http://schemas.openxmlformats.org/markup-compatibility/2006">
              <mc:Choice xmlns:v="urn:schemas-microsoft-com:vml" Requires="v">
                <p:oleObj spid="_x0000_s5125" name="Equation" r:id="rId5" imgW="215640" imgH="1054080" progId="Equation.DSMT4">
                  <p:embed/>
                </p:oleObj>
              </mc:Choice>
              <mc:Fallback>
                <p:oleObj name="Equation" r:id="rId5" imgW="215640" imgH="1054080" progId="Equation.DSMT4">
                  <p:embed/>
                  <p:pic>
                    <p:nvPicPr>
                      <p:cNvPr id="9" name="オブジェクト 8"/>
                      <p:cNvPicPr>
                        <a:picLocks noChangeAspect="1" noChangeArrowheads="1"/>
                      </p:cNvPicPr>
                      <p:nvPr/>
                    </p:nvPicPr>
                    <p:blipFill>
                      <a:blip r:embed="rId6"/>
                      <a:srcRect/>
                      <a:stretch>
                        <a:fillRect/>
                      </a:stretch>
                    </p:blipFill>
                    <p:spPr bwMode="auto">
                      <a:xfrm>
                        <a:off x="2008997" y="3226456"/>
                        <a:ext cx="377370" cy="1844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正方形/長方形 9"/>
          <p:cNvSpPr/>
          <p:nvPr/>
        </p:nvSpPr>
        <p:spPr>
          <a:xfrm>
            <a:off x="2319076" y="3150751"/>
            <a:ext cx="3084197" cy="369332"/>
          </a:xfrm>
          <a:prstGeom prst="rect">
            <a:avLst/>
          </a:prstGeom>
        </p:spPr>
        <p:txBody>
          <a:bodyPr wrap="square">
            <a:spAutoFit/>
          </a:bodyPr>
          <a:lstStyle/>
          <a:p>
            <a:pPr algn="just"/>
            <a:r>
              <a:rPr lang="en-US" altLang="ja-JP" dirty="0"/>
              <a:t>Observation vector</a:t>
            </a:r>
            <a:endParaRPr lang="ja-JP" altLang="en-US" dirty="0"/>
          </a:p>
        </p:txBody>
      </p:sp>
      <p:sp>
        <p:nvSpPr>
          <p:cNvPr id="11" name="正方形/長方形 10"/>
          <p:cNvSpPr/>
          <p:nvPr/>
        </p:nvSpPr>
        <p:spPr>
          <a:xfrm>
            <a:off x="2319075" y="3532306"/>
            <a:ext cx="3582962" cy="369332"/>
          </a:xfrm>
          <a:prstGeom prst="rect">
            <a:avLst/>
          </a:prstGeom>
        </p:spPr>
        <p:txBody>
          <a:bodyPr wrap="square">
            <a:spAutoFit/>
          </a:bodyPr>
          <a:lstStyle/>
          <a:p>
            <a:pPr algn="just"/>
            <a:r>
              <a:rPr lang="en-US" altLang="ja-JP" dirty="0"/>
              <a:t>Unknown parameter vector</a:t>
            </a:r>
            <a:endParaRPr lang="ja-JP" altLang="en-US" dirty="0"/>
          </a:p>
        </p:txBody>
      </p:sp>
      <p:sp>
        <p:nvSpPr>
          <p:cNvPr id="12" name="正方形/長方形 11"/>
          <p:cNvSpPr/>
          <p:nvPr/>
        </p:nvSpPr>
        <p:spPr>
          <a:xfrm>
            <a:off x="2352721" y="3936327"/>
            <a:ext cx="3582962" cy="369332"/>
          </a:xfrm>
          <a:prstGeom prst="rect">
            <a:avLst/>
          </a:prstGeom>
        </p:spPr>
        <p:txBody>
          <a:bodyPr wrap="square">
            <a:spAutoFit/>
          </a:bodyPr>
          <a:lstStyle/>
          <a:p>
            <a:pPr algn="just"/>
            <a:r>
              <a:rPr lang="en-US" altLang="ja-JP" dirty="0"/>
              <a:t>Linear operator</a:t>
            </a:r>
            <a:endParaRPr lang="ja-JP" altLang="en-US" dirty="0"/>
          </a:p>
        </p:txBody>
      </p:sp>
      <p:sp>
        <p:nvSpPr>
          <p:cNvPr id="13" name="正方形/長方形 12"/>
          <p:cNvSpPr/>
          <p:nvPr/>
        </p:nvSpPr>
        <p:spPr>
          <a:xfrm>
            <a:off x="2352721" y="4329943"/>
            <a:ext cx="5743679" cy="369332"/>
          </a:xfrm>
          <a:prstGeom prst="rect">
            <a:avLst/>
          </a:prstGeom>
        </p:spPr>
        <p:txBody>
          <a:bodyPr wrap="square">
            <a:spAutoFit/>
          </a:bodyPr>
          <a:lstStyle/>
          <a:p>
            <a:pPr algn="just"/>
            <a:r>
              <a:rPr lang="en-US" altLang="ja-JP" dirty="0"/>
              <a:t>Linear operator that impose structural sparsity in </a:t>
            </a:r>
            <a:r>
              <a:rPr lang="en-US" altLang="ja-JP" b="1" dirty="0">
                <a:latin typeface="Times New Roman" panose="02020603050405020304" pitchFamily="18" charset="0"/>
                <a:cs typeface="Times New Roman" panose="02020603050405020304" pitchFamily="18" charset="0"/>
              </a:rPr>
              <a:t>x</a:t>
            </a:r>
            <a:endParaRPr lang="ja-JP" altLang="en-US" b="1" dirty="0">
              <a:latin typeface="Times New Roman" panose="02020603050405020304" pitchFamily="18" charset="0"/>
              <a:cs typeface="Times New Roman" panose="02020603050405020304" pitchFamily="18" charset="0"/>
            </a:endParaRPr>
          </a:p>
        </p:txBody>
      </p:sp>
      <p:sp>
        <p:nvSpPr>
          <p:cNvPr id="14" name="正方形/長方形 13"/>
          <p:cNvSpPr/>
          <p:nvPr/>
        </p:nvSpPr>
        <p:spPr>
          <a:xfrm>
            <a:off x="2352721" y="4758137"/>
            <a:ext cx="3084198" cy="369332"/>
          </a:xfrm>
          <a:prstGeom prst="rect">
            <a:avLst/>
          </a:prstGeom>
        </p:spPr>
        <p:txBody>
          <a:bodyPr wrap="square">
            <a:spAutoFit/>
          </a:bodyPr>
          <a:lstStyle/>
          <a:p>
            <a:pPr algn="just"/>
            <a:r>
              <a:rPr lang="en-US" altLang="ja-JP" dirty="0"/>
              <a:t>Regularization parameter</a:t>
            </a:r>
            <a:endParaRPr lang="ja-JP" altLang="en-US" b="1" dirty="0">
              <a:latin typeface="Times New Roman" panose="02020603050405020304" pitchFamily="18" charset="0"/>
              <a:cs typeface="Times New Roman" panose="02020603050405020304" pitchFamily="18" charset="0"/>
            </a:endParaRPr>
          </a:p>
        </p:txBody>
      </p:sp>
      <p:sp>
        <p:nvSpPr>
          <p:cNvPr id="15" name="左中かっこ 14"/>
          <p:cNvSpPr/>
          <p:nvPr/>
        </p:nvSpPr>
        <p:spPr>
          <a:xfrm>
            <a:off x="1571128" y="3226456"/>
            <a:ext cx="266007" cy="1844640"/>
          </a:xfrm>
          <a:prstGeom prst="leftBrac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175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2"/>
          <a:srcRect l="5362" t="13175" r="5108" b="43419"/>
          <a:stretch/>
        </p:blipFill>
        <p:spPr bwMode="auto">
          <a:xfrm>
            <a:off x="1368213" y="912553"/>
            <a:ext cx="5137915" cy="1748728"/>
          </a:xfrm>
          <a:prstGeom prst="rect">
            <a:avLst/>
          </a:prstGeom>
          <a:ln>
            <a:noFill/>
          </a:ln>
          <a:extLst>
            <a:ext uri="{53640926-AAD7-44D8-BBD7-CCE9431645EC}">
              <a14:shadowObscured xmlns:a14="http://schemas.microsoft.com/office/drawing/2010/main"/>
            </a:ext>
          </a:extLst>
        </p:spPr>
      </p:pic>
      <p:pic>
        <p:nvPicPr>
          <p:cNvPr id="10" name="図 9"/>
          <p:cNvPicPr>
            <a:picLocks noChangeAspect="1"/>
          </p:cNvPicPr>
          <p:nvPr/>
        </p:nvPicPr>
        <p:blipFill rotWithShape="1">
          <a:blip r:embed="rId3"/>
          <a:srcRect l="4616" t="12874" r="4989" b="42425"/>
          <a:stretch/>
        </p:blipFill>
        <p:spPr bwMode="auto">
          <a:xfrm>
            <a:off x="1301948" y="2797810"/>
            <a:ext cx="5187555" cy="1800900"/>
          </a:xfrm>
          <a:prstGeom prst="rect">
            <a:avLst/>
          </a:prstGeom>
          <a:ln>
            <a:noFill/>
          </a:ln>
          <a:extLst>
            <a:ext uri="{53640926-AAD7-44D8-BBD7-CCE9431645EC}">
              <a14:shadowObscured xmlns:a14="http://schemas.microsoft.com/office/drawing/2010/main"/>
            </a:ext>
          </a:extLst>
        </p:spPr>
      </p:pic>
      <p:pic>
        <p:nvPicPr>
          <p:cNvPr id="11" name="図 10"/>
          <p:cNvPicPr>
            <a:picLocks noChangeAspect="1"/>
          </p:cNvPicPr>
          <p:nvPr/>
        </p:nvPicPr>
        <p:blipFill rotWithShape="1">
          <a:blip r:embed="rId4"/>
          <a:srcRect l="4916" t="14020" r="5105" b="43277"/>
          <a:stretch/>
        </p:blipFill>
        <p:spPr bwMode="auto">
          <a:xfrm>
            <a:off x="1313883" y="4804219"/>
            <a:ext cx="5163683" cy="1720405"/>
          </a:xfrm>
          <a:prstGeom prst="rect">
            <a:avLst/>
          </a:prstGeom>
          <a:ln>
            <a:noFill/>
          </a:ln>
          <a:extLst>
            <a:ext uri="{53640926-AAD7-44D8-BBD7-CCE9431645EC}">
              <a14:shadowObscured xmlns:a14="http://schemas.microsoft.com/office/drawing/2010/main"/>
            </a:ext>
          </a:extLst>
        </p:spPr>
      </p:pic>
      <p:sp>
        <p:nvSpPr>
          <p:cNvPr id="7" name="タイトル 1"/>
          <p:cNvSpPr>
            <a:spLocks noGrp="1"/>
          </p:cNvSpPr>
          <p:nvPr>
            <p:ph type="title"/>
          </p:nvPr>
        </p:nvSpPr>
        <p:spPr>
          <a:xfrm>
            <a:off x="409574" y="152400"/>
            <a:ext cx="8576484" cy="476250"/>
          </a:xfrm>
        </p:spPr>
        <p:txBody>
          <a:bodyPr/>
          <a:lstStyle/>
          <a:p>
            <a:r>
              <a:rPr kumimoji="1" lang="en-US" altLang="ja-JP" b="0" dirty="0">
                <a:latin typeface="Arial" panose="020B0604020202020204" pitchFamily="34" charset="0"/>
                <a:cs typeface="Arial" panose="020B0604020202020204" pitchFamily="34" charset="0"/>
              </a:rPr>
              <a:t>Results: G2-T1</a:t>
            </a:r>
            <a:endParaRPr kumimoji="1" lang="ja-JP" altLang="en-US" sz="2400" b="0" dirty="0">
              <a:latin typeface="Arial" panose="020B0604020202020204" pitchFamily="34" charset="0"/>
              <a:cs typeface="Arial" panose="020B0604020202020204" pitchFamily="34" charset="0"/>
            </a:endParaRPr>
          </a:p>
        </p:txBody>
      </p:sp>
      <p:sp>
        <p:nvSpPr>
          <p:cNvPr id="4" name="正方形/長方形 3"/>
          <p:cNvSpPr/>
          <p:nvPr/>
        </p:nvSpPr>
        <p:spPr>
          <a:xfrm>
            <a:off x="5600701" y="1066799"/>
            <a:ext cx="432000" cy="1457326"/>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6043890" y="1066799"/>
            <a:ext cx="432000" cy="1457326"/>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995765" y="2969597"/>
            <a:ext cx="432000" cy="1457326"/>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574646" y="2971443"/>
            <a:ext cx="432000" cy="1457326"/>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995765" y="4912697"/>
            <a:ext cx="432000" cy="1457326"/>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574646" y="4914543"/>
            <a:ext cx="432000" cy="1457326"/>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7053540" y="1709442"/>
            <a:ext cx="360000" cy="180000"/>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053540" y="1357018"/>
            <a:ext cx="360000" cy="180000"/>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534359" y="1262352"/>
            <a:ext cx="853185" cy="369332"/>
          </a:xfrm>
          <a:prstGeom prst="rect">
            <a:avLst/>
          </a:prstGeom>
        </p:spPr>
        <p:txBody>
          <a:bodyPr wrap="square">
            <a:spAutoFit/>
          </a:bodyPr>
          <a:lstStyle/>
          <a:p>
            <a:pPr algn="just"/>
            <a:r>
              <a:rPr lang="en-US" altLang="ja-JP" dirty="0"/>
              <a:t>:Best</a:t>
            </a:r>
            <a:endParaRPr lang="ja-JP" altLang="en-US" b="1" dirty="0">
              <a:latin typeface="Times New Roman" panose="02020603050405020304" pitchFamily="18" charset="0"/>
              <a:cs typeface="Times New Roman" panose="02020603050405020304" pitchFamily="18" charset="0"/>
            </a:endParaRPr>
          </a:p>
        </p:txBody>
      </p:sp>
      <p:sp>
        <p:nvSpPr>
          <p:cNvPr id="19" name="正方形/長方形 18"/>
          <p:cNvSpPr/>
          <p:nvPr/>
        </p:nvSpPr>
        <p:spPr>
          <a:xfrm>
            <a:off x="7534359" y="1602251"/>
            <a:ext cx="853185" cy="369332"/>
          </a:xfrm>
          <a:prstGeom prst="rect">
            <a:avLst/>
          </a:prstGeom>
        </p:spPr>
        <p:txBody>
          <a:bodyPr wrap="square">
            <a:spAutoFit/>
          </a:bodyPr>
          <a:lstStyle/>
          <a:p>
            <a:pPr algn="just"/>
            <a:r>
              <a:rPr lang="en-US" altLang="ja-JP" dirty="0"/>
              <a:t>:Worst</a:t>
            </a:r>
            <a:endParaRPr lang="ja-JP"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55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9574" y="152400"/>
            <a:ext cx="8576484" cy="476250"/>
          </a:xfrm>
        </p:spPr>
        <p:txBody>
          <a:bodyPr/>
          <a:lstStyle/>
          <a:p>
            <a:r>
              <a:rPr kumimoji="1" lang="en-US" altLang="ja-JP" b="0" dirty="0">
                <a:latin typeface="Arial" panose="020B0604020202020204" pitchFamily="34" charset="0"/>
                <a:cs typeface="Arial" panose="020B0604020202020204" pitchFamily="34" charset="0"/>
              </a:rPr>
              <a:t>Results: G2-T2</a:t>
            </a:r>
            <a:endParaRPr kumimoji="1" lang="ja-JP" altLang="en-US" sz="2400" b="0" dirty="0">
              <a:latin typeface="Arial" panose="020B0604020202020204" pitchFamily="34" charset="0"/>
              <a:cs typeface="Arial" panose="020B0604020202020204" pitchFamily="34" charset="0"/>
            </a:endParaRPr>
          </a:p>
        </p:txBody>
      </p:sp>
      <p:pic>
        <p:nvPicPr>
          <p:cNvPr id="7" name="図 6"/>
          <p:cNvPicPr>
            <a:picLocks noChangeAspect="1"/>
          </p:cNvPicPr>
          <p:nvPr/>
        </p:nvPicPr>
        <p:blipFill rotWithShape="1">
          <a:blip r:embed="rId2"/>
          <a:srcRect l="4915" t="12963" r="5403" b="43221"/>
          <a:stretch/>
        </p:blipFill>
        <p:spPr bwMode="auto">
          <a:xfrm>
            <a:off x="1303356" y="900862"/>
            <a:ext cx="5146638" cy="1765245"/>
          </a:xfrm>
          <a:prstGeom prst="rect">
            <a:avLst/>
          </a:prstGeom>
          <a:ln>
            <a:noFill/>
          </a:ln>
          <a:extLst>
            <a:ext uri="{53640926-AAD7-44D8-BBD7-CCE9431645EC}">
              <a14:shadowObscured xmlns:a14="http://schemas.microsoft.com/office/drawing/2010/main"/>
            </a:ext>
          </a:extLst>
        </p:spPr>
      </p:pic>
      <p:pic>
        <p:nvPicPr>
          <p:cNvPr id="8" name="図 7"/>
          <p:cNvPicPr>
            <a:picLocks noChangeAspect="1"/>
          </p:cNvPicPr>
          <p:nvPr/>
        </p:nvPicPr>
        <p:blipFill rotWithShape="1">
          <a:blip r:embed="rId3"/>
          <a:srcRect l="5064" t="12319" r="5426" b="42939"/>
          <a:stretch/>
        </p:blipFill>
        <p:spPr bwMode="auto">
          <a:xfrm>
            <a:off x="1313226" y="2758902"/>
            <a:ext cx="5136768" cy="1802551"/>
          </a:xfrm>
          <a:prstGeom prst="rect">
            <a:avLst/>
          </a:prstGeom>
          <a:ln>
            <a:noFill/>
          </a:ln>
          <a:extLst>
            <a:ext uri="{53640926-AAD7-44D8-BBD7-CCE9431645EC}">
              <a14:shadowObscured xmlns:a14="http://schemas.microsoft.com/office/drawing/2010/main"/>
            </a:ext>
          </a:extLst>
        </p:spPr>
      </p:pic>
      <p:pic>
        <p:nvPicPr>
          <p:cNvPr id="9" name="図 8"/>
          <p:cNvPicPr>
            <a:picLocks noChangeAspect="1"/>
          </p:cNvPicPr>
          <p:nvPr/>
        </p:nvPicPr>
        <p:blipFill rotWithShape="1">
          <a:blip r:embed="rId4"/>
          <a:srcRect l="4469" t="13808" r="4844" b="42216"/>
          <a:stretch/>
        </p:blipFill>
        <p:spPr bwMode="auto">
          <a:xfrm>
            <a:off x="1245681" y="4716462"/>
            <a:ext cx="5204313" cy="1771691"/>
          </a:xfrm>
          <a:prstGeom prst="rect">
            <a:avLst/>
          </a:prstGeom>
          <a:ln>
            <a:noFill/>
          </a:ln>
          <a:extLst>
            <a:ext uri="{53640926-AAD7-44D8-BBD7-CCE9431645EC}">
              <a14:shadowObscured xmlns:a14="http://schemas.microsoft.com/office/drawing/2010/main"/>
            </a:ext>
          </a:extLst>
        </p:spPr>
      </p:pic>
      <p:sp>
        <p:nvSpPr>
          <p:cNvPr id="6" name="正方形/長方形 5"/>
          <p:cNvSpPr/>
          <p:nvPr/>
        </p:nvSpPr>
        <p:spPr>
          <a:xfrm>
            <a:off x="5562601" y="1066799"/>
            <a:ext cx="432000" cy="1457326"/>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005790" y="1066799"/>
            <a:ext cx="432000" cy="1457326"/>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551412" y="2938319"/>
            <a:ext cx="432000" cy="1457326"/>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994601" y="2938319"/>
            <a:ext cx="432000" cy="1457326"/>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560687" y="4843319"/>
            <a:ext cx="432000" cy="1457326"/>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952063" y="4843319"/>
            <a:ext cx="432000" cy="1457326"/>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053540" y="1709442"/>
            <a:ext cx="360000" cy="180000"/>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7053540" y="1357018"/>
            <a:ext cx="360000" cy="180000"/>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534359" y="1262352"/>
            <a:ext cx="853185" cy="369332"/>
          </a:xfrm>
          <a:prstGeom prst="rect">
            <a:avLst/>
          </a:prstGeom>
        </p:spPr>
        <p:txBody>
          <a:bodyPr wrap="square">
            <a:spAutoFit/>
          </a:bodyPr>
          <a:lstStyle/>
          <a:p>
            <a:pPr algn="just"/>
            <a:r>
              <a:rPr lang="en-US" altLang="ja-JP" dirty="0"/>
              <a:t>:Best</a:t>
            </a:r>
            <a:endParaRPr lang="ja-JP" altLang="en-US" b="1" dirty="0">
              <a:latin typeface="Times New Roman" panose="02020603050405020304" pitchFamily="18" charset="0"/>
              <a:cs typeface="Times New Roman" panose="02020603050405020304" pitchFamily="18" charset="0"/>
            </a:endParaRPr>
          </a:p>
        </p:txBody>
      </p:sp>
      <p:sp>
        <p:nvSpPr>
          <p:cNvPr id="18" name="正方形/長方形 17"/>
          <p:cNvSpPr/>
          <p:nvPr/>
        </p:nvSpPr>
        <p:spPr>
          <a:xfrm>
            <a:off x="7534359" y="1602251"/>
            <a:ext cx="853185" cy="369332"/>
          </a:xfrm>
          <a:prstGeom prst="rect">
            <a:avLst/>
          </a:prstGeom>
        </p:spPr>
        <p:txBody>
          <a:bodyPr wrap="square">
            <a:spAutoFit/>
          </a:bodyPr>
          <a:lstStyle/>
          <a:p>
            <a:pPr algn="just"/>
            <a:r>
              <a:rPr lang="en-US" altLang="ja-JP" dirty="0"/>
              <a:t>:Worst</a:t>
            </a:r>
            <a:endParaRPr lang="ja-JP"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3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9574" y="152400"/>
            <a:ext cx="8576484" cy="476250"/>
          </a:xfrm>
        </p:spPr>
        <p:txBody>
          <a:bodyPr/>
          <a:lstStyle/>
          <a:p>
            <a:r>
              <a:rPr kumimoji="1" lang="en-US" altLang="ja-JP" b="0" dirty="0">
                <a:latin typeface="Arial" panose="020B0604020202020204" pitchFamily="34" charset="0"/>
                <a:cs typeface="Arial" panose="020B0604020202020204" pitchFamily="34" charset="0"/>
              </a:rPr>
              <a:t>Results: G2-T3</a:t>
            </a:r>
            <a:endParaRPr kumimoji="1" lang="ja-JP" altLang="en-US" sz="2400" b="0" dirty="0">
              <a:latin typeface="Arial" panose="020B0604020202020204" pitchFamily="34" charset="0"/>
              <a:cs typeface="Arial" panose="020B0604020202020204" pitchFamily="34" charset="0"/>
            </a:endParaRPr>
          </a:p>
        </p:txBody>
      </p:sp>
      <p:pic>
        <p:nvPicPr>
          <p:cNvPr id="6" name="図 5"/>
          <p:cNvPicPr>
            <a:picLocks noChangeAspect="1"/>
          </p:cNvPicPr>
          <p:nvPr/>
        </p:nvPicPr>
        <p:blipFill rotWithShape="1">
          <a:blip r:embed="rId2"/>
          <a:srcRect l="4916" t="13176" r="4943" b="43642"/>
          <a:stretch/>
        </p:blipFill>
        <p:spPr bwMode="auto">
          <a:xfrm>
            <a:off x="1156835" y="912236"/>
            <a:ext cx="5172979" cy="1739703"/>
          </a:xfrm>
          <a:prstGeom prst="rect">
            <a:avLst/>
          </a:prstGeom>
          <a:ln>
            <a:noFill/>
          </a:ln>
          <a:extLst>
            <a:ext uri="{53640926-AAD7-44D8-BBD7-CCE9431645EC}">
              <a14:shadowObscured xmlns:a14="http://schemas.microsoft.com/office/drawing/2010/main"/>
            </a:ext>
          </a:extLst>
        </p:spPr>
      </p:pic>
      <p:pic>
        <p:nvPicPr>
          <p:cNvPr id="10" name="図 9"/>
          <p:cNvPicPr>
            <a:picLocks noChangeAspect="1"/>
          </p:cNvPicPr>
          <p:nvPr/>
        </p:nvPicPr>
        <p:blipFill rotWithShape="1">
          <a:blip r:embed="rId3"/>
          <a:srcRect l="5213" t="12959" r="5111" b="42641"/>
          <a:stretch/>
        </p:blipFill>
        <p:spPr bwMode="auto">
          <a:xfrm>
            <a:off x="1170178" y="2782136"/>
            <a:ext cx="5146294" cy="1788774"/>
          </a:xfrm>
          <a:prstGeom prst="rect">
            <a:avLst/>
          </a:prstGeom>
          <a:ln>
            <a:noFill/>
          </a:ln>
          <a:extLst>
            <a:ext uri="{53640926-AAD7-44D8-BBD7-CCE9431645EC}">
              <a14:shadowObscured xmlns:a14="http://schemas.microsoft.com/office/drawing/2010/main"/>
            </a:ext>
          </a:extLst>
        </p:spPr>
      </p:pic>
      <p:pic>
        <p:nvPicPr>
          <p:cNvPr id="11" name="図 10"/>
          <p:cNvPicPr>
            <a:picLocks noChangeAspect="1"/>
          </p:cNvPicPr>
          <p:nvPr/>
        </p:nvPicPr>
        <p:blipFill rotWithShape="1">
          <a:blip r:embed="rId4"/>
          <a:srcRect l="5064" t="14020" r="5561" b="42427"/>
          <a:stretch/>
        </p:blipFill>
        <p:spPr bwMode="auto">
          <a:xfrm>
            <a:off x="1156835" y="4701107"/>
            <a:ext cx="5129020" cy="1754650"/>
          </a:xfrm>
          <a:prstGeom prst="rect">
            <a:avLst/>
          </a:prstGeom>
          <a:ln>
            <a:noFill/>
          </a:ln>
          <a:extLst>
            <a:ext uri="{53640926-AAD7-44D8-BBD7-CCE9431645EC}">
              <a14:shadowObscured xmlns:a14="http://schemas.microsoft.com/office/drawing/2010/main"/>
            </a:ext>
          </a:extLst>
        </p:spPr>
      </p:pic>
      <p:sp>
        <p:nvSpPr>
          <p:cNvPr id="12" name="正方形/長方形 11"/>
          <p:cNvSpPr/>
          <p:nvPr/>
        </p:nvSpPr>
        <p:spPr>
          <a:xfrm>
            <a:off x="5429251" y="1066799"/>
            <a:ext cx="432000" cy="1457326"/>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872440" y="1066799"/>
            <a:ext cx="432000" cy="1457326"/>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410666" y="2947860"/>
            <a:ext cx="432000" cy="1457326"/>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853855" y="2947860"/>
            <a:ext cx="432000" cy="1457326"/>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3427337" y="4843319"/>
            <a:ext cx="432000" cy="1457326"/>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818713" y="4843319"/>
            <a:ext cx="432000" cy="1457326"/>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053540" y="1709442"/>
            <a:ext cx="360000" cy="180000"/>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7053540" y="1357018"/>
            <a:ext cx="360000" cy="180000"/>
          </a:xfrm>
          <a:prstGeom prst="rect">
            <a:avLst/>
          </a:prstGeom>
          <a:noFill/>
          <a:ln w="31750">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534359" y="1262352"/>
            <a:ext cx="853185" cy="369332"/>
          </a:xfrm>
          <a:prstGeom prst="rect">
            <a:avLst/>
          </a:prstGeom>
        </p:spPr>
        <p:txBody>
          <a:bodyPr wrap="square">
            <a:spAutoFit/>
          </a:bodyPr>
          <a:lstStyle/>
          <a:p>
            <a:pPr algn="just"/>
            <a:r>
              <a:rPr lang="en-US" altLang="ja-JP" dirty="0"/>
              <a:t>:Best</a:t>
            </a:r>
            <a:endParaRPr lang="ja-JP" altLang="en-US" b="1" dirty="0">
              <a:latin typeface="Times New Roman" panose="02020603050405020304" pitchFamily="18" charset="0"/>
              <a:cs typeface="Times New Roman" panose="02020603050405020304" pitchFamily="18" charset="0"/>
            </a:endParaRPr>
          </a:p>
        </p:txBody>
      </p:sp>
      <p:sp>
        <p:nvSpPr>
          <p:cNvPr id="21" name="正方形/長方形 20"/>
          <p:cNvSpPr/>
          <p:nvPr/>
        </p:nvSpPr>
        <p:spPr>
          <a:xfrm>
            <a:off x="7534359" y="1602251"/>
            <a:ext cx="853185" cy="369332"/>
          </a:xfrm>
          <a:prstGeom prst="rect">
            <a:avLst/>
          </a:prstGeom>
        </p:spPr>
        <p:txBody>
          <a:bodyPr wrap="square">
            <a:spAutoFit/>
          </a:bodyPr>
          <a:lstStyle/>
          <a:p>
            <a:pPr algn="just"/>
            <a:r>
              <a:rPr lang="en-US" altLang="ja-JP" dirty="0"/>
              <a:t>:Worst</a:t>
            </a:r>
            <a:endParaRPr lang="ja-JP"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571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9574" y="152400"/>
            <a:ext cx="7238135" cy="476250"/>
          </a:xfrm>
        </p:spPr>
        <p:txBody>
          <a:bodyPr/>
          <a:lstStyle/>
          <a:p>
            <a:r>
              <a:rPr kumimoji="1" lang="en-US" altLang="ja-JP" b="0" dirty="0">
                <a:latin typeface="Arial" panose="020B0604020202020204" pitchFamily="34" charset="0"/>
                <a:cs typeface="Arial" panose="020B0604020202020204" pitchFamily="34" charset="0"/>
              </a:rPr>
              <a:t>Performance Evaluation</a:t>
            </a:r>
            <a:endParaRPr kumimoji="1" lang="ja-JP" altLang="en-US" b="0" dirty="0">
              <a:latin typeface="Arial" panose="020B0604020202020204" pitchFamily="34" charset="0"/>
              <a:cs typeface="Arial" panose="020B0604020202020204" pitchFamily="34" charset="0"/>
            </a:endParaRPr>
          </a:p>
        </p:txBody>
      </p:sp>
      <p:pic>
        <p:nvPicPr>
          <p:cNvPr id="5" name="図 4"/>
          <p:cNvPicPr>
            <a:picLocks noChangeAspect="1"/>
          </p:cNvPicPr>
          <p:nvPr/>
        </p:nvPicPr>
        <p:blipFill rotWithShape="1">
          <a:blip r:embed="rId2"/>
          <a:srcRect l="8306" t="23199" r="15913" b="15423"/>
          <a:stretch/>
        </p:blipFill>
        <p:spPr bwMode="auto">
          <a:xfrm>
            <a:off x="586682" y="1907569"/>
            <a:ext cx="3653070" cy="2077133"/>
          </a:xfrm>
          <a:prstGeom prst="rect">
            <a:avLst/>
          </a:prstGeom>
          <a:ln>
            <a:noFill/>
          </a:ln>
          <a:extLst>
            <a:ext uri="{53640926-AAD7-44D8-BBD7-CCE9431645EC}">
              <a14:shadowObscured xmlns:a14="http://schemas.microsoft.com/office/drawing/2010/main"/>
            </a:ext>
          </a:extLst>
        </p:spPr>
      </p:pic>
      <p:pic>
        <p:nvPicPr>
          <p:cNvPr id="7" name="図 6"/>
          <p:cNvPicPr>
            <a:picLocks noChangeAspect="1"/>
          </p:cNvPicPr>
          <p:nvPr/>
        </p:nvPicPr>
        <p:blipFill rotWithShape="1">
          <a:blip r:embed="rId3"/>
          <a:srcRect l="15323" t="11160" r="22881" b="4996"/>
          <a:stretch/>
        </p:blipFill>
        <p:spPr bwMode="auto">
          <a:xfrm>
            <a:off x="5351260" y="1695599"/>
            <a:ext cx="2837061" cy="2702305"/>
          </a:xfrm>
          <a:prstGeom prst="rect">
            <a:avLst/>
          </a:prstGeom>
          <a:ln>
            <a:noFill/>
          </a:ln>
          <a:extLst>
            <a:ext uri="{53640926-AAD7-44D8-BBD7-CCE9431645EC}">
              <a14:shadowObscured xmlns:a14="http://schemas.microsoft.com/office/drawing/2010/main"/>
            </a:ext>
          </a:extLst>
        </p:spPr>
      </p:pic>
      <p:sp>
        <p:nvSpPr>
          <p:cNvPr id="8" name="正方形/長方形 7"/>
          <p:cNvSpPr/>
          <p:nvPr/>
        </p:nvSpPr>
        <p:spPr>
          <a:xfrm>
            <a:off x="6228872" y="4259404"/>
            <a:ext cx="1501967" cy="276999"/>
          </a:xfrm>
          <a:prstGeom prst="rect">
            <a:avLst/>
          </a:prstGeom>
          <a:solidFill>
            <a:schemeClr val="bg1"/>
          </a:solidFill>
        </p:spPr>
        <p:txBody>
          <a:bodyPr wrap="square">
            <a:spAutoFit/>
          </a:bodyPr>
          <a:lstStyle/>
          <a:p>
            <a:pPr algn="ctr"/>
            <a:r>
              <a:rPr lang="en-US" altLang="ja-JP" sz="1200" dirty="0">
                <a:latin typeface="Times New Roman" panose="02020603050405020304" pitchFamily="18" charset="0"/>
                <a:cs typeface="Times New Roman" panose="02020603050405020304" pitchFamily="18" charset="0"/>
              </a:rPr>
              <a:t>RMSE of </a:t>
            </a:r>
            <a:r>
              <a:rPr lang="en-US" altLang="ja-JP" sz="1200" i="1" dirty="0" err="1">
                <a:latin typeface="Times New Roman" panose="02020603050405020304" pitchFamily="18" charset="0"/>
                <a:cs typeface="Times New Roman" panose="02020603050405020304" pitchFamily="18" charset="0"/>
              </a:rPr>
              <a:t>I</a:t>
            </a:r>
            <a:r>
              <a:rPr lang="en-US" altLang="ja-JP" sz="1200" baseline="-25000" dirty="0" err="1">
                <a:latin typeface="Times New Roman" panose="02020603050405020304" pitchFamily="18" charset="0"/>
                <a:cs typeface="Times New Roman" panose="02020603050405020304" pitchFamily="18" charset="0"/>
              </a:rPr>
              <a:t>c</a:t>
            </a:r>
            <a:endParaRPr lang="ja-JP" altLang="en-US" sz="1200" baseline="-25000" dirty="0">
              <a:latin typeface="Times New Roman" panose="02020603050405020304" pitchFamily="18" charset="0"/>
              <a:cs typeface="Times New Roman" panose="02020603050405020304" pitchFamily="18" charset="0"/>
            </a:endParaRPr>
          </a:p>
        </p:txBody>
      </p:sp>
      <p:sp>
        <p:nvSpPr>
          <p:cNvPr id="10" name="正方形/長方形 9"/>
          <p:cNvSpPr/>
          <p:nvPr/>
        </p:nvSpPr>
        <p:spPr>
          <a:xfrm>
            <a:off x="1397653" y="3984702"/>
            <a:ext cx="2338087" cy="338554"/>
          </a:xfrm>
          <a:prstGeom prst="rect">
            <a:avLst/>
          </a:prstGeom>
        </p:spPr>
        <p:txBody>
          <a:bodyPr wrap="square">
            <a:spAutoFit/>
          </a:bodyPr>
          <a:lstStyle/>
          <a:p>
            <a:pPr algn="ctr"/>
            <a:r>
              <a:rPr lang="en-US" altLang="ja-JP" sz="1600" dirty="0">
                <a:latin typeface="Times New Roman" panose="02020603050405020304" pitchFamily="18" charset="0"/>
                <a:cs typeface="Times New Roman" panose="02020603050405020304" pitchFamily="18" charset="0"/>
              </a:rPr>
              <a:t>Result of </a:t>
            </a:r>
            <a:r>
              <a:rPr lang="en-US" altLang="ja-JP" sz="1600" i="1" dirty="0" err="1">
                <a:latin typeface="Times New Roman" panose="02020603050405020304" pitchFamily="18" charset="0"/>
                <a:cs typeface="Times New Roman" panose="02020603050405020304" pitchFamily="18" charset="0"/>
              </a:rPr>
              <a:t>q</a:t>
            </a:r>
            <a:r>
              <a:rPr lang="en-US" altLang="ja-JP" sz="1600" baseline="-25000" dirty="0" err="1">
                <a:latin typeface="Times New Roman" panose="02020603050405020304" pitchFamily="18" charset="0"/>
                <a:cs typeface="Times New Roman" panose="02020603050405020304" pitchFamily="18" charset="0"/>
              </a:rPr>
              <a:t>t</a:t>
            </a:r>
            <a:endParaRPr lang="ja-JP" altLang="en-US" sz="1600" baseline="-25000" dirty="0">
              <a:latin typeface="Times New Roman" panose="02020603050405020304" pitchFamily="18" charset="0"/>
              <a:cs typeface="Times New Roman" panose="02020603050405020304" pitchFamily="18" charset="0"/>
            </a:endParaRPr>
          </a:p>
        </p:txBody>
      </p:sp>
      <p:sp>
        <p:nvSpPr>
          <p:cNvPr id="3" name="テキスト ボックス 2"/>
          <p:cNvSpPr txBox="1"/>
          <p:nvPr/>
        </p:nvSpPr>
        <p:spPr>
          <a:xfrm>
            <a:off x="1656916" y="4695825"/>
            <a:ext cx="2219325" cy="923330"/>
          </a:xfrm>
          <a:prstGeom prst="rect">
            <a:avLst/>
          </a:prstGeom>
          <a:noFill/>
        </p:spPr>
        <p:txBody>
          <a:bodyPr wrap="square" rtlCol="0">
            <a:spAutoFit/>
          </a:bodyPr>
          <a:lstStyle/>
          <a:p>
            <a:r>
              <a:rPr kumimoji="1" lang="en-US" altLang="ja-JP" dirty="0"/>
              <a:t>Layout 1 = T1</a:t>
            </a:r>
          </a:p>
          <a:p>
            <a:r>
              <a:rPr lang="en-US" altLang="ja-JP" dirty="0"/>
              <a:t>Layout 2 = T2</a:t>
            </a:r>
          </a:p>
          <a:p>
            <a:r>
              <a:rPr kumimoji="1" lang="en-US" altLang="ja-JP" dirty="0"/>
              <a:t>Layout 3 = T3</a:t>
            </a:r>
            <a:endParaRPr kumimoji="1" lang="ja-JP" altLang="en-US" dirty="0"/>
          </a:p>
        </p:txBody>
      </p:sp>
      <p:sp>
        <p:nvSpPr>
          <p:cNvPr id="11" name="テキスト ボックス 10"/>
          <p:cNvSpPr txBox="1"/>
          <p:nvPr/>
        </p:nvSpPr>
        <p:spPr>
          <a:xfrm>
            <a:off x="6098792" y="4791075"/>
            <a:ext cx="2219325" cy="923330"/>
          </a:xfrm>
          <a:prstGeom prst="rect">
            <a:avLst/>
          </a:prstGeom>
          <a:noFill/>
        </p:spPr>
        <p:txBody>
          <a:bodyPr wrap="square" rtlCol="0">
            <a:spAutoFit/>
          </a:bodyPr>
          <a:lstStyle/>
          <a:p>
            <a:r>
              <a:rPr kumimoji="1" lang="en-US" altLang="ja-JP" dirty="0"/>
              <a:t>Layout 1 = T1</a:t>
            </a:r>
          </a:p>
          <a:p>
            <a:r>
              <a:rPr lang="en-US" altLang="ja-JP" dirty="0"/>
              <a:t>Layout 2 = T2</a:t>
            </a:r>
          </a:p>
          <a:p>
            <a:r>
              <a:rPr kumimoji="1" lang="en-US" altLang="ja-JP" dirty="0"/>
              <a:t>Layout 3 = T3</a:t>
            </a:r>
            <a:endParaRPr kumimoji="1" lang="ja-JP" altLang="en-US" dirty="0"/>
          </a:p>
        </p:txBody>
      </p:sp>
    </p:spTree>
    <p:extLst>
      <p:ext uri="{BB962C8B-B14F-4D97-AF65-F5344CB8AC3E}">
        <p14:creationId xmlns:p14="http://schemas.microsoft.com/office/powerpoint/2010/main" val="295215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9574" y="152400"/>
            <a:ext cx="7238135" cy="476250"/>
          </a:xfrm>
        </p:spPr>
        <p:txBody>
          <a:bodyPr/>
          <a:lstStyle/>
          <a:p>
            <a:r>
              <a:rPr kumimoji="1" lang="en-US" altLang="ja-JP" b="0" dirty="0">
                <a:latin typeface="Arial" panose="020B0604020202020204" pitchFamily="34" charset="0"/>
                <a:cs typeface="Arial" panose="020B0604020202020204" pitchFamily="34" charset="0"/>
              </a:rPr>
              <a:t>Performance Summary</a:t>
            </a:r>
            <a:endParaRPr kumimoji="1" lang="ja-JP" altLang="en-US" b="0" dirty="0">
              <a:latin typeface="Arial" panose="020B0604020202020204" pitchFamily="34" charset="0"/>
              <a:cs typeface="Arial" panose="020B0604020202020204" pitchFamily="34" charset="0"/>
            </a:endParaRPr>
          </a:p>
        </p:txBody>
      </p:sp>
      <p:graphicFrame>
        <p:nvGraphicFramePr>
          <p:cNvPr id="9" name="表 8"/>
          <p:cNvGraphicFramePr>
            <a:graphicFrameLocks noGrp="1"/>
          </p:cNvGraphicFramePr>
          <p:nvPr>
            <p:extLst>
              <p:ext uri="{D42A27DB-BD31-4B8C-83A1-F6EECF244321}">
                <p14:modId xmlns:p14="http://schemas.microsoft.com/office/powerpoint/2010/main" val="2271566631"/>
              </p:ext>
            </p:extLst>
          </p:nvPr>
        </p:nvGraphicFramePr>
        <p:xfrm>
          <a:off x="409574" y="1363762"/>
          <a:ext cx="8150630" cy="4483931"/>
        </p:xfrm>
        <a:graphic>
          <a:graphicData uri="http://schemas.openxmlformats.org/drawingml/2006/table">
            <a:tbl>
              <a:tblPr firstRow="1" bandRow="1">
                <a:tableStyleId>{5C22544A-7EE6-4342-B048-85BDC9FD1C3A}</a:tableStyleId>
              </a:tblPr>
              <a:tblGrid>
                <a:gridCol w="2944739">
                  <a:extLst>
                    <a:ext uri="{9D8B030D-6E8A-4147-A177-3AD203B41FA5}">
                      <a16:colId xmlns:a16="http://schemas.microsoft.com/office/drawing/2014/main" val="619306238"/>
                    </a:ext>
                  </a:extLst>
                </a:gridCol>
                <a:gridCol w="1926136">
                  <a:extLst>
                    <a:ext uri="{9D8B030D-6E8A-4147-A177-3AD203B41FA5}">
                      <a16:colId xmlns:a16="http://schemas.microsoft.com/office/drawing/2014/main" val="3623652327"/>
                    </a:ext>
                  </a:extLst>
                </a:gridCol>
                <a:gridCol w="1640780">
                  <a:extLst>
                    <a:ext uri="{9D8B030D-6E8A-4147-A177-3AD203B41FA5}">
                      <a16:colId xmlns:a16="http://schemas.microsoft.com/office/drawing/2014/main" val="3477622356"/>
                    </a:ext>
                  </a:extLst>
                </a:gridCol>
                <a:gridCol w="1638975">
                  <a:extLst>
                    <a:ext uri="{9D8B030D-6E8A-4147-A177-3AD203B41FA5}">
                      <a16:colId xmlns:a16="http://schemas.microsoft.com/office/drawing/2014/main" val="2312352100"/>
                    </a:ext>
                  </a:extLst>
                </a:gridCol>
              </a:tblGrid>
              <a:tr h="682401">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Example No.</a:t>
                      </a:r>
                      <a:endParaRPr lang="ja-JP" sz="1400" dirty="0">
                        <a:solidFill>
                          <a:schemeClr val="tx1"/>
                        </a:solidFill>
                        <a:effectLst/>
                        <a:latin typeface="Arial" panose="020B0604020202020204" pitchFamily="34" charset="0"/>
                        <a:cs typeface="Arial" panose="020B0604020202020204" pitchFamily="34" charset="0"/>
                      </a:endParaRPr>
                    </a:p>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Type of Virtual Ground</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G2</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51815317"/>
                  </a:ext>
                </a:extLst>
              </a:tr>
              <a:tr h="380153">
                <a:tc>
                  <a:txBody>
                    <a:bodyPr/>
                    <a:lstStyle/>
                    <a:p>
                      <a:pPr algn="ctr">
                        <a:lnSpc>
                          <a:spcPct val="107000"/>
                        </a:lnSpc>
                        <a:spcAft>
                          <a:spcPts val="0"/>
                        </a:spcAft>
                      </a:pPr>
                      <a:r>
                        <a:rPr lang="en-US" sz="1400" b="1" kern="1200" dirty="0">
                          <a:solidFill>
                            <a:schemeClr val="tx1"/>
                          </a:solidFill>
                          <a:effectLst/>
                          <a:latin typeface="Arial" panose="020B0604020202020204" pitchFamily="34" charset="0"/>
                          <a:cs typeface="Arial" panose="020B0604020202020204" pitchFamily="34" charset="0"/>
                        </a:rPr>
                        <a:t>Training set</a:t>
                      </a:r>
                      <a:endParaRPr lang="ja-JP" sz="14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b="1" kern="1200" dirty="0">
                          <a:solidFill>
                            <a:schemeClr val="tx1"/>
                          </a:solidFill>
                          <a:effectLst/>
                          <a:latin typeface="Arial" panose="020B0604020202020204" pitchFamily="34" charset="0"/>
                          <a:cs typeface="Arial" panose="020B0604020202020204" pitchFamily="34" charset="0"/>
                        </a:rPr>
                        <a:t>T1</a:t>
                      </a:r>
                      <a:endParaRPr lang="ja-JP" sz="14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b="1" kern="1200" dirty="0">
                          <a:solidFill>
                            <a:schemeClr val="tx1"/>
                          </a:solidFill>
                          <a:effectLst/>
                          <a:latin typeface="Arial" panose="020B0604020202020204" pitchFamily="34" charset="0"/>
                          <a:cs typeface="Arial" panose="020B0604020202020204" pitchFamily="34" charset="0"/>
                        </a:rPr>
                        <a:t>T2</a:t>
                      </a:r>
                      <a:endParaRPr lang="ja-JP" sz="14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b="1" kern="1200" dirty="0">
                          <a:solidFill>
                            <a:schemeClr val="tx1"/>
                          </a:solidFill>
                          <a:effectLst/>
                          <a:latin typeface="Arial" panose="020B0604020202020204" pitchFamily="34" charset="0"/>
                          <a:cs typeface="Arial" panose="020B0604020202020204" pitchFamily="34" charset="0"/>
                        </a:rPr>
                        <a:t>T3</a:t>
                      </a:r>
                      <a:endParaRPr lang="ja-JP" sz="14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3596862"/>
                  </a:ext>
                </a:extLst>
              </a:tr>
              <a:tr h="380153">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Average RMSE of </a:t>
                      </a:r>
                      <a:r>
                        <a:rPr lang="en-US" sz="1400" kern="1200" dirty="0" err="1">
                          <a:solidFill>
                            <a:schemeClr val="tx1"/>
                          </a:solidFill>
                          <a:effectLst/>
                          <a:latin typeface="Arial" panose="020B0604020202020204" pitchFamily="34" charset="0"/>
                          <a:cs typeface="Arial" panose="020B0604020202020204" pitchFamily="34" charset="0"/>
                        </a:rPr>
                        <a:t>q</a:t>
                      </a:r>
                      <a:r>
                        <a:rPr lang="en-US" sz="1400" kern="1200" baseline="-25000" dirty="0" err="1">
                          <a:solidFill>
                            <a:schemeClr val="tx1"/>
                          </a:solidFill>
                          <a:effectLst/>
                          <a:latin typeface="Arial" panose="020B0604020202020204" pitchFamily="34" charset="0"/>
                          <a:cs typeface="Arial" panose="020B0604020202020204" pitchFamily="34" charset="0"/>
                        </a:rPr>
                        <a:t>t</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3.831</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2.654</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2.626</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5665104"/>
                  </a:ext>
                </a:extLst>
              </a:tr>
              <a:tr h="380153">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Best RMSE of </a:t>
                      </a:r>
                      <a:r>
                        <a:rPr lang="en-US" altLang="ja-JP" sz="1400" dirty="0" err="1">
                          <a:solidFill>
                            <a:schemeClr val="tx1"/>
                          </a:solidFill>
                          <a:effectLst/>
                          <a:latin typeface="Arial" panose="020B0604020202020204" pitchFamily="34" charset="0"/>
                          <a:ea typeface="SimSun" panose="02010600030101010101" pitchFamily="2" charset="-122"/>
                          <a:cs typeface="Arial" panose="020B0604020202020204" pitchFamily="34" charset="0"/>
                        </a:rPr>
                        <a:t>q</a:t>
                      </a:r>
                      <a:r>
                        <a:rPr lang="en-US" altLang="ja-JP" sz="1400" baseline="-25000" dirty="0" err="1">
                          <a:solidFill>
                            <a:schemeClr val="tx1"/>
                          </a:solidFill>
                          <a:effectLst/>
                          <a:latin typeface="Arial" panose="020B0604020202020204" pitchFamily="34" charset="0"/>
                          <a:ea typeface="SimSun" panose="02010600030101010101" pitchFamily="2" charset="-122"/>
                          <a:cs typeface="Arial" panose="020B0604020202020204" pitchFamily="34" charset="0"/>
                        </a:rPr>
                        <a:t>t</a:t>
                      </a:r>
                      <a:endParaRPr lang="ja-JP" sz="1400" baseline="-250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1.108</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1.055</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1.064</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8647796"/>
                  </a:ext>
                </a:extLst>
              </a:tr>
              <a:tr h="380153">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Worst RMSE of </a:t>
                      </a:r>
                      <a:r>
                        <a:rPr lang="en-US" sz="1400" kern="1200" dirty="0" err="1">
                          <a:solidFill>
                            <a:schemeClr val="tx1"/>
                          </a:solidFill>
                          <a:effectLst/>
                          <a:latin typeface="Arial" panose="020B0604020202020204" pitchFamily="34" charset="0"/>
                          <a:cs typeface="Arial" panose="020B0604020202020204" pitchFamily="34" charset="0"/>
                        </a:rPr>
                        <a:t>q</a:t>
                      </a:r>
                      <a:r>
                        <a:rPr lang="en-US" sz="1400" kern="1200" baseline="-25000" dirty="0" err="1">
                          <a:solidFill>
                            <a:schemeClr val="tx1"/>
                          </a:solidFill>
                          <a:effectLst/>
                          <a:latin typeface="Arial" panose="020B0604020202020204" pitchFamily="34" charset="0"/>
                          <a:cs typeface="Arial" panose="020B0604020202020204" pitchFamily="34" charset="0"/>
                        </a:rPr>
                        <a:t>t</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8.670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8.450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a:solidFill>
                            <a:schemeClr val="tx1"/>
                          </a:solidFill>
                          <a:effectLst/>
                          <a:latin typeface="Arial" panose="020B0604020202020204" pitchFamily="34" charset="0"/>
                          <a:cs typeface="Arial" panose="020B0604020202020204" pitchFamily="34" charset="0"/>
                        </a:rPr>
                        <a:t>8.357</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5479598"/>
                  </a:ext>
                </a:extLst>
              </a:tr>
              <a:tr h="380153">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Average identification rate</a:t>
                      </a:r>
                      <a:endParaRPr lang="ja-JP" sz="1400" dirty="0">
                        <a:solidFill>
                          <a:schemeClr val="tx1"/>
                        </a:solidFill>
                        <a:effectLst/>
                        <a:latin typeface="Arial" panose="020B0604020202020204" pitchFamily="34" charset="0"/>
                        <a:cs typeface="Arial" panose="020B0604020202020204" pitchFamily="34" charset="0"/>
                      </a:endParaRPr>
                    </a:p>
                  </a:txBody>
                  <a:tcPr marL="50445" marR="50445" marT="25223" marB="2522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0.61</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0.79</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0.80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528253"/>
                  </a:ext>
                </a:extLst>
              </a:tr>
              <a:tr h="380153">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Best Identification rate</a:t>
                      </a:r>
                      <a:endParaRPr lang="ja-JP" altLang="ja-JP" sz="1400" baseline="-250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0.89</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0.91</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0.90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9492160"/>
                  </a:ext>
                </a:extLst>
              </a:tr>
              <a:tr h="380153">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Worst identification rate</a:t>
                      </a:r>
                      <a:endParaRPr lang="ja-JP" sz="1400" dirty="0">
                        <a:solidFill>
                          <a:schemeClr val="tx1"/>
                        </a:solidFill>
                        <a:effectLst/>
                        <a:latin typeface="Arial" panose="020B0604020202020204" pitchFamily="34" charset="0"/>
                        <a:cs typeface="Arial" panose="020B0604020202020204" pitchFamily="34" charset="0"/>
                      </a:endParaRPr>
                    </a:p>
                  </a:txBody>
                  <a:tcPr marL="50445" marR="50445" marT="25223" marB="2522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0.19</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0.68</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0.66</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2987487"/>
                  </a:ext>
                </a:extLst>
              </a:tr>
              <a:tr h="380153">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PC Specs</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Intel Core i7-8700 CPU at 3.2GHz with 32GB RAM</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972285553"/>
                  </a:ext>
                </a:extLst>
              </a:tr>
              <a:tr h="380153">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Execution Time (Training*) [sec]</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32348.764</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16873.617</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16811.986</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5972693"/>
                  </a:ext>
                </a:extLst>
              </a:tr>
              <a:tr h="380153">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Execution Time [sec]</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6418.469</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50445" marR="50445" marT="25223" marB="25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2473.984</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kern="1200" dirty="0">
                          <a:solidFill>
                            <a:schemeClr val="tx1"/>
                          </a:solidFill>
                          <a:effectLst/>
                          <a:latin typeface="Arial" panose="020B0604020202020204" pitchFamily="34" charset="0"/>
                          <a:cs typeface="Arial" panose="020B0604020202020204" pitchFamily="34" charset="0"/>
                        </a:rPr>
                        <a:t>2482.891</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2152417"/>
                  </a:ext>
                </a:extLst>
              </a:tr>
            </a:tbl>
          </a:graphicData>
        </a:graphic>
      </p:graphicFrame>
      <p:sp>
        <p:nvSpPr>
          <p:cNvPr id="12" name="正方形/長方形 11"/>
          <p:cNvSpPr/>
          <p:nvPr/>
        </p:nvSpPr>
        <p:spPr>
          <a:xfrm>
            <a:off x="298629" y="5946857"/>
            <a:ext cx="5229226" cy="307777"/>
          </a:xfrm>
          <a:prstGeom prst="rect">
            <a:avLst/>
          </a:prstGeom>
        </p:spPr>
        <p:txBody>
          <a:bodyPr wrap="square">
            <a:spAutoFit/>
          </a:bodyPr>
          <a:lstStyle/>
          <a:p>
            <a:pPr algn="just"/>
            <a:r>
              <a:rPr lang="en-US" altLang="ja-JP" sz="1400" dirty="0">
                <a:solidFill>
                  <a:srgbClr val="FF0000"/>
                </a:solidFill>
              </a:rPr>
              <a:t>* ”Training” means determining hyper parameter </a:t>
            </a:r>
            <a:r>
              <a:rPr lang="en-US" altLang="ja-JP" sz="1400" dirty="0">
                <a:solidFill>
                  <a:srgbClr val="FF0000"/>
                </a:solidFill>
                <a:latin typeface="Symbol" panose="05050102010706020507" pitchFamily="18" charset="2"/>
              </a:rPr>
              <a:t>l</a:t>
            </a:r>
            <a:r>
              <a:rPr lang="en-US" altLang="ja-JP" sz="1400" dirty="0">
                <a:solidFill>
                  <a:srgbClr val="FF0000"/>
                </a:solidFill>
              </a:rPr>
              <a:t> </a:t>
            </a:r>
            <a:endParaRPr lang="ja-JP" altLang="en-US" sz="1400" dirty="0">
              <a:solidFill>
                <a:srgbClr val="FF0000"/>
              </a:solidFill>
            </a:endParaRPr>
          </a:p>
        </p:txBody>
      </p:sp>
    </p:spTree>
    <p:extLst>
      <p:ext uri="{BB962C8B-B14F-4D97-AF65-F5344CB8AC3E}">
        <p14:creationId xmlns:p14="http://schemas.microsoft.com/office/powerpoint/2010/main" val="10569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09575" y="152400"/>
            <a:ext cx="5591176" cy="476250"/>
          </a:xfrm>
        </p:spPr>
        <p:txBody>
          <a:bodyPr/>
          <a:lstStyle/>
          <a:p>
            <a:r>
              <a:rPr kumimoji="1" lang="en-US" altLang="ja-JP" b="0" dirty="0">
                <a:latin typeface="Arial" panose="020B0604020202020204" pitchFamily="34" charset="0"/>
                <a:cs typeface="Arial" panose="020B0604020202020204" pitchFamily="34" charset="0"/>
              </a:rPr>
              <a:t>Outline</a:t>
            </a:r>
            <a:endParaRPr kumimoji="1" lang="ja-JP" altLang="en-US" b="0" dirty="0">
              <a:latin typeface="Arial" panose="020B0604020202020204" pitchFamily="34" charset="0"/>
              <a:cs typeface="Arial" panose="020B0604020202020204" pitchFamily="34" charset="0"/>
            </a:endParaRPr>
          </a:p>
        </p:txBody>
      </p:sp>
      <p:graphicFrame>
        <p:nvGraphicFramePr>
          <p:cNvPr id="47" name="表 46"/>
          <p:cNvGraphicFramePr>
            <a:graphicFrameLocks noGrp="1"/>
          </p:cNvGraphicFramePr>
          <p:nvPr>
            <p:extLst>
              <p:ext uri="{D42A27DB-BD31-4B8C-83A1-F6EECF244321}">
                <p14:modId xmlns:p14="http://schemas.microsoft.com/office/powerpoint/2010/main" val="3046158756"/>
              </p:ext>
            </p:extLst>
          </p:nvPr>
        </p:nvGraphicFramePr>
        <p:xfrm>
          <a:off x="401263" y="4605254"/>
          <a:ext cx="8343728" cy="2019990"/>
        </p:xfrm>
        <a:graphic>
          <a:graphicData uri="http://schemas.openxmlformats.org/drawingml/2006/table">
            <a:tbl>
              <a:tblPr firstRow="1" firstCol="1" bandRow="1">
                <a:tableStyleId>{5C22544A-7EE6-4342-B048-85BDC9FD1C3A}</a:tableStyleId>
              </a:tblPr>
              <a:tblGrid>
                <a:gridCol w="2085932">
                  <a:extLst>
                    <a:ext uri="{9D8B030D-6E8A-4147-A177-3AD203B41FA5}">
                      <a16:colId xmlns:a16="http://schemas.microsoft.com/office/drawing/2014/main" val="2492827565"/>
                    </a:ext>
                  </a:extLst>
                </a:gridCol>
                <a:gridCol w="2085932">
                  <a:extLst>
                    <a:ext uri="{9D8B030D-6E8A-4147-A177-3AD203B41FA5}">
                      <a16:colId xmlns:a16="http://schemas.microsoft.com/office/drawing/2014/main" val="1807230414"/>
                    </a:ext>
                  </a:extLst>
                </a:gridCol>
                <a:gridCol w="2085932">
                  <a:extLst>
                    <a:ext uri="{9D8B030D-6E8A-4147-A177-3AD203B41FA5}">
                      <a16:colId xmlns:a16="http://schemas.microsoft.com/office/drawing/2014/main" val="81526577"/>
                    </a:ext>
                  </a:extLst>
                </a:gridCol>
                <a:gridCol w="2085932">
                  <a:extLst>
                    <a:ext uri="{9D8B030D-6E8A-4147-A177-3AD203B41FA5}">
                      <a16:colId xmlns:a16="http://schemas.microsoft.com/office/drawing/2014/main" val="1074137449"/>
                    </a:ext>
                  </a:extLst>
                </a:gridCol>
              </a:tblGrid>
              <a:tr h="336665">
                <a:tc rowSpan="2">
                  <a:txBody>
                    <a:bodyPr/>
                    <a:lstStyle/>
                    <a:p>
                      <a:pPr algn="just">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Virtual ground</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Training set </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008427007"/>
                  </a:ext>
                </a:extLst>
              </a:tr>
              <a:tr h="336665">
                <a:tc vMerge="1">
                  <a:txBody>
                    <a:bodyPr/>
                    <a:lstStyle/>
                    <a:p>
                      <a:endParaRPr kumimoji="1" lang="ja-JP" altLang="en-US"/>
                    </a:p>
                  </a:txBody>
                  <a:tcPr/>
                </a:tc>
                <a:tc>
                  <a:txBody>
                    <a:bodyPr/>
                    <a:lstStyle/>
                    <a:p>
                      <a:pPr algn="ctr">
                        <a:lnSpc>
                          <a:spcPct val="100000"/>
                        </a:lnSpc>
                        <a:spcAft>
                          <a:spcPts val="0"/>
                        </a:spcAft>
                      </a:pPr>
                      <a:r>
                        <a:rPr lang="en-US" sz="1400">
                          <a:solidFill>
                            <a:schemeClr val="tx1"/>
                          </a:solidFill>
                          <a:effectLst/>
                          <a:latin typeface="Arial" panose="020B0604020202020204" pitchFamily="34" charset="0"/>
                          <a:cs typeface="Arial" panose="020B0604020202020204" pitchFamily="34" charset="0"/>
                        </a:rPr>
                        <a:t>T1</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a:solidFill>
                            <a:schemeClr val="tx1"/>
                          </a:solidFill>
                          <a:effectLst/>
                          <a:latin typeface="Arial" panose="020B0604020202020204" pitchFamily="34" charset="0"/>
                          <a:cs typeface="Arial" panose="020B0604020202020204" pitchFamily="34" charset="0"/>
                        </a:rPr>
                        <a:t>T2</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a:solidFill>
                            <a:schemeClr val="tx1"/>
                          </a:solidFill>
                          <a:effectLst/>
                          <a:latin typeface="Arial" panose="020B0604020202020204" pitchFamily="34" charset="0"/>
                          <a:cs typeface="Arial" panose="020B0604020202020204" pitchFamily="34" charset="0"/>
                        </a:rPr>
                        <a:t>T3</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9253021"/>
                  </a:ext>
                </a:extLst>
              </a:tr>
              <a:tr h="336665">
                <a:tc>
                  <a:txBody>
                    <a:bodyPr/>
                    <a:lstStyle/>
                    <a:p>
                      <a:pPr algn="just">
                        <a:lnSpc>
                          <a:spcPct val="100000"/>
                        </a:lnSpc>
                        <a:spcAft>
                          <a:spcPts val="0"/>
                        </a:spcAft>
                      </a:pPr>
                      <a:r>
                        <a:rPr lang="en-US" sz="1400">
                          <a:solidFill>
                            <a:schemeClr val="tx1"/>
                          </a:solidFill>
                          <a:effectLst/>
                          <a:latin typeface="Arial" panose="020B0604020202020204" pitchFamily="34" charset="0"/>
                          <a:cs typeface="Arial" panose="020B0604020202020204" pitchFamily="34" charset="0"/>
                        </a:rPr>
                        <a:t>G1</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G1-T1</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a:solidFill>
                            <a:schemeClr val="tx1"/>
                          </a:solidFill>
                          <a:effectLst/>
                          <a:latin typeface="Arial" panose="020B0604020202020204" pitchFamily="34" charset="0"/>
                          <a:cs typeface="Arial" panose="020B0604020202020204" pitchFamily="34" charset="0"/>
                        </a:rPr>
                        <a:t>G1-T2</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a:solidFill>
                            <a:schemeClr val="tx1"/>
                          </a:solidFill>
                          <a:effectLst/>
                          <a:latin typeface="Arial" panose="020B0604020202020204" pitchFamily="34" charset="0"/>
                          <a:cs typeface="Arial" panose="020B0604020202020204" pitchFamily="34" charset="0"/>
                        </a:rPr>
                        <a:t>G1-T3</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589440"/>
                  </a:ext>
                </a:extLst>
              </a:tr>
              <a:tr h="336665">
                <a:tc>
                  <a:txBody>
                    <a:bodyPr/>
                    <a:lstStyle/>
                    <a:p>
                      <a:pPr algn="just">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G2</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G2-T1</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G2-T2</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a:solidFill>
                            <a:schemeClr val="tx1"/>
                          </a:solidFill>
                          <a:effectLst/>
                          <a:latin typeface="Arial" panose="020B0604020202020204" pitchFamily="34" charset="0"/>
                          <a:cs typeface="Arial" panose="020B0604020202020204" pitchFamily="34" charset="0"/>
                        </a:rPr>
                        <a:t>G2-T3</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3838466"/>
                  </a:ext>
                </a:extLst>
              </a:tr>
              <a:tr h="336665">
                <a:tc>
                  <a:txBody>
                    <a:bodyPr/>
                    <a:lstStyle/>
                    <a:p>
                      <a:pPr algn="just">
                        <a:lnSpc>
                          <a:spcPct val="100000"/>
                        </a:lnSpc>
                        <a:spcAft>
                          <a:spcPts val="0"/>
                        </a:spcAft>
                      </a:pPr>
                      <a:r>
                        <a:rPr lang="en-US" sz="1400">
                          <a:solidFill>
                            <a:schemeClr val="tx1"/>
                          </a:solidFill>
                          <a:effectLst/>
                          <a:latin typeface="Arial" panose="020B0604020202020204" pitchFamily="34" charset="0"/>
                          <a:cs typeface="Arial" panose="020B0604020202020204" pitchFamily="34" charset="0"/>
                        </a:rPr>
                        <a:t>G3</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G3-T1</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G3-T2</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G3-T3</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7584613"/>
                  </a:ext>
                </a:extLst>
              </a:tr>
              <a:tr h="336665">
                <a:tc>
                  <a:txBody>
                    <a:bodyPr/>
                    <a:lstStyle/>
                    <a:p>
                      <a:pPr algn="just">
                        <a:lnSpc>
                          <a:spcPct val="100000"/>
                        </a:lnSpc>
                        <a:spcAft>
                          <a:spcPts val="0"/>
                        </a:spcAft>
                      </a:pPr>
                      <a:r>
                        <a:rPr lang="en-US" sz="1400">
                          <a:solidFill>
                            <a:schemeClr val="tx1"/>
                          </a:solidFill>
                          <a:effectLst/>
                          <a:latin typeface="Arial" panose="020B0604020202020204" pitchFamily="34" charset="0"/>
                          <a:cs typeface="Arial" panose="020B0604020202020204" pitchFamily="34" charset="0"/>
                        </a:rPr>
                        <a:t>G4</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G4-T1</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G4-T2</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400" dirty="0">
                          <a:solidFill>
                            <a:schemeClr val="tx1"/>
                          </a:solidFill>
                          <a:effectLst/>
                          <a:latin typeface="Arial" panose="020B0604020202020204" pitchFamily="34" charset="0"/>
                          <a:cs typeface="Arial" panose="020B0604020202020204" pitchFamily="34" charset="0"/>
                        </a:rPr>
                        <a:t>G4-T3</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283202"/>
                  </a:ext>
                </a:extLst>
              </a:tr>
            </a:tbl>
          </a:graphicData>
        </a:graphic>
      </p:graphicFrame>
      <p:sp>
        <p:nvSpPr>
          <p:cNvPr id="55" name="正方形/長方形 54"/>
          <p:cNvSpPr/>
          <p:nvPr/>
        </p:nvSpPr>
        <p:spPr>
          <a:xfrm>
            <a:off x="401262" y="780720"/>
            <a:ext cx="8543233" cy="3539430"/>
          </a:xfrm>
          <a:prstGeom prst="rect">
            <a:avLst/>
          </a:prstGeom>
        </p:spPr>
        <p:txBody>
          <a:bodyPr wrap="square">
            <a:spAutoFit/>
          </a:bodyPr>
          <a:lstStyle/>
          <a:p>
            <a:pPr algn="just"/>
            <a:r>
              <a:rPr lang="en-US" altLang="ja-JP" sz="1600" dirty="0">
                <a:solidFill>
                  <a:srgbClr val="000000"/>
                </a:solidFill>
                <a:ea typeface="ＭＳ 明朝" panose="02020609040205080304" pitchFamily="17" charset="-128"/>
                <a:cs typeface="Arial" panose="020B0604020202020204" pitchFamily="34" charset="0"/>
              </a:rPr>
              <a:t>The two basic goals of data-driven site characterization (DDSC) are: (1) map the 3D stratigraphic profile below a project site and (2) assign properties to each spatial point based on site-specific data. To compare the performance of different DDSC methods, benchmark examples are proposed using cone penetration test data (CPT). CPT-based soil profiling is arguably the most common approach in geotechnical engineering. There is potential to improve DDSC results by combining site-specific data with Big Indirect Data (BID) from similar sites (“site recognition” challenge). This aspect will be considered in future benchmark examples. The current 12 benchmark examples are defined by the Table below. The virtual ground represents the complete state of “reality”. Everything is known within this virtual ground, because it is generated by assuming a stratigraphy and populating the properties in each layer using a random field generator. However, the rule of the game is to assume that only the training sets (various CPT layouts) are available. The purpose of a DDSC method after it has been suitably trained is to predict the soil profile and the properties at a set of prescribed validation soundings that are distinct from the training set.</a:t>
            </a:r>
            <a:endParaRPr lang="ja-JP" altLang="en-US" sz="1600" dirty="0">
              <a:cs typeface="Arial" panose="020B0604020202020204" pitchFamily="34" charset="0"/>
            </a:endParaRPr>
          </a:p>
        </p:txBody>
      </p:sp>
    </p:spTree>
    <p:extLst>
      <p:ext uri="{BB962C8B-B14F-4D97-AF65-F5344CB8AC3E}">
        <p14:creationId xmlns:p14="http://schemas.microsoft.com/office/powerpoint/2010/main" val="3656929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p:cNvSpPr>
            <a:spLocks noChangeAspect="1"/>
          </p:cNvSpPr>
          <p:nvPr/>
        </p:nvSpPr>
        <p:spPr>
          <a:xfrm>
            <a:off x="7241774" y="2977537"/>
            <a:ext cx="108000" cy="108000"/>
          </a:xfrm>
          <a:prstGeom prst="ellipse">
            <a:avLst/>
          </a:prstGeom>
          <a:solidFill>
            <a:srgbClr val="FF0000"/>
          </a:solidFill>
          <a:ln>
            <a:noFill/>
          </a:ln>
          <a:scene3d>
            <a:camera prst="orthographicFront"/>
            <a:lightRig rig="threePt" dir="t"/>
          </a:scene3d>
          <a:sp3d>
            <a:bevelT w="101600" h="1016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角丸四角形 67"/>
          <p:cNvSpPr/>
          <p:nvPr/>
        </p:nvSpPr>
        <p:spPr>
          <a:xfrm>
            <a:off x="1645922" y="5511338"/>
            <a:ext cx="5854706" cy="673331"/>
          </a:xfrm>
          <a:prstGeom prst="roundRect">
            <a:avLst/>
          </a:prstGeom>
          <a:solidFill>
            <a:schemeClr val="bg1"/>
          </a:solid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タイトル 1"/>
          <p:cNvSpPr>
            <a:spLocks noGrp="1"/>
          </p:cNvSpPr>
          <p:nvPr>
            <p:ph type="title"/>
          </p:nvPr>
        </p:nvSpPr>
        <p:spPr>
          <a:xfrm>
            <a:off x="409575" y="152400"/>
            <a:ext cx="5591176" cy="476250"/>
          </a:xfrm>
        </p:spPr>
        <p:txBody>
          <a:bodyPr/>
          <a:lstStyle/>
          <a:p>
            <a:r>
              <a:rPr kumimoji="1" lang="en-US" altLang="ja-JP" b="0" dirty="0">
                <a:latin typeface="Arial" panose="020B0604020202020204" pitchFamily="34" charset="0"/>
                <a:cs typeface="Arial" panose="020B0604020202020204" pitchFamily="34" charset="0"/>
              </a:rPr>
              <a:t>Virtual Ground</a:t>
            </a:r>
            <a:endParaRPr kumimoji="1" lang="ja-JP" altLang="en-US" b="0" dirty="0">
              <a:latin typeface="Arial" panose="020B0604020202020204" pitchFamily="34" charset="0"/>
              <a:cs typeface="Arial" panose="020B0604020202020204" pitchFamily="34" charset="0"/>
            </a:endParaRPr>
          </a:p>
        </p:txBody>
      </p:sp>
      <p:grpSp>
        <p:nvGrpSpPr>
          <p:cNvPr id="56" name="グループ化 55"/>
          <p:cNvGrpSpPr/>
          <p:nvPr/>
        </p:nvGrpSpPr>
        <p:grpSpPr>
          <a:xfrm>
            <a:off x="306768" y="1537328"/>
            <a:ext cx="5218654" cy="3112829"/>
            <a:chOff x="519958" y="1553405"/>
            <a:chExt cx="5218654" cy="3112829"/>
          </a:xfrm>
        </p:grpSpPr>
        <p:pic>
          <p:nvPicPr>
            <p:cNvPr id="18" name="図 17"/>
            <p:cNvPicPr>
              <a:picLocks noChangeAspect="1"/>
            </p:cNvPicPr>
            <p:nvPr/>
          </p:nvPicPr>
          <p:blipFill rotWithShape="1">
            <a:blip r:embed="rId3" cstate="print">
              <a:extLst>
                <a:ext uri="{28A0092B-C50C-407E-A947-70E740481C1C}">
                  <a14:useLocalDpi xmlns:a14="http://schemas.microsoft.com/office/drawing/2010/main" val="0"/>
                </a:ext>
              </a:extLst>
            </a:blip>
            <a:srcRect l="11633" t="2985" r="18458" b="3978"/>
            <a:stretch/>
          </p:blipFill>
          <p:spPr bwMode="auto">
            <a:xfrm>
              <a:off x="847922" y="1688535"/>
              <a:ext cx="3998398" cy="2977699"/>
            </a:xfrm>
            <a:prstGeom prst="rect">
              <a:avLst/>
            </a:prstGeom>
            <a:ln>
              <a:noFill/>
            </a:ln>
            <a:extLst>
              <a:ext uri="{53640926-AAD7-44D8-BBD7-CCE9431645EC}">
                <a14:shadowObscured xmlns:a14="http://schemas.microsoft.com/office/drawing/2010/main"/>
              </a:ext>
            </a:extLst>
          </p:spPr>
        </p:pic>
        <p:grpSp>
          <p:nvGrpSpPr>
            <p:cNvPr id="36" name="グループ化 35"/>
            <p:cNvGrpSpPr/>
            <p:nvPr/>
          </p:nvGrpSpPr>
          <p:grpSpPr>
            <a:xfrm>
              <a:off x="2971254" y="1553405"/>
              <a:ext cx="2196507" cy="653118"/>
              <a:chOff x="2971254" y="1553405"/>
              <a:chExt cx="2196507" cy="653118"/>
            </a:xfrm>
          </p:grpSpPr>
          <p:cxnSp>
            <p:nvCxnSpPr>
              <p:cNvPr id="29" name="直線矢印コネクタ 28"/>
              <p:cNvCxnSpPr/>
              <p:nvPr/>
            </p:nvCxnSpPr>
            <p:spPr>
              <a:xfrm>
                <a:off x="3165091" y="1599344"/>
                <a:ext cx="1886965" cy="530740"/>
              </a:xfrm>
              <a:prstGeom prst="straightConnector1">
                <a:avLst/>
              </a:prstGeom>
              <a:ln w="9525">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a:cxnSpLocks noChangeAspect="1"/>
              </p:cNvCxnSpPr>
              <p:nvPr/>
            </p:nvCxnSpPr>
            <p:spPr>
              <a:xfrm flipH="1">
                <a:off x="2971254" y="1553405"/>
                <a:ext cx="360000" cy="1026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a:cxnSpLocks noChangeAspect="1"/>
              </p:cNvCxnSpPr>
              <p:nvPr/>
            </p:nvCxnSpPr>
            <p:spPr>
              <a:xfrm flipH="1">
                <a:off x="4807761" y="2103898"/>
                <a:ext cx="360000" cy="1026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7" name="グループ化 36"/>
            <p:cNvGrpSpPr/>
            <p:nvPr/>
          </p:nvGrpSpPr>
          <p:grpSpPr>
            <a:xfrm>
              <a:off x="586605" y="1599344"/>
              <a:ext cx="1975205" cy="520088"/>
              <a:chOff x="2807248" y="1377225"/>
              <a:chExt cx="1975205" cy="520088"/>
            </a:xfrm>
          </p:grpSpPr>
          <p:cxnSp>
            <p:nvCxnSpPr>
              <p:cNvPr id="38" name="直線矢印コネクタ 37"/>
              <p:cNvCxnSpPr/>
              <p:nvPr/>
            </p:nvCxnSpPr>
            <p:spPr>
              <a:xfrm flipV="1">
                <a:off x="2807248" y="1413860"/>
                <a:ext cx="1780741" cy="483453"/>
              </a:xfrm>
              <a:prstGeom prst="straightConnector1">
                <a:avLst/>
              </a:prstGeom>
              <a:ln w="9525">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a:cxnSpLocks noChangeAspect="1"/>
              </p:cNvCxnSpPr>
              <p:nvPr/>
            </p:nvCxnSpPr>
            <p:spPr>
              <a:xfrm>
                <a:off x="4506312" y="1377225"/>
                <a:ext cx="276141" cy="7200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45" name="直線コネクタ 44"/>
            <p:cNvCxnSpPr>
              <a:cxnSpLocks noChangeAspect="1"/>
            </p:cNvCxnSpPr>
            <p:nvPr/>
          </p:nvCxnSpPr>
          <p:spPr>
            <a:xfrm>
              <a:off x="519958" y="2119433"/>
              <a:ext cx="276141" cy="7200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8" name="グループ化 47"/>
            <p:cNvGrpSpPr/>
            <p:nvPr/>
          </p:nvGrpSpPr>
          <p:grpSpPr>
            <a:xfrm>
              <a:off x="4817469" y="2318540"/>
              <a:ext cx="414587" cy="1080872"/>
              <a:chOff x="4749645" y="1447335"/>
              <a:chExt cx="414587" cy="1080872"/>
            </a:xfrm>
          </p:grpSpPr>
          <p:cxnSp>
            <p:nvCxnSpPr>
              <p:cNvPr id="49" name="直線コネクタ 48"/>
              <p:cNvCxnSpPr/>
              <p:nvPr/>
            </p:nvCxnSpPr>
            <p:spPr>
              <a:xfrm flipH="1">
                <a:off x="4804232" y="1449241"/>
                <a:ext cx="360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直線コネクタ 49"/>
              <p:cNvCxnSpPr/>
              <p:nvPr/>
            </p:nvCxnSpPr>
            <p:spPr>
              <a:xfrm flipH="1">
                <a:off x="4749645" y="2528207"/>
                <a:ext cx="360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直線矢印コネクタ 50"/>
              <p:cNvCxnSpPr>
                <a:cxnSpLocks/>
              </p:cNvCxnSpPr>
              <p:nvPr/>
            </p:nvCxnSpPr>
            <p:spPr>
              <a:xfrm>
                <a:off x="5022332" y="1447335"/>
                <a:ext cx="0" cy="1080000"/>
              </a:xfrm>
              <a:prstGeom prst="straightConnector1">
                <a:avLst/>
              </a:prstGeom>
              <a:ln w="9525">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52" name="正方形/長方形 51"/>
            <p:cNvSpPr/>
            <p:nvPr/>
          </p:nvSpPr>
          <p:spPr>
            <a:xfrm>
              <a:off x="4962245" y="2659229"/>
              <a:ext cx="776367" cy="338554"/>
            </a:xfrm>
            <a:prstGeom prst="rect">
              <a:avLst/>
            </a:prstGeom>
          </p:spPr>
          <p:txBody>
            <a:bodyPr wrap="square">
              <a:spAutoFit/>
            </a:bodyPr>
            <a:lstStyle/>
            <a:p>
              <a:pPr algn="ctr"/>
              <a:r>
                <a:rPr lang="en-US" altLang="ja-JP" sz="1600" dirty="0"/>
                <a:t>10m</a:t>
              </a:r>
              <a:endParaRPr lang="ja-JP" altLang="en-US" sz="1600" dirty="0"/>
            </a:p>
          </p:txBody>
        </p:sp>
        <p:sp>
          <p:nvSpPr>
            <p:cNvPr id="53" name="正方形/長方形 52"/>
            <p:cNvSpPr/>
            <p:nvPr/>
          </p:nvSpPr>
          <p:spPr>
            <a:xfrm rot="900396">
              <a:off x="3763671" y="1568396"/>
              <a:ext cx="776367" cy="338554"/>
            </a:xfrm>
            <a:prstGeom prst="rect">
              <a:avLst/>
            </a:prstGeom>
          </p:spPr>
          <p:txBody>
            <a:bodyPr wrap="square">
              <a:spAutoFit/>
            </a:bodyPr>
            <a:lstStyle/>
            <a:p>
              <a:pPr algn="ctr"/>
              <a:r>
                <a:rPr lang="en-US" altLang="ja-JP" sz="1600" dirty="0"/>
                <a:t>20m</a:t>
              </a:r>
              <a:endParaRPr lang="ja-JP" altLang="en-US" sz="1600" dirty="0"/>
            </a:p>
          </p:txBody>
        </p:sp>
        <p:sp>
          <p:nvSpPr>
            <p:cNvPr id="54" name="正方形/長方形 53"/>
            <p:cNvSpPr/>
            <p:nvPr/>
          </p:nvSpPr>
          <p:spPr>
            <a:xfrm rot="20722329">
              <a:off x="1165643" y="1571248"/>
              <a:ext cx="776367" cy="338554"/>
            </a:xfrm>
            <a:prstGeom prst="rect">
              <a:avLst/>
            </a:prstGeom>
          </p:spPr>
          <p:txBody>
            <a:bodyPr wrap="square">
              <a:spAutoFit/>
            </a:bodyPr>
            <a:lstStyle/>
            <a:p>
              <a:pPr algn="ctr"/>
              <a:r>
                <a:rPr lang="en-US" altLang="ja-JP" sz="1600" dirty="0"/>
                <a:t>20m</a:t>
              </a:r>
              <a:endParaRPr lang="ja-JP" altLang="en-US" sz="1600" dirty="0"/>
            </a:p>
          </p:txBody>
        </p:sp>
      </p:grpSp>
      <p:grpSp>
        <p:nvGrpSpPr>
          <p:cNvPr id="58" name="グループ化 57"/>
          <p:cNvGrpSpPr/>
          <p:nvPr/>
        </p:nvGrpSpPr>
        <p:grpSpPr>
          <a:xfrm>
            <a:off x="5687849" y="2184165"/>
            <a:ext cx="2594663" cy="1186381"/>
            <a:chOff x="5628658" y="1380651"/>
            <a:chExt cx="2594663" cy="1186381"/>
          </a:xfrm>
        </p:grpSpPr>
        <p:sp>
          <p:nvSpPr>
            <p:cNvPr id="2" name="直方体 1"/>
            <p:cNvSpPr>
              <a:spLocks noChangeAspect="1"/>
            </p:cNvSpPr>
            <p:nvPr/>
          </p:nvSpPr>
          <p:spPr>
            <a:xfrm>
              <a:off x="6563360" y="1849061"/>
              <a:ext cx="1435625" cy="697601"/>
            </a:xfrm>
            <a:prstGeom prst="cube">
              <a:avLst>
                <a:gd name="adj" fmla="val 59568"/>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 name="直線矢印コネクタ 6"/>
            <p:cNvCxnSpPr>
              <a:cxnSpLocks/>
            </p:cNvCxnSpPr>
            <p:nvPr/>
          </p:nvCxnSpPr>
          <p:spPr>
            <a:xfrm flipV="1">
              <a:off x="6315413" y="1842375"/>
              <a:ext cx="434748" cy="412086"/>
            </a:xfrm>
            <a:prstGeom prst="straightConnector1">
              <a:avLst/>
            </a:prstGeom>
            <a:ln w="9525">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nvGrpSpPr>
            <p:cNvPr id="17" name="グループ化 16"/>
            <p:cNvGrpSpPr/>
            <p:nvPr/>
          </p:nvGrpSpPr>
          <p:grpSpPr>
            <a:xfrm>
              <a:off x="7056583" y="1593444"/>
              <a:ext cx="1166738" cy="188518"/>
              <a:chOff x="6482890" y="743382"/>
              <a:chExt cx="1166738" cy="188518"/>
            </a:xfrm>
          </p:grpSpPr>
          <p:cxnSp>
            <p:nvCxnSpPr>
              <p:cNvPr id="13" name="直線コネクタ 12"/>
              <p:cNvCxnSpPr>
                <a:cxnSpLocks noChangeAspect="1"/>
              </p:cNvCxnSpPr>
              <p:nvPr/>
            </p:nvCxnSpPr>
            <p:spPr>
              <a:xfrm flipH="1">
                <a:off x="6482890" y="743382"/>
                <a:ext cx="180000" cy="18851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p:cNvCxnSpPr>
                <a:cxnSpLocks noChangeAspect="1"/>
              </p:cNvCxnSpPr>
              <p:nvPr/>
            </p:nvCxnSpPr>
            <p:spPr>
              <a:xfrm flipH="1">
                <a:off x="7469628" y="743382"/>
                <a:ext cx="180000" cy="18851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cxnSpLocks/>
              </p:cNvCxnSpPr>
              <p:nvPr/>
            </p:nvCxnSpPr>
            <p:spPr>
              <a:xfrm>
                <a:off x="6580510" y="821015"/>
                <a:ext cx="1008000" cy="0"/>
              </a:xfrm>
              <a:prstGeom prst="straightConnector1">
                <a:avLst/>
              </a:prstGeom>
              <a:ln w="9525">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4" name="グループ化 23"/>
            <p:cNvGrpSpPr/>
            <p:nvPr/>
          </p:nvGrpSpPr>
          <p:grpSpPr>
            <a:xfrm>
              <a:off x="6250761" y="2253755"/>
              <a:ext cx="252000" cy="288000"/>
              <a:chOff x="4956632" y="1447335"/>
              <a:chExt cx="252000" cy="288000"/>
            </a:xfrm>
          </p:grpSpPr>
          <p:cxnSp>
            <p:nvCxnSpPr>
              <p:cNvPr id="20" name="直線コネクタ 19"/>
              <p:cNvCxnSpPr/>
              <p:nvPr/>
            </p:nvCxnSpPr>
            <p:spPr>
              <a:xfrm flipH="1">
                <a:off x="4956632" y="1449241"/>
                <a:ext cx="252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flipH="1">
                <a:off x="4956632" y="1728107"/>
                <a:ext cx="252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cxnSpLocks/>
              </p:cNvCxnSpPr>
              <p:nvPr/>
            </p:nvCxnSpPr>
            <p:spPr>
              <a:xfrm>
                <a:off x="5018522" y="1447335"/>
                <a:ext cx="0" cy="288000"/>
              </a:xfrm>
              <a:prstGeom prst="straightConnector1">
                <a:avLst/>
              </a:prstGeom>
              <a:ln w="9525">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25" name="正方形/長方形 24"/>
            <p:cNvSpPr/>
            <p:nvPr/>
          </p:nvSpPr>
          <p:spPr>
            <a:xfrm>
              <a:off x="7258312" y="1380651"/>
              <a:ext cx="776367" cy="338554"/>
            </a:xfrm>
            <a:prstGeom prst="rect">
              <a:avLst/>
            </a:prstGeom>
          </p:spPr>
          <p:txBody>
            <a:bodyPr wrap="square">
              <a:spAutoFit/>
            </a:bodyPr>
            <a:lstStyle/>
            <a:p>
              <a:pPr algn="ctr"/>
              <a:r>
                <a:rPr lang="en-US" altLang="ja-JP" sz="1600" dirty="0"/>
                <a:t>1.0m</a:t>
              </a:r>
              <a:endParaRPr lang="ja-JP" altLang="en-US" sz="1600" dirty="0"/>
            </a:p>
          </p:txBody>
        </p:sp>
        <p:sp>
          <p:nvSpPr>
            <p:cNvPr id="26" name="正方形/長方形 25"/>
            <p:cNvSpPr/>
            <p:nvPr/>
          </p:nvSpPr>
          <p:spPr>
            <a:xfrm>
              <a:off x="5814355" y="1788537"/>
              <a:ext cx="776367" cy="338554"/>
            </a:xfrm>
            <a:prstGeom prst="rect">
              <a:avLst/>
            </a:prstGeom>
          </p:spPr>
          <p:txBody>
            <a:bodyPr wrap="square">
              <a:spAutoFit/>
            </a:bodyPr>
            <a:lstStyle/>
            <a:p>
              <a:pPr algn="ctr"/>
              <a:r>
                <a:rPr lang="en-US" altLang="ja-JP" sz="1600" dirty="0"/>
                <a:t>1.0m</a:t>
              </a:r>
              <a:endParaRPr lang="ja-JP" altLang="en-US" sz="1600" dirty="0"/>
            </a:p>
          </p:txBody>
        </p:sp>
        <p:sp>
          <p:nvSpPr>
            <p:cNvPr id="27" name="正方形/長方形 26"/>
            <p:cNvSpPr/>
            <p:nvPr/>
          </p:nvSpPr>
          <p:spPr>
            <a:xfrm>
              <a:off x="5628658" y="2228478"/>
              <a:ext cx="776367" cy="338554"/>
            </a:xfrm>
            <a:prstGeom prst="rect">
              <a:avLst/>
            </a:prstGeom>
          </p:spPr>
          <p:txBody>
            <a:bodyPr wrap="square">
              <a:spAutoFit/>
            </a:bodyPr>
            <a:lstStyle/>
            <a:p>
              <a:pPr algn="ctr"/>
              <a:r>
                <a:rPr lang="en-US" altLang="ja-JP" sz="1600" dirty="0"/>
                <a:t>0.1m</a:t>
              </a:r>
              <a:endParaRPr lang="ja-JP" altLang="en-US" sz="1600" dirty="0"/>
            </a:p>
          </p:txBody>
        </p:sp>
        <p:cxnSp>
          <p:nvCxnSpPr>
            <p:cNvPr id="57" name="直線コネクタ 56"/>
            <p:cNvCxnSpPr/>
            <p:nvPr/>
          </p:nvCxnSpPr>
          <p:spPr>
            <a:xfrm flipH="1">
              <a:off x="6618085" y="1844122"/>
              <a:ext cx="252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9" name="正方形/長方形 58"/>
          <p:cNvSpPr/>
          <p:nvPr/>
        </p:nvSpPr>
        <p:spPr>
          <a:xfrm>
            <a:off x="1563151" y="4614029"/>
            <a:ext cx="2153800" cy="369332"/>
          </a:xfrm>
          <a:prstGeom prst="rect">
            <a:avLst/>
          </a:prstGeom>
        </p:spPr>
        <p:txBody>
          <a:bodyPr wrap="square">
            <a:spAutoFit/>
          </a:bodyPr>
          <a:lstStyle/>
          <a:p>
            <a:pPr algn="ctr"/>
            <a:r>
              <a:rPr lang="en-US" altLang="ja-JP" u="sng" dirty="0">
                <a:cs typeface="Arial" panose="020B0604020202020204" pitchFamily="34" charset="0"/>
              </a:rPr>
              <a:t>Geometry</a:t>
            </a:r>
            <a:endParaRPr lang="ja-JP" altLang="en-US" u="sng" dirty="0">
              <a:cs typeface="Arial" panose="020B0604020202020204" pitchFamily="34" charset="0"/>
            </a:endParaRPr>
          </a:p>
        </p:txBody>
      </p:sp>
      <p:sp>
        <p:nvSpPr>
          <p:cNvPr id="66" name="正方形/長方形 65"/>
          <p:cNvSpPr/>
          <p:nvPr/>
        </p:nvSpPr>
        <p:spPr>
          <a:xfrm>
            <a:off x="6117132" y="3384708"/>
            <a:ext cx="2153800" cy="369332"/>
          </a:xfrm>
          <a:prstGeom prst="rect">
            <a:avLst/>
          </a:prstGeom>
        </p:spPr>
        <p:txBody>
          <a:bodyPr wrap="square">
            <a:spAutoFit/>
          </a:bodyPr>
          <a:lstStyle/>
          <a:p>
            <a:pPr algn="ctr"/>
            <a:r>
              <a:rPr lang="en-US" altLang="ja-JP" u="sng" dirty="0">
                <a:cs typeface="Arial" panose="020B0604020202020204" pitchFamily="34" charset="0"/>
              </a:rPr>
              <a:t>Cell size</a:t>
            </a:r>
            <a:endParaRPr lang="ja-JP" altLang="en-US" u="sng" dirty="0">
              <a:cs typeface="Arial" panose="020B0604020202020204" pitchFamily="34" charset="0"/>
            </a:endParaRPr>
          </a:p>
        </p:txBody>
      </p:sp>
      <p:sp>
        <p:nvSpPr>
          <p:cNvPr id="67" name="正方形/長方形 66"/>
          <p:cNvSpPr/>
          <p:nvPr/>
        </p:nvSpPr>
        <p:spPr>
          <a:xfrm>
            <a:off x="1423764" y="5668479"/>
            <a:ext cx="6305348" cy="369332"/>
          </a:xfrm>
          <a:prstGeom prst="rect">
            <a:avLst/>
          </a:prstGeom>
        </p:spPr>
        <p:txBody>
          <a:bodyPr wrap="square">
            <a:spAutoFit/>
          </a:bodyPr>
          <a:lstStyle/>
          <a:p>
            <a:pPr algn="ctr"/>
            <a:r>
              <a:rPr lang="en-US" altLang="ja-JP" dirty="0"/>
              <a:t>Degree of Freedom (</a:t>
            </a:r>
            <a:r>
              <a:rPr lang="en-US" altLang="ja-JP" dirty="0" err="1"/>
              <a:t>DoF</a:t>
            </a:r>
            <a:r>
              <a:rPr lang="en-US" altLang="ja-JP" dirty="0"/>
              <a:t>) = 20×100×20 = 40,000</a:t>
            </a:r>
            <a:endParaRPr lang="ja-JP" altLang="en-US" dirty="0"/>
          </a:p>
        </p:txBody>
      </p:sp>
      <p:sp>
        <p:nvSpPr>
          <p:cNvPr id="39" name="正方形/長方形 38"/>
          <p:cNvSpPr/>
          <p:nvPr/>
        </p:nvSpPr>
        <p:spPr>
          <a:xfrm>
            <a:off x="5665156" y="3962997"/>
            <a:ext cx="3012366" cy="584775"/>
          </a:xfrm>
          <a:prstGeom prst="rect">
            <a:avLst/>
          </a:prstGeom>
        </p:spPr>
        <p:txBody>
          <a:bodyPr wrap="square">
            <a:spAutoFit/>
          </a:bodyPr>
          <a:lstStyle/>
          <a:p>
            <a:pPr algn="just"/>
            <a:r>
              <a:rPr lang="en-US" altLang="ja-JP" sz="1600" dirty="0">
                <a:cs typeface="Arial" panose="020B0604020202020204" pitchFamily="34" charset="0"/>
              </a:rPr>
              <a:t>Parameter values are assumed to be constant in each cell</a:t>
            </a:r>
            <a:endParaRPr lang="ja-JP" altLang="en-US" sz="1600" dirty="0">
              <a:cs typeface="Arial" panose="020B0604020202020204" pitchFamily="34" charset="0"/>
            </a:endParaRPr>
          </a:p>
        </p:txBody>
      </p:sp>
      <p:cxnSp>
        <p:nvCxnSpPr>
          <p:cNvPr id="6" name="直線コネクタ 5"/>
          <p:cNvCxnSpPr/>
          <p:nvPr/>
        </p:nvCxnSpPr>
        <p:spPr>
          <a:xfrm>
            <a:off x="7051597" y="2660888"/>
            <a:ext cx="0" cy="270000"/>
          </a:xfrm>
          <a:prstGeom prst="line">
            <a:avLst/>
          </a:prstGeom>
          <a:ln w="635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a:xfrm flipH="1">
            <a:off x="6622551" y="2937291"/>
            <a:ext cx="429045" cy="414983"/>
          </a:xfrm>
          <a:prstGeom prst="line">
            <a:avLst/>
          </a:prstGeom>
          <a:ln w="635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a:xfrm>
            <a:off x="7051597" y="2932986"/>
            <a:ext cx="1006579" cy="0"/>
          </a:xfrm>
          <a:prstGeom prst="line">
            <a:avLst/>
          </a:prstGeom>
          <a:ln w="635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endCxn id="3" idx="1"/>
          </p:cNvCxnSpPr>
          <p:nvPr/>
        </p:nvCxnSpPr>
        <p:spPr>
          <a:xfrm>
            <a:off x="6737785" y="1955457"/>
            <a:ext cx="519805" cy="1037896"/>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6177210" y="1596341"/>
            <a:ext cx="1569120" cy="338554"/>
          </a:xfrm>
          <a:prstGeom prst="rect">
            <a:avLst/>
          </a:prstGeom>
        </p:spPr>
        <p:txBody>
          <a:bodyPr wrap="square">
            <a:spAutoFit/>
          </a:bodyPr>
          <a:lstStyle/>
          <a:p>
            <a:pPr algn="just"/>
            <a:r>
              <a:rPr lang="en-US" altLang="ja-JP" sz="1600" dirty="0">
                <a:cs typeface="Arial" panose="020B0604020202020204" pitchFamily="34" charset="0"/>
              </a:rPr>
              <a:t>Mid-point</a:t>
            </a:r>
            <a:endParaRPr lang="ja-JP" altLang="en-US" sz="1600" dirty="0">
              <a:cs typeface="Arial" panose="020B0604020202020204" pitchFamily="34" charset="0"/>
            </a:endParaRPr>
          </a:p>
        </p:txBody>
      </p:sp>
    </p:spTree>
    <p:extLst>
      <p:ext uri="{BB962C8B-B14F-4D97-AF65-F5344CB8AC3E}">
        <p14:creationId xmlns:p14="http://schemas.microsoft.com/office/powerpoint/2010/main" val="34880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409574" y="152400"/>
            <a:ext cx="8518295" cy="476250"/>
          </a:xfrm>
        </p:spPr>
        <p:txBody>
          <a:bodyPr/>
          <a:lstStyle/>
          <a:p>
            <a:r>
              <a:rPr kumimoji="1" lang="en-US" altLang="ja-JP" b="0" dirty="0">
                <a:latin typeface="Arial" panose="020B0604020202020204" pitchFamily="34" charset="0"/>
                <a:cs typeface="Arial" panose="020B0604020202020204" pitchFamily="34" charset="0"/>
              </a:rPr>
              <a:t>Four Examples</a:t>
            </a:r>
            <a:endParaRPr kumimoji="1" lang="ja-JP" altLang="en-US" b="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B3E8B071-61B8-483E-8719-3204020FDCC4}"/>
              </a:ext>
            </a:extLst>
          </p:cNvPr>
          <p:cNvGrpSpPr/>
          <p:nvPr/>
        </p:nvGrpSpPr>
        <p:grpSpPr>
          <a:xfrm>
            <a:off x="337400" y="876787"/>
            <a:ext cx="8650573" cy="5762906"/>
            <a:chOff x="337400" y="876787"/>
            <a:chExt cx="8650573" cy="5762906"/>
          </a:xfrm>
        </p:grpSpPr>
        <p:pic>
          <p:nvPicPr>
            <p:cNvPr id="8" name="図 7"/>
            <p:cNvPicPr>
              <a:picLocks noChangeAspect="1"/>
            </p:cNvPicPr>
            <p:nvPr/>
          </p:nvPicPr>
          <p:blipFill rotWithShape="1">
            <a:blip r:embed="rId3" cstate="print">
              <a:extLst>
                <a:ext uri="{28A0092B-C50C-407E-A947-70E740481C1C}">
                  <a14:useLocalDpi xmlns:a14="http://schemas.microsoft.com/office/drawing/2010/main" val="0"/>
                </a:ext>
              </a:extLst>
            </a:blip>
            <a:srcRect l="11393" t="11470" r="27647" b="7799"/>
            <a:stretch/>
          </p:blipFill>
          <p:spPr bwMode="auto">
            <a:xfrm>
              <a:off x="621215" y="909416"/>
              <a:ext cx="3276257" cy="2249954"/>
            </a:xfrm>
            <a:prstGeom prst="rect">
              <a:avLst/>
            </a:prstGeom>
            <a:ln>
              <a:noFill/>
            </a:ln>
            <a:extLst>
              <a:ext uri="{53640926-AAD7-44D8-BBD7-CCE9431645EC}">
                <a14:shadowObscured xmlns:a14="http://schemas.microsoft.com/office/drawing/2010/main"/>
              </a:ext>
            </a:extLst>
          </p:spPr>
        </p:pic>
        <p:sp>
          <p:nvSpPr>
            <p:cNvPr id="2" name="正方形/長方形 1"/>
            <p:cNvSpPr/>
            <p:nvPr/>
          </p:nvSpPr>
          <p:spPr>
            <a:xfrm>
              <a:off x="337400" y="3152080"/>
              <a:ext cx="4278414" cy="523220"/>
            </a:xfrm>
            <a:prstGeom prst="rect">
              <a:avLst/>
            </a:prstGeom>
          </p:spPr>
          <p:txBody>
            <a:bodyPr wrap="square">
              <a:spAutoFit/>
            </a:bodyPr>
            <a:lstStyle/>
            <a:p>
              <a:pPr algn="just"/>
              <a:r>
                <a:rPr lang="en-US" altLang="ja-JP" sz="1400" dirty="0">
                  <a:cs typeface="Arial" panose="020B0604020202020204" pitchFamily="34" charset="0"/>
                </a:rPr>
                <a:t>G1: Horizontal layers with constant property trend in each layer </a:t>
              </a:r>
              <a:endParaRPr lang="ja-JP" altLang="en-US" sz="1400" dirty="0">
                <a:cs typeface="Arial" panose="020B0604020202020204" pitchFamily="34" charset="0"/>
              </a:endParaRPr>
            </a:p>
          </p:txBody>
        </p:sp>
        <p:sp>
          <p:nvSpPr>
            <p:cNvPr id="5" name="正方形/長方形 4"/>
            <p:cNvSpPr/>
            <p:nvPr/>
          </p:nvSpPr>
          <p:spPr>
            <a:xfrm>
              <a:off x="4845956" y="3159370"/>
              <a:ext cx="4056968" cy="523220"/>
            </a:xfrm>
            <a:prstGeom prst="rect">
              <a:avLst/>
            </a:prstGeom>
          </p:spPr>
          <p:txBody>
            <a:bodyPr wrap="square">
              <a:spAutoFit/>
            </a:bodyPr>
            <a:lstStyle/>
            <a:p>
              <a:pPr algn="just"/>
              <a:r>
                <a:rPr lang="en-US" altLang="ja-JP" sz="1400" dirty="0">
                  <a:cs typeface="Arial" panose="020B0604020202020204" pitchFamily="34" charset="0"/>
                </a:rPr>
                <a:t>G2: Inclined layers with constant property trend in each layer</a:t>
              </a:r>
              <a:endParaRPr lang="ja-JP" altLang="en-US" sz="1400" dirty="0">
                <a:cs typeface="Arial" panose="020B0604020202020204" pitchFamily="34" charset="0"/>
              </a:endParaRPr>
            </a:p>
          </p:txBody>
        </p:sp>
        <p:pic>
          <p:nvPicPr>
            <p:cNvPr id="6" name="図 5"/>
            <p:cNvPicPr>
              <a:picLocks noChangeAspect="1"/>
            </p:cNvPicPr>
            <p:nvPr/>
          </p:nvPicPr>
          <p:blipFill rotWithShape="1">
            <a:blip r:embed="rId4" cstate="print">
              <a:extLst>
                <a:ext uri="{28A0092B-C50C-407E-A947-70E740481C1C}">
                  <a14:useLocalDpi xmlns:a14="http://schemas.microsoft.com/office/drawing/2010/main" val="0"/>
                </a:ext>
              </a:extLst>
            </a:blip>
            <a:srcRect l="10707" t="11553" r="27285" b="7381"/>
            <a:stretch/>
          </p:blipFill>
          <p:spPr bwMode="auto">
            <a:xfrm>
              <a:off x="5158653" y="876787"/>
              <a:ext cx="3332582" cy="2269398"/>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337400" y="6116473"/>
              <a:ext cx="4101206" cy="523220"/>
            </a:xfrm>
            <a:prstGeom prst="rect">
              <a:avLst/>
            </a:prstGeom>
            <a:solidFill>
              <a:schemeClr val="bg1"/>
            </a:solidFill>
          </p:spPr>
          <p:txBody>
            <a:bodyPr wrap="square">
              <a:spAutoFit/>
            </a:bodyPr>
            <a:lstStyle/>
            <a:p>
              <a:pPr algn="just"/>
              <a:r>
                <a:rPr lang="en-US" altLang="ja-JP" sz="1400" dirty="0">
                  <a:cs typeface="Arial" panose="020B0604020202020204" pitchFamily="34" charset="0"/>
                </a:rPr>
                <a:t>G3: Inclined layers with linear property trend in each layer</a:t>
              </a:r>
              <a:endParaRPr lang="ja-JP" altLang="en-US" sz="1400" dirty="0">
                <a:cs typeface="Arial" panose="020B0604020202020204" pitchFamily="34" charset="0"/>
              </a:endParaRPr>
            </a:p>
          </p:txBody>
        </p:sp>
        <p:sp>
          <p:nvSpPr>
            <p:cNvPr id="9" name="正方形/長方形 8"/>
            <p:cNvSpPr/>
            <p:nvPr/>
          </p:nvSpPr>
          <p:spPr>
            <a:xfrm>
              <a:off x="4760907" y="6113912"/>
              <a:ext cx="4227066" cy="523220"/>
            </a:xfrm>
            <a:prstGeom prst="rect">
              <a:avLst/>
            </a:prstGeom>
            <a:solidFill>
              <a:schemeClr val="bg1"/>
            </a:solidFill>
          </p:spPr>
          <p:txBody>
            <a:bodyPr wrap="square">
              <a:spAutoFit/>
            </a:bodyPr>
            <a:lstStyle/>
            <a:p>
              <a:pPr algn="just"/>
              <a:r>
                <a:rPr lang="en-US" altLang="ja-JP" sz="1400" dirty="0">
                  <a:cs typeface="Arial" panose="020B0604020202020204" pitchFamily="34" charset="0"/>
                </a:rPr>
                <a:t>G4: Mixture of continuous and discontinuous layers with constant trend in each layer</a:t>
              </a:r>
              <a:endParaRPr lang="ja-JP" altLang="en-US" sz="1400" dirty="0">
                <a:cs typeface="Arial" panose="020B0604020202020204" pitchFamily="34" charset="0"/>
              </a:endParaRPr>
            </a:p>
          </p:txBody>
        </p:sp>
        <p:pic>
          <p:nvPicPr>
            <p:cNvPr id="10" name="図 9"/>
            <p:cNvPicPr>
              <a:picLocks noChangeAspect="1"/>
            </p:cNvPicPr>
            <p:nvPr/>
          </p:nvPicPr>
          <p:blipFill rotWithShape="1">
            <a:blip r:embed="rId5" cstate="print">
              <a:extLst>
                <a:ext uri="{28A0092B-C50C-407E-A947-70E740481C1C}">
                  <a14:useLocalDpi xmlns:a14="http://schemas.microsoft.com/office/drawing/2010/main" val="0"/>
                </a:ext>
              </a:extLst>
            </a:blip>
            <a:srcRect l="10312" t="11353" r="26321" b="6972"/>
            <a:stretch/>
          </p:blipFill>
          <p:spPr bwMode="auto">
            <a:xfrm>
              <a:off x="743382" y="3830026"/>
              <a:ext cx="3405620" cy="2286447"/>
            </a:xfrm>
            <a:prstGeom prst="rect">
              <a:avLst/>
            </a:prstGeom>
            <a:ln>
              <a:noFill/>
            </a:ln>
            <a:extLst>
              <a:ext uri="{53640926-AAD7-44D8-BBD7-CCE9431645EC}">
                <a14:shadowObscured xmlns:a14="http://schemas.microsoft.com/office/drawing/2010/main"/>
              </a:ext>
            </a:extLst>
          </p:spPr>
        </p:pic>
        <p:pic>
          <p:nvPicPr>
            <p:cNvPr id="11" name="図 10"/>
            <p:cNvPicPr>
              <a:picLocks noChangeAspect="1"/>
            </p:cNvPicPr>
            <p:nvPr/>
          </p:nvPicPr>
          <p:blipFill rotWithShape="1">
            <a:blip r:embed="rId6" cstate="print">
              <a:extLst>
                <a:ext uri="{28A0092B-C50C-407E-A947-70E740481C1C}">
                  <a14:useLocalDpi xmlns:a14="http://schemas.microsoft.com/office/drawing/2010/main" val="0"/>
                </a:ext>
              </a:extLst>
            </a:blip>
            <a:srcRect l="10279" t="12150" r="26622" b="6975"/>
            <a:stretch/>
          </p:blipFill>
          <p:spPr bwMode="auto">
            <a:xfrm>
              <a:off x="5178832" y="3829387"/>
              <a:ext cx="3391217" cy="2264052"/>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361442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409575" y="152400"/>
            <a:ext cx="4779646" cy="476250"/>
          </a:xfrm>
        </p:spPr>
        <p:txBody>
          <a:bodyPr/>
          <a:lstStyle/>
          <a:p>
            <a:r>
              <a:rPr kumimoji="1" lang="en-US" altLang="ja-JP" b="0" dirty="0">
                <a:latin typeface="Arial" panose="020B0604020202020204" pitchFamily="34" charset="0"/>
                <a:cs typeface="Arial" panose="020B0604020202020204" pitchFamily="34" charset="0"/>
              </a:rPr>
              <a:t>Boundary Surface</a:t>
            </a:r>
            <a:endParaRPr kumimoji="1" lang="ja-JP" altLang="en-US" b="0" dirty="0">
              <a:latin typeface="Arial" panose="020B0604020202020204" pitchFamily="34" charset="0"/>
              <a:cs typeface="Arial" panose="020B0604020202020204" pitchFamily="34" charset="0"/>
            </a:endParaRPr>
          </a:p>
        </p:txBody>
      </p:sp>
      <p:graphicFrame>
        <p:nvGraphicFramePr>
          <p:cNvPr id="16" name="オブジェクト 15"/>
          <p:cNvGraphicFramePr>
            <a:graphicFrameLocks noChangeAspect="1"/>
          </p:cNvGraphicFramePr>
          <p:nvPr>
            <p:extLst>
              <p:ext uri="{D42A27DB-BD31-4B8C-83A1-F6EECF244321}">
                <p14:modId xmlns:p14="http://schemas.microsoft.com/office/powerpoint/2010/main" val="2139884919"/>
              </p:ext>
            </p:extLst>
          </p:nvPr>
        </p:nvGraphicFramePr>
        <p:xfrm>
          <a:off x="4630105" y="1892845"/>
          <a:ext cx="4089400" cy="406400"/>
        </p:xfrm>
        <a:graphic>
          <a:graphicData uri="http://schemas.openxmlformats.org/presentationml/2006/ole">
            <mc:AlternateContent xmlns:mc="http://schemas.openxmlformats.org/markup-compatibility/2006">
              <mc:Choice xmlns:v="urn:schemas-microsoft-com:vml" Requires="v">
                <p:oleObj spid="_x0000_s1029" name="Equation" r:id="rId4" imgW="2044440" imgH="203040" progId="Equation.DSMT4">
                  <p:embed/>
                </p:oleObj>
              </mc:Choice>
              <mc:Fallback>
                <p:oleObj name="Equation" r:id="rId4" imgW="2044440" imgH="203040" progId="Equation.DSMT4">
                  <p:embed/>
                  <p:pic>
                    <p:nvPicPr>
                      <p:cNvPr id="16" name="オブジェクト 15"/>
                      <p:cNvPicPr>
                        <a:picLocks noChangeAspect="1" noChangeArrowheads="1"/>
                      </p:cNvPicPr>
                      <p:nvPr/>
                    </p:nvPicPr>
                    <p:blipFill>
                      <a:blip r:embed="rId5"/>
                      <a:srcRect/>
                      <a:stretch>
                        <a:fillRect/>
                      </a:stretch>
                    </p:blipFill>
                    <p:spPr bwMode="auto">
                      <a:xfrm>
                        <a:off x="4630105" y="1892845"/>
                        <a:ext cx="4089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図 20"/>
          <p:cNvPicPr>
            <a:picLocks noChangeAspect="1"/>
          </p:cNvPicPr>
          <p:nvPr/>
        </p:nvPicPr>
        <p:blipFill rotWithShape="1">
          <a:blip r:embed="rId6" cstate="print">
            <a:extLst>
              <a:ext uri="{28A0092B-C50C-407E-A947-70E740481C1C}">
                <a14:useLocalDpi xmlns:a14="http://schemas.microsoft.com/office/drawing/2010/main" val="0"/>
              </a:ext>
            </a:extLst>
          </a:blip>
          <a:srcRect l="10707" t="11553" r="27285" b="7381"/>
          <a:stretch/>
        </p:blipFill>
        <p:spPr bwMode="auto">
          <a:xfrm>
            <a:off x="215587" y="1309037"/>
            <a:ext cx="2890579" cy="1968406"/>
          </a:xfrm>
          <a:prstGeom prst="rect">
            <a:avLst/>
          </a:prstGeom>
          <a:ln>
            <a:noFill/>
          </a:ln>
          <a:extLst>
            <a:ext uri="{53640926-AAD7-44D8-BBD7-CCE9431645EC}">
              <a14:shadowObscured xmlns:a14="http://schemas.microsoft.com/office/drawing/2010/main"/>
            </a:ext>
          </a:extLst>
        </p:spPr>
      </p:pic>
      <p:sp>
        <p:nvSpPr>
          <p:cNvPr id="22" name="正方形/長方形 21"/>
          <p:cNvSpPr/>
          <p:nvPr/>
        </p:nvSpPr>
        <p:spPr>
          <a:xfrm>
            <a:off x="3183416" y="957930"/>
            <a:ext cx="1561364" cy="584775"/>
          </a:xfrm>
          <a:prstGeom prst="rect">
            <a:avLst/>
          </a:prstGeom>
        </p:spPr>
        <p:txBody>
          <a:bodyPr wrap="square">
            <a:spAutoFit/>
          </a:bodyPr>
          <a:lstStyle/>
          <a:p>
            <a:r>
              <a:rPr lang="en-US" altLang="ja-JP" sz="1600" dirty="0">
                <a:cs typeface="Arial" panose="020B0604020202020204" pitchFamily="34" charset="0"/>
              </a:rPr>
              <a:t>Layer Boundary 1</a:t>
            </a:r>
            <a:endParaRPr lang="ja-JP" altLang="en-US" sz="1600" dirty="0">
              <a:cs typeface="Arial" panose="020B0604020202020204" pitchFamily="34" charset="0"/>
            </a:endParaRPr>
          </a:p>
        </p:txBody>
      </p:sp>
      <p:sp>
        <p:nvSpPr>
          <p:cNvPr id="23" name="正方形/長方形 22"/>
          <p:cNvSpPr/>
          <p:nvPr/>
        </p:nvSpPr>
        <p:spPr>
          <a:xfrm>
            <a:off x="3089541" y="2207281"/>
            <a:ext cx="1245480" cy="584775"/>
          </a:xfrm>
          <a:prstGeom prst="rect">
            <a:avLst/>
          </a:prstGeom>
        </p:spPr>
        <p:txBody>
          <a:bodyPr wrap="square">
            <a:spAutoFit/>
          </a:bodyPr>
          <a:lstStyle/>
          <a:p>
            <a:r>
              <a:rPr lang="en-US" altLang="ja-JP" sz="1600" dirty="0">
                <a:cs typeface="Arial" panose="020B0604020202020204" pitchFamily="34" charset="0"/>
              </a:rPr>
              <a:t>Layer Boundary 2</a:t>
            </a:r>
            <a:endParaRPr lang="ja-JP" altLang="en-US" sz="1600" dirty="0">
              <a:cs typeface="Arial" panose="020B0604020202020204" pitchFamily="34" charset="0"/>
            </a:endParaRPr>
          </a:p>
        </p:txBody>
      </p:sp>
      <p:cxnSp>
        <p:nvCxnSpPr>
          <p:cNvPr id="24" name="直線矢印コネクタ 23"/>
          <p:cNvCxnSpPr/>
          <p:nvPr/>
        </p:nvCxnSpPr>
        <p:spPr>
          <a:xfrm flipH="1">
            <a:off x="2975521" y="1517282"/>
            <a:ext cx="351646" cy="23633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flipH="1" flipV="1">
            <a:off x="2988360" y="2069775"/>
            <a:ext cx="390112" cy="15154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19" name="表 18"/>
          <p:cNvGraphicFramePr>
            <a:graphicFrameLocks noGrp="1"/>
          </p:cNvGraphicFramePr>
          <p:nvPr>
            <p:extLst>
              <p:ext uri="{D42A27DB-BD31-4B8C-83A1-F6EECF244321}">
                <p14:modId xmlns:p14="http://schemas.microsoft.com/office/powerpoint/2010/main" val="1445961865"/>
              </p:ext>
            </p:extLst>
          </p:nvPr>
        </p:nvGraphicFramePr>
        <p:xfrm>
          <a:off x="1026620" y="3804513"/>
          <a:ext cx="7090759" cy="2843569"/>
        </p:xfrm>
        <a:graphic>
          <a:graphicData uri="http://schemas.openxmlformats.org/drawingml/2006/table">
            <a:tbl>
              <a:tblPr firstRow="1" firstCol="1" bandRow="1">
                <a:tableStyleId>{5C22544A-7EE6-4342-B048-85BDC9FD1C3A}</a:tableStyleId>
              </a:tblPr>
              <a:tblGrid>
                <a:gridCol w="1280221">
                  <a:extLst>
                    <a:ext uri="{9D8B030D-6E8A-4147-A177-3AD203B41FA5}">
                      <a16:colId xmlns:a16="http://schemas.microsoft.com/office/drawing/2014/main" val="58336724"/>
                    </a:ext>
                  </a:extLst>
                </a:gridCol>
                <a:gridCol w="1162265">
                  <a:extLst>
                    <a:ext uri="{9D8B030D-6E8A-4147-A177-3AD203B41FA5}">
                      <a16:colId xmlns:a16="http://schemas.microsoft.com/office/drawing/2014/main" val="774362888"/>
                    </a:ext>
                  </a:extLst>
                </a:gridCol>
                <a:gridCol w="1161478">
                  <a:extLst>
                    <a:ext uri="{9D8B030D-6E8A-4147-A177-3AD203B41FA5}">
                      <a16:colId xmlns:a16="http://schemas.microsoft.com/office/drawing/2014/main" val="2223471808"/>
                    </a:ext>
                  </a:extLst>
                </a:gridCol>
                <a:gridCol w="1162265">
                  <a:extLst>
                    <a:ext uri="{9D8B030D-6E8A-4147-A177-3AD203B41FA5}">
                      <a16:colId xmlns:a16="http://schemas.microsoft.com/office/drawing/2014/main" val="3055442576"/>
                    </a:ext>
                  </a:extLst>
                </a:gridCol>
                <a:gridCol w="1162265">
                  <a:extLst>
                    <a:ext uri="{9D8B030D-6E8A-4147-A177-3AD203B41FA5}">
                      <a16:colId xmlns:a16="http://schemas.microsoft.com/office/drawing/2014/main" val="3267239498"/>
                    </a:ext>
                  </a:extLst>
                </a:gridCol>
                <a:gridCol w="1162265">
                  <a:extLst>
                    <a:ext uri="{9D8B030D-6E8A-4147-A177-3AD203B41FA5}">
                      <a16:colId xmlns:a16="http://schemas.microsoft.com/office/drawing/2014/main" val="4173788689"/>
                    </a:ext>
                  </a:extLst>
                </a:gridCol>
              </a:tblGrid>
              <a:tr h="491969">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Virtual Ground</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Layer Boundary</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i="1" dirty="0">
                          <a:solidFill>
                            <a:schemeClr val="tx1"/>
                          </a:solidFill>
                          <a:effectLst/>
                          <a:latin typeface="Times New Roman" panose="02020603050405020304" pitchFamily="18" charset="0"/>
                          <a:cs typeface="Times New Roman" panose="02020603050405020304" pitchFamily="18" charset="0"/>
                        </a:rPr>
                        <a:t>a</a:t>
                      </a:r>
                      <a:endParaRPr lang="ja-JP" sz="1600" b="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i="1" dirty="0">
                          <a:solidFill>
                            <a:schemeClr val="tx1"/>
                          </a:solidFill>
                          <a:effectLst/>
                          <a:latin typeface="Times New Roman" panose="02020603050405020304" pitchFamily="18" charset="0"/>
                          <a:cs typeface="Times New Roman" panose="02020603050405020304" pitchFamily="18" charset="0"/>
                        </a:rPr>
                        <a:t>b</a:t>
                      </a:r>
                      <a:endParaRPr lang="ja-JP" sz="1600" b="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i="1" dirty="0">
                          <a:solidFill>
                            <a:schemeClr val="tx1"/>
                          </a:solidFill>
                          <a:effectLst/>
                          <a:latin typeface="Times New Roman" panose="02020603050405020304" pitchFamily="18" charset="0"/>
                          <a:cs typeface="Times New Roman" panose="02020603050405020304" pitchFamily="18" charset="0"/>
                        </a:rPr>
                        <a:t>c</a:t>
                      </a:r>
                      <a:endParaRPr lang="ja-JP" sz="1600" b="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i="1" dirty="0">
                          <a:solidFill>
                            <a:schemeClr val="tx1"/>
                          </a:solidFill>
                          <a:effectLst/>
                          <a:latin typeface="Times New Roman" panose="02020603050405020304" pitchFamily="18" charset="0"/>
                          <a:cs typeface="Times New Roman" panose="02020603050405020304" pitchFamily="18" charset="0"/>
                        </a:rPr>
                        <a:t>d</a:t>
                      </a:r>
                      <a:endParaRPr lang="ja-JP" sz="1600" b="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0578657"/>
                  </a:ext>
                </a:extLst>
              </a:tr>
              <a:tr h="293950">
                <a:tc rowSpan="2">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G1</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1 (top)</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0.00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1.00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0.00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-2.00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3008828"/>
                  </a:ext>
                </a:extLst>
              </a:tr>
              <a:tr h="293950">
                <a:tc vMerge="1">
                  <a:txBody>
                    <a:bodyPr/>
                    <a:lstStyle/>
                    <a:p>
                      <a:endParaRPr kumimoji="1" lang="ja-JP" altLang="en-US"/>
                    </a:p>
                  </a:txBody>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2 (bottom)</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0.00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1.00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0.00</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-6.00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15122"/>
                  </a:ext>
                </a:extLst>
              </a:tr>
              <a:tr h="293950">
                <a:tc rowSpan="2">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G2</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1 (top)</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0.05</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1.00</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-0.05</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-2.00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798056"/>
                  </a:ext>
                </a:extLst>
              </a:tr>
              <a:tr h="293950">
                <a:tc vMerge="1">
                  <a:txBody>
                    <a:bodyPr/>
                    <a:lstStyle/>
                    <a:p>
                      <a:endParaRPr kumimoji="1" lang="ja-JP" altLang="en-US"/>
                    </a:p>
                  </a:txBody>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2 (bottom)</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-0.05</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1.00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0.05</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-6.00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080422"/>
                  </a:ext>
                </a:extLst>
              </a:tr>
              <a:tr h="293950">
                <a:tc rowSpan="2">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G3</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1 (top)</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0.05</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1.00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-0.05</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-2.00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936606"/>
                  </a:ext>
                </a:extLst>
              </a:tr>
              <a:tr h="293950">
                <a:tc vMerge="1">
                  <a:txBody>
                    <a:bodyPr/>
                    <a:lstStyle/>
                    <a:p>
                      <a:endParaRPr kumimoji="1" lang="ja-JP" altLang="en-US"/>
                    </a:p>
                  </a:txBody>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2 (bottom)</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-0.05</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1.00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0.05</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-6.00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3251839"/>
                  </a:ext>
                </a:extLst>
              </a:tr>
              <a:tr h="293950">
                <a:tc rowSpan="2">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G4</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1 (top)</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0.00</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1.00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0.00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-2.00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1289393"/>
                  </a:ext>
                </a:extLst>
              </a:tr>
              <a:tr h="293950">
                <a:tc vMerge="1">
                  <a:txBody>
                    <a:bodyPr/>
                    <a:lstStyle/>
                    <a:p>
                      <a:endParaRPr kumimoji="1" lang="ja-JP" altLang="en-US"/>
                    </a:p>
                  </a:txBody>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2 (bottom)</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a:solidFill>
                            <a:schemeClr val="tx1"/>
                          </a:solidFill>
                          <a:effectLst/>
                          <a:latin typeface="Arial" panose="020B0604020202020204" pitchFamily="34" charset="0"/>
                          <a:cs typeface="Arial" panose="020B0604020202020204" pitchFamily="34" charset="0"/>
                        </a:rPr>
                        <a:t>0.25</a:t>
                      </a:r>
                      <a:endParaRPr lang="ja-JP" sz="1600" b="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1.00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0.25</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400" b="0" dirty="0">
                          <a:solidFill>
                            <a:schemeClr val="tx1"/>
                          </a:solidFill>
                          <a:effectLst/>
                          <a:latin typeface="Arial" panose="020B0604020202020204" pitchFamily="34" charset="0"/>
                          <a:cs typeface="Arial" panose="020B0604020202020204" pitchFamily="34" charset="0"/>
                        </a:rPr>
                        <a:t>-6.00</a:t>
                      </a:r>
                      <a:endParaRPr lang="ja-JP" sz="1600" b="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1974369"/>
                  </a:ext>
                </a:extLst>
              </a:tr>
            </a:tbl>
          </a:graphicData>
        </a:graphic>
      </p:graphicFrame>
      <p:graphicFrame>
        <p:nvGraphicFramePr>
          <p:cNvPr id="29" name="オブジェクト 28"/>
          <p:cNvGraphicFramePr>
            <a:graphicFrameLocks noChangeAspect="1"/>
          </p:cNvGraphicFramePr>
          <p:nvPr>
            <p:extLst>
              <p:ext uri="{D42A27DB-BD31-4B8C-83A1-F6EECF244321}">
                <p14:modId xmlns:p14="http://schemas.microsoft.com/office/powerpoint/2010/main" val="3328821178"/>
              </p:ext>
            </p:extLst>
          </p:nvPr>
        </p:nvGraphicFramePr>
        <p:xfrm>
          <a:off x="4866540" y="2455356"/>
          <a:ext cx="955080" cy="355320"/>
        </p:xfrm>
        <a:graphic>
          <a:graphicData uri="http://schemas.openxmlformats.org/presentationml/2006/ole">
            <mc:AlternateContent xmlns:mc="http://schemas.openxmlformats.org/markup-compatibility/2006">
              <mc:Choice xmlns:v="urn:schemas-microsoft-com:vml" Requires="v">
                <p:oleObj spid="_x0000_s1030" name="Equation" r:id="rId7" imgW="545760" imgH="203040" progId="Equation.DSMT4">
                  <p:embed/>
                </p:oleObj>
              </mc:Choice>
              <mc:Fallback>
                <p:oleObj name="Equation" r:id="rId7" imgW="545760" imgH="203040" progId="Equation.DSMT4">
                  <p:embed/>
                  <p:pic>
                    <p:nvPicPr>
                      <p:cNvPr id="29" name="オブジェクト 28"/>
                      <p:cNvPicPr>
                        <a:picLocks noChangeAspect="1" noChangeArrowheads="1"/>
                      </p:cNvPicPr>
                      <p:nvPr/>
                    </p:nvPicPr>
                    <p:blipFill>
                      <a:blip r:embed="rId8"/>
                      <a:srcRect/>
                      <a:stretch>
                        <a:fillRect/>
                      </a:stretch>
                    </p:blipFill>
                    <p:spPr bwMode="auto">
                      <a:xfrm>
                        <a:off x="4866540" y="2455356"/>
                        <a:ext cx="955080" cy="355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正方形/長方形 29"/>
          <p:cNvSpPr/>
          <p:nvPr/>
        </p:nvSpPr>
        <p:spPr>
          <a:xfrm>
            <a:off x="5855836" y="2431538"/>
            <a:ext cx="3250299" cy="338554"/>
          </a:xfrm>
          <a:prstGeom prst="rect">
            <a:avLst/>
          </a:prstGeom>
        </p:spPr>
        <p:txBody>
          <a:bodyPr wrap="square">
            <a:spAutoFit/>
          </a:bodyPr>
          <a:lstStyle/>
          <a:p>
            <a:r>
              <a:rPr lang="en-US" altLang="ja-JP" sz="1600" dirty="0">
                <a:cs typeface="Arial" panose="020B0604020202020204" pitchFamily="34" charset="0"/>
              </a:rPr>
              <a:t>XYZ coordinates in meters</a:t>
            </a:r>
            <a:endParaRPr lang="ja-JP" altLang="en-US" sz="1600" dirty="0">
              <a:cs typeface="Arial" panose="020B0604020202020204" pitchFamily="34" charset="0"/>
            </a:endParaRPr>
          </a:p>
        </p:txBody>
      </p:sp>
      <p:graphicFrame>
        <p:nvGraphicFramePr>
          <p:cNvPr id="31" name="オブジェクト 30"/>
          <p:cNvGraphicFramePr>
            <a:graphicFrameLocks noChangeAspect="1"/>
          </p:cNvGraphicFramePr>
          <p:nvPr>
            <p:extLst>
              <p:ext uri="{D42A27DB-BD31-4B8C-83A1-F6EECF244321}">
                <p14:modId xmlns:p14="http://schemas.microsoft.com/office/powerpoint/2010/main" val="1608240078"/>
              </p:ext>
            </p:extLst>
          </p:nvPr>
        </p:nvGraphicFramePr>
        <p:xfrm>
          <a:off x="4833422" y="2809888"/>
          <a:ext cx="1020762" cy="355600"/>
        </p:xfrm>
        <a:graphic>
          <a:graphicData uri="http://schemas.openxmlformats.org/presentationml/2006/ole">
            <mc:AlternateContent xmlns:mc="http://schemas.openxmlformats.org/markup-compatibility/2006">
              <mc:Choice xmlns:v="urn:schemas-microsoft-com:vml" Requires="v">
                <p:oleObj spid="_x0000_s1031" name="Equation" r:id="rId9" imgW="583920" imgH="203040" progId="Equation.DSMT4">
                  <p:embed/>
                </p:oleObj>
              </mc:Choice>
              <mc:Fallback>
                <p:oleObj name="Equation" r:id="rId9" imgW="583920" imgH="203040" progId="Equation.DSMT4">
                  <p:embed/>
                  <p:pic>
                    <p:nvPicPr>
                      <p:cNvPr id="31" name="オブジェクト 30"/>
                      <p:cNvPicPr>
                        <a:picLocks noChangeAspect="1" noChangeArrowheads="1"/>
                      </p:cNvPicPr>
                      <p:nvPr/>
                    </p:nvPicPr>
                    <p:blipFill>
                      <a:blip r:embed="rId10"/>
                      <a:srcRect/>
                      <a:stretch>
                        <a:fillRect/>
                      </a:stretch>
                    </p:blipFill>
                    <p:spPr bwMode="auto">
                      <a:xfrm>
                        <a:off x="4833422" y="2809888"/>
                        <a:ext cx="102076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正方形/長方形 31"/>
          <p:cNvSpPr/>
          <p:nvPr/>
        </p:nvSpPr>
        <p:spPr>
          <a:xfrm>
            <a:off x="5855836" y="2786070"/>
            <a:ext cx="3250299" cy="338554"/>
          </a:xfrm>
          <a:prstGeom prst="rect">
            <a:avLst/>
          </a:prstGeom>
        </p:spPr>
        <p:txBody>
          <a:bodyPr wrap="square">
            <a:spAutoFit/>
          </a:bodyPr>
          <a:lstStyle/>
          <a:p>
            <a:r>
              <a:rPr lang="en-US" altLang="ja-JP" sz="1600" dirty="0">
                <a:cs typeface="Arial" panose="020B0604020202020204" pitchFamily="34" charset="0"/>
              </a:rPr>
              <a:t>Parameters in the table</a:t>
            </a:r>
            <a:endParaRPr lang="ja-JP" altLang="en-US" sz="1600" dirty="0">
              <a:cs typeface="Arial" panose="020B0604020202020204" pitchFamily="34" charset="0"/>
            </a:endParaRPr>
          </a:p>
        </p:txBody>
      </p:sp>
      <p:sp>
        <p:nvSpPr>
          <p:cNvPr id="33" name="楕円 32"/>
          <p:cNvSpPr>
            <a:spLocks noChangeAspect="1"/>
          </p:cNvSpPr>
          <p:nvPr/>
        </p:nvSpPr>
        <p:spPr>
          <a:xfrm>
            <a:off x="5554515" y="712648"/>
            <a:ext cx="108000" cy="108000"/>
          </a:xfrm>
          <a:prstGeom prst="ellipse">
            <a:avLst/>
          </a:prstGeom>
          <a:solidFill>
            <a:schemeClr val="bg1">
              <a:lumMod val="50000"/>
            </a:schemeClr>
          </a:solidFill>
          <a:ln>
            <a:noFill/>
          </a:ln>
          <a:scene3d>
            <a:camera prst="orthographicFront"/>
            <a:lightRig rig="threePt" dir="t"/>
          </a:scene3d>
          <a:sp3d>
            <a:bevelT w="101600" h="1016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5" name="直線矢印コネクタ 34"/>
          <p:cNvCxnSpPr>
            <a:stCxn id="33" idx="7"/>
          </p:cNvCxnSpPr>
          <p:nvPr/>
        </p:nvCxnSpPr>
        <p:spPr>
          <a:xfrm flipV="1">
            <a:off x="5646699" y="450020"/>
            <a:ext cx="646409" cy="278444"/>
          </a:xfrm>
          <a:prstGeom prst="straightConnector1">
            <a:avLst/>
          </a:prstGeom>
          <a:ln>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a:stCxn id="33" idx="5"/>
          </p:cNvCxnSpPr>
          <p:nvPr/>
        </p:nvCxnSpPr>
        <p:spPr>
          <a:xfrm>
            <a:off x="5646699" y="804832"/>
            <a:ext cx="764066" cy="121438"/>
          </a:xfrm>
          <a:prstGeom prst="straightConnector1">
            <a:avLst/>
          </a:prstGeom>
          <a:ln>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33" idx="4"/>
          </p:cNvCxnSpPr>
          <p:nvPr/>
        </p:nvCxnSpPr>
        <p:spPr>
          <a:xfrm>
            <a:off x="5608515" y="820648"/>
            <a:ext cx="0" cy="600847"/>
          </a:xfrm>
          <a:prstGeom prst="straightConnector1">
            <a:avLst/>
          </a:prstGeom>
          <a:ln>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a:xfrm>
            <a:off x="6293108" y="247890"/>
            <a:ext cx="669739" cy="369332"/>
          </a:xfrm>
          <a:prstGeom prst="rect">
            <a:avLst/>
          </a:prstGeom>
        </p:spPr>
        <p:txBody>
          <a:bodyPr wrap="square">
            <a:spAutoFit/>
          </a:bodyPr>
          <a:lstStyle/>
          <a:p>
            <a:r>
              <a:rPr lang="en-US" altLang="ja-JP" b="1" dirty="0">
                <a:cs typeface="Arial" panose="020B0604020202020204" pitchFamily="34" charset="0"/>
              </a:rPr>
              <a:t>X</a:t>
            </a:r>
            <a:endParaRPr lang="ja-JP" altLang="en-US" b="1" dirty="0">
              <a:cs typeface="Arial" panose="020B0604020202020204" pitchFamily="34" charset="0"/>
            </a:endParaRPr>
          </a:p>
        </p:txBody>
      </p:sp>
      <p:sp>
        <p:nvSpPr>
          <p:cNvPr id="49" name="正方形/長方形 48"/>
          <p:cNvSpPr/>
          <p:nvPr/>
        </p:nvSpPr>
        <p:spPr>
          <a:xfrm>
            <a:off x="6410765" y="765156"/>
            <a:ext cx="707414" cy="369332"/>
          </a:xfrm>
          <a:prstGeom prst="rect">
            <a:avLst/>
          </a:prstGeom>
        </p:spPr>
        <p:txBody>
          <a:bodyPr wrap="square">
            <a:spAutoFit/>
          </a:bodyPr>
          <a:lstStyle/>
          <a:p>
            <a:r>
              <a:rPr lang="en-US" altLang="ja-JP" b="1" dirty="0">
                <a:cs typeface="Arial" panose="020B0604020202020204" pitchFamily="34" charset="0"/>
              </a:rPr>
              <a:t>Z</a:t>
            </a:r>
            <a:endParaRPr lang="ja-JP" altLang="en-US" b="1" dirty="0">
              <a:cs typeface="Arial" panose="020B0604020202020204" pitchFamily="34" charset="0"/>
            </a:endParaRPr>
          </a:p>
        </p:txBody>
      </p:sp>
      <p:sp>
        <p:nvSpPr>
          <p:cNvPr id="50" name="正方形/長方形 49"/>
          <p:cNvSpPr/>
          <p:nvPr/>
        </p:nvSpPr>
        <p:spPr>
          <a:xfrm>
            <a:off x="5189221" y="917456"/>
            <a:ext cx="549738" cy="369332"/>
          </a:xfrm>
          <a:prstGeom prst="rect">
            <a:avLst/>
          </a:prstGeom>
        </p:spPr>
        <p:txBody>
          <a:bodyPr wrap="square">
            <a:spAutoFit/>
          </a:bodyPr>
          <a:lstStyle/>
          <a:p>
            <a:r>
              <a:rPr lang="en-US" altLang="ja-JP" b="1" dirty="0">
                <a:cs typeface="Arial" panose="020B0604020202020204" pitchFamily="34" charset="0"/>
              </a:rPr>
              <a:t>Y</a:t>
            </a:r>
            <a:endParaRPr lang="ja-JP" altLang="en-US" b="1" dirty="0">
              <a:cs typeface="Arial" panose="020B0604020202020204" pitchFamily="34" charset="0"/>
            </a:endParaRPr>
          </a:p>
        </p:txBody>
      </p:sp>
      <p:sp>
        <p:nvSpPr>
          <p:cNvPr id="51" name="正方形/長方形 50"/>
          <p:cNvSpPr/>
          <p:nvPr/>
        </p:nvSpPr>
        <p:spPr>
          <a:xfrm>
            <a:off x="5792959" y="1214264"/>
            <a:ext cx="3250299" cy="338554"/>
          </a:xfrm>
          <a:prstGeom prst="rect">
            <a:avLst/>
          </a:prstGeom>
        </p:spPr>
        <p:txBody>
          <a:bodyPr wrap="square">
            <a:spAutoFit/>
          </a:bodyPr>
          <a:lstStyle/>
          <a:p>
            <a:r>
              <a:rPr lang="en-US" altLang="ja-JP" sz="1600" dirty="0">
                <a:solidFill>
                  <a:srgbClr val="FF0000"/>
                </a:solidFill>
                <a:cs typeface="Arial" panose="020B0604020202020204" pitchFamily="34" charset="0"/>
              </a:rPr>
              <a:t>*Note that </a:t>
            </a:r>
            <a:r>
              <a:rPr lang="en-US" altLang="ja-JP" sz="1600" i="1" dirty="0">
                <a:solidFill>
                  <a:srgbClr val="FF0000"/>
                </a:solidFill>
                <a:cs typeface="Arial" panose="020B0604020202020204" pitchFamily="34" charset="0"/>
              </a:rPr>
              <a:t>Z</a:t>
            </a:r>
            <a:r>
              <a:rPr lang="en-US" altLang="ja-JP" sz="1600" dirty="0">
                <a:solidFill>
                  <a:srgbClr val="FF0000"/>
                </a:solidFill>
                <a:cs typeface="Arial" panose="020B0604020202020204" pitchFamily="34" charset="0"/>
              </a:rPr>
              <a:t> is NOT depth</a:t>
            </a:r>
            <a:endParaRPr lang="ja-JP" altLang="en-US" sz="1600" dirty="0">
              <a:solidFill>
                <a:srgbClr val="FF0000"/>
              </a:solidFill>
              <a:cs typeface="Arial" panose="020B0604020202020204" pitchFamily="34" charset="0"/>
            </a:endParaRPr>
          </a:p>
        </p:txBody>
      </p:sp>
    </p:spTree>
    <p:extLst>
      <p:ext uri="{BB962C8B-B14F-4D97-AF65-F5344CB8AC3E}">
        <p14:creationId xmlns:p14="http://schemas.microsoft.com/office/powerpoint/2010/main" val="300340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409574" y="152400"/>
            <a:ext cx="8518295" cy="476250"/>
          </a:xfrm>
        </p:spPr>
        <p:txBody>
          <a:bodyPr/>
          <a:lstStyle/>
          <a:p>
            <a:r>
              <a:rPr kumimoji="1" lang="en-US" altLang="ja-JP" b="0" dirty="0">
                <a:latin typeface="Arial" panose="020B0604020202020204" pitchFamily="34" charset="0"/>
                <a:cs typeface="Arial" panose="020B0604020202020204" pitchFamily="34" charset="0"/>
              </a:rPr>
              <a:t>Trend model &amp; Stochastic Characteristics</a:t>
            </a:r>
            <a:endParaRPr kumimoji="1" lang="ja-JP" altLang="en-US" b="0" dirty="0">
              <a:latin typeface="Arial" panose="020B0604020202020204" pitchFamily="34" charset="0"/>
              <a:cs typeface="Arial" panose="020B0604020202020204" pitchFamily="34" charset="0"/>
            </a:endParaRPr>
          </a:p>
        </p:txBody>
      </p:sp>
      <p:graphicFrame>
        <p:nvGraphicFramePr>
          <p:cNvPr id="2" name="表 1"/>
          <p:cNvGraphicFramePr>
            <a:graphicFrameLocks noGrp="1"/>
          </p:cNvGraphicFramePr>
          <p:nvPr>
            <p:extLst>
              <p:ext uri="{D42A27DB-BD31-4B8C-83A1-F6EECF244321}">
                <p14:modId xmlns:p14="http://schemas.microsoft.com/office/powerpoint/2010/main" val="2412750253"/>
              </p:ext>
            </p:extLst>
          </p:nvPr>
        </p:nvGraphicFramePr>
        <p:xfrm>
          <a:off x="144524" y="4479462"/>
          <a:ext cx="8854951" cy="1796442"/>
        </p:xfrm>
        <a:graphic>
          <a:graphicData uri="http://schemas.openxmlformats.org/drawingml/2006/table">
            <a:tbl>
              <a:tblPr firstRow="1" firstCol="1" bandRow="1">
                <a:tableStyleId>{5C22544A-7EE6-4342-B048-85BDC9FD1C3A}</a:tableStyleId>
              </a:tblPr>
              <a:tblGrid>
                <a:gridCol w="920701">
                  <a:extLst>
                    <a:ext uri="{9D8B030D-6E8A-4147-A177-3AD203B41FA5}">
                      <a16:colId xmlns:a16="http://schemas.microsoft.com/office/drawing/2014/main" val="618848107"/>
                    </a:ext>
                  </a:extLst>
                </a:gridCol>
                <a:gridCol w="804700">
                  <a:extLst>
                    <a:ext uri="{9D8B030D-6E8A-4147-A177-3AD203B41FA5}">
                      <a16:colId xmlns:a16="http://schemas.microsoft.com/office/drawing/2014/main" val="1791601144"/>
                    </a:ext>
                  </a:extLst>
                </a:gridCol>
                <a:gridCol w="804700">
                  <a:extLst>
                    <a:ext uri="{9D8B030D-6E8A-4147-A177-3AD203B41FA5}">
                      <a16:colId xmlns:a16="http://schemas.microsoft.com/office/drawing/2014/main" val="2784565987"/>
                    </a:ext>
                  </a:extLst>
                </a:gridCol>
                <a:gridCol w="804700">
                  <a:extLst>
                    <a:ext uri="{9D8B030D-6E8A-4147-A177-3AD203B41FA5}">
                      <a16:colId xmlns:a16="http://schemas.microsoft.com/office/drawing/2014/main" val="1728843770"/>
                    </a:ext>
                  </a:extLst>
                </a:gridCol>
                <a:gridCol w="804700">
                  <a:extLst>
                    <a:ext uri="{9D8B030D-6E8A-4147-A177-3AD203B41FA5}">
                      <a16:colId xmlns:a16="http://schemas.microsoft.com/office/drawing/2014/main" val="1712870001"/>
                    </a:ext>
                  </a:extLst>
                </a:gridCol>
                <a:gridCol w="804700">
                  <a:extLst>
                    <a:ext uri="{9D8B030D-6E8A-4147-A177-3AD203B41FA5}">
                      <a16:colId xmlns:a16="http://schemas.microsoft.com/office/drawing/2014/main" val="1808575624"/>
                    </a:ext>
                  </a:extLst>
                </a:gridCol>
                <a:gridCol w="804700">
                  <a:extLst>
                    <a:ext uri="{9D8B030D-6E8A-4147-A177-3AD203B41FA5}">
                      <a16:colId xmlns:a16="http://schemas.microsoft.com/office/drawing/2014/main" val="2675900790"/>
                    </a:ext>
                  </a:extLst>
                </a:gridCol>
                <a:gridCol w="805512">
                  <a:extLst>
                    <a:ext uri="{9D8B030D-6E8A-4147-A177-3AD203B41FA5}">
                      <a16:colId xmlns:a16="http://schemas.microsoft.com/office/drawing/2014/main" val="840169362"/>
                    </a:ext>
                  </a:extLst>
                </a:gridCol>
                <a:gridCol w="805512">
                  <a:extLst>
                    <a:ext uri="{9D8B030D-6E8A-4147-A177-3AD203B41FA5}">
                      <a16:colId xmlns:a16="http://schemas.microsoft.com/office/drawing/2014/main" val="731097244"/>
                    </a:ext>
                  </a:extLst>
                </a:gridCol>
                <a:gridCol w="1495026">
                  <a:extLst>
                    <a:ext uri="{9D8B030D-6E8A-4147-A177-3AD203B41FA5}">
                      <a16:colId xmlns:a16="http://schemas.microsoft.com/office/drawing/2014/main" val="3745072850"/>
                    </a:ext>
                  </a:extLst>
                </a:gridCol>
              </a:tblGrid>
              <a:tr h="542814">
                <a:tc rowSpan="2">
                  <a:txBody>
                    <a:bodyPr/>
                    <a:lstStyle/>
                    <a:p>
                      <a:pPr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Layer</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Mean </a:t>
                      </a:r>
                      <a:r>
                        <a:rPr lang="en-US" sz="1200" dirty="0">
                          <a:solidFill>
                            <a:schemeClr val="tx1"/>
                          </a:solidFill>
                          <a:effectLst/>
                          <a:latin typeface="Symbol" panose="05050102010706020507" pitchFamily="18" charset="2"/>
                          <a:cs typeface="Arial" panose="020B0604020202020204" pitchFamily="34" charset="0"/>
                        </a:rPr>
                        <a:t>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gridSpan="2">
                  <a:txBody>
                    <a:bodyPr/>
                    <a:lstStyle/>
                    <a:p>
                      <a:pPr algn="ctr">
                        <a:lnSpc>
                          <a:spcPct val="107000"/>
                        </a:lnSpc>
                        <a:spcAft>
                          <a:spcPts val="0"/>
                        </a:spcAft>
                      </a:pPr>
                      <a:r>
                        <a:rPr lang="en-US" alt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rPr>
                        <a:t>Parameter</a:t>
                      </a:r>
                      <a:r>
                        <a:rPr lang="en-US" altLang="ja-JP" sz="1200" baseline="0" dirty="0">
                          <a:solidFill>
                            <a:schemeClr val="tx1"/>
                          </a:solidFill>
                          <a:effectLst/>
                          <a:latin typeface="Arial" panose="020B0604020202020204" pitchFamily="34" charset="0"/>
                          <a:ea typeface="SimSun" panose="02010600030101010101" pitchFamily="2" charset="-122"/>
                          <a:cs typeface="Arial" panose="020B0604020202020204" pitchFamily="34" charset="0"/>
                        </a:rPr>
                        <a:t> for linear trend </a:t>
                      </a:r>
                      <a:r>
                        <a:rPr lang="en-US" altLang="ja-JP" sz="1200" baseline="0" dirty="0">
                          <a:solidFill>
                            <a:schemeClr val="tx1"/>
                          </a:solidFill>
                          <a:effectLst/>
                          <a:latin typeface="Symbol" panose="05050102010706020507" pitchFamily="18" charset="2"/>
                          <a:ea typeface="SimSun" panose="02010600030101010101" pitchFamily="2" charset="-122"/>
                          <a:cs typeface="Arial" panose="020B0604020202020204" pitchFamily="34" charset="0"/>
                        </a:rPr>
                        <a:t>a</a:t>
                      </a:r>
                      <a:endParaRPr lang="ja-JP" sz="1200" dirty="0">
                        <a:solidFill>
                          <a:schemeClr val="tx1"/>
                        </a:solidFill>
                        <a:effectLst/>
                        <a:latin typeface="Symbol" panose="05050102010706020507" pitchFamily="18" charset="2"/>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lnSpc>
                          <a:spcPct val="107000"/>
                        </a:lnSpc>
                        <a:spcAft>
                          <a:spcPts val="0"/>
                        </a:spcAft>
                      </a:pPr>
                      <a:endParaRPr lang="ja-JP" sz="1400" dirty="0">
                        <a:solidFill>
                          <a:schemeClr val="tx1"/>
                        </a:solidFill>
                        <a:effectLst/>
                        <a:latin typeface="Symbol" panose="05050102010706020507" pitchFamily="18" charset="2"/>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Coefficient of variation (COV)</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gridSpan="2">
                  <a:txBody>
                    <a:bodyPr/>
                    <a:lstStyle/>
                    <a:p>
                      <a:pPr algn="ctr">
                        <a:lnSpc>
                          <a:spcPct val="107000"/>
                        </a:lnSpc>
                        <a:spcAft>
                          <a:spcPts val="0"/>
                        </a:spcAft>
                      </a:pPr>
                      <a:r>
                        <a:rPr lang="en-US" sz="1200">
                          <a:solidFill>
                            <a:schemeClr val="tx1"/>
                          </a:solidFill>
                          <a:effectLst/>
                          <a:latin typeface="Arial" panose="020B0604020202020204" pitchFamily="34" charset="0"/>
                          <a:cs typeface="Arial" panose="020B0604020202020204" pitchFamily="34" charset="0"/>
                        </a:rPr>
                        <a:t>Scale of fluctuation (SoF)</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rowSpan="2">
                  <a:txBody>
                    <a:bodyPr/>
                    <a:lstStyle/>
                    <a:p>
                      <a:pP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Pearson’s r between </a:t>
                      </a:r>
                      <a:r>
                        <a:rPr lang="en-US" sz="1200" dirty="0" err="1">
                          <a:solidFill>
                            <a:schemeClr val="tx1"/>
                          </a:solidFill>
                          <a:effectLst/>
                          <a:latin typeface="Arial" panose="020B0604020202020204" pitchFamily="34" charset="0"/>
                          <a:cs typeface="Arial" panose="020B0604020202020204" pitchFamily="34" charset="0"/>
                        </a:rPr>
                        <a:t>q</a:t>
                      </a:r>
                      <a:r>
                        <a:rPr lang="en-US" sz="1200" baseline="-25000" dirty="0" err="1">
                          <a:solidFill>
                            <a:schemeClr val="tx1"/>
                          </a:solidFill>
                          <a:effectLst/>
                          <a:latin typeface="Arial" panose="020B0604020202020204" pitchFamily="34" charset="0"/>
                          <a:cs typeface="Arial" panose="020B0604020202020204" pitchFamily="34" charset="0"/>
                        </a:rPr>
                        <a:t>t</a:t>
                      </a:r>
                      <a:r>
                        <a:rPr lang="en-US" sz="1200" dirty="0">
                          <a:solidFill>
                            <a:schemeClr val="tx1"/>
                          </a:solidFill>
                          <a:effectLst/>
                          <a:latin typeface="Arial" panose="020B0604020202020204" pitchFamily="34" charset="0"/>
                          <a:cs typeface="Arial" panose="020B0604020202020204" pitchFamily="34" charset="0"/>
                        </a:rPr>
                        <a:t> and f</a:t>
                      </a:r>
                      <a:r>
                        <a:rPr lang="en-US" sz="1200" baseline="-25000" dirty="0">
                          <a:solidFill>
                            <a:schemeClr val="tx1"/>
                          </a:solidFill>
                          <a:effectLst/>
                          <a:latin typeface="Arial" panose="020B0604020202020204" pitchFamily="34" charset="0"/>
                          <a:cs typeface="Arial" panose="020B0604020202020204" pitchFamily="34" charset="0"/>
                        </a:rPr>
                        <a:t>s</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335053"/>
                  </a:ext>
                </a:extLst>
              </a:tr>
              <a:tr h="313407">
                <a:tc vMerge="1">
                  <a:txBody>
                    <a:bodyPr/>
                    <a:lstStyle/>
                    <a:p>
                      <a:endParaRPr kumimoji="1" lang="ja-JP" altLang="en-US"/>
                    </a:p>
                  </a:txBody>
                  <a:tcPr/>
                </a:tc>
                <a:tc>
                  <a:txBody>
                    <a:bodyPr/>
                    <a:lstStyle/>
                    <a:p>
                      <a:pPr algn="ctr">
                        <a:lnSpc>
                          <a:spcPct val="107000"/>
                        </a:lnSpc>
                        <a:spcAft>
                          <a:spcPts val="0"/>
                        </a:spcAft>
                      </a:pPr>
                      <a:r>
                        <a:rPr lang="en-US" sz="1200" dirty="0" err="1">
                          <a:solidFill>
                            <a:schemeClr val="tx1"/>
                          </a:solidFill>
                          <a:effectLst/>
                          <a:latin typeface="Arial" panose="020B0604020202020204" pitchFamily="34" charset="0"/>
                          <a:cs typeface="Arial" panose="020B0604020202020204" pitchFamily="34" charset="0"/>
                        </a:rPr>
                        <a:t>q</a:t>
                      </a:r>
                      <a:r>
                        <a:rPr lang="en-US" sz="1200" baseline="-25000" dirty="0" err="1">
                          <a:solidFill>
                            <a:schemeClr val="tx1"/>
                          </a:solidFill>
                          <a:effectLst/>
                          <a:latin typeface="Arial" panose="020B0604020202020204" pitchFamily="34" charset="0"/>
                          <a:cs typeface="Arial" panose="020B0604020202020204" pitchFamily="34" charset="0"/>
                        </a:rPr>
                        <a:t>t</a:t>
                      </a:r>
                      <a:r>
                        <a:rPr lang="en-US" sz="1200" baseline="-25000" dirty="0">
                          <a:solidFill>
                            <a:schemeClr val="tx1"/>
                          </a:solidFill>
                          <a:effectLst/>
                          <a:latin typeface="Arial" panose="020B0604020202020204" pitchFamily="34" charset="0"/>
                          <a:cs typeface="Arial" panose="020B0604020202020204" pitchFamily="34" charset="0"/>
                        </a:rPr>
                        <a:t> </a:t>
                      </a:r>
                      <a:r>
                        <a:rPr lang="en-US" sz="1200" dirty="0">
                          <a:solidFill>
                            <a:schemeClr val="tx1"/>
                          </a:solidFill>
                          <a:effectLst/>
                          <a:latin typeface="Arial" panose="020B0604020202020204" pitchFamily="34" charset="0"/>
                          <a:cs typeface="Arial" panose="020B0604020202020204" pitchFamily="34" charset="0"/>
                        </a:rPr>
                        <a:t>(MPa)</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f</a:t>
                      </a:r>
                      <a:r>
                        <a:rPr lang="en-US" sz="1200" baseline="-25000" dirty="0">
                          <a:solidFill>
                            <a:schemeClr val="tx1"/>
                          </a:solidFill>
                          <a:effectLst/>
                          <a:latin typeface="Arial" panose="020B0604020202020204" pitchFamily="34" charset="0"/>
                          <a:cs typeface="Arial" panose="020B0604020202020204" pitchFamily="34" charset="0"/>
                        </a:rPr>
                        <a:t>s </a:t>
                      </a:r>
                      <a:r>
                        <a:rPr lang="en-US" sz="1200" dirty="0">
                          <a:solidFill>
                            <a:schemeClr val="tx1"/>
                          </a:solidFill>
                          <a:effectLst/>
                          <a:latin typeface="Arial" panose="020B0604020202020204" pitchFamily="34" charset="0"/>
                          <a:cs typeface="Arial" panose="020B0604020202020204" pitchFamily="34" charset="0"/>
                        </a:rPr>
                        <a:t>(</a:t>
                      </a:r>
                      <a:r>
                        <a:rPr lang="en-US" sz="1200" dirty="0" err="1">
                          <a:solidFill>
                            <a:schemeClr val="tx1"/>
                          </a:solidFill>
                          <a:effectLst/>
                          <a:latin typeface="Arial" panose="020B0604020202020204" pitchFamily="34" charset="0"/>
                          <a:cs typeface="Arial" panose="020B0604020202020204" pitchFamily="34" charset="0"/>
                        </a:rPr>
                        <a:t>kPa</a:t>
                      </a:r>
                      <a:r>
                        <a:rPr lang="en-US" sz="1200" dirty="0">
                          <a:solidFill>
                            <a:schemeClr val="tx1"/>
                          </a:solidFill>
                          <a:effectLst/>
                          <a:latin typeface="Arial" panose="020B0604020202020204" pitchFamily="34" charset="0"/>
                          <a:cs typeface="Arial" panose="020B0604020202020204" pitchFamily="34" charset="0"/>
                        </a:rPr>
                        <a:t>)</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altLang="ja-JP" sz="1200" dirty="0" err="1">
                          <a:solidFill>
                            <a:schemeClr val="tx1"/>
                          </a:solidFill>
                          <a:effectLst/>
                          <a:latin typeface="Arial" panose="020B0604020202020204" pitchFamily="34" charset="0"/>
                          <a:cs typeface="Arial" panose="020B0604020202020204" pitchFamily="34" charset="0"/>
                        </a:rPr>
                        <a:t>q</a:t>
                      </a:r>
                      <a:r>
                        <a:rPr lang="en-US" altLang="ja-JP" sz="1200" baseline="-25000" dirty="0" err="1">
                          <a:solidFill>
                            <a:schemeClr val="tx1"/>
                          </a:solidFill>
                          <a:effectLst/>
                          <a:latin typeface="Arial" panose="020B0604020202020204" pitchFamily="34" charset="0"/>
                          <a:cs typeface="Arial" panose="020B0604020202020204" pitchFamily="34" charset="0"/>
                        </a:rPr>
                        <a:t>t</a:t>
                      </a:r>
                      <a:endParaRPr lang="ja-JP" alt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200" dirty="0">
                          <a:solidFill>
                            <a:schemeClr val="tx1"/>
                          </a:solidFill>
                          <a:effectLst/>
                          <a:latin typeface="Arial" panose="020B0604020202020204" pitchFamily="34" charset="0"/>
                          <a:cs typeface="Arial" panose="020B0604020202020204" pitchFamily="34" charset="0"/>
                        </a:rPr>
                        <a:t>f</a:t>
                      </a:r>
                      <a:r>
                        <a:rPr lang="en-US" altLang="ja-JP" sz="1200" baseline="-25000" dirty="0">
                          <a:solidFill>
                            <a:schemeClr val="tx1"/>
                          </a:solidFill>
                          <a:effectLst/>
                          <a:latin typeface="Arial" panose="020B0604020202020204" pitchFamily="34" charset="0"/>
                          <a:cs typeface="Arial" panose="020B0604020202020204" pitchFamily="34" charset="0"/>
                        </a:rPr>
                        <a:t>s</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solidFill>
                            <a:schemeClr val="tx1"/>
                          </a:solidFill>
                          <a:effectLst/>
                          <a:latin typeface="Arial" panose="020B0604020202020204" pitchFamily="34" charset="0"/>
                          <a:cs typeface="Arial" panose="020B0604020202020204" pitchFamily="34" charset="0"/>
                        </a:rPr>
                        <a:t>q</a:t>
                      </a:r>
                      <a:r>
                        <a:rPr lang="en-US" sz="1200" baseline="-25000">
                          <a:solidFill>
                            <a:schemeClr val="tx1"/>
                          </a:solidFill>
                          <a:effectLst/>
                          <a:latin typeface="Arial" panose="020B0604020202020204" pitchFamily="34" charset="0"/>
                          <a:cs typeface="Arial" panose="020B0604020202020204" pitchFamily="34" charset="0"/>
                        </a:rPr>
                        <a:t>t</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solidFill>
                            <a:schemeClr val="tx1"/>
                          </a:solidFill>
                          <a:effectLst/>
                          <a:latin typeface="Arial" panose="020B0604020202020204" pitchFamily="34" charset="0"/>
                          <a:cs typeface="Arial" panose="020B0604020202020204" pitchFamily="34" charset="0"/>
                        </a:rPr>
                        <a:t>f</a:t>
                      </a:r>
                      <a:r>
                        <a:rPr lang="en-US" sz="1200" baseline="-25000">
                          <a:solidFill>
                            <a:schemeClr val="tx1"/>
                          </a:solidFill>
                          <a:effectLst/>
                          <a:latin typeface="Arial" panose="020B0604020202020204" pitchFamily="34" charset="0"/>
                          <a:cs typeface="Arial" panose="020B0604020202020204" pitchFamily="34" charset="0"/>
                        </a:rPr>
                        <a:t>s</a:t>
                      </a:r>
                      <a:endParaRPr lang="ja-JP" sz="12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dirty="0" err="1">
                          <a:solidFill>
                            <a:schemeClr val="tx1"/>
                          </a:solidFill>
                          <a:effectLst/>
                          <a:latin typeface="Symbol" panose="05050102010706020507" pitchFamily="18" charset="2"/>
                          <a:cs typeface="Arial" panose="020B0604020202020204" pitchFamily="34" charset="0"/>
                        </a:rPr>
                        <a:t>q</a:t>
                      </a:r>
                      <a:r>
                        <a:rPr lang="en-US" sz="1200" baseline="-25000" dirty="0" err="1">
                          <a:solidFill>
                            <a:schemeClr val="tx1"/>
                          </a:solidFill>
                          <a:effectLst/>
                          <a:latin typeface="Arial" panose="020B0604020202020204" pitchFamily="34" charset="0"/>
                          <a:cs typeface="Arial" panose="020B0604020202020204" pitchFamily="34" charset="0"/>
                        </a:rPr>
                        <a:t>h</a:t>
                      </a:r>
                      <a:r>
                        <a:rPr lang="en-US" sz="1200" dirty="0">
                          <a:solidFill>
                            <a:schemeClr val="tx1"/>
                          </a:solidFill>
                          <a:effectLst/>
                          <a:latin typeface="Arial" panose="020B0604020202020204" pitchFamily="34" charset="0"/>
                          <a:cs typeface="Arial" panose="020B0604020202020204" pitchFamily="34" charset="0"/>
                        </a:rPr>
                        <a:t>* (m)</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dirty="0">
                          <a:solidFill>
                            <a:schemeClr val="tx1"/>
                          </a:solidFill>
                          <a:effectLst/>
                          <a:latin typeface="Symbol" panose="05050102010706020507" pitchFamily="18" charset="2"/>
                          <a:cs typeface="Arial" panose="020B0604020202020204" pitchFamily="34" charset="0"/>
                        </a:rPr>
                        <a:t>q</a:t>
                      </a:r>
                      <a:r>
                        <a:rPr lang="en-US" sz="1200" baseline="-25000" dirty="0">
                          <a:solidFill>
                            <a:schemeClr val="tx1"/>
                          </a:solidFill>
                          <a:effectLst/>
                          <a:latin typeface="Arial" panose="020B0604020202020204" pitchFamily="34" charset="0"/>
                          <a:cs typeface="Arial" panose="020B0604020202020204" pitchFamily="34" charset="0"/>
                        </a:rPr>
                        <a:t>v</a:t>
                      </a:r>
                      <a:r>
                        <a:rPr lang="en-US" sz="1200" dirty="0">
                          <a:solidFill>
                            <a:schemeClr val="tx1"/>
                          </a:solidFill>
                          <a:effectLst/>
                          <a:latin typeface="Arial" panose="020B0604020202020204" pitchFamily="34" charset="0"/>
                          <a:cs typeface="Arial" panose="020B0604020202020204" pitchFamily="34" charset="0"/>
                        </a:rPr>
                        <a:t> (m)</a:t>
                      </a:r>
                      <a:endParaRPr lang="ja-JP" sz="12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1830408632"/>
                  </a:ext>
                </a:extLst>
              </a:tr>
              <a:tr h="313407">
                <a:tc>
                  <a:txBody>
                    <a:bodyPr/>
                    <a:lstStyle/>
                    <a:p>
                      <a:pP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1: Sand</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9.0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110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-1.0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-10.0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0.24</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0.24</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10.0</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1.0</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0.7</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73567044"/>
                  </a:ext>
                </a:extLst>
              </a:tr>
              <a:tr h="313407">
                <a:tc>
                  <a:txBody>
                    <a:bodyPr/>
                    <a:lstStyle/>
                    <a:p>
                      <a:pP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2: Clay</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2.0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75</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0.2</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4.0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0.20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0.20</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15.0</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1.2</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0.7</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2755406"/>
                  </a:ext>
                </a:extLst>
              </a:tr>
              <a:tr h="313407">
                <a:tc>
                  <a:txBody>
                    <a:bodyPr/>
                    <a:lstStyle/>
                    <a:p>
                      <a:pPr>
                        <a:lnSpc>
                          <a:spcPct val="107000"/>
                        </a:lnSpc>
                        <a:spcAft>
                          <a:spcPts val="0"/>
                        </a:spcAft>
                      </a:pPr>
                      <a:r>
                        <a:rPr lang="en-US" sz="1400">
                          <a:solidFill>
                            <a:schemeClr val="tx1"/>
                          </a:solidFill>
                          <a:effectLst/>
                          <a:latin typeface="Arial" panose="020B0604020202020204" pitchFamily="34" charset="0"/>
                          <a:cs typeface="Arial" panose="020B0604020202020204" pitchFamily="34" charset="0"/>
                        </a:rPr>
                        <a:t>3: Silt</a:t>
                      </a:r>
                      <a:endParaRPr lang="ja-JP" sz="140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5.5</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85</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0.2</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alt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rPr>
                        <a:t>2.0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0.24</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0.24</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10.0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1.0</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solidFill>
                            <a:schemeClr val="tx1"/>
                          </a:solidFill>
                          <a:effectLst/>
                          <a:latin typeface="Arial" panose="020B0604020202020204" pitchFamily="34" charset="0"/>
                          <a:cs typeface="Arial" panose="020B0604020202020204" pitchFamily="34" charset="0"/>
                        </a:rPr>
                        <a:t>0.7</a:t>
                      </a:r>
                      <a:endParaRPr lang="ja-JP" sz="14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238164"/>
                  </a:ext>
                </a:extLst>
              </a:tr>
            </a:tbl>
          </a:graphicData>
        </a:graphic>
      </p:graphicFrame>
      <p:sp>
        <p:nvSpPr>
          <p:cNvPr id="15" name="正方形/長方形 14"/>
          <p:cNvSpPr/>
          <p:nvPr/>
        </p:nvSpPr>
        <p:spPr>
          <a:xfrm>
            <a:off x="102885" y="6294039"/>
            <a:ext cx="3678021" cy="307777"/>
          </a:xfrm>
          <a:prstGeom prst="rect">
            <a:avLst/>
          </a:prstGeom>
        </p:spPr>
        <p:txBody>
          <a:bodyPr wrap="square">
            <a:spAutoFit/>
          </a:bodyPr>
          <a:lstStyle/>
          <a:p>
            <a:r>
              <a:rPr lang="en-US" altLang="ja-JP" sz="1400" dirty="0"/>
              <a:t>* Horizontal spatial variability is isotropic</a:t>
            </a:r>
            <a:endParaRPr lang="ja-JP" altLang="en-US" sz="1400" dirty="0"/>
          </a:p>
        </p:txBody>
      </p:sp>
      <p:graphicFrame>
        <p:nvGraphicFramePr>
          <p:cNvPr id="17" name="オブジェクト 16"/>
          <p:cNvGraphicFramePr>
            <a:graphicFrameLocks noChangeAspect="1"/>
          </p:cNvGraphicFramePr>
          <p:nvPr>
            <p:extLst>
              <p:ext uri="{D42A27DB-BD31-4B8C-83A1-F6EECF244321}">
                <p14:modId xmlns:p14="http://schemas.microsoft.com/office/powerpoint/2010/main" val="290284382"/>
              </p:ext>
            </p:extLst>
          </p:nvPr>
        </p:nvGraphicFramePr>
        <p:xfrm>
          <a:off x="1000125" y="1347788"/>
          <a:ext cx="2057400" cy="482600"/>
        </p:xfrm>
        <a:graphic>
          <a:graphicData uri="http://schemas.openxmlformats.org/presentationml/2006/ole">
            <mc:AlternateContent xmlns:mc="http://schemas.openxmlformats.org/markup-compatibility/2006">
              <mc:Choice xmlns:v="urn:schemas-microsoft-com:vml" Requires="v">
                <p:oleObj spid="_x0000_s2052" name="Equation" r:id="rId4" imgW="1028520" imgH="241200" progId="Equation.DSMT4">
                  <p:embed/>
                </p:oleObj>
              </mc:Choice>
              <mc:Fallback>
                <p:oleObj name="Equation" r:id="rId4" imgW="1028520" imgH="241200" progId="Equation.DSMT4">
                  <p:embed/>
                  <p:pic>
                    <p:nvPicPr>
                      <p:cNvPr id="17" name="オブジェクト 16"/>
                      <p:cNvPicPr>
                        <a:picLocks noChangeAspect="1" noChangeArrowheads="1"/>
                      </p:cNvPicPr>
                      <p:nvPr/>
                    </p:nvPicPr>
                    <p:blipFill>
                      <a:blip r:embed="rId5"/>
                      <a:srcRect/>
                      <a:stretch>
                        <a:fillRect/>
                      </a:stretch>
                    </p:blipFill>
                    <p:spPr bwMode="auto">
                      <a:xfrm>
                        <a:off x="1000125" y="1347788"/>
                        <a:ext cx="2057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正方形/長方形 3"/>
          <p:cNvSpPr/>
          <p:nvPr/>
        </p:nvSpPr>
        <p:spPr>
          <a:xfrm>
            <a:off x="987425" y="2967279"/>
            <a:ext cx="6616055" cy="1323439"/>
          </a:xfrm>
          <a:prstGeom prst="rect">
            <a:avLst/>
          </a:prstGeom>
        </p:spPr>
        <p:txBody>
          <a:bodyPr wrap="square">
            <a:spAutoFit/>
          </a:bodyPr>
          <a:lstStyle/>
          <a:p>
            <a:r>
              <a:rPr lang="en-US" altLang="ja-JP" sz="1600" i="1" dirty="0" err="1">
                <a:latin typeface="Times New Roman" panose="02020603050405020304" pitchFamily="18" charset="0"/>
                <a:cs typeface="Times New Roman" panose="02020603050405020304" pitchFamily="18" charset="0"/>
              </a:rPr>
              <a:t>y</a:t>
            </a:r>
            <a:r>
              <a:rPr lang="en-US" altLang="ja-JP" sz="1600" i="1" baseline="-25000" dirty="0" err="1">
                <a:latin typeface="Times New Roman" panose="02020603050405020304" pitchFamily="18" charset="0"/>
                <a:cs typeface="Times New Roman" panose="02020603050405020304" pitchFamily="18" charset="0"/>
              </a:rPr>
              <a:t>i,j</a:t>
            </a:r>
            <a:r>
              <a:rPr lang="en-US" altLang="ja-JP" sz="1600" dirty="0">
                <a:latin typeface="Times New Roman" panose="02020603050405020304" pitchFamily="18" charset="0"/>
                <a:cs typeface="Times New Roman" panose="02020603050405020304" pitchFamily="18" charset="0"/>
              </a:rPr>
              <a:t>: trend model of </a:t>
            </a:r>
            <a:r>
              <a:rPr lang="en-US" altLang="ja-JP" sz="1600" dirty="0" err="1">
                <a:latin typeface="Times New Roman" panose="02020603050405020304" pitchFamily="18" charset="0"/>
                <a:cs typeface="Times New Roman" panose="02020603050405020304" pitchFamily="18" charset="0"/>
              </a:rPr>
              <a:t>q</a:t>
            </a:r>
            <a:r>
              <a:rPr lang="en-US" altLang="ja-JP" sz="1600" baseline="-25000" dirty="0" err="1">
                <a:latin typeface="Times New Roman" panose="02020603050405020304" pitchFamily="18" charset="0"/>
                <a:cs typeface="Times New Roman" panose="02020603050405020304" pitchFamily="18" charset="0"/>
              </a:rPr>
              <a:t>t</a:t>
            </a:r>
            <a:r>
              <a:rPr lang="en-US" altLang="ja-JP" sz="1600" dirty="0">
                <a:latin typeface="Times New Roman" panose="02020603050405020304" pitchFamily="18" charset="0"/>
                <a:cs typeface="Times New Roman" panose="02020603050405020304" pitchFamily="18" charset="0"/>
              </a:rPr>
              <a:t> and f</a:t>
            </a:r>
            <a:r>
              <a:rPr lang="en-US" altLang="ja-JP" sz="1600" baseline="-25000" dirty="0">
                <a:latin typeface="Times New Roman" panose="02020603050405020304" pitchFamily="18" charset="0"/>
                <a:cs typeface="Times New Roman" panose="02020603050405020304" pitchFamily="18" charset="0"/>
              </a:rPr>
              <a:t>s</a:t>
            </a:r>
          </a:p>
          <a:p>
            <a:r>
              <a:rPr lang="en-US" altLang="ja-JP" sz="1600" i="1" dirty="0" err="1">
                <a:latin typeface="Times New Roman" panose="02020603050405020304" pitchFamily="18" charset="0"/>
                <a:cs typeface="Times New Roman" panose="02020603050405020304" pitchFamily="18" charset="0"/>
              </a:rPr>
              <a:t>Y</a:t>
            </a:r>
            <a:r>
              <a:rPr lang="en-US" altLang="ja-JP" sz="1600" i="1" baseline="-25000" dirty="0" err="1">
                <a:latin typeface="Times New Roman" panose="02020603050405020304" pitchFamily="18" charset="0"/>
                <a:cs typeface="Times New Roman" panose="02020603050405020304" pitchFamily="18" charset="0"/>
              </a:rPr>
              <a:t>j</a:t>
            </a:r>
            <a:r>
              <a:rPr lang="en-US" altLang="ja-JP" sz="1600" dirty="0">
                <a:latin typeface="Times New Roman" panose="02020603050405020304" pitchFamily="18" charset="0"/>
                <a:cs typeface="Times New Roman" panose="02020603050405020304" pitchFamily="18" charset="0"/>
              </a:rPr>
              <a:t>: depth in meters</a:t>
            </a:r>
          </a:p>
          <a:p>
            <a:r>
              <a:rPr lang="en-US" altLang="ja-JP" sz="1600" dirty="0">
                <a:latin typeface="Symbol" panose="05050102010706020507" pitchFamily="18" charset="2"/>
              </a:rPr>
              <a:t>m</a:t>
            </a:r>
            <a:r>
              <a:rPr lang="en-US" altLang="ja-JP" sz="1600" dirty="0"/>
              <a:t>: mean (different mean for different soil and property type)</a:t>
            </a:r>
          </a:p>
          <a:p>
            <a:r>
              <a:rPr lang="en-US" altLang="ja-JP" sz="1600" dirty="0">
                <a:latin typeface="Symbol" panose="05050102010706020507" pitchFamily="18" charset="2"/>
              </a:rPr>
              <a:t>a</a:t>
            </a:r>
            <a:r>
              <a:rPr lang="en-US" altLang="ja-JP" sz="1600" dirty="0"/>
              <a:t>: parameter for linear trend</a:t>
            </a:r>
          </a:p>
          <a:p>
            <a:r>
              <a:rPr lang="en-US" altLang="ja-JP" sz="1600" dirty="0" err="1">
                <a:latin typeface="Symbol" panose="05050102010706020507" pitchFamily="18" charset="2"/>
              </a:rPr>
              <a:t>e</a:t>
            </a:r>
            <a:r>
              <a:rPr lang="en-US" altLang="ja-JP" sz="1600" i="1" baseline="-25000" dirty="0" err="1">
                <a:latin typeface="Times New Roman" panose="02020603050405020304" pitchFamily="18" charset="0"/>
                <a:cs typeface="Times New Roman" panose="02020603050405020304" pitchFamily="18" charset="0"/>
              </a:rPr>
              <a:t>i,j</a:t>
            </a:r>
            <a:r>
              <a:rPr lang="en-US" altLang="ja-JP" sz="1600" dirty="0" err="1"/>
              <a:t>:a</a:t>
            </a:r>
            <a:r>
              <a:rPr lang="en-US" altLang="ja-JP" sz="1600" dirty="0"/>
              <a:t> zero-mean 3D random field described by the COV and </a:t>
            </a:r>
            <a:r>
              <a:rPr lang="en-US" altLang="ja-JP" sz="1600" dirty="0" err="1"/>
              <a:t>SoF</a:t>
            </a:r>
            <a:endParaRPr lang="ja-JP" altLang="en-US" sz="1600" dirty="0"/>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2825889067"/>
              </p:ext>
            </p:extLst>
          </p:nvPr>
        </p:nvGraphicFramePr>
        <p:xfrm>
          <a:off x="987425" y="2341819"/>
          <a:ext cx="2794000" cy="482600"/>
        </p:xfrm>
        <a:graphic>
          <a:graphicData uri="http://schemas.openxmlformats.org/presentationml/2006/ole">
            <mc:AlternateContent xmlns:mc="http://schemas.openxmlformats.org/markup-compatibility/2006">
              <mc:Choice xmlns:v="urn:schemas-microsoft-com:vml" Requires="v">
                <p:oleObj spid="_x0000_s2053" name="Equation" r:id="rId6" imgW="1396800" imgH="241200" progId="Equation.DSMT4">
                  <p:embed/>
                </p:oleObj>
              </mc:Choice>
              <mc:Fallback>
                <p:oleObj name="Equation" r:id="rId6" imgW="1396800" imgH="241200" progId="Equation.DSMT4">
                  <p:embed/>
                  <p:pic>
                    <p:nvPicPr>
                      <p:cNvPr id="20" name="オブジェクト 19"/>
                      <p:cNvPicPr>
                        <a:picLocks noChangeAspect="1" noChangeArrowheads="1"/>
                      </p:cNvPicPr>
                      <p:nvPr/>
                    </p:nvPicPr>
                    <p:blipFill>
                      <a:blip r:embed="rId7"/>
                      <a:srcRect/>
                      <a:stretch>
                        <a:fillRect/>
                      </a:stretch>
                    </p:blipFill>
                    <p:spPr bwMode="auto">
                      <a:xfrm>
                        <a:off x="987425" y="2341819"/>
                        <a:ext cx="2794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正方形/長方形 24"/>
          <p:cNvSpPr/>
          <p:nvPr/>
        </p:nvSpPr>
        <p:spPr>
          <a:xfrm>
            <a:off x="483013" y="942904"/>
            <a:ext cx="5685031" cy="369332"/>
          </a:xfrm>
          <a:prstGeom prst="rect">
            <a:avLst/>
          </a:prstGeom>
        </p:spPr>
        <p:txBody>
          <a:bodyPr wrap="square">
            <a:spAutoFit/>
          </a:bodyPr>
          <a:lstStyle/>
          <a:p>
            <a:pPr marL="342900" indent="-342900">
              <a:buFont typeface="Wingdings" panose="05000000000000000000" pitchFamily="2" charset="2"/>
              <a:buChar char="Ø"/>
            </a:pPr>
            <a:r>
              <a:rPr lang="en-US" altLang="ja-JP" dirty="0"/>
              <a:t>Constant trend (G1, G2, G4)</a:t>
            </a:r>
            <a:endParaRPr lang="ja-JP" altLang="en-US" dirty="0"/>
          </a:p>
        </p:txBody>
      </p:sp>
      <p:sp>
        <p:nvSpPr>
          <p:cNvPr id="27" name="正方形/長方形 26"/>
          <p:cNvSpPr/>
          <p:nvPr/>
        </p:nvSpPr>
        <p:spPr>
          <a:xfrm>
            <a:off x="483013" y="1972854"/>
            <a:ext cx="5685031" cy="369332"/>
          </a:xfrm>
          <a:prstGeom prst="rect">
            <a:avLst/>
          </a:prstGeom>
        </p:spPr>
        <p:txBody>
          <a:bodyPr wrap="square">
            <a:spAutoFit/>
          </a:bodyPr>
          <a:lstStyle/>
          <a:p>
            <a:pPr marL="342900" indent="-342900">
              <a:buFont typeface="Wingdings" panose="05000000000000000000" pitchFamily="2" charset="2"/>
              <a:buChar char="Ø"/>
            </a:pPr>
            <a:r>
              <a:rPr lang="en-US" altLang="ja-JP" dirty="0"/>
              <a:t>Linear trend (G3)</a:t>
            </a:r>
            <a:endParaRPr lang="ja-JP" altLang="en-US" dirty="0"/>
          </a:p>
        </p:txBody>
      </p:sp>
      <p:sp>
        <p:nvSpPr>
          <p:cNvPr id="5" name="左中かっこ 4"/>
          <p:cNvSpPr/>
          <p:nvPr/>
        </p:nvSpPr>
        <p:spPr>
          <a:xfrm>
            <a:off x="747231" y="3075961"/>
            <a:ext cx="240194" cy="1149808"/>
          </a:xfrm>
          <a:prstGeom prst="leftBrac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18771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F4866D6-307B-4883-83E0-2C02586B5CF2}"/>
              </a:ext>
            </a:extLst>
          </p:cNvPr>
          <p:cNvSpPr txBox="1"/>
          <p:nvPr/>
        </p:nvSpPr>
        <p:spPr>
          <a:xfrm>
            <a:off x="97106" y="100527"/>
            <a:ext cx="2068497" cy="369332"/>
          </a:xfrm>
          <a:prstGeom prst="rect">
            <a:avLst/>
          </a:prstGeom>
          <a:noFill/>
        </p:spPr>
        <p:txBody>
          <a:bodyPr wrap="square" rtlCol="0">
            <a:spAutoFit/>
          </a:bodyPr>
          <a:lstStyle/>
          <a:p>
            <a:r>
              <a:rPr lang="en-US" dirty="0"/>
              <a:t>Silt split with SBT</a:t>
            </a:r>
          </a:p>
        </p:txBody>
      </p:sp>
      <p:sp>
        <p:nvSpPr>
          <p:cNvPr id="16" name="TextBox 15">
            <a:extLst>
              <a:ext uri="{FF2B5EF4-FFF2-40B4-BE49-F238E27FC236}">
                <a16:creationId xmlns:a16="http://schemas.microsoft.com/office/drawing/2014/main" id="{CB234A90-CC0C-40AF-A407-77E3E8D01AB9}"/>
              </a:ext>
            </a:extLst>
          </p:cNvPr>
          <p:cNvSpPr txBox="1"/>
          <p:nvPr/>
        </p:nvSpPr>
        <p:spPr>
          <a:xfrm>
            <a:off x="5043448" y="100527"/>
            <a:ext cx="3647792" cy="369332"/>
          </a:xfrm>
          <a:prstGeom prst="rect">
            <a:avLst/>
          </a:prstGeom>
          <a:noFill/>
        </p:spPr>
        <p:txBody>
          <a:bodyPr wrap="square" rtlCol="0">
            <a:spAutoFit/>
          </a:bodyPr>
          <a:lstStyle/>
          <a:p>
            <a:r>
              <a:rPr lang="en-US" dirty="0"/>
              <a:t>Silt split with geological formation</a:t>
            </a:r>
          </a:p>
        </p:txBody>
      </p:sp>
      <p:sp>
        <p:nvSpPr>
          <p:cNvPr id="18" name="TextBox 17">
            <a:extLst>
              <a:ext uri="{FF2B5EF4-FFF2-40B4-BE49-F238E27FC236}">
                <a16:creationId xmlns:a16="http://schemas.microsoft.com/office/drawing/2014/main" id="{A6D981FB-C9C5-4C4D-B83E-302E00CDDD17}"/>
              </a:ext>
            </a:extLst>
          </p:cNvPr>
          <p:cNvSpPr txBox="1"/>
          <p:nvPr/>
        </p:nvSpPr>
        <p:spPr>
          <a:xfrm>
            <a:off x="97106" y="3511031"/>
            <a:ext cx="2486296" cy="369332"/>
          </a:xfrm>
          <a:prstGeom prst="rect">
            <a:avLst/>
          </a:prstGeom>
          <a:noFill/>
        </p:spPr>
        <p:txBody>
          <a:bodyPr wrap="square" rtlCol="0">
            <a:spAutoFit/>
          </a:bodyPr>
          <a:lstStyle/>
          <a:p>
            <a:r>
              <a:rPr lang="en-US" dirty="0"/>
              <a:t>Clay split with SBT</a:t>
            </a:r>
          </a:p>
        </p:txBody>
      </p:sp>
      <p:sp>
        <p:nvSpPr>
          <p:cNvPr id="19" name="TextBox 18">
            <a:extLst>
              <a:ext uri="{FF2B5EF4-FFF2-40B4-BE49-F238E27FC236}">
                <a16:creationId xmlns:a16="http://schemas.microsoft.com/office/drawing/2014/main" id="{85A443BF-7C9C-4C3F-AAB3-B460EC57B869}"/>
              </a:ext>
            </a:extLst>
          </p:cNvPr>
          <p:cNvSpPr txBox="1"/>
          <p:nvPr/>
        </p:nvSpPr>
        <p:spPr>
          <a:xfrm>
            <a:off x="5043447" y="3511031"/>
            <a:ext cx="4003447" cy="369332"/>
          </a:xfrm>
          <a:prstGeom prst="rect">
            <a:avLst/>
          </a:prstGeom>
          <a:noFill/>
        </p:spPr>
        <p:txBody>
          <a:bodyPr wrap="square" rtlCol="0">
            <a:spAutoFit/>
          </a:bodyPr>
          <a:lstStyle/>
          <a:p>
            <a:r>
              <a:rPr lang="en-US" dirty="0"/>
              <a:t>Clay split with geological formation</a:t>
            </a:r>
          </a:p>
        </p:txBody>
      </p:sp>
      <p:pic>
        <p:nvPicPr>
          <p:cNvPr id="11" name="Picture 10">
            <a:extLst>
              <a:ext uri="{FF2B5EF4-FFF2-40B4-BE49-F238E27FC236}">
                <a16:creationId xmlns:a16="http://schemas.microsoft.com/office/drawing/2014/main" id="{0C781524-BD0D-4EF8-9EC2-3B405A6F3589}"/>
              </a:ext>
            </a:extLst>
          </p:cNvPr>
          <p:cNvPicPr>
            <a:picLocks noChangeAspect="1"/>
          </p:cNvPicPr>
          <p:nvPr/>
        </p:nvPicPr>
        <p:blipFill>
          <a:blip r:embed="rId3"/>
          <a:stretch>
            <a:fillRect/>
          </a:stretch>
        </p:blipFill>
        <p:spPr>
          <a:xfrm>
            <a:off x="-550415" y="4463217"/>
            <a:ext cx="4828904" cy="2394783"/>
          </a:xfrm>
          <a:prstGeom prst="rect">
            <a:avLst/>
          </a:prstGeom>
        </p:spPr>
      </p:pic>
      <p:pic>
        <p:nvPicPr>
          <p:cNvPr id="12" name="Picture 11">
            <a:extLst>
              <a:ext uri="{FF2B5EF4-FFF2-40B4-BE49-F238E27FC236}">
                <a16:creationId xmlns:a16="http://schemas.microsoft.com/office/drawing/2014/main" id="{63584525-FA46-40B2-BA24-8CB490AC96FC}"/>
              </a:ext>
            </a:extLst>
          </p:cNvPr>
          <p:cNvPicPr>
            <a:picLocks noChangeAspect="1"/>
          </p:cNvPicPr>
          <p:nvPr/>
        </p:nvPicPr>
        <p:blipFill>
          <a:blip r:embed="rId4"/>
          <a:stretch>
            <a:fillRect/>
          </a:stretch>
        </p:blipFill>
        <p:spPr>
          <a:xfrm>
            <a:off x="4695040" y="4162266"/>
            <a:ext cx="4700260" cy="2678386"/>
          </a:xfrm>
          <a:prstGeom prst="rect">
            <a:avLst/>
          </a:prstGeom>
        </p:spPr>
      </p:pic>
      <p:pic>
        <p:nvPicPr>
          <p:cNvPr id="13" name="Picture 12">
            <a:extLst>
              <a:ext uri="{FF2B5EF4-FFF2-40B4-BE49-F238E27FC236}">
                <a16:creationId xmlns:a16="http://schemas.microsoft.com/office/drawing/2014/main" id="{B8F7EFB7-2A0C-4D41-9697-A79B76534DAF}"/>
              </a:ext>
            </a:extLst>
          </p:cNvPr>
          <p:cNvPicPr>
            <a:picLocks noChangeAspect="1"/>
          </p:cNvPicPr>
          <p:nvPr/>
        </p:nvPicPr>
        <p:blipFill>
          <a:blip r:embed="rId5"/>
          <a:stretch>
            <a:fillRect/>
          </a:stretch>
        </p:blipFill>
        <p:spPr>
          <a:xfrm>
            <a:off x="-1196490" y="681601"/>
            <a:ext cx="5073487" cy="2516327"/>
          </a:xfrm>
          <a:prstGeom prst="rect">
            <a:avLst/>
          </a:prstGeom>
        </p:spPr>
      </p:pic>
      <p:pic>
        <p:nvPicPr>
          <p:cNvPr id="14" name="Picture 13">
            <a:extLst>
              <a:ext uri="{FF2B5EF4-FFF2-40B4-BE49-F238E27FC236}">
                <a16:creationId xmlns:a16="http://schemas.microsoft.com/office/drawing/2014/main" id="{D0FC15B7-385F-432B-9AAE-9F6A35DFFA2F}"/>
              </a:ext>
            </a:extLst>
          </p:cNvPr>
          <p:cNvPicPr>
            <a:picLocks noChangeAspect="1"/>
          </p:cNvPicPr>
          <p:nvPr/>
        </p:nvPicPr>
        <p:blipFill>
          <a:blip r:embed="rId6"/>
          <a:stretch>
            <a:fillRect/>
          </a:stretch>
        </p:blipFill>
        <p:spPr>
          <a:xfrm>
            <a:off x="4572000" y="668583"/>
            <a:ext cx="4868447" cy="2678386"/>
          </a:xfrm>
          <a:prstGeom prst="rect">
            <a:avLst/>
          </a:prstGeom>
        </p:spPr>
      </p:pic>
      <p:pic>
        <p:nvPicPr>
          <p:cNvPr id="21" name="Picture 20">
            <a:extLst>
              <a:ext uri="{FF2B5EF4-FFF2-40B4-BE49-F238E27FC236}">
                <a16:creationId xmlns:a16="http://schemas.microsoft.com/office/drawing/2014/main" id="{A544A5DD-E1E3-451B-9DA7-8211BFDBC403}"/>
              </a:ext>
            </a:extLst>
          </p:cNvPr>
          <p:cNvPicPr>
            <a:picLocks noChangeAspect="1"/>
          </p:cNvPicPr>
          <p:nvPr/>
        </p:nvPicPr>
        <p:blipFill>
          <a:blip r:embed="rId7"/>
          <a:stretch>
            <a:fillRect/>
          </a:stretch>
        </p:blipFill>
        <p:spPr>
          <a:xfrm>
            <a:off x="611935" y="1316999"/>
            <a:ext cx="7920129" cy="4059940"/>
          </a:xfrm>
          <a:prstGeom prst="rect">
            <a:avLst/>
          </a:prstGeom>
        </p:spPr>
      </p:pic>
    </p:spTree>
    <p:extLst>
      <p:ext uri="{BB962C8B-B14F-4D97-AF65-F5344CB8AC3E}">
        <p14:creationId xmlns:p14="http://schemas.microsoft.com/office/powerpoint/2010/main" val="182591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763729" y="2244436"/>
            <a:ext cx="7684946" cy="4438995"/>
          </a:xfrm>
          <a:prstGeom prst="roundRect">
            <a:avLst>
              <a:gd name="adj" fmla="val 7026"/>
            </a:avLst>
          </a:prstGeom>
          <a:solidFill>
            <a:schemeClr val="bg1"/>
          </a:solidFill>
          <a:ln w="31750">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タイトル 1"/>
          <p:cNvSpPr>
            <a:spLocks noGrp="1"/>
          </p:cNvSpPr>
          <p:nvPr>
            <p:ph type="title"/>
          </p:nvPr>
        </p:nvSpPr>
        <p:spPr>
          <a:xfrm>
            <a:off x="409574" y="152400"/>
            <a:ext cx="8734426" cy="476250"/>
          </a:xfrm>
        </p:spPr>
        <p:txBody>
          <a:bodyPr/>
          <a:lstStyle/>
          <a:p>
            <a:r>
              <a:rPr kumimoji="1" lang="en-US" altLang="ja-JP" b="0" dirty="0">
                <a:latin typeface="Arial" panose="020B0604020202020204" pitchFamily="34" charset="0"/>
                <a:cs typeface="Arial" panose="020B0604020202020204" pitchFamily="34" charset="0"/>
              </a:rPr>
              <a:t>Available Data</a:t>
            </a:r>
            <a:endParaRPr kumimoji="1" lang="ja-JP" altLang="en-US" b="0" dirty="0">
              <a:latin typeface="Arial" panose="020B0604020202020204" pitchFamily="34" charset="0"/>
              <a:cs typeface="Arial" panose="020B0604020202020204" pitchFamily="34" charset="0"/>
            </a:endParaRPr>
          </a:p>
        </p:txBody>
      </p:sp>
      <p:sp>
        <p:nvSpPr>
          <p:cNvPr id="5" name="正方形/長方形 4"/>
          <p:cNvSpPr/>
          <p:nvPr/>
        </p:nvSpPr>
        <p:spPr>
          <a:xfrm>
            <a:off x="536531" y="770328"/>
            <a:ext cx="4835757" cy="369332"/>
          </a:xfrm>
          <a:prstGeom prst="rect">
            <a:avLst/>
          </a:prstGeom>
        </p:spPr>
        <p:txBody>
          <a:bodyPr wrap="square">
            <a:spAutoFit/>
          </a:bodyPr>
          <a:lstStyle/>
          <a:p>
            <a:pPr marL="285750" indent="-285750">
              <a:buFont typeface="Wingdings" panose="05000000000000000000" pitchFamily="2" charset="2"/>
              <a:buChar char="Ø"/>
            </a:pPr>
            <a:r>
              <a:rPr lang="en-US" altLang="ja-JP" dirty="0"/>
              <a:t>Cone Penetration Test (CPT) data</a:t>
            </a:r>
            <a:endParaRPr lang="ja-JP" altLang="en-US" dirty="0"/>
          </a:p>
        </p:txBody>
      </p:sp>
      <p:sp>
        <p:nvSpPr>
          <p:cNvPr id="6" name="正方形/長方形 5"/>
          <p:cNvSpPr/>
          <p:nvPr/>
        </p:nvSpPr>
        <p:spPr>
          <a:xfrm>
            <a:off x="954939" y="1128188"/>
            <a:ext cx="4835757" cy="923330"/>
          </a:xfrm>
          <a:prstGeom prst="rect">
            <a:avLst/>
          </a:prstGeom>
        </p:spPr>
        <p:txBody>
          <a:bodyPr wrap="square">
            <a:spAutoFit/>
          </a:bodyPr>
          <a:lstStyle/>
          <a:p>
            <a:pPr marL="342900" indent="-342900">
              <a:buFont typeface="+mj-lt"/>
              <a:buAutoNum type="arabicPeriod"/>
            </a:pPr>
            <a:r>
              <a:rPr lang="en-US" altLang="ja-JP" dirty="0"/>
              <a:t>Cone tip resistance, </a:t>
            </a:r>
            <a:r>
              <a:rPr lang="en-US" altLang="ja-JP" i="1" dirty="0" err="1"/>
              <a:t>q</a:t>
            </a:r>
            <a:r>
              <a:rPr lang="en-US" altLang="ja-JP" baseline="-25000" dirty="0" err="1"/>
              <a:t>t</a:t>
            </a:r>
            <a:r>
              <a:rPr lang="en-US" altLang="ja-JP" dirty="0"/>
              <a:t> (MPa)</a:t>
            </a:r>
          </a:p>
          <a:p>
            <a:pPr marL="342900" indent="-342900">
              <a:buFont typeface="+mj-lt"/>
              <a:buAutoNum type="arabicPeriod"/>
            </a:pPr>
            <a:r>
              <a:rPr lang="en-US" altLang="ja-JP" dirty="0"/>
              <a:t>Sleeve friction, </a:t>
            </a:r>
            <a:r>
              <a:rPr lang="en-US" altLang="ja-JP" i="1" dirty="0"/>
              <a:t>f</a:t>
            </a:r>
            <a:r>
              <a:rPr lang="en-US" altLang="ja-JP" baseline="-25000" dirty="0"/>
              <a:t>s</a:t>
            </a:r>
            <a:r>
              <a:rPr lang="en-US" altLang="ja-JP" dirty="0"/>
              <a:t> (</a:t>
            </a:r>
            <a:r>
              <a:rPr lang="en-US" altLang="ja-JP" dirty="0" err="1"/>
              <a:t>kPa</a:t>
            </a:r>
            <a:r>
              <a:rPr lang="en-US" altLang="ja-JP" dirty="0"/>
              <a:t>)</a:t>
            </a:r>
          </a:p>
          <a:p>
            <a:pPr marL="342900" indent="-342900">
              <a:buFont typeface="+mj-lt"/>
              <a:buAutoNum type="arabicPeriod"/>
            </a:pPr>
            <a:r>
              <a:rPr lang="en-US" altLang="ja-JP" dirty="0"/>
              <a:t>Soil behavior type index, </a:t>
            </a:r>
            <a:r>
              <a:rPr lang="en-US" altLang="ja-JP" i="1" dirty="0" err="1"/>
              <a:t>I</a:t>
            </a:r>
            <a:r>
              <a:rPr lang="en-US" altLang="ja-JP" baseline="-25000" dirty="0" err="1"/>
              <a:t>c</a:t>
            </a:r>
            <a:endParaRPr lang="ja-JP" altLang="en-US" baseline="-25000" dirty="0"/>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3325913605"/>
              </p:ext>
            </p:extLst>
          </p:nvPr>
        </p:nvGraphicFramePr>
        <p:xfrm>
          <a:off x="1190849" y="2378531"/>
          <a:ext cx="4210050" cy="533400"/>
        </p:xfrm>
        <a:graphic>
          <a:graphicData uri="http://schemas.openxmlformats.org/presentationml/2006/ole">
            <mc:AlternateContent xmlns:mc="http://schemas.openxmlformats.org/markup-compatibility/2006">
              <mc:Choice xmlns:v="urn:schemas-microsoft-com:vml" Requires="v">
                <p:oleObj spid="_x0000_s3081" name="Equation" r:id="rId4" imgW="2806700" imgH="355600" progId="Equation.DSMT4">
                  <p:embed/>
                </p:oleObj>
              </mc:Choice>
              <mc:Fallback>
                <p:oleObj name="Equation" r:id="rId4" imgW="2806700" imgH="355600" progId="Equation.DSMT4">
                  <p:embed/>
                  <p:pic>
                    <p:nvPicPr>
                      <p:cNvPr id="7" name="オブジェクト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0849" y="2378531"/>
                        <a:ext cx="421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オブジェクト 8"/>
          <p:cNvGraphicFramePr>
            <a:graphicFrameLocks noChangeAspect="1"/>
          </p:cNvGraphicFramePr>
          <p:nvPr>
            <p:extLst>
              <p:ext uri="{D42A27DB-BD31-4B8C-83A1-F6EECF244321}">
                <p14:modId xmlns:p14="http://schemas.microsoft.com/office/powerpoint/2010/main" val="2407819869"/>
              </p:ext>
            </p:extLst>
          </p:nvPr>
        </p:nvGraphicFramePr>
        <p:xfrm>
          <a:off x="1142844" y="2948782"/>
          <a:ext cx="3105150" cy="438150"/>
        </p:xfrm>
        <a:graphic>
          <a:graphicData uri="http://schemas.openxmlformats.org/presentationml/2006/ole">
            <mc:AlternateContent xmlns:mc="http://schemas.openxmlformats.org/markup-compatibility/2006">
              <mc:Choice xmlns:v="urn:schemas-microsoft-com:vml" Requires="v">
                <p:oleObj spid="_x0000_s3082" name="Equation" r:id="rId6" imgW="2070000" imgH="291960" progId="Equation.DSMT4">
                  <p:embed/>
                </p:oleObj>
              </mc:Choice>
              <mc:Fallback>
                <p:oleObj name="Equation" r:id="rId6" imgW="2070000" imgH="291960" progId="Equation.DSMT4">
                  <p:embed/>
                  <p:pic>
                    <p:nvPicPr>
                      <p:cNvPr id="9" name="オブジェクト 8"/>
                      <p:cNvPicPr>
                        <a:picLocks noChangeAspect="1" noChangeArrowheads="1"/>
                      </p:cNvPicPr>
                      <p:nvPr/>
                    </p:nvPicPr>
                    <p:blipFill>
                      <a:blip r:embed="rId7"/>
                      <a:srcRect/>
                      <a:stretch>
                        <a:fillRect/>
                      </a:stretch>
                    </p:blipFill>
                    <p:spPr bwMode="auto">
                      <a:xfrm>
                        <a:off x="1142844" y="2948782"/>
                        <a:ext cx="31051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オブジェクト 10"/>
          <p:cNvGraphicFramePr>
            <a:graphicFrameLocks noChangeAspect="1"/>
          </p:cNvGraphicFramePr>
          <p:nvPr>
            <p:extLst>
              <p:ext uri="{D42A27DB-BD31-4B8C-83A1-F6EECF244321}">
                <p14:modId xmlns:p14="http://schemas.microsoft.com/office/powerpoint/2010/main" val="2098647431"/>
              </p:ext>
            </p:extLst>
          </p:nvPr>
        </p:nvGraphicFramePr>
        <p:xfrm>
          <a:off x="4406744" y="2961838"/>
          <a:ext cx="2743200" cy="419100"/>
        </p:xfrm>
        <a:graphic>
          <a:graphicData uri="http://schemas.openxmlformats.org/presentationml/2006/ole">
            <mc:AlternateContent xmlns:mc="http://schemas.openxmlformats.org/markup-compatibility/2006">
              <mc:Choice xmlns:v="urn:schemas-microsoft-com:vml" Requires="v">
                <p:oleObj spid="_x0000_s3083" name="Equation" r:id="rId8" imgW="1828800" imgH="279400" progId="Equation.DSMT4">
                  <p:embed/>
                </p:oleObj>
              </mc:Choice>
              <mc:Fallback>
                <p:oleObj name="Equation" r:id="rId8" imgW="1828800" imgH="279400" progId="Equation.DSMT4">
                  <p:embed/>
                  <p:pic>
                    <p:nvPicPr>
                      <p:cNvPr id="11" name="オブジェクト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744" y="2961838"/>
                        <a:ext cx="2743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オブジェクト 12"/>
          <p:cNvGraphicFramePr>
            <a:graphicFrameLocks noChangeAspect="1"/>
          </p:cNvGraphicFramePr>
          <p:nvPr>
            <p:extLst>
              <p:ext uri="{D42A27DB-BD31-4B8C-83A1-F6EECF244321}">
                <p14:modId xmlns:p14="http://schemas.microsoft.com/office/powerpoint/2010/main" val="3292117985"/>
              </p:ext>
            </p:extLst>
          </p:nvPr>
        </p:nvGraphicFramePr>
        <p:xfrm>
          <a:off x="1190849" y="3515117"/>
          <a:ext cx="3371850" cy="381000"/>
        </p:xfrm>
        <a:graphic>
          <a:graphicData uri="http://schemas.openxmlformats.org/presentationml/2006/ole">
            <mc:AlternateContent xmlns:mc="http://schemas.openxmlformats.org/markup-compatibility/2006">
              <mc:Choice xmlns:v="urn:schemas-microsoft-com:vml" Requires="v">
                <p:oleObj spid="_x0000_s3084" name="Equation" r:id="rId10" imgW="2247900" imgH="254000" progId="Equation.DSMT4">
                  <p:embed/>
                </p:oleObj>
              </mc:Choice>
              <mc:Fallback>
                <p:oleObj name="Equation" r:id="rId10" imgW="2247900" imgH="254000" progId="Equation.DSMT4">
                  <p:embed/>
                  <p:pic>
                    <p:nvPicPr>
                      <p:cNvPr id="13" name="オブジェクト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0849" y="3515117"/>
                        <a:ext cx="33718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オブジェクト 14"/>
          <p:cNvGraphicFramePr>
            <a:graphicFrameLocks noChangeAspect="1"/>
          </p:cNvGraphicFramePr>
          <p:nvPr>
            <p:extLst>
              <p:ext uri="{D42A27DB-BD31-4B8C-83A1-F6EECF244321}">
                <p14:modId xmlns:p14="http://schemas.microsoft.com/office/powerpoint/2010/main" val="1812081784"/>
              </p:ext>
            </p:extLst>
          </p:nvPr>
        </p:nvGraphicFramePr>
        <p:xfrm>
          <a:off x="1190849" y="3960132"/>
          <a:ext cx="4972050" cy="419100"/>
        </p:xfrm>
        <a:graphic>
          <a:graphicData uri="http://schemas.openxmlformats.org/presentationml/2006/ole">
            <mc:AlternateContent xmlns:mc="http://schemas.openxmlformats.org/markup-compatibility/2006">
              <mc:Choice xmlns:v="urn:schemas-microsoft-com:vml" Requires="v">
                <p:oleObj spid="_x0000_s3085" name="Equation" r:id="rId12" imgW="3314700" imgH="279400" progId="Equation.DSMT4">
                  <p:embed/>
                </p:oleObj>
              </mc:Choice>
              <mc:Fallback>
                <p:oleObj name="Equation" r:id="rId12" imgW="3314700" imgH="279400" progId="Equation.DSMT4">
                  <p:embed/>
                  <p:pic>
                    <p:nvPicPr>
                      <p:cNvPr id="15" name="オブジェクト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90849" y="3960132"/>
                        <a:ext cx="49720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491857667"/>
              </p:ext>
            </p:extLst>
          </p:nvPr>
        </p:nvGraphicFramePr>
        <p:xfrm>
          <a:off x="1190849" y="4420055"/>
          <a:ext cx="5714820" cy="456840"/>
        </p:xfrm>
        <a:graphic>
          <a:graphicData uri="http://schemas.openxmlformats.org/presentationml/2006/ole">
            <mc:AlternateContent xmlns:mc="http://schemas.openxmlformats.org/markup-compatibility/2006">
              <mc:Choice xmlns:v="urn:schemas-microsoft-com:vml" Requires="v">
                <p:oleObj spid="_x0000_s3086" name="Equation" r:id="rId14" imgW="3809880" imgH="304560" progId="Equation.DSMT4">
                  <p:embed/>
                </p:oleObj>
              </mc:Choice>
              <mc:Fallback>
                <p:oleObj name="Equation" r:id="rId14" imgW="3809880" imgH="304560" progId="Equation.DSMT4">
                  <p:embed/>
                  <p:pic>
                    <p:nvPicPr>
                      <p:cNvPr id="16" name="オブジェクト 15"/>
                      <p:cNvPicPr>
                        <a:picLocks noChangeAspect="1" noChangeArrowheads="1"/>
                      </p:cNvPicPr>
                      <p:nvPr/>
                    </p:nvPicPr>
                    <p:blipFill>
                      <a:blip r:embed="rId15"/>
                      <a:srcRect/>
                      <a:stretch>
                        <a:fillRect/>
                      </a:stretch>
                    </p:blipFill>
                    <p:spPr bwMode="auto">
                      <a:xfrm>
                        <a:off x="1190849" y="4420055"/>
                        <a:ext cx="5714820" cy="4568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419810178"/>
              </p:ext>
            </p:extLst>
          </p:nvPr>
        </p:nvGraphicFramePr>
        <p:xfrm>
          <a:off x="1190849" y="4943736"/>
          <a:ext cx="2171700" cy="342900"/>
        </p:xfrm>
        <a:graphic>
          <a:graphicData uri="http://schemas.openxmlformats.org/presentationml/2006/ole">
            <mc:AlternateContent xmlns:mc="http://schemas.openxmlformats.org/markup-compatibility/2006">
              <mc:Choice xmlns:v="urn:schemas-microsoft-com:vml" Requires="v">
                <p:oleObj spid="_x0000_s3087" name="Equation" r:id="rId16" imgW="1447560" imgH="228600" progId="Equation.DSMT4">
                  <p:embed/>
                </p:oleObj>
              </mc:Choice>
              <mc:Fallback>
                <p:oleObj name="Equation" r:id="rId16" imgW="1447560" imgH="228600" progId="Equation.DSMT4">
                  <p:embed/>
                  <p:pic>
                    <p:nvPicPr>
                      <p:cNvPr id="17" name="オブジェクト 16"/>
                      <p:cNvPicPr>
                        <a:picLocks noChangeAspect="1" noChangeArrowheads="1"/>
                      </p:cNvPicPr>
                      <p:nvPr/>
                    </p:nvPicPr>
                    <p:blipFill>
                      <a:blip r:embed="rId17"/>
                      <a:srcRect/>
                      <a:stretch>
                        <a:fillRect/>
                      </a:stretch>
                    </p:blipFill>
                    <p:spPr bwMode="auto">
                      <a:xfrm>
                        <a:off x="1190849" y="4943736"/>
                        <a:ext cx="21717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正方形/長方形 17"/>
          <p:cNvSpPr/>
          <p:nvPr/>
        </p:nvSpPr>
        <p:spPr>
          <a:xfrm>
            <a:off x="3472056" y="4904473"/>
            <a:ext cx="2598842" cy="369332"/>
          </a:xfrm>
          <a:prstGeom prst="rect">
            <a:avLst/>
          </a:prstGeom>
        </p:spPr>
        <p:txBody>
          <a:bodyPr wrap="square">
            <a:spAutoFit/>
          </a:bodyPr>
          <a:lstStyle/>
          <a:p>
            <a:r>
              <a:rPr lang="en-US" altLang="ja-JP" i="1" dirty="0" err="1">
                <a:latin typeface="Times New Roman" panose="02020603050405020304" pitchFamily="18" charset="0"/>
                <a:cs typeface="Times New Roman" panose="02020603050405020304" pitchFamily="18" charset="0"/>
              </a:rPr>
              <a:t>z</a:t>
            </a:r>
            <a:r>
              <a:rPr lang="en-US" altLang="ja-JP" i="1" baseline="-25000" dirty="0" err="1">
                <a:latin typeface="Times New Roman" panose="02020603050405020304" pitchFamily="18" charset="0"/>
                <a:cs typeface="Times New Roman" panose="02020603050405020304" pitchFamily="18" charset="0"/>
              </a:rPr>
              <a:t>i</a:t>
            </a:r>
            <a:r>
              <a:rPr lang="en-US" altLang="ja-JP" dirty="0">
                <a:latin typeface="Times New Roman" panose="02020603050405020304" pitchFamily="18" charset="0"/>
                <a:cs typeface="Times New Roman" panose="02020603050405020304" pitchFamily="18" charset="0"/>
              </a:rPr>
              <a:t>: depth (m)</a:t>
            </a:r>
            <a:endParaRPr lang="ja-JP" altLang="en-US" dirty="0">
              <a:latin typeface="Times New Roman" panose="02020603050405020304" pitchFamily="18" charset="0"/>
              <a:cs typeface="Times New Roman" panose="02020603050405020304" pitchFamily="18" charset="0"/>
            </a:endParaRPr>
          </a:p>
        </p:txBody>
      </p:sp>
      <p:sp>
        <p:nvSpPr>
          <p:cNvPr id="20" name="正方形/長方形 19"/>
          <p:cNvSpPr/>
          <p:nvPr/>
        </p:nvSpPr>
        <p:spPr>
          <a:xfrm>
            <a:off x="992048" y="5387159"/>
            <a:ext cx="7169724" cy="1215717"/>
          </a:xfrm>
          <a:prstGeom prst="rect">
            <a:avLst/>
          </a:prstGeom>
        </p:spPr>
        <p:txBody>
          <a:bodyPr wrap="square">
            <a:spAutoFit/>
          </a:bodyPr>
          <a:lstStyle/>
          <a:p>
            <a:r>
              <a:rPr lang="en-US" altLang="ja-JP" sz="900" b="1" dirty="0"/>
              <a:t>[Reference]</a:t>
            </a:r>
          </a:p>
          <a:p>
            <a:r>
              <a:rPr lang="en-US" altLang="ja-JP" sz="900" dirty="0"/>
              <a:t>Robertson, P. K. and </a:t>
            </a:r>
            <a:r>
              <a:rPr lang="en-US" altLang="ja-JP" sz="900" dirty="0" err="1"/>
              <a:t>Wride</a:t>
            </a:r>
            <a:r>
              <a:rPr lang="en-US" altLang="ja-JP" sz="900" dirty="0"/>
              <a:t>, C. E. (1998). Evaluating cyclic liquefaction potential using the cone penetration test. Canadian Geotechnical Journal, 35, 442-459. https://doi.org/10.1139/t98-017.</a:t>
            </a:r>
          </a:p>
          <a:p>
            <a:pPr>
              <a:spcBef>
                <a:spcPts val="600"/>
              </a:spcBef>
            </a:pPr>
            <a:r>
              <a:rPr lang="en-US" altLang="ja-JP" sz="900" dirty="0"/>
              <a:t>Robertson, P. K. and Cabal, K.L. (2010). Estimating soil unit weight from CPT, 2nd International Symposium on Cone Penetration Testing, </a:t>
            </a:r>
            <a:r>
              <a:rPr lang="en-US" altLang="ja-JP" sz="900" dirty="0" err="1"/>
              <a:t>Huntingon</a:t>
            </a:r>
            <a:r>
              <a:rPr lang="en-US" altLang="ja-JP" sz="900" dirty="0"/>
              <a:t> Beach, CA, USA, Volume 2&amp;3: Technical Papers, Session 2: Interpretation, Paper No. 40.</a:t>
            </a:r>
          </a:p>
          <a:p>
            <a:pPr>
              <a:spcBef>
                <a:spcPts val="600"/>
              </a:spcBef>
            </a:pPr>
            <a:r>
              <a:rPr lang="en-US" altLang="ja-JP" sz="900" dirty="0"/>
              <a:t>Robertson, P. K. (2016). Cone penetration test (CPT)-based soil </a:t>
            </a:r>
            <a:r>
              <a:rPr lang="en-US" altLang="ja-JP" sz="900" dirty="0" err="1"/>
              <a:t>behaviour</a:t>
            </a:r>
            <a:r>
              <a:rPr lang="en-US" altLang="ja-JP" sz="900" dirty="0"/>
              <a:t> type (SBT) classification system - an update. Canadian Geotechnical Journal, 53(12), 1910-1927. https://doi.org/10.1139/cgj-2016-0044.</a:t>
            </a:r>
          </a:p>
        </p:txBody>
      </p:sp>
    </p:spTree>
    <p:extLst>
      <p:ext uri="{BB962C8B-B14F-4D97-AF65-F5344CB8AC3E}">
        <p14:creationId xmlns:p14="http://schemas.microsoft.com/office/powerpoint/2010/main" val="318332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409574" y="194911"/>
            <a:ext cx="7071881" cy="476250"/>
          </a:xfrm>
        </p:spPr>
        <p:txBody>
          <a:bodyPr/>
          <a:lstStyle/>
          <a:p>
            <a:r>
              <a:rPr kumimoji="1" lang="en-US" altLang="ja-JP" b="0" dirty="0">
                <a:latin typeface="Arial" panose="020B0604020202020204" pitchFamily="34" charset="0"/>
                <a:cs typeface="Arial" panose="020B0604020202020204" pitchFamily="34" charset="0"/>
              </a:rPr>
              <a:t>Training Set &amp; Validation Set</a:t>
            </a:r>
            <a:endParaRPr kumimoji="1" lang="ja-JP" altLang="en-US" b="0" dirty="0">
              <a:latin typeface="Arial" panose="020B0604020202020204" pitchFamily="34" charset="0"/>
              <a:cs typeface="Arial" panose="020B0604020202020204" pitchFamily="34" charset="0"/>
            </a:endParaRPr>
          </a:p>
        </p:txBody>
      </p:sp>
      <p:sp>
        <p:nvSpPr>
          <p:cNvPr id="7" name="正方形/長方形 6"/>
          <p:cNvSpPr/>
          <p:nvPr/>
        </p:nvSpPr>
        <p:spPr>
          <a:xfrm>
            <a:off x="6187932" y="576161"/>
            <a:ext cx="2647950" cy="584775"/>
          </a:xfrm>
          <a:prstGeom prst="rect">
            <a:avLst/>
          </a:prstGeom>
        </p:spPr>
        <p:txBody>
          <a:bodyPr wrap="square">
            <a:spAutoFit/>
          </a:bodyPr>
          <a:lstStyle/>
          <a:p>
            <a:r>
              <a:rPr lang="en-US" altLang="ja-JP" sz="1600" dirty="0">
                <a:latin typeface="Times New Roman" panose="02020603050405020304" pitchFamily="18" charset="0"/>
                <a:cs typeface="Times New Roman" panose="02020603050405020304" pitchFamily="18" charset="0"/>
              </a:rPr>
              <a:t>Location of No.51 CPT data:</a:t>
            </a:r>
          </a:p>
          <a:p>
            <a:r>
              <a:rPr lang="en-US" altLang="ja-JP" sz="1600" dirty="0">
                <a:latin typeface="Times New Roman" panose="02020603050405020304" pitchFamily="18" charset="0"/>
                <a:cs typeface="Times New Roman" panose="02020603050405020304" pitchFamily="18" charset="0"/>
              </a:rPr>
              <a:t>(X, Z) = (10.5m, 2.5m)</a:t>
            </a:r>
            <a:endParaRPr lang="ja-JP" altLang="en-US" sz="1600" dirty="0">
              <a:latin typeface="Times New Roman" panose="02020603050405020304" pitchFamily="18" charset="0"/>
              <a:cs typeface="Times New Roman" panose="02020603050405020304" pitchFamily="18" charset="0"/>
            </a:endParaRPr>
          </a:p>
        </p:txBody>
      </p:sp>
      <p:cxnSp>
        <p:nvCxnSpPr>
          <p:cNvPr id="8" name="直線矢印コネクタ 7"/>
          <p:cNvCxnSpPr/>
          <p:nvPr/>
        </p:nvCxnSpPr>
        <p:spPr>
          <a:xfrm flipH="1">
            <a:off x="6240161" y="1151190"/>
            <a:ext cx="427339" cy="66728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3596541" y="815844"/>
            <a:ext cx="2643620" cy="338554"/>
          </a:xfrm>
          <a:prstGeom prst="rect">
            <a:avLst/>
          </a:prstGeom>
        </p:spPr>
        <p:txBody>
          <a:bodyPr wrap="square">
            <a:spAutoFit/>
          </a:bodyPr>
          <a:lstStyle/>
          <a:p>
            <a:r>
              <a:rPr lang="en-US" altLang="ja-JP" sz="1600" dirty="0">
                <a:latin typeface="Times New Roman" panose="02020603050405020304" pitchFamily="18" charset="0"/>
                <a:cs typeface="Times New Roman" panose="02020603050405020304" pitchFamily="18" charset="0"/>
              </a:rPr>
              <a:t>(X, Z) = (0.0m, 0.0m)</a:t>
            </a:r>
            <a:endParaRPr lang="ja-JP" altLang="en-US" sz="1600" dirty="0">
              <a:latin typeface="Times New Roman" panose="02020603050405020304" pitchFamily="18" charset="0"/>
              <a:cs typeface="Times New Roman" panose="02020603050405020304" pitchFamily="18" charset="0"/>
            </a:endParaRPr>
          </a:p>
        </p:txBody>
      </p:sp>
      <p:sp>
        <p:nvSpPr>
          <p:cNvPr id="13" name="楕円 12"/>
          <p:cNvSpPr/>
          <p:nvPr/>
        </p:nvSpPr>
        <p:spPr>
          <a:xfrm>
            <a:off x="5044703" y="1525386"/>
            <a:ext cx="71352" cy="72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 name="直線矢印コネクタ 8"/>
          <p:cNvCxnSpPr>
            <a:cxnSpLocks/>
            <a:endCxn id="13" idx="1"/>
          </p:cNvCxnSpPr>
          <p:nvPr/>
        </p:nvCxnSpPr>
        <p:spPr>
          <a:xfrm>
            <a:off x="4781550" y="1151190"/>
            <a:ext cx="273602" cy="38474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cxnSpLocks/>
          </p:cNvCxnSpPr>
          <p:nvPr/>
        </p:nvCxnSpPr>
        <p:spPr>
          <a:xfrm flipH="1">
            <a:off x="7105861" y="4581525"/>
            <a:ext cx="751188" cy="27542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正方形/長方形 15"/>
          <p:cNvSpPr/>
          <p:nvPr/>
        </p:nvSpPr>
        <p:spPr>
          <a:xfrm>
            <a:off x="7572375" y="4242971"/>
            <a:ext cx="1571625" cy="338554"/>
          </a:xfrm>
          <a:prstGeom prst="rect">
            <a:avLst/>
          </a:prstGeom>
        </p:spPr>
        <p:txBody>
          <a:bodyPr wrap="square">
            <a:spAutoFit/>
          </a:bodyPr>
          <a:lstStyle/>
          <a:p>
            <a:r>
              <a:rPr lang="en-US" altLang="ja-JP" sz="1600" dirty="0">
                <a:latin typeface="Times New Roman" panose="02020603050405020304" pitchFamily="18" charset="0"/>
                <a:cs typeface="Times New Roman" panose="02020603050405020304" pitchFamily="18" charset="0"/>
              </a:rPr>
              <a:t>Training set</a:t>
            </a:r>
            <a:endParaRPr lang="ja-JP" altLang="en-US" sz="1600" dirty="0">
              <a:latin typeface="Times New Roman" panose="02020603050405020304" pitchFamily="18" charset="0"/>
              <a:cs typeface="Times New Roman" panose="02020603050405020304" pitchFamily="18" charset="0"/>
            </a:endParaRPr>
          </a:p>
        </p:txBody>
      </p:sp>
      <p:sp>
        <p:nvSpPr>
          <p:cNvPr id="4" name="AutoShape 3">
            <a:extLst>
              <a:ext uri="{FF2B5EF4-FFF2-40B4-BE49-F238E27FC236}">
                <a16:creationId xmlns:a16="http://schemas.microsoft.com/office/drawing/2014/main" id="{87621BE4-29F5-4C39-8F5A-7D0AFE4088A4}"/>
              </a:ext>
            </a:extLst>
          </p:cNvPr>
          <p:cNvSpPr>
            <a:spLocks noChangeAspect="1" noChangeArrowheads="1" noTextEdit="1"/>
          </p:cNvSpPr>
          <p:nvPr/>
        </p:nvSpPr>
        <p:spPr bwMode="auto">
          <a:xfrm>
            <a:off x="1512888" y="914400"/>
            <a:ext cx="59039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 name="Group 205">
            <a:extLst>
              <a:ext uri="{FF2B5EF4-FFF2-40B4-BE49-F238E27FC236}">
                <a16:creationId xmlns:a16="http://schemas.microsoft.com/office/drawing/2014/main" id="{083C31C9-BA46-485B-8090-D8216BDDD3AF}"/>
              </a:ext>
            </a:extLst>
          </p:cNvPr>
          <p:cNvGrpSpPr>
            <a:grpSpLocks/>
          </p:cNvGrpSpPr>
          <p:nvPr/>
        </p:nvGrpSpPr>
        <p:grpSpPr bwMode="auto">
          <a:xfrm>
            <a:off x="2166939" y="3096"/>
            <a:ext cx="5073651" cy="6421517"/>
            <a:chOff x="1365" y="3095"/>
            <a:chExt cx="3196" cy="6421517"/>
          </a:xfrm>
        </p:grpSpPr>
        <p:sp>
          <p:nvSpPr>
            <p:cNvPr id="130" name="Freeform 5">
              <a:extLst>
                <a:ext uri="{FF2B5EF4-FFF2-40B4-BE49-F238E27FC236}">
                  <a16:creationId xmlns:a16="http://schemas.microsoft.com/office/drawing/2014/main" id="{1B42B573-DEBB-4C3C-873E-850F095D9267}"/>
                </a:ext>
              </a:extLst>
            </p:cNvPr>
            <p:cNvSpPr>
              <a:spLocks/>
            </p:cNvSpPr>
            <p:nvPr/>
          </p:nvSpPr>
          <p:spPr bwMode="auto">
            <a:xfrm>
              <a:off x="3201" y="4265612"/>
              <a:ext cx="1360" cy="2159000"/>
            </a:xfrm>
            <a:custGeom>
              <a:avLst/>
              <a:gdLst>
                <a:gd name="T0" fmla="*/ 0 w 1360"/>
                <a:gd name="T1" fmla="*/ 0 h 1360"/>
                <a:gd name="T2" fmla="*/ 1360 w 1360"/>
                <a:gd name="T3" fmla="*/ 0 h 1360"/>
                <a:gd name="T4" fmla="*/ 1360 w 1360"/>
                <a:gd name="T5" fmla="*/ 1360 h 1360"/>
                <a:gd name="T6" fmla="*/ 0 w 1360"/>
                <a:gd name="T7" fmla="*/ 1360 h 1360"/>
                <a:gd name="T8" fmla="*/ 0 w 1360"/>
                <a:gd name="T9" fmla="*/ 0 h 1360"/>
              </a:gdLst>
              <a:ahLst/>
              <a:cxnLst>
                <a:cxn ang="0">
                  <a:pos x="T0" y="T1"/>
                </a:cxn>
                <a:cxn ang="0">
                  <a:pos x="T2" y="T3"/>
                </a:cxn>
                <a:cxn ang="0">
                  <a:pos x="T4" y="T5"/>
                </a:cxn>
                <a:cxn ang="0">
                  <a:pos x="T6" y="T7"/>
                </a:cxn>
                <a:cxn ang="0">
                  <a:pos x="T8" y="T9"/>
                </a:cxn>
              </a:cxnLst>
              <a:rect l="0" t="0" r="r" b="b"/>
              <a:pathLst>
                <a:path w="1360" h="1360">
                  <a:moveTo>
                    <a:pt x="0" y="0"/>
                  </a:moveTo>
                  <a:cubicBezTo>
                    <a:pt x="0" y="0"/>
                    <a:pt x="1360" y="0"/>
                    <a:pt x="1360" y="0"/>
                  </a:cubicBezTo>
                  <a:cubicBezTo>
                    <a:pt x="1360" y="0"/>
                    <a:pt x="1360" y="1360"/>
                    <a:pt x="1360" y="1360"/>
                  </a:cubicBezTo>
                  <a:cubicBezTo>
                    <a:pt x="1360" y="1360"/>
                    <a:pt x="0" y="1360"/>
                    <a:pt x="0" y="1360"/>
                  </a:cubicBezTo>
                  <a:cubicBezTo>
                    <a:pt x="0" y="1360"/>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
              <a:extLst>
                <a:ext uri="{FF2B5EF4-FFF2-40B4-BE49-F238E27FC236}">
                  <a16:creationId xmlns:a16="http://schemas.microsoft.com/office/drawing/2014/main" id="{865160C9-3F93-40AF-9F4E-551BFF473AD4}"/>
                </a:ext>
              </a:extLst>
            </p:cNvPr>
            <p:cNvSpPr>
              <a:spLocks/>
            </p:cNvSpPr>
            <p:nvPr/>
          </p:nvSpPr>
          <p:spPr bwMode="auto">
            <a:xfrm>
              <a:off x="3269"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7">
              <a:extLst>
                <a:ext uri="{FF2B5EF4-FFF2-40B4-BE49-F238E27FC236}">
                  <a16:creationId xmlns:a16="http://schemas.microsoft.com/office/drawing/2014/main" id="{DCDA882D-1B5A-4A19-85A4-16B32703B0F0}"/>
                </a:ext>
              </a:extLst>
            </p:cNvPr>
            <p:cNvSpPr>
              <a:spLocks/>
            </p:cNvSpPr>
            <p:nvPr/>
          </p:nvSpPr>
          <p:spPr bwMode="auto">
            <a:xfrm>
              <a:off x="3337"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8">
              <a:extLst>
                <a:ext uri="{FF2B5EF4-FFF2-40B4-BE49-F238E27FC236}">
                  <a16:creationId xmlns:a16="http://schemas.microsoft.com/office/drawing/2014/main" id="{BD09B718-0B6E-4288-9566-1C1EA73E4845}"/>
                </a:ext>
              </a:extLst>
            </p:cNvPr>
            <p:cNvSpPr>
              <a:spLocks/>
            </p:cNvSpPr>
            <p:nvPr/>
          </p:nvSpPr>
          <p:spPr bwMode="auto">
            <a:xfrm>
              <a:off x="3405"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9">
              <a:extLst>
                <a:ext uri="{FF2B5EF4-FFF2-40B4-BE49-F238E27FC236}">
                  <a16:creationId xmlns:a16="http://schemas.microsoft.com/office/drawing/2014/main" id="{0C831D0C-78DF-49A3-9D8A-F68FE770DC13}"/>
                </a:ext>
              </a:extLst>
            </p:cNvPr>
            <p:cNvSpPr>
              <a:spLocks/>
            </p:cNvSpPr>
            <p:nvPr/>
          </p:nvSpPr>
          <p:spPr bwMode="auto">
            <a:xfrm>
              <a:off x="3473"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10">
              <a:extLst>
                <a:ext uri="{FF2B5EF4-FFF2-40B4-BE49-F238E27FC236}">
                  <a16:creationId xmlns:a16="http://schemas.microsoft.com/office/drawing/2014/main" id="{3E70FE32-84F9-4A0E-A8F6-DB48DCD32D58}"/>
                </a:ext>
              </a:extLst>
            </p:cNvPr>
            <p:cNvSpPr>
              <a:spLocks/>
            </p:cNvSpPr>
            <p:nvPr/>
          </p:nvSpPr>
          <p:spPr bwMode="auto">
            <a:xfrm>
              <a:off x="3541"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11">
              <a:extLst>
                <a:ext uri="{FF2B5EF4-FFF2-40B4-BE49-F238E27FC236}">
                  <a16:creationId xmlns:a16="http://schemas.microsoft.com/office/drawing/2014/main" id="{B1803DF0-3D02-4533-AB6A-3800A7664D2F}"/>
                </a:ext>
              </a:extLst>
            </p:cNvPr>
            <p:cNvSpPr>
              <a:spLocks/>
            </p:cNvSpPr>
            <p:nvPr/>
          </p:nvSpPr>
          <p:spPr bwMode="auto">
            <a:xfrm>
              <a:off x="3609"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
              <a:extLst>
                <a:ext uri="{FF2B5EF4-FFF2-40B4-BE49-F238E27FC236}">
                  <a16:creationId xmlns:a16="http://schemas.microsoft.com/office/drawing/2014/main" id="{FDD9E6DB-C1B7-4AE0-AEE8-FA6415A77080}"/>
                </a:ext>
              </a:extLst>
            </p:cNvPr>
            <p:cNvSpPr>
              <a:spLocks/>
            </p:cNvSpPr>
            <p:nvPr/>
          </p:nvSpPr>
          <p:spPr bwMode="auto">
            <a:xfrm>
              <a:off x="3677"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13">
              <a:extLst>
                <a:ext uri="{FF2B5EF4-FFF2-40B4-BE49-F238E27FC236}">
                  <a16:creationId xmlns:a16="http://schemas.microsoft.com/office/drawing/2014/main" id="{2899E650-1EF9-41F8-9C73-FDFF3D55FB60}"/>
                </a:ext>
              </a:extLst>
            </p:cNvPr>
            <p:cNvSpPr>
              <a:spLocks/>
            </p:cNvSpPr>
            <p:nvPr/>
          </p:nvSpPr>
          <p:spPr bwMode="auto">
            <a:xfrm>
              <a:off x="3745"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14">
              <a:extLst>
                <a:ext uri="{FF2B5EF4-FFF2-40B4-BE49-F238E27FC236}">
                  <a16:creationId xmlns:a16="http://schemas.microsoft.com/office/drawing/2014/main" id="{60FE7A4F-526B-437F-BCE3-0E46523FDC22}"/>
                </a:ext>
              </a:extLst>
            </p:cNvPr>
            <p:cNvSpPr>
              <a:spLocks/>
            </p:cNvSpPr>
            <p:nvPr/>
          </p:nvSpPr>
          <p:spPr bwMode="auto">
            <a:xfrm>
              <a:off x="3813"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15">
              <a:extLst>
                <a:ext uri="{FF2B5EF4-FFF2-40B4-BE49-F238E27FC236}">
                  <a16:creationId xmlns:a16="http://schemas.microsoft.com/office/drawing/2014/main" id="{44E3DE5C-B329-4B2D-9C09-4D8F01C0A1C1}"/>
                </a:ext>
              </a:extLst>
            </p:cNvPr>
            <p:cNvSpPr>
              <a:spLocks/>
            </p:cNvSpPr>
            <p:nvPr/>
          </p:nvSpPr>
          <p:spPr bwMode="auto">
            <a:xfrm>
              <a:off x="3881"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16">
              <a:extLst>
                <a:ext uri="{FF2B5EF4-FFF2-40B4-BE49-F238E27FC236}">
                  <a16:creationId xmlns:a16="http://schemas.microsoft.com/office/drawing/2014/main" id="{0EB7C573-217E-4D06-BF42-3819BE265DE8}"/>
                </a:ext>
              </a:extLst>
            </p:cNvPr>
            <p:cNvSpPr>
              <a:spLocks/>
            </p:cNvSpPr>
            <p:nvPr/>
          </p:nvSpPr>
          <p:spPr bwMode="auto">
            <a:xfrm>
              <a:off x="3949"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17">
              <a:extLst>
                <a:ext uri="{FF2B5EF4-FFF2-40B4-BE49-F238E27FC236}">
                  <a16:creationId xmlns:a16="http://schemas.microsoft.com/office/drawing/2014/main" id="{1A459FEE-B4B2-499E-86F8-D05A8C0C61FA}"/>
                </a:ext>
              </a:extLst>
            </p:cNvPr>
            <p:cNvSpPr>
              <a:spLocks/>
            </p:cNvSpPr>
            <p:nvPr/>
          </p:nvSpPr>
          <p:spPr bwMode="auto">
            <a:xfrm>
              <a:off x="4017"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8">
              <a:extLst>
                <a:ext uri="{FF2B5EF4-FFF2-40B4-BE49-F238E27FC236}">
                  <a16:creationId xmlns:a16="http://schemas.microsoft.com/office/drawing/2014/main" id="{F76B43F2-CEF4-4916-9D72-FE4FCECA2294}"/>
                </a:ext>
              </a:extLst>
            </p:cNvPr>
            <p:cNvSpPr>
              <a:spLocks/>
            </p:cNvSpPr>
            <p:nvPr/>
          </p:nvSpPr>
          <p:spPr bwMode="auto">
            <a:xfrm>
              <a:off x="4085"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9">
              <a:extLst>
                <a:ext uri="{FF2B5EF4-FFF2-40B4-BE49-F238E27FC236}">
                  <a16:creationId xmlns:a16="http://schemas.microsoft.com/office/drawing/2014/main" id="{B9784442-78A4-4C9D-80B5-02FF754E3095}"/>
                </a:ext>
              </a:extLst>
            </p:cNvPr>
            <p:cNvSpPr>
              <a:spLocks/>
            </p:cNvSpPr>
            <p:nvPr/>
          </p:nvSpPr>
          <p:spPr bwMode="auto">
            <a:xfrm>
              <a:off x="4153"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20">
              <a:extLst>
                <a:ext uri="{FF2B5EF4-FFF2-40B4-BE49-F238E27FC236}">
                  <a16:creationId xmlns:a16="http://schemas.microsoft.com/office/drawing/2014/main" id="{981A210C-0795-46A7-AEC9-B6B5A0641572}"/>
                </a:ext>
              </a:extLst>
            </p:cNvPr>
            <p:cNvSpPr>
              <a:spLocks/>
            </p:cNvSpPr>
            <p:nvPr/>
          </p:nvSpPr>
          <p:spPr bwMode="auto">
            <a:xfrm>
              <a:off x="4221"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
              <a:extLst>
                <a:ext uri="{FF2B5EF4-FFF2-40B4-BE49-F238E27FC236}">
                  <a16:creationId xmlns:a16="http://schemas.microsoft.com/office/drawing/2014/main" id="{AC46E008-9593-4903-8310-E0A5D28BD640}"/>
                </a:ext>
              </a:extLst>
            </p:cNvPr>
            <p:cNvSpPr>
              <a:spLocks/>
            </p:cNvSpPr>
            <p:nvPr/>
          </p:nvSpPr>
          <p:spPr bwMode="auto">
            <a:xfrm>
              <a:off x="4289"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22">
              <a:extLst>
                <a:ext uri="{FF2B5EF4-FFF2-40B4-BE49-F238E27FC236}">
                  <a16:creationId xmlns:a16="http://schemas.microsoft.com/office/drawing/2014/main" id="{9493B7E0-028D-4F9E-AEC0-9450BACF290C}"/>
                </a:ext>
              </a:extLst>
            </p:cNvPr>
            <p:cNvSpPr>
              <a:spLocks/>
            </p:cNvSpPr>
            <p:nvPr/>
          </p:nvSpPr>
          <p:spPr bwMode="auto">
            <a:xfrm>
              <a:off x="4357"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23">
              <a:extLst>
                <a:ext uri="{FF2B5EF4-FFF2-40B4-BE49-F238E27FC236}">
                  <a16:creationId xmlns:a16="http://schemas.microsoft.com/office/drawing/2014/main" id="{3DE23C8D-EE5B-4B9D-9FEE-03851F0799CC}"/>
                </a:ext>
              </a:extLst>
            </p:cNvPr>
            <p:cNvSpPr>
              <a:spLocks/>
            </p:cNvSpPr>
            <p:nvPr/>
          </p:nvSpPr>
          <p:spPr bwMode="auto">
            <a:xfrm>
              <a:off x="4425"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24">
              <a:extLst>
                <a:ext uri="{FF2B5EF4-FFF2-40B4-BE49-F238E27FC236}">
                  <a16:creationId xmlns:a16="http://schemas.microsoft.com/office/drawing/2014/main" id="{84FAE09D-EB55-4E01-BBE2-E9D7339246E9}"/>
                </a:ext>
              </a:extLst>
            </p:cNvPr>
            <p:cNvSpPr>
              <a:spLocks/>
            </p:cNvSpPr>
            <p:nvPr/>
          </p:nvSpPr>
          <p:spPr bwMode="auto">
            <a:xfrm>
              <a:off x="4493"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25">
              <a:extLst>
                <a:ext uri="{FF2B5EF4-FFF2-40B4-BE49-F238E27FC236}">
                  <a16:creationId xmlns:a16="http://schemas.microsoft.com/office/drawing/2014/main" id="{541E1093-E576-45C5-927D-64D5F740D92F}"/>
                </a:ext>
              </a:extLst>
            </p:cNvPr>
            <p:cNvSpPr>
              <a:spLocks/>
            </p:cNvSpPr>
            <p:nvPr/>
          </p:nvSpPr>
          <p:spPr bwMode="auto">
            <a:xfrm>
              <a:off x="3201" y="63166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26">
              <a:extLst>
                <a:ext uri="{FF2B5EF4-FFF2-40B4-BE49-F238E27FC236}">
                  <a16:creationId xmlns:a16="http://schemas.microsoft.com/office/drawing/2014/main" id="{D8416967-6D63-47AE-8E63-4ECD84EFF949}"/>
                </a:ext>
              </a:extLst>
            </p:cNvPr>
            <p:cNvSpPr>
              <a:spLocks/>
            </p:cNvSpPr>
            <p:nvPr/>
          </p:nvSpPr>
          <p:spPr bwMode="auto">
            <a:xfrm>
              <a:off x="3201" y="62087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27">
              <a:extLst>
                <a:ext uri="{FF2B5EF4-FFF2-40B4-BE49-F238E27FC236}">
                  <a16:creationId xmlns:a16="http://schemas.microsoft.com/office/drawing/2014/main" id="{3CD80968-C8CD-4B59-9FD6-603BCEAE0652}"/>
                </a:ext>
              </a:extLst>
            </p:cNvPr>
            <p:cNvSpPr>
              <a:spLocks/>
            </p:cNvSpPr>
            <p:nvPr/>
          </p:nvSpPr>
          <p:spPr bwMode="auto">
            <a:xfrm>
              <a:off x="3201" y="61007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28">
              <a:extLst>
                <a:ext uri="{FF2B5EF4-FFF2-40B4-BE49-F238E27FC236}">
                  <a16:creationId xmlns:a16="http://schemas.microsoft.com/office/drawing/2014/main" id="{3BF39D7F-3F9C-4748-A053-8E0F70B54ADE}"/>
                </a:ext>
              </a:extLst>
            </p:cNvPr>
            <p:cNvSpPr>
              <a:spLocks/>
            </p:cNvSpPr>
            <p:nvPr/>
          </p:nvSpPr>
          <p:spPr bwMode="auto">
            <a:xfrm>
              <a:off x="3201" y="59928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9">
              <a:extLst>
                <a:ext uri="{FF2B5EF4-FFF2-40B4-BE49-F238E27FC236}">
                  <a16:creationId xmlns:a16="http://schemas.microsoft.com/office/drawing/2014/main" id="{FA3C6CA0-87F5-42A2-BC0D-212487DC1794}"/>
                </a:ext>
              </a:extLst>
            </p:cNvPr>
            <p:cNvSpPr>
              <a:spLocks/>
            </p:cNvSpPr>
            <p:nvPr/>
          </p:nvSpPr>
          <p:spPr bwMode="auto">
            <a:xfrm>
              <a:off x="3201" y="58848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30">
              <a:extLst>
                <a:ext uri="{FF2B5EF4-FFF2-40B4-BE49-F238E27FC236}">
                  <a16:creationId xmlns:a16="http://schemas.microsoft.com/office/drawing/2014/main" id="{1ED1F33B-72B3-4BE4-8523-552BA4AFE11E}"/>
                </a:ext>
              </a:extLst>
            </p:cNvPr>
            <p:cNvSpPr>
              <a:spLocks/>
            </p:cNvSpPr>
            <p:nvPr/>
          </p:nvSpPr>
          <p:spPr bwMode="auto">
            <a:xfrm>
              <a:off x="3201" y="57769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31">
              <a:extLst>
                <a:ext uri="{FF2B5EF4-FFF2-40B4-BE49-F238E27FC236}">
                  <a16:creationId xmlns:a16="http://schemas.microsoft.com/office/drawing/2014/main" id="{FF2B9D94-33CD-46D3-9F91-9191E549CAF4}"/>
                </a:ext>
              </a:extLst>
            </p:cNvPr>
            <p:cNvSpPr>
              <a:spLocks/>
            </p:cNvSpPr>
            <p:nvPr/>
          </p:nvSpPr>
          <p:spPr bwMode="auto">
            <a:xfrm>
              <a:off x="3201" y="56689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32">
              <a:extLst>
                <a:ext uri="{FF2B5EF4-FFF2-40B4-BE49-F238E27FC236}">
                  <a16:creationId xmlns:a16="http://schemas.microsoft.com/office/drawing/2014/main" id="{95BEB59D-63EA-4BB4-91E4-72203B29697C}"/>
                </a:ext>
              </a:extLst>
            </p:cNvPr>
            <p:cNvSpPr>
              <a:spLocks/>
            </p:cNvSpPr>
            <p:nvPr/>
          </p:nvSpPr>
          <p:spPr bwMode="auto">
            <a:xfrm>
              <a:off x="3201" y="55610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33">
              <a:extLst>
                <a:ext uri="{FF2B5EF4-FFF2-40B4-BE49-F238E27FC236}">
                  <a16:creationId xmlns:a16="http://schemas.microsoft.com/office/drawing/2014/main" id="{510D7BC2-68D5-4C18-A1F6-37529D783B35}"/>
                </a:ext>
              </a:extLst>
            </p:cNvPr>
            <p:cNvSpPr>
              <a:spLocks/>
            </p:cNvSpPr>
            <p:nvPr/>
          </p:nvSpPr>
          <p:spPr bwMode="auto">
            <a:xfrm>
              <a:off x="3201" y="54530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34">
              <a:extLst>
                <a:ext uri="{FF2B5EF4-FFF2-40B4-BE49-F238E27FC236}">
                  <a16:creationId xmlns:a16="http://schemas.microsoft.com/office/drawing/2014/main" id="{3B40FCE7-C5EA-4EE5-AAF3-CF25D9F605EA}"/>
                </a:ext>
              </a:extLst>
            </p:cNvPr>
            <p:cNvSpPr>
              <a:spLocks/>
            </p:cNvSpPr>
            <p:nvPr/>
          </p:nvSpPr>
          <p:spPr bwMode="auto">
            <a:xfrm>
              <a:off x="3201" y="53451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35">
              <a:extLst>
                <a:ext uri="{FF2B5EF4-FFF2-40B4-BE49-F238E27FC236}">
                  <a16:creationId xmlns:a16="http://schemas.microsoft.com/office/drawing/2014/main" id="{71B83606-9B1B-4FAB-9A41-5CD197097E6C}"/>
                </a:ext>
              </a:extLst>
            </p:cNvPr>
            <p:cNvSpPr>
              <a:spLocks/>
            </p:cNvSpPr>
            <p:nvPr/>
          </p:nvSpPr>
          <p:spPr bwMode="auto">
            <a:xfrm>
              <a:off x="3201" y="52371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36">
              <a:extLst>
                <a:ext uri="{FF2B5EF4-FFF2-40B4-BE49-F238E27FC236}">
                  <a16:creationId xmlns:a16="http://schemas.microsoft.com/office/drawing/2014/main" id="{7B465087-3CAD-4241-8B09-237D71EBD31F}"/>
                </a:ext>
              </a:extLst>
            </p:cNvPr>
            <p:cNvSpPr>
              <a:spLocks/>
            </p:cNvSpPr>
            <p:nvPr/>
          </p:nvSpPr>
          <p:spPr bwMode="auto">
            <a:xfrm>
              <a:off x="3201" y="51292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37">
              <a:extLst>
                <a:ext uri="{FF2B5EF4-FFF2-40B4-BE49-F238E27FC236}">
                  <a16:creationId xmlns:a16="http://schemas.microsoft.com/office/drawing/2014/main" id="{47945809-DF29-4B24-8AB6-4CF8CEFA3E62}"/>
                </a:ext>
              </a:extLst>
            </p:cNvPr>
            <p:cNvSpPr>
              <a:spLocks/>
            </p:cNvSpPr>
            <p:nvPr/>
          </p:nvSpPr>
          <p:spPr bwMode="auto">
            <a:xfrm>
              <a:off x="3201" y="50212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38">
              <a:extLst>
                <a:ext uri="{FF2B5EF4-FFF2-40B4-BE49-F238E27FC236}">
                  <a16:creationId xmlns:a16="http://schemas.microsoft.com/office/drawing/2014/main" id="{02F6F598-23F0-4EDF-9E52-7CBF2BE993CD}"/>
                </a:ext>
              </a:extLst>
            </p:cNvPr>
            <p:cNvSpPr>
              <a:spLocks/>
            </p:cNvSpPr>
            <p:nvPr/>
          </p:nvSpPr>
          <p:spPr bwMode="auto">
            <a:xfrm>
              <a:off x="3201" y="48053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39">
              <a:extLst>
                <a:ext uri="{FF2B5EF4-FFF2-40B4-BE49-F238E27FC236}">
                  <a16:creationId xmlns:a16="http://schemas.microsoft.com/office/drawing/2014/main" id="{9F84D838-7A82-426B-8412-D4E3AC5A6D46}"/>
                </a:ext>
              </a:extLst>
            </p:cNvPr>
            <p:cNvSpPr>
              <a:spLocks/>
            </p:cNvSpPr>
            <p:nvPr/>
          </p:nvSpPr>
          <p:spPr bwMode="auto">
            <a:xfrm>
              <a:off x="3201" y="49133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40">
              <a:extLst>
                <a:ext uri="{FF2B5EF4-FFF2-40B4-BE49-F238E27FC236}">
                  <a16:creationId xmlns:a16="http://schemas.microsoft.com/office/drawing/2014/main" id="{FB847786-80E1-4527-9D52-D01FA4F24715}"/>
                </a:ext>
              </a:extLst>
            </p:cNvPr>
            <p:cNvSpPr>
              <a:spLocks/>
            </p:cNvSpPr>
            <p:nvPr/>
          </p:nvSpPr>
          <p:spPr bwMode="auto">
            <a:xfrm>
              <a:off x="3201" y="46974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41">
              <a:extLst>
                <a:ext uri="{FF2B5EF4-FFF2-40B4-BE49-F238E27FC236}">
                  <a16:creationId xmlns:a16="http://schemas.microsoft.com/office/drawing/2014/main" id="{3C4B25D1-6B51-4AB2-88F0-04584A2A5088}"/>
                </a:ext>
              </a:extLst>
            </p:cNvPr>
            <p:cNvSpPr>
              <a:spLocks/>
            </p:cNvSpPr>
            <p:nvPr/>
          </p:nvSpPr>
          <p:spPr bwMode="auto">
            <a:xfrm>
              <a:off x="3201" y="45894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42">
              <a:extLst>
                <a:ext uri="{FF2B5EF4-FFF2-40B4-BE49-F238E27FC236}">
                  <a16:creationId xmlns:a16="http://schemas.microsoft.com/office/drawing/2014/main" id="{C59D8FD2-1B30-4E1E-837A-DE43B1273A6A}"/>
                </a:ext>
              </a:extLst>
            </p:cNvPr>
            <p:cNvSpPr>
              <a:spLocks/>
            </p:cNvSpPr>
            <p:nvPr/>
          </p:nvSpPr>
          <p:spPr bwMode="auto">
            <a:xfrm>
              <a:off x="3201" y="44815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43">
              <a:extLst>
                <a:ext uri="{FF2B5EF4-FFF2-40B4-BE49-F238E27FC236}">
                  <a16:creationId xmlns:a16="http://schemas.microsoft.com/office/drawing/2014/main" id="{9EDDF899-2BC8-4A24-BD9F-C5D33204B711}"/>
                </a:ext>
              </a:extLst>
            </p:cNvPr>
            <p:cNvSpPr>
              <a:spLocks/>
            </p:cNvSpPr>
            <p:nvPr/>
          </p:nvSpPr>
          <p:spPr bwMode="auto">
            <a:xfrm>
              <a:off x="3201" y="43735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44">
              <a:extLst>
                <a:ext uri="{FF2B5EF4-FFF2-40B4-BE49-F238E27FC236}">
                  <a16:creationId xmlns:a16="http://schemas.microsoft.com/office/drawing/2014/main" id="{1C0D4AB2-2753-477E-8737-5C99916A95CD}"/>
                </a:ext>
              </a:extLst>
            </p:cNvPr>
            <p:cNvSpPr>
              <a:spLocks/>
            </p:cNvSpPr>
            <p:nvPr/>
          </p:nvSpPr>
          <p:spPr bwMode="auto">
            <a:xfrm>
              <a:off x="3745" y="5776912"/>
              <a:ext cx="68" cy="107950"/>
            </a:xfrm>
            <a:custGeom>
              <a:avLst/>
              <a:gdLst>
                <a:gd name="T0" fmla="*/ 0 w 605"/>
                <a:gd name="T1" fmla="*/ 0 h 604"/>
                <a:gd name="T2" fmla="*/ 605 w 605"/>
                <a:gd name="T3" fmla="*/ 0 h 604"/>
                <a:gd name="T4" fmla="*/ 605 w 605"/>
                <a:gd name="T5" fmla="*/ 604 h 604"/>
                <a:gd name="T6" fmla="*/ 0 w 605"/>
                <a:gd name="T7" fmla="*/ 604 h 604"/>
                <a:gd name="T8" fmla="*/ 0 w 605"/>
                <a:gd name="T9" fmla="*/ 0 h 604"/>
              </a:gdLst>
              <a:ahLst/>
              <a:cxnLst>
                <a:cxn ang="0">
                  <a:pos x="T0" y="T1"/>
                </a:cxn>
                <a:cxn ang="0">
                  <a:pos x="T2" y="T3"/>
                </a:cxn>
                <a:cxn ang="0">
                  <a:pos x="T4" y="T5"/>
                </a:cxn>
                <a:cxn ang="0">
                  <a:pos x="T6" y="T7"/>
                </a:cxn>
                <a:cxn ang="0">
                  <a:pos x="T8" y="T9"/>
                </a:cxn>
              </a:cxnLst>
              <a:rect l="0" t="0" r="r" b="b"/>
              <a:pathLst>
                <a:path w="605" h="604">
                  <a:moveTo>
                    <a:pt x="0" y="0"/>
                  </a:moveTo>
                  <a:cubicBezTo>
                    <a:pt x="0" y="0"/>
                    <a:pt x="605" y="0"/>
                    <a:pt x="605" y="0"/>
                  </a:cubicBezTo>
                  <a:cubicBezTo>
                    <a:pt x="605" y="0"/>
                    <a:pt x="605" y="604"/>
                    <a:pt x="605" y="604"/>
                  </a:cubicBezTo>
                  <a:cubicBezTo>
                    <a:pt x="605" y="604"/>
                    <a:pt x="0" y="604"/>
                    <a:pt x="0" y="604"/>
                  </a:cubicBezTo>
                  <a:cubicBezTo>
                    <a:pt x="0" y="604"/>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5">
              <a:extLst>
                <a:ext uri="{FF2B5EF4-FFF2-40B4-BE49-F238E27FC236}">
                  <a16:creationId xmlns:a16="http://schemas.microsoft.com/office/drawing/2014/main" id="{5199464E-1740-49C0-8529-02E8AEEEDA0E}"/>
                </a:ext>
              </a:extLst>
            </p:cNvPr>
            <p:cNvSpPr>
              <a:spLocks/>
            </p:cNvSpPr>
            <p:nvPr/>
          </p:nvSpPr>
          <p:spPr bwMode="auto">
            <a:xfrm>
              <a:off x="3745" y="57769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46">
              <a:extLst>
                <a:ext uri="{FF2B5EF4-FFF2-40B4-BE49-F238E27FC236}">
                  <a16:creationId xmlns:a16="http://schemas.microsoft.com/office/drawing/2014/main" id="{980C8021-57EB-47FF-BB9A-04AD85F3C184}"/>
                </a:ext>
              </a:extLst>
            </p:cNvPr>
            <p:cNvSpPr>
              <a:spLocks/>
            </p:cNvSpPr>
            <p:nvPr/>
          </p:nvSpPr>
          <p:spPr bwMode="auto">
            <a:xfrm>
              <a:off x="3677" y="5345112"/>
              <a:ext cx="68" cy="107950"/>
            </a:xfrm>
            <a:custGeom>
              <a:avLst/>
              <a:gdLst>
                <a:gd name="T0" fmla="*/ 0 w 604"/>
                <a:gd name="T1" fmla="*/ 0 h 605"/>
                <a:gd name="T2" fmla="*/ 604 w 604"/>
                <a:gd name="T3" fmla="*/ 0 h 605"/>
                <a:gd name="T4" fmla="*/ 604 w 604"/>
                <a:gd name="T5" fmla="*/ 605 h 605"/>
                <a:gd name="T6" fmla="*/ 0 w 604"/>
                <a:gd name="T7" fmla="*/ 605 h 605"/>
                <a:gd name="T8" fmla="*/ 0 w 604"/>
                <a:gd name="T9" fmla="*/ 0 h 605"/>
              </a:gdLst>
              <a:ahLst/>
              <a:cxnLst>
                <a:cxn ang="0">
                  <a:pos x="T0" y="T1"/>
                </a:cxn>
                <a:cxn ang="0">
                  <a:pos x="T2" y="T3"/>
                </a:cxn>
                <a:cxn ang="0">
                  <a:pos x="T4" y="T5"/>
                </a:cxn>
                <a:cxn ang="0">
                  <a:pos x="T6" y="T7"/>
                </a:cxn>
                <a:cxn ang="0">
                  <a:pos x="T8" y="T9"/>
                </a:cxn>
              </a:cxnLst>
              <a:rect l="0" t="0" r="r" b="b"/>
              <a:pathLst>
                <a:path w="604" h="605">
                  <a:moveTo>
                    <a:pt x="0" y="0"/>
                  </a:moveTo>
                  <a:cubicBezTo>
                    <a:pt x="0" y="0"/>
                    <a:pt x="604" y="0"/>
                    <a:pt x="604" y="0"/>
                  </a:cubicBezTo>
                  <a:cubicBezTo>
                    <a:pt x="604" y="0"/>
                    <a:pt x="604" y="605"/>
                    <a:pt x="604" y="605"/>
                  </a:cubicBezTo>
                  <a:cubicBezTo>
                    <a:pt x="604" y="605"/>
                    <a:pt x="0" y="605"/>
                    <a:pt x="0" y="605"/>
                  </a:cubicBezTo>
                  <a:cubicBezTo>
                    <a:pt x="0" y="605"/>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7">
              <a:extLst>
                <a:ext uri="{FF2B5EF4-FFF2-40B4-BE49-F238E27FC236}">
                  <a16:creationId xmlns:a16="http://schemas.microsoft.com/office/drawing/2014/main" id="{68D7AD13-D422-48AC-9203-A531AC8417FE}"/>
                </a:ext>
              </a:extLst>
            </p:cNvPr>
            <p:cNvSpPr>
              <a:spLocks/>
            </p:cNvSpPr>
            <p:nvPr/>
          </p:nvSpPr>
          <p:spPr bwMode="auto">
            <a:xfrm>
              <a:off x="3677" y="53451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48">
              <a:extLst>
                <a:ext uri="{FF2B5EF4-FFF2-40B4-BE49-F238E27FC236}">
                  <a16:creationId xmlns:a16="http://schemas.microsoft.com/office/drawing/2014/main" id="{0C81E72B-8F94-4ABB-9BC4-068E7781A3B1}"/>
                </a:ext>
              </a:extLst>
            </p:cNvPr>
            <p:cNvSpPr>
              <a:spLocks/>
            </p:cNvSpPr>
            <p:nvPr/>
          </p:nvSpPr>
          <p:spPr bwMode="auto">
            <a:xfrm>
              <a:off x="4221" y="5237162"/>
              <a:ext cx="68"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9">
              <a:extLst>
                <a:ext uri="{FF2B5EF4-FFF2-40B4-BE49-F238E27FC236}">
                  <a16:creationId xmlns:a16="http://schemas.microsoft.com/office/drawing/2014/main" id="{C4E1DF4B-D592-41E7-96EC-907685D49E28}"/>
                </a:ext>
              </a:extLst>
            </p:cNvPr>
            <p:cNvSpPr>
              <a:spLocks/>
            </p:cNvSpPr>
            <p:nvPr/>
          </p:nvSpPr>
          <p:spPr bwMode="auto">
            <a:xfrm>
              <a:off x="4221" y="523716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50">
              <a:extLst>
                <a:ext uri="{FF2B5EF4-FFF2-40B4-BE49-F238E27FC236}">
                  <a16:creationId xmlns:a16="http://schemas.microsoft.com/office/drawing/2014/main" id="{42848FF4-756D-483A-8755-828B9F17EDAC}"/>
                </a:ext>
              </a:extLst>
            </p:cNvPr>
            <p:cNvSpPr>
              <a:spLocks/>
            </p:cNvSpPr>
            <p:nvPr/>
          </p:nvSpPr>
          <p:spPr bwMode="auto">
            <a:xfrm>
              <a:off x="3677" y="4805362"/>
              <a:ext cx="68" cy="107950"/>
            </a:xfrm>
            <a:custGeom>
              <a:avLst/>
              <a:gdLst>
                <a:gd name="T0" fmla="*/ 0 w 604"/>
                <a:gd name="T1" fmla="*/ 0 h 605"/>
                <a:gd name="T2" fmla="*/ 604 w 604"/>
                <a:gd name="T3" fmla="*/ 0 h 605"/>
                <a:gd name="T4" fmla="*/ 604 w 604"/>
                <a:gd name="T5" fmla="*/ 605 h 605"/>
                <a:gd name="T6" fmla="*/ 0 w 604"/>
                <a:gd name="T7" fmla="*/ 605 h 605"/>
                <a:gd name="T8" fmla="*/ 0 w 604"/>
                <a:gd name="T9" fmla="*/ 0 h 605"/>
              </a:gdLst>
              <a:ahLst/>
              <a:cxnLst>
                <a:cxn ang="0">
                  <a:pos x="T0" y="T1"/>
                </a:cxn>
                <a:cxn ang="0">
                  <a:pos x="T2" y="T3"/>
                </a:cxn>
                <a:cxn ang="0">
                  <a:pos x="T4" y="T5"/>
                </a:cxn>
                <a:cxn ang="0">
                  <a:pos x="T6" y="T7"/>
                </a:cxn>
                <a:cxn ang="0">
                  <a:pos x="T8" y="T9"/>
                </a:cxn>
              </a:cxnLst>
              <a:rect l="0" t="0" r="r" b="b"/>
              <a:pathLst>
                <a:path w="604" h="605">
                  <a:moveTo>
                    <a:pt x="0" y="0"/>
                  </a:moveTo>
                  <a:cubicBezTo>
                    <a:pt x="0" y="0"/>
                    <a:pt x="604" y="0"/>
                    <a:pt x="604" y="0"/>
                  </a:cubicBezTo>
                  <a:cubicBezTo>
                    <a:pt x="604" y="0"/>
                    <a:pt x="604" y="605"/>
                    <a:pt x="604" y="605"/>
                  </a:cubicBezTo>
                  <a:cubicBezTo>
                    <a:pt x="604" y="605"/>
                    <a:pt x="0" y="605"/>
                    <a:pt x="0" y="605"/>
                  </a:cubicBezTo>
                  <a:cubicBezTo>
                    <a:pt x="0" y="605"/>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51">
              <a:extLst>
                <a:ext uri="{FF2B5EF4-FFF2-40B4-BE49-F238E27FC236}">
                  <a16:creationId xmlns:a16="http://schemas.microsoft.com/office/drawing/2014/main" id="{E5FD2098-9917-48D4-A097-4B9E41DEE41E}"/>
                </a:ext>
              </a:extLst>
            </p:cNvPr>
            <p:cNvSpPr>
              <a:spLocks/>
            </p:cNvSpPr>
            <p:nvPr/>
          </p:nvSpPr>
          <p:spPr bwMode="auto">
            <a:xfrm>
              <a:off x="3677" y="480536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52">
              <a:extLst>
                <a:ext uri="{FF2B5EF4-FFF2-40B4-BE49-F238E27FC236}">
                  <a16:creationId xmlns:a16="http://schemas.microsoft.com/office/drawing/2014/main" id="{1FDAAE07-C8B7-41F5-B0F9-FA896EAC2836}"/>
                </a:ext>
              </a:extLst>
            </p:cNvPr>
            <p:cNvSpPr>
              <a:spLocks/>
            </p:cNvSpPr>
            <p:nvPr/>
          </p:nvSpPr>
          <p:spPr bwMode="auto">
            <a:xfrm>
              <a:off x="3269" y="4373562"/>
              <a:ext cx="68"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53">
              <a:extLst>
                <a:ext uri="{FF2B5EF4-FFF2-40B4-BE49-F238E27FC236}">
                  <a16:creationId xmlns:a16="http://schemas.microsoft.com/office/drawing/2014/main" id="{A00BC049-4F39-456F-9BFF-25B5EC8C732B}"/>
                </a:ext>
              </a:extLst>
            </p:cNvPr>
            <p:cNvSpPr>
              <a:spLocks/>
            </p:cNvSpPr>
            <p:nvPr/>
          </p:nvSpPr>
          <p:spPr bwMode="auto">
            <a:xfrm>
              <a:off x="3269" y="437356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54">
              <a:extLst>
                <a:ext uri="{FF2B5EF4-FFF2-40B4-BE49-F238E27FC236}">
                  <a16:creationId xmlns:a16="http://schemas.microsoft.com/office/drawing/2014/main" id="{4E2425EE-F379-46B9-A138-FCBA4EAE21DD}"/>
                </a:ext>
              </a:extLst>
            </p:cNvPr>
            <p:cNvSpPr>
              <a:spLocks/>
            </p:cNvSpPr>
            <p:nvPr/>
          </p:nvSpPr>
          <p:spPr bwMode="auto">
            <a:xfrm>
              <a:off x="4357" y="4265612"/>
              <a:ext cx="68" cy="107950"/>
            </a:xfrm>
            <a:custGeom>
              <a:avLst/>
              <a:gdLst>
                <a:gd name="T0" fmla="*/ 0 w 605"/>
                <a:gd name="T1" fmla="*/ 0 h 604"/>
                <a:gd name="T2" fmla="*/ 605 w 605"/>
                <a:gd name="T3" fmla="*/ 0 h 604"/>
                <a:gd name="T4" fmla="*/ 605 w 605"/>
                <a:gd name="T5" fmla="*/ 604 h 604"/>
                <a:gd name="T6" fmla="*/ 0 w 605"/>
                <a:gd name="T7" fmla="*/ 604 h 604"/>
                <a:gd name="T8" fmla="*/ 0 w 605"/>
                <a:gd name="T9" fmla="*/ 0 h 604"/>
              </a:gdLst>
              <a:ahLst/>
              <a:cxnLst>
                <a:cxn ang="0">
                  <a:pos x="T0" y="T1"/>
                </a:cxn>
                <a:cxn ang="0">
                  <a:pos x="T2" y="T3"/>
                </a:cxn>
                <a:cxn ang="0">
                  <a:pos x="T4" y="T5"/>
                </a:cxn>
                <a:cxn ang="0">
                  <a:pos x="T6" y="T7"/>
                </a:cxn>
                <a:cxn ang="0">
                  <a:pos x="T8" y="T9"/>
                </a:cxn>
              </a:cxnLst>
              <a:rect l="0" t="0" r="r" b="b"/>
              <a:pathLst>
                <a:path w="605" h="604">
                  <a:moveTo>
                    <a:pt x="0" y="0"/>
                  </a:moveTo>
                  <a:cubicBezTo>
                    <a:pt x="0" y="0"/>
                    <a:pt x="605" y="0"/>
                    <a:pt x="605" y="0"/>
                  </a:cubicBezTo>
                  <a:cubicBezTo>
                    <a:pt x="605" y="0"/>
                    <a:pt x="605" y="604"/>
                    <a:pt x="605" y="604"/>
                  </a:cubicBezTo>
                  <a:cubicBezTo>
                    <a:pt x="605" y="604"/>
                    <a:pt x="0" y="604"/>
                    <a:pt x="0" y="604"/>
                  </a:cubicBezTo>
                  <a:cubicBezTo>
                    <a:pt x="0" y="604"/>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5">
              <a:extLst>
                <a:ext uri="{FF2B5EF4-FFF2-40B4-BE49-F238E27FC236}">
                  <a16:creationId xmlns:a16="http://schemas.microsoft.com/office/drawing/2014/main" id="{D4F51920-CF9B-420E-A7C3-322CAAB69DB6}"/>
                </a:ext>
              </a:extLst>
            </p:cNvPr>
            <p:cNvSpPr>
              <a:spLocks/>
            </p:cNvSpPr>
            <p:nvPr/>
          </p:nvSpPr>
          <p:spPr bwMode="auto">
            <a:xfrm>
              <a:off x="4357" y="42656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56">
              <a:extLst>
                <a:ext uri="{FF2B5EF4-FFF2-40B4-BE49-F238E27FC236}">
                  <a16:creationId xmlns:a16="http://schemas.microsoft.com/office/drawing/2014/main" id="{8FD90066-A1AB-4AB0-9E94-910ED34E1306}"/>
                </a:ext>
              </a:extLst>
            </p:cNvPr>
            <p:cNvSpPr>
              <a:spLocks/>
            </p:cNvSpPr>
            <p:nvPr/>
          </p:nvSpPr>
          <p:spPr bwMode="auto">
            <a:xfrm>
              <a:off x="4153" y="4697412"/>
              <a:ext cx="68" cy="107950"/>
            </a:xfrm>
            <a:custGeom>
              <a:avLst/>
              <a:gdLst>
                <a:gd name="T0" fmla="*/ 0 w 604"/>
                <a:gd name="T1" fmla="*/ 0 h 604"/>
                <a:gd name="T2" fmla="*/ 604 w 604"/>
                <a:gd name="T3" fmla="*/ 0 h 604"/>
                <a:gd name="T4" fmla="*/ 604 w 604"/>
                <a:gd name="T5" fmla="*/ 604 h 604"/>
                <a:gd name="T6" fmla="*/ 0 w 604"/>
                <a:gd name="T7" fmla="*/ 604 h 604"/>
                <a:gd name="T8" fmla="*/ 0 w 604"/>
                <a:gd name="T9" fmla="*/ 0 h 604"/>
              </a:gdLst>
              <a:ahLst/>
              <a:cxnLst>
                <a:cxn ang="0">
                  <a:pos x="T0" y="T1"/>
                </a:cxn>
                <a:cxn ang="0">
                  <a:pos x="T2" y="T3"/>
                </a:cxn>
                <a:cxn ang="0">
                  <a:pos x="T4" y="T5"/>
                </a:cxn>
                <a:cxn ang="0">
                  <a:pos x="T6" y="T7"/>
                </a:cxn>
                <a:cxn ang="0">
                  <a:pos x="T8" y="T9"/>
                </a:cxn>
              </a:cxnLst>
              <a:rect l="0" t="0" r="r" b="b"/>
              <a:pathLst>
                <a:path w="604" h="604">
                  <a:moveTo>
                    <a:pt x="0" y="0"/>
                  </a:moveTo>
                  <a:cubicBezTo>
                    <a:pt x="0" y="0"/>
                    <a:pt x="604" y="0"/>
                    <a:pt x="604" y="0"/>
                  </a:cubicBezTo>
                  <a:cubicBezTo>
                    <a:pt x="604" y="0"/>
                    <a:pt x="604" y="604"/>
                    <a:pt x="604" y="604"/>
                  </a:cubicBezTo>
                  <a:cubicBezTo>
                    <a:pt x="604" y="604"/>
                    <a:pt x="0" y="604"/>
                    <a:pt x="0" y="604"/>
                  </a:cubicBezTo>
                  <a:cubicBezTo>
                    <a:pt x="0" y="604"/>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7">
              <a:extLst>
                <a:ext uri="{FF2B5EF4-FFF2-40B4-BE49-F238E27FC236}">
                  <a16:creationId xmlns:a16="http://schemas.microsoft.com/office/drawing/2014/main" id="{4E181C39-F7D7-4EB3-9A2B-8C8607F7DA13}"/>
                </a:ext>
              </a:extLst>
            </p:cNvPr>
            <p:cNvSpPr>
              <a:spLocks/>
            </p:cNvSpPr>
            <p:nvPr/>
          </p:nvSpPr>
          <p:spPr bwMode="auto">
            <a:xfrm>
              <a:off x="4153" y="46974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58">
              <a:extLst>
                <a:ext uri="{FF2B5EF4-FFF2-40B4-BE49-F238E27FC236}">
                  <a16:creationId xmlns:a16="http://schemas.microsoft.com/office/drawing/2014/main" id="{64B1EBD1-881B-431C-A432-744203B556FC}"/>
                </a:ext>
              </a:extLst>
            </p:cNvPr>
            <p:cNvSpPr>
              <a:spLocks/>
            </p:cNvSpPr>
            <p:nvPr/>
          </p:nvSpPr>
          <p:spPr bwMode="auto">
            <a:xfrm>
              <a:off x="3201" y="6316662"/>
              <a:ext cx="68" cy="107950"/>
            </a:xfrm>
            <a:custGeom>
              <a:avLst/>
              <a:gdLst>
                <a:gd name="T0" fmla="*/ 0 w 604"/>
                <a:gd name="T1" fmla="*/ 0 h 605"/>
                <a:gd name="T2" fmla="*/ 604 w 604"/>
                <a:gd name="T3" fmla="*/ 0 h 605"/>
                <a:gd name="T4" fmla="*/ 604 w 604"/>
                <a:gd name="T5" fmla="*/ 605 h 605"/>
                <a:gd name="T6" fmla="*/ 0 w 604"/>
                <a:gd name="T7" fmla="*/ 605 h 605"/>
                <a:gd name="T8" fmla="*/ 0 w 604"/>
                <a:gd name="T9" fmla="*/ 0 h 605"/>
              </a:gdLst>
              <a:ahLst/>
              <a:cxnLst>
                <a:cxn ang="0">
                  <a:pos x="T0" y="T1"/>
                </a:cxn>
                <a:cxn ang="0">
                  <a:pos x="T2" y="T3"/>
                </a:cxn>
                <a:cxn ang="0">
                  <a:pos x="T4" y="T5"/>
                </a:cxn>
                <a:cxn ang="0">
                  <a:pos x="T6" y="T7"/>
                </a:cxn>
                <a:cxn ang="0">
                  <a:pos x="T8" y="T9"/>
                </a:cxn>
              </a:cxnLst>
              <a:rect l="0" t="0" r="r" b="b"/>
              <a:pathLst>
                <a:path w="604" h="605">
                  <a:moveTo>
                    <a:pt x="0" y="0"/>
                  </a:moveTo>
                  <a:cubicBezTo>
                    <a:pt x="0" y="0"/>
                    <a:pt x="604" y="0"/>
                    <a:pt x="604" y="0"/>
                  </a:cubicBezTo>
                  <a:cubicBezTo>
                    <a:pt x="604" y="0"/>
                    <a:pt x="604" y="605"/>
                    <a:pt x="604" y="605"/>
                  </a:cubicBezTo>
                  <a:cubicBezTo>
                    <a:pt x="604" y="605"/>
                    <a:pt x="0" y="605"/>
                    <a:pt x="0" y="605"/>
                  </a:cubicBezTo>
                  <a:cubicBezTo>
                    <a:pt x="0" y="605"/>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9">
              <a:extLst>
                <a:ext uri="{FF2B5EF4-FFF2-40B4-BE49-F238E27FC236}">
                  <a16:creationId xmlns:a16="http://schemas.microsoft.com/office/drawing/2014/main" id="{4C119CC7-215D-497F-98EA-DEAE9D54B6DF}"/>
                </a:ext>
              </a:extLst>
            </p:cNvPr>
            <p:cNvSpPr>
              <a:spLocks/>
            </p:cNvSpPr>
            <p:nvPr/>
          </p:nvSpPr>
          <p:spPr bwMode="auto">
            <a:xfrm>
              <a:off x="3201" y="631666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60">
              <a:extLst>
                <a:ext uri="{FF2B5EF4-FFF2-40B4-BE49-F238E27FC236}">
                  <a16:creationId xmlns:a16="http://schemas.microsoft.com/office/drawing/2014/main" id="{B1B2DD15-AD9F-416D-9210-0AB6EAA5AE92}"/>
                </a:ext>
              </a:extLst>
            </p:cNvPr>
            <p:cNvSpPr>
              <a:spLocks/>
            </p:cNvSpPr>
            <p:nvPr/>
          </p:nvSpPr>
          <p:spPr bwMode="auto">
            <a:xfrm>
              <a:off x="3881" y="6208712"/>
              <a:ext cx="68" cy="107950"/>
            </a:xfrm>
            <a:custGeom>
              <a:avLst/>
              <a:gdLst>
                <a:gd name="T0" fmla="*/ 0 w 605"/>
                <a:gd name="T1" fmla="*/ 0 h 604"/>
                <a:gd name="T2" fmla="*/ 605 w 605"/>
                <a:gd name="T3" fmla="*/ 0 h 604"/>
                <a:gd name="T4" fmla="*/ 605 w 605"/>
                <a:gd name="T5" fmla="*/ 604 h 604"/>
                <a:gd name="T6" fmla="*/ 0 w 605"/>
                <a:gd name="T7" fmla="*/ 604 h 604"/>
                <a:gd name="T8" fmla="*/ 0 w 605"/>
                <a:gd name="T9" fmla="*/ 0 h 604"/>
              </a:gdLst>
              <a:ahLst/>
              <a:cxnLst>
                <a:cxn ang="0">
                  <a:pos x="T0" y="T1"/>
                </a:cxn>
                <a:cxn ang="0">
                  <a:pos x="T2" y="T3"/>
                </a:cxn>
                <a:cxn ang="0">
                  <a:pos x="T4" y="T5"/>
                </a:cxn>
                <a:cxn ang="0">
                  <a:pos x="T6" y="T7"/>
                </a:cxn>
                <a:cxn ang="0">
                  <a:pos x="T8" y="T9"/>
                </a:cxn>
              </a:cxnLst>
              <a:rect l="0" t="0" r="r" b="b"/>
              <a:pathLst>
                <a:path w="605" h="604">
                  <a:moveTo>
                    <a:pt x="0" y="0"/>
                  </a:moveTo>
                  <a:cubicBezTo>
                    <a:pt x="0" y="0"/>
                    <a:pt x="605" y="0"/>
                    <a:pt x="605" y="0"/>
                  </a:cubicBezTo>
                  <a:cubicBezTo>
                    <a:pt x="605" y="0"/>
                    <a:pt x="605" y="604"/>
                    <a:pt x="605" y="604"/>
                  </a:cubicBezTo>
                  <a:cubicBezTo>
                    <a:pt x="605" y="604"/>
                    <a:pt x="0" y="604"/>
                    <a:pt x="0" y="604"/>
                  </a:cubicBezTo>
                  <a:cubicBezTo>
                    <a:pt x="0" y="604"/>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61">
              <a:extLst>
                <a:ext uri="{FF2B5EF4-FFF2-40B4-BE49-F238E27FC236}">
                  <a16:creationId xmlns:a16="http://schemas.microsoft.com/office/drawing/2014/main" id="{56E23B16-C8DB-4D41-A295-105E9DD512E9}"/>
                </a:ext>
              </a:extLst>
            </p:cNvPr>
            <p:cNvSpPr>
              <a:spLocks/>
            </p:cNvSpPr>
            <p:nvPr/>
          </p:nvSpPr>
          <p:spPr bwMode="auto">
            <a:xfrm>
              <a:off x="3881" y="62087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62">
              <a:extLst>
                <a:ext uri="{FF2B5EF4-FFF2-40B4-BE49-F238E27FC236}">
                  <a16:creationId xmlns:a16="http://schemas.microsoft.com/office/drawing/2014/main" id="{C5F1357A-F7F0-4A79-B05B-371B96C4DFC7}"/>
                </a:ext>
              </a:extLst>
            </p:cNvPr>
            <p:cNvSpPr>
              <a:spLocks/>
            </p:cNvSpPr>
            <p:nvPr/>
          </p:nvSpPr>
          <p:spPr bwMode="auto">
            <a:xfrm>
              <a:off x="4085" y="5668962"/>
              <a:ext cx="68"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63">
              <a:extLst>
                <a:ext uri="{FF2B5EF4-FFF2-40B4-BE49-F238E27FC236}">
                  <a16:creationId xmlns:a16="http://schemas.microsoft.com/office/drawing/2014/main" id="{C5087FD8-7471-4AF4-9E40-088ADBEEEA12}"/>
                </a:ext>
              </a:extLst>
            </p:cNvPr>
            <p:cNvSpPr>
              <a:spLocks/>
            </p:cNvSpPr>
            <p:nvPr/>
          </p:nvSpPr>
          <p:spPr bwMode="auto">
            <a:xfrm>
              <a:off x="4085" y="566896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64">
              <a:extLst>
                <a:ext uri="{FF2B5EF4-FFF2-40B4-BE49-F238E27FC236}">
                  <a16:creationId xmlns:a16="http://schemas.microsoft.com/office/drawing/2014/main" id="{DBFAF45C-2642-4755-A7F2-1443DF1720D2}"/>
                </a:ext>
              </a:extLst>
            </p:cNvPr>
            <p:cNvSpPr>
              <a:spLocks/>
            </p:cNvSpPr>
            <p:nvPr/>
          </p:nvSpPr>
          <p:spPr bwMode="auto">
            <a:xfrm>
              <a:off x="3269" y="5345112"/>
              <a:ext cx="68"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5">
              <a:extLst>
                <a:ext uri="{FF2B5EF4-FFF2-40B4-BE49-F238E27FC236}">
                  <a16:creationId xmlns:a16="http://schemas.microsoft.com/office/drawing/2014/main" id="{D9CEAD9A-64DB-43F4-812E-CDAD2AC0A121}"/>
                </a:ext>
              </a:extLst>
            </p:cNvPr>
            <p:cNvSpPr>
              <a:spLocks/>
            </p:cNvSpPr>
            <p:nvPr/>
          </p:nvSpPr>
          <p:spPr bwMode="auto">
            <a:xfrm>
              <a:off x="3269" y="53451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66">
              <a:extLst>
                <a:ext uri="{FF2B5EF4-FFF2-40B4-BE49-F238E27FC236}">
                  <a16:creationId xmlns:a16="http://schemas.microsoft.com/office/drawing/2014/main" id="{D0C6423D-C9B2-467C-BCD5-0F63189F652F}"/>
                </a:ext>
              </a:extLst>
            </p:cNvPr>
            <p:cNvSpPr>
              <a:spLocks/>
            </p:cNvSpPr>
            <p:nvPr/>
          </p:nvSpPr>
          <p:spPr bwMode="auto">
            <a:xfrm>
              <a:off x="4493" y="5561012"/>
              <a:ext cx="68"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7">
              <a:extLst>
                <a:ext uri="{FF2B5EF4-FFF2-40B4-BE49-F238E27FC236}">
                  <a16:creationId xmlns:a16="http://schemas.microsoft.com/office/drawing/2014/main" id="{8EAAC9E9-AA8D-452F-A6DD-67276BA43890}"/>
                </a:ext>
              </a:extLst>
            </p:cNvPr>
            <p:cNvSpPr>
              <a:spLocks/>
            </p:cNvSpPr>
            <p:nvPr/>
          </p:nvSpPr>
          <p:spPr bwMode="auto">
            <a:xfrm>
              <a:off x="4493" y="55610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68">
              <a:extLst>
                <a:ext uri="{FF2B5EF4-FFF2-40B4-BE49-F238E27FC236}">
                  <a16:creationId xmlns:a16="http://schemas.microsoft.com/office/drawing/2014/main" id="{F28B22CB-9035-4550-A7DD-E8904B10DD11}"/>
                </a:ext>
              </a:extLst>
            </p:cNvPr>
            <p:cNvSpPr>
              <a:spLocks/>
            </p:cNvSpPr>
            <p:nvPr/>
          </p:nvSpPr>
          <p:spPr bwMode="auto">
            <a:xfrm>
              <a:off x="1365" y="1566862"/>
              <a:ext cx="1360" cy="2159000"/>
            </a:xfrm>
            <a:custGeom>
              <a:avLst/>
              <a:gdLst>
                <a:gd name="T0" fmla="*/ 0 w 1360"/>
                <a:gd name="T1" fmla="*/ 0 h 1360"/>
                <a:gd name="T2" fmla="*/ 1360 w 1360"/>
                <a:gd name="T3" fmla="*/ 0 h 1360"/>
                <a:gd name="T4" fmla="*/ 1360 w 1360"/>
                <a:gd name="T5" fmla="*/ 1360 h 1360"/>
                <a:gd name="T6" fmla="*/ 0 w 1360"/>
                <a:gd name="T7" fmla="*/ 1360 h 1360"/>
                <a:gd name="T8" fmla="*/ 0 w 1360"/>
                <a:gd name="T9" fmla="*/ 0 h 1360"/>
              </a:gdLst>
              <a:ahLst/>
              <a:cxnLst>
                <a:cxn ang="0">
                  <a:pos x="T0" y="T1"/>
                </a:cxn>
                <a:cxn ang="0">
                  <a:pos x="T2" y="T3"/>
                </a:cxn>
                <a:cxn ang="0">
                  <a:pos x="T4" y="T5"/>
                </a:cxn>
                <a:cxn ang="0">
                  <a:pos x="T6" y="T7"/>
                </a:cxn>
                <a:cxn ang="0">
                  <a:pos x="T8" y="T9"/>
                </a:cxn>
              </a:cxnLst>
              <a:rect l="0" t="0" r="r" b="b"/>
              <a:pathLst>
                <a:path w="1360" h="1360">
                  <a:moveTo>
                    <a:pt x="0" y="0"/>
                  </a:moveTo>
                  <a:cubicBezTo>
                    <a:pt x="0" y="0"/>
                    <a:pt x="1360" y="0"/>
                    <a:pt x="1360" y="0"/>
                  </a:cubicBezTo>
                  <a:cubicBezTo>
                    <a:pt x="1360" y="0"/>
                    <a:pt x="1360" y="1360"/>
                    <a:pt x="1360" y="1360"/>
                  </a:cubicBezTo>
                  <a:cubicBezTo>
                    <a:pt x="1360" y="1360"/>
                    <a:pt x="0" y="1360"/>
                    <a:pt x="0" y="1360"/>
                  </a:cubicBezTo>
                  <a:cubicBezTo>
                    <a:pt x="0" y="1360"/>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69">
              <a:extLst>
                <a:ext uri="{FF2B5EF4-FFF2-40B4-BE49-F238E27FC236}">
                  <a16:creationId xmlns:a16="http://schemas.microsoft.com/office/drawing/2014/main" id="{EF8DEB69-BEB0-40E1-94DE-41A6B1243A02}"/>
                </a:ext>
              </a:extLst>
            </p:cNvPr>
            <p:cNvSpPr>
              <a:spLocks/>
            </p:cNvSpPr>
            <p:nvPr/>
          </p:nvSpPr>
          <p:spPr bwMode="auto">
            <a:xfrm>
              <a:off x="2045" y="1782762"/>
              <a:ext cx="68" cy="107950"/>
            </a:xfrm>
            <a:custGeom>
              <a:avLst/>
              <a:gdLst>
                <a:gd name="T0" fmla="*/ 0 w 1210"/>
                <a:gd name="T1" fmla="*/ 0 h 1210"/>
                <a:gd name="T2" fmla="*/ 1210 w 1210"/>
                <a:gd name="T3" fmla="*/ 0 h 1210"/>
                <a:gd name="T4" fmla="*/ 1210 w 1210"/>
                <a:gd name="T5" fmla="*/ 1210 h 1210"/>
                <a:gd name="T6" fmla="*/ 0 w 1210"/>
                <a:gd name="T7" fmla="*/ 1210 h 1210"/>
                <a:gd name="T8" fmla="*/ 0 w 1210"/>
                <a:gd name="T9" fmla="*/ 0 h 1210"/>
              </a:gdLst>
              <a:ahLst/>
              <a:cxnLst>
                <a:cxn ang="0">
                  <a:pos x="T0" y="T1"/>
                </a:cxn>
                <a:cxn ang="0">
                  <a:pos x="T2" y="T3"/>
                </a:cxn>
                <a:cxn ang="0">
                  <a:pos x="T4" y="T5"/>
                </a:cxn>
                <a:cxn ang="0">
                  <a:pos x="T6" y="T7"/>
                </a:cxn>
                <a:cxn ang="0">
                  <a:pos x="T8" y="T9"/>
                </a:cxn>
              </a:cxnLst>
              <a:rect l="0" t="0" r="r" b="b"/>
              <a:pathLst>
                <a:path w="1210" h="1210">
                  <a:moveTo>
                    <a:pt x="0" y="0"/>
                  </a:moveTo>
                  <a:cubicBezTo>
                    <a:pt x="0" y="0"/>
                    <a:pt x="1210" y="0"/>
                    <a:pt x="1210" y="0"/>
                  </a:cubicBezTo>
                  <a:cubicBezTo>
                    <a:pt x="1210" y="0"/>
                    <a:pt x="1210" y="1210"/>
                    <a:pt x="1210" y="1210"/>
                  </a:cubicBezTo>
                  <a:cubicBezTo>
                    <a:pt x="1210" y="1210"/>
                    <a:pt x="0" y="1210"/>
                    <a:pt x="0" y="1210"/>
                  </a:cubicBezTo>
                  <a:cubicBezTo>
                    <a:pt x="0" y="1210"/>
                    <a:pt x="0" y="0"/>
                    <a:pt x="0" y="0"/>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70">
              <a:extLst>
                <a:ext uri="{FF2B5EF4-FFF2-40B4-BE49-F238E27FC236}">
                  <a16:creationId xmlns:a16="http://schemas.microsoft.com/office/drawing/2014/main" id="{F51FF13A-7F91-4232-86ED-4F43D6B1E01A}"/>
                </a:ext>
              </a:extLst>
            </p:cNvPr>
            <p:cNvSpPr>
              <a:spLocks/>
            </p:cNvSpPr>
            <p:nvPr/>
          </p:nvSpPr>
          <p:spPr bwMode="auto">
            <a:xfrm>
              <a:off x="2045" y="178276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71">
              <a:extLst>
                <a:ext uri="{FF2B5EF4-FFF2-40B4-BE49-F238E27FC236}">
                  <a16:creationId xmlns:a16="http://schemas.microsoft.com/office/drawing/2014/main" id="{88D6CEBE-6E3C-4ECF-A0EB-E37877F35355}"/>
                </a:ext>
              </a:extLst>
            </p:cNvPr>
            <p:cNvSpPr>
              <a:spLocks/>
            </p:cNvSpPr>
            <p:nvPr/>
          </p:nvSpPr>
          <p:spPr bwMode="auto">
            <a:xfrm>
              <a:off x="2453" y="3402012"/>
              <a:ext cx="68" cy="107950"/>
            </a:xfrm>
            <a:custGeom>
              <a:avLst/>
              <a:gdLst>
                <a:gd name="T0" fmla="*/ 0 w 1209"/>
                <a:gd name="T1" fmla="*/ 0 h 1210"/>
                <a:gd name="T2" fmla="*/ 1209 w 1209"/>
                <a:gd name="T3" fmla="*/ 0 h 1210"/>
                <a:gd name="T4" fmla="*/ 1209 w 1209"/>
                <a:gd name="T5" fmla="*/ 1210 h 1210"/>
                <a:gd name="T6" fmla="*/ 0 w 1209"/>
                <a:gd name="T7" fmla="*/ 1210 h 1210"/>
                <a:gd name="T8" fmla="*/ 0 w 1209"/>
                <a:gd name="T9" fmla="*/ 0 h 1210"/>
              </a:gdLst>
              <a:ahLst/>
              <a:cxnLst>
                <a:cxn ang="0">
                  <a:pos x="T0" y="T1"/>
                </a:cxn>
                <a:cxn ang="0">
                  <a:pos x="T2" y="T3"/>
                </a:cxn>
                <a:cxn ang="0">
                  <a:pos x="T4" y="T5"/>
                </a:cxn>
                <a:cxn ang="0">
                  <a:pos x="T6" y="T7"/>
                </a:cxn>
                <a:cxn ang="0">
                  <a:pos x="T8" y="T9"/>
                </a:cxn>
              </a:cxnLst>
              <a:rect l="0" t="0" r="r" b="b"/>
              <a:pathLst>
                <a:path w="1209" h="1210">
                  <a:moveTo>
                    <a:pt x="0" y="0"/>
                  </a:moveTo>
                  <a:cubicBezTo>
                    <a:pt x="0" y="0"/>
                    <a:pt x="1209" y="0"/>
                    <a:pt x="1209" y="0"/>
                  </a:cubicBezTo>
                  <a:cubicBezTo>
                    <a:pt x="1209" y="0"/>
                    <a:pt x="1209" y="1210"/>
                    <a:pt x="1209" y="1210"/>
                  </a:cubicBezTo>
                  <a:cubicBezTo>
                    <a:pt x="1209" y="1210"/>
                    <a:pt x="0" y="1210"/>
                    <a:pt x="0" y="1210"/>
                  </a:cubicBezTo>
                  <a:cubicBezTo>
                    <a:pt x="0" y="1210"/>
                    <a:pt x="0" y="0"/>
                    <a:pt x="0" y="0"/>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72">
              <a:extLst>
                <a:ext uri="{FF2B5EF4-FFF2-40B4-BE49-F238E27FC236}">
                  <a16:creationId xmlns:a16="http://schemas.microsoft.com/office/drawing/2014/main" id="{5B84332A-63CD-4FE3-845D-916EB2DD9D9D}"/>
                </a:ext>
              </a:extLst>
            </p:cNvPr>
            <p:cNvSpPr>
              <a:spLocks/>
            </p:cNvSpPr>
            <p:nvPr/>
          </p:nvSpPr>
          <p:spPr bwMode="auto">
            <a:xfrm>
              <a:off x="2453" y="34020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73">
              <a:extLst>
                <a:ext uri="{FF2B5EF4-FFF2-40B4-BE49-F238E27FC236}">
                  <a16:creationId xmlns:a16="http://schemas.microsoft.com/office/drawing/2014/main" id="{BD94F1CD-B6F8-462C-A84F-5083C6A61DB1}"/>
                </a:ext>
              </a:extLst>
            </p:cNvPr>
            <p:cNvSpPr>
              <a:spLocks/>
            </p:cNvSpPr>
            <p:nvPr/>
          </p:nvSpPr>
          <p:spPr bwMode="auto">
            <a:xfrm>
              <a:off x="1569" y="3186112"/>
              <a:ext cx="68" cy="107950"/>
            </a:xfrm>
            <a:custGeom>
              <a:avLst/>
              <a:gdLst>
                <a:gd name="T0" fmla="*/ 0 w 1209"/>
                <a:gd name="T1" fmla="*/ 0 h 1210"/>
                <a:gd name="T2" fmla="*/ 1209 w 1209"/>
                <a:gd name="T3" fmla="*/ 0 h 1210"/>
                <a:gd name="T4" fmla="*/ 1209 w 1209"/>
                <a:gd name="T5" fmla="*/ 1210 h 1210"/>
                <a:gd name="T6" fmla="*/ 0 w 1209"/>
                <a:gd name="T7" fmla="*/ 1210 h 1210"/>
                <a:gd name="T8" fmla="*/ 0 w 1209"/>
                <a:gd name="T9" fmla="*/ 0 h 1210"/>
              </a:gdLst>
              <a:ahLst/>
              <a:cxnLst>
                <a:cxn ang="0">
                  <a:pos x="T0" y="T1"/>
                </a:cxn>
                <a:cxn ang="0">
                  <a:pos x="T2" y="T3"/>
                </a:cxn>
                <a:cxn ang="0">
                  <a:pos x="T4" y="T5"/>
                </a:cxn>
                <a:cxn ang="0">
                  <a:pos x="T6" y="T7"/>
                </a:cxn>
                <a:cxn ang="0">
                  <a:pos x="T8" y="T9"/>
                </a:cxn>
              </a:cxnLst>
              <a:rect l="0" t="0" r="r" b="b"/>
              <a:pathLst>
                <a:path w="1209" h="1210">
                  <a:moveTo>
                    <a:pt x="0" y="0"/>
                  </a:moveTo>
                  <a:cubicBezTo>
                    <a:pt x="0" y="0"/>
                    <a:pt x="1209" y="0"/>
                    <a:pt x="1209" y="0"/>
                  </a:cubicBezTo>
                  <a:cubicBezTo>
                    <a:pt x="1209" y="0"/>
                    <a:pt x="1209" y="1210"/>
                    <a:pt x="1209" y="1210"/>
                  </a:cubicBezTo>
                  <a:cubicBezTo>
                    <a:pt x="1209" y="1210"/>
                    <a:pt x="0" y="1210"/>
                    <a:pt x="0" y="1210"/>
                  </a:cubicBezTo>
                  <a:cubicBezTo>
                    <a:pt x="0" y="1210"/>
                    <a:pt x="0" y="0"/>
                    <a:pt x="0" y="0"/>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74">
              <a:extLst>
                <a:ext uri="{FF2B5EF4-FFF2-40B4-BE49-F238E27FC236}">
                  <a16:creationId xmlns:a16="http://schemas.microsoft.com/office/drawing/2014/main" id="{726B55D6-2841-4171-9B9E-C21F006C7D39}"/>
                </a:ext>
              </a:extLst>
            </p:cNvPr>
            <p:cNvSpPr>
              <a:spLocks/>
            </p:cNvSpPr>
            <p:nvPr/>
          </p:nvSpPr>
          <p:spPr bwMode="auto">
            <a:xfrm>
              <a:off x="1569" y="31861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75">
              <a:extLst>
                <a:ext uri="{FF2B5EF4-FFF2-40B4-BE49-F238E27FC236}">
                  <a16:creationId xmlns:a16="http://schemas.microsoft.com/office/drawing/2014/main" id="{AC1FAC7C-35DC-476C-9CF4-22EF8927174F}"/>
                </a:ext>
              </a:extLst>
            </p:cNvPr>
            <p:cNvSpPr>
              <a:spLocks/>
            </p:cNvSpPr>
            <p:nvPr/>
          </p:nvSpPr>
          <p:spPr bwMode="auto">
            <a:xfrm>
              <a:off x="1433"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76">
              <a:extLst>
                <a:ext uri="{FF2B5EF4-FFF2-40B4-BE49-F238E27FC236}">
                  <a16:creationId xmlns:a16="http://schemas.microsoft.com/office/drawing/2014/main" id="{48BE37CE-544D-43DD-B8B8-2EDD736281A4}"/>
                </a:ext>
              </a:extLst>
            </p:cNvPr>
            <p:cNvSpPr>
              <a:spLocks/>
            </p:cNvSpPr>
            <p:nvPr/>
          </p:nvSpPr>
          <p:spPr bwMode="auto">
            <a:xfrm>
              <a:off x="1501"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77">
              <a:extLst>
                <a:ext uri="{FF2B5EF4-FFF2-40B4-BE49-F238E27FC236}">
                  <a16:creationId xmlns:a16="http://schemas.microsoft.com/office/drawing/2014/main" id="{868C6E22-98C4-4401-A88A-B3390955EB6B}"/>
                </a:ext>
              </a:extLst>
            </p:cNvPr>
            <p:cNvSpPr>
              <a:spLocks/>
            </p:cNvSpPr>
            <p:nvPr/>
          </p:nvSpPr>
          <p:spPr bwMode="auto">
            <a:xfrm>
              <a:off x="1569"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78">
              <a:extLst>
                <a:ext uri="{FF2B5EF4-FFF2-40B4-BE49-F238E27FC236}">
                  <a16:creationId xmlns:a16="http://schemas.microsoft.com/office/drawing/2014/main" id="{9038D565-29E5-439A-B094-E5C117AE51C4}"/>
                </a:ext>
              </a:extLst>
            </p:cNvPr>
            <p:cNvSpPr>
              <a:spLocks/>
            </p:cNvSpPr>
            <p:nvPr/>
          </p:nvSpPr>
          <p:spPr bwMode="auto">
            <a:xfrm>
              <a:off x="1637"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79">
              <a:extLst>
                <a:ext uri="{FF2B5EF4-FFF2-40B4-BE49-F238E27FC236}">
                  <a16:creationId xmlns:a16="http://schemas.microsoft.com/office/drawing/2014/main" id="{37B35DA1-9C2C-4327-AC1A-E8B7B962CAA2}"/>
                </a:ext>
              </a:extLst>
            </p:cNvPr>
            <p:cNvSpPr>
              <a:spLocks/>
            </p:cNvSpPr>
            <p:nvPr/>
          </p:nvSpPr>
          <p:spPr bwMode="auto">
            <a:xfrm>
              <a:off x="1705"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80">
              <a:extLst>
                <a:ext uri="{FF2B5EF4-FFF2-40B4-BE49-F238E27FC236}">
                  <a16:creationId xmlns:a16="http://schemas.microsoft.com/office/drawing/2014/main" id="{55DE3BDF-9608-4C9A-9CA8-733F8132F0CE}"/>
                </a:ext>
              </a:extLst>
            </p:cNvPr>
            <p:cNvSpPr>
              <a:spLocks/>
            </p:cNvSpPr>
            <p:nvPr/>
          </p:nvSpPr>
          <p:spPr bwMode="auto">
            <a:xfrm>
              <a:off x="1773"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81">
              <a:extLst>
                <a:ext uri="{FF2B5EF4-FFF2-40B4-BE49-F238E27FC236}">
                  <a16:creationId xmlns:a16="http://schemas.microsoft.com/office/drawing/2014/main" id="{226F8F0C-A06E-489C-B67D-B648956764EF}"/>
                </a:ext>
              </a:extLst>
            </p:cNvPr>
            <p:cNvSpPr>
              <a:spLocks/>
            </p:cNvSpPr>
            <p:nvPr/>
          </p:nvSpPr>
          <p:spPr bwMode="auto">
            <a:xfrm>
              <a:off x="1841"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82">
              <a:extLst>
                <a:ext uri="{FF2B5EF4-FFF2-40B4-BE49-F238E27FC236}">
                  <a16:creationId xmlns:a16="http://schemas.microsoft.com/office/drawing/2014/main" id="{7A70DB76-9B78-4CA0-8BFA-66580E6F520B}"/>
                </a:ext>
              </a:extLst>
            </p:cNvPr>
            <p:cNvSpPr>
              <a:spLocks/>
            </p:cNvSpPr>
            <p:nvPr/>
          </p:nvSpPr>
          <p:spPr bwMode="auto">
            <a:xfrm>
              <a:off x="1909"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83">
              <a:extLst>
                <a:ext uri="{FF2B5EF4-FFF2-40B4-BE49-F238E27FC236}">
                  <a16:creationId xmlns:a16="http://schemas.microsoft.com/office/drawing/2014/main" id="{89BD5178-5905-4D5F-8B44-F070EC52C4F7}"/>
                </a:ext>
              </a:extLst>
            </p:cNvPr>
            <p:cNvSpPr>
              <a:spLocks/>
            </p:cNvSpPr>
            <p:nvPr/>
          </p:nvSpPr>
          <p:spPr bwMode="auto">
            <a:xfrm>
              <a:off x="1977"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84">
              <a:extLst>
                <a:ext uri="{FF2B5EF4-FFF2-40B4-BE49-F238E27FC236}">
                  <a16:creationId xmlns:a16="http://schemas.microsoft.com/office/drawing/2014/main" id="{C71DB7FF-6821-4364-A920-C8708A6229B0}"/>
                </a:ext>
              </a:extLst>
            </p:cNvPr>
            <p:cNvSpPr>
              <a:spLocks/>
            </p:cNvSpPr>
            <p:nvPr/>
          </p:nvSpPr>
          <p:spPr bwMode="auto">
            <a:xfrm>
              <a:off x="2045"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85">
              <a:extLst>
                <a:ext uri="{FF2B5EF4-FFF2-40B4-BE49-F238E27FC236}">
                  <a16:creationId xmlns:a16="http://schemas.microsoft.com/office/drawing/2014/main" id="{14A9922B-46CB-4B79-B815-07A9221D1C1C}"/>
                </a:ext>
              </a:extLst>
            </p:cNvPr>
            <p:cNvSpPr>
              <a:spLocks/>
            </p:cNvSpPr>
            <p:nvPr/>
          </p:nvSpPr>
          <p:spPr bwMode="auto">
            <a:xfrm>
              <a:off x="2113"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86">
              <a:extLst>
                <a:ext uri="{FF2B5EF4-FFF2-40B4-BE49-F238E27FC236}">
                  <a16:creationId xmlns:a16="http://schemas.microsoft.com/office/drawing/2014/main" id="{B54B4364-3D59-4C91-9EE8-EF860825607F}"/>
                </a:ext>
              </a:extLst>
            </p:cNvPr>
            <p:cNvSpPr>
              <a:spLocks/>
            </p:cNvSpPr>
            <p:nvPr/>
          </p:nvSpPr>
          <p:spPr bwMode="auto">
            <a:xfrm>
              <a:off x="2181"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87">
              <a:extLst>
                <a:ext uri="{FF2B5EF4-FFF2-40B4-BE49-F238E27FC236}">
                  <a16:creationId xmlns:a16="http://schemas.microsoft.com/office/drawing/2014/main" id="{47B806E4-86EF-4118-BC1B-ECA0B509CFD8}"/>
                </a:ext>
              </a:extLst>
            </p:cNvPr>
            <p:cNvSpPr>
              <a:spLocks/>
            </p:cNvSpPr>
            <p:nvPr/>
          </p:nvSpPr>
          <p:spPr bwMode="auto">
            <a:xfrm>
              <a:off x="2249"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88">
              <a:extLst>
                <a:ext uri="{FF2B5EF4-FFF2-40B4-BE49-F238E27FC236}">
                  <a16:creationId xmlns:a16="http://schemas.microsoft.com/office/drawing/2014/main" id="{80D843A9-01A4-409C-97FE-125E1FD86420}"/>
                </a:ext>
              </a:extLst>
            </p:cNvPr>
            <p:cNvSpPr>
              <a:spLocks/>
            </p:cNvSpPr>
            <p:nvPr/>
          </p:nvSpPr>
          <p:spPr bwMode="auto">
            <a:xfrm>
              <a:off x="2317"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89">
              <a:extLst>
                <a:ext uri="{FF2B5EF4-FFF2-40B4-BE49-F238E27FC236}">
                  <a16:creationId xmlns:a16="http://schemas.microsoft.com/office/drawing/2014/main" id="{B510AFEB-6DBF-4190-891E-4EEB31DF5CA5}"/>
                </a:ext>
              </a:extLst>
            </p:cNvPr>
            <p:cNvSpPr>
              <a:spLocks/>
            </p:cNvSpPr>
            <p:nvPr/>
          </p:nvSpPr>
          <p:spPr bwMode="auto">
            <a:xfrm>
              <a:off x="2385"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90">
              <a:extLst>
                <a:ext uri="{FF2B5EF4-FFF2-40B4-BE49-F238E27FC236}">
                  <a16:creationId xmlns:a16="http://schemas.microsoft.com/office/drawing/2014/main" id="{1980CF40-1014-435C-9DC0-3DE857C58457}"/>
                </a:ext>
              </a:extLst>
            </p:cNvPr>
            <p:cNvSpPr>
              <a:spLocks/>
            </p:cNvSpPr>
            <p:nvPr/>
          </p:nvSpPr>
          <p:spPr bwMode="auto">
            <a:xfrm>
              <a:off x="2453"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Freeform 91">
              <a:extLst>
                <a:ext uri="{FF2B5EF4-FFF2-40B4-BE49-F238E27FC236}">
                  <a16:creationId xmlns:a16="http://schemas.microsoft.com/office/drawing/2014/main" id="{3C6EBC4B-C5CA-4387-BF24-E16964D5B17F}"/>
                </a:ext>
              </a:extLst>
            </p:cNvPr>
            <p:cNvSpPr>
              <a:spLocks/>
            </p:cNvSpPr>
            <p:nvPr/>
          </p:nvSpPr>
          <p:spPr bwMode="auto">
            <a:xfrm>
              <a:off x="2521"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92">
              <a:extLst>
                <a:ext uri="{FF2B5EF4-FFF2-40B4-BE49-F238E27FC236}">
                  <a16:creationId xmlns:a16="http://schemas.microsoft.com/office/drawing/2014/main" id="{A085D3EB-C25E-4382-9606-7AF4BCE532BA}"/>
                </a:ext>
              </a:extLst>
            </p:cNvPr>
            <p:cNvSpPr>
              <a:spLocks/>
            </p:cNvSpPr>
            <p:nvPr/>
          </p:nvSpPr>
          <p:spPr bwMode="auto">
            <a:xfrm>
              <a:off x="2589"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Freeform 93">
              <a:extLst>
                <a:ext uri="{FF2B5EF4-FFF2-40B4-BE49-F238E27FC236}">
                  <a16:creationId xmlns:a16="http://schemas.microsoft.com/office/drawing/2014/main" id="{B18846DC-6191-49D1-9ABC-4482ACEF938A}"/>
                </a:ext>
              </a:extLst>
            </p:cNvPr>
            <p:cNvSpPr>
              <a:spLocks/>
            </p:cNvSpPr>
            <p:nvPr/>
          </p:nvSpPr>
          <p:spPr bwMode="auto">
            <a:xfrm>
              <a:off x="2657"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94">
              <a:extLst>
                <a:ext uri="{FF2B5EF4-FFF2-40B4-BE49-F238E27FC236}">
                  <a16:creationId xmlns:a16="http://schemas.microsoft.com/office/drawing/2014/main" id="{5210A779-614E-4135-A741-F3B5AA3F5758}"/>
                </a:ext>
              </a:extLst>
            </p:cNvPr>
            <p:cNvSpPr>
              <a:spLocks/>
            </p:cNvSpPr>
            <p:nvPr/>
          </p:nvSpPr>
          <p:spPr bwMode="auto">
            <a:xfrm>
              <a:off x="1365" y="36179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95">
              <a:extLst>
                <a:ext uri="{FF2B5EF4-FFF2-40B4-BE49-F238E27FC236}">
                  <a16:creationId xmlns:a16="http://schemas.microsoft.com/office/drawing/2014/main" id="{B654AC6B-A24F-4BA7-AAE5-B77897D20350}"/>
                </a:ext>
              </a:extLst>
            </p:cNvPr>
            <p:cNvSpPr>
              <a:spLocks/>
            </p:cNvSpPr>
            <p:nvPr/>
          </p:nvSpPr>
          <p:spPr bwMode="auto">
            <a:xfrm>
              <a:off x="1365" y="35099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96">
              <a:extLst>
                <a:ext uri="{FF2B5EF4-FFF2-40B4-BE49-F238E27FC236}">
                  <a16:creationId xmlns:a16="http://schemas.microsoft.com/office/drawing/2014/main" id="{DBF7A8BD-BA37-4137-BC85-6EB98518D50E}"/>
                </a:ext>
              </a:extLst>
            </p:cNvPr>
            <p:cNvSpPr>
              <a:spLocks/>
            </p:cNvSpPr>
            <p:nvPr/>
          </p:nvSpPr>
          <p:spPr bwMode="auto">
            <a:xfrm>
              <a:off x="1365" y="34020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97">
              <a:extLst>
                <a:ext uri="{FF2B5EF4-FFF2-40B4-BE49-F238E27FC236}">
                  <a16:creationId xmlns:a16="http://schemas.microsoft.com/office/drawing/2014/main" id="{F3DA7C46-7E15-458A-B20F-90B1290930B9}"/>
                </a:ext>
              </a:extLst>
            </p:cNvPr>
            <p:cNvSpPr>
              <a:spLocks/>
            </p:cNvSpPr>
            <p:nvPr/>
          </p:nvSpPr>
          <p:spPr bwMode="auto">
            <a:xfrm>
              <a:off x="1365" y="32940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98">
              <a:extLst>
                <a:ext uri="{FF2B5EF4-FFF2-40B4-BE49-F238E27FC236}">
                  <a16:creationId xmlns:a16="http://schemas.microsoft.com/office/drawing/2014/main" id="{53196113-787C-43CD-B517-389764B6C1EF}"/>
                </a:ext>
              </a:extLst>
            </p:cNvPr>
            <p:cNvSpPr>
              <a:spLocks/>
            </p:cNvSpPr>
            <p:nvPr/>
          </p:nvSpPr>
          <p:spPr bwMode="auto">
            <a:xfrm>
              <a:off x="1365" y="31861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99">
              <a:extLst>
                <a:ext uri="{FF2B5EF4-FFF2-40B4-BE49-F238E27FC236}">
                  <a16:creationId xmlns:a16="http://schemas.microsoft.com/office/drawing/2014/main" id="{83CC27B5-6D36-4FA5-B144-94C44051D92B}"/>
                </a:ext>
              </a:extLst>
            </p:cNvPr>
            <p:cNvSpPr>
              <a:spLocks/>
            </p:cNvSpPr>
            <p:nvPr/>
          </p:nvSpPr>
          <p:spPr bwMode="auto">
            <a:xfrm>
              <a:off x="1365" y="30781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100">
              <a:extLst>
                <a:ext uri="{FF2B5EF4-FFF2-40B4-BE49-F238E27FC236}">
                  <a16:creationId xmlns:a16="http://schemas.microsoft.com/office/drawing/2014/main" id="{277059D2-EF2A-4B60-809A-6CAC64E73787}"/>
                </a:ext>
              </a:extLst>
            </p:cNvPr>
            <p:cNvSpPr>
              <a:spLocks/>
            </p:cNvSpPr>
            <p:nvPr/>
          </p:nvSpPr>
          <p:spPr bwMode="auto">
            <a:xfrm>
              <a:off x="1365" y="29702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101">
              <a:extLst>
                <a:ext uri="{FF2B5EF4-FFF2-40B4-BE49-F238E27FC236}">
                  <a16:creationId xmlns:a16="http://schemas.microsoft.com/office/drawing/2014/main" id="{B6F08D92-DCB2-4FCB-BC6E-95965176B5B3}"/>
                </a:ext>
              </a:extLst>
            </p:cNvPr>
            <p:cNvSpPr>
              <a:spLocks/>
            </p:cNvSpPr>
            <p:nvPr/>
          </p:nvSpPr>
          <p:spPr bwMode="auto">
            <a:xfrm>
              <a:off x="1365" y="28622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102">
              <a:extLst>
                <a:ext uri="{FF2B5EF4-FFF2-40B4-BE49-F238E27FC236}">
                  <a16:creationId xmlns:a16="http://schemas.microsoft.com/office/drawing/2014/main" id="{F1A33DAD-73C3-495F-B87D-5D763622AD8D}"/>
                </a:ext>
              </a:extLst>
            </p:cNvPr>
            <p:cNvSpPr>
              <a:spLocks/>
            </p:cNvSpPr>
            <p:nvPr/>
          </p:nvSpPr>
          <p:spPr bwMode="auto">
            <a:xfrm>
              <a:off x="1365" y="27543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103">
              <a:extLst>
                <a:ext uri="{FF2B5EF4-FFF2-40B4-BE49-F238E27FC236}">
                  <a16:creationId xmlns:a16="http://schemas.microsoft.com/office/drawing/2014/main" id="{286BB79C-EF82-432C-9D73-4445983E231C}"/>
                </a:ext>
              </a:extLst>
            </p:cNvPr>
            <p:cNvSpPr>
              <a:spLocks/>
            </p:cNvSpPr>
            <p:nvPr/>
          </p:nvSpPr>
          <p:spPr bwMode="auto">
            <a:xfrm>
              <a:off x="1365" y="26463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104">
              <a:extLst>
                <a:ext uri="{FF2B5EF4-FFF2-40B4-BE49-F238E27FC236}">
                  <a16:creationId xmlns:a16="http://schemas.microsoft.com/office/drawing/2014/main" id="{C99A3AA6-E28E-4FCB-84FA-5FD2702F94B5}"/>
                </a:ext>
              </a:extLst>
            </p:cNvPr>
            <p:cNvSpPr>
              <a:spLocks/>
            </p:cNvSpPr>
            <p:nvPr/>
          </p:nvSpPr>
          <p:spPr bwMode="auto">
            <a:xfrm>
              <a:off x="1365" y="25384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105">
              <a:extLst>
                <a:ext uri="{FF2B5EF4-FFF2-40B4-BE49-F238E27FC236}">
                  <a16:creationId xmlns:a16="http://schemas.microsoft.com/office/drawing/2014/main" id="{F6705CCD-AB0F-4A20-92A6-809A10990B40}"/>
                </a:ext>
              </a:extLst>
            </p:cNvPr>
            <p:cNvSpPr>
              <a:spLocks/>
            </p:cNvSpPr>
            <p:nvPr/>
          </p:nvSpPr>
          <p:spPr bwMode="auto">
            <a:xfrm>
              <a:off x="1365" y="24304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6">
              <a:extLst>
                <a:ext uri="{FF2B5EF4-FFF2-40B4-BE49-F238E27FC236}">
                  <a16:creationId xmlns:a16="http://schemas.microsoft.com/office/drawing/2014/main" id="{27F33114-A6C2-4EF2-92CD-1732D3BE5803}"/>
                </a:ext>
              </a:extLst>
            </p:cNvPr>
            <p:cNvSpPr>
              <a:spLocks/>
            </p:cNvSpPr>
            <p:nvPr/>
          </p:nvSpPr>
          <p:spPr bwMode="auto">
            <a:xfrm>
              <a:off x="1365" y="23225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107">
              <a:extLst>
                <a:ext uri="{FF2B5EF4-FFF2-40B4-BE49-F238E27FC236}">
                  <a16:creationId xmlns:a16="http://schemas.microsoft.com/office/drawing/2014/main" id="{D59B9207-C905-4F0B-A6B7-1EE8D9F172D5}"/>
                </a:ext>
              </a:extLst>
            </p:cNvPr>
            <p:cNvSpPr>
              <a:spLocks/>
            </p:cNvSpPr>
            <p:nvPr/>
          </p:nvSpPr>
          <p:spPr bwMode="auto">
            <a:xfrm>
              <a:off x="1365" y="21066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8">
              <a:extLst>
                <a:ext uri="{FF2B5EF4-FFF2-40B4-BE49-F238E27FC236}">
                  <a16:creationId xmlns:a16="http://schemas.microsoft.com/office/drawing/2014/main" id="{71B8E919-2398-4F30-8DF2-FA1624997322}"/>
                </a:ext>
              </a:extLst>
            </p:cNvPr>
            <p:cNvSpPr>
              <a:spLocks/>
            </p:cNvSpPr>
            <p:nvPr/>
          </p:nvSpPr>
          <p:spPr bwMode="auto">
            <a:xfrm>
              <a:off x="1365" y="22145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9">
              <a:extLst>
                <a:ext uri="{FF2B5EF4-FFF2-40B4-BE49-F238E27FC236}">
                  <a16:creationId xmlns:a16="http://schemas.microsoft.com/office/drawing/2014/main" id="{05B2C5CE-9489-429B-A652-EABC306BC9FF}"/>
                </a:ext>
              </a:extLst>
            </p:cNvPr>
            <p:cNvSpPr>
              <a:spLocks/>
            </p:cNvSpPr>
            <p:nvPr/>
          </p:nvSpPr>
          <p:spPr bwMode="auto">
            <a:xfrm>
              <a:off x="1365" y="19986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110">
              <a:extLst>
                <a:ext uri="{FF2B5EF4-FFF2-40B4-BE49-F238E27FC236}">
                  <a16:creationId xmlns:a16="http://schemas.microsoft.com/office/drawing/2014/main" id="{02D3D5EA-D946-4B49-ADB0-849EC04D5D9C}"/>
                </a:ext>
              </a:extLst>
            </p:cNvPr>
            <p:cNvSpPr>
              <a:spLocks/>
            </p:cNvSpPr>
            <p:nvPr/>
          </p:nvSpPr>
          <p:spPr bwMode="auto">
            <a:xfrm>
              <a:off x="1365" y="18907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111">
              <a:extLst>
                <a:ext uri="{FF2B5EF4-FFF2-40B4-BE49-F238E27FC236}">
                  <a16:creationId xmlns:a16="http://schemas.microsoft.com/office/drawing/2014/main" id="{CE0C44FC-AAD1-4A4F-9E52-C29D0C31E7D3}"/>
                </a:ext>
              </a:extLst>
            </p:cNvPr>
            <p:cNvSpPr>
              <a:spLocks/>
            </p:cNvSpPr>
            <p:nvPr/>
          </p:nvSpPr>
          <p:spPr bwMode="auto">
            <a:xfrm>
              <a:off x="1365" y="17827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Freeform 112">
              <a:extLst>
                <a:ext uri="{FF2B5EF4-FFF2-40B4-BE49-F238E27FC236}">
                  <a16:creationId xmlns:a16="http://schemas.microsoft.com/office/drawing/2014/main" id="{2AAFAA63-4F7D-4CDA-B6B2-0B172B9A71D4}"/>
                </a:ext>
              </a:extLst>
            </p:cNvPr>
            <p:cNvSpPr>
              <a:spLocks/>
            </p:cNvSpPr>
            <p:nvPr/>
          </p:nvSpPr>
          <p:spPr bwMode="auto">
            <a:xfrm>
              <a:off x="1365" y="16748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13">
              <a:extLst>
                <a:ext uri="{FF2B5EF4-FFF2-40B4-BE49-F238E27FC236}">
                  <a16:creationId xmlns:a16="http://schemas.microsoft.com/office/drawing/2014/main" id="{02ABC83B-DF56-4DB9-8191-39EF8C192BA3}"/>
                </a:ext>
              </a:extLst>
            </p:cNvPr>
            <p:cNvSpPr>
              <a:spLocks/>
            </p:cNvSpPr>
            <p:nvPr/>
          </p:nvSpPr>
          <p:spPr bwMode="auto">
            <a:xfrm>
              <a:off x="3201" y="1566862"/>
              <a:ext cx="1360" cy="2159000"/>
            </a:xfrm>
            <a:custGeom>
              <a:avLst/>
              <a:gdLst>
                <a:gd name="T0" fmla="*/ 0 w 1360"/>
                <a:gd name="T1" fmla="*/ 0 h 1360"/>
                <a:gd name="T2" fmla="*/ 1360 w 1360"/>
                <a:gd name="T3" fmla="*/ 0 h 1360"/>
                <a:gd name="T4" fmla="*/ 1360 w 1360"/>
                <a:gd name="T5" fmla="*/ 1360 h 1360"/>
                <a:gd name="T6" fmla="*/ 0 w 1360"/>
                <a:gd name="T7" fmla="*/ 1360 h 1360"/>
                <a:gd name="T8" fmla="*/ 0 w 1360"/>
                <a:gd name="T9" fmla="*/ 0 h 1360"/>
              </a:gdLst>
              <a:ahLst/>
              <a:cxnLst>
                <a:cxn ang="0">
                  <a:pos x="T0" y="T1"/>
                </a:cxn>
                <a:cxn ang="0">
                  <a:pos x="T2" y="T3"/>
                </a:cxn>
                <a:cxn ang="0">
                  <a:pos x="T4" y="T5"/>
                </a:cxn>
                <a:cxn ang="0">
                  <a:pos x="T6" y="T7"/>
                </a:cxn>
                <a:cxn ang="0">
                  <a:pos x="T8" y="T9"/>
                </a:cxn>
              </a:cxnLst>
              <a:rect l="0" t="0" r="r" b="b"/>
              <a:pathLst>
                <a:path w="1360" h="1360">
                  <a:moveTo>
                    <a:pt x="0" y="0"/>
                  </a:moveTo>
                  <a:cubicBezTo>
                    <a:pt x="0" y="0"/>
                    <a:pt x="1360" y="0"/>
                    <a:pt x="1360" y="0"/>
                  </a:cubicBezTo>
                  <a:cubicBezTo>
                    <a:pt x="1360" y="0"/>
                    <a:pt x="1360" y="1360"/>
                    <a:pt x="1360" y="1360"/>
                  </a:cubicBezTo>
                  <a:cubicBezTo>
                    <a:pt x="1360" y="1360"/>
                    <a:pt x="0" y="1360"/>
                    <a:pt x="0" y="1360"/>
                  </a:cubicBezTo>
                  <a:cubicBezTo>
                    <a:pt x="0" y="1360"/>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9" name="Freeform 114">
              <a:extLst>
                <a:ext uri="{FF2B5EF4-FFF2-40B4-BE49-F238E27FC236}">
                  <a16:creationId xmlns:a16="http://schemas.microsoft.com/office/drawing/2014/main" id="{B1C9A7AF-29BD-4678-AB9C-F6DB412B300A}"/>
                </a:ext>
              </a:extLst>
            </p:cNvPr>
            <p:cNvSpPr>
              <a:spLocks/>
            </p:cNvSpPr>
            <p:nvPr/>
          </p:nvSpPr>
          <p:spPr bwMode="auto">
            <a:xfrm>
              <a:off x="3881" y="1782762"/>
              <a:ext cx="68"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5">
              <a:extLst>
                <a:ext uri="{FF2B5EF4-FFF2-40B4-BE49-F238E27FC236}">
                  <a16:creationId xmlns:a16="http://schemas.microsoft.com/office/drawing/2014/main" id="{02C6A433-4F51-40CA-A3DB-FA26CB50C65C}"/>
                </a:ext>
              </a:extLst>
            </p:cNvPr>
            <p:cNvSpPr>
              <a:spLocks/>
            </p:cNvSpPr>
            <p:nvPr/>
          </p:nvSpPr>
          <p:spPr bwMode="auto">
            <a:xfrm>
              <a:off x="3881" y="178276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Freeform 116">
              <a:extLst>
                <a:ext uri="{FF2B5EF4-FFF2-40B4-BE49-F238E27FC236}">
                  <a16:creationId xmlns:a16="http://schemas.microsoft.com/office/drawing/2014/main" id="{D561E1FD-8697-471B-AB2A-5F28916A9818}"/>
                </a:ext>
              </a:extLst>
            </p:cNvPr>
            <p:cNvSpPr>
              <a:spLocks/>
            </p:cNvSpPr>
            <p:nvPr/>
          </p:nvSpPr>
          <p:spPr bwMode="auto">
            <a:xfrm>
              <a:off x="4289" y="3402012"/>
              <a:ext cx="68"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7">
              <a:extLst>
                <a:ext uri="{FF2B5EF4-FFF2-40B4-BE49-F238E27FC236}">
                  <a16:creationId xmlns:a16="http://schemas.microsoft.com/office/drawing/2014/main" id="{30EC615B-8EA5-4A16-925C-FCFCE5271692}"/>
                </a:ext>
              </a:extLst>
            </p:cNvPr>
            <p:cNvSpPr>
              <a:spLocks/>
            </p:cNvSpPr>
            <p:nvPr/>
          </p:nvSpPr>
          <p:spPr bwMode="auto">
            <a:xfrm>
              <a:off x="4289" y="34020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Freeform 118">
              <a:extLst>
                <a:ext uri="{FF2B5EF4-FFF2-40B4-BE49-F238E27FC236}">
                  <a16:creationId xmlns:a16="http://schemas.microsoft.com/office/drawing/2014/main" id="{E82626A1-E348-4732-8B7E-7C6DBED6C66C}"/>
                </a:ext>
              </a:extLst>
            </p:cNvPr>
            <p:cNvSpPr>
              <a:spLocks/>
            </p:cNvSpPr>
            <p:nvPr/>
          </p:nvSpPr>
          <p:spPr bwMode="auto">
            <a:xfrm>
              <a:off x="3405" y="3186112"/>
              <a:ext cx="68" cy="107950"/>
            </a:xfrm>
            <a:custGeom>
              <a:avLst/>
              <a:gdLst>
                <a:gd name="T0" fmla="*/ 0 w 604"/>
                <a:gd name="T1" fmla="*/ 0 h 605"/>
                <a:gd name="T2" fmla="*/ 604 w 604"/>
                <a:gd name="T3" fmla="*/ 0 h 605"/>
                <a:gd name="T4" fmla="*/ 604 w 604"/>
                <a:gd name="T5" fmla="*/ 605 h 605"/>
                <a:gd name="T6" fmla="*/ 0 w 604"/>
                <a:gd name="T7" fmla="*/ 605 h 605"/>
                <a:gd name="T8" fmla="*/ 0 w 604"/>
                <a:gd name="T9" fmla="*/ 0 h 605"/>
              </a:gdLst>
              <a:ahLst/>
              <a:cxnLst>
                <a:cxn ang="0">
                  <a:pos x="T0" y="T1"/>
                </a:cxn>
                <a:cxn ang="0">
                  <a:pos x="T2" y="T3"/>
                </a:cxn>
                <a:cxn ang="0">
                  <a:pos x="T4" y="T5"/>
                </a:cxn>
                <a:cxn ang="0">
                  <a:pos x="T6" y="T7"/>
                </a:cxn>
                <a:cxn ang="0">
                  <a:pos x="T8" y="T9"/>
                </a:cxn>
              </a:cxnLst>
              <a:rect l="0" t="0" r="r" b="b"/>
              <a:pathLst>
                <a:path w="604" h="605">
                  <a:moveTo>
                    <a:pt x="0" y="0"/>
                  </a:moveTo>
                  <a:cubicBezTo>
                    <a:pt x="0" y="0"/>
                    <a:pt x="604" y="0"/>
                    <a:pt x="604" y="0"/>
                  </a:cubicBezTo>
                  <a:cubicBezTo>
                    <a:pt x="604" y="0"/>
                    <a:pt x="604" y="605"/>
                    <a:pt x="604" y="605"/>
                  </a:cubicBezTo>
                  <a:cubicBezTo>
                    <a:pt x="604" y="605"/>
                    <a:pt x="0" y="605"/>
                    <a:pt x="0" y="605"/>
                  </a:cubicBezTo>
                  <a:cubicBezTo>
                    <a:pt x="0" y="605"/>
                    <a:pt x="0" y="0"/>
                    <a:pt x="0" y="0"/>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9">
              <a:extLst>
                <a:ext uri="{FF2B5EF4-FFF2-40B4-BE49-F238E27FC236}">
                  <a16:creationId xmlns:a16="http://schemas.microsoft.com/office/drawing/2014/main" id="{BE8E7C38-42D3-4C1B-8050-9D2778517E8A}"/>
                </a:ext>
              </a:extLst>
            </p:cNvPr>
            <p:cNvSpPr>
              <a:spLocks/>
            </p:cNvSpPr>
            <p:nvPr/>
          </p:nvSpPr>
          <p:spPr bwMode="auto">
            <a:xfrm>
              <a:off x="3405" y="31861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Freeform 120">
              <a:extLst>
                <a:ext uri="{FF2B5EF4-FFF2-40B4-BE49-F238E27FC236}">
                  <a16:creationId xmlns:a16="http://schemas.microsoft.com/office/drawing/2014/main" id="{B2DA4371-2701-4577-989B-39EA6437898C}"/>
                </a:ext>
              </a:extLst>
            </p:cNvPr>
            <p:cNvSpPr>
              <a:spLocks/>
            </p:cNvSpPr>
            <p:nvPr/>
          </p:nvSpPr>
          <p:spPr bwMode="auto">
            <a:xfrm>
              <a:off x="3269"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Freeform 121">
              <a:extLst>
                <a:ext uri="{FF2B5EF4-FFF2-40B4-BE49-F238E27FC236}">
                  <a16:creationId xmlns:a16="http://schemas.microsoft.com/office/drawing/2014/main" id="{FDD1AF0A-53DB-48B9-A74B-1D1B9FD43CD6}"/>
                </a:ext>
              </a:extLst>
            </p:cNvPr>
            <p:cNvSpPr>
              <a:spLocks/>
            </p:cNvSpPr>
            <p:nvPr/>
          </p:nvSpPr>
          <p:spPr bwMode="auto">
            <a:xfrm>
              <a:off x="3337"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Freeform 122">
              <a:extLst>
                <a:ext uri="{FF2B5EF4-FFF2-40B4-BE49-F238E27FC236}">
                  <a16:creationId xmlns:a16="http://schemas.microsoft.com/office/drawing/2014/main" id="{E8F4D753-5E08-4B0A-97D6-C183552421C7}"/>
                </a:ext>
              </a:extLst>
            </p:cNvPr>
            <p:cNvSpPr>
              <a:spLocks/>
            </p:cNvSpPr>
            <p:nvPr/>
          </p:nvSpPr>
          <p:spPr bwMode="auto">
            <a:xfrm>
              <a:off x="3405"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Freeform 123">
              <a:extLst>
                <a:ext uri="{FF2B5EF4-FFF2-40B4-BE49-F238E27FC236}">
                  <a16:creationId xmlns:a16="http://schemas.microsoft.com/office/drawing/2014/main" id="{40F9C7D2-68D8-4159-8D24-F0073C4399D9}"/>
                </a:ext>
              </a:extLst>
            </p:cNvPr>
            <p:cNvSpPr>
              <a:spLocks/>
            </p:cNvSpPr>
            <p:nvPr/>
          </p:nvSpPr>
          <p:spPr bwMode="auto">
            <a:xfrm>
              <a:off x="3473"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Freeform 124">
              <a:extLst>
                <a:ext uri="{FF2B5EF4-FFF2-40B4-BE49-F238E27FC236}">
                  <a16:creationId xmlns:a16="http://schemas.microsoft.com/office/drawing/2014/main" id="{7CBB8DF4-A6D7-4EB0-B75F-B5042976C561}"/>
                </a:ext>
              </a:extLst>
            </p:cNvPr>
            <p:cNvSpPr>
              <a:spLocks/>
            </p:cNvSpPr>
            <p:nvPr/>
          </p:nvSpPr>
          <p:spPr bwMode="auto">
            <a:xfrm>
              <a:off x="3541"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Freeform 125">
              <a:extLst>
                <a:ext uri="{FF2B5EF4-FFF2-40B4-BE49-F238E27FC236}">
                  <a16:creationId xmlns:a16="http://schemas.microsoft.com/office/drawing/2014/main" id="{DCF833E9-1FDF-46AF-818A-21DAC3F9E8C7}"/>
                </a:ext>
              </a:extLst>
            </p:cNvPr>
            <p:cNvSpPr>
              <a:spLocks/>
            </p:cNvSpPr>
            <p:nvPr/>
          </p:nvSpPr>
          <p:spPr bwMode="auto">
            <a:xfrm>
              <a:off x="3609"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Freeform 126">
              <a:extLst>
                <a:ext uri="{FF2B5EF4-FFF2-40B4-BE49-F238E27FC236}">
                  <a16:creationId xmlns:a16="http://schemas.microsoft.com/office/drawing/2014/main" id="{060421DB-0DA2-4777-BC3A-9D6A3BBAB0A8}"/>
                </a:ext>
              </a:extLst>
            </p:cNvPr>
            <p:cNvSpPr>
              <a:spLocks/>
            </p:cNvSpPr>
            <p:nvPr/>
          </p:nvSpPr>
          <p:spPr bwMode="auto">
            <a:xfrm>
              <a:off x="3677"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Freeform 127">
              <a:extLst>
                <a:ext uri="{FF2B5EF4-FFF2-40B4-BE49-F238E27FC236}">
                  <a16:creationId xmlns:a16="http://schemas.microsoft.com/office/drawing/2014/main" id="{09E6159F-E477-4E76-BF94-E2791D7EA13E}"/>
                </a:ext>
              </a:extLst>
            </p:cNvPr>
            <p:cNvSpPr>
              <a:spLocks/>
            </p:cNvSpPr>
            <p:nvPr/>
          </p:nvSpPr>
          <p:spPr bwMode="auto">
            <a:xfrm>
              <a:off x="3745"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Freeform 128">
              <a:extLst>
                <a:ext uri="{FF2B5EF4-FFF2-40B4-BE49-F238E27FC236}">
                  <a16:creationId xmlns:a16="http://schemas.microsoft.com/office/drawing/2014/main" id="{AFEFED7F-B3E7-4141-8DD3-AFD79617B279}"/>
                </a:ext>
              </a:extLst>
            </p:cNvPr>
            <p:cNvSpPr>
              <a:spLocks/>
            </p:cNvSpPr>
            <p:nvPr/>
          </p:nvSpPr>
          <p:spPr bwMode="auto">
            <a:xfrm>
              <a:off x="3813"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Freeform 129">
              <a:extLst>
                <a:ext uri="{FF2B5EF4-FFF2-40B4-BE49-F238E27FC236}">
                  <a16:creationId xmlns:a16="http://schemas.microsoft.com/office/drawing/2014/main" id="{835982BD-E734-4092-B704-7B07A3BDAEDA}"/>
                </a:ext>
              </a:extLst>
            </p:cNvPr>
            <p:cNvSpPr>
              <a:spLocks/>
            </p:cNvSpPr>
            <p:nvPr/>
          </p:nvSpPr>
          <p:spPr bwMode="auto">
            <a:xfrm>
              <a:off x="3881"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Freeform 130">
              <a:extLst>
                <a:ext uri="{FF2B5EF4-FFF2-40B4-BE49-F238E27FC236}">
                  <a16:creationId xmlns:a16="http://schemas.microsoft.com/office/drawing/2014/main" id="{0F23087F-4345-4381-B835-3ED006D18199}"/>
                </a:ext>
              </a:extLst>
            </p:cNvPr>
            <p:cNvSpPr>
              <a:spLocks/>
            </p:cNvSpPr>
            <p:nvPr/>
          </p:nvSpPr>
          <p:spPr bwMode="auto">
            <a:xfrm>
              <a:off x="3949"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Freeform 131">
              <a:extLst>
                <a:ext uri="{FF2B5EF4-FFF2-40B4-BE49-F238E27FC236}">
                  <a16:creationId xmlns:a16="http://schemas.microsoft.com/office/drawing/2014/main" id="{70FA3B39-BFDB-4DE6-8226-28F9F22C5F74}"/>
                </a:ext>
              </a:extLst>
            </p:cNvPr>
            <p:cNvSpPr>
              <a:spLocks/>
            </p:cNvSpPr>
            <p:nvPr/>
          </p:nvSpPr>
          <p:spPr bwMode="auto">
            <a:xfrm>
              <a:off x="4017"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Freeform 132">
              <a:extLst>
                <a:ext uri="{FF2B5EF4-FFF2-40B4-BE49-F238E27FC236}">
                  <a16:creationId xmlns:a16="http://schemas.microsoft.com/office/drawing/2014/main" id="{BAAE6B02-F7E7-4613-9581-455492D15FE1}"/>
                </a:ext>
              </a:extLst>
            </p:cNvPr>
            <p:cNvSpPr>
              <a:spLocks/>
            </p:cNvSpPr>
            <p:nvPr/>
          </p:nvSpPr>
          <p:spPr bwMode="auto">
            <a:xfrm>
              <a:off x="4085"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Freeform 133">
              <a:extLst>
                <a:ext uri="{FF2B5EF4-FFF2-40B4-BE49-F238E27FC236}">
                  <a16:creationId xmlns:a16="http://schemas.microsoft.com/office/drawing/2014/main" id="{B709AF55-DE44-4804-9D10-4FE25503F011}"/>
                </a:ext>
              </a:extLst>
            </p:cNvPr>
            <p:cNvSpPr>
              <a:spLocks/>
            </p:cNvSpPr>
            <p:nvPr/>
          </p:nvSpPr>
          <p:spPr bwMode="auto">
            <a:xfrm>
              <a:off x="4153"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Freeform 134">
              <a:extLst>
                <a:ext uri="{FF2B5EF4-FFF2-40B4-BE49-F238E27FC236}">
                  <a16:creationId xmlns:a16="http://schemas.microsoft.com/office/drawing/2014/main" id="{9229417F-5BAD-4683-B86E-85697030BF6E}"/>
                </a:ext>
              </a:extLst>
            </p:cNvPr>
            <p:cNvSpPr>
              <a:spLocks/>
            </p:cNvSpPr>
            <p:nvPr/>
          </p:nvSpPr>
          <p:spPr bwMode="auto">
            <a:xfrm>
              <a:off x="4221"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Freeform 135">
              <a:extLst>
                <a:ext uri="{FF2B5EF4-FFF2-40B4-BE49-F238E27FC236}">
                  <a16:creationId xmlns:a16="http://schemas.microsoft.com/office/drawing/2014/main" id="{3D043AD1-309F-4ADC-99A5-CD1EC596AB1E}"/>
                </a:ext>
              </a:extLst>
            </p:cNvPr>
            <p:cNvSpPr>
              <a:spLocks/>
            </p:cNvSpPr>
            <p:nvPr/>
          </p:nvSpPr>
          <p:spPr bwMode="auto">
            <a:xfrm>
              <a:off x="4289"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Freeform 136">
              <a:extLst>
                <a:ext uri="{FF2B5EF4-FFF2-40B4-BE49-F238E27FC236}">
                  <a16:creationId xmlns:a16="http://schemas.microsoft.com/office/drawing/2014/main" id="{679EFD1D-C5D0-4DE8-AD8A-7ADA8C2EE7D7}"/>
                </a:ext>
              </a:extLst>
            </p:cNvPr>
            <p:cNvSpPr>
              <a:spLocks/>
            </p:cNvSpPr>
            <p:nvPr/>
          </p:nvSpPr>
          <p:spPr bwMode="auto">
            <a:xfrm>
              <a:off x="4357"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Freeform 137">
              <a:extLst>
                <a:ext uri="{FF2B5EF4-FFF2-40B4-BE49-F238E27FC236}">
                  <a16:creationId xmlns:a16="http://schemas.microsoft.com/office/drawing/2014/main" id="{1977F518-6007-42ED-BC85-4ABA8C502EFF}"/>
                </a:ext>
              </a:extLst>
            </p:cNvPr>
            <p:cNvSpPr>
              <a:spLocks/>
            </p:cNvSpPr>
            <p:nvPr/>
          </p:nvSpPr>
          <p:spPr bwMode="auto">
            <a:xfrm>
              <a:off x="4425"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Freeform 138">
              <a:extLst>
                <a:ext uri="{FF2B5EF4-FFF2-40B4-BE49-F238E27FC236}">
                  <a16:creationId xmlns:a16="http://schemas.microsoft.com/office/drawing/2014/main" id="{10A2E8E3-278F-4222-881F-8EA175EEC531}"/>
                </a:ext>
              </a:extLst>
            </p:cNvPr>
            <p:cNvSpPr>
              <a:spLocks/>
            </p:cNvSpPr>
            <p:nvPr/>
          </p:nvSpPr>
          <p:spPr bwMode="auto">
            <a:xfrm>
              <a:off x="4493" y="156686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Freeform 139">
              <a:extLst>
                <a:ext uri="{FF2B5EF4-FFF2-40B4-BE49-F238E27FC236}">
                  <a16:creationId xmlns:a16="http://schemas.microsoft.com/office/drawing/2014/main" id="{57A5A4F2-1C56-4CA4-AAEC-E0AFC1720F11}"/>
                </a:ext>
              </a:extLst>
            </p:cNvPr>
            <p:cNvSpPr>
              <a:spLocks/>
            </p:cNvSpPr>
            <p:nvPr/>
          </p:nvSpPr>
          <p:spPr bwMode="auto">
            <a:xfrm>
              <a:off x="3201" y="36179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Freeform 140">
              <a:extLst>
                <a:ext uri="{FF2B5EF4-FFF2-40B4-BE49-F238E27FC236}">
                  <a16:creationId xmlns:a16="http://schemas.microsoft.com/office/drawing/2014/main" id="{BF104B8D-87A7-40C1-8624-754D73BD5ECA}"/>
                </a:ext>
              </a:extLst>
            </p:cNvPr>
            <p:cNvSpPr>
              <a:spLocks/>
            </p:cNvSpPr>
            <p:nvPr/>
          </p:nvSpPr>
          <p:spPr bwMode="auto">
            <a:xfrm>
              <a:off x="3201" y="35099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Freeform 141">
              <a:extLst>
                <a:ext uri="{FF2B5EF4-FFF2-40B4-BE49-F238E27FC236}">
                  <a16:creationId xmlns:a16="http://schemas.microsoft.com/office/drawing/2014/main" id="{46F39712-B3D8-4BBB-8C2F-2142A0541EBF}"/>
                </a:ext>
              </a:extLst>
            </p:cNvPr>
            <p:cNvSpPr>
              <a:spLocks/>
            </p:cNvSpPr>
            <p:nvPr/>
          </p:nvSpPr>
          <p:spPr bwMode="auto">
            <a:xfrm>
              <a:off x="3201" y="34020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Freeform 142">
              <a:extLst>
                <a:ext uri="{FF2B5EF4-FFF2-40B4-BE49-F238E27FC236}">
                  <a16:creationId xmlns:a16="http://schemas.microsoft.com/office/drawing/2014/main" id="{AFB0E6A0-A636-4CDC-8E80-CA94757C4083}"/>
                </a:ext>
              </a:extLst>
            </p:cNvPr>
            <p:cNvSpPr>
              <a:spLocks/>
            </p:cNvSpPr>
            <p:nvPr/>
          </p:nvSpPr>
          <p:spPr bwMode="auto">
            <a:xfrm>
              <a:off x="3201" y="32940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Freeform 143">
              <a:extLst>
                <a:ext uri="{FF2B5EF4-FFF2-40B4-BE49-F238E27FC236}">
                  <a16:creationId xmlns:a16="http://schemas.microsoft.com/office/drawing/2014/main" id="{8ABE64DD-1AFE-4AD1-98DE-9EF754BB5D41}"/>
                </a:ext>
              </a:extLst>
            </p:cNvPr>
            <p:cNvSpPr>
              <a:spLocks/>
            </p:cNvSpPr>
            <p:nvPr/>
          </p:nvSpPr>
          <p:spPr bwMode="auto">
            <a:xfrm>
              <a:off x="3201" y="31861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Freeform 144">
              <a:extLst>
                <a:ext uri="{FF2B5EF4-FFF2-40B4-BE49-F238E27FC236}">
                  <a16:creationId xmlns:a16="http://schemas.microsoft.com/office/drawing/2014/main" id="{1DDC021E-E9AC-45DA-8AEC-F8BA7256FEEF}"/>
                </a:ext>
              </a:extLst>
            </p:cNvPr>
            <p:cNvSpPr>
              <a:spLocks/>
            </p:cNvSpPr>
            <p:nvPr/>
          </p:nvSpPr>
          <p:spPr bwMode="auto">
            <a:xfrm>
              <a:off x="3201" y="30781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Freeform 145">
              <a:extLst>
                <a:ext uri="{FF2B5EF4-FFF2-40B4-BE49-F238E27FC236}">
                  <a16:creationId xmlns:a16="http://schemas.microsoft.com/office/drawing/2014/main" id="{441A4C68-B6BC-48D2-B28C-444E27A82AE8}"/>
                </a:ext>
              </a:extLst>
            </p:cNvPr>
            <p:cNvSpPr>
              <a:spLocks/>
            </p:cNvSpPr>
            <p:nvPr/>
          </p:nvSpPr>
          <p:spPr bwMode="auto">
            <a:xfrm>
              <a:off x="3201" y="29702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Freeform 146">
              <a:extLst>
                <a:ext uri="{FF2B5EF4-FFF2-40B4-BE49-F238E27FC236}">
                  <a16:creationId xmlns:a16="http://schemas.microsoft.com/office/drawing/2014/main" id="{BD69D786-D7CC-4311-9E1A-41ADC7DFDAED}"/>
                </a:ext>
              </a:extLst>
            </p:cNvPr>
            <p:cNvSpPr>
              <a:spLocks/>
            </p:cNvSpPr>
            <p:nvPr/>
          </p:nvSpPr>
          <p:spPr bwMode="auto">
            <a:xfrm>
              <a:off x="3201" y="28622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Freeform 147">
              <a:extLst>
                <a:ext uri="{FF2B5EF4-FFF2-40B4-BE49-F238E27FC236}">
                  <a16:creationId xmlns:a16="http://schemas.microsoft.com/office/drawing/2014/main" id="{08426E0C-A955-4872-BFE8-1A06EB0D1279}"/>
                </a:ext>
              </a:extLst>
            </p:cNvPr>
            <p:cNvSpPr>
              <a:spLocks/>
            </p:cNvSpPr>
            <p:nvPr/>
          </p:nvSpPr>
          <p:spPr bwMode="auto">
            <a:xfrm>
              <a:off x="3201" y="27543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148">
              <a:extLst>
                <a:ext uri="{FF2B5EF4-FFF2-40B4-BE49-F238E27FC236}">
                  <a16:creationId xmlns:a16="http://schemas.microsoft.com/office/drawing/2014/main" id="{15552392-1E4D-4C62-A57C-862D73DDE062}"/>
                </a:ext>
              </a:extLst>
            </p:cNvPr>
            <p:cNvSpPr>
              <a:spLocks/>
            </p:cNvSpPr>
            <p:nvPr/>
          </p:nvSpPr>
          <p:spPr bwMode="auto">
            <a:xfrm>
              <a:off x="3201" y="26463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Freeform 149">
              <a:extLst>
                <a:ext uri="{FF2B5EF4-FFF2-40B4-BE49-F238E27FC236}">
                  <a16:creationId xmlns:a16="http://schemas.microsoft.com/office/drawing/2014/main" id="{90922029-7EA3-4056-8243-4E101662DA6D}"/>
                </a:ext>
              </a:extLst>
            </p:cNvPr>
            <p:cNvSpPr>
              <a:spLocks/>
            </p:cNvSpPr>
            <p:nvPr/>
          </p:nvSpPr>
          <p:spPr bwMode="auto">
            <a:xfrm>
              <a:off x="3201" y="25384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Freeform 150">
              <a:extLst>
                <a:ext uri="{FF2B5EF4-FFF2-40B4-BE49-F238E27FC236}">
                  <a16:creationId xmlns:a16="http://schemas.microsoft.com/office/drawing/2014/main" id="{07FD50E8-F6FF-41DE-9C84-8494C5968248}"/>
                </a:ext>
              </a:extLst>
            </p:cNvPr>
            <p:cNvSpPr>
              <a:spLocks/>
            </p:cNvSpPr>
            <p:nvPr/>
          </p:nvSpPr>
          <p:spPr bwMode="auto">
            <a:xfrm>
              <a:off x="3201" y="24304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Freeform 151">
              <a:extLst>
                <a:ext uri="{FF2B5EF4-FFF2-40B4-BE49-F238E27FC236}">
                  <a16:creationId xmlns:a16="http://schemas.microsoft.com/office/drawing/2014/main" id="{7C0CDB3B-ED79-41BB-864C-F4073A3918CA}"/>
                </a:ext>
              </a:extLst>
            </p:cNvPr>
            <p:cNvSpPr>
              <a:spLocks/>
            </p:cNvSpPr>
            <p:nvPr/>
          </p:nvSpPr>
          <p:spPr bwMode="auto">
            <a:xfrm>
              <a:off x="3201" y="23225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152">
              <a:extLst>
                <a:ext uri="{FF2B5EF4-FFF2-40B4-BE49-F238E27FC236}">
                  <a16:creationId xmlns:a16="http://schemas.microsoft.com/office/drawing/2014/main" id="{04FD16DE-89D3-41E3-9E6E-2E2EDAA9FCC6}"/>
                </a:ext>
              </a:extLst>
            </p:cNvPr>
            <p:cNvSpPr>
              <a:spLocks/>
            </p:cNvSpPr>
            <p:nvPr/>
          </p:nvSpPr>
          <p:spPr bwMode="auto">
            <a:xfrm>
              <a:off x="3201" y="21066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Freeform 153">
              <a:extLst>
                <a:ext uri="{FF2B5EF4-FFF2-40B4-BE49-F238E27FC236}">
                  <a16:creationId xmlns:a16="http://schemas.microsoft.com/office/drawing/2014/main" id="{5474E35B-1CA4-4A6D-8EEB-2DBF68637F31}"/>
                </a:ext>
              </a:extLst>
            </p:cNvPr>
            <p:cNvSpPr>
              <a:spLocks/>
            </p:cNvSpPr>
            <p:nvPr/>
          </p:nvSpPr>
          <p:spPr bwMode="auto">
            <a:xfrm>
              <a:off x="3201" y="22145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Freeform 154">
              <a:extLst>
                <a:ext uri="{FF2B5EF4-FFF2-40B4-BE49-F238E27FC236}">
                  <a16:creationId xmlns:a16="http://schemas.microsoft.com/office/drawing/2014/main" id="{00BB75CD-ED33-462E-9BEA-B6FC914A8182}"/>
                </a:ext>
              </a:extLst>
            </p:cNvPr>
            <p:cNvSpPr>
              <a:spLocks/>
            </p:cNvSpPr>
            <p:nvPr/>
          </p:nvSpPr>
          <p:spPr bwMode="auto">
            <a:xfrm>
              <a:off x="3201" y="19986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Freeform 155">
              <a:extLst>
                <a:ext uri="{FF2B5EF4-FFF2-40B4-BE49-F238E27FC236}">
                  <a16:creationId xmlns:a16="http://schemas.microsoft.com/office/drawing/2014/main" id="{94063108-F131-4D75-8913-306626104D69}"/>
                </a:ext>
              </a:extLst>
            </p:cNvPr>
            <p:cNvSpPr>
              <a:spLocks/>
            </p:cNvSpPr>
            <p:nvPr/>
          </p:nvSpPr>
          <p:spPr bwMode="auto">
            <a:xfrm>
              <a:off x="3201" y="18907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Freeform 156">
              <a:extLst>
                <a:ext uri="{FF2B5EF4-FFF2-40B4-BE49-F238E27FC236}">
                  <a16:creationId xmlns:a16="http://schemas.microsoft.com/office/drawing/2014/main" id="{643E15DD-F9A5-482E-BEA0-50427ED927E6}"/>
                </a:ext>
              </a:extLst>
            </p:cNvPr>
            <p:cNvSpPr>
              <a:spLocks/>
            </p:cNvSpPr>
            <p:nvPr/>
          </p:nvSpPr>
          <p:spPr bwMode="auto">
            <a:xfrm>
              <a:off x="3201" y="17827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Freeform 157">
              <a:extLst>
                <a:ext uri="{FF2B5EF4-FFF2-40B4-BE49-F238E27FC236}">
                  <a16:creationId xmlns:a16="http://schemas.microsoft.com/office/drawing/2014/main" id="{8686E1D5-DE9F-422D-BA5B-4041F1D3DB89}"/>
                </a:ext>
              </a:extLst>
            </p:cNvPr>
            <p:cNvSpPr>
              <a:spLocks/>
            </p:cNvSpPr>
            <p:nvPr/>
          </p:nvSpPr>
          <p:spPr bwMode="auto">
            <a:xfrm>
              <a:off x="3201" y="16748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Freeform 158">
              <a:extLst>
                <a:ext uri="{FF2B5EF4-FFF2-40B4-BE49-F238E27FC236}">
                  <a16:creationId xmlns:a16="http://schemas.microsoft.com/office/drawing/2014/main" id="{711D3E67-BCE3-4E16-A9BE-B3A43FAFDD31}"/>
                </a:ext>
              </a:extLst>
            </p:cNvPr>
            <p:cNvSpPr>
              <a:spLocks/>
            </p:cNvSpPr>
            <p:nvPr/>
          </p:nvSpPr>
          <p:spPr bwMode="auto">
            <a:xfrm>
              <a:off x="3881" y="2646362"/>
              <a:ext cx="68" cy="107950"/>
            </a:xfrm>
            <a:custGeom>
              <a:avLst/>
              <a:gdLst>
                <a:gd name="T0" fmla="*/ 0 w 605"/>
                <a:gd name="T1" fmla="*/ 0 h 604"/>
                <a:gd name="T2" fmla="*/ 605 w 605"/>
                <a:gd name="T3" fmla="*/ 0 h 604"/>
                <a:gd name="T4" fmla="*/ 605 w 605"/>
                <a:gd name="T5" fmla="*/ 604 h 604"/>
                <a:gd name="T6" fmla="*/ 0 w 605"/>
                <a:gd name="T7" fmla="*/ 604 h 604"/>
                <a:gd name="T8" fmla="*/ 0 w 605"/>
                <a:gd name="T9" fmla="*/ 0 h 604"/>
              </a:gdLst>
              <a:ahLst/>
              <a:cxnLst>
                <a:cxn ang="0">
                  <a:pos x="T0" y="T1"/>
                </a:cxn>
                <a:cxn ang="0">
                  <a:pos x="T2" y="T3"/>
                </a:cxn>
                <a:cxn ang="0">
                  <a:pos x="T4" y="T5"/>
                </a:cxn>
                <a:cxn ang="0">
                  <a:pos x="T6" y="T7"/>
                </a:cxn>
                <a:cxn ang="0">
                  <a:pos x="T8" y="T9"/>
                </a:cxn>
              </a:cxnLst>
              <a:rect l="0" t="0" r="r" b="b"/>
              <a:pathLst>
                <a:path w="605" h="604">
                  <a:moveTo>
                    <a:pt x="0" y="0"/>
                  </a:moveTo>
                  <a:cubicBezTo>
                    <a:pt x="0" y="0"/>
                    <a:pt x="605" y="0"/>
                    <a:pt x="605" y="0"/>
                  </a:cubicBezTo>
                  <a:cubicBezTo>
                    <a:pt x="605" y="0"/>
                    <a:pt x="605" y="604"/>
                    <a:pt x="605" y="604"/>
                  </a:cubicBezTo>
                  <a:cubicBezTo>
                    <a:pt x="605" y="604"/>
                    <a:pt x="0" y="604"/>
                    <a:pt x="0" y="604"/>
                  </a:cubicBezTo>
                  <a:cubicBezTo>
                    <a:pt x="0" y="604"/>
                    <a:pt x="0" y="0"/>
                    <a:pt x="0" y="0"/>
                  </a:cubicBezTo>
                </a:path>
              </a:pathLst>
            </a:custGeom>
            <a:solidFill>
              <a:srgbClr val="00CC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9">
              <a:extLst>
                <a:ext uri="{FF2B5EF4-FFF2-40B4-BE49-F238E27FC236}">
                  <a16:creationId xmlns:a16="http://schemas.microsoft.com/office/drawing/2014/main" id="{4CA5A088-D771-45AB-BA55-E61AA07FAC2E}"/>
                </a:ext>
              </a:extLst>
            </p:cNvPr>
            <p:cNvSpPr>
              <a:spLocks/>
            </p:cNvSpPr>
            <p:nvPr/>
          </p:nvSpPr>
          <p:spPr bwMode="auto">
            <a:xfrm>
              <a:off x="3881" y="264636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Freeform 160">
              <a:extLst>
                <a:ext uri="{FF2B5EF4-FFF2-40B4-BE49-F238E27FC236}">
                  <a16:creationId xmlns:a16="http://schemas.microsoft.com/office/drawing/2014/main" id="{00E673D9-32A4-4DCE-B77F-E5F2F37DE3CA}"/>
                </a:ext>
              </a:extLst>
            </p:cNvPr>
            <p:cNvSpPr>
              <a:spLocks/>
            </p:cNvSpPr>
            <p:nvPr/>
          </p:nvSpPr>
          <p:spPr bwMode="auto">
            <a:xfrm>
              <a:off x="3337" y="2214562"/>
              <a:ext cx="68"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00CC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61">
              <a:extLst>
                <a:ext uri="{FF2B5EF4-FFF2-40B4-BE49-F238E27FC236}">
                  <a16:creationId xmlns:a16="http://schemas.microsoft.com/office/drawing/2014/main" id="{77C3E92F-B2AB-4929-A76C-3BF2F9533074}"/>
                </a:ext>
              </a:extLst>
            </p:cNvPr>
            <p:cNvSpPr>
              <a:spLocks/>
            </p:cNvSpPr>
            <p:nvPr/>
          </p:nvSpPr>
          <p:spPr bwMode="auto">
            <a:xfrm>
              <a:off x="3337" y="221456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Freeform 162">
              <a:extLst>
                <a:ext uri="{FF2B5EF4-FFF2-40B4-BE49-F238E27FC236}">
                  <a16:creationId xmlns:a16="http://schemas.microsoft.com/office/drawing/2014/main" id="{B4F2E192-EDCF-47A7-9C01-2E63A93BBD3A}"/>
                </a:ext>
              </a:extLst>
            </p:cNvPr>
            <p:cNvSpPr>
              <a:spLocks/>
            </p:cNvSpPr>
            <p:nvPr/>
          </p:nvSpPr>
          <p:spPr bwMode="auto">
            <a:xfrm>
              <a:off x="4425" y="2106612"/>
              <a:ext cx="68" cy="107950"/>
            </a:xfrm>
            <a:custGeom>
              <a:avLst/>
              <a:gdLst>
                <a:gd name="T0" fmla="*/ 0 w 604"/>
                <a:gd name="T1" fmla="*/ 0 h 605"/>
                <a:gd name="T2" fmla="*/ 604 w 604"/>
                <a:gd name="T3" fmla="*/ 0 h 605"/>
                <a:gd name="T4" fmla="*/ 604 w 604"/>
                <a:gd name="T5" fmla="*/ 605 h 605"/>
                <a:gd name="T6" fmla="*/ 0 w 604"/>
                <a:gd name="T7" fmla="*/ 605 h 605"/>
                <a:gd name="T8" fmla="*/ 0 w 604"/>
                <a:gd name="T9" fmla="*/ 0 h 605"/>
              </a:gdLst>
              <a:ahLst/>
              <a:cxnLst>
                <a:cxn ang="0">
                  <a:pos x="T0" y="T1"/>
                </a:cxn>
                <a:cxn ang="0">
                  <a:pos x="T2" y="T3"/>
                </a:cxn>
                <a:cxn ang="0">
                  <a:pos x="T4" y="T5"/>
                </a:cxn>
                <a:cxn ang="0">
                  <a:pos x="T6" y="T7"/>
                </a:cxn>
                <a:cxn ang="0">
                  <a:pos x="T8" y="T9"/>
                </a:cxn>
              </a:cxnLst>
              <a:rect l="0" t="0" r="r" b="b"/>
              <a:pathLst>
                <a:path w="604" h="605">
                  <a:moveTo>
                    <a:pt x="0" y="0"/>
                  </a:moveTo>
                  <a:cubicBezTo>
                    <a:pt x="0" y="0"/>
                    <a:pt x="604" y="0"/>
                    <a:pt x="604" y="0"/>
                  </a:cubicBezTo>
                  <a:cubicBezTo>
                    <a:pt x="604" y="0"/>
                    <a:pt x="604" y="605"/>
                    <a:pt x="604" y="605"/>
                  </a:cubicBezTo>
                  <a:cubicBezTo>
                    <a:pt x="604" y="605"/>
                    <a:pt x="0" y="605"/>
                    <a:pt x="0" y="605"/>
                  </a:cubicBezTo>
                  <a:cubicBezTo>
                    <a:pt x="0" y="605"/>
                    <a:pt x="0" y="0"/>
                    <a:pt x="0" y="0"/>
                  </a:cubicBezTo>
                </a:path>
              </a:pathLst>
            </a:custGeom>
            <a:solidFill>
              <a:srgbClr val="00CC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63">
              <a:extLst>
                <a:ext uri="{FF2B5EF4-FFF2-40B4-BE49-F238E27FC236}">
                  <a16:creationId xmlns:a16="http://schemas.microsoft.com/office/drawing/2014/main" id="{0E1B9616-D398-4690-B937-56AEA7BAE9B6}"/>
                </a:ext>
              </a:extLst>
            </p:cNvPr>
            <p:cNvSpPr>
              <a:spLocks/>
            </p:cNvSpPr>
            <p:nvPr/>
          </p:nvSpPr>
          <p:spPr bwMode="auto">
            <a:xfrm>
              <a:off x="4425" y="21066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Freeform 164">
              <a:extLst>
                <a:ext uri="{FF2B5EF4-FFF2-40B4-BE49-F238E27FC236}">
                  <a16:creationId xmlns:a16="http://schemas.microsoft.com/office/drawing/2014/main" id="{D5388B1F-1878-4661-8AA8-E1C7444678EB}"/>
                </a:ext>
              </a:extLst>
            </p:cNvPr>
            <p:cNvSpPr>
              <a:spLocks/>
            </p:cNvSpPr>
            <p:nvPr/>
          </p:nvSpPr>
          <p:spPr bwMode="auto">
            <a:xfrm>
              <a:off x="1368" y="4265612"/>
              <a:ext cx="1360" cy="2159000"/>
            </a:xfrm>
            <a:custGeom>
              <a:avLst/>
              <a:gdLst>
                <a:gd name="T0" fmla="*/ 0 w 1360"/>
                <a:gd name="T1" fmla="*/ 0 h 1360"/>
                <a:gd name="T2" fmla="*/ 1360 w 1360"/>
                <a:gd name="T3" fmla="*/ 0 h 1360"/>
                <a:gd name="T4" fmla="*/ 1360 w 1360"/>
                <a:gd name="T5" fmla="*/ 1360 h 1360"/>
                <a:gd name="T6" fmla="*/ 0 w 1360"/>
                <a:gd name="T7" fmla="*/ 1360 h 1360"/>
                <a:gd name="T8" fmla="*/ 0 w 1360"/>
                <a:gd name="T9" fmla="*/ 0 h 1360"/>
              </a:gdLst>
              <a:ahLst/>
              <a:cxnLst>
                <a:cxn ang="0">
                  <a:pos x="T0" y="T1"/>
                </a:cxn>
                <a:cxn ang="0">
                  <a:pos x="T2" y="T3"/>
                </a:cxn>
                <a:cxn ang="0">
                  <a:pos x="T4" y="T5"/>
                </a:cxn>
                <a:cxn ang="0">
                  <a:pos x="T6" y="T7"/>
                </a:cxn>
                <a:cxn ang="0">
                  <a:pos x="T8" y="T9"/>
                </a:cxn>
              </a:cxnLst>
              <a:rect l="0" t="0" r="r" b="b"/>
              <a:pathLst>
                <a:path w="1360" h="1360">
                  <a:moveTo>
                    <a:pt x="0" y="0"/>
                  </a:moveTo>
                  <a:cubicBezTo>
                    <a:pt x="0" y="0"/>
                    <a:pt x="1360" y="0"/>
                    <a:pt x="1360" y="0"/>
                  </a:cubicBezTo>
                  <a:cubicBezTo>
                    <a:pt x="1360" y="0"/>
                    <a:pt x="1360" y="1360"/>
                    <a:pt x="1360" y="1360"/>
                  </a:cubicBezTo>
                  <a:cubicBezTo>
                    <a:pt x="1360" y="1360"/>
                    <a:pt x="0" y="1360"/>
                    <a:pt x="0" y="1360"/>
                  </a:cubicBezTo>
                  <a:cubicBezTo>
                    <a:pt x="0" y="1360"/>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Freeform 165">
              <a:extLst>
                <a:ext uri="{FF2B5EF4-FFF2-40B4-BE49-F238E27FC236}">
                  <a16:creationId xmlns:a16="http://schemas.microsoft.com/office/drawing/2014/main" id="{59598504-C1FC-4703-B693-9C357225672C}"/>
                </a:ext>
              </a:extLst>
            </p:cNvPr>
            <p:cNvSpPr>
              <a:spLocks/>
            </p:cNvSpPr>
            <p:nvPr/>
          </p:nvSpPr>
          <p:spPr bwMode="auto">
            <a:xfrm>
              <a:off x="2048" y="4481512"/>
              <a:ext cx="68" cy="107950"/>
            </a:xfrm>
            <a:custGeom>
              <a:avLst/>
              <a:gdLst>
                <a:gd name="T0" fmla="*/ 0 w 604"/>
                <a:gd name="T1" fmla="*/ 0 h 605"/>
                <a:gd name="T2" fmla="*/ 604 w 604"/>
                <a:gd name="T3" fmla="*/ 0 h 605"/>
                <a:gd name="T4" fmla="*/ 604 w 604"/>
                <a:gd name="T5" fmla="*/ 605 h 605"/>
                <a:gd name="T6" fmla="*/ 0 w 604"/>
                <a:gd name="T7" fmla="*/ 605 h 605"/>
                <a:gd name="T8" fmla="*/ 0 w 604"/>
                <a:gd name="T9" fmla="*/ 0 h 605"/>
              </a:gdLst>
              <a:ahLst/>
              <a:cxnLst>
                <a:cxn ang="0">
                  <a:pos x="T0" y="T1"/>
                </a:cxn>
                <a:cxn ang="0">
                  <a:pos x="T2" y="T3"/>
                </a:cxn>
                <a:cxn ang="0">
                  <a:pos x="T4" y="T5"/>
                </a:cxn>
                <a:cxn ang="0">
                  <a:pos x="T6" y="T7"/>
                </a:cxn>
                <a:cxn ang="0">
                  <a:pos x="T8" y="T9"/>
                </a:cxn>
              </a:cxnLst>
              <a:rect l="0" t="0" r="r" b="b"/>
              <a:pathLst>
                <a:path w="604" h="605">
                  <a:moveTo>
                    <a:pt x="0" y="0"/>
                  </a:moveTo>
                  <a:cubicBezTo>
                    <a:pt x="0" y="0"/>
                    <a:pt x="604" y="0"/>
                    <a:pt x="604" y="0"/>
                  </a:cubicBezTo>
                  <a:cubicBezTo>
                    <a:pt x="604" y="0"/>
                    <a:pt x="604" y="605"/>
                    <a:pt x="604" y="605"/>
                  </a:cubicBezTo>
                  <a:cubicBezTo>
                    <a:pt x="604" y="605"/>
                    <a:pt x="0" y="605"/>
                    <a:pt x="0" y="605"/>
                  </a:cubicBezTo>
                  <a:cubicBezTo>
                    <a:pt x="0" y="605"/>
                    <a:pt x="0" y="0"/>
                    <a:pt x="0" y="0"/>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6">
              <a:extLst>
                <a:ext uri="{FF2B5EF4-FFF2-40B4-BE49-F238E27FC236}">
                  <a16:creationId xmlns:a16="http://schemas.microsoft.com/office/drawing/2014/main" id="{5CE8628D-7F1B-40D8-841F-CF2456EBDDF2}"/>
                </a:ext>
              </a:extLst>
            </p:cNvPr>
            <p:cNvSpPr>
              <a:spLocks/>
            </p:cNvSpPr>
            <p:nvPr/>
          </p:nvSpPr>
          <p:spPr bwMode="auto">
            <a:xfrm>
              <a:off x="2048" y="448151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Freeform 167">
              <a:extLst>
                <a:ext uri="{FF2B5EF4-FFF2-40B4-BE49-F238E27FC236}">
                  <a16:creationId xmlns:a16="http://schemas.microsoft.com/office/drawing/2014/main" id="{3ECD11A7-24FA-4C68-9F63-C62ED7EE98B5}"/>
                </a:ext>
              </a:extLst>
            </p:cNvPr>
            <p:cNvSpPr>
              <a:spLocks/>
            </p:cNvSpPr>
            <p:nvPr/>
          </p:nvSpPr>
          <p:spPr bwMode="auto">
            <a:xfrm>
              <a:off x="2456" y="6100762"/>
              <a:ext cx="68"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8">
              <a:extLst>
                <a:ext uri="{FF2B5EF4-FFF2-40B4-BE49-F238E27FC236}">
                  <a16:creationId xmlns:a16="http://schemas.microsoft.com/office/drawing/2014/main" id="{6A5C5A13-3D9F-4ABE-8119-F740C825F7B1}"/>
                </a:ext>
              </a:extLst>
            </p:cNvPr>
            <p:cNvSpPr>
              <a:spLocks/>
            </p:cNvSpPr>
            <p:nvPr/>
          </p:nvSpPr>
          <p:spPr bwMode="auto">
            <a:xfrm>
              <a:off x="2456" y="610076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Freeform 169">
              <a:extLst>
                <a:ext uri="{FF2B5EF4-FFF2-40B4-BE49-F238E27FC236}">
                  <a16:creationId xmlns:a16="http://schemas.microsoft.com/office/drawing/2014/main" id="{82BCD137-A2DD-41CF-8E78-5FA12E19AFD9}"/>
                </a:ext>
              </a:extLst>
            </p:cNvPr>
            <p:cNvSpPr>
              <a:spLocks/>
            </p:cNvSpPr>
            <p:nvPr/>
          </p:nvSpPr>
          <p:spPr bwMode="auto">
            <a:xfrm>
              <a:off x="1572" y="5884862"/>
              <a:ext cx="68"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70">
              <a:extLst>
                <a:ext uri="{FF2B5EF4-FFF2-40B4-BE49-F238E27FC236}">
                  <a16:creationId xmlns:a16="http://schemas.microsoft.com/office/drawing/2014/main" id="{EDB03ACC-0B0E-4DC8-A38D-2FE141E92F9B}"/>
                </a:ext>
              </a:extLst>
            </p:cNvPr>
            <p:cNvSpPr>
              <a:spLocks/>
            </p:cNvSpPr>
            <p:nvPr/>
          </p:nvSpPr>
          <p:spPr bwMode="auto">
            <a:xfrm>
              <a:off x="1572" y="5884862"/>
              <a:ext cx="68"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Freeform 171">
              <a:extLst>
                <a:ext uri="{FF2B5EF4-FFF2-40B4-BE49-F238E27FC236}">
                  <a16:creationId xmlns:a16="http://schemas.microsoft.com/office/drawing/2014/main" id="{4F99A40A-C200-4E5F-B0BF-29E44AAA2AFE}"/>
                </a:ext>
              </a:extLst>
            </p:cNvPr>
            <p:cNvSpPr>
              <a:spLocks/>
            </p:cNvSpPr>
            <p:nvPr/>
          </p:nvSpPr>
          <p:spPr bwMode="auto">
            <a:xfrm>
              <a:off x="1436"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Freeform 172">
              <a:extLst>
                <a:ext uri="{FF2B5EF4-FFF2-40B4-BE49-F238E27FC236}">
                  <a16:creationId xmlns:a16="http://schemas.microsoft.com/office/drawing/2014/main" id="{C3D807C6-046F-4A2A-8283-D308617AE12C}"/>
                </a:ext>
              </a:extLst>
            </p:cNvPr>
            <p:cNvSpPr>
              <a:spLocks/>
            </p:cNvSpPr>
            <p:nvPr/>
          </p:nvSpPr>
          <p:spPr bwMode="auto">
            <a:xfrm>
              <a:off x="1504"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Freeform 173">
              <a:extLst>
                <a:ext uri="{FF2B5EF4-FFF2-40B4-BE49-F238E27FC236}">
                  <a16:creationId xmlns:a16="http://schemas.microsoft.com/office/drawing/2014/main" id="{A04E82A8-F13E-405F-A838-65FFA2887F5B}"/>
                </a:ext>
              </a:extLst>
            </p:cNvPr>
            <p:cNvSpPr>
              <a:spLocks/>
            </p:cNvSpPr>
            <p:nvPr/>
          </p:nvSpPr>
          <p:spPr bwMode="auto">
            <a:xfrm>
              <a:off x="1572"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Freeform 174">
              <a:extLst>
                <a:ext uri="{FF2B5EF4-FFF2-40B4-BE49-F238E27FC236}">
                  <a16:creationId xmlns:a16="http://schemas.microsoft.com/office/drawing/2014/main" id="{0ABD00FE-5C39-4D42-8ECF-9E60646200A4}"/>
                </a:ext>
              </a:extLst>
            </p:cNvPr>
            <p:cNvSpPr>
              <a:spLocks/>
            </p:cNvSpPr>
            <p:nvPr/>
          </p:nvSpPr>
          <p:spPr bwMode="auto">
            <a:xfrm>
              <a:off x="1640"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Freeform 175">
              <a:extLst>
                <a:ext uri="{FF2B5EF4-FFF2-40B4-BE49-F238E27FC236}">
                  <a16:creationId xmlns:a16="http://schemas.microsoft.com/office/drawing/2014/main" id="{4FF2A271-8DE1-454D-AE93-70F7D78C6F63}"/>
                </a:ext>
              </a:extLst>
            </p:cNvPr>
            <p:cNvSpPr>
              <a:spLocks/>
            </p:cNvSpPr>
            <p:nvPr/>
          </p:nvSpPr>
          <p:spPr bwMode="auto">
            <a:xfrm>
              <a:off x="1708"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Freeform 176">
              <a:extLst>
                <a:ext uri="{FF2B5EF4-FFF2-40B4-BE49-F238E27FC236}">
                  <a16:creationId xmlns:a16="http://schemas.microsoft.com/office/drawing/2014/main" id="{99A9D074-704D-4DBD-A744-87463566CF3A}"/>
                </a:ext>
              </a:extLst>
            </p:cNvPr>
            <p:cNvSpPr>
              <a:spLocks/>
            </p:cNvSpPr>
            <p:nvPr/>
          </p:nvSpPr>
          <p:spPr bwMode="auto">
            <a:xfrm>
              <a:off x="1776"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Freeform 177">
              <a:extLst>
                <a:ext uri="{FF2B5EF4-FFF2-40B4-BE49-F238E27FC236}">
                  <a16:creationId xmlns:a16="http://schemas.microsoft.com/office/drawing/2014/main" id="{FC9084D6-CFB3-4D27-963C-66AF253D67CE}"/>
                </a:ext>
              </a:extLst>
            </p:cNvPr>
            <p:cNvSpPr>
              <a:spLocks/>
            </p:cNvSpPr>
            <p:nvPr/>
          </p:nvSpPr>
          <p:spPr bwMode="auto">
            <a:xfrm>
              <a:off x="1844"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Freeform 178">
              <a:extLst>
                <a:ext uri="{FF2B5EF4-FFF2-40B4-BE49-F238E27FC236}">
                  <a16:creationId xmlns:a16="http://schemas.microsoft.com/office/drawing/2014/main" id="{6C81F8B5-9B22-4C29-965A-5CD1521E48B9}"/>
                </a:ext>
              </a:extLst>
            </p:cNvPr>
            <p:cNvSpPr>
              <a:spLocks/>
            </p:cNvSpPr>
            <p:nvPr/>
          </p:nvSpPr>
          <p:spPr bwMode="auto">
            <a:xfrm>
              <a:off x="1912"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Freeform 179">
              <a:extLst>
                <a:ext uri="{FF2B5EF4-FFF2-40B4-BE49-F238E27FC236}">
                  <a16:creationId xmlns:a16="http://schemas.microsoft.com/office/drawing/2014/main" id="{73CFFFFF-65A9-4712-8BA3-157FE9F2262D}"/>
                </a:ext>
              </a:extLst>
            </p:cNvPr>
            <p:cNvSpPr>
              <a:spLocks/>
            </p:cNvSpPr>
            <p:nvPr/>
          </p:nvSpPr>
          <p:spPr bwMode="auto">
            <a:xfrm>
              <a:off x="1980"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Freeform 180">
              <a:extLst>
                <a:ext uri="{FF2B5EF4-FFF2-40B4-BE49-F238E27FC236}">
                  <a16:creationId xmlns:a16="http://schemas.microsoft.com/office/drawing/2014/main" id="{6348ED49-68CB-4389-B5FF-E7457CEDE463}"/>
                </a:ext>
              </a:extLst>
            </p:cNvPr>
            <p:cNvSpPr>
              <a:spLocks/>
            </p:cNvSpPr>
            <p:nvPr/>
          </p:nvSpPr>
          <p:spPr bwMode="auto">
            <a:xfrm>
              <a:off x="2048"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Freeform 181">
              <a:extLst>
                <a:ext uri="{FF2B5EF4-FFF2-40B4-BE49-F238E27FC236}">
                  <a16:creationId xmlns:a16="http://schemas.microsoft.com/office/drawing/2014/main" id="{78DDAB29-274F-4497-BB73-476985A0066F}"/>
                </a:ext>
              </a:extLst>
            </p:cNvPr>
            <p:cNvSpPr>
              <a:spLocks/>
            </p:cNvSpPr>
            <p:nvPr/>
          </p:nvSpPr>
          <p:spPr bwMode="auto">
            <a:xfrm>
              <a:off x="2116"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Freeform 182">
              <a:extLst>
                <a:ext uri="{FF2B5EF4-FFF2-40B4-BE49-F238E27FC236}">
                  <a16:creationId xmlns:a16="http://schemas.microsoft.com/office/drawing/2014/main" id="{E1A9927B-6669-41D1-9E44-16BEEE1757ED}"/>
                </a:ext>
              </a:extLst>
            </p:cNvPr>
            <p:cNvSpPr>
              <a:spLocks/>
            </p:cNvSpPr>
            <p:nvPr/>
          </p:nvSpPr>
          <p:spPr bwMode="auto">
            <a:xfrm>
              <a:off x="2184"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Freeform 183">
              <a:extLst>
                <a:ext uri="{FF2B5EF4-FFF2-40B4-BE49-F238E27FC236}">
                  <a16:creationId xmlns:a16="http://schemas.microsoft.com/office/drawing/2014/main" id="{464DDBE7-F3A6-45A2-9DD3-25EC61CA7F03}"/>
                </a:ext>
              </a:extLst>
            </p:cNvPr>
            <p:cNvSpPr>
              <a:spLocks/>
            </p:cNvSpPr>
            <p:nvPr/>
          </p:nvSpPr>
          <p:spPr bwMode="auto">
            <a:xfrm>
              <a:off x="2252"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Freeform 184">
              <a:extLst>
                <a:ext uri="{FF2B5EF4-FFF2-40B4-BE49-F238E27FC236}">
                  <a16:creationId xmlns:a16="http://schemas.microsoft.com/office/drawing/2014/main" id="{E1736992-BEE9-4471-8CAF-EC5BBADA5464}"/>
                </a:ext>
              </a:extLst>
            </p:cNvPr>
            <p:cNvSpPr>
              <a:spLocks/>
            </p:cNvSpPr>
            <p:nvPr/>
          </p:nvSpPr>
          <p:spPr bwMode="auto">
            <a:xfrm>
              <a:off x="2320"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Freeform 185">
              <a:extLst>
                <a:ext uri="{FF2B5EF4-FFF2-40B4-BE49-F238E27FC236}">
                  <a16:creationId xmlns:a16="http://schemas.microsoft.com/office/drawing/2014/main" id="{83BC5191-A978-4A26-AD07-A9096F92BA56}"/>
                </a:ext>
              </a:extLst>
            </p:cNvPr>
            <p:cNvSpPr>
              <a:spLocks/>
            </p:cNvSpPr>
            <p:nvPr/>
          </p:nvSpPr>
          <p:spPr bwMode="auto">
            <a:xfrm>
              <a:off x="2388"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Freeform 186">
              <a:extLst>
                <a:ext uri="{FF2B5EF4-FFF2-40B4-BE49-F238E27FC236}">
                  <a16:creationId xmlns:a16="http://schemas.microsoft.com/office/drawing/2014/main" id="{5C270B6D-4F22-45CB-B12A-DA713BED2550}"/>
                </a:ext>
              </a:extLst>
            </p:cNvPr>
            <p:cNvSpPr>
              <a:spLocks/>
            </p:cNvSpPr>
            <p:nvPr/>
          </p:nvSpPr>
          <p:spPr bwMode="auto">
            <a:xfrm>
              <a:off x="2456"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Freeform 187">
              <a:extLst>
                <a:ext uri="{FF2B5EF4-FFF2-40B4-BE49-F238E27FC236}">
                  <a16:creationId xmlns:a16="http://schemas.microsoft.com/office/drawing/2014/main" id="{2FD776A6-2A82-4416-A042-66C810777F77}"/>
                </a:ext>
              </a:extLst>
            </p:cNvPr>
            <p:cNvSpPr>
              <a:spLocks/>
            </p:cNvSpPr>
            <p:nvPr/>
          </p:nvSpPr>
          <p:spPr bwMode="auto">
            <a:xfrm>
              <a:off x="2524"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Freeform 188">
              <a:extLst>
                <a:ext uri="{FF2B5EF4-FFF2-40B4-BE49-F238E27FC236}">
                  <a16:creationId xmlns:a16="http://schemas.microsoft.com/office/drawing/2014/main" id="{7DE6D816-9B9B-4E2C-BA7F-E1AFE2E8B35C}"/>
                </a:ext>
              </a:extLst>
            </p:cNvPr>
            <p:cNvSpPr>
              <a:spLocks/>
            </p:cNvSpPr>
            <p:nvPr/>
          </p:nvSpPr>
          <p:spPr bwMode="auto">
            <a:xfrm>
              <a:off x="2592"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Freeform 189">
              <a:extLst>
                <a:ext uri="{FF2B5EF4-FFF2-40B4-BE49-F238E27FC236}">
                  <a16:creationId xmlns:a16="http://schemas.microsoft.com/office/drawing/2014/main" id="{9B32AAE6-14FB-4B51-83CC-825EC983A335}"/>
                </a:ext>
              </a:extLst>
            </p:cNvPr>
            <p:cNvSpPr>
              <a:spLocks/>
            </p:cNvSpPr>
            <p:nvPr/>
          </p:nvSpPr>
          <p:spPr bwMode="auto">
            <a:xfrm>
              <a:off x="2660" y="4265612"/>
              <a:ext cx="0" cy="2159000"/>
            </a:xfrm>
            <a:custGeom>
              <a:avLst/>
              <a:gdLst>
                <a:gd name="T0" fmla="*/ 0 h 1360"/>
                <a:gd name="T1" fmla="*/ 1360 h 1360"/>
              </a:gdLst>
              <a:ahLst/>
              <a:cxnLst>
                <a:cxn ang="0">
                  <a:pos x="0" y="T0"/>
                </a:cxn>
                <a:cxn ang="0">
                  <a:pos x="0" y="T1"/>
                </a:cxn>
              </a:cxnLst>
              <a:rect l="0" t="0" r="r" b="b"/>
              <a:pathLst>
                <a:path h="1360">
                  <a:moveTo>
                    <a:pt x="0" y="0"/>
                  </a:moveTo>
                  <a:cubicBezTo>
                    <a:pt x="0" y="0"/>
                    <a:pt x="0" y="1360"/>
                    <a:pt x="0" y="136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Freeform 190">
              <a:extLst>
                <a:ext uri="{FF2B5EF4-FFF2-40B4-BE49-F238E27FC236}">
                  <a16:creationId xmlns:a16="http://schemas.microsoft.com/office/drawing/2014/main" id="{86CF6676-5488-483D-92ED-2A1232F91D9D}"/>
                </a:ext>
              </a:extLst>
            </p:cNvPr>
            <p:cNvSpPr>
              <a:spLocks/>
            </p:cNvSpPr>
            <p:nvPr/>
          </p:nvSpPr>
          <p:spPr bwMode="auto">
            <a:xfrm>
              <a:off x="1368" y="63166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191">
              <a:extLst>
                <a:ext uri="{FF2B5EF4-FFF2-40B4-BE49-F238E27FC236}">
                  <a16:creationId xmlns:a16="http://schemas.microsoft.com/office/drawing/2014/main" id="{B7761DE8-8B25-497C-AC30-660940D6A6BB}"/>
                </a:ext>
              </a:extLst>
            </p:cNvPr>
            <p:cNvSpPr>
              <a:spLocks/>
            </p:cNvSpPr>
            <p:nvPr/>
          </p:nvSpPr>
          <p:spPr bwMode="auto">
            <a:xfrm>
              <a:off x="1368" y="62087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Freeform 192">
              <a:extLst>
                <a:ext uri="{FF2B5EF4-FFF2-40B4-BE49-F238E27FC236}">
                  <a16:creationId xmlns:a16="http://schemas.microsoft.com/office/drawing/2014/main" id="{5EDBAD42-DEB1-4D34-89E1-754E1C8FA87A}"/>
                </a:ext>
              </a:extLst>
            </p:cNvPr>
            <p:cNvSpPr>
              <a:spLocks/>
            </p:cNvSpPr>
            <p:nvPr/>
          </p:nvSpPr>
          <p:spPr bwMode="auto">
            <a:xfrm>
              <a:off x="1368" y="61007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Freeform 193">
              <a:extLst>
                <a:ext uri="{FF2B5EF4-FFF2-40B4-BE49-F238E27FC236}">
                  <a16:creationId xmlns:a16="http://schemas.microsoft.com/office/drawing/2014/main" id="{B6F156CD-D532-47AC-89AF-4367D0096E2F}"/>
                </a:ext>
              </a:extLst>
            </p:cNvPr>
            <p:cNvSpPr>
              <a:spLocks/>
            </p:cNvSpPr>
            <p:nvPr/>
          </p:nvSpPr>
          <p:spPr bwMode="auto">
            <a:xfrm>
              <a:off x="1368" y="59928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Freeform 194">
              <a:extLst>
                <a:ext uri="{FF2B5EF4-FFF2-40B4-BE49-F238E27FC236}">
                  <a16:creationId xmlns:a16="http://schemas.microsoft.com/office/drawing/2014/main" id="{7F360A36-0850-4EFC-BDCA-F879E14AAA9B}"/>
                </a:ext>
              </a:extLst>
            </p:cNvPr>
            <p:cNvSpPr>
              <a:spLocks/>
            </p:cNvSpPr>
            <p:nvPr/>
          </p:nvSpPr>
          <p:spPr bwMode="auto">
            <a:xfrm>
              <a:off x="1368" y="58848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Freeform 195">
              <a:extLst>
                <a:ext uri="{FF2B5EF4-FFF2-40B4-BE49-F238E27FC236}">
                  <a16:creationId xmlns:a16="http://schemas.microsoft.com/office/drawing/2014/main" id="{DBE06605-5918-4E04-8AFF-E32187E22A43}"/>
                </a:ext>
              </a:extLst>
            </p:cNvPr>
            <p:cNvSpPr>
              <a:spLocks/>
            </p:cNvSpPr>
            <p:nvPr/>
          </p:nvSpPr>
          <p:spPr bwMode="auto">
            <a:xfrm>
              <a:off x="1368" y="57769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Freeform 196">
              <a:extLst>
                <a:ext uri="{FF2B5EF4-FFF2-40B4-BE49-F238E27FC236}">
                  <a16:creationId xmlns:a16="http://schemas.microsoft.com/office/drawing/2014/main" id="{881959B3-20A8-466D-A708-FBBAA04339FF}"/>
                </a:ext>
              </a:extLst>
            </p:cNvPr>
            <p:cNvSpPr>
              <a:spLocks/>
            </p:cNvSpPr>
            <p:nvPr/>
          </p:nvSpPr>
          <p:spPr bwMode="auto">
            <a:xfrm>
              <a:off x="1368" y="56689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Freeform 197">
              <a:extLst>
                <a:ext uri="{FF2B5EF4-FFF2-40B4-BE49-F238E27FC236}">
                  <a16:creationId xmlns:a16="http://schemas.microsoft.com/office/drawing/2014/main" id="{B591F647-0DE4-4C83-A9E2-8D39FC5612E3}"/>
                </a:ext>
              </a:extLst>
            </p:cNvPr>
            <p:cNvSpPr>
              <a:spLocks/>
            </p:cNvSpPr>
            <p:nvPr/>
          </p:nvSpPr>
          <p:spPr bwMode="auto">
            <a:xfrm>
              <a:off x="1368" y="55610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Freeform 198">
              <a:extLst>
                <a:ext uri="{FF2B5EF4-FFF2-40B4-BE49-F238E27FC236}">
                  <a16:creationId xmlns:a16="http://schemas.microsoft.com/office/drawing/2014/main" id="{334C3CBA-080D-455A-9880-20CBB88FFA4F}"/>
                </a:ext>
              </a:extLst>
            </p:cNvPr>
            <p:cNvSpPr>
              <a:spLocks/>
            </p:cNvSpPr>
            <p:nvPr/>
          </p:nvSpPr>
          <p:spPr bwMode="auto">
            <a:xfrm>
              <a:off x="1368" y="54530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Freeform 199">
              <a:extLst>
                <a:ext uri="{FF2B5EF4-FFF2-40B4-BE49-F238E27FC236}">
                  <a16:creationId xmlns:a16="http://schemas.microsoft.com/office/drawing/2014/main" id="{787F17B9-A800-4081-A20F-6AE6156CAFDC}"/>
                </a:ext>
              </a:extLst>
            </p:cNvPr>
            <p:cNvSpPr>
              <a:spLocks/>
            </p:cNvSpPr>
            <p:nvPr/>
          </p:nvSpPr>
          <p:spPr bwMode="auto">
            <a:xfrm>
              <a:off x="1368" y="53451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Freeform 200">
              <a:extLst>
                <a:ext uri="{FF2B5EF4-FFF2-40B4-BE49-F238E27FC236}">
                  <a16:creationId xmlns:a16="http://schemas.microsoft.com/office/drawing/2014/main" id="{A43B05B7-CA47-4296-A235-BD457BACA3CB}"/>
                </a:ext>
              </a:extLst>
            </p:cNvPr>
            <p:cNvSpPr>
              <a:spLocks/>
            </p:cNvSpPr>
            <p:nvPr/>
          </p:nvSpPr>
          <p:spPr bwMode="auto">
            <a:xfrm>
              <a:off x="1368" y="52371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Freeform 201">
              <a:extLst>
                <a:ext uri="{FF2B5EF4-FFF2-40B4-BE49-F238E27FC236}">
                  <a16:creationId xmlns:a16="http://schemas.microsoft.com/office/drawing/2014/main" id="{1B53B1CD-5D53-442D-8AFD-D3A67379359F}"/>
                </a:ext>
              </a:extLst>
            </p:cNvPr>
            <p:cNvSpPr>
              <a:spLocks/>
            </p:cNvSpPr>
            <p:nvPr/>
          </p:nvSpPr>
          <p:spPr bwMode="auto">
            <a:xfrm>
              <a:off x="1368" y="512921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Freeform 202">
              <a:extLst>
                <a:ext uri="{FF2B5EF4-FFF2-40B4-BE49-F238E27FC236}">
                  <a16:creationId xmlns:a16="http://schemas.microsoft.com/office/drawing/2014/main" id="{4D8A9D78-22F3-4ACF-8DC8-A527F739E4BA}"/>
                </a:ext>
              </a:extLst>
            </p:cNvPr>
            <p:cNvSpPr>
              <a:spLocks/>
            </p:cNvSpPr>
            <p:nvPr/>
          </p:nvSpPr>
          <p:spPr bwMode="auto">
            <a:xfrm>
              <a:off x="1368" y="50212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Freeform 203">
              <a:extLst>
                <a:ext uri="{FF2B5EF4-FFF2-40B4-BE49-F238E27FC236}">
                  <a16:creationId xmlns:a16="http://schemas.microsoft.com/office/drawing/2014/main" id="{1AD95167-09FC-4A7C-86A8-177AE19D7D03}"/>
                </a:ext>
              </a:extLst>
            </p:cNvPr>
            <p:cNvSpPr>
              <a:spLocks/>
            </p:cNvSpPr>
            <p:nvPr/>
          </p:nvSpPr>
          <p:spPr bwMode="auto">
            <a:xfrm>
              <a:off x="1368" y="4805362"/>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Freeform 204">
              <a:extLst>
                <a:ext uri="{FF2B5EF4-FFF2-40B4-BE49-F238E27FC236}">
                  <a16:creationId xmlns:a16="http://schemas.microsoft.com/office/drawing/2014/main" id="{AFBAB740-4EA1-4313-BDBB-C585F0F55BA0}"/>
                </a:ext>
              </a:extLst>
            </p:cNvPr>
            <p:cNvSpPr>
              <a:spLocks/>
            </p:cNvSpPr>
            <p:nvPr/>
          </p:nvSpPr>
          <p:spPr bwMode="auto">
            <a:xfrm>
              <a:off x="1368" y="3095"/>
              <a:ext cx="136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206">
            <a:extLst>
              <a:ext uri="{FF2B5EF4-FFF2-40B4-BE49-F238E27FC236}">
                <a16:creationId xmlns:a16="http://schemas.microsoft.com/office/drawing/2014/main" id="{C887AEFD-B731-4458-BB7E-48038A7467F2}"/>
              </a:ext>
            </a:extLst>
          </p:cNvPr>
          <p:cNvSpPr>
            <a:spLocks/>
          </p:cNvSpPr>
          <p:nvPr/>
        </p:nvSpPr>
        <p:spPr bwMode="auto">
          <a:xfrm>
            <a:off x="2171700" y="4697413"/>
            <a:ext cx="215900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207">
            <a:extLst>
              <a:ext uri="{FF2B5EF4-FFF2-40B4-BE49-F238E27FC236}">
                <a16:creationId xmlns:a16="http://schemas.microsoft.com/office/drawing/2014/main" id="{32E44180-0022-49D8-9C94-C77DA5E1304E}"/>
              </a:ext>
            </a:extLst>
          </p:cNvPr>
          <p:cNvSpPr>
            <a:spLocks/>
          </p:cNvSpPr>
          <p:nvPr/>
        </p:nvSpPr>
        <p:spPr bwMode="auto">
          <a:xfrm>
            <a:off x="2171700" y="4589463"/>
            <a:ext cx="215900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208">
            <a:extLst>
              <a:ext uri="{FF2B5EF4-FFF2-40B4-BE49-F238E27FC236}">
                <a16:creationId xmlns:a16="http://schemas.microsoft.com/office/drawing/2014/main" id="{2E7393FE-C1CB-4F52-9B2E-403EE22915D9}"/>
              </a:ext>
            </a:extLst>
          </p:cNvPr>
          <p:cNvSpPr>
            <a:spLocks/>
          </p:cNvSpPr>
          <p:nvPr/>
        </p:nvSpPr>
        <p:spPr bwMode="auto">
          <a:xfrm>
            <a:off x="2171700" y="4481513"/>
            <a:ext cx="215900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209">
            <a:extLst>
              <a:ext uri="{FF2B5EF4-FFF2-40B4-BE49-F238E27FC236}">
                <a16:creationId xmlns:a16="http://schemas.microsoft.com/office/drawing/2014/main" id="{0271E49E-3715-48E7-9FBF-C1B76278DD99}"/>
              </a:ext>
            </a:extLst>
          </p:cNvPr>
          <p:cNvSpPr>
            <a:spLocks/>
          </p:cNvSpPr>
          <p:nvPr/>
        </p:nvSpPr>
        <p:spPr bwMode="auto">
          <a:xfrm>
            <a:off x="2171700" y="4373563"/>
            <a:ext cx="2159000" cy="0"/>
          </a:xfrm>
          <a:custGeom>
            <a:avLst/>
            <a:gdLst>
              <a:gd name="T0" fmla="*/ 0 w 1360"/>
              <a:gd name="T1" fmla="*/ 1360 w 1360"/>
            </a:gdLst>
            <a:ahLst/>
            <a:cxnLst>
              <a:cxn ang="0">
                <a:pos x="T0" y="0"/>
              </a:cxn>
              <a:cxn ang="0">
                <a:pos x="T1" y="0"/>
              </a:cxn>
            </a:cxnLst>
            <a:rect l="0" t="0" r="r" b="b"/>
            <a:pathLst>
              <a:path w="1360">
                <a:moveTo>
                  <a:pt x="0" y="0"/>
                </a:moveTo>
                <a:cubicBezTo>
                  <a:pt x="0" y="0"/>
                  <a:pt x="1360" y="0"/>
                  <a:pt x="136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210">
            <a:extLst>
              <a:ext uri="{FF2B5EF4-FFF2-40B4-BE49-F238E27FC236}">
                <a16:creationId xmlns:a16="http://schemas.microsoft.com/office/drawing/2014/main" id="{7F340CF9-4D13-4EFF-BDE8-4C065D1436DE}"/>
              </a:ext>
            </a:extLst>
          </p:cNvPr>
          <p:cNvSpPr>
            <a:spLocks/>
          </p:cNvSpPr>
          <p:nvPr/>
        </p:nvSpPr>
        <p:spPr bwMode="auto">
          <a:xfrm>
            <a:off x="3251200" y="5345113"/>
            <a:ext cx="107950" cy="107950"/>
          </a:xfrm>
          <a:custGeom>
            <a:avLst/>
            <a:gdLst>
              <a:gd name="T0" fmla="*/ 0 w 604"/>
              <a:gd name="T1" fmla="*/ 0 h 605"/>
              <a:gd name="T2" fmla="*/ 604 w 604"/>
              <a:gd name="T3" fmla="*/ 0 h 605"/>
              <a:gd name="T4" fmla="*/ 604 w 604"/>
              <a:gd name="T5" fmla="*/ 605 h 605"/>
              <a:gd name="T6" fmla="*/ 0 w 604"/>
              <a:gd name="T7" fmla="*/ 605 h 605"/>
              <a:gd name="T8" fmla="*/ 0 w 604"/>
              <a:gd name="T9" fmla="*/ 0 h 605"/>
            </a:gdLst>
            <a:ahLst/>
            <a:cxnLst>
              <a:cxn ang="0">
                <a:pos x="T0" y="T1"/>
              </a:cxn>
              <a:cxn ang="0">
                <a:pos x="T2" y="T3"/>
              </a:cxn>
              <a:cxn ang="0">
                <a:pos x="T4" y="T5"/>
              </a:cxn>
              <a:cxn ang="0">
                <a:pos x="T6" y="T7"/>
              </a:cxn>
              <a:cxn ang="0">
                <a:pos x="T8" y="T9"/>
              </a:cxn>
            </a:cxnLst>
            <a:rect l="0" t="0" r="r" b="b"/>
            <a:pathLst>
              <a:path w="604" h="605">
                <a:moveTo>
                  <a:pt x="0" y="0"/>
                </a:moveTo>
                <a:cubicBezTo>
                  <a:pt x="0" y="0"/>
                  <a:pt x="604" y="0"/>
                  <a:pt x="604" y="0"/>
                </a:cubicBezTo>
                <a:cubicBezTo>
                  <a:pt x="604" y="0"/>
                  <a:pt x="604" y="605"/>
                  <a:pt x="604" y="605"/>
                </a:cubicBezTo>
                <a:cubicBezTo>
                  <a:pt x="604" y="605"/>
                  <a:pt x="0" y="605"/>
                  <a:pt x="0" y="605"/>
                </a:cubicBezTo>
                <a:cubicBezTo>
                  <a:pt x="0" y="605"/>
                  <a:pt x="0" y="0"/>
                  <a:pt x="0" y="0"/>
                </a:cubicBezTo>
              </a:path>
            </a:pathLst>
          </a:custGeom>
          <a:solidFill>
            <a:srgbClr val="00CC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11">
            <a:extLst>
              <a:ext uri="{FF2B5EF4-FFF2-40B4-BE49-F238E27FC236}">
                <a16:creationId xmlns:a16="http://schemas.microsoft.com/office/drawing/2014/main" id="{D7ECD736-3DA2-43A9-B5CD-54E252328856}"/>
              </a:ext>
            </a:extLst>
          </p:cNvPr>
          <p:cNvSpPr>
            <a:spLocks/>
          </p:cNvSpPr>
          <p:nvPr/>
        </p:nvSpPr>
        <p:spPr bwMode="auto">
          <a:xfrm>
            <a:off x="3251200" y="5345113"/>
            <a:ext cx="107950"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212">
            <a:extLst>
              <a:ext uri="{FF2B5EF4-FFF2-40B4-BE49-F238E27FC236}">
                <a16:creationId xmlns:a16="http://schemas.microsoft.com/office/drawing/2014/main" id="{049F8844-F83B-42E2-94D8-3A75D3185BAE}"/>
              </a:ext>
            </a:extLst>
          </p:cNvPr>
          <p:cNvSpPr>
            <a:spLocks/>
          </p:cNvSpPr>
          <p:nvPr/>
        </p:nvSpPr>
        <p:spPr bwMode="auto">
          <a:xfrm>
            <a:off x="2387600" y="4913313"/>
            <a:ext cx="107950" cy="107950"/>
          </a:xfrm>
          <a:custGeom>
            <a:avLst/>
            <a:gdLst>
              <a:gd name="T0" fmla="*/ 0 w 604"/>
              <a:gd name="T1" fmla="*/ 0 h 605"/>
              <a:gd name="T2" fmla="*/ 604 w 604"/>
              <a:gd name="T3" fmla="*/ 0 h 605"/>
              <a:gd name="T4" fmla="*/ 604 w 604"/>
              <a:gd name="T5" fmla="*/ 605 h 605"/>
              <a:gd name="T6" fmla="*/ 0 w 604"/>
              <a:gd name="T7" fmla="*/ 605 h 605"/>
              <a:gd name="T8" fmla="*/ 0 w 604"/>
              <a:gd name="T9" fmla="*/ 0 h 605"/>
            </a:gdLst>
            <a:ahLst/>
            <a:cxnLst>
              <a:cxn ang="0">
                <a:pos x="T0" y="T1"/>
              </a:cxn>
              <a:cxn ang="0">
                <a:pos x="T2" y="T3"/>
              </a:cxn>
              <a:cxn ang="0">
                <a:pos x="T4" y="T5"/>
              </a:cxn>
              <a:cxn ang="0">
                <a:pos x="T6" y="T7"/>
              </a:cxn>
              <a:cxn ang="0">
                <a:pos x="T8" y="T9"/>
              </a:cxn>
            </a:cxnLst>
            <a:rect l="0" t="0" r="r" b="b"/>
            <a:pathLst>
              <a:path w="604" h="605">
                <a:moveTo>
                  <a:pt x="0" y="0"/>
                </a:moveTo>
                <a:cubicBezTo>
                  <a:pt x="0" y="0"/>
                  <a:pt x="604" y="0"/>
                  <a:pt x="604" y="0"/>
                </a:cubicBezTo>
                <a:cubicBezTo>
                  <a:pt x="604" y="0"/>
                  <a:pt x="604" y="605"/>
                  <a:pt x="604" y="605"/>
                </a:cubicBezTo>
                <a:cubicBezTo>
                  <a:pt x="604" y="605"/>
                  <a:pt x="0" y="605"/>
                  <a:pt x="0" y="605"/>
                </a:cubicBezTo>
                <a:cubicBezTo>
                  <a:pt x="0" y="605"/>
                  <a:pt x="0" y="0"/>
                  <a:pt x="0" y="0"/>
                </a:cubicBezTo>
              </a:path>
            </a:pathLst>
          </a:custGeom>
          <a:solidFill>
            <a:srgbClr val="00CC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3">
            <a:extLst>
              <a:ext uri="{FF2B5EF4-FFF2-40B4-BE49-F238E27FC236}">
                <a16:creationId xmlns:a16="http://schemas.microsoft.com/office/drawing/2014/main" id="{D965BEB2-548A-48CF-8213-5739D33F0449}"/>
              </a:ext>
            </a:extLst>
          </p:cNvPr>
          <p:cNvSpPr>
            <a:spLocks/>
          </p:cNvSpPr>
          <p:nvPr/>
        </p:nvSpPr>
        <p:spPr bwMode="auto">
          <a:xfrm>
            <a:off x="2387600" y="4913313"/>
            <a:ext cx="107950"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14">
            <a:extLst>
              <a:ext uri="{FF2B5EF4-FFF2-40B4-BE49-F238E27FC236}">
                <a16:creationId xmlns:a16="http://schemas.microsoft.com/office/drawing/2014/main" id="{608AC0EF-A8E4-4A8C-AAED-9AB4A4393B22}"/>
              </a:ext>
            </a:extLst>
          </p:cNvPr>
          <p:cNvSpPr>
            <a:spLocks/>
          </p:cNvSpPr>
          <p:nvPr/>
        </p:nvSpPr>
        <p:spPr bwMode="auto">
          <a:xfrm>
            <a:off x="4114800" y="4805363"/>
            <a:ext cx="107950"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00CC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5">
            <a:extLst>
              <a:ext uri="{FF2B5EF4-FFF2-40B4-BE49-F238E27FC236}">
                <a16:creationId xmlns:a16="http://schemas.microsoft.com/office/drawing/2014/main" id="{F5A79AE2-13BF-4AC2-91EF-946A7CC44976}"/>
              </a:ext>
            </a:extLst>
          </p:cNvPr>
          <p:cNvSpPr>
            <a:spLocks/>
          </p:cNvSpPr>
          <p:nvPr/>
        </p:nvSpPr>
        <p:spPr bwMode="auto">
          <a:xfrm>
            <a:off x="4114800" y="4805363"/>
            <a:ext cx="107950"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6">
            <a:extLst>
              <a:ext uri="{FF2B5EF4-FFF2-40B4-BE49-F238E27FC236}">
                <a16:creationId xmlns:a16="http://schemas.microsoft.com/office/drawing/2014/main" id="{967DD631-D360-4F96-B0E9-2ABCE37DAAA2}"/>
              </a:ext>
            </a:extLst>
          </p:cNvPr>
          <p:cNvSpPr>
            <a:spLocks/>
          </p:cNvSpPr>
          <p:nvPr/>
        </p:nvSpPr>
        <p:spPr bwMode="auto">
          <a:xfrm>
            <a:off x="3359150" y="5129213"/>
            <a:ext cx="107950"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FFFF6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7">
            <a:extLst>
              <a:ext uri="{FF2B5EF4-FFF2-40B4-BE49-F238E27FC236}">
                <a16:creationId xmlns:a16="http://schemas.microsoft.com/office/drawing/2014/main" id="{75A90545-3FE0-4D07-92E7-B27CECF1A394}"/>
              </a:ext>
            </a:extLst>
          </p:cNvPr>
          <p:cNvSpPr>
            <a:spLocks/>
          </p:cNvSpPr>
          <p:nvPr/>
        </p:nvSpPr>
        <p:spPr bwMode="auto">
          <a:xfrm>
            <a:off x="3359150" y="5129213"/>
            <a:ext cx="107950"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8">
            <a:extLst>
              <a:ext uri="{FF2B5EF4-FFF2-40B4-BE49-F238E27FC236}">
                <a16:creationId xmlns:a16="http://schemas.microsoft.com/office/drawing/2014/main" id="{5E2915AC-7758-45C7-8330-6A8AFA7086BA}"/>
              </a:ext>
            </a:extLst>
          </p:cNvPr>
          <p:cNvSpPr>
            <a:spLocks noChangeArrowheads="1"/>
          </p:cNvSpPr>
          <p:nvPr/>
        </p:nvSpPr>
        <p:spPr bwMode="auto">
          <a:xfrm>
            <a:off x="2667000" y="3819525"/>
            <a:ext cx="12858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Times New Roman" panose="02020603050405020304" pitchFamily="18" charset="0"/>
              </a:rPr>
              <a:t>Training set 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19">
            <a:extLst>
              <a:ext uri="{FF2B5EF4-FFF2-40B4-BE49-F238E27FC236}">
                <a16:creationId xmlns:a16="http://schemas.microsoft.com/office/drawing/2014/main" id="{99309CFD-BA2F-4F60-B066-2CBE172D1E8A}"/>
              </a:ext>
            </a:extLst>
          </p:cNvPr>
          <p:cNvSpPr>
            <a:spLocks noChangeArrowheads="1"/>
          </p:cNvSpPr>
          <p:nvPr/>
        </p:nvSpPr>
        <p:spPr bwMode="auto">
          <a:xfrm>
            <a:off x="5580063" y="6516688"/>
            <a:ext cx="129063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Times New Roman" panose="02020603050405020304" pitchFamily="18" charset="0"/>
              </a:rPr>
              <a:t>Validation 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20">
            <a:extLst>
              <a:ext uri="{FF2B5EF4-FFF2-40B4-BE49-F238E27FC236}">
                <a16:creationId xmlns:a16="http://schemas.microsoft.com/office/drawing/2014/main" id="{A4ED174C-F8B7-47FB-BDD9-9E062E9FECD6}"/>
              </a:ext>
            </a:extLst>
          </p:cNvPr>
          <p:cNvSpPr>
            <a:spLocks noChangeArrowheads="1"/>
          </p:cNvSpPr>
          <p:nvPr/>
        </p:nvSpPr>
        <p:spPr bwMode="auto">
          <a:xfrm>
            <a:off x="5573713" y="3819525"/>
            <a:ext cx="12858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Times New Roman" panose="02020603050405020304" pitchFamily="18" charset="0"/>
              </a:rPr>
              <a:t>Training set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21">
            <a:extLst>
              <a:ext uri="{FF2B5EF4-FFF2-40B4-BE49-F238E27FC236}">
                <a16:creationId xmlns:a16="http://schemas.microsoft.com/office/drawing/2014/main" id="{0DB967AF-FC3F-4C29-832B-9350B2761A1A}"/>
              </a:ext>
            </a:extLst>
          </p:cNvPr>
          <p:cNvSpPr>
            <a:spLocks noChangeArrowheads="1"/>
          </p:cNvSpPr>
          <p:nvPr/>
        </p:nvSpPr>
        <p:spPr bwMode="auto">
          <a:xfrm>
            <a:off x="2668588" y="6516688"/>
            <a:ext cx="12858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Times New Roman" panose="02020603050405020304" pitchFamily="18" charset="0"/>
              </a:rPr>
              <a:t>Training set 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Freeform 232">
            <a:extLst>
              <a:ext uri="{FF2B5EF4-FFF2-40B4-BE49-F238E27FC236}">
                <a16:creationId xmlns:a16="http://schemas.microsoft.com/office/drawing/2014/main" id="{9D9640EF-6FD5-4DE2-8ADE-7AECB7B0F8CC}"/>
              </a:ext>
            </a:extLst>
          </p:cNvPr>
          <p:cNvSpPr>
            <a:spLocks/>
          </p:cNvSpPr>
          <p:nvPr/>
        </p:nvSpPr>
        <p:spPr bwMode="auto">
          <a:xfrm>
            <a:off x="2217738" y="5038725"/>
            <a:ext cx="441325" cy="161925"/>
          </a:xfrm>
          <a:custGeom>
            <a:avLst/>
            <a:gdLst>
              <a:gd name="T0" fmla="*/ 0 w 2480"/>
              <a:gd name="T1" fmla="*/ 0 h 908"/>
              <a:gd name="T2" fmla="*/ 2480 w 2480"/>
              <a:gd name="T3" fmla="*/ 0 h 908"/>
              <a:gd name="T4" fmla="*/ 2480 w 2480"/>
              <a:gd name="T5" fmla="*/ 908 h 908"/>
              <a:gd name="T6" fmla="*/ 0 w 2480"/>
              <a:gd name="T7" fmla="*/ 908 h 908"/>
              <a:gd name="T8" fmla="*/ 0 w 2480"/>
              <a:gd name="T9" fmla="*/ 0 h 908"/>
            </a:gdLst>
            <a:ahLst/>
            <a:cxnLst>
              <a:cxn ang="0">
                <a:pos x="T0" y="T1"/>
              </a:cxn>
              <a:cxn ang="0">
                <a:pos x="T2" y="T3"/>
              </a:cxn>
              <a:cxn ang="0">
                <a:pos x="T4" y="T5"/>
              </a:cxn>
              <a:cxn ang="0">
                <a:pos x="T6" y="T7"/>
              </a:cxn>
              <a:cxn ang="0">
                <a:pos x="T8" y="T9"/>
              </a:cxn>
            </a:cxnLst>
            <a:rect l="0" t="0" r="r" b="b"/>
            <a:pathLst>
              <a:path w="2480" h="908">
                <a:moveTo>
                  <a:pt x="0" y="0"/>
                </a:moveTo>
                <a:cubicBezTo>
                  <a:pt x="0" y="0"/>
                  <a:pt x="2480" y="0"/>
                  <a:pt x="2480" y="0"/>
                </a:cubicBezTo>
                <a:cubicBezTo>
                  <a:pt x="2480" y="0"/>
                  <a:pt x="2480" y="908"/>
                  <a:pt x="2480" y="908"/>
                </a:cubicBezTo>
                <a:cubicBezTo>
                  <a:pt x="2480" y="908"/>
                  <a:pt x="0" y="908"/>
                  <a:pt x="0" y="908"/>
                </a:cubicBezTo>
                <a:cubicBezTo>
                  <a:pt x="0" y="908"/>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233">
            <a:extLst>
              <a:ext uri="{FF2B5EF4-FFF2-40B4-BE49-F238E27FC236}">
                <a16:creationId xmlns:a16="http://schemas.microsoft.com/office/drawing/2014/main" id="{B0B01047-34F1-4534-9B34-4DE65098BB8F}"/>
              </a:ext>
            </a:extLst>
          </p:cNvPr>
          <p:cNvSpPr>
            <a:spLocks noChangeArrowheads="1"/>
          </p:cNvSpPr>
          <p:nvPr/>
        </p:nvSpPr>
        <p:spPr bwMode="auto">
          <a:xfrm>
            <a:off x="2247900" y="5048250"/>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123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Freeform 234">
            <a:extLst>
              <a:ext uri="{FF2B5EF4-FFF2-40B4-BE49-F238E27FC236}">
                <a16:creationId xmlns:a16="http://schemas.microsoft.com/office/drawing/2014/main" id="{7E79BFC0-2D26-407D-B39F-A04D60494DA0}"/>
              </a:ext>
            </a:extLst>
          </p:cNvPr>
          <p:cNvSpPr>
            <a:spLocks/>
          </p:cNvSpPr>
          <p:nvPr/>
        </p:nvSpPr>
        <p:spPr bwMode="auto">
          <a:xfrm>
            <a:off x="3084513" y="4611688"/>
            <a:ext cx="441325" cy="161925"/>
          </a:xfrm>
          <a:custGeom>
            <a:avLst/>
            <a:gdLst>
              <a:gd name="T0" fmla="*/ 0 w 2480"/>
              <a:gd name="T1" fmla="*/ 0 h 907"/>
              <a:gd name="T2" fmla="*/ 2480 w 2480"/>
              <a:gd name="T3" fmla="*/ 0 h 907"/>
              <a:gd name="T4" fmla="*/ 2480 w 2480"/>
              <a:gd name="T5" fmla="*/ 907 h 907"/>
              <a:gd name="T6" fmla="*/ 0 w 2480"/>
              <a:gd name="T7" fmla="*/ 907 h 907"/>
              <a:gd name="T8" fmla="*/ 0 w 2480"/>
              <a:gd name="T9" fmla="*/ 0 h 907"/>
            </a:gdLst>
            <a:ahLst/>
            <a:cxnLst>
              <a:cxn ang="0">
                <a:pos x="T0" y="T1"/>
              </a:cxn>
              <a:cxn ang="0">
                <a:pos x="T2" y="T3"/>
              </a:cxn>
              <a:cxn ang="0">
                <a:pos x="T4" y="T5"/>
              </a:cxn>
              <a:cxn ang="0">
                <a:pos x="T6" y="T7"/>
              </a:cxn>
              <a:cxn ang="0">
                <a:pos x="T8" y="T9"/>
              </a:cxn>
            </a:cxnLst>
            <a:rect l="0" t="0" r="r" b="b"/>
            <a:pathLst>
              <a:path w="2480" h="907">
                <a:moveTo>
                  <a:pt x="0" y="0"/>
                </a:moveTo>
                <a:cubicBezTo>
                  <a:pt x="0" y="0"/>
                  <a:pt x="2480" y="0"/>
                  <a:pt x="2480" y="0"/>
                </a:cubicBezTo>
                <a:cubicBezTo>
                  <a:pt x="2480" y="0"/>
                  <a:pt x="2480" y="907"/>
                  <a:pt x="2480" y="907"/>
                </a:cubicBezTo>
                <a:cubicBezTo>
                  <a:pt x="2480"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235">
            <a:extLst>
              <a:ext uri="{FF2B5EF4-FFF2-40B4-BE49-F238E27FC236}">
                <a16:creationId xmlns:a16="http://schemas.microsoft.com/office/drawing/2014/main" id="{3F9E0C92-9DFA-4DE3-91B0-AC6744D9F745}"/>
              </a:ext>
            </a:extLst>
          </p:cNvPr>
          <p:cNvSpPr>
            <a:spLocks noChangeArrowheads="1"/>
          </p:cNvSpPr>
          <p:nvPr/>
        </p:nvSpPr>
        <p:spPr bwMode="auto">
          <a:xfrm>
            <a:off x="3148013" y="4621213"/>
            <a:ext cx="3952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51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Freeform 236">
            <a:extLst>
              <a:ext uri="{FF2B5EF4-FFF2-40B4-BE49-F238E27FC236}">
                <a16:creationId xmlns:a16="http://schemas.microsoft.com/office/drawing/2014/main" id="{01E1C519-FF9E-4135-832A-8A2AC7B8AB42}"/>
              </a:ext>
            </a:extLst>
          </p:cNvPr>
          <p:cNvSpPr>
            <a:spLocks/>
          </p:cNvSpPr>
          <p:nvPr/>
        </p:nvSpPr>
        <p:spPr bwMode="auto">
          <a:xfrm>
            <a:off x="3952875" y="4935538"/>
            <a:ext cx="442912" cy="161925"/>
          </a:xfrm>
          <a:custGeom>
            <a:avLst/>
            <a:gdLst>
              <a:gd name="T0" fmla="*/ 0 w 2480"/>
              <a:gd name="T1" fmla="*/ 0 h 907"/>
              <a:gd name="T2" fmla="*/ 2480 w 2480"/>
              <a:gd name="T3" fmla="*/ 0 h 907"/>
              <a:gd name="T4" fmla="*/ 2480 w 2480"/>
              <a:gd name="T5" fmla="*/ 907 h 907"/>
              <a:gd name="T6" fmla="*/ 0 w 2480"/>
              <a:gd name="T7" fmla="*/ 907 h 907"/>
              <a:gd name="T8" fmla="*/ 0 w 2480"/>
              <a:gd name="T9" fmla="*/ 0 h 907"/>
            </a:gdLst>
            <a:ahLst/>
            <a:cxnLst>
              <a:cxn ang="0">
                <a:pos x="T0" y="T1"/>
              </a:cxn>
              <a:cxn ang="0">
                <a:pos x="T2" y="T3"/>
              </a:cxn>
              <a:cxn ang="0">
                <a:pos x="T4" y="T5"/>
              </a:cxn>
              <a:cxn ang="0">
                <a:pos x="T6" y="T7"/>
              </a:cxn>
              <a:cxn ang="0">
                <a:pos x="T8" y="T9"/>
              </a:cxn>
            </a:cxnLst>
            <a:rect l="0" t="0" r="r" b="b"/>
            <a:pathLst>
              <a:path w="2480" h="907">
                <a:moveTo>
                  <a:pt x="0" y="0"/>
                </a:moveTo>
                <a:cubicBezTo>
                  <a:pt x="0" y="0"/>
                  <a:pt x="2480" y="0"/>
                  <a:pt x="2480" y="0"/>
                </a:cubicBezTo>
                <a:cubicBezTo>
                  <a:pt x="2480" y="0"/>
                  <a:pt x="2480" y="907"/>
                  <a:pt x="2480" y="907"/>
                </a:cubicBezTo>
                <a:cubicBezTo>
                  <a:pt x="2480"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237">
            <a:extLst>
              <a:ext uri="{FF2B5EF4-FFF2-40B4-BE49-F238E27FC236}">
                <a16:creationId xmlns:a16="http://schemas.microsoft.com/office/drawing/2014/main" id="{60725ABC-73D7-41CD-BC26-95476A031287}"/>
              </a:ext>
            </a:extLst>
          </p:cNvPr>
          <p:cNvSpPr>
            <a:spLocks noChangeArrowheads="1"/>
          </p:cNvSpPr>
          <p:nvPr/>
        </p:nvSpPr>
        <p:spPr bwMode="auto">
          <a:xfrm>
            <a:off x="3983038" y="4945063"/>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119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Freeform 238">
            <a:extLst>
              <a:ext uri="{FF2B5EF4-FFF2-40B4-BE49-F238E27FC236}">
                <a16:creationId xmlns:a16="http://schemas.microsoft.com/office/drawing/2014/main" id="{7E286174-9DC5-459D-9D80-4747AAD998D6}"/>
              </a:ext>
            </a:extLst>
          </p:cNvPr>
          <p:cNvSpPr>
            <a:spLocks/>
          </p:cNvSpPr>
          <p:nvPr/>
        </p:nvSpPr>
        <p:spPr bwMode="auto">
          <a:xfrm>
            <a:off x="3192463" y="4951413"/>
            <a:ext cx="441325"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239">
            <a:extLst>
              <a:ext uri="{FF2B5EF4-FFF2-40B4-BE49-F238E27FC236}">
                <a16:creationId xmlns:a16="http://schemas.microsoft.com/office/drawing/2014/main" id="{06FEACF8-000F-4D2D-8DCE-A3583C56F738}"/>
              </a:ext>
            </a:extLst>
          </p:cNvPr>
          <p:cNvSpPr>
            <a:spLocks noChangeArrowheads="1"/>
          </p:cNvSpPr>
          <p:nvPr/>
        </p:nvSpPr>
        <p:spPr bwMode="auto">
          <a:xfrm>
            <a:off x="3219450" y="4960938"/>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172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Freeform 240">
            <a:extLst>
              <a:ext uri="{FF2B5EF4-FFF2-40B4-BE49-F238E27FC236}">
                <a16:creationId xmlns:a16="http://schemas.microsoft.com/office/drawing/2014/main" id="{413D58A2-5F5C-4839-B7BB-3777D3D61C5D}"/>
              </a:ext>
            </a:extLst>
          </p:cNvPr>
          <p:cNvSpPr>
            <a:spLocks/>
          </p:cNvSpPr>
          <p:nvPr/>
        </p:nvSpPr>
        <p:spPr bwMode="auto">
          <a:xfrm>
            <a:off x="3089275" y="5480050"/>
            <a:ext cx="442912" cy="161925"/>
          </a:xfrm>
          <a:custGeom>
            <a:avLst/>
            <a:gdLst>
              <a:gd name="T0" fmla="*/ 0 w 2480"/>
              <a:gd name="T1" fmla="*/ 0 h 907"/>
              <a:gd name="T2" fmla="*/ 2480 w 2480"/>
              <a:gd name="T3" fmla="*/ 0 h 907"/>
              <a:gd name="T4" fmla="*/ 2480 w 2480"/>
              <a:gd name="T5" fmla="*/ 907 h 907"/>
              <a:gd name="T6" fmla="*/ 0 w 2480"/>
              <a:gd name="T7" fmla="*/ 907 h 907"/>
              <a:gd name="T8" fmla="*/ 0 w 2480"/>
              <a:gd name="T9" fmla="*/ 0 h 907"/>
            </a:gdLst>
            <a:ahLst/>
            <a:cxnLst>
              <a:cxn ang="0">
                <a:pos x="T0" y="T1"/>
              </a:cxn>
              <a:cxn ang="0">
                <a:pos x="T2" y="T3"/>
              </a:cxn>
              <a:cxn ang="0">
                <a:pos x="T4" y="T5"/>
              </a:cxn>
              <a:cxn ang="0">
                <a:pos x="T6" y="T7"/>
              </a:cxn>
              <a:cxn ang="0">
                <a:pos x="T8" y="T9"/>
              </a:cxn>
            </a:cxnLst>
            <a:rect l="0" t="0" r="r" b="b"/>
            <a:pathLst>
              <a:path w="2480" h="907">
                <a:moveTo>
                  <a:pt x="0" y="0"/>
                </a:moveTo>
                <a:cubicBezTo>
                  <a:pt x="0" y="0"/>
                  <a:pt x="2480" y="0"/>
                  <a:pt x="2480" y="0"/>
                </a:cubicBezTo>
                <a:cubicBezTo>
                  <a:pt x="2480" y="0"/>
                  <a:pt x="2480" y="907"/>
                  <a:pt x="2480" y="907"/>
                </a:cubicBezTo>
                <a:cubicBezTo>
                  <a:pt x="2480"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241">
            <a:extLst>
              <a:ext uri="{FF2B5EF4-FFF2-40B4-BE49-F238E27FC236}">
                <a16:creationId xmlns:a16="http://schemas.microsoft.com/office/drawing/2014/main" id="{1996AE92-6CCF-4933-AD4D-BB59E716C684}"/>
              </a:ext>
            </a:extLst>
          </p:cNvPr>
          <p:cNvSpPr>
            <a:spLocks noChangeArrowheads="1"/>
          </p:cNvSpPr>
          <p:nvPr/>
        </p:nvSpPr>
        <p:spPr bwMode="auto">
          <a:xfrm>
            <a:off x="3124200" y="5489575"/>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211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Freeform 242">
            <a:extLst>
              <a:ext uri="{FF2B5EF4-FFF2-40B4-BE49-F238E27FC236}">
                <a16:creationId xmlns:a16="http://schemas.microsoft.com/office/drawing/2014/main" id="{1704EC82-DDBE-403E-9AEF-AE023FA28DD5}"/>
              </a:ext>
            </a:extLst>
          </p:cNvPr>
          <p:cNvSpPr>
            <a:spLocks/>
          </p:cNvSpPr>
          <p:nvPr/>
        </p:nvSpPr>
        <p:spPr bwMode="auto">
          <a:xfrm>
            <a:off x="2328863" y="6019800"/>
            <a:ext cx="441325"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243">
            <a:extLst>
              <a:ext uri="{FF2B5EF4-FFF2-40B4-BE49-F238E27FC236}">
                <a16:creationId xmlns:a16="http://schemas.microsoft.com/office/drawing/2014/main" id="{4E65C363-3AFA-49DB-A874-5779DF06053F}"/>
              </a:ext>
            </a:extLst>
          </p:cNvPr>
          <p:cNvSpPr>
            <a:spLocks noChangeArrowheads="1"/>
          </p:cNvSpPr>
          <p:nvPr/>
        </p:nvSpPr>
        <p:spPr bwMode="auto">
          <a:xfrm>
            <a:off x="2355850" y="6029325"/>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304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Freeform 244">
            <a:extLst>
              <a:ext uri="{FF2B5EF4-FFF2-40B4-BE49-F238E27FC236}">
                <a16:creationId xmlns:a16="http://schemas.microsoft.com/office/drawing/2014/main" id="{F7E805CE-B916-45C9-8627-8F71DB7CB6E1}"/>
              </a:ext>
            </a:extLst>
          </p:cNvPr>
          <p:cNvSpPr>
            <a:spLocks/>
          </p:cNvSpPr>
          <p:nvPr/>
        </p:nvSpPr>
        <p:spPr bwMode="auto">
          <a:xfrm>
            <a:off x="3732213" y="6230938"/>
            <a:ext cx="441325"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245">
            <a:extLst>
              <a:ext uri="{FF2B5EF4-FFF2-40B4-BE49-F238E27FC236}">
                <a16:creationId xmlns:a16="http://schemas.microsoft.com/office/drawing/2014/main" id="{BC9C89CB-952F-4743-95E3-C84A47FC4064}"/>
              </a:ext>
            </a:extLst>
          </p:cNvPr>
          <p:cNvSpPr>
            <a:spLocks noChangeArrowheads="1"/>
          </p:cNvSpPr>
          <p:nvPr/>
        </p:nvSpPr>
        <p:spPr bwMode="auto">
          <a:xfrm>
            <a:off x="3760788" y="6240463"/>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357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Freeform 246">
            <a:extLst>
              <a:ext uri="{FF2B5EF4-FFF2-40B4-BE49-F238E27FC236}">
                <a16:creationId xmlns:a16="http://schemas.microsoft.com/office/drawing/2014/main" id="{41141289-2A9E-487D-8375-DCF15DC8533B}"/>
              </a:ext>
            </a:extLst>
          </p:cNvPr>
          <p:cNvSpPr>
            <a:spLocks/>
          </p:cNvSpPr>
          <p:nvPr/>
        </p:nvSpPr>
        <p:spPr bwMode="auto">
          <a:xfrm>
            <a:off x="5126038" y="2335213"/>
            <a:ext cx="442912"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247">
            <a:extLst>
              <a:ext uri="{FF2B5EF4-FFF2-40B4-BE49-F238E27FC236}">
                <a16:creationId xmlns:a16="http://schemas.microsoft.com/office/drawing/2014/main" id="{E74AC5DF-5FD5-4DA1-968A-CADDDB7BCC14}"/>
              </a:ext>
            </a:extLst>
          </p:cNvPr>
          <p:cNvSpPr>
            <a:spLocks noChangeArrowheads="1"/>
          </p:cNvSpPr>
          <p:nvPr/>
        </p:nvSpPr>
        <p:spPr bwMode="auto">
          <a:xfrm>
            <a:off x="5156200" y="2344738"/>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123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Freeform 248">
            <a:extLst>
              <a:ext uri="{FF2B5EF4-FFF2-40B4-BE49-F238E27FC236}">
                <a16:creationId xmlns:a16="http://schemas.microsoft.com/office/drawing/2014/main" id="{A98CF7E6-1AFF-4B3A-AFBD-C345BCD1175D}"/>
              </a:ext>
            </a:extLst>
          </p:cNvPr>
          <p:cNvSpPr>
            <a:spLocks/>
          </p:cNvSpPr>
          <p:nvPr/>
        </p:nvSpPr>
        <p:spPr bwMode="auto">
          <a:xfrm>
            <a:off x="5992813" y="1906588"/>
            <a:ext cx="442912"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249">
            <a:extLst>
              <a:ext uri="{FF2B5EF4-FFF2-40B4-BE49-F238E27FC236}">
                <a16:creationId xmlns:a16="http://schemas.microsoft.com/office/drawing/2014/main" id="{0B4D42CA-7F3E-4ED4-B219-AEEF651A6787}"/>
              </a:ext>
            </a:extLst>
          </p:cNvPr>
          <p:cNvSpPr>
            <a:spLocks noChangeArrowheads="1"/>
          </p:cNvSpPr>
          <p:nvPr/>
        </p:nvSpPr>
        <p:spPr bwMode="auto">
          <a:xfrm>
            <a:off x="6056313" y="1917700"/>
            <a:ext cx="3952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51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Freeform 250">
            <a:extLst>
              <a:ext uri="{FF2B5EF4-FFF2-40B4-BE49-F238E27FC236}">
                <a16:creationId xmlns:a16="http://schemas.microsoft.com/office/drawing/2014/main" id="{934B3F83-D9CC-4B44-8E21-8F7C6ECC379E}"/>
              </a:ext>
            </a:extLst>
          </p:cNvPr>
          <p:cNvSpPr>
            <a:spLocks/>
          </p:cNvSpPr>
          <p:nvPr/>
        </p:nvSpPr>
        <p:spPr bwMode="auto">
          <a:xfrm>
            <a:off x="6862763" y="2232025"/>
            <a:ext cx="441325"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251">
            <a:extLst>
              <a:ext uri="{FF2B5EF4-FFF2-40B4-BE49-F238E27FC236}">
                <a16:creationId xmlns:a16="http://schemas.microsoft.com/office/drawing/2014/main" id="{E0A2ED15-ED9F-42CA-A492-74571413F68A}"/>
              </a:ext>
            </a:extLst>
          </p:cNvPr>
          <p:cNvSpPr>
            <a:spLocks noChangeArrowheads="1"/>
          </p:cNvSpPr>
          <p:nvPr/>
        </p:nvSpPr>
        <p:spPr bwMode="auto">
          <a:xfrm>
            <a:off x="6892925" y="2241550"/>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119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Freeform 252">
            <a:extLst>
              <a:ext uri="{FF2B5EF4-FFF2-40B4-BE49-F238E27FC236}">
                <a16:creationId xmlns:a16="http://schemas.microsoft.com/office/drawing/2014/main" id="{4112BA0F-4AE2-4627-8020-77F5A54F0A9B}"/>
              </a:ext>
            </a:extLst>
          </p:cNvPr>
          <p:cNvSpPr>
            <a:spLocks/>
          </p:cNvSpPr>
          <p:nvPr/>
        </p:nvSpPr>
        <p:spPr bwMode="auto">
          <a:xfrm>
            <a:off x="5999163" y="2776538"/>
            <a:ext cx="441325" cy="161925"/>
          </a:xfrm>
          <a:custGeom>
            <a:avLst/>
            <a:gdLst>
              <a:gd name="T0" fmla="*/ 0 w 2479"/>
              <a:gd name="T1" fmla="*/ 0 h 908"/>
              <a:gd name="T2" fmla="*/ 2479 w 2479"/>
              <a:gd name="T3" fmla="*/ 0 h 908"/>
              <a:gd name="T4" fmla="*/ 2479 w 2479"/>
              <a:gd name="T5" fmla="*/ 908 h 908"/>
              <a:gd name="T6" fmla="*/ 0 w 2479"/>
              <a:gd name="T7" fmla="*/ 908 h 908"/>
              <a:gd name="T8" fmla="*/ 0 w 2479"/>
              <a:gd name="T9" fmla="*/ 0 h 908"/>
            </a:gdLst>
            <a:ahLst/>
            <a:cxnLst>
              <a:cxn ang="0">
                <a:pos x="T0" y="T1"/>
              </a:cxn>
              <a:cxn ang="0">
                <a:pos x="T2" y="T3"/>
              </a:cxn>
              <a:cxn ang="0">
                <a:pos x="T4" y="T5"/>
              </a:cxn>
              <a:cxn ang="0">
                <a:pos x="T6" y="T7"/>
              </a:cxn>
              <a:cxn ang="0">
                <a:pos x="T8" y="T9"/>
              </a:cxn>
            </a:cxnLst>
            <a:rect l="0" t="0" r="r" b="b"/>
            <a:pathLst>
              <a:path w="2479" h="908">
                <a:moveTo>
                  <a:pt x="0" y="0"/>
                </a:moveTo>
                <a:cubicBezTo>
                  <a:pt x="0" y="0"/>
                  <a:pt x="2479" y="0"/>
                  <a:pt x="2479" y="0"/>
                </a:cubicBezTo>
                <a:cubicBezTo>
                  <a:pt x="2479" y="0"/>
                  <a:pt x="2479" y="908"/>
                  <a:pt x="2479" y="908"/>
                </a:cubicBezTo>
                <a:cubicBezTo>
                  <a:pt x="2479" y="908"/>
                  <a:pt x="0" y="908"/>
                  <a:pt x="0" y="908"/>
                </a:cubicBezTo>
                <a:cubicBezTo>
                  <a:pt x="0" y="908"/>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253">
            <a:extLst>
              <a:ext uri="{FF2B5EF4-FFF2-40B4-BE49-F238E27FC236}">
                <a16:creationId xmlns:a16="http://schemas.microsoft.com/office/drawing/2014/main" id="{F0551C3A-E80C-4973-9745-3F80599F618C}"/>
              </a:ext>
            </a:extLst>
          </p:cNvPr>
          <p:cNvSpPr>
            <a:spLocks noChangeArrowheads="1"/>
          </p:cNvSpPr>
          <p:nvPr/>
        </p:nvSpPr>
        <p:spPr bwMode="auto">
          <a:xfrm>
            <a:off x="6034088" y="2786063"/>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211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Freeform 254">
            <a:extLst>
              <a:ext uri="{FF2B5EF4-FFF2-40B4-BE49-F238E27FC236}">
                <a16:creationId xmlns:a16="http://schemas.microsoft.com/office/drawing/2014/main" id="{C791CF6A-58EA-4649-A1D7-1D0852E46EC2}"/>
              </a:ext>
            </a:extLst>
          </p:cNvPr>
          <p:cNvSpPr>
            <a:spLocks/>
          </p:cNvSpPr>
          <p:nvPr/>
        </p:nvSpPr>
        <p:spPr bwMode="auto">
          <a:xfrm>
            <a:off x="5237163" y="3316288"/>
            <a:ext cx="442912" cy="161925"/>
          </a:xfrm>
          <a:custGeom>
            <a:avLst/>
            <a:gdLst>
              <a:gd name="T0" fmla="*/ 0 w 2480"/>
              <a:gd name="T1" fmla="*/ 0 h 907"/>
              <a:gd name="T2" fmla="*/ 2480 w 2480"/>
              <a:gd name="T3" fmla="*/ 0 h 907"/>
              <a:gd name="T4" fmla="*/ 2480 w 2480"/>
              <a:gd name="T5" fmla="*/ 907 h 907"/>
              <a:gd name="T6" fmla="*/ 0 w 2480"/>
              <a:gd name="T7" fmla="*/ 907 h 907"/>
              <a:gd name="T8" fmla="*/ 0 w 2480"/>
              <a:gd name="T9" fmla="*/ 0 h 907"/>
            </a:gdLst>
            <a:ahLst/>
            <a:cxnLst>
              <a:cxn ang="0">
                <a:pos x="T0" y="T1"/>
              </a:cxn>
              <a:cxn ang="0">
                <a:pos x="T2" y="T3"/>
              </a:cxn>
              <a:cxn ang="0">
                <a:pos x="T4" y="T5"/>
              </a:cxn>
              <a:cxn ang="0">
                <a:pos x="T6" y="T7"/>
              </a:cxn>
              <a:cxn ang="0">
                <a:pos x="T8" y="T9"/>
              </a:cxn>
            </a:cxnLst>
            <a:rect l="0" t="0" r="r" b="b"/>
            <a:pathLst>
              <a:path w="2480" h="907">
                <a:moveTo>
                  <a:pt x="0" y="0"/>
                </a:moveTo>
                <a:cubicBezTo>
                  <a:pt x="0" y="0"/>
                  <a:pt x="2480" y="0"/>
                  <a:pt x="2480" y="0"/>
                </a:cubicBezTo>
                <a:cubicBezTo>
                  <a:pt x="2480" y="0"/>
                  <a:pt x="2480" y="907"/>
                  <a:pt x="2480" y="907"/>
                </a:cubicBezTo>
                <a:cubicBezTo>
                  <a:pt x="2480"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255">
            <a:extLst>
              <a:ext uri="{FF2B5EF4-FFF2-40B4-BE49-F238E27FC236}">
                <a16:creationId xmlns:a16="http://schemas.microsoft.com/office/drawing/2014/main" id="{C0C49337-01A2-430C-8CF6-7CA07E8407E8}"/>
              </a:ext>
            </a:extLst>
          </p:cNvPr>
          <p:cNvSpPr>
            <a:spLocks noChangeArrowheads="1"/>
          </p:cNvSpPr>
          <p:nvPr/>
        </p:nvSpPr>
        <p:spPr bwMode="auto">
          <a:xfrm>
            <a:off x="5265738" y="3325813"/>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304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Freeform 256">
            <a:extLst>
              <a:ext uri="{FF2B5EF4-FFF2-40B4-BE49-F238E27FC236}">
                <a16:creationId xmlns:a16="http://schemas.microsoft.com/office/drawing/2014/main" id="{65E0E765-001D-428E-AF9C-588D4D023F52}"/>
              </a:ext>
            </a:extLst>
          </p:cNvPr>
          <p:cNvSpPr>
            <a:spLocks/>
          </p:cNvSpPr>
          <p:nvPr/>
        </p:nvSpPr>
        <p:spPr bwMode="auto">
          <a:xfrm>
            <a:off x="6640513" y="3525838"/>
            <a:ext cx="442912"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257">
            <a:extLst>
              <a:ext uri="{FF2B5EF4-FFF2-40B4-BE49-F238E27FC236}">
                <a16:creationId xmlns:a16="http://schemas.microsoft.com/office/drawing/2014/main" id="{FF9ECD52-03DE-4FF7-9714-776727707061}"/>
              </a:ext>
            </a:extLst>
          </p:cNvPr>
          <p:cNvSpPr>
            <a:spLocks noChangeArrowheads="1"/>
          </p:cNvSpPr>
          <p:nvPr/>
        </p:nvSpPr>
        <p:spPr bwMode="auto">
          <a:xfrm>
            <a:off x="6669088" y="3536950"/>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357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Freeform 258">
            <a:extLst>
              <a:ext uri="{FF2B5EF4-FFF2-40B4-BE49-F238E27FC236}">
                <a16:creationId xmlns:a16="http://schemas.microsoft.com/office/drawing/2014/main" id="{024D8166-9D06-4CA7-B102-1C4B03074ACE}"/>
              </a:ext>
            </a:extLst>
          </p:cNvPr>
          <p:cNvSpPr>
            <a:spLocks/>
          </p:cNvSpPr>
          <p:nvPr/>
        </p:nvSpPr>
        <p:spPr bwMode="auto">
          <a:xfrm>
            <a:off x="3078163" y="1906588"/>
            <a:ext cx="442912" cy="163513"/>
          </a:xfrm>
          <a:custGeom>
            <a:avLst/>
            <a:gdLst>
              <a:gd name="T0" fmla="*/ 0 w 4959"/>
              <a:gd name="T1" fmla="*/ 0 h 1815"/>
              <a:gd name="T2" fmla="*/ 4959 w 4959"/>
              <a:gd name="T3" fmla="*/ 0 h 1815"/>
              <a:gd name="T4" fmla="*/ 4959 w 4959"/>
              <a:gd name="T5" fmla="*/ 1815 h 1815"/>
              <a:gd name="T6" fmla="*/ 0 w 4959"/>
              <a:gd name="T7" fmla="*/ 1815 h 1815"/>
              <a:gd name="T8" fmla="*/ 0 w 4959"/>
              <a:gd name="T9" fmla="*/ 0 h 1815"/>
            </a:gdLst>
            <a:ahLst/>
            <a:cxnLst>
              <a:cxn ang="0">
                <a:pos x="T0" y="T1"/>
              </a:cxn>
              <a:cxn ang="0">
                <a:pos x="T2" y="T3"/>
              </a:cxn>
              <a:cxn ang="0">
                <a:pos x="T4" y="T5"/>
              </a:cxn>
              <a:cxn ang="0">
                <a:pos x="T6" y="T7"/>
              </a:cxn>
              <a:cxn ang="0">
                <a:pos x="T8" y="T9"/>
              </a:cxn>
            </a:cxnLst>
            <a:rect l="0" t="0" r="r" b="b"/>
            <a:pathLst>
              <a:path w="4959" h="1815">
                <a:moveTo>
                  <a:pt x="0" y="0"/>
                </a:moveTo>
                <a:cubicBezTo>
                  <a:pt x="0" y="0"/>
                  <a:pt x="4959" y="0"/>
                  <a:pt x="4959" y="0"/>
                </a:cubicBezTo>
                <a:cubicBezTo>
                  <a:pt x="4959" y="0"/>
                  <a:pt x="4959" y="1815"/>
                  <a:pt x="4959" y="1815"/>
                </a:cubicBezTo>
                <a:cubicBezTo>
                  <a:pt x="4959" y="1815"/>
                  <a:pt x="0" y="1815"/>
                  <a:pt x="0" y="1815"/>
                </a:cubicBezTo>
                <a:cubicBezTo>
                  <a:pt x="0" y="1815"/>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259">
            <a:extLst>
              <a:ext uri="{FF2B5EF4-FFF2-40B4-BE49-F238E27FC236}">
                <a16:creationId xmlns:a16="http://schemas.microsoft.com/office/drawing/2014/main" id="{496BD945-FF86-41F0-9F92-26C291356BD2}"/>
              </a:ext>
            </a:extLst>
          </p:cNvPr>
          <p:cNvSpPr>
            <a:spLocks noChangeArrowheads="1"/>
          </p:cNvSpPr>
          <p:nvPr/>
        </p:nvSpPr>
        <p:spPr bwMode="auto">
          <a:xfrm>
            <a:off x="3141663" y="1917700"/>
            <a:ext cx="3952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51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Freeform 260">
            <a:extLst>
              <a:ext uri="{FF2B5EF4-FFF2-40B4-BE49-F238E27FC236}">
                <a16:creationId xmlns:a16="http://schemas.microsoft.com/office/drawing/2014/main" id="{36C4FF25-9553-4732-96DA-5B5154F0C737}"/>
              </a:ext>
            </a:extLst>
          </p:cNvPr>
          <p:cNvSpPr>
            <a:spLocks/>
          </p:cNvSpPr>
          <p:nvPr/>
        </p:nvSpPr>
        <p:spPr bwMode="auto">
          <a:xfrm>
            <a:off x="2322513" y="3316288"/>
            <a:ext cx="442912" cy="161925"/>
          </a:xfrm>
          <a:custGeom>
            <a:avLst/>
            <a:gdLst>
              <a:gd name="T0" fmla="*/ 0 w 4959"/>
              <a:gd name="T1" fmla="*/ 0 h 1814"/>
              <a:gd name="T2" fmla="*/ 4959 w 4959"/>
              <a:gd name="T3" fmla="*/ 0 h 1814"/>
              <a:gd name="T4" fmla="*/ 4959 w 4959"/>
              <a:gd name="T5" fmla="*/ 1814 h 1814"/>
              <a:gd name="T6" fmla="*/ 0 w 4959"/>
              <a:gd name="T7" fmla="*/ 1814 h 1814"/>
              <a:gd name="T8" fmla="*/ 0 w 4959"/>
              <a:gd name="T9" fmla="*/ 0 h 1814"/>
            </a:gdLst>
            <a:ahLst/>
            <a:cxnLst>
              <a:cxn ang="0">
                <a:pos x="T0" y="T1"/>
              </a:cxn>
              <a:cxn ang="0">
                <a:pos x="T2" y="T3"/>
              </a:cxn>
              <a:cxn ang="0">
                <a:pos x="T4" y="T5"/>
              </a:cxn>
              <a:cxn ang="0">
                <a:pos x="T6" y="T7"/>
              </a:cxn>
              <a:cxn ang="0">
                <a:pos x="T8" y="T9"/>
              </a:cxn>
            </a:cxnLst>
            <a:rect l="0" t="0" r="r" b="b"/>
            <a:pathLst>
              <a:path w="4959" h="1814">
                <a:moveTo>
                  <a:pt x="0" y="0"/>
                </a:moveTo>
                <a:cubicBezTo>
                  <a:pt x="0" y="0"/>
                  <a:pt x="4959" y="0"/>
                  <a:pt x="4959" y="0"/>
                </a:cubicBezTo>
                <a:cubicBezTo>
                  <a:pt x="4959" y="0"/>
                  <a:pt x="4959" y="1814"/>
                  <a:pt x="4959" y="1814"/>
                </a:cubicBezTo>
                <a:cubicBezTo>
                  <a:pt x="4959" y="1814"/>
                  <a:pt x="0" y="1814"/>
                  <a:pt x="0" y="1814"/>
                </a:cubicBezTo>
                <a:cubicBezTo>
                  <a:pt x="0" y="1814"/>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261">
            <a:extLst>
              <a:ext uri="{FF2B5EF4-FFF2-40B4-BE49-F238E27FC236}">
                <a16:creationId xmlns:a16="http://schemas.microsoft.com/office/drawing/2014/main" id="{F667D49C-E563-40E5-A4C1-0B0A03CCD3CB}"/>
              </a:ext>
            </a:extLst>
          </p:cNvPr>
          <p:cNvSpPr>
            <a:spLocks noChangeArrowheads="1"/>
          </p:cNvSpPr>
          <p:nvPr/>
        </p:nvSpPr>
        <p:spPr bwMode="auto">
          <a:xfrm>
            <a:off x="2351088" y="3325813"/>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304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Freeform 262">
            <a:extLst>
              <a:ext uri="{FF2B5EF4-FFF2-40B4-BE49-F238E27FC236}">
                <a16:creationId xmlns:a16="http://schemas.microsoft.com/office/drawing/2014/main" id="{DFBD49FA-0D5A-4980-AD8E-AA70585C6533}"/>
              </a:ext>
            </a:extLst>
          </p:cNvPr>
          <p:cNvSpPr>
            <a:spLocks/>
          </p:cNvSpPr>
          <p:nvPr/>
        </p:nvSpPr>
        <p:spPr bwMode="auto">
          <a:xfrm>
            <a:off x="3725863" y="3525838"/>
            <a:ext cx="442912" cy="161925"/>
          </a:xfrm>
          <a:custGeom>
            <a:avLst/>
            <a:gdLst>
              <a:gd name="T0" fmla="*/ 0 w 4959"/>
              <a:gd name="T1" fmla="*/ 0 h 1814"/>
              <a:gd name="T2" fmla="*/ 4959 w 4959"/>
              <a:gd name="T3" fmla="*/ 0 h 1814"/>
              <a:gd name="T4" fmla="*/ 4959 w 4959"/>
              <a:gd name="T5" fmla="*/ 1814 h 1814"/>
              <a:gd name="T6" fmla="*/ 0 w 4959"/>
              <a:gd name="T7" fmla="*/ 1814 h 1814"/>
              <a:gd name="T8" fmla="*/ 0 w 4959"/>
              <a:gd name="T9" fmla="*/ 0 h 1814"/>
            </a:gdLst>
            <a:ahLst/>
            <a:cxnLst>
              <a:cxn ang="0">
                <a:pos x="T0" y="T1"/>
              </a:cxn>
              <a:cxn ang="0">
                <a:pos x="T2" y="T3"/>
              </a:cxn>
              <a:cxn ang="0">
                <a:pos x="T4" y="T5"/>
              </a:cxn>
              <a:cxn ang="0">
                <a:pos x="T6" y="T7"/>
              </a:cxn>
              <a:cxn ang="0">
                <a:pos x="T8" y="T9"/>
              </a:cxn>
            </a:cxnLst>
            <a:rect l="0" t="0" r="r" b="b"/>
            <a:pathLst>
              <a:path w="4959" h="1814">
                <a:moveTo>
                  <a:pt x="0" y="0"/>
                </a:moveTo>
                <a:cubicBezTo>
                  <a:pt x="0" y="0"/>
                  <a:pt x="4959" y="0"/>
                  <a:pt x="4959" y="0"/>
                </a:cubicBezTo>
                <a:cubicBezTo>
                  <a:pt x="4959" y="0"/>
                  <a:pt x="4959" y="1814"/>
                  <a:pt x="4959" y="1814"/>
                </a:cubicBezTo>
                <a:cubicBezTo>
                  <a:pt x="4959" y="1814"/>
                  <a:pt x="0" y="1814"/>
                  <a:pt x="0" y="1814"/>
                </a:cubicBezTo>
                <a:cubicBezTo>
                  <a:pt x="0" y="1814"/>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263">
            <a:extLst>
              <a:ext uri="{FF2B5EF4-FFF2-40B4-BE49-F238E27FC236}">
                <a16:creationId xmlns:a16="http://schemas.microsoft.com/office/drawing/2014/main" id="{8A531AF2-4A52-4E09-98EC-BB894399E421}"/>
              </a:ext>
            </a:extLst>
          </p:cNvPr>
          <p:cNvSpPr>
            <a:spLocks noChangeArrowheads="1"/>
          </p:cNvSpPr>
          <p:nvPr/>
        </p:nvSpPr>
        <p:spPr bwMode="auto">
          <a:xfrm>
            <a:off x="3754438" y="3536950"/>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357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Freeform 264">
            <a:extLst>
              <a:ext uri="{FF2B5EF4-FFF2-40B4-BE49-F238E27FC236}">
                <a16:creationId xmlns:a16="http://schemas.microsoft.com/office/drawing/2014/main" id="{4CC86B43-436F-4488-95D0-00364279375E}"/>
              </a:ext>
            </a:extLst>
          </p:cNvPr>
          <p:cNvSpPr>
            <a:spLocks/>
          </p:cNvSpPr>
          <p:nvPr/>
        </p:nvSpPr>
        <p:spPr bwMode="auto">
          <a:xfrm>
            <a:off x="5027613" y="4508500"/>
            <a:ext cx="441325" cy="161925"/>
          </a:xfrm>
          <a:custGeom>
            <a:avLst/>
            <a:gdLst>
              <a:gd name="T0" fmla="*/ 0 w 2480"/>
              <a:gd name="T1" fmla="*/ 0 h 907"/>
              <a:gd name="T2" fmla="*/ 2480 w 2480"/>
              <a:gd name="T3" fmla="*/ 0 h 907"/>
              <a:gd name="T4" fmla="*/ 2480 w 2480"/>
              <a:gd name="T5" fmla="*/ 907 h 907"/>
              <a:gd name="T6" fmla="*/ 0 w 2480"/>
              <a:gd name="T7" fmla="*/ 907 h 907"/>
              <a:gd name="T8" fmla="*/ 0 w 2480"/>
              <a:gd name="T9" fmla="*/ 0 h 907"/>
            </a:gdLst>
            <a:ahLst/>
            <a:cxnLst>
              <a:cxn ang="0">
                <a:pos x="T0" y="T1"/>
              </a:cxn>
              <a:cxn ang="0">
                <a:pos x="T2" y="T3"/>
              </a:cxn>
              <a:cxn ang="0">
                <a:pos x="T4" y="T5"/>
              </a:cxn>
              <a:cxn ang="0">
                <a:pos x="T6" y="T7"/>
              </a:cxn>
              <a:cxn ang="0">
                <a:pos x="T8" y="T9"/>
              </a:cxn>
            </a:cxnLst>
            <a:rect l="0" t="0" r="r" b="b"/>
            <a:pathLst>
              <a:path w="2480" h="907">
                <a:moveTo>
                  <a:pt x="0" y="0"/>
                </a:moveTo>
                <a:cubicBezTo>
                  <a:pt x="0" y="0"/>
                  <a:pt x="2480" y="0"/>
                  <a:pt x="2480" y="0"/>
                </a:cubicBezTo>
                <a:cubicBezTo>
                  <a:pt x="2480" y="0"/>
                  <a:pt x="2480" y="907"/>
                  <a:pt x="2480" y="907"/>
                </a:cubicBezTo>
                <a:cubicBezTo>
                  <a:pt x="2480"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265">
            <a:extLst>
              <a:ext uri="{FF2B5EF4-FFF2-40B4-BE49-F238E27FC236}">
                <a16:creationId xmlns:a16="http://schemas.microsoft.com/office/drawing/2014/main" id="{540B4444-B42D-4E13-A5F0-DF49D5A02C7A}"/>
              </a:ext>
            </a:extLst>
          </p:cNvPr>
          <p:cNvSpPr>
            <a:spLocks noChangeArrowheads="1"/>
          </p:cNvSpPr>
          <p:nvPr/>
        </p:nvSpPr>
        <p:spPr bwMode="auto">
          <a:xfrm>
            <a:off x="5084763" y="4518025"/>
            <a:ext cx="3952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22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Freeform 266">
            <a:extLst>
              <a:ext uri="{FF2B5EF4-FFF2-40B4-BE49-F238E27FC236}">
                <a16:creationId xmlns:a16="http://schemas.microsoft.com/office/drawing/2014/main" id="{572A9E6B-EE6F-47D7-953B-E8CD2F203189}"/>
              </a:ext>
            </a:extLst>
          </p:cNvPr>
          <p:cNvSpPr>
            <a:spLocks/>
          </p:cNvSpPr>
          <p:nvPr/>
        </p:nvSpPr>
        <p:spPr bwMode="auto">
          <a:xfrm>
            <a:off x="6751638" y="4395788"/>
            <a:ext cx="442912"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267">
            <a:extLst>
              <a:ext uri="{FF2B5EF4-FFF2-40B4-BE49-F238E27FC236}">
                <a16:creationId xmlns:a16="http://schemas.microsoft.com/office/drawing/2014/main" id="{B9203D90-218D-47E2-B6DB-197257B1915F}"/>
              </a:ext>
            </a:extLst>
          </p:cNvPr>
          <p:cNvSpPr>
            <a:spLocks noChangeArrowheads="1"/>
          </p:cNvSpPr>
          <p:nvPr/>
        </p:nvSpPr>
        <p:spPr bwMode="auto">
          <a:xfrm>
            <a:off x="6810375" y="4405313"/>
            <a:ext cx="3952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18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Freeform 268">
            <a:extLst>
              <a:ext uri="{FF2B5EF4-FFF2-40B4-BE49-F238E27FC236}">
                <a16:creationId xmlns:a16="http://schemas.microsoft.com/office/drawing/2014/main" id="{7BE6E874-23BC-4AD7-808A-B00AC39E9CA7}"/>
              </a:ext>
            </a:extLst>
          </p:cNvPr>
          <p:cNvSpPr>
            <a:spLocks/>
          </p:cNvSpPr>
          <p:nvPr/>
        </p:nvSpPr>
        <p:spPr bwMode="auto">
          <a:xfrm>
            <a:off x="5675313" y="4940300"/>
            <a:ext cx="441325"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269">
            <a:extLst>
              <a:ext uri="{FF2B5EF4-FFF2-40B4-BE49-F238E27FC236}">
                <a16:creationId xmlns:a16="http://schemas.microsoft.com/office/drawing/2014/main" id="{04062D49-A482-42D9-BCF6-7D7B37D77D29}"/>
              </a:ext>
            </a:extLst>
          </p:cNvPr>
          <p:cNvSpPr>
            <a:spLocks noChangeArrowheads="1"/>
          </p:cNvSpPr>
          <p:nvPr/>
        </p:nvSpPr>
        <p:spPr bwMode="auto">
          <a:xfrm>
            <a:off x="5703888" y="4949825"/>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108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Freeform 270">
            <a:extLst>
              <a:ext uri="{FF2B5EF4-FFF2-40B4-BE49-F238E27FC236}">
                <a16:creationId xmlns:a16="http://schemas.microsoft.com/office/drawing/2014/main" id="{CF8B2F40-BB21-4B17-93B9-2874A9F6D1CE}"/>
              </a:ext>
            </a:extLst>
          </p:cNvPr>
          <p:cNvSpPr>
            <a:spLocks/>
          </p:cNvSpPr>
          <p:nvPr/>
        </p:nvSpPr>
        <p:spPr bwMode="auto">
          <a:xfrm>
            <a:off x="6430963" y="4832350"/>
            <a:ext cx="441325" cy="161925"/>
          </a:xfrm>
          <a:custGeom>
            <a:avLst/>
            <a:gdLst>
              <a:gd name="T0" fmla="*/ 0 w 2479"/>
              <a:gd name="T1" fmla="*/ 0 h 908"/>
              <a:gd name="T2" fmla="*/ 2479 w 2479"/>
              <a:gd name="T3" fmla="*/ 0 h 908"/>
              <a:gd name="T4" fmla="*/ 2479 w 2479"/>
              <a:gd name="T5" fmla="*/ 908 h 908"/>
              <a:gd name="T6" fmla="*/ 0 w 2479"/>
              <a:gd name="T7" fmla="*/ 908 h 908"/>
              <a:gd name="T8" fmla="*/ 0 w 2479"/>
              <a:gd name="T9" fmla="*/ 0 h 908"/>
            </a:gdLst>
            <a:ahLst/>
            <a:cxnLst>
              <a:cxn ang="0">
                <a:pos x="T0" y="T1"/>
              </a:cxn>
              <a:cxn ang="0">
                <a:pos x="T2" y="T3"/>
              </a:cxn>
              <a:cxn ang="0">
                <a:pos x="T4" y="T5"/>
              </a:cxn>
              <a:cxn ang="0">
                <a:pos x="T6" y="T7"/>
              </a:cxn>
              <a:cxn ang="0">
                <a:pos x="T8" y="T9"/>
              </a:cxn>
            </a:cxnLst>
            <a:rect l="0" t="0" r="r" b="b"/>
            <a:pathLst>
              <a:path w="2479" h="908">
                <a:moveTo>
                  <a:pt x="0" y="0"/>
                </a:moveTo>
                <a:cubicBezTo>
                  <a:pt x="0" y="0"/>
                  <a:pt x="2479" y="0"/>
                  <a:pt x="2479" y="0"/>
                </a:cubicBezTo>
                <a:cubicBezTo>
                  <a:pt x="2479" y="0"/>
                  <a:pt x="2479" y="908"/>
                  <a:pt x="2479" y="908"/>
                </a:cubicBezTo>
                <a:cubicBezTo>
                  <a:pt x="2479" y="908"/>
                  <a:pt x="0" y="908"/>
                  <a:pt x="0" y="908"/>
                </a:cubicBezTo>
                <a:cubicBezTo>
                  <a:pt x="0" y="908"/>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271">
            <a:extLst>
              <a:ext uri="{FF2B5EF4-FFF2-40B4-BE49-F238E27FC236}">
                <a16:creationId xmlns:a16="http://schemas.microsoft.com/office/drawing/2014/main" id="{BF82D209-FAC3-481A-8854-7AA343F9717E}"/>
              </a:ext>
            </a:extLst>
          </p:cNvPr>
          <p:cNvSpPr>
            <a:spLocks noChangeArrowheads="1"/>
          </p:cNvSpPr>
          <p:nvPr/>
        </p:nvSpPr>
        <p:spPr bwMode="auto">
          <a:xfrm>
            <a:off x="6491288" y="4841875"/>
            <a:ext cx="3952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95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Freeform 272">
            <a:extLst>
              <a:ext uri="{FF2B5EF4-FFF2-40B4-BE49-F238E27FC236}">
                <a16:creationId xmlns:a16="http://schemas.microsoft.com/office/drawing/2014/main" id="{42849E4F-3038-466D-9C87-16175600011C}"/>
              </a:ext>
            </a:extLst>
          </p:cNvPr>
          <p:cNvSpPr>
            <a:spLocks/>
          </p:cNvSpPr>
          <p:nvPr/>
        </p:nvSpPr>
        <p:spPr bwMode="auto">
          <a:xfrm>
            <a:off x="5027613" y="5480050"/>
            <a:ext cx="441325" cy="161925"/>
          </a:xfrm>
          <a:custGeom>
            <a:avLst/>
            <a:gdLst>
              <a:gd name="T0" fmla="*/ 0 w 2480"/>
              <a:gd name="T1" fmla="*/ 0 h 907"/>
              <a:gd name="T2" fmla="*/ 2480 w 2480"/>
              <a:gd name="T3" fmla="*/ 0 h 907"/>
              <a:gd name="T4" fmla="*/ 2480 w 2480"/>
              <a:gd name="T5" fmla="*/ 907 h 907"/>
              <a:gd name="T6" fmla="*/ 0 w 2480"/>
              <a:gd name="T7" fmla="*/ 907 h 907"/>
              <a:gd name="T8" fmla="*/ 0 w 2480"/>
              <a:gd name="T9" fmla="*/ 0 h 907"/>
            </a:gdLst>
            <a:ahLst/>
            <a:cxnLst>
              <a:cxn ang="0">
                <a:pos x="T0" y="T1"/>
              </a:cxn>
              <a:cxn ang="0">
                <a:pos x="T2" y="T3"/>
              </a:cxn>
              <a:cxn ang="0">
                <a:pos x="T4" y="T5"/>
              </a:cxn>
              <a:cxn ang="0">
                <a:pos x="T6" y="T7"/>
              </a:cxn>
              <a:cxn ang="0">
                <a:pos x="T8" y="T9"/>
              </a:cxn>
            </a:cxnLst>
            <a:rect l="0" t="0" r="r" b="b"/>
            <a:pathLst>
              <a:path w="2480" h="907">
                <a:moveTo>
                  <a:pt x="0" y="0"/>
                </a:moveTo>
                <a:cubicBezTo>
                  <a:pt x="0" y="0"/>
                  <a:pt x="2480" y="0"/>
                  <a:pt x="2480" y="0"/>
                </a:cubicBezTo>
                <a:cubicBezTo>
                  <a:pt x="2480" y="0"/>
                  <a:pt x="2480" y="907"/>
                  <a:pt x="2480" y="907"/>
                </a:cubicBezTo>
                <a:cubicBezTo>
                  <a:pt x="2480"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273">
            <a:extLst>
              <a:ext uri="{FF2B5EF4-FFF2-40B4-BE49-F238E27FC236}">
                <a16:creationId xmlns:a16="http://schemas.microsoft.com/office/drawing/2014/main" id="{6FC1494A-D87F-4789-B904-153BEDE81B40}"/>
              </a:ext>
            </a:extLst>
          </p:cNvPr>
          <p:cNvSpPr>
            <a:spLocks noChangeArrowheads="1"/>
          </p:cNvSpPr>
          <p:nvPr/>
        </p:nvSpPr>
        <p:spPr bwMode="auto">
          <a:xfrm>
            <a:off x="5054600" y="5489575"/>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202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Freeform 274">
            <a:extLst>
              <a:ext uri="{FF2B5EF4-FFF2-40B4-BE49-F238E27FC236}">
                <a16:creationId xmlns:a16="http://schemas.microsoft.com/office/drawing/2014/main" id="{69BEA4C8-1BFF-41AD-B48D-B269046A5C8B}"/>
              </a:ext>
            </a:extLst>
          </p:cNvPr>
          <p:cNvSpPr>
            <a:spLocks/>
          </p:cNvSpPr>
          <p:nvPr/>
        </p:nvSpPr>
        <p:spPr bwMode="auto">
          <a:xfrm>
            <a:off x="5675313" y="5480050"/>
            <a:ext cx="441325"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275">
            <a:extLst>
              <a:ext uri="{FF2B5EF4-FFF2-40B4-BE49-F238E27FC236}">
                <a16:creationId xmlns:a16="http://schemas.microsoft.com/office/drawing/2014/main" id="{6CD8BABF-33CB-4910-88CE-C7D5E5914539}"/>
              </a:ext>
            </a:extLst>
          </p:cNvPr>
          <p:cNvSpPr>
            <a:spLocks noChangeArrowheads="1"/>
          </p:cNvSpPr>
          <p:nvPr/>
        </p:nvSpPr>
        <p:spPr bwMode="auto">
          <a:xfrm>
            <a:off x="5703888" y="5489575"/>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208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Freeform 276">
            <a:extLst>
              <a:ext uri="{FF2B5EF4-FFF2-40B4-BE49-F238E27FC236}">
                <a16:creationId xmlns:a16="http://schemas.microsoft.com/office/drawing/2014/main" id="{39001EE8-6C75-4693-ADBF-79DA6609BF92}"/>
              </a:ext>
            </a:extLst>
          </p:cNvPr>
          <p:cNvSpPr>
            <a:spLocks/>
          </p:cNvSpPr>
          <p:nvPr/>
        </p:nvSpPr>
        <p:spPr bwMode="auto">
          <a:xfrm>
            <a:off x="6538913" y="5372100"/>
            <a:ext cx="441325" cy="161925"/>
          </a:xfrm>
          <a:custGeom>
            <a:avLst/>
            <a:gdLst>
              <a:gd name="T0" fmla="*/ 0 w 2480"/>
              <a:gd name="T1" fmla="*/ 0 h 907"/>
              <a:gd name="T2" fmla="*/ 2480 w 2480"/>
              <a:gd name="T3" fmla="*/ 0 h 907"/>
              <a:gd name="T4" fmla="*/ 2480 w 2480"/>
              <a:gd name="T5" fmla="*/ 907 h 907"/>
              <a:gd name="T6" fmla="*/ 0 w 2480"/>
              <a:gd name="T7" fmla="*/ 907 h 907"/>
              <a:gd name="T8" fmla="*/ 0 w 2480"/>
              <a:gd name="T9" fmla="*/ 0 h 907"/>
            </a:gdLst>
            <a:ahLst/>
            <a:cxnLst>
              <a:cxn ang="0">
                <a:pos x="T0" y="T1"/>
              </a:cxn>
              <a:cxn ang="0">
                <a:pos x="T2" y="T3"/>
              </a:cxn>
              <a:cxn ang="0">
                <a:pos x="T4" y="T5"/>
              </a:cxn>
              <a:cxn ang="0">
                <a:pos x="T6" y="T7"/>
              </a:cxn>
              <a:cxn ang="0">
                <a:pos x="T8" y="T9"/>
              </a:cxn>
            </a:cxnLst>
            <a:rect l="0" t="0" r="r" b="b"/>
            <a:pathLst>
              <a:path w="2480" h="907">
                <a:moveTo>
                  <a:pt x="0" y="0"/>
                </a:moveTo>
                <a:cubicBezTo>
                  <a:pt x="0" y="0"/>
                  <a:pt x="2480" y="0"/>
                  <a:pt x="2480" y="0"/>
                </a:cubicBezTo>
                <a:cubicBezTo>
                  <a:pt x="2480" y="0"/>
                  <a:pt x="2480" y="907"/>
                  <a:pt x="2480" y="907"/>
                </a:cubicBezTo>
                <a:cubicBezTo>
                  <a:pt x="2480"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277">
            <a:extLst>
              <a:ext uri="{FF2B5EF4-FFF2-40B4-BE49-F238E27FC236}">
                <a16:creationId xmlns:a16="http://schemas.microsoft.com/office/drawing/2014/main" id="{4EE1C9DC-032F-4DDF-B997-F2A811382875}"/>
              </a:ext>
            </a:extLst>
          </p:cNvPr>
          <p:cNvSpPr>
            <a:spLocks noChangeArrowheads="1"/>
          </p:cNvSpPr>
          <p:nvPr/>
        </p:nvSpPr>
        <p:spPr bwMode="auto">
          <a:xfrm>
            <a:off x="6565900" y="5381625"/>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196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Freeform 278">
            <a:extLst>
              <a:ext uri="{FF2B5EF4-FFF2-40B4-BE49-F238E27FC236}">
                <a16:creationId xmlns:a16="http://schemas.microsoft.com/office/drawing/2014/main" id="{182FAA80-E393-4A32-9BB5-FDEA9BA46309}"/>
              </a:ext>
            </a:extLst>
          </p:cNvPr>
          <p:cNvSpPr>
            <a:spLocks/>
          </p:cNvSpPr>
          <p:nvPr/>
        </p:nvSpPr>
        <p:spPr bwMode="auto">
          <a:xfrm>
            <a:off x="5783263" y="5911850"/>
            <a:ext cx="441325" cy="161925"/>
          </a:xfrm>
          <a:custGeom>
            <a:avLst/>
            <a:gdLst>
              <a:gd name="T0" fmla="*/ 0 w 2480"/>
              <a:gd name="T1" fmla="*/ 0 h 907"/>
              <a:gd name="T2" fmla="*/ 2480 w 2480"/>
              <a:gd name="T3" fmla="*/ 0 h 907"/>
              <a:gd name="T4" fmla="*/ 2480 w 2480"/>
              <a:gd name="T5" fmla="*/ 907 h 907"/>
              <a:gd name="T6" fmla="*/ 0 w 2480"/>
              <a:gd name="T7" fmla="*/ 907 h 907"/>
              <a:gd name="T8" fmla="*/ 0 w 2480"/>
              <a:gd name="T9" fmla="*/ 0 h 907"/>
            </a:gdLst>
            <a:ahLst/>
            <a:cxnLst>
              <a:cxn ang="0">
                <a:pos x="T0" y="T1"/>
              </a:cxn>
              <a:cxn ang="0">
                <a:pos x="T2" y="T3"/>
              </a:cxn>
              <a:cxn ang="0">
                <a:pos x="T4" y="T5"/>
              </a:cxn>
              <a:cxn ang="0">
                <a:pos x="T6" y="T7"/>
              </a:cxn>
              <a:cxn ang="0">
                <a:pos x="T8" y="T9"/>
              </a:cxn>
            </a:cxnLst>
            <a:rect l="0" t="0" r="r" b="b"/>
            <a:pathLst>
              <a:path w="2480" h="907">
                <a:moveTo>
                  <a:pt x="0" y="0"/>
                </a:moveTo>
                <a:cubicBezTo>
                  <a:pt x="0" y="0"/>
                  <a:pt x="2480" y="0"/>
                  <a:pt x="2480" y="0"/>
                </a:cubicBezTo>
                <a:cubicBezTo>
                  <a:pt x="2480" y="0"/>
                  <a:pt x="2480" y="907"/>
                  <a:pt x="2480" y="907"/>
                </a:cubicBezTo>
                <a:cubicBezTo>
                  <a:pt x="2480"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279">
            <a:extLst>
              <a:ext uri="{FF2B5EF4-FFF2-40B4-BE49-F238E27FC236}">
                <a16:creationId xmlns:a16="http://schemas.microsoft.com/office/drawing/2014/main" id="{55F80128-819E-404E-9F64-24700B3228E2}"/>
              </a:ext>
            </a:extLst>
          </p:cNvPr>
          <p:cNvSpPr>
            <a:spLocks noChangeArrowheads="1"/>
          </p:cNvSpPr>
          <p:nvPr/>
        </p:nvSpPr>
        <p:spPr bwMode="auto">
          <a:xfrm>
            <a:off x="5810250" y="5921375"/>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289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Freeform 280">
            <a:extLst>
              <a:ext uri="{FF2B5EF4-FFF2-40B4-BE49-F238E27FC236}">
                <a16:creationId xmlns:a16="http://schemas.microsoft.com/office/drawing/2014/main" id="{F71735EE-E92E-459A-AB51-3BF58A570C0E}"/>
              </a:ext>
            </a:extLst>
          </p:cNvPr>
          <p:cNvSpPr>
            <a:spLocks/>
          </p:cNvSpPr>
          <p:nvPr/>
        </p:nvSpPr>
        <p:spPr bwMode="auto">
          <a:xfrm>
            <a:off x="6319838" y="5799138"/>
            <a:ext cx="442912"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281">
            <a:extLst>
              <a:ext uri="{FF2B5EF4-FFF2-40B4-BE49-F238E27FC236}">
                <a16:creationId xmlns:a16="http://schemas.microsoft.com/office/drawing/2014/main" id="{7397944D-E52C-4E0B-873F-BEC9BC6CA1CE}"/>
              </a:ext>
            </a:extLst>
          </p:cNvPr>
          <p:cNvSpPr>
            <a:spLocks noChangeArrowheads="1"/>
          </p:cNvSpPr>
          <p:nvPr/>
        </p:nvSpPr>
        <p:spPr bwMode="auto">
          <a:xfrm>
            <a:off x="6348413" y="5808663"/>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274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Freeform 282">
            <a:extLst>
              <a:ext uri="{FF2B5EF4-FFF2-40B4-BE49-F238E27FC236}">
                <a16:creationId xmlns:a16="http://schemas.microsoft.com/office/drawing/2014/main" id="{6920632C-96F5-4522-8779-6B270905A7B9}"/>
              </a:ext>
            </a:extLst>
          </p:cNvPr>
          <p:cNvSpPr>
            <a:spLocks/>
          </p:cNvSpPr>
          <p:nvPr/>
        </p:nvSpPr>
        <p:spPr bwMode="auto">
          <a:xfrm>
            <a:off x="5995988" y="6337300"/>
            <a:ext cx="442912" cy="161925"/>
          </a:xfrm>
          <a:custGeom>
            <a:avLst/>
            <a:gdLst>
              <a:gd name="T0" fmla="*/ 0 w 2479"/>
              <a:gd name="T1" fmla="*/ 0 h 907"/>
              <a:gd name="T2" fmla="*/ 2479 w 2479"/>
              <a:gd name="T3" fmla="*/ 0 h 907"/>
              <a:gd name="T4" fmla="*/ 2479 w 2479"/>
              <a:gd name="T5" fmla="*/ 907 h 907"/>
              <a:gd name="T6" fmla="*/ 0 w 2479"/>
              <a:gd name="T7" fmla="*/ 907 h 907"/>
              <a:gd name="T8" fmla="*/ 0 w 2479"/>
              <a:gd name="T9" fmla="*/ 0 h 907"/>
            </a:gdLst>
            <a:ahLst/>
            <a:cxnLst>
              <a:cxn ang="0">
                <a:pos x="T0" y="T1"/>
              </a:cxn>
              <a:cxn ang="0">
                <a:pos x="T2" y="T3"/>
              </a:cxn>
              <a:cxn ang="0">
                <a:pos x="T4" y="T5"/>
              </a:cxn>
              <a:cxn ang="0">
                <a:pos x="T6" y="T7"/>
              </a:cxn>
              <a:cxn ang="0">
                <a:pos x="T8" y="T9"/>
              </a:cxn>
            </a:cxnLst>
            <a:rect l="0" t="0" r="r" b="b"/>
            <a:pathLst>
              <a:path w="2479" h="907">
                <a:moveTo>
                  <a:pt x="0" y="0"/>
                </a:moveTo>
                <a:cubicBezTo>
                  <a:pt x="0" y="0"/>
                  <a:pt x="2479" y="0"/>
                  <a:pt x="2479" y="0"/>
                </a:cubicBezTo>
                <a:cubicBezTo>
                  <a:pt x="2479" y="0"/>
                  <a:pt x="2479" y="907"/>
                  <a:pt x="2479" y="907"/>
                </a:cubicBezTo>
                <a:cubicBezTo>
                  <a:pt x="2479"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283">
            <a:extLst>
              <a:ext uri="{FF2B5EF4-FFF2-40B4-BE49-F238E27FC236}">
                <a16:creationId xmlns:a16="http://schemas.microsoft.com/office/drawing/2014/main" id="{D746FA73-C5FB-44E1-8CDB-2DB495ABDD24}"/>
              </a:ext>
            </a:extLst>
          </p:cNvPr>
          <p:cNvSpPr>
            <a:spLocks noChangeArrowheads="1"/>
          </p:cNvSpPr>
          <p:nvPr/>
        </p:nvSpPr>
        <p:spPr bwMode="auto">
          <a:xfrm>
            <a:off x="6027738" y="6348413"/>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371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Freeform 284">
            <a:extLst>
              <a:ext uri="{FF2B5EF4-FFF2-40B4-BE49-F238E27FC236}">
                <a16:creationId xmlns:a16="http://schemas.microsoft.com/office/drawing/2014/main" id="{CB10F0A6-09F6-46B6-9E81-3A9048F3EB31}"/>
              </a:ext>
            </a:extLst>
          </p:cNvPr>
          <p:cNvSpPr>
            <a:spLocks/>
          </p:cNvSpPr>
          <p:nvPr/>
        </p:nvSpPr>
        <p:spPr bwMode="auto">
          <a:xfrm>
            <a:off x="4916488" y="6440488"/>
            <a:ext cx="442912" cy="161925"/>
          </a:xfrm>
          <a:custGeom>
            <a:avLst/>
            <a:gdLst>
              <a:gd name="T0" fmla="*/ 0 w 2480"/>
              <a:gd name="T1" fmla="*/ 0 h 907"/>
              <a:gd name="T2" fmla="*/ 2480 w 2480"/>
              <a:gd name="T3" fmla="*/ 0 h 907"/>
              <a:gd name="T4" fmla="*/ 2480 w 2480"/>
              <a:gd name="T5" fmla="*/ 907 h 907"/>
              <a:gd name="T6" fmla="*/ 0 w 2480"/>
              <a:gd name="T7" fmla="*/ 907 h 907"/>
              <a:gd name="T8" fmla="*/ 0 w 2480"/>
              <a:gd name="T9" fmla="*/ 0 h 907"/>
            </a:gdLst>
            <a:ahLst/>
            <a:cxnLst>
              <a:cxn ang="0">
                <a:pos x="T0" y="T1"/>
              </a:cxn>
              <a:cxn ang="0">
                <a:pos x="T2" y="T3"/>
              </a:cxn>
              <a:cxn ang="0">
                <a:pos x="T4" y="T5"/>
              </a:cxn>
              <a:cxn ang="0">
                <a:pos x="T6" y="T7"/>
              </a:cxn>
              <a:cxn ang="0">
                <a:pos x="T8" y="T9"/>
              </a:cxn>
            </a:cxnLst>
            <a:rect l="0" t="0" r="r" b="b"/>
            <a:pathLst>
              <a:path w="2480" h="907">
                <a:moveTo>
                  <a:pt x="0" y="0"/>
                </a:moveTo>
                <a:cubicBezTo>
                  <a:pt x="0" y="0"/>
                  <a:pt x="2480" y="0"/>
                  <a:pt x="2480" y="0"/>
                </a:cubicBezTo>
                <a:cubicBezTo>
                  <a:pt x="2480" y="0"/>
                  <a:pt x="2480" y="907"/>
                  <a:pt x="2480" y="907"/>
                </a:cubicBezTo>
                <a:cubicBezTo>
                  <a:pt x="2480" y="907"/>
                  <a:pt x="0" y="907"/>
                  <a:pt x="0" y="907"/>
                </a:cubicBezTo>
                <a:cubicBezTo>
                  <a:pt x="0" y="907"/>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285">
            <a:extLst>
              <a:ext uri="{FF2B5EF4-FFF2-40B4-BE49-F238E27FC236}">
                <a16:creationId xmlns:a16="http://schemas.microsoft.com/office/drawing/2014/main" id="{852876F0-326D-4C6D-A223-AD90C05D8621}"/>
              </a:ext>
            </a:extLst>
          </p:cNvPr>
          <p:cNvSpPr>
            <a:spLocks noChangeArrowheads="1"/>
          </p:cNvSpPr>
          <p:nvPr/>
        </p:nvSpPr>
        <p:spPr bwMode="auto">
          <a:xfrm>
            <a:off x="4949825" y="6450013"/>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381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Freeform 286">
            <a:extLst>
              <a:ext uri="{FF2B5EF4-FFF2-40B4-BE49-F238E27FC236}">
                <a16:creationId xmlns:a16="http://schemas.microsoft.com/office/drawing/2014/main" id="{CCAA1561-C7CF-426A-A774-B05F743CA5EE}"/>
              </a:ext>
            </a:extLst>
          </p:cNvPr>
          <p:cNvSpPr>
            <a:spLocks/>
          </p:cNvSpPr>
          <p:nvPr/>
        </p:nvSpPr>
        <p:spPr bwMode="auto">
          <a:xfrm>
            <a:off x="6964363" y="5684838"/>
            <a:ext cx="442912" cy="161925"/>
          </a:xfrm>
          <a:custGeom>
            <a:avLst/>
            <a:gdLst>
              <a:gd name="T0" fmla="*/ 0 w 1240"/>
              <a:gd name="T1" fmla="*/ 0 h 453"/>
              <a:gd name="T2" fmla="*/ 1240 w 1240"/>
              <a:gd name="T3" fmla="*/ 0 h 453"/>
              <a:gd name="T4" fmla="*/ 1240 w 1240"/>
              <a:gd name="T5" fmla="*/ 453 h 453"/>
              <a:gd name="T6" fmla="*/ 0 w 1240"/>
              <a:gd name="T7" fmla="*/ 453 h 453"/>
              <a:gd name="T8" fmla="*/ 0 w 1240"/>
              <a:gd name="T9" fmla="*/ 0 h 453"/>
            </a:gdLst>
            <a:ahLst/>
            <a:cxnLst>
              <a:cxn ang="0">
                <a:pos x="T0" y="T1"/>
              </a:cxn>
              <a:cxn ang="0">
                <a:pos x="T2" y="T3"/>
              </a:cxn>
              <a:cxn ang="0">
                <a:pos x="T4" y="T5"/>
              </a:cxn>
              <a:cxn ang="0">
                <a:pos x="T6" y="T7"/>
              </a:cxn>
              <a:cxn ang="0">
                <a:pos x="T8" y="T9"/>
              </a:cxn>
            </a:cxnLst>
            <a:rect l="0" t="0" r="r" b="b"/>
            <a:pathLst>
              <a:path w="1240" h="453">
                <a:moveTo>
                  <a:pt x="0" y="0"/>
                </a:moveTo>
                <a:cubicBezTo>
                  <a:pt x="0" y="0"/>
                  <a:pt x="1240" y="0"/>
                  <a:pt x="1240" y="0"/>
                </a:cubicBezTo>
                <a:cubicBezTo>
                  <a:pt x="1240" y="0"/>
                  <a:pt x="1240" y="453"/>
                  <a:pt x="1240" y="453"/>
                </a:cubicBezTo>
                <a:cubicBezTo>
                  <a:pt x="1240" y="453"/>
                  <a:pt x="0" y="453"/>
                  <a:pt x="0" y="453"/>
                </a:cubicBezTo>
                <a:cubicBezTo>
                  <a:pt x="0" y="453"/>
                  <a:pt x="0" y="0"/>
                  <a:pt x="0"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287">
            <a:extLst>
              <a:ext uri="{FF2B5EF4-FFF2-40B4-BE49-F238E27FC236}">
                <a16:creationId xmlns:a16="http://schemas.microsoft.com/office/drawing/2014/main" id="{09D2754A-BD2E-49CF-B097-C66D33AAB231}"/>
              </a:ext>
            </a:extLst>
          </p:cNvPr>
          <p:cNvSpPr>
            <a:spLocks noChangeArrowheads="1"/>
          </p:cNvSpPr>
          <p:nvPr/>
        </p:nvSpPr>
        <p:spPr bwMode="auto">
          <a:xfrm>
            <a:off x="6992938" y="5694363"/>
            <a:ext cx="4587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 260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Rectangle 289">
            <a:extLst>
              <a:ext uri="{FF2B5EF4-FFF2-40B4-BE49-F238E27FC236}">
                <a16:creationId xmlns:a16="http://schemas.microsoft.com/office/drawing/2014/main" id="{5F0BE999-2D9B-4442-8D8B-F5CC414B42AE}"/>
              </a:ext>
            </a:extLst>
          </p:cNvPr>
          <p:cNvSpPr>
            <a:spLocks noChangeArrowheads="1"/>
          </p:cNvSpPr>
          <p:nvPr/>
        </p:nvSpPr>
        <p:spPr bwMode="auto">
          <a:xfrm>
            <a:off x="4167188" y="1335088"/>
            <a:ext cx="39528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rPr>
              <a:t>No. 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8" name="Rectangle 290">
            <a:extLst>
              <a:ext uri="{FF2B5EF4-FFF2-40B4-BE49-F238E27FC236}">
                <a16:creationId xmlns:a16="http://schemas.microsoft.com/office/drawing/2014/main" id="{850489BD-00C9-4538-B1D4-52D050F16CBC}"/>
              </a:ext>
            </a:extLst>
          </p:cNvPr>
          <p:cNvSpPr>
            <a:spLocks noChangeArrowheads="1"/>
          </p:cNvSpPr>
          <p:nvPr/>
        </p:nvSpPr>
        <p:spPr bwMode="auto">
          <a:xfrm>
            <a:off x="1944688" y="3843338"/>
            <a:ext cx="42703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No.381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 name="Rectangle 291">
            <a:extLst>
              <a:ext uri="{FF2B5EF4-FFF2-40B4-BE49-F238E27FC236}">
                <a16:creationId xmlns:a16="http://schemas.microsoft.com/office/drawing/2014/main" id="{2CB5C435-CB8A-40AB-9F77-3435D409DAA2}"/>
              </a:ext>
            </a:extLst>
          </p:cNvPr>
          <p:cNvSpPr>
            <a:spLocks noChangeArrowheads="1"/>
          </p:cNvSpPr>
          <p:nvPr/>
        </p:nvSpPr>
        <p:spPr bwMode="auto">
          <a:xfrm>
            <a:off x="4206875" y="3843338"/>
            <a:ext cx="427037"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No.400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 name="Freeform 292">
            <a:extLst>
              <a:ext uri="{FF2B5EF4-FFF2-40B4-BE49-F238E27FC236}">
                <a16:creationId xmlns:a16="http://schemas.microsoft.com/office/drawing/2014/main" id="{16B9D660-AA16-4E1C-A1CD-34A9B4984077}"/>
              </a:ext>
            </a:extLst>
          </p:cNvPr>
          <p:cNvSpPr>
            <a:spLocks/>
          </p:cNvSpPr>
          <p:nvPr/>
        </p:nvSpPr>
        <p:spPr bwMode="auto">
          <a:xfrm>
            <a:off x="2112963" y="3681413"/>
            <a:ext cx="100012" cy="152400"/>
          </a:xfrm>
          <a:custGeom>
            <a:avLst/>
            <a:gdLst>
              <a:gd name="T0" fmla="*/ 0 w 63"/>
              <a:gd name="T1" fmla="*/ 96 h 96"/>
              <a:gd name="T2" fmla="*/ 61 w 63"/>
              <a:gd name="T3" fmla="*/ 3 h 96"/>
              <a:gd name="T4" fmla="*/ 63 w 63"/>
              <a:gd name="T5" fmla="*/ 0 h 96"/>
            </a:gdLst>
            <a:ahLst/>
            <a:cxnLst>
              <a:cxn ang="0">
                <a:pos x="T0" y="T1"/>
              </a:cxn>
              <a:cxn ang="0">
                <a:pos x="T2" y="T3"/>
              </a:cxn>
              <a:cxn ang="0">
                <a:pos x="T4" y="T5"/>
              </a:cxn>
            </a:cxnLst>
            <a:rect l="0" t="0" r="r" b="b"/>
            <a:pathLst>
              <a:path w="63" h="96">
                <a:moveTo>
                  <a:pt x="0" y="96"/>
                </a:moveTo>
                <a:cubicBezTo>
                  <a:pt x="0" y="96"/>
                  <a:pt x="61" y="3"/>
                  <a:pt x="61" y="3"/>
                </a:cubicBezTo>
                <a:cubicBezTo>
                  <a:pt x="61" y="3"/>
                  <a:pt x="63" y="0"/>
                  <a:pt x="63" y="0"/>
                </a:cubicBez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3">
            <a:extLst>
              <a:ext uri="{FF2B5EF4-FFF2-40B4-BE49-F238E27FC236}">
                <a16:creationId xmlns:a16="http://schemas.microsoft.com/office/drawing/2014/main" id="{864304E6-8C44-4856-88F7-B752A9EEC470}"/>
              </a:ext>
            </a:extLst>
          </p:cNvPr>
          <p:cNvSpPr>
            <a:spLocks/>
          </p:cNvSpPr>
          <p:nvPr/>
        </p:nvSpPr>
        <p:spPr bwMode="auto">
          <a:xfrm>
            <a:off x="2209800" y="3671888"/>
            <a:ext cx="11112" cy="12700"/>
          </a:xfrm>
          <a:custGeom>
            <a:avLst/>
            <a:gdLst>
              <a:gd name="T0" fmla="*/ 0 w 7"/>
              <a:gd name="T1" fmla="*/ 5 h 8"/>
              <a:gd name="T2" fmla="*/ 7 w 7"/>
              <a:gd name="T3" fmla="*/ 0 h 8"/>
              <a:gd name="T4" fmla="*/ 4 w 7"/>
              <a:gd name="T5" fmla="*/ 8 h 8"/>
              <a:gd name="T6" fmla="*/ 0 w 7"/>
              <a:gd name="T7" fmla="*/ 5 h 8"/>
            </a:gdLst>
            <a:ahLst/>
            <a:cxnLst>
              <a:cxn ang="0">
                <a:pos x="T0" y="T1"/>
              </a:cxn>
              <a:cxn ang="0">
                <a:pos x="T2" y="T3"/>
              </a:cxn>
              <a:cxn ang="0">
                <a:pos x="T4" y="T5"/>
              </a:cxn>
              <a:cxn ang="0">
                <a:pos x="T6" y="T7"/>
              </a:cxn>
            </a:cxnLst>
            <a:rect l="0" t="0" r="r" b="b"/>
            <a:pathLst>
              <a:path w="7" h="8">
                <a:moveTo>
                  <a:pt x="0" y="5"/>
                </a:moveTo>
                <a:lnTo>
                  <a:pt x="7" y="0"/>
                </a:lnTo>
                <a:lnTo>
                  <a:pt x="4" y="8"/>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94">
            <a:extLst>
              <a:ext uri="{FF2B5EF4-FFF2-40B4-BE49-F238E27FC236}">
                <a16:creationId xmlns:a16="http://schemas.microsoft.com/office/drawing/2014/main" id="{3324EB3F-3B2D-4FDD-B81E-D44B801942B0}"/>
              </a:ext>
            </a:extLst>
          </p:cNvPr>
          <p:cNvSpPr>
            <a:spLocks/>
          </p:cNvSpPr>
          <p:nvPr/>
        </p:nvSpPr>
        <p:spPr bwMode="auto">
          <a:xfrm>
            <a:off x="2185988" y="3671888"/>
            <a:ext cx="34925" cy="41275"/>
          </a:xfrm>
          <a:custGeom>
            <a:avLst/>
            <a:gdLst>
              <a:gd name="T0" fmla="*/ 0 w 22"/>
              <a:gd name="T1" fmla="*/ 17 h 26"/>
              <a:gd name="T2" fmla="*/ 22 w 22"/>
              <a:gd name="T3" fmla="*/ 0 h 26"/>
              <a:gd name="T4" fmla="*/ 14 w 22"/>
              <a:gd name="T5" fmla="*/ 26 h 26"/>
            </a:gdLst>
            <a:ahLst/>
            <a:cxnLst>
              <a:cxn ang="0">
                <a:pos x="T0" y="T1"/>
              </a:cxn>
              <a:cxn ang="0">
                <a:pos x="T2" y="T3"/>
              </a:cxn>
              <a:cxn ang="0">
                <a:pos x="T4" y="T5"/>
              </a:cxn>
            </a:cxnLst>
            <a:rect l="0" t="0" r="r" b="b"/>
            <a:pathLst>
              <a:path w="22" h="26">
                <a:moveTo>
                  <a:pt x="0" y="17"/>
                </a:moveTo>
                <a:lnTo>
                  <a:pt x="22" y="0"/>
                </a:lnTo>
                <a:lnTo>
                  <a:pt x="14" y="26"/>
                </a:ln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30" name="Group 329">
            <a:extLst>
              <a:ext uri="{FF2B5EF4-FFF2-40B4-BE49-F238E27FC236}">
                <a16:creationId xmlns:a16="http://schemas.microsoft.com/office/drawing/2014/main" id="{94E3EA18-3B80-457E-A942-7EED4CB430AA}"/>
              </a:ext>
            </a:extLst>
          </p:cNvPr>
          <p:cNvGrpSpPr/>
          <p:nvPr/>
        </p:nvGrpSpPr>
        <p:grpSpPr>
          <a:xfrm>
            <a:off x="605632" y="2691606"/>
            <a:ext cx="1138237" cy="1150938"/>
            <a:chOff x="605632" y="2691606"/>
            <a:chExt cx="1138237" cy="1150938"/>
          </a:xfrm>
        </p:grpSpPr>
        <p:sp>
          <p:nvSpPr>
            <p:cNvPr id="30" name="Freeform 222">
              <a:extLst>
                <a:ext uri="{FF2B5EF4-FFF2-40B4-BE49-F238E27FC236}">
                  <a16:creationId xmlns:a16="http://schemas.microsoft.com/office/drawing/2014/main" id="{D5122C84-4132-4246-86AF-7F18FBA6A74E}"/>
                </a:ext>
              </a:extLst>
            </p:cNvPr>
            <p:cNvSpPr>
              <a:spLocks/>
            </p:cNvSpPr>
            <p:nvPr/>
          </p:nvSpPr>
          <p:spPr bwMode="auto">
            <a:xfrm>
              <a:off x="686595" y="2834481"/>
              <a:ext cx="684212" cy="0"/>
            </a:xfrm>
            <a:custGeom>
              <a:avLst/>
              <a:gdLst>
                <a:gd name="T0" fmla="*/ 0 w 431"/>
                <a:gd name="T1" fmla="*/ 428 w 431"/>
                <a:gd name="T2" fmla="*/ 431 w 431"/>
              </a:gdLst>
              <a:ahLst/>
              <a:cxnLst>
                <a:cxn ang="0">
                  <a:pos x="T0" y="0"/>
                </a:cxn>
                <a:cxn ang="0">
                  <a:pos x="T1" y="0"/>
                </a:cxn>
                <a:cxn ang="0">
                  <a:pos x="T2" y="0"/>
                </a:cxn>
              </a:cxnLst>
              <a:rect l="0" t="0" r="r" b="b"/>
              <a:pathLst>
                <a:path w="431">
                  <a:moveTo>
                    <a:pt x="0" y="0"/>
                  </a:moveTo>
                  <a:cubicBezTo>
                    <a:pt x="0" y="0"/>
                    <a:pt x="428" y="0"/>
                    <a:pt x="428" y="0"/>
                  </a:cubicBezTo>
                  <a:cubicBezTo>
                    <a:pt x="428" y="0"/>
                    <a:pt x="431" y="0"/>
                    <a:pt x="431" y="0"/>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3">
              <a:extLst>
                <a:ext uri="{FF2B5EF4-FFF2-40B4-BE49-F238E27FC236}">
                  <a16:creationId xmlns:a16="http://schemas.microsoft.com/office/drawing/2014/main" id="{14379AE3-0288-4945-8D4F-60C30349528A}"/>
                </a:ext>
              </a:extLst>
            </p:cNvPr>
            <p:cNvSpPr>
              <a:spLocks/>
            </p:cNvSpPr>
            <p:nvPr/>
          </p:nvSpPr>
          <p:spPr bwMode="auto">
            <a:xfrm>
              <a:off x="1370807" y="2829718"/>
              <a:ext cx="17462" cy="11113"/>
            </a:xfrm>
            <a:custGeom>
              <a:avLst/>
              <a:gdLst>
                <a:gd name="T0" fmla="*/ 0 w 11"/>
                <a:gd name="T1" fmla="*/ 0 h 7"/>
                <a:gd name="T2" fmla="*/ 11 w 11"/>
                <a:gd name="T3" fmla="*/ 3 h 7"/>
                <a:gd name="T4" fmla="*/ 0 w 11"/>
                <a:gd name="T5" fmla="*/ 7 h 7"/>
                <a:gd name="T6" fmla="*/ 0 w 11"/>
                <a:gd name="T7" fmla="*/ 0 h 7"/>
              </a:gdLst>
              <a:ahLst/>
              <a:cxnLst>
                <a:cxn ang="0">
                  <a:pos x="T0" y="T1"/>
                </a:cxn>
                <a:cxn ang="0">
                  <a:pos x="T2" y="T3"/>
                </a:cxn>
                <a:cxn ang="0">
                  <a:pos x="T4" y="T5"/>
                </a:cxn>
                <a:cxn ang="0">
                  <a:pos x="T6" y="T7"/>
                </a:cxn>
              </a:cxnLst>
              <a:rect l="0" t="0" r="r" b="b"/>
              <a:pathLst>
                <a:path w="11" h="7">
                  <a:moveTo>
                    <a:pt x="0" y="0"/>
                  </a:moveTo>
                  <a:lnTo>
                    <a:pt x="11" y="3"/>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4">
              <a:extLst>
                <a:ext uri="{FF2B5EF4-FFF2-40B4-BE49-F238E27FC236}">
                  <a16:creationId xmlns:a16="http://schemas.microsoft.com/office/drawing/2014/main" id="{041A3E27-8822-487D-99CF-DCED1992A034}"/>
                </a:ext>
              </a:extLst>
            </p:cNvPr>
            <p:cNvSpPr>
              <a:spLocks/>
            </p:cNvSpPr>
            <p:nvPr/>
          </p:nvSpPr>
          <p:spPr bwMode="auto">
            <a:xfrm>
              <a:off x="1273970" y="2797968"/>
              <a:ext cx="114300" cy="74613"/>
            </a:xfrm>
            <a:custGeom>
              <a:avLst/>
              <a:gdLst>
                <a:gd name="T0" fmla="*/ 0 w 72"/>
                <a:gd name="T1" fmla="*/ 0 h 47"/>
                <a:gd name="T2" fmla="*/ 72 w 72"/>
                <a:gd name="T3" fmla="*/ 23 h 47"/>
                <a:gd name="T4" fmla="*/ 0 w 72"/>
                <a:gd name="T5" fmla="*/ 47 h 47"/>
              </a:gdLst>
              <a:ahLst/>
              <a:cxnLst>
                <a:cxn ang="0">
                  <a:pos x="T0" y="T1"/>
                </a:cxn>
                <a:cxn ang="0">
                  <a:pos x="T2" y="T3"/>
                </a:cxn>
                <a:cxn ang="0">
                  <a:pos x="T4" y="T5"/>
                </a:cxn>
              </a:cxnLst>
              <a:rect l="0" t="0" r="r" b="b"/>
              <a:pathLst>
                <a:path w="72" h="47">
                  <a:moveTo>
                    <a:pt x="0" y="0"/>
                  </a:moveTo>
                  <a:lnTo>
                    <a:pt x="72" y="23"/>
                  </a:lnTo>
                  <a:lnTo>
                    <a:pt x="0" y="47"/>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25">
              <a:extLst>
                <a:ext uri="{FF2B5EF4-FFF2-40B4-BE49-F238E27FC236}">
                  <a16:creationId xmlns:a16="http://schemas.microsoft.com/office/drawing/2014/main" id="{6B39EC12-4362-4BD4-ADB8-2D8286726EB9}"/>
                </a:ext>
              </a:extLst>
            </p:cNvPr>
            <p:cNvSpPr>
              <a:spLocks/>
            </p:cNvSpPr>
            <p:nvPr/>
          </p:nvSpPr>
          <p:spPr bwMode="auto">
            <a:xfrm>
              <a:off x="686595" y="2834481"/>
              <a:ext cx="0" cy="631825"/>
            </a:xfrm>
            <a:custGeom>
              <a:avLst/>
              <a:gdLst>
                <a:gd name="T0" fmla="*/ 0 h 398"/>
                <a:gd name="T1" fmla="*/ 394 h 398"/>
                <a:gd name="T2" fmla="*/ 398 h 398"/>
              </a:gdLst>
              <a:ahLst/>
              <a:cxnLst>
                <a:cxn ang="0">
                  <a:pos x="0" y="T0"/>
                </a:cxn>
                <a:cxn ang="0">
                  <a:pos x="0" y="T1"/>
                </a:cxn>
                <a:cxn ang="0">
                  <a:pos x="0" y="T2"/>
                </a:cxn>
              </a:cxnLst>
              <a:rect l="0" t="0" r="r" b="b"/>
              <a:pathLst>
                <a:path h="398">
                  <a:moveTo>
                    <a:pt x="0" y="0"/>
                  </a:moveTo>
                  <a:cubicBezTo>
                    <a:pt x="0" y="0"/>
                    <a:pt x="0" y="394"/>
                    <a:pt x="0" y="394"/>
                  </a:cubicBezTo>
                  <a:cubicBezTo>
                    <a:pt x="0" y="394"/>
                    <a:pt x="0" y="398"/>
                    <a:pt x="0" y="398"/>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6">
              <a:extLst>
                <a:ext uri="{FF2B5EF4-FFF2-40B4-BE49-F238E27FC236}">
                  <a16:creationId xmlns:a16="http://schemas.microsoft.com/office/drawing/2014/main" id="{24B4C3F2-E6FF-4B78-B685-1941824DD803}"/>
                </a:ext>
              </a:extLst>
            </p:cNvPr>
            <p:cNvSpPr>
              <a:spLocks/>
            </p:cNvSpPr>
            <p:nvPr/>
          </p:nvSpPr>
          <p:spPr bwMode="auto">
            <a:xfrm>
              <a:off x="680245" y="3466306"/>
              <a:ext cx="11112" cy="15875"/>
            </a:xfrm>
            <a:custGeom>
              <a:avLst/>
              <a:gdLst>
                <a:gd name="T0" fmla="*/ 7 w 7"/>
                <a:gd name="T1" fmla="*/ 0 h 10"/>
                <a:gd name="T2" fmla="*/ 4 w 7"/>
                <a:gd name="T3" fmla="*/ 10 h 10"/>
                <a:gd name="T4" fmla="*/ 0 w 7"/>
                <a:gd name="T5" fmla="*/ 0 h 10"/>
                <a:gd name="T6" fmla="*/ 7 w 7"/>
                <a:gd name="T7" fmla="*/ 0 h 10"/>
              </a:gdLst>
              <a:ahLst/>
              <a:cxnLst>
                <a:cxn ang="0">
                  <a:pos x="T0" y="T1"/>
                </a:cxn>
                <a:cxn ang="0">
                  <a:pos x="T2" y="T3"/>
                </a:cxn>
                <a:cxn ang="0">
                  <a:pos x="T4" y="T5"/>
                </a:cxn>
                <a:cxn ang="0">
                  <a:pos x="T6" y="T7"/>
                </a:cxn>
              </a:cxnLst>
              <a:rect l="0" t="0" r="r" b="b"/>
              <a:pathLst>
                <a:path w="7" h="10">
                  <a:moveTo>
                    <a:pt x="7" y="0"/>
                  </a:moveTo>
                  <a:lnTo>
                    <a:pt x="4" y="10"/>
                  </a:lnTo>
                  <a:lnTo>
                    <a:pt x="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27">
              <a:extLst>
                <a:ext uri="{FF2B5EF4-FFF2-40B4-BE49-F238E27FC236}">
                  <a16:creationId xmlns:a16="http://schemas.microsoft.com/office/drawing/2014/main" id="{44D764DD-5E58-492B-B57C-0D0A3366C253}"/>
                </a:ext>
              </a:extLst>
            </p:cNvPr>
            <p:cNvSpPr>
              <a:spLocks/>
            </p:cNvSpPr>
            <p:nvPr/>
          </p:nvSpPr>
          <p:spPr bwMode="auto">
            <a:xfrm>
              <a:off x="648495" y="3369468"/>
              <a:ext cx="74612" cy="112713"/>
            </a:xfrm>
            <a:custGeom>
              <a:avLst/>
              <a:gdLst>
                <a:gd name="T0" fmla="*/ 47 w 47"/>
                <a:gd name="T1" fmla="*/ 0 h 71"/>
                <a:gd name="T2" fmla="*/ 24 w 47"/>
                <a:gd name="T3" fmla="*/ 71 h 71"/>
                <a:gd name="T4" fmla="*/ 0 w 47"/>
                <a:gd name="T5" fmla="*/ 0 h 71"/>
              </a:gdLst>
              <a:ahLst/>
              <a:cxnLst>
                <a:cxn ang="0">
                  <a:pos x="T0" y="T1"/>
                </a:cxn>
                <a:cxn ang="0">
                  <a:pos x="T2" y="T3"/>
                </a:cxn>
                <a:cxn ang="0">
                  <a:pos x="T4" y="T5"/>
                </a:cxn>
              </a:cxnLst>
              <a:rect l="0" t="0" r="r" b="b"/>
              <a:pathLst>
                <a:path w="47" h="71">
                  <a:moveTo>
                    <a:pt x="47" y="0"/>
                  </a:moveTo>
                  <a:lnTo>
                    <a:pt x="24" y="71"/>
                  </a:lnTo>
                  <a:lnTo>
                    <a:pt x="0"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Oval 228">
              <a:extLst>
                <a:ext uri="{FF2B5EF4-FFF2-40B4-BE49-F238E27FC236}">
                  <a16:creationId xmlns:a16="http://schemas.microsoft.com/office/drawing/2014/main" id="{4E32EB1F-24E7-4B7D-9427-9706766841C9}"/>
                </a:ext>
              </a:extLst>
            </p:cNvPr>
            <p:cNvSpPr>
              <a:spLocks noChangeArrowheads="1"/>
            </p:cNvSpPr>
            <p:nvPr/>
          </p:nvSpPr>
          <p:spPr bwMode="auto">
            <a:xfrm>
              <a:off x="659607" y="2807493"/>
              <a:ext cx="53975" cy="5397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Oval 229">
              <a:extLst>
                <a:ext uri="{FF2B5EF4-FFF2-40B4-BE49-F238E27FC236}">
                  <a16:creationId xmlns:a16="http://schemas.microsoft.com/office/drawing/2014/main" id="{07436BB5-6079-4117-93CD-1EFD901178F2}"/>
                </a:ext>
              </a:extLst>
            </p:cNvPr>
            <p:cNvSpPr>
              <a:spLocks noChangeArrowheads="1"/>
            </p:cNvSpPr>
            <p:nvPr/>
          </p:nvSpPr>
          <p:spPr bwMode="auto">
            <a:xfrm>
              <a:off x="659607" y="2807493"/>
              <a:ext cx="53975" cy="53975"/>
            </a:xfrm>
            <a:prstGeom prst="ellipse">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230">
              <a:extLst>
                <a:ext uri="{FF2B5EF4-FFF2-40B4-BE49-F238E27FC236}">
                  <a16:creationId xmlns:a16="http://schemas.microsoft.com/office/drawing/2014/main" id="{9C460BED-D18B-42A2-A480-519E204F1637}"/>
                </a:ext>
              </a:extLst>
            </p:cNvPr>
            <p:cNvSpPr>
              <a:spLocks noChangeArrowheads="1"/>
            </p:cNvSpPr>
            <p:nvPr/>
          </p:nvSpPr>
          <p:spPr bwMode="auto">
            <a:xfrm>
              <a:off x="1450182" y="2691606"/>
              <a:ext cx="2936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a:ln>
                    <a:noFill/>
                  </a:ln>
                  <a:solidFill>
                    <a:srgbClr val="000000"/>
                  </a:solidFill>
                  <a:effectLst/>
                  <a:latin typeface="Times New Roman" panose="02020603050405020304" pitchFamily="18"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31">
              <a:extLst>
                <a:ext uri="{FF2B5EF4-FFF2-40B4-BE49-F238E27FC236}">
                  <a16:creationId xmlns:a16="http://schemas.microsoft.com/office/drawing/2014/main" id="{8FCBA038-0A18-42E2-8FBE-42A70965189E}"/>
                </a:ext>
              </a:extLst>
            </p:cNvPr>
            <p:cNvSpPr>
              <a:spLocks noChangeArrowheads="1"/>
            </p:cNvSpPr>
            <p:nvPr/>
          </p:nvSpPr>
          <p:spPr bwMode="auto">
            <a:xfrm>
              <a:off x="605632" y="3501231"/>
              <a:ext cx="2746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00000"/>
                  </a:solidFill>
                  <a:effectLst/>
                  <a:latin typeface="Times New Roman" panose="02020603050405020304" pitchFamily="18" charset="0"/>
                </a:rPr>
                <a:t>Z</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 name="Freeform 296">
              <a:extLst>
                <a:ext uri="{FF2B5EF4-FFF2-40B4-BE49-F238E27FC236}">
                  <a16:creationId xmlns:a16="http://schemas.microsoft.com/office/drawing/2014/main" id="{12DBCC48-4B36-4D2E-9311-D1927FE19FC5}"/>
                </a:ext>
              </a:extLst>
            </p:cNvPr>
            <p:cNvSpPr>
              <a:spLocks/>
            </p:cNvSpPr>
            <p:nvPr/>
          </p:nvSpPr>
          <p:spPr bwMode="auto">
            <a:xfrm>
              <a:off x="1166020" y="3307556"/>
              <a:ext cx="7937" cy="12700"/>
            </a:xfrm>
            <a:custGeom>
              <a:avLst/>
              <a:gdLst>
                <a:gd name="T0" fmla="*/ 5 w 5"/>
                <a:gd name="T1" fmla="*/ 0 h 8"/>
                <a:gd name="T2" fmla="*/ 4 w 5"/>
                <a:gd name="T3" fmla="*/ 8 h 8"/>
                <a:gd name="T4" fmla="*/ 0 w 5"/>
                <a:gd name="T5" fmla="*/ 1 h 8"/>
                <a:gd name="T6" fmla="*/ 5 w 5"/>
                <a:gd name="T7" fmla="*/ 0 h 8"/>
              </a:gdLst>
              <a:ahLst/>
              <a:cxnLst>
                <a:cxn ang="0">
                  <a:pos x="T0" y="T1"/>
                </a:cxn>
                <a:cxn ang="0">
                  <a:pos x="T2" y="T3"/>
                </a:cxn>
                <a:cxn ang="0">
                  <a:pos x="T4" y="T5"/>
                </a:cxn>
                <a:cxn ang="0">
                  <a:pos x="T6" y="T7"/>
                </a:cxn>
              </a:cxnLst>
              <a:rect l="0" t="0" r="r" b="b"/>
              <a:pathLst>
                <a:path w="5" h="8">
                  <a:moveTo>
                    <a:pt x="5" y="0"/>
                  </a:moveTo>
                  <a:lnTo>
                    <a:pt x="4" y="8"/>
                  </a:lnTo>
                  <a:lnTo>
                    <a:pt x="0" y="1"/>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6" name="Freeform 298">
            <a:extLst>
              <a:ext uri="{FF2B5EF4-FFF2-40B4-BE49-F238E27FC236}">
                <a16:creationId xmlns:a16="http://schemas.microsoft.com/office/drawing/2014/main" id="{E2B6F79E-1F87-4CC9-87DE-D10E95DCE119}"/>
              </a:ext>
            </a:extLst>
          </p:cNvPr>
          <p:cNvSpPr>
            <a:spLocks/>
          </p:cNvSpPr>
          <p:nvPr/>
        </p:nvSpPr>
        <p:spPr bwMode="auto">
          <a:xfrm>
            <a:off x="4278313" y="3681413"/>
            <a:ext cx="101600" cy="152400"/>
          </a:xfrm>
          <a:custGeom>
            <a:avLst/>
            <a:gdLst>
              <a:gd name="T0" fmla="*/ 64 w 64"/>
              <a:gd name="T1" fmla="*/ 96 h 96"/>
              <a:gd name="T2" fmla="*/ 2 w 64"/>
              <a:gd name="T3" fmla="*/ 3 h 96"/>
              <a:gd name="T4" fmla="*/ 0 w 64"/>
              <a:gd name="T5" fmla="*/ 0 h 96"/>
            </a:gdLst>
            <a:ahLst/>
            <a:cxnLst>
              <a:cxn ang="0">
                <a:pos x="T0" y="T1"/>
              </a:cxn>
              <a:cxn ang="0">
                <a:pos x="T2" y="T3"/>
              </a:cxn>
              <a:cxn ang="0">
                <a:pos x="T4" y="T5"/>
              </a:cxn>
            </a:cxnLst>
            <a:rect l="0" t="0" r="r" b="b"/>
            <a:pathLst>
              <a:path w="64" h="96">
                <a:moveTo>
                  <a:pt x="64" y="96"/>
                </a:moveTo>
                <a:cubicBezTo>
                  <a:pt x="64" y="96"/>
                  <a:pt x="2" y="3"/>
                  <a:pt x="2" y="3"/>
                </a:cubicBezTo>
                <a:cubicBezTo>
                  <a:pt x="2" y="3"/>
                  <a:pt x="0" y="0"/>
                  <a:pt x="0" y="0"/>
                </a:cubicBez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99">
            <a:extLst>
              <a:ext uri="{FF2B5EF4-FFF2-40B4-BE49-F238E27FC236}">
                <a16:creationId xmlns:a16="http://schemas.microsoft.com/office/drawing/2014/main" id="{01E98DC1-3BDA-4910-87F7-E0133B6B1A10}"/>
              </a:ext>
            </a:extLst>
          </p:cNvPr>
          <p:cNvSpPr>
            <a:spLocks/>
          </p:cNvSpPr>
          <p:nvPr/>
        </p:nvSpPr>
        <p:spPr bwMode="auto">
          <a:xfrm>
            <a:off x="4271963" y="3671888"/>
            <a:ext cx="9525" cy="12700"/>
          </a:xfrm>
          <a:custGeom>
            <a:avLst/>
            <a:gdLst>
              <a:gd name="T0" fmla="*/ 2 w 6"/>
              <a:gd name="T1" fmla="*/ 8 h 8"/>
              <a:gd name="T2" fmla="*/ 0 w 6"/>
              <a:gd name="T3" fmla="*/ 0 h 8"/>
              <a:gd name="T4" fmla="*/ 6 w 6"/>
              <a:gd name="T5" fmla="*/ 5 h 8"/>
              <a:gd name="T6" fmla="*/ 2 w 6"/>
              <a:gd name="T7" fmla="*/ 8 h 8"/>
            </a:gdLst>
            <a:ahLst/>
            <a:cxnLst>
              <a:cxn ang="0">
                <a:pos x="T0" y="T1"/>
              </a:cxn>
              <a:cxn ang="0">
                <a:pos x="T2" y="T3"/>
              </a:cxn>
              <a:cxn ang="0">
                <a:pos x="T4" y="T5"/>
              </a:cxn>
              <a:cxn ang="0">
                <a:pos x="T6" y="T7"/>
              </a:cxn>
            </a:cxnLst>
            <a:rect l="0" t="0" r="r" b="b"/>
            <a:pathLst>
              <a:path w="6" h="8">
                <a:moveTo>
                  <a:pt x="2" y="8"/>
                </a:moveTo>
                <a:lnTo>
                  <a:pt x="0" y="0"/>
                </a:lnTo>
                <a:lnTo>
                  <a:pt x="6" y="5"/>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0">
            <a:extLst>
              <a:ext uri="{FF2B5EF4-FFF2-40B4-BE49-F238E27FC236}">
                <a16:creationId xmlns:a16="http://schemas.microsoft.com/office/drawing/2014/main" id="{CAACF6EE-3518-4EA7-A2B9-379C16A16960}"/>
              </a:ext>
            </a:extLst>
          </p:cNvPr>
          <p:cNvSpPr>
            <a:spLocks/>
          </p:cNvSpPr>
          <p:nvPr/>
        </p:nvSpPr>
        <p:spPr bwMode="auto">
          <a:xfrm>
            <a:off x="4271963" y="3671888"/>
            <a:ext cx="33337" cy="41275"/>
          </a:xfrm>
          <a:custGeom>
            <a:avLst/>
            <a:gdLst>
              <a:gd name="T0" fmla="*/ 7 w 21"/>
              <a:gd name="T1" fmla="*/ 26 h 26"/>
              <a:gd name="T2" fmla="*/ 0 w 21"/>
              <a:gd name="T3" fmla="*/ 0 h 26"/>
              <a:gd name="T4" fmla="*/ 21 w 21"/>
              <a:gd name="T5" fmla="*/ 17 h 26"/>
            </a:gdLst>
            <a:ahLst/>
            <a:cxnLst>
              <a:cxn ang="0">
                <a:pos x="T0" y="T1"/>
              </a:cxn>
              <a:cxn ang="0">
                <a:pos x="T2" y="T3"/>
              </a:cxn>
              <a:cxn ang="0">
                <a:pos x="T4" y="T5"/>
              </a:cxn>
            </a:cxnLst>
            <a:rect l="0" t="0" r="r" b="b"/>
            <a:pathLst>
              <a:path w="21" h="26">
                <a:moveTo>
                  <a:pt x="7" y="26"/>
                </a:moveTo>
                <a:lnTo>
                  <a:pt x="0" y="0"/>
                </a:lnTo>
                <a:lnTo>
                  <a:pt x="21" y="17"/>
                </a:ln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305">
            <a:extLst>
              <a:ext uri="{FF2B5EF4-FFF2-40B4-BE49-F238E27FC236}">
                <a16:creationId xmlns:a16="http://schemas.microsoft.com/office/drawing/2014/main" id="{147A8D93-98D1-429B-BAE8-248440815949}"/>
              </a:ext>
            </a:extLst>
          </p:cNvPr>
          <p:cNvSpPr>
            <a:spLocks/>
          </p:cNvSpPr>
          <p:nvPr/>
        </p:nvSpPr>
        <p:spPr bwMode="auto">
          <a:xfrm>
            <a:off x="4273550" y="1485900"/>
            <a:ext cx="25400" cy="123825"/>
          </a:xfrm>
          <a:custGeom>
            <a:avLst/>
            <a:gdLst>
              <a:gd name="T0" fmla="*/ 16 w 16"/>
              <a:gd name="T1" fmla="*/ 0 h 78"/>
              <a:gd name="T2" fmla="*/ 1 w 16"/>
              <a:gd name="T3" fmla="*/ 74 h 78"/>
              <a:gd name="T4" fmla="*/ 0 w 16"/>
              <a:gd name="T5" fmla="*/ 78 h 78"/>
            </a:gdLst>
            <a:ahLst/>
            <a:cxnLst>
              <a:cxn ang="0">
                <a:pos x="T0" y="T1"/>
              </a:cxn>
              <a:cxn ang="0">
                <a:pos x="T2" y="T3"/>
              </a:cxn>
              <a:cxn ang="0">
                <a:pos x="T4" y="T5"/>
              </a:cxn>
            </a:cxnLst>
            <a:rect l="0" t="0" r="r" b="b"/>
            <a:pathLst>
              <a:path w="16" h="78">
                <a:moveTo>
                  <a:pt x="16" y="0"/>
                </a:moveTo>
                <a:cubicBezTo>
                  <a:pt x="16" y="0"/>
                  <a:pt x="1" y="74"/>
                  <a:pt x="1" y="74"/>
                </a:cubicBezTo>
                <a:cubicBezTo>
                  <a:pt x="1" y="74"/>
                  <a:pt x="0" y="78"/>
                  <a:pt x="0" y="78"/>
                </a:cubicBez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6">
            <a:extLst>
              <a:ext uri="{FF2B5EF4-FFF2-40B4-BE49-F238E27FC236}">
                <a16:creationId xmlns:a16="http://schemas.microsoft.com/office/drawing/2014/main" id="{5D83A520-48B8-4D0F-B809-E04EB3AFE412}"/>
              </a:ext>
            </a:extLst>
          </p:cNvPr>
          <p:cNvSpPr>
            <a:spLocks/>
          </p:cNvSpPr>
          <p:nvPr/>
        </p:nvSpPr>
        <p:spPr bwMode="auto">
          <a:xfrm>
            <a:off x="4270375" y="1608138"/>
            <a:ext cx="7937" cy="12700"/>
          </a:xfrm>
          <a:custGeom>
            <a:avLst/>
            <a:gdLst>
              <a:gd name="T0" fmla="*/ 5 w 5"/>
              <a:gd name="T1" fmla="*/ 1 h 8"/>
              <a:gd name="T2" fmla="*/ 1 w 5"/>
              <a:gd name="T3" fmla="*/ 8 h 8"/>
              <a:gd name="T4" fmla="*/ 0 w 5"/>
              <a:gd name="T5" fmla="*/ 0 h 8"/>
              <a:gd name="T6" fmla="*/ 5 w 5"/>
              <a:gd name="T7" fmla="*/ 1 h 8"/>
            </a:gdLst>
            <a:ahLst/>
            <a:cxnLst>
              <a:cxn ang="0">
                <a:pos x="T0" y="T1"/>
              </a:cxn>
              <a:cxn ang="0">
                <a:pos x="T2" y="T3"/>
              </a:cxn>
              <a:cxn ang="0">
                <a:pos x="T4" y="T5"/>
              </a:cxn>
              <a:cxn ang="0">
                <a:pos x="T6" y="T7"/>
              </a:cxn>
            </a:cxnLst>
            <a:rect l="0" t="0" r="r" b="b"/>
            <a:pathLst>
              <a:path w="5" h="8">
                <a:moveTo>
                  <a:pt x="5" y="1"/>
                </a:moveTo>
                <a:lnTo>
                  <a:pt x="1" y="8"/>
                </a:lnTo>
                <a:lnTo>
                  <a:pt x="0"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7">
            <a:extLst>
              <a:ext uri="{FF2B5EF4-FFF2-40B4-BE49-F238E27FC236}">
                <a16:creationId xmlns:a16="http://schemas.microsoft.com/office/drawing/2014/main" id="{6AECFF8A-E238-4475-97B7-110020F03891}"/>
              </a:ext>
            </a:extLst>
          </p:cNvPr>
          <p:cNvSpPr>
            <a:spLocks/>
          </p:cNvSpPr>
          <p:nvPr/>
        </p:nvSpPr>
        <p:spPr bwMode="auto">
          <a:xfrm>
            <a:off x="4265613" y="1579563"/>
            <a:ext cx="26987" cy="41275"/>
          </a:xfrm>
          <a:custGeom>
            <a:avLst/>
            <a:gdLst>
              <a:gd name="T0" fmla="*/ 17 w 17"/>
              <a:gd name="T1" fmla="*/ 3 h 26"/>
              <a:gd name="T2" fmla="*/ 4 w 17"/>
              <a:gd name="T3" fmla="*/ 26 h 26"/>
              <a:gd name="T4" fmla="*/ 0 w 17"/>
              <a:gd name="T5" fmla="*/ 0 h 26"/>
            </a:gdLst>
            <a:ahLst/>
            <a:cxnLst>
              <a:cxn ang="0">
                <a:pos x="T0" y="T1"/>
              </a:cxn>
              <a:cxn ang="0">
                <a:pos x="T2" y="T3"/>
              </a:cxn>
              <a:cxn ang="0">
                <a:pos x="T4" y="T5"/>
              </a:cxn>
            </a:cxnLst>
            <a:rect l="0" t="0" r="r" b="b"/>
            <a:pathLst>
              <a:path w="17" h="26">
                <a:moveTo>
                  <a:pt x="17" y="3"/>
                </a:moveTo>
                <a:lnTo>
                  <a:pt x="4" y="26"/>
                </a:lnTo>
                <a:lnTo>
                  <a:pt x="0" y="0"/>
                </a:ln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8">
            <a:extLst>
              <a:ext uri="{FF2B5EF4-FFF2-40B4-BE49-F238E27FC236}">
                <a16:creationId xmlns:a16="http://schemas.microsoft.com/office/drawing/2014/main" id="{A89364BD-CA64-4718-8054-28576432E360}"/>
              </a:ext>
            </a:extLst>
          </p:cNvPr>
          <p:cNvSpPr>
            <a:spLocks/>
          </p:cNvSpPr>
          <p:nvPr/>
        </p:nvSpPr>
        <p:spPr bwMode="auto">
          <a:xfrm>
            <a:off x="6161088" y="4481513"/>
            <a:ext cx="107950"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FFFF3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309">
            <a:extLst>
              <a:ext uri="{FF2B5EF4-FFF2-40B4-BE49-F238E27FC236}">
                <a16:creationId xmlns:a16="http://schemas.microsoft.com/office/drawing/2014/main" id="{D2BF5BA2-5B61-4ED9-80AD-A4CF6AB2AE10}"/>
              </a:ext>
            </a:extLst>
          </p:cNvPr>
          <p:cNvSpPr>
            <a:spLocks/>
          </p:cNvSpPr>
          <p:nvPr/>
        </p:nvSpPr>
        <p:spPr bwMode="auto">
          <a:xfrm>
            <a:off x="6161088" y="4481513"/>
            <a:ext cx="107950"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310">
            <a:extLst>
              <a:ext uri="{FF2B5EF4-FFF2-40B4-BE49-F238E27FC236}">
                <a16:creationId xmlns:a16="http://schemas.microsoft.com/office/drawing/2014/main" id="{3AB4A999-556D-4399-8F55-755E4800D30C}"/>
              </a:ext>
            </a:extLst>
          </p:cNvPr>
          <p:cNvSpPr>
            <a:spLocks/>
          </p:cNvSpPr>
          <p:nvPr/>
        </p:nvSpPr>
        <p:spPr bwMode="auto">
          <a:xfrm>
            <a:off x="6808788" y="6100763"/>
            <a:ext cx="107950"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FFFF3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11">
            <a:extLst>
              <a:ext uri="{FF2B5EF4-FFF2-40B4-BE49-F238E27FC236}">
                <a16:creationId xmlns:a16="http://schemas.microsoft.com/office/drawing/2014/main" id="{8F3745AE-C887-440D-88EE-8B831A007CE7}"/>
              </a:ext>
            </a:extLst>
          </p:cNvPr>
          <p:cNvSpPr>
            <a:spLocks/>
          </p:cNvSpPr>
          <p:nvPr/>
        </p:nvSpPr>
        <p:spPr bwMode="auto">
          <a:xfrm>
            <a:off x="6808788" y="6100763"/>
            <a:ext cx="107950"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312">
            <a:extLst>
              <a:ext uri="{FF2B5EF4-FFF2-40B4-BE49-F238E27FC236}">
                <a16:creationId xmlns:a16="http://schemas.microsoft.com/office/drawing/2014/main" id="{34EC5306-CD6C-4D5E-AB2C-5D6819170B68}"/>
              </a:ext>
            </a:extLst>
          </p:cNvPr>
          <p:cNvSpPr>
            <a:spLocks/>
          </p:cNvSpPr>
          <p:nvPr/>
        </p:nvSpPr>
        <p:spPr bwMode="auto">
          <a:xfrm>
            <a:off x="5405438" y="5884863"/>
            <a:ext cx="107950" cy="107950"/>
          </a:xfrm>
          <a:custGeom>
            <a:avLst/>
            <a:gdLst>
              <a:gd name="T0" fmla="*/ 0 w 604"/>
              <a:gd name="T1" fmla="*/ 0 h 605"/>
              <a:gd name="T2" fmla="*/ 604 w 604"/>
              <a:gd name="T3" fmla="*/ 0 h 605"/>
              <a:gd name="T4" fmla="*/ 604 w 604"/>
              <a:gd name="T5" fmla="*/ 605 h 605"/>
              <a:gd name="T6" fmla="*/ 0 w 604"/>
              <a:gd name="T7" fmla="*/ 605 h 605"/>
              <a:gd name="T8" fmla="*/ 0 w 604"/>
              <a:gd name="T9" fmla="*/ 0 h 605"/>
            </a:gdLst>
            <a:ahLst/>
            <a:cxnLst>
              <a:cxn ang="0">
                <a:pos x="T0" y="T1"/>
              </a:cxn>
              <a:cxn ang="0">
                <a:pos x="T2" y="T3"/>
              </a:cxn>
              <a:cxn ang="0">
                <a:pos x="T4" y="T5"/>
              </a:cxn>
              <a:cxn ang="0">
                <a:pos x="T6" y="T7"/>
              </a:cxn>
              <a:cxn ang="0">
                <a:pos x="T8" y="T9"/>
              </a:cxn>
            </a:cxnLst>
            <a:rect l="0" t="0" r="r" b="b"/>
            <a:pathLst>
              <a:path w="604" h="605">
                <a:moveTo>
                  <a:pt x="0" y="0"/>
                </a:moveTo>
                <a:cubicBezTo>
                  <a:pt x="0" y="0"/>
                  <a:pt x="604" y="0"/>
                  <a:pt x="604" y="0"/>
                </a:cubicBezTo>
                <a:cubicBezTo>
                  <a:pt x="604" y="0"/>
                  <a:pt x="604" y="605"/>
                  <a:pt x="604" y="605"/>
                </a:cubicBezTo>
                <a:cubicBezTo>
                  <a:pt x="604" y="605"/>
                  <a:pt x="0" y="605"/>
                  <a:pt x="0" y="605"/>
                </a:cubicBezTo>
                <a:cubicBezTo>
                  <a:pt x="0" y="605"/>
                  <a:pt x="0" y="0"/>
                  <a:pt x="0" y="0"/>
                </a:cubicBezTo>
              </a:path>
            </a:pathLst>
          </a:custGeom>
          <a:solidFill>
            <a:srgbClr val="FFFF3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13">
            <a:extLst>
              <a:ext uri="{FF2B5EF4-FFF2-40B4-BE49-F238E27FC236}">
                <a16:creationId xmlns:a16="http://schemas.microsoft.com/office/drawing/2014/main" id="{29CBB725-6C59-4439-8058-69635FA3265B}"/>
              </a:ext>
            </a:extLst>
          </p:cNvPr>
          <p:cNvSpPr>
            <a:spLocks/>
          </p:cNvSpPr>
          <p:nvPr/>
        </p:nvSpPr>
        <p:spPr bwMode="auto">
          <a:xfrm>
            <a:off x="5405438" y="5884863"/>
            <a:ext cx="107950"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314">
            <a:extLst>
              <a:ext uri="{FF2B5EF4-FFF2-40B4-BE49-F238E27FC236}">
                <a16:creationId xmlns:a16="http://schemas.microsoft.com/office/drawing/2014/main" id="{6DC1B547-CBD7-49B3-971B-86E7EB7FD2CF}"/>
              </a:ext>
            </a:extLst>
          </p:cNvPr>
          <p:cNvSpPr>
            <a:spLocks/>
          </p:cNvSpPr>
          <p:nvPr/>
        </p:nvSpPr>
        <p:spPr bwMode="auto">
          <a:xfrm>
            <a:off x="6161088" y="5345113"/>
            <a:ext cx="107950"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FFFF3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315">
            <a:extLst>
              <a:ext uri="{FF2B5EF4-FFF2-40B4-BE49-F238E27FC236}">
                <a16:creationId xmlns:a16="http://schemas.microsoft.com/office/drawing/2014/main" id="{129F8E3C-D0AA-46DD-ADBC-6A816C5D0913}"/>
              </a:ext>
            </a:extLst>
          </p:cNvPr>
          <p:cNvSpPr>
            <a:spLocks/>
          </p:cNvSpPr>
          <p:nvPr/>
        </p:nvSpPr>
        <p:spPr bwMode="auto">
          <a:xfrm>
            <a:off x="6161088" y="5345113"/>
            <a:ext cx="107950"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316">
            <a:extLst>
              <a:ext uri="{FF2B5EF4-FFF2-40B4-BE49-F238E27FC236}">
                <a16:creationId xmlns:a16="http://schemas.microsoft.com/office/drawing/2014/main" id="{39EA27F1-A836-4D4F-B5BA-664CDA1F2D05}"/>
              </a:ext>
            </a:extLst>
          </p:cNvPr>
          <p:cNvSpPr>
            <a:spLocks/>
          </p:cNvSpPr>
          <p:nvPr/>
        </p:nvSpPr>
        <p:spPr bwMode="auto">
          <a:xfrm>
            <a:off x="5297488" y="4913313"/>
            <a:ext cx="107950" cy="107950"/>
          </a:xfrm>
          <a:custGeom>
            <a:avLst/>
            <a:gdLst>
              <a:gd name="T0" fmla="*/ 0 w 605"/>
              <a:gd name="T1" fmla="*/ 0 h 605"/>
              <a:gd name="T2" fmla="*/ 605 w 605"/>
              <a:gd name="T3" fmla="*/ 0 h 605"/>
              <a:gd name="T4" fmla="*/ 605 w 605"/>
              <a:gd name="T5" fmla="*/ 605 h 605"/>
              <a:gd name="T6" fmla="*/ 0 w 605"/>
              <a:gd name="T7" fmla="*/ 605 h 605"/>
              <a:gd name="T8" fmla="*/ 0 w 605"/>
              <a:gd name="T9" fmla="*/ 0 h 605"/>
            </a:gdLst>
            <a:ahLst/>
            <a:cxnLst>
              <a:cxn ang="0">
                <a:pos x="T0" y="T1"/>
              </a:cxn>
              <a:cxn ang="0">
                <a:pos x="T2" y="T3"/>
              </a:cxn>
              <a:cxn ang="0">
                <a:pos x="T4" y="T5"/>
              </a:cxn>
              <a:cxn ang="0">
                <a:pos x="T6" y="T7"/>
              </a:cxn>
              <a:cxn ang="0">
                <a:pos x="T8" y="T9"/>
              </a:cxn>
            </a:cxnLst>
            <a:rect l="0" t="0" r="r" b="b"/>
            <a:pathLst>
              <a:path w="605" h="605">
                <a:moveTo>
                  <a:pt x="0" y="0"/>
                </a:moveTo>
                <a:cubicBezTo>
                  <a:pt x="0" y="0"/>
                  <a:pt x="605" y="0"/>
                  <a:pt x="605" y="0"/>
                </a:cubicBezTo>
                <a:cubicBezTo>
                  <a:pt x="605" y="0"/>
                  <a:pt x="605" y="605"/>
                  <a:pt x="605" y="605"/>
                </a:cubicBezTo>
                <a:cubicBezTo>
                  <a:pt x="605" y="605"/>
                  <a:pt x="0" y="605"/>
                  <a:pt x="0" y="605"/>
                </a:cubicBezTo>
                <a:cubicBezTo>
                  <a:pt x="0" y="605"/>
                  <a:pt x="0" y="0"/>
                  <a:pt x="0" y="0"/>
                </a:cubicBezTo>
              </a:path>
            </a:pathLst>
          </a:custGeom>
          <a:solidFill>
            <a:srgbClr val="FFFF3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317">
            <a:extLst>
              <a:ext uri="{FF2B5EF4-FFF2-40B4-BE49-F238E27FC236}">
                <a16:creationId xmlns:a16="http://schemas.microsoft.com/office/drawing/2014/main" id="{A035236C-03D7-4131-802F-432426377366}"/>
              </a:ext>
            </a:extLst>
          </p:cNvPr>
          <p:cNvSpPr>
            <a:spLocks/>
          </p:cNvSpPr>
          <p:nvPr/>
        </p:nvSpPr>
        <p:spPr bwMode="auto">
          <a:xfrm>
            <a:off x="5297488" y="4913313"/>
            <a:ext cx="107950"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318">
            <a:extLst>
              <a:ext uri="{FF2B5EF4-FFF2-40B4-BE49-F238E27FC236}">
                <a16:creationId xmlns:a16="http://schemas.microsoft.com/office/drawing/2014/main" id="{8A7B5F88-C0C4-42FA-A9F0-019854190953}"/>
              </a:ext>
            </a:extLst>
          </p:cNvPr>
          <p:cNvSpPr>
            <a:spLocks/>
          </p:cNvSpPr>
          <p:nvPr/>
        </p:nvSpPr>
        <p:spPr bwMode="auto">
          <a:xfrm>
            <a:off x="7024688" y="4805363"/>
            <a:ext cx="107950" cy="107950"/>
          </a:xfrm>
          <a:custGeom>
            <a:avLst/>
            <a:gdLst>
              <a:gd name="T0" fmla="*/ 0 w 604"/>
              <a:gd name="T1" fmla="*/ 0 h 605"/>
              <a:gd name="T2" fmla="*/ 604 w 604"/>
              <a:gd name="T3" fmla="*/ 0 h 605"/>
              <a:gd name="T4" fmla="*/ 604 w 604"/>
              <a:gd name="T5" fmla="*/ 605 h 605"/>
              <a:gd name="T6" fmla="*/ 0 w 604"/>
              <a:gd name="T7" fmla="*/ 605 h 605"/>
              <a:gd name="T8" fmla="*/ 0 w 604"/>
              <a:gd name="T9" fmla="*/ 0 h 605"/>
            </a:gdLst>
            <a:ahLst/>
            <a:cxnLst>
              <a:cxn ang="0">
                <a:pos x="T0" y="T1"/>
              </a:cxn>
              <a:cxn ang="0">
                <a:pos x="T2" y="T3"/>
              </a:cxn>
              <a:cxn ang="0">
                <a:pos x="T4" y="T5"/>
              </a:cxn>
              <a:cxn ang="0">
                <a:pos x="T6" y="T7"/>
              </a:cxn>
              <a:cxn ang="0">
                <a:pos x="T8" y="T9"/>
              </a:cxn>
            </a:cxnLst>
            <a:rect l="0" t="0" r="r" b="b"/>
            <a:pathLst>
              <a:path w="604" h="605">
                <a:moveTo>
                  <a:pt x="0" y="0"/>
                </a:moveTo>
                <a:cubicBezTo>
                  <a:pt x="0" y="0"/>
                  <a:pt x="604" y="0"/>
                  <a:pt x="604" y="0"/>
                </a:cubicBezTo>
                <a:cubicBezTo>
                  <a:pt x="604" y="0"/>
                  <a:pt x="604" y="605"/>
                  <a:pt x="604" y="605"/>
                </a:cubicBezTo>
                <a:cubicBezTo>
                  <a:pt x="604" y="605"/>
                  <a:pt x="0" y="605"/>
                  <a:pt x="0" y="605"/>
                </a:cubicBezTo>
                <a:cubicBezTo>
                  <a:pt x="0" y="605"/>
                  <a:pt x="0" y="0"/>
                  <a:pt x="0" y="0"/>
                </a:cubicBezTo>
              </a:path>
            </a:pathLst>
          </a:custGeom>
          <a:solidFill>
            <a:srgbClr val="FFFF3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319">
            <a:extLst>
              <a:ext uri="{FF2B5EF4-FFF2-40B4-BE49-F238E27FC236}">
                <a16:creationId xmlns:a16="http://schemas.microsoft.com/office/drawing/2014/main" id="{F0EA1843-4A03-46E0-B04F-760314101D9F}"/>
              </a:ext>
            </a:extLst>
          </p:cNvPr>
          <p:cNvSpPr>
            <a:spLocks/>
          </p:cNvSpPr>
          <p:nvPr/>
        </p:nvSpPr>
        <p:spPr bwMode="auto">
          <a:xfrm>
            <a:off x="7024688" y="4805363"/>
            <a:ext cx="107950"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320">
            <a:extLst>
              <a:ext uri="{FF2B5EF4-FFF2-40B4-BE49-F238E27FC236}">
                <a16:creationId xmlns:a16="http://schemas.microsoft.com/office/drawing/2014/main" id="{D4E967C2-9920-458C-A5B4-F32810113673}"/>
              </a:ext>
            </a:extLst>
          </p:cNvPr>
          <p:cNvSpPr>
            <a:spLocks/>
          </p:cNvSpPr>
          <p:nvPr/>
        </p:nvSpPr>
        <p:spPr bwMode="auto">
          <a:xfrm>
            <a:off x="6269038" y="5129213"/>
            <a:ext cx="107950" cy="107950"/>
          </a:xfrm>
          <a:custGeom>
            <a:avLst/>
            <a:gdLst>
              <a:gd name="T0" fmla="*/ 0 w 604"/>
              <a:gd name="T1" fmla="*/ 0 h 605"/>
              <a:gd name="T2" fmla="*/ 604 w 604"/>
              <a:gd name="T3" fmla="*/ 0 h 605"/>
              <a:gd name="T4" fmla="*/ 604 w 604"/>
              <a:gd name="T5" fmla="*/ 605 h 605"/>
              <a:gd name="T6" fmla="*/ 0 w 604"/>
              <a:gd name="T7" fmla="*/ 605 h 605"/>
              <a:gd name="T8" fmla="*/ 0 w 604"/>
              <a:gd name="T9" fmla="*/ 0 h 605"/>
            </a:gdLst>
            <a:ahLst/>
            <a:cxnLst>
              <a:cxn ang="0">
                <a:pos x="T0" y="T1"/>
              </a:cxn>
              <a:cxn ang="0">
                <a:pos x="T2" y="T3"/>
              </a:cxn>
              <a:cxn ang="0">
                <a:pos x="T4" y="T5"/>
              </a:cxn>
              <a:cxn ang="0">
                <a:pos x="T6" y="T7"/>
              </a:cxn>
              <a:cxn ang="0">
                <a:pos x="T8" y="T9"/>
              </a:cxn>
            </a:cxnLst>
            <a:rect l="0" t="0" r="r" b="b"/>
            <a:pathLst>
              <a:path w="604" h="605">
                <a:moveTo>
                  <a:pt x="0" y="0"/>
                </a:moveTo>
                <a:cubicBezTo>
                  <a:pt x="0" y="0"/>
                  <a:pt x="604" y="0"/>
                  <a:pt x="604" y="0"/>
                </a:cubicBezTo>
                <a:cubicBezTo>
                  <a:pt x="604" y="0"/>
                  <a:pt x="604" y="605"/>
                  <a:pt x="604" y="605"/>
                </a:cubicBezTo>
                <a:cubicBezTo>
                  <a:pt x="604" y="605"/>
                  <a:pt x="0" y="605"/>
                  <a:pt x="0" y="605"/>
                </a:cubicBezTo>
                <a:cubicBezTo>
                  <a:pt x="0" y="605"/>
                  <a:pt x="0" y="0"/>
                  <a:pt x="0" y="0"/>
                </a:cubicBezTo>
              </a:path>
            </a:pathLst>
          </a:custGeom>
          <a:solidFill>
            <a:srgbClr val="FFFF3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21">
            <a:extLst>
              <a:ext uri="{FF2B5EF4-FFF2-40B4-BE49-F238E27FC236}">
                <a16:creationId xmlns:a16="http://schemas.microsoft.com/office/drawing/2014/main" id="{394AB83A-65AE-408F-89F3-315097B3102B}"/>
              </a:ext>
            </a:extLst>
          </p:cNvPr>
          <p:cNvSpPr>
            <a:spLocks/>
          </p:cNvSpPr>
          <p:nvPr/>
        </p:nvSpPr>
        <p:spPr bwMode="auto">
          <a:xfrm>
            <a:off x="6269038" y="5129213"/>
            <a:ext cx="107950" cy="107950"/>
          </a:xfrm>
          <a:custGeom>
            <a:avLst/>
            <a:gdLst>
              <a:gd name="T0" fmla="*/ 0 w 68"/>
              <a:gd name="T1" fmla="*/ 0 h 68"/>
              <a:gd name="T2" fmla="*/ 68 w 68"/>
              <a:gd name="T3" fmla="*/ 0 h 68"/>
              <a:gd name="T4" fmla="*/ 68 w 68"/>
              <a:gd name="T5" fmla="*/ 68 h 68"/>
              <a:gd name="T6" fmla="*/ 0 w 68"/>
              <a:gd name="T7" fmla="*/ 68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cubicBezTo>
                  <a:pt x="0" y="0"/>
                  <a:pt x="68" y="0"/>
                  <a:pt x="68" y="0"/>
                </a:cubicBezTo>
                <a:cubicBezTo>
                  <a:pt x="68" y="0"/>
                  <a:pt x="68" y="68"/>
                  <a:pt x="68" y="68"/>
                </a:cubicBezTo>
                <a:cubicBezTo>
                  <a:pt x="68" y="68"/>
                  <a:pt x="0" y="68"/>
                  <a:pt x="0" y="68"/>
                </a:cubicBezTo>
                <a:cubicBezTo>
                  <a:pt x="0" y="68"/>
                  <a:pt x="0" y="0"/>
                  <a:pt x="0"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44558"/>
      </p:ext>
    </p:extLst>
  </p:cSld>
  <p:clrMapOvr>
    <a:masterClrMapping/>
  </p:clrMapOvr>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10288</TotalTime>
  <Words>1644</Words>
  <Application>Microsoft Office PowerPoint</Application>
  <PresentationFormat>On-screen Show (4:3)</PresentationFormat>
  <Paragraphs>349</Paragraphs>
  <Slides>18</Slides>
  <Notes>10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Calibri Light</vt:lpstr>
      <vt:lpstr>Symbol</vt:lpstr>
      <vt:lpstr>Times New Roman</vt:lpstr>
      <vt:lpstr>Wingdings</vt:lpstr>
      <vt:lpstr>1_Office テーマ</vt:lpstr>
      <vt:lpstr>Office テーマ</vt:lpstr>
      <vt:lpstr>Equation</vt:lpstr>
      <vt:lpstr>Benchmark Examples for Data-driven Site Characterization</vt:lpstr>
      <vt:lpstr>Outline</vt:lpstr>
      <vt:lpstr>Virtual Ground</vt:lpstr>
      <vt:lpstr>Four Examples</vt:lpstr>
      <vt:lpstr>Boundary Surface</vt:lpstr>
      <vt:lpstr>Trend model &amp; Stochastic Characteristics</vt:lpstr>
      <vt:lpstr>PowerPoint Presentation</vt:lpstr>
      <vt:lpstr>Available Data</vt:lpstr>
      <vt:lpstr>Training Set &amp; Validation Set</vt:lpstr>
      <vt:lpstr>Example of Training Set (qt)</vt:lpstr>
      <vt:lpstr>Benchmark Tasks</vt:lpstr>
      <vt:lpstr>Performance Evaluation Measure</vt:lpstr>
      <vt:lpstr>Yardsticks: Geotechnical Lasso (Shuku and Phoon 2021)</vt:lpstr>
      <vt:lpstr>Results: G2-T1</vt:lpstr>
      <vt:lpstr>Results: G2-T2</vt:lpstr>
      <vt:lpstr>Results: G2-T3</vt:lpstr>
      <vt:lpstr>Performance Evaluation</vt:lpstr>
      <vt:lpstr>Performance Summary</vt:lpstr>
    </vt:vector>
  </TitlesOfParts>
  <Company>アイディーエイ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株式会社 アイディーエイ</dc:creator>
  <cp:lastModifiedBy>Eleni Smyrniou</cp:lastModifiedBy>
  <cp:revision>506</cp:revision>
  <cp:lastPrinted>2020-01-08T14:14:32Z</cp:lastPrinted>
  <dcterms:created xsi:type="dcterms:W3CDTF">2010-05-24T05:28:08Z</dcterms:created>
  <dcterms:modified xsi:type="dcterms:W3CDTF">2022-02-08T14:15:35Z</dcterms:modified>
</cp:coreProperties>
</file>