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20.xml.rels" ContentType="application/vnd.openxmlformats-package.relationships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C7BE146-24F3-42EF-A987-D316612DF69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 icons for each department.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5836BBC-DF1F-47F2-A8B7-9B32786335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59520"/>
            <a:ext cx="9143640" cy="574740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8"/>
          <p:cNvSpPr/>
          <p:nvPr/>
        </p:nvSpPr>
        <p:spPr>
          <a:xfrm>
            <a:off x="0" y="6427080"/>
            <a:ext cx="9143640" cy="43056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0" y="0"/>
            <a:ext cx="9143640" cy="6332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920" cy="2419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 or Office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0" y="659520"/>
            <a:ext cx="9143640" cy="574740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0" y="6427080"/>
            <a:ext cx="9143640" cy="43056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0" y="0"/>
            <a:ext cx="9143640" cy="6332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920" cy="2419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 or Office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/>
          <p:cNvSpPr/>
          <p:nvPr/>
        </p:nvSpPr>
        <p:spPr>
          <a:xfrm>
            <a:off x="0" y="659520"/>
            <a:ext cx="9143640" cy="574740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0" y="6427080"/>
            <a:ext cx="9143640" cy="43056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0"/>
            <a:ext cx="9143640" cy="6332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920" cy="24192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 or Office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/>
          <p:cNvSpPr/>
          <p:nvPr/>
        </p:nvSpPr>
        <p:spPr>
          <a:xfrm>
            <a:off x="0" y="659520"/>
            <a:ext cx="9143640" cy="5747400"/>
          </a:xfrm>
          <a:prstGeom prst="rect">
            <a:avLst/>
          </a:prstGeom>
          <a:solidFill>
            <a:srgbClr val="0c2340">
              <a:alpha val="5000"/>
            </a:srgbClr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Rectangle 8"/>
          <p:cNvSpPr/>
          <p:nvPr/>
        </p:nvSpPr>
        <p:spPr>
          <a:xfrm>
            <a:off x="0" y="6427080"/>
            <a:ext cx="9143640" cy="43056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Rectangle 6"/>
          <p:cNvSpPr/>
          <p:nvPr/>
        </p:nvSpPr>
        <p:spPr>
          <a:xfrm>
            <a:off x="0" y="0"/>
            <a:ext cx="9143640" cy="6332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Straight Connector 7"/>
          <p:cNvSpPr/>
          <p:nvPr/>
        </p:nvSpPr>
        <p:spPr>
          <a:xfrm>
            <a:off x="0" y="63828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Straight Connector 9"/>
          <p:cNvSpPr/>
          <p:nvPr/>
        </p:nvSpPr>
        <p:spPr>
          <a:xfrm>
            <a:off x="0" y="6420240"/>
            <a:ext cx="9144000" cy="36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" name="Picture 1" descr=""/>
          <p:cNvPicPr/>
          <p:nvPr/>
        </p:nvPicPr>
        <p:blipFill>
          <a:blip r:embed="rId2"/>
          <a:stretch/>
        </p:blipFill>
        <p:spPr>
          <a:xfrm>
            <a:off x="231480" y="192240"/>
            <a:ext cx="2923920" cy="24192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Department or Office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rikinzala/emotion-dataset-raw" TargetMode="External"/><Relationship Id="rId2" Type="http://schemas.openxmlformats.org/officeDocument/2006/relationships/hyperlink" Target="https://www.kaggle.com/datasets/suchintikasarkar/sentiment-analysis-for-mental-health" TargetMode="External"/><Relationship Id="rId3" Type="http://schemas.openxmlformats.org/officeDocument/2006/relationships/hyperlink" Target="https://www.kaggle.com/datasets/reihanenamdari/mental-health-corpus" TargetMode="External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7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Box 18"/>
          <p:cNvSpPr/>
          <p:nvPr/>
        </p:nvSpPr>
        <p:spPr>
          <a:xfrm>
            <a:off x="4082400" y="4595400"/>
            <a:ext cx="4799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AI-Driven Sentiment Analysis of Social Media for Mental Health Indicators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19"/>
          <p:cNvSpPr/>
          <p:nvPr/>
        </p:nvSpPr>
        <p:spPr>
          <a:xfrm>
            <a:off x="4082400" y="5182560"/>
            <a:ext cx="479988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26000"/>
                </a:solidFill>
                <a:latin typeface="Arial"/>
              </a:rPr>
              <a:t>Mason Conkel and Sudman Sakib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Picture 20" descr=""/>
          <p:cNvPicPr/>
          <p:nvPr/>
        </p:nvPicPr>
        <p:blipFill>
          <a:blip r:embed="rId1"/>
          <a:stretch/>
        </p:blipFill>
        <p:spPr>
          <a:xfrm>
            <a:off x="4157280" y="3849840"/>
            <a:ext cx="3623760" cy="658080"/>
          </a:xfrm>
          <a:prstGeom prst="rect">
            <a:avLst/>
          </a:prstGeom>
          <a:ln w="0">
            <a:noFill/>
          </a:ln>
        </p:spPr>
      </p:pic>
      <p:sp>
        <p:nvSpPr>
          <p:cNvPr id="49" name="Straight Connector 21"/>
          <p:cNvSpPr/>
          <p:nvPr/>
        </p:nvSpPr>
        <p:spPr>
          <a:xfrm>
            <a:off x="3886200" y="3849840"/>
            <a:ext cx="360" cy="1420920"/>
          </a:xfrm>
          <a:prstGeom prst="line">
            <a:avLst/>
          </a:prstGeom>
          <a:ln w="25560">
            <a:solidFill>
              <a:srgbClr val="f15a22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Standard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0866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Accuracy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Training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 Predictions of Total Predictions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F1 Score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Typical Analysis Tool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 Predictions vs Predictions Concerning Class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Confidence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Typical Measure of Model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at argmax position after a softmax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4" name=""/>
              <p:cNvSpPr txBox="1"/>
              <p:nvPr/>
            </p:nvSpPr>
            <p:spPr>
              <a:xfrm>
                <a:off x="2500920" y="3200400"/>
                <a:ext cx="4357080" cy="529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F</m:t>
                    </m:r>
                    <m:r>
                      <m:t xml:space="preserve">1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2</m:t>
                        </m:r>
                        <m:r>
                          <m:t xml:space="preserve">×</m:t>
                        </m:r>
                        <m:r>
                          <m:t xml:space="preserve">TP</m:t>
                        </m:r>
                      </m:num>
                      <m:den>
                        <m:r>
                          <m:t xml:space="preserve">2</m:t>
                        </m:r>
                        <m:r>
                          <m:t xml:space="preserve">×</m:t>
                        </m:r>
                        <m:r>
                          <m:t xml:space="preserve">TP</m:t>
                        </m:r>
                        <m:r>
                          <m:t xml:space="preserve">+</m:t>
                        </m:r>
                        <m:r>
                          <m:t xml:space="preserve">FP</m:t>
                        </m:r>
                        <m:r>
                          <m:t xml:space="preserve">+</m:t>
                        </m:r>
                        <m:r>
                          <m:t xml:space="preserve">FP</m:t>
                        </m:r>
                      </m:den>
                    </m:f>
                    <m:r>
                      <m:t xml:space="preserve">=</m:t>
                    </m:r>
                    <m:f>
                      <m:num>
                        <m:r>
                          <m:t xml:space="preserve">2</m:t>
                        </m:r>
                        <m:r>
                          <m:t xml:space="preserve">×</m:t>
                        </m:r>
                        <m:r>
                          <m:t xml:space="preserve">Precision</m:t>
                        </m:r>
                        <m:r>
                          <m:t xml:space="preserve">×</m:t>
                        </m:r>
                        <m:r>
                          <m:t xml:space="preserve">Recall</m:t>
                        </m:r>
                      </m:num>
                      <m:den>
                        <m:r>
                          <m:t xml:space="preserve">Precision</m:t>
                        </m:r>
                        <m:r>
                          <m:t xml:space="preserve">+</m:t>
                        </m:r>
                        <m:r>
                          <m:t xml:space="preserve">Recall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79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Cross-Tabular Probability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315200" cy="137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Emotion Model Predicts on Mental Health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Intersects Provide Probability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I.E. P(Depression | Sadness) = 41.43%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0" name=""/>
          <p:cNvGraphicFramePr/>
          <p:nvPr/>
        </p:nvGraphicFramePr>
        <p:xfrm>
          <a:off x="229320" y="3218760"/>
          <a:ext cx="8685720" cy="3516480"/>
        </p:xfrm>
        <a:graphic>
          <a:graphicData uri="http://schemas.openxmlformats.org/drawingml/2006/table">
            <a:tbl>
              <a:tblPr/>
              <a:tblGrid>
                <a:gridCol w="1557000"/>
                <a:gridCol w="888480"/>
                <a:gridCol w="851760"/>
                <a:gridCol w="1249560"/>
                <a:gridCol w="857160"/>
                <a:gridCol w="1401120"/>
                <a:gridCol w="769320"/>
                <a:gridCol w="1111680"/>
              </a:tblGrid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Mental State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Anxiety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Bipolar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Depression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Normal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Personality Disorder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Suicidal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Predicted Emotion</a:t>
                      </a:r>
                      <a:endParaRPr b="1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1592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1822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2501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1408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Joy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4463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1027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2436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Neutral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Sadness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594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6382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3762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429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4888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Surprise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377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2405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7086600" cy="137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Combination of 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Confidence and Probability.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Explains the assurance of the dual model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6" name=""/>
              <p:cNvSpPr txBox="1"/>
              <p:nvPr/>
            </p:nvSpPr>
            <p:spPr>
              <a:xfrm>
                <a:off x="1541880" y="3429000"/>
                <a:ext cx="6060240" cy="3070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SAware</m:t>
                    </m:r>
                    <m:r>
                      <m:t xml:space="preserve">=</m:t>
                    </m:r>
                    <m:f>
                      <m:fPr>
                        <m:type m:val="lin"/>
                      </m:fPr>
                      <m:num>
                        <m:r>
                          <m:t xml:space="preserve">1</m:t>
                        </m:r>
                      </m:num>
                      <m:den>
                        <m:rad>
                          <m:radPr>
                            <m:degHide m:val="1"/>
                          </m:radPr>
                          <m:deg/>
                          <m:e>
                            <m:r>
                              <m:t xml:space="preserve">2</m:t>
                            </m:r>
                          </m:e>
                        </m:rad>
                      </m:den>
                    </m:f>
                    <m:r>
                      <m:t xml:space="preserve">×</m:t>
                    </m:r>
                    <m:r>
                      <m:t xml:space="preserve">P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State</m:t>
                        </m:r>
                        <m:r>
                          <m:rPr>
                            <m:lit/>
                            <m:nor/>
                          </m:rPr>
                          <m:t xml:space="preserve"> | </m:t>
                        </m:r>
                        <m:r>
                          <m:t xml:space="preserve">Emotion</m:t>
                        </m:r>
                      </m:e>
                    </m:d>
                    <m:r>
                      <m:t xml:space="preserve">∗</m:t>
                    </m:r>
                    <m:r>
                      <m:t xml:space="preserve">RSS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Conf</m:t>
                            </m:r>
                          </m:e>
                          <m:sub>
                            <m:r>
                              <m:t xml:space="preserve">Emotion</m:t>
                            </m:r>
                          </m:sub>
                        </m:sSub>
                        <m:r>
                          <m:t xml:space="preserve">,</m:t>
                        </m:r>
                        <m:sSub>
                          <m:e>
                            <m:r>
                              <m:t xml:space="preserve">Conf</m:t>
                            </m:r>
                          </m:e>
                          <m:sub>
                            <m:r>
                              <m:t xml:space="preserve">State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600" cy="38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nothing look forward lifei dont many reasons keep going feel like nothing keeps going next day makes want hang myself”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Has Mental Health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Sadness, Suicidal (99.98%, 68.22%); SAware (39.54%)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BERT: Sadness, Suicidal (88.76%, 74.04%)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; SAware (55.38%)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Custom: Joy, Suicidal (59.65%, 44.14%); SAware (3.07%)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458200" cy="38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finally upgarded grandma bought new phone beneath using s yearsd”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Normal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Neutral, Normal (96.06%, 81.21%); SAware (4.59%)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BERT: Sadness, Normal (55.48%, 99,98%); SAware (26.96%)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Custom: Neutral, Normal (97.16%, 91.39%); SAware (6.19%)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600" cy="38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rabbit died rabbit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named thumper died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fell garden pot broke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neck really nice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bunny fearless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scared anyone add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insult injury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happened right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birthday idk posting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sad”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Label: Normal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GPT2: Sadness,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Suicidal (99.98%,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78.45%); SAware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(41.52%)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BERT: Sadness, Normal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(99.29%, 99.96%);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SAware (32.89%)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Custom: Anger, Suicidal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(99.99%, 86.67%);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SAware (5.96%)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Discussion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8229600" cy="38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SAware allows the adjustment of thresholds to compensate for small values.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Threshold of 3.0% for the custom model will solve drift for low probability labels.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Expert can adjust thresholds and use to automate tasks even with small models.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228600" y="1825560"/>
            <a:ext cx="86868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 &amp; Data: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Sentiment Analysis for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Mental Health using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Labeled Social Media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Dual, Distinct Models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using GPT2, BERT and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Encode-Transformer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 and 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Accuracy, F1 Score,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Confidence, Probability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of Cross-Tabular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Intersection and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Sentiment Awareness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Sentiment Awareness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provides actionable and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tunable metric for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explain and assure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decision making.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228600" y="653868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8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c2340"/>
          </a:solidFill>
          <a:ln w="64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0" y="3803760"/>
            <a:ext cx="9143640" cy="50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utsa.edu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60280" y="6480720"/>
            <a:ext cx="8623080" cy="37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Picture 7" descr=""/>
          <p:cNvPicPr/>
          <p:nvPr/>
        </p:nvPicPr>
        <p:blipFill>
          <a:blip r:embed="rId1"/>
          <a:srcRect l="0" t="0" r="48748" b="0"/>
          <a:stretch/>
        </p:blipFill>
        <p:spPr>
          <a:xfrm>
            <a:off x="3245760" y="2785680"/>
            <a:ext cx="2652120" cy="8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40572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Social Media declines  mental health.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Sentiment Analysis (SA) can predict this decline in users.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 assurance is key to deploying helpful AI models with explainable and reliable SA.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615920" y="880200"/>
            <a:ext cx="4070880" cy="2707200"/>
          </a:xfrm>
          <a:prstGeom prst="rect">
            <a:avLst/>
          </a:prstGeom>
          <a:ln w="0">
            <a:noFill/>
          </a:ln>
        </p:spPr>
      </p:pic>
      <p:sp>
        <p:nvSpPr>
          <p:cNvPr id="61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5029200" y="3657600"/>
            <a:ext cx="377172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Datasets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80010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1"/>
              </a:rPr>
              <a:t>emotion-dataset-raw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Labels for Anger, Disgust, Fear, Joy, Neutral, Sadness, Shame and Surprise for text examples.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2"/>
              </a:rPr>
              <a:t>sentiment-analysis-for-mental-health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Labels for Anxiety, Bipolar, Depression, Normal, Personality Disorder, Stress and Suicidal for text examples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hlinkClick r:id="rId3"/>
              </a:rPr>
              <a:t>mental-health-corpus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Binary label for Normal or Mental Health Issue for text.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Model Roles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66294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Emotional Sentiment Model: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Trained on emotion-dataset-raw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Higher weight of two deployed models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Mental Health Model: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Trained on sentiment-analysis-for-mental-health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difficult to explain than emotions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Pure Test Data: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Mental-health-corpus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Provides unseen data for dual model analysis.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172200" y="807120"/>
            <a:ext cx="274320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32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Model Architectures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28600" y="1821240"/>
            <a:ext cx="662940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GPT2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Decoder-Only 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~110+ million parameters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BERT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Encoder-Only Transformer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~100+ million parameters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Encoder-Only Custom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Smaller transformer built on BERT principles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~9 million parameter (light-weight)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5715000" y="807120"/>
            <a:ext cx="3206520" cy="24048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5257800" y="2743200"/>
            <a:ext cx="365760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35080" y="807120"/>
            <a:ext cx="8676000" cy="102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AI-Driven Sentiment Analysis of Social </a:t>
            </a:r>
            <a:br>
              <a:rPr sz="3000"/>
            </a:br>
            <a:r>
              <a:rPr b="1" lang="en-US" sz="3000" spc="-1" strike="noStrike">
                <a:solidFill>
                  <a:srgbClr val="000000"/>
                </a:solidFill>
                <a:latin typeface="Arial"/>
              </a:rPr>
              <a:t>Media for Mental Health Indicators</a:t>
            </a:r>
            <a:endParaRPr b="1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Problem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Data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Models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Metrics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Results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696000" y="2027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357240" y="383112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57680" y="1828800"/>
            <a:ext cx="5829120" cy="397152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228600" y="6539040"/>
            <a:ext cx="8686800" cy="31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Mason Conkel and Sudman Sakib 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	</a:t>
            </a:r>
            <a:r>
              <a:rPr b="1" lang="en-US" sz="1800" spc="-1" strike="noStrike">
                <a:solidFill>
                  <a:srgbClr val="f26000"/>
                </a:solidFill>
                <a:latin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2025-05-04T22:24:19Z</dcterms:created>
  <dc:creator/>
  <dc:description/>
  <dc:language>en-US</dc:language>
  <cp:lastModifiedBy/>
  <dcterms:modified xsi:type="dcterms:W3CDTF">2025-05-04T23:53:45Z</dcterms:modified>
  <cp:revision>3</cp:revision>
  <dc:subject/>
  <dc:title>UTSA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0x010100B5EEB1A569F5B945847AE8D5F41B0AD6</vt:lpwstr>
  </property>
  <property fmtid="{D5CDD505-2E9C-101B-9397-08002B2CF9AE}" pid="3" name="Notes">
    <vt:r8>1</vt:r8>
  </property>
  <property fmtid="{D5CDD505-2E9C-101B-9397-08002B2CF9AE}" pid="4" name="PresentationFormat">
    <vt:lpwstr>On-screen Show (4:3)</vt:lpwstr>
  </property>
  <property fmtid="{D5CDD505-2E9C-101B-9397-08002B2CF9AE}" pid="5" name="Slides">
    <vt:r8>4</vt:r8>
  </property>
</Properties>
</file>