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20.xml.rels" ContentType="application/vnd.openxmlformats-package.relationships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FE06D81-3D97-4C02-ABCB-A92024AF13F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 icons for each department.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D953E7-3363-4779-BD16-1DF08718022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59520"/>
            <a:ext cx="9143280" cy="574704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8"/>
          <p:cNvSpPr/>
          <p:nvPr/>
        </p:nvSpPr>
        <p:spPr>
          <a:xfrm>
            <a:off x="0" y="6427080"/>
            <a:ext cx="9143280" cy="43020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0" y="0"/>
            <a:ext cx="9143280" cy="63288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560" cy="2415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0" y="659520"/>
            <a:ext cx="9143280" cy="574704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0" y="6427080"/>
            <a:ext cx="9143280" cy="43020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0" y="0"/>
            <a:ext cx="9143280" cy="63288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560" cy="2415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/>
          <p:nvPr/>
        </p:nvSpPr>
        <p:spPr>
          <a:xfrm>
            <a:off x="0" y="659520"/>
            <a:ext cx="9143280" cy="574704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0" y="6427080"/>
            <a:ext cx="9143280" cy="43020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0" y="0"/>
            <a:ext cx="9143280" cy="63288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560" cy="24156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/>
          <p:nvPr/>
        </p:nvSpPr>
        <p:spPr>
          <a:xfrm>
            <a:off x="0" y="659520"/>
            <a:ext cx="9143280" cy="574704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0" y="6427080"/>
            <a:ext cx="9143280" cy="43020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Rectangle 6"/>
          <p:cNvSpPr/>
          <p:nvPr/>
        </p:nvSpPr>
        <p:spPr>
          <a:xfrm>
            <a:off x="0" y="0"/>
            <a:ext cx="9143280" cy="63288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560" cy="24156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rikinzala/emotion-dataset-raw" TargetMode="External"/><Relationship Id="rId2" Type="http://schemas.openxmlformats.org/officeDocument/2006/relationships/hyperlink" Target="https://www.kaggle.com/datasets/suchintikasarkar/sentiment-analysis-for-mental-health" TargetMode="External"/><Relationship Id="rId3" Type="http://schemas.openxmlformats.org/officeDocument/2006/relationships/hyperlink" Target="https://www.kaggle.com/datasets/reihanenamdari/mental-health-corpus" TargetMode="External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7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" name="TextBox 18"/>
          <p:cNvSpPr/>
          <p:nvPr/>
        </p:nvSpPr>
        <p:spPr>
          <a:xfrm>
            <a:off x="4082400" y="4595400"/>
            <a:ext cx="4799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  <a:ea typeface="DejaVu Sans"/>
              </a:rPr>
              <a:t>AI-Driven Sentiment Analysis of Social Media for Mental Health Indicators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Box 19"/>
          <p:cNvSpPr/>
          <p:nvPr/>
        </p:nvSpPr>
        <p:spPr>
          <a:xfrm>
            <a:off x="4082400" y="5182560"/>
            <a:ext cx="4799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26000"/>
                </a:solidFill>
                <a:latin typeface="Arial"/>
                <a:ea typeface="DejaVu Sans"/>
              </a:rPr>
              <a:t>Mason Conkel and Sudman Sakib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Picture 20" descr=""/>
          <p:cNvPicPr/>
          <p:nvPr/>
        </p:nvPicPr>
        <p:blipFill>
          <a:blip r:embed="rId1"/>
          <a:stretch/>
        </p:blipFill>
        <p:spPr>
          <a:xfrm>
            <a:off x="4157280" y="3849840"/>
            <a:ext cx="3623400" cy="657720"/>
          </a:xfrm>
          <a:prstGeom prst="rect">
            <a:avLst/>
          </a:prstGeom>
          <a:ln w="0">
            <a:noFill/>
          </a:ln>
        </p:spPr>
      </p:pic>
      <p:sp>
        <p:nvSpPr>
          <p:cNvPr id="44" name="Straight Connector 21"/>
          <p:cNvSpPr/>
          <p:nvPr/>
        </p:nvSpPr>
        <p:spPr>
          <a:xfrm>
            <a:off x="3886200" y="3849840"/>
            <a:ext cx="360" cy="142092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Standard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708624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Accuracy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Training Standard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 Predictions of Total Predictions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F1 Score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Typical Analysis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 Predictions vs Predictions Concerning Class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Confidence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Typical Measure of Model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at argmax position after a softmax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715200" y="3200400"/>
            <a:ext cx="4971600" cy="61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79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Cross-Tabular Probability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7314840" cy="137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Emotion Model Predicts on Mental Health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Intersects Provide Probability 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I.E. P(Depression | Sadness) = 41.43%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5" name=""/>
          <p:cNvGraphicFramePr/>
          <p:nvPr/>
        </p:nvGraphicFramePr>
        <p:xfrm>
          <a:off x="229320" y="3084840"/>
          <a:ext cx="8685720" cy="3294000"/>
        </p:xfrm>
        <a:graphic>
          <a:graphicData uri="http://schemas.openxmlformats.org/drawingml/2006/table">
            <a:tbl>
              <a:tblPr/>
              <a:tblGrid>
                <a:gridCol w="1557000"/>
                <a:gridCol w="888480"/>
                <a:gridCol w="851760"/>
                <a:gridCol w="1249560"/>
                <a:gridCol w="857160"/>
                <a:gridCol w="1401120"/>
                <a:gridCol w="769320"/>
                <a:gridCol w="1111680"/>
              </a:tblGrid>
              <a:tr h="5842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Mental State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Anxiety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Bipolar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Depression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Normal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Personality Disorder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Suicidal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Predicted Emotion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Joy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Neutral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Sadness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594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6382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3762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4888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Surprise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7086240" cy="137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Combination of 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Confidence and Probability.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Explains the assurance of the dual model system.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43320" y="3696120"/>
            <a:ext cx="7857720" cy="41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02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4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8760" cy="397116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229240" cy="38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nothing look forward lifei dont many reasons keep going feel like nothing keeps going next day makes want hang myself”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Label: Has Mental Health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GPT2: Sadness, Suicidal (99.98%, 68.22%); SAware (39.54%)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BERT: Sadness, Suicidal (88.76%, 74.04%); SAware (55.38%)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Custom: Joy, Suicidal (59.65%, 44.14%); SAware (3.07%)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457840" cy="38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finally upgarded grandma bought new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phone beneath using s yearsd”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Label: Normal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GPT2: Neutral, Normal (96.06%, 81.21%); SAware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(4.59%)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BERT: Sadness, Normal (55.48%, 99,98%); SAware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(26.96%)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Custom: Neutral, Normal (97.16%, 91.39%); SAware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(6.19%)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229240" cy="38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rabbit died rabbit named thumper died fell garden pot broke neck really nice bunny fearless scared anyone add insult injury happened right birthday idk posting sad”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Label: Normal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GPT2: Sadness, Suicidal (99.98%, 78.45%); SAware (41.52%)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BERT: Sadness, Normal (99.29%, 99.96%); SAware (32.89%)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Custom: Anger, Suicidal (99.99%, 86.67%); SAware (5.96%)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Discussion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229240" cy="38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SAware allows the adjustment of thresholds to compensate for small values.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Threshold of 3.0% for the custom model will solve drift for low probability labels.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Expert can adjust thresholds and use to automate tasks even with small models.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02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4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8760" cy="397116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02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228600" y="1825560"/>
            <a:ext cx="868644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 &amp; Data: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Sentiment Analysis for Mental Health using Labeled Social Media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Dual, Distinct Models using GPT2, BERT and Encode-Transformer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 and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Accuracy, F1 Score, Confidence, Probability of Cross-Tabular Intersection and Sentiment Awareness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Sentiment Awareness provides actionable and tunable metric for to explain and assure decision making.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02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4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28600" y="653868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8760" cy="397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8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0" y="3803760"/>
            <a:ext cx="9143280" cy="50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utsa.edu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260280" y="6480720"/>
            <a:ext cx="8622720" cy="37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7" descr=""/>
          <p:cNvPicPr/>
          <p:nvPr/>
        </p:nvPicPr>
        <p:blipFill>
          <a:blip r:embed="rId1"/>
          <a:srcRect l="0" t="0" r="48748" b="0"/>
          <a:stretch/>
        </p:blipFill>
        <p:spPr>
          <a:xfrm>
            <a:off x="3245760" y="2785680"/>
            <a:ext cx="2651760" cy="86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405684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Social Media declines  mental health.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Sentiment Analysis (SA) can predict this decline in users.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 assurance is key to deploying helpful AI models with explainable and reliable SA.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615920" y="880200"/>
            <a:ext cx="4070520" cy="270684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029200" y="3657600"/>
            <a:ext cx="3771360" cy="251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02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4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8760" cy="397116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Datasets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800064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emotion-dataset-raw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Labels for Anger, Disgust, Fear, Joy, Neutral, Sadness, Shame and Surprise for text examples.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sentiment-analysis-for-mental-health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Labels for Anxiety, Bipolar, Depression, Normal, Personality Disorder, Stress and Suicidal for text examples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mental-health-corpus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Binary label for Normal or Mental Health Issue for text.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02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4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8760" cy="397116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Model Roles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662904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Emotional Sentiment Model: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Trained on emotion-dataset-raw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Higher weight of two deployed models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Mental Health Model: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Trained on sentiment-analysis-for-mental-health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difficult to explain than emotions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Pure Test Data: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Mental-health-corpus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Provides unseen data for dual model analysis.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172200" y="807120"/>
            <a:ext cx="27428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Model Architectures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662904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GPT2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Decoder-Only Transformer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~110+ million parameters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BERT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Encoder-Only Transformer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~100+ million parameters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Encoder-Only Custom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Smaller transformer built on BERT principles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~9 million parameter (light-weight)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715000" y="807120"/>
            <a:ext cx="3206160" cy="24044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257800" y="2743200"/>
            <a:ext cx="365724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5640" cy="102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4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696000" y="202716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357240" y="3831120"/>
            <a:ext cx="180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8760" cy="397116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228600" y="6539040"/>
            <a:ext cx="8686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2025-05-04T22:24:19Z</dcterms:created>
  <dc:creator/>
  <dc:description/>
  <dc:language>en-US</dc:language>
  <cp:lastModifiedBy/>
  <dcterms:modified xsi:type="dcterms:W3CDTF">2025-05-05T00:02:33Z</dcterms:modified>
  <cp:revision>6</cp:revision>
  <dc:subject/>
  <dc:title>UTSA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0x010100B5EEB1A569F5B945847AE8D5F41B0AD6</vt:lpwstr>
  </property>
  <property fmtid="{D5CDD505-2E9C-101B-9397-08002B2CF9AE}" pid="3" name="Notes">
    <vt:r8>1</vt:r8>
  </property>
  <property fmtid="{D5CDD505-2E9C-101B-9397-08002B2CF9AE}" pid="4" name="PresentationFormat">
    <vt:lpwstr>On-screen Show (4:3)</vt:lpwstr>
  </property>
  <property fmtid="{D5CDD505-2E9C-101B-9397-08002B2CF9AE}" pid="5" name="Slides">
    <vt:r8>4</vt:r8>
  </property>
</Properties>
</file>