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8" r:id="rId62"/>
    <p:sldId id="317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8" r:id="rId72"/>
    <p:sldId id="327" r:id="rId73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>
      <p:cViewPr varScale="1">
        <p:scale>
          <a:sx n="102" d="100"/>
          <a:sy n="102" d="100"/>
        </p:scale>
        <p:origin x="41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EA1B-0421-47A2-A1DF-5A114B96F269}" type="datetimeFigureOut">
              <a:rPr lang="lt-LT" smtClean="0"/>
              <a:t>2015-11-03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83A61-EB08-4DCD-A099-6123F58F070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4898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3033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52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25573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Parodyti</a:t>
            </a:r>
            <a:r>
              <a:rPr lang="en-US" dirty="0" smtClean="0"/>
              <a:t> </a:t>
            </a:r>
            <a:r>
              <a:rPr lang="en-US" dirty="0" err="1" smtClean="0"/>
              <a:t>SupplyContactDetails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57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221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Parodyti</a:t>
            </a:r>
            <a:r>
              <a:rPr lang="en-US" dirty="0" smtClean="0"/>
              <a:t> </a:t>
            </a:r>
            <a:r>
              <a:rPr lang="en-US" dirty="0" err="1" smtClean="0"/>
              <a:t>SupplyContactDetailsHandler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58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8838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Parodyti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ContactDetailsController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60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11761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Parodyti</a:t>
            </a:r>
            <a:r>
              <a:rPr lang="en-US" dirty="0" smtClean="0"/>
              <a:t> </a:t>
            </a:r>
            <a:r>
              <a:rPr lang="en-US" dirty="0" err="1" smtClean="0"/>
              <a:t>ContactDetailsSupplied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62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103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Paklausti</a:t>
            </a:r>
            <a:r>
              <a:rPr lang="en-US" dirty="0" smtClean="0"/>
              <a:t> </a:t>
            </a:r>
            <a:r>
              <a:rPr lang="en-US" dirty="0" err="1" smtClean="0"/>
              <a:t>žmonių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</a:t>
            </a:r>
            <a:r>
              <a:rPr lang="en-US" baseline="0" dirty="0" smtClean="0"/>
              <a:t> tai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3558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Neturi</a:t>
            </a:r>
            <a:r>
              <a:rPr lang="en-US" dirty="0" smtClean="0"/>
              <a:t> identity (</a:t>
            </a:r>
            <a:r>
              <a:rPr lang="en-US" dirty="0" err="1" smtClean="0"/>
              <a:t>neina</a:t>
            </a:r>
            <a:r>
              <a:rPr lang="en-US" dirty="0" smtClean="0"/>
              <a:t> </a:t>
            </a:r>
            <a:r>
              <a:rPr lang="en-US" dirty="0" err="1" smtClean="0"/>
              <a:t>identifikuoti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16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4432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Parodyti</a:t>
            </a:r>
            <a:r>
              <a:rPr lang="en-US" dirty="0" smtClean="0"/>
              <a:t> </a:t>
            </a:r>
            <a:r>
              <a:rPr lang="en-US" dirty="0" err="1" smtClean="0"/>
              <a:t>PHPStorm’e</a:t>
            </a:r>
            <a:r>
              <a:rPr lang="en-US" dirty="0" smtClean="0"/>
              <a:t> </a:t>
            </a:r>
            <a:r>
              <a:rPr lang="en-US" dirty="0" err="1" smtClean="0"/>
              <a:t>klasę</a:t>
            </a:r>
            <a:r>
              <a:rPr lang="en-US" dirty="0" smtClean="0"/>
              <a:t>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20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0040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Pateikti</a:t>
            </a:r>
            <a:r>
              <a:rPr lang="en-US" dirty="0" smtClean="0"/>
              <a:t> \</a:t>
            </a:r>
            <a:r>
              <a:rPr lang="en-US" dirty="0" err="1" smtClean="0"/>
              <a:t>DateTime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pavyzdį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25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483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Parodyti</a:t>
            </a:r>
            <a:r>
              <a:rPr lang="en-US" dirty="0" smtClean="0"/>
              <a:t> </a:t>
            </a:r>
            <a:r>
              <a:rPr lang="en-US" dirty="0" err="1" smtClean="0"/>
              <a:t>PHPStorm’e</a:t>
            </a:r>
            <a:r>
              <a:rPr lang="en-US" dirty="0" smtClean="0"/>
              <a:t> </a:t>
            </a:r>
            <a:r>
              <a:rPr lang="en-US" dirty="0" err="1" smtClean="0"/>
              <a:t>klasę</a:t>
            </a:r>
            <a:r>
              <a:rPr lang="en-US" baseline="0" dirty="0" smtClean="0"/>
              <a:t> 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26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7997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33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3710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Parodyti</a:t>
            </a:r>
            <a:r>
              <a:rPr lang="en-US" dirty="0" smtClean="0"/>
              <a:t> </a:t>
            </a:r>
            <a:r>
              <a:rPr lang="en-US" dirty="0" err="1" smtClean="0"/>
              <a:t>pavyzdį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iš</a:t>
            </a:r>
            <a:r>
              <a:rPr lang="en-US" baseline="0" dirty="0" smtClean="0"/>
              <a:t> doctrine/</a:t>
            </a:r>
            <a:r>
              <a:rPr lang="en-US" baseline="0" dirty="0" err="1" smtClean="0"/>
              <a:t>Product.orn.xml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48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7582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Blogas</a:t>
            </a:r>
            <a:r>
              <a:rPr lang="en-US" dirty="0" smtClean="0"/>
              <a:t> </a:t>
            </a:r>
            <a:r>
              <a:rPr lang="en-US" dirty="0" err="1" smtClean="0"/>
              <a:t>būdas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pasiekiami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kiti</a:t>
            </a:r>
            <a:r>
              <a:rPr lang="en-US" baseline="0" dirty="0" smtClean="0"/>
              <a:t> find* </a:t>
            </a:r>
            <a:r>
              <a:rPr lang="en-US" baseline="0" dirty="0" err="1" smtClean="0"/>
              <a:t>metodai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3A61-EB08-4DCD-A099-6123F58F070A}" type="slidenum">
              <a:rPr lang="lt-LT" smtClean="0"/>
              <a:t>49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685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A6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D84-B205-4026-B5AE-6EE1097892ED}" type="datetime1">
              <a:rPr lang="lt-LT" smtClean="0"/>
              <a:t>2015-11-03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‹#›</a:t>
            </a:fld>
            <a:endParaRPr lang="lt-L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38" y="94735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6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207-8AD7-4A96-8076-1940CC1A9EAD}" type="datetime1">
              <a:rPr lang="lt-LT" smtClean="0"/>
              <a:t>2015-11-03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041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9061-DDD2-4FEF-872F-E4F987E73B78}" type="datetime1">
              <a:rPr lang="lt-LT" smtClean="0"/>
              <a:t>2015-11-03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439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E7F-6AA7-4D56-A807-B67B7285757E}" type="datetime1">
              <a:rPr lang="lt-LT" smtClean="0"/>
              <a:t>2015-11-03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76980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84C5-76EE-432C-B953-812535E9CF9A}" type="datetime1">
              <a:rPr lang="lt-LT" smtClean="0"/>
              <a:t>2015-11-03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5535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FB3F-9644-4B2C-8B83-AA51CC7D664A}" type="datetime1">
              <a:rPr lang="lt-LT" smtClean="0"/>
              <a:t>2015-11-03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319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604E-9349-4809-BCB4-82777D559623}" type="datetime1">
              <a:rPr lang="lt-LT" smtClean="0"/>
              <a:t>2015-11-03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754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EB55-7DE6-48DB-80D5-3397EAE04F7F}" type="datetime1">
              <a:rPr lang="lt-LT" smtClean="0"/>
              <a:t>2015-11-03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3196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43DC-500B-4B2E-82D1-07169E8D433C}" type="datetime1">
              <a:rPr lang="lt-LT" smtClean="0"/>
              <a:t>2015-11-03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1235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1" y="888903"/>
            <a:ext cx="6746033" cy="6997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090" y="1726163"/>
            <a:ext cx="4805298" cy="4142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171" y="1726163"/>
            <a:ext cx="4627984" cy="4142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347A-9544-49CB-8A32-2C55979D01DC}" type="datetime1">
              <a:rPr lang="lt-LT" smtClean="0"/>
              <a:t>2015-11-03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68744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4E94-4015-4E73-82D0-662E1B10AEF8}" type="datetime1">
              <a:rPr lang="lt-LT" smtClean="0"/>
              <a:t>2015-11-03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095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816" y="635713"/>
            <a:ext cx="95809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816" y="2043403"/>
            <a:ext cx="9580984" cy="413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72816" y="6356350"/>
            <a:ext cx="18085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51D1-B18E-4B66-93C7-7BE500EB86E2}" type="datetime1">
              <a:rPr lang="lt-LT" smtClean="0"/>
              <a:t>2015-11-03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40759"/>
            <a:ext cx="421433" cy="31724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lang="lt-LT" sz="1400" smtClean="0">
                <a:solidFill>
                  <a:schemeClr val="lt1"/>
                </a:solidFill>
              </a:defRPr>
            </a:lvl1pPr>
          </a:lstStyle>
          <a:p>
            <a:fld id="{5D8CB1D7-A6BB-4752-BAE6-C5B122A9BB6E}" type="slidenum">
              <a:rPr lang="lt-LT" smtClean="0"/>
              <a:t>‹#›</a:t>
            </a:fld>
            <a:endParaRPr lang="lt-L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68927" cy="7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trine-orm.readthedocs.org/projects/doctrine-orm/en/latest/tutorials/embeddables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viqa/symfony-live-ddd-2015" TargetMode="External"/><Relationship Id="rId3" Type="http://schemas.openxmlformats.org/officeDocument/2006/relationships/hyperlink" Target="https://github.com/Platzengys/ddd-presentation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5225988"/>
            <a:ext cx="10454213" cy="1059204"/>
          </a:xfrm>
        </p:spPr>
        <p:txBody>
          <a:bodyPr>
            <a:noAutofit/>
          </a:bodyPr>
          <a:lstStyle/>
          <a:p>
            <a:r>
              <a:rPr lang="lt-LT" sz="5400" dirty="0" smtClean="0">
                <a:solidFill>
                  <a:schemeClr val="bg1"/>
                </a:solidFill>
              </a:rPr>
              <a:t>DDD </a:t>
            </a:r>
            <a:r>
              <a:rPr lang="lt-LT" sz="5400" dirty="0" err="1" smtClean="0">
                <a:solidFill>
                  <a:schemeClr val="bg1"/>
                </a:solidFill>
              </a:rPr>
              <a:t>aka</a:t>
            </a:r>
            <a:r>
              <a:rPr lang="lt-LT" sz="5400" dirty="0">
                <a:solidFill>
                  <a:schemeClr val="bg1"/>
                </a:solidFill>
              </a:rPr>
              <a:t> </a:t>
            </a:r>
            <a:r>
              <a:rPr lang="lt-LT" sz="5400" dirty="0" err="1" smtClean="0">
                <a:solidFill>
                  <a:schemeClr val="bg1"/>
                </a:solidFill>
              </a:rPr>
              <a:t>Domain</a:t>
            </a:r>
            <a:r>
              <a:rPr lang="lt-LT" sz="5400" dirty="0" smtClean="0">
                <a:solidFill>
                  <a:schemeClr val="bg1"/>
                </a:solidFill>
              </a:rPr>
              <a:t> </a:t>
            </a:r>
            <a:r>
              <a:rPr lang="lt-LT" sz="5400" dirty="0" err="1" smtClean="0">
                <a:solidFill>
                  <a:schemeClr val="bg1"/>
                </a:solidFill>
              </a:rPr>
              <a:t>Driven</a:t>
            </a:r>
            <a:r>
              <a:rPr lang="lt-LT" sz="5400" dirty="0" smtClean="0">
                <a:solidFill>
                  <a:schemeClr val="bg1"/>
                </a:solidFill>
              </a:rPr>
              <a:t> Design</a:t>
            </a:r>
            <a:endParaRPr lang="lt-LT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9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Encapsulate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&lt;?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php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$order-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&gt;pay($customer, $money);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69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&lt;?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php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$customer-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&gt;pay($order, $money);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588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876" y="1046350"/>
            <a:ext cx="10515600" cy="2852737"/>
          </a:xfrm>
        </p:spPr>
        <p:txBody>
          <a:bodyPr/>
          <a:lstStyle/>
          <a:p>
            <a:r>
              <a:rPr lang="en-US" dirty="0" smtClean="0"/>
              <a:t>2. Structural modelling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265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I’m sorry that long ago I coined the term “objects” for this topic because it gets many people to focus on the lesser idea. The big idea is “messaging”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Alan Kay, 1998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13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38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OO design is about </a:t>
            </a:r>
            <a:r>
              <a:rPr lang="en-US" b="1" dirty="0" err="1" smtClean="0"/>
              <a:t>behaviour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responsibilities </a:t>
            </a:r>
            <a:r>
              <a:rPr lang="en-US" dirty="0" smtClean="0"/>
              <a:t>of objects</a:t>
            </a:r>
          </a:p>
          <a:p>
            <a:endParaRPr lang="en-US" b="1" dirty="0"/>
          </a:p>
          <a:p>
            <a:r>
              <a:rPr lang="en-US" dirty="0" smtClean="0"/>
              <a:t>Objects without responsibility for their </a:t>
            </a:r>
            <a:r>
              <a:rPr lang="en-US" dirty="0" err="1" smtClean="0"/>
              <a:t>behaviour</a:t>
            </a:r>
            <a:r>
              <a:rPr lang="en-US" dirty="0" smtClean="0"/>
              <a:t> cause </a:t>
            </a:r>
            <a:r>
              <a:rPr lang="en-US" b="1" dirty="0" err="1" smtClean="0"/>
              <a:t>anaemic</a:t>
            </a:r>
            <a:r>
              <a:rPr lang="en-US" b="1" dirty="0" smtClean="0"/>
              <a:t> domain model</a:t>
            </a:r>
            <a:r>
              <a:rPr lang="en-US" dirty="0" smtClean="0"/>
              <a:t> where logic sits elsewhere (often in controllers)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14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035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Objects</a:t>
            </a:r>
          </a:p>
          <a:p>
            <a:r>
              <a:rPr lang="en-US" dirty="0" smtClean="0"/>
              <a:t>Entities</a:t>
            </a:r>
          </a:p>
          <a:p>
            <a:r>
              <a:rPr lang="en-US" dirty="0" smtClean="0"/>
              <a:t>Aggregates</a:t>
            </a:r>
          </a:p>
          <a:p>
            <a:r>
              <a:rPr lang="en-US" dirty="0" smtClean="0"/>
              <a:t>Repositories</a:t>
            </a:r>
          </a:p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15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072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16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20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</a:t>
            </a:r>
            <a:r>
              <a:rPr lang="en-US" u="sng" dirty="0" smtClean="0"/>
              <a:t>°C</a:t>
            </a:r>
          </a:p>
          <a:p>
            <a:r>
              <a:rPr lang="en-US" dirty="0" smtClean="0"/>
              <a:t>€120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litres</a:t>
            </a:r>
            <a:endParaRPr lang="en-US" dirty="0" smtClean="0"/>
          </a:p>
          <a:p>
            <a:r>
              <a:rPr lang="en-US" dirty="0" smtClean="0"/>
              <a:t>“Ciaran McNulty”</a:t>
            </a:r>
          </a:p>
          <a:p>
            <a:r>
              <a:rPr lang="en-US" dirty="0" smtClean="0"/>
              <a:t>Europe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17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24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objects represent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Money</a:t>
            </a:r>
          </a:p>
          <a:p>
            <a:r>
              <a:rPr lang="en-US" dirty="0" smtClean="0"/>
              <a:t>Volume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18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438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 cannot be negative</a:t>
            </a:r>
          </a:p>
          <a:p>
            <a:r>
              <a:rPr lang="en-US" dirty="0" smtClean="0"/>
              <a:t>Names cannot be empty</a:t>
            </a:r>
          </a:p>
          <a:p>
            <a:r>
              <a:rPr lang="en-US" dirty="0" smtClean="0"/>
              <a:t>Price must have currency</a:t>
            </a:r>
          </a:p>
          <a:p>
            <a:r>
              <a:rPr lang="en-US" dirty="0" smtClean="0"/>
              <a:t>Date cannot be 29</a:t>
            </a:r>
            <a:r>
              <a:rPr lang="en-US" baseline="30000" dirty="0" smtClean="0"/>
              <a:t>th</a:t>
            </a:r>
            <a:r>
              <a:rPr lang="en-US" dirty="0" smtClean="0"/>
              <a:t> February in certain years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It shouldn’t be possible to create Value Object in an invalid state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19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078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98171" y="1726163"/>
            <a:ext cx="9307700" cy="414282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lt-LT" sz="2400" dirty="0" smtClean="0"/>
              <a:t>DDD?</a:t>
            </a:r>
          </a:p>
          <a:p>
            <a:pPr marL="342900" indent="-342900">
              <a:buAutoNum type="arabicPeriod"/>
            </a:pPr>
            <a:r>
              <a:rPr lang="en-GB" sz="2400" dirty="0" smtClean="0"/>
              <a:t>Structural modelling</a:t>
            </a:r>
          </a:p>
          <a:p>
            <a:pPr marL="342900" indent="-342900">
              <a:buAutoNum type="arabicPeriod"/>
            </a:pPr>
            <a:r>
              <a:rPr lang="en-GB" sz="2400" dirty="0" smtClean="0"/>
              <a:t>Commands and Events</a:t>
            </a:r>
            <a:endParaRPr lang="en-GB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835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46350"/>
            <a:ext cx="10515600" cy="2852737"/>
          </a:xfrm>
        </p:spPr>
        <p:txBody>
          <a:bodyPr/>
          <a:lstStyle/>
          <a:p>
            <a:r>
              <a:rPr lang="en-US" dirty="0"/>
              <a:t>Guarding validity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20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205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in Value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Objects are identical if their values are equal</a:t>
            </a:r>
          </a:p>
          <a:p>
            <a:r>
              <a:rPr lang="en-US" dirty="0" smtClean="0"/>
              <a:t>Identical Value Objects could be swapped for each others without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21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850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err="1" smtClean="0"/>
              <a:t>coversion</a:t>
            </a:r>
            <a:r>
              <a:rPr lang="en-US" dirty="0" smtClean="0"/>
              <a:t> in 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Objects can handle their own type conversions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$t = new Temperature(‘0 C’);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cho $t-&gt;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asFahrenheit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(); // 32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22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035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VOs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// TRUE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new Name(‘Alice’) == new Name(‘Alice’);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// FALSE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new Name(‘Alice’) == new Name(‘Bob’);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23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055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 err="1" smtClean="0"/>
              <a:t>Vos</a:t>
            </a:r>
            <a:r>
              <a:rPr lang="en-US" dirty="0" smtClean="0"/>
              <a:t>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comparison should be the responsibility of the Value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 ($temp-&gt;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isHotterThan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(new Temp(‘0 C’))) 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// ...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24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102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in real life don’t change</a:t>
            </a:r>
          </a:p>
          <a:p>
            <a:r>
              <a:rPr lang="en-US" dirty="0" smtClean="0"/>
              <a:t>Value Objects should be treated as immutable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25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735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6350"/>
            <a:ext cx="10515600" cy="2852737"/>
          </a:xfrm>
        </p:spPr>
        <p:txBody>
          <a:bodyPr/>
          <a:lstStyle/>
          <a:p>
            <a:r>
              <a:rPr lang="en-US" smtClean="0"/>
              <a:t>Protecting immutability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26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379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value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$money = new Money(‘£10’);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$money = $money-&gt;add(new Money(‘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£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1’));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echo $money-&gt;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asString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(); // £11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$money = $money-&gt;add(new Money(‘€1’));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// Exception: Cannot add £ and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€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27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237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28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014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a Value Object, an Entity </a:t>
            </a:r>
            <a:r>
              <a:rPr lang="en-US" b="1" dirty="0" smtClean="0"/>
              <a:t>can change its state over time.</a:t>
            </a:r>
          </a:p>
          <a:p>
            <a:endParaRPr lang="en-US" b="1" dirty="0"/>
          </a:p>
          <a:p>
            <a:r>
              <a:rPr lang="en-US" dirty="0" smtClean="0"/>
              <a:t>Even when the fields change, it is still in some sense representing the same 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29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612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49338"/>
            <a:ext cx="10515600" cy="2852737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sz="5400" dirty="0" smtClean="0"/>
              <a:t>. What is Domain Driven Design?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14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entities might change state over time we can’t rely on comparing their fields, we have to identify them using some sort of </a:t>
            </a:r>
            <a:r>
              <a:rPr lang="en-US" b="1" dirty="0" smtClean="0"/>
              <a:t>key</a:t>
            </a:r>
          </a:p>
          <a:p>
            <a:endParaRPr lang="en-US" b="1" dirty="0"/>
          </a:p>
          <a:p>
            <a:r>
              <a:rPr lang="en-US" b="1" dirty="0" smtClean="0"/>
              <a:t>Natural keys </a:t>
            </a:r>
            <a:r>
              <a:rPr lang="en-US" dirty="0" smtClean="0"/>
              <a:t>already exists in the domain</a:t>
            </a:r>
          </a:p>
          <a:p>
            <a:r>
              <a:rPr lang="en-US" b="1" dirty="0" smtClean="0"/>
              <a:t>Surrogate keys </a:t>
            </a:r>
            <a:r>
              <a:rPr lang="en-US" dirty="0" smtClean="0"/>
              <a:t>needs to be introduced by us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30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10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Emplyees</a:t>
            </a:r>
            <a:r>
              <a:rPr lang="en-US" dirty="0" smtClean="0"/>
              <a:t> have a </a:t>
            </a:r>
            <a:r>
              <a:rPr lang="en-US" b="1" dirty="0" smtClean="0"/>
              <a:t>Payroll ID</a:t>
            </a:r>
          </a:p>
          <a:p>
            <a:r>
              <a:rPr lang="en-US" dirty="0" smtClean="0"/>
              <a:t>Invoices have an </a:t>
            </a:r>
            <a:r>
              <a:rPr lang="en-US" b="1" dirty="0" smtClean="0"/>
              <a:t>Invoice Number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31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97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key generated outside your domain model (e.g. database) is problematic: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Entities do not get their identity until they are persisted</a:t>
            </a:r>
          </a:p>
          <a:p>
            <a:pPr lvl="1"/>
            <a:r>
              <a:rPr lang="en-US" dirty="0" smtClean="0"/>
              <a:t>Inserts have to happen in sequence to build DB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32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325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Keys: UUIDs/GUIDs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Universally/globally unique identifier</a:t>
            </a:r>
          </a:p>
          <a:p>
            <a:r>
              <a:rPr lang="en-US" dirty="0" smtClean="0"/>
              <a:t>128-bit number with canonical </a:t>
            </a:r>
            <a:r>
              <a:rPr lang="en-US" dirty="0"/>
              <a:t>string representation </a:t>
            </a:r>
            <a:r>
              <a:rPr lang="en-US" dirty="0" smtClean="0"/>
              <a:t>(e.g. a6cdb960-8221-11e5-a9ad-0002a5d5c51b)</a:t>
            </a:r>
          </a:p>
          <a:p>
            <a:r>
              <a:rPr lang="en-US" dirty="0" smtClean="0"/>
              <a:t>Cross-platform support</a:t>
            </a:r>
          </a:p>
          <a:p>
            <a:r>
              <a:rPr lang="en-US" dirty="0" smtClean="0"/>
              <a:t>Can be generated before persistence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33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789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of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responsibility of an Entity is to guard </a:t>
            </a:r>
            <a:r>
              <a:rPr lang="en-US" b="1" dirty="0" smtClean="0"/>
              <a:t>when</a:t>
            </a:r>
            <a:r>
              <a:rPr lang="en-US" dirty="0" smtClean="0"/>
              <a:t> and </a:t>
            </a:r>
            <a:r>
              <a:rPr lang="en-US" b="1" dirty="0" smtClean="0"/>
              <a:t>how</a:t>
            </a:r>
            <a:r>
              <a:rPr lang="en-US" dirty="0" smtClean="0"/>
              <a:t> its state can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34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585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Anaemic</a:t>
            </a:r>
            <a:r>
              <a:rPr lang="en-US" dirty="0" smtClean="0"/>
              <a:t>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that don’t guard their state lose responsibility for their behavior.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Getters and Setters allow state to be modified from outside, out of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35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272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295" y="1279315"/>
            <a:ext cx="9580984" cy="41335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&lt;?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php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User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$privileges;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$email;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public function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promoteToAdmin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{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$this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email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isVerified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()) {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throw new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PrivilegeException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'Cannot promote'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$this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privileges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$this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privileges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withAdmin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36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214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37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21362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requires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an Entity can </a:t>
            </a:r>
            <a:r>
              <a:rPr lang="en-US" b="1" dirty="0" smtClean="0"/>
              <a:t>change</a:t>
            </a:r>
            <a:r>
              <a:rPr lang="en-US" dirty="0" smtClean="0"/>
              <a:t>, we need to track and store these changes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38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65901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requires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sets of entities need to be saved in a coordinated way, these form an </a:t>
            </a:r>
            <a:r>
              <a:rPr lang="en-US" b="1" dirty="0" smtClean="0"/>
              <a:t>Aggregate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39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30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49338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Translate business to code.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75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 basket can only be checked out if it contains at least one item with price &gt; €0</a:t>
            </a:r>
          </a:p>
          <a:p>
            <a:endParaRPr lang="en-US" i="1" dirty="0"/>
          </a:p>
          <a:p>
            <a:r>
              <a:rPr lang="en-US" dirty="0" smtClean="0"/>
              <a:t>What happens if a product is removed while basket is being checked out?</a:t>
            </a:r>
          </a:p>
          <a:p>
            <a:r>
              <a:rPr lang="en-US" dirty="0" smtClean="0"/>
              <a:t>What happens if a product’s price is made </a:t>
            </a:r>
            <a:r>
              <a:rPr lang="en-US" dirty="0"/>
              <a:t>€</a:t>
            </a:r>
            <a:r>
              <a:rPr lang="en-US" dirty="0" smtClean="0"/>
              <a:t>0 while the basket is being checked out?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40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47030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pessimistic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consistency issues are </a:t>
            </a:r>
            <a:r>
              <a:rPr lang="en-US" b="1" dirty="0" smtClean="0"/>
              <a:t>common.</a:t>
            </a:r>
          </a:p>
          <a:p>
            <a:endParaRPr lang="en-US" dirty="0"/>
          </a:p>
          <a:p>
            <a:r>
              <a:rPr lang="en-US" dirty="0" smtClean="0"/>
              <a:t>Make sure nobody else can attempt a transaction with that Aggregate, e.g. by locking the data store.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41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20748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optimistic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consistency issues are </a:t>
            </a:r>
            <a:r>
              <a:rPr lang="en-US" b="1" dirty="0" smtClean="0"/>
              <a:t>uncommon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Conduct transactions without any locking but then double-check before persistence that no data changed.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42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49398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consistency issues are </a:t>
            </a:r>
            <a:r>
              <a:rPr lang="en-US" b="1" dirty="0" smtClean="0"/>
              <a:t>fixable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Conduct transactions with minimum checks but check for consistency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43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9125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44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965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persistence out of the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specifics about data storage don’t need to be in our domain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45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744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with Doctrine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46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333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718" y="2043403"/>
            <a:ext cx="10527082" cy="4133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&lt;entity name="Product" table="products"&gt;	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id name="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sku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 column="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sku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 type="string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"/&gt;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field name="name" column="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name” type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="string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"/&gt;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field name="price" column="price" type="integer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"/&gt;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entity&gt;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47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502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Object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b="1" dirty="0" err="1" smtClean="0"/>
              <a:t>Embeddables</a:t>
            </a:r>
            <a:r>
              <a:rPr lang="en-US" b="1" dirty="0" smtClean="0"/>
              <a:t> </a:t>
            </a:r>
            <a:r>
              <a:rPr lang="en-US" dirty="0" smtClean="0"/>
              <a:t>since Doctrine 2.5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doctrine-orm.readthedocs.org/projects/doctrine-orm/en/latest/tutorials/embeddables.html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48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406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EntityRepository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lass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DoctrineCatalogue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extends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EntityRepository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implements Catalogue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function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findBySku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Sku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sku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return $this-&gt;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findBy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([‘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sku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’=&gt;$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sku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49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56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49338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“CRUD is our industry’s grand failure”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92563"/>
            <a:ext cx="10515600" cy="1500187"/>
          </a:xfrm>
        </p:spPr>
        <p:txBody>
          <a:bodyPr/>
          <a:lstStyle/>
          <a:p>
            <a:pPr algn="r"/>
            <a:r>
              <a:rPr lang="en-US" dirty="0"/>
              <a:t>—</a:t>
            </a:r>
            <a:r>
              <a:rPr lang="en-US" dirty="0" smtClean="0"/>
              <a:t> Greg Young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58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</a:t>
            </a:r>
            <a:r>
              <a:rPr lang="en-US" dirty="0" err="1" smtClean="0"/>
              <a:t>EntityRepository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lass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DoctrineCatalogue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implements Catalogue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private $repo;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findBySku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Sku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$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sku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return $this-&gt;repo-&gt;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findBy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([‘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sku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’=&gt;$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sku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50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32689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important thing is to regard the Doctrine integration as </a:t>
            </a:r>
            <a:r>
              <a:rPr lang="en-US" dirty="0" err="1" smtClean="0"/>
              <a:t>sepatate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 smtClean="0"/>
              <a:t>Repository implementations can be:</a:t>
            </a:r>
          </a:p>
          <a:p>
            <a:pPr lvl="1"/>
            <a:r>
              <a:rPr lang="en-US" dirty="0" smtClean="0"/>
              <a:t>In a distinct folder of your bundle</a:t>
            </a:r>
          </a:p>
          <a:p>
            <a:pPr lvl="1"/>
            <a:r>
              <a:rPr lang="en-US" dirty="0" smtClean="0"/>
              <a:t>In a separate Doctrine-specific bundle</a:t>
            </a:r>
          </a:p>
          <a:p>
            <a:pPr lvl="1"/>
            <a:r>
              <a:rPr lang="en-US" dirty="0" smtClean="0"/>
              <a:t>In a separate non-bundle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51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62346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49338"/>
            <a:ext cx="10515600" cy="2852737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sz="5400" dirty="0" smtClean="0"/>
              <a:t>. Commands and Events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52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283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53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12441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49338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How do we actually use our domain model in a web application?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92563"/>
            <a:ext cx="10515600" cy="1500187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54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346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forms to entities?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55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51766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Map forms to entities?</a:t>
            </a:r>
          </a:p>
          <a:p>
            <a:pPr marL="0" indent="0">
              <a:buNone/>
            </a:pPr>
            <a:endParaRPr lang="en-US" strike="sngStrike" dirty="0"/>
          </a:p>
          <a:p>
            <a:r>
              <a:rPr lang="en-US" dirty="0" smtClean="0"/>
              <a:t>Breaks encapsulation</a:t>
            </a:r>
          </a:p>
          <a:p>
            <a:r>
              <a:rPr lang="en-US" dirty="0" smtClean="0"/>
              <a:t>Back to CRUD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56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958680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use </a:t>
            </a:r>
            <a:r>
              <a:rPr lang="en-US" b="1" dirty="0" smtClean="0"/>
              <a:t>Command </a:t>
            </a:r>
            <a:r>
              <a:rPr lang="en-US" dirty="0" smtClean="0"/>
              <a:t>objects for each </a:t>
            </a:r>
            <a:r>
              <a:rPr lang="en-US" dirty="0" err="1" smtClean="0"/>
              <a:t>behaviour</a:t>
            </a:r>
            <a:r>
              <a:rPr lang="en-US" dirty="0" smtClean="0"/>
              <a:t> and have the application layer populate 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57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212841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Command Handler</a:t>
            </a:r>
            <a:r>
              <a:rPr lang="en-US" dirty="0" smtClean="0"/>
              <a:t> use the values of the command to create or load a repository and call the relevant </a:t>
            </a:r>
            <a:r>
              <a:rPr lang="en-US" dirty="0" err="1" smtClean="0"/>
              <a:t>behaviour</a:t>
            </a:r>
            <a:r>
              <a:rPr lang="en-US" dirty="0" smtClean="0"/>
              <a:t> on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58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710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Command Bus</a:t>
            </a:r>
            <a:r>
              <a:rPr lang="en-US" dirty="0" smtClean="0"/>
              <a:t> maps the commands to handlers.</a:t>
            </a:r>
          </a:p>
          <a:p>
            <a:endParaRPr lang="en-US" dirty="0"/>
          </a:p>
          <a:p>
            <a:r>
              <a:rPr lang="en-US" dirty="0" smtClean="0"/>
              <a:t>A bus can provide a single service for the application to dispatch commands to.</a:t>
            </a:r>
          </a:p>
          <a:p>
            <a:endParaRPr lang="en-US" dirty="0"/>
          </a:p>
          <a:p>
            <a:r>
              <a:rPr lang="en-US" dirty="0" smtClean="0"/>
              <a:t>The application layer only needs to create and dispatch these commands.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59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4817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people say and developers think?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say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I’ve paid €120 for the </a:t>
            </a:r>
            <a:r>
              <a:rPr lang="en-US" dirty="0" smtClean="0"/>
              <a:t>order.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Developers think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I’ve set the paid amount of the order to ‘120’, the paid currency to ‘EUR’, and status to ‘paid</a:t>
            </a:r>
            <a:r>
              <a:rPr lang="en-US" dirty="0" smtClean="0"/>
              <a:t>’.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712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Symfony2 application our controllers can use a form to map a request to a command and dispatch it to the 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60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63260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61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146680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Knowing everything that can happen is useful.</a:t>
            </a:r>
          </a:p>
          <a:p>
            <a:r>
              <a:rPr lang="en-US" dirty="0" smtClean="0"/>
              <a:t>Knowing everything that has happened is even more useful.</a:t>
            </a:r>
          </a:p>
          <a:p>
            <a:endParaRPr lang="en-US" dirty="0"/>
          </a:p>
          <a:p>
            <a:r>
              <a:rPr lang="en-US" dirty="0" smtClean="0"/>
              <a:t>We can do this with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62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98772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listen to events in our application layer to send notifications.</a:t>
            </a:r>
          </a:p>
          <a:p>
            <a:endParaRPr lang="en-US" dirty="0"/>
          </a:p>
          <a:p>
            <a:r>
              <a:rPr lang="en-US" dirty="0" smtClean="0"/>
              <a:t>We can use them to trigger further commands.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63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841723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64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42235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need to be able to display information</a:t>
            </a:r>
          </a:p>
          <a:p>
            <a:endParaRPr lang="en-US" dirty="0"/>
          </a:p>
          <a:p>
            <a:r>
              <a:rPr lang="en-US" dirty="0" smtClean="0"/>
              <a:t>We are trying to avoid exposing internals of our entities</a:t>
            </a:r>
          </a:p>
          <a:p>
            <a:endParaRPr lang="en-US" dirty="0"/>
          </a:p>
          <a:p>
            <a:r>
              <a:rPr lang="en-US" dirty="0" smtClean="0"/>
              <a:t>Querying often becomes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65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341337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view information from multiple aggregates. We want to see customer’s name not their ID</a:t>
            </a:r>
          </a:p>
          <a:p>
            <a:endParaRPr lang="en-US" dirty="0"/>
          </a:p>
          <a:p>
            <a:r>
              <a:rPr lang="en-US" dirty="0" smtClean="0"/>
              <a:t>Complex joins perform poorly and are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66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500679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optimisation</a:t>
            </a:r>
            <a:r>
              <a:rPr lang="en-US" dirty="0" smtClean="0"/>
              <a:t> and caching can help with performance but add more complexity to maintain.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67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95067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 Query Responsibility Separation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68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338868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separate read model </a:t>
            </a:r>
            <a:r>
              <a:rPr lang="en-US" dirty="0" err="1" smtClean="0"/>
              <a:t>optimised</a:t>
            </a:r>
            <a:r>
              <a:rPr lang="en-US" dirty="0" smtClean="0"/>
              <a:t> for the views you want.</a:t>
            </a:r>
          </a:p>
          <a:p>
            <a:endParaRPr lang="en-US" dirty="0"/>
          </a:p>
          <a:p>
            <a:r>
              <a:rPr lang="en-US" dirty="0" smtClean="0"/>
              <a:t>Quick to query with simple queries</a:t>
            </a:r>
          </a:p>
          <a:p>
            <a:endParaRPr lang="en-US" dirty="0"/>
          </a:p>
          <a:p>
            <a:r>
              <a:rPr lang="en-US" dirty="0" smtClean="0"/>
              <a:t>This can use a different data store if appropriate (Elastic Search, </a:t>
            </a:r>
            <a:r>
              <a:rPr lang="en-US" dirty="0" err="1" smtClean="0"/>
              <a:t>MongoDB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69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3177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&lt;?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php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$order-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setStatus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('paid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order-&gt;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setPaidAmount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(120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order-&gt;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setPaidCurrency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('EUR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order-&gt;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setCustomer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($customer);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212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simple DTOs as they are read only</a:t>
            </a:r>
          </a:p>
          <a:p>
            <a:endParaRPr lang="en-US" dirty="0"/>
          </a:p>
          <a:p>
            <a:r>
              <a:rPr lang="en-US" dirty="0" smtClean="0"/>
              <a:t>Populate the read model by listening to events</a:t>
            </a:r>
          </a:p>
          <a:p>
            <a:endParaRPr lang="en-US" dirty="0"/>
          </a:p>
          <a:p>
            <a:r>
              <a:rPr lang="en-US" dirty="0" smtClean="0"/>
              <a:t>Multiple records can be created for each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70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93919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stuff…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/>
              <a:t>Symfony2 </a:t>
            </a:r>
            <a:r>
              <a:rPr lang="en-US" dirty="0" smtClean="0"/>
              <a:t>sample application </a:t>
            </a:r>
            <a:r>
              <a:rPr lang="en-US" dirty="0"/>
              <a:t>can be found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github.com/inviqa/symfony-live-ddd-2015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Code examples from this </a:t>
            </a:r>
            <a:r>
              <a:rPr lang="en-US" dirty="0"/>
              <a:t>presentation: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github.com/Platzengys/ddd-presentation</a:t>
            </a:r>
            <a:r>
              <a:rPr lang="en-US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71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86253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33333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72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4694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Replace a setter with an expressive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&lt;?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php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$order-&gt;pay();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33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Replace values that belong together with a Value Object: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815" y="2043403"/>
            <a:ext cx="9863373" cy="41335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&lt;?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php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$money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Money(120, new Currency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('EUR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'));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order-&gt;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setPaidMoney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($money);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B1D7-A6BB-4752-BAE6-C5B122A9BB6E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30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o">
  <a:themeElements>
    <a:clrScheme name="Custom 1">
      <a:dk1>
        <a:srgbClr val="6B6B6B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A6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en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o" id="{A92C536F-8200-470D-B067-E1AAFE6E4718}" vid="{8B0B5889-ADAC-4723-B13B-BC97EC583E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iTo</Template>
  <TotalTime>1306</TotalTime>
  <Words>1470</Words>
  <Application>Microsoft Macintosh PowerPoint</Application>
  <PresentationFormat>Widescreen</PresentationFormat>
  <Paragraphs>351</Paragraphs>
  <Slides>72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Calibri</vt:lpstr>
      <vt:lpstr>Courier New</vt:lpstr>
      <vt:lpstr>Open Sans</vt:lpstr>
      <vt:lpstr>Arial</vt:lpstr>
      <vt:lpstr>iTo</vt:lpstr>
      <vt:lpstr>PowerPoint Presentation</vt:lpstr>
      <vt:lpstr>Agenda</vt:lpstr>
      <vt:lpstr>1. What is Domain Driven Design?</vt:lpstr>
      <vt:lpstr>Translate business to code.</vt:lpstr>
      <vt:lpstr>“CRUD is our industry’s grand failure”</vt:lpstr>
      <vt:lpstr>What people say and developers think?</vt:lpstr>
      <vt:lpstr>CRUD thinking</vt:lpstr>
      <vt:lpstr>Step 1: Replace a setter with an expressive method </vt:lpstr>
      <vt:lpstr>Step 2: Replace values that belong together with a Value Object: </vt:lpstr>
      <vt:lpstr>Step 3: Encapsulate Operation</vt:lpstr>
      <vt:lpstr>Bonus points</vt:lpstr>
      <vt:lpstr>2. Structural modelling</vt:lpstr>
      <vt:lpstr>Object-Oriented Design</vt:lpstr>
      <vt:lpstr>Object-Oriented Design</vt:lpstr>
      <vt:lpstr>DDD Patterns</vt:lpstr>
      <vt:lpstr>Value Objects</vt:lpstr>
      <vt:lpstr>Examples of values</vt:lpstr>
      <vt:lpstr>Value objects represent values</vt:lpstr>
      <vt:lpstr>Object validity</vt:lpstr>
      <vt:lpstr>Guarding validity</vt:lpstr>
      <vt:lpstr>Identity in Value Objects</vt:lpstr>
      <vt:lpstr>Unit coversion in VOs</vt:lpstr>
      <vt:lpstr>Comparing VOs in PHP</vt:lpstr>
      <vt:lpstr>Comparing Vos in PHP</vt:lpstr>
      <vt:lpstr>Immutability</vt:lpstr>
      <vt:lpstr>Protecting immutability</vt:lpstr>
      <vt:lpstr>Domain-specific value logic</vt:lpstr>
      <vt:lpstr>Entities</vt:lpstr>
      <vt:lpstr>Identity</vt:lpstr>
      <vt:lpstr>Identity</vt:lpstr>
      <vt:lpstr>Natural keys</vt:lpstr>
      <vt:lpstr>Surrogate Keys</vt:lpstr>
      <vt:lpstr>Surrogate Keys: UUIDs/GUIDs</vt:lpstr>
      <vt:lpstr>Responsibilities of Entities</vt:lpstr>
      <vt:lpstr>Anaemic Entities</vt:lpstr>
      <vt:lpstr>PowerPoint Presentation</vt:lpstr>
      <vt:lpstr>Aggregates</vt:lpstr>
      <vt:lpstr>Change requires persistence</vt:lpstr>
      <vt:lpstr>Change requires persistence</vt:lpstr>
      <vt:lpstr>Consistency problems</vt:lpstr>
      <vt:lpstr>Solution: pessimistic locking</vt:lpstr>
      <vt:lpstr>Solution: optimistic locking</vt:lpstr>
      <vt:lpstr>Solution: eventual consistency</vt:lpstr>
      <vt:lpstr>Repositories</vt:lpstr>
      <vt:lpstr>Keep persistence out of the domain</vt:lpstr>
      <vt:lpstr>Persistence with Doctrine</vt:lpstr>
      <vt:lpstr>Entity Mapping</vt:lpstr>
      <vt:lpstr>Value Object Mapping</vt:lpstr>
      <vt:lpstr>Extending EntityRepository</vt:lpstr>
      <vt:lpstr>Wrapping EntityRepository</vt:lpstr>
      <vt:lpstr>Separation of concerns</vt:lpstr>
      <vt:lpstr>3. Commands and Events</vt:lpstr>
      <vt:lpstr>Commands</vt:lpstr>
      <vt:lpstr>How do we actually use our domain model in a web application?</vt:lpstr>
      <vt:lpstr>Writes</vt:lpstr>
      <vt:lpstr>Writes</vt:lpstr>
      <vt:lpstr>Commands</vt:lpstr>
      <vt:lpstr>Commands</vt:lpstr>
      <vt:lpstr>Commands</vt:lpstr>
      <vt:lpstr>Commands</vt:lpstr>
      <vt:lpstr>Events</vt:lpstr>
      <vt:lpstr>Events</vt:lpstr>
      <vt:lpstr>Events</vt:lpstr>
      <vt:lpstr>Reading</vt:lpstr>
      <vt:lpstr>Reading</vt:lpstr>
      <vt:lpstr>Reading</vt:lpstr>
      <vt:lpstr>Reading</vt:lpstr>
      <vt:lpstr>CQRS</vt:lpstr>
      <vt:lpstr>Reading</vt:lpstr>
      <vt:lpstr>Reading</vt:lpstr>
      <vt:lpstr>More stuff…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Ito</dc:creator>
  <cp:lastModifiedBy>Tomas Javaišis</cp:lastModifiedBy>
  <cp:revision>38</cp:revision>
  <dcterms:created xsi:type="dcterms:W3CDTF">2015-04-15T09:56:50Z</dcterms:created>
  <dcterms:modified xsi:type="dcterms:W3CDTF">2015-11-03T15:13:22Z</dcterms:modified>
</cp:coreProperties>
</file>