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285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284" r:id="rId58"/>
  </p:sldIdLst>
  <p:sldSz cx="9144000" cy="5143500" type="screen16x9"/>
  <p:notesSz cx="6858000" cy="9144000"/>
  <p:embeddedFontLst>
    <p:embeddedFont>
      <p:font typeface="나눔고딕코딩" panose="020B0600000101010101" charset="-127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맑은 고딕" panose="020B0503020000020004" pitchFamily="50" charset="-127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FC2-B2F8-4926-AC93-45CB9061B4C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C2033-8733-4B82-915B-328447B18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6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21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6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13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5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65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71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299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70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282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67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373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083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207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4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7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6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28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127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908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4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248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343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119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456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959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274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872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576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280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5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87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9527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805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0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840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5122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81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2046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829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7890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7821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512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1673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4009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8345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366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810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0382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40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47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76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21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5073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모델</a:t>
            </a:r>
            <a:r>
              <a:rPr lang="en-US" altLang="ko-KR" sz="1600" b="1" dirty="0">
                <a:latin typeface="+mj-ea"/>
                <a:ea typeface="+mj-ea"/>
              </a:rPr>
              <a:t>2 </a:t>
            </a:r>
            <a:r>
              <a:rPr lang="ko-KR" altLang="en-US" sz="1600" b="1" dirty="0">
                <a:latin typeface="+mj-ea"/>
                <a:ea typeface="+mj-ea"/>
              </a:rPr>
              <a:t>방식</a:t>
            </a:r>
            <a:r>
              <a:rPr lang="en-US" altLang="ko-KR" sz="1600" b="1" dirty="0">
                <a:latin typeface="+mj-ea"/>
                <a:ea typeface="+mj-ea"/>
              </a:rPr>
              <a:t>(MVC </a:t>
            </a:r>
            <a:r>
              <a:rPr lang="ko-KR" altLang="en-US" sz="1600" b="1" dirty="0">
                <a:latin typeface="+mj-ea"/>
                <a:ea typeface="+mj-ea"/>
              </a:rPr>
              <a:t>패턴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r>
              <a:rPr lang="ko-KR" altLang="en-US" sz="1600" b="1" dirty="0">
                <a:latin typeface="+mj-ea"/>
                <a:ea typeface="+mj-ea"/>
              </a:rPr>
              <a:t>의 자료실형 게시판 만들기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97DC2-055E-4D92-9B6E-EC0B0133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399"/>
            <a:ext cx="7103417" cy="22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데이터베이스에 테이블을 생성하고 테스트용 데이터를 추가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en-US" altLang="ko-KR" dirty="0" err="1"/>
              <a:t>sqlplus</a:t>
            </a:r>
            <a:r>
              <a:rPr lang="en-US" altLang="ko-KR" dirty="0"/>
              <a:t> </a:t>
            </a:r>
            <a:r>
              <a:rPr lang="ko-KR" altLang="en-US" dirty="0"/>
              <a:t>명령으로 오라클 데이터베이스에 연결</a:t>
            </a:r>
            <a:endParaRPr lang="en-US" altLang="ko-KR" dirty="0"/>
          </a:p>
          <a:p>
            <a:pPr lvl="3"/>
            <a:r>
              <a:rPr lang="ko-KR" altLang="en-US" dirty="0"/>
              <a:t>사용자 이름 </a:t>
            </a:r>
            <a:r>
              <a:rPr lang="en-US" altLang="ko-KR" dirty="0"/>
              <a:t>: </a:t>
            </a:r>
            <a:r>
              <a:rPr lang="en-US" altLang="ko-KR" dirty="0" smtClean="0"/>
              <a:t>manager</a:t>
            </a:r>
            <a:endParaRPr lang="en-US" altLang="ko-KR" dirty="0"/>
          </a:p>
          <a:p>
            <a:pPr lvl="3"/>
            <a:r>
              <a:rPr lang="ko-KR" altLang="en-US" dirty="0"/>
              <a:t>비밀번호 </a:t>
            </a:r>
            <a:r>
              <a:rPr lang="en-US" altLang="ko-KR" dirty="0"/>
              <a:t>: 1234</a:t>
            </a:r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테이블 생성 쿼리문을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desc </a:t>
            </a:r>
            <a:r>
              <a:rPr lang="ko-KR" altLang="en-US" dirty="0"/>
              <a:t>명령으로 테이블이 잘 생성되었는지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게시판에서 처음으로 작성할 부분은 목록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목록에 레코드가 문제없이 출력되는지 확인을 위해 </a:t>
            </a:r>
            <a:r>
              <a:rPr lang="en-US" altLang="ko-KR" dirty="0"/>
              <a:t>5</a:t>
            </a:r>
            <a:r>
              <a:rPr lang="ko-KR" altLang="en-US" dirty="0"/>
              <a:t>개의 더미 데이터를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commit</a:t>
            </a:r>
            <a:r>
              <a:rPr lang="ko-KR" altLang="en-US" dirty="0"/>
              <a:t>을 실행해 변경사항을 데이터베이스에 반영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15356-853E-4144-9B6A-676DA5E0D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583535"/>
            <a:ext cx="4905375" cy="1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14.2.2 DTO </a:t>
            </a:r>
            <a:r>
              <a:rPr lang="ko-KR" altLang="en-US" b="1" dirty="0"/>
              <a:t>및 </a:t>
            </a:r>
            <a:r>
              <a:rPr lang="en-US" altLang="ko-KR" b="1" dirty="0"/>
              <a:t>DAO </a:t>
            </a:r>
            <a:r>
              <a:rPr lang="ko-KR" altLang="en-US" b="1" dirty="0"/>
              <a:t>클래스 생성</a:t>
            </a:r>
            <a:endParaRPr lang="en-US" altLang="ko-KR" b="1" dirty="0"/>
          </a:p>
          <a:p>
            <a:pPr lvl="2"/>
            <a:r>
              <a:rPr lang="en-US" altLang="ko-KR" dirty="0" err="1"/>
              <a:t>mvcboard</a:t>
            </a:r>
            <a:r>
              <a:rPr lang="en-US" altLang="ko-KR" dirty="0"/>
              <a:t> </a:t>
            </a:r>
            <a:r>
              <a:rPr lang="ko-KR" altLang="en-US" dirty="0"/>
              <a:t>테이블에 해당하는 </a:t>
            </a:r>
            <a:r>
              <a:rPr lang="en-US" altLang="ko-KR" dirty="0"/>
              <a:t>DTO </a:t>
            </a:r>
            <a:r>
              <a:rPr lang="ko-KR" altLang="en-US" dirty="0"/>
              <a:t>클래스와 </a:t>
            </a:r>
            <a:r>
              <a:rPr lang="en-US" altLang="ko-KR" dirty="0"/>
              <a:t>DAO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2"/>
            <a:r>
              <a:rPr lang="ko-KR" altLang="en-US" dirty="0"/>
              <a:t>클래스는 </a:t>
            </a:r>
            <a:r>
              <a:rPr lang="en-US" altLang="ko-KR" dirty="0"/>
              <a:t>{</a:t>
            </a:r>
            <a:r>
              <a:rPr lang="ko-KR" altLang="en-US" dirty="0"/>
              <a:t>프로젝트 루트</a:t>
            </a:r>
            <a:r>
              <a:rPr lang="en-US" altLang="ko-KR" dirty="0"/>
              <a:t>}/Java Resources/</a:t>
            </a:r>
            <a:r>
              <a:rPr lang="en-US" altLang="ko-KR" dirty="0" err="1"/>
              <a:t>src</a:t>
            </a:r>
            <a:r>
              <a:rPr lang="ko-KR" altLang="en-US" dirty="0"/>
              <a:t>에 </a:t>
            </a:r>
            <a:r>
              <a:rPr lang="en-US" altLang="ko-KR" dirty="0"/>
              <a:t>model2.mvcboard </a:t>
            </a:r>
            <a:r>
              <a:rPr lang="ko-KR" altLang="en-US" dirty="0"/>
              <a:t>패키지를 생성한 후 작성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14-1] </a:t>
            </a:r>
            <a:r>
              <a:rPr lang="ko-KR" altLang="en-US" dirty="0"/>
              <a:t>게시판용 </a:t>
            </a:r>
            <a:r>
              <a:rPr lang="en-US" altLang="ko-KR" dirty="0"/>
              <a:t>DTO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멤버 변수는 컬럼명과 동일하게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각 멤버 변수에 해당하는 게터</a:t>
            </a:r>
            <a:r>
              <a:rPr lang="en-US" altLang="ko-KR" dirty="0"/>
              <a:t>/</a:t>
            </a:r>
            <a:r>
              <a:rPr lang="ko-KR" altLang="en-US" dirty="0"/>
              <a:t>세터 메서드를 정의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5189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14-2] </a:t>
            </a:r>
            <a:r>
              <a:rPr lang="ko-KR" altLang="en-US" dirty="0"/>
              <a:t>게시판용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커넥션 풀 상속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조건에 맞는 게시물의 개수를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준비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조건이 있다면 </a:t>
            </a:r>
            <a:r>
              <a:rPr lang="en-US" altLang="ko-KR" dirty="0"/>
              <a:t>WHERE</a:t>
            </a:r>
            <a:r>
              <a:rPr lang="ko-KR" altLang="en-US" dirty="0"/>
              <a:t>절로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생성 및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검색된 게시물 개수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게시물 개수를 서블릿으로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조건에 맞는 게시물 목록을 반환</a:t>
            </a:r>
            <a:r>
              <a:rPr lang="en-US" altLang="ko-KR" dirty="0"/>
              <a:t>(</a:t>
            </a:r>
            <a:r>
              <a:rPr lang="ko-KR" altLang="en-US" dirty="0"/>
              <a:t>페이징 기능 지원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 조건이 있다면 </a:t>
            </a:r>
            <a:r>
              <a:rPr lang="en-US" altLang="ko-KR" dirty="0"/>
              <a:t>WHERE</a:t>
            </a:r>
            <a:r>
              <a:rPr lang="ko-KR" altLang="en-US" dirty="0"/>
              <a:t>절로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게시물 구간은 인파라미터로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 쿼리문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인파라미터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쿼리문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반환된 게시물 목록을 </a:t>
            </a:r>
            <a:r>
              <a:rPr lang="en-US" altLang="ko-KR" dirty="0"/>
              <a:t>List </a:t>
            </a:r>
            <a:r>
              <a:rPr lang="ko-KR" altLang="en-US" dirty="0"/>
              <a:t>컬렉션에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목록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4561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14.2.3 </a:t>
            </a:r>
            <a:r>
              <a:rPr lang="ko-KR" altLang="en-US" b="1" dirty="0"/>
              <a:t>진입 화면 작성</a:t>
            </a:r>
            <a:endParaRPr lang="en-US" altLang="ko-KR" b="1" dirty="0"/>
          </a:p>
          <a:p>
            <a:pPr lvl="2"/>
            <a:r>
              <a:rPr lang="ko-KR" altLang="en-US" dirty="0"/>
              <a:t>서블릿은 </a:t>
            </a:r>
            <a:r>
              <a:rPr lang="en-US" altLang="ko-KR" dirty="0"/>
              <a:t>JSP</a:t>
            </a:r>
            <a:r>
              <a:rPr lang="ko-KR" altLang="en-US" dirty="0"/>
              <a:t>와 달리 이클립스에서 바로 실행할 수 없으므로</a:t>
            </a:r>
            <a:r>
              <a:rPr lang="en-US" altLang="ko-KR" dirty="0"/>
              <a:t>, </a:t>
            </a:r>
            <a:r>
              <a:rPr lang="ko-KR" altLang="en-US" dirty="0"/>
              <a:t>편의를 위해 게시판 목록 바로가기 링크를 포함하는 진입 페이지를 만들어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14-3] </a:t>
            </a:r>
            <a:r>
              <a:rPr lang="ko-KR" altLang="en-US" dirty="0"/>
              <a:t>게시판 목록 바로가기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 게시판 목록으로 바로가기 링크</a:t>
            </a:r>
            <a:r>
              <a:rPr lang="en-US" altLang="ko-KR" dirty="0"/>
              <a:t>. </a:t>
            </a:r>
            <a:r>
              <a:rPr lang="ko-KR" altLang="en-US" dirty="0"/>
              <a:t>앞으로 게시판을 실행할 때 이 파일을 거쳐 진입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D6CF5-455E-4127-A8FC-C02A66B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71750"/>
            <a:ext cx="6072187" cy="8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목록에 대한 매핑 작성 </a:t>
            </a:r>
            <a:r>
              <a:rPr lang="en-US" altLang="ko-KR" dirty="0"/>
              <a:t>- [</a:t>
            </a:r>
            <a:r>
              <a:rPr lang="ko-KR" altLang="en-US" dirty="0"/>
              <a:t>표 </a:t>
            </a:r>
            <a:r>
              <a:rPr lang="en-US" altLang="ko-KR" dirty="0"/>
              <a:t>14-1]</a:t>
            </a:r>
            <a:r>
              <a:rPr lang="ko-KR" altLang="en-US" dirty="0"/>
              <a:t>의 게시판 기능별 요청명과 서블릿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14-4] </a:t>
            </a:r>
            <a:r>
              <a:rPr lang="ko-KR" altLang="en-US" dirty="0"/>
              <a:t>요청명과 서블릿 매핑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DD9EAD-894B-4894-ADAD-2D92178A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76556"/>
              </p:ext>
            </p:extLst>
          </p:nvPr>
        </p:nvGraphicFramePr>
        <p:xfrm>
          <a:off x="1295400" y="1734520"/>
          <a:ext cx="668655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이름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&lt;servlet-class&gt;model2.mvcboard.ListController&lt;/servlet-class&gt;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클래스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서블릿 이름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/list.do&lt;/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요청명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75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altLang="ko-KR" b="1" dirty="0"/>
              <a:t>14.2.4 </a:t>
            </a:r>
            <a:r>
              <a:rPr lang="ko-KR" altLang="en-US" b="1" dirty="0"/>
              <a:t>컨트롤러</a:t>
            </a:r>
            <a:r>
              <a:rPr lang="en-US" altLang="ko-KR" b="1" dirty="0"/>
              <a:t>(</a:t>
            </a:r>
            <a:r>
              <a:rPr lang="ko-KR" altLang="en-US" b="1" dirty="0"/>
              <a:t>서블릿</a:t>
            </a:r>
            <a:r>
              <a:rPr lang="en-US" altLang="ko-KR" b="1" dirty="0"/>
              <a:t>) </a:t>
            </a:r>
            <a:r>
              <a:rPr lang="ko-KR" altLang="en-US" b="1" dirty="0"/>
              <a:t>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14-5] </a:t>
            </a:r>
            <a:r>
              <a:rPr lang="ko-KR" altLang="en-US" dirty="0"/>
              <a:t>서블릿 클래스</a:t>
            </a:r>
            <a:r>
              <a:rPr lang="en-US" altLang="ko-KR" dirty="0"/>
              <a:t>( </a:t>
            </a:r>
            <a:r>
              <a:rPr lang="ko-KR" altLang="en-US" dirty="0"/>
              <a:t>컨트롤러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HttpServlet</a:t>
            </a:r>
            <a:r>
              <a:rPr lang="ko-KR" altLang="en-US" dirty="0"/>
              <a:t>을 상속하고 </a:t>
            </a:r>
            <a:r>
              <a:rPr lang="en-US" altLang="ko-KR" dirty="0"/>
              <a:t>②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오버라이드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DAO </a:t>
            </a:r>
            <a:r>
              <a:rPr lang="ko-KR" altLang="en-US" dirty="0"/>
              <a:t>객체를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모델로 전달할 검색 매개변수 및 뷰로 전달할 페이징 관련 값 저장을 위한 </a:t>
            </a:r>
            <a:r>
              <a:rPr lang="en-US" altLang="ko-KR" dirty="0"/>
              <a:t>Map </a:t>
            </a:r>
            <a:r>
              <a:rPr lang="ko-KR" altLang="en-US" dirty="0"/>
              <a:t>컬렉션을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매개변수로 전달된 검색어가 있다면 </a:t>
            </a:r>
            <a:r>
              <a:rPr lang="en-US" altLang="ko-KR" dirty="0"/>
              <a:t>Map </a:t>
            </a:r>
            <a:r>
              <a:rPr lang="ko-KR" altLang="en-US" dirty="0"/>
              <a:t>컬렉션에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데이터베이스로부터 게시물의 개수를 가져오기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페이징 설정값 상수를 가져와 페이지당 게시물 수와 블록당 페이지 수를 계산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현재 페이지를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목록에 출력할 게시물 범위를 계산해 매개변수 컬렉션</a:t>
            </a:r>
            <a:r>
              <a:rPr lang="en-US" altLang="ko-KR" dirty="0"/>
              <a:t>(map)</a:t>
            </a:r>
            <a:r>
              <a:rPr lang="ko-KR" altLang="en-US" dirty="0"/>
              <a:t>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검색어와 게시물 범위를 담은 </a:t>
            </a:r>
            <a:r>
              <a:rPr lang="en-US" altLang="ko-KR" dirty="0"/>
              <a:t>map</a:t>
            </a:r>
            <a:r>
              <a:rPr lang="ko-KR" altLang="en-US" dirty="0"/>
              <a:t>을 건네 게시물 목록 받기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뷰로 전달할 매개변수를 </a:t>
            </a:r>
            <a:r>
              <a:rPr lang="en-US" altLang="ko-KR" dirty="0"/>
              <a:t>Map </a:t>
            </a:r>
            <a:r>
              <a:rPr lang="ko-KR" altLang="en-US" dirty="0"/>
              <a:t>컬렉션에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⑫ </a:t>
            </a:r>
            <a:r>
              <a:rPr lang="ko-KR" altLang="en-US" dirty="0"/>
              <a:t>뷰로 전달할 데이터를 </a:t>
            </a:r>
            <a:r>
              <a:rPr lang="en-US" altLang="ko-KR" dirty="0"/>
              <a:t>request </a:t>
            </a:r>
            <a:r>
              <a:rPr lang="ko-KR" altLang="en-US" dirty="0"/>
              <a:t>영역에 저장한 후 </a:t>
            </a:r>
            <a:r>
              <a:rPr lang="en-US" altLang="ko-KR" dirty="0" err="1"/>
              <a:t>List.jsp</a:t>
            </a:r>
            <a:r>
              <a:rPr lang="ko-KR" altLang="en-US" dirty="0"/>
              <a:t>로 포워드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⑬ </a:t>
            </a:r>
            <a:r>
              <a:rPr lang="en-US" altLang="ko-KR" dirty="0" err="1"/>
              <a:t>boardLists</a:t>
            </a:r>
            <a:r>
              <a:rPr lang="ko-KR" altLang="en-US" dirty="0"/>
              <a:t>는 </a:t>
            </a:r>
            <a:r>
              <a:rPr lang="en-US" altLang="ko-KR" dirty="0"/>
              <a:t>⑩</a:t>
            </a:r>
            <a:r>
              <a:rPr lang="ko-KR" altLang="en-US" dirty="0"/>
              <a:t>에서 가져온 게시물 목록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7917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14.2.5 </a:t>
            </a:r>
            <a:r>
              <a:rPr lang="ko-KR" altLang="en-US" b="1" dirty="0"/>
              <a:t>뷰</a:t>
            </a:r>
            <a:r>
              <a:rPr lang="en-US" altLang="ko-KR" b="1" dirty="0"/>
              <a:t>(JSP) </a:t>
            </a:r>
            <a:r>
              <a:rPr lang="ko-KR" altLang="en-US" b="1" dirty="0"/>
              <a:t>만들기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581D8-137B-4C3E-844C-A5B360EF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59425"/>
            <a:ext cx="6477000" cy="24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14-6] </a:t>
            </a:r>
            <a:r>
              <a:rPr lang="ko-KR" altLang="en-US" dirty="0"/>
              <a:t>뷰</a:t>
            </a:r>
            <a:r>
              <a:rPr lang="en-US" altLang="ko-KR" dirty="0"/>
              <a:t>( JSP) </a:t>
            </a:r>
            <a:r>
              <a:rPr lang="ko-KR" altLang="en-US" dirty="0"/>
              <a:t>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&lt;a&gt; </a:t>
            </a:r>
            <a:r>
              <a:rPr lang="ko-KR" altLang="en-US" dirty="0"/>
              <a:t>태그를 사용하면 기본적으로 생기는 밑줄을 제거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검색폼을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여기서 입력된 검색어는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14-5] </a:t>
            </a:r>
            <a:r>
              <a:rPr lang="en-US" altLang="ko-KR" dirty="0" err="1"/>
              <a:t>ListController</a:t>
            </a:r>
            <a:r>
              <a:rPr lang="en-US" altLang="ko-KR" dirty="0"/>
              <a:t> </a:t>
            </a:r>
            <a:r>
              <a:rPr lang="ko-KR" altLang="en-US" dirty="0"/>
              <a:t>서블릿으로 전송된 후</a:t>
            </a:r>
            <a:r>
              <a:rPr lang="en-US" altLang="ko-KR" dirty="0"/>
              <a:t>, [</a:t>
            </a:r>
            <a:r>
              <a:rPr lang="ko-KR" altLang="en-US" dirty="0"/>
              <a:t>예제 </a:t>
            </a:r>
            <a:r>
              <a:rPr lang="en-US" altLang="ko-KR" dirty="0"/>
              <a:t>14-2]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 err="1"/>
              <a:t>MVCBoardDAO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selectCount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selectListPage</a:t>
            </a:r>
            <a:r>
              <a:rPr lang="en-US" altLang="ko-KR" dirty="0"/>
              <a:t>( ) </a:t>
            </a:r>
            <a:r>
              <a:rPr lang="ko-KR" altLang="en-US" dirty="0"/>
              <a:t>메서드의 인수로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EL</a:t>
            </a:r>
            <a:r>
              <a:rPr lang="ko-KR" altLang="en-US" dirty="0"/>
              <a:t>의 </a:t>
            </a:r>
            <a:r>
              <a:rPr lang="en-US" altLang="ko-KR" dirty="0"/>
              <a:t>empty </a:t>
            </a:r>
            <a:r>
              <a:rPr lang="ko-KR" altLang="en-US" dirty="0"/>
              <a:t>연산자로 출력할 게시물이 없는지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en-US" altLang="ko-KR" dirty="0" err="1"/>
              <a:t>boardLists</a:t>
            </a:r>
            <a:r>
              <a:rPr lang="ko-KR" altLang="en-US" dirty="0"/>
              <a:t>는 </a:t>
            </a:r>
            <a:r>
              <a:rPr lang="en-US" altLang="ko-KR" dirty="0" err="1"/>
              <a:t>ListController</a:t>
            </a:r>
            <a:r>
              <a:rPr lang="ko-KR" altLang="en-US" dirty="0"/>
              <a:t>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저장한 값</a:t>
            </a:r>
            <a:r>
              <a:rPr lang="en-US" altLang="ko-KR" dirty="0"/>
              <a:t>([</a:t>
            </a:r>
            <a:r>
              <a:rPr lang="ko-KR" altLang="en-US" dirty="0"/>
              <a:t>예제 </a:t>
            </a:r>
            <a:r>
              <a:rPr lang="en-US" altLang="ko-KR" dirty="0"/>
              <a:t>14-5]</a:t>
            </a:r>
            <a:r>
              <a:rPr lang="ko-KR" altLang="en-US" dirty="0"/>
              <a:t>의 </a:t>
            </a:r>
            <a:r>
              <a:rPr lang="en-US" altLang="ko-KR" dirty="0"/>
              <a:t>⑬)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출력할 게시물이 있다면 </a:t>
            </a:r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태그를 통해 반복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태그의 </a:t>
            </a:r>
            <a:r>
              <a:rPr lang="en-US" altLang="ko-KR" dirty="0" err="1"/>
              <a:t>varStatus</a:t>
            </a:r>
            <a:r>
              <a:rPr lang="en-US" altLang="ko-KR" dirty="0"/>
              <a:t> </a:t>
            </a:r>
            <a:r>
              <a:rPr lang="ko-KR" altLang="en-US" dirty="0"/>
              <a:t>속성을 이용해서 목록에 출력할 가상번호를 계산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470A-138E-45DA-9207-3FC73A32E50E}"/>
              </a:ext>
            </a:extLst>
          </p:cNvPr>
          <p:cNvSpPr txBox="1"/>
          <p:nvPr/>
        </p:nvSpPr>
        <p:spPr>
          <a:xfrm>
            <a:off x="6532688" y="4430375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E18133-D764-476A-BB36-B2D6B2EAA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9685"/>
              </p:ext>
            </p:extLst>
          </p:nvPr>
        </p:nvGraphicFramePr>
        <p:xfrm>
          <a:off x="1508124" y="3334703"/>
          <a:ext cx="6964333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3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${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 게시물 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(((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페이지 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- 1) 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페이지 사이즈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+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varStatus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index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809FB7-A1ED-4E9E-827A-D5403A245DCB}"/>
              </a:ext>
            </a:extLst>
          </p:cNvPr>
          <p:cNvSpPr txBox="1"/>
          <p:nvPr/>
        </p:nvSpPr>
        <p:spPr>
          <a:xfrm>
            <a:off x="2286000" y="36951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게시물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5 - (((1-1) * 10) + 0) = 5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게시물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5 - (((1-1) * 10) + 1) = 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2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14-6] </a:t>
            </a:r>
            <a:r>
              <a:rPr lang="ko-KR" altLang="en-US" dirty="0"/>
              <a:t>뷰</a:t>
            </a:r>
            <a:r>
              <a:rPr lang="en-US" altLang="ko-KR" dirty="0"/>
              <a:t>( JSP) </a:t>
            </a:r>
            <a:r>
              <a:rPr lang="ko-KR" altLang="en-US" dirty="0"/>
              <a:t>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상세보기 페이지로 바로가기 링크</a:t>
            </a:r>
            <a:r>
              <a:rPr lang="en-US" altLang="ko-KR" dirty="0"/>
              <a:t>. </a:t>
            </a:r>
            <a:r>
              <a:rPr lang="ko-KR" altLang="en-US" dirty="0"/>
              <a:t>게시물의 일련번호를 매개변수로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첨부된 파일을 다운로드하기 위한 링크</a:t>
            </a:r>
            <a:r>
              <a:rPr lang="en-US" altLang="ko-KR" dirty="0"/>
              <a:t>. </a:t>
            </a:r>
            <a:r>
              <a:rPr lang="ko-KR" altLang="en-US" dirty="0"/>
              <a:t>원본 파일명과 저장된 파일명 및 일련번호를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매개변수로 사용 </a:t>
            </a:r>
            <a:r>
              <a:rPr lang="en-US" altLang="ko-KR" dirty="0"/>
              <a:t>(</a:t>
            </a:r>
            <a:r>
              <a:rPr lang="ko-KR" altLang="en-US" dirty="0"/>
              <a:t>파일 다운로드는 </a:t>
            </a:r>
            <a:r>
              <a:rPr lang="en-US" altLang="ko-KR" dirty="0"/>
              <a:t>14.5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페이지 번호 바로가기 링크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⑨ 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  <a:r>
              <a:rPr lang="en-US" altLang="ko-KR" dirty="0"/>
              <a:t> (</a:t>
            </a:r>
            <a:r>
              <a:rPr lang="ko-KR" altLang="en-US" dirty="0"/>
              <a:t>글쓰기는 </a:t>
            </a:r>
            <a:r>
              <a:rPr lang="en-US" altLang="ko-KR" dirty="0"/>
              <a:t>14.3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목록 보기 기능을 확인을 위해 진입 화면인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List.jsp</a:t>
            </a:r>
            <a:r>
              <a:rPr lang="ko-KR" altLang="en-US" dirty="0"/>
              <a:t>가 아닌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실행한 후 </a:t>
            </a:r>
            <a:r>
              <a:rPr lang="en-US" altLang="ko-KR" dirty="0"/>
              <a:t>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2"/>
            <a:r>
              <a:rPr lang="ko-KR" altLang="en-US" dirty="0"/>
              <a:t>검색 기능이 동작하는지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1647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글쓰기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52AFA-9CEE-4CC1-9A53-0F5A08598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72487"/>
            <a:ext cx="7086152" cy="20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MVC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패턴을 적용한 모델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방식의 게시판 제작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회원인증 없이 누구나 사용할 수 있고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첨부와 다운로드 기능 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첨부할 수 있는 게시판은 자료실뿐만 아니라 다양한 형태로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첨부된 파일이 상품 이미지라면 쇼핑몰로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영상이라면 인강 사이트로 활용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1F84A-5973-47F9-8599-EA3D04AE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2" y="1226526"/>
            <a:ext cx="5323995" cy="22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14.3.1 </a:t>
            </a:r>
            <a:r>
              <a:rPr lang="ko-KR" altLang="en-US" b="1" dirty="0"/>
              <a:t>요청명</a:t>
            </a:r>
            <a:r>
              <a:rPr lang="en-US" altLang="ko-KR" b="1" dirty="0"/>
              <a:t>/</a:t>
            </a:r>
            <a:r>
              <a:rPr lang="ko-KR" altLang="en-US" b="1" dirty="0"/>
              <a:t>서블릿 매핑</a:t>
            </a:r>
            <a:endParaRPr lang="en-US" altLang="ko-KR" b="1" dirty="0"/>
          </a:p>
          <a:p>
            <a:pPr lvl="2"/>
            <a:r>
              <a:rPr lang="ko-KR" altLang="en-US" dirty="0"/>
              <a:t>요청명 매핑 작성</a:t>
            </a:r>
            <a:r>
              <a:rPr lang="en-US" altLang="ko-KR" dirty="0"/>
              <a:t>(</a:t>
            </a:r>
            <a:r>
              <a:rPr lang="ko-KR" altLang="en-US" dirty="0"/>
              <a:t>이번 절까지는 </a:t>
            </a:r>
            <a:r>
              <a:rPr lang="en-US" altLang="ko-KR" dirty="0"/>
              <a:t>web.xml</a:t>
            </a:r>
            <a:r>
              <a:rPr lang="ko-KR" altLang="en-US" dirty="0"/>
              <a:t>에서 사용하고</a:t>
            </a:r>
            <a:r>
              <a:rPr lang="en-US" altLang="ko-KR" dirty="0"/>
              <a:t>, </a:t>
            </a:r>
            <a:r>
              <a:rPr lang="ko-KR" altLang="en-US" dirty="0"/>
              <a:t>다음 절부터는 애너테이션을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14-7] </a:t>
            </a:r>
            <a:r>
              <a:rPr lang="ko-KR" altLang="en-US" dirty="0"/>
              <a:t>요청명</a:t>
            </a:r>
            <a:r>
              <a:rPr lang="en-US" altLang="ko-KR" dirty="0"/>
              <a:t>/</a:t>
            </a:r>
            <a:r>
              <a:rPr lang="ko-KR" altLang="en-US" dirty="0"/>
              <a:t>서블릿 매핑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C83B2C-8AE7-4069-AC30-D3AB8BCF9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17257"/>
              </p:ext>
            </p:extLst>
          </p:nvPr>
        </p:nvGraphicFramePr>
        <p:xfrm>
          <a:off x="1295400" y="2048845"/>
          <a:ext cx="62801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&lt;servlet-class&gt;model2.mvcboard.WriteController&lt;/servlet-class&gt;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&lt;servlet-name&gt;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&lt;/servlet-name&gt;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/write.do&lt;/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-pattern&gt;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&lt;/servlet-mapping&gt;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07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업로드할 파일의 제한 용량을 컨텍스트 초기화 매개변수로 추가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1MB</a:t>
            </a:r>
            <a:r>
              <a:rPr lang="ko-KR" altLang="en-US" dirty="0"/>
              <a:t>로 설정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14-8] </a:t>
            </a:r>
            <a:r>
              <a:rPr lang="ko-KR" altLang="en-US" dirty="0"/>
              <a:t>첨부 파일 최대 용량 설정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34645F-A4E2-4749-AB81-D026469E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34635"/>
              </p:ext>
            </p:extLst>
          </p:nvPr>
        </p:nvGraphicFramePr>
        <p:xfrm>
          <a:off x="1295400" y="1677370"/>
          <a:ext cx="62801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&lt;?xml version="1.0" encoding="UTF-8"?&gt;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&lt;web-app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xmlns:xsi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&lt;param-name&gt;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maxPostSize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&lt;/param-name&gt;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&lt;param-value&gt;1024000&lt;/param-value&gt;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&lt;/context-param&gt;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&lt;/web-app&gt;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14.3.2 </a:t>
            </a:r>
            <a:r>
              <a:rPr lang="ko-KR" altLang="en-US" b="1" dirty="0"/>
              <a:t>컨트롤러 작성 </a:t>
            </a:r>
            <a:r>
              <a:rPr lang="en-US" altLang="ko-KR" b="1" dirty="0"/>
              <a:t>1 - </a:t>
            </a:r>
            <a:r>
              <a:rPr lang="ko-KR" altLang="en-US" b="1" dirty="0"/>
              <a:t>작성 폼으로 진입</a:t>
            </a:r>
            <a:endParaRPr lang="en-US" altLang="ko-KR" b="1" dirty="0"/>
          </a:p>
          <a:p>
            <a:pPr lvl="2"/>
            <a:r>
              <a:rPr lang="ko-KR" altLang="en-US" dirty="0"/>
              <a:t>글쓰기 폼으로 진입하기 위한 부분</a:t>
            </a:r>
            <a:r>
              <a:rPr lang="en-US" altLang="ko-KR" dirty="0"/>
              <a:t>(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과 폼값을 받아 </a:t>
            </a:r>
            <a:r>
              <a:rPr lang="en-US" altLang="ko-KR" dirty="0"/>
              <a:t>DB </a:t>
            </a:r>
            <a:r>
              <a:rPr lang="ko-KR" altLang="en-US" dirty="0"/>
              <a:t>처리를 하는 부분</a:t>
            </a:r>
            <a:r>
              <a:rPr lang="en-US" altLang="ko-KR" dirty="0"/>
              <a:t>(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14-9] </a:t>
            </a:r>
            <a:r>
              <a:rPr lang="ko-KR" altLang="en-US" dirty="0"/>
              <a:t>작성폼으로 진입하기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작성폼으로 진입하기 위해 </a:t>
            </a:r>
            <a:r>
              <a:rPr lang="en-US" altLang="ko-KR" dirty="0" err="1"/>
              <a:t>doGet</a:t>
            </a:r>
            <a:r>
              <a:rPr lang="en-US" altLang="ko-KR" dirty="0"/>
              <a:t>( ) </a:t>
            </a:r>
            <a:r>
              <a:rPr lang="ko-KR" altLang="en-US" dirty="0"/>
              <a:t>메서드를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단순히 글쓰기 페이지</a:t>
            </a:r>
            <a:r>
              <a:rPr lang="en-US" altLang="ko-KR" dirty="0"/>
              <a:t>(</a:t>
            </a:r>
            <a:r>
              <a:rPr lang="en-US" altLang="ko-KR" dirty="0" err="1"/>
              <a:t>Write.jsp</a:t>
            </a:r>
            <a:r>
              <a:rPr lang="en-US" altLang="ko-KR" dirty="0"/>
              <a:t>)</a:t>
            </a:r>
            <a:r>
              <a:rPr lang="ko-KR" altLang="en-US" dirty="0"/>
              <a:t>로 포워드만 해주면 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8EE2A-E54F-437E-A3BA-A214891AE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1249"/>
              </p:ext>
            </p:extLst>
          </p:nvPr>
        </p:nvGraphicFramePr>
        <p:xfrm>
          <a:off x="1295400" y="2696260"/>
          <a:ext cx="62801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package model2.mvcboard;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임포트문 생략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 class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WriteController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extends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@Override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protected void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doGet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HttpServletRequest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req,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HttpServletResponse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resp)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throws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ServletException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IOException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{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req.getRequestDispatcher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("/14MVCBoard/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Write.jsp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").forward(req, resp);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2A0A3E1-2923-4A7B-96B8-CD80D3E72297}"/>
              </a:ext>
            </a:extLst>
          </p:cNvPr>
          <p:cNvSpPr/>
          <p:nvPr/>
        </p:nvSpPr>
        <p:spPr>
          <a:xfrm>
            <a:off x="4895850" y="3862936"/>
            <a:ext cx="180975" cy="1809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2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14.3.3 </a:t>
            </a:r>
            <a:r>
              <a:rPr lang="ko-KR" altLang="en-US" b="1" dirty="0"/>
              <a:t>뷰 작성</a:t>
            </a:r>
            <a:endParaRPr lang="en-US" altLang="ko-KR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712F6-D7A9-49A0-A69B-C61A7567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74866"/>
            <a:ext cx="5334000" cy="25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14.3.3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14-10] </a:t>
            </a:r>
            <a:r>
              <a:rPr lang="ko-KR" altLang="en-US" dirty="0"/>
              <a:t>글쓰기 폼 </a:t>
            </a:r>
            <a:r>
              <a:rPr lang="en-US" altLang="ko-KR" dirty="0"/>
              <a:t>JSP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폼값을 서버로 전송하기 전에 필수 항목 중 빈 값이 있는지를 확인하기 위한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자바스크립트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파일을 첨부하기 위한 작성폼이므로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method=“post” </a:t>
            </a:r>
            <a:r>
              <a:rPr lang="en-US" altLang="ko-KR" dirty="0" err="1"/>
              <a:t>enctype</a:t>
            </a:r>
            <a:r>
              <a:rPr lang="en-US" altLang="ko-KR" dirty="0"/>
              <a:t>=“multipart/</a:t>
            </a:r>
            <a:r>
              <a:rPr lang="en-US" altLang="ko-KR" dirty="0" err="1"/>
              <a:t>formdata</a:t>
            </a:r>
            <a:r>
              <a:rPr lang="en-US" altLang="ko-KR" dirty="0"/>
              <a:t>”</a:t>
            </a:r>
            <a:r>
              <a:rPr lang="ko-KR" altLang="en-US" dirty="0"/>
              <a:t>로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 선택을 위한 입력 상자</a:t>
            </a:r>
            <a:r>
              <a:rPr lang="en-US" altLang="ko-KR" dirty="0"/>
              <a:t>. type </a:t>
            </a:r>
            <a:r>
              <a:rPr lang="ko-KR" altLang="en-US" dirty="0"/>
              <a:t>속성이 “</a:t>
            </a:r>
            <a:r>
              <a:rPr lang="en-US" altLang="ko-KR" dirty="0"/>
              <a:t>file”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폼값을 전송하기 위한 버튼</a:t>
            </a:r>
            <a:endParaRPr lang="en-US" altLang="ko-KR" dirty="0"/>
          </a:p>
          <a:p>
            <a:pPr lvl="2"/>
            <a:r>
              <a:rPr lang="ko-KR" altLang="en-US" dirty="0"/>
              <a:t>목록 보기 화면에서 </a:t>
            </a: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버튼을 클릭하여 글쓰기 화면이 나타나는지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1168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14.3.4 </a:t>
            </a:r>
            <a:r>
              <a:rPr lang="ko-KR" altLang="en-US" b="1" dirty="0"/>
              <a:t>모델 작성</a:t>
            </a:r>
            <a:r>
              <a:rPr lang="en-US" altLang="ko-KR" b="1" dirty="0"/>
              <a:t>(DAO</a:t>
            </a:r>
            <a:r>
              <a:rPr lang="ko-KR" altLang="en-US" b="1" dirty="0"/>
              <a:t>에 기능 추가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글쓰기 폼에서 입력한 내용과 첨부 파일을 처리해주는 메서드를 </a:t>
            </a:r>
            <a:r>
              <a:rPr lang="en-US" altLang="ko-KR" dirty="0"/>
              <a:t>DAO </a:t>
            </a:r>
            <a:r>
              <a:rPr lang="ko-KR" altLang="en-US" dirty="0"/>
              <a:t>클래스에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14-11] </a:t>
            </a:r>
            <a:r>
              <a:rPr lang="ko-KR" altLang="en-US" dirty="0"/>
              <a:t>글쓰기 처리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웹 페이지</a:t>
            </a:r>
            <a:r>
              <a:rPr lang="en-US" altLang="ko-KR" dirty="0"/>
              <a:t>(</a:t>
            </a:r>
            <a:r>
              <a:rPr lang="en-US" altLang="ko-KR" dirty="0" err="1"/>
              <a:t>Write.jsp</a:t>
            </a:r>
            <a:r>
              <a:rPr lang="en-US" altLang="ko-KR" dirty="0"/>
              <a:t>)</a:t>
            </a:r>
            <a:r>
              <a:rPr lang="ko-KR" altLang="en-US" dirty="0"/>
              <a:t>에서 전송한 폼값을 서블릿</a:t>
            </a:r>
            <a:r>
              <a:rPr lang="en-US" altLang="ko-KR" dirty="0"/>
              <a:t>(</a:t>
            </a:r>
            <a:r>
              <a:rPr lang="en-US" altLang="ko-KR" dirty="0" err="1"/>
              <a:t>WriteController</a:t>
            </a:r>
            <a:r>
              <a:rPr lang="en-US" altLang="ko-KR" dirty="0"/>
              <a:t>)</a:t>
            </a:r>
            <a:r>
              <a:rPr lang="ko-KR" altLang="en-US" dirty="0"/>
              <a:t>이 받아 </a:t>
            </a:r>
            <a:r>
              <a:rPr lang="en-US" altLang="ko-KR" dirty="0"/>
              <a:t>DTO</a:t>
            </a:r>
            <a:r>
              <a:rPr lang="ko-KR" altLang="en-US" dirty="0"/>
              <a:t>에 저장 후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DAO</a:t>
            </a:r>
            <a:r>
              <a:rPr lang="ko-KR" altLang="en-US" dirty="0"/>
              <a:t>로 전달 </a:t>
            </a:r>
            <a:r>
              <a:rPr lang="en-US" altLang="ko-KR" dirty="0"/>
              <a:t>(</a:t>
            </a:r>
            <a:r>
              <a:rPr lang="ko-KR" altLang="en-US" dirty="0"/>
              <a:t>해당 서블릿 코드는 잠시 후에 추가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② INSERT </a:t>
            </a:r>
            <a:r>
              <a:rPr lang="ko-KR" altLang="en-US" dirty="0"/>
              <a:t>쿼리문을 작성 </a:t>
            </a:r>
            <a:r>
              <a:rPr lang="en-US" altLang="ko-KR" dirty="0"/>
              <a:t>- </a:t>
            </a:r>
            <a:r>
              <a:rPr lang="ko-KR" altLang="en-US" dirty="0"/>
              <a:t>데이터베이스 테이블 스키마에서 </a:t>
            </a:r>
            <a:r>
              <a:rPr lang="en-US" altLang="ko-KR" dirty="0" err="1"/>
              <a:t>downcount</a:t>
            </a:r>
            <a:r>
              <a:rPr lang="ko-KR" altLang="en-US" dirty="0"/>
              <a:t>와 </a:t>
            </a:r>
            <a:r>
              <a:rPr lang="en-US" altLang="ko-KR" dirty="0" err="1"/>
              <a:t>visitcount</a:t>
            </a:r>
            <a:r>
              <a:rPr lang="ko-KR" altLang="en-US" dirty="0"/>
              <a:t>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기본값을 </a:t>
            </a:r>
            <a:r>
              <a:rPr lang="en-US" altLang="ko-KR" dirty="0"/>
              <a:t>0</a:t>
            </a:r>
            <a:r>
              <a:rPr lang="ko-KR" altLang="en-US" dirty="0"/>
              <a:t>으로 설정했으므로 입력에서는 생략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쿼리문을 인수로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ko-KR" altLang="en-US" dirty="0"/>
              <a:t>객체를 생성한 후 인파라미터를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쿼리문을 실행하여 테이블에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입력된 결과를 서블릿으로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3000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14.3.5 </a:t>
            </a:r>
            <a:r>
              <a:rPr lang="ko-KR" altLang="en-US" b="1" dirty="0"/>
              <a:t>컨트롤러 작성 </a:t>
            </a:r>
            <a:r>
              <a:rPr lang="en-US" altLang="ko-KR" b="1" dirty="0"/>
              <a:t>2 - </a:t>
            </a:r>
            <a:r>
              <a:rPr lang="ko-KR" altLang="en-US" b="1" dirty="0"/>
              <a:t>폼값 처리</a:t>
            </a:r>
            <a:endParaRPr lang="en-US" altLang="ko-KR" b="1" dirty="0"/>
          </a:p>
          <a:p>
            <a:pPr lvl="2"/>
            <a:r>
              <a:rPr lang="ko-KR" altLang="en-US" dirty="0"/>
              <a:t>파일을 업로드해주는 유틸리티 클래스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14-12] </a:t>
            </a:r>
            <a:r>
              <a:rPr lang="ko-KR" altLang="en-US" dirty="0"/>
              <a:t>파일 업로드용 유틸리티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request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디렉터리의 물리적 경로</a:t>
            </a:r>
            <a:r>
              <a:rPr lang="en-US" altLang="ko-KR" dirty="0"/>
              <a:t>, </a:t>
            </a:r>
            <a:r>
              <a:rPr lang="ko-KR" altLang="en-US" dirty="0"/>
              <a:t>업로드 제한 용량을 매개변수로 </a:t>
            </a:r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객체를 생성해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en-US" altLang="ko-KR" dirty="0" err="1"/>
              <a:t>MultipartRequest</a:t>
            </a:r>
            <a:r>
              <a:rPr lang="ko-KR" altLang="en-US" dirty="0"/>
              <a:t>는 파일 업로드용 </a:t>
            </a:r>
            <a:r>
              <a:rPr lang="en-US" altLang="ko-KR" dirty="0"/>
              <a:t>multipart/form-data </a:t>
            </a:r>
            <a:r>
              <a:rPr lang="ko-KR" altLang="en-US" dirty="0"/>
              <a:t>요청을 처리해주는 유틸리티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smtClean="0"/>
              <a:t>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이 객체가 정상적으로 생성되면 파일 업로드가 완료됐다는 의미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만약 파일 업로드에 실패했다면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4148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(9)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글쓰기 처리를 위한 서블릿을 작성 </a:t>
            </a:r>
            <a:r>
              <a:rPr lang="en-US" altLang="ko-KR" dirty="0"/>
              <a:t>- </a:t>
            </a:r>
            <a:r>
              <a:rPr lang="en-US" altLang="ko-KR" dirty="0" err="1"/>
              <a:t>WriteController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메서드를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14-13] </a:t>
            </a:r>
            <a:r>
              <a:rPr lang="ko-KR" altLang="en-US" dirty="0"/>
              <a:t>컨트롤러에 글쓰기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업로드될 </a:t>
            </a:r>
            <a:r>
              <a:rPr lang="en-US" altLang="ko-KR" dirty="0"/>
              <a:t>Uploads </a:t>
            </a:r>
            <a:r>
              <a:rPr lang="ko-KR" altLang="en-US" dirty="0"/>
              <a:t>디렉터리의 물리적 경로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web.xml</a:t>
            </a:r>
            <a:r>
              <a:rPr lang="ko-KR" altLang="en-US" dirty="0"/>
              <a:t>에 컨텍스트 초기화 매개변수로 설정해둔 업로드 제한 용량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앞에서 만든 </a:t>
            </a:r>
            <a:r>
              <a:rPr lang="en-US" altLang="ko-KR" dirty="0" err="1"/>
              <a:t>FileUtil.uploadFile</a:t>
            </a:r>
            <a:r>
              <a:rPr lang="en-US" altLang="ko-KR" dirty="0"/>
              <a:t>( ) </a:t>
            </a:r>
            <a:r>
              <a:rPr lang="ko-KR" altLang="en-US" dirty="0"/>
              <a:t>메서드를 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파일 업로드에 실패하면 경고창을 띄워주고 작성 페이지</a:t>
            </a:r>
            <a:r>
              <a:rPr lang="en-US" altLang="ko-KR" dirty="0"/>
              <a:t>(../</a:t>
            </a:r>
            <a:r>
              <a:rPr lang="en-US" altLang="ko-KR" dirty="0" err="1"/>
              <a:t>mvcboard</a:t>
            </a:r>
            <a:r>
              <a:rPr lang="en-US" altLang="ko-KR" dirty="0"/>
              <a:t>/write.do)</a:t>
            </a:r>
            <a:r>
              <a:rPr lang="ko-KR" altLang="en-US" dirty="0"/>
              <a:t>로 다시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 업로드에 성공했다면 그 외 처리를 수행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폼값을 </a:t>
            </a:r>
            <a:r>
              <a:rPr lang="en-US" altLang="ko-KR" dirty="0"/>
              <a:t>DTO</a:t>
            </a:r>
            <a:r>
              <a:rPr lang="ko-KR" altLang="en-US" dirty="0"/>
              <a:t>에 저장해 </a:t>
            </a:r>
            <a:r>
              <a:rPr lang="en-US" altLang="ko-KR" dirty="0"/>
              <a:t>⑨ DAO</a:t>
            </a:r>
            <a:r>
              <a:rPr lang="ko-KR" altLang="en-US" dirty="0"/>
              <a:t>를 통해 데이터베이스에 기록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첨부 파일이 있을 경우 </a:t>
            </a:r>
            <a:r>
              <a:rPr lang="en-US" altLang="ko-KR" dirty="0"/>
              <a:t>⑦ </a:t>
            </a:r>
            <a:r>
              <a:rPr lang="ko-KR" altLang="en-US" dirty="0"/>
              <a:t>파일명을 변경 </a:t>
            </a:r>
            <a:r>
              <a:rPr lang="en-US" altLang="ko-KR" dirty="0"/>
              <a:t>⑧ </a:t>
            </a:r>
            <a:r>
              <a:rPr lang="ko-KR" altLang="en-US" dirty="0"/>
              <a:t>원래 파일명과 저장된 파일명을 따로 기록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모든 작업이 오류 없이 완료되었다면 목록으로 이동하고</a:t>
            </a:r>
            <a:r>
              <a:rPr lang="en-US" altLang="ko-KR" dirty="0"/>
              <a:t>, </a:t>
            </a:r>
            <a:r>
              <a:rPr lang="ko-KR" altLang="en-US" dirty="0"/>
              <a:t>실패했다면 글쓰기 페이지로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다시 돌아감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9093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(10)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alertLocation</a:t>
            </a:r>
            <a:r>
              <a:rPr lang="en-US" altLang="ko-KR" dirty="0"/>
              <a:t>( ) </a:t>
            </a:r>
            <a:r>
              <a:rPr lang="ko-KR" altLang="en-US" dirty="0"/>
              <a:t>메서드와 </a:t>
            </a:r>
            <a:r>
              <a:rPr lang="en-US" altLang="ko-KR" dirty="0" err="1"/>
              <a:t>alertBack</a:t>
            </a:r>
            <a:r>
              <a:rPr lang="en-US" altLang="ko-KR" dirty="0"/>
              <a:t>( ) </a:t>
            </a:r>
            <a:r>
              <a:rPr lang="ko-KR" altLang="en-US" dirty="0"/>
              <a:t>메서드를 </a:t>
            </a:r>
            <a:r>
              <a:rPr lang="en-US" altLang="ko-KR" dirty="0" err="1"/>
              <a:t>JSFunction</a:t>
            </a:r>
            <a:r>
              <a:rPr lang="en-US" altLang="ko-KR" dirty="0"/>
              <a:t> </a:t>
            </a:r>
            <a:r>
              <a:rPr lang="ko-KR" altLang="en-US" dirty="0"/>
              <a:t>클래스에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서블릿에서 경고창을 띄운 후 다른 페이지로 이동하게 해주는 메서드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14-14] </a:t>
            </a:r>
            <a:r>
              <a:rPr lang="ko-KR" altLang="en-US" dirty="0"/>
              <a:t>유틸리티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기존에 정의된 메서드를 오버로딩하여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서블릿에서 즉시 내용을 출력하려면 </a:t>
            </a:r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setContentType</a:t>
            </a:r>
            <a:r>
              <a:rPr lang="en-US" altLang="ko-KR" dirty="0"/>
              <a:t>( ) </a:t>
            </a:r>
            <a:r>
              <a:rPr lang="ko-KR" altLang="en-US" dirty="0"/>
              <a:t>메서드로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콘텐츠 타입을 지정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getWriter</a:t>
            </a:r>
            <a:r>
              <a:rPr lang="en-US" altLang="ko-KR" dirty="0"/>
              <a:t>( ) </a:t>
            </a:r>
            <a:r>
              <a:rPr lang="ko-KR" altLang="en-US" dirty="0"/>
              <a:t>메서드를 통해 </a:t>
            </a:r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r>
              <a:rPr lang="ko-KR" altLang="en-US" dirty="0"/>
              <a:t>객체를 가져옴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필요한 것은 자바스크립트 코드이므로</a:t>
            </a:r>
            <a:r>
              <a:rPr lang="en-US" altLang="ko-KR" dirty="0"/>
              <a:t>, </a:t>
            </a:r>
            <a:r>
              <a:rPr lang="ko-KR" altLang="en-US" dirty="0"/>
              <a:t>하나의 문자열로 만든 후 서블릿에서 즉시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경고창</a:t>
            </a:r>
            <a:r>
              <a:rPr lang="en-US" altLang="ko-KR" dirty="0"/>
              <a:t>(alert)</a:t>
            </a:r>
            <a:r>
              <a:rPr lang="ko-KR" altLang="en-US" dirty="0"/>
              <a:t> 띄운 후 페이지 이동</a:t>
            </a:r>
            <a:r>
              <a:rPr lang="en-US" altLang="ko-KR" dirty="0"/>
              <a:t>(location)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alertBack</a:t>
            </a:r>
            <a:r>
              <a:rPr lang="en-US" altLang="ko-KR" dirty="0"/>
              <a:t>( ) </a:t>
            </a:r>
            <a:r>
              <a:rPr lang="ko-KR" altLang="en-US" dirty="0"/>
              <a:t>메서드는 경고창을 띄워준 후 직전 페이지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alertLocation</a:t>
            </a:r>
            <a:r>
              <a:rPr lang="en-US" altLang="ko-KR" dirty="0"/>
              <a:t>( ) </a:t>
            </a:r>
            <a:r>
              <a:rPr lang="ko-KR" altLang="en-US" dirty="0"/>
              <a:t>메서드와 같은 방식으로 구현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35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14.3 </a:t>
            </a:r>
            <a:r>
              <a:rPr lang="ko-KR" altLang="en-US" b="1" dirty="0"/>
              <a:t>글쓰기</a:t>
            </a:r>
            <a:r>
              <a:rPr lang="en-US" altLang="ko-KR" b="1" dirty="0"/>
              <a:t>(11)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14.3.6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예제를 실행해 글 작성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Write.jsp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첨부파일을 포함해 내용을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비밀번호는 “</a:t>
            </a:r>
            <a:r>
              <a:rPr lang="en-US" altLang="ko-KR" dirty="0"/>
              <a:t>1234”, </a:t>
            </a:r>
            <a:r>
              <a:rPr lang="ko-KR" altLang="en-US" dirty="0"/>
              <a:t>첨부할 파일은 반드시 </a:t>
            </a:r>
            <a:r>
              <a:rPr lang="en-US" altLang="ko-KR" dirty="0"/>
              <a:t>1MB </a:t>
            </a:r>
            <a:r>
              <a:rPr lang="ko-KR" altLang="en-US" dirty="0"/>
              <a:t>이하로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클릭하고 새로운 게시물이 등록됨을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만약 파일의 용량이 </a:t>
            </a:r>
            <a:r>
              <a:rPr lang="en-US" altLang="ko-KR" dirty="0"/>
              <a:t>1MB</a:t>
            </a:r>
            <a:r>
              <a:rPr lang="ko-KR" altLang="en-US" dirty="0"/>
              <a:t>를 초과한다면</a:t>
            </a:r>
            <a:r>
              <a:rPr lang="en-US" altLang="ko-KR" dirty="0"/>
              <a:t>, </a:t>
            </a:r>
            <a:r>
              <a:rPr lang="ko-KR" altLang="en-US" dirty="0"/>
              <a:t>경고창이 뜬 후 글쓰기 화면으로 돌아감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046C5-C492-40AD-B4BD-925BF769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3059733"/>
            <a:ext cx="5300662" cy="13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EL, JSTL, </a:t>
            </a:r>
            <a:r>
              <a:rPr lang="ko-KR" altLang="en-US" dirty="0"/>
              <a:t>파일 업로드</a:t>
            </a:r>
            <a:r>
              <a:rPr lang="en-US" altLang="ko-KR" dirty="0"/>
              <a:t>, </a:t>
            </a:r>
            <a:r>
              <a:rPr lang="ko-KR" altLang="en-US" dirty="0"/>
              <a:t>서블릿을 종합적으로 활용하여 자료실형 게시판을 제작</a:t>
            </a:r>
            <a:endParaRPr lang="en-US" altLang="ko-KR" dirty="0"/>
          </a:p>
          <a:p>
            <a:pPr lvl="2"/>
            <a:r>
              <a:rPr lang="ko-KR" altLang="en-US" dirty="0"/>
              <a:t>학습할 자료실형 게시판의 기능</a:t>
            </a:r>
            <a:endParaRPr lang="en-US" altLang="ko-KR" dirty="0"/>
          </a:p>
          <a:p>
            <a:pPr lvl="3"/>
            <a:r>
              <a:rPr lang="ko-KR" altLang="en-US" dirty="0"/>
              <a:t>비회원제</a:t>
            </a:r>
          </a:p>
          <a:p>
            <a:pPr lvl="4"/>
            <a:r>
              <a:rPr lang="ko-KR" altLang="en-US" dirty="0">
                <a:latin typeface="+mn-ea"/>
                <a:ea typeface="+mn-ea"/>
              </a:rPr>
              <a:t>회원인증 없이 누구나 글을 작성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글쓰기 시 비밀번호 입력이 필수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비밀번호를 통해 수정이나 삭제 가능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/>
              <a:t>자료실</a:t>
            </a:r>
          </a:p>
          <a:p>
            <a:pPr lvl="4"/>
            <a:r>
              <a:rPr lang="ko-KR" altLang="en-US" dirty="0">
                <a:latin typeface="+mn-ea"/>
                <a:ea typeface="+mn-ea"/>
              </a:rPr>
              <a:t>글쓰기 시 파일을 첨부 가능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파일 첨부 시 정해진 용량 이상은 업로드할 수 없음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r>
              <a:rPr lang="ko-KR" altLang="en-US" dirty="0">
                <a:latin typeface="+mn-ea"/>
                <a:ea typeface="+mn-ea"/>
              </a:rPr>
              <a:t>첨부된 파일 다운로드 가능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상세 보기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BFA9-6607-4688-8C9C-7D4A6AAE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4" y="1647349"/>
            <a:ext cx="7458075" cy="2064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A367F-13D2-473F-97D1-DDFE8CD6D3EF}"/>
              </a:ext>
            </a:extLst>
          </p:cNvPr>
          <p:cNvSpPr txBox="1"/>
          <p:nvPr/>
        </p:nvSpPr>
        <p:spPr>
          <a:xfrm>
            <a:off x="387900" y="4308269"/>
            <a:ext cx="744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lvl="3" indent="0">
              <a:buNone/>
            </a:pPr>
            <a:r>
              <a:rPr lang="ko-KR" altLang="en-US" u="sng" dirty="0">
                <a:latin typeface="+mn-ea"/>
                <a:ea typeface="+mn-ea"/>
              </a:rPr>
              <a:t>상세 보기부터는 서블릿 매핑에 </a:t>
            </a:r>
            <a:r>
              <a:rPr lang="en-US" altLang="ko-KR" u="sng" dirty="0">
                <a:latin typeface="+mn-ea"/>
                <a:ea typeface="+mn-ea"/>
              </a:rPr>
              <a:t>web.xml</a:t>
            </a:r>
            <a:r>
              <a:rPr lang="ko-KR" altLang="en-US" u="sng" dirty="0">
                <a:latin typeface="+mn-ea"/>
                <a:ea typeface="+mn-ea"/>
              </a:rPr>
              <a:t>이 아닌 애너테이션을 이용하여 학습</a:t>
            </a:r>
            <a:endParaRPr lang="en-US" altLang="ko-KR" u="sng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614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14.4.1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주어진 일련번호에 해당하는 게시물을 </a:t>
            </a:r>
            <a:r>
              <a:rPr lang="en-US" altLang="ko-KR" dirty="0"/>
              <a:t>DTO</a:t>
            </a:r>
            <a:r>
              <a:rPr lang="ko-KR" altLang="en-US" dirty="0"/>
              <a:t>로 반환하는 메서드와 조회수를 증가시키는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메서드를 먼저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14-15] </a:t>
            </a:r>
            <a:r>
              <a:rPr lang="ko-KR" altLang="en-US" dirty="0"/>
              <a:t>일련번호로 게시물 조회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selectView</a:t>
            </a:r>
            <a:r>
              <a:rPr lang="en-US" altLang="ko-KR" dirty="0"/>
              <a:t>( ) </a:t>
            </a:r>
            <a:r>
              <a:rPr lang="ko-KR" altLang="en-US" dirty="0"/>
              <a:t>메서드는 게시물의 일련번호를 인수로 받아 조회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updateVisitCount</a:t>
            </a:r>
            <a:r>
              <a:rPr lang="en-US" altLang="ko-KR" dirty="0"/>
              <a:t>( ) </a:t>
            </a:r>
            <a:r>
              <a:rPr lang="ko-KR" altLang="en-US" dirty="0"/>
              <a:t>메서드는 게시물의 일련번호를 인수로 받아 조회수를 증가시킴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조회수를 </a:t>
            </a:r>
            <a:r>
              <a:rPr lang="en-US" altLang="ko-KR" dirty="0"/>
              <a:t>1 </a:t>
            </a:r>
            <a:r>
              <a:rPr lang="ko-KR" altLang="en-US" dirty="0"/>
              <a:t>증가시켜주는 쿼리문에 주의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27452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14.4.2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상세 보기 서블릿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14-16] </a:t>
            </a:r>
            <a:r>
              <a:rPr lang="ko-KR" altLang="en-US" dirty="0"/>
              <a:t>상세 보기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@WebServlet </a:t>
            </a:r>
            <a:r>
              <a:rPr lang="ko-KR" altLang="en-US" dirty="0"/>
              <a:t>애너테이션으로 요청명과 서블릿을 매핑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게시물 조회 요청이 오면 이 서블릿은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DAO </a:t>
            </a:r>
            <a:r>
              <a:rPr lang="ko-KR" altLang="en-US" dirty="0"/>
              <a:t>객체를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게시물의 일련번호를 매개변수로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조회수를 먼저 증가시킴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게시물 내용을 가져오기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게시물 내용을 줄바꿈 처리 </a:t>
            </a:r>
            <a:r>
              <a:rPr lang="en-US" altLang="ko-KR" dirty="0"/>
              <a:t>- HTML </a:t>
            </a:r>
            <a:r>
              <a:rPr lang="ko-KR" altLang="en-US" dirty="0"/>
              <a:t>문서는 일반 텍스트 문서의 줄바꿈 문자</a:t>
            </a:r>
            <a:r>
              <a:rPr lang="en-US" altLang="ko-KR" dirty="0"/>
              <a:t>(\r\n)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무시하기 때문에 </a:t>
            </a:r>
            <a:r>
              <a:rPr lang="en-US" altLang="ko-KR" dirty="0"/>
              <a:t>HTML</a:t>
            </a:r>
            <a:r>
              <a:rPr lang="ko-KR" altLang="en-US" dirty="0"/>
              <a:t>이 인식하는 줄바꿈 태그</a:t>
            </a:r>
            <a:r>
              <a:rPr lang="en-US" altLang="ko-KR" dirty="0"/>
              <a:t>(&lt;</a:t>
            </a:r>
            <a:r>
              <a:rPr lang="en-US" altLang="ko-KR" dirty="0" err="1"/>
              <a:t>br</a:t>
            </a:r>
            <a:r>
              <a:rPr lang="en-US" altLang="ko-KR" dirty="0"/>
              <a:t>/&gt;)</a:t>
            </a:r>
            <a:r>
              <a:rPr lang="ko-KR" altLang="en-US" dirty="0"/>
              <a:t>로 바꿔주는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DTO </a:t>
            </a:r>
            <a:r>
              <a:rPr lang="ko-KR" altLang="en-US" dirty="0"/>
              <a:t>객체를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View.jsp</a:t>
            </a:r>
            <a:r>
              <a:rPr lang="en-US" altLang="ko-KR" dirty="0"/>
              <a:t>)</a:t>
            </a:r>
            <a:r>
              <a:rPr lang="ko-KR" altLang="en-US" dirty="0"/>
              <a:t>로 포워드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7152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14.4.3 </a:t>
            </a:r>
            <a:r>
              <a:rPr lang="ko-KR" altLang="en-US" b="1" dirty="0"/>
              <a:t>뷰 작성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07192-4A23-46DA-9A9A-D6E285153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26" y="1405516"/>
            <a:ext cx="6567487" cy="263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2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14-17] </a:t>
            </a:r>
            <a:r>
              <a:rPr lang="ko-KR" altLang="en-US" dirty="0"/>
              <a:t>게시물 내용보기 뷰</a:t>
            </a:r>
            <a:r>
              <a:rPr lang="en-US" altLang="ko-KR" dirty="0"/>
              <a:t>(JSP)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서블릿에서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저장한 </a:t>
            </a:r>
            <a:r>
              <a:rPr lang="en-US" altLang="ko-KR" dirty="0"/>
              <a:t>DTO </a:t>
            </a:r>
            <a:r>
              <a:rPr lang="ko-KR" altLang="en-US" dirty="0"/>
              <a:t>객체의 내용을 </a:t>
            </a:r>
            <a:r>
              <a:rPr lang="en-US" altLang="ko-KR" dirty="0"/>
              <a:t>EL</a:t>
            </a:r>
            <a:r>
              <a:rPr lang="ko-KR" altLang="en-US" dirty="0"/>
              <a:t>로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${</a:t>
            </a:r>
            <a:r>
              <a:rPr lang="ko-KR" altLang="en-US" dirty="0"/>
              <a:t>속성명</a:t>
            </a:r>
            <a:r>
              <a:rPr lang="en-US" altLang="ko-KR" dirty="0"/>
              <a:t>.</a:t>
            </a:r>
            <a:r>
              <a:rPr lang="ko-KR" altLang="en-US" dirty="0"/>
              <a:t>멤버 변수</a:t>
            </a:r>
            <a:r>
              <a:rPr lang="en-US" altLang="ko-KR" dirty="0"/>
              <a:t>} </a:t>
            </a:r>
            <a:r>
              <a:rPr lang="ko-KR" altLang="en-US" dirty="0"/>
              <a:t>형식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첨부 파일은 필수 입력사항이 아니므로</a:t>
            </a:r>
            <a:r>
              <a:rPr lang="en-US" altLang="ko-KR" dirty="0"/>
              <a:t>, JSTL</a:t>
            </a:r>
            <a:r>
              <a:rPr lang="ko-KR" altLang="en-US" dirty="0"/>
              <a:t>인 </a:t>
            </a:r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  <a:r>
              <a:rPr lang="ko-KR" altLang="en-US" dirty="0"/>
              <a:t>를 이용해 파일이 있을 때만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 이름과 다운로드 링크를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다운로드 링크의 형태는 목록 보기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 </a:t>
            </a:r>
            <a:r>
              <a:rPr lang="ko-KR" altLang="en-US" dirty="0"/>
              <a:t>코드와 동일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목록 바로가기 버튼을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[</a:t>
            </a:r>
            <a:r>
              <a:rPr lang="ko-KR" altLang="en-US" dirty="0"/>
              <a:t>수정하기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[</a:t>
            </a:r>
            <a:r>
              <a:rPr lang="ko-KR" altLang="en-US" dirty="0"/>
              <a:t>삭제하기</a:t>
            </a:r>
            <a:r>
              <a:rPr lang="en-US" altLang="ko-KR" dirty="0"/>
              <a:t>]</a:t>
            </a:r>
            <a:r>
              <a:rPr lang="ko-KR" altLang="en-US" dirty="0"/>
              <a:t>의 경우 비밀번호 검증 페이지인 </a:t>
            </a:r>
            <a:r>
              <a:rPr lang="en-US" altLang="ko-KR" dirty="0"/>
              <a:t>../mvcboard/pass.do</a:t>
            </a:r>
            <a:r>
              <a:rPr lang="ko-KR" altLang="en-US" dirty="0"/>
              <a:t>로 먼저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(14.6</a:t>
            </a:r>
            <a:r>
              <a:rPr lang="ko-KR" altLang="en-US" dirty="0"/>
              <a:t>절에서 학습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550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14.4 </a:t>
            </a:r>
            <a:r>
              <a:rPr lang="ko-KR" altLang="en-US" b="1" dirty="0"/>
              <a:t>상세 보기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14.4.4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다운로드 기능은 </a:t>
            </a:r>
            <a:r>
              <a:rPr lang="en-US" altLang="ko-KR" dirty="0"/>
              <a:t>14.5</a:t>
            </a:r>
            <a:r>
              <a:rPr lang="ko-KR" altLang="en-US" dirty="0"/>
              <a:t>절에서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링크를 클릭해도 아직은 동작하지 않음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47606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파일 다운로드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36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3DE59-C78F-4E26-AC84-A7464276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75" y="1467312"/>
            <a:ext cx="7667625" cy="10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2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14.5.1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다운로드 횟수를 증가시키는 메서드를 </a:t>
            </a:r>
            <a:r>
              <a:rPr lang="en-US" altLang="ko-KR" dirty="0"/>
              <a:t>DAO</a:t>
            </a:r>
            <a:r>
              <a:rPr lang="ko-KR" altLang="en-US" dirty="0"/>
              <a:t>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클릭 시 전달되는 일련번호를 사용하여 업데이트하며</a:t>
            </a:r>
            <a:r>
              <a:rPr lang="en-US" altLang="ko-KR" dirty="0"/>
              <a:t>, </a:t>
            </a:r>
            <a:r>
              <a:rPr lang="ko-KR" altLang="en-US" dirty="0"/>
              <a:t>방식은 조회수 증가와 동일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14-18] DAO</a:t>
            </a:r>
            <a:r>
              <a:rPr lang="ko-KR" altLang="en-US" dirty="0"/>
              <a:t>에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일련번호를 인수로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downcount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80160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81563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14.5.2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서블릿에서 사용할 유틸리티 메서드 작성 </a:t>
            </a:r>
            <a:r>
              <a:rPr lang="en-US" altLang="ko-KR" dirty="0"/>
              <a:t>(</a:t>
            </a:r>
            <a:r>
              <a:rPr lang="ko-KR" altLang="en-US" dirty="0"/>
              <a:t>실제로 파일을 다운로드해주는 메서드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14-19] </a:t>
            </a:r>
            <a:r>
              <a:rPr lang="ko-KR" altLang="en-US" dirty="0"/>
              <a:t>파일 다운로드 유틸리티 메서드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download( ) </a:t>
            </a:r>
            <a:r>
              <a:rPr lang="ko-KR" altLang="en-US" dirty="0"/>
              <a:t>메서드는 </a:t>
            </a:r>
            <a:r>
              <a:rPr lang="en-US" altLang="ko-KR" dirty="0"/>
              <a:t>request, response </a:t>
            </a:r>
            <a:r>
              <a:rPr lang="ko-KR" altLang="en-US" dirty="0"/>
              <a:t>내장 객체와 디렉터리명</a:t>
            </a:r>
            <a:r>
              <a:rPr lang="en-US" altLang="ko-KR" dirty="0"/>
              <a:t>, </a:t>
            </a:r>
            <a:r>
              <a:rPr lang="ko-KR" altLang="en-US" dirty="0"/>
              <a:t>저장된 파일명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파일명을 매개변수로 전달받음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서블릿에서 디렉터리의 물리적 경로를 얻어오는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파일을 찾아 입력 스트림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파일명 깨짐을 방지하기 위한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User-Agent</a:t>
            </a:r>
            <a:r>
              <a:rPr lang="ko-KR" altLang="en-US" dirty="0"/>
              <a:t>를 통해 클라이언트의 웹 브라우저의 종류를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인터넷 익스플로러일 때와 그 외의 경우를 구분하여 케릭터셋을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파일 다운로드를 위한 응답 헤더를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12</a:t>
            </a:r>
            <a:r>
              <a:rPr lang="ko-KR" altLang="en-US" dirty="0"/>
              <a:t>장의 </a:t>
            </a:r>
            <a:r>
              <a:rPr lang="en-US" altLang="ko-KR" dirty="0" err="1"/>
              <a:t>Download.jsp</a:t>
            </a:r>
            <a:r>
              <a:rPr lang="ko-KR" altLang="en-US" dirty="0"/>
              <a:t>에는 있는 코드이나 여기서는 주석으로 처리</a:t>
            </a:r>
            <a:r>
              <a:rPr lang="en-US" altLang="ko-KR" dirty="0"/>
              <a:t> - JSP</a:t>
            </a:r>
            <a:r>
              <a:rPr lang="ko-KR" altLang="en-US" dirty="0"/>
              <a:t>에서는 이 코드가 없으면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예외가 발생하지만 서블릿에서는 발생하지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새로운 출력 스트림을 생성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읽어온 내용을 파일로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입력 스트림과 출력 스트림을 닫음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38552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파일을 다운로드해주는 서블릿을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14-20] </a:t>
            </a:r>
            <a:r>
              <a:rPr lang="ko-KR" altLang="en-US" dirty="0"/>
              <a:t>파일 다운로드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다운로드 링크 클릭 시 전달하는 매개변수를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파일을 다운로드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다운로드 횟수를 증가시킴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630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14.1.1 </a:t>
            </a:r>
            <a:r>
              <a:rPr lang="ko-KR" altLang="en-US" b="1" dirty="0"/>
              <a:t>자료실형 게시판의 프로세스</a:t>
            </a:r>
            <a:endParaRPr lang="en-US" altLang="ko-KR" b="1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43B11-6717-4CCC-A649-95AFF486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77" y="1709357"/>
            <a:ext cx="7063246" cy="22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14.5 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14.5.3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첨부파일이 있는 글의 제목을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파일 다운로드 시 원본 파일명으로 저장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[</a:t>
            </a:r>
            <a:r>
              <a:rPr lang="ko-KR" altLang="en-US" dirty="0"/>
              <a:t>목록 바로가기</a:t>
            </a:r>
            <a:r>
              <a:rPr lang="en-US" altLang="ko-KR" dirty="0"/>
              <a:t>] </a:t>
            </a:r>
            <a:r>
              <a:rPr lang="ko-KR" altLang="en-US" dirty="0"/>
              <a:t>버튼을 클릭해 목록 보기 화면으로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‘첨부’ 열의 </a:t>
            </a:r>
            <a:r>
              <a:rPr lang="en-US" altLang="ko-KR" dirty="0"/>
              <a:t>[Down] </a:t>
            </a:r>
            <a:r>
              <a:rPr lang="ko-KR" altLang="en-US" dirty="0"/>
              <a:t>링크를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같은 파일을 반복해 다운로드하면 “동해 </a:t>
            </a:r>
            <a:r>
              <a:rPr lang="en-US" altLang="ko-KR" dirty="0"/>
              <a:t>(1).</a:t>
            </a:r>
            <a:r>
              <a:rPr lang="en-US" altLang="ko-KR" dirty="0" err="1"/>
              <a:t>png</a:t>
            </a:r>
            <a:r>
              <a:rPr lang="en-US" altLang="ko-KR" dirty="0"/>
              <a:t>”</a:t>
            </a:r>
            <a:r>
              <a:rPr lang="ko-KR" altLang="en-US" dirty="0"/>
              <a:t>와 같이 파일명 뒤에 번호를 붙여서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기존 파일이 덮어써지는 일을 방지</a:t>
            </a:r>
            <a:r>
              <a:rPr lang="en-US" altLang="ko-KR" dirty="0"/>
              <a:t>. JSP</a:t>
            </a:r>
            <a:r>
              <a:rPr lang="ko-KR" altLang="en-US" dirty="0"/>
              <a:t>의 기능이 아닌</a:t>
            </a:r>
            <a:r>
              <a:rPr lang="en-US" altLang="ko-KR" dirty="0"/>
              <a:t>, </a:t>
            </a:r>
            <a:r>
              <a:rPr lang="ko-KR" altLang="en-US" dirty="0"/>
              <a:t>웹 브라우저의 기능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다시 글 제목을 클릭해 ‘다운로드수’ 값이 증가했는지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39925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3"/>
            <a:r>
              <a:rPr lang="en-US" altLang="ko-KR" dirty="0" err="1"/>
              <a:t>View.jsp</a:t>
            </a:r>
            <a:r>
              <a:rPr lang="ko-KR" altLang="en-US" dirty="0"/>
              <a:t>의 수정</a:t>
            </a:r>
            <a:r>
              <a:rPr lang="en-US" altLang="ko-KR" dirty="0"/>
              <a:t>, </a:t>
            </a:r>
            <a:r>
              <a:rPr lang="ko-KR" altLang="en-US" dirty="0"/>
              <a:t>삭제 버튼의 링크</a:t>
            </a:r>
            <a:r>
              <a:rPr lang="en-US" altLang="ko-KR" dirty="0"/>
              <a:t>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BBE201-AF6A-4900-9DE8-DE77604CF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08073"/>
              </p:ext>
            </p:extLst>
          </p:nvPr>
        </p:nvGraphicFramePr>
        <p:xfrm>
          <a:off x="1340395" y="1420195"/>
          <a:ext cx="64224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48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&lt;button type="button" onclick="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location.href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='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/pass.do?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edit&amp;idx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';"&gt;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수정하기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&lt;button type="button" onclick="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location.href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='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mvcboard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/pass.do?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mode=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delete&amp;idx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=${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param.idx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}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';"&gt;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         삭제하기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&lt;/button&gt;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endParaRPr lang="ko-KR" altLang="en-US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7C1AC8-4AA3-4010-A47D-32F5499F9169}"/>
              </a:ext>
            </a:extLst>
          </p:cNvPr>
          <p:cNvSpPr txBox="1"/>
          <p:nvPr/>
        </p:nvSpPr>
        <p:spPr>
          <a:xfrm>
            <a:off x="1295400" y="3426521"/>
            <a:ext cx="7177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수정과 삭제 모두 </a:t>
            </a:r>
            <a:r>
              <a:rPr lang="en-US" altLang="ko-KR" sz="1200" dirty="0">
                <a:latin typeface="+mn-ea"/>
                <a:ea typeface="+mn-ea"/>
              </a:rPr>
              <a:t>pass.do</a:t>
            </a:r>
            <a:r>
              <a:rPr lang="ko-KR" altLang="en-US" sz="1200" dirty="0">
                <a:latin typeface="+mn-ea"/>
                <a:ea typeface="+mn-ea"/>
              </a:rPr>
              <a:t>를 사용하며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매개변수 중 </a:t>
            </a:r>
            <a:r>
              <a:rPr lang="en-US" altLang="ko-KR" sz="1200" dirty="0">
                <a:latin typeface="+mn-ea"/>
                <a:ea typeface="+mn-ea"/>
              </a:rPr>
              <a:t>mode</a:t>
            </a:r>
            <a:r>
              <a:rPr lang="ko-KR" altLang="en-US" sz="1200" dirty="0">
                <a:latin typeface="+mn-ea"/>
                <a:ea typeface="+mn-ea"/>
              </a:rPr>
              <a:t>의 값만 다름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pass.do</a:t>
            </a:r>
            <a:r>
              <a:rPr lang="ko-KR" altLang="en-US" sz="1200" dirty="0">
                <a:latin typeface="+mn-ea"/>
                <a:ea typeface="+mn-ea"/>
              </a:rPr>
              <a:t>는 비밀번호를 확인하는 서블릿으로 연결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비회원제 게시판은 회원인증 절차 없이 글을 작성할 수 있기 때문에 비밀번호로 작성자인지를 판단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수정의 경우에는 비밀번호 확인 후 수정하기 페이지로 이동하며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삭제의 경우에는 비밀번호 확인이 완료되면 별도의 이동 없이 게시물을 즉시 삭제</a:t>
            </a:r>
          </a:p>
        </p:txBody>
      </p:sp>
    </p:spTree>
    <p:extLst>
      <p:ext uri="{BB962C8B-B14F-4D97-AF65-F5344CB8AC3E}">
        <p14:creationId xmlns:p14="http://schemas.microsoft.com/office/powerpoint/2010/main" val="4167129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삭제하기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70F8F-383B-47AA-9E90-999B0719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543523"/>
            <a:ext cx="7524750" cy="20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9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14.6.1 </a:t>
            </a:r>
            <a:r>
              <a:rPr lang="ko-KR" altLang="en-US" b="1" dirty="0"/>
              <a:t>요청명</a:t>
            </a:r>
            <a:r>
              <a:rPr lang="en-US" altLang="ko-KR" b="1" dirty="0"/>
              <a:t>/</a:t>
            </a:r>
            <a:r>
              <a:rPr lang="ko-KR" altLang="en-US" b="1" dirty="0"/>
              <a:t>서블릿 매핑</a:t>
            </a:r>
            <a:endParaRPr lang="en-US" altLang="ko-KR" b="1" dirty="0"/>
          </a:p>
          <a:p>
            <a:pPr lvl="2"/>
            <a:r>
              <a:rPr lang="ko-KR" altLang="en-US" dirty="0"/>
              <a:t>비밀번호 입력 페이지로 이동하기 위한 서블릿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14-21] </a:t>
            </a:r>
            <a:r>
              <a:rPr lang="ko-KR" altLang="en-US" dirty="0"/>
              <a:t>페이지 이동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애너테이션으로 요청명과 매핑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mode </a:t>
            </a:r>
            <a:r>
              <a:rPr lang="ko-KR" altLang="en-US" dirty="0"/>
              <a:t>매개변수 값을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Pass.jsp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8679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14.6.2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14-22] </a:t>
            </a:r>
            <a:r>
              <a:rPr lang="ko-KR" altLang="en-US" dirty="0"/>
              <a:t>비밀번호 입력 화면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비밀번호를 입력했는지 확인해주는 자바스크립트 함수를 정의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이번 폼에서는 파일을 첨부하지 않으므로 </a:t>
            </a:r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속성은 필요하지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삭제 혹은 수정할 게시물의 일련번호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r>
              <a:rPr lang="ko-KR" altLang="en-US" dirty="0"/>
              <a:t>와 모드</a:t>
            </a:r>
            <a:r>
              <a:rPr lang="en-US" altLang="ko-KR" dirty="0"/>
              <a:t>(mode)</a:t>
            </a:r>
            <a:r>
              <a:rPr lang="ko-KR" altLang="en-US" dirty="0"/>
              <a:t>를 </a:t>
            </a:r>
            <a:r>
              <a:rPr lang="en-US" altLang="ko-KR" dirty="0"/>
              <a:t>hidden </a:t>
            </a:r>
            <a:r>
              <a:rPr lang="ko-KR" altLang="en-US" dirty="0"/>
              <a:t>타입 입력상자에 저장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D9AAE-5A01-4F29-A4BB-9193A663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739903"/>
            <a:ext cx="6067425" cy="1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6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14.6.3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en-US" altLang="ko-KR" dirty="0"/>
              <a:t>DAO </a:t>
            </a:r>
            <a:r>
              <a:rPr lang="ko-KR" altLang="en-US" dirty="0"/>
              <a:t>클래스에 비밀번호 확인과 삭제하기 메서드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14-23] DAO</a:t>
            </a:r>
            <a:r>
              <a:rPr lang="ko-KR" altLang="en-US" dirty="0"/>
              <a:t>에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confirmPassword</a:t>
            </a:r>
            <a:r>
              <a:rPr lang="en-US" altLang="ko-KR" dirty="0"/>
              <a:t>( ) </a:t>
            </a:r>
            <a:r>
              <a:rPr lang="ko-KR" altLang="en-US" dirty="0"/>
              <a:t>메서드는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비밀번호와 일련번호가 일치하는 게시물의 개수를 세어 비밀번호 일치 여부를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일치하는 게시물이 없다면</a:t>
            </a:r>
            <a:r>
              <a:rPr lang="en-US" altLang="ko-KR" dirty="0"/>
              <a:t>(</a:t>
            </a:r>
            <a:r>
              <a:rPr lang="ko-KR" altLang="en-US" dirty="0"/>
              <a:t>실행 결과가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) false</a:t>
            </a:r>
            <a:r>
              <a:rPr lang="ko-KR" altLang="en-US" dirty="0"/>
              <a:t>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또한 예외가 발생할 때도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deletePost</a:t>
            </a:r>
            <a:r>
              <a:rPr lang="en-US" altLang="ko-KR" dirty="0"/>
              <a:t>( ) </a:t>
            </a:r>
            <a:r>
              <a:rPr lang="ko-KR" altLang="en-US" dirty="0"/>
              <a:t>메서드는 건네받은 일련번호의 게시물을 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정상적으로 삭제되었다면 </a:t>
            </a:r>
            <a:r>
              <a:rPr lang="en-US" altLang="ko-KR" dirty="0" err="1"/>
              <a:t>executeUpdate</a:t>
            </a:r>
            <a:r>
              <a:rPr lang="en-US" altLang="ko-KR" dirty="0"/>
              <a:t>( ) </a:t>
            </a:r>
            <a:r>
              <a:rPr lang="ko-KR" altLang="en-US" dirty="0"/>
              <a:t>메서드가 </a:t>
            </a:r>
            <a:r>
              <a:rPr lang="en-US" altLang="ko-KR" dirty="0"/>
              <a:t>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5718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14.6.4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파일 업로드를 위해 작성했던 </a:t>
            </a:r>
            <a:r>
              <a:rPr lang="en-US" altLang="ko-KR" dirty="0" err="1"/>
              <a:t>FileUtil</a:t>
            </a:r>
            <a:r>
              <a:rPr lang="en-US" altLang="ko-KR" dirty="0"/>
              <a:t> </a:t>
            </a:r>
            <a:r>
              <a:rPr lang="ko-KR" altLang="en-US" dirty="0"/>
              <a:t>클래스에 파일 삭제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14-24] </a:t>
            </a:r>
            <a:r>
              <a:rPr lang="ko-KR" altLang="en-US" dirty="0"/>
              <a:t>파일 삭제하기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저장된 디렉터리의 물리적 경로를 얻어옴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경로와 파일명을 결합하여 파일 객체를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경로에 파일이 존재하면 </a:t>
            </a:r>
            <a:r>
              <a:rPr lang="en-US" altLang="ko-KR" dirty="0"/>
              <a:t>④ </a:t>
            </a:r>
            <a:r>
              <a:rPr lang="ko-KR" altLang="en-US" dirty="0"/>
              <a:t>삭제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31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전송된 비밀번호를 확인한 후 삭제 혹은 수정을 하기 위한 서블릿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14-25] </a:t>
            </a:r>
            <a:r>
              <a:rPr lang="ko-KR" altLang="en-US" dirty="0"/>
              <a:t>파일 삭제</a:t>
            </a:r>
            <a:r>
              <a:rPr lang="en-US" altLang="ko-KR" dirty="0"/>
              <a:t>/</a:t>
            </a:r>
            <a:r>
              <a:rPr lang="ko-KR" altLang="en-US" dirty="0"/>
              <a:t>수정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비밀번호 입력폼에서 전송한 값을 받아 처리하므로 </a:t>
            </a:r>
            <a:r>
              <a:rPr lang="en-US" altLang="ko-KR" dirty="0" err="1"/>
              <a:t>doPost</a:t>
            </a:r>
            <a:r>
              <a:rPr lang="en-US" altLang="ko-KR" dirty="0"/>
              <a:t>( ) </a:t>
            </a:r>
            <a:r>
              <a:rPr lang="ko-KR" altLang="en-US" dirty="0"/>
              <a:t>메서드에서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매개변수를 받아 변수에 저장하고 </a:t>
            </a:r>
            <a:r>
              <a:rPr lang="en-US" altLang="ko-KR" dirty="0"/>
              <a:t>③ DAO</a:t>
            </a:r>
            <a:r>
              <a:rPr lang="ko-KR" altLang="en-US" dirty="0"/>
              <a:t>를 통해 비밀번호가 맞는지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비밀번호가 일치하고 </a:t>
            </a:r>
            <a:r>
              <a:rPr lang="en-US" altLang="ko-KR" dirty="0"/>
              <a:t>⑤ </a:t>
            </a:r>
            <a:r>
              <a:rPr lang="ko-KR" altLang="en-US" dirty="0"/>
              <a:t>현재 요청이 수정이라면 </a:t>
            </a:r>
            <a:r>
              <a:rPr lang="en-US" altLang="ko-KR" dirty="0"/>
              <a:t>⑥ session </a:t>
            </a:r>
            <a:r>
              <a:rPr lang="ko-KR" altLang="en-US" dirty="0"/>
              <a:t>영역에 </a:t>
            </a:r>
            <a:r>
              <a:rPr lang="en-US" altLang="ko-KR" dirty="0"/>
              <a:t>⑦ </a:t>
            </a:r>
            <a:r>
              <a:rPr lang="ko-KR" altLang="en-US" dirty="0"/>
              <a:t>비밀번호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수정하기 페이지로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현재 요청이 삭제라면 게시물에 첨부된 파일도 같이 삭제해야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기존 정보를 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삭제 후에 </a:t>
            </a:r>
            <a:r>
              <a:rPr lang="en-US" altLang="ko-KR" dirty="0"/>
              <a:t>⑫ </a:t>
            </a:r>
            <a:r>
              <a:rPr lang="ko-KR" altLang="en-US" dirty="0"/>
              <a:t>보관해둔 정보에서 파일 이름을 찾아 첨부 파일까지 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⑬ </a:t>
            </a:r>
            <a:r>
              <a:rPr lang="ko-KR" altLang="en-US" dirty="0"/>
              <a:t>목록 페이지로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⑭ </a:t>
            </a:r>
            <a:r>
              <a:rPr lang="ko-KR" altLang="en-US" dirty="0"/>
              <a:t>만약 비밀번호가 일치하지 않는다면 경고창을 띄우고 이전 페이지로 이동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49565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14.6 </a:t>
            </a:r>
            <a:r>
              <a:rPr lang="ko-KR" altLang="en-US" b="1" dirty="0"/>
              <a:t>삭제하기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48</a:t>
            </a:fld>
            <a:endParaRPr lang="ko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4A441-8C76-4D4A-ACD5-6C9EEC4CB328}"/>
              </a:ext>
            </a:extLst>
          </p:cNvPr>
          <p:cNvSpPr/>
          <p:nvPr/>
        </p:nvSpPr>
        <p:spPr>
          <a:xfrm>
            <a:off x="1295401" y="1020816"/>
            <a:ext cx="3543300" cy="33173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u="none" strike="noStrike" baseline="0" dirty="0">
                <a:solidFill>
                  <a:srgbClr val="0070C0"/>
                </a:solidFill>
                <a:latin typeface="+mn-ea"/>
              </a:rPr>
              <a:t>비밀번호를 </a:t>
            </a:r>
            <a:r>
              <a:rPr lang="en-US" altLang="ko-KR" b="1" i="0" u="none" strike="noStrike" baseline="0" dirty="0">
                <a:solidFill>
                  <a:srgbClr val="0070C0"/>
                </a:solidFill>
                <a:latin typeface="+mn-ea"/>
              </a:rPr>
              <a:t>session </a:t>
            </a:r>
            <a:r>
              <a:rPr lang="ko-KR" altLang="en-US" b="1" i="0" u="none" strike="noStrike" baseline="0" dirty="0">
                <a:solidFill>
                  <a:srgbClr val="0070C0"/>
                </a:solidFill>
                <a:latin typeface="+mn-ea"/>
              </a:rPr>
              <a:t>영역에 저장한 이유</a:t>
            </a:r>
            <a:endParaRPr lang="ko-KR" altLang="en-US" sz="11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F9D7C-3343-411D-BFB5-F2A1960F1A50}"/>
              </a:ext>
            </a:extLst>
          </p:cNvPr>
          <p:cNvSpPr txBox="1"/>
          <p:nvPr/>
        </p:nvSpPr>
        <p:spPr>
          <a:xfrm>
            <a:off x="1388284" y="1431841"/>
            <a:ext cx="69008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⑦</a:t>
            </a:r>
            <a:r>
              <a:rPr lang="ko-KR" altLang="en-US" dirty="0">
                <a:latin typeface="+mn-ea"/>
                <a:ea typeface="+mn-ea"/>
              </a:rPr>
              <a:t>에서 비밀번호를 </a:t>
            </a:r>
            <a:r>
              <a:rPr lang="en-US" altLang="ko-KR" dirty="0">
                <a:latin typeface="+mn-ea"/>
                <a:ea typeface="+mn-ea"/>
              </a:rPr>
              <a:t>session </a:t>
            </a:r>
            <a:r>
              <a:rPr lang="ko-KR" altLang="en-US" dirty="0">
                <a:latin typeface="+mn-ea"/>
                <a:ea typeface="+mn-ea"/>
              </a:rPr>
              <a:t>영역에 저장한 이유가 무엇일까</a:t>
            </a:r>
            <a:r>
              <a:rPr lang="en-US" altLang="ko-KR" dirty="0">
                <a:latin typeface="+mn-ea"/>
                <a:ea typeface="+mn-ea"/>
              </a:rPr>
              <a:t>? 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수정하기 페이지의 요청명은 “</a:t>
            </a:r>
            <a:r>
              <a:rPr lang="en-US" altLang="ko-KR" dirty="0" err="1">
                <a:latin typeface="+mn-ea"/>
                <a:ea typeface="+mn-ea"/>
              </a:rPr>
              <a:t>edit.do?idx</a:t>
            </a:r>
            <a:r>
              <a:rPr lang="en-US" altLang="ko-KR" dirty="0">
                <a:latin typeface="+mn-ea"/>
                <a:ea typeface="+mn-ea"/>
              </a:rPr>
              <a:t>=</a:t>
            </a:r>
            <a:r>
              <a:rPr lang="ko-KR" altLang="en-US" dirty="0">
                <a:latin typeface="+mn-ea"/>
                <a:ea typeface="+mn-ea"/>
              </a:rPr>
              <a:t>일련번호” 형태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그런데 만약 사용자가 이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패턴을 이미 알고 있다면 비밀번호 검증 없이도 곧바로 수정하기 페이지에 접속할 수 있음</a:t>
            </a:r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비밀번호 검증을 건너 뛰고 수정하기 페이지에 접속했다면 게시물이 수정되면 안 되므로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검증이 완료된 비밀번호를 </a:t>
            </a:r>
            <a:r>
              <a:rPr lang="en-US" altLang="ko-KR" dirty="0">
                <a:latin typeface="+mn-ea"/>
                <a:ea typeface="+mn-ea"/>
              </a:rPr>
              <a:t>session </a:t>
            </a:r>
            <a:r>
              <a:rPr lang="ko-KR" altLang="en-US" dirty="0">
                <a:latin typeface="+mn-ea"/>
                <a:ea typeface="+mn-ea"/>
              </a:rPr>
              <a:t>영역에 저장해놓고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수정 시 저장된 비밀번호가 없다면 정상적인 경로로 접속하지 않은 것으로 판단</a:t>
            </a:r>
            <a:endParaRPr lang="en-US" altLang="ko-KR" dirty="0">
              <a:latin typeface="+mn-ea"/>
              <a:ea typeface="+mn-ea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ea typeface="+mn-ea"/>
              </a:rPr>
              <a:t>14.7.5</a:t>
            </a:r>
            <a:r>
              <a:rPr lang="ko-KR" altLang="en-US" dirty="0">
                <a:latin typeface="+mn-ea"/>
                <a:ea typeface="+mn-ea"/>
              </a:rPr>
              <a:t>절의 </a:t>
            </a:r>
            <a:r>
              <a:rPr lang="en-US" altLang="ko-KR" dirty="0">
                <a:latin typeface="+mn-ea"/>
                <a:ea typeface="+mn-ea"/>
              </a:rPr>
              <a:t>‘</a:t>
            </a:r>
            <a:r>
              <a:rPr lang="ko-KR" altLang="en-US" dirty="0">
                <a:latin typeface="+mn-ea"/>
                <a:ea typeface="+mn-ea"/>
              </a:rPr>
              <a:t>수정하기용 컨트롤러 작성</a:t>
            </a:r>
            <a:r>
              <a:rPr lang="en-US" altLang="ko-KR" dirty="0">
                <a:latin typeface="+mn-ea"/>
                <a:ea typeface="+mn-ea"/>
              </a:rPr>
              <a:t>’</a:t>
            </a:r>
            <a:r>
              <a:rPr lang="ko-KR" altLang="en-US" dirty="0">
                <a:latin typeface="+mn-ea"/>
                <a:ea typeface="+mn-ea"/>
              </a:rPr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208718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수정하기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18AC5-51E7-4605-AA53-9F13C5C2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01913"/>
            <a:ext cx="6924675" cy="2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자료실형 게시판 프로세스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B72FB-E43D-4CAE-9933-1DAB81D9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416959"/>
            <a:ext cx="4806806" cy="31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1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수정하기 페이지는 기존 내용을 가져와 글쓰기 페이지의 입력상자에 미리 입력해두면 됨</a:t>
            </a:r>
            <a:endParaRPr lang="en-US" altLang="ko-KR" dirty="0"/>
          </a:p>
          <a:p>
            <a:pPr lvl="2"/>
            <a:r>
              <a:rPr lang="ko-KR" altLang="en-US" dirty="0"/>
              <a:t>상세 보기에서 사용했던 </a:t>
            </a:r>
            <a:r>
              <a:rPr lang="en-US" altLang="ko-KR" dirty="0" err="1"/>
              <a:t>selectView</a:t>
            </a:r>
            <a:r>
              <a:rPr lang="en-US" altLang="ko-KR" dirty="0"/>
              <a:t>( ) </a:t>
            </a:r>
            <a:r>
              <a:rPr lang="ko-KR" altLang="en-US" dirty="0"/>
              <a:t>메서드를 그대로 사용하고</a:t>
            </a:r>
            <a:r>
              <a:rPr lang="en-US" altLang="ko-KR" dirty="0"/>
              <a:t>, </a:t>
            </a:r>
            <a:r>
              <a:rPr lang="ko-KR" altLang="en-US" dirty="0"/>
              <a:t>뷰는 글쓰기에서 사용한 </a:t>
            </a:r>
            <a:r>
              <a:rPr lang="en-US" altLang="ko-KR" dirty="0" err="1"/>
              <a:t>Write.jsp</a:t>
            </a:r>
            <a:r>
              <a:rPr lang="ko-KR" altLang="en-US" dirty="0"/>
              <a:t>를 일부 수정해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14-26] </a:t>
            </a:r>
            <a:r>
              <a:rPr lang="ko-KR" altLang="en-US" dirty="0"/>
              <a:t>요청명</a:t>
            </a:r>
            <a:r>
              <a:rPr lang="en-US" altLang="ko-KR" dirty="0"/>
              <a:t>/</a:t>
            </a:r>
            <a:r>
              <a:rPr lang="ko-KR" altLang="en-US" dirty="0"/>
              <a:t>서블릿 매핑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수정할 게시물의 일련번호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기존 게시물을 내용을 담은 </a:t>
            </a:r>
            <a:r>
              <a:rPr lang="en-US" altLang="ko-KR" dirty="0"/>
              <a:t>DTO </a:t>
            </a:r>
            <a:r>
              <a:rPr lang="ko-KR" altLang="en-US" dirty="0"/>
              <a:t>객체를 얻어옴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request </a:t>
            </a:r>
            <a:r>
              <a:rPr lang="ko-KR" altLang="en-US" dirty="0"/>
              <a:t>영역에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Edit.jsp</a:t>
            </a:r>
            <a:r>
              <a:rPr lang="ko-KR" altLang="en-US" dirty="0"/>
              <a:t>로 포워드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21691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14.7.2 </a:t>
            </a:r>
            <a:r>
              <a:rPr lang="ko-KR" altLang="en-US" b="1" dirty="0"/>
              <a:t>뷰 작성</a:t>
            </a:r>
            <a:endParaRPr lang="en-US" altLang="ko-KR" b="1" dirty="0"/>
          </a:p>
          <a:p>
            <a:pPr lvl="2"/>
            <a:r>
              <a:rPr lang="ko-KR" altLang="en-US" dirty="0"/>
              <a:t>서블릿에서 게시물 내용을 </a:t>
            </a:r>
            <a:r>
              <a:rPr lang="en-US" altLang="ko-KR" dirty="0"/>
              <a:t>request </a:t>
            </a:r>
            <a:r>
              <a:rPr lang="ko-KR" altLang="en-US" dirty="0"/>
              <a:t>영역에 저장했으니</a:t>
            </a:r>
            <a:r>
              <a:rPr lang="en-US" altLang="ko-KR" dirty="0"/>
              <a:t>, </a:t>
            </a:r>
            <a:r>
              <a:rPr lang="ko-KR" altLang="en-US" dirty="0"/>
              <a:t>뷰에서는 그 내용을 입력상자에 미리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입력해두면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14-27] </a:t>
            </a:r>
            <a:r>
              <a:rPr lang="ko-KR" altLang="en-US" dirty="0"/>
              <a:t>수정하기용 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필수 항목을 모두 입력했는지 확인하기 위한 자바스크립트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글쓰기 때와 비교하면 비밀번호 확인이 생략됨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폼 태그를 정의 </a:t>
            </a:r>
            <a:r>
              <a:rPr lang="en-US" altLang="ko-KR" dirty="0"/>
              <a:t>- action </a:t>
            </a:r>
            <a:r>
              <a:rPr lang="ko-KR" altLang="en-US" dirty="0"/>
              <a:t>속성만 </a:t>
            </a:r>
            <a:r>
              <a:rPr lang="en-US" altLang="ko-KR" dirty="0"/>
              <a:t>edit.do</a:t>
            </a:r>
            <a:r>
              <a:rPr lang="ko-KR" altLang="en-US" dirty="0"/>
              <a:t>로 바뀌었을 뿐 나머지는 글쓰기 때와 동일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hidden </a:t>
            </a:r>
            <a:r>
              <a:rPr lang="ko-KR" altLang="en-US" dirty="0"/>
              <a:t>타입 입력상자로 일련번호</a:t>
            </a:r>
            <a:r>
              <a:rPr lang="en-US" altLang="ko-KR" dirty="0"/>
              <a:t>, </a:t>
            </a:r>
            <a:r>
              <a:rPr lang="ko-KR" altLang="en-US" dirty="0"/>
              <a:t>서버에 저장된 파일명</a:t>
            </a:r>
            <a:r>
              <a:rPr lang="en-US" altLang="ko-KR" dirty="0"/>
              <a:t>, </a:t>
            </a:r>
            <a:r>
              <a:rPr lang="ko-KR" altLang="en-US" dirty="0"/>
              <a:t>원본 파일명을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DTO</a:t>
            </a:r>
            <a:r>
              <a:rPr lang="ko-KR" altLang="en-US" dirty="0"/>
              <a:t>에 담긴 기존 게시물의 내용으로 작성자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등의 입력상자를 채움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비밀번호는 이 화면에 진입하기 전에 확인을 거쳤으며</a:t>
            </a:r>
            <a:r>
              <a:rPr lang="en-US" altLang="ko-KR" dirty="0"/>
              <a:t>, [</a:t>
            </a:r>
            <a:r>
              <a:rPr lang="ko-KR" altLang="en-US" dirty="0"/>
              <a:t>예제 </a:t>
            </a:r>
            <a:r>
              <a:rPr lang="en-US" altLang="ko-KR" dirty="0"/>
              <a:t>14-25]</a:t>
            </a:r>
            <a:r>
              <a:rPr lang="ko-KR" altLang="en-US" dirty="0"/>
              <a:t>의 </a:t>
            </a:r>
            <a:r>
              <a:rPr lang="en-US" altLang="ko-KR" dirty="0"/>
              <a:t>⑦</a:t>
            </a:r>
            <a:r>
              <a:rPr lang="ko-KR" altLang="en-US" dirty="0"/>
              <a:t>에서 </a:t>
            </a:r>
            <a:r>
              <a:rPr lang="en-US" altLang="ko-KR" dirty="0"/>
              <a:t>session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영역에 저장해뒀음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5484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14.7.3 </a:t>
            </a:r>
            <a:r>
              <a:rPr lang="ko-KR" altLang="en-US" b="1" dirty="0"/>
              <a:t>중간 동작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화면 아래의 </a:t>
            </a:r>
            <a:r>
              <a:rPr lang="en-US" altLang="ko-KR" dirty="0"/>
              <a:t>[</a:t>
            </a:r>
            <a:r>
              <a:rPr lang="ko-KR" altLang="en-US" dirty="0"/>
              <a:t>수정하기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비밀번호 검증 화면이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비밀번호를 입력하고 </a:t>
            </a:r>
            <a:r>
              <a:rPr lang="en-US" altLang="ko-KR" dirty="0"/>
              <a:t>[</a:t>
            </a:r>
            <a:r>
              <a:rPr lang="ko-KR" altLang="en-US" dirty="0"/>
              <a:t>검증하기</a:t>
            </a:r>
            <a:r>
              <a:rPr lang="en-US" altLang="ko-KR" dirty="0"/>
              <a:t>] </a:t>
            </a:r>
            <a:r>
              <a:rPr lang="ko-KR" altLang="en-US" dirty="0"/>
              <a:t>버튼을 클릭 </a:t>
            </a:r>
            <a:r>
              <a:rPr lang="en-US" altLang="ko-KR" dirty="0"/>
              <a:t>(</a:t>
            </a:r>
            <a:r>
              <a:rPr lang="ko-KR" altLang="en-US" dirty="0"/>
              <a:t>더미 게시글의 비밀번호는 모두 ‘</a:t>
            </a:r>
            <a:r>
              <a:rPr lang="en-US" altLang="ko-KR" dirty="0"/>
              <a:t>1234’)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비밀번호가 일치한다면 수정 페이지로 진입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6DD4-85B1-4FDB-942A-9F222C68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49" y="2971800"/>
            <a:ext cx="3832147" cy="15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78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14.7.4 </a:t>
            </a:r>
            <a:r>
              <a:rPr lang="ko-KR" altLang="en-US" b="1" dirty="0"/>
              <a:t>모델 작성</a:t>
            </a:r>
            <a:endParaRPr lang="en-US" altLang="ko-KR" b="1" dirty="0"/>
          </a:p>
          <a:p>
            <a:pPr lvl="2"/>
            <a:r>
              <a:rPr lang="ko-KR" altLang="en-US" dirty="0"/>
              <a:t>수정 처리를 위해 </a:t>
            </a:r>
            <a:r>
              <a:rPr lang="en-US" altLang="ko-KR" dirty="0"/>
              <a:t>DAO </a:t>
            </a:r>
            <a:r>
              <a:rPr lang="ko-KR" altLang="en-US" dirty="0"/>
              <a:t>클래스에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14-28] </a:t>
            </a:r>
            <a:r>
              <a:rPr lang="ko-KR" altLang="en-US" dirty="0"/>
              <a:t>수정하기 메서드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updatePost</a:t>
            </a:r>
            <a:r>
              <a:rPr lang="en-US" altLang="ko-KR" dirty="0"/>
              <a:t>( ) </a:t>
            </a:r>
            <a:r>
              <a:rPr lang="ko-KR" altLang="en-US" dirty="0"/>
              <a:t>메서드는 수정된 내용을 담은 </a:t>
            </a:r>
            <a:r>
              <a:rPr lang="en-US" altLang="ko-KR" dirty="0"/>
              <a:t>DTO </a:t>
            </a:r>
            <a:r>
              <a:rPr lang="ko-KR" altLang="en-US" dirty="0"/>
              <a:t>객체를 매개변수로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UPDATE </a:t>
            </a:r>
            <a:r>
              <a:rPr lang="ko-KR" altLang="en-US" dirty="0"/>
              <a:t>쿼리문의 </a:t>
            </a:r>
            <a:r>
              <a:rPr lang="en-US" altLang="ko-KR" dirty="0"/>
              <a:t>WHERE</a:t>
            </a:r>
            <a:r>
              <a:rPr lang="ko-KR" altLang="en-US" dirty="0"/>
              <a:t>절을 보면 </a:t>
            </a:r>
            <a:r>
              <a:rPr lang="en-US" altLang="ko-KR" dirty="0" err="1"/>
              <a:t>idx</a:t>
            </a:r>
            <a:r>
              <a:rPr lang="en-US" altLang="ko-KR" dirty="0"/>
              <a:t> </a:t>
            </a:r>
            <a:r>
              <a:rPr lang="ko-KR" altLang="en-US" dirty="0"/>
              <a:t>컬럼뿐만 아니라 </a:t>
            </a:r>
            <a:r>
              <a:rPr lang="en-US" altLang="ko-KR" dirty="0"/>
              <a:t>pass </a:t>
            </a:r>
            <a:r>
              <a:rPr lang="ko-KR" altLang="en-US" dirty="0"/>
              <a:t>컬럼도 조건으로 사용하여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일련번호와 비밀번호가 모두 일치해야 수정되도록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쿼리문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37616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709458" cy="354126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14.7.5 </a:t>
            </a:r>
            <a:r>
              <a:rPr lang="ko-KR" altLang="en-US" b="1" dirty="0"/>
              <a:t>컨트롤러 작성</a:t>
            </a:r>
            <a:endParaRPr lang="en-US" altLang="ko-KR" b="1" dirty="0"/>
          </a:p>
          <a:p>
            <a:pPr lvl="2"/>
            <a:r>
              <a:rPr lang="ko-KR" altLang="en-US" dirty="0"/>
              <a:t>수정 처리를 위한 서블릿을 작성</a:t>
            </a:r>
            <a:r>
              <a:rPr lang="en-US" altLang="ko-KR" dirty="0"/>
              <a:t> - </a:t>
            </a:r>
            <a:r>
              <a:rPr lang="ko-KR" altLang="en-US" dirty="0"/>
              <a:t>앞에서 작성한 </a:t>
            </a:r>
            <a:r>
              <a:rPr lang="en-US" altLang="ko-KR" dirty="0"/>
              <a:t>EditController.java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</a:t>
            </a:r>
            <a:r>
              <a:rPr lang="ko-KR" altLang="en-US" dirty="0"/>
              <a:t>를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14-29] </a:t>
            </a:r>
            <a:r>
              <a:rPr lang="ko-KR" altLang="en-US" dirty="0"/>
              <a:t>수정하기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파일이 업로드될 디렉터리의 물리적 경로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업로드 제한 용량을 얻어온 후</a:t>
            </a:r>
            <a:r>
              <a:rPr lang="en-US" altLang="ko-KR" dirty="0"/>
              <a:t>, </a:t>
            </a:r>
            <a:r>
              <a:rPr lang="ko-KR" altLang="en-US" dirty="0"/>
              <a:t>이 둘을 인수로 넣어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파일 업로드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수정 내용을 얻어와 </a:t>
            </a:r>
            <a:r>
              <a:rPr lang="en-US" altLang="ko-KR" dirty="0"/>
              <a:t>⑤ DTO</a:t>
            </a:r>
            <a:r>
              <a:rPr lang="ko-KR" altLang="en-US" dirty="0"/>
              <a:t>에 저장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비밀번호는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14-25]</a:t>
            </a:r>
            <a:r>
              <a:rPr lang="ko-KR" altLang="en-US" dirty="0"/>
              <a:t>의 </a:t>
            </a:r>
            <a:r>
              <a:rPr lang="en-US" altLang="ko-KR" dirty="0" err="1"/>
              <a:t>PassController</a:t>
            </a:r>
            <a:r>
              <a:rPr lang="en-US" altLang="ko-KR" dirty="0"/>
              <a:t> </a:t>
            </a:r>
            <a:r>
              <a:rPr lang="ko-KR" altLang="en-US" dirty="0"/>
              <a:t>서블릿에서 </a:t>
            </a:r>
            <a:r>
              <a:rPr lang="en-US" altLang="ko-KR" dirty="0"/>
              <a:t>session</a:t>
            </a:r>
            <a:r>
              <a:rPr lang="ko-KR" altLang="en-US" dirty="0"/>
              <a:t>에 저장한 값을 가져옴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첨부 파일이 있으면 앞에서와 같이 파일명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기존 파일이 있다면 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첨부 파일이 없다면 기존의 파일명을 그대로 유지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-</a:t>
            </a:r>
            <a:r>
              <a:rPr lang="ko-KR" altLang="en-US" dirty="0"/>
              <a:t>수정하기 뷰 코드</a:t>
            </a:r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14-27)</a:t>
            </a:r>
            <a:r>
              <a:rPr lang="ko-KR" altLang="en-US" dirty="0"/>
              <a:t>의 </a:t>
            </a:r>
            <a:r>
              <a:rPr lang="en-US" altLang="ko-KR" dirty="0"/>
              <a:t>③</a:t>
            </a:r>
            <a:r>
              <a:rPr lang="ko-KR" altLang="en-US" dirty="0"/>
              <a:t>에서 전송된 값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en-US" altLang="ko-KR" dirty="0" err="1"/>
              <a:t>updatePost</a:t>
            </a:r>
            <a:r>
              <a:rPr lang="en-US" altLang="ko-KR" dirty="0"/>
              <a:t>( ) </a:t>
            </a:r>
            <a:r>
              <a:rPr lang="ko-KR" altLang="en-US" dirty="0"/>
              <a:t>메서드를 호출해 게시물을 수정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54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8D86C-1F03-4617-84D3-9EB8A84D4803}"/>
              </a:ext>
            </a:extLst>
          </p:cNvPr>
          <p:cNvSpPr txBox="1"/>
          <p:nvPr/>
        </p:nvSpPr>
        <p:spPr>
          <a:xfrm>
            <a:off x="6736872" y="429187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147316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수정 처리를 위한 서블릿을 작성</a:t>
            </a:r>
            <a:r>
              <a:rPr lang="en-US" altLang="ko-KR" dirty="0"/>
              <a:t> - </a:t>
            </a:r>
            <a:r>
              <a:rPr lang="ko-KR" altLang="en-US" dirty="0"/>
              <a:t>앞에서 작성한 </a:t>
            </a:r>
            <a:r>
              <a:rPr lang="en-US" altLang="ko-KR" dirty="0"/>
              <a:t>EditController.java</a:t>
            </a:r>
            <a:r>
              <a:rPr lang="ko-KR" altLang="en-US" dirty="0"/>
              <a:t>에 </a:t>
            </a:r>
            <a:r>
              <a:rPr lang="en-US" altLang="ko-KR" dirty="0" err="1"/>
              <a:t>doPost</a:t>
            </a:r>
            <a:r>
              <a:rPr lang="en-US" altLang="ko-KR" dirty="0"/>
              <a:t>( )</a:t>
            </a:r>
            <a:r>
              <a:rPr lang="ko-KR" altLang="en-US" dirty="0"/>
              <a:t>를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14-29] </a:t>
            </a:r>
            <a:r>
              <a:rPr lang="ko-KR" altLang="en-US" dirty="0"/>
              <a:t>수정하기 서블릿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⑪ </a:t>
            </a:r>
            <a:r>
              <a:rPr lang="ko-KR" altLang="en-US" dirty="0"/>
              <a:t>수정이 정상적으로 처리되었다면 </a:t>
            </a:r>
            <a:r>
              <a:rPr lang="en-US" altLang="ko-KR" dirty="0"/>
              <a:t>session </a:t>
            </a:r>
            <a:r>
              <a:rPr lang="ko-KR" altLang="en-US" dirty="0"/>
              <a:t>영역에 저장된 비밀번호는 삭제하고 상세보기 뷰로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이동해 수정된 내용을 확인시켜줌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2"/>
            <a:r>
              <a:rPr lang="ko-KR" altLang="en-US" dirty="0"/>
              <a:t>사용자가 수정하기 페이지의 요청명 패턴을 알고 있다면 비밀번호 검증 없이 </a:t>
            </a:r>
            <a:r>
              <a:rPr lang="en-US" altLang="ko-KR" dirty="0"/>
              <a:t>URL</a:t>
            </a:r>
            <a:r>
              <a:rPr lang="ko-KR" altLang="en-US" dirty="0"/>
              <a:t>을 직접 입력해 접속할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 경우 </a:t>
            </a:r>
            <a:r>
              <a:rPr lang="en-US" altLang="ko-KR" dirty="0"/>
              <a:t>⑤</a:t>
            </a:r>
            <a:r>
              <a:rPr lang="ko-KR" altLang="en-US" dirty="0"/>
              <a:t>에서 </a:t>
            </a:r>
            <a:r>
              <a:rPr lang="en-US" altLang="ko-KR" dirty="0"/>
              <a:t>session</a:t>
            </a:r>
            <a:r>
              <a:rPr lang="ko-KR" altLang="en-US" dirty="0"/>
              <a:t>에는 비밀번호가 저장되어 있지 않을 것임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그러면 </a:t>
            </a:r>
            <a:r>
              <a:rPr lang="en-US" altLang="ko-KR" dirty="0"/>
              <a:t>⑩</a:t>
            </a:r>
            <a:r>
              <a:rPr lang="ko-KR" altLang="en-US" dirty="0"/>
              <a:t>에서 </a:t>
            </a:r>
            <a:r>
              <a:rPr lang="en-US" altLang="ko-KR" dirty="0" err="1"/>
              <a:t>dao.updatePost</a:t>
            </a:r>
            <a:r>
              <a:rPr lang="en-US" altLang="ko-KR" dirty="0"/>
              <a:t>(</a:t>
            </a:r>
            <a:r>
              <a:rPr lang="en-US" altLang="ko-KR" dirty="0" err="1"/>
              <a:t>dto</a:t>
            </a:r>
            <a:r>
              <a:rPr lang="en-US" altLang="ko-KR" dirty="0"/>
              <a:t>)</a:t>
            </a:r>
            <a:r>
              <a:rPr lang="ko-KR" altLang="en-US" dirty="0"/>
              <a:t>가 실패하게 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⑫</a:t>
            </a:r>
            <a:r>
              <a:rPr lang="ko-KR" altLang="en-US" dirty="0"/>
              <a:t>에서 경고 메시지를 띄운 후 상세 보기 페이지로 이동시켜줌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652B5-FBCE-4CC1-A13B-CAE3A0FD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2879696"/>
            <a:ext cx="5314950" cy="7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9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14.7 </a:t>
            </a:r>
            <a:r>
              <a:rPr lang="ko-KR" altLang="en-US" b="1" dirty="0"/>
              <a:t>수정하기</a:t>
            </a:r>
            <a:r>
              <a:rPr lang="en-US" altLang="ko-KR" b="1" dirty="0"/>
              <a:t>(8)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709458" cy="37041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14.7.6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lvl="2"/>
            <a:r>
              <a:rPr lang="ko-KR" altLang="en-US" dirty="0"/>
              <a:t>수정하기 페이지에서 내용을 직접 수정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Default.jsp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</a:t>
            </a:r>
            <a:r>
              <a:rPr lang="ko-KR" altLang="en-US" dirty="0"/>
              <a:t>게시판 목록 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화면의 목록 중 원하는 글의 제목을 클릭하면 내용이 출력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화면 아래의 </a:t>
            </a:r>
            <a:r>
              <a:rPr lang="en-US" altLang="ko-KR" dirty="0"/>
              <a:t>[</a:t>
            </a:r>
            <a:r>
              <a:rPr lang="ko-KR" altLang="en-US" dirty="0"/>
              <a:t>수정하기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비밀번호 검증 화면이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비밀번호를 입력하고 </a:t>
            </a:r>
            <a:r>
              <a:rPr lang="en-US" altLang="ko-KR" dirty="0"/>
              <a:t>[</a:t>
            </a:r>
            <a:r>
              <a:rPr lang="ko-KR" altLang="en-US" dirty="0"/>
              <a:t>검증하기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>. </a:t>
            </a:r>
            <a:r>
              <a:rPr lang="ko-KR" altLang="en-US" dirty="0"/>
              <a:t>비밀번호가 일치한다면 수정 페이지로 진입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① </a:t>
            </a:r>
            <a:r>
              <a:rPr lang="ko-KR" altLang="en-US" dirty="0"/>
              <a:t>내용을 수정하고 → </a:t>
            </a:r>
            <a:r>
              <a:rPr lang="en-US" altLang="ko-KR" dirty="0"/>
              <a:t>② </a:t>
            </a:r>
            <a:r>
              <a:rPr lang="ko-KR" altLang="en-US" dirty="0"/>
              <a:t>파일까지 첨부한 다음 → </a:t>
            </a:r>
            <a:r>
              <a:rPr lang="en-US" altLang="ko-KR" dirty="0"/>
              <a:t>③ [</a:t>
            </a:r>
            <a:r>
              <a:rPr lang="ko-KR" altLang="en-US" dirty="0"/>
              <a:t>작성 완료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/>
              <a:t>비밀번호는 이미 </a:t>
            </a:r>
            <a:r>
              <a:rPr lang="en-US" altLang="ko-KR" dirty="0"/>
              <a:t>session </a:t>
            </a:r>
            <a:r>
              <a:rPr lang="ko-KR" altLang="en-US" dirty="0"/>
              <a:t>영역에 저장되어 있으니 별도의 매개변수로 넘겨줄 필요 없음</a:t>
            </a:r>
            <a:r>
              <a:rPr lang="en-US" altLang="ko-KR" dirty="0"/>
              <a:t>)</a:t>
            </a:r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만약 수정 페이지에 너무 오랫동안 머물러 있어 </a:t>
            </a:r>
            <a:r>
              <a:rPr lang="en-US" altLang="ko-KR" dirty="0"/>
              <a:t>session </a:t>
            </a:r>
            <a:r>
              <a:rPr lang="ko-KR" altLang="en-US" dirty="0"/>
              <a:t>영역의 속성이 삭제되었거나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</a:p>
          <a:p>
            <a:pPr marL="627063" lvl="2" indent="0">
              <a:buNone/>
            </a:pPr>
            <a:r>
              <a:rPr lang="ko-KR" altLang="en-US" dirty="0"/>
              <a:t>검증 없이 수정 페이지로 진입하였다면 </a:t>
            </a:r>
            <a:r>
              <a:rPr lang="en-US" altLang="ko-KR" dirty="0"/>
              <a:t>‘</a:t>
            </a:r>
            <a:r>
              <a:rPr lang="ko-KR" altLang="en-US" dirty="0"/>
              <a:t>비밀번호 검증을 다시 진행하라</a:t>
            </a:r>
            <a:r>
              <a:rPr lang="en-US" altLang="ko-KR" dirty="0"/>
              <a:t>’</a:t>
            </a:r>
            <a:r>
              <a:rPr lang="ko-KR" altLang="en-US" dirty="0"/>
              <a:t>는 경고창이 뜨게 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88363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비회원제 게시판에서는 비밀번호가 식별자 역할을 하게 되므로</a:t>
            </a:r>
            <a:r>
              <a:rPr lang="en-US" altLang="ko-KR" dirty="0"/>
              <a:t>, </a:t>
            </a:r>
            <a:r>
              <a:rPr lang="ko-KR" altLang="en-US" dirty="0"/>
              <a:t>인증이 필요한 모든 곳에서 아이디와 같이 사용됨</a:t>
            </a:r>
            <a:endParaRPr lang="en-US" altLang="ko-KR" dirty="0"/>
          </a:p>
          <a:p>
            <a:pPr lvl="1"/>
            <a:r>
              <a:rPr lang="ko-KR" altLang="en-US" dirty="0"/>
              <a:t>서블릿을 이용할 때는 기능별 요청명을 미리 정의해두는 것이 좋음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만약 애너테이션으로 매핑을 한다면</a:t>
            </a:r>
            <a:r>
              <a:rPr lang="en-US" altLang="ko-KR" dirty="0"/>
              <a:t>, </a:t>
            </a:r>
            <a:r>
              <a:rPr lang="ko-KR" altLang="en-US" dirty="0"/>
              <a:t>요청명만으로 컨트롤러를 찾을 수 있도록 연관 있는 명칭을 사용해야 함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1 </a:t>
            </a:r>
            <a:r>
              <a:rPr lang="ko-KR" altLang="en-US" dirty="0"/>
              <a:t>방식과 모델</a:t>
            </a:r>
            <a:r>
              <a:rPr lang="en-US" altLang="ko-KR" dirty="0"/>
              <a:t>2 </a:t>
            </a:r>
            <a:r>
              <a:rPr lang="ko-KR" altLang="en-US" dirty="0"/>
              <a:t>방식을 비교해보면서 본인의 업무에 무엇을 선택하면 좋을지 스스로 판단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14.1.2 </a:t>
            </a:r>
            <a:r>
              <a:rPr lang="ko-KR" altLang="en-US" b="1" dirty="0"/>
              <a:t>기능별 요청명 정의</a:t>
            </a:r>
            <a:endParaRPr lang="en-US" altLang="ko-KR" b="1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14-1] </a:t>
            </a:r>
            <a:r>
              <a:rPr lang="ko-KR" altLang="en-US" dirty="0"/>
              <a:t>게시판 기능별 요청명 패턴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B2417D-445E-4594-BFC9-4CA398116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58612"/>
              </p:ext>
            </p:extLst>
          </p:nvPr>
        </p:nvGraphicFramePr>
        <p:xfrm>
          <a:off x="1295400" y="1736368"/>
          <a:ext cx="7296149" cy="2473146"/>
        </p:xfrm>
        <a:graphic>
          <a:graphicData uri="http://schemas.openxmlformats.org/drawingml/2006/table">
            <a:tbl>
              <a:tblPr firstRow="1" bandRow="1"/>
              <a:tblGrid>
                <a:gridCol w="1096108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2886179195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245068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014903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2323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매핑 방법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컨트롤러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서블릿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(JSP)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목록 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/mvcboard/list.do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ListController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List.jsp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글쓰기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web.xml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/mvcboard/write.do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WriteController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Write.jsp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/mvcboard/view.do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ViewController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View.jsp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검증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/mvcboard/pass.do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PassController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Pass.jsp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3141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/mvcboard/edit.do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EditController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Edit.jsp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20881"/>
                  </a:ext>
                </a:extLst>
              </a:tr>
              <a:tr h="31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PassController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8843"/>
                  </a:ext>
                </a:extLst>
              </a:tr>
              <a:tr h="31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다운로드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애너테이션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/mvcboard/download.do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DownloadController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필요 없음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2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학습이 목적이므로 매핑은 </a:t>
            </a:r>
            <a:r>
              <a:rPr lang="en-US" altLang="ko-KR" dirty="0"/>
              <a:t>web.xml</a:t>
            </a:r>
            <a:r>
              <a:rPr lang="ko-KR" altLang="en-US" dirty="0"/>
              <a:t>과 애너테이션을 혼합해서 사용</a:t>
            </a:r>
            <a:endParaRPr lang="en-US" altLang="ko-KR" dirty="0"/>
          </a:p>
          <a:p>
            <a:pPr lvl="3"/>
            <a:r>
              <a:rPr lang="ko-KR" altLang="en-US" dirty="0"/>
              <a:t>실전에서는 보통 한 가지만 이용</a:t>
            </a:r>
            <a:endParaRPr lang="en-US" altLang="ko-KR" dirty="0"/>
          </a:p>
          <a:p>
            <a:pPr lvl="2"/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대부분 기능의 패턴이 비슷하지만</a:t>
            </a:r>
            <a:r>
              <a:rPr lang="en-US" altLang="ko-KR" dirty="0"/>
              <a:t>, </a:t>
            </a:r>
            <a:r>
              <a:rPr lang="ko-KR" altLang="en-US" dirty="0"/>
              <a:t>삭제와 다운로드만 조금 차이남</a:t>
            </a:r>
            <a:endParaRPr lang="en-US" altLang="ko-KR" dirty="0"/>
          </a:p>
          <a:p>
            <a:pPr lvl="3"/>
            <a:r>
              <a:rPr lang="ko-KR" altLang="en-US" dirty="0"/>
              <a:t>삭제의 경우는 비밀번호가 일치하면 그 즉시 게시물을 삭제하면 되므로 요청명과 뷰가 필요 없음</a:t>
            </a:r>
            <a:endParaRPr lang="en-US" altLang="ko-KR" dirty="0"/>
          </a:p>
          <a:p>
            <a:pPr lvl="3"/>
            <a:r>
              <a:rPr lang="ko-KR" altLang="en-US" dirty="0"/>
              <a:t>다운로드의 경우에는 요청했을 때 파일이 즉시 다운로드되므로 역시 뷰가 필요 없음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8169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 목록 보기 처리 프로세스와 담당 모듈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E655E-8FC7-42B5-A9C9-FE082E0B3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5" y="1532793"/>
            <a:ext cx="7308179" cy="2159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08F5D-F29C-44F2-8B85-7FEFA72A691B}"/>
              </a:ext>
            </a:extLst>
          </p:cNvPr>
          <p:cNvSpPr txBox="1"/>
          <p:nvPr/>
        </p:nvSpPr>
        <p:spPr>
          <a:xfrm>
            <a:off x="2521408" y="374114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</a:rPr>
              <a:t>데이터베이스 → 모델 → 컨트롤러 → 뷰 순서로 구현</a:t>
            </a:r>
          </a:p>
        </p:txBody>
      </p:sp>
    </p:spTree>
    <p:extLst>
      <p:ext uri="{BB962C8B-B14F-4D97-AF65-F5344CB8AC3E}">
        <p14:creationId xmlns:p14="http://schemas.microsoft.com/office/powerpoint/2010/main" val="59433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14.2 </a:t>
            </a:r>
            <a:r>
              <a:rPr lang="ko-KR" altLang="en-US" b="1" dirty="0"/>
              <a:t>목록 보기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14.2.1 </a:t>
            </a:r>
            <a:r>
              <a:rPr lang="ko-KR" altLang="en-US" b="1" dirty="0"/>
              <a:t>테이블 생성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14-2] </a:t>
            </a:r>
            <a:r>
              <a:rPr lang="en-US" altLang="ko-KR" dirty="0" err="1"/>
              <a:t>mvcboard</a:t>
            </a:r>
            <a:r>
              <a:rPr lang="en-US" altLang="ko-KR" dirty="0"/>
              <a:t> </a:t>
            </a:r>
            <a:r>
              <a:rPr lang="ko-KR" altLang="en-US" dirty="0"/>
              <a:t>테이블 정의서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6B060E-C918-4253-9939-7FBAA3C4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11415"/>
              </p:ext>
            </p:extLst>
          </p:nvPr>
        </p:nvGraphicFramePr>
        <p:xfrm>
          <a:off x="1295400" y="1736368"/>
          <a:ext cx="7296150" cy="2865120"/>
        </p:xfrm>
        <a:graphic>
          <a:graphicData uri="http://schemas.openxmlformats.org/drawingml/2006/table">
            <a:tbl>
              <a:tblPr firstRow="1" bandRow="1"/>
              <a:tblGrid>
                <a:gridCol w="910649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1365826">
                  <a:extLst>
                    <a:ext uri="{9D8B030D-6E8A-4147-A177-3AD203B41FA5}">
                      <a16:colId xmlns:a16="http://schemas.microsoft.com/office/drawing/2014/main" val="288617919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4506847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92651388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2025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idx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일련번호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기본키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작성자 이름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content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2318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postdate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sysdate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20881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ofile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varchar2(200)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원본 파일명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8843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sfile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저장된 파일명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305372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downcount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다운로드 횟수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41515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varchar2(50)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75504"/>
                  </a:ext>
                </a:extLst>
              </a:tr>
              <a:tr h="231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n-ea"/>
                          <a:ea typeface="+mn-ea"/>
                        </a:rPr>
                        <a:t>visitcount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1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07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50471</TotalTime>
  <Words>1964</Words>
  <Application>Microsoft Office PowerPoint</Application>
  <PresentationFormat>화면 슬라이드 쇼(16:9)</PresentationFormat>
  <Paragraphs>450</Paragraphs>
  <Slides>57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Arial</vt:lpstr>
      <vt:lpstr>나눔고딕코딩</vt:lpstr>
      <vt:lpstr>Calibri</vt:lpstr>
      <vt:lpstr>맑은 고딕</vt:lpstr>
      <vt:lpstr>Simple Light</vt:lpstr>
      <vt:lpstr>PowerPoint 프레젠테이션</vt:lpstr>
      <vt:lpstr>PowerPoint 프레젠테이션</vt:lpstr>
      <vt:lpstr>14.1 프로젝트 구상(1)</vt:lpstr>
      <vt:lpstr>14.1 프로젝트 구상(2)</vt:lpstr>
      <vt:lpstr>14.1 프로젝트 구상(3)</vt:lpstr>
      <vt:lpstr>14.1 프로젝트 구상(4)</vt:lpstr>
      <vt:lpstr>14.1 프로젝트 구상(5)</vt:lpstr>
      <vt:lpstr>14.2 목록 보기(1)</vt:lpstr>
      <vt:lpstr>14.2 목록 보기(2)</vt:lpstr>
      <vt:lpstr>14.2 목록 보기(3)</vt:lpstr>
      <vt:lpstr>14.2 목록 보기(4)</vt:lpstr>
      <vt:lpstr>14.2 목록 보기(5)</vt:lpstr>
      <vt:lpstr>14.2 목록 보기(6)</vt:lpstr>
      <vt:lpstr>14.2 목록 보기(7)</vt:lpstr>
      <vt:lpstr>14.2 목록 보기(8)</vt:lpstr>
      <vt:lpstr>14.2 목록 보기(9)</vt:lpstr>
      <vt:lpstr>14.2 목록 보기(10)</vt:lpstr>
      <vt:lpstr>14.2 목록 보기(11)</vt:lpstr>
      <vt:lpstr>14.3 글쓰기(1)</vt:lpstr>
      <vt:lpstr>14.3 글쓰기(2)</vt:lpstr>
      <vt:lpstr>14.3 글쓰기(3)</vt:lpstr>
      <vt:lpstr>14.3 글쓰기(4)</vt:lpstr>
      <vt:lpstr>14.3 글쓰기(5)</vt:lpstr>
      <vt:lpstr>14.3 글쓰기(6)</vt:lpstr>
      <vt:lpstr>14.3 글쓰기(7)</vt:lpstr>
      <vt:lpstr>14.3 글쓰기(8)</vt:lpstr>
      <vt:lpstr>14.3 글쓰기(9)</vt:lpstr>
      <vt:lpstr>14.3 글쓰기(10)</vt:lpstr>
      <vt:lpstr>14.3 글쓰기(11)</vt:lpstr>
      <vt:lpstr>14.4 상세 보기(1)</vt:lpstr>
      <vt:lpstr>14.4 상세 보기(2)</vt:lpstr>
      <vt:lpstr>14.4 상세 보기(3)</vt:lpstr>
      <vt:lpstr>14.4 상세 보기(4)</vt:lpstr>
      <vt:lpstr>14.4 상세 보기(5)</vt:lpstr>
      <vt:lpstr>14.4 상세 보기(6)</vt:lpstr>
      <vt:lpstr>14.5 파일 다운로드(1)</vt:lpstr>
      <vt:lpstr>14.5 파일 다운로드(2)</vt:lpstr>
      <vt:lpstr>14.5 파일 다운로드(3)</vt:lpstr>
      <vt:lpstr>14.5 파일 다운로드(4)</vt:lpstr>
      <vt:lpstr>14.5 파일 다운로드(5)</vt:lpstr>
      <vt:lpstr>14.6 삭제하기(1)</vt:lpstr>
      <vt:lpstr>14.6 삭제하기(2)</vt:lpstr>
      <vt:lpstr>14.6 삭제하기(3)</vt:lpstr>
      <vt:lpstr>14.6 삭제하기(4)</vt:lpstr>
      <vt:lpstr>14.6 삭제하기(5)</vt:lpstr>
      <vt:lpstr>14.6 삭제하기(6)</vt:lpstr>
      <vt:lpstr>14.6 삭제하기(7)</vt:lpstr>
      <vt:lpstr>14.6 삭제하기(8)</vt:lpstr>
      <vt:lpstr>14.7 수정하기(1)</vt:lpstr>
      <vt:lpstr>14.7 수정하기(2)</vt:lpstr>
      <vt:lpstr>14.7 수정하기(3)</vt:lpstr>
      <vt:lpstr>14.7 수정하기(4)</vt:lpstr>
      <vt:lpstr>14.7 수정하기(5)</vt:lpstr>
      <vt:lpstr>14.7 수정하기(6)</vt:lpstr>
      <vt:lpstr>14.7 수정하기(7)</vt:lpstr>
      <vt:lpstr>14.7 수정하기(8)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kj</cp:lastModifiedBy>
  <cp:revision>109</cp:revision>
  <dcterms:modified xsi:type="dcterms:W3CDTF">2022-11-16T09:12:40Z</dcterms:modified>
</cp:coreProperties>
</file>