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61" r:id="rId3"/>
    <p:sldId id="279" r:id="rId4"/>
    <p:sldId id="277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embeddedFontLst>
    <p:embeddedFont>
      <p:font typeface="Technika-Bold" panose="00000600000000000000" charset="-18"/>
      <p:regular r:id="rId11"/>
    </p:embeddedFont>
    <p:embeddedFont>
      <p:font typeface="Technika" panose="020B0604020202020204" charset="-18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1818" y="396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9" Type="http://schemas.openxmlformats.org/officeDocument/2006/relationships/tags" Target="../tags/tag39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66" Type="http://schemas.openxmlformats.org/officeDocument/2006/relationships/tags" Target="../tags/tag76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87" Type="http://schemas.openxmlformats.org/officeDocument/2006/relationships/tags" Target="../tags/tag97.xml"/><Relationship Id="rId102" Type="http://schemas.openxmlformats.org/officeDocument/2006/relationships/tags" Target="../tags/tag112.xml"/><Relationship Id="rId110" Type="http://schemas.openxmlformats.org/officeDocument/2006/relationships/image" Target="../media/image1.emf"/><Relationship Id="rId5" Type="http://schemas.openxmlformats.org/officeDocument/2006/relationships/tags" Target="../tags/tag15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90" Type="http://schemas.openxmlformats.org/officeDocument/2006/relationships/tags" Target="../tags/tag100.xml"/><Relationship Id="rId95" Type="http://schemas.openxmlformats.org/officeDocument/2006/relationships/tags" Target="../tags/tag105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56" Type="http://schemas.openxmlformats.org/officeDocument/2006/relationships/tags" Target="../tags/tag66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46" Type="http://schemas.openxmlformats.org/officeDocument/2006/relationships/tags" Target="../tags/tag56.xml"/><Relationship Id="rId59" Type="http://schemas.openxmlformats.org/officeDocument/2006/relationships/tags" Target="../tags/tag69.xml"/><Relationship Id="rId67" Type="http://schemas.openxmlformats.org/officeDocument/2006/relationships/tags" Target="../tags/tag77.xml"/><Relationship Id="rId103" Type="http://schemas.openxmlformats.org/officeDocument/2006/relationships/tags" Target="../tags/tag113.xml"/><Relationship Id="rId108" Type="http://schemas.openxmlformats.org/officeDocument/2006/relationships/slideLayout" Target="../slideLayouts/slideLayout3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54" Type="http://schemas.openxmlformats.org/officeDocument/2006/relationships/tags" Target="../tags/tag64.xml"/><Relationship Id="rId62" Type="http://schemas.openxmlformats.org/officeDocument/2006/relationships/tags" Target="../tags/tag72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" Type="http://schemas.openxmlformats.org/officeDocument/2006/relationships/vmlDrawing" Target="../drawings/vmlDrawing7.v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oleObject" Target="../embeddings/oleObject7.bin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1.xml"/><Relationship Id="rId7" Type="http://schemas.openxmlformats.org/officeDocument/2006/relationships/image" Target="../media/image8.emf"/><Relationship Id="rId2" Type="http://schemas.openxmlformats.org/officeDocument/2006/relationships/tags" Target="../tags/tag1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Project CASA:</a:t>
            </a:r>
            <a:br>
              <a:rPr lang="en-US" dirty="0" smtClean="0"/>
            </a:br>
            <a:r>
              <a:rPr lang="en-US" dirty="0" smtClean="0"/>
              <a:t>Preliminary Project Review</a:t>
            </a:r>
            <a:endParaRPr lang="cs-C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r>
              <a:rPr lang="cs-CZ" dirty="0" smtClean="0"/>
              <a:t>Supporting Documet </a:t>
            </a:r>
            <a:r>
              <a:rPr lang="en-US" dirty="0" smtClean="0"/>
              <a:t>for first </a:t>
            </a:r>
            <a:r>
              <a:rPr lang="en-US" dirty="0" err="1" smtClean="0"/>
              <a:t>SteerCo</a:t>
            </a:r>
            <a:r>
              <a:rPr lang="en-US" dirty="0" smtClean="0"/>
              <a:t> Meeting</a:t>
            </a:r>
            <a:endParaRPr lang="cs-CZ" dirty="0" smtClean="0"/>
          </a:p>
          <a:p>
            <a:fld id="{D8B9695F-A054-4069-A34E-061A76C64008}" type="datetime4">
              <a:rPr lang="en-US" smtClean="0"/>
              <a:t>March 1, 2017</a:t>
            </a:fld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en-US" sz="1200" dirty="0"/>
              <a:t>Authors: </a:t>
            </a:r>
            <a:r>
              <a:rPr lang="en-US" sz="1200" dirty="0" err="1"/>
              <a:t>Yevgeniya</a:t>
            </a:r>
            <a:r>
              <a:rPr lang="en-US" sz="1200" dirty="0"/>
              <a:t> </a:t>
            </a:r>
            <a:r>
              <a:rPr lang="en-US" sz="1200" dirty="0" err="1"/>
              <a:t>Chekh</a:t>
            </a:r>
            <a:r>
              <a:rPr lang="en-US" sz="1200" dirty="0"/>
              <a:t>, Jan </a:t>
            </a:r>
            <a:r>
              <a:rPr lang="en-US" sz="1200" dirty="0" err="1"/>
              <a:t>Kohout</a:t>
            </a:r>
            <a:r>
              <a:rPr lang="en-US" sz="1200" dirty="0"/>
              <a:t>, David </a:t>
            </a:r>
            <a:r>
              <a:rPr lang="en-US" sz="1200" dirty="0" err="1"/>
              <a:t>Löffler</a:t>
            </a:r>
            <a:r>
              <a:rPr lang="en-US" sz="1200" dirty="0"/>
              <a:t>, </a:t>
            </a:r>
            <a:r>
              <a:rPr lang="en-US" sz="1200" dirty="0" err="1"/>
              <a:t>Kryštof</a:t>
            </a:r>
            <a:r>
              <a:rPr lang="en-US" sz="1200" dirty="0"/>
              <a:t> </a:t>
            </a:r>
            <a:r>
              <a:rPr lang="en-US" sz="1200" dirty="0" err="1"/>
              <a:t>Sýkora</a:t>
            </a:r>
            <a:r>
              <a:rPr lang="en-US" sz="1200" dirty="0"/>
              <a:t>, Marek Szeles, Ho Minh Thanh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79656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Meeting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84408" y="459508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preliminary schedule for project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85278" y="459508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171330" y="491362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150951" y="499672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84408" y="556223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Agree on preferred testing strategy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285278" y="556223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171330" y="588078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150951" y="596387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284408" y="2677794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Present </a:t>
            </a:r>
            <a:r>
              <a:rPr lang="en-US" sz="2000" b="1" dirty="0" smtClean="0"/>
              <a:t>overview of project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285278" y="2677794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171330" y="2996339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150951" y="3079433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284408" y="3644948"/>
            <a:ext cx="7589591" cy="499326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en-US" sz="2000" b="1" dirty="0"/>
              <a:t>Define project priorities </a:t>
            </a:r>
            <a:r>
              <a:rPr lang="en-US" sz="2000" b="1" dirty="0" smtClean="0"/>
              <a:t>and use cases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1285278" y="3644948"/>
            <a:ext cx="314080" cy="318545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171330" y="3963493"/>
            <a:ext cx="428028" cy="499327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150951" y="4046587"/>
            <a:ext cx="284148" cy="333138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48652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cs-CZ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gray">
          <a:xfrm>
            <a:off x="455613" y="6324600"/>
            <a:ext cx="8994775" cy="328613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Note: Team Roles are to be shuffled every two weeks.</a:t>
            </a:r>
            <a:endParaRPr lang="cs-CZ" sz="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14580"/>
              </p:ext>
            </p:extLst>
          </p:nvPr>
        </p:nvGraphicFramePr>
        <p:xfrm>
          <a:off x="455613" y="2543019"/>
          <a:ext cx="8063055" cy="3465672"/>
        </p:xfrm>
        <a:graphic>
          <a:graphicData uri="http://schemas.openxmlformats.org/drawingml/2006/table">
            <a:tbl>
              <a:tblPr/>
              <a:tblGrid>
                <a:gridCol w="2617951"/>
                <a:gridCol w="2719602"/>
                <a:gridCol w="2725502"/>
              </a:tblGrid>
              <a:tr h="5096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Team Role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Name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Contact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Project Lead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Marek Szeles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szelemar@fel.cvut.cz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7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Analyst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Ho Minh Thanh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homintha@fel.cvut.cz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Development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David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Löffler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loffldav@fel.cvut.cz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Head of Testing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Kryštof Sýkora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sykorkry@fel.cvut.cz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Developer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Yevgeniya Chekh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chekhyev@fel.cvut.cz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Tester</a:t>
                      </a: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Jan 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Kohout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17780" marB="1778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kohoujan@fel.cvut.cz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54507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Our understanding of the problem</a:t>
            </a:r>
            <a:endParaRPr lang="cs-CZ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gray">
          <a:xfrm>
            <a:off x="520066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Original assignment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>
            <a:off x="4764835" y="2640581"/>
            <a:ext cx="3893391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analysis thus far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ColumnContent"/>
          <p:cNvSpPr>
            <a:spLocks noChangeArrowheads="1"/>
          </p:cNvSpPr>
          <p:nvPr/>
        </p:nvSpPr>
        <p:spPr bwMode="gray">
          <a:xfrm>
            <a:off x="545762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task is to Rewrite the Open Source "CASA"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combinational testing tool to Java. 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 objectives:</a:t>
            </a:r>
          </a:p>
          <a:p>
            <a:pPr marL="288925" lvl="1" indent="-174625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itchFamily="34" charset="0"/>
                <a:cs typeface="Arial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analyze open source CASA application in C++  and rewrite it 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Java. </a:t>
            </a:r>
            <a:endParaRPr lang="en-US" sz="1600" dirty="0" smtClean="0">
              <a:solidFill>
                <a:srgbClr val="000000"/>
              </a:solidFill>
              <a:effectLst>
                <a:glow>
                  <a:srgbClr val="000000"/>
                </a:glow>
              </a:effectLst>
              <a:latin typeface="Arial" panose="020B0604020202020204" pitchFamily="34" charset="0"/>
              <a:cs typeface="Arial" pitchFamily="34" charset="0"/>
            </a:endParaRPr>
          </a:p>
          <a:p>
            <a:pPr marL="569913" lvl="2" indent="-166688" fontAlgn="base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Final </a:t>
            </a:r>
            <a:r>
              <a:rPr lang="en-US" sz="1600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program should run as fast as original</a:t>
            </a:r>
            <a:r>
              <a:rPr lang="en-US" sz="1600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  <a:latin typeface="Arial" panose="020B0604020202020204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" name="TextColumnContent"/>
          <p:cNvSpPr>
            <a:spLocks noChangeArrowheads="1"/>
          </p:cNvSpPr>
          <p:nvPr/>
        </p:nvSpPr>
        <p:spPr bwMode="gray">
          <a:xfrm>
            <a:off x="4790531" y="3102246"/>
            <a:ext cx="3867695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Our initial analysis shows, that the CASA source code consists not only of C++ code, but also of parts in C and 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Makefile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This is an added layer of complexity to the project, but should not affect completion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74" y="4173037"/>
            <a:ext cx="3989808" cy="125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3795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expected outcome of Project</a:t>
            </a:r>
            <a:endParaRPr lang="cs-CZ" dirty="0"/>
          </a:p>
        </p:txBody>
      </p:sp>
      <p:sp>
        <p:nvSpPr>
          <p:cNvPr id="6" name="ColumnHeader"/>
          <p:cNvSpPr>
            <a:spLocks noChangeArrowheads="1"/>
          </p:cNvSpPr>
          <p:nvPr/>
        </p:nvSpPr>
        <p:spPr bwMode="gray">
          <a:xfrm>
            <a:off x="455613" y="2610935"/>
            <a:ext cx="2460767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CASA Project Analysis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ColumnContent"/>
          <p:cNvSpPr>
            <a:spLocks noChangeArrowheads="1"/>
          </p:cNvSpPr>
          <p:nvPr/>
        </p:nvSpPr>
        <p:spPr bwMode="gray">
          <a:xfrm>
            <a:off x="455613" y="3349599"/>
            <a:ext cx="2460767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document detailing the structure of the original CASA tool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lumnHeader"/>
          <p:cNvSpPr>
            <a:spLocks noChangeArrowheads="1"/>
          </p:cNvSpPr>
          <p:nvPr/>
        </p:nvSpPr>
        <p:spPr bwMode="gray">
          <a:xfrm>
            <a:off x="3343708" y="2610935"/>
            <a:ext cx="2460768" cy="73866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Development Documentation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ColumnContent"/>
          <p:cNvSpPr>
            <a:spLocks noChangeArrowheads="1"/>
          </p:cNvSpPr>
          <p:nvPr/>
        </p:nvSpPr>
        <p:spPr bwMode="gray">
          <a:xfrm>
            <a:off x="3343708" y="3349599"/>
            <a:ext cx="2460768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Series of documents covering the development and code of the created Java derivative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lumnHeader"/>
          <p:cNvSpPr>
            <a:spLocks noChangeArrowheads="1"/>
          </p:cNvSpPr>
          <p:nvPr/>
        </p:nvSpPr>
        <p:spPr bwMode="gray">
          <a:xfrm>
            <a:off x="6223083" y="2887934"/>
            <a:ext cx="2460767" cy="46166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tIns="91440" bIns="91440" anchor="b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Sample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ColumnContent"/>
          <p:cNvSpPr>
            <a:spLocks noChangeArrowheads="1"/>
          </p:cNvSpPr>
          <p:nvPr/>
        </p:nvSpPr>
        <p:spPr bwMode="gray">
          <a:xfrm>
            <a:off x="6223083" y="3349599"/>
            <a:ext cx="2460767" cy="360203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tIns="91440" bIns="91440"/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Working snippets/whole project based on the CASA source code</a:t>
            </a:r>
            <a:endParaRPr lang="en-US" sz="16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7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40630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think-cell Slide" r:id="rId109" imgW="270" imgH="270" progId="TCLayout.ActiveDocument.1">
                  <p:embed/>
                </p:oleObj>
              </mc:Choice>
              <mc:Fallback>
                <p:oleObj name="think-cell Slide" r:id="rId10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Timeline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06400" y="4865688"/>
            <a:ext cx="1704975" cy="4603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>
            <p:custDataLst>
              <p:tags r:id="rId5"/>
            </p:custDataLst>
          </p:nvPr>
        </p:nvSpPr>
        <p:spPr bwMode="gray">
          <a:xfrm>
            <a:off x="406400" y="3741738"/>
            <a:ext cx="1704975" cy="3571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>
            <p:custDataLst>
              <p:tags r:id="rId6"/>
            </p:custDataLst>
          </p:nvPr>
        </p:nvSpPr>
        <p:spPr bwMode="gray">
          <a:xfrm>
            <a:off x="406400" y="4457700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>
            <p:custDataLst>
              <p:tags r:id="rId7"/>
            </p:custDataLst>
          </p:nvPr>
        </p:nvSpPr>
        <p:spPr bwMode="gray">
          <a:xfrm>
            <a:off x="406400" y="3232150"/>
            <a:ext cx="1704975" cy="5095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>
            <p:custDataLst>
              <p:tags r:id="rId8"/>
            </p:custDataLst>
          </p:nvPr>
        </p:nvSpPr>
        <p:spPr bwMode="gray">
          <a:xfrm>
            <a:off x="406400" y="5326063"/>
            <a:ext cx="1704975" cy="78422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>
            <p:custDataLst>
              <p:tags r:id="rId9"/>
            </p:custDataLst>
          </p:nvPr>
        </p:nvSpPr>
        <p:spPr bwMode="gray">
          <a:xfrm>
            <a:off x="406400" y="2824163"/>
            <a:ext cx="1704975" cy="407988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gray">
          <a:xfrm>
            <a:off x="406400" y="4098925"/>
            <a:ext cx="1704975" cy="358775"/>
          </a:xfrm>
          <a:prstGeom prst="rect">
            <a:avLst/>
          </a:prstGeom>
          <a:solidFill>
            <a:srgbClr val="E2E2E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>
            <p:custDataLst>
              <p:tags r:id="rId11"/>
            </p:custDataLst>
          </p:nvPr>
        </p:nvSpPr>
        <p:spPr bwMode="gray">
          <a:xfrm>
            <a:off x="7896225" y="2824163"/>
            <a:ext cx="66675" cy="3286125"/>
          </a:xfrm>
          <a:prstGeom prst="rect">
            <a:avLst/>
          </a:prstGeom>
          <a:solidFill>
            <a:srgbClr val="D2E0E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111375" y="2324100"/>
            <a:ext cx="604838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7E11DA2-0479-4402-B690-2CD9A0F31D42}" type="datetime'''''''''''''''''''''''''''''''''''''''''''Feb'''''''''">
              <a:rPr lang="en-US" altLang="en-US" sz="1200">
                <a:latin typeface="+mn-lt"/>
                <a:sym typeface="+mn-lt"/>
              </a:rPr>
              <a:pPr/>
              <a:t>Feb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2716213" y="2324100"/>
            <a:ext cx="20859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3FEDF00-46B0-47BD-8B2B-78F7A1BDD914}" type="datetime'''M''a''''''''''''''r'''">
              <a:rPr lang="en-US" altLang="en-US" sz="1200">
                <a:latin typeface="+mn-lt"/>
                <a:sym typeface="+mn-lt"/>
              </a:rPr>
              <a:pPr/>
              <a:t>Mar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2188" y="2324100"/>
            <a:ext cx="2017713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B7B44F5-F3A8-429D-9E09-10B44669C1CF}" type="datetime'''''''''''''A''''p''''''''''''''r'''''''''''''''''''">
              <a:rPr lang="en-US" altLang="en-US" sz="1200">
                <a:latin typeface="+mn-lt"/>
                <a:sym typeface="+mn-lt"/>
              </a:rPr>
              <a:pPr/>
              <a:t>Apr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77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819900" y="2324100"/>
            <a:ext cx="1882775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577A91F-6BB4-4C5B-AA87-9D40F07AAB6C}" type="datetime'M''''''''''''''''''''''''''''''''''''a''''''y'''''''''''''''''">
              <a:rPr lang="en-US" altLang="en-US" sz="1200">
                <a:latin typeface="+mn-lt"/>
                <a:sym typeface="+mn-lt"/>
              </a:rPr>
              <a:pPr/>
              <a:t>May</a:t>
            </a:fld>
            <a:endParaRPr lang="en-US" sz="1200" dirty="0">
              <a:latin typeface="+mn-lt"/>
              <a:sym typeface="+mn-lt"/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596DD0DE-5828-4649-8BB9-D35AF0ECC810}" type="datetime'''''''''''0''''''''''''''''''''''''''''''''8'">
              <a:rPr lang="en-US" altLang="en-US" sz="1000">
                <a:latin typeface="+mn-lt"/>
                <a:sym typeface="+mn-lt"/>
              </a:rPr>
              <a:pPr/>
              <a:t>08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58286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FE6014A-9AB7-4E9B-8FC9-208B94BEA322}" type="datetime'''''''''''''0''''''''''''''9'''''''">
              <a:rPr lang="en-US" altLang="en-US" sz="1000">
                <a:latin typeface="+mn-lt"/>
                <a:sym typeface="+mn-lt"/>
              </a:rPr>
              <a:pPr/>
              <a:t>09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05276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ADCEE9B-1C4F-46C9-8221-1CF6810156AA}" type="datetime'''1''''''''''''''''''''''''''''''''''''''''''''''''0'">
              <a:rPr lang="en-US" altLang="en-US" sz="1000">
                <a:latin typeface="+mn-lt"/>
                <a:sym typeface="+mn-lt"/>
              </a:rPr>
              <a:pPr/>
              <a:t>10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52425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9416F51-2BED-4154-BCE3-C66756847741}" type="datetime'1''''''''''1'''''''''''''''''''''''''''''''''''">
              <a:rPr lang="en-US" altLang="en-US" sz="1000">
                <a:latin typeface="+mn-lt"/>
                <a:sym typeface="+mn-lt"/>
              </a:rPr>
              <a:pPr/>
              <a:t>11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9415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B7E519C-0B16-499C-91B7-7D66FE7053C3}" type="datetime'''''''''''''''''''''''''''''''''''''''''''12'''''''">
              <a:rPr lang="en-US" altLang="en-US" sz="1000">
                <a:latin typeface="+mn-lt"/>
                <a:sym typeface="+mn-lt"/>
              </a:rPr>
              <a:pPr/>
              <a:t>12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6563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DCB9D875-907C-41E3-9646-B3DAB5509A72}" type="datetime'''''''1''''3'''''''''''''''''''">
              <a:rPr lang="en-US" altLang="en-US" sz="1000">
                <a:latin typeface="+mn-lt"/>
                <a:sym typeface="+mn-lt"/>
              </a:rPr>
              <a:pPr/>
              <a:t>13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93553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282B804-7941-4197-B7E5-0BC5769C4A98}" type="datetime'''''''1''''''''''''''''''''''''''''''''4'''''">
              <a:rPr lang="en-US" altLang="en-US" sz="1000">
                <a:latin typeface="+mn-lt"/>
                <a:sym typeface="+mn-lt"/>
              </a:rPr>
              <a:pPr/>
              <a:t>14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407025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821E4C97-D7FD-465D-A15D-855F918B2DC3}" type="datetime'''''''''''''''''1''''''''''''''''''''''''''''''''''5'''''">
              <a:rPr lang="en-US" altLang="en-US" sz="1000">
                <a:latin typeface="+mn-lt"/>
                <a:sym typeface="+mn-lt"/>
              </a:rPr>
              <a:pPr/>
              <a:t>15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878513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E3AAC9B-E3ED-4E0D-9945-C83EF149A9B0}" type="datetime'''''''''1''''''''''''''''''''''''6'''''''''''''''">
              <a:rPr lang="en-US" altLang="en-US" sz="1000">
                <a:latin typeface="+mn-lt"/>
                <a:sym typeface="+mn-lt"/>
              </a:rPr>
              <a:pPr/>
              <a:t>16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348413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E0C55B-7C15-4EB4-BAE4-F2F912B71A64}" type="datetime'17'''''''''''''''">
              <a:rPr lang="en-US" altLang="en-US" sz="1000">
                <a:latin typeface="+mn-lt"/>
                <a:sym typeface="+mn-lt"/>
              </a:rPr>
              <a:pPr/>
              <a:t>17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6819900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36FD5D7-4BAC-491A-9847-EC4576717F9C}" type="datetime'''''''''1''''''''''''''''''''''''''''''''''''''8'''''''">
              <a:rPr lang="en-US" altLang="en-US" sz="1000">
                <a:latin typeface="+mn-lt"/>
                <a:sym typeface="+mn-lt"/>
              </a:rPr>
              <a:pPr/>
              <a:t>18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289800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E9AAC9C6-E904-4CDC-BBEA-52BA6250C01F}" type="datetime'''''''''''''1''''''''''''''''''9'''''''''''''''''">
              <a:rPr lang="en-US" altLang="en-US" sz="1000">
                <a:latin typeface="+mn-lt"/>
                <a:sym typeface="+mn-lt"/>
              </a:rPr>
              <a:pPr/>
              <a:t>19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5" name="Text Placeholder 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7761288" y="2589213"/>
            <a:ext cx="469900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07685C27-2F57-4C17-A5ED-AFCB1FDE6571}" type="datetime'''''''''''''''''2''''''''''0'''''''''''''''''''''''''">
              <a:rPr lang="en-US" altLang="en-US" sz="1000">
                <a:latin typeface="+mn-lt"/>
                <a:sym typeface="+mn-lt"/>
              </a:rPr>
              <a:pPr/>
              <a:t>20</a:t>
            </a:fld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6" name="Text Placeholder 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8231188" y="2589213"/>
            <a:ext cx="471488" cy="2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613FDBF1-BF2D-4426-A7FF-75EFCAA47424}" type="datetime'''''''''''''2''''''1'''''''''''">
              <a:rPr lang="en-US" altLang="en-US" sz="1000">
                <a:latin typeface="+mn-lt"/>
                <a:sym typeface="+mn-lt"/>
              </a:rPr>
              <a:pPr/>
              <a:t>21</a:t>
            </a:fld>
            <a:endParaRPr lang="en-US" sz="1000" dirty="0">
              <a:latin typeface="+mn-lt"/>
              <a:sym typeface="+mn-lt"/>
            </a:endParaRPr>
          </a:p>
        </p:txBody>
      </p:sp>
      <p:cxnSp>
        <p:nvCxnSpPr>
          <p:cNvPr id="50" name="Straight Connector 49"/>
          <p:cNvCxnSpPr/>
          <p:nvPr>
            <p:custDataLst>
              <p:tags r:id="rId30"/>
            </p:custDataLst>
          </p:nvPr>
        </p:nvCxnSpPr>
        <p:spPr bwMode="gray">
          <a:xfrm>
            <a:off x="2111375" y="2589213"/>
            <a:ext cx="6048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1"/>
            </p:custDataLst>
          </p:nvPr>
        </p:nvCxnSpPr>
        <p:spPr bwMode="gray">
          <a:xfrm>
            <a:off x="4802188" y="2589213"/>
            <a:ext cx="2017713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>
            <p:custDataLst>
              <p:tags r:id="rId32"/>
            </p:custDataLst>
          </p:nvPr>
        </p:nvCxnSpPr>
        <p:spPr bwMode="gray">
          <a:xfrm>
            <a:off x="6819900" y="2589213"/>
            <a:ext cx="18827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2716213" y="2589213"/>
            <a:ext cx="20859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34"/>
            </p:custDataLst>
          </p:nvPr>
        </p:nvCxnSpPr>
        <p:spPr bwMode="gray">
          <a:xfrm>
            <a:off x="2111375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35"/>
            </p:custDataLst>
          </p:nvPr>
        </p:nvCxnSpPr>
        <p:spPr bwMode="gray">
          <a:xfrm>
            <a:off x="6819900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6"/>
            </p:custDataLst>
          </p:nvPr>
        </p:nvCxnSpPr>
        <p:spPr bwMode="gray">
          <a:xfrm>
            <a:off x="4802188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7"/>
            </p:custDataLst>
          </p:nvPr>
        </p:nvCxnSpPr>
        <p:spPr bwMode="gray">
          <a:xfrm>
            <a:off x="2716213" y="2824163"/>
            <a:ext cx="0" cy="3286125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8"/>
            </p:custDataLst>
          </p:nvPr>
        </p:nvSpPr>
        <p:spPr bwMode="gray">
          <a:xfrm>
            <a:off x="6550025" y="3857625"/>
            <a:ext cx="7397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39"/>
            </p:custDataLst>
          </p:nvPr>
        </p:nvSpPr>
        <p:spPr bwMode="gray">
          <a:xfrm>
            <a:off x="3725863" y="3857625"/>
            <a:ext cx="1412875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>
            <p:custDataLst>
              <p:tags r:id="rId40"/>
            </p:custDataLst>
          </p:nvPr>
        </p:nvSpPr>
        <p:spPr bwMode="gray">
          <a:xfrm>
            <a:off x="3254375" y="2990850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>
            <p:custDataLst>
              <p:tags r:id="rId41"/>
            </p:custDataLst>
          </p:nvPr>
        </p:nvSpPr>
        <p:spPr bwMode="gray">
          <a:xfrm>
            <a:off x="3254375" y="3348038"/>
            <a:ext cx="100965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>
            <p:custDataLst>
              <p:tags r:id="rId42"/>
            </p:custDataLst>
          </p:nvPr>
        </p:nvSpPr>
        <p:spPr bwMode="gray">
          <a:xfrm>
            <a:off x="6550024" y="4214813"/>
            <a:ext cx="1346200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>
            <p:custDataLst>
              <p:tags r:id="rId43"/>
            </p:custDataLst>
          </p:nvPr>
        </p:nvSpPr>
        <p:spPr bwMode="gray">
          <a:xfrm>
            <a:off x="7962900" y="4573588"/>
            <a:ext cx="471488" cy="115887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44"/>
            </p:custDataLst>
          </p:nvPr>
        </p:nvSpPr>
        <p:spPr bwMode="gray">
          <a:xfrm>
            <a:off x="2312988" y="3857625"/>
            <a:ext cx="471488" cy="115888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>
            <p:custDataLst>
              <p:tags r:id="rId45"/>
            </p:custDataLst>
          </p:nvPr>
        </p:nvSpPr>
        <p:spPr bwMode="gray">
          <a:xfrm>
            <a:off x="7962900" y="3857625"/>
            <a:ext cx="4714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46"/>
            </p:custDataLst>
          </p:nvPr>
        </p:nvSpPr>
        <p:spPr bwMode="gray">
          <a:xfrm>
            <a:off x="7289800" y="3857625"/>
            <a:ext cx="60642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47"/>
            </p:custDataLst>
          </p:nvPr>
        </p:nvSpPr>
        <p:spPr bwMode="gray">
          <a:xfrm>
            <a:off x="5138738" y="3857625"/>
            <a:ext cx="14112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48"/>
            </p:custDataLst>
          </p:nvPr>
        </p:nvSpPr>
        <p:spPr bwMode="gray">
          <a:xfrm>
            <a:off x="2784475" y="3857625"/>
            <a:ext cx="941388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9"/>
            </p:custDataLst>
          </p:nvPr>
        </p:nvSpPr>
        <p:spPr bwMode="gray">
          <a:xfrm>
            <a:off x="2120900" y="2990850"/>
            <a:ext cx="1133475" cy="1158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>
            <p:custDataLst>
              <p:tags r:id="rId50"/>
            </p:custDataLst>
          </p:nvPr>
        </p:nvSpPr>
        <p:spPr bwMode="gray">
          <a:xfrm>
            <a:off x="6550025" y="4573588"/>
            <a:ext cx="1346200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>
            <p:custDataLst>
              <p:tags r:id="rId51"/>
            </p:custDataLst>
          </p:nvPr>
        </p:nvSpPr>
        <p:spPr bwMode="gray">
          <a:xfrm>
            <a:off x="3725863" y="4214813"/>
            <a:ext cx="2824163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>
            <p:custDataLst>
              <p:tags r:id="rId52"/>
            </p:custDataLst>
          </p:nvPr>
        </p:nvSpPr>
        <p:spPr bwMode="gray">
          <a:xfrm>
            <a:off x="2312988" y="3348038"/>
            <a:ext cx="941388" cy="115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>
            <p:custDataLst>
              <p:tags r:id="rId53"/>
            </p:custDataLst>
          </p:nvPr>
        </p:nvCxnSpPr>
        <p:spPr bwMode="white">
          <a:xfrm>
            <a:off x="5407025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4"/>
            </p:custDataLst>
          </p:nvPr>
        </p:nvCxnSpPr>
        <p:spPr bwMode="white">
          <a:xfrm>
            <a:off x="58785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9355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56"/>
            </p:custDataLst>
          </p:nvPr>
        </p:nvCxnSpPr>
        <p:spPr bwMode="white">
          <a:xfrm>
            <a:off x="728980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7"/>
            </p:custDataLst>
          </p:nvPr>
        </p:nvCxnSpPr>
        <p:spPr bwMode="white">
          <a:xfrm>
            <a:off x="77612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58"/>
            </p:custDataLst>
          </p:nvPr>
        </p:nvCxnSpPr>
        <p:spPr bwMode="white">
          <a:xfrm>
            <a:off x="634841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9"/>
            </p:custDataLst>
          </p:nvPr>
        </p:nvCxnSpPr>
        <p:spPr bwMode="white">
          <a:xfrm>
            <a:off x="446563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0"/>
            </p:custDataLst>
          </p:nvPr>
        </p:nvCxnSpPr>
        <p:spPr bwMode="white">
          <a:xfrm>
            <a:off x="8231188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61"/>
            </p:custDataLst>
          </p:nvPr>
        </p:nvCxnSpPr>
        <p:spPr bwMode="white">
          <a:xfrm>
            <a:off x="39941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62"/>
            </p:custDataLst>
          </p:nvPr>
        </p:nvCxnSpPr>
        <p:spPr bwMode="white">
          <a:xfrm>
            <a:off x="3524250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63"/>
            </p:custDataLst>
          </p:nvPr>
        </p:nvCxnSpPr>
        <p:spPr bwMode="white">
          <a:xfrm>
            <a:off x="30527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64"/>
            </p:custDataLst>
          </p:nvPr>
        </p:nvCxnSpPr>
        <p:spPr bwMode="white">
          <a:xfrm>
            <a:off x="2582863" y="2824163"/>
            <a:ext cx="0" cy="328612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>
            <p:custDataLst>
              <p:tags r:id="rId65"/>
            </p:custDataLst>
          </p:nvPr>
        </p:nvCxnSpPr>
        <p:spPr bwMode="gray">
          <a:xfrm>
            <a:off x="406400" y="5326063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66"/>
            </p:custDataLst>
          </p:nvPr>
        </p:nvCxnSpPr>
        <p:spPr bwMode="gray">
          <a:xfrm>
            <a:off x="406400" y="4865688"/>
            <a:ext cx="829627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67"/>
            </p:custDataLst>
          </p:nvPr>
        </p:nvCxnSpPr>
        <p:spPr bwMode="gray">
          <a:xfrm>
            <a:off x="278447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68"/>
            </p:custDataLst>
          </p:nvPr>
        </p:nvCxnSpPr>
        <p:spPr bwMode="gray">
          <a:xfrm>
            <a:off x="3725863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69"/>
            </p:custDataLst>
          </p:nvPr>
        </p:nvCxnSpPr>
        <p:spPr bwMode="gray">
          <a:xfrm>
            <a:off x="23129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70"/>
            </p:custDataLst>
          </p:nvPr>
        </p:nvCxnSpPr>
        <p:spPr bwMode="gray">
          <a:xfrm>
            <a:off x="6550025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71"/>
            </p:custDataLst>
          </p:nvPr>
        </p:nvCxnSpPr>
        <p:spPr bwMode="gray">
          <a:xfrm>
            <a:off x="8434388" y="2824163"/>
            <a:ext cx="0" cy="3286125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72"/>
            </p:custDataLst>
          </p:nvPr>
        </p:nvCxnSpPr>
        <p:spPr bwMode="gray">
          <a:xfrm>
            <a:off x="406400" y="2824163"/>
            <a:ext cx="829627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Bracket 81"/>
          <p:cNvSpPr/>
          <p:nvPr>
            <p:custDataLst>
              <p:tags r:id="rId73"/>
            </p:custDataLst>
          </p:nvPr>
        </p:nvSpPr>
        <p:spPr bwMode="gray">
          <a:xfrm rot="5400000">
            <a:off x="7875588" y="6167438"/>
            <a:ext cx="107950" cy="66675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>
            <p:custDataLst>
              <p:tags r:id="rId74"/>
            </p:custDataLst>
          </p:nvPr>
        </p:nvSpPr>
        <p:spPr bwMode="gray">
          <a:xfrm rot="10800000">
            <a:off x="7896225" y="6254750"/>
            <a:ext cx="66675" cy="107950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>
            <p:custDataLst>
              <p:tags r:id="rId75"/>
            </p:custDataLst>
          </p:nvPr>
        </p:nvSpPr>
        <p:spPr bwMode="gray">
          <a:xfrm>
            <a:off x="83613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>
            <p:custDataLst>
              <p:tags r:id="rId76"/>
            </p:custDataLst>
          </p:nvPr>
        </p:nvSpPr>
        <p:spPr bwMode="gray">
          <a:xfrm>
            <a:off x="788987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>
            <p:custDataLst>
              <p:tags r:id="rId77"/>
            </p:custDataLst>
          </p:nvPr>
        </p:nvSpPr>
        <p:spPr bwMode="gray">
          <a:xfrm>
            <a:off x="74183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98"/>
          <p:cNvSpPr/>
          <p:nvPr>
            <p:custDataLst>
              <p:tags r:id="rId78"/>
            </p:custDataLst>
          </p:nvPr>
        </p:nvSpPr>
        <p:spPr bwMode="gray">
          <a:xfrm>
            <a:off x="694848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>
            <p:custDataLst>
              <p:tags r:id="rId79"/>
            </p:custDataLst>
          </p:nvPr>
        </p:nvSpPr>
        <p:spPr bwMode="gray">
          <a:xfrm>
            <a:off x="64770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>
            <p:custDataLst>
              <p:tags r:id="rId80"/>
            </p:custDataLst>
          </p:nvPr>
        </p:nvSpPr>
        <p:spPr bwMode="gray">
          <a:xfrm>
            <a:off x="600710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/>
          <p:cNvSpPr/>
          <p:nvPr>
            <p:custDataLst>
              <p:tags r:id="rId81"/>
            </p:custDataLst>
          </p:nvPr>
        </p:nvSpPr>
        <p:spPr bwMode="gray">
          <a:xfrm>
            <a:off x="55356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/>
          <p:nvPr>
            <p:custDataLst>
              <p:tags r:id="rId82"/>
            </p:custDataLst>
          </p:nvPr>
        </p:nvSpPr>
        <p:spPr bwMode="gray">
          <a:xfrm>
            <a:off x="506571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/>
          <p:nvPr>
            <p:custDataLst>
              <p:tags r:id="rId83"/>
            </p:custDataLst>
          </p:nvPr>
        </p:nvSpPr>
        <p:spPr bwMode="gray">
          <a:xfrm>
            <a:off x="4594225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>
            <p:custDataLst>
              <p:tags r:id="rId84"/>
            </p:custDataLst>
          </p:nvPr>
        </p:nvSpPr>
        <p:spPr bwMode="gray">
          <a:xfrm>
            <a:off x="83613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/>
          <p:nvPr>
            <p:custDataLst>
              <p:tags r:id="rId85"/>
            </p:custDataLst>
          </p:nvPr>
        </p:nvSpPr>
        <p:spPr bwMode="gray">
          <a:xfrm>
            <a:off x="41227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/>
          <p:cNvSpPr/>
          <p:nvPr>
            <p:custDataLst>
              <p:tags r:id="rId86"/>
            </p:custDataLst>
          </p:nvPr>
        </p:nvSpPr>
        <p:spPr bwMode="gray">
          <a:xfrm>
            <a:off x="3652838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>
            <p:custDataLst>
              <p:tags r:id="rId87"/>
            </p:custDataLst>
          </p:nvPr>
        </p:nvSpPr>
        <p:spPr bwMode="gray">
          <a:xfrm>
            <a:off x="647700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>
            <p:custDataLst>
              <p:tags r:id="rId88"/>
            </p:custDataLst>
          </p:nvPr>
        </p:nvSpPr>
        <p:spPr bwMode="gray">
          <a:xfrm>
            <a:off x="3652838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>
            <p:custDataLst>
              <p:tags r:id="rId89"/>
            </p:custDataLst>
          </p:nvPr>
        </p:nvSpPr>
        <p:spPr bwMode="gray">
          <a:xfrm>
            <a:off x="31813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>
            <p:custDataLst>
              <p:tags r:id="rId90"/>
            </p:custDataLst>
          </p:nvPr>
        </p:nvSpPr>
        <p:spPr bwMode="gray">
          <a:xfrm>
            <a:off x="2711450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Diamond 107"/>
          <p:cNvSpPr/>
          <p:nvPr>
            <p:custDataLst>
              <p:tags r:id="rId91"/>
            </p:custDataLst>
          </p:nvPr>
        </p:nvSpPr>
        <p:spPr bwMode="gray">
          <a:xfrm>
            <a:off x="2711450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>
            <p:custDataLst>
              <p:tags r:id="rId92"/>
            </p:custDataLst>
          </p:nvPr>
        </p:nvSpPr>
        <p:spPr bwMode="gray">
          <a:xfrm>
            <a:off x="2239963" y="5026025"/>
            <a:ext cx="146050" cy="127000"/>
          </a:xfrm>
          <a:prstGeom prst="triangle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iamond 105"/>
          <p:cNvSpPr/>
          <p:nvPr>
            <p:custDataLst>
              <p:tags r:id="rId93"/>
            </p:custDataLst>
          </p:nvPr>
        </p:nvSpPr>
        <p:spPr bwMode="gray">
          <a:xfrm>
            <a:off x="2239963" y="5476875"/>
            <a:ext cx="146050" cy="14605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01650" y="4202113"/>
            <a:ext cx="1285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Development in Java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6" name="Text Placeholder 2"/>
          <p:cNvSpPr>
            <a:spLocks noGrp="1"/>
          </p:cNvSpPr>
          <p:nvPr>
            <p:custDataLst>
              <p:tags r:id="rId95"/>
            </p:custDataLst>
          </p:nvPr>
        </p:nvSpPr>
        <p:spPr bwMode="gray">
          <a:xfrm>
            <a:off x="6119813" y="5645150"/>
            <a:ext cx="862013" cy="3048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4BEFD67E-4E12-4687-B8CF-C831FB395B10}" type="datetime'''2''''''7''.'''''''''''' ''''Apr ''''''''2''''''''0''1''7'''">
              <a:rPr lang="en-US" altLang="en-US" sz="1000"/>
              <a:pPr/>
              <a:t>27. Apr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Testing Phase</a:t>
            </a:r>
            <a:endParaRPr lang="en-US" sz="1000" dirty="0">
              <a:latin typeface="+mn-lt"/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6"/>
            </p:custDataLst>
          </p:nvPr>
        </p:nvSpPr>
        <p:spPr bwMode="gray">
          <a:xfrm>
            <a:off x="501650" y="2978150"/>
            <a:ext cx="13970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Project Scope Analysis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97"/>
            </p:custDataLst>
          </p:nvPr>
        </p:nvSpPr>
        <p:spPr bwMode="gray">
          <a:xfrm>
            <a:off x="501650" y="5019675"/>
            <a:ext cx="1095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err="1" smtClean="0">
                <a:latin typeface="+mn-lt"/>
                <a:sym typeface="+mn-lt"/>
              </a:rPr>
              <a:t>SteerCo</a:t>
            </a:r>
            <a:r>
              <a:rPr lang="en-US" altLang="en-US" sz="1000" b="1" dirty="0" smtClean="0">
                <a:latin typeface="+mn-lt"/>
                <a:sym typeface="+mn-lt"/>
              </a:rPr>
              <a:t> Meetings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8"/>
            </p:custDataLst>
          </p:nvPr>
        </p:nvSpPr>
        <p:spPr bwMode="gray">
          <a:xfrm>
            <a:off x="501650" y="3844925"/>
            <a:ext cx="15144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Documentation Creation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35" name="Text Placeholder 2"/>
          <p:cNvSpPr>
            <a:spLocks noGrp="1"/>
          </p:cNvSpPr>
          <p:nvPr>
            <p:custDataLst>
              <p:tags r:id="rId99"/>
            </p:custDataLst>
          </p:nvPr>
        </p:nvSpPr>
        <p:spPr bwMode="gray">
          <a:xfrm>
            <a:off x="1701800" y="5645150"/>
            <a:ext cx="796925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5D93C46-65C0-4D1E-A96D-A53BEF97FD93}" type="datetime'''''''''''''''''23. ''F''''''''''''eb'''' ''2''''''01''7''''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23. Feb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Team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Assembly</a:t>
            </a:r>
            <a:endParaRPr lang="en-US" sz="1000" dirty="0">
              <a:sym typeface="+mn-lt"/>
            </a:endParaRPr>
          </a:p>
        </p:txBody>
      </p:sp>
      <p:sp useBgFill="1">
        <p:nvSpPr>
          <p:cNvPr id="132" name="Text Placeholder 2"/>
          <p:cNvSpPr>
            <a:spLocks noGrp="1"/>
          </p:cNvSpPr>
          <p:nvPr>
            <p:custDataLst>
              <p:tags r:id="rId100"/>
            </p:custDataLst>
          </p:nvPr>
        </p:nvSpPr>
        <p:spPr bwMode="gray">
          <a:xfrm>
            <a:off x="2593975" y="5645150"/>
            <a:ext cx="80645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31453D49-A973-49CA-AB70-6CD521EFF1B0}" type="datetime'0''''''2''. ''''''''''M''a''''''''''r'' ''201''''''''''7'">
              <a:rPr lang="en-US" altLang="en-US" sz="1000" smtClean="0">
                <a:latin typeface="+mn-lt"/>
                <a:sym typeface="+mn-lt"/>
              </a:rPr>
              <a:pPr mar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02. Mar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Proposal</a:t>
            </a:r>
            <a:br>
              <a:rPr lang="en-US" altLang="en-US" sz="1000" dirty="0">
                <a:sym typeface="+mn-lt"/>
              </a:rPr>
            </a:br>
            <a:r>
              <a:rPr lang="en-US" altLang="en-US" sz="1000" dirty="0" smtClean="0">
                <a:sym typeface="+mn-lt"/>
              </a:rPr>
              <a:t>Agreement</a:t>
            </a:r>
            <a:endParaRPr lang="en-US" sz="1000" dirty="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101"/>
            </p:custDataLst>
          </p:nvPr>
        </p:nvSpPr>
        <p:spPr bwMode="gray">
          <a:xfrm>
            <a:off x="501650" y="4560888"/>
            <a:ext cx="4619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Testing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2"/>
            </p:custDataLst>
          </p:nvPr>
        </p:nvSpPr>
        <p:spPr bwMode="gray">
          <a:xfrm>
            <a:off x="501650" y="3335338"/>
            <a:ext cx="1158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>
                <a:latin typeface="+mn-lt"/>
                <a:sym typeface="+mn-lt"/>
              </a:rPr>
              <a:t>CASA Architecture </a:t>
            </a:r>
            <a:br>
              <a:rPr lang="en-US" altLang="en-US" sz="1000" b="1" dirty="0" smtClean="0">
                <a:latin typeface="+mn-lt"/>
                <a:sym typeface="+mn-lt"/>
              </a:rPr>
            </a:br>
            <a:r>
              <a:rPr lang="en-US" altLang="en-US" sz="1000" b="1" dirty="0" smtClean="0">
                <a:latin typeface="+mn-lt"/>
                <a:sym typeface="+mn-lt"/>
              </a:rPr>
              <a:t>Mapping</a:t>
            </a:r>
            <a:endParaRPr lang="en-US" sz="1000" b="1" dirty="0">
              <a:latin typeface="+mn-lt"/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103"/>
            </p:custDataLst>
          </p:nvPr>
        </p:nvSpPr>
        <p:spPr bwMode="gray">
          <a:xfrm>
            <a:off x="501650" y="2600325"/>
            <a:ext cx="582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12D01C07-0159-494E-B897-6C778381CC27}" type="datetime'''A''''''c''''''''t''''i''''v''''i''''''''''''ty'''''">
              <a:rPr lang="en-US" altLang="en-US" sz="1200" b="1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US" sz="1200" b="1" dirty="0">
              <a:latin typeface="+mn-lt"/>
              <a:sym typeface="+mn-lt"/>
            </a:endParaRPr>
          </a:p>
        </p:txBody>
      </p:sp>
      <p:sp>
        <p:nvSpPr>
          <p:cNvPr id="103" name="Text Placeholder 2"/>
          <p:cNvSpPr>
            <a:spLocks noGrp="1"/>
          </p:cNvSpPr>
          <p:nvPr>
            <p:custDataLst>
              <p:tags r:id="rId104"/>
            </p:custDataLst>
          </p:nvPr>
        </p:nvSpPr>
        <p:spPr bwMode="gray">
          <a:xfrm>
            <a:off x="501650" y="5480050"/>
            <a:ext cx="677863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 dirty="0" smtClean="0"/>
              <a:t>Milestones</a:t>
            </a:r>
            <a:endParaRPr lang="en-US" sz="1000" b="1" dirty="0">
              <a:latin typeface="+mn-lt"/>
              <a:sym typeface="+mn-lt"/>
            </a:endParaRPr>
          </a:p>
        </p:txBody>
      </p:sp>
      <p:sp useBgFill="1">
        <p:nvSpPr>
          <p:cNvPr id="123" name="Text Placeholder 2"/>
          <p:cNvSpPr>
            <a:spLocks noGrp="1"/>
          </p:cNvSpPr>
          <p:nvPr>
            <p:custDataLst>
              <p:tags r:id="rId105"/>
            </p:custDataLst>
          </p:nvPr>
        </p:nvSpPr>
        <p:spPr bwMode="gray">
          <a:xfrm>
            <a:off x="3495675" y="5645150"/>
            <a:ext cx="838200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27606448-7404-4BAF-AAC8-748881C2F134}" type="datetime'16''''''. M''''''''''''''''''ar'''''''''''''' 201''''7'''''">
              <a:rPr lang="en-US" altLang="en-US" sz="1000"/>
              <a:pPr/>
              <a:t>16. Mar 2017</a:t>
            </a:fld>
            <a:endParaRPr lang="en-US" altLang="en-US" sz="1000" dirty="0" smtClean="0"/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Start of 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latin typeface="+mn-lt"/>
                <a:sym typeface="+mn-lt"/>
              </a:rPr>
              <a:t>Development</a:t>
            </a:r>
            <a:endParaRPr lang="en-US" sz="1000" dirty="0">
              <a:latin typeface="+mn-lt"/>
              <a:sym typeface="+mn-lt"/>
            </a:endParaRPr>
          </a:p>
        </p:txBody>
      </p:sp>
      <p:sp useBgFill="1">
        <p:nvSpPr>
          <p:cNvPr id="136" name="Text Placeholder 2"/>
          <p:cNvSpPr>
            <a:spLocks noGrp="1"/>
          </p:cNvSpPr>
          <p:nvPr>
            <p:custDataLst>
              <p:tags r:id="rId106"/>
            </p:custDataLst>
          </p:nvPr>
        </p:nvSpPr>
        <p:spPr bwMode="gray">
          <a:xfrm>
            <a:off x="7997825" y="5645150"/>
            <a:ext cx="874713" cy="4572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A8B3C1A9-6231-4B55-B79F-D312F435A20B}" type="datetime'''25''''''.'''' ''May'' ''2''0''''''''''''''''''''''''''17'''">
              <a:rPr lang="en-US" altLang="en-US" sz="1000" smtClean="0">
                <a:latin typeface="+mn-lt"/>
                <a:sym typeface="+mn-lt"/>
              </a:rPr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25. May 2017</a:t>
            </a:fld>
            <a:endParaRPr lang="en-US" altLang="en-US" sz="1000" dirty="0" smtClean="0">
              <a:latin typeface="+mn-lt"/>
              <a:sym typeface="+mn-lt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ym typeface="+mn-lt"/>
              </a:rPr>
              <a:t>Final outcome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smtClean="0">
                <a:sym typeface="+mn-lt"/>
              </a:rPr>
              <a:t>hand-in</a:t>
            </a:r>
            <a:endParaRPr lang="en-US" sz="1000" dirty="0">
              <a:sym typeface="+mn-lt"/>
            </a:endParaRPr>
          </a:p>
        </p:txBody>
      </p:sp>
      <p:sp useBgFill="1">
        <p:nvSpPr>
          <p:cNvPr id="81" name="Text Placeholder 2"/>
          <p:cNvSpPr>
            <a:spLocks noGrp="1"/>
          </p:cNvSpPr>
          <p:nvPr>
            <p:custDataLst>
              <p:tags r:id="rId107"/>
            </p:custDataLst>
          </p:nvPr>
        </p:nvSpPr>
        <p:spPr bwMode="gray">
          <a:xfrm>
            <a:off x="7666831" y="6279248"/>
            <a:ext cx="531813" cy="152400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 smtClean="0">
                <a:sym typeface="+mn-lt"/>
              </a:rPr>
              <a:t>Rector </a:t>
            </a:r>
            <a:br>
              <a:rPr lang="en-US" sz="1000" dirty="0" smtClean="0">
                <a:sym typeface="+mn-lt"/>
              </a:rPr>
            </a:br>
            <a:r>
              <a:rPr lang="en-US" sz="1000" dirty="0" smtClean="0">
                <a:sym typeface="+mn-lt"/>
              </a:rPr>
              <a:t>day off</a:t>
            </a:r>
            <a:endParaRPr lang="en-US" sz="1000" dirty="0">
              <a:latin typeface="+mn-lt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2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568050"/>
            <a:ext cx="9144000" cy="736822"/>
          </a:xfrm>
          <a:solidFill>
            <a:srgbClr val="4472C4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CASA Project Tree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49708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View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3806638" y="2395138"/>
            <a:ext cx="1457699" cy="6489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CASA</a:t>
            </a:r>
            <a:endParaRPr lang="en-US" sz="2400" dirty="0"/>
          </a:p>
        </p:txBody>
      </p:sp>
      <p:sp>
        <p:nvSpPr>
          <p:cNvPr id="113" name="Rectangle 112"/>
          <p:cNvSpPr/>
          <p:nvPr/>
        </p:nvSpPr>
        <p:spPr>
          <a:xfrm>
            <a:off x="277803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06096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60968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19504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19504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78038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78038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69047" y="4000835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69047" y="4651239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9047" y="5301643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9047" y="5952047"/>
            <a:ext cx="1457699" cy="549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26369" y="5952047"/>
            <a:ext cx="1209368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10" idx="0"/>
          </p:cNvCxnSpPr>
          <p:nvPr/>
        </p:nvCxnSpPr>
        <p:spPr>
          <a:xfrm rot="5400000">
            <a:off x="3396385" y="2111440"/>
            <a:ext cx="206477" cy="2071731"/>
          </a:xfrm>
          <a:prstGeom prst="bentConnector3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Elbow Connector 133"/>
          <p:cNvCxnSpPr>
            <a:stCxn id="111" idx="0"/>
            <a:endCxn id="4" idx="2"/>
          </p:cNvCxnSpPr>
          <p:nvPr/>
        </p:nvCxnSpPr>
        <p:spPr>
          <a:xfrm rot="16200000" flipV="1">
            <a:off x="4922454" y="2657102"/>
            <a:ext cx="206477" cy="9804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Elbow Connector 136"/>
          <p:cNvCxnSpPr>
            <a:stCxn id="112" idx="0"/>
            <a:endCxn id="4" idx="2"/>
          </p:cNvCxnSpPr>
          <p:nvPr/>
        </p:nvCxnSpPr>
        <p:spPr>
          <a:xfrm rot="16200000" flipV="1">
            <a:off x="5993187" y="1586369"/>
            <a:ext cx="206477" cy="31218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27" idx="2"/>
            <a:endCxn id="120" idx="1"/>
          </p:cNvCxnSpPr>
          <p:nvPr/>
        </p:nvCxnSpPr>
        <p:spPr>
          <a:xfrm rot="16200000" flipH="1">
            <a:off x="711788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 87"/>
          <p:cNvGrpSpPr/>
          <p:nvPr/>
        </p:nvGrpSpPr>
        <p:grpSpPr>
          <a:xfrm>
            <a:off x="691777" y="3250544"/>
            <a:ext cx="3543960" cy="648930"/>
            <a:chOff x="691777" y="3250544"/>
            <a:chExt cx="3543960" cy="648930"/>
          </a:xfrm>
        </p:grpSpPr>
        <p:sp>
          <p:nvSpPr>
            <p:cNvPr id="110" name="Rectangle 109"/>
            <p:cNvSpPr/>
            <p:nvPr/>
          </p:nvSpPr>
          <p:spPr>
            <a:xfrm>
              <a:off x="691777" y="3250544"/>
              <a:ext cx="3543960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casa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1777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00768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0" name="Elbow Connector 139"/>
          <p:cNvCxnSpPr>
            <a:stCxn id="139" idx="2"/>
            <a:endCxn id="113" idx="1"/>
          </p:cNvCxnSpPr>
          <p:nvPr/>
        </p:nvCxnSpPr>
        <p:spPr>
          <a:xfrm rot="16200000" flipH="1">
            <a:off x="2520779" y="4018097"/>
            <a:ext cx="375882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/>
          <p:cNvGrpSpPr/>
          <p:nvPr/>
        </p:nvGrpSpPr>
        <p:grpSpPr>
          <a:xfrm>
            <a:off x="4654590" y="3250544"/>
            <a:ext cx="1722612" cy="648930"/>
            <a:chOff x="4654590" y="3250544"/>
            <a:chExt cx="1722612" cy="648930"/>
          </a:xfrm>
        </p:grpSpPr>
        <p:sp>
          <p:nvSpPr>
            <p:cNvPr id="111" name="Rectangle 110"/>
            <p:cNvSpPr/>
            <p:nvPr/>
          </p:nvSpPr>
          <p:spPr>
            <a:xfrm>
              <a:off x="4654590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655009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6056" y="3250544"/>
            <a:ext cx="1722612" cy="648930"/>
            <a:chOff x="6796056" y="3250544"/>
            <a:chExt cx="1722612" cy="648930"/>
          </a:xfrm>
        </p:grpSpPr>
        <p:sp>
          <p:nvSpPr>
            <p:cNvPr id="112" name="Rectangle 111"/>
            <p:cNvSpPr/>
            <p:nvPr/>
          </p:nvSpPr>
          <p:spPr>
            <a:xfrm>
              <a:off x="6796056" y="3250544"/>
              <a:ext cx="1722612" cy="6489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minisat</a:t>
              </a:r>
              <a:endPara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056" y="3604506"/>
              <a:ext cx="277270" cy="29496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Elbow Connector 142"/>
          <p:cNvCxnSpPr>
            <a:stCxn id="139" idx="2"/>
            <a:endCxn id="118" idx="1"/>
          </p:cNvCxnSpPr>
          <p:nvPr/>
        </p:nvCxnSpPr>
        <p:spPr>
          <a:xfrm rot="16200000" flipH="1">
            <a:off x="2195577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Elbow Connector 144"/>
          <p:cNvCxnSpPr>
            <a:stCxn id="139" idx="2"/>
            <a:endCxn id="119" idx="1"/>
          </p:cNvCxnSpPr>
          <p:nvPr/>
        </p:nvCxnSpPr>
        <p:spPr>
          <a:xfrm rot="16200000" flipH="1">
            <a:off x="1870375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Elbow Connector 148"/>
          <p:cNvCxnSpPr>
            <a:stCxn id="139" idx="2"/>
            <a:endCxn id="133" idx="1"/>
          </p:cNvCxnSpPr>
          <p:nvPr/>
        </p:nvCxnSpPr>
        <p:spPr>
          <a:xfrm rot="16200000" flipH="1">
            <a:off x="1669339" y="4869538"/>
            <a:ext cx="2327094" cy="386966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Elbow Connector 150"/>
          <p:cNvCxnSpPr>
            <a:stCxn id="27" idx="2"/>
            <a:endCxn id="121" idx="1"/>
          </p:cNvCxnSpPr>
          <p:nvPr/>
        </p:nvCxnSpPr>
        <p:spPr>
          <a:xfrm rot="16200000" flipH="1">
            <a:off x="386586" y="4343299"/>
            <a:ext cx="1026286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Elbow Connector 153"/>
          <p:cNvCxnSpPr>
            <a:stCxn id="27" idx="2"/>
            <a:endCxn id="122" idx="1"/>
          </p:cNvCxnSpPr>
          <p:nvPr/>
        </p:nvCxnSpPr>
        <p:spPr>
          <a:xfrm rot="16200000" flipH="1">
            <a:off x="61384" y="4668501"/>
            <a:ext cx="1676690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Elbow Connector 154"/>
          <p:cNvCxnSpPr>
            <a:stCxn id="27" idx="2"/>
            <a:endCxn id="129" idx="1"/>
          </p:cNvCxnSpPr>
          <p:nvPr/>
        </p:nvCxnSpPr>
        <p:spPr>
          <a:xfrm rot="16200000" flipH="1">
            <a:off x="-263818" y="4993703"/>
            <a:ext cx="2327094" cy="138635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Elbow Connector 162"/>
          <p:cNvCxnSpPr>
            <a:stCxn id="141" idx="2"/>
            <a:endCxn id="116" idx="1"/>
          </p:cNvCxnSpPr>
          <p:nvPr/>
        </p:nvCxnSpPr>
        <p:spPr>
          <a:xfrm rot="16200000" flipH="1">
            <a:off x="4668633" y="4024485"/>
            <a:ext cx="375882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Elbow Connector 163"/>
          <p:cNvCxnSpPr>
            <a:stCxn id="141" idx="2"/>
            <a:endCxn id="117" idx="1"/>
          </p:cNvCxnSpPr>
          <p:nvPr/>
        </p:nvCxnSpPr>
        <p:spPr>
          <a:xfrm rot="16200000" flipH="1">
            <a:off x="4343431" y="4349687"/>
            <a:ext cx="1026286" cy="125860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2" idx="2"/>
            <a:endCxn id="114" idx="1"/>
          </p:cNvCxnSpPr>
          <p:nvPr/>
        </p:nvCxnSpPr>
        <p:spPr>
          <a:xfrm rot="16200000" flipH="1">
            <a:off x="6484686" y="4349478"/>
            <a:ext cx="1026286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Elbow Connector 165"/>
          <p:cNvCxnSpPr>
            <a:stCxn id="142" idx="2"/>
            <a:endCxn id="115" idx="1"/>
          </p:cNvCxnSpPr>
          <p:nvPr/>
        </p:nvCxnSpPr>
        <p:spPr>
          <a:xfrm rot="16200000" flipH="1">
            <a:off x="6809888" y="4024276"/>
            <a:ext cx="375882" cy="126277"/>
          </a:xfrm>
          <a:prstGeom prst="bentConnector2">
            <a:avLst/>
          </a:prstGeom>
          <a:noFill/>
          <a:ln w="6350" cap="flat" cmpd="sng" algn="ctr">
            <a:solidFill>
              <a:srgbClr val="4D4D4D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NumberBall"/>
          <p:cNvSpPr>
            <a:spLocks noChangeArrowheads="1"/>
          </p:cNvSpPr>
          <p:nvPr/>
        </p:nvSpPr>
        <p:spPr bwMode="gray">
          <a:xfrm>
            <a:off x="574026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2" name="NumberBall"/>
          <p:cNvSpPr>
            <a:spLocks noChangeArrowheads="1"/>
          </p:cNvSpPr>
          <p:nvPr/>
        </p:nvSpPr>
        <p:spPr bwMode="gray">
          <a:xfrm>
            <a:off x="4535489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3" name="NumberBall"/>
          <p:cNvSpPr>
            <a:spLocks noChangeArrowheads="1"/>
          </p:cNvSpPr>
          <p:nvPr/>
        </p:nvSpPr>
        <p:spPr bwMode="gray">
          <a:xfrm>
            <a:off x="6702554" y="319832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3" name="NumberBall"/>
          <p:cNvSpPr>
            <a:spLocks noChangeArrowheads="1"/>
          </p:cNvSpPr>
          <p:nvPr/>
        </p:nvSpPr>
        <p:spPr bwMode="gray">
          <a:xfrm>
            <a:off x="867072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4" name="NumberBall"/>
          <p:cNvSpPr>
            <a:spLocks noChangeArrowheads="1"/>
          </p:cNvSpPr>
          <p:nvPr/>
        </p:nvSpPr>
        <p:spPr bwMode="gray">
          <a:xfrm>
            <a:off x="4815835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5" name="NumberBall"/>
          <p:cNvSpPr>
            <a:spLocks noChangeArrowheads="1"/>
          </p:cNvSpPr>
          <p:nvPr/>
        </p:nvSpPr>
        <p:spPr bwMode="gray">
          <a:xfrm>
            <a:off x="6982900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6" name="NumberBall"/>
          <p:cNvSpPr>
            <a:spLocks noChangeArrowheads="1"/>
          </p:cNvSpPr>
          <p:nvPr/>
        </p:nvSpPr>
        <p:spPr bwMode="gray">
          <a:xfrm>
            <a:off x="867072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NumberBall"/>
          <p:cNvSpPr>
            <a:spLocks noChangeArrowheads="1"/>
          </p:cNvSpPr>
          <p:nvPr/>
        </p:nvSpPr>
        <p:spPr bwMode="gray">
          <a:xfrm>
            <a:off x="4815835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8" name="NumberBall"/>
          <p:cNvSpPr>
            <a:spLocks noChangeArrowheads="1"/>
          </p:cNvSpPr>
          <p:nvPr/>
        </p:nvSpPr>
        <p:spPr bwMode="gray">
          <a:xfrm>
            <a:off x="6982900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NumberBall"/>
          <p:cNvSpPr>
            <a:spLocks noChangeArrowheads="1"/>
          </p:cNvSpPr>
          <p:nvPr/>
        </p:nvSpPr>
        <p:spPr bwMode="gray">
          <a:xfrm>
            <a:off x="867072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0" name="NumberBall"/>
          <p:cNvSpPr>
            <a:spLocks noChangeArrowheads="1"/>
          </p:cNvSpPr>
          <p:nvPr/>
        </p:nvSpPr>
        <p:spPr bwMode="gray">
          <a:xfrm>
            <a:off x="867072" y="58935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1" name="NumberBall"/>
          <p:cNvSpPr>
            <a:spLocks noChangeArrowheads="1"/>
          </p:cNvSpPr>
          <p:nvPr/>
        </p:nvSpPr>
        <p:spPr bwMode="gray">
          <a:xfrm>
            <a:off x="2688958" y="394340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2" name="NumberBall"/>
          <p:cNvSpPr>
            <a:spLocks noChangeArrowheads="1"/>
          </p:cNvSpPr>
          <p:nvPr/>
        </p:nvSpPr>
        <p:spPr bwMode="gray">
          <a:xfrm>
            <a:off x="2688958" y="4590180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83" name="NumberBall"/>
          <p:cNvSpPr>
            <a:spLocks noChangeArrowheads="1"/>
          </p:cNvSpPr>
          <p:nvPr/>
        </p:nvSpPr>
        <p:spPr bwMode="gray">
          <a:xfrm>
            <a:off x="2688958" y="524314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61919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Technika" panose="020B0604020202020204" charset="-18"/>
              <a:sym typeface="Technika" panose="020B060402020202020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946" y="2339430"/>
            <a:ext cx="5063229" cy="44266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Project </a:t>
            </a:r>
            <a:r>
              <a:rPr lang="en-US" dirty="0" smtClean="0"/>
              <a:t>View</a:t>
            </a:r>
            <a:endParaRPr lang="cs-CZ" dirty="0"/>
          </a:p>
        </p:txBody>
      </p:sp>
      <p:sp>
        <p:nvSpPr>
          <p:cNvPr id="44" name="NumberBall"/>
          <p:cNvSpPr>
            <a:spLocks noChangeArrowheads="1"/>
          </p:cNvSpPr>
          <p:nvPr/>
        </p:nvSpPr>
        <p:spPr bwMode="gray">
          <a:xfrm>
            <a:off x="2067308" y="226106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5" name="NumberBall"/>
          <p:cNvSpPr>
            <a:spLocks noChangeArrowheads="1"/>
          </p:cNvSpPr>
          <p:nvPr/>
        </p:nvSpPr>
        <p:spPr bwMode="gray">
          <a:xfrm>
            <a:off x="6231537" y="2121837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6" name="NumberBall"/>
          <p:cNvSpPr>
            <a:spLocks noChangeArrowheads="1"/>
          </p:cNvSpPr>
          <p:nvPr/>
        </p:nvSpPr>
        <p:spPr bwMode="gray">
          <a:xfrm>
            <a:off x="2343083" y="577471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600" b="1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</a:t>
            </a:r>
            <a:endParaRPr lang="en-US" sz="16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7" name="NumberBall"/>
          <p:cNvSpPr>
            <a:spLocks noChangeArrowheads="1"/>
          </p:cNvSpPr>
          <p:nvPr/>
        </p:nvSpPr>
        <p:spPr bwMode="gray">
          <a:xfrm>
            <a:off x="2476931" y="2556344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8" name="NumberBall"/>
          <p:cNvSpPr>
            <a:spLocks noChangeArrowheads="1"/>
          </p:cNvSpPr>
          <p:nvPr/>
        </p:nvSpPr>
        <p:spPr bwMode="gray">
          <a:xfrm>
            <a:off x="6528327" y="235969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9" name="NumberBall"/>
          <p:cNvSpPr>
            <a:spLocks noChangeArrowheads="1"/>
          </p:cNvSpPr>
          <p:nvPr/>
        </p:nvSpPr>
        <p:spPr bwMode="gray">
          <a:xfrm>
            <a:off x="2766495" y="601420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3.1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0" name="NumberBall"/>
          <p:cNvSpPr>
            <a:spLocks noChangeArrowheads="1"/>
          </p:cNvSpPr>
          <p:nvPr/>
        </p:nvSpPr>
        <p:spPr bwMode="gray">
          <a:xfrm>
            <a:off x="3127206" y="2740296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1" name="NumberBall"/>
          <p:cNvSpPr>
            <a:spLocks noChangeArrowheads="1"/>
          </p:cNvSpPr>
          <p:nvPr/>
        </p:nvSpPr>
        <p:spPr bwMode="gray">
          <a:xfrm>
            <a:off x="6687625" y="3066808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2.2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2" name="NumberBall"/>
          <p:cNvSpPr>
            <a:spLocks noChangeArrowheads="1"/>
          </p:cNvSpPr>
          <p:nvPr/>
        </p:nvSpPr>
        <p:spPr bwMode="gray">
          <a:xfrm>
            <a:off x="3613319" y="616183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3.2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3" name="NumberBall"/>
          <p:cNvSpPr>
            <a:spLocks noChangeArrowheads="1"/>
          </p:cNvSpPr>
          <p:nvPr/>
        </p:nvSpPr>
        <p:spPr bwMode="gray">
          <a:xfrm>
            <a:off x="4770042" y="3301999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1.3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4" name="NumberBall"/>
          <p:cNvSpPr>
            <a:spLocks noChangeArrowheads="1"/>
          </p:cNvSpPr>
          <p:nvPr/>
        </p:nvSpPr>
        <p:spPr bwMode="gray">
          <a:xfrm>
            <a:off x="2362583" y="400084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1.4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5" name="NumberBall"/>
          <p:cNvSpPr>
            <a:spLocks noChangeArrowheads="1"/>
          </p:cNvSpPr>
          <p:nvPr/>
        </p:nvSpPr>
        <p:spPr bwMode="gray">
          <a:xfrm>
            <a:off x="3028519" y="362726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1.5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6" name="NumberBall"/>
          <p:cNvSpPr>
            <a:spLocks noChangeArrowheads="1"/>
          </p:cNvSpPr>
          <p:nvPr/>
        </p:nvSpPr>
        <p:spPr bwMode="gray">
          <a:xfrm>
            <a:off x="2618857" y="5142673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1.6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7" name="NumberBall"/>
          <p:cNvSpPr>
            <a:spLocks noChangeArrowheads="1"/>
          </p:cNvSpPr>
          <p:nvPr/>
        </p:nvSpPr>
        <p:spPr bwMode="gray">
          <a:xfrm>
            <a:off x="4829362" y="4912771"/>
            <a:ext cx="295275" cy="295275"/>
          </a:xfrm>
          <a:prstGeom prst="ellipse">
            <a:avLst/>
          </a:prstGeom>
          <a:solidFill>
            <a:srgbClr val="4472C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2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itchFamily="34" charset="0"/>
              </a:rPr>
              <a:t>1.7</a:t>
            </a:r>
            <a:endParaRPr lang="en-US" sz="1200" b="1" dirty="0">
              <a:solidFill>
                <a:srgbClr val="FFFF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gray">
          <a:xfrm>
            <a:off x="6418190" y="4296116"/>
            <a:ext cx="1994931" cy="40011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dist="25400" dir="5400000" sx="99000" sy="99000" algn="ctr" rotWithShape="0">
              <a:schemeClr val="accent5"/>
            </a:outerShdw>
          </a:effectLst>
        </p:spPr>
        <p:txBody>
          <a:bodyPr wrap="square" tIns="91440" bIns="91440" anchor="b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Legend</a:t>
            </a:r>
            <a:endParaRPr lang="en-US" sz="1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372" y="4848103"/>
            <a:ext cx="415890" cy="36906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19372" y="5352366"/>
            <a:ext cx="415890" cy="369068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6920629" y="4770265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file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0629" y="5260910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file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19372" y="5858737"/>
            <a:ext cx="404230" cy="220377"/>
          </a:xfrm>
          <a:prstGeom prst="straightConnector1">
            <a:avLst/>
          </a:prstGeom>
          <a:noFill/>
          <a:ln w="6350" cap="flat" cmpd="sng" algn="ctr">
            <a:solidFill>
              <a:srgbClr val="808080"/>
            </a:solidFill>
            <a:prstDash val="solid"/>
            <a:miter lim="800000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6920629" y="5692789"/>
            <a:ext cx="1492492" cy="54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2E2E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swR4QwScKlUtW0e8XCN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UKCiXPTsCZnFSii0G7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oJZlVISUOkH8yR0ZsCC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vKFt0wRRvClwvE0vAg1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Epue8UR1SG0dbldFBu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IAMl5GRHOVU1DuLJ2P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n7a3g2QRiKXqFnGkYff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TFCElaTrebwDu3vvK5T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c_Ax4XTmKXDVAr3iIRL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O82751Sdu7tOXuxLHFs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KoKmMBSvK7w8qXIigs3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OihQX_SeWgcJ6yTEw5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v8804iT8ef1D__ikVhY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mt_ZD2TNKLswSxQ2uoT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9mkvYTTLmUZ8lXDKUt.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AIznqTrmuPZlchV6rL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qlpvKdTe63nOdcsBeXt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oDxLJ8SnSAvSraKwHnB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6iIbb0pTCee9eMuHfJ3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tX9vJFREi3KHqdXCDw_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w_Co4tQpe9IoaJfoxF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VBRpf2Se.02XnamfyY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4fytDGRSuWmWzeRka1b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sd9DVgTYef0ZuNwilQL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a9Aa6SsS.MsBCSg2_x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7Y8y4TyCywlPGnbmB9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rCmYWHQk24wV41OCay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CIDe4QEm29JW1U06wb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32_m94USoWB9LEmMqHG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USXttzSXevQ8E0fVqdt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He4YnEQDCvAPDc9nNM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4tu0AcQRO5S6GG9sry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LkH6tWQR2jy6UKt7MB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6FzF59T5urBhaZxYI0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1fLpG3QQyUB3jsuhQa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5aYEcfQ.S8YrGpveqUg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U2F7mwTqCNk4qxAMWSl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yH9FkvQMuzNpWiiGPQ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KexX8eRvSy43cKyOgqJ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SRi4NQTbucaxm1Sbez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EDOn_qSBqBFHkzzTAdH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ku5qQbTJu2JarN3Qaru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FzSh7Rf.tKewYdsidI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9JXvkNSmS0v4VqFI3M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qXBRr4SaWWH03udNOPV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rMfQ2ARQ2ZjvFF5VVi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_9s_PQvOQJTdAPTXQ3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2YnTjpTGGzWpXcuYwm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A8uPpTRVaooVBghxMkG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FVQ73uQbG33oxTIgvjZ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QKK78HTSmyvRflyRXoK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9iG.x5TbyDP0oNpZha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lGvVHwTv.0cPSPrZjNk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9uNL0xGTEq5EfLpXSU1i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kTCutBT5uFjROqUTjj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ZtVRETdqOqve99ukB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kweGJcQaKXMq6eG8bmX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xPqbIyRuKXe2Pg8Dlrx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YioleDQ3yMmqH3TVT.W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NzzCyGRdCQKtsOo3ER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P5MIh4RnqQOR28._w5V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0JleiuQdGfmWMdnfo6j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8cuFs9RRa51X09y3_9h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PomxLAQHiGELBNhiVEc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c2na_mRq6EFH.G1DV8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1Oo5glSm2VNL_1ZaiN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ekT278SZOk3LTxXGq2U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aA6tSER1G4Hl2O_rn6S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P5CUh2SiSG82qUcN5Va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TXrRuSTiOiW_5KaWmW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HK.lA6QKG1Ko4fTfZK5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uALU7vR5i4O1LGaMxi0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m6C4kQ4SUVhrpXKEX_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qfk2MlSi.G6p7UyQO6_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HjNCbBSWaHBC_sLoHn8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rtSj4ERkCymp9.gYSUB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_pEJjT1qM1E_P4Bda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YM33k_SN.bLfvE2uo9p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RkxZ00NQ6q9TqujYUhUX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RxDa.mQhi3ELXy2fz2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XHjzcjQLuVzOCX2i8F1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uIOI59TSSOKWUspcP6Z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.fhkyDSZ2xn5seGt9Hv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L0qyHzSGWSsk3mDzsJc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0OBhbxR8KvnrqKdm.Rh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fQvGJxRS6.agJDRu2nU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ws.LvpRVOYnucs82bi6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H4a5I8SFyB_MuUXFoZG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1cKBi3TS6BhMfQ9w_L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wVyQ7QQ5.P36XlJ6rkb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RTH6VMQgmVpG5AY6irX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QpbhyLQWGBWImV8uma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3kbXp6QbCsioVB2R2Tz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oG4c1ETlipRuj1ggiS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E3bsnfREyOslu6yozVb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qHPqSkQEuCLig2bskjT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l8cJQtRc2Bke_zN48vI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OPXCYdQYaAiNgpG0pIr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uIWquIRyWGI0W4u9lq6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wAOeiSdmUJCWxfulJB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mppPObSYOgvDvYy6UiX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QorAuQNKHlbUpyveU3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GFY2KmSfeNvifxYGvah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ln5OreTLaeSzbdLj_29w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5647</TotalTime>
  <Words>342</Words>
  <Application>Microsoft Office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Technika-Bold</vt:lpstr>
      <vt:lpstr>Technika</vt:lpstr>
      <vt:lpstr>Calibri</vt:lpstr>
      <vt:lpstr>PowerPoint_CS</vt:lpstr>
      <vt:lpstr>think-cell Slide</vt:lpstr>
      <vt:lpstr>Project CASA: Preliminary Project Review</vt:lpstr>
      <vt:lpstr>Goals for this Meeting</vt:lpstr>
      <vt:lpstr>Project Team</vt:lpstr>
      <vt:lpstr>Our understanding of the problem</vt:lpstr>
      <vt:lpstr>Proposed expected outcome of Project</vt:lpstr>
      <vt:lpstr>Proposed Timeline</vt:lpstr>
      <vt:lpstr>CASA Project Tree</vt:lpstr>
      <vt:lpstr>High-level View</vt:lpstr>
      <vt:lpstr>Full Project 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Szeles Marek</cp:lastModifiedBy>
  <cp:revision>85</cp:revision>
  <dcterms:created xsi:type="dcterms:W3CDTF">2016-12-15T15:45:09Z</dcterms:created>
  <dcterms:modified xsi:type="dcterms:W3CDTF">2017-03-01T18:09:08Z</dcterms:modified>
</cp:coreProperties>
</file>