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package.relationships+xml" PartName="/ppt/slides/_rels/slide2.xml.rels"/>
  <Override ContentType="application/vnd.openxmlformats-package.relationships+xml" PartName="/ppt/slideLayouts/_rels/slideLayout5.xml.rels"/>
  <Override ContentType="application/vnd.openxmlformats-package.relationships+xml" PartName="/ppt/slideLayouts/_rels/slideLayout19.xml.rels"/>
  <Override ContentType="application/vnd.openxmlformats-package.relationships+xml" PartName="/ppt/slideLayouts/_rels/slideLayout2.xml.rels"/>
  <Override ContentType="application/vnd.openxmlformats-package.relationships+xml" PartName="/ppt/slideLayouts/_rels/slideLayout1.xml.rels"/>
  <Override ContentType="application/vnd.openxmlformats-package.relationships+xml" PartName="/ppt/slideLayouts/_rels/slideLayout3.xml.rels"/>
  <Override ContentType="application/vnd.openxmlformats-package.relationships+xml" PartName="/ppt/slideLayouts/_rels/slideLayout15.xml.rels"/>
  <Override ContentType="application/vnd.openxmlformats-package.relationships+xml" PartName="/ppt/slides/_rels/slide3.xml.rels"/>
  <Override ContentType="application/vnd.openxmlformats-package.relationships+xml" PartName="/ppt/slideLayouts/_rels/slideLayout8.xml.rels"/>
  <Override ContentType="application/vnd.openxmlformats-package.relationships+xml" PartName="/ppt/slideLayouts/_rels/slideLayout13.xml.rels"/>
  <Override ContentType="application/vnd.openxmlformats-package.relationships+xml" PartName="/ppt/slideLayouts/_rels/slideLayout16.xml.rels"/>
  <Override ContentType="application/vnd.openxmlformats-package.relationships+xml" PartName="/ppt/slideMasters/_rels/slideMaster2.xml.rels"/>
  <Override ContentType="application/vnd.openxmlformats-package.relationships+xml" PartName="/ppt/slideLayouts/_rels/slideLayout9.xml.rels"/>
  <Override ContentType="application/vnd.openxmlformats-package.relationships+xml" PartName="/ppt/slideLayouts/_rels/slideLayout17.xml.rels"/>
  <Override ContentType="application/vnd.openxmlformats-package.relationships+xml" PartName="/ppt/slideLayouts/_rels/slideLayout23.xml.rels"/>
  <Override ContentType="application/vnd.openxmlformats-package.relationships+xml" PartName="/ppt/slideLayouts/_rels/slideLayout10.xml.rels"/>
  <Override ContentType="application/vnd.openxmlformats-package.relationships+xml" PartName="/ppt/slideLayouts/_rels/slideLayout21.xml.rels"/>
  <Override ContentType="application/vnd.openxmlformats-package.relationships+xml" PartName="/ppt/slideLayouts/_rels/slideLayout24.xml.rels"/>
  <Override ContentType="application/vnd.openxmlformats-package.relationships+xml" PartName="/ppt/slideLayouts/_rels/slideLayout6.xml.rels"/>
  <Override ContentType="application/vnd.openxmlformats-package.relationships+xml" PartName="/ppt/slideLayouts/_rels/slideLayout20.xml.rels"/>
  <Override ContentType="application/vnd.openxmlformats-package.relationships+xml" PartName="/ppt/slides/_rels/slide4.xml.rels"/>
  <Override ContentType="application/vnd.openxmlformats-package.relationships+xml" PartName="/ppt/slideLayouts/_rels/slideLayout4.xml.rels"/>
  <Override ContentType="application/vnd.openxmlformats-package.relationships+xml" PartName="/ppt/slideLayouts/_rels/slideLayout7.xml.rels"/>
  <Override ContentType="application/vnd.openxmlformats-package.relationships+xml" PartName="/ppt/slideLayouts/_rels/slideLayout14.xml.rels"/>
  <Override ContentType="application/vnd.openxmlformats-package.relationships+xml" PartName="/ppt/slideLayouts/_rels/slideLayout22.xml.rels"/>
  <Override ContentType="application/vnd.openxmlformats-package.relationships+xml" PartName="/ppt/slideLayouts/_rels/slideLayout11.xml.rels"/>
  <Override ContentType="application/vnd.openxmlformats-package.relationships+xml" PartName="/ppt/slideMasters/_rels/slideMaster1.xml.rels"/>
  <Override ContentType="application/vnd.openxmlformats-package.relationships+xml" PartName="/ppt/slides/_rels/slide6.xml.rels"/>
  <Override ContentType="application/vnd.openxmlformats-package.relationships+xml" PartName="/ppt/slides/_rels/slide1.xml.rels"/>
  <Override ContentType="application/vnd.openxmlformats-package.relationships+xml" PartName="/ppt/slideLayouts/_rels/slideLayout12.xml.rels"/>
  <Override ContentType="application/vnd.openxmlformats-package.relationships+xml" PartName="/ppt/slideLayouts/_rels/slideLayout18.xml.rels"/>
  <Override ContentType="image/png" PartName="/ppt/media/image2.png"/>
  <Override ContentType="image/png" PartName="/ppt/media/image1.png"/>
  <Override ContentType="image/png" PartName="/ppt/media/image4.png"/>
  <Override ContentType="image/png" PartName="/ppt/media/image3.png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1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7559675" cy="10691800"/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1.xml"/><Relationship Id="rId10" Type="http://schemas.openxmlformats.org/officeDocument/2006/relationships/slide" Target="slides/slide6.xml"/><Relationship Id="rId5" Type="http://schemas.openxmlformats.org/officeDocument/2006/relationships/slide" Target="slides/slide1.xml"/><Relationship Id="rId8" Type="http://schemas.openxmlformats.org/officeDocument/2006/relationships/slide" Target="slides/slide4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1" Type="http://schemas.openxmlformats.org/officeDocument/2006/relationships/theme" Target="theme/theme1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6960" cy="40903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65760" y="182880"/>
            <a:ext cx="8320680" cy="48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Χρηματιστήριο √</a:t>
            </a:r>
            <a:endParaRPr/>
          </a:p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Αποκεντρωμένης  √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                        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Αγοράς √                Ενέργειας√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lang="en-US" sz="5200">
                <a:solidFill>
                  <a:srgbClr val="000000"/>
                </a:solidFill>
                <a:latin typeface="Arial"/>
                <a:ea typeface="Arial"/>
              </a:rPr>
              <a:t>Community River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</a:rPr>
              <a:t>Energy</a:t>
            </a:r>
            <a:r>
              <a:rPr lang="en-US" sz="3600">
                <a:solidFill>
                  <a:srgbClr val="595959"/>
                </a:solidFill>
                <a:latin typeface="Arial"/>
                <a:ea typeface="Arial"/>
              </a:rPr>
              <a:t> Wallet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73560" y="548640"/>
            <a:ext cx="7738560" cy="40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Target group: </a:t>
            </a:r>
            <a:endParaRPr/>
          </a:p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                    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Νοικοκυριά &amp;</a:t>
            </a:r>
            <a:endParaRPr/>
          </a:p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Επιχειρήσεις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         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&gt; </a:t>
            </a:r>
            <a:r>
              <a:rPr i="1" lang="en-US" sz="3200">
                <a:solidFill>
                  <a:srgbClr val="000000"/>
                </a:solidFill>
                <a:latin typeface="Arial"/>
                <a:ea typeface="Arial"/>
              </a:rPr>
              <a:t>ΕΕ + Διεθνής προοπτική ^^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53480" y="640080"/>
            <a:ext cx="7932960" cy="374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Our goals meet peoples’ goals*</a:t>
            </a:r>
            <a:endParaRPr/>
          </a:p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Becoming partners in energy market****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496520" y="548640"/>
            <a:ext cx="6366900" cy="4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/>
              <a:t>Ενοποιημένο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κόστο</a:t>
            </a:r>
            <a:r>
              <a:rPr lang="en-US" sz="2800"/>
              <a:t>ς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παραγωγής ενέργειας απο ΦΒ = 5 cn / kWh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[US energy information administation</a:t>
            </a:r>
            <a:r>
              <a:rPr i="1" lang="en-US" sz="1500"/>
              <a:t> - στοιχεία 2016]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Μέσος όρος</a:t>
            </a:r>
            <a:r>
              <a:rPr lang="en-US" sz="2800"/>
              <a:t> χρέωσης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ενέργειας</a:t>
            </a:r>
            <a:r>
              <a:rPr lang="en-US" sz="2800"/>
              <a:t> στον τελικό καταναλωτή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σ</a:t>
            </a:r>
            <a:r>
              <a:rPr lang="en-US" sz="2800"/>
              <a:t>την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ΕΕ (28) = 13 cn / kWh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[Eurostat</a:t>
            </a:r>
            <a:r>
              <a:rPr lang="en-US" sz="1500"/>
              <a:t>-2ου εξαμήνου 2016]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 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Περιθώριο κέρδους  &gt;&gt; </a:t>
            </a:r>
            <a:r>
              <a:rPr lang="en-US" sz="2800"/>
              <a:t>8 cn /kWh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9" name="Shape 89"/>
          <p:cNvSpPr/>
          <p:nvPr/>
        </p:nvSpPr>
        <p:spPr>
          <a:xfrm>
            <a:off x="6126480" y="3255480"/>
            <a:ext cx="2445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0" name="Shape 90"/>
          <p:cNvSpPr/>
          <p:nvPr/>
        </p:nvSpPr>
        <p:spPr>
          <a:xfrm>
            <a:off x="4572000" y="374904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405080" y="481680"/>
            <a:ext cx="6549840" cy="40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r>
              <a:rPr i="1" lang="en-US" sz="4000">
                <a:latin typeface="Arial"/>
              </a:rPr>
              <a:t>   </a:t>
            </a:r>
            <a:r>
              <a:rPr i="1" lang="en-US" sz="4000">
                <a:latin typeface="Arial"/>
              </a:rPr>
              <a:t>Goldman Sachs:</a:t>
            </a:r>
            <a:endParaRPr/>
          </a:p>
          <a:p>
            <a:r>
              <a:rPr i="1" lang="en-US" sz="4000">
                <a:latin typeface="Arial"/>
              </a:rPr>
              <a:t>                    </a:t>
            </a:r>
            <a:r>
              <a:rPr i="1" lang="en-US" sz="4000">
                <a:latin typeface="Arial"/>
              </a:rPr>
              <a:t>Until 2030  &gt; &gt; </a:t>
            </a:r>
            <a:endParaRPr/>
          </a:p>
          <a:p>
            <a:r>
              <a:rPr i="1" lang="en-US" sz="4000">
                <a:latin typeface="Arial"/>
              </a:rPr>
              <a:t>   </a:t>
            </a:r>
            <a:r>
              <a:rPr i="1" lang="en-US" sz="4000">
                <a:latin typeface="Arial"/>
              </a:rPr>
              <a:t>2,5 – 6,9 billion in    distributed energy sales ^^  </a:t>
            </a:r>
            <a:endParaRPr/>
          </a:p>
          <a:p>
            <a:r>
              <a:rPr i="1" lang="en-US" sz="4000">
                <a:latin typeface="Arial"/>
              </a:rPr>
              <a:t>        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