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7" d="100"/>
          <a:sy n="117" d="100"/>
        </p:scale>
        <p:origin x="4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C6ED9D0-8863-40CD-960C-A5F30C092E8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xmlns="" id="{BCE062A1-854D-4D72-95C2-0B9144A0A7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xmlns="" id="{493E70E8-A835-4C75-BEC0-48218BDC5FF1}"/>
              </a:ext>
            </a:extLst>
          </p:cNvPr>
          <p:cNvSpPr>
            <a:spLocks noGrp="1"/>
          </p:cNvSpPr>
          <p:nvPr>
            <p:ph type="dt" sz="half" idx="10"/>
          </p:nvPr>
        </p:nvSpPr>
        <p:spPr/>
        <p:txBody>
          <a:bodyPr/>
          <a:lstStyle/>
          <a:p>
            <a:fld id="{E5816C46-E811-41D6-B809-648140523C1C}" type="datetimeFigureOut">
              <a:rPr lang="fr-FR" smtClean="0"/>
              <a:t>22/04/2020</a:t>
            </a:fld>
            <a:endParaRPr lang="fr-FR"/>
          </a:p>
        </p:txBody>
      </p:sp>
      <p:sp>
        <p:nvSpPr>
          <p:cNvPr id="5" name="Espace réservé du pied de page 4">
            <a:extLst>
              <a:ext uri="{FF2B5EF4-FFF2-40B4-BE49-F238E27FC236}">
                <a16:creationId xmlns:a16="http://schemas.microsoft.com/office/drawing/2014/main" xmlns="" id="{8FEA3051-F541-4B15-82FA-49B91E1594A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6EA05FC7-BE50-4A08-85BF-C0296AD9A629}"/>
              </a:ext>
            </a:extLst>
          </p:cNvPr>
          <p:cNvSpPr>
            <a:spLocks noGrp="1"/>
          </p:cNvSpPr>
          <p:nvPr>
            <p:ph type="sldNum" sz="quarter" idx="12"/>
          </p:nvPr>
        </p:nvSpPr>
        <p:spPr/>
        <p:txBody>
          <a:bodyPr/>
          <a:lstStyle/>
          <a:p>
            <a:fld id="{F65F7244-BF2D-4611-B874-D2EF79E065BE}" type="slidenum">
              <a:rPr lang="fr-FR" smtClean="0"/>
              <a:t>‹#›</a:t>
            </a:fld>
            <a:endParaRPr lang="fr-FR"/>
          </a:p>
        </p:txBody>
      </p:sp>
    </p:spTree>
    <p:extLst>
      <p:ext uri="{BB962C8B-B14F-4D97-AF65-F5344CB8AC3E}">
        <p14:creationId xmlns:p14="http://schemas.microsoft.com/office/powerpoint/2010/main" val="3104035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72A4FAFE-BD89-451B-9D00-0EEEC5F70C9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xmlns="" id="{7F0B6845-1841-4425-8AA8-A24123833BB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AD14C0C7-FC0C-4EE5-A4A0-10D2FD9D32EE}"/>
              </a:ext>
            </a:extLst>
          </p:cNvPr>
          <p:cNvSpPr>
            <a:spLocks noGrp="1"/>
          </p:cNvSpPr>
          <p:nvPr>
            <p:ph type="dt" sz="half" idx="10"/>
          </p:nvPr>
        </p:nvSpPr>
        <p:spPr/>
        <p:txBody>
          <a:bodyPr/>
          <a:lstStyle/>
          <a:p>
            <a:fld id="{E5816C46-E811-41D6-B809-648140523C1C}" type="datetimeFigureOut">
              <a:rPr lang="fr-FR" smtClean="0"/>
              <a:t>22/04/2020</a:t>
            </a:fld>
            <a:endParaRPr lang="fr-FR"/>
          </a:p>
        </p:txBody>
      </p:sp>
      <p:sp>
        <p:nvSpPr>
          <p:cNvPr id="5" name="Espace réservé du pied de page 4">
            <a:extLst>
              <a:ext uri="{FF2B5EF4-FFF2-40B4-BE49-F238E27FC236}">
                <a16:creationId xmlns:a16="http://schemas.microsoft.com/office/drawing/2014/main" xmlns="" id="{BCED2B36-D854-47E0-95F0-5F2A68F6D29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A8E9F736-6980-41FE-8577-9A7472625126}"/>
              </a:ext>
            </a:extLst>
          </p:cNvPr>
          <p:cNvSpPr>
            <a:spLocks noGrp="1"/>
          </p:cNvSpPr>
          <p:nvPr>
            <p:ph type="sldNum" sz="quarter" idx="12"/>
          </p:nvPr>
        </p:nvSpPr>
        <p:spPr/>
        <p:txBody>
          <a:bodyPr/>
          <a:lstStyle/>
          <a:p>
            <a:fld id="{F65F7244-BF2D-4611-B874-D2EF79E065BE}" type="slidenum">
              <a:rPr lang="fr-FR" smtClean="0"/>
              <a:t>‹#›</a:t>
            </a:fld>
            <a:endParaRPr lang="fr-FR"/>
          </a:p>
        </p:txBody>
      </p:sp>
    </p:spTree>
    <p:extLst>
      <p:ext uri="{BB962C8B-B14F-4D97-AF65-F5344CB8AC3E}">
        <p14:creationId xmlns:p14="http://schemas.microsoft.com/office/powerpoint/2010/main" val="26845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xmlns="" id="{10E4524B-5898-47AC-90FD-AE11AEC58B1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xmlns="" id="{E2BDCDE5-EEC4-4866-BB60-E8A7B253235E}"/>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2C38B488-7A4F-4E68-9BBC-B2D79A36413A}"/>
              </a:ext>
            </a:extLst>
          </p:cNvPr>
          <p:cNvSpPr>
            <a:spLocks noGrp="1"/>
          </p:cNvSpPr>
          <p:nvPr>
            <p:ph type="dt" sz="half" idx="10"/>
          </p:nvPr>
        </p:nvSpPr>
        <p:spPr/>
        <p:txBody>
          <a:bodyPr/>
          <a:lstStyle/>
          <a:p>
            <a:fld id="{E5816C46-E811-41D6-B809-648140523C1C}" type="datetimeFigureOut">
              <a:rPr lang="fr-FR" smtClean="0"/>
              <a:t>22/04/2020</a:t>
            </a:fld>
            <a:endParaRPr lang="fr-FR"/>
          </a:p>
        </p:txBody>
      </p:sp>
      <p:sp>
        <p:nvSpPr>
          <p:cNvPr id="5" name="Espace réservé du pied de page 4">
            <a:extLst>
              <a:ext uri="{FF2B5EF4-FFF2-40B4-BE49-F238E27FC236}">
                <a16:creationId xmlns:a16="http://schemas.microsoft.com/office/drawing/2014/main" xmlns="" id="{A381E733-03AF-4C97-82BB-1685FF36688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973DF9D0-CAAB-4A6E-9619-BBCFEE9346BF}"/>
              </a:ext>
            </a:extLst>
          </p:cNvPr>
          <p:cNvSpPr>
            <a:spLocks noGrp="1"/>
          </p:cNvSpPr>
          <p:nvPr>
            <p:ph type="sldNum" sz="quarter" idx="12"/>
          </p:nvPr>
        </p:nvSpPr>
        <p:spPr/>
        <p:txBody>
          <a:bodyPr/>
          <a:lstStyle/>
          <a:p>
            <a:fld id="{F65F7244-BF2D-4611-B874-D2EF79E065BE}" type="slidenum">
              <a:rPr lang="fr-FR" smtClean="0"/>
              <a:t>‹#›</a:t>
            </a:fld>
            <a:endParaRPr lang="fr-FR"/>
          </a:p>
        </p:txBody>
      </p:sp>
    </p:spTree>
    <p:extLst>
      <p:ext uri="{BB962C8B-B14F-4D97-AF65-F5344CB8AC3E}">
        <p14:creationId xmlns:p14="http://schemas.microsoft.com/office/powerpoint/2010/main" val="2300620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767258-A34B-4C60-AFE4-B458A2BC84E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xmlns="" id="{11072CA6-F962-418E-8B53-5CA4B1E4AA0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60382245-F5B6-4486-B4F4-0D70F500DB52}"/>
              </a:ext>
            </a:extLst>
          </p:cNvPr>
          <p:cNvSpPr>
            <a:spLocks noGrp="1"/>
          </p:cNvSpPr>
          <p:nvPr>
            <p:ph type="dt" sz="half" idx="10"/>
          </p:nvPr>
        </p:nvSpPr>
        <p:spPr/>
        <p:txBody>
          <a:bodyPr/>
          <a:lstStyle/>
          <a:p>
            <a:fld id="{E5816C46-E811-41D6-B809-648140523C1C}" type="datetimeFigureOut">
              <a:rPr lang="fr-FR" smtClean="0"/>
              <a:t>22/04/2020</a:t>
            </a:fld>
            <a:endParaRPr lang="fr-FR"/>
          </a:p>
        </p:txBody>
      </p:sp>
      <p:sp>
        <p:nvSpPr>
          <p:cNvPr id="5" name="Espace réservé du pied de page 4">
            <a:extLst>
              <a:ext uri="{FF2B5EF4-FFF2-40B4-BE49-F238E27FC236}">
                <a16:creationId xmlns:a16="http://schemas.microsoft.com/office/drawing/2014/main" xmlns="" id="{FC49CE9A-7BCB-4D62-AA8E-E5EF141CEB9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D2FDFC91-2197-4684-9F2A-7FC680325275}"/>
              </a:ext>
            </a:extLst>
          </p:cNvPr>
          <p:cNvSpPr>
            <a:spLocks noGrp="1"/>
          </p:cNvSpPr>
          <p:nvPr>
            <p:ph type="sldNum" sz="quarter" idx="12"/>
          </p:nvPr>
        </p:nvSpPr>
        <p:spPr/>
        <p:txBody>
          <a:bodyPr/>
          <a:lstStyle/>
          <a:p>
            <a:fld id="{F65F7244-BF2D-4611-B874-D2EF79E065BE}" type="slidenum">
              <a:rPr lang="fr-FR" smtClean="0"/>
              <a:t>‹#›</a:t>
            </a:fld>
            <a:endParaRPr lang="fr-FR"/>
          </a:p>
        </p:txBody>
      </p:sp>
    </p:spTree>
    <p:extLst>
      <p:ext uri="{BB962C8B-B14F-4D97-AF65-F5344CB8AC3E}">
        <p14:creationId xmlns:p14="http://schemas.microsoft.com/office/powerpoint/2010/main" val="446918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0BED3364-97BA-4DD0-B410-12429548331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xmlns="" id="{4352A893-B925-4466-A4C5-FFB8170618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xmlns="" id="{620D6333-666D-4919-89E9-B1DA23D5709F}"/>
              </a:ext>
            </a:extLst>
          </p:cNvPr>
          <p:cNvSpPr>
            <a:spLocks noGrp="1"/>
          </p:cNvSpPr>
          <p:nvPr>
            <p:ph type="dt" sz="half" idx="10"/>
          </p:nvPr>
        </p:nvSpPr>
        <p:spPr/>
        <p:txBody>
          <a:bodyPr/>
          <a:lstStyle/>
          <a:p>
            <a:fld id="{E5816C46-E811-41D6-B809-648140523C1C}" type="datetimeFigureOut">
              <a:rPr lang="fr-FR" smtClean="0"/>
              <a:t>22/04/2020</a:t>
            </a:fld>
            <a:endParaRPr lang="fr-FR"/>
          </a:p>
        </p:txBody>
      </p:sp>
      <p:sp>
        <p:nvSpPr>
          <p:cNvPr id="5" name="Espace réservé du pied de page 4">
            <a:extLst>
              <a:ext uri="{FF2B5EF4-FFF2-40B4-BE49-F238E27FC236}">
                <a16:creationId xmlns:a16="http://schemas.microsoft.com/office/drawing/2014/main" xmlns="" id="{FF192708-88D4-4AEA-B84C-F99D7753BDA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213309A7-504D-44CD-87DE-21F8BC0D630B}"/>
              </a:ext>
            </a:extLst>
          </p:cNvPr>
          <p:cNvSpPr>
            <a:spLocks noGrp="1"/>
          </p:cNvSpPr>
          <p:nvPr>
            <p:ph type="sldNum" sz="quarter" idx="12"/>
          </p:nvPr>
        </p:nvSpPr>
        <p:spPr/>
        <p:txBody>
          <a:bodyPr/>
          <a:lstStyle/>
          <a:p>
            <a:fld id="{F65F7244-BF2D-4611-B874-D2EF79E065BE}" type="slidenum">
              <a:rPr lang="fr-FR" smtClean="0"/>
              <a:t>‹#›</a:t>
            </a:fld>
            <a:endParaRPr lang="fr-FR"/>
          </a:p>
        </p:txBody>
      </p:sp>
    </p:spTree>
    <p:extLst>
      <p:ext uri="{BB962C8B-B14F-4D97-AF65-F5344CB8AC3E}">
        <p14:creationId xmlns:p14="http://schemas.microsoft.com/office/powerpoint/2010/main" val="2230839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7394041A-EAF4-4D8F-B4F4-D710F0D5D32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xmlns="" id="{8B2D2C35-48B1-4EC2-9AE8-9C306249DA4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xmlns="" id="{FCEB22B0-8AEF-46B4-B0D2-699D6D1B043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xmlns="" id="{4AAB0755-FED7-4E39-B082-FF981325A720}"/>
              </a:ext>
            </a:extLst>
          </p:cNvPr>
          <p:cNvSpPr>
            <a:spLocks noGrp="1"/>
          </p:cNvSpPr>
          <p:nvPr>
            <p:ph type="dt" sz="half" idx="10"/>
          </p:nvPr>
        </p:nvSpPr>
        <p:spPr/>
        <p:txBody>
          <a:bodyPr/>
          <a:lstStyle/>
          <a:p>
            <a:fld id="{E5816C46-E811-41D6-B809-648140523C1C}" type="datetimeFigureOut">
              <a:rPr lang="fr-FR" smtClean="0"/>
              <a:t>22/04/2020</a:t>
            </a:fld>
            <a:endParaRPr lang="fr-FR"/>
          </a:p>
        </p:txBody>
      </p:sp>
      <p:sp>
        <p:nvSpPr>
          <p:cNvPr id="6" name="Espace réservé du pied de page 5">
            <a:extLst>
              <a:ext uri="{FF2B5EF4-FFF2-40B4-BE49-F238E27FC236}">
                <a16:creationId xmlns:a16="http://schemas.microsoft.com/office/drawing/2014/main" xmlns="" id="{FD6CFE82-5F51-48DE-BE13-2A3B9C280A5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71BD5E7C-4A0B-4CF5-BCF9-6FDA910478ED}"/>
              </a:ext>
            </a:extLst>
          </p:cNvPr>
          <p:cNvSpPr>
            <a:spLocks noGrp="1"/>
          </p:cNvSpPr>
          <p:nvPr>
            <p:ph type="sldNum" sz="quarter" idx="12"/>
          </p:nvPr>
        </p:nvSpPr>
        <p:spPr/>
        <p:txBody>
          <a:bodyPr/>
          <a:lstStyle/>
          <a:p>
            <a:fld id="{F65F7244-BF2D-4611-B874-D2EF79E065BE}" type="slidenum">
              <a:rPr lang="fr-FR" smtClean="0"/>
              <a:t>‹#›</a:t>
            </a:fld>
            <a:endParaRPr lang="fr-FR"/>
          </a:p>
        </p:txBody>
      </p:sp>
    </p:spTree>
    <p:extLst>
      <p:ext uri="{BB962C8B-B14F-4D97-AF65-F5344CB8AC3E}">
        <p14:creationId xmlns:p14="http://schemas.microsoft.com/office/powerpoint/2010/main" val="4119458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DAD8311-9765-42DA-B0EC-2DE25127CC9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xmlns="" id="{298FBE4B-70E8-427D-BCED-507874938B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xmlns="" id="{1836F187-76B7-4C0F-87AD-DC4623EAD8E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xmlns="" id="{529D8D57-9B89-4040-93D8-13F1BC1E16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xmlns="" id="{DE02BAF8-4C41-43AA-B3F5-B4F4F0884760}"/>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xmlns="" id="{8CBB2DE6-2834-46F8-AC19-528AA410B016}"/>
              </a:ext>
            </a:extLst>
          </p:cNvPr>
          <p:cNvSpPr>
            <a:spLocks noGrp="1"/>
          </p:cNvSpPr>
          <p:nvPr>
            <p:ph type="dt" sz="half" idx="10"/>
          </p:nvPr>
        </p:nvSpPr>
        <p:spPr/>
        <p:txBody>
          <a:bodyPr/>
          <a:lstStyle/>
          <a:p>
            <a:fld id="{E5816C46-E811-41D6-B809-648140523C1C}" type="datetimeFigureOut">
              <a:rPr lang="fr-FR" smtClean="0"/>
              <a:t>22/04/2020</a:t>
            </a:fld>
            <a:endParaRPr lang="fr-FR"/>
          </a:p>
        </p:txBody>
      </p:sp>
      <p:sp>
        <p:nvSpPr>
          <p:cNvPr id="8" name="Espace réservé du pied de page 7">
            <a:extLst>
              <a:ext uri="{FF2B5EF4-FFF2-40B4-BE49-F238E27FC236}">
                <a16:creationId xmlns:a16="http://schemas.microsoft.com/office/drawing/2014/main" xmlns="" id="{0599480A-E33E-40FC-8E2C-E693F7000A68}"/>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xmlns="" id="{5AAC4251-8970-44AC-A76F-B82EB7C67276}"/>
              </a:ext>
            </a:extLst>
          </p:cNvPr>
          <p:cNvSpPr>
            <a:spLocks noGrp="1"/>
          </p:cNvSpPr>
          <p:nvPr>
            <p:ph type="sldNum" sz="quarter" idx="12"/>
          </p:nvPr>
        </p:nvSpPr>
        <p:spPr/>
        <p:txBody>
          <a:bodyPr/>
          <a:lstStyle/>
          <a:p>
            <a:fld id="{F65F7244-BF2D-4611-B874-D2EF79E065BE}" type="slidenum">
              <a:rPr lang="fr-FR" smtClean="0"/>
              <a:t>‹#›</a:t>
            </a:fld>
            <a:endParaRPr lang="fr-FR"/>
          </a:p>
        </p:txBody>
      </p:sp>
    </p:spTree>
    <p:extLst>
      <p:ext uri="{BB962C8B-B14F-4D97-AF65-F5344CB8AC3E}">
        <p14:creationId xmlns:p14="http://schemas.microsoft.com/office/powerpoint/2010/main" val="1090143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9AF70D2E-38C2-4474-B19E-DA1AEBC86B3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xmlns="" id="{9ED7844D-AA7F-4906-9837-EEFCE006DEF4}"/>
              </a:ext>
            </a:extLst>
          </p:cNvPr>
          <p:cNvSpPr>
            <a:spLocks noGrp="1"/>
          </p:cNvSpPr>
          <p:nvPr>
            <p:ph type="dt" sz="half" idx="10"/>
          </p:nvPr>
        </p:nvSpPr>
        <p:spPr/>
        <p:txBody>
          <a:bodyPr/>
          <a:lstStyle/>
          <a:p>
            <a:fld id="{E5816C46-E811-41D6-B809-648140523C1C}" type="datetimeFigureOut">
              <a:rPr lang="fr-FR" smtClean="0"/>
              <a:t>22/04/2020</a:t>
            </a:fld>
            <a:endParaRPr lang="fr-FR"/>
          </a:p>
        </p:txBody>
      </p:sp>
      <p:sp>
        <p:nvSpPr>
          <p:cNvPr id="4" name="Espace réservé du pied de page 3">
            <a:extLst>
              <a:ext uri="{FF2B5EF4-FFF2-40B4-BE49-F238E27FC236}">
                <a16:creationId xmlns:a16="http://schemas.microsoft.com/office/drawing/2014/main" xmlns="" id="{A584D081-4134-47ED-A5E4-6B0FAC6FCBF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xmlns="" id="{BFF09262-5EEB-4686-966E-664205FD2FB3}"/>
              </a:ext>
            </a:extLst>
          </p:cNvPr>
          <p:cNvSpPr>
            <a:spLocks noGrp="1"/>
          </p:cNvSpPr>
          <p:nvPr>
            <p:ph type="sldNum" sz="quarter" idx="12"/>
          </p:nvPr>
        </p:nvSpPr>
        <p:spPr/>
        <p:txBody>
          <a:bodyPr/>
          <a:lstStyle/>
          <a:p>
            <a:fld id="{F65F7244-BF2D-4611-B874-D2EF79E065BE}" type="slidenum">
              <a:rPr lang="fr-FR" smtClean="0"/>
              <a:t>‹#›</a:t>
            </a:fld>
            <a:endParaRPr lang="fr-FR"/>
          </a:p>
        </p:txBody>
      </p:sp>
    </p:spTree>
    <p:extLst>
      <p:ext uri="{BB962C8B-B14F-4D97-AF65-F5344CB8AC3E}">
        <p14:creationId xmlns:p14="http://schemas.microsoft.com/office/powerpoint/2010/main" val="2877625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xmlns="" id="{A56C83E4-4A9F-4197-9E12-8829F3FC2594}"/>
              </a:ext>
            </a:extLst>
          </p:cNvPr>
          <p:cNvSpPr>
            <a:spLocks noGrp="1"/>
          </p:cNvSpPr>
          <p:nvPr>
            <p:ph type="dt" sz="half" idx="10"/>
          </p:nvPr>
        </p:nvSpPr>
        <p:spPr/>
        <p:txBody>
          <a:bodyPr/>
          <a:lstStyle/>
          <a:p>
            <a:fld id="{E5816C46-E811-41D6-B809-648140523C1C}" type="datetimeFigureOut">
              <a:rPr lang="fr-FR" smtClean="0"/>
              <a:t>22/04/2020</a:t>
            </a:fld>
            <a:endParaRPr lang="fr-FR"/>
          </a:p>
        </p:txBody>
      </p:sp>
      <p:sp>
        <p:nvSpPr>
          <p:cNvPr id="3" name="Espace réservé du pied de page 2">
            <a:extLst>
              <a:ext uri="{FF2B5EF4-FFF2-40B4-BE49-F238E27FC236}">
                <a16:creationId xmlns:a16="http://schemas.microsoft.com/office/drawing/2014/main" xmlns="" id="{DF2200AA-9086-4F7A-8E35-FFD2F0AC79D7}"/>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xmlns="" id="{8DE17F11-A76F-4D96-AA3C-FE868F75D704}"/>
              </a:ext>
            </a:extLst>
          </p:cNvPr>
          <p:cNvSpPr>
            <a:spLocks noGrp="1"/>
          </p:cNvSpPr>
          <p:nvPr>
            <p:ph type="sldNum" sz="quarter" idx="12"/>
          </p:nvPr>
        </p:nvSpPr>
        <p:spPr/>
        <p:txBody>
          <a:bodyPr/>
          <a:lstStyle/>
          <a:p>
            <a:fld id="{F65F7244-BF2D-4611-B874-D2EF79E065BE}" type="slidenum">
              <a:rPr lang="fr-FR" smtClean="0"/>
              <a:t>‹#›</a:t>
            </a:fld>
            <a:endParaRPr lang="fr-FR"/>
          </a:p>
        </p:txBody>
      </p:sp>
    </p:spTree>
    <p:extLst>
      <p:ext uri="{BB962C8B-B14F-4D97-AF65-F5344CB8AC3E}">
        <p14:creationId xmlns:p14="http://schemas.microsoft.com/office/powerpoint/2010/main" val="857458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B5022C0D-CB19-43AA-A601-A222A03095C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xmlns="" id="{2B0E0475-123B-4530-8F6C-680FF17B49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xmlns="" id="{E213BCF4-89E2-46A5-9AB9-09D22F8A94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xmlns="" id="{258A604C-F8D8-48D7-8707-AA7E9A14342C}"/>
              </a:ext>
            </a:extLst>
          </p:cNvPr>
          <p:cNvSpPr>
            <a:spLocks noGrp="1"/>
          </p:cNvSpPr>
          <p:nvPr>
            <p:ph type="dt" sz="half" idx="10"/>
          </p:nvPr>
        </p:nvSpPr>
        <p:spPr/>
        <p:txBody>
          <a:bodyPr/>
          <a:lstStyle/>
          <a:p>
            <a:fld id="{E5816C46-E811-41D6-B809-648140523C1C}" type="datetimeFigureOut">
              <a:rPr lang="fr-FR" smtClean="0"/>
              <a:t>22/04/2020</a:t>
            </a:fld>
            <a:endParaRPr lang="fr-FR"/>
          </a:p>
        </p:txBody>
      </p:sp>
      <p:sp>
        <p:nvSpPr>
          <p:cNvPr id="6" name="Espace réservé du pied de page 5">
            <a:extLst>
              <a:ext uri="{FF2B5EF4-FFF2-40B4-BE49-F238E27FC236}">
                <a16:creationId xmlns:a16="http://schemas.microsoft.com/office/drawing/2014/main" xmlns="" id="{455578F8-CD1F-4F98-B2DB-3A47F3A2432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A2F38D90-2E80-4705-BD51-63268DC7A604}"/>
              </a:ext>
            </a:extLst>
          </p:cNvPr>
          <p:cNvSpPr>
            <a:spLocks noGrp="1"/>
          </p:cNvSpPr>
          <p:nvPr>
            <p:ph type="sldNum" sz="quarter" idx="12"/>
          </p:nvPr>
        </p:nvSpPr>
        <p:spPr/>
        <p:txBody>
          <a:bodyPr/>
          <a:lstStyle/>
          <a:p>
            <a:fld id="{F65F7244-BF2D-4611-B874-D2EF79E065BE}" type="slidenum">
              <a:rPr lang="fr-FR" smtClean="0"/>
              <a:t>‹#›</a:t>
            </a:fld>
            <a:endParaRPr lang="fr-FR"/>
          </a:p>
        </p:txBody>
      </p:sp>
    </p:spTree>
    <p:extLst>
      <p:ext uri="{BB962C8B-B14F-4D97-AF65-F5344CB8AC3E}">
        <p14:creationId xmlns:p14="http://schemas.microsoft.com/office/powerpoint/2010/main" val="2813467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DB7B0C25-5C6F-48E9-8EF4-057FAA98017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xmlns="" id="{944B324A-7204-45B1-840C-3AD827C12C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xmlns="" id="{5BCC1683-DD05-450E-A846-5415FE9961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xmlns="" id="{747CDC0F-8A03-4C43-80C1-F164BD15C337}"/>
              </a:ext>
            </a:extLst>
          </p:cNvPr>
          <p:cNvSpPr>
            <a:spLocks noGrp="1"/>
          </p:cNvSpPr>
          <p:nvPr>
            <p:ph type="dt" sz="half" idx="10"/>
          </p:nvPr>
        </p:nvSpPr>
        <p:spPr/>
        <p:txBody>
          <a:bodyPr/>
          <a:lstStyle/>
          <a:p>
            <a:fld id="{E5816C46-E811-41D6-B809-648140523C1C}" type="datetimeFigureOut">
              <a:rPr lang="fr-FR" smtClean="0"/>
              <a:t>22/04/2020</a:t>
            </a:fld>
            <a:endParaRPr lang="fr-FR"/>
          </a:p>
        </p:txBody>
      </p:sp>
      <p:sp>
        <p:nvSpPr>
          <p:cNvPr id="6" name="Espace réservé du pied de page 5">
            <a:extLst>
              <a:ext uri="{FF2B5EF4-FFF2-40B4-BE49-F238E27FC236}">
                <a16:creationId xmlns:a16="http://schemas.microsoft.com/office/drawing/2014/main" xmlns="" id="{C5A4C78F-263B-4D86-AA35-95EFDEF4A05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3953C0FA-36F5-44C5-AB36-7E0747541AA5}"/>
              </a:ext>
            </a:extLst>
          </p:cNvPr>
          <p:cNvSpPr>
            <a:spLocks noGrp="1"/>
          </p:cNvSpPr>
          <p:nvPr>
            <p:ph type="sldNum" sz="quarter" idx="12"/>
          </p:nvPr>
        </p:nvSpPr>
        <p:spPr/>
        <p:txBody>
          <a:bodyPr/>
          <a:lstStyle/>
          <a:p>
            <a:fld id="{F65F7244-BF2D-4611-B874-D2EF79E065BE}" type="slidenum">
              <a:rPr lang="fr-FR" smtClean="0"/>
              <a:t>‹#›</a:t>
            </a:fld>
            <a:endParaRPr lang="fr-FR"/>
          </a:p>
        </p:txBody>
      </p:sp>
    </p:spTree>
    <p:extLst>
      <p:ext uri="{BB962C8B-B14F-4D97-AF65-F5344CB8AC3E}">
        <p14:creationId xmlns:p14="http://schemas.microsoft.com/office/powerpoint/2010/main" val="16684366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xmlns="" id="{E9A65E46-558D-444E-9561-C4C164BD60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xmlns="" id="{58B575B1-E3EC-4274-A6DE-237800A620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E26E4585-9CA2-499D-AF09-921D5520E8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816C46-E811-41D6-B809-648140523C1C}" type="datetimeFigureOut">
              <a:rPr lang="fr-FR" smtClean="0"/>
              <a:t>22/04/2020</a:t>
            </a:fld>
            <a:endParaRPr lang="fr-FR"/>
          </a:p>
        </p:txBody>
      </p:sp>
      <p:sp>
        <p:nvSpPr>
          <p:cNvPr id="5" name="Espace réservé du pied de page 4">
            <a:extLst>
              <a:ext uri="{FF2B5EF4-FFF2-40B4-BE49-F238E27FC236}">
                <a16:creationId xmlns:a16="http://schemas.microsoft.com/office/drawing/2014/main" xmlns="" id="{0086939B-7902-4D39-985F-2264FDB511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xmlns="" id="{17CFC0A7-434C-4476-982E-807695401A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5F7244-BF2D-4611-B874-D2EF79E065BE}" type="slidenum">
              <a:rPr lang="fr-FR" smtClean="0"/>
              <a:t>‹#›</a:t>
            </a:fld>
            <a:endParaRPr lang="fr-FR"/>
          </a:p>
        </p:txBody>
      </p:sp>
    </p:spTree>
    <p:extLst>
      <p:ext uri="{BB962C8B-B14F-4D97-AF65-F5344CB8AC3E}">
        <p14:creationId xmlns:p14="http://schemas.microsoft.com/office/powerpoint/2010/main" val="249826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1.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a:extLst>
              <a:ext uri="{FF2B5EF4-FFF2-40B4-BE49-F238E27FC236}">
                <a16:creationId xmlns:a16="http://schemas.microsoft.com/office/drawing/2014/main" xmlns="" id="{9E8ECFB9-F03E-4092-BF69-4228640778F7}"/>
              </a:ext>
            </a:extLst>
          </p:cNvPr>
          <p:cNvCxnSpPr/>
          <p:nvPr/>
        </p:nvCxnSpPr>
        <p:spPr>
          <a:xfrm>
            <a:off x="647700" y="889000"/>
            <a:ext cx="10820400" cy="0"/>
          </a:xfrm>
          <a:prstGeom prst="line">
            <a:avLst/>
          </a:prstGeom>
          <a:ln>
            <a:solidFill>
              <a:srgbClr val="806B9E"/>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xmlns="" id="{D0BA515D-A1DF-4888-85DD-65483A2295C5}"/>
              </a:ext>
            </a:extLst>
          </p:cNvPr>
          <p:cNvSpPr txBox="1"/>
          <p:nvPr/>
        </p:nvSpPr>
        <p:spPr>
          <a:xfrm>
            <a:off x="647700" y="488890"/>
            <a:ext cx="8384540" cy="400110"/>
          </a:xfrm>
          <a:prstGeom prst="rect">
            <a:avLst/>
          </a:prstGeom>
          <a:noFill/>
        </p:spPr>
        <p:txBody>
          <a:bodyPr wrap="square" rtlCol="0">
            <a:spAutoFit/>
          </a:bodyPr>
          <a:lstStyle/>
          <a:p>
            <a:r>
              <a:rPr lang="en-US" sz="2000" dirty="0">
                <a:solidFill>
                  <a:srgbClr val="806B9E"/>
                </a:solidFill>
              </a:rPr>
              <a:t>Fiche de fin </a:t>
            </a:r>
            <a:r>
              <a:rPr lang="en-US" sz="2000" dirty="0" err="1">
                <a:solidFill>
                  <a:srgbClr val="806B9E"/>
                </a:solidFill>
              </a:rPr>
              <a:t>d’étude</a:t>
            </a:r>
            <a:r>
              <a:rPr lang="en-US" sz="2000" dirty="0">
                <a:solidFill>
                  <a:srgbClr val="806B9E"/>
                </a:solidFill>
              </a:rPr>
              <a:t> : </a:t>
            </a:r>
            <a:r>
              <a:rPr lang="en-US" sz="2000" dirty="0" smtClean="0">
                <a:solidFill>
                  <a:srgbClr val="806B9E"/>
                </a:solidFill>
              </a:rPr>
              <a:t>DEEEB</a:t>
            </a:r>
            <a:r>
              <a:rPr lang="en-US" sz="2000" err="1" smtClean="0">
                <a:solidFill>
                  <a:srgbClr val="806B9E"/>
                </a:solidFill>
              </a:rPr>
              <a:t/>
            </a:r>
            <a:r>
              <a:rPr lang="en-US" sz="2000" smtClean="0">
                <a:solidFill>
                  <a:srgbClr val="806B9E"/>
                </a:solidFill>
              </a:rPr>
              <a:t/>
            </a:r>
            <a:endParaRPr lang="en-US" sz="2000" dirty="0">
              <a:highlight>
                <a:srgbClr val="FFFF00"/>
              </a:highlight>
            </a:endParaRPr>
          </a:p>
        </p:txBody>
      </p:sp>
      <p:pic>
        <p:nvPicPr>
          <p:cNvPr id="6" name="Image 5">
            <a:extLst>
              <a:ext uri="{FF2B5EF4-FFF2-40B4-BE49-F238E27FC236}">
                <a16:creationId xmlns:a16="http://schemas.microsoft.com/office/drawing/2014/main" xmlns="" id="{8C4DD2D3-1168-480E-8BED-DCBF56520D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0471" y="0"/>
            <a:ext cx="2623829" cy="876952"/>
          </a:xfrm>
          <a:prstGeom prst="rect">
            <a:avLst/>
          </a:prstGeom>
        </p:spPr>
      </p:pic>
      <p:pic>
        <p:nvPicPr>
          <p:cNvPr id="7" name="Image 6" descr="logo couleur violet Afaq_9001">
            <a:extLst>
              <a:ext uri="{FF2B5EF4-FFF2-40B4-BE49-F238E27FC236}">
                <a16:creationId xmlns:a16="http://schemas.microsoft.com/office/drawing/2014/main" xmlns="" id="{E6A57DDB-8351-49CA-8505-F88403EA18AD}"/>
              </a:ext>
            </a:extLst>
          </p:cNvPr>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10900410" y="5969000"/>
            <a:ext cx="567690" cy="524510"/>
          </a:xfrm>
          <a:prstGeom prst="rect">
            <a:avLst/>
          </a:prstGeom>
          <a:noFill/>
          <a:ln>
            <a:noFill/>
          </a:ln>
        </p:spPr>
      </p:pic>
      <p:sp>
        <p:nvSpPr>
          <p:cNvPr id="8" name="ZoneTexte 7">
            <a:extLst>
              <a:ext uri="{FF2B5EF4-FFF2-40B4-BE49-F238E27FC236}">
                <a16:creationId xmlns:a16="http://schemas.microsoft.com/office/drawing/2014/main" xmlns="" id="{FC4C75EA-D03F-4BE9-9229-6A157B8685DD}"/>
              </a:ext>
            </a:extLst>
          </p:cNvPr>
          <p:cNvSpPr txBox="1"/>
          <p:nvPr/>
        </p:nvSpPr>
        <p:spPr>
          <a:xfrm>
            <a:off x="647700" y="1624841"/>
            <a:ext cx="6779942" cy="600164"/>
          </a:xfrm>
          <a:prstGeom prst="rect">
            <a:avLst/>
          </a:prstGeom>
          <a:noFill/>
        </p:spPr>
        <p:txBody>
          <a:bodyPr wrap="square" rtlCol="0">
            <a:spAutoFit/>
          </a:bodyPr>
          <a:lstStyle/>
          <a:p>
            <a:pPr algn="just"/>
            <a:r>
              <a:rPr lang="fr-FR" sz="1100" dirty="0">
                <a:highlight>
                  <a:srgbClr val="FFFF00"/>
                </a:highlight>
                <a:latin typeface="Helvetica Neue Light" panose="02000403000000020004" pitchFamily="2" charset="0"/>
                <a:ea typeface="Helvetica Neue Light" panose="02000403000000020004" pitchFamily="2" charset="0"/>
                <a:cs typeface="Verdana" panose="020B0604030504040204" pitchFamily="34" charset="0"/>
              </a:rPr>
              <a:t>Description précise de la réalisation (ex : conception d’un cahier des charges avec analyse des problématiques métier, réalisation d’une application web de gestion des ressources humaines, réalisation d’un site Internet vitrine dynamique et optimisé pour le référencement)</a:t>
            </a:r>
          </a:p>
        </p:txBody>
      </p:sp>
      <p:sp>
        <p:nvSpPr>
          <p:cNvPr id="9" name="Forme en L 8">
            <a:extLst>
              <a:ext uri="{FF2B5EF4-FFF2-40B4-BE49-F238E27FC236}">
                <a16:creationId xmlns:a16="http://schemas.microsoft.com/office/drawing/2014/main" xmlns="" id="{7CEBAD0C-F9A4-425C-A1D7-0C87B2C506D8}"/>
              </a:ext>
            </a:extLst>
          </p:cNvPr>
          <p:cNvSpPr/>
          <p:nvPr/>
        </p:nvSpPr>
        <p:spPr>
          <a:xfrm rot="5400000">
            <a:off x="662373" y="1066653"/>
            <a:ext cx="543515" cy="572861"/>
          </a:xfrm>
          <a:prstGeom prst="corner">
            <a:avLst>
              <a:gd name="adj1" fmla="val 12319"/>
              <a:gd name="adj2" fmla="val 11994"/>
            </a:avLst>
          </a:prstGeom>
          <a:solidFill>
            <a:srgbClr val="806B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27364DA0-E3D1-4ACA-9D98-94B8817283B6}"/>
              </a:ext>
            </a:extLst>
          </p:cNvPr>
          <p:cNvSpPr/>
          <p:nvPr/>
        </p:nvSpPr>
        <p:spPr>
          <a:xfrm>
            <a:off x="755212" y="1196890"/>
            <a:ext cx="6672430" cy="327164"/>
          </a:xfrm>
          <a:prstGeom prst="rect">
            <a:avLst/>
          </a:prstGeom>
          <a:solidFill>
            <a:srgbClr val="806B9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solidFill>
                <a:latin typeface="Helvetica Neue Light" panose="02000403000000020004" pitchFamily="2" charset="0"/>
                <a:ea typeface="Helvetica Neue Light" panose="02000403000000020004" pitchFamily="2" charset="0"/>
                <a:cs typeface="Verdana" panose="020B0604030504040204" pitchFamily="34" charset="0"/>
              </a:rPr>
              <a:t>Ce qui a été réalisé</a:t>
            </a:r>
          </a:p>
        </p:txBody>
      </p:sp>
      <p:sp>
        <p:nvSpPr>
          <p:cNvPr id="11" name="Forme en L 10">
            <a:extLst>
              <a:ext uri="{FF2B5EF4-FFF2-40B4-BE49-F238E27FC236}">
                <a16:creationId xmlns:a16="http://schemas.microsoft.com/office/drawing/2014/main" xmlns="" id="{B7E222F9-4828-452E-8AF0-818EEA65C2F6}"/>
              </a:ext>
            </a:extLst>
          </p:cNvPr>
          <p:cNvSpPr/>
          <p:nvPr/>
        </p:nvSpPr>
        <p:spPr>
          <a:xfrm rot="5400000">
            <a:off x="662373" y="2382664"/>
            <a:ext cx="543515" cy="572861"/>
          </a:xfrm>
          <a:prstGeom prst="corner">
            <a:avLst>
              <a:gd name="adj1" fmla="val 12319"/>
              <a:gd name="adj2" fmla="val 11994"/>
            </a:avLst>
          </a:prstGeom>
          <a:solidFill>
            <a:srgbClr val="806B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05A0F951-3D51-4CCA-BF97-E69E96EF6422}"/>
              </a:ext>
            </a:extLst>
          </p:cNvPr>
          <p:cNvSpPr/>
          <p:nvPr/>
        </p:nvSpPr>
        <p:spPr>
          <a:xfrm>
            <a:off x="755212" y="2512901"/>
            <a:ext cx="6672430" cy="327164"/>
          </a:xfrm>
          <a:prstGeom prst="rect">
            <a:avLst/>
          </a:prstGeom>
          <a:solidFill>
            <a:srgbClr val="806B9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solidFill>
                  <a:schemeClr val="bg1"/>
                </a:solidFill>
                <a:latin typeface="Helvetica Neue Light" panose="02000403000000020004" pitchFamily="2" charset="0"/>
                <a:ea typeface="Helvetica Neue Light" panose="02000403000000020004" pitchFamily="2" charset="0"/>
                <a:cs typeface="Verdana" panose="020B0604030504040204" pitchFamily="34" charset="0"/>
              </a:rPr>
              <a:t>Ce que l’étude a apporté au Client</a:t>
            </a:r>
            <a:endParaRPr lang="fr-FR" dirty="0">
              <a:solidFill>
                <a:schemeClr val="bg1"/>
              </a:solidFill>
              <a:latin typeface="Helvetica Neue Light" panose="02000403000000020004" pitchFamily="2" charset="0"/>
              <a:ea typeface="Helvetica Neue Light" panose="02000403000000020004" pitchFamily="2" charset="0"/>
              <a:cs typeface="Verdana" panose="020B0604030504040204" pitchFamily="34" charset="0"/>
            </a:endParaRPr>
          </a:p>
        </p:txBody>
      </p:sp>
      <p:sp>
        <p:nvSpPr>
          <p:cNvPr id="13" name="Forme en L 12">
            <a:extLst>
              <a:ext uri="{FF2B5EF4-FFF2-40B4-BE49-F238E27FC236}">
                <a16:creationId xmlns:a16="http://schemas.microsoft.com/office/drawing/2014/main" xmlns="" id="{5419400D-E4E3-4650-81BB-5CF9F01761F9}"/>
              </a:ext>
            </a:extLst>
          </p:cNvPr>
          <p:cNvSpPr/>
          <p:nvPr/>
        </p:nvSpPr>
        <p:spPr>
          <a:xfrm rot="5400000">
            <a:off x="662373" y="3832065"/>
            <a:ext cx="543515" cy="572861"/>
          </a:xfrm>
          <a:prstGeom prst="corner">
            <a:avLst>
              <a:gd name="adj1" fmla="val 12319"/>
              <a:gd name="adj2" fmla="val 11994"/>
            </a:avLst>
          </a:prstGeom>
          <a:solidFill>
            <a:srgbClr val="806B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xmlns="" id="{4A63D3C7-4296-4A34-8CD7-86DC96CFDA9F}"/>
              </a:ext>
            </a:extLst>
          </p:cNvPr>
          <p:cNvSpPr/>
          <p:nvPr/>
        </p:nvSpPr>
        <p:spPr>
          <a:xfrm>
            <a:off x="755212" y="3962302"/>
            <a:ext cx="6672430" cy="327164"/>
          </a:xfrm>
          <a:prstGeom prst="rect">
            <a:avLst/>
          </a:prstGeom>
          <a:solidFill>
            <a:srgbClr val="806B9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solidFill>
                  <a:schemeClr val="bg1"/>
                </a:solidFill>
                <a:latin typeface="Helvetica Neue Light" panose="02000403000000020004" pitchFamily="2" charset="0"/>
                <a:ea typeface="Helvetica Neue Light" panose="02000403000000020004" pitchFamily="2" charset="0"/>
                <a:cs typeface="Verdana" panose="020B0604030504040204" pitchFamily="34" charset="0"/>
              </a:rPr>
              <a:t>Axes de montées en compétences</a:t>
            </a:r>
            <a:endParaRPr lang="fr-FR" dirty="0">
              <a:solidFill>
                <a:schemeClr val="bg1"/>
              </a:solidFill>
              <a:latin typeface="Helvetica Neue Light" panose="02000403000000020004" pitchFamily="2" charset="0"/>
              <a:ea typeface="Helvetica Neue Light" panose="02000403000000020004" pitchFamily="2" charset="0"/>
              <a:cs typeface="Verdana" panose="020B0604030504040204" pitchFamily="34" charset="0"/>
            </a:endParaRPr>
          </a:p>
        </p:txBody>
      </p:sp>
      <p:sp>
        <p:nvSpPr>
          <p:cNvPr id="15" name="Forme en L 14">
            <a:extLst>
              <a:ext uri="{FF2B5EF4-FFF2-40B4-BE49-F238E27FC236}">
                <a16:creationId xmlns:a16="http://schemas.microsoft.com/office/drawing/2014/main" xmlns="" id="{4F99D964-3130-4EC2-BAF7-FF52DF51829A}"/>
              </a:ext>
            </a:extLst>
          </p:cNvPr>
          <p:cNvSpPr/>
          <p:nvPr/>
        </p:nvSpPr>
        <p:spPr>
          <a:xfrm rot="5400000">
            <a:off x="662373" y="5065319"/>
            <a:ext cx="543515" cy="572861"/>
          </a:xfrm>
          <a:prstGeom prst="corner">
            <a:avLst>
              <a:gd name="adj1" fmla="val 12319"/>
              <a:gd name="adj2" fmla="val 11994"/>
            </a:avLst>
          </a:prstGeom>
          <a:solidFill>
            <a:srgbClr val="806B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xmlns="" id="{FE806914-59C4-40E7-99C8-A41994616D25}"/>
              </a:ext>
            </a:extLst>
          </p:cNvPr>
          <p:cNvSpPr/>
          <p:nvPr/>
        </p:nvSpPr>
        <p:spPr>
          <a:xfrm>
            <a:off x="755212" y="5195556"/>
            <a:ext cx="6672430" cy="327164"/>
          </a:xfrm>
          <a:prstGeom prst="rect">
            <a:avLst/>
          </a:prstGeom>
          <a:solidFill>
            <a:srgbClr val="806B9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solidFill>
                  <a:schemeClr val="bg1"/>
                </a:solidFill>
                <a:latin typeface="Helvetica Neue Light" panose="02000403000000020004" pitchFamily="2" charset="0"/>
                <a:ea typeface="Helvetica Neue Light" panose="02000403000000020004" pitchFamily="2" charset="0"/>
                <a:cs typeface="Verdana" panose="020B0604030504040204" pitchFamily="34" charset="0"/>
              </a:rPr>
              <a:t>Problématiques rencontrées et difficultés surmontées</a:t>
            </a:r>
            <a:endParaRPr lang="fr-FR" dirty="0">
              <a:solidFill>
                <a:schemeClr val="bg1"/>
              </a:solidFill>
              <a:latin typeface="Helvetica Neue Light" panose="02000403000000020004" pitchFamily="2" charset="0"/>
              <a:ea typeface="Helvetica Neue Light" panose="02000403000000020004" pitchFamily="2" charset="0"/>
              <a:cs typeface="Verdana" panose="020B0604030504040204" pitchFamily="34" charset="0"/>
            </a:endParaRPr>
          </a:p>
        </p:txBody>
      </p:sp>
      <p:pic>
        <p:nvPicPr>
          <p:cNvPr id="17" name="Image 16">
            <a:extLst>
              <a:ext uri="{FF2B5EF4-FFF2-40B4-BE49-F238E27FC236}">
                <a16:creationId xmlns:a16="http://schemas.microsoft.com/office/drawing/2014/main" xmlns="" id="{DC782907-AE43-4E5D-81E0-8AC96FC550F5}"/>
              </a:ext>
            </a:extLst>
          </p:cNvPr>
          <p:cNvPicPr>
            <a:picLocks noChangeAspect="1"/>
          </p:cNvPicPr>
          <p:nvPr/>
        </p:nvPicPr>
        <p:blipFill>
          <a:blip r:embed="rId4"/>
          <a:stretch>
            <a:fillRect/>
          </a:stretch>
        </p:blipFill>
        <p:spPr>
          <a:xfrm>
            <a:off x="8754876" y="1212143"/>
            <a:ext cx="2309539" cy="1829962"/>
          </a:xfrm>
          <a:prstGeom prst="rect">
            <a:avLst/>
          </a:prstGeom>
        </p:spPr>
      </p:pic>
      <p:sp>
        <p:nvSpPr>
          <p:cNvPr id="18" name="Parallélogramme 17">
            <a:extLst>
              <a:ext uri="{FF2B5EF4-FFF2-40B4-BE49-F238E27FC236}">
                <a16:creationId xmlns:a16="http://schemas.microsoft.com/office/drawing/2014/main" xmlns="" id="{B4DF4B93-881B-49D8-A935-75F1AAE2C5CE}"/>
              </a:ext>
            </a:extLst>
          </p:cNvPr>
          <p:cNvSpPr/>
          <p:nvPr/>
        </p:nvSpPr>
        <p:spPr>
          <a:xfrm>
            <a:off x="7902115" y="3282506"/>
            <a:ext cx="3960587" cy="465121"/>
          </a:xfrm>
          <a:prstGeom prst="parallelogram">
            <a:avLst>
              <a:gd name="adj" fmla="val 28689"/>
            </a:avLst>
          </a:prstGeom>
          <a:solidFill>
            <a:srgbClr val="806B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ZoneTexte 18">
            <a:extLst>
              <a:ext uri="{FF2B5EF4-FFF2-40B4-BE49-F238E27FC236}">
                <a16:creationId xmlns:a16="http://schemas.microsoft.com/office/drawing/2014/main" xmlns="" id="{204B56A1-807C-4DA8-B5D6-B7F9DAE66E2D}"/>
              </a:ext>
            </a:extLst>
          </p:cNvPr>
          <p:cNvSpPr txBox="1"/>
          <p:nvPr/>
        </p:nvSpPr>
        <p:spPr>
          <a:xfrm>
            <a:off x="7971966" y="3320682"/>
            <a:ext cx="3851882" cy="369332"/>
          </a:xfrm>
          <a:prstGeom prst="rect">
            <a:avLst/>
          </a:prstGeom>
          <a:noFill/>
        </p:spPr>
        <p:txBody>
          <a:bodyPr wrap="square" rtlCol="0">
            <a:spAutoFit/>
          </a:bodyPr>
          <a:lstStyle/>
          <a:p>
            <a:pPr algn="ctr"/>
            <a:r>
              <a:rPr lang="fr-FR" dirty="0">
                <a:solidFill>
                  <a:schemeClr val="bg1"/>
                </a:solidFill>
                <a:latin typeface="Helvetica Neue Light" panose="02000403000000020004" pitchFamily="2" charset="0"/>
                <a:ea typeface="Helvetica Neue Light" panose="02000403000000020004" pitchFamily="2" charset="0"/>
                <a:cs typeface="Verdana" panose="020B0604030504040204" pitchFamily="34" charset="0"/>
              </a:rPr>
              <a:t>Statistiques</a:t>
            </a:r>
          </a:p>
        </p:txBody>
      </p:sp>
      <p:sp>
        <p:nvSpPr>
          <p:cNvPr id="20" name="ZoneTexte 19">
            <a:extLst>
              <a:ext uri="{FF2B5EF4-FFF2-40B4-BE49-F238E27FC236}">
                <a16:creationId xmlns:a16="http://schemas.microsoft.com/office/drawing/2014/main" xmlns="" id="{D8005C9F-4B42-4F9B-B291-40C8C87332C3}"/>
              </a:ext>
            </a:extLst>
          </p:cNvPr>
          <p:cNvSpPr txBox="1"/>
          <p:nvPr/>
        </p:nvSpPr>
        <p:spPr>
          <a:xfrm>
            <a:off x="647700" y="2936339"/>
            <a:ext cx="6779942" cy="769441"/>
          </a:xfrm>
          <a:prstGeom prst="rect">
            <a:avLst/>
          </a:prstGeom>
          <a:noFill/>
        </p:spPr>
        <p:txBody>
          <a:bodyPr wrap="square" rtlCol="0">
            <a:spAutoFit/>
          </a:bodyPr>
          <a:lstStyle/>
          <a:p>
            <a:pPr algn="just"/>
            <a:r>
              <a:rPr lang="fr-FR" sz="1100" dirty="0">
                <a:highlight>
                  <a:srgbClr val="FFFF00"/>
                </a:highlight>
                <a:latin typeface="Helvetica Neue Light" panose="02000403000000020004" pitchFamily="2" charset="0"/>
                <a:ea typeface="Helvetica Neue Light" panose="02000403000000020004" pitchFamily="2" charset="0"/>
                <a:cs typeface="Verdana" panose="020B0604030504040204" pitchFamily="34" charset="0"/>
              </a:rPr>
              <a:t>Description de la plus-value apportée pour le Client (ex : automatisation des processus de suivi de projet qui étaient gérés entièrement sur Excel, développement d’une visibilité accrue sur le web, création d’un canal d’acquisition en ligne, incubation de la startup) avec si possible des statistiques (ex : diminution du temps de chargement  du site Internet de 200%, augmentation du trafic mensuel de 50%, etc.)</a:t>
            </a:r>
          </a:p>
        </p:txBody>
      </p:sp>
      <p:sp>
        <p:nvSpPr>
          <p:cNvPr id="21" name="ZoneTexte 20">
            <a:extLst>
              <a:ext uri="{FF2B5EF4-FFF2-40B4-BE49-F238E27FC236}">
                <a16:creationId xmlns:a16="http://schemas.microsoft.com/office/drawing/2014/main" xmlns="" id="{7B1707B0-4D9B-4968-B803-1B0A98A6719E}"/>
              </a:ext>
            </a:extLst>
          </p:cNvPr>
          <p:cNvSpPr txBox="1"/>
          <p:nvPr/>
        </p:nvSpPr>
        <p:spPr>
          <a:xfrm>
            <a:off x="647700" y="4397733"/>
            <a:ext cx="6779942" cy="600164"/>
          </a:xfrm>
          <a:prstGeom prst="rect">
            <a:avLst/>
          </a:prstGeom>
          <a:noFill/>
        </p:spPr>
        <p:txBody>
          <a:bodyPr wrap="square" rtlCol="0">
            <a:spAutoFit/>
          </a:bodyPr>
          <a:lstStyle/>
          <a:p>
            <a:pPr algn="just"/>
            <a:r>
              <a:rPr lang="fr-FR" sz="1100" dirty="0">
                <a:highlight>
                  <a:srgbClr val="FFFF00"/>
                </a:highlight>
                <a:latin typeface="Helvetica Neue Light" panose="02000403000000020004" pitchFamily="2" charset="0"/>
                <a:ea typeface="Helvetica Neue Light" panose="02000403000000020004" pitchFamily="2" charset="0"/>
                <a:cs typeface="Verdana" panose="020B0604030504040204" pitchFamily="34" charset="0"/>
              </a:rPr>
              <a:t>Description précise de la réalisation (ex : conception d’un cahier des charges avec analyse des problématiques métier, réalisation d’une application web de gestion des ressources humaines, réalisation d’un site Internet vitrine dynamique et optimisé pour le référencement) [Title2]</a:t>
            </a:r>
          </a:p>
        </p:txBody>
      </p:sp>
      <p:sp>
        <p:nvSpPr>
          <p:cNvPr id="22" name="ZoneTexte 21">
            <a:extLst>
              <a:ext uri="{FF2B5EF4-FFF2-40B4-BE49-F238E27FC236}">
                <a16:creationId xmlns:a16="http://schemas.microsoft.com/office/drawing/2014/main" xmlns="" id="{65D1DA4C-D79E-47C5-8CCB-596F2C846895}"/>
              </a:ext>
            </a:extLst>
          </p:cNvPr>
          <p:cNvSpPr txBox="1"/>
          <p:nvPr/>
        </p:nvSpPr>
        <p:spPr>
          <a:xfrm>
            <a:off x="7902115" y="3799197"/>
            <a:ext cx="3820445" cy="2939266"/>
          </a:xfrm>
          <a:prstGeom prst="rect">
            <a:avLst/>
          </a:prstGeom>
          <a:noFill/>
        </p:spPr>
        <p:txBody>
          <a:bodyPr wrap="square" rtlCol="0">
            <a:spAutoFit/>
          </a:bodyPr>
          <a:lstStyle/>
          <a:p>
            <a:pPr algn="just">
              <a:spcBef>
                <a:spcPts val="300"/>
              </a:spcBef>
            </a:pPr>
            <a:r>
              <a:rPr lang="fr-FR" sz="1100" b="1" dirty="0">
                <a:highlight>
                  <a:srgbClr val="FFFF00"/>
                </a:highlight>
                <a:latin typeface="Helvetica Neue Light" panose="02000403000000020004" pitchFamily="2" charset="0"/>
                <a:ea typeface="Helvetica Neue Light" panose="02000403000000020004" pitchFamily="2" charset="0"/>
                <a:cs typeface="Verdana" panose="020B0604030504040204" pitchFamily="34" charset="0"/>
              </a:rPr>
              <a:t>Type de Client </a:t>
            </a:r>
            <a:r>
              <a:rPr lang="fr-FR" sz="1100" dirty="0">
                <a:highlight>
                  <a:srgbClr val="FFFF00"/>
                </a:highlight>
                <a:latin typeface="Helvetica Neue Light" panose="02000403000000020004" pitchFamily="2" charset="0"/>
                <a:ea typeface="Helvetica Neue Light" panose="02000403000000020004" pitchFamily="2" charset="0"/>
                <a:cs typeface="Verdana" panose="020B0604030504040204" pitchFamily="34" charset="0"/>
              </a:rPr>
              <a:t>: TPE/PME/Startup</a:t>
            </a:r>
          </a:p>
          <a:p>
            <a:pPr algn="just">
              <a:spcBef>
                <a:spcPts val="300"/>
              </a:spcBef>
            </a:pPr>
            <a:r>
              <a:rPr lang="fr-FR" sz="1100" b="1" dirty="0">
                <a:highlight>
                  <a:srgbClr val="FFFF00"/>
                </a:highlight>
                <a:latin typeface="Helvetica Neue Light" panose="02000403000000020004" pitchFamily="2" charset="0"/>
                <a:ea typeface="Helvetica Neue Light" panose="02000403000000020004" pitchFamily="2" charset="0"/>
                <a:cs typeface="Verdana" panose="020B0604030504040204" pitchFamily="34" charset="0"/>
              </a:rPr>
              <a:t>Chef de Projet </a:t>
            </a:r>
            <a:r>
              <a:rPr lang="fr-FR" sz="1100" dirty="0">
                <a:highlight>
                  <a:srgbClr val="FFFF00"/>
                </a:highlight>
                <a:latin typeface="Helvetica Neue Light" panose="02000403000000020004" pitchFamily="2" charset="0"/>
                <a:ea typeface="Helvetica Neue Light" panose="02000403000000020004" pitchFamily="2" charset="0"/>
                <a:cs typeface="Verdana" panose="020B0604030504040204" pitchFamily="34" charset="0"/>
              </a:rPr>
              <a:t>: </a:t>
            </a:r>
            <a:r>
              <a:rPr lang="fr-FR" sz="1100" dirty="0" smtClean="0">
                <a:latin typeface="Helvetica Neue Light" panose="02000403000000020004" pitchFamily="2" charset="0"/>
                <a:ea typeface="Helvetica Neue Light" panose="02000403000000020004" pitchFamily="2" charset="0"/>
                <a:cs typeface="Verdana" panose="020B0604030504040204" pitchFamily="34" charset="0"/>
              </a:rPr>
              <a:t>{</a:t>
            </a:r>
            <a:r>
              <a:rPr lang="fr-FR" sz="1100" dirty="0" err="1" smtClean="0">
                <a:latin typeface="Helvetica Neue Light" panose="02000403000000020004" pitchFamily="2" charset="0"/>
                <a:ea typeface="Helvetica Neue Light" panose="02000403000000020004" pitchFamily="2" charset="0"/>
                <a:cs typeface="Verdana" panose="020B0604030504040204" pitchFamily="34" charset="0"/>
              </a:rPr>
              <a:t>mission.projectManager.student.civility.value</a:t>
            </a:r>
            <a:r>
              <a:rPr lang="fr-FR" sz="1100" dirty="0" smtClean="0">
                <a:latin typeface="Helvetica Neue Light" panose="02000403000000020004" pitchFamily="2" charset="0"/>
                <a:ea typeface="Helvetica Neue Light" panose="02000403000000020004" pitchFamily="2" charset="0"/>
                <a:cs typeface="Verdana" panose="020B0604030504040204" pitchFamily="34" charset="0"/>
              </a:rPr>
              <a:t>} {</a:t>
            </a:r>
            <a:r>
              <a:rPr lang="fr-FR" sz="1100" dirty="0" err="1" smtClean="0">
                <a:latin typeface="Helvetica Neue Light" panose="02000403000000020004" pitchFamily="2" charset="0"/>
                <a:ea typeface="Helvetica Neue Light" panose="02000403000000020004" pitchFamily="2" charset="0"/>
                <a:cs typeface="Verdana" panose="020B0604030504040204" pitchFamily="34" charset="0"/>
              </a:rPr>
              <a:t>mission.projectManager.student.firstName</a:t>
            </a:r>
            <a:r>
              <a:rPr lang="fr-FR" sz="1100" dirty="0" smtClean="0">
                <a:latin typeface="Helvetica Neue Light" panose="02000403000000020004" pitchFamily="2" charset="0"/>
                <a:ea typeface="Helvetica Neue Light" panose="02000403000000020004" pitchFamily="2" charset="0"/>
                <a:cs typeface="Verdana" panose="020B0604030504040204" pitchFamily="34" charset="0"/>
              </a:rPr>
              <a:t>} {</a:t>
            </a:r>
            <a:r>
              <a:rPr lang="fr-FR" sz="1100" dirty="0" err="1" smtClean="0">
                <a:latin typeface="Helvetica Neue Light" panose="02000403000000020004" pitchFamily="2" charset="0"/>
                <a:ea typeface="Helvetica Neue Light" panose="02000403000000020004" pitchFamily="2" charset="0"/>
                <a:cs typeface="Verdana" panose="020B0604030504040204" pitchFamily="34" charset="0"/>
              </a:rPr>
              <a:t>mission.projectManager.student.lastName</a:t>
            </a:r>
            <a:r>
              <a:rPr lang="fr-FR" sz="1100" dirty="0" smtClean="0">
                <a:latin typeface="Helvetica Neue Light" panose="02000403000000020004" pitchFamily="2" charset="0"/>
                <a:ea typeface="Helvetica Neue Light" panose="02000403000000020004" pitchFamily="2" charset="0"/>
                <a:cs typeface="Verdana" panose="020B0604030504040204" pitchFamily="34" charset="0"/>
              </a:rPr>
              <a:t>} </a:t>
            </a:r>
            <a:endParaRPr lang="fr-FR" sz="1100" dirty="0">
              <a:highlight>
                <a:srgbClr val="FFFF00"/>
              </a:highlight>
              <a:latin typeface="Helvetica Neue Light" panose="02000403000000020004" pitchFamily="2" charset="0"/>
              <a:ea typeface="Helvetica Neue Light" panose="02000403000000020004" pitchFamily="2" charset="0"/>
              <a:cs typeface="Verdana" panose="020B0604030504040204" pitchFamily="34" charset="0"/>
            </a:endParaRPr>
          </a:p>
          <a:p>
            <a:pPr algn="just">
              <a:spcBef>
                <a:spcPts val="300"/>
              </a:spcBef>
            </a:pPr>
            <a:r>
              <a:rPr lang="fr-FR" sz="1100" b="1" dirty="0">
                <a:highlight>
                  <a:srgbClr val="FFFF00"/>
                </a:highlight>
                <a:latin typeface="Helvetica Neue Light" panose="02000403000000020004" pitchFamily="2" charset="0"/>
                <a:ea typeface="Helvetica Neue Light" panose="02000403000000020004" pitchFamily="2" charset="0"/>
                <a:cs typeface="Verdana" panose="020B0604030504040204" pitchFamily="34" charset="0"/>
              </a:rPr>
              <a:t>Nom du Client </a:t>
            </a:r>
            <a:r>
              <a:rPr lang="fr-FR" sz="1100" dirty="0">
                <a:highlight>
                  <a:srgbClr val="FFFF00"/>
                </a:highlight>
                <a:latin typeface="Helvetica Neue Light" panose="02000403000000020004" pitchFamily="2" charset="0"/>
                <a:ea typeface="Helvetica Neue Light" panose="02000403000000020004" pitchFamily="2" charset="0"/>
                <a:cs typeface="Verdana" panose="020B0604030504040204" pitchFamily="34" charset="0"/>
              </a:rPr>
              <a:t>: </a:t>
            </a:r>
            <a:r>
              <a:rPr lang="fr-FR" sz="1100" dirty="0" smtClean="0">
                <a:latin typeface="Helvetica Neue Light" panose="02000403000000020004" pitchFamily="2" charset="0"/>
                <a:ea typeface="Helvetica Neue Light" panose="02000403000000020004" pitchFamily="2" charset="0"/>
                <a:cs typeface="Verdana" panose="020B0604030504040204" pitchFamily="34" charset="0"/>
              </a:rPr>
              <a:t>{</a:t>
            </a:r>
            <a:r>
              <a:rPr lang="fr-FR" sz="1100" dirty="0" err="1" smtClean="0">
                <a:latin typeface="Helvetica Neue Light" panose="02000403000000020004" pitchFamily="2" charset="0"/>
                <a:ea typeface="Helvetica Neue Light" panose="02000403000000020004" pitchFamily="2" charset="0"/>
                <a:cs typeface="Verdana" panose="020B0604030504040204" pitchFamily="34" charset="0"/>
              </a:rPr>
              <a:t>mission.contact.civility.value</a:t>
            </a:r>
            <a:r>
              <a:rPr lang="fr-FR" sz="1100" dirty="0" smtClean="0">
                <a:latin typeface="Helvetica Neue Light" panose="02000403000000020004" pitchFamily="2" charset="0"/>
                <a:ea typeface="Helvetica Neue Light" panose="02000403000000020004" pitchFamily="2" charset="0"/>
                <a:cs typeface="Verdana" panose="020B0604030504040204" pitchFamily="34" charset="0"/>
              </a:rPr>
              <a:t>} {</a:t>
            </a:r>
            <a:r>
              <a:rPr lang="fr-FR" sz="1100" dirty="0" err="1" smtClean="0">
                <a:latin typeface="Helvetica Neue Light" panose="02000403000000020004" pitchFamily="2" charset="0"/>
                <a:ea typeface="Helvetica Neue Light" panose="02000403000000020004" pitchFamily="2" charset="0"/>
                <a:cs typeface="Verdana" panose="020B0604030504040204" pitchFamily="34" charset="0"/>
              </a:rPr>
              <a:t>mission.contact.firstName</a:t>
            </a:r>
            <a:r>
              <a:rPr lang="fr-FR" sz="1100" dirty="0" smtClean="0">
                <a:latin typeface="Helvetica Neue Light" panose="02000403000000020004" pitchFamily="2" charset="0"/>
                <a:ea typeface="Helvetica Neue Light" panose="02000403000000020004" pitchFamily="2" charset="0"/>
                <a:cs typeface="Verdana" panose="020B0604030504040204" pitchFamily="34" charset="0"/>
              </a:rPr>
              <a:t>} {</a:t>
            </a:r>
            <a:r>
              <a:rPr lang="fr-FR" sz="1100" dirty="0" err="1" smtClean="0">
                <a:latin typeface="Helvetica Neue Light" panose="02000403000000020004" pitchFamily="2" charset="0"/>
                <a:ea typeface="Helvetica Neue Light" panose="02000403000000020004" pitchFamily="2" charset="0"/>
                <a:cs typeface="Verdana" panose="020B0604030504040204" pitchFamily="34" charset="0"/>
              </a:rPr>
              <a:t>mission.contact.lastName</a:t>
            </a:r>
            <a:r>
              <a:rPr lang="fr-FR" sz="1100" dirty="0" smtClean="0">
                <a:latin typeface="Helvetica Neue Light" panose="02000403000000020004" pitchFamily="2" charset="0"/>
                <a:ea typeface="Helvetica Neue Light" panose="02000403000000020004" pitchFamily="2" charset="0"/>
                <a:cs typeface="Verdana" panose="020B0604030504040204" pitchFamily="34" charset="0"/>
              </a:rPr>
              <a:t>}</a:t>
            </a:r>
            <a:endParaRPr lang="fr-FR" sz="1100" dirty="0">
              <a:latin typeface="Helvetica Neue Light" panose="02000403000000020004" pitchFamily="2" charset="0"/>
              <a:ea typeface="Helvetica Neue Light" panose="02000403000000020004" pitchFamily="2" charset="0"/>
              <a:cs typeface="Verdana" panose="020B0604030504040204" pitchFamily="34" charset="0"/>
            </a:endParaRPr>
          </a:p>
          <a:p>
            <a:pPr algn="just">
              <a:spcBef>
                <a:spcPts val="300"/>
              </a:spcBef>
            </a:pPr>
            <a:r>
              <a:rPr lang="fr-FR" sz="1100" b="1" dirty="0">
                <a:highlight>
                  <a:srgbClr val="FFFF00"/>
                </a:highlight>
                <a:latin typeface="Helvetica Neue Light" panose="02000403000000020004" pitchFamily="2" charset="0"/>
                <a:ea typeface="Helvetica Neue Light" panose="02000403000000020004" pitchFamily="2" charset="0"/>
                <a:cs typeface="Verdana" panose="020B0604030504040204" pitchFamily="34" charset="0"/>
              </a:rPr>
              <a:t>Origine de l’étude </a:t>
            </a:r>
            <a:r>
              <a:rPr lang="fr-FR" sz="1100" dirty="0">
                <a:highlight>
                  <a:srgbClr val="FFFF00"/>
                </a:highlight>
                <a:latin typeface="Helvetica Neue Light" panose="02000403000000020004" pitchFamily="2" charset="0"/>
                <a:ea typeface="Helvetica Neue Light" panose="02000403000000020004" pitchFamily="2" charset="0"/>
                <a:cs typeface="Verdana" panose="020B0604030504040204" pitchFamily="34" charset="0"/>
              </a:rPr>
              <a:t>: </a:t>
            </a:r>
          </a:p>
          <a:p>
            <a:pPr algn="just">
              <a:spcBef>
                <a:spcPts val="300"/>
              </a:spcBef>
            </a:pPr>
            <a:r>
              <a:rPr lang="fr-FR" sz="1100" b="1" dirty="0">
                <a:highlight>
                  <a:srgbClr val="FFFF00"/>
                </a:highlight>
                <a:latin typeface="Helvetica Neue Light" panose="02000403000000020004" pitchFamily="2" charset="0"/>
                <a:ea typeface="Helvetica Neue Light" panose="02000403000000020004" pitchFamily="2" charset="0"/>
                <a:cs typeface="Verdana" panose="020B0604030504040204" pitchFamily="34" charset="0"/>
              </a:rPr>
              <a:t>Prix de l’étude (HT) </a:t>
            </a:r>
            <a:r>
              <a:rPr lang="fr-FR" sz="1100" dirty="0">
                <a:highlight>
                  <a:srgbClr val="FFFF00"/>
                </a:highlight>
                <a:latin typeface="Helvetica Neue Light" panose="02000403000000020004" pitchFamily="2" charset="0"/>
                <a:ea typeface="Helvetica Neue Light" panose="02000403000000020004" pitchFamily="2" charset="0"/>
                <a:cs typeface="Verdana" panose="020B0604030504040204" pitchFamily="34" charset="0"/>
              </a:rPr>
              <a:t>: </a:t>
            </a:r>
            <a:r>
              <a:rPr lang="fr-FR" sz="1100" dirty="0" smtClean="0">
                <a:latin typeface="Helvetica Neue Light" panose="02000403000000020004" pitchFamily="2" charset="0"/>
                <a:ea typeface="Helvetica Neue Light" panose="02000403000000020004" pitchFamily="2" charset="0"/>
                <a:cs typeface="Verdana" panose="020B0604030504040204" pitchFamily="34" charset="0"/>
              </a:rPr>
              <a:t>{</a:t>
            </a:r>
            <a:r>
              <a:rPr lang="fr-FR" sz="1100" dirty="0" err="1" smtClean="0">
                <a:latin typeface="Helvetica Neue Light" panose="02000403000000020004" pitchFamily="2" charset="0"/>
                <a:ea typeface="Helvetica Neue Light" panose="02000403000000020004" pitchFamily="2" charset="0"/>
                <a:cs typeface="Verdana" panose="020B0604030504040204" pitchFamily="34" charset="0"/>
              </a:rPr>
              <a:t>mission.HTAmount</a:t>
            </a:r>
            <a:r>
              <a:rPr lang="fr-FR" sz="1100" dirty="0" smtClean="0">
                <a:latin typeface="Helvetica Neue Light" panose="02000403000000020004" pitchFamily="2" charset="0"/>
                <a:ea typeface="Helvetica Neue Light" panose="02000403000000020004" pitchFamily="2" charset="0"/>
                <a:cs typeface="Verdana" panose="020B0604030504040204" pitchFamily="34" charset="0"/>
              </a:rPr>
              <a:t>} </a:t>
            </a:r>
            <a:r>
              <a:rPr lang="fr-FR" sz="1100" dirty="0">
                <a:highlight>
                  <a:srgbClr val="FFFF00"/>
                </a:highlight>
                <a:latin typeface="Helvetica Neue Light" panose="02000403000000020004" pitchFamily="2" charset="0"/>
                <a:ea typeface="Helvetica Neue Light" panose="02000403000000020004" pitchFamily="2" charset="0"/>
                <a:cs typeface="Verdana" panose="020B0604030504040204" pitchFamily="34" charset="0"/>
              </a:rPr>
              <a:t>€</a:t>
            </a:r>
          </a:p>
          <a:p>
            <a:pPr algn="just">
              <a:spcBef>
                <a:spcPts val="300"/>
              </a:spcBef>
            </a:pPr>
            <a:r>
              <a:rPr lang="fr-FR" sz="1100" b="1" dirty="0">
                <a:highlight>
                  <a:srgbClr val="FFFF00"/>
                </a:highlight>
                <a:latin typeface="Helvetica Neue Light" panose="02000403000000020004" pitchFamily="2" charset="0"/>
                <a:ea typeface="Helvetica Neue Light" panose="02000403000000020004" pitchFamily="2" charset="0"/>
                <a:cs typeface="Verdana" panose="020B0604030504040204" pitchFamily="34" charset="0"/>
              </a:rPr>
              <a:t>Nombre de JEH </a:t>
            </a:r>
            <a:r>
              <a:rPr lang="fr-FR" sz="1100" dirty="0">
                <a:highlight>
                  <a:srgbClr val="FFFF00"/>
                </a:highlight>
                <a:latin typeface="Helvetica Neue Light" panose="02000403000000020004" pitchFamily="2" charset="0"/>
                <a:ea typeface="Helvetica Neue Light" panose="02000403000000020004" pitchFamily="2" charset="0"/>
                <a:cs typeface="Verdana" panose="020B0604030504040204" pitchFamily="34" charset="0"/>
              </a:rPr>
              <a:t>: 30</a:t>
            </a:r>
          </a:p>
          <a:p>
            <a:pPr algn="just">
              <a:spcBef>
                <a:spcPts val="300"/>
              </a:spcBef>
            </a:pPr>
            <a:r>
              <a:rPr lang="fr-FR" sz="1100" b="1" dirty="0">
                <a:highlight>
                  <a:srgbClr val="FFFF00"/>
                </a:highlight>
                <a:latin typeface="Helvetica Neue Light" panose="02000403000000020004" pitchFamily="2" charset="0"/>
                <a:ea typeface="Helvetica Neue Light" panose="02000403000000020004" pitchFamily="2" charset="0"/>
                <a:cs typeface="Verdana" panose="020B0604030504040204" pitchFamily="34" charset="0"/>
              </a:rPr>
              <a:t>Durée de l’étude </a:t>
            </a:r>
            <a:r>
              <a:rPr lang="fr-FR" sz="1100" dirty="0">
                <a:highlight>
                  <a:srgbClr val="FFFF00"/>
                </a:highlight>
                <a:latin typeface="Helvetica Neue Light" panose="02000403000000020004" pitchFamily="2" charset="0"/>
                <a:ea typeface="Helvetica Neue Light" panose="02000403000000020004" pitchFamily="2" charset="0"/>
                <a:cs typeface="Verdana" panose="020B0604030504040204" pitchFamily="34" charset="0"/>
              </a:rPr>
              <a:t>: 12 semaines (avenant compris)</a:t>
            </a:r>
          </a:p>
          <a:p>
            <a:pPr algn="just">
              <a:spcBef>
                <a:spcPts val="300"/>
              </a:spcBef>
            </a:pPr>
            <a:r>
              <a:rPr lang="fr-FR" sz="1100" b="1" dirty="0">
                <a:highlight>
                  <a:srgbClr val="FFFF00"/>
                </a:highlight>
                <a:latin typeface="Helvetica Neue Light" panose="02000403000000020004" pitchFamily="2" charset="0"/>
                <a:ea typeface="Helvetica Neue Light" panose="02000403000000020004" pitchFamily="2" charset="0"/>
                <a:cs typeface="Verdana" panose="020B0604030504040204" pitchFamily="34" charset="0"/>
              </a:rPr>
              <a:t>Nombre de livraison </a:t>
            </a:r>
            <a:r>
              <a:rPr lang="fr-FR" sz="1100" dirty="0">
                <a:highlight>
                  <a:srgbClr val="FFFF00"/>
                </a:highlight>
                <a:latin typeface="Helvetica Neue Light" panose="02000403000000020004" pitchFamily="2" charset="0"/>
                <a:ea typeface="Helvetica Neue Light" panose="02000403000000020004" pitchFamily="2" charset="0"/>
                <a:cs typeface="Verdana" panose="020B0604030504040204" pitchFamily="34" charset="0"/>
              </a:rPr>
              <a:t>: 4</a:t>
            </a:r>
          </a:p>
          <a:p>
            <a:pPr algn="just">
              <a:spcBef>
                <a:spcPts val="300"/>
              </a:spcBef>
            </a:pPr>
            <a:r>
              <a:rPr lang="fr-FR" sz="1100" b="1" dirty="0">
                <a:highlight>
                  <a:srgbClr val="FFFF00"/>
                </a:highlight>
                <a:latin typeface="Helvetica Neue Light" panose="02000403000000020004" pitchFamily="2" charset="0"/>
                <a:ea typeface="Helvetica Neue Light" panose="02000403000000020004" pitchFamily="2" charset="0"/>
                <a:cs typeface="Verdana" panose="020B0604030504040204" pitchFamily="34" charset="0"/>
              </a:rPr>
              <a:t>Type d’étude </a:t>
            </a:r>
            <a:r>
              <a:rPr lang="fr-FR" sz="1100" dirty="0">
                <a:highlight>
                  <a:srgbClr val="FFFF00"/>
                </a:highlight>
                <a:latin typeface="Helvetica Neue Light" panose="02000403000000020004" pitchFamily="2" charset="0"/>
                <a:ea typeface="Helvetica Neue Light" panose="02000403000000020004" pitchFamily="2" charset="0"/>
                <a:cs typeface="Verdana" panose="020B0604030504040204" pitchFamily="34" charset="0"/>
              </a:rPr>
              <a:t>: Application mobile &amp; web</a:t>
            </a:r>
          </a:p>
          <a:p>
            <a:pPr algn="just"/>
            <a:endParaRPr lang="fr-FR" sz="1100" dirty="0">
              <a:highlight>
                <a:srgbClr val="FFFF00"/>
              </a:highlight>
              <a:latin typeface="Helvetica Neue Light" panose="02000403000000020004" pitchFamily="2" charset="0"/>
              <a:ea typeface="Helvetica Neue Light" panose="02000403000000020004" pitchFamily="2" charset="0"/>
              <a:cs typeface="Verdana" panose="020B0604030504040204" pitchFamily="34" charset="0"/>
            </a:endParaRPr>
          </a:p>
          <a:p>
            <a:pPr algn="just"/>
            <a:endParaRPr lang="fr-FR" sz="1100" dirty="0">
              <a:highlight>
                <a:srgbClr val="FFFF00"/>
              </a:highlight>
              <a:latin typeface="Helvetica Neue Light" panose="02000403000000020004" pitchFamily="2" charset="0"/>
              <a:ea typeface="Helvetica Neue Light" panose="02000403000000020004" pitchFamily="2" charset="0"/>
              <a:cs typeface="Verdana" panose="020B0604030504040204" pitchFamily="34" charset="0"/>
            </a:endParaRPr>
          </a:p>
        </p:txBody>
      </p:sp>
      <p:sp>
        <p:nvSpPr>
          <p:cNvPr id="23" name="ZoneTexte 22">
            <a:extLst>
              <a:ext uri="{FF2B5EF4-FFF2-40B4-BE49-F238E27FC236}">
                <a16:creationId xmlns:a16="http://schemas.microsoft.com/office/drawing/2014/main" xmlns="" id="{E5DF37EF-5368-41D7-98B8-41E98161A0A5}"/>
              </a:ext>
            </a:extLst>
          </p:cNvPr>
          <p:cNvSpPr txBox="1"/>
          <p:nvPr/>
        </p:nvSpPr>
        <p:spPr>
          <a:xfrm>
            <a:off x="647700" y="5622357"/>
            <a:ext cx="6779942" cy="430887"/>
          </a:xfrm>
          <a:prstGeom prst="rect">
            <a:avLst/>
          </a:prstGeom>
          <a:noFill/>
        </p:spPr>
        <p:txBody>
          <a:bodyPr wrap="square" rtlCol="0">
            <a:spAutoFit/>
          </a:bodyPr>
          <a:lstStyle/>
          <a:p>
            <a:pPr algn="just"/>
            <a:r>
              <a:rPr lang="fr-FR" sz="1100" dirty="0">
                <a:highlight>
                  <a:srgbClr val="FFFF00"/>
                </a:highlight>
                <a:latin typeface="Helvetica Neue Light" panose="02000403000000020004" pitchFamily="2" charset="0"/>
                <a:ea typeface="Helvetica Neue Light" panose="02000403000000020004" pitchFamily="2" charset="0"/>
                <a:cs typeface="Verdana" panose="020B0604030504040204" pitchFamily="34" charset="0"/>
              </a:rPr>
              <a:t>Description précise des problématiques et difficultés surmontées (ex : développement d’un module de calcul algorithmique de façon agile, développement dans une technologie innovante et difficile à maîtriser, etc.)</a:t>
            </a:r>
          </a:p>
        </p:txBody>
      </p:sp>
    </p:spTree>
    <p:extLst>
      <p:ext uri="{BB962C8B-B14F-4D97-AF65-F5344CB8AC3E}">
        <p14:creationId xmlns:p14="http://schemas.microsoft.com/office/powerpoint/2010/main" val="863300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a:t>
            </a:r>
            <a:endParaRPr lang="fr-FR" dirty="0"/>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53521939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297</Words>
  <Application>Microsoft Macintosh PowerPoint</Application>
  <PresentationFormat>Grand écran</PresentationFormat>
  <Paragraphs>20</Paragraphs>
  <Slides>2</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vt:i4>
      </vt:variant>
    </vt:vector>
  </HeadingPairs>
  <TitlesOfParts>
    <vt:vector size="8" baseType="lpstr">
      <vt:lpstr>Calibri</vt:lpstr>
      <vt:lpstr>Calibri Light</vt:lpstr>
      <vt:lpstr>Helvetica Neue Light</vt:lpstr>
      <vt:lpstr>Verdana</vt:lpstr>
      <vt:lpstr>Arial</vt:lpstr>
      <vt:lpstr>Thème Office</vt:lpstr>
      <vt:lpstr>Présentation PowerPoint</vt:lpstr>
      <vt:lpstr>{test}</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Alain Nguyen</dc:creator>
  <cp:lastModifiedBy>Utilisateur de Microsoft Office</cp:lastModifiedBy>
  <cp:revision>30</cp:revision>
  <dcterms:created xsi:type="dcterms:W3CDTF">2020-04-22T13:43:21Z</dcterms:created>
  <dcterms:modified xsi:type="dcterms:W3CDTF">2020-04-22T20:13:29Z</dcterms:modified>
</cp:coreProperties>
</file>