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94" r:id="rId4"/>
    <p:sldId id="298" r:id="rId5"/>
    <p:sldId id="299" r:id="rId6"/>
    <p:sldId id="295" r:id="rId7"/>
    <p:sldId id="323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ED47-CCB9-4C74-B2E3-AC080642411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A699C-2FAB-4B04-8814-A358206A1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이용자들은 언제든지 구매자에서 판매자로 역할이 바뀔 수 있기 때문에 양측의 불편함을 모두 </a:t>
            </a:r>
            <a:r>
              <a:rPr lang="ko-KR" altLang="en-US" dirty="0" err="1"/>
              <a:t>고려해야함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02B7-2836-4C6C-92F2-1290531DB3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2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5F2F-93E7-357E-BEC0-72369B04D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1371-6860-A11F-2B54-E5131400A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3C46C-3384-ECFB-652E-F767BDEB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28CA1-47CC-6092-BBB4-94AB3800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726C-ED20-2368-946E-940C49D5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4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7218A-CE07-91CF-5952-DA5E5A97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92CD2-79B7-06FF-F10F-D77DA615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3D11E-ED57-84FF-DC58-81829D8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74200-5AC7-825C-8C39-4DF3A7CE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8D11-6071-1440-6794-334AFD2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8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5D6E5A-C7C3-F8A7-D0B9-759D4791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C52D1-B773-4B12-FBB3-5A779957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E7CD-6E01-C08B-FDB4-356A3FAB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7ED5-DF3A-D496-A661-3FDD8B9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2211B-7499-9B44-EB02-8BB77C1E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4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0C8CB-4227-8609-9270-0923B740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C1430-30DB-0FD6-C41E-A5D8C7D7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69404-2B84-9D10-DEDF-BCB5DE42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59F54-9CD5-ACF6-0FC4-5BAB151C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7D04C-2640-32A6-AF81-547913FE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5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B51E9-68FD-4535-A5D7-50E89983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29C56-7E22-C2E9-742D-148475A5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3574A-5F68-87C9-E650-9C1E0A23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EE682-DCA9-0BC9-BC3B-4FB4FD2A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0B4FD-155B-7F69-6AA6-92E2D30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7BDA-41FC-9448-8ECD-8598F209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0AADE-028F-D0AF-4774-8CB5434E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D1FA2-E5D8-97C8-1B0A-EC47FD3C9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CAF3A-060B-9C72-A0B5-81A64C8F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08642-30F9-0822-E24C-CB632080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A0D55-A27C-3616-47B9-08EBA77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2D06-73D8-DDBF-2571-D7A7532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EA439-D8B5-1095-53F8-3AF567A9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C7B74-86F9-FC6F-DEEA-83F7460C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8F3AB-7464-A2E6-3E22-FDA3F73F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88950-54FC-1D0C-4F98-111100582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F8090-C13D-593E-5563-9BA38F56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AFCA0-FFA8-A3EE-FBBE-2887BB95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BBC912-F16E-EBFD-176E-2EACEA94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3316-4917-DE26-DADF-9348ED0D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2B5DEE-E8D1-CAB6-6536-494AB682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E698A-69A4-FF1C-76CA-DB53DCF2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ABDCE-0630-EAA3-3FFF-0CDFDA2B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C1E2A-6E2C-A9CE-63BB-CBB32A38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ACB8A-E5FE-AB7D-9894-B4D3C8A6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589D5-734A-5C99-ADAB-BE57F89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52ACA-81D9-3214-579D-4105AFE7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5CD0A-3E57-3D84-28C4-4AA8B5EC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66D36-B89F-2407-37C8-FCF72F55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DB75B-F114-45AA-1D35-0D8EFFC8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4C15B-B9D9-BFCE-7ECE-746EA6E1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E5884-3947-FCCD-868F-C3B0A4AE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1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09EB6-F723-A5CD-06F4-CEA7B7A6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4F11DE-C3F9-0561-B548-90CF0A66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68EAC-455E-E54C-0923-DDBBE356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9CE9F-FD7B-1E0C-C36F-BD821E94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2DD39-C698-467E-31A6-C691A1D7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577C0-1212-5064-BFDD-AB40B1A3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44DCC-9D19-D98D-391F-12233A9A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5EB7B-5C65-C4F0-DAC7-A707245E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F5905-2B0C-9822-B997-DFAB4FB85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421B-3027-4E9B-B30C-EC0CF6BD23F6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D35C7-BC51-CABF-E664-B488E3BC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0A75-3237-FF81-BB9B-9AA4634D7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E794-F28C-4365-8D42-3EA3C907D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1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web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26" Type="http://schemas.openxmlformats.org/officeDocument/2006/relationships/image" Target="../media/image40.jpeg"/><Relationship Id="rId3" Type="http://schemas.openxmlformats.org/officeDocument/2006/relationships/image" Target="../media/image5.png"/><Relationship Id="rId21" Type="http://schemas.openxmlformats.org/officeDocument/2006/relationships/image" Target="../media/image35.jpeg"/><Relationship Id="rId7" Type="http://schemas.openxmlformats.org/officeDocument/2006/relationships/image" Target="../media/image9.png"/><Relationship Id="rId12" Type="http://schemas.openxmlformats.org/officeDocument/2006/relationships/image" Target="../media/image26.jpeg"/><Relationship Id="rId17" Type="http://schemas.openxmlformats.org/officeDocument/2006/relationships/image" Target="../media/image31.png"/><Relationship Id="rId25" Type="http://schemas.openxmlformats.org/officeDocument/2006/relationships/image" Target="../media/image39.jpe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20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jpeg"/><Relationship Id="rId24" Type="http://schemas.openxmlformats.org/officeDocument/2006/relationships/image" Target="../media/image38.jpe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37.jpeg"/><Relationship Id="rId10" Type="http://schemas.openxmlformats.org/officeDocument/2006/relationships/image" Target="../media/image24.png"/><Relationship Id="rId19" Type="http://schemas.openxmlformats.org/officeDocument/2006/relationships/image" Target="../media/image33.jpeg"/><Relationship Id="rId4" Type="http://schemas.openxmlformats.org/officeDocument/2006/relationships/image" Target="../media/image3.pn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Relationship Id="rId22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5.png"/><Relationship Id="rId7" Type="http://schemas.openxmlformats.org/officeDocument/2006/relationships/image" Target="../media/image4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5.png"/><Relationship Id="rId7" Type="http://schemas.openxmlformats.org/officeDocument/2006/relationships/image" Target="../media/image4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6282267" y="3420534"/>
            <a:ext cx="6858000" cy="169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49600" y="2540000"/>
            <a:ext cx="58928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altLang="en-US" sz="6667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서비스 기획</a:t>
            </a:r>
            <a:endParaRPr lang="en-US" sz="6667" b="1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16000"/>
            <a:ext cx="6096000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25000" y="829733"/>
            <a:ext cx="381000" cy="38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2867" y="922867"/>
            <a:ext cx="194733" cy="1947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007534"/>
            <a:ext cx="1109133" cy="169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457200" y="5435600"/>
            <a:ext cx="2954867" cy="16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34544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주제 선정 배경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BC7E8985-DDAB-6781-82C5-B40E5DD40734}"/>
              </a:ext>
            </a:extLst>
          </p:cNvPr>
          <p:cNvSpPr txBox="1"/>
          <p:nvPr/>
        </p:nvSpPr>
        <p:spPr>
          <a:xfrm>
            <a:off x="1473200" y="1244600"/>
            <a:ext cx="9194800" cy="1422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서비스 목표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중고 의류 거래 플랫폼</a:t>
            </a:r>
            <a:endParaRPr lang="en-US" altLang="ko-KR" sz="1867" b="1" spc="-67" dirty="0"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‘N</a:t>
            </a:r>
            <a:r>
              <a:rPr lang="ko-KR" altLang="en-US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 신상</a:t>
            </a:r>
            <a:r>
              <a:rPr lang="en-US" altLang="ko-KR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’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소유보다 경험을 중시하는 소비 트렌드</a:t>
            </a:r>
            <a:endParaRPr lang="ko-KR" altLang="ko-KR" sz="1867" spc="-67" dirty="0">
              <a:latin typeface="나눔바른고딕OTF"/>
              <a:ea typeface="나눔바른고딕OTF"/>
            </a:endParaRPr>
          </a:p>
        </p:txBody>
      </p:sp>
      <p:cxnSp>
        <p:nvCxnSpPr>
          <p:cNvPr id="18" name="Google Shape;93;p2">
            <a:extLst>
              <a:ext uri="{FF2B5EF4-FFF2-40B4-BE49-F238E27FC236}">
                <a16:creationId xmlns:a16="http://schemas.microsoft.com/office/drawing/2014/main" id="{FEFF72C7-4E5F-0554-EFC6-D9D9DB3B4DAD}"/>
              </a:ext>
            </a:extLst>
          </p:cNvPr>
          <p:cNvCxnSpPr>
            <a:cxnSpLocks noChangeAspect="1"/>
          </p:cNvCxnSpPr>
          <p:nvPr/>
        </p:nvCxnSpPr>
        <p:spPr>
          <a:xfrm>
            <a:off x="4938514" y="2384964"/>
            <a:ext cx="7269" cy="3888837"/>
          </a:xfrm>
          <a:prstGeom prst="straightConnector1">
            <a:avLst/>
          </a:prstGeom>
          <a:noFill/>
          <a:ln w="50800" cap="flat" cmpd="sng">
            <a:solidFill>
              <a:srgbClr val="006BB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AutoShape 2" descr="사진설명">
            <a:extLst>
              <a:ext uri="{FF2B5EF4-FFF2-40B4-BE49-F238E27FC236}">
                <a16:creationId xmlns:a16="http://schemas.microsoft.com/office/drawing/2014/main" id="{0A719CC4-9871-8A3B-F7B8-61816FF8C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27816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sp>
        <p:nvSpPr>
          <p:cNvPr id="27" name="Google Shape;94;p2">
            <a:extLst>
              <a:ext uri="{FF2B5EF4-FFF2-40B4-BE49-F238E27FC236}">
                <a16:creationId xmlns:a16="http://schemas.microsoft.com/office/drawing/2014/main" id="{36F7EBA8-C906-3232-8939-EAB74E76E75F}"/>
              </a:ext>
            </a:extLst>
          </p:cNvPr>
          <p:cNvSpPr txBox="1">
            <a:spLocks noChangeAspect="1"/>
          </p:cNvSpPr>
          <p:nvPr/>
        </p:nvSpPr>
        <p:spPr>
          <a:xfrm>
            <a:off x="1591733" y="6578600"/>
            <a:ext cx="8378507" cy="28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r>
              <a:rPr lang="ko-KR" altLang="en-US" sz="1200" dirty="0">
                <a:latin typeface="나눔바른고딕OTF"/>
                <a:ea typeface="Malgun Gothic"/>
                <a:cs typeface="Malgun Gothic"/>
                <a:sym typeface="Malgun Gothic"/>
              </a:rPr>
              <a:t>출처 </a:t>
            </a:r>
            <a:r>
              <a:rPr lang="en-US" altLang="ko-KR" sz="1200" dirty="0">
                <a:latin typeface="나눔바른고딕OTF"/>
                <a:ea typeface="Malgun Gothic"/>
                <a:cs typeface="Malgun Gothic"/>
                <a:sym typeface="Malgun Gothic"/>
              </a:rPr>
              <a:t>: https://www.mk.co.kr/news/business/10758120, https://m.sedaily.com/NewsView/2D44BT8768#cb</a:t>
            </a:r>
            <a:endParaRPr sz="1200" dirty="0">
              <a:latin typeface="나눔바른고딕OTF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30E7AB-FA21-561A-3D7E-621941F04CE0}"/>
              </a:ext>
            </a:extLst>
          </p:cNvPr>
          <p:cNvGrpSpPr/>
          <p:nvPr/>
        </p:nvGrpSpPr>
        <p:grpSpPr>
          <a:xfrm>
            <a:off x="1937025" y="2384963"/>
            <a:ext cx="2173252" cy="3888000"/>
            <a:chOff x="2905538" y="3287554"/>
            <a:chExt cx="3259878" cy="58332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796B26E-814D-2218-161E-9C9D0AE1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538" y="3287554"/>
              <a:ext cx="3240000" cy="26136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C2356B-F27C-1434-10BE-D5AD65433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416" y="6136858"/>
              <a:ext cx="3240000" cy="2983951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1C2ED9B-C1A6-074E-3E05-5124DF8EE6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4018" y="2384963"/>
            <a:ext cx="3928782" cy="3888000"/>
          </a:xfrm>
          <a:prstGeom prst="rect">
            <a:avLst/>
          </a:prstGeom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AA0C1-9E80-7E54-D860-C8E6E1FFA287}"/>
              </a:ext>
            </a:extLst>
          </p:cNvPr>
          <p:cNvSpPr/>
          <p:nvPr/>
        </p:nvSpPr>
        <p:spPr>
          <a:xfrm>
            <a:off x="3352800" y="2616200"/>
            <a:ext cx="736957" cy="13622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75DA59-AE08-813D-8A5F-7CDB0C76B827}"/>
              </a:ext>
            </a:extLst>
          </p:cNvPr>
          <p:cNvSpPr/>
          <p:nvPr/>
        </p:nvSpPr>
        <p:spPr>
          <a:xfrm>
            <a:off x="3606800" y="4314207"/>
            <a:ext cx="482956" cy="17225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83566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기존 서비스 현황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FFAFB0-4A44-2116-B2E7-092FFD2EED05}"/>
              </a:ext>
            </a:extLst>
          </p:cNvPr>
          <p:cNvGrpSpPr/>
          <p:nvPr/>
        </p:nvGrpSpPr>
        <p:grpSpPr>
          <a:xfrm>
            <a:off x="1676401" y="2207801"/>
            <a:ext cx="1201131" cy="3938975"/>
            <a:chOff x="2204848" y="2863837"/>
            <a:chExt cx="1801697" cy="590846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09A960A-A130-F80F-4A4C-B7BD4680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755" y="2863837"/>
              <a:ext cx="1800000" cy="1110926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E5CE45FA-F0EF-E66B-C2D7-FE1F20ABD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06545" y="6972300"/>
              <a:ext cx="1800000" cy="1800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009BE2-0B34-B8FD-37AE-58AFCDD9C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848" y="4573532"/>
              <a:ext cx="1800000" cy="1800000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44E681D-CE0D-9030-5044-008357653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8158" y="2207800"/>
            <a:ext cx="5721442" cy="432000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A36314-112B-38F3-3AE0-A2899E4C508E}"/>
              </a:ext>
            </a:extLst>
          </p:cNvPr>
          <p:cNvSpPr txBox="1"/>
          <p:nvPr/>
        </p:nvSpPr>
        <p:spPr>
          <a:xfrm>
            <a:off x="1422400" y="1112560"/>
            <a:ext cx="9448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6BB1"/>
                </a:solidFill>
                <a:ea typeface="나눔바른고딕OTF" panose="02020603020101020101"/>
              </a:rPr>
              <a:t>현재 운영중인 플랫폼들은 텍스트 기반 검색</a:t>
            </a:r>
            <a:r>
              <a:rPr lang="en-US" altLang="ko-KR" sz="1600" b="1" dirty="0">
                <a:solidFill>
                  <a:srgbClr val="006BB1"/>
                </a:solidFill>
                <a:ea typeface="나눔바른고딕OTF" panose="02020603020101020101"/>
              </a:rPr>
              <a:t>, </a:t>
            </a:r>
            <a:r>
              <a:rPr lang="ko-KR" altLang="en-US" sz="1600" b="1" dirty="0">
                <a:solidFill>
                  <a:srgbClr val="006BB1"/>
                </a:solidFill>
                <a:ea typeface="나눔바른고딕OTF" panose="02020603020101020101"/>
              </a:rPr>
              <a:t>단순 키워드 검색 시 검색 결과는 광범위</a:t>
            </a:r>
            <a:endParaRPr lang="en-US" altLang="ko-KR" sz="1600" b="1" dirty="0">
              <a:solidFill>
                <a:srgbClr val="006BB1"/>
              </a:solidFill>
              <a:ea typeface="나눔바른고딕OTF" panose="02020603020101020101"/>
            </a:endParaRPr>
          </a:p>
          <a:p>
            <a:pPr marL="190510" indent="-1905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바른고딕OTF" panose="02020603020101020101"/>
              </a:rPr>
              <a:t>키워드의 조합이 복잡해지면 원하는 상품의 검색 결과가 누락되거나 의도와는 다른 상품이 등장 </a:t>
            </a:r>
          </a:p>
        </p:txBody>
      </p:sp>
    </p:spTree>
    <p:extLst>
      <p:ext uri="{BB962C8B-B14F-4D97-AF65-F5344CB8AC3E}">
        <p14:creationId xmlns:p14="http://schemas.microsoft.com/office/powerpoint/2010/main" val="1354797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83566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기존 서비스 현황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F2565D-CF62-7D6B-32DE-ED38F7FE5612}"/>
              </a:ext>
            </a:extLst>
          </p:cNvPr>
          <p:cNvGrpSpPr/>
          <p:nvPr/>
        </p:nvGrpSpPr>
        <p:grpSpPr>
          <a:xfrm>
            <a:off x="2311581" y="2057398"/>
            <a:ext cx="1768979" cy="307712"/>
            <a:chOff x="624505" y="2166085"/>
            <a:chExt cx="2653469" cy="46156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BF9436-7D00-5F75-7776-3F1A0CB722AC}"/>
                </a:ext>
              </a:extLst>
            </p:cNvPr>
            <p:cNvSpPr/>
            <p:nvPr/>
          </p:nvSpPr>
          <p:spPr>
            <a:xfrm>
              <a:off x="624505" y="2166086"/>
              <a:ext cx="2653469" cy="461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164426-4D41-ED1B-6DA3-1DC9976C73AC}"/>
                </a:ext>
              </a:extLst>
            </p:cNvPr>
            <p:cNvSpPr/>
            <p:nvPr/>
          </p:nvSpPr>
          <p:spPr>
            <a:xfrm>
              <a:off x="2798418" y="2166085"/>
              <a:ext cx="479556" cy="461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8D764CE-4ACC-E398-6C0F-1497CC77C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65"/>
            <a:stretch/>
          </p:blipFill>
          <p:spPr>
            <a:xfrm>
              <a:off x="2846626" y="2235070"/>
              <a:ext cx="383139" cy="32350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96512A-9940-F72F-D951-D56DE774F05B}"/>
                </a:ext>
              </a:extLst>
            </p:cNvPr>
            <p:cNvSpPr txBox="1"/>
            <p:nvPr/>
          </p:nvSpPr>
          <p:spPr>
            <a:xfrm>
              <a:off x="824958" y="2212155"/>
              <a:ext cx="1743747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2"/>
                  </a:solidFill>
                  <a:ea typeface="나눔바른고딕OTF" panose="02020603020101020101"/>
                </a:rPr>
                <a:t>스투시</a:t>
              </a:r>
              <a:r>
                <a:rPr lang="ko-KR" altLang="en-US" sz="1200" b="1" dirty="0">
                  <a:solidFill>
                    <a:schemeClr val="tx2"/>
                  </a:solidFill>
                  <a:ea typeface="나눔바른고딕OTF" panose="02020603020101020101"/>
                </a:rPr>
                <a:t> </a:t>
              </a:r>
              <a:r>
                <a:rPr lang="ko-KR" altLang="en-US" sz="1200" b="1" dirty="0" err="1">
                  <a:solidFill>
                    <a:schemeClr val="tx2"/>
                  </a:solidFill>
                  <a:ea typeface="나눔바른고딕OTF" panose="02020603020101020101"/>
                </a:rPr>
                <a:t>반팔티</a:t>
              </a:r>
              <a:endParaRPr lang="ko-KR" altLang="en-US" sz="1200" b="1" dirty="0">
                <a:solidFill>
                  <a:schemeClr val="tx2"/>
                </a:solidFill>
                <a:ea typeface="나눔바른고딕OTF" panose="02020603020101020101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C8583A-AB79-182D-3D12-1F8BEAD6C334}"/>
              </a:ext>
            </a:extLst>
          </p:cNvPr>
          <p:cNvGrpSpPr/>
          <p:nvPr/>
        </p:nvGrpSpPr>
        <p:grpSpPr>
          <a:xfrm>
            <a:off x="7959224" y="2057398"/>
            <a:ext cx="2073409" cy="307712"/>
            <a:chOff x="7399131" y="2166085"/>
            <a:chExt cx="3110114" cy="46156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0C46F3-4330-279B-272C-18968B47697C}"/>
                </a:ext>
              </a:extLst>
            </p:cNvPr>
            <p:cNvSpPr/>
            <p:nvPr/>
          </p:nvSpPr>
          <p:spPr>
            <a:xfrm>
              <a:off x="7399131" y="2166086"/>
              <a:ext cx="3110114" cy="461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DF1022-FC29-EFAF-C52A-54E6BC8C173A}"/>
                </a:ext>
              </a:extLst>
            </p:cNvPr>
            <p:cNvSpPr/>
            <p:nvPr/>
          </p:nvSpPr>
          <p:spPr>
            <a:xfrm>
              <a:off x="10029688" y="2166085"/>
              <a:ext cx="479556" cy="461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9D6BA0-BE06-8AD1-9672-C0CAB3458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65"/>
            <a:stretch/>
          </p:blipFill>
          <p:spPr>
            <a:xfrm>
              <a:off x="10077896" y="2235070"/>
              <a:ext cx="383139" cy="3235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D6687-1945-D516-22E5-5EDA4D292C48}"/>
                </a:ext>
              </a:extLst>
            </p:cNvPr>
            <p:cNvSpPr txBox="1"/>
            <p:nvPr/>
          </p:nvSpPr>
          <p:spPr>
            <a:xfrm>
              <a:off x="7460702" y="2212155"/>
              <a:ext cx="2287164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2"/>
                  </a:solidFill>
                  <a:ea typeface="나눔바른고딕OTF" panose="02020603020101020101"/>
                </a:rPr>
                <a:t>스투시</a:t>
              </a:r>
              <a:r>
                <a:rPr lang="ko-KR" altLang="en-US" sz="1200" b="1" dirty="0">
                  <a:solidFill>
                    <a:schemeClr val="tx2"/>
                  </a:solidFill>
                  <a:ea typeface="나눔바른고딕OTF" panose="02020603020101020101"/>
                </a:rPr>
                <a:t> 검정 </a:t>
              </a:r>
              <a:r>
                <a:rPr lang="ko-KR" altLang="en-US" sz="1200" b="1" dirty="0" err="1">
                  <a:solidFill>
                    <a:schemeClr val="tx2"/>
                  </a:solidFill>
                  <a:ea typeface="나눔바른고딕OTF" panose="02020603020101020101"/>
                </a:rPr>
                <a:t>반팔티</a:t>
              </a:r>
              <a:endParaRPr lang="ko-KR" altLang="en-US" sz="1200" b="1" dirty="0">
                <a:solidFill>
                  <a:schemeClr val="tx2"/>
                </a:solidFill>
                <a:ea typeface="나눔바른고딕OTF" panose="02020603020101020101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3509AF-0857-29D3-613C-8BE6893E1A25}"/>
              </a:ext>
            </a:extLst>
          </p:cNvPr>
          <p:cNvGrpSpPr/>
          <p:nvPr/>
        </p:nvGrpSpPr>
        <p:grpSpPr>
          <a:xfrm>
            <a:off x="658284" y="2424916"/>
            <a:ext cx="10875433" cy="4054934"/>
            <a:chOff x="831850" y="3572325"/>
            <a:chExt cx="16313150" cy="608240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E310DF0-598E-1AE6-A373-38A01FEC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522" r="20101"/>
            <a:stretch/>
          </p:blipFill>
          <p:spPr>
            <a:xfrm>
              <a:off x="9531636" y="3572325"/>
              <a:ext cx="7613364" cy="6082400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12E02FC-C893-1C30-E40B-6E93D31D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15522" r="20160"/>
            <a:stretch/>
          </p:blipFill>
          <p:spPr>
            <a:xfrm>
              <a:off x="831850" y="3572325"/>
              <a:ext cx="7613363" cy="6082401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4A24A91-663E-A0D9-EEBF-59CAAD1E155F}"/>
              </a:ext>
            </a:extLst>
          </p:cNvPr>
          <p:cNvSpPr txBox="1"/>
          <p:nvPr/>
        </p:nvSpPr>
        <p:spPr>
          <a:xfrm>
            <a:off x="1422400" y="1112560"/>
            <a:ext cx="9448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바른고딕OTF" panose="02020603020101020101"/>
              </a:rPr>
              <a:t>현재 운영중인 플랫폼들은 텍스트 기반 검색</a:t>
            </a:r>
            <a:r>
              <a:rPr lang="en-US" altLang="ko-KR" sz="1600" dirty="0">
                <a:ea typeface="나눔바른고딕OTF" panose="02020603020101020101"/>
              </a:rPr>
              <a:t>, </a:t>
            </a:r>
            <a:r>
              <a:rPr lang="ko-KR" altLang="en-US" sz="1600" dirty="0">
                <a:ea typeface="나눔바른고딕OTF" panose="02020603020101020101"/>
              </a:rPr>
              <a:t>단순 키워드 검색 시 검색 결과는 광범위</a:t>
            </a:r>
            <a:endParaRPr lang="en-US" altLang="ko-KR" sz="1600" dirty="0">
              <a:ea typeface="나눔바른고딕OTF" panose="02020603020101020101"/>
            </a:endParaRPr>
          </a:p>
          <a:p>
            <a:pPr marL="190510" indent="-1905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6BB1"/>
                </a:solidFill>
                <a:ea typeface="나눔바른고딕OTF" panose="02020603020101020101"/>
              </a:rPr>
              <a:t>키워드의 조합이 복잡해지면 원하는 상품의 검색 결과가 누락되거나 의도와는 다른 상품이 등장 </a:t>
            </a:r>
          </a:p>
        </p:txBody>
      </p:sp>
    </p:spTree>
    <p:extLst>
      <p:ext uri="{BB962C8B-B14F-4D97-AF65-F5344CB8AC3E}">
        <p14:creationId xmlns:p14="http://schemas.microsoft.com/office/powerpoint/2010/main" val="35945303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83566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문제 제기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BC7E8985-DDAB-6781-82C5-B40E5DD40734}"/>
              </a:ext>
            </a:extLst>
          </p:cNvPr>
          <p:cNvSpPr txBox="1"/>
          <p:nvPr/>
        </p:nvSpPr>
        <p:spPr>
          <a:xfrm>
            <a:off x="1470504" y="1245600"/>
            <a:ext cx="9629297" cy="1624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키워드 기반 검색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구매자와 판매자 양쪽에게 불편을 유발</a:t>
            </a:r>
            <a:endParaRPr lang="en-US" altLang="ko-KR" sz="1867" spc="-67" dirty="0"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구매자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원하는 요소</a:t>
            </a:r>
            <a:r>
              <a:rPr lang="en-US" altLang="ko-KR" sz="1867" spc="-67" dirty="0">
                <a:latin typeface="나눔바른고딕OTF"/>
                <a:ea typeface="나눔바른고딕OTF"/>
              </a:rPr>
              <a:t>(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키워드</a:t>
            </a:r>
            <a:r>
              <a:rPr lang="en-US" altLang="ko-KR" sz="1867" spc="-67" dirty="0">
                <a:latin typeface="나눔바른고딕OTF"/>
                <a:ea typeface="나눔바른고딕OTF"/>
              </a:rPr>
              <a:t>)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가 많아질수록 검색 결과가 누락되거나 의도와 다른 상품이 등장</a:t>
            </a:r>
            <a:endParaRPr lang="en-US" altLang="ko-KR" sz="1867" spc="-67" dirty="0"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판매자 </a:t>
            </a:r>
            <a:r>
              <a:rPr lang="en-US" altLang="ko-KR" sz="1867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원활한 판매를 위해서는 </a:t>
            </a:r>
            <a:r>
              <a:rPr lang="ko-KR" altLang="en-US" sz="1867" spc="-67" dirty="0" err="1">
                <a:latin typeface="나눔바른고딕OTF"/>
                <a:ea typeface="나눔바른고딕OTF"/>
              </a:rPr>
              <a:t>판매글</a:t>
            </a:r>
            <a:r>
              <a:rPr lang="ko-KR" altLang="en-US" sz="1867" spc="-67" dirty="0">
                <a:latin typeface="나눔바른고딕OTF"/>
                <a:ea typeface="나눔바른고딕OTF"/>
              </a:rPr>
              <a:t> 작성시 구체적으로 적거나 여러 키워드를 포함</a:t>
            </a:r>
            <a:endParaRPr lang="en-US" altLang="ko-KR" sz="1867" spc="-67" dirty="0">
              <a:latin typeface="나눔바른고딕OTF"/>
              <a:ea typeface="나눔바른고딕OTF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B3F487-948D-C57C-6DE5-492D98FF7B01}"/>
              </a:ext>
            </a:extLst>
          </p:cNvPr>
          <p:cNvGrpSpPr/>
          <p:nvPr/>
        </p:nvGrpSpPr>
        <p:grpSpPr>
          <a:xfrm>
            <a:off x="443212" y="3124200"/>
            <a:ext cx="11305577" cy="2640000"/>
            <a:chOff x="664234" y="4686300"/>
            <a:chExt cx="16958366" cy="3960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2C48F1-7714-4A20-0128-D044E3E7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234" y="4686300"/>
              <a:ext cx="7091633" cy="3960000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50B7C32-68B7-9351-4C4F-351BF5E05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5800" y="4686300"/>
              <a:ext cx="9316800" cy="3960000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E832D6-F12A-03D0-33E4-0B75F2C4427E}"/>
              </a:ext>
            </a:extLst>
          </p:cNvPr>
          <p:cNvSpPr txBox="1"/>
          <p:nvPr/>
        </p:nvSpPr>
        <p:spPr>
          <a:xfrm>
            <a:off x="955649" y="5833534"/>
            <a:ext cx="370287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buFont typeface="Wingdings" panose="05000000000000000000" pitchFamily="2" charset="2"/>
              <a:buChar char="à"/>
            </a:pPr>
            <a:r>
              <a:rPr lang="ko-KR" altLang="en-US" sz="1467" dirty="0" err="1">
                <a:ea typeface="나눔바른고딕OTF" panose="02020603020101020101"/>
                <a:sym typeface="Wingdings" panose="05000000000000000000" pitchFamily="2" charset="2"/>
              </a:rPr>
              <a:t>판매글에</a:t>
            </a:r>
            <a:r>
              <a:rPr lang="ko-KR" altLang="en-US" sz="1467" dirty="0">
                <a:ea typeface="나눔바른고딕OTF" panose="02020603020101020101"/>
                <a:sym typeface="Wingdings" panose="05000000000000000000" pitchFamily="2" charset="2"/>
              </a:rPr>
              <a:t> </a:t>
            </a:r>
            <a:r>
              <a:rPr lang="en-US" altLang="ko-KR" sz="1467" dirty="0">
                <a:ea typeface="나눔바른고딕OTF" panose="02020603020101020101"/>
                <a:sym typeface="Wingdings" panose="05000000000000000000" pitchFamily="2" charset="2"/>
              </a:rPr>
              <a:t>‘</a:t>
            </a:r>
            <a:r>
              <a:rPr lang="ko-KR" altLang="en-US" sz="1467" dirty="0">
                <a:ea typeface="나눔바른고딕OTF" panose="02020603020101020101"/>
                <a:sym typeface="Wingdings" panose="05000000000000000000" pitchFamily="2" charset="2"/>
              </a:rPr>
              <a:t>검정</a:t>
            </a:r>
            <a:r>
              <a:rPr lang="en-US" altLang="ko-KR" sz="1467" dirty="0">
                <a:ea typeface="나눔바른고딕OTF" panose="02020603020101020101"/>
                <a:sym typeface="Wingdings" panose="05000000000000000000" pitchFamily="2" charset="2"/>
              </a:rPr>
              <a:t>’ </a:t>
            </a:r>
            <a:r>
              <a:rPr lang="ko-KR" altLang="en-US" sz="1467" dirty="0">
                <a:ea typeface="나눔바른고딕OTF" panose="02020603020101020101"/>
                <a:sym typeface="Wingdings" panose="05000000000000000000" pitchFamily="2" charset="2"/>
              </a:rPr>
              <a:t>키워드가 포함되지 않아 </a:t>
            </a:r>
            <a:endParaRPr lang="en-US" altLang="ko-KR" sz="1467" dirty="0">
              <a:ea typeface="나눔바른고딕OTF" panose="02020603020101020101"/>
              <a:sym typeface="Wingdings" panose="05000000000000000000" pitchFamily="2" charset="2"/>
            </a:endParaRPr>
          </a:p>
          <a:p>
            <a:r>
              <a:rPr lang="ko-KR" altLang="en-US" sz="1467" b="1" dirty="0">
                <a:ea typeface="나눔바른고딕OTF" panose="02020603020101020101"/>
                <a:sym typeface="Wingdings" panose="05000000000000000000" pitchFamily="2" charset="2"/>
              </a:rPr>
              <a:t>    검색 결과에서 누락된 상품 </a:t>
            </a:r>
            <a:endParaRPr lang="ko-KR" altLang="en-US" sz="1467" b="1" dirty="0">
              <a:ea typeface="나눔바른고딕OTF" panose="0202060302010102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AE8DC-DA8F-2E4D-8F5E-D1FD9C258F34}"/>
              </a:ext>
            </a:extLst>
          </p:cNvPr>
          <p:cNvSpPr txBox="1"/>
          <p:nvPr/>
        </p:nvSpPr>
        <p:spPr>
          <a:xfrm>
            <a:off x="6510019" y="5833533"/>
            <a:ext cx="458978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buFont typeface="Wingdings" panose="05000000000000000000" pitchFamily="2" charset="2"/>
              <a:buChar char="à"/>
            </a:pPr>
            <a:r>
              <a:rPr lang="en-US" altLang="ko-KR" sz="1467" dirty="0">
                <a:ea typeface="나눔바른고딕OTF" panose="02020603020101020101"/>
                <a:sym typeface="Wingdings" panose="05000000000000000000" pitchFamily="2" charset="2"/>
              </a:rPr>
              <a:t> </a:t>
            </a:r>
            <a:r>
              <a:rPr lang="ko-KR" altLang="en-US" sz="1467" dirty="0">
                <a:ea typeface="나눔바른고딕OTF" panose="02020603020101020101"/>
                <a:sym typeface="Wingdings" panose="05000000000000000000" pitchFamily="2" charset="2"/>
              </a:rPr>
              <a:t>판매를 위해 </a:t>
            </a:r>
            <a:r>
              <a:rPr lang="ko-KR" altLang="en-US" sz="1467" b="1" dirty="0">
                <a:ea typeface="나눔바른고딕OTF" panose="02020603020101020101"/>
                <a:sym typeface="Wingdings" panose="05000000000000000000" pitchFamily="2" charset="2"/>
              </a:rPr>
              <a:t>여러 키워드</a:t>
            </a:r>
            <a:r>
              <a:rPr lang="ko-KR" altLang="en-US" sz="1467" dirty="0">
                <a:ea typeface="나눔바른고딕OTF" panose="02020603020101020101"/>
                <a:sym typeface="Wingdings" panose="05000000000000000000" pitchFamily="2" charset="2"/>
              </a:rPr>
              <a:t>를 포함한 </a:t>
            </a:r>
            <a:r>
              <a:rPr lang="ko-KR" altLang="en-US" sz="1467" dirty="0" err="1">
                <a:ea typeface="나눔바른고딕OTF" panose="02020603020101020101"/>
                <a:sym typeface="Wingdings" panose="05000000000000000000" pitchFamily="2" charset="2"/>
              </a:rPr>
              <a:t>판매글</a:t>
            </a:r>
            <a:endParaRPr lang="ko-KR" altLang="en-US" sz="1467" b="1" dirty="0">
              <a:ea typeface="나눔바른고딕OTF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05782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56896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해결 방안 </a:t>
            </a:r>
            <a:r>
              <a:rPr lang="ko-KR" altLang="en-US" sz="3334" b="1">
                <a:solidFill>
                  <a:srgbClr val="006BB1"/>
                </a:solidFill>
                <a:latin typeface="나눔바른고딕OTF"/>
                <a:ea typeface="나눔바른고딕OTF"/>
              </a:rPr>
              <a:t>및 </a:t>
            </a:r>
            <a:r>
              <a:rPr lang="ko-KR" altLang="en-US" sz="3334" b="1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차별점</a:t>
            </a: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 제시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BC7E8985-DDAB-6781-82C5-B40E5DD40734}"/>
              </a:ext>
            </a:extLst>
          </p:cNvPr>
          <p:cNvSpPr txBox="1"/>
          <p:nvPr/>
        </p:nvSpPr>
        <p:spPr>
          <a:xfrm>
            <a:off x="1473200" y="1193801"/>
            <a:ext cx="7655025" cy="589215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133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 기반 검색 결과 제공</a:t>
            </a:r>
            <a:r>
              <a:rPr lang="en-US" altLang="ko-KR" sz="2133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endParaRPr lang="ko-KR" altLang="ko-KR" sz="1867" spc="-67" dirty="0">
              <a:latin typeface="나눔바른고딕OTF"/>
              <a:ea typeface="나눔바른고딕OTF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C54C581-B8B2-33D9-F72B-94537361F245}"/>
              </a:ext>
            </a:extLst>
          </p:cNvPr>
          <p:cNvGrpSpPr/>
          <p:nvPr/>
        </p:nvGrpSpPr>
        <p:grpSpPr>
          <a:xfrm>
            <a:off x="6128005" y="1898650"/>
            <a:ext cx="4784861" cy="4701181"/>
            <a:chOff x="9192007" y="2638328"/>
            <a:chExt cx="7177291" cy="7051772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33C137B5-FD08-E33D-BA36-553D4FDD486C}"/>
                </a:ext>
              </a:extLst>
            </p:cNvPr>
            <p:cNvSpPr/>
            <p:nvPr/>
          </p:nvSpPr>
          <p:spPr>
            <a:xfrm>
              <a:off x="9192007" y="2638328"/>
              <a:ext cx="7177291" cy="7051772"/>
            </a:xfrm>
            <a:prstGeom prst="roundRect">
              <a:avLst>
                <a:gd name="adj" fmla="val 6697"/>
              </a:avLst>
            </a:prstGeom>
            <a:solidFill>
              <a:schemeClr val="bg1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1002474-AE7A-16A9-2B4A-19B2D87A9CAA}"/>
                </a:ext>
              </a:extLst>
            </p:cNvPr>
            <p:cNvGrpSpPr/>
            <p:nvPr/>
          </p:nvGrpSpPr>
          <p:grpSpPr>
            <a:xfrm>
              <a:off x="9338068" y="2781300"/>
              <a:ext cx="6836159" cy="6631890"/>
              <a:chOff x="9338068" y="2781300"/>
              <a:chExt cx="6836159" cy="6631890"/>
            </a:xfrm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14AA657E-E123-CCD9-C438-CC8D4CA8926E}"/>
                  </a:ext>
                </a:extLst>
              </p:cNvPr>
              <p:cNvSpPr/>
              <p:nvPr/>
            </p:nvSpPr>
            <p:spPr>
              <a:xfrm rot="3301413">
                <a:off x="9774330" y="3892658"/>
                <a:ext cx="3519456" cy="2805835"/>
              </a:xfrm>
              <a:prstGeom prst="triangle">
                <a:avLst>
                  <a:gd name="adj" fmla="val 1902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DC4103D9-CE0D-8E19-CFD2-F4B9E73C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8068" y="4676636"/>
                <a:ext cx="2103560" cy="2865049"/>
              </a:xfrm>
              <a:prstGeom prst="rect">
                <a:avLst/>
              </a:prstGeom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AFABF3ED-9867-035E-D447-9E225419F2D8}"/>
                  </a:ext>
                </a:extLst>
              </p:cNvPr>
              <p:cNvGrpSpPr/>
              <p:nvPr/>
            </p:nvGrpSpPr>
            <p:grpSpPr>
              <a:xfrm>
                <a:off x="11675129" y="3238500"/>
                <a:ext cx="862762" cy="862762"/>
                <a:chOff x="11675129" y="3498320"/>
                <a:chExt cx="862762" cy="862762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03995C3A-33F0-A25C-CDFC-85B2B2DB6324}"/>
                    </a:ext>
                  </a:extLst>
                </p:cNvPr>
                <p:cNvSpPr/>
                <p:nvPr/>
              </p:nvSpPr>
              <p:spPr>
                <a:xfrm>
                  <a:off x="11675129" y="3498320"/>
                  <a:ext cx="862762" cy="8627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A8E92229-8232-C43D-41CE-C499A40199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91" t="13150" r="17005" b="28155"/>
                <a:stretch/>
              </p:blipFill>
              <p:spPr>
                <a:xfrm>
                  <a:off x="11694268" y="3591106"/>
                  <a:ext cx="818367" cy="666627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1CB238-2E28-4575-DB32-BB401365CE42}"/>
                  </a:ext>
                </a:extLst>
              </p:cNvPr>
              <p:cNvSpPr txBox="1"/>
              <p:nvPr/>
            </p:nvSpPr>
            <p:spPr>
              <a:xfrm>
                <a:off x="9342287" y="2781300"/>
                <a:ext cx="523508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a typeface="나눔바른고딕OTF" panose="02020603020101020101"/>
                  </a:rPr>
                  <a:t>이미지 기반 검색 및 유사 상품 추천</a:t>
                </a: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5240D39-81EC-DC60-130B-944E0EF890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05924" y="4731711"/>
                <a:ext cx="4168301" cy="4681479"/>
                <a:chOff x="12005925" y="4731712"/>
                <a:chExt cx="3973850" cy="446308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95CA447D-D660-CF7F-3348-F90BE417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05925" y="7063679"/>
                  <a:ext cx="1775934" cy="21311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6A868059-8909-D97F-0399-7240BF139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05925" y="4731712"/>
                  <a:ext cx="1775934" cy="21311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45B6F70-DCE5-9481-DD7C-C056BF2D90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30579" y="7096729"/>
                  <a:ext cx="1949196" cy="209807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F34FC8D6-CF97-CCC9-3E01-65B474170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30579" y="4764763"/>
                  <a:ext cx="1949196" cy="209807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41D9C9F-6800-78A5-A3E4-F110756EBB1A}"/>
                  </a:ext>
                </a:extLst>
              </p:cNvPr>
              <p:cNvSpPr/>
              <p:nvPr/>
            </p:nvSpPr>
            <p:spPr>
              <a:xfrm>
                <a:off x="12005925" y="3949614"/>
                <a:ext cx="4168302" cy="6947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ea typeface="나눔바른고딕OTF" panose="02020603020101020101"/>
                  </a:rPr>
                  <a:t>이미지 유사도 기반 검색 결과</a:t>
                </a:r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7B83BCE2-EC6D-F9F6-893E-DC0D1E2E3648}"/>
                  </a:ext>
                </a:extLst>
              </p:cNvPr>
              <p:cNvSpPr/>
              <p:nvPr/>
            </p:nvSpPr>
            <p:spPr>
              <a:xfrm rot="1261607">
                <a:off x="12549198" y="3647052"/>
                <a:ext cx="689383" cy="3419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D25D556-75EE-8C07-6A6D-90BE4F4F9030}"/>
              </a:ext>
            </a:extLst>
          </p:cNvPr>
          <p:cNvGrpSpPr/>
          <p:nvPr/>
        </p:nvGrpSpPr>
        <p:grpSpPr>
          <a:xfrm>
            <a:off x="1354689" y="1701800"/>
            <a:ext cx="3912033" cy="5094881"/>
            <a:chOff x="2032034" y="2638329"/>
            <a:chExt cx="5868050" cy="7642321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0042BE1-FE43-F44C-EA6F-8290BD1D8346}"/>
                </a:ext>
              </a:extLst>
            </p:cNvPr>
            <p:cNvSpPr/>
            <p:nvPr/>
          </p:nvSpPr>
          <p:spPr>
            <a:xfrm>
              <a:off x="2032034" y="2638329"/>
              <a:ext cx="5424882" cy="7642321"/>
            </a:xfrm>
            <a:prstGeom prst="roundRect">
              <a:avLst>
                <a:gd name="adj" fmla="val 6697"/>
              </a:avLst>
            </a:prstGeom>
            <a:solidFill>
              <a:schemeClr val="bg1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45894B6-5BFC-055D-8C38-836F685283C2}"/>
                </a:ext>
              </a:extLst>
            </p:cNvPr>
            <p:cNvGrpSpPr/>
            <p:nvPr/>
          </p:nvGrpSpPr>
          <p:grpSpPr>
            <a:xfrm>
              <a:off x="2244052" y="3197023"/>
              <a:ext cx="2736325" cy="472467"/>
              <a:chOff x="624505" y="2166085"/>
              <a:chExt cx="2653469" cy="54603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A6797F8-3520-7599-E555-9B7C31B1CF99}"/>
                  </a:ext>
                </a:extLst>
              </p:cNvPr>
              <p:cNvSpPr/>
              <p:nvPr/>
            </p:nvSpPr>
            <p:spPr>
              <a:xfrm>
                <a:off x="624505" y="2166086"/>
                <a:ext cx="2653469" cy="461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3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699C2A-7675-9B80-4C89-FBE6CAFDA891}"/>
                  </a:ext>
                </a:extLst>
              </p:cNvPr>
              <p:cNvSpPr/>
              <p:nvPr/>
            </p:nvSpPr>
            <p:spPr>
              <a:xfrm>
                <a:off x="2798418" y="2166085"/>
                <a:ext cx="479556" cy="461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3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A8437F4D-CAB9-8726-0847-794C469023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565"/>
              <a:stretch/>
            </p:blipFill>
            <p:spPr>
              <a:xfrm>
                <a:off x="2846626" y="2235070"/>
                <a:ext cx="383139" cy="32350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869E1A-FD47-90DC-1A1A-5E19C2FE99FE}"/>
                  </a:ext>
                </a:extLst>
              </p:cNvPr>
              <p:cNvSpPr txBox="1"/>
              <p:nvPr/>
            </p:nvSpPr>
            <p:spPr>
              <a:xfrm>
                <a:off x="678212" y="2196464"/>
                <a:ext cx="1331864" cy="515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33" b="1" dirty="0">
                    <a:solidFill>
                      <a:schemeClr val="tx2"/>
                    </a:solidFill>
                  </a:rPr>
                  <a:t>PK</a:t>
                </a:r>
                <a:r>
                  <a:rPr lang="ko-KR" altLang="en-US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원피스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69245C4-1252-2ABB-F088-52328EA304DB}"/>
                </a:ext>
              </a:extLst>
            </p:cNvPr>
            <p:cNvGrpSpPr/>
            <p:nvPr/>
          </p:nvGrpSpPr>
          <p:grpSpPr>
            <a:xfrm>
              <a:off x="2244052" y="5502421"/>
              <a:ext cx="2736325" cy="483480"/>
              <a:chOff x="624505" y="2166085"/>
              <a:chExt cx="2653469" cy="53129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CC0BCCB-3711-65B2-36FE-CFA7BD8CAB8E}"/>
                  </a:ext>
                </a:extLst>
              </p:cNvPr>
              <p:cNvSpPr/>
              <p:nvPr/>
            </p:nvSpPr>
            <p:spPr>
              <a:xfrm>
                <a:off x="624505" y="2166086"/>
                <a:ext cx="2653469" cy="461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3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7700FAC-E3F8-B6BD-8C65-95C4073277EE}"/>
                  </a:ext>
                </a:extLst>
              </p:cNvPr>
              <p:cNvSpPr/>
              <p:nvPr/>
            </p:nvSpPr>
            <p:spPr>
              <a:xfrm>
                <a:off x="2798418" y="2166085"/>
                <a:ext cx="479556" cy="461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3"/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38712B35-9915-DDB2-A63F-521FD17D7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565"/>
              <a:stretch/>
            </p:blipFill>
            <p:spPr>
              <a:xfrm>
                <a:off x="2846626" y="2235070"/>
                <a:ext cx="383139" cy="32350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69E931-DA5B-BC41-78AE-0445D55DCE91}"/>
                  </a:ext>
                </a:extLst>
              </p:cNvPr>
              <p:cNvSpPr txBox="1"/>
              <p:nvPr/>
            </p:nvSpPr>
            <p:spPr>
              <a:xfrm>
                <a:off x="662256" y="2207073"/>
                <a:ext cx="2166611" cy="490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화이트 </a:t>
                </a:r>
                <a:r>
                  <a:rPr lang="en-US" altLang="ko-KR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PK</a:t>
                </a:r>
                <a:r>
                  <a:rPr lang="ko-KR" altLang="en-US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원피스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798903C-8255-E662-598E-D523E6D45242}"/>
                </a:ext>
              </a:extLst>
            </p:cNvPr>
            <p:cNvGrpSpPr/>
            <p:nvPr/>
          </p:nvGrpSpPr>
          <p:grpSpPr>
            <a:xfrm>
              <a:off x="2212045" y="7983295"/>
              <a:ext cx="3267487" cy="483481"/>
              <a:chOff x="624505" y="2166085"/>
              <a:chExt cx="2653469" cy="53129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5AD82E-4AA1-69E7-AA9A-A55A7712E8B0}"/>
                  </a:ext>
                </a:extLst>
              </p:cNvPr>
              <p:cNvSpPr/>
              <p:nvPr/>
            </p:nvSpPr>
            <p:spPr>
              <a:xfrm>
                <a:off x="624505" y="2166086"/>
                <a:ext cx="2653469" cy="461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3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2C00A11-AB1A-0E11-74AF-17D806EE1AA0}"/>
                  </a:ext>
                </a:extLst>
              </p:cNvPr>
              <p:cNvSpPr/>
              <p:nvPr/>
            </p:nvSpPr>
            <p:spPr>
              <a:xfrm>
                <a:off x="2798418" y="2166085"/>
                <a:ext cx="479556" cy="461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3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732491B-6C71-0CE7-8F79-B6B519E43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565"/>
              <a:stretch/>
            </p:blipFill>
            <p:spPr>
              <a:xfrm>
                <a:off x="2846626" y="2235070"/>
                <a:ext cx="383139" cy="323502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98B000-E005-D3AB-EA1B-0184DF220E84}"/>
                  </a:ext>
                </a:extLst>
              </p:cNvPr>
              <p:cNvSpPr txBox="1"/>
              <p:nvPr/>
            </p:nvSpPr>
            <p:spPr>
              <a:xfrm>
                <a:off x="662253" y="2207073"/>
                <a:ext cx="2304525" cy="49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화이트 반팔 </a:t>
                </a:r>
                <a:r>
                  <a:rPr lang="en-US" altLang="ko-KR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PK</a:t>
                </a:r>
                <a:r>
                  <a:rPr lang="ko-KR" altLang="en-US" sz="1333" b="1" dirty="0">
                    <a:solidFill>
                      <a:schemeClr val="tx2"/>
                    </a:solidFill>
                    <a:ea typeface="나눔바른고딕OTF" panose="02020603020101020101"/>
                  </a:rPr>
                  <a:t>원피스</a:t>
                </a: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77D6E64-2A1F-6A6E-30F6-F8D8516F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44" y="3719207"/>
              <a:ext cx="1286033" cy="1286033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DB70E02-84FE-E35E-D017-7A7FC89AE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220" y="3719205"/>
              <a:ext cx="1286033" cy="1286033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41123361-2B17-6347-318F-FEA6797D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856" y="3719204"/>
              <a:ext cx="1286033" cy="1286033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0BC5CB-E7C4-EA75-9458-858D345FE8E6}"/>
                </a:ext>
              </a:extLst>
            </p:cNvPr>
            <p:cNvSpPr txBox="1"/>
            <p:nvPr/>
          </p:nvSpPr>
          <p:spPr>
            <a:xfrm>
              <a:off x="2133601" y="5048190"/>
              <a:ext cx="5766483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b="1" dirty="0">
                  <a:ea typeface="나눔바른고딕OTF" panose="02020603020101020101"/>
                </a:rPr>
                <a:t>PK</a:t>
              </a:r>
              <a:r>
                <a:rPr lang="ko-KR" altLang="en-US" sz="1333" b="1" dirty="0">
                  <a:ea typeface="나눔바른고딕OTF" panose="02020603020101020101"/>
                </a:rPr>
                <a:t>원피스에 해당하는 모든 검색 결과가 추출됨 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5D7530D-3F33-9FFD-2CA2-460338E0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463" y="6017139"/>
              <a:ext cx="1381966" cy="1381966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9477CF8-DB22-5B39-F836-E993430C2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366" y="6035458"/>
              <a:ext cx="1381966" cy="1381966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D73B911-F42F-BF1E-57D7-EDBF181E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532" y="6035458"/>
              <a:ext cx="1381966" cy="1381966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F048DD-BD1F-0EE1-EC8B-115AEA4F2992}"/>
                </a:ext>
              </a:extLst>
            </p:cNvPr>
            <p:cNvSpPr txBox="1"/>
            <p:nvPr/>
          </p:nvSpPr>
          <p:spPr>
            <a:xfrm>
              <a:off x="2177026" y="7486590"/>
              <a:ext cx="5095626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33" b="1" dirty="0">
                  <a:ea typeface="나눔바른고딕OTF" panose="02020603020101020101"/>
                </a:rPr>
                <a:t>여러 스타일이 제시되어 검색어 정제 필요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1FB3FF8-BC80-8A14-2032-3DFEF323D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8566533"/>
              <a:ext cx="1237117" cy="1544860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BCAF659-2E06-F4CC-2673-21518094D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347" y="8585525"/>
              <a:ext cx="1378679" cy="1378679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04A8A22-2F42-CA01-242E-D8261BF5F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219" y="8533741"/>
              <a:ext cx="1237117" cy="1544860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73401C-BA68-C65C-2AFA-58A7C0239C42}"/>
                </a:ext>
              </a:extLst>
            </p:cNvPr>
            <p:cNvSpPr txBox="1"/>
            <p:nvPr/>
          </p:nvSpPr>
          <p:spPr>
            <a:xfrm>
              <a:off x="2209801" y="2700634"/>
              <a:ext cx="41662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ea typeface="나눔바른고딕OTF" panose="02020603020101020101"/>
                </a:rPr>
                <a:t>기존 텍스트 기반 검색 예시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56896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기대효과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83196" y="5991910"/>
            <a:ext cx="474133" cy="139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10983196" y="5991910"/>
            <a:ext cx="474133" cy="13945"/>
          </a:xfrm>
          <a:prstGeom prst="rect">
            <a:avLst/>
          </a:prstGeom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859D20E9-454C-BB6D-2069-35C90D3C40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97920" y="6357620"/>
            <a:ext cx="403013" cy="11853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958476F1-17BF-E2F6-6702-E526EAA8B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11297920" y="6357620"/>
            <a:ext cx="403013" cy="118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9CA683B-085F-22B7-3830-1B0464D2DF17}"/>
              </a:ext>
            </a:extLst>
          </p:cNvPr>
          <p:cNvGrpSpPr>
            <a:grpSpLocks noChangeAspect="1"/>
          </p:cNvGrpSpPr>
          <p:nvPr/>
        </p:nvGrpSpPr>
        <p:grpSpPr>
          <a:xfrm>
            <a:off x="6757832" y="3371000"/>
            <a:ext cx="5180169" cy="3360000"/>
            <a:chOff x="3593819" y="3807000"/>
            <a:chExt cx="9990327" cy="648000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4D8B77E-DADD-B62E-F345-B1AE4456FD77}"/>
                </a:ext>
              </a:extLst>
            </p:cNvPr>
            <p:cNvGrpSpPr/>
            <p:nvPr/>
          </p:nvGrpSpPr>
          <p:grpSpPr>
            <a:xfrm>
              <a:off x="3593819" y="3807000"/>
              <a:ext cx="9990327" cy="6480000"/>
              <a:chOff x="3593819" y="3807000"/>
              <a:chExt cx="9990327" cy="6480000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3B0298B0-EBED-4344-8AE7-90E0A0FD1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3819" y="3807000"/>
                <a:ext cx="9990327" cy="6480000"/>
              </a:xfrm>
              <a:prstGeom prst="rect">
                <a:avLst/>
              </a:prstGeom>
            </p:spPr>
          </p:pic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A4890B8-2894-3009-BF76-FABF55377631}"/>
                  </a:ext>
                </a:extLst>
              </p:cNvPr>
              <p:cNvSpPr/>
              <p:nvPr/>
            </p:nvSpPr>
            <p:spPr>
              <a:xfrm>
                <a:off x="7772400" y="5295900"/>
                <a:ext cx="4572000" cy="1676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DA656FF-991F-97E0-1B80-98C5DFAC7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5400" y="5219700"/>
              <a:ext cx="288000" cy="288000"/>
            </a:xfrm>
            <a:prstGeom prst="ellipse">
              <a:avLst/>
            </a:prstGeom>
            <a:solidFill>
              <a:srgbClr val="FF3B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ea typeface="나눔바른고딕OTF" panose="02020603020101020101"/>
                </a:rPr>
                <a:t>1</a:t>
              </a:r>
              <a:endParaRPr lang="ko-KR" altLang="en-US" sz="1200" dirty="0">
                <a:ea typeface="나눔바른고딕OTF" panose="02020603020101020101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1C8B7E-EA51-2526-D590-92830284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4800" y="5271480"/>
              <a:ext cx="288000" cy="288000"/>
            </a:xfrm>
            <a:prstGeom prst="ellipse">
              <a:avLst/>
            </a:prstGeom>
            <a:solidFill>
              <a:srgbClr val="FF3B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ea typeface="나눔바른고딕OTF" panose="02020603020101020101"/>
                </a:rPr>
                <a:t>2</a:t>
              </a:r>
              <a:endParaRPr lang="ko-KR" altLang="en-US" sz="1200" dirty="0">
                <a:ea typeface="나눔바른고딕OTF" panose="02020603020101020101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DC4C0C2-3928-D894-CBC4-5E9A2A66C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160" y="9406400"/>
              <a:ext cx="288000" cy="288000"/>
            </a:xfrm>
            <a:prstGeom prst="ellipse">
              <a:avLst/>
            </a:prstGeom>
            <a:solidFill>
              <a:srgbClr val="FF3B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ea typeface="나눔바른고딕OTF" panose="02020603020101020101"/>
                </a:rPr>
                <a:t>3</a:t>
              </a:r>
              <a:endParaRPr lang="ko-KR" altLang="en-US" sz="1200" dirty="0">
                <a:ea typeface="나눔바른고딕OTF" panose="02020603020101020101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E276420-4309-1359-ECE0-D47FBF7EA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66000" y="9406400"/>
              <a:ext cx="288000" cy="288000"/>
            </a:xfrm>
            <a:prstGeom prst="ellipse">
              <a:avLst/>
            </a:prstGeom>
            <a:solidFill>
              <a:srgbClr val="FF3B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ea typeface="나눔바른고딕OTF" panose="02020603020101020101"/>
                </a:rPr>
                <a:t>4</a:t>
              </a:r>
              <a:endParaRPr lang="ko-KR" altLang="en-US" sz="1200" dirty="0">
                <a:ea typeface="나눔바른고딕OTF" panose="02020603020101020101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7A09788-B119-B5A5-3391-B9BA461BEA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81" y="4240754"/>
            <a:ext cx="1391767" cy="16701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231A411-467F-318A-84C9-83E7631C0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80" y="4128727"/>
            <a:ext cx="908620" cy="100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F778EC8-92EB-61A1-8132-1583ACEE9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36" y="4130360"/>
            <a:ext cx="770232" cy="100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3A7B7C-F386-2820-50BB-B14AFFF38CDD}"/>
              </a:ext>
            </a:extLst>
          </p:cNvPr>
          <p:cNvSpPr/>
          <p:nvPr/>
        </p:nvSpPr>
        <p:spPr>
          <a:xfrm>
            <a:off x="7213267" y="6403312"/>
            <a:ext cx="1391767" cy="226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b="1" dirty="0">
                <a:solidFill>
                  <a:schemeClr val="tx1"/>
                </a:solidFill>
                <a:ea typeface="나눔바른고딕OTF" panose="02020603020101020101"/>
              </a:rPr>
              <a:t>반소매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F5CDB-C2F4-9C05-5FEB-A9813B2B4D98}"/>
              </a:ext>
            </a:extLst>
          </p:cNvPr>
          <p:cNvSpPr/>
          <p:nvPr/>
        </p:nvSpPr>
        <p:spPr>
          <a:xfrm>
            <a:off x="9251120" y="4133259"/>
            <a:ext cx="908880" cy="10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F2F486-6716-9E3D-BDFC-35CC1F79AADD}"/>
              </a:ext>
            </a:extLst>
          </p:cNvPr>
          <p:cNvSpPr/>
          <p:nvPr/>
        </p:nvSpPr>
        <p:spPr>
          <a:xfrm>
            <a:off x="7101841" y="3714327"/>
            <a:ext cx="1391767" cy="28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ea typeface="나눔바른고딕OTF" panose="02020603020101020101"/>
              </a:rPr>
              <a:t>이미지 검색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E05804-D2DD-36F8-5DD5-9A62053DE2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9"/>
          <a:stretch/>
        </p:blipFill>
        <p:spPr>
          <a:xfrm>
            <a:off x="309560" y="3012425"/>
            <a:ext cx="655641" cy="5689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29D9576-6C4D-49D6-83AE-67C840EE6C22}"/>
              </a:ext>
            </a:extLst>
          </p:cNvPr>
          <p:cNvSpPr txBox="1"/>
          <p:nvPr/>
        </p:nvSpPr>
        <p:spPr>
          <a:xfrm>
            <a:off x="1104407" y="327660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나눔바른고딕OTF" panose="02020603020101020101"/>
              </a:rPr>
              <a:t>구매자 상품탐색 프로세스 축소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FD7240-88A6-4F50-74A9-08E9E33B3C00}"/>
              </a:ext>
            </a:extLst>
          </p:cNvPr>
          <p:cNvSpPr/>
          <p:nvPr/>
        </p:nvSpPr>
        <p:spPr>
          <a:xfrm>
            <a:off x="275226" y="3784600"/>
            <a:ext cx="1806928" cy="70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ea typeface="나눔바른고딕OTF" panose="02020603020101020101"/>
              </a:rPr>
              <a:t>검색 키워드 축소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E249F-AF30-AAAC-8612-B1AC85E06424}"/>
              </a:ext>
            </a:extLst>
          </p:cNvPr>
          <p:cNvSpPr/>
          <p:nvPr/>
        </p:nvSpPr>
        <p:spPr>
          <a:xfrm>
            <a:off x="275226" y="4890062"/>
            <a:ext cx="1806928" cy="70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2"/>
                </a:solidFill>
                <a:ea typeface="나눔바른고딕OTF" panose="02020603020101020101"/>
              </a:rPr>
              <a:t>재탐색</a:t>
            </a:r>
            <a:r>
              <a:rPr lang="ko-KR" altLang="en-US" sz="1600" b="1" dirty="0">
                <a:solidFill>
                  <a:schemeClr val="tx2"/>
                </a:solidFill>
                <a:ea typeface="나눔바른고딕OTF" panose="02020603020101020101"/>
              </a:rPr>
              <a:t> 과정 단축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E5B288-2E1D-68B4-5D86-3ECCE458CFF1}"/>
              </a:ext>
            </a:extLst>
          </p:cNvPr>
          <p:cNvSpPr/>
          <p:nvPr/>
        </p:nvSpPr>
        <p:spPr>
          <a:xfrm>
            <a:off x="275226" y="5995524"/>
            <a:ext cx="1806928" cy="70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ea typeface="나눔바른고딕OTF" panose="02020603020101020101"/>
              </a:rPr>
              <a:t>가격 비교 과정 축소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F83D60-BA97-DC20-E74E-781A2BC59CE5}"/>
              </a:ext>
            </a:extLst>
          </p:cNvPr>
          <p:cNvSpPr/>
          <p:nvPr/>
        </p:nvSpPr>
        <p:spPr>
          <a:xfrm>
            <a:off x="2253653" y="3784600"/>
            <a:ext cx="4006931" cy="7530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검색 키워드에 대한 고려 과정이 축소되며</a:t>
            </a:r>
            <a:r>
              <a:rPr lang="en-US" altLang="ko-KR" sz="1333" dirty="0">
                <a:solidFill>
                  <a:schemeClr val="tx2"/>
                </a:solidFill>
                <a:ea typeface="나눔바른고딕OTF" panose="02020603020101020101"/>
              </a:rPr>
              <a:t>, </a:t>
            </a:r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검색 키워드가 본문 내에 없는 경우에도 이미지 유사도 기반의 검색 결과 확인 가능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5616C5-F105-D2E7-FFB6-C277E1695CE3}"/>
              </a:ext>
            </a:extLst>
          </p:cNvPr>
          <p:cNvSpPr/>
          <p:nvPr/>
        </p:nvSpPr>
        <p:spPr>
          <a:xfrm>
            <a:off x="2253653" y="4881284"/>
            <a:ext cx="4006930" cy="7530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입력한 이미지에 해당하는 유사 상품 검색 방식을 통해 원하는 상품을 찾기 위한 반복된 </a:t>
            </a:r>
            <a:r>
              <a:rPr lang="ko-KR" altLang="en-US" sz="1333" dirty="0" err="1">
                <a:solidFill>
                  <a:schemeClr val="tx2"/>
                </a:solidFill>
                <a:ea typeface="나눔바른고딕OTF" panose="02020603020101020101"/>
              </a:rPr>
              <a:t>재탐색</a:t>
            </a:r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 과정 단축 가능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1C5BE54-C54B-46C2-F6FE-5051BAC64270}"/>
              </a:ext>
            </a:extLst>
          </p:cNvPr>
          <p:cNvSpPr/>
          <p:nvPr/>
        </p:nvSpPr>
        <p:spPr>
          <a:xfrm>
            <a:off x="2253652" y="5977967"/>
            <a:ext cx="4006931" cy="7530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원하는 상품과 유사한 평균</a:t>
            </a:r>
            <a:r>
              <a:rPr lang="en-US" altLang="ko-KR" sz="1333" dirty="0">
                <a:solidFill>
                  <a:schemeClr val="tx2"/>
                </a:solidFill>
                <a:ea typeface="나눔바른고딕OTF" panose="02020603020101020101"/>
              </a:rPr>
              <a:t>/</a:t>
            </a:r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최소</a:t>
            </a:r>
            <a:r>
              <a:rPr lang="en-US" altLang="ko-KR" sz="1333" dirty="0">
                <a:solidFill>
                  <a:schemeClr val="tx2"/>
                </a:solidFill>
                <a:ea typeface="나눔바른고딕OTF" panose="02020603020101020101"/>
              </a:rPr>
              <a:t>/</a:t>
            </a:r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최대 가격 비교를 통해 합리적인 구매의사결정 가능 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BC7E8985-DDAB-6781-82C5-B40E5DD40734}"/>
              </a:ext>
            </a:extLst>
          </p:cNvPr>
          <p:cNvSpPr txBox="1"/>
          <p:nvPr/>
        </p:nvSpPr>
        <p:spPr>
          <a:xfrm>
            <a:off x="457200" y="1244600"/>
            <a:ext cx="8246864" cy="1393099"/>
          </a:xfrm>
          <a:prstGeom prst="rect">
            <a:avLst/>
          </a:prstGeom>
        </p:spPr>
        <p:txBody>
          <a:bodyPr lIns="0" tIns="0" rIns="0" bIns="0" anchor="t"/>
          <a:lstStyle/>
          <a:p>
            <a:pPr marL="228611" indent="-228611">
              <a:lnSpc>
                <a:spcPct val="149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67" dirty="0">
                <a:latin typeface="나눔바른고딕OTF"/>
                <a:ea typeface="나눔바른고딕OTF"/>
              </a:rPr>
              <a:t>인공지능 모델 활용을 통해 고객에게 긍정적 고객 경험 제공</a:t>
            </a:r>
            <a:endParaRPr lang="en-US" altLang="ko-KR" sz="1600" spc="-67" dirty="0">
              <a:latin typeface="나눔바른고딕OTF"/>
              <a:ea typeface="나눔바른고딕OTF"/>
            </a:endParaRPr>
          </a:p>
          <a:p>
            <a:pPr marL="228611" indent="-228611">
              <a:lnSpc>
                <a:spcPct val="149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구매자 </a:t>
            </a:r>
            <a:r>
              <a:rPr lang="en-US" altLang="ko-KR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</a:t>
            </a: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이미지 검색을 통해 원하는 디자인을 직관적으로 검색 및 검색 과정 축소</a:t>
            </a:r>
            <a:endParaRPr lang="en-US" altLang="ko-KR" sz="1600" b="1" spc="-67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228611" indent="-228611">
              <a:lnSpc>
                <a:spcPct val="149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67" dirty="0">
                <a:latin typeface="나눔바른고딕OTF"/>
                <a:ea typeface="나눔바른고딕OTF"/>
              </a:rPr>
              <a:t>판매자 </a:t>
            </a:r>
            <a:r>
              <a:rPr lang="en-US" altLang="ko-KR" sz="1600" spc="-67" dirty="0">
                <a:latin typeface="나눔바른고딕OTF"/>
                <a:ea typeface="나눔바른고딕OTF"/>
              </a:rPr>
              <a:t>: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상품 </a:t>
            </a:r>
            <a:r>
              <a:rPr lang="ko-KR" altLang="en-US" sz="1600" spc="-67" dirty="0" err="1">
                <a:latin typeface="나눔바른고딕OTF"/>
                <a:ea typeface="나눔바른고딕OTF"/>
              </a:rPr>
              <a:t>등록시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 카테고리 자동 분류 및 유사 상품 내 가격 비교</a:t>
            </a:r>
            <a:endParaRPr lang="ko-KR" altLang="ko-KR" sz="1600" spc="-67" dirty="0">
              <a:latin typeface="나눔바른고딕OTF"/>
              <a:ea typeface="나눔바른고딕OTF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E6CDD8B-44AF-2051-2ADA-126A7135AA8D}"/>
              </a:ext>
            </a:extLst>
          </p:cNvPr>
          <p:cNvCxnSpPr>
            <a:cxnSpLocks/>
          </p:cNvCxnSpPr>
          <p:nvPr/>
        </p:nvCxnSpPr>
        <p:spPr>
          <a:xfrm rot="5400000">
            <a:off x="4444605" y="3392127"/>
            <a:ext cx="5400423" cy="1277324"/>
          </a:xfrm>
          <a:prstGeom prst="bentConnector3">
            <a:avLst>
              <a:gd name="adj1" fmla="val 32083"/>
            </a:avLst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8">
            <a:extLst>
              <a:ext uri="{FF2B5EF4-FFF2-40B4-BE49-F238E27FC236}">
                <a16:creationId xmlns:a16="http://schemas.microsoft.com/office/drawing/2014/main" id="{A1732299-6628-2764-2853-1D1DCF0C5B4B}"/>
              </a:ext>
            </a:extLst>
          </p:cNvPr>
          <p:cNvSpPr txBox="1"/>
          <p:nvPr/>
        </p:nvSpPr>
        <p:spPr>
          <a:xfrm>
            <a:off x="8160001" y="1296000"/>
            <a:ext cx="3300515" cy="1946023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 기반 검색</a:t>
            </a:r>
            <a:endParaRPr lang="en-US" altLang="ko-KR" sz="1600" b="1" spc="-67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1600" spc="-67" dirty="0">
                <a:latin typeface="나눔바른고딕OTF"/>
                <a:ea typeface="나눔바른고딕OTF"/>
              </a:rPr>
              <a:t>1.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이미지 등록</a:t>
            </a:r>
            <a:br>
              <a:rPr lang="en-US" altLang="ko-KR" sz="1600" spc="-67" dirty="0"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2.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의류 영역 제시 </a:t>
            </a:r>
            <a:r>
              <a:rPr lang="en-US" altLang="ko-KR" sz="1600" spc="-67" dirty="0">
                <a:latin typeface="나눔바른고딕OTF"/>
                <a:ea typeface="나눔바른고딕OTF"/>
              </a:rPr>
              <a:t>-&gt;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사용자가 선택</a:t>
            </a:r>
            <a:br>
              <a:rPr lang="en-US" altLang="ko-KR" sz="1600" spc="-67" dirty="0"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3.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카테고리 제시</a:t>
            </a:r>
            <a:br>
              <a:rPr lang="en-US" altLang="ko-KR" sz="1600" spc="-67" dirty="0"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4.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검색 결과 페이지로 이동</a:t>
            </a:r>
            <a:endParaRPr lang="ko-KR" altLang="ko-KR" sz="1600" spc="-67" dirty="0"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4205187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56896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기대효과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83196" y="5991910"/>
            <a:ext cx="474133" cy="139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10983196" y="5991910"/>
            <a:ext cx="474133" cy="13945"/>
          </a:xfrm>
          <a:prstGeom prst="rect">
            <a:avLst/>
          </a:prstGeom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859D20E9-454C-BB6D-2069-35C90D3C40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97920" y="6357620"/>
            <a:ext cx="403013" cy="11853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958476F1-17BF-E2F6-6702-E526EAA8B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11297920" y="6357620"/>
            <a:ext cx="403013" cy="1185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B0298B0-EBED-4344-8AE7-90E0A0FD1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32" y="3371000"/>
            <a:ext cx="5180169" cy="3360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4890B8-2894-3009-BF76-FABF55377631}"/>
              </a:ext>
            </a:extLst>
          </p:cNvPr>
          <p:cNvSpPr/>
          <p:nvPr/>
        </p:nvSpPr>
        <p:spPr>
          <a:xfrm>
            <a:off x="8924503" y="4143022"/>
            <a:ext cx="2370666" cy="8692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A656FF-991F-97E0-1B80-98C5DFAC7A2B}"/>
              </a:ext>
            </a:extLst>
          </p:cNvPr>
          <p:cNvSpPr>
            <a:spLocks noChangeAspect="1"/>
          </p:cNvSpPr>
          <p:nvPr/>
        </p:nvSpPr>
        <p:spPr>
          <a:xfrm>
            <a:off x="6997170" y="4103512"/>
            <a:ext cx="149333" cy="149333"/>
          </a:xfrm>
          <a:prstGeom prst="ellipse">
            <a:avLst/>
          </a:prstGeom>
          <a:solidFill>
            <a:srgbClr val="FF3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바른고딕OTF" panose="02020603020101020101"/>
              </a:rPr>
              <a:t>1</a:t>
            </a:r>
            <a:endParaRPr lang="ko-KR" altLang="en-US" sz="1200" dirty="0">
              <a:ea typeface="나눔바른고딕OTF" panose="02020603020101020101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71C8B7E-EA51-2526-D590-928302840C8D}"/>
              </a:ext>
            </a:extLst>
          </p:cNvPr>
          <p:cNvSpPr>
            <a:spLocks noChangeAspect="1"/>
          </p:cNvSpPr>
          <p:nvPr/>
        </p:nvSpPr>
        <p:spPr>
          <a:xfrm>
            <a:off x="9003525" y="4130360"/>
            <a:ext cx="149333" cy="149333"/>
          </a:xfrm>
          <a:prstGeom prst="ellipse">
            <a:avLst/>
          </a:prstGeom>
          <a:solidFill>
            <a:srgbClr val="FF3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바른고딕OTF" panose="02020603020101020101"/>
              </a:rPr>
              <a:t>2</a:t>
            </a:r>
            <a:endParaRPr lang="ko-KR" altLang="en-US" sz="1200" dirty="0">
              <a:ea typeface="나눔바른고딕OTF" panose="02020603020101020101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DC4C0C2-3928-D894-CBC4-5E9A2A66CFA7}"/>
              </a:ext>
            </a:extLst>
          </p:cNvPr>
          <p:cNvSpPr>
            <a:spLocks noChangeAspect="1"/>
          </p:cNvSpPr>
          <p:nvPr/>
        </p:nvSpPr>
        <p:spPr>
          <a:xfrm>
            <a:off x="7063934" y="6274393"/>
            <a:ext cx="149333" cy="149333"/>
          </a:xfrm>
          <a:prstGeom prst="ellipse">
            <a:avLst/>
          </a:prstGeom>
          <a:solidFill>
            <a:srgbClr val="FF3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바른고딕OTF" panose="02020603020101020101"/>
              </a:rPr>
              <a:t>3</a:t>
            </a:r>
            <a:endParaRPr lang="ko-KR" altLang="en-US" sz="1200" dirty="0">
              <a:ea typeface="나눔바른고딕OTF" panose="02020603020101020101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7A09788-B119-B5A5-3391-B9BA461BEA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81" y="4240754"/>
            <a:ext cx="1391767" cy="16701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231A411-467F-318A-84C9-83E7631C0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80" y="4128727"/>
            <a:ext cx="908620" cy="100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F778EC8-92EB-61A1-8132-1583ACEE9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36" y="4130360"/>
            <a:ext cx="770232" cy="100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3A7B7C-F386-2820-50BB-B14AFFF38CDD}"/>
              </a:ext>
            </a:extLst>
          </p:cNvPr>
          <p:cNvSpPr/>
          <p:nvPr/>
        </p:nvSpPr>
        <p:spPr>
          <a:xfrm>
            <a:off x="7213267" y="6403312"/>
            <a:ext cx="1391767" cy="226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b="1" dirty="0">
                <a:solidFill>
                  <a:schemeClr val="tx1"/>
                </a:solidFill>
                <a:ea typeface="나눔바른고딕OTF" panose="02020603020101020101"/>
              </a:rPr>
              <a:t>반소매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F5CDB-C2F4-9C05-5FEB-A9813B2B4D98}"/>
              </a:ext>
            </a:extLst>
          </p:cNvPr>
          <p:cNvSpPr/>
          <p:nvPr/>
        </p:nvSpPr>
        <p:spPr>
          <a:xfrm>
            <a:off x="9251120" y="4133259"/>
            <a:ext cx="908880" cy="10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F2F486-6716-9E3D-BDFC-35CC1F79AADD}"/>
              </a:ext>
            </a:extLst>
          </p:cNvPr>
          <p:cNvSpPr/>
          <p:nvPr/>
        </p:nvSpPr>
        <p:spPr>
          <a:xfrm>
            <a:off x="7101840" y="3714327"/>
            <a:ext cx="1822662" cy="28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  <a:ea typeface="나눔바른고딕OTF" panose="02020603020101020101"/>
              </a:rPr>
              <a:t>판매 물품 등록</a:t>
            </a:r>
            <a:endParaRPr lang="ko-KR" altLang="en-US" sz="1600" b="1" dirty="0">
              <a:solidFill>
                <a:schemeClr val="tx1"/>
              </a:solidFill>
              <a:ea typeface="나눔바른고딕OTF" panose="02020603020101020101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E05804-D2DD-36F8-5DD5-9A62053DE2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9"/>
          <a:stretch/>
        </p:blipFill>
        <p:spPr>
          <a:xfrm>
            <a:off x="309560" y="3012425"/>
            <a:ext cx="655641" cy="5689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29D9576-6C4D-49D6-83AE-67C840EE6C22}"/>
              </a:ext>
            </a:extLst>
          </p:cNvPr>
          <p:cNvSpPr txBox="1"/>
          <p:nvPr/>
        </p:nvSpPr>
        <p:spPr>
          <a:xfrm>
            <a:off x="1104407" y="327660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나눔바른고딕OTF" panose="02020603020101020101"/>
              </a:rPr>
              <a:t>판매자 상품탐색 프로세스 축소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FD7240-88A6-4F50-74A9-08E9E33B3C00}"/>
              </a:ext>
            </a:extLst>
          </p:cNvPr>
          <p:cNvSpPr/>
          <p:nvPr/>
        </p:nvSpPr>
        <p:spPr>
          <a:xfrm>
            <a:off x="275226" y="3784600"/>
            <a:ext cx="1806928" cy="70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ea typeface="나눔바른고딕OTF" panose="02020603020101020101"/>
              </a:rPr>
              <a:t>등록 키워드 축소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E249F-AF30-AAAC-8612-B1AC85E06424}"/>
              </a:ext>
            </a:extLst>
          </p:cNvPr>
          <p:cNvSpPr/>
          <p:nvPr/>
        </p:nvSpPr>
        <p:spPr>
          <a:xfrm>
            <a:off x="275226" y="4890062"/>
            <a:ext cx="1806928" cy="70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ea typeface="나눔바른고딕OTF" panose="02020603020101020101"/>
              </a:rPr>
              <a:t>카테고리 분류 과정 단축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E5B288-2E1D-68B4-5D86-3ECCE458CFF1}"/>
              </a:ext>
            </a:extLst>
          </p:cNvPr>
          <p:cNvSpPr/>
          <p:nvPr/>
        </p:nvSpPr>
        <p:spPr>
          <a:xfrm>
            <a:off x="275226" y="5995524"/>
            <a:ext cx="1806928" cy="708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ea typeface="나눔바른고딕OTF" panose="02020603020101020101"/>
              </a:rPr>
              <a:t>가격 설정 과정 축소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F83D60-BA97-DC20-E74E-781A2BC59CE5}"/>
              </a:ext>
            </a:extLst>
          </p:cNvPr>
          <p:cNvSpPr/>
          <p:nvPr/>
        </p:nvSpPr>
        <p:spPr>
          <a:xfrm>
            <a:off x="2253653" y="3784600"/>
            <a:ext cx="4006931" cy="7530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검색어 상위 노출을 위한 등록 키워드 고려 사항이 축소됨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5616C5-F105-D2E7-FFB6-C277E1695CE3}"/>
              </a:ext>
            </a:extLst>
          </p:cNvPr>
          <p:cNvSpPr/>
          <p:nvPr/>
        </p:nvSpPr>
        <p:spPr>
          <a:xfrm>
            <a:off x="2253653" y="4881284"/>
            <a:ext cx="4006930" cy="7530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이미지 기반 객체 인식 및 카테고리 자동 분류를 통해 판매 물품 등록 과정의 프로세스 단축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1C5BE54-C54B-46C2-F6FE-5051BAC64270}"/>
              </a:ext>
            </a:extLst>
          </p:cNvPr>
          <p:cNvSpPr/>
          <p:nvPr/>
        </p:nvSpPr>
        <p:spPr>
          <a:xfrm>
            <a:off x="2253652" y="5977967"/>
            <a:ext cx="4006931" cy="7530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판매할 상품과 유사한 평균</a:t>
            </a:r>
            <a:r>
              <a:rPr lang="en-US" altLang="ko-KR" sz="1333" dirty="0">
                <a:solidFill>
                  <a:schemeClr val="tx2"/>
                </a:solidFill>
                <a:ea typeface="나눔바른고딕OTF" panose="02020603020101020101"/>
              </a:rPr>
              <a:t>/</a:t>
            </a:r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최소</a:t>
            </a:r>
            <a:r>
              <a:rPr lang="en-US" altLang="ko-KR" sz="1333" dirty="0">
                <a:solidFill>
                  <a:schemeClr val="tx2"/>
                </a:solidFill>
                <a:ea typeface="나눔바른고딕OTF" panose="02020603020101020101"/>
              </a:rPr>
              <a:t>/</a:t>
            </a:r>
            <a:r>
              <a:rPr lang="ko-KR" altLang="en-US" sz="1333" dirty="0">
                <a:solidFill>
                  <a:schemeClr val="tx2"/>
                </a:solidFill>
                <a:ea typeface="나눔바른고딕OTF" panose="02020603020101020101"/>
              </a:rPr>
              <a:t>최대 가격 비교를 통해 경쟁력 있는 가격 설정 유도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BC7E8985-DDAB-6781-82C5-B40E5DD40734}"/>
              </a:ext>
            </a:extLst>
          </p:cNvPr>
          <p:cNvSpPr txBox="1"/>
          <p:nvPr/>
        </p:nvSpPr>
        <p:spPr>
          <a:xfrm>
            <a:off x="457200" y="1244600"/>
            <a:ext cx="8246864" cy="1393099"/>
          </a:xfrm>
          <a:prstGeom prst="rect">
            <a:avLst/>
          </a:prstGeom>
        </p:spPr>
        <p:txBody>
          <a:bodyPr lIns="0" tIns="0" rIns="0" bIns="0" anchor="t"/>
          <a:lstStyle/>
          <a:p>
            <a:pPr marL="228611" indent="-228611">
              <a:lnSpc>
                <a:spcPct val="149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67" dirty="0">
                <a:latin typeface="나눔바른고딕OTF"/>
                <a:ea typeface="나눔바른고딕OTF"/>
              </a:rPr>
              <a:t>인공지능 모델 활용을 통해 고객에게 긍정적 고객 경험 제공</a:t>
            </a:r>
            <a:endParaRPr lang="en-US" altLang="ko-KR" sz="1600" spc="-67" dirty="0">
              <a:latin typeface="나눔바른고딕OTF"/>
              <a:ea typeface="나눔바른고딕OTF"/>
            </a:endParaRPr>
          </a:p>
          <a:p>
            <a:pPr marL="228611" indent="-228611">
              <a:lnSpc>
                <a:spcPct val="149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67" dirty="0">
                <a:latin typeface="나눔바른고딕OTF"/>
                <a:ea typeface="나눔바른고딕OTF"/>
              </a:rPr>
              <a:t>구매자 </a:t>
            </a:r>
            <a:r>
              <a:rPr lang="en-US" altLang="ko-KR" sz="1600" spc="-67" dirty="0">
                <a:latin typeface="나눔바른고딕OTF"/>
                <a:ea typeface="나눔바른고딕OTF"/>
              </a:rPr>
              <a:t>: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 이미지 검색을 통해 원하는 디자인을 직관적으로 검색 및 검색 과정 축소</a:t>
            </a:r>
            <a:endParaRPr lang="en-US" altLang="ko-KR" sz="1600" spc="-67" dirty="0">
              <a:latin typeface="나눔바른고딕OTF"/>
              <a:ea typeface="나눔바른고딕OTF"/>
            </a:endParaRPr>
          </a:p>
          <a:p>
            <a:pPr marL="228611" indent="-228611">
              <a:lnSpc>
                <a:spcPct val="149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판매자 </a:t>
            </a:r>
            <a:r>
              <a:rPr lang="en-US" altLang="ko-KR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 </a:t>
            </a:r>
            <a:r>
              <a:rPr lang="ko-KR" altLang="en-US" sz="1600" b="1" spc="-67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등록시</a:t>
            </a: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카테고리 자동 분류 및 유사 상품 내 가격 비교</a:t>
            </a:r>
            <a:endParaRPr lang="ko-KR" altLang="ko-KR" sz="1600" b="1" spc="-67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E6CDD8B-44AF-2051-2ADA-126A7135AA8D}"/>
              </a:ext>
            </a:extLst>
          </p:cNvPr>
          <p:cNvCxnSpPr>
            <a:cxnSpLocks/>
          </p:cNvCxnSpPr>
          <p:nvPr/>
        </p:nvCxnSpPr>
        <p:spPr>
          <a:xfrm rot="5400000">
            <a:off x="4444605" y="3392127"/>
            <a:ext cx="5400423" cy="1277324"/>
          </a:xfrm>
          <a:prstGeom prst="bentConnector3">
            <a:avLst>
              <a:gd name="adj1" fmla="val 32083"/>
            </a:avLst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633B0E-DBE6-ECF5-D29F-AFCD969B381C}"/>
              </a:ext>
            </a:extLst>
          </p:cNvPr>
          <p:cNvSpPr>
            <a:spLocks noChangeAspect="1"/>
          </p:cNvSpPr>
          <p:nvPr/>
        </p:nvSpPr>
        <p:spPr>
          <a:xfrm>
            <a:off x="10456759" y="6354387"/>
            <a:ext cx="1074841" cy="3100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7" dirty="0">
                <a:ea typeface="나눔바른고딕OTF" panose="02020603020101020101"/>
              </a:rPr>
              <a:t>상품 등록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E276420-4309-1359-ECE0-D47FBF7EA671}"/>
              </a:ext>
            </a:extLst>
          </p:cNvPr>
          <p:cNvSpPr>
            <a:spLocks noChangeAspect="1"/>
          </p:cNvSpPr>
          <p:nvPr/>
        </p:nvSpPr>
        <p:spPr>
          <a:xfrm>
            <a:off x="10373036" y="6274393"/>
            <a:ext cx="149333" cy="149333"/>
          </a:xfrm>
          <a:prstGeom prst="ellipse">
            <a:avLst/>
          </a:prstGeom>
          <a:solidFill>
            <a:srgbClr val="FF3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바른고딕OTF" panose="02020603020101020101"/>
              </a:rPr>
              <a:t>4</a:t>
            </a:r>
            <a:endParaRPr lang="ko-KR" altLang="en-US" sz="1200" dirty="0">
              <a:ea typeface="나눔바른고딕OTF" panose="02020603020101020101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A1732299-6628-2764-2853-1D1DCF0C5B4B}"/>
              </a:ext>
            </a:extLst>
          </p:cNvPr>
          <p:cNvSpPr txBox="1"/>
          <p:nvPr/>
        </p:nvSpPr>
        <p:spPr>
          <a:xfrm>
            <a:off x="8160001" y="1296000"/>
            <a:ext cx="3300515" cy="1946023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 등록 자동화</a:t>
            </a:r>
            <a:br>
              <a:rPr lang="en-US" altLang="ko-KR" sz="1600" b="1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1.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이미지 등록</a:t>
            </a:r>
            <a:br>
              <a:rPr lang="en-US" altLang="ko-KR" sz="1600" spc="-67" dirty="0"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2.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의류 영역 제시 </a:t>
            </a:r>
            <a:r>
              <a:rPr lang="en-US" altLang="ko-KR" sz="1600" spc="-67" dirty="0">
                <a:latin typeface="나눔바른고딕OTF"/>
                <a:ea typeface="나눔바른고딕OTF"/>
              </a:rPr>
              <a:t>-&gt;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사용자가 선택</a:t>
            </a:r>
            <a:br>
              <a:rPr lang="en-US" altLang="ko-KR" sz="1600" spc="-67" dirty="0"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3. 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카테고리 제시</a:t>
            </a:r>
            <a:br>
              <a:rPr lang="en-US" altLang="ko-KR" sz="1600" spc="-67" dirty="0">
                <a:latin typeface="나눔바른고딕OTF"/>
                <a:ea typeface="나눔바른고딕OTF"/>
              </a:rPr>
            </a:br>
            <a:r>
              <a:rPr lang="en-US" altLang="ko-KR" sz="1600" spc="-67" dirty="0">
                <a:latin typeface="나눔바른고딕OTF"/>
                <a:ea typeface="나눔바른고딕OTF"/>
              </a:rPr>
              <a:t>4.</a:t>
            </a:r>
            <a:r>
              <a:rPr lang="ko-KR" altLang="en-US" sz="1600" spc="-67" dirty="0">
                <a:latin typeface="나눔바른고딕OTF"/>
                <a:ea typeface="나눔바른고딕OTF"/>
              </a:rPr>
              <a:t>상품 등록 페이지로 이동</a:t>
            </a:r>
            <a:endParaRPr lang="ko-KR" altLang="ko-KR" sz="1600" spc="-67" dirty="0"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83441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와이드스크린</PresentationFormat>
  <Paragraphs>70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1</cp:revision>
  <dcterms:created xsi:type="dcterms:W3CDTF">2024-08-28T12:43:39Z</dcterms:created>
  <dcterms:modified xsi:type="dcterms:W3CDTF">2024-08-28T12:43:50Z</dcterms:modified>
</cp:coreProperties>
</file>