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6" y="235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presProps" Target="presProps.xml"  /><Relationship Id="rId2" Type="http://schemas.openxmlformats.org/officeDocument/2006/relationships/slide" Target="slides/slide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08FE6-0A13-5E90-44EF-61E1A66AA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6AB6D4-54F0-B870-78DB-BB9A584C7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10D15-73FC-04D1-69E7-17786B2D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D7C87-F92A-0308-F261-09AB9E93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02636-9E3F-A415-3C24-4BB96597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72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A9DEB-CA95-C00B-0084-03583295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0712C9-3B8C-4106-D38E-ABC98B07E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B0820-5E34-A731-BAFD-C59B8253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B126E-4502-14EB-8D46-8311E917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E0B9C-7C4F-ACC8-6A59-D5A6494F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48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29B5A1-9CA3-74EF-AADB-98591A229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DC6447-61EF-3F14-2572-2C687111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E9E37-E143-5A59-E7E6-0078B9EB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BF146-02CC-1474-A5B0-8499EC80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0D0CB-C1F6-1056-3CB8-CE7D893F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1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4B806-149A-095D-B0ED-37E92713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C7750-439A-8B03-9AEF-BEF8C28D7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B37F0-9B56-F760-233D-532F9539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38B60-3872-CAEF-1727-A57E75E0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4A32A-477D-3231-95BC-C54DD556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71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84D30-E047-7B2D-106A-0B35E821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513062-D134-1C00-823C-2C870B300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A34DA-843A-6B0D-28F9-534F20D3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6E071-272E-913A-8336-05313813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6567C-27D5-6250-DB22-3AF3A562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95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00AB5-FE2D-8CC7-1570-9542D62A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00758-CDDD-9C87-9FB8-9D5E97953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96993E-A286-E43E-8C69-347DE5A3D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91BAAA-F85C-786C-F944-CB524AD3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C3182E-1185-EDA9-B99C-ECA4E294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B9AA42-331F-92F2-ACCE-36EF8850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28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B1860-5813-D42A-2742-7FB72D8B6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B1C8F9-2BC6-DD87-09C9-D79622E68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295B29-CB7F-1AD8-C14F-45D810CC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19F357-B151-2E4D-CFD4-14D09DD25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515AB0-1001-F58B-AFF4-6613C86B3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F86414-1EDA-5EFE-AECA-1FBC3DEA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3C18AF-F81C-E4EB-83EC-78B90E6D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46578E-15EB-FDD8-75F8-8EB385C3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24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948C4-1B70-9BD6-1620-838C768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96368D-C941-E83E-CF77-35E14F13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FCC976-737C-D092-5C78-4BABA4A8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055C29-05A5-0B1A-307D-B4A038A6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98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E7FA56-2C56-65CF-B7B3-20FF562A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FB9F75-21D8-D462-F935-F632710D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753F8B-F9A0-F4AC-8655-15BDF503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9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FB1A9-874A-6B8D-C0F0-858A184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A5CAA-0A67-3BE7-BE29-30EA1F0B6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85537B-BDC9-6259-0E96-D972094F9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A03017-31B0-05C2-477E-1FA361BB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521FA-9C1F-CD96-44BF-7D10458E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C443E-38DD-4EE8-54AF-4DD2F123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63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2060E-CC9D-80E8-FDC1-D536D2A7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A14B24-279B-B2B1-2E5A-8829CB4EA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DE89F7-B8F2-0C70-DE6A-66EF3C72B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FF1CB-F7E4-8B50-B02E-6F8FDB95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B84221-B5EA-82B1-9FF4-F39DBCFC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8F21F0-32A4-56D9-A298-58E379CA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5308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3D00E0-A974-DD85-50A2-B49FF12E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8FCA11-8EEC-828B-97B4-744485806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CC1649-030D-FA28-492C-7C6603F3C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6CCDA0-FCC4-C626-FD15-197B8B5D7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FEBF-B3E0-9793-68F0-9386F6C87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8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jpeg"  /><Relationship Id="rId3" Type="http://schemas.openxmlformats.org/officeDocument/2006/relationships/image" Target="../media/image14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Relationship Id="rId5" Type="http://schemas.openxmlformats.org/officeDocument/2006/relationships/image" Target="../media/image5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Relationship Id="rId3" Type="http://schemas.openxmlformats.org/officeDocument/2006/relationships/image" Target="../media/image10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jpeg"  /><Relationship Id="rId3" Type="http://schemas.openxmlformats.org/officeDocument/2006/relationships/image" Target="../media/image12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9A7B2-2C16-FB2A-B6A7-D93C2CF07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Clothes Detection</a:t>
            </a:r>
            <a:br>
              <a:rPr lang="en-US" altLang="ko-KR" dirty="0"/>
            </a:br>
            <a:r>
              <a:rPr lang="ko-KR" altLang="en-US" dirty="0"/>
              <a:t>모델 결과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24D49B-4B3B-05DD-43E8-992FD4830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32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07639-1E60-52B8-7DA3-8146677F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Confidence Threshold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E838A-1AD5-6485-9027-A594BA528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99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A2F1-62E6-16CE-D995-BB09DFCD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Confusion matrix </a:t>
            </a:r>
            <a:r>
              <a:rPr lang="ko-KR" altLang="en-US" dirty="0"/>
              <a:t>비교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5D60CC1-FE9F-873C-B574-3D5F47505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33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8FA14-A79C-3954-4948-BC513F37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77F40-F836-8FD5-A90C-488403ED0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무신사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r>
              <a:rPr lang="ko-KR" altLang="en-US" dirty="0"/>
              <a:t>중 </a:t>
            </a:r>
            <a:r>
              <a:rPr lang="en-US" altLang="ko-KR" dirty="0"/>
              <a:t>1000</a:t>
            </a:r>
            <a:r>
              <a:rPr lang="ko-KR" altLang="en-US" dirty="0"/>
              <a:t>장을 테스트셋으로 구성</a:t>
            </a:r>
            <a:endParaRPr lang="en-US" altLang="ko-KR" dirty="0"/>
          </a:p>
          <a:p>
            <a:pPr lvl="1"/>
            <a:r>
              <a:rPr lang="ko-KR" altLang="en-US" dirty="0"/>
              <a:t>상의 </a:t>
            </a:r>
            <a:r>
              <a:rPr lang="en-US" altLang="ko-KR" dirty="0"/>
              <a:t>: 420</a:t>
            </a:r>
            <a:r>
              <a:rPr lang="ko-KR" altLang="en-US" dirty="0"/>
              <a:t>장</a:t>
            </a:r>
            <a:r>
              <a:rPr lang="en-US" altLang="ko-KR" dirty="0"/>
              <a:t>, </a:t>
            </a:r>
            <a:r>
              <a:rPr lang="ko-KR" altLang="en-US" dirty="0"/>
              <a:t>하의 </a:t>
            </a:r>
            <a:r>
              <a:rPr lang="en-US" altLang="ko-KR" dirty="0"/>
              <a:t>: 420</a:t>
            </a:r>
            <a:r>
              <a:rPr lang="ko-KR" altLang="en-US" dirty="0"/>
              <a:t>장</a:t>
            </a:r>
            <a:r>
              <a:rPr lang="en-US" altLang="ko-KR" dirty="0"/>
              <a:t>, </a:t>
            </a:r>
            <a:r>
              <a:rPr lang="ko-KR" altLang="en-US" dirty="0"/>
              <a:t>원피스 </a:t>
            </a:r>
            <a:r>
              <a:rPr lang="en-US" altLang="ko-KR" dirty="0"/>
              <a:t>: 160</a:t>
            </a:r>
            <a:r>
              <a:rPr lang="ko-KR" altLang="en-US" dirty="0"/>
              <a:t>장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531C64C-BCFB-F983-C0D8-B766A81B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3683"/>
              </p:ext>
            </p:extLst>
          </p:nvPr>
        </p:nvGraphicFramePr>
        <p:xfrm>
          <a:off x="1094134" y="3269200"/>
          <a:ext cx="2819979" cy="3117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514">
                  <a:extLst>
                    <a:ext uri="{9D8B030D-6E8A-4147-A177-3AD203B41FA5}">
                      <a16:colId xmlns:a16="http://schemas.microsoft.com/office/drawing/2014/main" val="140004327"/>
                    </a:ext>
                  </a:extLst>
                </a:gridCol>
                <a:gridCol w="701336">
                  <a:extLst>
                    <a:ext uri="{9D8B030D-6E8A-4147-A177-3AD203B41FA5}">
                      <a16:colId xmlns:a16="http://schemas.microsoft.com/office/drawing/2014/main" val="2101237556"/>
                    </a:ext>
                  </a:extLst>
                </a:gridCol>
                <a:gridCol w="647129">
                  <a:extLst>
                    <a:ext uri="{9D8B030D-6E8A-4147-A177-3AD203B41FA5}">
                      <a16:colId xmlns:a16="http://schemas.microsoft.com/office/drawing/2014/main" val="92448449"/>
                    </a:ext>
                  </a:extLst>
                </a:gridCol>
              </a:tblGrid>
              <a:tr h="559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착용 사진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제품 사진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6704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긴소매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67779"/>
                  </a:ext>
                </a:extLst>
              </a:tr>
              <a:tr h="5263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셔츠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블라우스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55618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반소매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97555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민소매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408024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니트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스웨터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02755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022739B-6CF6-4D06-63D0-84E4A1D57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65556"/>
              </p:ext>
            </p:extLst>
          </p:nvPr>
        </p:nvGraphicFramePr>
        <p:xfrm>
          <a:off x="4607942" y="3271418"/>
          <a:ext cx="2090915" cy="211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57">
                  <a:extLst>
                    <a:ext uri="{9D8B030D-6E8A-4147-A177-3AD203B41FA5}">
                      <a16:colId xmlns:a16="http://schemas.microsoft.com/office/drawing/2014/main" val="140004327"/>
                    </a:ext>
                  </a:extLst>
                </a:gridCol>
                <a:gridCol w="656948">
                  <a:extLst>
                    <a:ext uri="{9D8B030D-6E8A-4147-A177-3AD203B41FA5}">
                      <a16:colId xmlns:a16="http://schemas.microsoft.com/office/drawing/2014/main" val="2101237556"/>
                    </a:ext>
                  </a:extLst>
                </a:gridCol>
                <a:gridCol w="663210">
                  <a:extLst>
                    <a:ext uri="{9D8B030D-6E8A-4147-A177-3AD203B41FA5}">
                      <a16:colId xmlns:a16="http://schemas.microsoft.com/office/drawing/2014/main" val="4001694859"/>
                    </a:ext>
                  </a:extLst>
                </a:gridCol>
              </a:tblGrid>
              <a:tr h="559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착용 사진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제품 사진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6704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긴바지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67779"/>
                  </a:ext>
                </a:extLst>
              </a:tr>
              <a:tr h="5263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반바지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55618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97555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2EB6F0C-0CA8-301E-F72F-1592EE816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965973"/>
              </p:ext>
            </p:extLst>
          </p:nvPr>
        </p:nvGraphicFramePr>
        <p:xfrm>
          <a:off x="7392685" y="3269200"/>
          <a:ext cx="2303983" cy="1608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718">
                  <a:extLst>
                    <a:ext uri="{9D8B030D-6E8A-4147-A177-3AD203B41FA5}">
                      <a16:colId xmlns:a16="http://schemas.microsoft.com/office/drawing/2014/main" val="140004327"/>
                    </a:ext>
                  </a:extLst>
                </a:gridCol>
                <a:gridCol w="630315">
                  <a:extLst>
                    <a:ext uri="{9D8B030D-6E8A-4147-A177-3AD203B41FA5}">
                      <a16:colId xmlns:a16="http://schemas.microsoft.com/office/drawing/2014/main" val="2101237556"/>
                    </a:ext>
                  </a:extLst>
                </a:gridCol>
                <a:gridCol w="776950">
                  <a:extLst>
                    <a:ext uri="{9D8B030D-6E8A-4147-A177-3AD203B41FA5}">
                      <a16:colId xmlns:a16="http://schemas.microsoft.com/office/drawing/2014/main" val="3722193491"/>
                    </a:ext>
                  </a:extLst>
                </a:gridCol>
              </a:tblGrid>
              <a:tr h="559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착용 사진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제품 사진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6704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원피스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67779"/>
                  </a:ext>
                </a:extLst>
              </a:tr>
              <a:tr h="5263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점프슈트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5561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6009A31-45C3-4C9A-E1AC-0B5BC6E76B97}"/>
              </a:ext>
            </a:extLst>
          </p:cNvPr>
          <p:cNvSpPr/>
          <p:nvPr/>
        </p:nvSpPr>
        <p:spPr>
          <a:xfrm>
            <a:off x="1895652" y="2880011"/>
            <a:ext cx="1216942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상의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65E369-F7E3-F068-21F9-54471F02EF84}"/>
              </a:ext>
            </a:extLst>
          </p:cNvPr>
          <p:cNvSpPr/>
          <p:nvPr/>
        </p:nvSpPr>
        <p:spPr>
          <a:xfrm>
            <a:off x="5091359" y="2880010"/>
            <a:ext cx="1124080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하의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761B5-96B7-D868-0AD0-9D787FF92C8E}"/>
              </a:ext>
            </a:extLst>
          </p:cNvPr>
          <p:cNvSpPr/>
          <p:nvPr/>
        </p:nvSpPr>
        <p:spPr>
          <a:xfrm>
            <a:off x="8007333" y="2880010"/>
            <a:ext cx="1074685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원피스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34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EB47E-78DB-645C-5AB1-0FF8FDDF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비교</a:t>
            </a:r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941DF894-8CDD-0D9E-4512-ACB8040E31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003698"/>
              </p:ext>
            </p:extLst>
          </p:nvPr>
        </p:nvGraphicFramePr>
        <p:xfrm>
          <a:off x="8231820" y="1357094"/>
          <a:ext cx="3442316" cy="4788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579">
                  <a:extLst>
                    <a:ext uri="{9D8B030D-6E8A-4147-A177-3AD203B41FA5}">
                      <a16:colId xmlns:a16="http://schemas.microsoft.com/office/drawing/2014/main" val="146822262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58863413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974427267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2059876778"/>
                    </a:ext>
                  </a:extLst>
                </a:gridCol>
              </a:tblGrid>
              <a:tr h="1124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Confidence</a:t>
                      </a:r>
                      <a:br>
                        <a:rPr lang="en-US" altLang="ko-KR" dirty="0"/>
                      </a:br>
                      <a:r>
                        <a:rPr lang="en-US" altLang="ko-KR" dirty="0" err="1"/>
                        <a:t>threshhold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</a:t>
                      </a: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착용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828497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510621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2868709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99336003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9478912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8586564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8895809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2273753"/>
                  </a:ext>
                </a:extLst>
              </a:tr>
            </a:tbl>
          </a:graphicData>
        </a:graphic>
      </p:graphicFrame>
      <p:graphicFrame>
        <p:nvGraphicFramePr>
          <p:cNvPr id="9" name="내용 개체 틀 3">
            <a:extLst>
              <a:ext uri="{FF2B5EF4-FFF2-40B4-BE49-F238E27FC236}">
                <a16:creationId xmlns:a16="http://schemas.microsoft.com/office/drawing/2014/main" id="{DA38DFA4-FCB4-5162-5877-0757EEDB88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001"/>
              </p:ext>
            </p:extLst>
          </p:nvPr>
        </p:nvGraphicFramePr>
        <p:xfrm>
          <a:off x="4167512" y="1357094"/>
          <a:ext cx="3442316" cy="4788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579">
                  <a:extLst>
                    <a:ext uri="{9D8B030D-6E8A-4147-A177-3AD203B41FA5}">
                      <a16:colId xmlns:a16="http://schemas.microsoft.com/office/drawing/2014/main" val="146822262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58863413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974427267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2059876778"/>
                    </a:ext>
                  </a:extLst>
                </a:gridCol>
              </a:tblGrid>
              <a:tr h="1124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Confidence</a:t>
                      </a:r>
                      <a:br>
                        <a:rPr lang="en-US" altLang="ko-KR" dirty="0"/>
                      </a:br>
                      <a:r>
                        <a:rPr lang="en-US" altLang="ko-KR" dirty="0" err="1"/>
                        <a:t>threshhold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</a:t>
                      </a: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착용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828497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510621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2868709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99336003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9478912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8586564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8895809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2273753"/>
                  </a:ext>
                </a:extLst>
              </a:tr>
            </a:tbl>
          </a:graphicData>
        </a:graphic>
      </p:graphicFrame>
      <p:graphicFrame>
        <p:nvGraphicFramePr>
          <p:cNvPr id="10" name="내용 개체 틀 3">
            <a:extLst>
              <a:ext uri="{FF2B5EF4-FFF2-40B4-BE49-F238E27FC236}">
                <a16:creationId xmlns:a16="http://schemas.microsoft.com/office/drawing/2014/main" id="{CD6581F2-CBB7-59EC-4581-2A487EFB3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826482"/>
              </p:ext>
            </p:extLst>
          </p:nvPr>
        </p:nvGraphicFramePr>
        <p:xfrm>
          <a:off x="103204" y="1357094"/>
          <a:ext cx="3442316" cy="4788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579">
                  <a:extLst>
                    <a:ext uri="{9D8B030D-6E8A-4147-A177-3AD203B41FA5}">
                      <a16:colId xmlns:a16="http://schemas.microsoft.com/office/drawing/2014/main" val="146822262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58863413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974427267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2059876778"/>
                    </a:ext>
                  </a:extLst>
                </a:gridCol>
              </a:tblGrid>
              <a:tr h="1124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Confidence</a:t>
                      </a:r>
                      <a:br>
                        <a:rPr lang="en-US" altLang="ko-KR" dirty="0"/>
                      </a:br>
                      <a:r>
                        <a:rPr lang="en-US" altLang="ko-KR" dirty="0" err="1"/>
                        <a:t>threshhold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</a:t>
                      </a: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착용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828497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510621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2868709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99336003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9478912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8586564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8895809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227375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6F9E89-9C11-0B04-3DB9-6A369C0CD5C0}"/>
              </a:ext>
            </a:extLst>
          </p:cNvPr>
          <p:cNvSpPr/>
          <p:nvPr/>
        </p:nvSpPr>
        <p:spPr>
          <a:xfrm>
            <a:off x="722790" y="6313503"/>
            <a:ext cx="2038165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[Model1]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4A5B65-D52B-4C02-4685-5F1EE8F5D3EE}"/>
              </a:ext>
            </a:extLst>
          </p:cNvPr>
          <p:cNvSpPr/>
          <p:nvPr/>
        </p:nvSpPr>
        <p:spPr>
          <a:xfrm>
            <a:off x="4869587" y="6313503"/>
            <a:ext cx="2038165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[Model2]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1DD13D-5378-E964-E9FD-9806B4C3AA07}"/>
              </a:ext>
            </a:extLst>
          </p:cNvPr>
          <p:cNvSpPr/>
          <p:nvPr/>
        </p:nvSpPr>
        <p:spPr>
          <a:xfrm>
            <a:off x="8933895" y="6313503"/>
            <a:ext cx="2038165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[Model3]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6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EA120-9656-4D4D-C019-681F0A2C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검출율</a:t>
            </a:r>
            <a:r>
              <a:rPr lang="ko-KR" altLang="en-US" dirty="0"/>
              <a:t> 비교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53C606D-E5BF-0561-DE68-A2CDBFE2FF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974774"/>
              </p:ext>
            </p:extLst>
          </p:nvPr>
        </p:nvGraphicFramePr>
        <p:xfrm>
          <a:off x="838200" y="1825625"/>
          <a:ext cx="10515601" cy="3337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8617">
                  <a:extLst>
                    <a:ext uri="{9D8B030D-6E8A-4147-A177-3AD203B41FA5}">
                      <a16:colId xmlns:a16="http://schemas.microsoft.com/office/drawing/2014/main" val="611139066"/>
                    </a:ext>
                  </a:extLst>
                </a:gridCol>
                <a:gridCol w="1010776">
                  <a:extLst>
                    <a:ext uri="{9D8B030D-6E8A-4147-A177-3AD203B41FA5}">
                      <a16:colId xmlns:a16="http://schemas.microsoft.com/office/drawing/2014/main" val="1512761869"/>
                    </a:ext>
                  </a:extLst>
                </a:gridCol>
                <a:gridCol w="1010776">
                  <a:extLst>
                    <a:ext uri="{9D8B030D-6E8A-4147-A177-3AD203B41FA5}">
                      <a16:colId xmlns:a16="http://schemas.microsoft.com/office/drawing/2014/main" val="1808995010"/>
                    </a:ext>
                  </a:extLst>
                </a:gridCol>
                <a:gridCol w="1010776">
                  <a:extLst>
                    <a:ext uri="{9D8B030D-6E8A-4147-A177-3AD203B41FA5}">
                      <a16:colId xmlns:a16="http://schemas.microsoft.com/office/drawing/2014/main" val="4207620354"/>
                    </a:ext>
                  </a:extLst>
                </a:gridCol>
                <a:gridCol w="1010776">
                  <a:extLst>
                    <a:ext uri="{9D8B030D-6E8A-4147-A177-3AD203B41FA5}">
                      <a16:colId xmlns:a16="http://schemas.microsoft.com/office/drawing/2014/main" val="2440549283"/>
                    </a:ext>
                  </a:extLst>
                </a:gridCol>
                <a:gridCol w="1010776">
                  <a:extLst>
                    <a:ext uri="{9D8B030D-6E8A-4147-A177-3AD203B41FA5}">
                      <a16:colId xmlns:a16="http://schemas.microsoft.com/office/drawing/2014/main" val="3040188706"/>
                    </a:ext>
                  </a:extLst>
                </a:gridCol>
                <a:gridCol w="1010776">
                  <a:extLst>
                    <a:ext uri="{9D8B030D-6E8A-4147-A177-3AD203B41FA5}">
                      <a16:colId xmlns:a16="http://schemas.microsoft.com/office/drawing/2014/main" val="4228448470"/>
                    </a:ext>
                  </a:extLst>
                </a:gridCol>
                <a:gridCol w="1010776">
                  <a:extLst>
                    <a:ext uri="{9D8B030D-6E8A-4147-A177-3AD203B41FA5}">
                      <a16:colId xmlns:a16="http://schemas.microsoft.com/office/drawing/2014/main" val="1749658262"/>
                    </a:ext>
                  </a:extLst>
                </a:gridCol>
                <a:gridCol w="1010776">
                  <a:extLst>
                    <a:ext uri="{9D8B030D-6E8A-4147-A177-3AD203B41FA5}">
                      <a16:colId xmlns:a16="http://schemas.microsoft.com/office/drawing/2014/main" val="2557370828"/>
                    </a:ext>
                  </a:extLst>
                </a:gridCol>
                <a:gridCol w="1010776">
                  <a:extLst>
                    <a:ext uri="{9D8B030D-6E8A-4147-A177-3AD203B41FA5}">
                      <a16:colId xmlns:a16="http://schemas.microsoft.com/office/drawing/2014/main" val="3372762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Model1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Model2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Model3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11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검출율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검출율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검출율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86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528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9536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371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105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903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234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0500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004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59D96-2DCC-A6F4-32DD-B48B360A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및 개선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853E4-9393-2EAD-6190-7D01FBF3B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기존에 사용한 데이터셋에 착용 사진만 있으며</a:t>
            </a:r>
            <a:r>
              <a:rPr lang="en-US" altLang="ko-KR" dirty="0"/>
              <a:t>, </a:t>
            </a:r>
            <a:r>
              <a:rPr lang="ko-KR" altLang="en-US" dirty="0"/>
              <a:t>제품 사진 이미지에서 검출율이 낮아지는 문제가 발생</a:t>
            </a:r>
            <a:endParaRPr lang="en-US" altLang="ko-KR" dirty="0"/>
          </a:p>
          <a:p>
            <a:r>
              <a:rPr lang="ko-KR" altLang="en-US" dirty="0"/>
              <a:t>제품 사진 데이터셋을 추가한 후에 모델을 다시 학습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933F21-3BDF-6CAB-8945-5A0E04A0DBC8}"/>
              </a:ext>
            </a:extLst>
          </p:cNvPr>
          <p:cNvSpPr/>
          <p:nvPr/>
        </p:nvSpPr>
        <p:spPr>
          <a:xfrm>
            <a:off x="909222" y="6120015"/>
            <a:ext cx="2038165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대충 특정부분 성능 </a:t>
            </a:r>
            <a:r>
              <a:rPr lang="ko-KR" altLang="en-US" dirty="0" err="1">
                <a:solidFill>
                  <a:schemeClr val="tx1"/>
                </a:solidFill>
              </a:rPr>
              <a:t>안좋은</a:t>
            </a:r>
            <a:r>
              <a:rPr lang="ko-KR" altLang="en-US" dirty="0">
                <a:solidFill>
                  <a:schemeClr val="tx1"/>
                </a:solidFill>
              </a:rPr>
              <a:t> 그래프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856E4C-2AA2-63B7-0647-13CE922B803C}"/>
              </a:ext>
            </a:extLst>
          </p:cNvPr>
          <p:cNvSpPr/>
          <p:nvPr/>
        </p:nvSpPr>
        <p:spPr>
          <a:xfrm>
            <a:off x="6516939" y="6315176"/>
            <a:ext cx="2038165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착용 사진 예시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6E485A-52C6-A9FD-4A5D-7D0698B2132C}"/>
              </a:ext>
            </a:extLst>
          </p:cNvPr>
          <p:cNvSpPr/>
          <p:nvPr/>
        </p:nvSpPr>
        <p:spPr>
          <a:xfrm>
            <a:off x="9618909" y="6324194"/>
            <a:ext cx="2038165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제품 사진 예시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D7FC58-0551-B3FC-3F58-724F2235F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39" y="3366070"/>
            <a:ext cx="2400000" cy="288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E7D970-27A2-31C5-44A2-3E7F801B8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074" y="3370527"/>
            <a:ext cx="240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4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59D96-2DCC-A6F4-32DD-B48B360A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데이터셋 가공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853E4-9393-2EAD-6190-7D01FBF3B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무신사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데이터에는 제품 사진과 착용 사진이 섞여 있음</a:t>
            </a:r>
            <a:endParaRPr lang="en-US" altLang="ko-KR" dirty="0"/>
          </a:p>
          <a:p>
            <a:r>
              <a:rPr lang="ko-KR" altLang="en-US" dirty="0" err="1"/>
              <a:t>무신사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ko-KR" altLang="en-US" dirty="0" err="1"/>
              <a:t>데이터중</a:t>
            </a:r>
            <a:r>
              <a:rPr lang="ko-KR" altLang="en-US" dirty="0"/>
              <a:t> </a:t>
            </a:r>
            <a:r>
              <a:rPr lang="en-US" altLang="ko-KR" dirty="0"/>
              <a:t>yolov5 </a:t>
            </a:r>
            <a:r>
              <a:rPr lang="ko-KR" altLang="en-US" dirty="0"/>
              <a:t>기본 모델을 사용해 </a:t>
            </a:r>
            <a:r>
              <a:rPr lang="en-US" altLang="ko-KR" dirty="0"/>
              <a:t>person</a:t>
            </a:r>
            <a:r>
              <a:rPr lang="ko-KR" altLang="en-US" dirty="0"/>
              <a:t>이 검출되지 않은 사진만 </a:t>
            </a:r>
            <a:r>
              <a:rPr lang="ko-KR" altLang="en-US" dirty="0" err="1"/>
              <a:t>골라냄</a:t>
            </a:r>
            <a:endParaRPr lang="en-US" altLang="ko-KR" dirty="0"/>
          </a:p>
          <a:p>
            <a:r>
              <a:rPr lang="ko-KR" altLang="en-US" dirty="0"/>
              <a:t>골라낸 데이터에서 </a:t>
            </a:r>
            <a:r>
              <a:rPr lang="en-US" altLang="ko-KR" dirty="0" err="1"/>
              <a:t>opencv</a:t>
            </a:r>
            <a:r>
              <a:rPr lang="ko-KR" altLang="en-US" dirty="0"/>
              <a:t>를 활용해 </a:t>
            </a:r>
            <a:r>
              <a:rPr lang="en-US" altLang="ko-KR" dirty="0" err="1"/>
              <a:t>bbox</a:t>
            </a:r>
            <a:r>
              <a:rPr lang="en-US" altLang="ko-KR" dirty="0"/>
              <a:t> </a:t>
            </a:r>
            <a:r>
              <a:rPr lang="ko-KR" altLang="en-US" dirty="0" err="1"/>
              <a:t>라벨링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313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42096-18AE-889B-ED5B-BA405BD0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확인</a:t>
            </a:r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C5D7AEF8-106D-C17B-3D16-AE499872B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9008993"/>
              </p:ext>
            </p:extLst>
          </p:nvPr>
        </p:nvGraphicFramePr>
        <p:xfrm>
          <a:off x="8231820" y="1357094"/>
          <a:ext cx="3442316" cy="4788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579">
                  <a:extLst>
                    <a:ext uri="{9D8B030D-6E8A-4147-A177-3AD203B41FA5}">
                      <a16:colId xmlns:a16="http://schemas.microsoft.com/office/drawing/2014/main" val="146822262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58863413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974427267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2059876778"/>
                    </a:ext>
                  </a:extLst>
                </a:gridCol>
              </a:tblGrid>
              <a:tr h="1124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Confidence</a:t>
                      </a:r>
                      <a:br>
                        <a:rPr lang="en-US" altLang="ko-KR" dirty="0"/>
                      </a:br>
                      <a:r>
                        <a:rPr lang="en-US" altLang="ko-KR" dirty="0" err="1"/>
                        <a:t>threshhold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</a:t>
                      </a: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착용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828497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10621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868709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36003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478912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586564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895809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7375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834E963-8759-8484-3024-9FF92E81DD1A}"/>
              </a:ext>
            </a:extLst>
          </p:cNvPr>
          <p:cNvSpPr/>
          <p:nvPr/>
        </p:nvSpPr>
        <p:spPr>
          <a:xfrm>
            <a:off x="8933895" y="6313503"/>
            <a:ext cx="2038165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[Model4]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F83E81F0-DD22-1EC4-7218-B6A7DD44CD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6923863"/>
              </p:ext>
            </p:extLst>
          </p:nvPr>
        </p:nvGraphicFramePr>
        <p:xfrm>
          <a:off x="1219940" y="1357094"/>
          <a:ext cx="3442316" cy="4788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579">
                  <a:extLst>
                    <a:ext uri="{9D8B030D-6E8A-4147-A177-3AD203B41FA5}">
                      <a16:colId xmlns:a16="http://schemas.microsoft.com/office/drawing/2014/main" val="146822262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58863413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974427267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2059876778"/>
                    </a:ext>
                  </a:extLst>
                </a:gridCol>
              </a:tblGrid>
              <a:tr h="1124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Confidence</a:t>
                      </a:r>
                      <a:br>
                        <a:rPr lang="en-US" altLang="ko-KR" dirty="0"/>
                      </a:br>
                      <a:r>
                        <a:rPr lang="en-US" altLang="ko-KR" dirty="0" err="1"/>
                        <a:t>threshhold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</a:t>
                      </a: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착용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828497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10621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868709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36003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478912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586564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895809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7375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D0CF338-BFA6-3DA2-2A11-8BA59D732FF8}"/>
              </a:ext>
            </a:extLst>
          </p:cNvPr>
          <p:cNvSpPr/>
          <p:nvPr/>
        </p:nvSpPr>
        <p:spPr>
          <a:xfrm>
            <a:off x="1922015" y="6313503"/>
            <a:ext cx="2038165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[Model3]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C0566AF-077E-84DC-FE30-206825F0E14C}"/>
              </a:ext>
            </a:extLst>
          </p:cNvPr>
          <p:cNvSpPr/>
          <p:nvPr/>
        </p:nvSpPr>
        <p:spPr>
          <a:xfrm>
            <a:off x="5235235" y="3429000"/>
            <a:ext cx="2423603" cy="45941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D03B5B-7AA1-BC7A-80EA-D861DA7F21BF}"/>
              </a:ext>
            </a:extLst>
          </p:cNvPr>
          <p:cNvSpPr/>
          <p:nvPr/>
        </p:nvSpPr>
        <p:spPr>
          <a:xfrm>
            <a:off x="4725880" y="3109404"/>
            <a:ext cx="3442316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제품 사진 검출율이 특히 상승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34985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Modeling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모델 선정 배경</a:t>
            </a:r>
            <a:r>
              <a:rPr lang="en-US" altLang="ko-KR"/>
              <a:t> : object detection </a:t>
            </a:r>
            <a:r>
              <a:rPr lang="ko-KR" altLang="en-US"/>
              <a:t>모델들 중 속도와 성능이 모두 우수한 </a:t>
            </a:r>
            <a:r>
              <a:rPr lang="en-US" altLang="ko-KR"/>
              <a:t>yolo</a:t>
            </a:r>
            <a:r>
              <a:rPr lang="ko-KR" altLang="en-US"/>
              <a:t>를 선택</a:t>
            </a:r>
            <a:r>
              <a:rPr lang="en-US" altLang="ko-KR"/>
              <a:t>, </a:t>
            </a:r>
            <a:r>
              <a:rPr lang="ko-KR" altLang="en-US"/>
              <a:t>그 중 실행시간의 이점과 학습의 용이성을 위해 가장 가벼운 </a:t>
            </a:r>
            <a:r>
              <a:rPr lang="en-US" altLang="ko-KR"/>
              <a:t>yolov5s </a:t>
            </a:r>
            <a:r>
              <a:rPr lang="ko-KR" altLang="en-US"/>
              <a:t>모델을 학습하기로 결정</a:t>
            </a:r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39683" y="3594653"/>
            <a:ext cx="6649375" cy="2531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Modeling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8477" y="1489084"/>
            <a:ext cx="10515600" cy="126524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목표 기능 </a:t>
            </a:r>
            <a:r>
              <a:rPr lang="en-US" altLang="ko-KR"/>
              <a:t>: </a:t>
            </a:r>
            <a:r>
              <a:rPr lang="ko-KR" altLang="en-US"/>
              <a:t>사용자가 사진을 입력했을 때</a:t>
            </a:r>
            <a:r>
              <a:rPr lang="en-US" altLang="ko-KR"/>
              <a:t>, </a:t>
            </a:r>
            <a:r>
              <a:rPr lang="ko-KR" altLang="en-US"/>
              <a:t>옷에 해당하는 영역을 검출하고</a:t>
            </a:r>
            <a:r>
              <a:rPr lang="en-US" altLang="ko-KR"/>
              <a:t> (</a:t>
            </a:r>
            <a:r>
              <a:rPr lang="ko-KR" altLang="en-US"/>
              <a:t>상의</a:t>
            </a:r>
            <a:r>
              <a:rPr lang="en-US" altLang="ko-KR"/>
              <a:t>, </a:t>
            </a:r>
            <a:r>
              <a:rPr lang="ko-KR" altLang="en-US"/>
              <a:t>하의</a:t>
            </a:r>
            <a:r>
              <a:rPr lang="en-US" altLang="ko-KR"/>
              <a:t>, </a:t>
            </a:r>
            <a:r>
              <a:rPr lang="ko-KR" altLang="en-US"/>
              <a:t>원피스</a:t>
            </a:r>
            <a:r>
              <a:rPr lang="en-US" altLang="ko-KR"/>
              <a:t>) </a:t>
            </a:r>
            <a:r>
              <a:rPr lang="ko-KR" altLang="en-US"/>
              <a:t>중에서 어떤 항목에 속하는지를 판별</a:t>
            </a:r>
            <a:r>
              <a:rPr lang="en-US" altLang="ko-KR"/>
              <a:t>, </a:t>
            </a:r>
            <a:r>
              <a:rPr lang="ko-KR" altLang="en-US"/>
              <a:t>이후 해당하는 영역을 반환</a:t>
            </a:r>
            <a:endParaRPr lang="ko-KR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4077790" y="4066724"/>
            <a:ext cx="2210540" cy="1265242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Model</a:t>
            </a:r>
            <a:endParaRPr lang="ko-KR" altLang="en-US"/>
          </a:p>
        </p:txBody>
      </p:sp>
      <p:sp>
        <p:nvSpPr>
          <p:cNvPr id="10" name="화살표: 오각형 9"/>
          <p:cNvSpPr/>
          <p:nvPr/>
        </p:nvSpPr>
        <p:spPr>
          <a:xfrm>
            <a:off x="2718133" y="4519345"/>
            <a:ext cx="1080000" cy="360000"/>
          </a:xfrm>
          <a:prstGeom prst="homePlate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Input</a:t>
            </a:r>
            <a:endParaRPr lang="ko-KR" altLang="en-US"/>
          </a:p>
        </p:txBody>
      </p:sp>
      <p:sp>
        <p:nvSpPr>
          <p:cNvPr id="12" name="화살표: 오각형 11"/>
          <p:cNvSpPr/>
          <p:nvPr/>
        </p:nvSpPr>
        <p:spPr>
          <a:xfrm>
            <a:off x="6567987" y="4519345"/>
            <a:ext cx="1080000" cy="360000"/>
          </a:xfrm>
          <a:prstGeom prst="homePlate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Output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27644" y="2719345"/>
            <a:ext cx="1650000" cy="39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8477" y="2719345"/>
            <a:ext cx="1650000" cy="396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090412" y="2898000"/>
            <a:ext cx="1318605" cy="180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90412" y="5058000"/>
            <a:ext cx="1233943" cy="1800000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endCxn id="16" idx="1"/>
          </p:cNvCxnSpPr>
          <p:nvPr/>
        </p:nvCxnSpPr>
        <p:spPr>
          <a:xfrm>
            <a:off x="8752644" y="5145932"/>
            <a:ext cx="1337768" cy="81206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4" idx="1"/>
          </p:cNvCxnSpPr>
          <p:nvPr/>
        </p:nvCxnSpPr>
        <p:spPr>
          <a:xfrm flipV="1">
            <a:off x="8752644" y="3798000"/>
            <a:ext cx="1337768" cy="1813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사용 </a:t>
            </a:r>
            <a:r>
              <a:rPr lang="en-US" altLang="ko-KR"/>
              <a:t>Dataset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K-Fashion </a:t>
            </a:r>
            <a:r>
              <a:rPr lang="ko-KR" altLang="en-US"/>
              <a:t>이미지 </a:t>
            </a:r>
            <a:r>
              <a:rPr lang="en-US" altLang="ko-KR"/>
              <a:t>Dataset : 4</a:t>
            </a:r>
            <a:r>
              <a:rPr lang="ko-KR" altLang="en-US"/>
              <a:t>만장 사용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무신사 크롤링 이미지 </a:t>
            </a:r>
            <a:r>
              <a:rPr lang="en-US" altLang="ko-KR"/>
              <a:t>Dataset : 5</a:t>
            </a:r>
            <a:r>
              <a:rPr lang="ko-KR" altLang="en-US"/>
              <a:t>천장 사용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78009" y="3435515"/>
            <a:ext cx="2854240" cy="288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AI-hub K-Fashion </a:t>
            </a:r>
            <a:r>
              <a:rPr lang="ko-KR" altLang="en-US"/>
              <a:t>이미지 </a:t>
            </a:r>
            <a:r>
              <a:rPr lang="en-US" altLang="ko-KR"/>
              <a:t>Dataset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07870"/>
            <a:ext cx="10515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데이터셋 구성 </a:t>
            </a:r>
            <a:r>
              <a:rPr lang="en-US" altLang="ko-KR"/>
              <a:t>: </a:t>
            </a:r>
            <a:r>
              <a:rPr lang="ko-KR" altLang="en-US"/>
              <a:t>총 </a:t>
            </a:r>
            <a:r>
              <a:rPr lang="en-US" altLang="ko-KR"/>
              <a:t>120</a:t>
            </a:r>
            <a:r>
              <a:rPr lang="ko-KR" altLang="en-US"/>
              <a:t>만장의 이미지로 구성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포함 정보 </a:t>
            </a:r>
            <a:r>
              <a:rPr lang="en-US" altLang="ko-KR"/>
              <a:t>: </a:t>
            </a:r>
            <a:r>
              <a:rPr lang="ko-KR" altLang="en-US"/>
              <a:t>의류 영역 직사각형 좌표</a:t>
            </a:r>
            <a:r>
              <a:rPr lang="en-US" altLang="ko-KR"/>
              <a:t>, </a:t>
            </a:r>
            <a:r>
              <a:rPr lang="ko-KR" altLang="en-US"/>
              <a:t>폴리곤 좌표</a:t>
            </a:r>
            <a:r>
              <a:rPr lang="en-US" altLang="ko-KR"/>
              <a:t>, </a:t>
            </a:r>
            <a:r>
              <a:rPr lang="ko-KR" altLang="en-US"/>
              <a:t>대분류 </a:t>
            </a:r>
            <a:r>
              <a:rPr lang="en-US" altLang="ko-KR"/>
              <a:t>10</a:t>
            </a:r>
            <a:r>
              <a:rPr lang="ko-KR" altLang="en-US"/>
              <a:t>가지</a:t>
            </a:r>
            <a:r>
              <a:rPr lang="en-US" altLang="ko-KR"/>
              <a:t>, </a:t>
            </a:r>
            <a:r>
              <a:rPr lang="ko-KR" altLang="en-US"/>
              <a:t>세부속성 </a:t>
            </a:r>
            <a:r>
              <a:rPr lang="en-US" altLang="ko-KR"/>
              <a:t>186</a:t>
            </a:r>
            <a:r>
              <a:rPr lang="ko-KR" altLang="en-US"/>
              <a:t>가지</a:t>
            </a:r>
            <a:r>
              <a:rPr lang="en-US" altLang="ko-KR"/>
              <a:t>, </a:t>
            </a:r>
            <a:r>
              <a:rPr lang="ko-KR" altLang="en-US"/>
              <a:t>스타일 </a:t>
            </a:r>
            <a:r>
              <a:rPr lang="en-US" altLang="ko-KR"/>
              <a:t>23</a:t>
            </a:r>
            <a:r>
              <a:rPr lang="ko-KR" altLang="en-US"/>
              <a:t>가지</a:t>
            </a:r>
            <a:endParaRPr lang="ko-KR" altLang="en-US"/>
          </a:p>
          <a:p>
            <a:pPr lvl="2">
              <a:defRPr/>
            </a:pPr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2848756" y="5332059"/>
            <a:ext cx="10083616" cy="181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출처 </a:t>
            </a:r>
            <a:r>
              <a:rPr lang="en-US" altLang="ko-KR" sz="1400">
                <a:solidFill>
                  <a:schemeClr val="tx1"/>
                </a:solidFill>
              </a:rPr>
              <a:t>: https://aihub.or.kr/aihubdata/data/view.do?currMenu=115&amp;topMenu=100&amp;aihubDataSe=realm&amp;dataSetSn=51</a:t>
            </a:r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7782" y="3435515"/>
            <a:ext cx="2196378" cy="2880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55523" y="6312589"/>
            <a:ext cx="1341299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[</a:t>
            </a:r>
            <a:r>
              <a:rPr lang="ko-KR" altLang="en-US" sz="1400">
                <a:solidFill>
                  <a:schemeClr val="tx1"/>
                </a:solidFill>
              </a:rPr>
              <a:t>예시 이미지</a:t>
            </a:r>
            <a:r>
              <a:rPr lang="en-US" altLang="ko-KR" sz="1400">
                <a:solidFill>
                  <a:schemeClr val="tx1"/>
                </a:solidFill>
              </a:rPr>
              <a:t>]</a:t>
            </a:r>
            <a:endParaRPr lang="ko-KR" altLang="en-US" sz="1400">
              <a:solidFill>
                <a:schemeClr val="tx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726098" y="4048820"/>
          <a:ext cx="6027937" cy="1382284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1258773"/>
                <a:gridCol w="4769163"/>
              </a:tblGrid>
              <a:tr h="441854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대분류</a:t>
                      </a:r>
                      <a:endParaRPr lang="ko-KR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카테고리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컬러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프린트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소재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기장</a:t>
                      </a:r>
                      <a:r>
                        <a:rPr lang="en-US" altLang="ko-KR" sz="1400"/>
                        <a:t>, …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  <a:tr h="498576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세부속성</a:t>
                      </a:r>
                      <a:endParaRPr lang="ko-KR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각 대분류에 대한 세부 속성들</a:t>
                      </a:r>
                      <a:r>
                        <a:rPr lang="en-US" altLang="ko-KR" sz="1400"/>
                        <a:t> ex) </a:t>
                      </a:r>
                      <a:r>
                        <a:rPr lang="ko-KR" altLang="en-US" sz="1400"/>
                        <a:t>컬러 </a:t>
                      </a:r>
                      <a:r>
                        <a:rPr lang="en-US" altLang="ko-KR" sz="1400"/>
                        <a:t>-&gt; </a:t>
                      </a:r>
                      <a:r>
                        <a:rPr lang="ko-KR" altLang="en-US" sz="1400"/>
                        <a:t>블랙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레드</a:t>
                      </a:r>
                      <a:r>
                        <a:rPr lang="en-US" altLang="ko-KR" sz="1400"/>
                        <a:t>, …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  <a:tr h="441854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스타일</a:t>
                      </a:r>
                      <a:endParaRPr lang="ko-KR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모던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컨트리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히피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레트로</a:t>
                      </a:r>
                      <a:r>
                        <a:rPr lang="en-US" altLang="ko-KR" sz="1400"/>
                        <a:t>, …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52520" y="3688080"/>
            <a:ext cx="1437639" cy="2588310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56244" y="6312589"/>
            <a:ext cx="2097770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[</a:t>
            </a:r>
            <a:r>
              <a:rPr lang="ko-KR" altLang="en-US" sz="1400">
                <a:solidFill>
                  <a:schemeClr val="tx1"/>
                </a:solidFill>
              </a:rPr>
              <a:t>의류 영역 좌표 이미지</a:t>
            </a:r>
            <a:r>
              <a:rPr lang="en-US" altLang="ko-KR" sz="1400">
                <a:solidFill>
                  <a:schemeClr val="tx1"/>
                </a:solidFill>
              </a:rPr>
              <a:t>]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0A8E9EC-425F-8CD6-20A4-5759C2752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547" y="1378747"/>
            <a:ext cx="3996534" cy="5400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E0613C6-CBA0-6C3E-1958-DD34668F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무신사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E457F-56E6-C472-8BCA-C6836E881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659" y="169068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수집 방법 </a:t>
            </a:r>
            <a:r>
              <a:rPr lang="en-US" altLang="ko-KR" dirty="0"/>
              <a:t>: </a:t>
            </a:r>
            <a:r>
              <a:rPr lang="ko-KR" altLang="en-US" dirty="0"/>
              <a:t>카테고리별 상품을 판매순으로</a:t>
            </a:r>
            <a:br>
              <a:rPr lang="en-US" altLang="ko-KR" dirty="0"/>
            </a:br>
            <a:r>
              <a:rPr lang="en-US" altLang="ko-KR" dirty="0"/>
              <a:t>		  </a:t>
            </a:r>
            <a:r>
              <a:rPr lang="ko-KR" altLang="en-US" dirty="0" err="1"/>
              <a:t>정렬후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r>
              <a:rPr lang="ko-KR" altLang="en-US" dirty="0"/>
              <a:t>데이터셋 구성 </a:t>
            </a:r>
            <a:r>
              <a:rPr lang="en-US" altLang="ko-KR" dirty="0"/>
              <a:t>: </a:t>
            </a:r>
            <a:r>
              <a:rPr lang="ko-KR" altLang="en-US" dirty="0"/>
              <a:t>제품 사진 </a:t>
            </a:r>
            <a:r>
              <a:rPr lang="en-US" altLang="ko-KR" dirty="0"/>
              <a:t>+</a:t>
            </a:r>
            <a:r>
              <a:rPr lang="ko-KR" altLang="en-US" dirty="0"/>
              <a:t> 착용 사진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D1C6E69-C1F5-D4F4-5258-0DF91C5BA208}"/>
              </a:ext>
            </a:extLst>
          </p:cNvPr>
          <p:cNvGraphicFramePr>
            <a:graphicFrameLocks noGrp="1"/>
          </p:cNvGraphicFramePr>
          <p:nvPr/>
        </p:nvGraphicFramePr>
        <p:xfrm>
          <a:off x="197488" y="3642065"/>
          <a:ext cx="2819979" cy="309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551">
                  <a:extLst>
                    <a:ext uri="{9D8B030D-6E8A-4147-A177-3AD203B41FA5}">
                      <a16:colId xmlns:a16="http://schemas.microsoft.com/office/drawing/2014/main" val="140004327"/>
                    </a:ext>
                  </a:extLst>
                </a:gridCol>
                <a:gridCol w="1420428">
                  <a:extLst>
                    <a:ext uri="{9D8B030D-6E8A-4147-A177-3AD203B41FA5}">
                      <a16:colId xmlns:a16="http://schemas.microsoft.com/office/drawing/2014/main" val="2101237556"/>
                    </a:ext>
                  </a:extLst>
                </a:gridCol>
              </a:tblGrid>
              <a:tr h="559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6704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긴소매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67779"/>
                  </a:ext>
                </a:extLst>
              </a:tr>
              <a:tr h="5263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셔츠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블라우스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55618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반소매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97555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민소매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408024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니트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스웨터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02755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5919050-3F63-3A25-8328-0012DDEB372E}"/>
              </a:ext>
            </a:extLst>
          </p:cNvPr>
          <p:cNvGraphicFramePr>
            <a:graphicFrameLocks noGrp="1"/>
          </p:cNvGraphicFramePr>
          <p:nvPr/>
        </p:nvGraphicFramePr>
        <p:xfrm>
          <a:off x="3224194" y="3642065"/>
          <a:ext cx="2090916" cy="2091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76">
                  <a:extLst>
                    <a:ext uri="{9D8B030D-6E8A-4147-A177-3AD203B41FA5}">
                      <a16:colId xmlns:a16="http://schemas.microsoft.com/office/drawing/2014/main" val="140004327"/>
                    </a:ext>
                  </a:extLst>
                </a:gridCol>
                <a:gridCol w="1296140">
                  <a:extLst>
                    <a:ext uri="{9D8B030D-6E8A-4147-A177-3AD203B41FA5}">
                      <a16:colId xmlns:a16="http://schemas.microsoft.com/office/drawing/2014/main" val="2101237556"/>
                    </a:ext>
                  </a:extLst>
                </a:gridCol>
              </a:tblGrid>
              <a:tr h="559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6704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긴바지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67779"/>
                  </a:ext>
                </a:extLst>
              </a:tr>
              <a:tr h="5263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반바지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55618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97555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2117B49-8928-A995-C44C-C8AFF612CE0E}"/>
              </a:ext>
            </a:extLst>
          </p:cNvPr>
          <p:cNvGraphicFramePr>
            <a:graphicFrameLocks noGrp="1"/>
          </p:cNvGraphicFramePr>
          <p:nvPr/>
        </p:nvGraphicFramePr>
        <p:xfrm>
          <a:off x="5521837" y="3642065"/>
          <a:ext cx="2303982" cy="1588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286">
                  <a:extLst>
                    <a:ext uri="{9D8B030D-6E8A-4147-A177-3AD203B41FA5}">
                      <a16:colId xmlns:a16="http://schemas.microsoft.com/office/drawing/2014/main" val="140004327"/>
                    </a:ext>
                  </a:extLst>
                </a:gridCol>
                <a:gridCol w="1325696">
                  <a:extLst>
                    <a:ext uri="{9D8B030D-6E8A-4147-A177-3AD203B41FA5}">
                      <a16:colId xmlns:a16="http://schemas.microsoft.com/office/drawing/2014/main" val="2101237556"/>
                    </a:ext>
                  </a:extLst>
                </a:gridCol>
              </a:tblGrid>
              <a:tr h="559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6704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원피스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67779"/>
                  </a:ext>
                </a:extLst>
              </a:tr>
              <a:tr h="5263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점프슈트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5561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C1ECAB64-6379-C7CE-E871-8CB7E39F47C3}"/>
              </a:ext>
            </a:extLst>
          </p:cNvPr>
          <p:cNvSpPr/>
          <p:nvPr/>
        </p:nvSpPr>
        <p:spPr>
          <a:xfrm>
            <a:off x="558592" y="3260613"/>
            <a:ext cx="2097770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상의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BA660E-6D0A-0893-4A7A-462E499DC8C8}"/>
              </a:ext>
            </a:extLst>
          </p:cNvPr>
          <p:cNvSpPr/>
          <p:nvPr/>
        </p:nvSpPr>
        <p:spPr>
          <a:xfrm>
            <a:off x="3707612" y="3263798"/>
            <a:ext cx="1124080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하의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A5A247-1FEE-E6FA-BE83-48C10E99F0FF}"/>
              </a:ext>
            </a:extLst>
          </p:cNvPr>
          <p:cNvSpPr/>
          <p:nvPr/>
        </p:nvSpPr>
        <p:spPr>
          <a:xfrm>
            <a:off x="5965307" y="3265305"/>
            <a:ext cx="1417043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원피스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12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54390-347E-8A68-7383-FDAEB0D0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06490-A00C-0206-C6D6-7C6B81A67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Pretrained</a:t>
            </a:r>
            <a:r>
              <a:rPr lang="ko-KR" altLang="en-US" dirty="0"/>
              <a:t>된 모델에 </a:t>
            </a:r>
            <a:r>
              <a:rPr lang="en-US" altLang="ko-KR" dirty="0"/>
              <a:t>fine-tuning</a:t>
            </a:r>
          </a:p>
          <a:p>
            <a:r>
              <a:rPr lang="en-US" altLang="ko-KR" dirty="0"/>
              <a:t>Model1 : K-Fashion </a:t>
            </a:r>
            <a:r>
              <a:rPr lang="ko-KR" altLang="en-US" dirty="0"/>
              <a:t>데이터 총 </a:t>
            </a:r>
            <a:r>
              <a:rPr lang="en-US" altLang="ko-KR" dirty="0"/>
              <a:t>10000</a:t>
            </a:r>
            <a:r>
              <a:rPr lang="ko-KR" altLang="en-US" dirty="0"/>
              <a:t>장 사용하여 학습</a:t>
            </a:r>
            <a:endParaRPr lang="en-US" altLang="ko-KR" dirty="0"/>
          </a:p>
          <a:p>
            <a:r>
              <a:rPr lang="en-US" altLang="ko-KR" dirty="0"/>
              <a:t>Model2 : K-Fashion</a:t>
            </a:r>
            <a:r>
              <a:rPr lang="ko-KR" altLang="en-US" dirty="0"/>
              <a:t> 데이터 총 </a:t>
            </a:r>
            <a:r>
              <a:rPr lang="en-US" altLang="ko-KR" dirty="0"/>
              <a:t>20000</a:t>
            </a:r>
            <a:r>
              <a:rPr lang="ko-KR" altLang="en-US" dirty="0"/>
              <a:t>장 사용하여 학습</a:t>
            </a:r>
            <a:endParaRPr lang="en-US" altLang="ko-KR" dirty="0"/>
          </a:p>
          <a:p>
            <a:r>
              <a:rPr lang="en-US" altLang="ko-KR" dirty="0"/>
              <a:t>Model3 : K-Fashion</a:t>
            </a:r>
            <a:r>
              <a:rPr lang="ko-KR" altLang="en-US" dirty="0"/>
              <a:t> 데이터 총 </a:t>
            </a:r>
            <a:r>
              <a:rPr lang="en-US" altLang="ko-KR" dirty="0"/>
              <a:t>40000</a:t>
            </a:r>
            <a:r>
              <a:rPr lang="ko-KR" altLang="en-US" dirty="0"/>
              <a:t>장 사용하여 학습</a:t>
            </a:r>
            <a:endParaRPr lang="en-US" altLang="ko-KR" dirty="0"/>
          </a:p>
          <a:p>
            <a:r>
              <a:rPr lang="ko-KR" altLang="en-US" dirty="0"/>
              <a:t>비교를 위해 </a:t>
            </a:r>
            <a:r>
              <a:rPr lang="en-US" altLang="ko-KR" dirty="0"/>
              <a:t>Validation set</a:t>
            </a:r>
            <a:r>
              <a:rPr lang="ko-KR" altLang="en-US" dirty="0"/>
              <a:t>은 동일하게 </a:t>
            </a:r>
            <a:r>
              <a:rPr lang="en-US" altLang="ko-KR" dirty="0"/>
              <a:t>10000</a:t>
            </a:r>
            <a:r>
              <a:rPr lang="ko-KR" altLang="en-US" dirty="0"/>
              <a:t>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785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328E3-AC92-8A0D-02C5-68CFD3DC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69B31-CF4B-3476-CC22-FF2ABA982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Box loss : </a:t>
            </a:r>
            <a:r>
              <a:rPr lang="ko-KR" altLang="en-US" dirty="0"/>
              <a:t>검출된 </a:t>
            </a:r>
            <a:r>
              <a:rPr lang="en-US" altLang="ko-KR" dirty="0"/>
              <a:t>Bounding Box</a:t>
            </a:r>
            <a:r>
              <a:rPr lang="ko-KR" altLang="en-US" dirty="0"/>
              <a:t>의 좌표에 대한 오차 </a:t>
            </a:r>
          </a:p>
          <a:p>
            <a:r>
              <a:rPr lang="ko-KR" altLang="en-US" dirty="0"/>
              <a:t>결과 분석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EFF5AC-14F2-B835-B18A-475220AD2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34" y="2898000"/>
            <a:ext cx="5013099" cy="396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789A49-7A26-DA91-042C-17DBD1E90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67" y="2898000"/>
            <a:ext cx="501309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8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328E3-AC92-8A0D-02C5-68CFD3DC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69B31-CF4B-3476-CC22-FF2ABA982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loss : </a:t>
            </a:r>
            <a:r>
              <a:rPr lang="ko-KR" altLang="en-US" dirty="0"/>
              <a:t>예측한 </a:t>
            </a:r>
            <a:r>
              <a:rPr lang="en-US" altLang="ko-KR" dirty="0"/>
              <a:t>Class</a:t>
            </a:r>
            <a:r>
              <a:rPr lang="ko-KR" altLang="en-US" dirty="0"/>
              <a:t>에 대한 오차</a:t>
            </a:r>
          </a:p>
          <a:p>
            <a:r>
              <a:rPr lang="ko-KR" altLang="en-US" dirty="0"/>
              <a:t>결과 분석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FAFB76-7B2B-0CD4-40F0-57AB6C907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17" y="2898000"/>
            <a:ext cx="5082725" cy="396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0074A0-2CC6-5540-D135-C06C5F2C2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59" y="2898000"/>
            <a:ext cx="508272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7223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641</ep:Words>
  <ep:PresentationFormat>와이드스크린</ep:PresentationFormat>
  <ep:Paragraphs>62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테마</vt:lpstr>
      <vt:lpstr>Clothes Detection 모델 결과 보고서</vt:lpstr>
      <vt:lpstr>Modeling</vt:lpstr>
      <vt:lpstr>Modeling</vt:lpstr>
      <vt:lpstr>사용 Dataset</vt:lpstr>
      <vt:lpstr>AI-hub K-Fashion 이미지 Dataset</vt:lpstr>
      <vt:lpstr>무신사 크롤링 Dataset</vt:lpstr>
      <vt:lpstr>학습 방법</vt:lpstr>
      <vt:lpstr>학습 결과</vt:lpstr>
      <vt:lpstr>학습 결과</vt:lpstr>
      <vt:lpstr>Confidence Threshold</vt:lpstr>
      <vt:lpstr>Confusion matrix 비교</vt:lpstr>
      <vt:lpstr>Test set</vt:lpstr>
      <vt:lpstr>성능 비교</vt:lpstr>
      <vt:lpstr>검출율 비교</vt:lpstr>
      <vt:lpstr>문제점 및 개선 방법</vt:lpstr>
      <vt:lpstr>추가 데이터셋 가공 과정</vt:lpstr>
      <vt:lpstr>성능 확인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2024-08-23T07:30:13.000</dcterms:created>
  <dc:creator>Playdata</dc:creator>
  <cp:lastModifiedBy>USER</cp:lastModifiedBy>
  <dcterms:modified xsi:type="dcterms:W3CDTF">2024-08-27T02:28:45.859</dcterms:modified>
  <cp:revision>30</cp:revision>
  <cp:version/>
</cp:coreProperties>
</file>