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84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25BAC-438B-2042-32D4-61871729B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463E70-9541-ACF3-D566-8D759A218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21454D-FC38-9ED6-E7CD-99CCC1640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9CB3-F275-44C6-9016-952F92368980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70ADB4-6112-7166-6C62-1CC180927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14DD47-5FCD-7D62-738A-EDF93D4EA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D33C8-FA93-4C26-A0A1-D35854EC1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FDD21-732E-1772-BE52-47ED15CC9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E04438-D62D-3E9A-B68C-E5EFED15A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44D82E-C031-79E6-6B50-5579530FA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9CB3-F275-44C6-9016-952F92368980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2F6E00-3A03-C321-7302-0F845BB4B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4F3556-B6D6-6742-D4FE-448E14519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D33C8-FA93-4C26-A0A1-D35854EC1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944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7F1092-C8E8-4791-06EC-94DE333601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D32C31-404D-DC1E-D3F3-0A46E9105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34E695-E808-3A4E-5D30-84A590DBA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9CB3-F275-44C6-9016-952F92368980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7BCE41-8B4E-C6F4-6FC0-E39374553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AD7FE1-C2F9-4854-CC8F-98EE0B68E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D33C8-FA93-4C26-A0A1-D35854EC1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801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405D3-C74E-BDFC-4AC6-A6BB5B983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93044F-C988-ABDA-1EFD-1EC60D25E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5454E4-9EF9-9C8F-D2C9-3D00FAA17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9CB3-F275-44C6-9016-952F92368980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9425A-FD2F-B5A6-F61E-DAAFCE0DA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8B450C-DA26-DD76-FC2C-FBE7E32A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D33C8-FA93-4C26-A0A1-D35854EC1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59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C6179D-A271-41C2-BB9F-AA2529C17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2829E7-F0EE-961F-F5B7-0E5C97331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78C728-D322-DBF2-9CE0-6ED654751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9CB3-F275-44C6-9016-952F92368980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D0F8B1-97BF-A341-7E3E-AB60D45F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5FE62C-99D5-BE24-BF64-4F51FFBC2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D33C8-FA93-4C26-A0A1-D35854EC1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938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A1B4C-1EE8-D04D-D60E-F59F93AF7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6183A6-7BCB-B5E5-6E74-A4A59BE50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2BE6FA-DC8E-E208-9468-D0F5AB9B0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AF197F-1C04-0FBA-5D2E-E7A681151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9CB3-F275-44C6-9016-952F92368980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32CD50-59E0-E383-77A8-3706DC3C4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AA86F0-4B7F-8A31-A5ED-0DF63DF0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D33C8-FA93-4C26-A0A1-D35854EC1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86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AC671-05DC-FA1E-956B-6D8C5BC47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BDC9B0-EF1F-A175-B02B-C6E55346D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BD58BD-55FE-553F-6D9D-F42452A9A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663731-606A-76A4-5E18-1AFEE32B8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80E2F5-584E-0E43-8FF5-1A40E64B6B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609F2F-B204-BE10-636B-DFD3A7677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9CB3-F275-44C6-9016-952F92368980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C18695C-A41B-AB7E-814B-25A7A3261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35CCC2-8FFE-444D-2E81-FD30E5433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D33C8-FA93-4C26-A0A1-D35854EC1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615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C309C-85DF-162E-1420-89A8CC352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F07301-10AD-ED3A-7F43-A2A5F96A2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9CB3-F275-44C6-9016-952F92368980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78D64E-ACC7-AAE3-A14A-B30EB1603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333E92-0D9E-382D-F5BD-BEE925EEF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D33C8-FA93-4C26-A0A1-D35854EC1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72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A6BDDA-B6CD-A736-4490-B9E213A83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9CB3-F275-44C6-9016-952F92368980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C1940E-A05D-7B87-898A-01A001646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7460F6-3BD3-1CE3-E340-9EBEDB4E9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D33C8-FA93-4C26-A0A1-D35854EC1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442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8E956B-8261-7C0E-2BFE-EF0BF00FF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05830D-E52E-F9FE-B3FB-571611CF7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FFAED6-0766-4138-00DF-AECD39D7A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9E8658-A429-8D6C-59F8-D26BED9D2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9CB3-F275-44C6-9016-952F92368980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C812A3-62AF-9492-9906-02314554E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240EDD-B374-55D1-B2FB-EAE7B99CD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D33C8-FA93-4C26-A0A1-D35854EC1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145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DEF9C-9B00-6711-E4C1-F03709BFC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63DE78-9FE4-4943-0649-60D8154121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CA0BCF-3B33-E6C8-16EB-882BADEDD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6C1580-C652-3C53-E3CF-C2A16B257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9CB3-F275-44C6-9016-952F92368980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FD54A7-F4D4-6276-DFE6-4762F52EB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91FCCA-6F2D-1E22-3F3B-FBD6C00DC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D33C8-FA93-4C26-A0A1-D35854EC1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850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4BE960-93A3-2ADA-333F-730D521FE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655E01-5DE0-8228-1987-46C6473EF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0AA638-33D1-8EB7-A7C2-1DB3247CD1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89CB3-F275-44C6-9016-952F92368980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25B60F-2077-A29D-8426-0D2AA76EC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1FA0E1-C495-9897-096B-FF70690E1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D33C8-FA93-4C26-A0A1-D35854EC1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645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57D4F-DFB3-D493-81D3-6E98EA423F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의류 카테고리 분류 모델 결과 보고서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331A87-C1B0-E33A-DDA5-DB00C90B8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750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4155E-93BA-B3ED-37C8-F6A4E63A7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Model1 Confusion Matrix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A50550-2307-DA41-B74E-306ECFB60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916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CAD87-2A6F-4280-912C-3D62B519A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Model2 Loss graph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D6A55D-1967-632D-A81B-7963709E4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0177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4155E-93BA-B3ED-37C8-F6A4E63A7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Model2 Acc graph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A50550-2307-DA41-B74E-306ECFB60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120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4155E-93BA-B3ED-37C8-F6A4E63A7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Model2 Confusion Matrix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A50550-2307-DA41-B74E-306ECFB60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040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CAD87-2A6F-4280-912C-3D62B519A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Model3 Loss graph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D6A55D-1967-632D-A81B-7963709E4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105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4155E-93BA-B3ED-37C8-F6A4E63A7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Model3 Acc graph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A50550-2307-DA41-B74E-306ECFB60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4155E-93BA-B3ED-37C8-F6A4E63A7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Model3 Confusion Matrix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A50550-2307-DA41-B74E-306ECFB60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440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F9EC5-7C2E-1321-92CE-9596B5037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유사 이미지 검색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1010E4-A09E-D520-9686-667D0A6C3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4382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F9EC5-7C2E-1321-92CE-9596B5037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유사 이미지 검색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1010E4-A09E-D520-9686-667D0A6C3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Good case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1347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F9EC5-7C2E-1321-92CE-9596B5037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유사 이미지 검색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1010E4-A09E-D520-9686-667D0A6C3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Bad case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5699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688CA-A487-545D-75BE-5B5ECD0D2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E92E5C-E684-B989-EDE0-B60E07522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 선정 </a:t>
            </a:r>
            <a:r>
              <a:rPr lang="en-US" altLang="ko-KR" dirty="0"/>
              <a:t>: Resnet50</a:t>
            </a:r>
          </a:p>
          <a:p>
            <a:r>
              <a:rPr lang="ko-KR" altLang="en-US" dirty="0"/>
              <a:t>선정 이유 </a:t>
            </a:r>
            <a:r>
              <a:rPr lang="en-US" altLang="ko-KR" dirty="0"/>
              <a:t>: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FD2EAD-E5E4-2982-7728-EA0F161AC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178" y="3871591"/>
            <a:ext cx="8373644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933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688CA-A487-545D-75BE-5B5ECD0D2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E92E5C-E684-B989-EDE0-B60E07522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477" y="1489084"/>
            <a:ext cx="10515600" cy="1265242"/>
          </a:xfrm>
        </p:spPr>
        <p:txBody>
          <a:bodyPr/>
          <a:lstStyle/>
          <a:p>
            <a:r>
              <a:rPr lang="ko-KR" altLang="en-US" dirty="0"/>
              <a:t>모델 목표 기능 </a:t>
            </a:r>
            <a:r>
              <a:rPr lang="en-US" altLang="ko-KR" dirty="0"/>
              <a:t>: </a:t>
            </a:r>
            <a:r>
              <a:rPr lang="ko-KR" altLang="en-US" dirty="0"/>
              <a:t>이전 단계의 </a:t>
            </a:r>
            <a:r>
              <a:rPr lang="en-US" altLang="ko-KR" dirty="0"/>
              <a:t>Clothes Detection </a:t>
            </a:r>
            <a:r>
              <a:rPr lang="ko-KR" altLang="en-US" dirty="0"/>
              <a:t>모델이 전달한 의류 영역 이미지를 입력으로 받아 해당 이미지의 종류를 판별하고 특성 값을 추출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C377521-3D8C-F260-BE98-39122E63F69A}"/>
              </a:ext>
            </a:extLst>
          </p:cNvPr>
          <p:cNvSpPr/>
          <p:nvPr/>
        </p:nvSpPr>
        <p:spPr>
          <a:xfrm>
            <a:off x="3645763" y="2919099"/>
            <a:ext cx="2210540" cy="1265242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EA5D03D5-1BC2-9C9E-617E-1584877FE499}"/>
              </a:ext>
            </a:extLst>
          </p:cNvPr>
          <p:cNvSpPr/>
          <p:nvPr/>
        </p:nvSpPr>
        <p:spPr>
          <a:xfrm>
            <a:off x="2374047" y="3405978"/>
            <a:ext cx="1080000" cy="360000"/>
          </a:xfrm>
          <a:prstGeom prst="homePlat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B816D342-DC2F-92FE-AD46-C25E7AFF0E75}"/>
              </a:ext>
            </a:extLst>
          </p:cNvPr>
          <p:cNvSpPr/>
          <p:nvPr/>
        </p:nvSpPr>
        <p:spPr>
          <a:xfrm>
            <a:off x="6048019" y="3405978"/>
            <a:ext cx="1080000" cy="360000"/>
          </a:xfrm>
          <a:prstGeom prst="homePlat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F9DD62-E4A8-B952-4101-520BF750F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23" y="2735524"/>
            <a:ext cx="1318605" cy="180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231846E-48A0-CBC7-5E11-B54565125D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23" y="4895524"/>
            <a:ext cx="1233943" cy="180000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9008EEE-EA8C-87B1-2E39-1F7668A24AB5}"/>
              </a:ext>
            </a:extLst>
          </p:cNvPr>
          <p:cNvSpPr/>
          <p:nvPr/>
        </p:nvSpPr>
        <p:spPr>
          <a:xfrm>
            <a:off x="3645763" y="5168263"/>
            <a:ext cx="2210540" cy="1265242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51005DAE-8F62-43BD-D52B-E5B2C3B5DE97}"/>
              </a:ext>
            </a:extLst>
          </p:cNvPr>
          <p:cNvSpPr/>
          <p:nvPr/>
        </p:nvSpPr>
        <p:spPr>
          <a:xfrm>
            <a:off x="2374047" y="5655142"/>
            <a:ext cx="1080000" cy="360000"/>
          </a:xfrm>
          <a:prstGeom prst="homePlat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11EAB6A2-25B8-AE1F-C157-55E2836E6DF3}"/>
              </a:ext>
            </a:extLst>
          </p:cNvPr>
          <p:cNvSpPr/>
          <p:nvPr/>
        </p:nvSpPr>
        <p:spPr>
          <a:xfrm>
            <a:off x="6048019" y="5655142"/>
            <a:ext cx="1080000" cy="360000"/>
          </a:xfrm>
          <a:prstGeom prst="homePlat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9B95BF6-20ED-B0F4-5155-E1CC278E97C0}"/>
              </a:ext>
            </a:extLst>
          </p:cNvPr>
          <p:cNvSpPr/>
          <p:nvPr/>
        </p:nvSpPr>
        <p:spPr>
          <a:xfrm>
            <a:off x="7414900" y="3283310"/>
            <a:ext cx="983662" cy="605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긴소매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421A76B-7ACC-3436-5BF6-825B079D3F15}"/>
              </a:ext>
            </a:extLst>
          </p:cNvPr>
          <p:cNvSpPr/>
          <p:nvPr/>
        </p:nvSpPr>
        <p:spPr>
          <a:xfrm>
            <a:off x="7414901" y="5532474"/>
            <a:ext cx="983662" cy="605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반바지 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5440158-9FB3-7D54-F108-E63CDE895A45}"/>
              </a:ext>
            </a:extLst>
          </p:cNvPr>
          <p:cNvGrpSpPr/>
          <p:nvPr/>
        </p:nvGrpSpPr>
        <p:grpSpPr>
          <a:xfrm>
            <a:off x="8790794" y="3334466"/>
            <a:ext cx="2720912" cy="1297248"/>
            <a:chOff x="8817428" y="3369978"/>
            <a:chExt cx="2720912" cy="129724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7B5DB19-9330-346F-F62D-68ADE25279BF}"/>
                </a:ext>
              </a:extLst>
            </p:cNvPr>
            <p:cNvSpPr/>
            <p:nvPr/>
          </p:nvSpPr>
          <p:spPr>
            <a:xfrm>
              <a:off x="8817428" y="3369978"/>
              <a:ext cx="432000" cy="432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A7730C9-4178-26E3-7379-3334DB6CEE70}"/>
                </a:ext>
              </a:extLst>
            </p:cNvPr>
            <p:cNvSpPr/>
            <p:nvPr/>
          </p:nvSpPr>
          <p:spPr>
            <a:xfrm>
              <a:off x="9249428" y="3369978"/>
              <a:ext cx="432000" cy="432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9A36FAE-B614-1116-7586-2749FA68752B}"/>
                </a:ext>
              </a:extLst>
            </p:cNvPr>
            <p:cNvSpPr/>
            <p:nvPr/>
          </p:nvSpPr>
          <p:spPr>
            <a:xfrm>
              <a:off x="9681428" y="3369978"/>
              <a:ext cx="432000" cy="432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7DB92F6-FBAD-AB4A-B124-534DE4E97BA3}"/>
                </a:ext>
              </a:extLst>
            </p:cNvPr>
            <p:cNvSpPr/>
            <p:nvPr/>
          </p:nvSpPr>
          <p:spPr>
            <a:xfrm>
              <a:off x="10674340" y="3369978"/>
              <a:ext cx="432000" cy="432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C6FC1F0-7010-FC00-AA88-7980D237FE22}"/>
                </a:ext>
              </a:extLst>
            </p:cNvPr>
            <p:cNvSpPr/>
            <p:nvPr/>
          </p:nvSpPr>
          <p:spPr>
            <a:xfrm>
              <a:off x="11106340" y="3370630"/>
              <a:ext cx="432000" cy="432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2529A81-2947-7AF9-C28D-BE41D8166939}"/>
                </a:ext>
              </a:extLst>
            </p:cNvPr>
            <p:cNvSpPr/>
            <p:nvPr/>
          </p:nvSpPr>
          <p:spPr>
            <a:xfrm>
              <a:off x="10113428" y="3369978"/>
              <a:ext cx="560911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•••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왼쪽 중괄호 21">
              <a:extLst>
                <a:ext uri="{FF2B5EF4-FFF2-40B4-BE49-F238E27FC236}">
                  <a16:creationId xmlns:a16="http://schemas.microsoft.com/office/drawing/2014/main" id="{D18BD097-DFEE-A3B2-A633-6634D492D2E4}"/>
                </a:ext>
              </a:extLst>
            </p:cNvPr>
            <p:cNvSpPr/>
            <p:nvPr/>
          </p:nvSpPr>
          <p:spPr>
            <a:xfrm rot="16200000">
              <a:off x="10011564" y="2879040"/>
              <a:ext cx="332630" cy="2351843"/>
            </a:xfrm>
            <a:prstGeom prst="leftBrace">
              <a:avLst>
                <a:gd name="adj1" fmla="val 8333"/>
                <a:gd name="adj2" fmla="val 515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30D21A3-56B5-5E0B-1EC8-3ED86B186D57}"/>
                </a:ext>
              </a:extLst>
            </p:cNvPr>
            <p:cNvSpPr/>
            <p:nvPr/>
          </p:nvSpPr>
          <p:spPr>
            <a:xfrm>
              <a:off x="9147829" y="4235226"/>
              <a:ext cx="2060100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1x2048 </a:t>
              </a:r>
              <a:r>
                <a:rPr lang="ko-KR" altLang="en-US" dirty="0">
                  <a:solidFill>
                    <a:schemeClr val="tx1"/>
                  </a:solidFill>
                </a:rPr>
                <a:t>특성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행렬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E4D9069-8BCC-9107-1F13-3C14F351DCC5}"/>
              </a:ext>
            </a:extLst>
          </p:cNvPr>
          <p:cNvGrpSpPr/>
          <p:nvPr/>
        </p:nvGrpSpPr>
        <p:grpSpPr>
          <a:xfrm>
            <a:off x="8790789" y="5583630"/>
            <a:ext cx="2720912" cy="1297248"/>
            <a:chOff x="8889926" y="5608633"/>
            <a:chExt cx="2720912" cy="1297248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DB106D4-B407-913A-CC82-8ACD1AB2BE81}"/>
                </a:ext>
              </a:extLst>
            </p:cNvPr>
            <p:cNvSpPr/>
            <p:nvPr/>
          </p:nvSpPr>
          <p:spPr>
            <a:xfrm>
              <a:off x="8889926" y="5608633"/>
              <a:ext cx="432000" cy="432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2603B9B-3CBA-CDD8-87D8-19362BF2A17E}"/>
                </a:ext>
              </a:extLst>
            </p:cNvPr>
            <p:cNvSpPr/>
            <p:nvPr/>
          </p:nvSpPr>
          <p:spPr>
            <a:xfrm>
              <a:off x="9321926" y="5608633"/>
              <a:ext cx="432000" cy="432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3565D25-26ED-9143-6232-95C0F00C8DE4}"/>
                </a:ext>
              </a:extLst>
            </p:cNvPr>
            <p:cNvSpPr/>
            <p:nvPr/>
          </p:nvSpPr>
          <p:spPr>
            <a:xfrm>
              <a:off x="9753926" y="5608633"/>
              <a:ext cx="432000" cy="432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9277CDE-2C87-3A31-76FA-01C9E1D4AF57}"/>
                </a:ext>
              </a:extLst>
            </p:cNvPr>
            <p:cNvSpPr/>
            <p:nvPr/>
          </p:nvSpPr>
          <p:spPr>
            <a:xfrm>
              <a:off x="10746838" y="5608633"/>
              <a:ext cx="432000" cy="432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4DA3900-B2AD-6071-9F61-57A9EB3255A6}"/>
                </a:ext>
              </a:extLst>
            </p:cNvPr>
            <p:cNvSpPr/>
            <p:nvPr/>
          </p:nvSpPr>
          <p:spPr>
            <a:xfrm>
              <a:off x="11178838" y="5609285"/>
              <a:ext cx="432000" cy="432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4DF01A9-2F0E-8833-24D1-AD9208FC6BC5}"/>
                </a:ext>
              </a:extLst>
            </p:cNvPr>
            <p:cNvSpPr/>
            <p:nvPr/>
          </p:nvSpPr>
          <p:spPr>
            <a:xfrm>
              <a:off x="10185926" y="5608633"/>
              <a:ext cx="560911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•••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왼쪽 중괄호 37">
              <a:extLst>
                <a:ext uri="{FF2B5EF4-FFF2-40B4-BE49-F238E27FC236}">
                  <a16:creationId xmlns:a16="http://schemas.microsoft.com/office/drawing/2014/main" id="{92A83A81-2931-2CD3-7469-18400048227C}"/>
                </a:ext>
              </a:extLst>
            </p:cNvPr>
            <p:cNvSpPr/>
            <p:nvPr/>
          </p:nvSpPr>
          <p:spPr>
            <a:xfrm rot="16200000">
              <a:off x="10084062" y="5117695"/>
              <a:ext cx="332630" cy="2351843"/>
            </a:xfrm>
            <a:prstGeom prst="leftBrace">
              <a:avLst>
                <a:gd name="adj1" fmla="val 8333"/>
                <a:gd name="adj2" fmla="val 515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1E3EFBD-35DF-41EB-81FD-9AC160C7D8F4}"/>
                </a:ext>
              </a:extLst>
            </p:cNvPr>
            <p:cNvSpPr/>
            <p:nvPr/>
          </p:nvSpPr>
          <p:spPr>
            <a:xfrm>
              <a:off x="9220327" y="6473881"/>
              <a:ext cx="2060100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1x2048 </a:t>
              </a:r>
              <a:r>
                <a:rPr lang="ko-KR" altLang="en-US" dirty="0">
                  <a:solidFill>
                    <a:schemeClr val="tx1"/>
                  </a:solidFill>
                </a:rPr>
                <a:t>특성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행렬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0125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688CA-A487-545D-75BE-5B5ECD0D2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E92E5C-E684-B989-EDE0-B60E07522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477" y="1489084"/>
            <a:ext cx="10515600" cy="1265242"/>
          </a:xfrm>
        </p:spPr>
        <p:txBody>
          <a:bodyPr/>
          <a:lstStyle/>
          <a:p>
            <a:r>
              <a:rPr lang="ko-KR" altLang="en-US" dirty="0"/>
              <a:t>모델 목표 기능 </a:t>
            </a:r>
            <a:r>
              <a:rPr lang="en-US" altLang="ko-KR" dirty="0"/>
              <a:t>: </a:t>
            </a:r>
            <a:r>
              <a:rPr lang="ko-KR" altLang="en-US" dirty="0"/>
              <a:t>이전 단계의 </a:t>
            </a:r>
            <a:r>
              <a:rPr lang="en-US" altLang="ko-KR" dirty="0"/>
              <a:t>Clothes Detection </a:t>
            </a:r>
            <a:r>
              <a:rPr lang="ko-KR" altLang="en-US" dirty="0"/>
              <a:t>모델이 전달한 의류 영역 이미지를 입력으로 받아 해당 이미지의 종류를 판별하고 특성 값을 추출</a:t>
            </a:r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EA5D03D5-1BC2-9C9E-617E-1584877FE499}"/>
              </a:ext>
            </a:extLst>
          </p:cNvPr>
          <p:cNvSpPr/>
          <p:nvPr/>
        </p:nvSpPr>
        <p:spPr>
          <a:xfrm>
            <a:off x="2464385" y="3756176"/>
            <a:ext cx="1080000" cy="360000"/>
          </a:xfrm>
          <a:prstGeom prst="homePlat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B816D342-DC2F-92FE-AD46-C25E7AFF0E75}"/>
              </a:ext>
            </a:extLst>
          </p:cNvPr>
          <p:cNvSpPr/>
          <p:nvPr/>
        </p:nvSpPr>
        <p:spPr>
          <a:xfrm>
            <a:off x="7983668" y="3619988"/>
            <a:ext cx="1080000" cy="360000"/>
          </a:xfrm>
          <a:prstGeom prst="homePlat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Output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F9DD62-E4A8-B952-4101-520BF750F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23" y="3085722"/>
            <a:ext cx="1318605" cy="1800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9B95BF6-20ED-B0F4-5155-E1CC278E97C0}"/>
              </a:ext>
            </a:extLst>
          </p:cNvPr>
          <p:cNvSpPr/>
          <p:nvPr/>
        </p:nvSpPr>
        <p:spPr>
          <a:xfrm>
            <a:off x="9321525" y="3633508"/>
            <a:ext cx="892518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긴소매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5440158-9FB3-7D54-F108-E63CDE895A45}"/>
              </a:ext>
            </a:extLst>
          </p:cNvPr>
          <p:cNvGrpSpPr/>
          <p:nvPr/>
        </p:nvGrpSpPr>
        <p:grpSpPr>
          <a:xfrm>
            <a:off x="8583165" y="4934240"/>
            <a:ext cx="2720912" cy="1297248"/>
            <a:chOff x="8817428" y="3369978"/>
            <a:chExt cx="2720912" cy="129724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7B5DB19-9330-346F-F62D-68ADE25279BF}"/>
                </a:ext>
              </a:extLst>
            </p:cNvPr>
            <p:cNvSpPr/>
            <p:nvPr/>
          </p:nvSpPr>
          <p:spPr>
            <a:xfrm>
              <a:off x="8817428" y="3369978"/>
              <a:ext cx="432000" cy="432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A7730C9-4178-26E3-7379-3334DB6CEE70}"/>
                </a:ext>
              </a:extLst>
            </p:cNvPr>
            <p:cNvSpPr/>
            <p:nvPr/>
          </p:nvSpPr>
          <p:spPr>
            <a:xfrm>
              <a:off x="9249428" y="3369978"/>
              <a:ext cx="432000" cy="432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9A36FAE-B614-1116-7586-2749FA68752B}"/>
                </a:ext>
              </a:extLst>
            </p:cNvPr>
            <p:cNvSpPr/>
            <p:nvPr/>
          </p:nvSpPr>
          <p:spPr>
            <a:xfrm>
              <a:off x="9681428" y="3369978"/>
              <a:ext cx="432000" cy="432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7DB92F6-FBAD-AB4A-B124-534DE4E97BA3}"/>
                </a:ext>
              </a:extLst>
            </p:cNvPr>
            <p:cNvSpPr/>
            <p:nvPr/>
          </p:nvSpPr>
          <p:spPr>
            <a:xfrm>
              <a:off x="10674340" y="3369978"/>
              <a:ext cx="432000" cy="432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C6FC1F0-7010-FC00-AA88-7980D237FE22}"/>
                </a:ext>
              </a:extLst>
            </p:cNvPr>
            <p:cNvSpPr/>
            <p:nvPr/>
          </p:nvSpPr>
          <p:spPr>
            <a:xfrm>
              <a:off x="11106340" y="3370630"/>
              <a:ext cx="432000" cy="432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2529A81-2947-7AF9-C28D-BE41D8166939}"/>
                </a:ext>
              </a:extLst>
            </p:cNvPr>
            <p:cNvSpPr/>
            <p:nvPr/>
          </p:nvSpPr>
          <p:spPr>
            <a:xfrm>
              <a:off x="10113428" y="3369978"/>
              <a:ext cx="560911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•••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왼쪽 중괄호 21">
              <a:extLst>
                <a:ext uri="{FF2B5EF4-FFF2-40B4-BE49-F238E27FC236}">
                  <a16:creationId xmlns:a16="http://schemas.microsoft.com/office/drawing/2014/main" id="{D18BD097-DFEE-A3B2-A633-6634D492D2E4}"/>
                </a:ext>
              </a:extLst>
            </p:cNvPr>
            <p:cNvSpPr/>
            <p:nvPr/>
          </p:nvSpPr>
          <p:spPr>
            <a:xfrm rot="16200000">
              <a:off x="10011564" y="2879040"/>
              <a:ext cx="332630" cy="2351843"/>
            </a:xfrm>
            <a:prstGeom prst="leftBrace">
              <a:avLst>
                <a:gd name="adj1" fmla="val 8333"/>
                <a:gd name="adj2" fmla="val 515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30D21A3-56B5-5E0B-1EC8-3ED86B186D57}"/>
                </a:ext>
              </a:extLst>
            </p:cNvPr>
            <p:cNvSpPr/>
            <p:nvPr/>
          </p:nvSpPr>
          <p:spPr>
            <a:xfrm>
              <a:off x="9147829" y="4235226"/>
              <a:ext cx="2060100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1x2048 </a:t>
              </a:r>
              <a:r>
                <a:rPr lang="ko-KR" altLang="en-US" dirty="0">
                  <a:solidFill>
                    <a:schemeClr val="tx1"/>
                  </a:solidFill>
                </a:rPr>
                <a:t>특성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행렬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C098ADF-4554-3110-FEC6-3ECA6AF11FAA}"/>
              </a:ext>
            </a:extLst>
          </p:cNvPr>
          <p:cNvGrpSpPr/>
          <p:nvPr/>
        </p:nvGrpSpPr>
        <p:grpSpPr>
          <a:xfrm>
            <a:off x="3802242" y="3258082"/>
            <a:ext cx="3923569" cy="1276457"/>
            <a:chOff x="3577668" y="3258082"/>
            <a:chExt cx="3923569" cy="1276457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EC377521-3D8C-F260-BE98-39122E63F69A}"/>
                </a:ext>
              </a:extLst>
            </p:cNvPr>
            <p:cNvSpPr/>
            <p:nvPr/>
          </p:nvSpPr>
          <p:spPr>
            <a:xfrm>
              <a:off x="3577668" y="3269297"/>
              <a:ext cx="2427197" cy="126524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Feature Extractor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7020DCF-ED42-CE16-B804-9731475E77F7}"/>
                </a:ext>
              </a:extLst>
            </p:cNvPr>
            <p:cNvSpPr/>
            <p:nvPr/>
          </p:nvSpPr>
          <p:spPr>
            <a:xfrm>
              <a:off x="6014899" y="3258082"/>
              <a:ext cx="1486338" cy="126524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Fully Connected Layer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화살표: 위로 굽음 23">
            <a:extLst>
              <a:ext uri="{FF2B5EF4-FFF2-40B4-BE49-F238E27FC236}">
                <a16:creationId xmlns:a16="http://schemas.microsoft.com/office/drawing/2014/main" id="{4BA873B1-CE47-FBA1-ABE1-C3A9A6879C56}"/>
              </a:ext>
            </a:extLst>
          </p:cNvPr>
          <p:cNvSpPr/>
          <p:nvPr/>
        </p:nvSpPr>
        <p:spPr>
          <a:xfrm rot="5400000">
            <a:off x="5741403" y="3788738"/>
            <a:ext cx="821831" cy="2427196"/>
          </a:xfrm>
          <a:prstGeom prst="bent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9266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0A8E9EC-425F-8CD6-20A4-5759C2752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3468" y="863844"/>
            <a:ext cx="3996534" cy="5400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E0613C6-CBA0-6C3E-1958-DD34668F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무신사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en-US" altLang="ko-KR" dirty="0"/>
              <a:t>Dataset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EE457F-56E6-C472-8BCA-C6836E881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659" y="1690688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수집 방법 </a:t>
            </a:r>
            <a:r>
              <a:rPr lang="en-US" altLang="ko-KR" dirty="0"/>
              <a:t>: </a:t>
            </a:r>
            <a:r>
              <a:rPr lang="ko-KR" altLang="en-US" dirty="0"/>
              <a:t>카테고리별 상품을 판매순으로</a:t>
            </a:r>
            <a:br>
              <a:rPr lang="en-US" altLang="ko-KR" dirty="0"/>
            </a:br>
            <a:r>
              <a:rPr lang="en-US" altLang="ko-KR" dirty="0"/>
              <a:t>		  </a:t>
            </a:r>
            <a:r>
              <a:rPr lang="ko-KR" altLang="en-US" dirty="0" err="1"/>
              <a:t>정렬후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r>
              <a:rPr lang="ko-KR" altLang="en-US" dirty="0"/>
              <a:t>데이터셋 구성 </a:t>
            </a:r>
            <a:r>
              <a:rPr lang="en-US" altLang="ko-KR" dirty="0"/>
              <a:t>: </a:t>
            </a:r>
            <a:r>
              <a:rPr lang="ko-KR" altLang="en-US" dirty="0"/>
              <a:t>제품 사진 </a:t>
            </a:r>
            <a:r>
              <a:rPr lang="en-US" altLang="ko-KR" dirty="0"/>
              <a:t>+</a:t>
            </a:r>
            <a:r>
              <a:rPr lang="ko-KR" altLang="en-US" dirty="0"/>
              <a:t> 착용 사진</a:t>
            </a:r>
            <a:br>
              <a:rPr lang="en-US" altLang="ko-KR" dirty="0"/>
            </a:br>
            <a:r>
              <a:rPr lang="en-US" altLang="ko-KR" dirty="0"/>
              <a:t>			</a:t>
            </a:r>
            <a:r>
              <a:rPr lang="ko-KR" altLang="en-US" dirty="0"/>
              <a:t>총 </a:t>
            </a:r>
            <a:r>
              <a:rPr lang="en-US" altLang="ko-KR" dirty="0"/>
              <a:t>52000</a:t>
            </a:r>
            <a:r>
              <a:rPr lang="ko-KR" altLang="en-US" dirty="0"/>
              <a:t>장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D1C6E69-C1F5-D4F4-5258-0DF91C5BA2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845475"/>
              </p:ext>
            </p:extLst>
          </p:nvPr>
        </p:nvGraphicFramePr>
        <p:xfrm>
          <a:off x="197488" y="3775234"/>
          <a:ext cx="2819979" cy="3097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551">
                  <a:extLst>
                    <a:ext uri="{9D8B030D-6E8A-4147-A177-3AD203B41FA5}">
                      <a16:colId xmlns:a16="http://schemas.microsoft.com/office/drawing/2014/main" val="140004327"/>
                    </a:ext>
                  </a:extLst>
                </a:gridCol>
                <a:gridCol w="1420428">
                  <a:extLst>
                    <a:ext uri="{9D8B030D-6E8A-4147-A177-3AD203B41FA5}">
                      <a16:colId xmlns:a16="http://schemas.microsoft.com/office/drawing/2014/main" val="2101237556"/>
                    </a:ext>
                  </a:extLst>
                </a:gridCol>
              </a:tblGrid>
              <a:tr h="55940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품목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데이터 개수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6367046"/>
                  </a:ext>
                </a:extLst>
              </a:tr>
              <a:tr h="5030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긴소매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9000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267779"/>
                  </a:ext>
                </a:extLst>
              </a:tr>
              <a:tr h="52632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셔츠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블라우스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4000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9455618"/>
                  </a:ext>
                </a:extLst>
              </a:tr>
              <a:tr h="5030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반소매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4000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8975556"/>
                  </a:ext>
                </a:extLst>
              </a:tr>
              <a:tr h="5030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민소매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4000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6408024"/>
                  </a:ext>
                </a:extLst>
              </a:tr>
              <a:tr h="5030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니트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스웨터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4000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5027558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5919050-3F63-3A25-8328-0012DDEB3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100221"/>
              </p:ext>
            </p:extLst>
          </p:nvPr>
        </p:nvGraphicFramePr>
        <p:xfrm>
          <a:off x="3224194" y="3775234"/>
          <a:ext cx="2090916" cy="2091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776">
                  <a:extLst>
                    <a:ext uri="{9D8B030D-6E8A-4147-A177-3AD203B41FA5}">
                      <a16:colId xmlns:a16="http://schemas.microsoft.com/office/drawing/2014/main" val="140004327"/>
                    </a:ext>
                  </a:extLst>
                </a:gridCol>
                <a:gridCol w="1296140">
                  <a:extLst>
                    <a:ext uri="{9D8B030D-6E8A-4147-A177-3AD203B41FA5}">
                      <a16:colId xmlns:a16="http://schemas.microsoft.com/office/drawing/2014/main" val="2101237556"/>
                    </a:ext>
                  </a:extLst>
                </a:gridCol>
              </a:tblGrid>
              <a:tr h="55940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품목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데이터 개수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6367046"/>
                  </a:ext>
                </a:extLst>
              </a:tr>
              <a:tr h="5030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긴바지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9000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267779"/>
                  </a:ext>
                </a:extLst>
              </a:tr>
              <a:tr h="52632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반바지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4000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9455618"/>
                  </a:ext>
                </a:extLst>
              </a:tr>
              <a:tr h="5030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스커트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4000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897555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2117B49-8928-A995-C44C-C8AFF612C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530295"/>
              </p:ext>
            </p:extLst>
          </p:nvPr>
        </p:nvGraphicFramePr>
        <p:xfrm>
          <a:off x="5521837" y="3775234"/>
          <a:ext cx="2303982" cy="1588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286">
                  <a:extLst>
                    <a:ext uri="{9D8B030D-6E8A-4147-A177-3AD203B41FA5}">
                      <a16:colId xmlns:a16="http://schemas.microsoft.com/office/drawing/2014/main" val="140004327"/>
                    </a:ext>
                  </a:extLst>
                </a:gridCol>
                <a:gridCol w="1325696">
                  <a:extLst>
                    <a:ext uri="{9D8B030D-6E8A-4147-A177-3AD203B41FA5}">
                      <a16:colId xmlns:a16="http://schemas.microsoft.com/office/drawing/2014/main" val="2101237556"/>
                    </a:ext>
                  </a:extLst>
                </a:gridCol>
              </a:tblGrid>
              <a:tr h="55940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품목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데이터 개수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6367046"/>
                  </a:ext>
                </a:extLst>
              </a:tr>
              <a:tr h="5030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원피스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9000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267779"/>
                  </a:ext>
                </a:extLst>
              </a:tr>
              <a:tr h="52632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점프슈트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4000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9455618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C1ECAB64-6379-C7CE-E871-8CB7E39F47C3}"/>
              </a:ext>
            </a:extLst>
          </p:cNvPr>
          <p:cNvSpPr/>
          <p:nvPr/>
        </p:nvSpPr>
        <p:spPr>
          <a:xfrm>
            <a:off x="558592" y="3464806"/>
            <a:ext cx="2097770" cy="309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</a:t>
            </a:r>
            <a:r>
              <a:rPr lang="ko-KR" altLang="en-US" sz="1400" dirty="0">
                <a:solidFill>
                  <a:schemeClr val="tx1"/>
                </a:solidFill>
              </a:rPr>
              <a:t>상의</a:t>
            </a:r>
            <a:r>
              <a:rPr lang="en-US" altLang="ko-KR" sz="1400" dirty="0">
                <a:solidFill>
                  <a:schemeClr val="tx1"/>
                </a:solidFill>
              </a:rPr>
              <a:t>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BA660E-6D0A-0893-4A7A-462E499DC8C8}"/>
              </a:ext>
            </a:extLst>
          </p:cNvPr>
          <p:cNvSpPr/>
          <p:nvPr/>
        </p:nvSpPr>
        <p:spPr>
          <a:xfrm>
            <a:off x="3707612" y="3467991"/>
            <a:ext cx="1124080" cy="309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</a:t>
            </a:r>
            <a:r>
              <a:rPr lang="ko-KR" altLang="en-US" sz="1400" dirty="0">
                <a:solidFill>
                  <a:schemeClr val="tx1"/>
                </a:solidFill>
              </a:rPr>
              <a:t>하의</a:t>
            </a:r>
            <a:r>
              <a:rPr lang="en-US" altLang="ko-KR" sz="1400" dirty="0">
                <a:solidFill>
                  <a:schemeClr val="tx1"/>
                </a:solidFill>
              </a:rPr>
              <a:t>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BA5A247-1FEE-E6FA-BE83-48C10E99F0FF}"/>
              </a:ext>
            </a:extLst>
          </p:cNvPr>
          <p:cNvSpPr/>
          <p:nvPr/>
        </p:nvSpPr>
        <p:spPr>
          <a:xfrm>
            <a:off x="5965307" y="3469498"/>
            <a:ext cx="1417043" cy="309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</a:t>
            </a:r>
            <a:r>
              <a:rPr lang="ko-KR" altLang="en-US" sz="1400" dirty="0">
                <a:solidFill>
                  <a:schemeClr val="tx1"/>
                </a:solidFill>
              </a:rPr>
              <a:t>원피스</a:t>
            </a:r>
            <a:r>
              <a:rPr lang="en-US" altLang="ko-KR" sz="1400" dirty="0">
                <a:solidFill>
                  <a:schemeClr val="tx1"/>
                </a:solidFill>
              </a:rPr>
              <a:t>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120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613C6-CBA0-6C3E-1958-DD34668F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무신사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en-US" altLang="ko-KR" dirty="0"/>
              <a:t>Dataset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EE457F-56E6-C472-8BCA-C6836E881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659" y="1690688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학습을 위해 이전에 학습한 </a:t>
            </a:r>
            <a:r>
              <a:rPr lang="en-US" altLang="ko-KR" dirty="0"/>
              <a:t>Clothes Detection </a:t>
            </a:r>
            <a:r>
              <a:rPr lang="ko-KR" altLang="en-US" dirty="0"/>
              <a:t>모델을 사용해 의류 이미지 영역만 검출한 후 </a:t>
            </a:r>
            <a:r>
              <a:rPr lang="en-US" altLang="ko-KR" dirty="0"/>
              <a:t>224x224 </a:t>
            </a:r>
            <a:r>
              <a:rPr lang="ko-KR" altLang="en-US" dirty="0"/>
              <a:t>크기로 </a:t>
            </a:r>
            <a:r>
              <a:rPr lang="en-US" altLang="ko-KR" dirty="0" err="1"/>
              <a:t>resiz</a:t>
            </a:r>
            <a:r>
              <a:rPr lang="ko-KR" altLang="en-US" dirty="0"/>
              <a:t>시킨 이미지 약 </a:t>
            </a:r>
            <a:r>
              <a:rPr lang="en-US" altLang="ko-KR" dirty="0"/>
              <a:t>48000</a:t>
            </a:r>
            <a:r>
              <a:rPr lang="ko-KR" altLang="en-US" dirty="0"/>
              <a:t>장 사용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79AA1E9-4A87-39B9-873D-EA3E95B1D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342" y="3615407"/>
            <a:ext cx="1597708" cy="2520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94CAB42-6C57-D8B4-6DE5-6EED2EE984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905" y="3252875"/>
            <a:ext cx="2700000" cy="3240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B3BCAA9-6DFB-D51A-6DB7-FA7A34776E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09" y="3252875"/>
            <a:ext cx="2700000" cy="3240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A98D57C-B366-F6F0-4EF3-BD654BC09F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146" y="3612875"/>
            <a:ext cx="2700322" cy="2520000"/>
          </a:xfrm>
          <a:prstGeom prst="rect">
            <a:avLst/>
          </a:prstGeom>
        </p:spPr>
      </p:pic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FE43DAF1-262F-25E0-5FC5-56B24CC0F869}"/>
              </a:ext>
            </a:extLst>
          </p:cNvPr>
          <p:cNvSpPr/>
          <p:nvPr/>
        </p:nvSpPr>
        <p:spPr>
          <a:xfrm>
            <a:off x="2859932" y="4731823"/>
            <a:ext cx="1060315" cy="28210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EC102CBB-ED52-73AB-7185-837FF5A81DF6}"/>
              </a:ext>
            </a:extLst>
          </p:cNvPr>
          <p:cNvSpPr/>
          <p:nvPr/>
        </p:nvSpPr>
        <p:spPr>
          <a:xfrm>
            <a:off x="9332068" y="4731822"/>
            <a:ext cx="1060315" cy="28210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085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5CAF6B-AEAC-9A8C-B83F-AC3B227B2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5F0325-10E1-1082-F9CD-FEBAC818B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ImageNet</a:t>
            </a:r>
            <a:r>
              <a:rPr lang="ko-KR" altLang="en-US" dirty="0"/>
              <a:t>으로 학습된 모델에 커스텀 데이터로 파인 튜닝</a:t>
            </a:r>
            <a:endParaRPr lang="en-US" altLang="ko-KR" dirty="0"/>
          </a:p>
          <a:p>
            <a:r>
              <a:rPr lang="ko-KR" altLang="en-US" dirty="0" err="1"/>
              <a:t>파인튜닝을</a:t>
            </a:r>
            <a:r>
              <a:rPr lang="ko-KR" altLang="en-US" dirty="0"/>
              <a:t> 하지 않고 커스텀 데이터로만 학습</a:t>
            </a:r>
            <a:endParaRPr lang="en-US" altLang="ko-KR" dirty="0"/>
          </a:p>
          <a:p>
            <a:r>
              <a:rPr lang="en-US" altLang="ko-KR" dirty="0"/>
              <a:t>Model1 : </a:t>
            </a:r>
            <a:r>
              <a:rPr lang="ko-KR" altLang="en-US" dirty="0"/>
              <a:t>상의 데이터만 학습</a:t>
            </a:r>
            <a:endParaRPr lang="en-US" altLang="ko-KR" dirty="0"/>
          </a:p>
          <a:p>
            <a:r>
              <a:rPr lang="en-US" altLang="ko-KR" dirty="0"/>
              <a:t>Model2 : </a:t>
            </a:r>
            <a:r>
              <a:rPr lang="ko-KR" altLang="en-US" dirty="0"/>
              <a:t>하의 데이터만 학습</a:t>
            </a:r>
            <a:endParaRPr lang="en-US" altLang="ko-KR" dirty="0"/>
          </a:p>
          <a:p>
            <a:r>
              <a:rPr lang="en-US" altLang="ko-KR" dirty="0"/>
              <a:t>Model3 : </a:t>
            </a:r>
            <a:r>
              <a:rPr lang="ko-KR" altLang="en-US" dirty="0"/>
              <a:t>원피스 데이터만 학습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5300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CAD87-2A6F-4280-912C-3D62B519A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Model1 Loss graph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D6A55D-1967-632D-A81B-7963709E4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4949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4155E-93BA-B3ED-37C8-F6A4E63A7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Model1 Acc graph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A50550-2307-DA41-B74E-306ECFB60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902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263</Words>
  <Application>Microsoft Office PowerPoint</Application>
  <PresentationFormat>와이드스크린</PresentationFormat>
  <Paragraphs>81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의류 카테고리 분류 모델 결과 보고서</vt:lpstr>
      <vt:lpstr>Modeling</vt:lpstr>
      <vt:lpstr>Modeling</vt:lpstr>
      <vt:lpstr>Modeling</vt:lpstr>
      <vt:lpstr>무신사 크롤링 Dataset</vt:lpstr>
      <vt:lpstr>무신사 크롤링 Dataset</vt:lpstr>
      <vt:lpstr>실험 방법</vt:lpstr>
      <vt:lpstr>Model1 Loss graph</vt:lpstr>
      <vt:lpstr>Model1 Acc graph</vt:lpstr>
      <vt:lpstr>Model1 Confusion Matrix</vt:lpstr>
      <vt:lpstr>Model2 Loss graph</vt:lpstr>
      <vt:lpstr>Model2 Acc graph</vt:lpstr>
      <vt:lpstr>Model2 Confusion Matrix</vt:lpstr>
      <vt:lpstr>Model3 Loss graph</vt:lpstr>
      <vt:lpstr>Model3 Acc graph</vt:lpstr>
      <vt:lpstr>Model3 Confusion Matrix</vt:lpstr>
      <vt:lpstr>유사 이미지 검색 방식</vt:lpstr>
      <vt:lpstr>유사 이미지 검색 결과</vt:lpstr>
      <vt:lpstr>유사 이미지 검색 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Playdata</dc:creator>
  <cp:lastModifiedBy>Playdata</cp:lastModifiedBy>
  <cp:revision>6</cp:revision>
  <dcterms:created xsi:type="dcterms:W3CDTF">2024-08-26T07:38:39Z</dcterms:created>
  <dcterms:modified xsi:type="dcterms:W3CDTF">2024-08-27T09:21:48Z</dcterms:modified>
</cp:coreProperties>
</file>