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1" r:id="rId14"/>
    <p:sldId id="270" r:id="rId15"/>
    <p:sldId id="284" r:id="rId16"/>
    <p:sldId id="271" r:id="rId17"/>
    <p:sldId id="286" r:id="rId18"/>
    <p:sldId id="287" r:id="rId19"/>
    <p:sldId id="273" r:id="rId20"/>
    <p:sldId id="274" r:id="rId21"/>
    <p:sldId id="282" r:id="rId22"/>
    <p:sldId id="283" r:id="rId23"/>
    <p:sldId id="288" r:id="rId24"/>
    <p:sldId id="275" r:id="rId25"/>
    <p:sldId id="289" r:id="rId26"/>
    <p:sldId id="276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58" d="100"/>
          <a:sy n="58" d="100"/>
        </p:scale>
        <p:origin x="499" y="91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9.jpeg"/><Relationship Id="rId4" Type="http://schemas.openxmlformats.org/officeDocument/2006/relationships/image" Target="../media/image13.png"/><Relationship Id="rId9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2.jpeg"/><Relationship Id="rId5" Type="http://schemas.openxmlformats.org/officeDocument/2006/relationships/image" Target="../media/image16.png"/><Relationship Id="rId10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5.jpg"/><Relationship Id="rId4" Type="http://schemas.openxmlformats.org/officeDocument/2006/relationships/image" Target="../media/image13.png"/><Relationship Id="rId9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7.jpg"/><Relationship Id="rId4" Type="http://schemas.openxmlformats.org/officeDocument/2006/relationships/image" Target="../media/image13.png"/><Relationship Id="rId9" Type="http://schemas.openxmlformats.org/officeDocument/2006/relationships/image" Target="../media/image46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21.jp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20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2.jp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조</a:t>
            </a:r>
            <a:r>
              <a:rPr lang="en-US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Model1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Model2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20,000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Model3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40,000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3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A8E6F-E2C4-BE33-15AA-44AD68E01C27}"/>
              </a:ext>
            </a:extLst>
          </p:cNvPr>
          <p:cNvGrpSpPr>
            <a:grpSpLocks noChangeAspect="1"/>
          </p:cNvGrpSpPr>
          <p:nvPr/>
        </p:nvGrpSpPr>
        <p:grpSpPr>
          <a:xfrm>
            <a:off x="504000" y="2552700"/>
            <a:ext cx="17280000" cy="5760000"/>
            <a:chOff x="712004" y="2718068"/>
            <a:chExt cx="16458396" cy="54861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02" y="2718068"/>
              <a:ext cx="8229198" cy="54861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AB31C-3D2C-0E06-3E12-3FF27BD2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04" y="2718068"/>
              <a:ext cx="8229198" cy="5486132"/>
            </a:xfrm>
            <a:prstGeom prst="rect">
              <a:avLst/>
            </a:prstGeom>
          </p:spPr>
        </p:pic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A9C8DE-662D-13D1-9EC2-960C27FBE676}"/>
              </a:ext>
            </a:extLst>
          </p:cNvPr>
          <p:cNvCxnSpPr>
            <a:cxnSpLocks/>
          </p:cNvCxnSpPr>
          <p:nvPr/>
        </p:nvCxnSpPr>
        <p:spPr>
          <a:xfrm flipV="1">
            <a:off x="3276600" y="3238500"/>
            <a:ext cx="0" cy="4495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CB8B6C-CEDD-2A97-CE67-9D5C18A04FBA}"/>
              </a:ext>
            </a:extLst>
          </p:cNvPr>
          <p:cNvCxnSpPr>
            <a:cxnSpLocks/>
          </p:cNvCxnSpPr>
          <p:nvPr/>
        </p:nvCxnSpPr>
        <p:spPr>
          <a:xfrm flipV="1">
            <a:off x="11887200" y="3238500"/>
            <a:ext cx="0" cy="4495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3744000" y="2571200"/>
            <a:ext cx="10800000" cy="72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7162800" y="3543300"/>
            <a:ext cx="0" cy="5511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 사용에서는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선택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04174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Test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set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4F3936-2B0D-D805-2CF9-8D981197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79695"/>
              </p:ext>
            </p:extLst>
          </p:nvPr>
        </p:nvGraphicFramePr>
        <p:xfrm>
          <a:off x="8549698" y="1495256"/>
          <a:ext cx="6912000" cy="72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61513632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67700042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16306016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464062391"/>
                    </a:ext>
                  </a:extLst>
                </a:gridCol>
              </a:tblGrid>
              <a:tr h="660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065442022"/>
                  </a:ext>
                </a:extLst>
              </a:tr>
              <a:tr h="6607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1542910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77727369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38220690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17773046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567432461"/>
                  </a:ext>
                </a:extLst>
              </a:tr>
              <a:tr h="6607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221649008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827952602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819378091"/>
                  </a:ext>
                </a:extLst>
              </a:tr>
              <a:tr h="660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216971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2200193090"/>
                  </a:ext>
                </a:extLst>
              </a:tr>
            </a:tbl>
          </a:graphicData>
        </a:graphic>
      </p:graphicFrame>
      <p:sp>
        <p:nvSpPr>
          <p:cNvPr id="16" name="TextBox 16">
            <a:extLst>
              <a:ext uri="{FF2B5EF4-FFF2-40B4-BE49-F238E27FC236}">
                <a16:creationId xmlns:a16="http://schemas.microsoft.com/office/drawing/2014/main" id="{CA4B3422-766F-A7E5-98E5-60418E2374DB}"/>
              </a:ext>
            </a:extLst>
          </p:cNvPr>
          <p:cNvSpPr txBox="1"/>
          <p:nvPr/>
        </p:nvSpPr>
        <p:spPr>
          <a:xfrm>
            <a:off x="2209800" y="1866900"/>
            <a:ext cx="6066849" cy="3276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 중에서 착용 사진과 제품 사진을 카테고리 별로 적절히 골라 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으로 구성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36" name="내용 개체 틀 3"/>
          <p:cNvGraphicFramePr/>
          <p:nvPr/>
        </p:nvGraphicFramePr>
        <p:xfrm>
          <a:off x="11869580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93.5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100.0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66.6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73.1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64.4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내용 개체 틀 3"/>
          <p:cNvGraphicFramePr/>
          <p:nvPr/>
        </p:nvGraphicFramePr>
        <p:xfrm>
          <a:off x="7116605" y="2750258"/>
          <a:ext cx="4054790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89.1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96.8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81.4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85.5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94.8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78.2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89.4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72.9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85.8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60.0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50.6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8" name="내용 개체 틀 3"/>
          <p:cNvGraphicFramePr/>
          <p:nvPr/>
        </p:nvGraphicFramePr>
        <p:xfrm>
          <a:off x="2363630" y="2750257"/>
          <a:ext cx="4054791" cy="478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68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Confidence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threshhold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 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착용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제품 사진</a:t>
                      </a:r>
                      <a:br>
                        <a:rPr lang="en-US" altLang="ko-KR" sz="1500">
                          <a:latin typeface="나눔바른고딕OTF"/>
                          <a:ea typeface="나눔바른고딕OTF"/>
                        </a:rPr>
                      </a:br>
                      <a:r>
                        <a:rPr lang="ko-KR" altLang="en-US" sz="1500">
                          <a:latin typeface="나눔바른고딕OTF"/>
                          <a:ea typeface="나눔바른고딕OTF"/>
                        </a:rPr>
                        <a:t>검출율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91.3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95.9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79.8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83.7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92.8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74.6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80.7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90.2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71.2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87.0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65.0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82.0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57.8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1500">
                        <a:latin typeface="나눔바른고딕OTF"/>
                        <a:ea typeface="나눔바른고딕OTF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63.8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77.6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49.9</a:t>
                      </a:r>
                      <a:endParaRPr lang="en-US" altLang="ko-KR" sz="1500" b="0" i="0" u="none" strike="noStrike">
                        <a:solidFill>
                          <a:srgbClr val="000000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428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실성능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58127"/>
              </p:ext>
            </p:extLst>
          </p:nvPr>
        </p:nvGraphicFramePr>
        <p:xfrm>
          <a:off x="2438400" y="2798237"/>
          <a:ext cx="1347394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058752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584797"/>
                  </a:ext>
                </a:extLst>
              </a:tr>
            </a:tbl>
          </a:graphicData>
        </a:graphic>
      </p:graphicFrame>
      <p:sp>
        <p:nvSpPr>
          <p:cNvPr id="13" name="TextBox 18">
            <a:extLst>
              <a:ext uri="{FF2B5EF4-FFF2-40B4-BE49-F238E27FC236}">
                <a16:creationId xmlns:a16="http://schemas.microsoft.com/office/drawing/2014/main" id="{0755C933-95F0-732B-9711-AD88E5841323}"/>
              </a:ext>
            </a:extLst>
          </p:cNvPr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검출율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52704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18000" y="8293099"/>
            <a:ext cx="1701800" cy="1117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대충 특정 부분 성능 안 좋은 그래프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3726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예시</a:t>
            </a:r>
            <a:r>
              <a:rPr lang="en-US" alt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10600" y="3771900"/>
            <a:ext cx="3873499" cy="46482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61900" y="3771900"/>
            <a:ext cx="3873499" cy="46482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335000" y="85217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kumimoji="0" lang="ko-KR" altLang="en-US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예시</a:t>
            </a:r>
            <a:r>
              <a:rPr kumimoji="0" lang="en-US" altLang="ko-KR" sz="2000" b="0" i="0" u="none" strike="noStrike" kern="1200" cap="none" spc="-100" normalizeH="0" baseline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441325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검출</a:t>
            </a: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9984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포함하는 최소 사각형으로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labeling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검출된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좌표에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예측한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Class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7D71AAC-5007-5D34-1B81-532E5ED2E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955800" y="16764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4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0060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779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A18D999-AE23-64E3-4EA7-E6378BEC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59220"/>
              </p:ext>
            </p:extLst>
          </p:nvPr>
        </p:nvGraphicFramePr>
        <p:xfrm>
          <a:off x="1800000" y="2127377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9AA373-D329-CB64-8657-CDA6D14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409"/>
              </p:ext>
            </p:extLst>
          </p:nvPr>
        </p:nvGraphicFramePr>
        <p:xfrm>
          <a:off x="10749600" y="2121154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dirty="0" err="1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검출율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50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조 이름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6200000">
            <a:off x="-685800" y="8496300"/>
            <a:ext cx="4445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387600" y="2781300"/>
            <a:ext cx="92710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감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사 </a:t>
            </a:r>
            <a:r>
              <a:rPr lang="en-US" altLang="ko-KR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7200" b="0" i="0" u="none" strike="noStrike" spc="-200">
                <a:solidFill>
                  <a:srgbClr val="F7F2EB"/>
                </a:solidFill>
                <a:latin typeface="나눔바른고딕OTF"/>
                <a:ea typeface="나눔바른고딕OTF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600" y="6146800"/>
            <a:ext cx="9105900" cy="1524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49400"/>
              </a:lnSpc>
              <a:buClr>
                <a:srgbClr val="F7F2EB"/>
              </a:buClr>
              <a:buFont typeface="Arial"/>
              <a:buChar char="●"/>
              <a:defRPr/>
            </a:pPr>
            <a:r>
              <a:rPr lang="ko-KR" altLang="en-US" sz="2400" b="0" i="0" u="none" strike="noStrike" spc="-100">
                <a:solidFill>
                  <a:srgbClr val="F7F2EB"/>
                </a:solidFill>
                <a:latin typeface="Pretendard Medium"/>
                <a:ea typeface="나눔바른고딕OTF"/>
              </a:rPr>
              <a:t>ㄴㅇㄹㄴ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72800" y="8597900"/>
            <a:ext cx="4711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2100" b="0" i="0" u="none" strike="noStrike">
                <a:solidFill>
                  <a:srgbClr val="F7F2EB"/>
                </a:solidFill>
                <a:latin typeface="나눔바른고딕OTF"/>
                <a:ea typeface="나눔바른고딕OTF"/>
              </a:rPr>
              <a:t>플레이데이터 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181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2209800"/>
            <a:ext cx="12026900" cy="4622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9800" y="7366000"/>
            <a:ext cx="129794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object detection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모델들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속도와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성능이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모두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우수한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yolo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를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선택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그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실행시간의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이점과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학습의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용이성을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가장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가벼운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yolov5s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모델을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학습하기로</a:t>
            </a:r>
            <a:r>
              <a:rPr lang="en-US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결정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0A2B20-B491-64E1-14D3-F2389809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193" y="1638300"/>
            <a:ext cx="2004279" cy="2736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93DA18-ED4B-1043-1460-2DF21EDA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04" y="4762500"/>
            <a:ext cx="1875594" cy="273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026357-3BB4-DA27-25EE-132223252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02" y="2019300"/>
            <a:ext cx="2190000" cy="5256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022600" y="7531100"/>
            <a:ext cx="12979400" cy="120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때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옷에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(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중에서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어떤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항목에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속하는지를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판별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반환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749800" y="4203700"/>
            <a:ext cx="1384300" cy="825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6736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input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296400" y="4203700"/>
            <a:ext cx="1384300" cy="8255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2202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output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273800" y="3695700"/>
            <a:ext cx="2730500" cy="185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972300" y="44831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Model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20520000">
            <a:off x="12217400" y="3048000"/>
            <a:ext cx="2425700" cy="139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740000">
            <a:off x="12306300" y="5727700"/>
            <a:ext cx="2425700" cy="1397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D6EF3F2-7C44-78F3-B567-2F5F645313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13" y="2019300"/>
            <a:ext cx="2190000" cy="52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197100"/>
            <a:ext cx="13944600" cy="195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K-Fashion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40,000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5000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AI-hub K-Fashion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4124187"/>
            <a:ext cx="3479800" cy="453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22500" y="2146300"/>
            <a:ext cx="139192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120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포함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직사각형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폴리곤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세부속성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186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23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6700" y="8658087"/>
            <a:ext cx="200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99200" y="4124187"/>
            <a:ext cx="4508500" cy="4533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069483" y="8636000"/>
            <a:ext cx="29718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61700" y="4936987"/>
            <a:ext cx="6413500" cy="290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프린트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소재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기장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대분류에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ex)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 -&gt;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블랙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레드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모던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컨트리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히피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레트로</a:t>
            </a:r>
            <a:r>
              <a:rPr lang="en-US" sz="22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1BFD65-5F6B-00A9-75C4-0B5CC16EF6E4}"/>
              </a:ext>
            </a:extLst>
          </p:cNvPr>
          <p:cNvSpPr/>
          <p:nvPr/>
        </p:nvSpPr>
        <p:spPr>
          <a:xfrm>
            <a:off x="7772400" y="4479787"/>
            <a:ext cx="2362200" cy="41783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23325"/>
              </p:ext>
            </p:extLst>
          </p:nvPr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긴소매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블라우스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반소매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민소매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스웨터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/>
                          <a:ea typeface="나눔바른고딕OTF"/>
                        </a:rPr>
                        <a:t>4000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4135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긴바지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반바지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스커트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24091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품목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데이터</a:t>
                      </a:r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latin typeface="NanumSquare ExtraBold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>
                          <a:solidFill>
                            <a:srgbClr val="FFFFFF"/>
                          </a:solidFill>
                          <a:latin typeface="나눔바른고딕OTF"/>
                          <a:ea typeface="NanumSquare ExtraBold"/>
                        </a:rPr>
                        <a:t>개수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원피스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9000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/>
                          <a:ea typeface="NanumSquare Regular"/>
                        </a:rPr>
                        <a:t>점프슈트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NanumSquare Regular"/>
                          <a:ea typeface="나눔바른고딕OTF"/>
                        </a:rPr>
                        <a:t>4000</a:t>
                      </a:r>
                      <a:endParaRPr lang="en-US" sz="110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데이터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약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5000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865</Words>
  <Application>Microsoft Office PowerPoint</Application>
  <PresentationFormat>사용자 지정</PresentationFormat>
  <Paragraphs>436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Gmarket Sans Medium</vt:lpstr>
      <vt:lpstr>NanumSquare ExtraBold</vt:lpstr>
      <vt:lpstr>NanumSquare Regular</vt:lpstr>
      <vt:lpstr>Pretendard Medium</vt:lpstr>
      <vt:lpstr>나눔바른고딕OTF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Playdata</cp:lastModifiedBy>
  <cp:revision>27</cp:revision>
  <dcterms:created xsi:type="dcterms:W3CDTF">2006-08-16T00:00:00Z</dcterms:created>
  <dcterms:modified xsi:type="dcterms:W3CDTF">2024-08-27T09:27:33Z</dcterms:modified>
  <cp:version/>
</cp:coreProperties>
</file>