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1" r:id="rId12"/>
    <p:sldId id="268" r:id="rId13"/>
    <p:sldId id="281" r:id="rId14"/>
    <p:sldId id="270" r:id="rId15"/>
    <p:sldId id="284" r:id="rId16"/>
    <p:sldId id="290" r:id="rId17"/>
    <p:sldId id="271" r:id="rId18"/>
    <p:sldId id="287" r:id="rId19"/>
    <p:sldId id="273" r:id="rId20"/>
    <p:sldId id="274" r:id="rId21"/>
    <p:sldId id="282" r:id="rId22"/>
    <p:sldId id="283" r:id="rId23"/>
    <p:sldId id="288" r:id="rId24"/>
    <p:sldId id="275" r:id="rId25"/>
    <p:sldId id="289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082"/>
    <a:srgbClr val="08306B"/>
    <a:srgbClr val="084184"/>
    <a:srgbClr val="083370"/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9" y="91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0F5B5-DA07-4F32-9C5D-8F7586CA722F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02B7-2836-4C6C-92F2-1290531DB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0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02B7-2836-4C6C-92F2-1290531DB3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7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4.jpg"/><Relationship Id="rId4" Type="http://schemas.openxmlformats.org/officeDocument/2006/relationships/image" Target="../media/image13.png"/><Relationship Id="rId9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0.jpg"/><Relationship Id="rId5" Type="http://schemas.openxmlformats.org/officeDocument/2006/relationships/image" Target="../media/image16.png"/><Relationship Id="rId10" Type="http://schemas.openxmlformats.org/officeDocument/2006/relationships/image" Target="../media/image39.jpg"/><Relationship Id="rId4" Type="http://schemas.openxmlformats.org/officeDocument/2006/relationships/image" Target="../media/image13.png"/><Relationship Id="rId9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3.jpg"/><Relationship Id="rId5" Type="http://schemas.openxmlformats.org/officeDocument/2006/relationships/image" Target="../media/image16.png"/><Relationship Id="rId10" Type="http://schemas.openxmlformats.org/officeDocument/2006/relationships/image" Target="../media/image42.jpeg"/><Relationship Id="rId4" Type="http://schemas.openxmlformats.org/officeDocument/2006/relationships/image" Target="../media/image13.png"/><Relationship Id="rId9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6.jpeg"/><Relationship Id="rId5" Type="http://schemas.openxmlformats.org/officeDocument/2006/relationships/image" Target="../media/image16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9.jpg"/><Relationship Id="rId4" Type="http://schemas.openxmlformats.org/officeDocument/2006/relationships/image" Target="../media/image13.png"/><Relationship Id="rId9" Type="http://schemas.openxmlformats.org/officeDocument/2006/relationships/image" Target="../media/image48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51.jpg"/><Relationship Id="rId4" Type="http://schemas.openxmlformats.org/officeDocument/2006/relationships/image" Target="../media/image13.png"/><Relationship Id="rId9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21.jp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20.jp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7.png"/><Relationship Id="rId4" Type="http://schemas.openxmlformats.org/officeDocument/2006/relationships/image" Target="../media/image22.jpg"/><Relationship Id="rId9" Type="http://schemas.openxmlformats.org/officeDocument/2006/relationships/image" Target="../media/image17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가성비</a:t>
            </a:r>
            <a:endParaRPr lang="ko-KR" sz="28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Model1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Model2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20,000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Model3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40,000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799" y="1866900"/>
            <a:ext cx="9880599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Ground true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와의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971D0-222E-29B8-3742-12B87EB5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9" y="2715300"/>
            <a:ext cx="6930989" cy="54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EAEE7-C841-CD43-BE36-00526DBB7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7" y="2715300"/>
            <a:ext cx="683604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92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정답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확률에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59F3FE-C100-7956-A9FB-A9BFE6F2F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63FCCF-36A6-B747-503E-DF0AB555B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3824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73876-8350-0E13-94F4-A73AD33FEFA4}"/>
              </a:ext>
            </a:extLst>
          </p:cNvPr>
          <p:cNvSpPr/>
          <p:nvPr/>
        </p:nvSpPr>
        <p:spPr>
          <a:xfrm>
            <a:off x="5354610" y="264258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067490-53F3-D466-73AC-C6D09D1B16C1}"/>
              </a:ext>
            </a:extLst>
          </p:cNvPr>
          <p:cNvSpPr/>
          <p:nvPr/>
        </p:nvSpPr>
        <p:spPr>
          <a:xfrm>
            <a:off x="7262610" y="458926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B95FC-33B5-390E-80CA-C465081ADF1D}"/>
              </a:ext>
            </a:extLst>
          </p:cNvPr>
          <p:cNvSpPr/>
          <p:nvPr/>
        </p:nvSpPr>
        <p:spPr>
          <a:xfrm>
            <a:off x="9170610" y="6497260"/>
            <a:ext cx="875260" cy="651280"/>
          </a:xfrm>
          <a:prstGeom prst="rect">
            <a:avLst/>
          </a:prstGeom>
          <a:solidFill>
            <a:srgbClr val="083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0.93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A8E6F-E2C4-BE33-15AA-44AD68E01C27}"/>
              </a:ext>
            </a:extLst>
          </p:cNvPr>
          <p:cNvGrpSpPr>
            <a:grpSpLocks noChangeAspect="1"/>
          </p:cNvGrpSpPr>
          <p:nvPr/>
        </p:nvGrpSpPr>
        <p:grpSpPr>
          <a:xfrm>
            <a:off x="504000" y="3345900"/>
            <a:ext cx="17280000" cy="5760000"/>
            <a:chOff x="712004" y="2718068"/>
            <a:chExt cx="16458396" cy="54861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02" y="2718068"/>
              <a:ext cx="8229198" cy="54861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AB31C-3D2C-0E06-3E12-3FF27BD2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04" y="2718068"/>
              <a:ext cx="8229198" cy="5486132"/>
            </a:xfrm>
            <a:prstGeom prst="rect">
              <a:avLst/>
            </a:prstGeom>
          </p:spPr>
        </p:pic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74BADADD-84DD-E600-0E6C-A306EDA81F7E}"/>
              </a:ext>
            </a:extLst>
          </p:cNvPr>
          <p:cNvSpPr txBox="1"/>
          <p:nvPr/>
        </p:nvSpPr>
        <p:spPr>
          <a:xfrm>
            <a:off x="2209799" y="1866900"/>
            <a:ext cx="10515601" cy="1549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Precision(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정밀도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모델이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라고 예측한 것 중 실제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인 비율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Recall(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재현율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 중 모델이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비율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25219-1DD7-7B6C-1A39-FEFF33C72362}"/>
              </a:ext>
            </a:extLst>
          </p:cNvPr>
          <p:cNvGrpSpPr>
            <a:grpSpLocks noChangeAspect="1"/>
          </p:cNvGrpSpPr>
          <p:nvPr/>
        </p:nvGrpSpPr>
        <p:grpSpPr>
          <a:xfrm>
            <a:off x="3744000" y="2571200"/>
            <a:ext cx="10800000" cy="7200000"/>
            <a:chOff x="5105400" y="2571200"/>
            <a:chExt cx="8640000" cy="576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57120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C7A976-CFFA-B9B2-EC6E-0EA0B521E7C5}"/>
                </a:ext>
              </a:extLst>
            </p:cNvPr>
            <p:cNvSpPr/>
            <p:nvPr/>
          </p:nvSpPr>
          <p:spPr>
            <a:xfrm>
              <a:off x="5105400" y="2571200"/>
              <a:ext cx="8640000" cy="576000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51D96E-7AC4-1166-DD81-F002B43B6E2F}"/>
              </a:ext>
            </a:extLst>
          </p:cNvPr>
          <p:cNvCxnSpPr>
            <a:cxnSpLocks/>
          </p:cNvCxnSpPr>
          <p:nvPr/>
        </p:nvCxnSpPr>
        <p:spPr>
          <a:xfrm flipV="1">
            <a:off x="7162800" y="3543300"/>
            <a:ext cx="0" cy="5511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799" y="1866900"/>
            <a:ext cx="140970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0.4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최적값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하지만 실사용에서는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 높은 것이 유리하다고 판단하여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0.3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으로 선택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504174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선택된 영역은 사용자에게 제시되고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 선택할 수 있기 때문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0D1192-1948-6DB9-90E5-C2CE1FDF8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01" y="3086100"/>
            <a:ext cx="4799999" cy="57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0A0731-BAFE-0484-B15B-E947AC08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66" y="8123600"/>
            <a:ext cx="2880000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B28858-F43F-5934-C6D4-169CA1D812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66" y="3086100"/>
            <a:ext cx="2880000" cy="4450909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1B2FA0-F426-5F66-4B97-A3D8A33A6F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84925" y="4583222"/>
            <a:ext cx="4273841" cy="7283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E19BE8-D62B-8F64-17A1-55FFD8E9A85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72200" y="6035455"/>
            <a:ext cx="4186566" cy="244814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>
            <a:extLst>
              <a:ext uri="{FF2B5EF4-FFF2-40B4-BE49-F238E27FC236}">
                <a16:creationId xmlns:a16="http://schemas.microsoft.com/office/drawing/2014/main" id="{A3BFEC4F-F106-85E3-5F8F-24929EB1EF1D}"/>
              </a:ext>
            </a:extLst>
          </p:cNvPr>
          <p:cNvSpPr txBox="1"/>
          <p:nvPr/>
        </p:nvSpPr>
        <p:spPr>
          <a:xfrm>
            <a:off x="4930800" y="8892391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입력 이미지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98430DFA-51A6-A2C4-D535-CE0C90E1B65C}"/>
              </a:ext>
            </a:extLst>
          </p:cNvPr>
          <p:cNvSpPr txBox="1"/>
          <p:nvPr/>
        </p:nvSpPr>
        <p:spPr>
          <a:xfrm>
            <a:off x="9998890" y="8710191"/>
            <a:ext cx="3599751" cy="71999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사용자에게 제시되는 이미지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4884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Test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set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4F3936-2B0D-D805-2CF9-8D981197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46541"/>
              </p:ext>
            </p:extLst>
          </p:nvPr>
        </p:nvGraphicFramePr>
        <p:xfrm>
          <a:off x="8549698" y="1495256"/>
          <a:ext cx="7092000" cy="726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615136325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67700042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6306016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4062391"/>
                    </a:ext>
                  </a:extLst>
                </a:gridCol>
              </a:tblGrid>
              <a:tr h="660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착용 사진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제품 사진</a:t>
                      </a: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065442022"/>
                  </a:ext>
                </a:extLst>
              </a:tr>
              <a:tr h="6607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상의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긴소매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1542910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셔츠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블라우스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77727369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38220690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민소매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17773046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니트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스웨터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567432461"/>
                  </a:ext>
                </a:extLst>
              </a:tr>
              <a:tr h="66070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하의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긴바지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221649008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반바지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827952602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스커트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819378091"/>
                  </a:ext>
                </a:extLst>
              </a:tr>
              <a:tr h="660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원피스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216971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점프슈트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2200193090"/>
                  </a:ext>
                </a:extLst>
              </a:tr>
            </a:tbl>
          </a:graphicData>
        </a:graphic>
      </p:graphicFrame>
      <p:sp>
        <p:nvSpPr>
          <p:cNvPr id="16" name="TextBox 16">
            <a:extLst>
              <a:ext uri="{FF2B5EF4-FFF2-40B4-BE49-F238E27FC236}">
                <a16:creationId xmlns:a16="http://schemas.microsoft.com/office/drawing/2014/main" id="{CA4B3422-766F-A7E5-98E5-60418E2374DB}"/>
              </a:ext>
            </a:extLst>
          </p:cNvPr>
          <p:cNvSpPr txBox="1"/>
          <p:nvPr/>
        </p:nvSpPr>
        <p:spPr>
          <a:xfrm>
            <a:off x="2209800" y="1866900"/>
            <a:ext cx="6066849" cy="2387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에서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착용 사진과 제품 사진을 카테고리 별로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샘플링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장으로 구성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실성능</a:t>
            </a: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97610"/>
              </p:ext>
            </p:extLst>
          </p:nvPr>
        </p:nvGraphicFramePr>
        <p:xfrm>
          <a:off x="2438400" y="2798237"/>
          <a:ext cx="1347394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</a:rPr>
                        <a:t>Confidence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058752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584797"/>
                  </a:ext>
                </a:extLst>
              </a:tr>
            </a:tbl>
          </a:graphicData>
        </a:graphic>
      </p:graphicFrame>
      <p:sp>
        <p:nvSpPr>
          <p:cNvPr id="14" name="TextBox 18">
            <a:extLst>
              <a:ext uri="{FF2B5EF4-FFF2-40B4-BE49-F238E27FC236}">
                <a16:creationId xmlns:a16="http://schemas.microsoft.com/office/drawing/2014/main" id="{4F572D56-3CF5-CACD-D057-A69706D152D6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별 정확도 비교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4527049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23662" y="8496300"/>
            <a:ext cx="3119026" cy="53339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 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정확도 취약부분 그래프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 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30717" y="85725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착용 사진 예시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99918" y="3806800"/>
            <a:ext cx="3899999" cy="46800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78591" y="3806553"/>
            <a:ext cx="3899999" cy="46800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414201" y="8572006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1" i="0" u="none" strike="noStrike" kern="1200" cap="none" spc="-100" normalizeH="0" baseline="0" dirty="0">
                <a:latin typeface="나눔바른고딕OTF"/>
                <a:ea typeface="나눔바른고딕OTF"/>
              </a:rPr>
              <a:t>[ </a:t>
            </a:r>
            <a:r>
              <a:rPr kumimoji="0" lang="ko-KR" altLang="en-US" sz="2000" b="1" i="0" u="none" strike="noStrike" kern="1200" cap="none" spc="-100" normalizeH="0" baseline="0" dirty="0">
                <a:latin typeface="나눔바른고딕OTF"/>
                <a:ea typeface="나눔바른고딕OTF"/>
              </a:rPr>
              <a:t>제품 사진 예시 </a:t>
            </a:r>
            <a:r>
              <a:rPr kumimoji="0" lang="en-US" altLang="ko-KR" sz="2000" b="1" i="0" u="none" strike="noStrike" kern="1200" cap="none" spc="-100" normalizeH="0" baseline="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DAA72F-F53D-EC9C-D228-5FFB40372D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27" y="3797679"/>
            <a:ext cx="6101096" cy="46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441325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검출</a:t>
            </a: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9984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포함하는 최소 사각형으로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labeling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6FCCFF0A-9B05-E2B0-67FA-D4F650EF0E97}"/>
              </a:ext>
            </a:extLst>
          </p:cNvPr>
          <p:cNvSpPr txBox="1"/>
          <p:nvPr/>
        </p:nvSpPr>
        <p:spPr>
          <a:xfrm>
            <a:off x="3630045" y="8729996"/>
            <a:ext cx="2933267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제품 사진만 검출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D6EA7A1-2BA3-4B55-2459-ED75C365088F}"/>
              </a:ext>
            </a:extLst>
          </p:cNvPr>
          <p:cNvSpPr txBox="1"/>
          <p:nvPr/>
        </p:nvSpPr>
        <p:spPr>
          <a:xfrm>
            <a:off x="9602849" y="8820000"/>
            <a:ext cx="1827584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contour 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검출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8ED992DB-3502-008A-66A3-739DED2D8CEF}"/>
              </a:ext>
            </a:extLst>
          </p:cNvPr>
          <p:cNvSpPr txBox="1"/>
          <p:nvPr/>
        </p:nvSpPr>
        <p:spPr>
          <a:xfrm>
            <a:off x="13451413" y="8820000"/>
            <a:ext cx="2005384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Bounding Box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799" y="1866900"/>
            <a:ext cx="10325095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Ground true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와의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정답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확률에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7D71AAC-5007-5D34-1B81-532E5ED2E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Model4 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0060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10BC5B-44F0-61C2-01CE-4D6ED92BE2CD}"/>
              </a:ext>
            </a:extLst>
          </p:cNvPr>
          <p:cNvSpPr/>
          <p:nvPr/>
        </p:nvSpPr>
        <p:spPr>
          <a:xfrm>
            <a:off x="5354610" y="2642580"/>
            <a:ext cx="875260" cy="651280"/>
          </a:xfrm>
          <a:prstGeom prst="rect">
            <a:avLst/>
          </a:prstGeom>
          <a:solidFill>
            <a:srgbClr val="084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0.92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662322-465C-A844-2491-DA23EE0E9520}"/>
              </a:ext>
            </a:extLst>
          </p:cNvPr>
          <p:cNvSpPr/>
          <p:nvPr/>
        </p:nvSpPr>
        <p:spPr>
          <a:xfrm>
            <a:off x="7262610" y="458926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0.98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1AD5B9-675D-D640-244B-2874F6A02976}"/>
              </a:ext>
            </a:extLst>
          </p:cNvPr>
          <p:cNvSpPr/>
          <p:nvPr/>
        </p:nvSpPr>
        <p:spPr>
          <a:xfrm>
            <a:off x="9170610" y="6497260"/>
            <a:ext cx="875260" cy="651280"/>
          </a:xfrm>
          <a:prstGeom prst="rect">
            <a:avLst/>
          </a:prstGeom>
          <a:solidFill>
            <a:srgbClr val="084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0.92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4779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A18D999-AE23-64E3-4EA7-E6378BEC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095"/>
              </p:ext>
            </p:extLst>
          </p:nvPr>
        </p:nvGraphicFramePr>
        <p:xfrm>
          <a:off x="1800000" y="2127377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19AA373-D329-CB64-8657-CDA6D14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4209"/>
              </p:ext>
            </p:extLst>
          </p:nvPr>
        </p:nvGraphicFramePr>
        <p:xfrm>
          <a:off x="10749600" y="2121154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차후 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60133F4-CF00-A82F-6ACE-317A3FB5CA3C}"/>
              </a:ext>
            </a:extLst>
          </p:cNvPr>
          <p:cNvSpPr txBox="1"/>
          <p:nvPr/>
        </p:nvSpPr>
        <p:spPr>
          <a:xfrm>
            <a:off x="1955800" y="1676400"/>
            <a:ext cx="12750800" cy="590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데이터셋의 개선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데이터를 구성하는 과정에서 데이터의 편향을 제대로 확인하지 못함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여러 알고리즘 활용 및 비교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다른 알고리즘을 사용하여 모델을 테스트 해보지 않고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yolo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로만 실험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데이터 테스트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테스트셋을 실제 환경과 유사하게 구성하려 노력했지만 실제 중고 마켓에 올라와 있는 데이터로는 테스트를 해보지 못함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181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2209800"/>
            <a:ext cx="12026900" cy="4622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09800" y="7366000"/>
            <a:ext cx="129794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object detection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속도와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성능이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우수한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실행시간의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이점과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용이성을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가벼운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yolov5s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학습하기로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0A2B20-B491-64E1-14D3-F2389809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193" y="1638300"/>
            <a:ext cx="2004279" cy="2736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393DA18-ED4B-1043-1460-2DF21EDA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04" y="4762500"/>
            <a:ext cx="1875594" cy="2736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026357-3BB4-DA27-25EE-132223252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02" y="2019300"/>
            <a:ext cx="2190000" cy="5256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022600" y="7531100"/>
            <a:ext cx="12979400" cy="120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때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옷에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(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중에서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어떤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항목에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속하는지를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판별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반환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 err="1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749800" y="4203700"/>
            <a:ext cx="1384300" cy="825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6736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input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296400" y="4203700"/>
            <a:ext cx="1384300" cy="8255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2202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output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273800" y="3695700"/>
            <a:ext cx="2730500" cy="185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972300" y="44831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Model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20520000">
            <a:off x="12217400" y="3048000"/>
            <a:ext cx="2425700" cy="139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740000">
            <a:off x="12306300" y="5727700"/>
            <a:ext cx="2425700" cy="1397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D6EF3F2-7C44-78F3-B567-2F5F6453138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13" y="2019300"/>
            <a:ext cx="2190000" cy="52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197100"/>
            <a:ext cx="13944600" cy="195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K-Fashion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40,000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5,000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AI-hub K-Fashion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4124187"/>
            <a:ext cx="3479800" cy="453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22500" y="2146300"/>
            <a:ext cx="139192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120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포함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직사각형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폴리곤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세부속성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186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23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6700" y="8658087"/>
            <a:ext cx="200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예시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 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이미지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99200" y="4124187"/>
            <a:ext cx="4508500" cy="4533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069483" y="8636000"/>
            <a:ext cx="29718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의류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 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영역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 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좌표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 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이미지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61700" y="4936987"/>
            <a:ext cx="6413500" cy="290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프린트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소재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기장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대분류에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ex)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-&gt;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블랙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레드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모던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컨트리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히피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레트로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1BFD65-5F6B-00A9-75C4-0B5CC16EF6E4}"/>
              </a:ext>
            </a:extLst>
          </p:cNvPr>
          <p:cNvSpPr/>
          <p:nvPr/>
        </p:nvSpPr>
        <p:spPr>
          <a:xfrm>
            <a:off x="7772400" y="4479787"/>
            <a:ext cx="2362200" cy="41783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717"/>
              </p:ext>
            </p:extLst>
          </p:nvPr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 err="1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긴소매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블라우스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반소매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민소매</a:t>
                      </a:r>
                      <a:endParaRPr lang="en-US" sz="1100" b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스웨터</a:t>
                      </a:r>
                      <a:endParaRPr lang="en-US" sz="1100" b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98965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개수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 err="1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긴바지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반바지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스커트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7064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개수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원피스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점프슈트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데이터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약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5,000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854</Words>
  <Application>Microsoft Office PowerPoint</Application>
  <PresentationFormat>사용자 지정</PresentationFormat>
  <Paragraphs>343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Gmarket Sans Medium</vt:lpstr>
      <vt:lpstr>나눔바른고딕OTF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Playdata</cp:lastModifiedBy>
  <cp:revision>61</cp:revision>
  <dcterms:created xsi:type="dcterms:W3CDTF">2006-08-16T00:00:00Z</dcterms:created>
  <dcterms:modified xsi:type="dcterms:W3CDTF">2024-08-28T01:49:28Z</dcterms:modified>
  <cp:version/>
</cp:coreProperties>
</file>