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3" r:id="rId7"/>
    <p:sldId id="269" r:id="rId8"/>
    <p:sldId id="265" r:id="rId9"/>
    <p:sldId id="259" r:id="rId10"/>
    <p:sldId id="268" r:id="rId11"/>
    <p:sldId id="264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8FE6-0A13-5E90-44EF-61E1A66AA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6AB6D4-54F0-B870-78DB-BB9A584C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10D15-73FC-04D1-69E7-17786B2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D7C87-F92A-0308-F261-09AB9E9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02636-9E3F-A415-3C24-4BB96597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2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DEB-CA95-C00B-0084-03583295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712C9-3B8C-4106-D38E-ABC98B07E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B0820-5E34-A731-BAFD-C59B8253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AB126E-4502-14EB-8D46-8311E917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E0B9C-7C4F-ACC8-6A59-D5A6494F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8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9B5A1-9CA3-74EF-AADB-98591A229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DC6447-61EF-3F14-2572-2C687111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E9E37-E143-5A59-E7E6-0078B9EB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BF146-02CC-1474-A5B0-8499EC80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0D0CB-C1F6-1056-3CB8-CE7D893F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4B806-149A-095D-B0ED-37E92713E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C7750-439A-8B03-9AEF-BEF8C28D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B37F0-9B56-F760-233D-532F9539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8B60-3872-CAEF-1727-A57E75E0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4A32A-477D-3231-95BC-C54DD55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71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84D30-E047-7B2D-106A-0B35E821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513062-D134-1C00-823C-2C870B30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A34DA-843A-6B0D-28F9-534F20D3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6E071-272E-913A-8336-05313813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6567C-27D5-6250-DB22-3AF3A562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00AB5-FE2D-8CC7-1570-9542D62A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00758-CDDD-9C87-9FB8-9D5E97953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96993E-A286-E43E-8C69-347DE5A3D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1BAAA-F85C-786C-F944-CB524AD3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3182E-1185-EDA9-B99C-ECA4E294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B9AA42-331F-92F2-ACCE-36EF8850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28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1860-5813-D42A-2742-7FB72D8B6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B1C8F9-2BC6-DD87-09C9-D79622E6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5B29-CB7F-1AD8-C14F-45D810CC7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9F357-B151-2E4D-CFD4-14D09DD2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515AB0-1001-F58B-AFF4-6613C86B3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F86414-1EDA-5EFE-AECA-1FBC3DEA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3C18AF-F81C-E4EB-83EC-78B90E6D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6578E-15EB-FDD8-75F8-8EB385C3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4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948C4-1B70-9BD6-1620-838C768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368D-C941-E83E-CF77-35E14F13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CC976-737C-D092-5C78-4BABA4A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055C29-05A5-0B1A-307D-B4A038A6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98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7FA56-2C56-65CF-B7B3-20FF562A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FB9F75-21D8-D462-F935-F632710D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53F8B-F9A0-F4AC-8655-15BDF503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9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B1A9-874A-6B8D-C0F0-858A184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A5CAA-0A67-3BE7-BE29-30EA1F0B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5537B-BDC9-6259-0E96-D972094F9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A03017-31B0-05C2-477E-1FA361BB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21FA-9C1F-CD96-44BF-7D10458E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C443E-38DD-4EE8-54AF-4DD2F12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2060E-CC9D-80E8-FDC1-D536D2A7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A14B24-279B-B2B1-2E5A-8829CB4EA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E89F7-B8F2-0C70-DE6A-66EF3C72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FF1CB-F7E4-8B50-B02E-6F8FDB95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4221-B5EA-82B1-9FF4-F39DBCFC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8F21F0-32A4-56D9-A298-58E379CA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3D00E0-A974-DD85-50A2-B49FF12E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FCA11-8EEC-828B-97B4-744485806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C1649-030D-FA28-492C-7C6603F3C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80467-1010-4076-ABF9-783396D94407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6CCDA0-FCC4-C626-FD15-197B8B5D7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FEBF-B3E0-9793-68F0-9386F6C87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9177-1366-4908-A1DE-B9AB6D6588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A9A7B2-2C16-FB2A-B6A7-D93C2CF0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Clothes Detection</a:t>
            </a:r>
            <a:br>
              <a:rPr lang="en-US" altLang="ko-KR" dirty="0"/>
            </a:br>
            <a:r>
              <a:rPr lang="ko-KR" altLang="en-US" dirty="0"/>
              <a:t>모델 선정 과정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24D49B-4B3B-05DD-43E8-992FD4830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2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328E3-AC92-8A0D-02C5-68CFD3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Model1 </a:t>
            </a:r>
            <a:r>
              <a:rPr lang="ko-KR" altLang="en-US" dirty="0"/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69B31-CF4B-3476-CC22-FF2ABA98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57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07639-1E60-52B8-7DA3-8146677F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Confidence Threshold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E838A-1AD5-6485-9027-A594BA52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95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EB47E-78DB-645C-5AB1-0FF8FDDF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비교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941DF894-8CDD-0D9E-4512-ACB8040E31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003698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DA38DFA4-FCB4-5162-5877-0757EEDB8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001"/>
              </p:ext>
            </p:extLst>
          </p:nvPr>
        </p:nvGraphicFramePr>
        <p:xfrm>
          <a:off x="4167512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CD6581F2-CBB7-59EC-4581-2A487EFB37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8826482"/>
              </p:ext>
            </p:extLst>
          </p:nvPr>
        </p:nvGraphicFramePr>
        <p:xfrm>
          <a:off x="103204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57.8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F9E89-9C11-0B04-3DB9-6A369C0CD5C0}"/>
              </a:ext>
            </a:extLst>
          </p:cNvPr>
          <p:cNvSpPr/>
          <p:nvPr/>
        </p:nvSpPr>
        <p:spPr>
          <a:xfrm>
            <a:off x="722790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[Model1]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4A5B65-D52B-4C02-4685-5F1EE8F5D3EE}"/>
              </a:ext>
            </a:extLst>
          </p:cNvPr>
          <p:cNvSpPr/>
          <p:nvPr/>
        </p:nvSpPr>
        <p:spPr>
          <a:xfrm>
            <a:off x="4869587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[Model2]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1DD13D-5378-E964-E9FD-9806B4C3AA07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16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59D96-2DCC-A6F4-32DD-B48B360A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및 개선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853E4-9393-2EAD-6190-7D01FBF3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기존에 사용한 데이터셋에 착용 사진만 있으며</a:t>
            </a:r>
            <a:r>
              <a:rPr lang="en-US" altLang="ko-KR" dirty="0"/>
              <a:t>, </a:t>
            </a:r>
            <a:r>
              <a:rPr lang="ko-KR" altLang="en-US" dirty="0"/>
              <a:t>제품 사진 이미지에서 검출율이 낮아지는 문제가 발생</a:t>
            </a:r>
            <a:endParaRPr lang="en-US" altLang="ko-KR" dirty="0"/>
          </a:p>
          <a:p>
            <a:r>
              <a:rPr lang="ko-KR" altLang="en-US" dirty="0"/>
              <a:t>제품 사진 데이터셋을 추가한 후에 모델을 다시 학습</a:t>
            </a:r>
            <a:endParaRPr lang="en-US" altLang="ko-KR" dirty="0"/>
          </a:p>
          <a:p>
            <a:r>
              <a:rPr lang="en-US" altLang="ko-KR" dirty="0"/>
              <a:t>Model4 : </a:t>
            </a:r>
            <a:r>
              <a:rPr lang="ko-KR" altLang="en-US" dirty="0"/>
              <a:t>기존의 착용 사진 </a:t>
            </a:r>
            <a:r>
              <a:rPr lang="en-US" altLang="ko-KR" dirty="0"/>
              <a:t>4</a:t>
            </a:r>
            <a:r>
              <a:rPr lang="ko-KR" altLang="en-US" dirty="0"/>
              <a:t>만장 </a:t>
            </a:r>
            <a:r>
              <a:rPr lang="en-US" altLang="ko-KR" dirty="0"/>
              <a:t>+ </a:t>
            </a:r>
            <a:r>
              <a:rPr lang="ko-KR" altLang="en-US" dirty="0"/>
              <a:t>제품 사진 </a:t>
            </a:r>
            <a:r>
              <a:rPr lang="en-US" altLang="ko-KR" dirty="0"/>
              <a:t>5</a:t>
            </a:r>
            <a:r>
              <a:rPr lang="ko-KR" altLang="en-US" dirty="0"/>
              <a:t>천장</a:t>
            </a:r>
          </a:p>
        </p:txBody>
      </p:sp>
    </p:spTree>
    <p:extLst>
      <p:ext uri="{BB962C8B-B14F-4D97-AF65-F5344CB8AC3E}">
        <p14:creationId xmlns:p14="http://schemas.microsoft.com/office/powerpoint/2010/main" val="18531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42096-18AE-889B-ED5B-BA405BD0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확인</a:t>
            </a:r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C5D7AEF8-106D-C17B-3D16-AE499872B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280900"/>
              </p:ext>
            </p:extLst>
          </p:nvPr>
        </p:nvGraphicFramePr>
        <p:xfrm>
          <a:off x="823182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85.6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834E963-8759-8484-3024-9FF92E81DD1A}"/>
              </a:ext>
            </a:extLst>
          </p:cNvPr>
          <p:cNvSpPr/>
          <p:nvPr/>
        </p:nvSpPr>
        <p:spPr>
          <a:xfrm>
            <a:off x="893389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[Model4]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F83E81F0-DD22-1EC4-7218-B6A7DD44CD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603650"/>
              </p:ext>
            </p:extLst>
          </p:nvPr>
        </p:nvGraphicFramePr>
        <p:xfrm>
          <a:off x="1219940" y="1357094"/>
          <a:ext cx="3442316" cy="4788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579">
                  <a:extLst>
                    <a:ext uri="{9D8B030D-6E8A-4147-A177-3AD203B41FA5}">
                      <a16:colId xmlns:a16="http://schemas.microsoft.com/office/drawing/2014/main" val="146822262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588634131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3974427267"/>
                    </a:ext>
                  </a:extLst>
                </a:gridCol>
                <a:gridCol w="860579">
                  <a:extLst>
                    <a:ext uri="{9D8B030D-6E8A-4147-A177-3AD203B41FA5}">
                      <a16:colId xmlns:a16="http://schemas.microsoft.com/office/drawing/2014/main" val="2059876778"/>
                    </a:ext>
                  </a:extLst>
                </a:gridCol>
              </a:tblGrid>
              <a:tr h="1124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Confidence</a:t>
                      </a:r>
                      <a:br>
                        <a:rPr lang="en-US" altLang="ko-KR" dirty="0"/>
                      </a:br>
                      <a:r>
                        <a:rPr lang="en-US" altLang="ko-KR" dirty="0" err="1"/>
                        <a:t>threshhold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</a:t>
                      </a: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착용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 사진</a:t>
                      </a:r>
                      <a:br>
                        <a:rPr lang="en-US" altLang="ko-KR" dirty="0"/>
                      </a:br>
                      <a:r>
                        <a:rPr lang="ko-KR" altLang="en-US" dirty="0" err="1"/>
                        <a:t>검출율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828497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510621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89.3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868709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99336003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478912"/>
                  </a:ext>
                </a:extLst>
              </a:tr>
              <a:tr h="497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8586564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58895809"/>
                  </a:ext>
                </a:extLst>
              </a:tr>
              <a:tr h="536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227375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7D0CF338-BFA6-3DA2-2A11-8BA59D732FF8}"/>
              </a:ext>
            </a:extLst>
          </p:cNvPr>
          <p:cNvSpPr/>
          <p:nvPr/>
        </p:nvSpPr>
        <p:spPr>
          <a:xfrm>
            <a:off x="1922015" y="6313503"/>
            <a:ext cx="2038165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[Model3]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C0566AF-077E-84DC-FE30-206825F0E14C}"/>
              </a:ext>
            </a:extLst>
          </p:cNvPr>
          <p:cNvSpPr/>
          <p:nvPr/>
        </p:nvSpPr>
        <p:spPr>
          <a:xfrm>
            <a:off x="5235235" y="3429000"/>
            <a:ext cx="2423603" cy="45941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D03B5B-7AA1-BC7A-80EA-D861DA7F21BF}"/>
              </a:ext>
            </a:extLst>
          </p:cNvPr>
          <p:cNvSpPr/>
          <p:nvPr/>
        </p:nvSpPr>
        <p:spPr>
          <a:xfrm>
            <a:off x="4725880" y="3109404"/>
            <a:ext cx="3442316" cy="319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제품 사진 검출율이 특히 상승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34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선정 배경</a:t>
            </a:r>
            <a:r>
              <a:rPr lang="en-US" altLang="ko-KR" dirty="0"/>
              <a:t> : object detection </a:t>
            </a:r>
            <a:r>
              <a:rPr lang="ko-KR" altLang="en-US" dirty="0"/>
              <a:t>모델들 중 속도와 성능이 모두 우수한 </a:t>
            </a:r>
            <a:r>
              <a:rPr lang="en-US" altLang="ko-KR" dirty="0"/>
              <a:t>yolo</a:t>
            </a:r>
            <a:r>
              <a:rPr lang="ko-KR" altLang="en-US" dirty="0"/>
              <a:t>를 선택</a:t>
            </a:r>
            <a:r>
              <a:rPr lang="en-US" altLang="ko-KR" dirty="0"/>
              <a:t>, </a:t>
            </a:r>
            <a:r>
              <a:rPr lang="ko-KR" altLang="en-US" dirty="0"/>
              <a:t>그 중 실행시간의 이점과 학습의 용이성을 위해 가장 가벼운 </a:t>
            </a:r>
            <a:r>
              <a:rPr lang="en-US" altLang="ko-KR" dirty="0"/>
              <a:t>yolov5s </a:t>
            </a:r>
            <a:r>
              <a:rPr lang="ko-KR" altLang="en-US" dirty="0"/>
              <a:t>모델을 학습하기로 결정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4B044-7142-7BDB-C849-2C71521C5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313" y="3429000"/>
            <a:ext cx="6649375" cy="25313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8CA-A487-545D-75BE-5B5ECD0D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92E5C-E684-B989-EDE0-B60E0752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77" y="1489084"/>
            <a:ext cx="10515600" cy="1265242"/>
          </a:xfrm>
        </p:spPr>
        <p:txBody>
          <a:bodyPr/>
          <a:lstStyle/>
          <a:p>
            <a:r>
              <a:rPr lang="ko-KR" altLang="en-US" dirty="0"/>
              <a:t>모델 목표 기능 </a:t>
            </a:r>
            <a:r>
              <a:rPr lang="en-US" altLang="ko-KR" dirty="0"/>
              <a:t>: </a:t>
            </a:r>
            <a:r>
              <a:rPr lang="ko-KR" altLang="en-US" dirty="0"/>
              <a:t>사용자가 사진을 입력했을 때</a:t>
            </a:r>
            <a:r>
              <a:rPr lang="en-US" altLang="ko-KR" dirty="0"/>
              <a:t>, </a:t>
            </a:r>
            <a:r>
              <a:rPr lang="ko-KR" altLang="en-US" dirty="0"/>
              <a:t>옷에 해당하는 영역을 검출하고</a:t>
            </a:r>
            <a:r>
              <a:rPr lang="en-US" altLang="ko-KR" dirty="0"/>
              <a:t> (</a:t>
            </a:r>
            <a:r>
              <a:rPr lang="ko-KR" altLang="en-US" dirty="0"/>
              <a:t>상의</a:t>
            </a:r>
            <a:r>
              <a:rPr lang="en-US" altLang="ko-KR" dirty="0"/>
              <a:t>, </a:t>
            </a:r>
            <a:r>
              <a:rPr lang="ko-KR" altLang="en-US" dirty="0"/>
              <a:t>하의</a:t>
            </a:r>
            <a:r>
              <a:rPr lang="en-US" altLang="ko-KR" dirty="0"/>
              <a:t>, </a:t>
            </a:r>
            <a:r>
              <a:rPr lang="ko-KR" altLang="en-US" dirty="0"/>
              <a:t>원피스</a:t>
            </a:r>
            <a:r>
              <a:rPr lang="en-US" altLang="ko-KR" dirty="0"/>
              <a:t>) </a:t>
            </a:r>
            <a:r>
              <a:rPr lang="ko-KR" altLang="en-US" dirty="0"/>
              <a:t>중에서 어떤 항목에 속하는지를 판별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377521-3D8C-F260-BE98-39122E63F69A}"/>
              </a:ext>
            </a:extLst>
          </p:cNvPr>
          <p:cNvSpPr/>
          <p:nvPr/>
        </p:nvSpPr>
        <p:spPr>
          <a:xfrm>
            <a:off x="4920389" y="4304842"/>
            <a:ext cx="2210540" cy="126524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EA5D03D5-1BC2-9C9E-617E-1584877FE499}"/>
              </a:ext>
            </a:extLst>
          </p:cNvPr>
          <p:cNvSpPr/>
          <p:nvPr/>
        </p:nvSpPr>
        <p:spPr>
          <a:xfrm>
            <a:off x="3648673" y="4791721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B816D342-DC2F-92FE-AD46-C25E7AFF0E75}"/>
              </a:ext>
            </a:extLst>
          </p:cNvPr>
          <p:cNvSpPr/>
          <p:nvPr/>
        </p:nvSpPr>
        <p:spPr>
          <a:xfrm>
            <a:off x="7322645" y="4791721"/>
            <a:ext cx="1080000" cy="360000"/>
          </a:xfrm>
          <a:prstGeom prst="homePlat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70BB59-04F8-49C4-4810-0E80CAEF2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" y="3095524"/>
            <a:ext cx="2676923" cy="36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45D48E-D152-C86A-5572-EB07ACDEF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63" y="3095524"/>
            <a:ext cx="267692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6E329-0FD2-2F08-5195-8DAF3815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1FD15-7CB7-F309-77DB-EC079A31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K-Fashion </a:t>
            </a:r>
            <a:r>
              <a:rPr lang="ko-KR" altLang="en-US" dirty="0"/>
              <a:t>이미지 </a:t>
            </a:r>
            <a:r>
              <a:rPr lang="en-US" altLang="ko-KR" dirty="0"/>
              <a:t>Dataset : 4</a:t>
            </a:r>
            <a:r>
              <a:rPr lang="ko-KR" altLang="en-US" dirty="0"/>
              <a:t>만장 사용</a:t>
            </a:r>
            <a:endParaRPr lang="en-US" altLang="ko-KR" dirty="0"/>
          </a:p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이미지 </a:t>
            </a:r>
            <a:r>
              <a:rPr lang="en-US" altLang="ko-KR" dirty="0"/>
              <a:t>Dataset : 5</a:t>
            </a:r>
            <a:r>
              <a:rPr lang="ko-KR" altLang="en-US" dirty="0"/>
              <a:t>천장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65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9FF206-3386-AB2B-1952-FA89C3EAF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009" y="3435515"/>
            <a:ext cx="2854240" cy="288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AI-hub K-Fashion </a:t>
            </a:r>
            <a:r>
              <a:rPr lang="ko-KR" altLang="en-US" dirty="0"/>
              <a:t>이미지 </a:t>
            </a:r>
            <a:r>
              <a:rPr lang="en-US" altLang="ko-KR" dirty="0"/>
              <a:t>Dataset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70"/>
            <a:ext cx="10515600" cy="4351338"/>
          </a:xfrm>
        </p:spPr>
        <p:txBody>
          <a:bodyPr/>
          <a:lstStyle/>
          <a:p>
            <a:r>
              <a:rPr lang="ko-KR" altLang="en-US" dirty="0"/>
              <a:t>데이터셋 구성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120</a:t>
            </a:r>
            <a:r>
              <a:rPr lang="ko-KR" altLang="en-US" dirty="0"/>
              <a:t>만장의 이미지로 구성</a:t>
            </a:r>
            <a:endParaRPr lang="en-US" altLang="ko-KR" dirty="0"/>
          </a:p>
          <a:p>
            <a:r>
              <a:rPr lang="ko-KR" altLang="en-US" dirty="0"/>
              <a:t>포함 정보 </a:t>
            </a:r>
            <a:r>
              <a:rPr lang="en-US" altLang="ko-KR" dirty="0"/>
              <a:t>: </a:t>
            </a:r>
            <a:r>
              <a:rPr lang="ko-KR" altLang="en-US" dirty="0"/>
              <a:t>의류 영역 직사각형 좌표</a:t>
            </a:r>
            <a:r>
              <a:rPr lang="en-US" altLang="ko-KR" dirty="0"/>
              <a:t>, </a:t>
            </a:r>
            <a:r>
              <a:rPr lang="ko-KR" altLang="en-US" dirty="0" err="1"/>
              <a:t>폴리곤</a:t>
            </a:r>
            <a:r>
              <a:rPr lang="ko-KR" altLang="en-US" dirty="0"/>
              <a:t> 좌표</a:t>
            </a:r>
            <a:r>
              <a:rPr lang="en-US" altLang="ko-KR" dirty="0"/>
              <a:t>, </a:t>
            </a:r>
            <a:r>
              <a:rPr lang="ko-KR" altLang="en-US" dirty="0"/>
              <a:t>대분류 </a:t>
            </a:r>
            <a:r>
              <a:rPr lang="en-US" altLang="ko-KR" dirty="0"/>
              <a:t>10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세부속성 </a:t>
            </a:r>
            <a:r>
              <a:rPr lang="en-US" altLang="ko-KR" dirty="0"/>
              <a:t>186</a:t>
            </a:r>
            <a:r>
              <a:rPr lang="ko-KR" altLang="en-US" dirty="0"/>
              <a:t>가지</a:t>
            </a:r>
            <a:r>
              <a:rPr lang="en-US" altLang="ko-KR" dirty="0"/>
              <a:t>, </a:t>
            </a:r>
            <a:r>
              <a:rPr lang="ko-KR" altLang="en-US" dirty="0"/>
              <a:t>스타일 </a:t>
            </a:r>
            <a:r>
              <a:rPr lang="en-US" altLang="ko-KR" dirty="0"/>
              <a:t>23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1BB422-8D55-A051-26F9-E60C8349550A}"/>
              </a:ext>
            </a:extLst>
          </p:cNvPr>
          <p:cNvSpPr/>
          <p:nvPr/>
        </p:nvSpPr>
        <p:spPr>
          <a:xfrm>
            <a:off x="1054192" y="6684886"/>
            <a:ext cx="10083616" cy="181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출처 </a:t>
            </a:r>
            <a:r>
              <a:rPr lang="en-US" altLang="ko-KR" sz="1400" dirty="0">
                <a:solidFill>
                  <a:schemeClr val="tx1"/>
                </a:solidFill>
              </a:rPr>
              <a:t>: https://aihub.or.kr/aihubdata/data/view.do?currMenu=115&amp;topMenu=100&amp;aihubDataSe=realm&amp;dataSetSn=51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C4A4B5-AC23-7DF1-ADA0-3669B2ED9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2" y="3435515"/>
            <a:ext cx="2196378" cy="288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04F638-A2FF-BE6F-1EA2-2DD63616E331}"/>
              </a:ext>
            </a:extLst>
          </p:cNvPr>
          <p:cNvSpPr/>
          <p:nvPr/>
        </p:nvSpPr>
        <p:spPr>
          <a:xfrm>
            <a:off x="555523" y="6312589"/>
            <a:ext cx="1341299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예시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5B1FC3A-53BD-6A55-14BF-CE841CB2B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2584"/>
              </p:ext>
            </p:extLst>
          </p:nvPr>
        </p:nvGraphicFramePr>
        <p:xfrm>
          <a:off x="5726098" y="4048820"/>
          <a:ext cx="6027937" cy="1462828"/>
        </p:xfrm>
        <a:graphic>
          <a:graphicData uri="http://schemas.openxmlformats.org/drawingml/2006/table">
            <a:tbl>
              <a:tblPr firstCol="1">
                <a:tableStyleId>{F5AB1C69-6EDB-4FF4-983F-18BD219EF322}</a:tableStyleId>
              </a:tblPr>
              <a:tblGrid>
                <a:gridCol w="927469">
                  <a:extLst>
                    <a:ext uri="{9D8B030D-6E8A-4147-A177-3AD203B41FA5}">
                      <a16:colId xmlns:a16="http://schemas.microsoft.com/office/drawing/2014/main" val="3430683312"/>
                    </a:ext>
                  </a:extLst>
                </a:gridCol>
                <a:gridCol w="5100468">
                  <a:extLst>
                    <a:ext uri="{9D8B030D-6E8A-4147-A177-3AD203B41FA5}">
                      <a16:colId xmlns:a16="http://schemas.microsoft.com/office/drawing/2014/main" val="2577341238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대분류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카테고리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컬러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프린트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소재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기장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6553447"/>
                  </a:ext>
                </a:extLst>
              </a:tr>
              <a:tr h="4985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세부속성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각 대분류에 대한 세부 속성들</a:t>
                      </a:r>
                      <a:r>
                        <a:rPr lang="en-US" altLang="ko-KR" sz="1400" dirty="0"/>
                        <a:t> ex) </a:t>
                      </a:r>
                      <a:r>
                        <a:rPr lang="ko-KR" altLang="en-US" sz="1400" dirty="0"/>
                        <a:t>컬러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블랙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레드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027579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ysClr val="windowText" lastClr="000000"/>
                          </a:solidFill>
                        </a:rPr>
                        <a:t>스타일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모던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컨트리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히피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레트로</a:t>
                      </a:r>
                      <a:r>
                        <a:rPr lang="en-US" altLang="ko-KR" sz="1400" dirty="0"/>
                        <a:t>, …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1262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8C4C4F-A077-C0C7-4048-6804A146A3D6}"/>
              </a:ext>
            </a:extLst>
          </p:cNvPr>
          <p:cNvSpPr/>
          <p:nvPr/>
        </p:nvSpPr>
        <p:spPr>
          <a:xfrm>
            <a:off x="3652520" y="3688080"/>
            <a:ext cx="1437639" cy="2588310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BBA9D-8EAC-F9C5-96D5-3490DEFC6871}"/>
              </a:ext>
            </a:extLst>
          </p:cNvPr>
          <p:cNvSpPr/>
          <p:nvPr/>
        </p:nvSpPr>
        <p:spPr>
          <a:xfrm>
            <a:off x="3056244" y="6312589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의류 영역 좌표 이미지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1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215" y="1378747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이미지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</a:t>
            </a:r>
            <a:endParaRPr lang="en-US" altLang="ko-KR" dirty="0"/>
          </a:p>
          <a:p>
            <a:pPr lvl="1"/>
            <a:r>
              <a:rPr lang="ko-KR" altLang="en-US" dirty="0"/>
              <a:t>상의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25000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 err="1"/>
              <a:t>긴소매</a:t>
            </a:r>
            <a:r>
              <a:rPr lang="en-US" altLang="ko-KR" dirty="0"/>
              <a:t>(</a:t>
            </a:r>
            <a:r>
              <a:rPr lang="ko-KR" altLang="en-US" dirty="0"/>
              <a:t>맨투맨</a:t>
            </a:r>
            <a:r>
              <a:rPr lang="en-US" altLang="ko-KR" dirty="0"/>
              <a:t>, </a:t>
            </a:r>
            <a:r>
              <a:rPr lang="ko-KR" altLang="en-US" dirty="0"/>
              <a:t>후드</a:t>
            </a:r>
            <a:r>
              <a:rPr lang="en-US" altLang="ko-KR" dirty="0"/>
              <a:t>, </a:t>
            </a:r>
            <a:r>
              <a:rPr lang="ko-KR" altLang="en-US" dirty="0" err="1"/>
              <a:t>긴소매</a:t>
            </a:r>
            <a:r>
              <a:rPr lang="en-US" altLang="ko-KR" dirty="0"/>
              <a:t>) : 9000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셔츠</a:t>
            </a:r>
            <a:r>
              <a:rPr lang="en-US" altLang="ko-KR" dirty="0"/>
              <a:t>&amp;</a:t>
            </a:r>
            <a:r>
              <a:rPr lang="ko-KR" altLang="en-US" dirty="0"/>
              <a:t>블라우스 </a:t>
            </a:r>
            <a:r>
              <a:rPr lang="en-US" altLang="ko-KR" dirty="0"/>
              <a:t>: 4000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반소매 </a:t>
            </a:r>
            <a:r>
              <a:rPr lang="en-US" altLang="ko-KR" dirty="0"/>
              <a:t>: 4000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민소매 </a:t>
            </a:r>
            <a:r>
              <a:rPr lang="en-US" altLang="ko-KR" dirty="0"/>
              <a:t>: 4000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니트</a:t>
            </a:r>
            <a:r>
              <a:rPr lang="en-US" altLang="ko-KR" dirty="0"/>
              <a:t>&amp;</a:t>
            </a:r>
            <a:r>
              <a:rPr lang="ko-KR" altLang="en-US" dirty="0"/>
              <a:t>스웨터 </a:t>
            </a:r>
            <a:r>
              <a:rPr lang="en-US" altLang="ko-KR" dirty="0"/>
              <a:t>: 4000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ko-KR" altLang="en-US" dirty="0"/>
              <a:t>하의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20000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 err="1"/>
              <a:t>긴바지</a:t>
            </a:r>
            <a:r>
              <a:rPr lang="en-US" altLang="ko-KR" dirty="0"/>
              <a:t>(</a:t>
            </a:r>
            <a:r>
              <a:rPr lang="ko-KR" altLang="en-US" dirty="0"/>
              <a:t>데님</a:t>
            </a:r>
            <a:r>
              <a:rPr lang="en-US" altLang="ko-KR" dirty="0"/>
              <a:t>, </a:t>
            </a:r>
            <a:r>
              <a:rPr lang="ko-KR" altLang="en-US" dirty="0"/>
              <a:t>코튼</a:t>
            </a:r>
            <a:r>
              <a:rPr lang="en-US" altLang="ko-KR" dirty="0"/>
              <a:t>, </a:t>
            </a:r>
            <a:r>
              <a:rPr lang="ko-KR" altLang="en-US" dirty="0" err="1"/>
              <a:t>슬랙스</a:t>
            </a:r>
            <a:r>
              <a:rPr lang="en-US" altLang="ko-KR" dirty="0"/>
              <a:t>) : 9000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반바지 </a:t>
            </a:r>
            <a:r>
              <a:rPr lang="en-US" altLang="ko-KR" dirty="0"/>
              <a:t>: 5000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스커트</a:t>
            </a:r>
            <a:r>
              <a:rPr lang="en-US" altLang="ko-KR" dirty="0"/>
              <a:t>(</a:t>
            </a:r>
            <a:r>
              <a:rPr lang="ko-KR" altLang="en-US" dirty="0"/>
              <a:t>미니</a:t>
            </a:r>
            <a:r>
              <a:rPr lang="en-US" altLang="ko-KR" dirty="0"/>
              <a:t>, </a:t>
            </a:r>
            <a:r>
              <a:rPr lang="ko-KR" altLang="en-US" dirty="0"/>
              <a:t>미디</a:t>
            </a:r>
            <a:r>
              <a:rPr lang="en-US" altLang="ko-KR" dirty="0"/>
              <a:t>, </a:t>
            </a:r>
            <a:r>
              <a:rPr lang="ko-KR" altLang="en-US" dirty="0"/>
              <a:t>롱</a:t>
            </a:r>
            <a:r>
              <a:rPr lang="en-US" altLang="ko-KR" dirty="0"/>
              <a:t>) : 6000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1"/>
            <a:r>
              <a:rPr lang="ko-KR" altLang="en-US" dirty="0"/>
              <a:t>원피스 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7000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/>
              <a:t>원피스</a:t>
            </a:r>
            <a:r>
              <a:rPr lang="en-US" altLang="ko-KR" dirty="0"/>
              <a:t>(</a:t>
            </a:r>
            <a:r>
              <a:rPr lang="ko-KR" altLang="en-US" dirty="0"/>
              <a:t>미니</a:t>
            </a:r>
            <a:r>
              <a:rPr lang="en-US" altLang="ko-KR" dirty="0"/>
              <a:t>, </a:t>
            </a:r>
            <a:r>
              <a:rPr lang="ko-KR" altLang="en-US" dirty="0"/>
              <a:t>미디</a:t>
            </a:r>
            <a:r>
              <a:rPr lang="en-US" altLang="ko-KR" dirty="0"/>
              <a:t>, </a:t>
            </a:r>
            <a:r>
              <a:rPr lang="ko-KR" altLang="en-US" dirty="0" err="1"/>
              <a:t>맥시</a:t>
            </a:r>
            <a:r>
              <a:rPr lang="en-US" altLang="ko-KR" dirty="0"/>
              <a:t>) : 6000</a:t>
            </a:r>
            <a:r>
              <a:rPr lang="ko-KR" altLang="en-US" dirty="0"/>
              <a:t>장</a:t>
            </a:r>
            <a:endParaRPr lang="en-US" altLang="ko-KR" dirty="0"/>
          </a:p>
          <a:p>
            <a:pPr lvl="2"/>
            <a:r>
              <a:rPr lang="ko-KR" altLang="en-US" dirty="0" err="1"/>
              <a:t>점프슈트</a:t>
            </a:r>
            <a:r>
              <a:rPr lang="ko-KR" altLang="en-US" dirty="0"/>
              <a:t> </a:t>
            </a:r>
            <a:r>
              <a:rPr lang="en-US" altLang="ko-KR" dirty="0"/>
              <a:t>: 1000</a:t>
            </a:r>
            <a:r>
              <a:rPr lang="ko-KR" altLang="en-US" dirty="0"/>
              <a:t>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6526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0A8E9EC-425F-8CD6-20A4-5759C2752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547" y="1378747"/>
            <a:ext cx="3996534" cy="54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0613C6-CBA0-6C3E-1958-DD34668F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E457F-56E6-C472-8BCA-C6836E88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수집 방법 </a:t>
            </a:r>
            <a:r>
              <a:rPr lang="en-US" altLang="ko-KR" dirty="0"/>
              <a:t>: </a:t>
            </a:r>
            <a:r>
              <a:rPr lang="ko-KR" altLang="en-US" dirty="0"/>
              <a:t>카테고리별 상품을 판매순으로</a:t>
            </a:r>
            <a:br>
              <a:rPr lang="en-US" altLang="ko-KR" dirty="0"/>
            </a:br>
            <a:r>
              <a:rPr lang="en-US" altLang="ko-KR" dirty="0"/>
              <a:t>		  </a:t>
            </a:r>
            <a:r>
              <a:rPr lang="ko-KR" altLang="en-US" dirty="0" err="1"/>
              <a:t>정렬후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endParaRPr lang="en-US" altLang="ko-KR" dirty="0"/>
          </a:p>
          <a:p>
            <a:r>
              <a:rPr lang="ko-KR" altLang="en-US" dirty="0"/>
              <a:t>데이터셋 구성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D1C6E69-C1F5-D4F4-5258-0DF91C5B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027533"/>
              </p:ext>
            </p:extLst>
          </p:nvPr>
        </p:nvGraphicFramePr>
        <p:xfrm>
          <a:off x="197488" y="3642065"/>
          <a:ext cx="2819979" cy="309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551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42042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5919050-3F63-3A25-8328-0012DDEB3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537788"/>
              </p:ext>
            </p:extLst>
          </p:nvPr>
        </p:nvGraphicFramePr>
        <p:xfrm>
          <a:off x="3224194" y="3642065"/>
          <a:ext cx="2090916" cy="2091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7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296140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117B49-8928-A995-C44C-C8AFF612C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52555"/>
              </p:ext>
            </p:extLst>
          </p:nvPr>
        </p:nvGraphicFramePr>
        <p:xfrm>
          <a:off x="5521837" y="3642065"/>
          <a:ext cx="2303982" cy="1588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286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132569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4000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1ECAB64-6379-C7CE-E871-8CB7E39F47C3}"/>
              </a:ext>
            </a:extLst>
          </p:cNvPr>
          <p:cNvSpPr/>
          <p:nvPr/>
        </p:nvSpPr>
        <p:spPr>
          <a:xfrm>
            <a:off x="558592" y="3260613"/>
            <a:ext cx="209777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5BA660E-6D0A-0893-4A7A-462E499DC8C8}"/>
              </a:ext>
            </a:extLst>
          </p:cNvPr>
          <p:cNvSpPr/>
          <p:nvPr/>
        </p:nvSpPr>
        <p:spPr>
          <a:xfrm>
            <a:off x="3707612" y="3263798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A5A247-1FEE-E6FA-BE83-48C10E99F0FF}"/>
              </a:ext>
            </a:extLst>
          </p:cNvPr>
          <p:cNvSpPr/>
          <p:nvPr/>
        </p:nvSpPr>
        <p:spPr>
          <a:xfrm>
            <a:off x="5965307" y="3265305"/>
            <a:ext cx="1417043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3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FA14-A79C-3954-4948-BC513F37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77F40-F836-8FD5-A90C-488403ED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무신사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Dataset</a:t>
            </a:r>
            <a:r>
              <a:rPr lang="ko-KR" altLang="en-US" dirty="0"/>
              <a:t>중 </a:t>
            </a:r>
            <a:r>
              <a:rPr lang="en-US" altLang="ko-KR" dirty="0"/>
              <a:t>1000</a:t>
            </a:r>
            <a:r>
              <a:rPr lang="ko-KR" altLang="en-US" dirty="0"/>
              <a:t>장을 테스트셋으로 구성</a:t>
            </a:r>
            <a:endParaRPr lang="en-US" altLang="ko-KR" dirty="0"/>
          </a:p>
          <a:p>
            <a:pPr lvl="1"/>
            <a:r>
              <a:rPr lang="ko-KR" altLang="en-US" dirty="0"/>
              <a:t>상의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하의 </a:t>
            </a:r>
            <a:r>
              <a:rPr lang="en-US" altLang="ko-KR" dirty="0"/>
              <a:t>: 420</a:t>
            </a:r>
            <a:r>
              <a:rPr lang="ko-KR" altLang="en-US" dirty="0"/>
              <a:t>장</a:t>
            </a:r>
            <a:r>
              <a:rPr lang="en-US" altLang="ko-KR" dirty="0"/>
              <a:t>, </a:t>
            </a:r>
            <a:r>
              <a:rPr lang="ko-KR" altLang="en-US" dirty="0"/>
              <a:t>원피스 </a:t>
            </a:r>
            <a:r>
              <a:rPr lang="en-US" altLang="ko-KR" dirty="0"/>
              <a:t>: 160</a:t>
            </a:r>
            <a:r>
              <a:rPr lang="ko-KR" altLang="en-US" dirty="0"/>
              <a:t>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531C64C-BCFB-F983-C0D8-B766A81BC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14984"/>
              </p:ext>
            </p:extLst>
          </p:nvPr>
        </p:nvGraphicFramePr>
        <p:xfrm>
          <a:off x="1094134" y="3269200"/>
          <a:ext cx="2819979" cy="311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14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701336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47129">
                  <a:extLst>
                    <a:ext uri="{9D8B030D-6E8A-4147-A177-3AD203B41FA5}">
                      <a16:colId xmlns:a16="http://schemas.microsoft.com/office/drawing/2014/main" val="9244844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긴소매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셔츠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블라우스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민소매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408024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니트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스웨터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2755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22739B-6CF6-4D06-63D0-84E4A1D57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66533"/>
              </p:ext>
            </p:extLst>
          </p:nvPr>
        </p:nvGraphicFramePr>
        <p:xfrm>
          <a:off x="4607942" y="3271418"/>
          <a:ext cx="2090915" cy="21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57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56948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663210">
                  <a:extLst>
                    <a:ext uri="{9D8B030D-6E8A-4147-A177-3AD203B41FA5}">
                      <a16:colId xmlns:a16="http://schemas.microsoft.com/office/drawing/2014/main" val="4001694859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긴바지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반바지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스커트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897555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2EB6F0C-0CA8-301E-F72F-1592EE816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76889"/>
              </p:ext>
            </p:extLst>
          </p:nvPr>
        </p:nvGraphicFramePr>
        <p:xfrm>
          <a:off x="7392685" y="3269200"/>
          <a:ext cx="2303983" cy="1608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718">
                  <a:extLst>
                    <a:ext uri="{9D8B030D-6E8A-4147-A177-3AD203B41FA5}">
                      <a16:colId xmlns:a16="http://schemas.microsoft.com/office/drawing/2014/main" val="140004327"/>
                    </a:ext>
                  </a:extLst>
                </a:gridCol>
                <a:gridCol w="630315">
                  <a:extLst>
                    <a:ext uri="{9D8B030D-6E8A-4147-A177-3AD203B41FA5}">
                      <a16:colId xmlns:a16="http://schemas.microsoft.com/office/drawing/2014/main" val="2101237556"/>
                    </a:ext>
                  </a:extLst>
                </a:gridCol>
                <a:gridCol w="776950">
                  <a:extLst>
                    <a:ext uri="{9D8B030D-6E8A-4147-A177-3AD203B41FA5}">
                      <a16:colId xmlns:a16="http://schemas.microsoft.com/office/drawing/2014/main" val="3722193491"/>
                    </a:ext>
                  </a:extLst>
                </a:gridCol>
              </a:tblGrid>
              <a:tr h="559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착용 사진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제품 사진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367046"/>
                  </a:ext>
                </a:extLst>
              </a:tr>
              <a:tr h="5030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원피스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267779"/>
                  </a:ext>
                </a:extLst>
              </a:tr>
              <a:tr h="52632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점프슈트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945561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86009A31-45C3-4C9A-E1AC-0B5BC6E76B97}"/>
              </a:ext>
            </a:extLst>
          </p:cNvPr>
          <p:cNvSpPr/>
          <p:nvPr/>
        </p:nvSpPr>
        <p:spPr>
          <a:xfrm>
            <a:off x="1895652" y="2880011"/>
            <a:ext cx="1216942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상의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65E369-F7E3-F068-21F9-54471F02EF84}"/>
              </a:ext>
            </a:extLst>
          </p:cNvPr>
          <p:cNvSpPr/>
          <p:nvPr/>
        </p:nvSpPr>
        <p:spPr>
          <a:xfrm>
            <a:off x="5091359" y="2880010"/>
            <a:ext cx="1124080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하의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F761B5-96B7-D868-0AD0-9D787FF92C8E}"/>
              </a:ext>
            </a:extLst>
          </p:cNvPr>
          <p:cNvSpPr/>
          <p:nvPr/>
        </p:nvSpPr>
        <p:spPr>
          <a:xfrm>
            <a:off x="8007333" y="2880010"/>
            <a:ext cx="1074685" cy="309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[</a:t>
            </a:r>
            <a:r>
              <a:rPr lang="ko-KR" altLang="en-US" sz="1400" dirty="0">
                <a:solidFill>
                  <a:schemeClr val="tx1"/>
                </a:solidFill>
              </a:rPr>
              <a:t>원피스</a:t>
            </a:r>
            <a:r>
              <a:rPr lang="en-US" altLang="ko-KR" sz="1400" dirty="0">
                <a:solidFill>
                  <a:schemeClr val="tx1"/>
                </a:solidFill>
              </a:rPr>
              <a:t>]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7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4390-347E-8A68-7383-FDAEB0D0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06490-A00C-0206-C6D6-7C6B81A6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Pretrained</a:t>
            </a:r>
            <a:r>
              <a:rPr lang="ko-KR" altLang="en-US" dirty="0"/>
              <a:t>된 모델에 </a:t>
            </a:r>
            <a:r>
              <a:rPr lang="en-US" altLang="ko-KR" dirty="0"/>
              <a:t>fine-tuning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Model1 : </a:t>
            </a:r>
            <a:r>
              <a:rPr lang="ko-KR" altLang="en-US" dirty="0"/>
              <a:t>데이터 </a:t>
            </a:r>
            <a:r>
              <a:rPr lang="en-US" altLang="ko-KR" dirty="0"/>
              <a:t>2</a:t>
            </a:r>
            <a:r>
              <a:rPr lang="ko-KR" altLang="en-US" dirty="0"/>
              <a:t>만장 사용</a:t>
            </a:r>
            <a:endParaRPr lang="en-US" altLang="ko-KR" dirty="0"/>
          </a:p>
          <a:p>
            <a:r>
              <a:rPr lang="en-US" altLang="ko-KR" dirty="0"/>
              <a:t>Model2 : </a:t>
            </a:r>
            <a:r>
              <a:rPr lang="ko-KR" altLang="en-US" dirty="0"/>
              <a:t>데이터 </a:t>
            </a:r>
            <a:r>
              <a:rPr lang="en-US" altLang="ko-KR" dirty="0"/>
              <a:t>4</a:t>
            </a:r>
            <a:r>
              <a:rPr lang="ko-KR" altLang="en-US" dirty="0"/>
              <a:t>만장 사용</a:t>
            </a:r>
            <a:endParaRPr lang="en-US" altLang="ko-KR" dirty="0"/>
          </a:p>
          <a:p>
            <a:r>
              <a:rPr lang="en-US" altLang="ko-KR" dirty="0"/>
              <a:t>Model3 : </a:t>
            </a:r>
            <a:r>
              <a:rPr lang="ko-KR" altLang="en-US" dirty="0"/>
              <a:t>데이터 </a:t>
            </a:r>
            <a:r>
              <a:rPr lang="en-US" altLang="ko-KR" dirty="0"/>
              <a:t>5</a:t>
            </a:r>
            <a:r>
              <a:rPr lang="ko-KR" altLang="en-US" dirty="0"/>
              <a:t>만장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785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738</Words>
  <Application>Microsoft Office PowerPoint</Application>
  <PresentationFormat>와이드스크린</PresentationFormat>
  <Paragraphs>295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Clothes Detection 모델 선정 과정</vt:lpstr>
      <vt:lpstr>Modeling</vt:lpstr>
      <vt:lpstr>Modeling</vt:lpstr>
      <vt:lpstr>사용 Dataset</vt:lpstr>
      <vt:lpstr>AI-hub K-Fashion 이미지 Dataset</vt:lpstr>
      <vt:lpstr>무신사 크롤링 이미지 Dataset</vt:lpstr>
      <vt:lpstr>무신사 크롤링 Dataset</vt:lpstr>
      <vt:lpstr>Test set</vt:lpstr>
      <vt:lpstr>학습 방법</vt:lpstr>
      <vt:lpstr>Model1 학습 결과</vt:lpstr>
      <vt:lpstr>Confidence Threshold</vt:lpstr>
      <vt:lpstr>성능 비교</vt:lpstr>
      <vt:lpstr>문제점 및 개선 방법</vt:lpstr>
      <vt:lpstr>성능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Playdata</dc:creator>
  <cp:lastModifiedBy>인호 김</cp:lastModifiedBy>
  <cp:revision>15</cp:revision>
  <dcterms:created xsi:type="dcterms:W3CDTF">2024-08-23T07:30:13Z</dcterms:created>
  <dcterms:modified xsi:type="dcterms:W3CDTF">2024-08-25T07:42:23Z</dcterms:modified>
</cp:coreProperties>
</file>