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8" r:id="rId11"/>
    <p:sldId id="267" r:id="rId12"/>
    <p:sldId id="281" r:id="rId13"/>
    <p:sldId id="270" r:id="rId14"/>
    <p:sldId id="290" r:id="rId15"/>
    <p:sldId id="291" r:id="rId16"/>
    <p:sldId id="292" r:id="rId17"/>
    <p:sldId id="289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B"/>
    <a:srgbClr val="B3A2C7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91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0.jpg"/><Relationship Id="rId4" Type="http://schemas.openxmlformats.org/officeDocument/2006/relationships/image" Target="../media/image13.png"/><Relationship Id="rId9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e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9.png"/><Relationship Id="rId5" Type="http://schemas.openxmlformats.org/officeDocument/2006/relationships/image" Target="../media/image16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13.pn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865290-67B0-6DBE-4B34-4C2E17EBA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1100"/>
            <a:ext cx="7269517" cy="57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F73FFE-6B7B-A589-27E9-EBED6E185F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3" y="3041100"/>
            <a:ext cx="7269517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E1C450-FC2E-1F09-A13F-E8DB019B4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900"/>
            <a:ext cx="7481379" cy="57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0E66ED-4B35-F364-4CE1-74572EBA6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65" y="3009900"/>
            <a:ext cx="7243035" cy="5760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477A63C4-AECB-374A-F1BD-3DB7E756C6C5}"/>
              </a:ext>
            </a:extLst>
          </p:cNvPr>
          <p:cNvSpPr txBox="1"/>
          <p:nvPr/>
        </p:nvSpPr>
        <p:spPr>
          <a:xfrm>
            <a:off x="2209800" y="1868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분류 모델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799" y="1676400"/>
            <a:ext cx="12903201" cy="1181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C49952-6702-3B44-23CD-5449BF2A73C2}"/>
              </a:ext>
            </a:extLst>
          </p:cNvPr>
          <p:cNvGrpSpPr/>
          <p:nvPr/>
        </p:nvGrpSpPr>
        <p:grpSpPr>
          <a:xfrm>
            <a:off x="3469191" y="3375337"/>
            <a:ext cx="11349619" cy="5400000"/>
            <a:chOff x="1530349" y="3375337"/>
            <a:chExt cx="11349619" cy="540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C2BD03-E71A-F366-F92C-2FCEF605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49" y="3375337"/>
              <a:ext cx="11349619" cy="5400000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5C2F26-E2A0-CED6-F313-E55D252E98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8AE674-30B7-408E-7AD2-BF55B9442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305300"/>
              <a:ext cx="0" cy="37338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D2CFC40-98BC-F7B7-977E-AC8DF3E16E13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93E3753-B89A-D191-F5F7-014992DBC9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4000500"/>
              <a:ext cx="0" cy="4038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128451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Epoch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별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전체적인 정확도가 더 높고 극단적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오분류율이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낮은 가중치를 선택하여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60482F-3B97-C799-0254-34F741FDA9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1" y="3041100"/>
            <a:ext cx="6914263" cy="57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995D19-A4B1-2C2F-4BDF-2083436F9B06}"/>
              </a:ext>
            </a:extLst>
          </p:cNvPr>
          <p:cNvSpPr>
            <a:spLocks/>
          </p:cNvSpPr>
          <p:nvPr/>
        </p:nvSpPr>
        <p:spPr>
          <a:xfrm>
            <a:off x="2971800" y="3150000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90735C-9463-3981-F268-5B035F6E8F62}"/>
              </a:ext>
            </a:extLst>
          </p:cNvPr>
          <p:cNvSpPr>
            <a:spLocks/>
          </p:cNvSpPr>
          <p:nvPr/>
        </p:nvSpPr>
        <p:spPr>
          <a:xfrm>
            <a:off x="3860400" y="3990023"/>
            <a:ext cx="864000" cy="828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4EBE3-F75C-9A6F-FEF2-1AC4A1DFC7E2}"/>
              </a:ext>
            </a:extLst>
          </p:cNvPr>
          <p:cNvSpPr>
            <a:spLocks/>
          </p:cNvSpPr>
          <p:nvPr/>
        </p:nvSpPr>
        <p:spPr>
          <a:xfrm>
            <a:off x="6553200" y="4838700"/>
            <a:ext cx="864000" cy="828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730405-EEF1-2AD5-0F63-6944631E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041100"/>
            <a:ext cx="6914263" cy="576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23BD6E-75E1-9DE5-847D-7446BAD940B8}"/>
              </a:ext>
            </a:extLst>
          </p:cNvPr>
          <p:cNvSpPr>
            <a:spLocks/>
          </p:cNvSpPr>
          <p:nvPr/>
        </p:nvSpPr>
        <p:spPr>
          <a:xfrm>
            <a:off x="11328000" y="31500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A4E1-2EE8-3879-F6B7-3EE7D283E1A8}"/>
              </a:ext>
            </a:extLst>
          </p:cNvPr>
          <p:cNvSpPr>
            <a:spLocks/>
          </p:cNvSpPr>
          <p:nvPr/>
        </p:nvSpPr>
        <p:spPr>
          <a:xfrm>
            <a:off x="12205252" y="3967514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AFE72-59DA-BDB3-63D2-88D3E75510B5}"/>
              </a:ext>
            </a:extLst>
          </p:cNvPr>
          <p:cNvSpPr>
            <a:spLocks/>
          </p:cNvSpPr>
          <p:nvPr/>
        </p:nvSpPr>
        <p:spPr>
          <a:xfrm>
            <a:off x="14020800" y="56769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A4A08A-A457-4154-876F-6CB4C338BA0F}"/>
              </a:ext>
            </a:extLst>
          </p:cNvPr>
          <p:cNvSpPr>
            <a:spLocks/>
          </p:cNvSpPr>
          <p:nvPr/>
        </p:nvSpPr>
        <p:spPr>
          <a:xfrm>
            <a:off x="14909400" y="48387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E14983-3DEA-6187-71F4-46F6C67454E4}"/>
              </a:ext>
            </a:extLst>
          </p:cNvPr>
          <p:cNvSpPr>
            <a:spLocks/>
          </p:cNvSpPr>
          <p:nvPr/>
        </p:nvSpPr>
        <p:spPr>
          <a:xfrm>
            <a:off x="13106400" y="65253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A56E34-30A7-2C92-4935-DD940963AEA8}"/>
              </a:ext>
            </a:extLst>
          </p:cNvPr>
          <p:cNvSpPr>
            <a:spLocks/>
          </p:cNvSpPr>
          <p:nvPr/>
        </p:nvSpPr>
        <p:spPr>
          <a:xfrm>
            <a:off x="4774800" y="6525300"/>
            <a:ext cx="864000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2B88DD-04DE-490E-03F5-DE8ADCF86084}"/>
              </a:ext>
            </a:extLst>
          </p:cNvPr>
          <p:cNvSpPr>
            <a:spLocks/>
          </p:cNvSpPr>
          <p:nvPr/>
        </p:nvSpPr>
        <p:spPr>
          <a:xfrm>
            <a:off x="5638800" y="5676900"/>
            <a:ext cx="864000" cy="828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71CBACE7-B3E4-1648-6470-73C5D0D7A4D2}"/>
              </a:ext>
            </a:extLst>
          </p:cNvPr>
          <p:cNvSpPr txBox="1"/>
          <p:nvPr/>
        </p:nvSpPr>
        <p:spPr>
          <a:xfrm>
            <a:off x="3724422" y="89100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Bad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D89E05F4-E758-27DF-42BF-6F2A46F5B92C}"/>
              </a:ext>
            </a:extLst>
          </p:cNvPr>
          <p:cNvSpPr txBox="1"/>
          <p:nvPr/>
        </p:nvSpPr>
        <p:spPr>
          <a:xfrm>
            <a:off x="12319200" y="89100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b="1" spc="-100" dirty="0">
                <a:latin typeface="나눔바른고딕OTF"/>
                <a:ea typeface="나눔바른고딕OTF"/>
              </a:rPr>
              <a:t>Good result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유사 이미지 검색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1284514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모델의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Feature Extractor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이용해 특성 벡터를 추출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벡터끼리의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코사인 유사도를 기준으로 유사도를 평가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38B411-3806-680F-89FF-A150A2BC99F2}"/>
              </a:ext>
            </a:extLst>
          </p:cNvPr>
          <p:cNvSpPr/>
          <p:nvPr/>
        </p:nvSpPr>
        <p:spPr>
          <a:xfrm>
            <a:off x="4986329" y="3834712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B9F84F-92CF-FF5F-4823-B128C1E8DDA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491" y="4492000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039CE-15E1-3641-1281-046ADF956515}"/>
              </a:ext>
            </a:extLst>
          </p:cNvPr>
          <p:cNvGrpSpPr/>
          <p:nvPr/>
        </p:nvGrpSpPr>
        <p:grpSpPr>
          <a:xfrm>
            <a:off x="9151677" y="3078499"/>
            <a:ext cx="449523" cy="2827001"/>
            <a:chOff x="14631775" y="4149084"/>
            <a:chExt cx="604409" cy="38010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189B58-1C51-66A5-21C4-F48246FF185D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297552-6154-65B9-12B4-0041886E83DC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7D5E3A-2979-DFD6-4EDC-DEC7EFE7AACD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CEA7D0-358C-4F98-38C8-A018D8F26BAB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070CE0-AACC-9FF6-6AE4-114CC16462BD}"/>
                </a:ext>
              </a:extLst>
            </p:cNvPr>
            <p:cNvSpPr/>
            <p:nvPr/>
          </p:nvSpPr>
          <p:spPr>
            <a:xfrm rot="5400000">
              <a:off x="14628784" y="7349643"/>
              <a:ext cx="603496" cy="5975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1CB27F-9324-A404-00A2-3551D3C39F8A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80A3CC-4B64-4FD1-7EB8-60C4F2CBB178}"/>
              </a:ext>
            </a:extLst>
          </p:cNvPr>
          <p:cNvCxnSpPr>
            <a:cxnSpLocks/>
          </p:cNvCxnSpPr>
          <p:nvPr/>
        </p:nvCxnSpPr>
        <p:spPr>
          <a:xfrm>
            <a:off x="7508163" y="4478026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E66D2F6-5F41-D7A8-2830-D4F7140ECE8F}"/>
              </a:ext>
            </a:extLst>
          </p:cNvPr>
          <p:cNvSpPr/>
          <p:nvPr/>
        </p:nvSpPr>
        <p:spPr>
          <a:xfrm>
            <a:off x="4981879" y="7228035"/>
            <a:ext cx="2521834" cy="13145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2D82C0-3DD5-562B-8EE5-B3C35CE5A68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322041" y="7885323"/>
            <a:ext cx="659839" cy="372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54F357-51AE-A57A-2D3C-13793B901331}"/>
              </a:ext>
            </a:extLst>
          </p:cNvPr>
          <p:cNvGrpSpPr/>
          <p:nvPr/>
        </p:nvGrpSpPr>
        <p:grpSpPr>
          <a:xfrm>
            <a:off x="9147228" y="6471822"/>
            <a:ext cx="449522" cy="2827001"/>
            <a:chOff x="14631776" y="4149084"/>
            <a:chExt cx="604408" cy="38010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513F62-AE85-BC87-6BD1-57BB67C1BEF5}"/>
                </a:ext>
              </a:extLst>
            </p:cNvPr>
            <p:cNvSpPr/>
            <p:nvPr/>
          </p:nvSpPr>
          <p:spPr>
            <a:xfrm rot="5400000">
              <a:off x="14632687" y="4149084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601558-7E58-4568-4BAF-4ADC1C519155}"/>
                </a:ext>
              </a:extLst>
            </p:cNvPr>
            <p:cNvSpPr/>
            <p:nvPr/>
          </p:nvSpPr>
          <p:spPr>
            <a:xfrm rot="5400000">
              <a:off x="14632687" y="4752580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8BCA7-AA5B-F9BA-FC76-D0C50A76BD04}"/>
                </a:ext>
              </a:extLst>
            </p:cNvPr>
            <p:cNvSpPr/>
            <p:nvPr/>
          </p:nvSpPr>
          <p:spPr>
            <a:xfrm rot="5400000">
              <a:off x="14632687" y="535607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E397590-CAB5-427B-2C0D-9370C479D178}"/>
                </a:ext>
              </a:extLst>
            </p:cNvPr>
            <p:cNvSpPr/>
            <p:nvPr/>
          </p:nvSpPr>
          <p:spPr>
            <a:xfrm rot="5400000">
              <a:off x="14632687" y="6743156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1712E4-DE23-1850-7497-95B4223ECDD0}"/>
                </a:ext>
              </a:extLst>
            </p:cNvPr>
            <p:cNvSpPr/>
            <p:nvPr/>
          </p:nvSpPr>
          <p:spPr>
            <a:xfrm rot="5400000">
              <a:off x="14631776" y="7346652"/>
              <a:ext cx="603496" cy="6034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E16D55A-54D0-C854-DE80-997CFA94DB60}"/>
                </a:ext>
              </a:extLst>
            </p:cNvPr>
            <p:cNvSpPr/>
            <p:nvPr/>
          </p:nvSpPr>
          <p:spPr>
            <a:xfrm rot="5400000">
              <a:off x="14542644" y="6049615"/>
              <a:ext cx="783583" cy="603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7F0E02-201D-31D0-8B64-1F2F755912F1}"/>
              </a:ext>
            </a:extLst>
          </p:cNvPr>
          <p:cNvCxnSpPr>
            <a:cxnSpLocks/>
          </p:cNvCxnSpPr>
          <p:nvPr/>
        </p:nvCxnSpPr>
        <p:spPr>
          <a:xfrm>
            <a:off x="7503713" y="7871349"/>
            <a:ext cx="1246804" cy="1397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EA75C8BB-95C7-B0C5-44A8-CBC00F64D2C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00" y="3079195"/>
            <a:ext cx="2160000" cy="270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C0AA4E0-5CD7-33CC-A41A-8FC6CB9B5687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56" y="6468087"/>
            <a:ext cx="2160000" cy="2700000"/>
          </a:xfrm>
          <a:prstGeom prst="rect">
            <a:avLst/>
          </a:prstGeom>
        </p:spPr>
      </p:pic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C9B4119-40EA-B3DA-2F6D-D736870CBEBD}"/>
              </a:ext>
            </a:extLst>
          </p:cNvPr>
          <p:cNvCxnSpPr>
            <a:cxnSpLocks/>
          </p:cNvCxnSpPr>
          <p:nvPr/>
        </p:nvCxnSpPr>
        <p:spPr>
          <a:xfrm>
            <a:off x="10029996" y="4478026"/>
            <a:ext cx="2581104" cy="1579874"/>
          </a:xfrm>
          <a:prstGeom prst="bentConnector3">
            <a:avLst>
              <a:gd name="adj1" fmla="val 55381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1BE862E-01F1-D843-E210-410D50CEA674}"/>
              </a:ext>
            </a:extLst>
          </p:cNvPr>
          <p:cNvCxnSpPr>
            <a:cxnSpLocks/>
          </p:cNvCxnSpPr>
          <p:nvPr/>
        </p:nvCxnSpPr>
        <p:spPr>
          <a:xfrm flipV="1">
            <a:off x="10005970" y="6057900"/>
            <a:ext cx="2605130" cy="1827422"/>
          </a:xfrm>
          <a:prstGeom prst="bentConnector3">
            <a:avLst>
              <a:gd name="adj1" fmla="val 3444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CC70575-5341-EFA1-459B-E6C025F96EA6}"/>
              </a:ext>
            </a:extLst>
          </p:cNvPr>
          <p:cNvSpPr/>
          <p:nvPr/>
        </p:nvSpPr>
        <p:spPr>
          <a:xfrm>
            <a:off x="13020320" y="5729256"/>
            <a:ext cx="2212294" cy="6572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COS</a:t>
            </a:r>
            <a:r>
              <a:rPr lang="ko-KR" altLang="en-US" sz="3000" b="1" dirty="0">
                <a:solidFill>
                  <a:schemeClr val="tx1"/>
                </a:solidFill>
                <a:ea typeface="나눔바른고딕OTF" panose="02020603020101020101"/>
              </a:rPr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12688527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검색 결과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955800" y="1676400"/>
            <a:ext cx="13436600" cy="293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 이미지의 특성 벡터를 기준으로 코사인 유사도 순으로 정렬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B8A3FB-848E-8EF4-C95B-5C2D1B314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0" y="2933700"/>
            <a:ext cx="3658063" cy="32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2CDF8C-59D3-A33B-3394-98B2DF85DEF1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99300"/>
            <a:ext cx="36576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DCF43F-CDCD-CA49-0BB7-FC20ABDDF3B8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5623663" y="4227900"/>
            <a:ext cx="2605937" cy="325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2A6209-3B8B-197B-76B2-7CC63DF5D633}"/>
              </a:ext>
            </a:extLst>
          </p:cNvPr>
          <p:cNvCxnSpPr>
            <a:cxnSpLocks/>
            <a:stCxn id="1026" idx="3"/>
            <a:endCxn id="22" idx="1"/>
          </p:cNvCxnSpPr>
          <p:nvPr/>
        </p:nvCxnSpPr>
        <p:spPr>
          <a:xfrm>
            <a:off x="5638800" y="8019300"/>
            <a:ext cx="2590800" cy="19915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A0B82D2-6A61-389A-702D-E0B4DE823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47900"/>
            <a:ext cx="6600001" cy="39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935F0A-0CED-CE8D-EEA6-568B23C97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38450"/>
            <a:ext cx="66000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6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검색 결과</a:t>
            </a:r>
            <a:endParaRPr lang="ko-KR" alt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89F34B-4A0E-4B88-A129-A6DCDB44F9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04" y="5943286"/>
            <a:ext cx="3240000" cy="32400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CA188-C313-0A36-6063-266D6EE794B2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5204521" y="3676650"/>
            <a:ext cx="2811285" cy="3612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1FDE6F-38B1-58A8-905C-F2D06055BD7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5201304" y="7563286"/>
            <a:ext cx="2790696" cy="3600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AF5E216-C8F4-4F35-FEB0-E54B2B3DE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21" y="2417850"/>
            <a:ext cx="3240000" cy="32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DAAD7C-DC00-5468-E851-C3AF76F87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06" y="1696650"/>
            <a:ext cx="6784616" cy="39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6449C6D-ACDC-3C7A-CC40-C706FFE8B9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5943286"/>
            <a:ext cx="680842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4503400" cy="7277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 품질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적합한 데이터인지 검수를 제대로 하지 못하였으며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데이터수가 빈약해 모델 성능에 영향을 미친 항목이 존재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또한 테스트 셋 역시 데이터의 특성을 대표할 만큼 크게 구성하지 못해 평가 지표로써 신뢰도가 낮아 개선이 필요함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조정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튜닝을 진행할 때에는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학습률을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낮게 설정하여 점진적인 학습이 필요한데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그렇게 하지 못해 학습 결과가 불안정한 모습을 보임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하이퍼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파라미터들을 조정하여 실험을 진행할 필요가 있음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Vgg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en-US" altLang="ko-KR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AlexNet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등의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모델 중 가장 성능이 좋으며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파인 튜닝 했을 때와 커스텀 데이터로만 학습 했을 때의 결과를 비교 가능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모델이 전달한 의류 영역 이미지를 입력으로 받아 해당 이미지의 종류를 판별하고 특성 행렬을 추출</a:t>
            </a:r>
            <a:r>
              <a:rPr lang="en-US" altLang="ko-KR" sz="3000" dirty="0">
                <a:solidFill>
                  <a:srgbClr val="006BB1"/>
                </a:solidFill>
                <a:ea typeface="나눔바른고딕OTF" panose="02020603020101020101"/>
              </a:rPr>
              <a:t>, </a:t>
            </a:r>
            <a:r>
              <a:rPr lang="ko-KR" altLang="en-US" sz="3000" dirty="0">
                <a:solidFill>
                  <a:srgbClr val="006BB1"/>
                </a:solidFill>
                <a:ea typeface="나눔바른고딕OTF" panose="02020603020101020101"/>
              </a:rPr>
              <a:t>특성 행렬을 통해 유사한 이미지를 검색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6E84B55-327D-6A51-9182-02B6E80788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2304000"/>
            <a:ext cx="2637210" cy="3600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A9B839-1185-4ECA-C044-1096704A8294}"/>
              </a:ext>
            </a:extLst>
          </p:cNvPr>
          <p:cNvSpPr/>
          <p:nvPr/>
        </p:nvSpPr>
        <p:spPr>
          <a:xfrm>
            <a:off x="13570571" y="2835791"/>
            <a:ext cx="1401425" cy="60349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긴소매</a:t>
            </a:r>
            <a:endParaRPr lang="ko-KR" altLang="en-US" sz="22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D6BBDDC-024B-2506-92D1-AD1F88DD500C}"/>
              </a:ext>
            </a:extLst>
          </p:cNvPr>
          <p:cNvGrpSpPr/>
          <p:nvPr/>
        </p:nvGrpSpPr>
        <p:grpSpPr>
          <a:xfrm>
            <a:off x="12429535" y="5143500"/>
            <a:ext cx="3801065" cy="1812232"/>
            <a:chOff x="8817428" y="3369978"/>
            <a:chExt cx="2720912" cy="129724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0BEEFC-35BE-DEC4-DF5E-88A614D6321D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21D8F7-BAF0-573C-2D59-A03DCE266A6D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99456E-F29E-F68A-72F6-08CB0AF00A93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F942012-7CF2-4C5A-5BB6-4517A6209286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FCFBC6-C7FF-11DD-01CE-00B02FBCB239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96FFD-9581-76E8-D975-E876781B8C51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BC3A1B93-3C16-5FCE-7AB0-83C79BB6086F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E12705-8980-26D7-310B-56DFB763717F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1x2048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특성</a:t>
              </a:r>
              <a:r>
                <a:rPr lang="en-US" altLang="ko-KR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200" b="1" dirty="0">
                  <a:solidFill>
                    <a:schemeClr val="tx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행렬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030CB6-CAFB-FCCB-9484-C9F42B7C9CF1}"/>
              </a:ext>
            </a:extLst>
          </p:cNvPr>
          <p:cNvSpPr/>
          <p:nvPr/>
        </p:nvSpPr>
        <p:spPr>
          <a:xfrm>
            <a:off x="5067450" y="3215234"/>
            <a:ext cx="3390750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Feature Extractor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12F1682-A5A8-8490-9456-FA837F5FA719}"/>
              </a:ext>
            </a:extLst>
          </p:cNvPr>
          <p:cNvSpPr/>
          <p:nvPr/>
        </p:nvSpPr>
        <p:spPr>
          <a:xfrm>
            <a:off x="9144000" y="3199567"/>
            <a:ext cx="2076387" cy="176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ea typeface="나눔바른고딕OTF" panose="02020603020101020101"/>
              </a:rPr>
              <a:t>Fully Connected Layer</a:t>
            </a:r>
            <a:endParaRPr lang="ko-KR" altLang="en-US" sz="30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43829F-4C02-1ECE-053E-568830F2454B}"/>
              </a:ext>
            </a:extLst>
          </p:cNvPr>
          <p:cNvSpPr/>
          <p:nvPr/>
        </p:nvSpPr>
        <p:spPr>
          <a:xfrm>
            <a:off x="11946846" y="1752600"/>
            <a:ext cx="4648879" cy="520313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D18346-F39C-CBD3-C863-22910916D11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180259" y="4098994"/>
            <a:ext cx="887191" cy="50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922F4F-24A7-11C6-F880-71241A00864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11220387" y="3137539"/>
            <a:ext cx="2350184" cy="9457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1726A0-9B6A-441A-2899-99FF980E43E9}"/>
              </a:ext>
            </a:extLst>
          </p:cNvPr>
          <p:cNvCxnSpPr>
            <a:cxnSpLocks/>
          </p:cNvCxnSpPr>
          <p:nvPr/>
        </p:nvCxnSpPr>
        <p:spPr>
          <a:xfrm>
            <a:off x="8458200" y="3777672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7802122-3B61-9A33-3BF4-2051F4F9B3C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458200" y="4445073"/>
            <a:ext cx="3971335" cy="1000175"/>
          </a:xfrm>
          <a:prstGeom prst="bentConnector3">
            <a:avLst>
              <a:gd name="adj1" fmla="val 10383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7CB69-2DBD-06E9-0C10-2294CDECB77E}"/>
              </a:ext>
            </a:extLst>
          </p:cNvPr>
          <p:cNvSpPr/>
          <p:nvPr/>
        </p:nvSpPr>
        <p:spPr>
          <a:xfrm>
            <a:off x="13434500" y="1775576"/>
            <a:ext cx="1673569" cy="46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Output</a:t>
            </a:r>
            <a:endParaRPr lang="ko-KR" altLang="en-US" sz="2400" b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1091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5000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76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6000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1000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상의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>
                <a:latin typeface="나눔바른고딕OTF"/>
                <a:ea typeface="나눔바른고딕OTF"/>
              </a:rPr>
              <a:t>하의</a:t>
            </a:r>
            <a:r>
              <a:rPr lang="en-US" sz="2000" b="1" i="0" u="none" strike="noStrike" spc="-10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sz="2000" b="1" i="0" u="none" strike="noStrike" spc="-100" dirty="0">
                <a:latin typeface="나눔바른고딕OTF"/>
                <a:ea typeface="나눔바른고딕OTF"/>
              </a:rPr>
              <a:t>기타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 err="1">
                <a:latin typeface="나눔바른고딕OTF"/>
                <a:ea typeface="나눔바른고딕OTF"/>
              </a:rPr>
              <a:t>크롤링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 예시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799" y="1955800"/>
            <a:ext cx="14071599" cy="1739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 활용해 크롤링한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데이터들에서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의류 영역만 잘라내어 학습에 사용 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 과정에서 손실이 생겨 학습에 사용된 데이터는 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48,000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009461-C623-4B1A-E6C3-F232E299F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56" y="3638550"/>
            <a:ext cx="3780000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D56F2C-4651-5808-FB0E-063421FD3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12" y="3638550"/>
            <a:ext cx="3562931" cy="50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54F26C-4013-AA5F-21B0-1442559389E5}"/>
              </a:ext>
            </a:extLst>
          </p:cNvPr>
          <p:cNvSpPr txBox="1"/>
          <p:nvPr/>
        </p:nvSpPr>
        <p:spPr>
          <a:xfrm>
            <a:off x="4638260" y="8723500"/>
            <a:ext cx="180019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>
                <a:latin typeface="나눔바른고딕OTF"/>
                <a:ea typeface="나눔바른고딕OTF"/>
              </a:rPr>
              <a:t>[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수집한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895CA-E4F6-1E18-7109-EFE0E55A3720}"/>
              </a:ext>
            </a:extLst>
          </p:cNvPr>
          <p:cNvSpPr txBox="1"/>
          <p:nvPr/>
        </p:nvSpPr>
        <p:spPr>
          <a:xfrm>
            <a:off x="11388376" y="8659448"/>
            <a:ext cx="2939601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ko-KR" altLang="en-US" sz="2000" b="1" spc="-100" dirty="0">
                <a:latin typeface="나눔바른고딕OTF"/>
                <a:ea typeface="나눔바른고딕OTF"/>
              </a:rPr>
              <a:t>학습에 활용된</a:t>
            </a:r>
            <a:r>
              <a:rPr lang="ko-KR" altLang="en-US" sz="2000" b="1" i="0" u="none" strike="noStrike" spc="-100" dirty="0">
                <a:latin typeface="나눔바른고딕OTF"/>
                <a:ea typeface="나눔바른고딕OTF"/>
              </a:rPr>
              <a:t> 데이터</a:t>
            </a:r>
            <a:r>
              <a:rPr lang="en-US" sz="2000" b="1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9F9D0C-D786-0E6D-C3D2-F2D10766CFA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428356" y="6158550"/>
            <a:ext cx="3648356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한 경우와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경우를 비교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24,000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19,000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6,000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4,</a:t>
            </a:r>
            <a:r>
              <a:rPr 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800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414</Words>
  <Application>Microsoft Office PowerPoint</Application>
  <PresentationFormat>사용자 지정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Gmarket Sans Medium</vt:lpstr>
      <vt:lpstr>NanumSquare ExtraBold</vt:lpstr>
      <vt:lpstr>NanumSquare Regular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48</cp:revision>
  <dcterms:created xsi:type="dcterms:W3CDTF">2006-08-16T00:00:00Z</dcterms:created>
  <dcterms:modified xsi:type="dcterms:W3CDTF">2024-08-28T04:50:56Z</dcterms:modified>
  <cp:version/>
</cp:coreProperties>
</file>