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86" r:id="rId8"/>
    <p:sldId id="265" r:id="rId9"/>
    <p:sldId id="266" r:id="rId10"/>
    <p:sldId id="268" r:id="rId11"/>
    <p:sldId id="267" r:id="rId12"/>
    <p:sldId id="281" r:id="rId13"/>
    <p:sldId id="270" r:id="rId14"/>
    <p:sldId id="271" r:id="rId15"/>
    <p:sldId id="272" r:id="rId16"/>
    <p:sldId id="273" r:id="rId17"/>
    <p:sldId id="274" r:id="rId18"/>
    <p:sldId id="282" r:id="rId19"/>
    <p:sldId id="283" r:id="rId20"/>
    <p:sldId id="275" r:id="rId21"/>
    <p:sldId id="276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F7F2EB"/>
    <a:srgbClr val="00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 varScale="1">
        <p:scale>
          <a:sx n="73" d="100"/>
          <a:sy n="73" d="100"/>
        </p:scale>
        <p:origin x="576" y="6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8.jpg"/><Relationship Id="rId4" Type="http://schemas.openxmlformats.org/officeDocument/2006/relationships/image" Target="../media/image13.png"/><Relationship Id="rId9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0.jpeg"/><Relationship Id="rId4" Type="http://schemas.openxmlformats.org/officeDocument/2006/relationships/image" Target="../media/image13.png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3.jpeg"/><Relationship Id="rId5" Type="http://schemas.openxmlformats.org/officeDocument/2006/relationships/image" Target="../media/image16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6.jpg"/><Relationship Id="rId4" Type="http://schemas.openxmlformats.org/officeDocument/2006/relationships/image" Target="../media/image13.png"/><Relationship Id="rId9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8.jpg"/><Relationship Id="rId4" Type="http://schemas.openxmlformats.org/officeDocument/2006/relationships/image" Target="../media/image13.png"/><Relationship Id="rId9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 카테고리 분류 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C1BEEA39-A4D0-3956-EDC3-15754C7546DA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3B8EDF-A0FE-C34D-8AB8-23AED05D7A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01100"/>
            <a:ext cx="7200000" cy="54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6FFAAA-B1A6-1137-9CAD-8031AAC932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183" y="3401100"/>
            <a:ext cx="720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Fine-tuning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E1C450-FC2E-1F09-A13F-E8DB019B4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3401100"/>
            <a:ext cx="7013793" cy="54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0E66ED-4B35-F364-4CE1-74572EBA6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555" y="3401100"/>
            <a:ext cx="6790345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11531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Validation set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 기준으로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Loss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값이 낮으면서 정확도가 높은 부분을 골라서 실험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C2BD03-E71A-F366-F92C-2FCEF60594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49" y="3375337"/>
            <a:ext cx="11349619" cy="54000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F5C2F26-E2A0-CED6-F313-E55D252E986B}"/>
              </a:ext>
            </a:extLst>
          </p:cNvPr>
          <p:cNvCxnSpPr>
            <a:cxnSpLocks/>
          </p:cNvCxnSpPr>
          <p:nvPr/>
        </p:nvCxnSpPr>
        <p:spPr>
          <a:xfrm>
            <a:off x="3124200" y="4152900"/>
            <a:ext cx="0" cy="3886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8AE674-30B7-408E-7AD2-BF55B94423A3}"/>
              </a:ext>
            </a:extLst>
          </p:cNvPr>
          <p:cNvCxnSpPr>
            <a:cxnSpLocks/>
          </p:cNvCxnSpPr>
          <p:nvPr/>
        </p:nvCxnSpPr>
        <p:spPr>
          <a:xfrm>
            <a:off x="5105400" y="4305300"/>
            <a:ext cx="0" cy="37338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2CFC40-98BC-F7B7-977E-AC8DF3E16E13}"/>
              </a:ext>
            </a:extLst>
          </p:cNvPr>
          <p:cNvCxnSpPr>
            <a:cxnSpLocks/>
          </p:cNvCxnSpPr>
          <p:nvPr/>
        </p:nvCxnSpPr>
        <p:spPr>
          <a:xfrm>
            <a:off x="9677400" y="4152900"/>
            <a:ext cx="0" cy="3886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3E3753-B89A-D191-F5F7-014992DBC9AA}"/>
              </a:ext>
            </a:extLst>
          </p:cNvPr>
          <p:cNvCxnSpPr>
            <a:cxnSpLocks/>
          </p:cNvCxnSpPr>
          <p:nvPr/>
        </p:nvCxnSpPr>
        <p:spPr>
          <a:xfrm>
            <a:off x="11125200" y="4000500"/>
            <a:ext cx="0" cy="40386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1531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Validation set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 기준으로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Loss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값이 낮으면서 정확도가 높은 부분을 골라서 실험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B9EFA7-B1A0-03F4-2CE3-4166FB358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31" y="2933700"/>
            <a:ext cx="5586984" cy="46542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60482F-3B97-C799-0254-34F741FDA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08" y="2960914"/>
            <a:ext cx="5586984" cy="465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36" name="내용 개체 틀 3"/>
          <p:cNvGraphicFramePr/>
          <p:nvPr/>
        </p:nvGraphicFramePr>
        <p:xfrm>
          <a:off x="11869580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내용 개체 틀 3"/>
          <p:cNvGraphicFramePr/>
          <p:nvPr/>
        </p:nvGraphicFramePr>
        <p:xfrm>
          <a:off x="7116605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내용 개체 틀 3"/>
          <p:cNvGraphicFramePr/>
          <p:nvPr/>
        </p:nvGraphicFramePr>
        <p:xfrm>
          <a:off x="2363630" y="2750257"/>
          <a:ext cx="4054791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 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검출율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/>
        </p:nvGraphicFramePr>
        <p:xfrm>
          <a:off x="2438400" y="2438400"/>
          <a:ext cx="13411197" cy="5410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18000" y="8293099"/>
            <a:ext cx="1701800" cy="1117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대충 특정 부분 성능 안 좋은 그래프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726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예시</a:t>
            </a: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10600" y="3771900"/>
            <a:ext cx="3873499" cy="46482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61900" y="3771900"/>
            <a:ext cx="3873499" cy="46482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3350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kumimoji="0" lang="ko-KR" altLang="en-US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예시</a:t>
            </a: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3581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bbox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라벨링</a:t>
            </a:r>
            <a:endParaRPr lang="ko-KR" altLang="en-US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2" name="내용 개체 틀 3"/>
          <p:cNvGraphicFramePr/>
          <p:nvPr/>
        </p:nvGraphicFramePr>
        <p:xfrm>
          <a:off x="11569084" y="2143114"/>
          <a:ext cx="4356716" cy="600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490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Confidence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en-US" altLang="ko-KR">
                          <a:ea typeface="나눔바른고딕OTF"/>
                        </a:rPr>
                        <a:t>threshhold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제품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0.1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0.2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0.3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0.4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0.5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0.6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0.7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88.3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내용 개체 틀 3"/>
          <p:cNvGraphicFramePr/>
          <p:nvPr/>
        </p:nvGraphicFramePr>
        <p:xfrm>
          <a:off x="2286000" y="2114529"/>
          <a:ext cx="4356716" cy="605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20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Confidence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en-US" altLang="ko-KR">
                          <a:ea typeface="나눔바른고딕OTF"/>
                        </a:rPr>
                        <a:t>threshhold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제품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0.1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0.2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0.3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0.4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0.5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0.6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0.7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조 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7600" y="2781300"/>
            <a:ext cx="92710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감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사 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600" y="6146800"/>
            <a:ext cx="9105900" cy="1524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>
                <a:solidFill>
                  <a:srgbClr val="F7F2EB"/>
                </a:solidFill>
                <a:latin typeface="Pretendard Medium"/>
                <a:ea typeface="나눔바른고딕OTF"/>
              </a:rPr>
              <a:t>ㄴㅇㄹㄴ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72800" y="8597900"/>
            <a:ext cx="4711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1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플레이데이터 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562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413000" y="6819900"/>
            <a:ext cx="12979400" cy="2349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Resnet50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 이유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Vgg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AlexNet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과 같이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사용할 수 있는 모델 중 가장 성능이 좋으며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튜닝과 커스텀 데이터로만 학습했을 때의 결과를 비교 가능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5CA5F0-9141-D4FB-48E3-D2DD3CDE3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789" y="2600922"/>
            <a:ext cx="13940422" cy="383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857500" y="6414396"/>
            <a:ext cx="12979400" cy="312624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9400"/>
              </a:lnSpc>
              <a:defRPr/>
            </a:pPr>
            <a:r>
              <a:rPr lang="ko-KR" altLang="en-US" sz="3000" dirty="0">
                <a:solidFill>
                  <a:srgbClr val="006BB1"/>
                </a:solidFill>
              </a:rPr>
              <a:t>이전 단계의 </a:t>
            </a:r>
            <a:r>
              <a:rPr lang="en-US" altLang="ko-KR" sz="3000" dirty="0">
                <a:solidFill>
                  <a:srgbClr val="006BB1"/>
                </a:solidFill>
              </a:rPr>
              <a:t>Clothes Detection </a:t>
            </a:r>
            <a:r>
              <a:rPr lang="ko-KR" altLang="en-US" sz="3000" dirty="0">
                <a:solidFill>
                  <a:srgbClr val="006BB1"/>
                </a:solidFill>
              </a:rPr>
              <a:t>모델이 전달한 의류 영역 이미지를 입력으로 받아 해당 이미지의 종류를 판별하고 특성 행렬을 추출</a:t>
            </a:r>
            <a:r>
              <a:rPr lang="en-US" altLang="ko-KR" sz="3000" dirty="0">
                <a:solidFill>
                  <a:srgbClr val="006BB1"/>
                </a:solidFill>
              </a:rPr>
              <a:t>, </a:t>
            </a:r>
            <a:r>
              <a:rPr lang="ko-KR" altLang="en-US" sz="3000" dirty="0">
                <a:solidFill>
                  <a:srgbClr val="006BB1"/>
                </a:solidFill>
              </a:rPr>
              <a:t>특성 행렬을 통해 유사한 이미지를 검색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6E84B55-327D-6A51-9182-02B6E8078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2304000"/>
            <a:ext cx="2637210" cy="36000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A9B839-1185-4ECA-C044-1096704A8294}"/>
              </a:ext>
            </a:extLst>
          </p:cNvPr>
          <p:cNvSpPr/>
          <p:nvPr/>
        </p:nvSpPr>
        <p:spPr>
          <a:xfrm>
            <a:off x="13570571" y="2835791"/>
            <a:ext cx="1401425" cy="603496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긴소매</a:t>
            </a:r>
            <a:endParaRPr lang="ko-KR" altLang="en-US" sz="22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6BBDDC-024B-2506-92D1-AD1F88DD500C}"/>
              </a:ext>
            </a:extLst>
          </p:cNvPr>
          <p:cNvGrpSpPr/>
          <p:nvPr/>
        </p:nvGrpSpPr>
        <p:grpSpPr>
          <a:xfrm>
            <a:off x="12429535" y="5143500"/>
            <a:ext cx="3801065" cy="1812232"/>
            <a:chOff x="8817428" y="3369978"/>
            <a:chExt cx="2720912" cy="129724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0BEEFC-35BE-DEC4-DF5E-88A614D6321D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21D8F7-BAF0-573C-2D59-A03DCE266A6D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99456E-F29E-F68A-72F6-08CB0AF00A93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F942012-7CF2-4C5A-5BB6-4517A6209286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FCFBC6-C7FF-11DD-01CE-00B02FBCB239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96FFD-9581-76E8-D975-E876781B8C51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BC3A1B93-3C16-5FCE-7AB0-83C79BB6086F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E12705-8980-26D7-310B-56DFB763717F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1x2048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특성</a:t>
              </a:r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행렬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030CB6-CAFB-FCCB-9484-C9F42B7C9CF1}"/>
              </a:ext>
            </a:extLst>
          </p:cNvPr>
          <p:cNvSpPr/>
          <p:nvPr/>
        </p:nvSpPr>
        <p:spPr>
          <a:xfrm>
            <a:off x="5067450" y="3215234"/>
            <a:ext cx="3390750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Extractor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12F1682-A5A8-8490-9456-FA837F5FA719}"/>
              </a:ext>
            </a:extLst>
          </p:cNvPr>
          <p:cNvSpPr/>
          <p:nvPr/>
        </p:nvSpPr>
        <p:spPr>
          <a:xfrm>
            <a:off x="9144000" y="3199567"/>
            <a:ext cx="2076387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Fully Connected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43829F-4C02-1ECE-053E-568830F2454B}"/>
              </a:ext>
            </a:extLst>
          </p:cNvPr>
          <p:cNvSpPr/>
          <p:nvPr/>
        </p:nvSpPr>
        <p:spPr>
          <a:xfrm>
            <a:off x="11946846" y="1752600"/>
            <a:ext cx="4648879" cy="520313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D18346-F39C-CBD3-C863-22910916D11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180259" y="4098994"/>
            <a:ext cx="887191" cy="50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922F4F-24A7-11C6-F880-71241A008647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11220387" y="3137539"/>
            <a:ext cx="2350184" cy="9457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1726A0-9B6A-441A-2899-99FF980E43E9}"/>
              </a:ext>
            </a:extLst>
          </p:cNvPr>
          <p:cNvCxnSpPr>
            <a:cxnSpLocks/>
          </p:cNvCxnSpPr>
          <p:nvPr/>
        </p:nvCxnSpPr>
        <p:spPr>
          <a:xfrm>
            <a:off x="8458200" y="3777672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7802122-3B61-9A33-3BF4-2051F4F9B3C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458200" y="4445073"/>
            <a:ext cx="3971335" cy="1000175"/>
          </a:xfrm>
          <a:prstGeom prst="bentConnector3">
            <a:avLst>
              <a:gd name="adj1" fmla="val 10383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47CB69-2DBD-06E9-0C10-2294CDECB77E}"/>
              </a:ext>
            </a:extLst>
          </p:cNvPr>
          <p:cNvSpPr/>
          <p:nvPr/>
        </p:nvSpPr>
        <p:spPr>
          <a:xfrm>
            <a:off x="13434500" y="1775576"/>
            <a:ext cx="1673569" cy="46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Output</a:t>
            </a:r>
            <a:endParaRPr lang="ko-KR" altLang="en-US" sz="24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1091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5000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76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1000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전처리</a:t>
            </a:r>
            <a:endParaRPr 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 활용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901410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한 경우와 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경우를 비교</a:t>
            </a:r>
            <a:endParaRPr lang="en-US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24,000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Model2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19,000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alt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6,000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4,</a:t>
            </a:r>
            <a:r>
              <a:rPr 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800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658</Words>
  <Application>Microsoft Office PowerPoint</Application>
  <PresentationFormat>사용자 지정</PresentationFormat>
  <Paragraphs>336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Gmarket Sans Medium</vt:lpstr>
      <vt:lpstr>NanumSquare ExtraBold</vt:lpstr>
      <vt:lpstr>NanumSquare Regular</vt:lpstr>
      <vt:lpstr>Pretendard Medium</vt:lpstr>
      <vt:lpstr>나눔바른고딕OTF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인호 김</cp:lastModifiedBy>
  <cp:revision>28</cp:revision>
  <dcterms:created xsi:type="dcterms:W3CDTF">2006-08-16T00:00:00Z</dcterms:created>
  <dcterms:modified xsi:type="dcterms:W3CDTF">2024-08-27T22:49:11Z</dcterms:modified>
  <cp:version/>
</cp:coreProperties>
</file>