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32" r:id="rId1"/>
  </p:sldMasterIdLst>
  <p:notesMasterIdLst>
    <p:notesMasterId r:id="rId27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91" r:id="rId12"/>
    <p:sldId id="268" r:id="rId13"/>
    <p:sldId id="281" r:id="rId14"/>
    <p:sldId id="270" r:id="rId15"/>
    <p:sldId id="284" r:id="rId16"/>
    <p:sldId id="290" r:id="rId17"/>
    <p:sldId id="271" r:id="rId18"/>
    <p:sldId id="287" r:id="rId19"/>
    <p:sldId id="273" r:id="rId20"/>
    <p:sldId id="274" r:id="rId21"/>
    <p:sldId id="282" r:id="rId22"/>
    <p:sldId id="283" r:id="rId23"/>
    <p:sldId id="288" r:id="rId24"/>
    <p:sldId id="275" r:id="rId25"/>
    <p:sldId id="289" r:id="rId26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4082"/>
    <a:srgbClr val="08306B"/>
    <a:srgbClr val="084184"/>
    <a:srgbClr val="083370"/>
    <a:srgbClr val="E9EDF4"/>
    <a:srgbClr val="D0D8E8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22" autoAdjust="0"/>
  </p:normalViewPr>
  <p:slideViewPr>
    <p:cSldViewPr>
      <p:cViewPr varScale="1">
        <p:scale>
          <a:sx n="73" d="100"/>
          <a:sy n="73" d="100"/>
        </p:scale>
        <p:origin x="576" y="66"/>
      </p:cViewPr>
      <p:guideLst>
        <p:guide orient="horz" pos="215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80F5B5-DA07-4F32-9C5D-8F7586CA722F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F602B7-2836-4C6C-92F2-1290531DB3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3006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F602B7-2836-4C6C-92F2-1290531DB37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777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D8BD707-D9CF-40AE-B4C6-C98DA3205C09}" type="datetime1">
              <a:rPr lang="en-US"/>
              <a:pPr lvl="0">
                <a:defRPr/>
              </a:pPr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6F15528-21DE-4FAA-801E-634DDDAF4B2B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D8BD707-D9CF-40AE-B4C6-C98DA3205C09}" type="datetime1">
              <a:rPr lang="en-US"/>
              <a:pPr lvl="0">
                <a:defRPr/>
              </a:pPr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6F15528-21DE-4FAA-801E-634DDDAF4B2B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D8BD707-D9CF-40AE-B4C6-C98DA3205C09}" type="datetime1">
              <a:rPr lang="en-US"/>
              <a:pPr lvl="0">
                <a:defRPr/>
              </a:pPr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6F15528-21DE-4FAA-801E-634DDDAF4B2B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D8BD707-D9CF-40AE-B4C6-C98DA3205C09}" type="datetime1">
              <a:rPr lang="en-US"/>
              <a:pPr lvl="0">
                <a:defRPr/>
              </a:pPr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6F15528-21DE-4FAA-801E-634DDDAF4B2B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D8BD707-D9CF-40AE-B4C6-C98DA3205C09}" type="datetime1">
              <a:rPr lang="en-US"/>
              <a:pPr lvl="0">
                <a:defRPr/>
              </a:pPr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6F15528-21DE-4FAA-801E-634DDDAF4B2B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D8BD707-D9CF-40AE-B4C6-C98DA3205C09}" type="datetime1">
              <a:rPr lang="en-US"/>
              <a:pPr lvl="0">
                <a:defRPr/>
              </a:pPr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6F15528-21DE-4FAA-801E-634DDDAF4B2B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D8BD707-D9CF-40AE-B4C6-C98DA3205C09}" type="datetime1">
              <a:rPr lang="en-US"/>
              <a:pPr lvl="0">
                <a:defRPr/>
              </a:pPr>
              <a:t>8/28/2024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6F15528-21DE-4FAA-801E-634DDDAF4B2B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D8BD707-D9CF-40AE-B4C6-C98DA3205C09}" type="datetime1">
              <a:rPr lang="en-US"/>
              <a:pPr lvl="0">
                <a:defRPr/>
              </a:pPr>
              <a:t>8/28/2024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6F15528-21DE-4FAA-801E-634DDDAF4B2B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D8BD707-D9CF-40AE-B4C6-C98DA3205C09}" type="datetime1">
              <a:rPr lang="en-US"/>
              <a:pPr lvl="0">
                <a:defRPr/>
              </a:pPr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6F15528-21DE-4FAA-801E-634DDDAF4B2B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D8BD707-D9CF-40AE-B4C6-C98DA3205C09}" type="datetime1">
              <a:rPr lang="en-US"/>
              <a:pPr lvl="0">
                <a:defRPr/>
              </a:pPr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6F15528-21DE-4FAA-801E-634DDDAF4B2B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Office Them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바른고딕OTF"/>
                <a:ea typeface="나눔바른고딕OTF"/>
              </a:defRPr>
            </a:lvl1pPr>
          </a:lstStyle>
          <a:p>
            <a:pPr lvl="0">
              <a:defRPr/>
            </a:pPr>
            <a:fld id="{1D8BD707-D9CF-40AE-B4C6-C98DA3205C09}" type="datetime1">
              <a:rPr lang="en-US"/>
              <a:pPr lvl="0">
                <a:defRPr/>
              </a:pPr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바른고딕OTF"/>
                <a:ea typeface="나눔바른고딕OTF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바른고딕OTF"/>
                <a:ea typeface="나눔바른고딕OTF"/>
              </a:defRPr>
            </a:lvl1pPr>
          </a:lstStyle>
          <a:p>
            <a:pPr lvl="0">
              <a:defRPr/>
            </a:pPr>
            <a:fld id="{B6F15528-21DE-4FAA-801E-634DDDAF4B2B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나눔바른고딕OTF"/>
          <a:ea typeface="나눔바른고딕OTF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나눔바른고딕OTF"/>
          <a:ea typeface="나눔바른고딕OTF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나눔바른고딕OTF"/>
          <a:ea typeface="나눔바른고딕OTF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나눔바른고딕OTF"/>
          <a:ea typeface="나눔바른고딕OTF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나눔바른고딕OTF"/>
          <a:ea typeface="나눔바른고딕OTF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나눔바른고딕OTF"/>
          <a:ea typeface="나눔바른고딕OTF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나눔바른고딕OTF"/>
          <a:ea typeface="나눔바른고딕OTF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나눔바른고딕OTF"/>
          <a:ea typeface="나눔바른고딕OTF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나눔바른고딕OTF"/>
          <a:ea typeface="나눔바른고딕OTF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나눔바른고딕OTF"/>
          <a:ea typeface="나눔바른고딕OTF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32.jpg"/><Relationship Id="rId4" Type="http://schemas.openxmlformats.org/officeDocument/2006/relationships/image" Target="../media/image13.png"/><Relationship Id="rId9" Type="http://schemas.openxmlformats.org/officeDocument/2006/relationships/image" Target="../media/image31.jp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34.jpg"/><Relationship Id="rId4" Type="http://schemas.openxmlformats.org/officeDocument/2006/relationships/image" Target="../media/image13.png"/><Relationship Id="rId9" Type="http://schemas.openxmlformats.org/officeDocument/2006/relationships/image" Target="../media/image33.jp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3.png"/><Relationship Id="rId9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37.png"/><Relationship Id="rId4" Type="http://schemas.openxmlformats.org/officeDocument/2006/relationships/image" Target="../media/image13.png"/><Relationship Id="rId9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37.png"/><Relationship Id="rId4" Type="http://schemas.openxmlformats.org/officeDocument/2006/relationships/image" Target="../media/image13.png"/><Relationship Id="rId9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40.jpg"/><Relationship Id="rId5" Type="http://schemas.openxmlformats.org/officeDocument/2006/relationships/image" Target="../media/image16.png"/><Relationship Id="rId10" Type="http://schemas.openxmlformats.org/officeDocument/2006/relationships/image" Target="../media/image39.jpg"/><Relationship Id="rId4" Type="http://schemas.openxmlformats.org/officeDocument/2006/relationships/image" Target="../media/image13.png"/><Relationship Id="rId9" Type="http://schemas.openxmlformats.org/officeDocument/2006/relationships/image" Target="../media/image38.jp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43.jpg"/><Relationship Id="rId5" Type="http://schemas.openxmlformats.org/officeDocument/2006/relationships/image" Target="../media/image16.png"/><Relationship Id="rId10" Type="http://schemas.openxmlformats.org/officeDocument/2006/relationships/image" Target="../media/image42.jpeg"/><Relationship Id="rId4" Type="http://schemas.openxmlformats.org/officeDocument/2006/relationships/image" Target="../media/image13.png"/><Relationship Id="rId9" Type="http://schemas.openxmlformats.org/officeDocument/2006/relationships/image" Target="../media/image4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7.png"/><Relationship Id="rId12" Type="http://schemas.openxmlformats.org/officeDocument/2006/relationships/image" Target="../media/image4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46.jpeg"/><Relationship Id="rId5" Type="http://schemas.openxmlformats.org/officeDocument/2006/relationships/image" Target="../media/image16.png"/><Relationship Id="rId10" Type="http://schemas.openxmlformats.org/officeDocument/2006/relationships/image" Target="../media/image45.png"/><Relationship Id="rId4" Type="http://schemas.openxmlformats.org/officeDocument/2006/relationships/image" Target="../media/image13.png"/><Relationship Id="rId9" Type="http://schemas.openxmlformats.org/officeDocument/2006/relationships/image" Target="../media/image44.jpe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49.jpg"/><Relationship Id="rId4" Type="http://schemas.openxmlformats.org/officeDocument/2006/relationships/image" Target="../media/image13.png"/><Relationship Id="rId9" Type="http://schemas.openxmlformats.org/officeDocument/2006/relationships/image" Target="../media/image48.jp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51.jpg"/><Relationship Id="rId4" Type="http://schemas.openxmlformats.org/officeDocument/2006/relationships/image" Target="../media/image13.png"/><Relationship Id="rId9" Type="http://schemas.openxmlformats.org/officeDocument/2006/relationships/image" Target="../media/image50.jp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image" Target="../media/image1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3.png"/><Relationship Id="rId4" Type="http://schemas.openxmlformats.org/officeDocument/2006/relationships/image" Target="../media/image14.png"/><Relationship Id="rId9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3.png"/><Relationship Id="rId9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4.png"/><Relationship Id="rId3" Type="http://schemas.openxmlformats.org/officeDocument/2006/relationships/image" Target="../media/image21.jpg"/><Relationship Id="rId7" Type="http://schemas.openxmlformats.org/officeDocument/2006/relationships/image" Target="../media/image13.png"/><Relationship Id="rId12" Type="http://schemas.openxmlformats.org/officeDocument/2006/relationships/image" Target="../media/image23.png"/><Relationship Id="rId2" Type="http://schemas.openxmlformats.org/officeDocument/2006/relationships/image" Target="../media/image20.jpg"/><Relationship Id="rId16" Type="http://schemas.openxmlformats.org/officeDocument/2006/relationships/image" Target="../media/image27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18.png"/><Relationship Id="rId5" Type="http://schemas.openxmlformats.org/officeDocument/2006/relationships/image" Target="../media/image6.png"/><Relationship Id="rId15" Type="http://schemas.openxmlformats.org/officeDocument/2006/relationships/image" Target="../media/image26.png"/><Relationship Id="rId10" Type="http://schemas.openxmlformats.org/officeDocument/2006/relationships/image" Target="../media/image7.png"/><Relationship Id="rId4" Type="http://schemas.openxmlformats.org/officeDocument/2006/relationships/image" Target="../media/image22.jpg"/><Relationship Id="rId9" Type="http://schemas.openxmlformats.org/officeDocument/2006/relationships/image" Target="../media/image17.png"/><Relationship Id="rId1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9.png"/><Relationship Id="rId4" Type="http://schemas.openxmlformats.org/officeDocument/2006/relationships/image" Target="../media/image13.png"/><Relationship Id="rId9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3.png"/><Relationship Id="rId9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336800" y="1270000"/>
            <a:ext cx="3581400" cy="4953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99600"/>
              </a:lnSpc>
              <a:defRPr/>
            </a:pPr>
            <a:r>
              <a:rPr lang="ko-KR" altLang="en-US" sz="2800" dirty="0">
                <a:solidFill>
                  <a:srgbClr val="006BB1"/>
                </a:solidFill>
                <a:latin typeface="나눔바른고딕OTF"/>
                <a:ea typeface="나눔바른고딕OTF"/>
              </a:rPr>
              <a:t>가성비</a:t>
            </a:r>
            <a:endParaRPr lang="ko-KR" sz="2800" b="0" i="0" u="none" strike="noStrike" dirty="0">
              <a:solidFill>
                <a:srgbClr val="006BB1"/>
              </a:solidFill>
              <a:latin typeface="나눔바른고딕OTF"/>
              <a:ea typeface="나눔바른고딕OTF"/>
            </a:endParaRP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144000" y="1524000"/>
            <a:ext cx="9144000" cy="254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917700" y="5105400"/>
            <a:ext cx="14681200" cy="30861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7899"/>
              </a:lnSpc>
              <a:defRPr/>
            </a:pPr>
            <a:r>
              <a:rPr lang="en-US" altLang="ko-KR" sz="9000" b="0" i="0" u="none" strike="noStrike" spc="-200" dirty="0">
                <a:solidFill>
                  <a:srgbClr val="006BB1"/>
                </a:solidFill>
                <a:latin typeface="나눔바른고딕OTF"/>
                <a:ea typeface="나눔바른고딕OTF"/>
              </a:rPr>
              <a:t>Clothes Detection </a:t>
            </a:r>
            <a:r>
              <a:rPr lang="ko-KR" altLang="en-US" sz="9000" b="0" i="0" u="none" strike="noStrike" spc="-200" dirty="0">
                <a:solidFill>
                  <a:srgbClr val="006BB1"/>
                </a:solidFill>
                <a:latin typeface="나눔바른고딕OTF"/>
                <a:ea typeface="나눔바른고딕OTF"/>
              </a:rPr>
              <a:t>모델</a:t>
            </a:r>
            <a:br>
              <a:rPr lang="en-US" altLang="ko-KR" sz="9000" b="0" i="0" u="none" strike="noStrike" spc="-200" dirty="0">
                <a:solidFill>
                  <a:srgbClr val="006BB1"/>
                </a:solidFill>
                <a:latin typeface="나눔바른고딕OTF"/>
                <a:ea typeface="나눔바른고딕OTF"/>
              </a:rPr>
            </a:br>
            <a:r>
              <a:rPr lang="ko-KR" altLang="en-US" sz="9000" b="0" i="0" u="none" strike="noStrike" spc="-200" dirty="0">
                <a:solidFill>
                  <a:srgbClr val="006BB1"/>
                </a:solidFill>
                <a:latin typeface="나눔바른고딕OTF"/>
                <a:ea typeface="나눔바른고딕OTF"/>
              </a:rPr>
              <a:t>결과 보고서</a:t>
            </a:r>
            <a:endParaRPr lang="ko-KR" sz="9000" b="0" i="0" u="none" strike="noStrike" spc="-200" dirty="0">
              <a:solidFill>
                <a:srgbClr val="006BB1"/>
              </a:solidFill>
              <a:latin typeface="나눔바른고딕OTF"/>
              <a:ea typeface="나눔바른고딕OTF"/>
            </a:endParaRP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6179800" y="952500"/>
            <a:ext cx="1143000" cy="11430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5400000">
            <a:off x="14173200" y="2552700"/>
            <a:ext cx="5143500" cy="254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6446500" y="8483600"/>
            <a:ext cx="571500" cy="5715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6167100" y="8750300"/>
            <a:ext cx="1143000" cy="254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 rot="16200000">
            <a:off x="16167100" y="8750300"/>
            <a:ext cx="1143000" cy="254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1384300" y="1384300"/>
            <a:ext cx="292100" cy="2921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1092200" y="1511300"/>
            <a:ext cx="863600" cy="254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 rot="16200000">
            <a:off x="1092200" y="1511300"/>
            <a:ext cx="863600" cy="254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16598900" y="1384300"/>
            <a:ext cx="292100" cy="2921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 rot="10800000">
            <a:off x="-114300" y="8763000"/>
            <a:ext cx="10604500" cy="254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 rot="10800000">
            <a:off x="1181100" y="8420100"/>
            <a:ext cx="723900" cy="7239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 rotWithShape="1">
          <a:blip r:embed="rId12"/>
          <a:stretch>
            <a:fillRect/>
          </a:stretch>
        </p:blipFill>
        <p:spPr>
          <a:xfrm rot="16200000">
            <a:off x="-1206500" y="8001000"/>
            <a:ext cx="5499100" cy="254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 rotWithShape="1">
          <a:blip r:embed="rId13"/>
          <a:stretch>
            <a:fillRect/>
          </a:stretch>
        </p:blipFill>
        <p:spPr>
          <a:xfrm rot="10800000">
            <a:off x="1435100" y="8674100"/>
            <a:ext cx="203200" cy="203200"/>
          </a:xfrm>
          <a:prstGeom prst="rect">
            <a:avLst/>
          </a:prstGeom>
        </p:spPr>
      </p:pic>
      <p:sp>
        <p:nvSpPr>
          <p:cNvPr id="18" name="TextBox 18"/>
          <p:cNvSpPr txBox="1"/>
          <p:nvPr/>
        </p:nvSpPr>
        <p:spPr>
          <a:xfrm>
            <a:off x="10972800" y="8597900"/>
            <a:ext cx="4711700" cy="381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9600"/>
              </a:lnSpc>
              <a:defRPr/>
            </a:pPr>
            <a:r>
              <a:rPr lang="ko-KR" sz="2100" b="0" i="0" u="none" strike="noStrike" dirty="0">
                <a:solidFill>
                  <a:srgbClr val="006BB1"/>
                </a:solidFill>
                <a:latin typeface="나눔바른고딕OTF"/>
                <a:ea typeface="나눔바른고딕OTF"/>
              </a:rPr>
              <a:t>플레이데이터</a:t>
            </a:r>
            <a:r>
              <a:rPr lang="en-US" sz="2100" b="0" i="0" u="none" strike="noStrike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100" b="0" i="0" u="none" strike="noStrike" dirty="0">
                <a:solidFill>
                  <a:srgbClr val="006BB1"/>
                </a:solidFill>
                <a:latin typeface="나눔바른고딕OTF"/>
                <a:ea typeface="나눔바른고딕OTF"/>
              </a:rPr>
              <a:t>평생교육원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84300" y="1054100"/>
            <a:ext cx="292100" cy="292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181100"/>
            <a:ext cx="1663700" cy="25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6459200" y="914400"/>
            <a:ext cx="571500" cy="571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5400000">
            <a:off x="14744700" y="1663700"/>
            <a:ext cx="4000500" cy="25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6002000" y="1181100"/>
            <a:ext cx="2286000" cy="254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2209800" y="736600"/>
            <a:ext cx="10401300" cy="889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7899"/>
              </a:lnSpc>
              <a:defRPr/>
            </a:pPr>
            <a:r>
              <a:rPr lang="ko-KR" sz="5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학습</a:t>
            </a:r>
            <a:r>
              <a:rPr lang="en-US" sz="5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5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방법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 rot="16200000"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10800000">
            <a:off x="1257300" y="8483600"/>
            <a:ext cx="571500" cy="5715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16200000">
            <a:off x="-457200" y="8267700"/>
            <a:ext cx="4000500" cy="254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 rot="10800000">
            <a:off x="0" y="8750300"/>
            <a:ext cx="2387600" cy="25400"/>
          </a:xfrm>
          <a:prstGeom prst="rect">
            <a:avLst/>
          </a:prstGeom>
        </p:spPr>
      </p:pic>
      <p:sp>
        <p:nvSpPr>
          <p:cNvPr id="13" name="TextBox 13"/>
          <p:cNvSpPr txBox="1"/>
          <p:nvPr/>
        </p:nvSpPr>
        <p:spPr>
          <a:xfrm>
            <a:off x="2222500" y="2286000"/>
            <a:ext cx="13944600" cy="568960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342900" lvl="0" indent="-342900" algn="l">
              <a:lnSpc>
                <a:spcPct val="203350"/>
              </a:lnSpc>
              <a:buClr>
                <a:srgbClr val="006BB1"/>
              </a:buClr>
              <a:buFont typeface="Arial"/>
              <a:buChar char="●"/>
              <a:defRPr/>
            </a:pPr>
            <a:r>
              <a:rPr lang="en-US" sz="4000" b="0" i="0" u="none" strike="noStrike" spc="-200">
                <a:solidFill>
                  <a:srgbClr val="006BB1"/>
                </a:solidFill>
                <a:latin typeface="나눔바른고딕OTF"/>
                <a:ea typeface="나눔바른고딕OTF"/>
              </a:rPr>
              <a:t>Pretrained</a:t>
            </a:r>
            <a:r>
              <a:rPr lang="ko-KR" sz="4000" b="0" i="0" u="none" strike="noStrike" spc="-200">
                <a:solidFill>
                  <a:srgbClr val="006BB1"/>
                </a:solidFill>
                <a:latin typeface="나눔바른고딕OTF"/>
                <a:ea typeface="나눔바른고딕OTF"/>
              </a:rPr>
              <a:t>된</a:t>
            </a:r>
            <a:r>
              <a:rPr lang="en-US" sz="4000" b="0" i="0" u="none" strike="noStrike" spc="-20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4000" b="0" i="0" u="none" strike="noStrike" spc="-200">
                <a:solidFill>
                  <a:srgbClr val="006BB1"/>
                </a:solidFill>
                <a:latin typeface="나눔바른고딕OTF"/>
                <a:ea typeface="나눔바른고딕OTF"/>
              </a:rPr>
              <a:t>모델에</a:t>
            </a:r>
            <a:r>
              <a:rPr lang="en-US" sz="4000" b="0" i="0" u="none" strike="noStrike" spc="-200">
                <a:solidFill>
                  <a:srgbClr val="006BB1"/>
                </a:solidFill>
                <a:latin typeface="나눔바른고딕OTF"/>
                <a:ea typeface="나눔바른고딕OTF"/>
              </a:rPr>
              <a:t> fine-tuning</a:t>
            </a:r>
          </a:p>
          <a:p>
            <a:pPr marL="342900" lvl="0" indent="-342900" algn="l">
              <a:lnSpc>
                <a:spcPct val="203350"/>
              </a:lnSpc>
              <a:buClr>
                <a:srgbClr val="006BB1"/>
              </a:buClr>
              <a:buFont typeface="Arial"/>
              <a:buChar char="●"/>
              <a:defRPr/>
            </a:pPr>
            <a:r>
              <a:rPr lang="en-US" sz="4000" b="0" i="0" u="none" strike="noStrike" spc="-200">
                <a:solidFill>
                  <a:srgbClr val="006BB1"/>
                </a:solidFill>
                <a:latin typeface="나눔바른고딕OTF"/>
                <a:ea typeface="나눔바른고딕OTF"/>
              </a:rPr>
              <a:t>Model1 : K-Fashion </a:t>
            </a:r>
            <a:r>
              <a:rPr lang="ko-KR" sz="4000" b="0" i="0" u="none" strike="noStrike" spc="-200">
                <a:solidFill>
                  <a:srgbClr val="006BB1"/>
                </a:solidFill>
                <a:latin typeface="나눔바른고딕OTF"/>
                <a:ea typeface="나눔바른고딕OTF"/>
              </a:rPr>
              <a:t>데이터</a:t>
            </a:r>
            <a:r>
              <a:rPr lang="en-US" sz="4000" b="0" i="0" u="none" strike="noStrike" spc="-20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4000" b="0" i="0" u="none" strike="noStrike" spc="-200">
                <a:solidFill>
                  <a:srgbClr val="006BB1"/>
                </a:solidFill>
                <a:latin typeface="나눔바른고딕OTF"/>
                <a:ea typeface="나눔바른고딕OTF"/>
              </a:rPr>
              <a:t>총</a:t>
            </a:r>
            <a:r>
              <a:rPr lang="en-US" sz="4000" b="0" i="0" u="none" strike="noStrike" spc="-200">
                <a:solidFill>
                  <a:srgbClr val="006BB1"/>
                </a:solidFill>
                <a:latin typeface="나눔바른고딕OTF"/>
                <a:ea typeface="나눔바른고딕OTF"/>
              </a:rPr>
              <a:t> 10,000</a:t>
            </a:r>
            <a:r>
              <a:rPr lang="ko-KR" sz="4000" b="0" i="0" u="none" strike="noStrike" spc="-200">
                <a:solidFill>
                  <a:srgbClr val="006BB1"/>
                </a:solidFill>
                <a:latin typeface="나눔바른고딕OTF"/>
                <a:ea typeface="나눔바른고딕OTF"/>
              </a:rPr>
              <a:t>장</a:t>
            </a:r>
            <a:r>
              <a:rPr lang="en-US" sz="4000" b="0" i="0" u="none" strike="noStrike" spc="-20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4000" b="0" i="0" u="none" strike="noStrike" spc="-200">
                <a:solidFill>
                  <a:srgbClr val="006BB1"/>
                </a:solidFill>
                <a:latin typeface="나눔바른고딕OTF"/>
                <a:ea typeface="나눔바른고딕OTF"/>
              </a:rPr>
              <a:t>사용하여</a:t>
            </a:r>
            <a:r>
              <a:rPr lang="en-US" sz="4000" b="0" i="0" u="none" strike="noStrike" spc="-20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4000" b="0" i="0" u="none" strike="noStrike" spc="-200">
                <a:solidFill>
                  <a:srgbClr val="006BB1"/>
                </a:solidFill>
                <a:latin typeface="나눔바른고딕OTF"/>
                <a:ea typeface="나눔바른고딕OTF"/>
              </a:rPr>
              <a:t>학습</a:t>
            </a:r>
          </a:p>
          <a:p>
            <a:pPr marL="342900" lvl="0" indent="-342900" algn="l">
              <a:lnSpc>
                <a:spcPct val="203350"/>
              </a:lnSpc>
              <a:buClr>
                <a:srgbClr val="006BB1"/>
              </a:buClr>
              <a:buFont typeface="Arial"/>
              <a:buChar char="●"/>
              <a:defRPr/>
            </a:pPr>
            <a:r>
              <a:rPr lang="en-US" sz="4000" b="0" i="0" u="none" strike="noStrike" spc="-200">
                <a:solidFill>
                  <a:srgbClr val="006BB1"/>
                </a:solidFill>
                <a:latin typeface="나눔바른고딕OTF"/>
                <a:ea typeface="나눔바른고딕OTF"/>
              </a:rPr>
              <a:t>Model2 : K-Fashion </a:t>
            </a:r>
            <a:r>
              <a:rPr lang="ko-KR" sz="4000" b="0" i="0" u="none" strike="noStrike" spc="-200">
                <a:solidFill>
                  <a:srgbClr val="006BB1"/>
                </a:solidFill>
                <a:latin typeface="나눔바른고딕OTF"/>
                <a:ea typeface="나눔바른고딕OTF"/>
              </a:rPr>
              <a:t>데이터</a:t>
            </a:r>
            <a:r>
              <a:rPr lang="en-US" sz="4000" b="0" i="0" u="none" strike="noStrike" spc="-20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4000" b="0" i="0" u="none" strike="noStrike" spc="-200">
                <a:solidFill>
                  <a:srgbClr val="006BB1"/>
                </a:solidFill>
                <a:latin typeface="나눔바른고딕OTF"/>
                <a:ea typeface="나눔바른고딕OTF"/>
              </a:rPr>
              <a:t>총</a:t>
            </a:r>
            <a:r>
              <a:rPr lang="en-US" sz="4000" b="0" i="0" u="none" strike="noStrike" spc="-200">
                <a:solidFill>
                  <a:srgbClr val="006BB1"/>
                </a:solidFill>
                <a:latin typeface="나눔바른고딕OTF"/>
                <a:ea typeface="나눔바른고딕OTF"/>
              </a:rPr>
              <a:t> 20,000</a:t>
            </a:r>
            <a:r>
              <a:rPr lang="ko-KR" sz="4000" b="0" i="0" u="none" strike="noStrike" spc="-200">
                <a:solidFill>
                  <a:srgbClr val="006BB1"/>
                </a:solidFill>
                <a:latin typeface="나눔바른고딕OTF"/>
                <a:ea typeface="나눔바른고딕OTF"/>
              </a:rPr>
              <a:t>장</a:t>
            </a:r>
            <a:r>
              <a:rPr lang="en-US" sz="4000" b="0" i="0" u="none" strike="noStrike" spc="-20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4000" b="0" i="0" u="none" strike="noStrike" spc="-200">
                <a:solidFill>
                  <a:srgbClr val="006BB1"/>
                </a:solidFill>
                <a:latin typeface="나눔바른고딕OTF"/>
                <a:ea typeface="나눔바른고딕OTF"/>
              </a:rPr>
              <a:t>사용하여</a:t>
            </a:r>
            <a:r>
              <a:rPr lang="en-US" sz="4000" b="0" i="0" u="none" strike="noStrike" spc="-20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4000" b="0" i="0" u="none" strike="noStrike" spc="-200">
                <a:solidFill>
                  <a:srgbClr val="006BB1"/>
                </a:solidFill>
                <a:latin typeface="나눔바른고딕OTF"/>
                <a:ea typeface="나눔바른고딕OTF"/>
              </a:rPr>
              <a:t>학습</a:t>
            </a:r>
          </a:p>
          <a:p>
            <a:pPr marL="342900" lvl="0" indent="-342900" algn="l">
              <a:lnSpc>
                <a:spcPct val="203350"/>
              </a:lnSpc>
              <a:buClr>
                <a:srgbClr val="006BB1"/>
              </a:buClr>
              <a:buFont typeface="Arial"/>
              <a:buChar char="●"/>
              <a:defRPr/>
            </a:pPr>
            <a:r>
              <a:rPr lang="en-US" sz="4000" b="0" i="0" u="none" strike="noStrike" spc="-200">
                <a:solidFill>
                  <a:srgbClr val="006BB1"/>
                </a:solidFill>
                <a:latin typeface="나눔바른고딕OTF"/>
                <a:ea typeface="나눔바른고딕OTF"/>
              </a:rPr>
              <a:t>Model3 : K-Fashion </a:t>
            </a:r>
            <a:r>
              <a:rPr lang="ko-KR" sz="4000" b="0" i="0" u="none" strike="noStrike" spc="-200">
                <a:solidFill>
                  <a:srgbClr val="006BB1"/>
                </a:solidFill>
                <a:latin typeface="나눔바른고딕OTF"/>
                <a:ea typeface="나눔바른고딕OTF"/>
              </a:rPr>
              <a:t>데이터</a:t>
            </a:r>
            <a:r>
              <a:rPr lang="en-US" sz="4000" b="0" i="0" u="none" strike="noStrike" spc="-20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4000" b="0" i="0" u="none" strike="noStrike" spc="-200">
                <a:solidFill>
                  <a:srgbClr val="006BB1"/>
                </a:solidFill>
                <a:latin typeface="나눔바른고딕OTF"/>
                <a:ea typeface="나눔바른고딕OTF"/>
              </a:rPr>
              <a:t>총</a:t>
            </a:r>
            <a:r>
              <a:rPr lang="en-US" sz="4000" b="0" i="0" u="none" strike="noStrike" spc="-200">
                <a:solidFill>
                  <a:srgbClr val="006BB1"/>
                </a:solidFill>
                <a:latin typeface="나눔바른고딕OTF"/>
                <a:ea typeface="나눔바른고딕OTF"/>
              </a:rPr>
              <a:t> 40,000</a:t>
            </a:r>
            <a:r>
              <a:rPr lang="ko-KR" sz="4000" b="0" i="0" u="none" strike="noStrike" spc="-200">
                <a:solidFill>
                  <a:srgbClr val="006BB1"/>
                </a:solidFill>
                <a:latin typeface="나눔바른고딕OTF"/>
                <a:ea typeface="나눔바른고딕OTF"/>
              </a:rPr>
              <a:t>장</a:t>
            </a:r>
            <a:r>
              <a:rPr lang="en-US" sz="4000" b="0" i="0" u="none" strike="noStrike" spc="-20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4000" b="0" i="0" u="none" strike="noStrike" spc="-200">
                <a:solidFill>
                  <a:srgbClr val="006BB1"/>
                </a:solidFill>
                <a:latin typeface="나눔바른고딕OTF"/>
                <a:ea typeface="나눔바른고딕OTF"/>
              </a:rPr>
              <a:t>사용하여</a:t>
            </a:r>
            <a:r>
              <a:rPr lang="en-US" sz="4000" b="0" i="0" u="none" strike="noStrike" spc="-20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4000" b="0" i="0" u="none" strike="noStrike" spc="-200">
                <a:solidFill>
                  <a:srgbClr val="006BB1"/>
                </a:solidFill>
                <a:latin typeface="나눔바른고딕OTF"/>
                <a:ea typeface="나눔바른고딕OTF"/>
              </a:rPr>
              <a:t>학습</a:t>
            </a:r>
          </a:p>
          <a:p>
            <a:pPr marL="342900" lvl="0" indent="-342900" algn="l">
              <a:lnSpc>
                <a:spcPct val="203350"/>
              </a:lnSpc>
              <a:buClr>
                <a:srgbClr val="006BB1"/>
              </a:buClr>
              <a:buFont typeface="Arial"/>
              <a:buChar char="●"/>
              <a:defRPr/>
            </a:pPr>
            <a:r>
              <a:rPr lang="ko-KR" sz="4000" b="0" i="0" u="none" strike="noStrike" spc="-200">
                <a:solidFill>
                  <a:srgbClr val="006BB1"/>
                </a:solidFill>
                <a:latin typeface="나눔바른고딕OTF"/>
                <a:ea typeface="나눔바른고딕OTF"/>
              </a:rPr>
              <a:t>비교를</a:t>
            </a:r>
            <a:r>
              <a:rPr lang="en-US" sz="4000" b="0" i="0" u="none" strike="noStrike" spc="-20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4000" b="0" i="0" u="none" strike="noStrike" spc="-200">
                <a:solidFill>
                  <a:srgbClr val="006BB1"/>
                </a:solidFill>
                <a:latin typeface="나눔바른고딕OTF"/>
                <a:ea typeface="나눔바른고딕OTF"/>
              </a:rPr>
              <a:t>위해</a:t>
            </a:r>
            <a:r>
              <a:rPr lang="en-US" sz="4000" b="0" i="0" u="none" strike="noStrike" spc="-200">
                <a:solidFill>
                  <a:srgbClr val="006BB1"/>
                </a:solidFill>
                <a:latin typeface="나눔바른고딕OTF"/>
                <a:ea typeface="나눔바른고딕OTF"/>
              </a:rPr>
              <a:t> Validation set</a:t>
            </a:r>
            <a:r>
              <a:rPr lang="ko-KR" sz="4000" b="0" i="0" u="none" strike="noStrike" spc="-200">
                <a:solidFill>
                  <a:srgbClr val="006BB1"/>
                </a:solidFill>
                <a:latin typeface="나눔바른고딕OTF"/>
                <a:ea typeface="나눔바른고딕OTF"/>
              </a:rPr>
              <a:t>은</a:t>
            </a:r>
            <a:r>
              <a:rPr lang="en-US" sz="4000" b="0" i="0" u="none" strike="noStrike" spc="-20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4000" b="0" i="0" u="none" strike="noStrike" spc="-200">
                <a:solidFill>
                  <a:srgbClr val="006BB1"/>
                </a:solidFill>
                <a:latin typeface="나눔바른고딕OTF"/>
                <a:ea typeface="나눔바른고딕OTF"/>
              </a:rPr>
              <a:t>동일하게</a:t>
            </a:r>
            <a:r>
              <a:rPr lang="en-US" sz="4000" b="0" i="0" u="none" strike="noStrike" spc="-200">
                <a:solidFill>
                  <a:srgbClr val="006BB1"/>
                </a:solidFill>
                <a:latin typeface="나눔바른고딕OTF"/>
                <a:ea typeface="나눔바른고딕OTF"/>
              </a:rPr>
              <a:t> 10,000</a:t>
            </a:r>
            <a:r>
              <a:rPr lang="ko-KR" sz="4000" b="0" i="0" u="none" strike="noStrike" spc="-200">
                <a:solidFill>
                  <a:srgbClr val="006BB1"/>
                </a:solidFill>
                <a:latin typeface="나눔바른고딕OTF"/>
                <a:ea typeface="나눔바른고딕OTF"/>
              </a:rPr>
              <a:t>장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84300" y="1054100"/>
            <a:ext cx="292100" cy="292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181100"/>
            <a:ext cx="1663700" cy="25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6459200" y="914400"/>
            <a:ext cx="571500" cy="571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5400000">
            <a:off x="14744700" y="1663700"/>
            <a:ext cx="4000500" cy="25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6002000" y="1181100"/>
            <a:ext cx="2286000" cy="254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2209800" y="736600"/>
            <a:ext cx="10401300" cy="889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7899"/>
              </a:lnSpc>
              <a:defRPr/>
            </a:pPr>
            <a:r>
              <a:rPr lang="ko-KR" sz="5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학습</a:t>
            </a:r>
            <a:r>
              <a:rPr lang="en-US" sz="5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5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결과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 rot="16200000"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10800000">
            <a:off x="1257300" y="8483600"/>
            <a:ext cx="571500" cy="5715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16200000">
            <a:off x="-457200" y="8267700"/>
            <a:ext cx="4000500" cy="254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 rot="10800000">
            <a:off x="0" y="8750300"/>
            <a:ext cx="2387600" cy="25400"/>
          </a:xfrm>
          <a:prstGeom prst="rect">
            <a:avLst/>
          </a:prstGeom>
        </p:spPr>
      </p:pic>
      <p:sp>
        <p:nvSpPr>
          <p:cNvPr id="16" name="TextBox 16"/>
          <p:cNvSpPr txBox="1"/>
          <p:nvPr/>
        </p:nvSpPr>
        <p:spPr>
          <a:xfrm>
            <a:off x="2209799" y="1866900"/>
            <a:ext cx="9880599" cy="4953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49400"/>
              </a:lnSpc>
              <a:defRPr/>
            </a:pP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Box loss : </a:t>
            </a:r>
            <a:r>
              <a:rPr lang="ko-KR" altLang="en-US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예측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된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Bounding Box</a:t>
            </a:r>
            <a:r>
              <a:rPr lang="ko-KR" altLang="en-US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와 </a:t>
            </a:r>
            <a:r>
              <a:rPr lang="en-US" altLang="ko-KR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Ground true box</a:t>
            </a:r>
            <a:r>
              <a:rPr lang="ko-KR" altLang="en-US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와의</a:t>
            </a:r>
            <a:r>
              <a:rPr lang="en-US" altLang="ko-KR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altLang="en-US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오차</a:t>
            </a:r>
            <a:endParaRPr lang="en-US" sz="2800" b="0" i="0" u="none" strike="noStrike" spc="-100" dirty="0">
              <a:solidFill>
                <a:srgbClr val="006BB1"/>
              </a:solidFill>
              <a:latin typeface="나눔바른고딕OTF"/>
              <a:ea typeface="나눔바른고딕OTF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DAE971D0-222E-29B8-3742-12B87EB51E3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989" y="2715300"/>
            <a:ext cx="6930989" cy="54000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38CEAEE7-C841-CD43-BE36-00526DBB7AA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967" y="2715300"/>
            <a:ext cx="6836044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19271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84300" y="1054100"/>
            <a:ext cx="292100" cy="292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181100"/>
            <a:ext cx="1663700" cy="25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6459200" y="914400"/>
            <a:ext cx="571500" cy="571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5400000">
            <a:off x="14744700" y="1663700"/>
            <a:ext cx="4000500" cy="25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6002000" y="1181100"/>
            <a:ext cx="2286000" cy="254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2209800" y="736600"/>
            <a:ext cx="10401300" cy="889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7899"/>
              </a:lnSpc>
              <a:defRPr/>
            </a:pPr>
            <a:r>
              <a:rPr lang="ko-KR" sz="5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학습</a:t>
            </a:r>
            <a:r>
              <a:rPr lang="en-US" sz="5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5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결과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 rot="16200000"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10800000">
            <a:off x="1257300" y="8483600"/>
            <a:ext cx="571500" cy="5715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16200000">
            <a:off x="-457200" y="8267700"/>
            <a:ext cx="4000500" cy="254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 rot="10800000">
            <a:off x="0" y="8750300"/>
            <a:ext cx="2387600" cy="25400"/>
          </a:xfrm>
          <a:prstGeom prst="rect">
            <a:avLst/>
          </a:prstGeom>
        </p:spPr>
      </p:pic>
      <p:sp>
        <p:nvSpPr>
          <p:cNvPr id="18" name="TextBox 18"/>
          <p:cNvSpPr txBox="1"/>
          <p:nvPr/>
        </p:nvSpPr>
        <p:spPr>
          <a:xfrm>
            <a:off x="2209800" y="1866900"/>
            <a:ext cx="8102600" cy="4953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49400"/>
              </a:lnSpc>
              <a:defRPr/>
            </a:pP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Class loss : </a:t>
            </a:r>
            <a:r>
              <a:rPr lang="ko-KR" alt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정답 </a:t>
            </a:r>
            <a:r>
              <a:rPr lang="en-US" altLang="ko-KR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Class</a:t>
            </a:r>
            <a:r>
              <a:rPr lang="ko-KR" altLang="en-US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로 예측한 확률에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대한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오차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2C59F3FE-C100-7956-A9FB-A9BFE6F2F9B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132" y="2715300"/>
            <a:ext cx="7037802" cy="54000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5D63FCCF-36A6-B747-503E-DF0AB555BCF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6066" y="2715300"/>
            <a:ext cx="7037802" cy="54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84300" y="1054100"/>
            <a:ext cx="292100" cy="292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181100"/>
            <a:ext cx="1663700" cy="25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6459200" y="914400"/>
            <a:ext cx="571500" cy="571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5400000">
            <a:off x="14744700" y="1663700"/>
            <a:ext cx="4000500" cy="25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6002000" y="1181100"/>
            <a:ext cx="2286000" cy="254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2209800" y="736600"/>
            <a:ext cx="10401300" cy="889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7899"/>
              </a:lnSpc>
              <a:defRPr/>
            </a:pPr>
            <a:r>
              <a:rPr lang="en-US" sz="5000" dirty="0">
                <a:solidFill>
                  <a:srgbClr val="006BB1"/>
                </a:solidFill>
                <a:latin typeface="나눔바른고딕OTF"/>
                <a:ea typeface="나눔바른고딕OTF"/>
              </a:rPr>
              <a:t>Model3</a:t>
            </a:r>
            <a:r>
              <a:rPr lang="ko-KR" altLang="en-US" sz="50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en-US" sz="5000" b="0" i="0" u="none" strike="noStrike" dirty="0">
                <a:solidFill>
                  <a:srgbClr val="006BB1"/>
                </a:solidFill>
                <a:latin typeface="나눔바른고딕OTF"/>
                <a:ea typeface="나눔바른고딕OTF"/>
              </a:rPr>
              <a:t>Confusion matrix</a:t>
            </a:r>
            <a:endParaRPr lang="ko-KR" sz="5000" b="0" i="0" u="none" strike="noStrike" dirty="0">
              <a:solidFill>
                <a:srgbClr val="006BB1"/>
              </a:solidFill>
              <a:latin typeface="나눔바른고딕OTF"/>
              <a:ea typeface="나눔바른고딕OTF"/>
            </a:endParaRP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 rot="16200000"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10800000">
            <a:off x="1257300" y="8483600"/>
            <a:ext cx="571500" cy="5715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16200000">
            <a:off x="-457200" y="8267700"/>
            <a:ext cx="4000500" cy="254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 rot="10800000">
            <a:off x="0" y="8750300"/>
            <a:ext cx="2387600" cy="254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8E4EC43A-C4D2-2A04-635F-B60FE3D8481C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000" y="1647000"/>
            <a:ext cx="11520000" cy="864000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708BAA24-682F-957C-3441-6B9C79B0228F}"/>
              </a:ext>
            </a:extLst>
          </p:cNvPr>
          <p:cNvSpPr>
            <a:spLocks noChangeAspect="1"/>
          </p:cNvSpPr>
          <p:nvPr/>
        </p:nvSpPr>
        <p:spPr>
          <a:xfrm>
            <a:off x="4838240" y="2014220"/>
            <a:ext cx="1908000" cy="1908000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DBEAEAB-E5C1-252D-0A5A-8CB4661BCB95}"/>
              </a:ext>
            </a:extLst>
          </p:cNvPr>
          <p:cNvSpPr>
            <a:spLocks noChangeAspect="1"/>
          </p:cNvSpPr>
          <p:nvPr/>
        </p:nvSpPr>
        <p:spPr>
          <a:xfrm>
            <a:off x="6746240" y="3960900"/>
            <a:ext cx="1908000" cy="1908000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CC9BD60-7C67-55A6-57D6-B431D2D4FB0C}"/>
              </a:ext>
            </a:extLst>
          </p:cNvPr>
          <p:cNvSpPr>
            <a:spLocks noChangeAspect="1"/>
          </p:cNvSpPr>
          <p:nvPr/>
        </p:nvSpPr>
        <p:spPr>
          <a:xfrm>
            <a:off x="8654240" y="5868900"/>
            <a:ext cx="1908000" cy="1908000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CD73876-8350-0E13-94F4-A73AD33FEFA4}"/>
              </a:ext>
            </a:extLst>
          </p:cNvPr>
          <p:cNvSpPr/>
          <p:nvPr/>
        </p:nvSpPr>
        <p:spPr>
          <a:xfrm>
            <a:off x="5354610" y="2642580"/>
            <a:ext cx="875260" cy="651280"/>
          </a:xfrm>
          <a:prstGeom prst="rect">
            <a:avLst/>
          </a:prstGeom>
          <a:solidFill>
            <a:srgbClr val="08306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0.94</a:t>
            </a:r>
            <a:endParaRPr lang="ko-KR" altLang="en-US" sz="2000" dirty="0">
              <a:solidFill>
                <a:schemeClr val="bg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7067490-53F3-D466-73AC-C6D09D1B16C1}"/>
              </a:ext>
            </a:extLst>
          </p:cNvPr>
          <p:cNvSpPr/>
          <p:nvPr/>
        </p:nvSpPr>
        <p:spPr>
          <a:xfrm>
            <a:off x="7262610" y="4589260"/>
            <a:ext cx="875260" cy="651280"/>
          </a:xfrm>
          <a:prstGeom prst="rect">
            <a:avLst/>
          </a:prstGeom>
          <a:solidFill>
            <a:srgbClr val="08306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0.94</a:t>
            </a:r>
            <a:endParaRPr lang="ko-KR" altLang="en-US" sz="2000" dirty="0">
              <a:solidFill>
                <a:schemeClr val="bg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EBB95FC-33B5-390E-80CA-C465081ADF1D}"/>
              </a:ext>
            </a:extLst>
          </p:cNvPr>
          <p:cNvSpPr/>
          <p:nvPr/>
        </p:nvSpPr>
        <p:spPr>
          <a:xfrm>
            <a:off x="9170610" y="6497260"/>
            <a:ext cx="875260" cy="651280"/>
          </a:xfrm>
          <a:prstGeom prst="rect">
            <a:avLst/>
          </a:prstGeom>
          <a:solidFill>
            <a:srgbClr val="08337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0.93</a:t>
            </a:r>
            <a:endParaRPr lang="ko-KR" altLang="en-US" sz="2000" dirty="0">
              <a:solidFill>
                <a:schemeClr val="bg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3755174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84300" y="1054100"/>
            <a:ext cx="292100" cy="292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181100"/>
            <a:ext cx="1663700" cy="25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6459200" y="914400"/>
            <a:ext cx="571500" cy="571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5400000">
            <a:off x="14744700" y="1663700"/>
            <a:ext cx="4000500" cy="25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6002000" y="1181100"/>
            <a:ext cx="2286000" cy="254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2209800" y="736600"/>
            <a:ext cx="10401300" cy="889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7899"/>
              </a:lnSpc>
              <a:defRPr/>
            </a:pPr>
            <a:r>
              <a:rPr lang="en-US" sz="5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Confidence Threshold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 rot="16200000"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10800000">
            <a:off x="1257300" y="8483600"/>
            <a:ext cx="571500" cy="5715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16200000">
            <a:off x="-457200" y="8267700"/>
            <a:ext cx="4000500" cy="254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 rot="10800000">
            <a:off x="0" y="8750300"/>
            <a:ext cx="2387600" cy="25400"/>
          </a:xfrm>
          <a:prstGeom prst="rect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40CA8E6F-E2C4-BE33-15AA-44AD68E01C27}"/>
              </a:ext>
            </a:extLst>
          </p:cNvPr>
          <p:cNvGrpSpPr>
            <a:grpSpLocks noChangeAspect="1"/>
          </p:cNvGrpSpPr>
          <p:nvPr/>
        </p:nvGrpSpPr>
        <p:grpSpPr>
          <a:xfrm>
            <a:off x="504000" y="3345900"/>
            <a:ext cx="17280000" cy="5760000"/>
            <a:chOff x="712004" y="2718068"/>
            <a:chExt cx="16458396" cy="5486132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276F965D-3849-EF81-0EB0-7A35FD09764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41202" y="2718068"/>
              <a:ext cx="8229198" cy="5486132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8F5AB31C-3D2C-0E06-3E12-3FF27BD2CA4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2004" y="2718068"/>
              <a:ext cx="8229198" cy="5486132"/>
            </a:xfrm>
            <a:prstGeom prst="rect">
              <a:avLst/>
            </a:prstGeom>
          </p:spPr>
        </p:pic>
      </p:grpSp>
      <p:sp>
        <p:nvSpPr>
          <p:cNvPr id="13" name="TextBox 16">
            <a:extLst>
              <a:ext uri="{FF2B5EF4-FFF2-40B4-BE49-F238E27FC236}">
                <a16:creationId xmlns:a16="http://schemas.microsoft.com/office/drawing/2014/main" id="{74BADADD-84DD-E600-0E6C-A306EDA81F7E}"/>
              </a:ext>
            </a:extLst>
          </p:cNvPr>
          <p:cNvSpPr txBox="1"/>
          <p:nvPr/>
        </p:nvSpPr>
        <p:spPr>
          <a:xfrm>
            <a:off x="2209799" y="1866900"/>
            <a:ext cx="10515601" cy="15494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149400"/>
              </a:lnSpc>
              <a:defRPr/>
            </a:pP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Precision(</a:t>
            </a:r>
            <a:r>
              <a:rPr lang="ko-KR" alt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정밀도</a:t>
            </a:r>
            <a:r>
              <a:rPr lang="en-US" alt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)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: </a:t>
            </a:r>
            <a:r>
              <a:rPr lang="ko-KR" alt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모델이 </a:t>
            </a:r>
            <a:r>
              <a:rPr lang="en-US" alt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True</a:t>
            </a:r>
            <a:r>
              <a:rPr lang="ko-KR" alt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라고 예측한 것 중 실제 </a:t>
            </a:r>
            <a:r>
              <a:rPr lang="en-US" alt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True</a:t>
            </a:r>
            <a:r>
              <a:rPr lang="ko-KR" alt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인 비율</a:t>
            </a:r>
            <a:br>
              <a:rPr lang="en-US" altLang="ko-KR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</a:br>
            <a:r>
              <a:rPr lang="en-US" altLang="ko-KR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Recall(</a:t>
            </a:r>
            <a:r>
              <a:rPr lang="ko-KR" altLang="en-US" sz="2800" spc="-100" dirty="0" err="1">
                <a:solidFill>
                  <a:srgbClr val="006BB1"/>
                </a:solidFill>
                <a:latin typeface="나눔바른고딕OTF"/>
                <a:ea typeface="나눔바른고딕OTF"/>
              </a:rPr>
              <a:t>재현율</a:t>
            </a:r>
            <a:r>
              <a:rPr lang="en-US" altLang="ko-KR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) : </a:t>
            </a:r>
            <a:r>
              <a:rPr lang="ko-KR" altLang="en-US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실제 </a:t>
            </a:r>
            <a:r>
              <a:rPr lang="en-US" altLang="ko-KR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True</a:t>
            </a:r>
            <a:r>
              <a:rPr lang="ko-KR" altLang="en-US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값 중 모델이 </a:t>
            </a:r>
            <a:r>
              <a:rPr lang="en-US" altLang="ko-KR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True</a:t>
            </a:r>
            <a:r>
              <a:rPr lang="ko-KR" altLang="en-US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로 예측한 비율</a:t>
            </a:r>
            <a:endParaRPr lang="en-US" sz="2800" b="0" i="0" u="none" strike="noStrike" spc="-100" dirty="0">
              <a:solidFill>
                <a:srgbClr val="006BB1"/>
              </a:solidFill>
              <a:latin typeface="나눔바른고딕OTF"/>
              <a:ea typeface="나눔바른고딕OTF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84300" y="1054100"/>
            <a:ext cx="292100" cy="292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181100"/>
            <a:ext cx="1663700" cy="25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6459200" y="914400"/>
            <a:ext cx="571500" cy="571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5400000">
            <a:off x="14744700" y="1663700"/>
            <a:ext cx="4000500" cy="25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6002000" y="1181100"/>
            <a:ext cx="2286000" cy="254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2209800" y="736600"/>
            <a:ext cx="10401300" cy="889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7899"/>
              </a:lnSpc>
              <a:defRPr/>
            </a:pPr>
            <a:r>
              <a:rPr lang="en-US" sz="5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Confidence Threshold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 rot="16200000"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10800000">
            <a:off x="1257300" y="8483600"/>
            <a:ext cx="571500" cy="5715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16200000">
            <a:off x="-457200" y="8267700"/>
            <a:ext cx="4000500" cy="254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 rot="10800000">
            <a:off x="0" y="8750300"/>
            <a:ext cx="2387600" cy="25400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CCF25219-1DD7-7B6C-1A39-FEFF33C72362}"/>
              </a:ext>
            </a:extLst>
          </p:cNvPr>
          <p:cNvGrpSpPr>
            <a:grpSpLocks noChangeAspect="1"/>
          </p:cNvGrpSpPr>
          <p:nvPr/>
        </p:nvGrpSpPr>
        <p:grpSpPr>
          <a:xfrm>
            <a:off x="3744000" y="2571200"/>
            <a:ext cx="10800000" cy="7200000"/>
            <a:chOff x="5105400" y="2571200"/>
            <a:chExt cx="8640000" cy="57600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276F965D-3849-EF81-0EB0-7A35FD09764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5400" y="2571200"/>
              <a:ext cx="8640000" cy="5760000"/>
            </a:xfrm>
            <a:prstGeom prst="rect">
              <a:avLst/>
            </a:prstGeom>
            <a:noFill/>
          </p:spPr>
        </p:pic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7C7A976-CFFA-B9B2-EC6E-0EA0B521E7C5}"/>
                </a:ext>
              </a:extLst>
            </p:cNvPr>
            <p:cNvSpPr/>
            <p:nvPr/>
          </p:nvSpPr>
          <p:spPr>
            <a:xfrm>
              <a:off x="5105400" y="2571200"/>
              <a:ext cx="8640000" cy="5760000"/>
            </a:xfrm>
            <a:prstGeom prst="rect">
              <a:avLst/>
            </a:prstGeom>
            <a:blipFill dpi="0" rotWithShape="1">
              <a:blip r:embed="rId10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751D96E-7AC4-1166-DD81-F002B43B6E2F}"/>
              </a:ext>
            </a:extLst>
          </p:cNvPr>
          <p:cNvCxnSpPr>
            <a:cxnSpLocks/>
          </p:cNvCxnSpPr>
          <p:nvPr/>
        </p:nvCxnSpPr>
        <p:spPr>
          <a:xfrm flipV="1">
            <a:off x="7162800" y="3543300"/>
            <a:ext cx="0" cy="5511800"/>
          </a:xfrm>
          <a:prstGeom prst="line">
            <a:avLst/>
          </a:prstGeom>
          <a:ln w="63500">
            <a:solidFill>
              <a:srgbClr val="FF0000"/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8">
            <a:extLst>
              <a:ext uri="{FF2B5EF4-FFF2-40B4-BE49-F238E27FC236}">
                <a16:creationId xmlns:a16="http://schemas.microsoft.com/office/drawing/2014/main" id="{AA23F38D-726B-7C6B-7013-02EF555E666E}"/>
              </a:ext>
            </a:extLst>
          </p:cNvPr>
          <p:cNvSpPr txBox="1"/>
          <p:nvPr/>
        </p:nvSpPr>
        <p:spPr>
          <a:xfrm>
            <a:off x="2209799" y="1866900"/>
            <a:ext cx="13360397" cy="4953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49400"/>
              </a:lnSpc>
              <a:defRPr/>
            </a:pPr>
            <a:r>
              <a:rPr lang="en-US" altLang="ko-KR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0.4</a:t>
            </a:r>
            <a:r>
              <a:rPr lang="ko-KR" altLang="en-US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가 </a:t>
            </a:r>
            <a:r>
              <a:rPr lang="ko-KR" altLang="en-US" sz="2800" spc="-100" dirty="0" err="1">
                <a:solidFill>
                  <a:srgbClr val="006BB1"/>
                </a:solidFill>
                <a:latin typeface="나눔바른고딕OTF"/>
                <a:ea typeface="나눔바른고딕OTF"/>
              </a:rPr>
              <a:t>최적값</a:t>
            </a:r>
            <a:r>
              <a:rPr lang="en-US" altLang="ko-KR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, </a:t>
            </a:r>
            <a:r>
              <a:rPr lang="ko-KR" altLang="en-US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하지만 실사용에서는 </a:t>
            </a:r>
            <a:r>
              <a:rPr lang="en-US" altLang="ko-KR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recall</a:t>
            </a:r>
            <a:r>
              <a:rPr lang="ko-KR" altLang="en-US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이 높은 것이 유리하다고 판단하여 </a:t>
            </a:r>
            <a:r>
              <a:rPr lang="en-US" altLang="ko-KR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0.3</a:t>
            </a:r>
            <a:r>
              <a:rPr lang="ko-KR" altLang="en-US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으로 선택</a:t>
            </a:r>
            <a:endParaRPr lang="ko-KR" sz="2800" b="0" i="0" u="none" strike="noStrike" spc="-100" dirty="0">
              <a:solidFill>
                <a:srgbClr val="006BB1"/>
              </a:solidFill>
              <a:latin typeface="나눔바른고딕OTF"/>
              <a:ea typeface="나눔바른고딕OTF"/>
            </a:endParaRPr>
          </a:p>
        </p:txBody>
      </p:sp>
    </p:spTree>
    <p:extLst>
      <p:ext uri="{BB962C8B-B14F-4D97-AF65-F5344CB8AC3E}">
        <p14:creationId xmlns:p14="http://schemas.microsoft.com/office/powerpoint/2010/main" val="350417424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84300" y="1054100"/>
            <a:ext cx="292100" cy="292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181100"/>
            <a:ext cx="1663700" cy="25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6459200" y="914400"/>
            <a:ext cx="571500" cy="571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5400000">
            <a:off x="14744700" y="1663700"/>
            <a:ext cx="4000500" cy="25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6002000" y="1181100"/>
            <a:ext cx="2286000" cy="254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2209800" y="736600"/>
            <a:ext cx="10401300" cy="889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7899"/>
              </a:lnSpc>
              <a:defRPr/>
            </a:pPr>
            <a:r>
              <a:rPr lang="en-US" sz="5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Confidence Threshold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 rot="16200000"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10800000">
            <a:off x="1257300" y="8483600"/>
            <a:ext cx="571500" cy="5715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16200000">
            <a:off x="-457200" y="8267700"/>
            <a:ext cx="4000500" cy="254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 rot="10800000">
            <a:off x="0" y="8750300"/>
            <a:ext cx="2387600" cy="25400"/>
          </a:xfrm>
          <a:prstGeom prst="rect">
            <a:avLst/>
          </a:prstGeom>
        </p:spPr>
      </p:pic>
      <p:sp>
        <p:nvSpPr>
          <p:cNvPr id="16" name="TextBox 18">
            <a:extLst>
              <a:ext uri="{FF2B5EF4-FFF2-40B4-BE49-F238E27FC236}">
                <a16:creationId xmlns:a16="http://schemas.microsoft.com/office/drawing/2014/main" id="{AA23F38D-726B-7C6B-7013-02EF555E666E}"/>
              </a:ext>
            </a:extLst>
          </p:cNvPr>
          <p:cNvSpPr txBox="1"/>
          <p:nvPr/>
        </p:nvSpPr>
        <p:spPr>
          <a:xfrm>
            <a:off x="2209800" y="1866900"/>
            <a:ext cx="10668000" cy="4953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49400"/>
              </a:lnSpc>
              <a:defRPr/>
            </a:pPr>
            <a:r>
              <a:rPr lang="ko-KR" altLang="en-US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선택된 영역은 사용자에게 제시되고</a:t>
            </a:r>
            <a:r>
              <a:rPr lang="en-US" altLang="ko-KR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, </a:t>
            </a:r>
            <a:r>
              <a:rPr lang="ko-KR" altLang="en-US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사용자가 선택할 수 있기 때문</a:t>
            </a:r>
            <a:endParaRPr lang="ko-KR" sz="2800" b="0" i="0" u="none" strike="noStrike" spc="-100" dirty="0">
              <a:solidFill>
                <a:srgbClr val="006BB1"/>
              </a:solidFill>
              <a:latin typeface="나눔바른고딕OTF"/>
              <a:ea typeface="나눔바른고딕OTF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150D1192-1948-6DB9-90E5-C2CE1FDF88D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0001" y="3086100"/>
            <a:ext cx="4799999" cy="57600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780A0731-BAFE-0484-B15B-E947AC08FD0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8766" y="8123600"/>
            <a:ext cx="2880000" cy="7200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EEB28858-F43F-5934-C6D4-169CA1D812C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8766" y="3086100"/>
            <a:ext cx="2880000" cy="4450909"/>
          </a:xfrm>
          <a:prstGeom prst="rect">
            <a:avLst/>
          </a:prstGeom>
        </p:spPr>
      </p:pic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11B2FA0-F426-5F66-4B97-A3D8A33A6F16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084925" y="4583222"/>
            <a:ext cx="4273841" cy="728333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DE19BE8-D62B-8F64-17A1-55FFD8E9A851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172200" y="6035455"/>
            <a:ext cx="4186566" cy="2448145"/>
          </a:xfrm>
          <a:prstGeom prst="straightConnector1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18">
            <a:extLst>
              <a:ext uri="{FF2B5EF4-FFF2-40B4-BE49-F238E27FC236}">
                <a16:creationId xmlns:a16="http://schemas.microsoft.com/office/drawing/2014/main" id="{A3BFEC4F-F106-85E3-5F8F-24929EB1EF1D}"/>
              </a:ext>
            </a:extLst>
          </p:cNvPr>
          <p:cNvSpPr txBox="1"/>
          <p:nvPr/>
        </p:nvSpPr>
        <p:spPr>
          <a:xfrm>
            <a:off x="4930800" y="8892391"/>
            <a:ext cx="2438400" cy="3556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49400"/>
              </a:lnSpc>
              <a:defRPr/>
            </a:pPr>
            <a:r>
              <a:rPr lang="en-US" altLang="ko-KR" sz="2000" b="0" i="0" u="none" strike="noStrike" spc="-100" dirty="0">
                <a:latin typeface="나눔바른고딕OTF"/>
                <a:ea typeface="나눔바른고딕OTF"/>
              </a:rPr>
              <a:t>[ </a:t>
            </a:r>
            <a:r>
              <a:rPr lang="ko-KR" altLang="en-US" sz="2000" spc="-100" dirty="0">
                <a:latin typeface="나눔바른고딕OTF"/>
                <a:ea typeface="나눔바른고딕OTF"/>
              </a:rPr>
              <a:t>입력 이미지 </a:t>
            </a:r>
            <a:r>
              <a:rPr lang="en-US" altLang="ko-KR" sz="2000" b="0" i="0" u="none" strike="noStrike" spc="-100" dirty="0">
                <a:latin typeface="나눔바른고딕OTF"/>
                <a:ea typeface="나눔바른고딕OTF"/>
              </a:rPr>
              <a:t>]</a:t>
            </a:r>
          </a:p>
        </p:txBody>
      </p:sp>
      <p:sp>
        <p:nvSpPr>
          <p:cNvPr id="33" name="TextBox 18">
            <a:extLst>
              <a:ext uri="{FF2B5EF4-FFF2-40B4-BE49-F238E27FC236}">
                <a16:creationId xmlns:a16="http://schemas.microsoft.com/office/drawing/2014/main" id="{98430DFA-51A6-A2C4-D535-CE0C90E1B65C}"/>
              </a:ext>
            </a:extLst>
          </p:cNvPr>
          <p:cNvSpPr txBox="1"/>
          <p:nvPr/>
        </p:nvSpPr>
        <p:spPr>
          <a:xfrm>
            <a:off x="10268649" y="8892391"/>
            <a:ext cx="3060234" cy="3556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49400"/>
              </a:lnSpc>
              <a:defRPr/>
            </a:pPr>
            <a:r>
              <a:rPr lang="en-US" altLang="ko-KR" sz="2000" b="0" i="0" u="none" strike="noStrike" spc="-100" dirty="0">
                <a:latin typeface="나눔바른고딕OTF"/>
                <a:ea typeface="나눔바른고딕OTF"/>
              </a:rPr>
              <a:t>[ </a:t>
            </a:r>
            <a:r>
              <a:rPr lang="ko-KR" altLang="en-US" sz="2000" b="0" i="0" u="none" strike="noStrike" spc="-100" dirty="0">
                <a:latin typeface="나눔바른고딕OTF"/>
                <a:ea typeface="나눔바른고딕OTF"/>
              </a:rPr>
              <a:t>사용자에게 제시되는 이미지 </a:t>
            </a:r>
            <a:r>
              <a:rPr lang="en-US" altLang="ko-KR" sz="2000" b="0" i="0" u="none" strike="noStrike" spc="-100" dirty="0">
                <a:latin typeface="나눔바른고딕OTF"/>
                <a:ea typeface="나눔바른고딕OTF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18488461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84300" y="1054100"/>
            <a:ext cx="292100" cy="292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181100"/>
            <a:ext cx="1663700" cy="25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6459200" y="914400"/>
            <a:ext cx="571500" cy="571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5400000">
            <a:off x="14744700" y="1663700"/>
            <a:ext cx="4000500" cy="25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6002000" y="1181100"/>
            <a:ext cx="2286000" cy="254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2209800" y="736600"/>
            <a:ext cx="6794500" cy="889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7899"/>
              </a:lnSpc>
              <a:defRPr/>
            </a:pPr>
            <a:r>
              <a:rPr lang="en-US" altLang="ko-KR" sz="5000" dirty="0">
                <a:solidFill>
                  <a:srgbClr val="006BB1"/>
                </a:solidFill>
                <a:latin typeface="나눔바른고딕OTF"/>
                <a:ea typeface="나눔바른고딕OTF"/>
              </a:rPr>
              <a:t>Test</a:t>
            </a:r>
            <a:r>
              <a:rPr lang="ko-KR" altLang="en-US" sz="50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en-US" altLang="ko-KR" sz="5000" dirty="0">
                <a:solidFill>
                  <a:srgbClr val="006BB1"/>
                </a:solidFill>
                <a:latin typeface="나눔바른고딕OTF"/>
                <a:ea typeface="나눔바른고딕OTF"/>
              </a:rPr>
              <a:t>set</a:t>
            </a:r>
            <a:endParaRPr lang="ko-KR" altLang="en-US" sz="5000" b="0" i="0" u="none" strike="noStrike" dirty="0">
              <a:solidFill>
                <a:srgbClr val="006BB1"/>
              </a:solidFill>
              <a:latin typeface="나눔바른고딕OTF"/>
              <a:ea typeface="나눔바른고딕OTF"/>
            </a:endParaRP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 rot="16200000"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10800000">
            <a:off x="1257300" y="8483600"/>
            <a:ext cx="571500" cy="5715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16200000">
            <a:off x="-457200" y="8267700"/>
            <a:ext cx="4000500" cy="254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 rot="10800000">
            <a:off x="0" y="8750300"/>
            <a:ext cx="2387600" cy="25400"/>
          </a:xfrm>
          <a:prstGeom prst="rect">
            <a:avLst/>
          </a:prstGeom>
        </p:spPr>
      </p:pic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8F4F3936-2B0D-D805-2CF9-8D9811977C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28858"/>
              </p:ext>
            </p:extLst>
          </p:nvPr>
        </p:nvGraphicFramePr>
        <p:xfrm>
          <a:off x="8549698" y="1495256"/>
          <a:ext cx="6912000" cy="7267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000">
                  <a:extLst>
                    <a:ext uri="{9D8B030D-6E8A-4147-A177-3AD203B41FA5}">
                      <a16:colId xmlns:a16="http://schemas.microsoft.com/office/drawing/2014/main" val="2615136325"/>
                    </a:ext>
                  </a:extLst>
                </a:gridCol>
                <a:gridCol w="2088000">
                  <a:extLst>
                    <a:ext uri="{9D8B030D-6E8A-4147-A177-3AD203B41FA5}">
                      <a16:colId xmlns:a16="http://schemas.microsoft.com/office/drawing/2014/main" val="3677000428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1163060166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3464062391"/>
                    </a:ext>
                  </a:extLst>
                </a:gridCol>
              </a:tblGrid>
              <a:tr h="6607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카테고리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4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품목</a:t>
                      </a:r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4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착용 사진</a:t>
                      </a:r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4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제품 사진</a:t>
                      </a:r>
                    </a:p>
                  </a:txBody>
                  <a:tcPr marL="137160" marR="137160" marT="68580" marB="68580" anchor="ctr"/>
                </a:tc>
                <a:extLst>
                  <a:ext uri="{0D108BD9-81ED-4DB2-BD59-A6C34878D82A}">
                    <a16:rowId xmlns:a16="http://schemas.microsoft.com/office/drawing/2014/main" val="4065442022"/>
                  </a:ext>
                </a:extLst>
              </a:tr>
              <a:tr h="660704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상의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100" dirty="0" err="1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긴소매</a:t>
                      </a:r>
                      <a:endParaRPr lang="ko-KR" altLang="en-US" sz="2100" dirty="0">
                        <a:solidFill>
                          <a:schemeClr val="tx1"/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90</a:t>
                      </a:r>
                      <a:endParaRPr lang="ko-KR" altLang="en-US" sz="2100" dirty="0">
                        <a:solidFill>
                          <a:schemeClr val="tx1"/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90</a:t>
                      </a:r>
                      <a:endParaRPr lang="ko-KR" altLang="en-US" sz="2100" dirty="0">
                        <a:solidFill>
                          <a:schemeClr val="tx1"/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137160" marR="137160" marT="68580" marB="68580" anchor="ctr"/>
                </a:tc>
                <a:extLst>
                  <a:ext uri="{0D108BD9-81ED-4DB2-BD59-A6C34878D82A}">
                    <a16:rowId xmlns:a16="http://schemas.microsoft.com/office/drawing/2014/main" val="1515429105"/>
                  </a:ext>
                </a:extLst>
              </a:tr>
              <a:tr h="6607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1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셔츠</a:t>
                      </a:r>
                      <a:r>
                        <a:rPr lang="en-US" altLang="ko-KR" sz="21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&amp;</a:t>
                      </a:r>
                      <a:r>
                        <a:rPr lang="ko-KR" altLang="en-US" sz="21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블라우스</a:t>
                      </a:r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30</a:t>
                      </a:r>
                      <a:endParaRPr lang="ko-KR" altLang="en-US" sz="2100" dirty="0">
                        <a:solidFill>
                          <a:schemeClr val="tx1"/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30</a:t>
                      </a:r>
                      <a:endParaRPr lang="ko-KR" altLang="en-US" sz="2100" dirty="0">
                        <a:solidFill>
                          <a:schemeClr val="tx1"/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137160" marR="137160" marT="68580" marB="68580" anchor="ctr"/>
                </a:tc>
                <a:extLst>
                  <a:ext uri="{0D108BD9-81ED-4DB2-BD59-A6C34878D82A}">
                    <a16:rowId xmlns:a16="http://schemas.microsoft.com/office/drawing/2014/main" val="1577727369"/>
                  </a:ext>
                </a:extLst>
              </a:tr>
              <a:tr h="6607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1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반소매</a:t>
                      </a:r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30</a:t>
                      </a:r>
                      <a:endParaRPr lang="ko-KR" altLang="en-US" sz="2100" dirty="0">
                        <a:solidFill>
                          <a:schemeClr val="tx1"/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30</a:t>
                      </a:r>
                      <a:endParaRPr lang="ko-KR" altLang="en-US" sz="2100" dirty="0">
                        <a:solidFill>
                          <a:schemeClr val="tx1"/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137160" marR="137160" marT="68580" marB="68580" anchor="ctr"/>
                </a:tc>
                <a:extLst>
                  <a:ext uri="{0D108BD9-81ED-4DB2-BD59-A6C34878D82A}">
                    <a16:rowId xmlns:a16="http://schemas.microsoft.com/office/drawing/2014/main" val="3382206906"/>
                  </a:ext>
                </a:extLst>
              </a:tr>
              <a:tr h="6607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1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민소매</a:t>
                      </a:r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30</a:t>
                      </a:r>
                      <a:endParaRPr lang="ko-KR" altLang="en-US" sz="2100" dirty="0">
                        <a:solidFill>
                          <a:schemeClr val="tx1"/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30</a:t>
                      </a:r>
                      <a:endParaRPr lang="ko-KR" altLang="en-US" sz="2100" dirty="0">
                        <a:solidFill>
                          <a:schemeClr val="tx1"/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137160" marR="137160" marT="68580" marB="68580" anchor="ctr"/>
                </a:tc>
                <a:extLst>
                  <a:ext uri="{0D108BD9-81ED-4DB2-BD59-A6C34878D82A}">
                    <a16:rowId xmlns:a16="http://schemas.microsoft.com/office/drawing/2014/main" val="4177730465"/>
                  </a:ext>
                </a:extLst>
              </a:tr>
              <a:tr h="66070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1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니트</a:t>
                      </a:r>
                      <a:r>
                        <a:rPr lang="en-US" altLang="ko-KR" sz="21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&amp;</a:t>
                      </a:r>
                      <a:r>
                        <a:rPr lang="ko-KR" altLang="en-US" sz="21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스웨터</a:t>
                      </a:r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30</a:t>
                      </a:r>
                      <a:endParaRPr lang="ko-KR" altLang="en-US" sz="2100" dirty="0">
                        <a:solidFill>
                          <a:schemeClr val="tx1"/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30</a:t>
                      </a:r>
                      <a:endParaRPr lang="ko-KR" altLang="en-US" sz="2100" dirty="0">
                        <a:solidFill>
                          <a:schemeClr val="tx1"/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137160" marR="137160" marT="68580" marB="68580" anchor="ctr"/>
                </a:tc>
                <a:extLst>
                  <a:ext uri="{0D108BD9-81ED-4DB2-BD59-A6C34878D82A}">
                    <a16:rowId xmlns:a16="http://schemas.microsoft.com/office/drawing/2014/main" val="3567432461"/>
                  </a:ext>
                </a:extLst>
              </a:tr>
              <a:tr h="660704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하의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100" dirty="0" err="1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긴바지</a:t>
                      </a:r>
                      <a:endParaRPr lang="ko-KR" altLang="en-US" sz="2100" dirty="0">
                        <a:solidFill>
                          <a:schemeClr val="tx1"/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90</a:t>
                      </a:r>
                      <a:endParaRPr lang="ko-KR" altLang="en-US" sz="2100" dirty="0">
                        <a:solidFill>
                          <a:schemeClr val="tx1"/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90</a:t>
                      </a:r>
                      <a:endParaRPr lang="ko-KR" altLang="en-US" sz="2100" dirty="0">
                        <a:solidFill>
                          <a:schemeClr val="tx1"/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137160" marR="137160" marT="68580" marB="68580" anchor="ctr"/>
                </a:tc>
                <a:extLst>
                  <a:ext uri="{0D108BD9-81ED-4DB2-BD59-A6C34878D82A}">
                    <a16:rowId xmlns:a16="http://schemas.microsoft.com/office/drawing/2014/main" val="1221649008"/>
                  </a:ext>
                </a:extLst>
              </a:tr>
              <a:tr h="6607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1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반바지</a:t>
                      </a:r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30</a:t>
                      </a:r>
                      <a:endParaRPr lang="ko-KR" altLang="en-US" sz="2100" dirty="0">
                        <a:solidFill>
                          <a:schemeClr val="tx1"/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30</a:t>
                      </a:r>
                      <a:endParaRPr lang="ko-KR" altLang="en-US" sz="2100" dirty="0">
                        <a:solidFill>
                          <a:schemeClr val="tx1"/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137160" marR="137160" marT="68580" marB="68580" anchor="ctr"/>
                </a:tc>
                <a:extLst>
                  <a:ext uri="{0D108BD9-81ED-4DB2-BD59-A6C34878D82A}">
                    <a16:rowId xmlns:a16="http://schemas.microsoft.com/office/drawing/2014/main" val="827952602"/>
                  </a:ext>
                </a:extLst>
              </a:tr>
              <a:tr h="66070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1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스커트</a:t>
                      </a:r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90</a:t>
                      </a:r>
                      <a:endParaRPr lang="ko-KR" altLang="en-US" sz="2100" dirty="0">
                        <a:solidFill>
                          <a:schemeClr val="tx1"/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90</a:t>
                      </a:r>
                      <a:endParaRPr lang="ko-KR" altLang="en-US" sz="2100" dirty="0">
                        <a:solidFill>
                          <a:schemeClr val="tx1"/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137160" marR="137160" marT="68580" marB="68580" anchor="ctr"/>
                </a:tc>
                <a:extLst>
                  <a:ext uri="{0D108BD9-81ED-4DB2-BD59-A6C34878D82A}">
                    <a16:rowId xmlns:a16="http://schemas.microsoft.com/office/drawing/2014/main" val="3819378091"/>
                  </a:ext>
                </a:extLst>
              </a:tr>
              <a:tr h="66070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기타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1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원피스</a:t>
                      </a:r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60</a:t>
                      </a:r>
                      <a:endParaRPr lang="ko-KR" altLang="en-US" sz="2100" dirty="0">
                        <a:solidFill>
                          <a:schemeClr val="tx1"/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60</a:t>
                      </a:r>
                      <a:endParaRPr lang="ko-KR" altLang="en-US" sz="2100" dirty="0">
                        <a:solidFill>
                          <a:schemeClr val="tx1"/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137160" marR="137160" marT="68580" marB="68580" anchor="ctr"/>
                </a:tc>
                <a:extLst>
                  <a:ext uri="{0D108BD9-81ED-4DB2-BD59-A6C34878D82A}">
                    <a16:rowId xmlns:a16="http://schemas.microsoft.com/office/drawing/2014/main" val="32169716"/>
                  </a:ext>
                </a:extLst>
              </a:tr>
              <a:tr h="66070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100" dirty="0" err="1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점프슈트</a:t>
                      </a:r>
                      <a:endParaRPr lang="ko-KR" altLang="en-US" sz="2100" dirty="0">
                        <a:solidFill>
                          <a:schemeClr val="tx1"/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20</a:t>
                      </a:r>
                      <a:endParaRPr lang="ko-KR" altLang="en-US" sz="2100" dirty="0">
                        <a:solidFill>
                          <a:schemeClr val="tx1"/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137160" marR="137160" marT="68580" marB="6858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20</a:t>
                      </a:r>
                      <a:endParaRPr lang="ko-KR" altLang="en-US" sz="2100" dirty="0">
                        <a:solidFill>
                          <a:schemeClr val="tx1"/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137160" marR="137160" marT="68580" marB="68580" anchor="ctr"/>
                </a:tc>
                <a:extLst>
                  <a:ext uri="{0D108BD9-81ED-4DB2-BD59-A6C34878D82A}">
                    <a16:rowId xmlns:a16="http://schemas.microsoft.com/office/drawing/2014/main" val="2200193090"/>
                  </a:ext>
                </a:extLst>
              </a:tr>
            </a:tbl>
          </a:graphicData>
        </a:graphic>
      </p:graphicFrame>
      <p:sp>
        <p:nvSpPr>
          <p:cNvPr id="16" name="TextBox 16">
            <a:extLst>
              <a:ext uri="{FF2B5EF4-FFF2-40B4-BE49-F238E27FC236}">
                <a16:creationId xmlns:a16="http://schemas.microsoft.com/office/drawing/2014/main" id="{CA4B3422-766F-A7E5-98E5-60418E2374DB}"/>
              </a:ext>
            </a:extLst>
          </p:cNvPr>
          <p:cNvSpPr txBox="1"/>
          <p:nvPr/>
        </p:nvSpPr>
        <p:spPr>
          <a:xfrm>
            <a:off x="2209800" y="1866900"/>
            <a:ext cx="6066849" cy="23876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149400"/>
              </a:lnSpc>
              <a:defRPr/>
            </a:pPr>
            <a:r>
              <a:rPr lang="ko-KR" altLang="en-US" sz="2800" b="0" i="0" u="none" strike="noStrike" spc="-100" dirty="0" err="1">
                <a:solidFill>
                  <a:srgbClr val="006BB1"/>
                </a:solidFill>
                <a:latin typeface="나눔바른고딕OTF"/>
                <a:ea typeface="나눔바른고딕OTF"/>
              </a:rPr>
              <a:t>무신사</a:t>
            </a:r>
            <a:r>
              <a:rPr lang="ko-KR" alt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altLang="en-US" sz="2800" b="0" i="0" u="none" strike="noStrike" spc="-100" dirty="0" err="1">
                <a:solidFill>
                  <a:srgbClr val="006BB1"/>
                </a:solidFill>
                <a:latin typeface="나눔바른고딕OTF"/>
                <a:ea typeface="나눔바른고딕OTF"/>
              </a:rPr>
              <a:t>크롤링</a:t>
            </a:r>
            <a:r>
              <a:rPr lang="ko-KR" alt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데이터</a:t>
            </a:r>
            <a:r>
              <a:rPr lang="ko-KR" altLang="en-US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에서</a:t>
            </a:r>
            <a:r>
              <a:rPr lang="ko-KR" alt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착용 사진과 제품 사진을 카테고리 별로 </a:t>
            </a:r>
            <a:r>
              <a:rPr lang="ko-KR" altLang="en-US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샘플링</a:t>
            </a:r>
            <a:br>
              <a:rPr lang="en-US" altLang="ko-KR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</a:br>
            <a:r>
              <a:rPr lang="ko-KR" alt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총 </a:t>
            </a:r>
            <a:r>
              <a:rPr lang="en-US" alt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1,000</a:t>
            </a:r>
            <a:r>
              <a:rPr lang="ko-KR" alt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장으로 구성</a:t>
            </a:r>
            <a:endParaRPr lang="en-US" sz="2800" b="0" i="0" u="none" strike="noStrike" spc="-100" dirty="0">
              <a:solidFill>
                <a:srgbClr val="006BB1"/>
              </a:solidFill>
              <a:latin typeface="나눔바른고딕OTF"/>
              <a:ea typeface="나눔바른고딕OTF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84300" y="1054100"/>
            <a:ext cx="292100" cy="292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181100"/>
            <a:ext cx="1663700" cy="25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6459200" y="914400"/>
            <a:ext cx="571500" cy="571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5400000">
            <a:off x="14744700" y="1663700"/>
            <a:ext cx="4000500" cy="25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6002000" y="1181100"/>
            <a:ext cx="2286000" cy="254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2209800" y="736600"/>
            <a:ext cx="6794500" cy="889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7899"/>
              </a:lnSpc>
              <a:defRPr/>
            </a:pPr>
            <a:r>
              <a:rPr lang="ko-KR" altLang="en-US" sz="5000" b="0" i="0" u="none" strike="noStrike" dirty="0">
                <a:solidFill>
                  <a:srgbClr val="006BB1"/>
                </a:solidFill>
                <a:latin typeface="나눔바른고딕OTF"/>
                <a:ea typeface="나눔바른고딕OTF"/>
              </a:rPr>
              <a:t>모델 </a:t>
            </a:r>
            <a:r>
              <a:rPr lang="ko-KR" altLang="en-US" sz="5000" b="0" i="0" u="none" strike="noStrike" dirty="0" err="1">
                <a:solidFill>
                  <a:srgbClr val="006BB1"/>
                </a:solidFill>
                <a:latin typeface="나눔바른고딕OTF"/>
                <a:ea typeface="나눔바른고딕OTF"/>
              </a:rPr>
              <a:t>실성능</a:t>
            </a:r>
            <a:r>
              <a:rPr lang="ko-KR" altLang="en-US" sz="5000" b="0" i="0" u="none" strike="noStrike" dirty="0">
                <a:solidFill>
                  <a:srgbClr val="006BB1"/>
                </a:solidFill>
                <a:latin typeface="나눔바른고딕OTF"/>
                <a:ea typeface="나눔바른고딕OTF"/>
              </a:rPr>
              <a:t> 비교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 rot="16200000"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10800000">
            <a:off x="1257300" y="8483600"/>
            <a:ext cx="571500" cy="5715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16200000">
            <a:off x="-457200" y="8267700"/>
            <a:ext cx="4000500" cy="254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 rot="10800000">
            <a:off x="0" y="8750300"/>
            <a:ext cx="2387600" cy="25400"/>
          </a:xfrm>
          <a:prstGeom prst="rect">
            <a:avLst/>
          </a:prstGeom>
        </p:spPr>
      </p:pic>
      <p:graphicFrame>
        <p:nvGraphicFramePr>
          <p:cNvPr id="40" name="내용 개체 틀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9497610"/>
              </p:ext>
            </p:extLst>
          </p:nvPr>
        </p:nvGraphicFramePr>
        <p:xfrm>
          <a:off x="2438400" y="2798237"/>
          <a:ext cx="13473945" cy="66124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9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9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9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91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891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891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891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8910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28910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0113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나눔바른고딕OTF"/>
                        </a:rPr>
                        <a:t>Confidence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나눔바른고딕OTF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dirty="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Model1</a:t>
                      </a:r>
                      <a:endParaRPr lang="ko-KR" altLang="en-US" sz="2400" dirty="0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>
                        <a:latin typeface="나눔바른고딕OTF"/>
                        <a:ea typeface="나눔바른고딕OTF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>
                        <a:latin typeface="나눔바른고딕OTF"/>
                        <a:ea typeface="나눔바른고딕OTF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dirty="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Model2</a:t>
                      </a:r>
                      <a:endParaRPr lang="ko-KR" altLang="en-US" sz="2400" dirty="0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>
                        <a:latin typeface="나눔바른고딕OTF"/>
                        <a:ea typeface="나눔바른고딕OTF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>
                        <a:latin typeface="나눔바른고딕OTF"/>
                        <a:ea typeface="나눔바른고딕OTF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dirty="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Model3</a:t>
                      </a:r>
                      <a:endParaRPr lang="ko-KR" altLang="en-US" sz="2400" dirty="0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>
                        <a:latin typeface="나눔바른고딕OTF"/>
                        <a:ea typeface="나눔바른고딕OTF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>
                        <a:latin typeface="나눔바른고딕OTF"/>
                        <a:ea typeface="나눔바른고딕OTF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1133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2200" b="1" dirty="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전체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2200" b="1" dirty="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착용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2200" b="1" dirty="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제품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2200" b="1" dirty="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전체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2200" b="1" dirty="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착용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2200" b="1" dirty="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제품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2200" b="1" dirty="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전체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2200" b="1" dirty="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착용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2200" b="1" dirty="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제품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113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0.1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91.7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98.6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84.8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94.2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98.4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90.0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94.2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88.4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113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0.2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87.9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96.0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79.8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90.3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95.6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85.0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91.0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97.4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84.6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113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0.3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85.2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93.4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77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86.6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94.2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79.0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87.4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95.4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79.4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113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0.4</a:t>
                      </a:r>
                      <a:endParaRPr lang="ko-KR" altLang="en-US" sz="2000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81.6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90.8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72.4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83.1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92.0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74.2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84.2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93.6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74.8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113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0.5</a:t>
                      </a:r>
                      <a:endParaRPr lang="ko-KR" altLang="en-US" sz="2000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77.8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87.8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67.8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78.9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89.4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68.4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80.5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91.8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69.2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113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0.6</a:t>
                      </a:r>
                      <a:endParaRPr lang="ko-KR" altLang="en-US" sz="2000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72.7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84.2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61.2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73.5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85.8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61.2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76.7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88.0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65.4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0113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0.7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66.6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79.2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66.5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79.8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53.2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69.7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83.4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56.0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0113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0.8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56.1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69.4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42.7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54.3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68.2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40.4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57.8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71.8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43.7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750587526"/>
                  </a:ext>
                </a:extLst>
              </a:tr>
              <a:tr h="60113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0.9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27.7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35.4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20.0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25.7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35.8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15.5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30.5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40.6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20.5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48584797"/>
                  </a:ext>
                </a:extLst>
              </a:tr>
            </a:tbl>
          </a:graphicData>
        </a:graphic>
      </p:graphicFrame>
      <p:sp>
        <p:nvSpPr>
          <p:cNvPr id="14" name="TextBox 18">
            <a:extLst>
              <a:ext uri="{FF2B5EF4-FFF2-40B4-BE49-F238E27FC236}">
                <a16:creationId xmlns:a16="http://schemas.microsoft.com/office/drawing/2014/main" id="{4F572D56-3CF5-CACD-D057-A69706D152D6}"/>
              </a:ext>
            </a:extLst>
          </p:cNvPr>
          <p:cNvSpPr txBox="1"/>
          <p:nvPr/>
        </p:nvSpPr>
        <p:spPr>
          <a:xfrm>
            <a:off x="2209800" y="1866900"/>
            <a:ext cx="10668000" cy="4953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49400"/>
              </a:lnSpc>
              <a:defRPr/>
            </a:pPr>
            <a:r>
              <a:rPr lang="ko-KR" alt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모델 별 정확도 비교</a:t>
            </a:r>
            <a:endParaRPr lang="ko-KR" sz="2800" b="0" i="0" u="none" strike="noStrike" spc="-100" dirty="0">
              <a:solidFill>
                <a:srgbClr val="006BB1"/>
              </a:solidFill>
              <a:latin typeface="나눔바른고딕OTF"/>
              <a:ea typeface="나눔바른고딕OTF"/>
            </a:endParaRPr>
          </a:p>
        </p:txBody>
      </p:sp>
    </p:spTree>
    <p:extLst>
      <p:ext uri="{BB962C8B-B14F-4D97-AF65-F5344CB8AC3E}">
        <p14:creationId xmlns:p14="http://schemas.microsoft.com/office/powerpoint/2010/main" val="2452704928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84300" y="1054100"/>
            <a:ext cx="292100" cy="292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181100"/>
            <a:ext cx="1663700" cy="25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6459200" y="914400"/>
            <a:ext cx="571500" cy="571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5400000">
            <a:off x="14744700" y="1663700"/>
            <a:ext cx="4000500" cy="25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6002000" y="1181100"/>
            <a:ext cx="2286000" cy="254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2209800" y="736600"/>
            <a:ext cx="10401300" cy="889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7899"/>
              </a:lnSpc>
              <a:defRPr/>
            </a:pPr>
            <a:r>
              <a:rPr lang="ko-KR" altLang="en-US" sz="5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문제점 및 개선 방법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 rot="16200000"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10800000">
            <a:off x="1257300" y="8483600"/>
            <a:ext cx="571500" cy="5715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16200000">
            <a:off x="-457200" y="8267700"/>
            <a:ext cx="4000500" cy="254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 rot="10800000">
            <a:off x="0" y="8750300"/>
            <a:ext cx="2387600" cy="25400"/>
          </a:xfrm>
          <a:prstGeom prst="rect">
            <a:avLst/>
          </a:prstGeom>
        </p:spPr>
      </p:pic>
      <p:sp>
        <p:nvSpPr>
          <p:cNvPr id="14" name="TextBox 14"/>
          <p:cNvSpPr txBox="1"/>
          <p:nvPr/>
        </p:nvSpPr>
        <p:spPr>
          <a:xfrm>
            <a:off x="2184400" y="1765300"/>
            <a:ext cx="14579600" cy="177800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399840" lvl="0" indent="-39984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800" dirty="0">
                <a:solidFill>
                  <a:srgbClr val="006BB1"/>
                </a:solidFill>
                <a:latin typeface="나눔바른고딕OTF"/>
                <a:ea typeface="나눔바른고딕OTF"/>
              </a:rPr>
              <a:t>기존에 사용한 데이터셋에 착용 사진만 있으며</a:t>
            </a:r>
            <a:r>
              <a:rPr lang="en-US" altLang="ko-KR" sz="2800" dirty="0">
                <a:solidFill>
                  <a:srgbClr val="006BB1"/>
                </a:solidFill>
                <a:latin typeface="나눔바른고딕OTF"/>
                <a:ea typeface="나눔바른고딕OTF"/>
              </a:rPr>
              <a:t>, </a:t>
            </a:r>
            <a:r>
              <a:rPr lang="ko-KR" altLang="en-US" sz="28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제품 사진 이미지에서 검출율이 낮아지는 문제가 발생</a:t>
            </a:r>
          </a:p>
          <a:p>
            <a:pPr marL="399840" lvl="0" indent="-399840">
              <a:lnSpc>
                <a:spcPct val="200000"/>
              </a:lnSpc>
              <a:buFont typeface="Arial"/>
              <a:buChar char="•"/>
              <a:defRPr/>
            </a:pPr>
            <a:r>
              <a:rPr lang="ko-KR" altLang="en-US" sz="28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제품 사진 데이터셋을 추가한 후에 모델을 다시 학습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3523662" y="8496300"/>
            <a:ext cx="3119026" cy="533399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49400"/>
              </a:lnSpc>
              <a:defRPr/>
            </a:pPr>
            <a:r>
              <a:rPr lang="en-US" altLang="ko-KR" sz="2000" b="0" i="0" u="none" strike="noStrike" spc="-100" dirty="0">
                <a:latin typeface="나눔바른고딕OTF"/>
                <a:ea typeface="나눔바른고딕OTF"/>
              </a:rPr>
              <a:t>[</a:t>
            </a:r>
            <a:r>
              <a:rPr lang="en-US" altLang="ko-KR" sz="2000" spc="-100" dirty="0">
                <a:latin typeface="나눔바른고딕OTF"/>
                <a:ea typeface="나눔바른고딕OTF"/>
              </a:rPr>
              <a:t> </a:t>
            </a:r>
            <a:r>
              <a:rPr lang="ko-KR" altLang="en-US" sz="2000" spc="-100" dirty="0">
                <a:latin typeface="나눔바른고딕OTF"/>
                <a:ea typeface="나눔바른고딕OTF"/>
              </a:rPr>
              <a:t>정확도 취약부분 그래프</a:t>
            </a:r>
            <a:r>
              <a:rPr lang="ko-KR" altLang="en-US" sz="2000" b="0" i="0" u="none" strike="noStrike" spc="-100" dirty="0">
                <a:latin typeface="나눔바른고딕OTF"/>
                <a:ea typeface="나눔바른고딕OTF"/>
              </a:rPr>
              <a:t> </a:t>
            </a:r>
            <a:r>
              <a:rPr lang="en-US" sz="2000" b="0" i="0" u="none" strike="noStrike" spc="-100" dirty="0">
                <a:latin typeface="나눔바른고딕OTF"/>
                <a:ea typeface="나눔바른고딕OTF"/>
              </a:rPr>
              <a:t>]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9230717" y="8572500"/>
            <a:ext cx="2438400" cy="3556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49400"/>
              </a:lnSpc>
              <a:defRPr/>
            </a:pPr>
            <a:r>
              <a:rPr lang="en-US" altLang="ko-KR" sz="2000" b="0" i="0" u="none" strike="noStrike" spc="-100" dirty="0">
                <a:latin typeface="나눔바른고딕OTF"/>
                <a:ea typeface="나눔바른고딕OTF"/>
              </a:rPr>
              <a:t>[ </a:t>
            </a:r>
            <a:r>
              <a:rPr lang="ko-KR" altLang="en-US" sz="2000" b="0" i="0" u="none" strike="noStrike" spc="-100" dirty="0">
                <a:latin typeface="나눔바른고딕OTF"/>
                <a:ea typeface="나눔바른고딕OTF"/>
              </a:rPr>
              <a:t>착용 사진 예시 </a:t>
            </a:r>
            <a:r>
              <a:rPr lang="en-US" altLang="ko-KR" sz="2000" b="0" i="0" u="none" strike="noStrike" spc="-100" dirty="0">
                <a:latin typeface="나눔바른고딕OTF"/>
                <a:ea typeface="나눔바른고딕OTF"/>
              </a:rPr>
              <a:t>]</a:t>
            </a:r>
          </a:p>
        </p:txBody>
      </p:sp>
      <p:pic>
        <p:nvPicPr>
          <p:cNvPr id="20" name="그림 7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8499918" y="3806800"/>
            <a:ext cx="3899999" cy="4680000"/>
          </a:xfrm>
          <a:prstGeom prst="rect">
            <a:avLst/>
          </a:prstGeom>
        </p:spPr>
      </p:pic>
      <p:pic>
        <p:nvPicPr>
          <p:cNvPr id="21" name="그림 9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12678591" y="3806553"/>
            <a:ext cx="3899999" cy="4680000"/>
          </a:xfrm>
          <a:prstGeom prst="rect">
            <a:avLst/>
          </a:prstGeom>
        </p:spPr>
      </p:pic>
      <p:sp>
        <p:nvSpPr>
          <p:cNvPr id="22" name="TextBox 18"/>
          <p:cNvSpPr txBox="1"/>
          <p:nvPr/>
        </p:nvSpPr>
        <p:spPr>
          <a:xfrm>
            <a:off x="13414201" y="8572006"/>
            <a:ext cx="2438400" cy="35560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lvl="0" indent="0" algn="ctr" defTabSz="914400" rtl="0" eaLnBrk="1" latinLnBrk="0" hangingPunct="1">
              <a:lnSpc>
                <a:spcPct val="149400"/>
              </a:lnSpc>
              <a:spcBef>
                <a:spcPct val="0"/>
              </a:spcBef>
              <a:spcAft>
                <a:spcPts val="0"/>
              </a:spcAft>
              <a:buNone/>
              <a:defRPr>
                <a:latin typeface="나눔바른고딕OTF"/>
                <a:ea typeface="나눔바른고딕OTF"/>
              </a:defRPr>
            </a:pPr>
            <a:r>
              <a:rPr kumimoji="0" lang="en-US" altLang="ko-KR" sz="2000" b="0" i="0" u="none" strike="noStrike" kern="1200" cap="none" spc="-100" normalizeH="0" baseline="0" dirty="0">
                <a:latin typeface="나눔바른고딕OTF"/>
                <a:ea typeface="나눔바른고딕OTF"/>
              </a:rPr>
              <a:t>[ </a:t>
            </a:r>
            <a:r>
              <a:rPr kumimoji="0" lang="ko-KR" altLang="en-US" sz="2000" b="0" i="0" u="none" strike="noStrike" kern="1200" cap="none" spc="-100" normalizeH="0" baseline="0" dirty="0">
                <a:latin typeface="나눔바른고딕OTF"/>
                <a:ea typeface="나눔바른고딕OTF"/>
              </a:rPr>
              <a:t>제품 사진 예시 </a:t>
            </a:r>
            <a:r>
              <a:rPr kumimoji="0" lang="en-US" altLang="ko-KR" sz="2000" b="0" i="0" u="none" strike="noStrike" kern="1200" cap="none" spc="-100" normalizeH="0" baseline="0" dirty="0">
                <a:latin typeface="나눔바른고딕OTF"/>
                <a:ea typeface="나눔바른고딕OTF"/>
              </a:rPr>
              <a:t>]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FDAA72F-F53D-EC9C-D228-5FFB40372D7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627" y="3797679"/>
            <a:ext cx="6101096" cy="468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 rot="5400000">
            <a:off x="9423400" y="5130800"/>
            <a:ext cx="10287000" cy="254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4724400" y="3810000"/>
            <a:ext cx="8839200" cy="2667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07899"/>
              </a:lnSpc>
              <a:defRPr/>
            </a:pPr>
            <a:r>
              <a:rPr lang="en-US" sz="10000" b="0" i="0" u="none" strike="noStrike" dirty="0">
                <a:solidFill>
                  <a:srgbClr val="006BB1"/>
                </a:solidFill>
                <a:latin typeface="나눔바른고딕OTF"/>
                <a:ea typeface="나눔바른고딕OTF"/>
              </a:rPr>
              <a:t>Modeling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144000" y="1524000"/>
            <a:ext cx="9144000" cy="254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4287500" y="1244600"/>
            <a:ext cx="571500" cy="5715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384300" y="1384300"/>
            <a:ext cx="292100" cy="2921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0" y="1511300"/>
            <a:ext cx="1663700" cy="254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10800000">
            <a:off x="1257300" y="8483600"/>
            <a:ext cx="571500" cy="5715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 rot="16200000">
            <a:off x="-685800" y="8153400"/>
            <a:ext cx="4432300" cy="25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84300" y="1054100"/>
            <a:ext cx="292100" cy="292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181100"/>
            <a:ext cx="1663700" cy="25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6459200" y="914400"/>
            <a:ext cx="571500" cy="571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5400000">
            <a:off x="14744700" y="1663700"/>
            <a:ext cx="4000500" cy="25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6002000" y="1181100"/>
            <a:ext cx="2286000" cy="254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2209800" y="736600"/>
            <a:ext cx="10401300" cy="889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7899"/>
              </a:lnSpc>
              <a:defRPr/>
            </a:pPr>
            <a:r>
              <a:rPr lang="ko-KR" altLang="en-US" sz="5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추가 데이터셋 가공 과정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 rot="16200000"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10800000">
            <a:off x="1257300" y="8483600"/>
            <a:ext cx="571500" cy="5715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16200000">
            <a:off x="-457200" y="8267700"/>
            <a:ext cx="4000500" cy="254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 rot="10800000">
            <a:off x="0" y="8750300"/>
            <a:ext cx="2387600" cy="25400"/>
          </a:xfrm>
          <a:prstGeom prst="rect">
            <a:avLst/>
          </a:prstGeom>
        </p:spPr>
      </p:pic>
      <p:sp>
        <p:nvSpPr>
          <p:cNvPr id="14" name="TextBox 14"/>
          <p:cNvSpPr txBox="1"/>
          <p:nvPr/>
        </p:nvSpPr>
        <p:spPr>
          <a:xfrm>
            <a:off x="2108200" y="1866900"/>
            <a:ext cx="14579600" cy="4413250"/>
          </a:xfrm>
          <a:prstGeom prst="rect">
            <a:avLst/>
          </a:prstGeom>
        </p:spPr>
        <p:txBody>
          <a:bodyPr lIns="0" tIns="0" rIns="0" bIns="0" anchor="ctr" anchorCtr="0"/>
          <a:lstStyle/>
          <a:p>
            <a:pPr marL="399840" lvl="0" indent="-399840">
              <a:lnSpc>
                <a:spcPct val="250000"/>
              </a:lnSpc>
              <a:buFont typeface="Arial"/>
              <a:buChar char="•"/>
              <a:defRPr/>
            </a:pPr>
            <a:r>
              <a:rPr lang="ko-KR" altLang="en-US" sz="2800" dirty="0" err="1">
                <a:solidFill>
                  <a:srgbClr val="006BB1"/>
                </a:solidFill>
                <a:latin typeface="나눔바른고딕OTF"/>
                <a:ea typeface="나눔바른고딕OTF"/>
              </a:rPr>
              <a:t>무신사</a:t>
            </a:r>
            <a:r>
              <a:rPr lang="ko-KR" altLang="en-US" sz="28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altLang="en-US" sz="2800" dirty="0" err="1">
                <a:solidFill>
                  <a:srgbClr val="006BB1"/>
                </a:solidFill>
                <a:latin typeface="나눔바른고딕OTF"/>
                <a:ea typeface="나눔바른고딕OTF"/>
              </a:rPr>
              <a:t>크롤링</a:t>
            </a:r>
            <a:r>
              <a:rPr lang="ko-KR" altLang="en-US" sz="28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데이터에는 제품 사진과 착용 사진이 섞여 있음</a:t>
            </a:r>
          </a:p>
          <a:p>
            <a:pPr marL="399840" lvl="0" indent="-399840">
              <a:lnSpc>
                <a:spcPct val="250000"/>
              </a:lnSpc>
              <a:buFont typeface="Arial"/>
              <a:buChar char="•"/>
              <a:defRPr/>
            </a:pPr>
            <a:r>
              <a:rPr lang="ko-KR" altLang="en-US" sz="2800" dirty="0" err="1">
                <a:solidFill>
                  <a:srgbClr val="006BB1"/>
                </a:solidFill>
                <a:latin typeface="나눔바른고딕OTF"/>
                <a:ea typeface="나눔바른고딕OTF"/>
              </a:rPr>
              <a:t>데이터중</a:t>
            </a:r>
            <a:r>
              <a:rPr lang="ko-KR" altLang="en-US" sz="28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yolov5 기본 모델을 사용해 </a:t>
            </a:r>
            <a:r>
              <a:rPr lang="ko-KR" altLang="en-US" sz="2800" dirty="0" err="1">
                <a:solidFill>
                  <a:srgbClr val="006BB1"/>
                </a:solidFill>
                <a:latin typeface="나눔바른고딕OTF"/>
                <a:ea typeface="나눔바른고딕OTF"/>
              </a:rPr>
              <a:t>person이</a:t>
            </a:r>
            <a:r>
              <a:rPr lang="ko-KR" altLang="en-US" sz="28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검출되지 않은 사진만 정제</a:t>
            </a:r>
          </a:p>
          <a:p>
            <a:pPr marL="399840" lvl="0" indent="-399840">
              <a:lnSpc>
                <a:spcPct val="250000"/>
              </a:lnSpc>
              <a:buFont typeface="Arial"/>
              <a:buChar char="•"/>
              <a:defRPr/>
            </a:pPr>
            <a:r>
              <a:rPr lang="ko-KR" altLang="en-US" sz="2800" dirty="0">
                <a:solidFill>
                  <a:srgbClr val="006BB1"/>
                </a:solidFill>
                <a:latin typeface="나눔바른고딕OTF"/>
                <a:ea typeface="나눔바른고딕OTF"/>
              </a:rPr>
              <a:t>골라낸 데이터에서 </a:t>
            </a:r>
            <a:r>
              <a:rPr lang="ko-KR" altLang="en-US" sz="2800" dirty="0" err="1">
                <a:solidFill>
                  <a:srgbClr val="006BB1"/>
                </a:solidFill>
                <a:latin typeface="나눔바른고딕OTF"/>
                <a:ea typeface="나눔바른고딕OTF"/>
              </a:rPr>
              <a:t>opencv를</a:t>
            </a:r>
            <a:r>
              <a:rPr lang="ko-KR" altLang="en-US" sz="28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활용해 </a:t>
            </a:r>
            <a:r>
              <a:rPr lang="en-US" altLang="ko-KR" sz="2800" dirty="0">
                <a:solidFill>
                  <a:srgbClr val="006BB1"/>
                </a:solidFill>
                <a:latin typeface="나눔바른고딕OTF"/>
                <a:ea typeface="나눔바른고딕OTF"/>
              </a:rPr>
              <a:t>contour</a:t>
            </a:r>
            <a:r>
              <a:rPr lang="ko-KR" altLang="en-US" sz="2800" dirty="0">
                <a:solidFill>
                  <a:srgbClr val="006BB1"/>
                </a:solidFill>
                <a:latin typeface="나눔바른고딕OTF"/>
                <a:ea typeface="나눔바른고딕OTF"/>
              </a:rPr>
              <a:t>를 검출</a:t>
            </a:r>
            <a:endParaRPr lang="en-US" altLang="ko-KR" sz="2800" dirty="0">
              <a:solidFill>
                <a:srgbClr val="006BB1"/>
              </a:solidFill>
              <a:latin typeface="나눔바른고딕OTF"/>
              <a:ea typeface="나눔바른고딕OTF"/>
            </a:endParaRPr>
          </a:p>
          <a:p>
            <a:pPr marL="399840" indent="-399840">
              <a:lnSpc>
                <a:spcPct val="250000"/>
              </a:lnSpc>
              <a:buFont typeface="Arial"/>
              <a:buChar char="•"/>
              <a:defRPr/>
            </a:pPr>
            <a:r>
              <a:rPr lang="ko-KR" altLang="en-US" sz="2800" dirty="0">
                <a:solidFill>
                  <a:srgbClr val="006BB1"/>
                </a:solidFill>
                <a:latin typeface="나눔바른고딕OTF"/>
                <a:ea typeface="나눔바른고딕OTF"/>
              </a:rPr>
              <a:t>검출된 </a:t>
            </a:r>
            <a:r>
              <a:rPr lang="en-US" altLang="ko-KR" sz="2800" dirty="0">
                <a:solidFill>
                  <a:srgbClr val="006BB1"/>
                </a:solidFill>
                <a:latin typeface="나눔바른고딕OTF"/>
                <a:ea typeface="나눔바른고딕OTF"/>
              </a:rPr>
              <a:t>contour</a:t>
            </a:r>
            <a:r>
              <a:rPr lang="ko-KR" altLang="en-US" sz="2800" dirty="0">
                <a:solidFill>
                  <a:srgbClr val="006BB1"/>
                </a:solidFill>
                <a:latin typeface="나눔바른고딕OTF"/>
                <a:ea typeface="나눔바른고딕OTF"/>
              </a:rPr>
              <a:t>를 포함하는 최소 사각형으로 </a:t>
            </a:r>
            <a:r>
              <a:rPr lang="en-US" altLang="ko-KR" sz="2800" dirty="0">
                <a:solidFill>
                  <a:srgbClr val="006BB1"/>
                </a:solidFill>
                <a:latin typeface="나눔바른고딕OTF"/>
                <a:ea typeface="나눔바른고딕OTF"/>
              </a:rPr>
              <a:t>labeling</a:t>
            </a:r>
          </a:p>
          <a:p>
            <a:pPr marL="399840" lvl="0" indent="-399840">
              <a:lnSpc>
                <a:spcPct val="250000"/>
              </a:lnSpc>
              <a:buFont typeface="Arial"/>
              <a:buChar char="•"/>
              <a:defRPr/>
            </a:pPr>
            <a:endParaRPr lang="en-US" altLang="ko-KR" sz="2800" dirty="0">
              <a:solidFill>
                <a:srgbClr val="006BB1"/>
              </a:solidFill>
              <a:latin typeface="나눔바른고딕OTF"/>
              <a:ea typeface="나눔바른고딕OTF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D6B6A862-51E7-FCA4-6145-EABB2320819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200" y="5895700"/>
            <a:ext cx="2400000" cy="28800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20197BD8-0169-A473-D3F8-4F872A3DD94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252450" y="5898556"/>
            <a:ext cx="2403310" cy="288000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F4C46848-1690-9518-547C-1DD153B49AC3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450" y="5895700"/>
            <a:ext cx="2400000" cy="2880000"/>
          </a:xfrm>
          <a:prstGeom prst="rect">
            <a:avLst/>
          </a:prstGeom>
        </p:spPr>
      </p:pic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85F343D5-344C-BC3E-9BE8-0E57171ECE7C}"/>
              </a:ext>
            </a:extLst>
          </p:cNvPr>
          <p:cNvSpPr/>
          <p:nvPr/>
        </p:nvSpPr>
        <p:spPr>
          <a:xfrm>
            <a:off x="7851675" y="7106021"/>
            <a:ext cx="1340645" cy="45935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C000">
              <a:alpha val="100000"/>
            </a:srgbClr>
          </a:solidFill>
          <a:ln w="12700" cap="rnd" cmpd="sng" algn="ctr">
            <a:solidFill>
              <a:srgbClr val="1C3052">
                <a:alpha val="100000"/>
              </a:srgbClr>
            </a:solidFill>
            <a:prstDash val="solid"/>
            <a:round/>
            <a:headEnd w="sm" len="sm"/>
            <a:tailEnd w="sm" len="sm"/>
          </a:ln>
        </p:spPr>
        <p:txBody>
          <a:bodyPr anchor="ctr"/>
          <a:lstStyle/>
          <a:p>
            <a:pPr algn="ctr">
              <a:defRPr/>
            </a:pPr>
            <a:endParaRPr lang="ko-KR" altLang="en-US">
              <a:latin typeface="나눔바른고딕OTF"/>
              <a:ea typeface="나눔바른고딕OTF"/>
            </a:endParaRPr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228F7AA6-6C59-F3D9-4EB0-44E50BA99036}"/>
              </a:ext>
            </a:extLst>
          </p:cNvPr>
          <p:cNvSpPr/>
          <p:nvPr/>
        </p:nvSpPr>
        <p:spPr>
          <a:xfrm>
            <a:off x="11817771" y="7106021"/>
            <a:ext cx="1340645" cy="45935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C000">
              <a:alpha val="100000"/>
            </a:srgbClr>
          </a:solidFill>
          <a:ln w="12700" cap="rnd" cmpd="sng" algn="ctr">
            <a:solidFill>
              <a:srgbClr val="1C3052">
                <a:alpha val="100000"/>
              </a:srgbClr>
            </a:solidFill>
            <a:prstDash val="solid"/>
            <a:round/>
            <a:headEnd w="sm" len="sm"/>
            <a:tailEnd w="sm" len="sm"/>
          </a:ln>
        </p:spPr>
        <p:txBody>
          <a:bodyPr anchor="ctr"/>
          <a:lstStyle/>
          <a:p>
            <a:pPr algn="ctr">
              <a:defRPr/>
            </a:pPr>
            <a:endParaRPr lang="ko-KR" altLang="en-US">
              <a:latin typeface="나눔바른고딕OTF"/>
              <a:ea typeface="나눔바른고딕OTF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688486F7-F11D-8F94-4C86-C222FEC49A3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309545" y="5900946"/>
            <a:ext cx="2414192" cy="2880000"/>
          </a:xfrm>
          <a:prstGeom prst="rect">
            <a:avLst/>
          </a:prstGeom>
        </p:spPr>
      </p:pic>
      <p:sp>
        <p:nvSpPr>
          <p:cNvPr id="13" name="TextBox 18">
            <a:extLst>
              <a:ext uri="{FF2B5EF4-FFF2-40B4-BE49-F238E27FC236}">
                <a16:creationId xmlns:a16="http://schemas.microsoft.com/office/drawing/2014/main" id="{6FCCFF0A-9B05-E2B0-67FA-D4F650EF0E97}"/>
              </a:ext>
            </a:extLst>
          </p:cNvPr>
          <p:cNvSpPr txBox="1"/>
          <p:nvPr/>
        </p:nvSpPr>
        <p:spPr>
          <a:xfrm>
            <a:off x="4191000" y="8820000"/>
            <a:ext cx="1976628" cy="360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49400"/>
              </a:lnSpc>
              <a:defRPr/>
            </a:pPr>
            <a:r>
              <a:rPr lang="en-US" altLang="ko-KR" sz="2000" b="0" i="0" u="none" strike="noStrike" spc="-100" dirty="0">
                <a:latin typeface="나눔바른고딕OTF"/>
                <a:ea typeface="나눔바른고딕OTF"/>
              </a:rPr>
              <a:t>[ </a:t>
            </a:r>
            <a:r>
              <a:rPr lang="ko-KR" altLang="en-US" sz="2000" b="0" i="0" u="none" strike="noStrike" spc="-100" dirty="0">
                <a:latin typeface="나눔바른고딕OTF"/>
                <a:ea typeface="나눔바른고딕OTF"/>
              </a:rPr>
              <a:t>제품 사진만 검출</a:t>
            </a:r>
            <a:r>
              <a:rPr lang="ko-KR" altLang="en-US" sz="2000" spc="-100" dirty="0">
                <a:latin typeface="나눔바른고딕OTF"/>
                <a:ea typeface="나눔바른고딕OTF"/>
              </a:rPr>
              <a:t> </a:t>
            </a:r>
            <a:r>
              <a:rPr lang="en-US" altLang="ko-KR" sz="2000" b="0" i="0" u="none" strike="noStrike" spc="-100" dirty="0">
                <a:latin typeface="나눔바른고딕OTF"/>
                <a:ea typeface="나눔바른고딕OTF"/>
              </a:rPr>
              <a:t>]</a:t>
            </a:r>
          </a:p>
        </p:txBody>
      </p:sp>
      <p:sp>
        <p:nvSpPr>
          <p:cNvPr id="16" name="TextBox 18">
            <a:extLst>
              <a:ext uri="{FF2B5EF4-FFF2-40B4-BE49-F238E27FC236}">
                <a16:creationId xmlns:a16="http://schemas.microsoft.com/office/drawing/2014/main" id="{5D6EA7A1-2BA3-4B55-2459-ED75C365088F}"/>
              </a:ext>
            </a:extLst>
          </p:cNvPr>
          <p:cNvSpPr txBox="1"/>
          <p:nvPr/>
        </p:nvSpPr>
        <p:spPr>
          <a:xfrm>
            <a:off x="9602849" y="8820000"/>
            <a:ext cx="1827584" cy="360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49400"/>
              </a:lnSpc>
              <a:defRPr/>
            </a:pPr>
            <a:r>
              <a:rPr lang="en-US" altLang="ko-KR" sz="2000" b="0" i="0" u="none" strike="noStrike" spc="-100" dirty="0">
                <a:latin typeface="나눔바른고딕OTF"/>
                <a:ea typeface="나눔바른고딕OTF"/>
              </a:rPr>
              <a:t>[ contour </a:t>
            </a:r>
            <a:r>
              <a:rPr lang="ko-KR" altLang="en-US" sz="2000" b="0" i="0" u="none" strike="noStrike" spc="-100" dirty="0">
                <a:latin typeface="나눔바른고딕OTF"/>
                <a:ea typeface="나눔바른고딕OTF"/>
              </a:rPr>
              <a:t>검출</a:t>
            </a:r>
            <a:r>
              <a:rPr lang="ko-KR" altLang="en-US" sz="2000" spc="-100" dirty="0">
                <a:latin typeface="나눔바른고딕OTF"/>
                <a:ea typeface="나눔바른고딕OTF"/>
              </a:rPr>
              <a:t> </a:t>
            </a:r>
            <a:r>
              <a:rPr lang="en-US" altLang="ko-KR" sz="2000" b="0" i="0" u="none" strike="noStrike" spc="-100" dirty="0">
                <a:latin typeface="나눔바른고딕OTF"/>
                <a:ea typeface="나눔바른고딕OTF"/>
              </a:rPr>
              <a:t>]</a:t>
            </a:r>
          </a:p>
        </p:txBody>
      </p:sp>
      <p:sp>
        <p:nvSpPr>
          <p:cNvPr id="17" name="TextBox 18">
            <a:extLst>
              <a:ext uri="{FF2B5EF4-FFF2-40B4-BE49-F238E27FC236}">
                <a16:creationId xmlns:a16="http://schemas.microsoft.com/office/drawing/2014/main" id="{8ED992DB-3502-008A-66A3-739DED2D8CEF}"/>
              </a:ext>
            </a:extLst>
          </p:cNvPr>
          <p:cNvSpPr txBox="1"/>
          <p:nvPr/>
        </p:nvSpPr>
        <p:spPr>
          <a:xfrm>
            <a:off x="13451413" y="8820000"/>
            <a:ext cx="2005384" cy="360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49400"/>
              </a:lnSpc>
              <a:defRPr/>
            </a:pPr>
            <a:r>
              <a:rPr lang="en-US" altLang="ko-KR" sz="2000" b="0" i="0" u="none" strike="noStrike" spc="-100" dirty="0">
                <a:latin typeface="나눔바른고딕OTF"/>
                <a:ea typeface="나눔바른고딕OTF"/>
              </a:rPr>
              <a:t>[ </a:t>
            </a:r>
            <a:r>
              <a:rPr lang="en-US" altLang="ko-KR" sz="2000" spc="-100" dirty="0">
                <a:latin typeface="나눔바른고딕OTF"/>
                <a:ea typeface="나눔바른고딕OTF"/>
              </a:rPr>
              <a:t>Bounding Box</a:t>
            </a:r>
            <a:r>
              <a:rPr lang="ko-KR" altLang="en-US" sz="2000" spc="-100" dirty="0">
                <a:latin typeface="나눔바른고딕OTF"/>
                <a:ea typeface="나눔바른고딕OTF"/>
              </a:rPr>
              <a:t> </a:t>
            </a:r>
            <a:r>
              <a:rPr lang="en-US" altLang="ko-KR" sz="2000" b="0" i="0" u="none" strike="noStrike" spc="-100" dirty="0">
                <a:latin typeface="나눔바른고딕OTF"/>
                <a:ea typeface="나눔바른고딕OTF"/>
              </a:rPr>
              <a:t>]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84300" y="1054100"/>
            <a:ext cx="292100" cy="292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181100"/>
            <a:ext cx="1663700" cy="25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6459200" y="914400"/>
            <a:ext cx="571500" cy="571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5400000">
            <a:off x="14744700" y="1663700"/>
            <a:ext cx="4000500" cy="25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6002000" y="1181100"/>
            <a:ext cx="2286000" cy="254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2209800" y="736600"/>
            <a:ext cx="10401300" cy="889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7899"/>
              </a:lnSpc>
              <a:defRPr/>
            </a:pPr>
            <a:r>
              <a:rPr lang="ko-KR" sz="5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학습</a:t>
            </a:r>
            <a:r>
              <a:rPr lang="en-US" sz="5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5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결과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 rot="16200000"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10800000">
            <a:off x="1257300" y="8483600"/>
            <a:ext cx="571500" cy="5715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16200000">
            <a:off x="-457200" y="8267700"/>
            <a:ext cx="4000500" cy="254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 rot="10800000">
            <a:off x="0" y="8750300"/>
            <a:ext cx="2387600" cy="25400"/>
          </a:xfrm>
          <a:prstGeom prst="rect">
            <a:avLst/>
          </a:prstGeom>
        </p:spPr>
      </p:pic>
      <p:sp>
        <p:nvSpPr>
          <p:cNvPr id="16" name="TextBox 16"/>
          <p:cNvSpPr txBox="1"/>
          <p:nvPr/>
        </p:nvSpPr>
        <p:spPr>
          <a:xfrm>
            <a:off x="2209799" y="1866900"/>
            <a:ext cx="10325095" cy="4953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49400"/>
              </a:lnSpc>
              <a:defRPr/>
            </a:pPr>
            <a:r>
              <a:rPr lang="en-US" alt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Box loss : </a:t>
            </a:r>
            <a:r>
              <a:rPr lang="ko-KR" altLang="en-US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예측</a:t>
            </a:r>
            <a:r>
              <a:rPr lang="ko-KR" alt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된</a:t>
            </a:r>
            <a:r>
              <a:rPr lang="en-US" alt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Bounding Box</a:t>
            </a:r>
            <a:r>
              <a:rPr lang="ko-KR" altLang="en-US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와 </a:t>
            </a:r>
            <a:r>
              <a:rPr lang="en-US" altLang="ko-KR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Ground true box</a:t>
            </a:r>
            <a:r>
              <a:rPr lang="ko-KR" altLang="en-US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와의</a:t>
            </a:r>
            <a:r>
              <a:rPr lang="en-US" altLang="ko-KR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altLang="en-US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오차</a:t>
            </a:r>
            <a:endParaRPr lang="en-US" altLang="ko-KR" sz="2800" b="0" i="0" u="none" strike="noStrike" spc="-100" dirty="0">
              <a:solidFill>
                <a:srgbClr val="006BB1"/>
              </a:solidFill>
              <a:latin typeface="나눔바른고딕OTF"/>
              <a:ea typeface="나눔바른고딕OTF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630FF03-C062-9FD0-5B31-5E6D74F05B6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341" y="2715300"/>
            <a:ext cx="6930989" cy="54000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6E83D24-7BDA-CC1D-1A42-6859ADEF30F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1671" y="2715300"/>
            <a:ext cx="6930989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57247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84300" y="1054100"/>
            <a:ext cx="292100" cy="292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181100"/>
            <a:ext cx="1663700" cy="25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6459200" y="914400"/>
            <a:ext cx="571500" cy="571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5400000">
            <a:off x="14744700" y="1663700"/>
            <a:ext cx="4000500" cy="25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6002000" y="1181100"/>
            <a:ext cx="2286000" cy="254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2209800" y="736600"/>
            <a:ext cx="10401300" cy="889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7899"/>
              </a:lnSpc>
              <a:defRPr/>
            </a:pPr>
            <a:r>
              <a:rPr lang="ko-KR" sz="5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학습</a:t>
            </a:r>
            <a:r>
              <a:rPr lang="en-US" sz="5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5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결과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 rot="16200000"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10800000">
            <a:off x="1257300" y="8483600"/>
            <a:ext cx="571500" cy="5715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16200000">
            <a:off x="-457200" y="8267700"/>
            <a:ext cx="4000500" cy="254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 rot="10800000">
            <a:off x="0" y="8750300"/>
            <a:ext cx="2387600" cy="25400"/>
          </a:xfrm>
          <a:prstGeom prst="rect">
            <a:avLst/>
          </a:prstGeom>
        </p:spPr>
      </p:pic>
      <p:sp>
        <p:nvSpPr>
          <p:cNvPr id="18" name="TextBox 18"/>
          <p:cNvSpPr txBox="1"/>
          <p:nvPr/>
        </p:nvSpPr>
        <p:spPr>
          <a:xfrm>
            <a:off x="2209800" y="1866900"/>
            <a:ext cx="8102600" cy="4953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49400"/>
              </a:lnSpc>
              <a:defRPr/>
            </a:pPr>
            <a:r>
              <a:rPr lang="en-US" alt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Class loss : </a:t>
            </a:r>
            <a:r>
              <a:rPr lang="ko-KR" alt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정답 </a:t>
            </a:r>
            <a:r>
              <a:rPr lang="en-US" altLang="ko-KR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Class</a:t>
            </a:r>
            <a:r>
              <a:rPr lang="ko-KR" altLang="en-US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로 예측한 확률에</a:t>
            </a:r>
            <a:r>
              <a:rPr lang="en-US" alt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alt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대한</a:t>
            </a:r>
            <a:r>
              <a:rPr lang="en-US" alt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alt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오차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E4CD268-20F8-26D8-D90F-D79C1239279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132" y="2715300"/>
            <a:ext cx="7037802" cy="54000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CBE116B-5A90-2A1A-2A1C-B492E8A1532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6066" y="2715300"/>
            <a:ext cx="7037802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997422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57D71AAC-5007-5D34-1B81-532E5ED2ECE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000" y="1647000"/>
            <a:ext cx="11520000" cy="8640000"/>
          </a:xfrm>
          <a:prstGeom prst="rect">
            <a:avLst/>
          </a:prstGeom>
        </p:spPr>
      </p:pic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384300" y="1054100"/>
            <a:ext cx="292100" cy="292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0" y="1181100"/>
            <a:ext cx="1663700" cy="25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6459200" y="914400"/>
            <a:ext cx="571500" cy="571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 rot="5400000">
            <a:off x="14744700" y="1663700"/>
            <a:ext cx="4000500" cy="25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6002000" y="1181100"/>
            <a:ext cx="2286000" cy="254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2209800" y="736600"/>
            <a:ext cx="10401300" cy="889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7899"/>
              </a:lnSpc>
              <a:defRPr/>
            </a:pPr>
            <a:r>
              <a:rPr lang="en-US" sz="5000" dirty="0">
                <a:solidFill>
                  <a:srgbClr val="006BB1"/>
                </a:solidFill>
                <a:latin typeface="나눔바른고딕OTF"/>
                <a:ea typeface="나눔바른고딕OTF"/>
              </a:rPr>
              <a:t>Model4 </a:t>
            </a:r>
            <a:r>
              <a:rPr lang="en-US" sz="5000" b="0" i="0" u="none" strike="noStrike" dirty="0">
                <a:solidFill>
                  <a:srgbClr val="006BB1"/>
                </a:solidFill>
                <a:latin typeface="나눔바른고딕OTF"/>
                <a:ea typeface="나눔바른고딕OTF"/>
              </a:rPr>
              <a:t>Confusion matrix</a:t>
            </a:r>
            <a:endParaRPr lang="ko-KR" sz="5000" b="0" i="0" u="none" strike="noStrike" dirty="0">
              <a:solidFill>
                <a:srgbClr val="006BB1"/>
              </a:solidFill>
              <a:latin typeface="나눔바른고딕OTF"/>
              <a:ea typeface="나눔바른고딕OTF"/>
            </a:endParaRP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 rot="16200000"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10800000">
            <a:off x="1257300" y="8483600"/>
            <a:ext cx="571500" cy="5715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 rot="16200000">
            <a:off x="-457200" y="8267700"/>
            <a:ext cx="4000500" cy="254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 rot="10800000">
            <a:off x="0" y="8750300"/>
            <a:ext cx="2387600" cy="2540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708BAA24-682F-957C-3441-6B9C79B0228F}"/>
              </a:ext>
            </a:extLst>
          </p:cNvPr>
          <p:cNvSpPr>
            <a:spLocks noChangeAspect="1"/>
          </p:cNvSpPr>
          <p:nvPr/>
        </p:nvSpPr>
        <p:spPr>
          <a:xfrm>
            <a:off x="4800600" y="2014220"/>
            <a:ext cx="1908000" cy="1908000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DBEAEAB-E5C1-252D-0A5A-8CB4661BCB95}"/>
              </a:ext>
            </a:extLst>
          </p:cNvPr>
          <p:cNvSpPr>
            <a:spLocks noChangeAspect="1"/>
          </p:cNvSpPr>
          <p:nvPr/>
        </p:nvSpPr>
        <p:spPr>
          <a:xfrm>
            <a:off x="6746240" y="3960900"/>
            <a:ext cx="1908000" cy="1908000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CC9BD60-7C67-55A6-57D6-B431D2D4FB0C}"/>
              </a:ext>
            </a:extLst>
          </p:cNvPr>
          <p:cNvSpPr>
            <a:spLocks noChangeAspect="1"/>
          </p:cNvSpPr>
          <p:nvPr/>
        </p:nvSpPr>
        <p:spPr>
          <a:xfrm>
            <a:off x="8654240" y="5868900"/>
            <a:ext cx="1908000" cy="1908000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D10BC5B-44F0-61C2-01CE-4D6ED92BE2CD}"/>
              </a:ext>
            </a:extLst>
          </p:cNvPr>
          <p:cNvSpPr/>
          <p:nvPr/>
        </p:nvSpPr>
        <p:spPr>
          <a:xfrm>
            <a:off x="5354610" y="2642580"/>
            <a:ext cx="875260" cy="651280"/>
          </a:xfrm>
          <a:prstGeom prst="rect">
            <a:avLst/>
          </a:prstGeom>
          <a:solidFill>
            <a:srgbClr val="08408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0.92</a:t>
            </a:r>
            <a:endParaRPr lang="ko-KR" altLang="en-US" sz="2000" dirty="0">
              <a:solidFill>
                <a:schemeClr val="bg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2662322-465C-A844-2491-DA23EE0E9520}"/>
              </a:ext>
            </a:extLst>
          </p:cNvPr>
          <p:cNvSpPr/>
          <p:nvPr/>
        </p:nvSpPr>
        <p:spPr>
          <a:xfrm>
            <a:off x="7262610" y="4589260"/>
            <a:ext cx="875260" cy="651280"/>
          </a:xfrm>
          <a:prstGeom prst="rect">
            <a:avLst/>
          </a:prstGeom>
          <a:solidFill>
            <a:srgbClr val="08306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0.98</a:t>
            </a:r>
            <a:endParaRPr lang="ko-KR" altLang="en-US" sz="2000" dirty="0">
              <a:solidFill>
                <a:schemeClr val="bg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A1AD5B9-675D-D640-244B-2874F6A02976}"/>
              </a:ext>
            </a:extLst>
          </p:cNvPr>
          <p:cNvSpPr/>
          <p:nvPr/>
        </p:nvSpPr>
        <p:spPr>
          <a:xfrm>
            <a:off x="9170610" y="6497260"/>
            <a:ext cx="875260" cy="651280"/>
          </a:xfrm>
          <a:prstGeom prst="rect">
            <a:avLst/>
          </a:prstGeom>
          <a:solidFill>
            <a:srgbClr val="08418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0.92</a:t>
            </a:r>
            <a:endParaRPr lang="ko-KR" altLang="en-US" sz="2000" dirty="0">
              <a:solidFill>
                <a:schemeClr val="bg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1477992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84300" y="1054100"/>
            <a:ext cx="292100" cy="292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181100"/>
            <a:ext cx="1663700" cy="25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6459200" y="914400"/>
            <a:ext cx="571500" cy="571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5400000">
            <a:off x="14744700" y="1663700"/>
            <a:ext cx="4000500" cy="25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6002000" y="1181100"/>
            <a:ext cx="2286000" cy="254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2209800" y="736600"/>
            <a:ext cx="6794500" cy="889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7899"/>
              </a:lnSpc>
              <a:defRPr/>
            </a:pPr>
            <a:r>
              <a:rPr lang="ko-KR" altLang="en-US" sz="5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성능 확인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 rot="16200000"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10800000">
            <a:off x="1257300" y="8483600"/>
            <a:ext cx="571500" cy="5715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16200000">
            <a:off x="-457200" y="8267700"/>
            <a:ext cx="4000500" cy="254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 rot="10800000">
            <a:off x="0" y="8750300"/>
            <a:ext cx="2387600" cy="25400"/>
          </a:xfrm>
          <a:prstGeom prst="rect">
            <a:avLst/>
          </a:prstGeom>
        </p:spPr>
      </p:pic>
      <p:sp>
        <p:nvSpPr>
          <p:cNvPr id="52" name="직사각형 51"/>
          <p:cNvSpPr/>
          <p:nvPr/>
        </p:nvSpPr>
        <p:spPr>
          <a:xfrm>
            <a:off x="12744831" y="8329168"/>
            <a:ext cx="2037969" cy="319532"/>
          </a:xfrm>
          <a:prstGeom prst="rect">
            <a:avLst/>
          </a:prstGeom>
          <a:noFill/>
          <a:ln>
            <a:noFill/>
          </a:ln>
        </p:spPr>
        <p:txBody>
          <a:bodyPr vert="horz" anchor="ctr"/>
          <a:lstStyle/>
          <a:p>
            <a:pPr algn="ctr">
              <a:defRPr>
                <a:latin typeface="나눔바른고딕OTF"/>
                <a:ea typeface="나눔바른고딕OTF"/>
              </a:defRPr>
            </a:pPr>
            <a:r>
              <a:rPr lang="en-US" sz="18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[Model4]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3352800" y="8343900"/>
            <a:ext cx="2037969" cy="319532"/>
          </a:xfrm>
          <a:prstGeom prst="rect">
            <a:avLst/>
          </a:prstGeom>
          <a:noFill/>
          <a:ln>
            <a:noFill/>
          </a:ln>
        </p:spPr>
        <p:txBody>
          <a:bodyPr vert="horz" anchor="ctr"/>
          <a:lstStyle/>
          <a:p>
            <a:pPr algn="ctr">
              <a:defRPr>
                <a:latin typeface="나눔바른고딕OTF"/>
                <a:ea typeface="나눔바른고딕OTF"/>
              </a:defRPr>
            </a:pPr>
            <a:r>
              <a:rPr lang="en-US" sz="18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[Model3]</a:t>
            </a:r>
          </a:p>
        </p:txBody>
      </p:sp>
      <p:sp>
        <p:nvSpPr>
          <p:cNvPr id="54" name="화살표: 오른쪽 53"/>
          <p:cNvSpPr/>
          <p:nvPr/>
        </p:nvSpPr>
        <p:spPr>
          <a:xfrm>
            <a:off x="7932230" y="4913821"/>
            <a:ext cx="2423541" cy="45935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C000">
              <a:alpha val="100000"/>
            </a:srgbClr>
          </a:solidFill>
          <a:ln w="12700" cap="rnd" cmpd="sng" algn="ctr">
            <a:solidFill>
              <a:srgbClr val="1C3052">
                <a:alpha val="100000"/>
              </a:srgbClr>
            </a:solidFill>
            <a:prstDash val="solid"/>
            <a:round/>
            <a:headEnd w="sm" len="sm"/>
            <a:tailEnd w="sm" len="sm"/>
          </a:ln>
        </p:spPr>
        <p:txBody>
          <a:bodyPr anchor="ctr"/>
          <a:lstStyle/>
          <a:p>
            <a:pPr algn="ctr">
              <a:defRPr/>
            </a:pPr>
            <a:endParaRPr lang="ko-KR" altLang="en-US">
              <a:latin typeface="나눔바른고딕OTF"/>
              <a:ea typeface="나눔바른고딕OTF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7422896" y="4457700"/>
            <a:ext cx="3442208" cy="319532"/>
          </a:xfrm>
          <a:prstGeom prst="rect">
            <a:avLst/>
          </a:prstGeom>
          <a:noFill/>
          <a:ln>
            <a:noFill/>
          </a:ln>
        </p:spPr>
        <p:txBody>
          <a:bodyPr vert="horz" anchor="ctr"/>
          <a:lstStyle/>
          <a:p>
            <a:pPr algn="ctr">
              <a:defRPr>
                <a:latin typeface="나눔바른고딕OTF"/>
                <a:ea typeface="나눔바른고딕OTF"/>
              </a:defRPr>
            </a:pPr>
            <a:r>
              <a:rPr lang="ko-KR" sz="1800" b="0" i="0" u="none" strike="noStrike" dirty="0">
                <a:solidFill>
                  <a:srgbClr val="006BB1"/>
                </a:solidFill>
                <a:latin typeface="나눔바른고딕OTF"/>
                <a:ea typeface="나눔바른고딕OTF"/>
              </a:rPr>
              <a:t>제품 사진 검출율이 특히 상승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0A18D999-AE23-64E3-4EA7-E6378BECBA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69095"/>
              </p:ext>
            </p:extLst>
          </p:nvPr>
        </p:nvGraphicFramePr>
        <p:xfrm>
          <a:off x="1800000" y="2127377"/>
          <a:ext cx="5739315" cy="66124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72000">
                  <a:extLst>
                    <a:ext uri="{9D8B030D-6E8A-4147-A177-3AD203B41FA5}">
                      <a16:colId xmlns:a16="http://schemas.microsoft.com/office/drawing/2014/main" val="2712762443"/>
                    </a:ext>
                  </a:extLst>
                </a:gridCol>
                <a:gridCol w="1289105">
                  <a:extLst>
                    <a:ext uri="{9D8B030D-6E8A-4147-A177-3AD203B41FA5}">
                      <a16:colId xmlns:a16="http://schemas.microsoft.com/office/drawing/2014/main" val="2117788167"/>
                    </a:ext>
                  </a:extLst>
                </a:gridCol>
                <a:gridCol w="1289105">
                  <a:extLst>
                    <a:ext uri="{9D8B030D-6E8A-4147-A177-3AD203B41FA5}">
                      <a16:colId xmlns:a16="http://schemas.microsoft.com/office/drawing/2014/main" val="1790771605"/>
                    </a:ext>
                  </a:extLst>
                </a:gridCol>
                <a:gridCol w="1289105">
                  <a:extLst>
                    <a:ext uri="{9D8B030D-6E8A-4147-A177-3AD203B41FA5}">
                      <a16:colId xmlns:a16="http://schemas.microsoft.com/office/drawing/2014/main" val="1399517011"/>
                    </a:ext>
                  </a:extLst>
                </a:gridCol>
              </a:tblGrid>
              <a:tr h="601133"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dirty="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Confidence</a:t>
                      </a:r>
                      <a:endParaRPr lang="ko-KR" altLang="en-US" sz="2400" dirty="0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3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dirty="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Model3</a:t>
                      </a:r>
                      <a:endParaRPr lang="ko-KR" altLang="en-US" sz="2400" dirty="0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>
                        <a:latin typeface="나눔바른고딕OTF"/>
                        <a:ea typeface="나눔바른고딕OTF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>
                        <a:latin typeface="나눔바른고딕OTF"/>
                        <a:ea typeface="나눔바른고딕OTF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1281424"/>
                  </a:ext>
                </a:extLst>
              </a:tr>
              <a:tr h="601133">
                <a:tc v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2200" dirty="0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2200" b="1" dirty="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전체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2200" b="1" dirty="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착용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2200" b="1" dirty="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제품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8592234"/>
                  </a:ext>
                </a:extLst>
              </a:tr>
              <a:tr h="60113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0.1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94.2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7620" marR="7620" marT="7620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88.4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942171"/>
                  </a:ext>
                </a:extLst>
              </a:tr>
              <a:tr h="60113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0.2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91.0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97.4</a:t>
                      </a:r>
                    </a:p>
                  </a:txBody>
                  <a:tcPr marL="7620" marR="7620" marT="762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84.6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7955960"/>
                  </a:ext>
                </a:extLst>
              </a:tr>
              <a:tr h="60113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0.3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87.4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95.4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79.4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8370860"/>
                  </a:ext>
                </a:extLst>
              </a:tr>
              <a:tr h="60113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0.4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84.2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93.6</a:t>
                      </a:r>
                    </a:p>
                  </a:txBody>
                  <a:tcPr marL="7620" marR="7620" marT="7620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74.8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212266"/>
                  </a:ext>
                </a:extLst>
              </a:tr>
              <a:tr h="60113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0.5</a:t>
                      </a:r>
                      <a:endParaRPr lang="ko-KR" altLang="en-US" sz="2000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80.5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91.8</a:t>
                      </a:r>
                    </a:p>
                  </a:txBody>
                  <a:tcPr marL="7620" marR="7620" marT="762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69.2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409120"/>
                  </a:ext>
                </a:extLst>
              </a:tr>
              <a:tr h="60113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0.6</a:t>
                      </a:r>
                      <a:endParaRPr lang="ko-KR" altLang="en-US" sz="2000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76.7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88.0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65.4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3340780"/>
                  </a:ext>
                </a:extLst>
              </a:tr>
              <a:tr h="60113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0.7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69.7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83.4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56.0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7348212"/>
                  </a:ext>
                </a:extLst>
              </a:tr>
              <a:tr h="60113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0.8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57.8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71.8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43.7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8889019"/>
                  </a:ext>
                </a:extLst>
              </a:tr>
              <a:tr h="60113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0.9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30.5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40.6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20.5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5420140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F19AA373-D329-CB64-8657-CDA6D14BCA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0474209"/>
              </p:ext>
            </p:extLst>
          </p:nvPr>
        </p:nvGraphicFramePr>
        <p:xfrm>
          <a:off x="10749600" y="2121154"/>
          <a:ext cx="5739315" cy="66124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72000">
                  <a:extLst>
                    <a:ext uri="{9D8B030D-6E8A-4147-A177-3AD203B41FA5}">
                      <a16:colId xmlns:a16="http://schemas.microsoft.com/office/drawing/2014/main" val="2712762443"/>
                    </a:ext>
                  </a:extLst>
                </a:gridCol>
                <a:gridCol w="1289105">
                  <a:extLst>
                    <a:ext uri="{9D8B030D-6E8A-4147-A177-3AD203B41FA5}">
                      <a16:colId xmlns:a16="http://schemas.microsoft.com/office/drawing/2014/main" val="2117788167"/>
                    </a:ext>
                  </a:extLst>
                </a:gridCol>
                <a:gridCol w="1289105">
                  <a:extLst>
                    <a:ext uri="{9D8B030D-6E8A-4147-A177-3AD203B41FA5}">
                      <a16:colId xmlns:a16="http://schemas.microsoft.com/office/drawing/2014/main" val="1790771605"/>
                    </a:ext>
                  </a:extLst>
                </a:gridCol>
                <a:gridCol w="1289105">
                  <a:extLst>
                    <a:ext uri="{9D8B030D-6E8A-4147-A177-3AD203B41FA5}">
                      <a16:colId xmlns:a16="http://schemas.microsoft.com/office/drawing/2014/main" val="1399517011"/>
                    </a:ext>
                  </a:extLst>
                </a:gridCol>
              </a:tblGrid>
              <a:tr h="601133"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dirty="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Confidence</a:t>
                      </a:r>
                      <a:endParaRPr lang="ko-KR" altLang="en-US" sz="2400" dirty="0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3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dirty="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Model4</a:t>
                      </a:r>
                      <a:endParaRPr lang="ko-KR" altLang="en-US" sz="2400" dirty="0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>
                        <a:latin typeface="나눔바른고딕OTF"/>
                        <a:ea typeface="나눔바른고딕OTF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>
                        <a:latin typeface="나눔바른고딕OTF"/>
                        <a:ea typeface="나눔바른고딕OTF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1281424"/>
                  </a:ext>
                </a:extLst>
              </a:tr>
              <a:tr h="601133">
                <a:tc v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2200" dirty="0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2200" b="1" dirty="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전체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2200" b="1" dirty="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착용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2200" b="1" dirty="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제품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8592234"/>
                  </a:ext>
                </a:extLst>
              </a:tr>
              <a:tr h="60113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0.1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99.9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100.0</a:t>
                      </a:r>
                    </a:p>
                  </a:txBody>
                  <a:tcPr marL="7620" marR="7620" marT="7620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99.0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942171"/>
                  </a:ext>
                </a:extLst>
              </a:tr>
              <a:tr h="60113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0.2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98.6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98.2</a:t>
                      </a:r>
                    </a:p>
                  </a:txBody>
                  <a:tcPr marL="7620" marR="7620" marT="762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99.0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7955960"/>
                  </a:ext>
                </a:extLst>
              </a:tr>
              <a:tr h="60113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0.3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97.1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95.4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98.8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8370860"/>
                  </a:ext>
                </a:extLst>
              </a:tr>
              <a:tr h="60113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0.4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95.8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93.2</a:t>
                      </a:r>
                    </a:p>
                  </a:txBody>
                  <a:tcPr marL="7620" marR="7620" marT="7620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98.4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212266"/>
                  </a:ext>
                </a:extLst>
              </a:tr>
              <a:tr h="60113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0.5</a:t>
                      </a:r>
                      <a:endParaRPr lang="ko-KR" altLang="en-US" sz="2000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94.2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</a:t>
                      </a:r>
                    </a:p>
                  </a:txBody>
                  <a:tcPr marL="7620" marR="7620" marT="762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98.4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409120"/>
                  </a:ext>
                </a:extLst>
              </a:tr>
              <a:tr h="60113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0.6</a:t>
                      </a:r>
                      <a:endParaRPr lang="ko-KR" altLang="en-US" sz="2000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91.6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85.6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97.6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3340780"/>
                  </a:ext>
                </a:extLst>
              </a:tr>
              <a:tr h="60113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0.7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88.3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80.4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96.2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7348212"/>
                  </a:ext>
                </a:extLst>
              </a:tr>
              <a:tr h="60113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0.8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81.0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70.0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92.0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8889019"/>
                  </a:ext>
                </a:extLst>
              </a:tr>
              <a:tr h="60113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나눔바른고딕OTF"/>
                          <a:ea typeface="나눔바른고딕OTF"/>
                        </a:rPr>
                        <a:t>0.9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57.1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34.9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79.2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5420140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84300" y="1054100"/>
            <a:ext cx="292100" cy="292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181100"/>
            <a:ext cx="1663700" cy="25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6459200" y="914400"/>
            <a:ext cx="571500" cy="571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5400000">
            <a:off x="14744700" y="1663700"/>
            <a:ext cx="4000500" cy="25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6002000" y="1181100"/>
            <a:ext cx="2286000" cy="254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2209800" y="736600"/>
            <a:ext cx="6794500" cy="889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7899"/>
              </a:lnSpc>
              <a:defRPr/>
            </a:pPr>
            <a:r>
              <a:rPr lang="ko-KR" altLang="en-US" sz="50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차후 개선점</a:t>
            </a:r>
            <a:endParaRPr lang="ko-KR" altLang="en-US" sz="5000" b="0" i="0" u="none" strike="noStrike" dirty="0">
              <a:solidFill>
                <a:srgbClr val="006BB1"/>
              </a:solidFill>
              <a:latin typeface="나눔바른고딕OTF"/>
              <a:ea typeface="나눔바른고딕OTF"/>
            </a:endParaRP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 rot="16200000"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10800000">
            <a:off x="1257300" y="8483600"/>
            <a:ext cx="571500" cy="5715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16200000">
            <a:off x="-457200" y="8267700"/>
            <a:ext cx="4000500" cy="254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 rot="10800000">
            <a:off x="0" y="8750300"/>
            <a:ext cx="2387600" cy="25400"/>
          </a:xfrm>
          <a:prstGeom prst="rect">
            <a:avLst/>
          </a:prstGeom>
        </p:spPr>
      </p:pic>
      <p:sp>
        <p:nvSpPr>
          <p:cNvPr id="13" name="TextBox 18">
            <a:extLst>
              <a:ext uri="{FF2B5EF4-FFF2-40B4-BE49-F238E27FC236}">
                <a16:creationId xmlns:a16="http://schemas.microsoft.com/office/drawing/2014/main" id="{A60133F4-CF00-A82F-6ACE-317A3FB5CA3C}"/>
              </a:ext>
            </a:extLst>
          </p:cNvPr>
          <p:cNvSpPr txBox="1"/>
          <p:nvPr/>
        </p:nvSpPr>
        <p:spPr>
          <a:xfrm>
            <a:off x="1955800" y="1676400"/>
            <a:ext cx="12750800" cy="59055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149400"/>
              </a:lnSpc>
              <a:defRPr/>
            </a:pPr>
            <a:r>
              <a:rPr lang="en-US" altLang="ko-KR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- </a:t>
            </a:r>
            <a:r>
              <a:rPr lang="ko-KR" altLang="en-US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학습 데이터셋의 개선</a:t>
            </a:r>
            <a:br>
              <a:rPr lang="en-US" altLang="ko-KR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</a:br>
            <a:r>
              <a:rPr lang="en-US" altLang="ko-KR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: </a:t>
            </a:r>
            <a:r>
              <a:rPr lang="ko-KR" altLang="en-US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학습 데이터를 구성하는 과정에서 데이터의 편향을 제대로 확인하지 못함</a:t>
            </a:r>
            <a:br>
              <a:rPr lang="en-US" altLang="ko-KR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</a:br>
            <a:r>
              <a:rPr lang="en-US" altLang="ko-KR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</a:p>
          <a:p>
            <a:pPr lvl="0" algn="l">
              <a:lnSpc>
                <a:spcPct val="149400"/>
              </a:lnSpc>
              <a:defRPr/>
            </a:pPr>
            <a:r>
              <a:rPr lang="en-US" alt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- </a:t>
            </a:r>
            <a:r>
              <a:rPr lang="ko-KR" alt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여러 알고리즘 활용 및 비교</a:t>
            </a:r>
            <a:br>
              <a:rPr lang="en-US" alt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</a:br>
            <a:r>
              <a:rPr lang="en-US" alt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: </a:t>
            </a:r>
            <a:r>
              <a:rPr lang="ko-KR" alt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다른 알고리즘을 사용하여 모델을 테스트 해보지 않고 </a:t>
            </a:r>
            <a:r>
              <a:rPr lang="en-US" alt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yolo</a:t>
            </a:r>
            <a:r>
              <a:rPr lang="ko-KR" alt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로만 실험</a:t>
            </a:r>
            <a:br>
              <a:rPr lang="en-US" alt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</a:br>
            <a:endParaRPr lang="en-US" altLang="ko-KR" sz="2800" b="0" i="0" u="none" strike="noStrike" spc="-100" dirty="0">
              <a:solidFill>
                <a:srgbClr val="006BB1"/>
              </a:solidFill>
              <a:latin typeface="나눔바른고딕OTF"/>
              <a:ea typeface="나눔바른고딕OTF"/>
            </a:endParaRPr>
          </a:p>
          <a:p>
            <a:pPr lvl="0" algn="l">
              <a:lnSpc>
                <a:spcPct val="149400"/>
              </a:lnSpc>
              <a:defRPr/>
            </a:pPr>
            <a:r>
              <a:rPr lang="en-US" altLang="ko-KR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- </a:t>
            </a:r>
            <a:r>
              <a:rPr lang="ko-KR" altLang="en-US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실제 데이터 테스트</a:t>
            </a:r>
            <a:br>
              <a:rPr lang="en-US" altLang="ko-KR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</a:br>
            <a:r>
              <a:rPr lang="en-US" altLang="ko-KR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: </a:t>
            </a:r>
            <a:r>
              <a:rPr lang="ko-KR" altLang="en-US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테스트셋을 실제 환경과 유사하게 구성하려 노력했지만 실제 중고 마켓에 올라와 있는 데이터로는 테스트를 해보지 못함</a:t>
            </a:r>
            <a:endParaRPr lang="en-US" altLang="ko-KR" sz="2800" b="0" i="0" u="none" strike="noStrike" spc="-100" dirty="0">
              <a:solidFill>
                <a:srgbClr val="006BB1"/>
              </a:solidFill>
              <a:latin typeface="나눔바른고딕OTF"/>
              <a:ea typeface="나눔바른고딕OTF"/>
            </a:endParaRPr>
          </a:p>
        </p:txBody>
      </p:sp>
    </p:spTree>
    <p:extLst>
      <p:ext uri="{BB962C8B-B14F-4D97-AF65-F5344CB8AC3E}">
        <p14:creationId xmlns:p14="http://schemas.microsoft.com/office/powerpoint/2010/main" val="1992666704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84300" y="1054100"/>
            <a:ext cx="292100" cy="292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181100"/>
            <a:ext cx="1663700" cy="25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6459200" y="914400"/>
            <a:ext cx="571500" cy="571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5400000">
            <a:off x="14744700" y="1663700"/>
            <a:ext cx="4000500" cy="25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6002000" y="1181100"/>
            <a:ext cx="2286000" cy="254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2209800" y="736600"/>
            <a:ext cx="5181600" cy="889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7899"/>
              </a:lnSpc>
              <a:defRPr/>
            </a:pPr>
            <a:r>
              <a:rPr lang="ko-KR" altLang="en-US" sz="5000" b="0" i="0" u="none" strike="noStrike" dirty="0">
                <a:solidFill>
                  <a:srgbClr val="006BB1"/>
                </a:solidFill>
                <a:latin typeface="나눔바른고딕OTF"/>
                <a:ea typeface="나눔바른고딕OTF"/>
              </a:rPr>
              <a:t>사용 모델</a:t>
            </a:r>
            <a:endParaRPr lang="ko-KR" sz="5000" b="0" i="0" u="none" strike="noStrike" dirty="0">
              <a:solidFill>
                <a:srgbClr val="006BB1"/>
              </a:solidFill>
              <a:latin typeface="나눔바른고딕OTF"/>
              <a:ea typeface="나눔바른고딕OTF"/>
            </a:endParaRP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 rot="16200000"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10800000">
            <a:off x="1257300" y="8483600"/>
            <a:ext cx="571500" cy="5715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16200000">
            <a:off x="-457200" y="8267700"/>
            <a:ext cx="4000500" cy="254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 rot="10800000">
            <a:off x="0" y="8750300"/>
            <a:ext cx="2387600" cy="254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2209800" y="2209800"/>
            <a:ext cx="12026900" cy="4622800"/>
          </a:xfrm>
          <a:prstGeom prst="rect">
            <a:avLst/>
          </a:prstGeom>
        </p:spPr>
      </p:pic>
      <p:sp>
        <p:nvSpPr>
          <p:cNvPr id="14" name="TextBox 14"/>
          <p:cNvSpPr txBox="1"/>
          <p:nvPr/>
        </p:nvSpPr>
        <p:spPr>
          <a:xfrm>
            <a:off x="2209800" y="7366000"/>
            <a:ext cx="12979400" cy="11303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49400"/>
              </a:lnSpc>
              <a:defRPr/>
            </a:pP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object detection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모델들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중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속도와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성능이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모두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우수한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yolo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를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선택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, </a:t>
            </a:r>
          </a:p>
          <a:p>
            <a:pPr lvl="0" algn="l">
              <a:lnSpc>
                <a:spcPct val="149400"/>
              </a:lnSpc>
              <a:defRPr/>
            </a:pP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그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중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실행시간의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이점과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학습의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용이성을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위해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가장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가벼운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yolov5s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모델을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학습하기로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결정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그림 36">
            <a:extLst>
              <a:ext uri="{FF2B5EF4-FFF2-40B4-BE49-F238E27FC236}">
                <a16:creationId xmlns:a16="http://schemas.microsoft.com/office/drawing/2014/main" id="{6D0A2B20-B491-64E1-14D3-F238980970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6193" y="1638300"/>
            <a:ext cx="2004279" cy="273600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B393DA18-ED4B-1043-1460-2DF21EDA3B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0104" y="4762500"/>
            <a:ext cx="1875594" cy="2736000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07026357-3BB4-DA27-25EE-13222325227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602" y="2019300"/>
            <a:ext cx="2190000" cy="5256000"/>
          </a:xfrm>
          <a:prstGeom prst="rect">
            <a:avLst/>
          </a:prstGeom>
        </p:spPr>
      </p:pic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384300" y="1054100"/>
            <a:ext cx="292100" cy="292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0" y="1181100"/>
            <a:ext cx="1663700" cy="25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6459200" y="914400"/>
            <a:ext cx="571500" cy="571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 rot="5400000">
            <a:off x="14744700" y="1663700"/>
            <a:ext cx="4000500" cy="25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16002000" y="1181100"/>
            <a:ext cx="2286000" cy="254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2209800" y="736600"/>
            <a:ext cx="4064000" cy="889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7899"/>
              </a:lnSpc>
              <a:defRPr/>
            </a:pPr>
            <a:r>
              <a:rPr lang="ko-KR" sz="5000" b="0" i="0" u="none" strike="noStrike" dirty="0">
                <a:solidFill>
                  <a:srgbClr val="006BB1"/>
                </a:solidFill>
                <a:latin typeface="나눔바른고딕OTF"/>
                <a:ea typeface="나눔바른고딕OTF"/>
              </a:rPr>
              <a:t>목표</a:t>
            </a:r>
            <a:r>
              <a:rPr lang="en-US" sz="5000" b="0" i="0" u="none" strike="noStrike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5000" b="0" i="0" u="none" strike="noStrike" dirty="0">
                <a:solidFill>
                  <a:srgbClr val="006BB1"/>
                </a:solidFill>
                <a:latin typeface="나눔바른고딕OTF"/>
                <a:ea typeface="나눔바른고딕OTF"/>
              </a:rPr>
              <a:t>기능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 rot="16200000"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 rot="10800000">
            <a:off x="1257300" y="8483600"/>
            <a:ext cx="571500" cy="5715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 rot="16200000">
            <a:off x="-457200" y="8267700"/>
            <a:ext cx="4000500" cy="254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 rot="10800000">
            <a:off x="0" y="8750300"/>
            <a:ext cx="2387600" cy="25400"/>
          </a:xfrm>
          <a:prstGeom prst="rect">
            <a:avLst/>
          </a:prstGeom>
        </p:spPr>
      </p:pic>
      <p:sp>
        <p:nvSpPr>
          <p:cNvPr id="17" name="TextBox 17"/>
          <p:cNvSpPr txBox="1"/>
          <p:nvPr/>
        </p:nvSpPr>
        <p:spPr>
          <a:xfrm>
            <a:off x="3022600" y="7531100"/>
            <a:ext cx="12979400" cy="12065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49400"/>
              </a:lnSpc>
              <a:defRPr/>
            </a:pP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사용자가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사진을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입력했을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때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,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옷에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해당하는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영역을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검출하고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 </a:t>
            </a:r>
          </a:p>
          <a:p>
            <a:pPr lvl="0" algn="l">
              <a:lnSpc>
                <a:spcPct val="149400"/>
              </a:lnSpc>
              <a:defRPr/>
            </a:pP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(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상의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,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하의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,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원피스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)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중에서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 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어떤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항목에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속하는지를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판별</a:t>
            </a:r>
            <a:r>
              <a:rPr lang="ko-KR" alt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하고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해당하는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영역을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반환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-2476500" y="5549900"/>
            <a:ext cx="2895600" cy="2032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66000"/>
              </a:lnSpc>
              <a:defRPr/>
            </a:pPr>
            <a:r>
              <a:rPr lang="en-US" sz="1100" b="0" i="0" u="none" strike="noStrike" dirty="0">
                <a:solidFill>
                  <a:srgbClr val="FFFFFF"/>
                </a:solidFill>
                <a:latin typeface="Gmarket Sans Medium"/>
                <a:ea typeface="나눔바른고딕OTF"/>
              </a:rPr>
              <a:t>*</a:t>
            </a:r>
            <a:r>
              <a:rPr lang="ko-KR" sz="1100" b="0" i="0" u="none" strike="noStrike" dirty="0">
                <a:solidFill>
                  <a:srgbClr val="FFFFFF"/>
                </a:solidFill>
                <a:latin typeface="나눔바른고딕OTF"/>
                <a:ea typeface="Gmarket Sans Medium"/>
              </a:rPr>
              <a:t>페이지</a:t>
            </a:r>
            <a:r>
              <a:rPr lang="en-US" sz="1100" b="0" i="0" u="none" strike="noStrike" dirty="0">
                <a:solidFill>
                  <a:srgbClr val="FFFFFF"/>
                </a:solidFill>
                <a:latin typeface="Gmarket Sans Medium"/>
                <a:ea typeface="나눔바른고딕OTF"/>
              </a:rPr>
              <a:t> </a:t>
            </a:r>
            <a:r>
              <a:rPr lang="ko-KR" sz="1100" b="0" i="0" u="none" strike="noStrike" dirty="0">
                <a:solidFill>
                  <a:srgbClr val="FFFFFF"/>
                </a:solidFill>
                <a:latin typeface="나눔바른고딕OTF"/>
                <a:ea typeface="Gmarket Sans Medium"/>
              </a:rPr>
              <a:t>내</a:t>
            </a:r>
            <a:r>
              <a:rPr lang="en-US" sz="1100" b="0" i="0" u="none" strike="noStrike" dirty="0">
                <a:solidFill>
                  <a:srgbClr val="FFFFFF"/>
                </a:solidFill>
                <a:latin typeface="Gmarket Sans Medium"/>
                <a:ea typeface="나눔바른고딕OTF"/>
              </a:rPr>
              <a:t> </a:t>
            </a:r>
            <a:r>
              <a:rPr lang="ko-KR" sz="1100" b="0" i="0" u="none" strike="noStrike" dirty="0">
                <a:solidFill>
                  <a:srgbClr val="FFFFFF"/>
                </a:solidFill>
                <a:latin typeface="나눔바른고딕OTF"/>
                <a:ea typeface="Gmarket Sans Medium"/>
              </a:rPr>
              <a:t>인물</a:t>
            </a:r>
            <a:r>
              <a:rPr lang="en-US" sz="1100" b="0" i="0" u="none" strike="noStrike" dirty="0">
                <a:solidFill>
                  <a:srgbClr val="FFFFFF"/>
                </a:solidFill>
                <a:latin typeface="Gmarket Sans Medium"/>
                <a:ea typeface="나눔바른고딕OTF"/>
              </a:rPr>
              <a:t> </a:t>
            </a:r>
            <a:r>
              <a:rPr lang="ko-KR" sz="1100" b="0" i="0" u="none" strike="noStrike" dirty="0">
                <a:solidFill>
                  <a:srgbClr val="FFFFFF"/>
                </a:solidFill>
                <a:latin typeface="나눔바른고딕OTF"/>
                <a:ea typeface="Gmarket Sans Medium"/>
              </a:rPr>
              <a:t>사진은</a:t>
            </a:r>
            <a:r>
              <a:rPr lang="en-US" sz="1100" b="0" i="0" u="none" strike="noStrike" dirty="0">
                <a:solidFill>
                  <a:srgbClr val="FFFFFF"/>
                </a:solidFill>
                <a:latin typeface="Gmarket Sans Medium"/>
                <a:ea typeface="나눔바른고딕OTF"/>
              </a:rPr>
              <a:t> </a:t>
            </a:r>
            <a:r>
              <a:rPr lang="ko-KR" sz="1100" b="0" i="0" u="none" strike="noStrike" dirty="0" err="1">
                <a:solidFill>
                  <a:srgbClr val="FFFFFF"/>
                </a:solidFill>
                <a:latin typeface="나눔바른고딕OTF"/>
                <a:ea typeface="Gmarket Sans Medium"/>
              </a:rPr>
              <a:t>샘플이미지</a:t>
            </a:r>
            <a:r>
              <a:rPr lang="en-US" sz="1100" b="0" i="0" u="none" strike="noStrike" dirty="0">
                <a:solidFill>
                  <a:srgbClr val="FFFFFF"/>
                </a:solidFill>
                <a:latin typeface="Gmarket Sans Medium"/>
                <a:ea typeface="나눔바른고딕OTF"/>
              </a:rPr>
              <a:t> </a:t>
            </a:r>
            <a:r>
              <a:rPr lang="ko-KR" sz="1100" b="0" i="0" u="none" strike="noStrike" dirty="0">
                <a:solidFill>
                  <a:srgbClr val="FFFFFF"/>
                </a:solidFill>
                <a:latin typeface="나눔바른고딕OTF"/>
                <a:ea typeface="Gmarket Sans Medium"/>
              </a:rPr>
              <a:t>입니다</a:t>
            </a:r>
            <a:r>
              <a:rPr lang="en-US" sz="1100" b="0" i="0" u="none" strike="noStrike" dirty="0">
                <a:solidFill>
                  <a:srgbClr val="FFFFFF"/>
                </a:solidFill>
                <a:latin typeface="Gmarket Sans Medium"/>
                <a:ea typeface="나눔바른고딕OTF"/>
              </a:rPr>
              <a:t>. </a:t>
            </a:r>
          </a:p>
        </p:txBody>
      </p:sp>
      <p:grpSp>
        <p:nvGrpSpPr>
          <p:cNvPr id="19" name="Group 19"/>
          <p:cNvGrpSpPr/>
          <p:nvPr/>
        </p:nvGrpSpPr>
        <p:grpSpPr>
          <a:xfrm>
            <a:off x="0" y="0"/>
            <a:ext cx="0" cy="0"/>
            <a:chOff x="0" y="0"/>
            <a:chExt cx="914400" cy="914400"/>
          </a:xfrm>
        </p:grpSpPr>
      </p:grpSp>
      <p:pic>
        <p:nvPicPr>
          <p:cNvPr id="20" name="Picture 20"/>
          <p:cNvPicPr>
            <a:picLocks noChangeAspect="1"/>
          </p:cNvPicPr>
          <p:nvPr/>
        </p:nvPicPr>
        <p:blipFill rotWithShape="1">
          <a:blip r:embed="rId12"/>
          <a:stretch>
            <a:fillRect/>
          </a:stretch>
        </p:blipFill>
        <p:spPr>
          <a:xfrm>
            <a:off x="4749800" y="4203700"/>
            <a:ext cx="1384300" cy="8255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4673600" y="4432300"/>
            <a:ext cx="1333500" cy="4191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ctr">
              <a:lnSpc>
                <a:spcPct val="99600"/>
              </a:lnSpc>
              <a:defRPr/>
            </a:pPr>
            <a:r>
              <a:rPr lang="en-US" sz="2300" b="0" i="0" u="none" strike="noStrike">
                <a:solidFill>
                  <a:srgbClr val="FFFFFF"/>
                </a:solidFill>
                <a:latin typeface="나눔바른고딕OTF"/>
                <a:ea typeface="나눔바른고딕OTF"/>
              </a:rPr>
              <a:t>input</a:t>
            </a:r>
          </a:p>
        </p:txBody>
      </p:sp>
      <p:grpSp>
        <p:nvGrpSpPr>
          <p:cNvPr id="22" name="Group 22"/>
          <p:cNvGrpSpPr/>
          <p:nvPr/>
        </p:nvGrpSpPr>
        <p:grpSpPr>
          <a:xfrm>
            <a:off x="0" y="0"/>
            <a:ext cx="0" cy="0"/>
            <a:chOff x="0" y="0"/>
            <a:chExt cx="914400" cy="914400"/>
          </a:xfrm>
        </p:grpSpPr>
      </p:grpSp>
      <p:pic>
        <p:nvPicPr>
          <p:cNvPr id="23" name="Picture 23"/>
          <p:cNvPicPr>
            <a:picLocks noChangeAspect="1"/>
          </p:cNvPicPr>
          <p:nvPr/>
        </p:nvPicPr>
        <p:blipFill rotWithShape="1">
          <a:blip r:embed="rId12"/>
          <a:stretch>
            <a:fillRect/>
          </a:stretch>
        </p:blipFill>
        <p:spPr>
          <a:xfrm>
            <a:off x="9296400" y="4203700"/>
            <a:ext cx="1384300" cy="825500"/>
          </a:xfrm>
          <a:prstGeom prst="rect">
            <a:avLst/>
          </a:prstGeom>
        </p:spPr>
      </p:pic>
      <p:sp>
        <p:nvSpPr>
          <p:cNvPr id="24" name="TextBox 24"/>
          <p:cNvSpPr txBox="1"/>
          <p:nvPr/>
        </p:nvSpPr>
        <p:spPr>
          <a:xfrm>
            <a:off x="9220200" y="4432300"/>
            <a:ext cx="1333500" cy="4191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ctr">
              <a:lnSpc>
                <a:spcPct val="99600"/>
              </a:lnSpc>
              <a:defRPr/>
            </a:pPr>
            <a:r>
              <a:rPr lang="en-US" sz="2300" b="0" i="0" u="none" strike="noStrike">
                <a:solidFill>
                  <a:srgbClr val="FFFFFF"/>
                </a:solidFill>
                <a:latin typeface="나눔바른고딕OTF"/>
                <a:ea typeface="나눔바른고딕OTF"/>
              </a:rPr>
              <a:t>output</a:t>
            </a:r>
          </a:p>
        </p:txBody>
      </p:sp>
      <p:grpSp>
        <p:nvGrpSpPr>
          <p:cNvPr id="25" name="Group 25"/>
          <p:cNvGrpSpPr/>
          <p:nvPr/>
        </p:nvGrpSpPr>
        <p:grpSpPr>
          <a:xfrm>
            <a:off x="0" y="0"/>
            <a:ext cx="0" cy="0"/>
            <a:chOff x="0" y="0"/>
            <a:chExt cx="914400" cy="914400"/>
          </a:xfrm>
        </p:grpSpPr>
      </p:grpSp>
      <p:pic>
        <p:nvPicPr>
          <p:cNvPr id="26" name="Picture 26"/>
          <p:cNvPicPr>
            <a:picLocks noChangeAspect="1"/>
          </p:cNvPicPr>
          <p:nvPr/>
        </p:nvPicPr>
        <p:blipFill rotWithShape="1">
          <a:blip r:embed="rId13"/>
          <a:stretch>
            <a:fillRect/>
          </a:stretch>
        </p:blipFill>
        <p:spPr>
          <a:xfrm>
            <a:off x="6273800" y="3695700"/>
            <a:ext cx="2730500" cy="1854200"/>
          </a:xfrm>
          <a:prstGeom prst="rect">
            <a:avLst/>
          </a:prstGeom>
        </p:spPr>
      </p:pic>
      <p:sp>
        <p:nvSpPr>
          <p:cNvPr id="27" name="TextBox 27"/>
          <p:cNvSpPr txBox="1"/>
          <p:nvPr/>
        </p:nvSpPr>
        <p:spPr>
          <a:xfrm>
            <a:off x="6972300" y="4483100"/>
            <a:ext cx="1333500" cy="4191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ctr">
              <a:lnSpc>
                <a:spcPct val="99600"/>
              </a:lnSpc>
              <a:defRPr/>
            </a:pPr>
            <a:r>
              <a:rPr lang="en-US" sz="2300" b="0" i="0" u="none" strike="noStrike">
                <a:solidFill>
                  <a:srgbClr val="FFFFFF"/>
                </a:solidFill>
                <a:latin typeface="나눔바른고딕OTF"/>
                <a:ea typeface="나눔바른고딕OTF"/>
              </a:rPr>
              <a:t>Model</a:t>
            </a:r>
          </a:p>
        </p:txBody>
      </p:sp>
      <p:pic>
        <p:nvPicPr>
          <p:cNvPr id="28" name="Picture 28"/>
          <p:cNvPicPr>
            <a:picLocks noChangeAspect="1"/>
          </p:cNvPicPr>
          <p:nvPr/>
        </p:nvPicPr>
        <p:blipFill rotWithShape="1">
          <a:blip r:embed="rId14"/>
          <a:stretch>
            <a:fillRect/>
          </a:stretch>
        </p:blipFill>
        <p:spPr>
          <a:xfrm rot="20520000">
            <a:off x="12217400" y="3048000"/>
            <a:ext cx="2425700" cy="139700"/>
          </a:xfrm>
          <a:prstGeom prst="rect">
            <a:avLst/>
          </a:prstGeom>
        </p:spPr>
      </p:pic>
      <p:pic>
        <p:nvPicPr>
          <p:cNvPr id="29" name="Picture 29"/>
          <p:cNvPicPr>
            <a:picLocks noChangeAspect="1"/>
          </p:cNvPicPr>
          <p:nvPr/>
        </p:nvPicPr>
        <p:blipFill rotWithShape="1">
          <a:blip r:embed="rId15"/>
          <a:stretch>
            <a:fillRect/>
          </a:stretch>
        </p:blipFill>
        <p:spPr>
          <a:xfrm rot="1740000">
            <a:off x="12306300" y="5727700"/>
            <a:ext cx="2425700" cy="13970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ED6EF3F2-7C44-78F3-B567-2F5F64531387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813" y="2019300"/>
            <a:ext cx="2190000" cy="5256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 rot="5400000">
            <a:off x="9423400" y="5130800"/>
            <a:ext cx="10287000" cy="254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5092700" y="3810000"/>
            <a:ext cx="8102600" cy="2667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07899"/>
              </a:lnSpc>
              <a:defRPr/>
            </a:pPr>
            <a:r>
              <a:rPr lang="en-US" sz="10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Dataset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144000" y="1524000"/>
            <a:ext cx="9144000" cy="254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4287500" y="1244600"/>
            <a:ext cx="571500" cy="5715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384300" y="1384300"/>
            <a:ext cx="292100" cy="2921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0" y="1511300"/>
            <a:ext cx="1663700" cy="254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10800000">
            <a:off x="1257300" y="8483600"/>
            <a:ext cx="571500" cy="5715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 rot="16200000">
            <a:off x="-685800" y="8153400"/>
            <a:ext cx="4432300" cy="25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84300" y="1054100"/>
            <a:ext cx="292100" cy="292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181100"/>
            <a:ext cx="1663700" cy="25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6459200" y="914400"/>
            <a:ext cx="571500" cy="571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5400000">
            <a:off x="14744700" y="1663700"/>
            <a:ext cx="4000500" cy="25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6002000" y="1181100"/>
            <a:ext cx="2286000" cy="254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2209800" y="736600"/>
            <a:ext cx="10401300" cy="889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7899"/>
              </a:lnSpc>
              <a:defRPr/>
            </a:pPr>
            <a:r>
              <a:rPr lang="ko-KR" sz="5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사용</a:t>
            </a:r>
            <a:r>
              <a:rPr lang="en-US" sz="5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 Dataset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 rot="16200000"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10800000">
            <a:off x="1257300" y="8483600"/>
            <a:ext cx="571500" cy="5715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16200000">
            <a:off x="-457200" y="8267700"/>
            <a:ext cx="4000500" cy="254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 rot="10800000">
            <a:off x="0" y="8750300"/>
            <a:ext cx="2387600" cy="25400"/>
          </a:xfrm>
          <a:prstGeom prst="rect">
            <a:avLst/>
          </a:prstGeom>
        </p:spPr>
      </p:pic>
      <p:sp>
        <p:nvSpPr>
          <p:cNvPr id="13" name="TextBox 13"/>
          <p:cNvSpPr txBox="1"/>
          <p:nvPr/>
        </p:nvSpPr>
        <p:spPr>
          <a:xfrm>
            <a:off x="2222500" y="2197100"/>
            <a:ext cx="13944600" cy="19558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203350"/>
              </a:lnSpc>
              <a:buClr>
                <a:srgbClr val="006BB1"/>
              </a:buClr>
              <a:defRPr/>
            </a:pPr>
            <a:r>
              <a:rPr lang="en-US" sz="4000" b="0" i="0" u="none" strike="noStrike" spc="-200" dirty="0">
                <a:solidFill>
                  <a:srgbClr val="006BB1"/>
                </a:solidFill>
                <a:latin typeface="나눔바른고딕OTF"/>
                <a:ea typeface="나눔바른고딕OTF"/>
              </a:rPr>
              <a:t>K-Fashion </a:t>
            </a:r>
            <a:r>
              <a:rPr lang="ko-KR" sz="4000" b="0" i="0" u="none" strike="noStrike" spc="-2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이미지</a:t>
            </a:r>
            <a:r>
              <a:rPr lang="en-US" sz="4000" b="0" i="0" u="none" strike="noStrike" spc="-2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Dataset : 40,000</a:t>
            </a:r>
            <a:r>
              <a:rPr lang="ko-KR" sz="4000" b="0" i="0" u="none" strike="noStrike" spc="-2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장</a:t>
            </a:r>
            <a:r>
              <a:rPr lang="en-US" sz="4000" b="0" i="0" u="none" strike="noStrike" spc="-2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4000" b="0" i="0" u="none" strike="noStrike" spc="-2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사용</a:t>
            </a:r>
          </a:p>
          <a:p>
            <a:pPr lvl="0" algn="l">
              <a:lnSpc>
                <a:spcPct val="203350"/>
              </a:lnSpc>
              <a:buClr>
                <a:srgbClr val="006BB1"/>
              </a:buClr>
              <a:defRPr/>
            </a:pPr>
            <a:r>
              <a:rPr lang="ko-KR" sz="4000" b="0" i="0" u="none" strike="noStrike" spc="-200" dirty="0" err="1">
                <a:solidFill>
                  <a:srgbClr val="006BB1"/>
                </a:solidFill>
                <a:latin typeface="나눔바른고딕OTF"/>
                <a:ea typeface="나눔바른고딕OTF"/>
              </a:rPr>
              <a:t>무신사</a:t>
            </a:r>
            <a:r>
              <a:rPr lang="en-US" sz="4000" b="0" i="0" u="none" strike="noStrike" spc="-2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4000" b="0" i="0" u="none" strike="noStrike" spc="-200" dirty="0" err="1">
                <a:solidFill>
                  <a:srgbClr val="006BB1"/>
                </a:solidFill>
                <a:latin typeface="나눔바른고딕OTF"/>
                <a:ea typeface="나눔바른고딕OTF"/>
              </a:rPr>
              <a:t>크롤링</a:t>
            </a:r>
            <a:r>
              <a:rPr lang="en-US" sz="4000" b="0" i="0" u="none" strike="noStrike" spc="-2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4000" b="0" i="0" u="none" strike="noStrike" spc="-2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이미지</a:t>
            </a:r>
            <a:r>
              <a:rPr lang="en-US" sz="4000" b="0" i="0" u="none" strike="noStrike" spc="-2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Dataset : 5,000</a:t>
            </a:r>
            <a:r>
              <a:rPr lang="ko-KR" sz="4000" b="0" i="0" u="none" strike="noStrike" spc="-2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장</a:t>
            </a:r>
            <a:r>
              <a:rPr lang="en-US" sz="4000" b="0" i="0" u="none" strike="noStrike" spc="-2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4000" b="0" i="0" u="none" strike="noStrike" spc="-2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사용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84300" y="1054100"/>
            <a:ext cx="292100" cy="292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181100"/>
            <a:ext cx="1663700" cy="25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6459200" y="914400"/>
            <a:ext cx="571500" cy="571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5400000">
            <a:off x="14744700" y="1663700"/>
            <a:ext cx="4000500" cy="25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6002000" y="1181100"/>
            <a:ext cx="2286000" cy="254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2209800" y="736600"/>
            <a:ext cx="10401300" cy="889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7899"/>
              </a:lnSpc>
              <a:defRPr/>
            </a:pPr>
            <a:r>
              <a:rPr lang="en-US" sz="5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AI-hub K-Fashion </a:t>
            </a:r>
            <a:r>
              <a:rPr lang="ko-KR" sz="5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이미지</a:t>
            </a:r>
            <a:r>
              <a:rPr lang="en-US" sz="5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 Dataset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 rot="16200000"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10800000">
            <a:off x="1257300" y="8483600"/>
            <a:ext cx="571500" cy="5715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16200000">
            <a:off x="-457200" y="8267700"/>
            <a:ext cx="4000500" cy="254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 rot="10800000">
            <a:off x="0" y="8750300"/>
            <a:ext cx="2387600" cy="254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2209800" y="4124187"/>
            <a:ext cx="3479800" cy="4533900"/>
          </a:xfrm>
          <a:prstGeom prst="rect">
            <a:avLst/>
          </a:prstGeom>
        </p:spPr>
      </p:pic>
      <p:sp>
        <p:nvSpPr>
          <p:cNvPr id="14" name="TextBox 14"/>
          <p:cNvSpPr txBox="1"/>
          <p:nvPr/>
        </p:nvSpPr>
        <p:spPr>
          <a:xfrm>
            <a:off x="2222500" y="2146300"/>
            <a:ext cx="13919200" cy="1778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49400"/>
              </a:lnSpc>
              <a:defRPr/>
            </a:pP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데이터셋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구성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: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총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120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만장의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이미지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중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4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만장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사용</a:t>
            </a:r>
          </a:p>
          <a:p>
            <a:pPr lvl="0" algn="l">
              <a:lnSpc>
                <a:spcPct val="149400"/>
              </a:lnSpc>
              <a:defRPr/>
            </a:pP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포함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정보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: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의류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영역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직사각형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좌표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, </a:t>
            </a:r>
            <a:r>
              <a:rPr lang="ko-KR" sz="2800" b="0" i="0" u="none" strike="noStrike" spc="-100" dirty="0" err="1">
                <a:solidFill>
                  <a:srgbClr val="006BB1"/>
                </a:solidFill>
                <a:latin typeface="나눔바른고딕OTF"/>
                <a:ea typeface="나눔바른고딕OTF"/>
              </a:rPr>
              <a:t>폴리곤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좌표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,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대분류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10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가지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,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세부속성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186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가지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,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스타일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23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가지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2806700" y="8658087"/>
            <a:ext cx="2006600" cy="3556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49400"/>
              </a:lnSpc>
              <a:defRPr/>
            </a:pPr>
            <a:r>
              <a:rPr lang="en-US" sz="20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[</a:t>
            </a:r>
            <a:r>
              <a:rPr lang="ko-KR" sz="20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예시</a:t>
            </a:r>
            <a:r>
              <a:rPr lang="en-US" sz="20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0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이미지</a:t>
            </a:r>
            <a:r>
              <a:rPr lang="en-US" sz="20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]</a:t>
            </a:r>
          </a:p>
        </p:txBody>
      </p:sp>
      <p:pic>
        <p:nvPicPr>
          <p:cNvPr id="17" name="Picture 17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6299200" y="4124187"/>
            <a:ext cx="4508500" cy="4533900"/>
          </a:xfrm>
          <a:prstGeom prst="rect">
            <a:avLst/>
          </a:prstGeom>
        </p:spPr>
      </p:pic>
      <p:sp>
        <p:nvSpPr>
          <p:cNvPr id="18" name="TextBox 18"/>
          <p:cNvSpPr txBox="1"/>
          <p:nvPr/>
        </p:nvSpPr>
        <p:spPr>
          <a:xfrm>
            <a:off x="7069483" y="8636000"/>
            <a:ext cx="2971800" cy="4699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49400"/>
              </a:lnSpc>
              <a:defRPr/>
            </a:pPr>
            <a:r>
              <a:rPr lang="en-US" sz="20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[</a:t>
            </a:r>
            <a:r>
              <a:rPr lang="ko-KR" sz="20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의류</a:t>
            </a:r>
            <a:r>
              <a:rPr lang="en-US" sz="20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0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영역</a:t>
            </a:r>
            <a:r>
              <a:rPr lang="en-US" sz="20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0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좌표</a:t>
            </a:r>
            <a:r>
              <a:rPr lang="en-US" sz="20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0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이미지</a:t>
            </a:r>
            <a:r>
              <a:rPr lang="en-US" sz="20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]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1061700" y="4936987"/>
            <a:ext cx="6413500" cy="29083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49400"/>
              </a:lnSpc>
              <a:defRPr/>
            </a:pPr>
            <a:r>
              <a:rPr lang="ko-KR" sz="22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대분류</a:t>
            </a:r>
          </a:p>
          <a:p>
            <a:pPr lvl="0" algn="l">
              <a:lnSpc>
                <a:spcPct val="149400"/>
              </a:lnSpc>
              <a:defRPr/>
            </a:pPr>
            <a:r>
              <a:rPr lang="en-US" sz="22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- </a:t>
            </a:r>
            <a:r>
              <a:rPr lang="ko-KR" sz="22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카테고리</a:t>
            </a:r>
            <a:r>
              <a:rPr lang="en-US" sz="22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, </a:t>
            </a:r>
            <a:r>
              <a:rPr lang="ko-KR" sz="22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컬러</a:t>
            </a:r>
            <a:r>
              <a:rPr lang="en-US" sz="22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, </a:t>
            </a:r>
            <a:r>
              <a:rPr lang="ko-KR" sz="22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프린트</a:t>
            </a:r>
            <a:r>
              <a:rPr lang="en-US" sz="22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, </a:t>
            </a:r>
            <a:r>
              <a:rPr lang="ko-KR" sz="22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소재</a:t>
            </a:r>
            <a:r>
              <a:rPr lang="en-US" sz="22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, </a:t>
            </a:r>
            <a:r>
              <a:rPr lang="ko-KR" sz="22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기장</a:t>
            </a:r>
            <a:r>
              <a:rPr lang="en-US" sz="22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, …</a:t>
            </a:r>
          </a:p>
          <a:p>
            <a:pPr lvl="0" algn="l">
              <a:lnSpc>
                <a:spcPct val="149400"/>
              </a:lnSpc>
              <a:defRPr/>
            </a:pPr>
            <a:r>
              <a:rPr lang="ko-KR" sz="22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세부</a:t>
            </a:r>
            <a:r>
              <a:rPr lang="en-US" sz="22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2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속성</a:t>
            </a:r>
          </a:p>
          <a:p>
            <a:pPr lvl="0" algn="l">
              <a:lnSpc>
                <a:spcPct val="149400"/>
              </a:lnSpc>
              <a:defRPr/>
            </a:pPr>
            <a:r>
              <a:rPr lang="en-US" sz="22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- </a:t>
            </a:r>
            <a:r>
              <a:rPr lang="ko-KR" sz="22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대분류에</a:t>
            </a:r>
            <a:r>
              <a:rPr lang="en-US" sz="22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2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대한</a:t>
            </a:r>
            <a:r>
              <a:rPr lang="en-US" sz="22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2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세부</a:t>
            </a:r>
            <a:r>
              <a:rPr lang="en-US" sz="22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2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속성</a:t>
            </a:r>
            <a:r>
              <a:rPr lang="en-US" sz="22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ex) </a:t>
            </a:r>
            <a:r>
              <a:rPr lang="ko-KR" sz="22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컬러</a:t>
            </a:r>
            <a:r>
              <a:rPr lang="en-US" sz="22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-&gt; </a:t>
            </a:r>
            <a:r>
              <a:rPr lang="ko-KR" sz="22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블랙</a:t>
            </a:r>
            <a:r>
              <a:rPr lang="en-US" sz="22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, </a:t>
            </a:r>
            <a:r>
              <a:rPr lang="ko-KR" sz="22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레드</a:t>
            </a:r>
            <a:r>
              <a:rPr lang="en-US" sz="22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, …</a:t>
            </a:r>
          </a:p>
          <a:p>
            <a:pPr lvl="0" algn="l">
              <a:lnSpc>
                <a:spcPct val="149400"/>
              </a:lnSpc>
              <a:defRPr/>
            </a:pPr>
            <a:r>
              <a:rPr lang="ko-KR" sz="22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스타일</a:t>
            </a:r>
          </a:p>
          <a:p>
            <a:pPr lvl="0" algn="l">
              <a:lnSpc>
                <a:spcPct val="149400"/>
              </a:lnSpc>
              <a:defRPr/>
            </a:pPr>
            <a:r>
              <a:rPr lang="en-US" sz="22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- </a:t>
            </a:r>
            <a:r>
              <a:rPr lang="ko-KR" sz="22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모던</a:t>
            </a:r>
            <a:r>
              <a:rPr lang="en-US" sz="22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, </a:t>
            </a:r>
            <a:r>
              <a:rPr lang="ko-KR" sz="22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컨트리</a:t>
            </a:r>
            <a:r>
              <a:rPr lang="en-US" sz="22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, </a:t>
            </a:r>
            <a:r>
              <a:rPr lang="ko-KR" sz="22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히피</a:t>
            </a:r>
            <a:r>
              <a:rPr lang="en-US" sz="22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, </a:t>
            </a:r>
            <a:r>
              <a:rPr lang="ko-KR" sz="2200" b="0" i="0" u="none" strike="noStrike" spc="-100" dirty="0" err="1">
                <a:solidFill>
                  <a:srgbClr val="006BB1"/>
                </a:solidFill>
                <a:latin typeface="나눔바른고딕OTF"/>
                <a:ea typeface="나눔바른고딕OTF"/>
              </a:rPr>
              <a:t>레트로</a:t>
            </a:r>
            <a:r>
              <a:rPr lang="en-US" sz="22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, …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A1BFD65-5F6B-00A9-75C4-0B5CC16EF6E4}"/>
              </a:ext>
            </a:extLst>
          </p:cNvPr>
          <p:cNvSpPr/>
          <p:nvPr/>
        </p:nvSpPr>
        <p:spPr>
          <a:xfrm>
            <a:off x="7772400" y="4479787"/>
            <a:ext cx="2362200" cy="4178300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84300" y="1054100"/>
            <a:ext cx="292100" cy="292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181100"/>
            <a:ext cx="1663700" cy="25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6459200" y="914400"/>
            <a:ext cx="571500" cy="571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5400000">
            <a:off x="14744700" y="1663700"/>
            <a:ext cx="4000500" cy="25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6002000" y="1181100"/>
            <a:ext cx="2286000" cy="254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2209800" y="736600"/>
            <a:ext cx="6794500" cy="889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7899"/>
              </a:lnSpc>
              <a:defRPr/>
            </a:pPr>
            <a:r>
              <a:rPr lang="ko-KR" sz="5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무신사</a:t>
            </a:r>
            <a:r>
              <a:rPr lang="en-US" sz="5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5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크롤링</a:t>
            </a:r>
            <a:r>
              <a:rPr lang="en-US" sz="5000" b="0" i="0" u="none" strike="noStrike">
                <a:solidFill>
                  <a:srgbClr val="006BB1"/>
                </a:solidFill>
                <a:latin typeface="나눔바른고딕OTF"/>
                <a:ea typeface="나눔바른고딕OTF"/>
              </a:rPr>
              <a:t> Dataset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 rot="16200000">
            <a:off x="16306800" y="8750300"/>
            <a:ext cx="863600" cy="254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10800000">
            <a:off x="1257300" y="8483600"/>
            <a:ext cx="571500" cy="5715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16200000">
            <a:off x="-457200" y="8267700"/>
            <a:ext cx="4000500" cy="254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 rot="10800000">
            <a:off x="0" y="8750300"/>
            <a:ext cx="2387600" cy="25400"/>
          </a:xfrm>
          <a:prstGeom prst="rect">
            <a:avLst/>
          </a:prstGeom>
        </p:spPr>
      </p:pic>
      <p:graphicFrame>
        <p:nvGraphicFramePr>
          <p:cNvPr id="14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367717"/>
              </p:ext>
            </p:extLst>
          </p:nvPr>
        </p:nvGraphicFramePr>
        <p:xfrm>
          <a:off x="2159000" y="4381500"/>
          <a:ext cx="2946400" cy="4648200"/>
        </p:xfrm>
        <a:graphic>
          <a:graphicData uri="http://schemas.openxmlformats.org/drawingml/2006/table">
            <a:tbl>
              <a:tblPr/>
              <a:tblGrid>
                <a:gridCol w="147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74700"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ko-KR" sz="1700" b="0" i="0" u="none" strike="noStrike" dirty="0">
                          <a:solidFill>
                            <a:srgbClr val="FFFFFF"/>
                          </a:solidFill>
                          <a:latin typeface="나눔바른고딕OTF"/>
                          <a:ea typeface="나눔바른고딕OTF"/>
                        </a:rPr>
                        <a:t>품목</a:t>
                      </a:r>
                      <a:endParaRPr lang="en-US" sz="1100" dirty="0">
                        <a:latin typeface="나눔바른고딕OTF"/>
                        <a:ea typeface="나눔바른고딕OTF"/>
                      </a:endParaRPr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896D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ko-KR" sz="1700" b="0" i="0" u="none" strike="noStrike" dirty="0">
                          <a:solidFill>
                            <a:srgbClr val="FFFFFF"/>
                          </a:solidFill>
                          <a:latin typeface="나눔바른고딕OTF"/>
                          <a:ea typeface="나눔바른고딕OTF"/>
                        </a:rPr>
                        <a:t>데이터</a:t>
                      </a:r>
                      <a:r>
                        <a:rPr lang="en-US" sz="1700" b="0" i="0" u="none" strike="noStrike" dirty="0">
                          <a:solidFill>
                            <a:srgbClr val="FFFFFF"/>
                          </a:solidFill>
                          <a:latin typeface="나눔바른고딕OTF"/>
                          <a:ea typeface="나눔바른고딕OTF"/>
                        </a:rPr>
                        <a:t> </a:t>
                      </a:r>
                      <a:r>
                        <a:rPr lang="ko-KR" sz="1700" b="0" i="0" u="none" strike="noStrike" dirty="0">
                          <a:solidFill>
                            <a:srgbClr val="FFFFFF"/>
                          </a:solidFill>
                          <a:latin typeface="나눔바른고딕OTF"/>
                          <a:ea typeface="나눔바른고딕OTF"/>
                        </a:rPr>
                        <a:t>개수</a:t>
                      </a:r>
                      <a:endParaRPr lang="en-US" sz="1100" dirty="0">
                        <a:latin typeface="나눔바른고딕OTF"/>
                        <a:ea typeface="나눔바른고딕OTF"/>
                      </a:endParaRPr>
                    </a:p>
                  </a:txBody>
                  <a:tcPr marL="19050" marR="19050" marT="19050" marB="19050" anchor="ctr">
                    <a:lnL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896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4700"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ko-KR" sz="1600" b="0" i="0" u="none" strike="noStrike" dirty="0" err="1">
                          <a:solidFill>
                            <a:srgbClr val="8896D7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긴소매</a:t>
                      </a:r>
                      <a:endParaRPr lang="en-US" sz="1100" b="0" dirty="0"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6F7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en-US" sz="1600" b="0" i="0" u="none" strike="noStrike" dirty="0">
                          <a:solidFill>
                            <a:srgbClr val="8896D7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9000</a:t>
                      </a:r>
                      <a:endParaRPr lang="en-US" sz="1100" b="0" dirty="0"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19050" marR="19050" marT="19050" marB="19050" anchor="ctr">
                    <a:lnL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6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4700"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ko-KR" sz="1600" b="0" i="0" u="none" strike="noStrike" dirty="0">
                          <a:solidFill>
                            <a:srgbClr val="8896D7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셔츠</a:t>
                      </a:r>
                      <a:r>
                        <a:rPr lang="en-US" sz="1600" b="0" i="0" u="none" strike="noStrike" dirty="0">
                          <a:solidFill>
                            <a:srgbClr val="8896D7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&amp;</a:t>
                      </a:r>
                      <a:r>
                        <a:rPr lang="ko-KR" sz="1600" b="0" i="0" u="none" strike="noStrike" dirty="0">
                          <a:solidFill>
                            <a:srgbClr val="8896D7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블라우스</a:t>
                      </a:r>
                      <a:endParaRPr lang="en-US" sz="1100" b="0" dirty="0"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6F7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en-US" sz="1600" b="0" i="0" u="none" strike="noStrike" dirty="0">
                          <a:solidFill>
                            <a:srgbClr val="8896D7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4000</a:t>
                      </a:r>
                      <a:endParaRPr lang="en-US" sz="1100" b="0" dirty="0"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19050" marR="19050" marT="19050" marB="19050" anchor="ctr">
                    <a:lnL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6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4700"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ko-KR" sz="1600" b="0" i="0" u="none" strike="noStrike" dirty="0">
                          <a:solidFill>
                            <a:srgbClr val="8896D7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반소매</a:t>
                      </a:r>
                      <a:endParaRPr lang="en-US" sz="1100" b="0" dirty="0"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6F7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en-US" sz="1600" b="0" i="0" u="none" strike="noStrike" dirty="0">
                          <a:solidFill>
                            <a:srgbClr val="8896D7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4000</a:t>
                      </a:r>
                      <a:endParaRPr lang="en-US" sz="1100" b="0" dirty="0"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19050" marR="19050" marT="19050" marB="19050" anchor="ctr">
                    <a:lnL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6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4700"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ko-KR" sz="1600" b="0" i="0" u="none" strike="noStrike">
                          <a:solidFill>
                            <a:srgbClr val="8896D7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민소매</a:t>
                      </a:r>
                      <a:endParaRPr lang="en-US" sz="1100" b="0"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6F7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en-US" sz="1600" b="0" i="0" u="none" strike="noStrike" dirty="0">
                          <a:solidFill>
                            <a:srgbClr val="8896D7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4000</a:t>
                      </a:r>
                      <a:endParaRPr lang="en-US" sz="1100" b="0" dirty="0"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19050" marR="19050" marT="19050" marB="19050" anchor="ctr">
                    <a:lnL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6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74700"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ko-KR" sz="1600" b="0" i="0" u="none" strike="noStrike">
                          <a:solidFill>
                            <a:srgbClr val="8896D7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니트</a:t>
                      </a:r>
                      <a:r>
                        <a:rPr lang="en-US" sz="1600" b="0" i="0" u="none" strike="noStrike">
                          <a:solidFill>
                            <a:srgbClr val="8896D7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&amp;</a:t>
                      </a:r>
                      <a:r>
                        <a:rPr lang="ko-KR" sz="1600" b="0" i="0" u="none" strike="noStrike">
                          <a:solidFill>
                            <a:srgbClr val="8896D7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스웨터</a:t>
                      </a:r>
                      <a:endParaRPr lang="en-US" sz="1100" b="0"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6F7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en-US" sz="1600" b="0" i="0" u="none" strike="noStrike" dirty="0">
                          <a:solidFill>
                            <a:srgbClr val="8896D7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4000</a:t>
                      </a:r>
                      <a:endParaRPr lang="en-US" sz="1100" b="0" dirty="0"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19050" marR="19050" marT="19050" marB="19050" anchor="ctr">
                    <a:lnL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6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5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2698965"/>
              </p:ext>
            </p:extLst>
          </p:nvPr>
        </p:nvGraphicFramePr>
        <p:xfrm>
          <a:off x="5549900" y="4381500"/>
          <a:ext cx="2921000" cy="3098800"/>
        </p:xfrm>
        <a:graphic>
          <a:graphicData uri="http://schemas.openxmlformats.org/drawingml/2006/table">
            <a:tbl>
              <a:tblPr/>
              <a:tblGrid>
                <a:gridCol w="1460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74700"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ko-KR" sz="1700" b="0" i="0" u="none" strike="noStrike" dirty="0">
                          <a:solidFill>
                            <a:srgbClr val="FFFFFF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품목</a:t>
                      </a:r>
                      <a:endParaRPr lang="en-US" sz="1100" dirty="0"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896D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ko-KR" sz="1700" b="0" i="0" u="none" strike="noStrike" dirty="0">
                          <a:solidFill>
                            <a:srgbClr val="FFFFFF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데이터</a:t>
                      </a:r>
                      <a:r>
                        <a:rPr lang="en-US" sz="1700" b="0" i="0" u="none" strike="noStrike" dirty="0">
                          <a:solidFill>
                            <a:srgbClr val="FFFFFF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 </a:t>
                      </a:r>
                      <a:r>
                        <a:rPr lang="ko-KR" sz="1700" b="0" i="0" u="none" strike="noStrike" dirty="0">
                          <a:solidFill>
                            <a:srgbClr val="FFFFFF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개수</a:t>
                      </a:r>
                      <a:endParaRPr lang="en-US" sz="1100" dirty="0"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19050" marR="19050" marT="19050" marB="19050" anchor="ctr">
                    <a:lnL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896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4700"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ko-KR" sz="1600" b="0" i="0" u="none" strike="noStrike" dirty="0" err="1">
                          <a:solidFill>
                            <a:srgbClr val="8896D7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긴바지</a:t>
                      </a:r>
                      <a:endParaRPr lang="en-US" sz="1100" dirty="0"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6F7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en-US" sz="1600" b="0" i="0" u="none" strike="noStrike" dirty="0">
                          <a:solidFill>
                            <a:srgbClr val="8896D7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9000</a:t>
                      </a:r>
                      <a:endParaRPr lang="en-US" sz="1100" dirty="0"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19050" marR="19050" marT="19050" marB="19050" anchor="ctr">
                    <a:lnL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6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4700"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ko-KR" sz="1600" b="0" i="0" u="none" strike="noStrike" dirty="0">
                          <a:solidFill>
                            <a:srgbClr val="8896D7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반바지</a:t>
                      </a:r>
                      <a:endParaRPr lang="en-US" sz="1100" dirty="0"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6F7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en-US" sz="1600" b="0" i="0" u="none" strike="noStrike" dirty="0">
                          <a:solidFill>
                            <a:srgbClr val="8896D7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5000</a:t>
                      </a:r>
                      <a:endParaRPr lang="en-US" sz="1100" dirty="0"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19050" marR="19050" marT="19050" marB="19050" anchor="ctr">
                    <a:lnL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6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4700"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ko-KR" sz="1600" b="0" i="0" u="none" strike="noStrike">
                          <a:solidFill>
                            <a:srgbClr val="8896D7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스커트</a:t>
                      </a:r>
                      <a:endParaRPr lang="en-US" sz="1100"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6F7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en-US" sz="1600" b="0" i="0" u="none" strike="noStrike" dirty="0">
                          <a:solidFill>
                            <a:srgbClr val="8896D7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6000</a:t>
                      </a:r>
                      <a:endParaRPr lang="en-US" sz="1100" dirty="0"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19050" marR="19050" marT="19050" marB="19050" anchor="ctr">
                    <a:lnL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6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6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4547064"/>
              </p:ext>
            </p:extLst>
          </p:nvPr>
        </p:nvGraphicFramePr>
        <p:xfrm>
          <a:off x="8890000" y="4381500"/>
          <a:ext cx="2921000" cy="2324100"/>
        </p:xfrm>
        <a:graphic>
          <a:graphicData uri="http://schemas.openxmlformats.org/drawingml/2006/table">
            <a:tbl>
              <a:tblPr/>
              <a:tblGrid>
                <a:gridCol w="1460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74700"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ko-KR" sz="1700" b="0" i="0" u="none" strike="noStrike" dirty="0">
                          <a:solidFill>
                            <a:srgbClr val="FFFFFF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품목</a:t>
                      </a:r>
                      <a:endParaRPr lang="en-US" sz="1100" dirty="0"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896D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ko-KR" sz="1700" b="0" i="0" u="none" strike="noStrike" dirty="0">
                          <a:solidFill>
                            <a:srgbClr val="FFFFFF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데이터</a:t>
                      </a:r>
                      <a:r>
                        <a:rPr lang="en-US" sz="1700" b="0" i="0" u="none" strike="noStrike" dirty="0">
                          <a:solidFill>
                            <a:srgbClr val="FFFFFF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 </a:t>
                      </a:r>
                      <a:r>
                        <a:rPr lang="ko-KR" sz="1700" b="0" i="0" u="none" strike="noStrike" dirty="0">
                          <a:solidFill>
                            <a:srgbClr val="FFFFFF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개수</a:t>
                      </a:r>
                      <a:endParaRPr lang="en-US" sz="1100" dirty="0"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19050" marR="19050" marT="19050" marB="19050" anchor="ctr">
                    <a:lnL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896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4700"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ko-KR" sz="1600" b="0" i="0" u="none" strike="noStrike">
                          <a:solidFill>
                            <a:srgbClr val="8896D7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원피스</a:t>
                      </a:r>
                      <a:endParaRPr lang="en-US" sz="1100"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6F7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en-US" sz="1600" b="0" i="0" u="none" strike="noStrike" dirty="0">
                          <a:solidFill>
                            <a:srgbClr val="8896D7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6000</a:t>
                      </a:r>
                      <a:endParaRPr lang="en-US" sz="1100" dirty="0"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19050" marR="19050" marT="19050" marB="19050" anchor="ctr">
                    <a:lnL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6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4700"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ko-KR" sz="1600" b="0" i="0" u="none" strike="noStrike">
                          <a:solidFill>
                            <a:srgbClr val="8896D7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점프슈트</a:t>
                      </a:r>
                      <a:endParaRPr lang="en-US" sz="1100"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6F7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2877"/>
                        </a:lnSpc>
                        <a:defRPr>
                          <a:latin typeface="나눔바른고딕OTF"/>
                          <a:ea typeface="나눔바른고딕OTF"/>
                        </a:defRPr>
                      </a:pPr>
                      <a:r>
                        <a:rPr lang="en-US" sz="1600" b="0" i="0" u="none" strike="noStrike" dirty="0">
                          <a:solidFill>
                            <a:srgbClr val="8896D7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1000</a:t>
                      </a:r>
                      <a:endParaRPr lang="en-US" sz="1100" dirty="0"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19050" marR="19050" marT="19050" marB="19050" anchor="ctr">
                    <a:lnL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6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TextBox 17"/>
          <p:cNvSpPr txBox="1"/>
          <p:nvPr/>
        </p:nvSpPr>
        <p:spPr>
          <a:xfrm>
            <a:off x="2209800" y="1955800"/>
            <a:ext cx="9601200" cy="17399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49400"/>
              </a:lnSpc>
              <a:defRPr/>
            </a:pP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수집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방법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: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카테고리별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상품을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판매순으로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정렬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후</a:t>
            </a:r>
            <a:r>
              <a:rPr lang="en-US" altLang="ko-KR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 err="1">
                <a:solidFill>
                  <a:srgbClr val="006BB1"/>
                </a:solidFill>
                <a:latin typeface="나눔바른고딕OTF"/>
                <a:ea typeface="나눔바른고딕OTF"/>
              </a:rPr>
              <a:t>크롤링</a:t>
            </a:r>
            <a:endParaRPr lang="ko-KR" sz="2800" b="0" i="0" u="none" strike="noStrike" spc="-100" dirty="0">
              <a:solidFill>
                <a:srgbClr val="006BB1"/>
              </a:solidFill>
              <a:latin typeface="나눔바른고딕OTF"/>
              <a:ea typeface="나눔바른고딕OTF"/>
            </a:endParaRPr>
          </a:p>
          <a:p>
            <a:pPr lvl="0" algn="l">
              <a:lnSpc>
                <a:spcPct val="149400"/>
              </a:lnSpc>
              <a:defRPr/>
            </a:pP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데이터셋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구성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: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제품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사진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+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착용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사진</a:t>
            </a:r>
            <a:r>
              <a:rPr 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, </a:t>
            </a:r>
            <a:r>
              <a:rPr lang="ko-KR" alt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총 </a:t>
            </a:r>
            <a:r>
              <a:rPr lang="en-US" altLang="ko-KR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52,000</a:t>
            </a:r>
            <a:r>
              <a:rPr lang="ko-KR" altLang="en-US" sz="28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장</a:t>
            </a:r>
            <a:endParaRPr lang="en-US" altLang="ko-KR" sz="2800" b="0" i="0" u="none" strike="noStrike" spc="-100" dirty="0">
              <a:solidFill>
                <a:srgbClr val="006BB1"/>
              </a:solidFill>
              <a:latin typeface="나눔바른고딕OTF"/>
              <a:ea typeface="나눔바른고딕OTF"/>
            </a:endParaRPr>
          </a:p>
          <a:p>
            <a:pPr lvl="0" algn="l">
              <a:lnSpc>
                <a:spcPct val="149400"/>
              </a:lnSpc>
              <a:defRPr/>
            </a:pPr>
            <a:r>
              <a:rPr lang="ko-KR" altLang="en-US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사용 데이터 </a:t>
            </a:r>
            <a:r>
              <a:rPr lang="en-US" altLang="ko-KR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: </a:t>
            </a:r>
            <a:r>
              <a:rPr lang="ko-KR" altLang="en-US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착용 사진 약 </a:t>
            </a:r>
            <a:r>
              <a:rPr lang="en-US" altLang="ko-KR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5,000</a:t>
            </a:r>
            <a:r>
              <a:rPr lang="ko-KR" altLang="en-US" sz="28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장 사용</a:t>
            </a:r>
            <a:endParaRPr lang="ko-KR" sz="2800" b="0" i="0" u="none" strike="noStrike" spc="-100" dirty="0">
              <a:solidFill>
                <a:srgbClr val="006BB1"/>
              </a:solidFill>
              <a:latin typeface="나눔바른고딕OTF"/>
              <a:ea typeface="나눔바른고딕OTF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2933700" y="3924300"/>
            <a:ext cx="1371600" cy="3556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49400"/>
              </a:lnSpc>
              <a:defRPr/>
            </a:pPr>
            <a:r>
              <a:rPr lang="en-US" sz="20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[</a:t>
            </a:r>
            <a:r>
              <a:rPr lang="ko-KR" sz="20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상의</a:t>
            </a:r>
            <a:r>
              <a:rPr lang="en-US" sz="20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]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6324600" y="3924300"/>
            <a:ext cx="1371600" cy="3556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49400"/>
              </a:lnSpc>
              <a:defRPr/>
            </a:pPr>
            <a:r>
              <a:rPr lang="en-US" sz="2000" b="0" i="0" u="none" strike="noStrike" spc="-100">
                <a:solidFill>
                  <a:srgbClr val="006BB1"/>
                </a:solidFill>
                <a:latin typeface="나눔바른고딕OTF"/>
                <a:ea typeface="나눔바른고딕OTF"/>
              </a:rPr>
              <a:t>[</a:t>
            </a:r>
            <a:r>
              <a:rPr lang="ko-KR" sz="2000" b="0" i="0" u="none" strike="noStrike" spc="-100">
                <a:solidFill>
                  <a:srgbClr val="006BB1"/>
                </a:solidFill>
                <a:latin typeface="나눔바른고딕OTF"/>
                <a:ea typeface="나눔바른고딕OTF"/>
              </a:rPr>
              <a:t>하의</a:t>
            </a:r>
            <a:r>
              <a:rPr lang="en-US" sz="2000" b="0" i="0" u="none" strike="noStrike" spc="-100">
                <a:solidFill>
                  <a:srgbClr val="006BB1"/>
                </a:solidFill>
                <a:latin typeface="나눔바른고딕OTF"/>
                <a:ea typeface="나눔바른고딕OTF"/>
              </a:rPr>
              <a:t>]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9664700" y="3924300"/>
            <a:ext cx="1371600" cy="3556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49400"/>
              </a:lnSpc>
              <a:defRPr/>
            </a:pPr>
            <a:r>
              <a:rPr lang="en-US" sz="20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[</a:t>
            </a:r>
            <a:r>
              <a:rPr lang="ko-KR" sz="20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기타</a:t>
            </a:r>
            <a:r>
              <a:rPr lang="en-US" sz="20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]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33B23A8E-419E-D42C-C35F-BBDE6470A1B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192000" y="2528700"/>
            <a:ext cx="4529405" cy="61200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9FE4DE1-9434-D607-78D9-FBBBFB281A92}"/>
              </a:ext>
            </a:extLst>
          </p:cNvPr>
          <p:cNvSpPr txBox="1"/>
          <p:nvPr/>
        </p:nvSpPr>
        <p:spPr>
          <a:xfrm>
            <a:off x="13639800" y="1955800"/>
            <a:ext cx="1621498" cy="4713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49400"/>
              </a:lnSpc>
              <a:defRPr/>
            </a:pPr>
            <a:r>
              <a:rPr lang="en-US" sz="2000" b="0" i="0" u="none" strike="noStrike" spc="-100">
                <a:solidFill>
                  <a:srgbClr val="006BB1"/>
                </a:solidFill>
                <a:latin typeface="나눔바른고딕OTF"/>
                <a:ea typeface="나눔바른고딕OTF"/>
              </a:rPr>
              <a:t>[</a:t>
            </a:r>
            <a:r>
              <a:rPr lang="ko-KR" altLang="en-US" sz="2000" spc="-100" dirty="0" err="1">
                <a:solidFill>
                  <a:srgbClr val="006BB1"/>
                </a:solidFill>
                <a:latin typeface="나눔바른고딕OTF"/>
                <a:ea typeface="나눔바른고딕OTF"/>
              </a:rPr>
              <a:t>크롤링</a:t>
            </a:r>
            <a:r>
              <a:rPr lang="ko-KR" altLang="en-US" sz="2000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 예시</a:t>
            </a:r>
            <a:r>
              <a:rPr lang="en-US" sz="2000" b="0" i="0" u="none" strike="noStrike" spc="-100" dirty="0">
                <a:solidFill>
                  <a:srgbClr val="006BB1"/>
                </a:solidFill>
                <a:latin typeface="나눔바른고딕OTF"/>
                <a:ea typeface="나눔바른고딕OTF"/>
              </a:rPr>
              <a:t>]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 rot="5400000">
            <a:off x="9423400" y="5130800"/>
            <a:ext cx="10287000" cy="254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5092700" y="3810000"/>
            <a:ext cx="8102600" cy="2667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07899"/>
              </a:lnSpc>
              <a:defRPr/>
            </a:pPr>
            <a:r>
              <a:rPr lang="ko-KR" sz="10000" b="0" i="0" u="none" strike="noStrike" dirty="0">
                <a:solidFill>
                  <a:srgbClr val="006BB1"/>
                </a:solidFill>
                <a:latin typeface="나눔바른고딕OTF"/>
                <a:ea typeface="나눔바른고딕OTF"/>
              </a:rPr>
              <a:t>모델</a:t>
            </a:r>
            <a:r>
              <a:rPr lang="en-US" sz="10000" b="0" i="0" u="none" strike="noStrike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sz="10000" b="0" i="0" u="none" strike="noStrike" dirty="0">
                <a:solidFill>
                  <a:srgbClr val="006BB1"/>
                </a:solidFill>
                <a:latin typeface="나눔바른고딕OTF"/>
                <a:ea typeface="나눔바른고딕OTF"/>
              </a:rPr>
              <a:t>학습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144000" y="1524000"/>
            <a:ext cx="9144000" cy="254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4287500" y="1244600"/>
            <a:ext cx="571500" cy="5715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384300" y="1384300"/>
            <a:ext cx="292100" cy="2921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0" y="1511300"/>
            <a:ext cx="1663700" cy="254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10800000">
            <a:off x="1257300" y="8483600"/>
            <a:ext cx="571500" cy="5715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 rot="16200000">
            <a:off x="-685800" y="8153400"/>
            <a:ext cx="4432300" cy="25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</TotalTime>
  <Words>854</Words>
  <Application>Microsoft Office PowerPoint</Application>
  <PresentationFormat>사용자 지정</PresentationFormat>
  <Paragraphs>343</Paragraphs>
  <Slides>25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0" baseType="lpstr">
      <vt:lpstr>Gmarket Sans Medium</vt:lpstr>
      <vt:lpstr>나눔바른고딕OTF</vt:lpstr>
      <vt:lpstr>맑은 고딕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Playdata</dc:creator>
  <cp:lastModifiedBy>인호 김</cp:lastModifiedBy>
  <cp:revision>52</cp:revision>
  <dcterms:created xsi:type="dcterms:W3CDTF">2006-08-16T00:00:00Z</dcterms:created>
  <dcterms:modified xsi:type="dcterms:W3CDTF">2024-08-27T22:05:39Z</dcterms:modified>
  <cp:version/>
</cp:coreProperties>
</file>