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2" r:id="rId1"/>
  </p:sldMasterIdLst>
  <p:sldIdLst>
    <p:sldId id="256" r:id="rId2"/>
    <p:sldId id="258" r:id="rId3"/>
    <p:sldId id="259" r:id="rId4"/>
    <p:sldId id="260" r:id="rId5"/>
    <p:sldId id="261" r:id="rId6"/>
    <p:sldId id="284" r:id="rId7"/>
    <p:sldId id="286" r:id="rId8"/>
    <p:sldId id="265" r:id="rId9"/>
    <p:sldId id="266" r:id="rId10"/>
    <p:sldId id="267" r:id="rId11"/>
    <p:sldId id="268" r:id="rId12"/>
    <p:sldId id="281" r:id="rId13"/>
    <p:sldId id="270" r:id="rId14"/>
    <p:sldId id="271" r:id="rId15"/>
    <p:sldId id="272" r:id="rId16"/>
    <p:sldId id="273" r:id="rId17"/>
    <p:sldId id="274" r:id="rId18"/>
    <p:sldId id="282" r:id="rId19"/>
    <p:sldId id="283" r:id="rId20"/>
    <p:sldId id="275" r:id="rId21"/>
    <p:sldId id="276" r:id="rId22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2EB"/>
    <a:srgbClr val="006B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22" autoAdjust="0"/>
  </p:normalViewPr>
  <p:slideViewPr>
    <p:cSldViewPr>
      <p:cViewPr varScale="1">
        <p:scale>
          <a:sx n="58" d="100"/>
          <a:sy n="58" d="100"/>
        </p:scale>
        <p:origin x="499" y="91"/>
      </p:cViewPr>
      <p:guideLst>
        <p:guide orient="horz" pos="215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The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OTF"/>
                <a:ea typeface="나눔바른고딕OTF"/>
              </a:defRPr>
            </a:lvl1pPr>
          </a:lstStyle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OTF"/>
                <a:ea typeface="나눔바른고딕OTF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OTF"/>
                <a:ea typeface="나눔바른고딕OTF"/>
              </a:defRPr>
            </a:lvl1pPr>
          </a:lstStyle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나눔바른고딕OTF"/>
          <a:ea typeface="나눔바른고딕OTF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나눔바른고딕OTF"/>
          <a:ea typeface="나눔바른고딕OTF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나눔바른고딕OTF"/>
          <a:ea typeface="나눔바른고딕OTF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나눔바른고딕OTF"/>
          <a:ea typeface="나눔바른고딕OTF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나눔바른고딕OTF"/>
          <a:ea typeface="나눔바른고딕OTF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나눔바른고딕OTF"/>
          <a:ea typeface="나눔바른고딕OTF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나눔바른고딕OTF"/>
          <a:ea typeface="나눔바른고딕OTF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나눔바른고딕OTF"/>
          <a:ea typeface="나눔바른고딕OTF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나눔바른고딕OTF"/>
          <a:ea typeface="나눔바른고딕OTF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나눔바른고딕OTF"/>
          <a:ea typeface="나눔바른고딕OTF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3.jpg"/><Relationship Id="rId4" Type="http://schemas.openxmlformats.org/officeDocument/2006/relationships/image" Target="../media/image13.png"/><Relationship Id="rId9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5.jpg"/><Relationship Id="rId4" Type="http://schemas.openxmlformats.org/officeDocument/2006/relationships/image" Target="../media/image13.png"/><Relationship Id="rId9" Type="http://schemas.openxmlformats.org/officeDocument/2006/relationships/image" Target="../media/image24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8.jpeg"/><Relationship Id="rId4" Type="http://schemas.openxmlformats.org/officeDocument/2006/relationships/image" Target="../media/image13.png"/><Relationship Id="rId9" Type="http://schemas.openxmlformats.org/officeDocument/2006/relationships/image" Target="../media/image27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image" Target="../media/image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31.jpeg"/><Relationship Id="rId5" Type="http://schemas.openxmlformats.org/officeDocument/2006/relationships/image" Target="../media/image16.png"/><Relationship Id="rId10" Type="http://schemas.openxmlformats.org/officeDocument/2006/relationships/image" Target="../media/image30.png"/><Relationship Id="rId4" Type="http://schemas.openxmlformats.org/officeDocument/2006/relationships/image" Target="../media/image13.png"/><Relationship Id="rId9" Type="http://schemas.openxmlformats.org/officeDocument/2006/relationships/image" Target="../media/image29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34.jpg"/><Relationship Id="rId4" Type="http://schemas.openxmlformats.org/officeDocument/2006/relationships/image" Target="../media/image13.png"/><Relationship Id="rId9" Type="http://schemas.openxmlformats.org/officeDocument/2006/relationships/image" Target="../media/image33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36.jpg"/><Relationship Id="rId4" Type="http://schemas.openxmlformats.org/officeDocument/2006/relationships/image" Target="../media/image13.png"/><Relationship Id="rId9" Type="http://schemas.openxmlformats.org/officeDocument/2006/relationships/image" Target="../media/image3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2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36800" y="1270000"/>
            <a:ext cx="35814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sz="28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조</a:t>
            </a:r>
            <a:r>
              <a:rPr lang="en-US" sz="28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이름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44000" y="1524000"/>
            <a:ext cx="9144000" cy="25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917700" y="5105400"/>
            <a:ext cx="14681200" cy="3086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9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의류 카테고리 분류 모델</a:t>
            </a:r>
            <a:br>
              <a:rPr lang="en-US" altLang="ko-KR" sz="9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</a:br>
            <a:r>
              <a:rPr lang="ko-KR" altLang="en-US" sz="9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결과 보고서</a:t>
            </a:r>
            <a:endParaRPr lang="ko-KR" sz="9000" b="0" i="0" u="none" strike="noStrike" spc="-2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179800" y="952500"/>
            <a:ext cx="1143000" cy="1143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5400000">
            <a:off x="14173200" y="2552700"/>
            <a:ext cx="5143500" cy="25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6446500" y="8483600"/>
            <a:ext cx="571500" cy="571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167100" y="8750300"/>
            <a:ext cx="11430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16200000">
            <a:off x="16167100" y="8750300"/>
            <a:ext cx="11430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384300" y="1384300"/>
            <a:ext cx="292100" cy="292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92200" y="1511300"/>
            <a:ext cx="8636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6200000">
            <a:off x="1092200" y="1511300"/>
            <a:ext cx="863600" cy="25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598900" y="1384300"/>
            <a:ext cx="292100" cy="292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 rot="10800000">
            <a:off x="-114300" y="8763000"/>
            <a:ext cx="10604500" cy="254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 rot="10800000">
            <a:off x="1181100" y="8420100"/>
            <a:ext cx="723900" cy="7239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 rot="16200000">
            <a:off x="-1206500" y="8001000"/>
            <a:ext cx="5499100" cy="254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 rot="10800000">
            <a:off x="1435100" y="8674100"/>
            <a:ext cx="203200" cy="2032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0972800" y="8597900"/>
            <a:ext cx="4711700" cy="381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sz="21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플레이데이터</a:t>
            </a:r>
            <a:r>
              <a:rPr lang="en-US" sz="21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1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평생교육원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en-US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Fine-tuning </a:t>
            </a:r>
            <a:r>
              <a:rPr lang="ko-KR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결과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2209800" y="1866900"/>
            <a:ext cx="81026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Model1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AE971D0-222E-29B8-3742-12B87EB51E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989" y="2715300"/>
            <a:ext cx="6930989" cy="540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8CEAEE7-C841-CD43-BE36-00526DBB7A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967" y="2715300"/>
            <a:ext cx="6836044" cy="54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커스텀 데이터로만 학습한 </a:t>
            </a:r>
            <a:r>
              <a:rPr lang="ko-KR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결과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C59F3FE-C100-7956-A9FB-A9BFE6F2F9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132" y="2715300"/>
            <a:ext cx="7037802" cy="5400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D63FCCF-36A6-B747-503E-DF0AB555BC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066" y="2715300"/>
            <a:ext cx="7037802" cy="5400000"/>
          </a:xfrm>
          <a:prstGeom prst="rect">
            <a:avLst/>
          </a:prstGeom>
        </p:spPr>
      </p:pic>
      <p:sp>
        <p:nvSpPr>
          <p:cNvPr id="14" name="TextBox 16">
            <a:extLst>
              <a:ext uri="{FF2B5EF4-FFF2-40B4-BE49-F238E27FC236}">
                <a16:creationId xmlns:a16="http://schemas.microsoft.com/office/drawing/2014/main" id="{C1BEEA39-A4D0-3956-EDC3-15754C7546DA}"/>
              </a:ext>
            </a:extLst>
          </p:cNvPr>
          <p:cNvSpPr txBox="1"/>
          <p:nvPr/>
        </p:nvSpPr>
        <p:spPr>
          <a:xfrm>
            <a:off x="2209800" y="1866900"/>
            <a:ext cx="81026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Model1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Confusion matrix </a:t>
            </a: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비교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E4EC43A-C4D2-2A04-635F-B60FE3D8481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0" y="1647000"/>
            <a:ext cx="11520000" cy="8640000"/>
          </a:xfrm>
          <a:prstGeom prst="rect">
            <a:avLst/>
          </a:prstGeom>
        </p:spPr>
      </p:pic>
      <p:sp>
        <p:nvSpPr>
          <p:cNvPr id="13" name="TextBox 18">
            <a:extLst>
              <a:ext uri="{FF2B5EF4-FFF2-40B4-BE49-F238E27FC236}">
                <a16:creationId xmlns:a16="http://schemas.microsoft.com/office/drawing/2014/main" id="{C8EBF270-4355-DC8A-C8D1-C673B2D0B3FE}"/>
              </a:ext>
            </a:extLst>
          </p:cNvPr>
          <p:cNvSpPr txBox="1"/>
          <p:nvPr/>
        </p:nvSpPr>
        <p:spPr>
          <a:xfrm>
            <a:off x="1955800" y="1676400"/>
            <a:ext cx="81026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Model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3</a:t>
            </a:r>
            <a:endParaRPr 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8BAA24-682F-957C-3441-6B9C79B0228F}"/>
              </a:ext>
            </a:extLst>
          </p:cNvPr>
          <p:cNvSpPr>
            <a:spLocks noChangeAspect="1"/>
          </p:cNvSpPr>
          <p:nvPr/>
        </p:nvSpPr>
        <p:spPr>
          <a:xfrm>
            <a:off x="4838240" y="2014220"/>
            <a:ext cx="1908000" cy="1908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BEAEAB-E5C1-252D-0A5A-8CB4661BCB95}"/>
              </a:ext>
            </a:extLst>
          </p:cNvPr>
          <p:cNvSpPr>
            <a:spLocks noChangeAspect="1"/>
          </p:cNvSpPr>
          <p:nvPr/>
        </p:nvSpPr>
        <p:spPr>
          <a:xfrm>
            <a:off x="6746240" y="3960900"/>
            <a:ext cx="1908000" cy="1908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CC9BD60-7C67-55A6-57D6-B431D2D4FB0C}"/>
              </a:ext>
            </a:extLst>
          </p:cNvPr>
          <p:cNvSpPr>
            <a:spLocks noChangeAspect="1"/>
          </p:cNvSpPr>
          <p:nvPr/>
        </p:nvSpPr>
        <p:spPr>
          <a:xfrm>
            <a:off x="8654240" y="5868900"/>
            <a:ext cx="1908000" cy="1908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75517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Confidence Threshold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67945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성능 비교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graphicFrame>
        <p:nvGraphicFramePr>
          <p:cNvPr id="36" name="내용 개체 틀 3"/>
          <p:cNvGraphicFramePr/>
          <p:nvPr/>
        </p:nvGraphicFramePr>
        <p:xfrm>
          <a:off x="11869580" y="2750258"/>
          <a:ext cx="4054790" cy="4786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1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868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Confidence</a:t>
                      </a:r>
                      <a:br>
                        <a:rPr lang="en-US" altLang="ko-KR" sz="1500">
                          <a:latin typeface="나눔바른고딕OTF"/>
                          <a:ea typeface="나눔바른고딕OTF"/>
                        </a:rPr>
                      </a:b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threshhold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전체 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검출율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착용 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사진</a:t>
                      </a:r>
                      <a:br>
                        <a:rPr lang="en-US" altLang="ko-KR" sz="1500">
                          <a:latin typeface="나눔바른고딕OTF"/>
                          <a:ea typeface="나눔바른고딕OTF"/>
                        </a:rPr>
                      </a:b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검출율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제품 사진</a:t>
                      </a:r>
                      <a:br>
                        <a:rPr lang="en-US" altLang="ko-KR" sz="1500">
                          <a:latin typeface="나눔바른고딕OTF"/>
                          <a:ea typeface="나눔바른고딕OTF"/>
                        </a:rPr>
                      </a:b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검출율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0.1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93.5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100.0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86.8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0.2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89.3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95.8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82.8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0.3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86.1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94.0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78.2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0.4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82.6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92.8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72.4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0.5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78.6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90.6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66.6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0.6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73.1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86.4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59.8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0.7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64.4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78.8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50.0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7" name="내용 개체 틀 3"/>
          <p:cNvGraphicFramePr/>
          <p:nvPr/>
        </p:nvGraphicFramePr>
        <p:xfrm>
          <a:off x="7116605" y="2750258"/>
          <a:ext cx="4054790" cy="4786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868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Confidence</a:t>
                      </a:r>
                      <a:br>
                        <a:rPr lang="en-US" altLang="ko-KR" sz="1500">
                          <a:latin typeface="나눔바른고딕OTF"/>
                          <a:ea typeface="나눔바른고딕OTF"/>
                        </a:rPr>
                      </a:b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threshhold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전체 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검출율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착용 사진</a:t>
                      </a:r>
                      <a:br>
                        <a:rPr lang="en-US" altLang="ko-KR" sz="1500">
                          <a:latin typeface="나눔바른고딕OTF"/>
                          <a:ea typeface="나눔바른고딕OTF"/>
                        </a:rPr>
                      </a:b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검출율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제품 사진</a:t>
                      </a:r>
                      <a:br>
                        <a:rPr lang="en-US" altLang="ko-KR" sz="1500">
                          <a:latin typeface="나눔바른고딕OTF"/>
                          <a:ea typeface="나눔바른고딕OTF"/>
                        </a:rPr>
                      </a:b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검출율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0.1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92.7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99.2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86.2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0.2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89.1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96.8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81.4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0.3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85.5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94.8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76.2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0.4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82.3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92.8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71.8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0.5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78.2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89.4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67.0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0.6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72.9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85.8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60.0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0.7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65.6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80.6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50.6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8" name="내용 개체 틀 3"/>
          <p:cNvGraphicFramePr/>
          <p:nvPr/>
        </p:nvGraphicFramePr>
        <p:xfrm>
          <a:off x="2363630" y="2750257"/>
          <a:ext cx="4054791" cy="4786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4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868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Confidence</a:t>
                      </a:r>
                      <a:br>
                        <a:rPr lang="en-US" altLang="ko-KR" sz="1500">
                          <a:latin typeface="나눔바른고딕OTF"/>
                          <a:ea typeface="나눔바른고딕OTF"/>
                        </a:rPr>
                      </a:b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threshhold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전체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 검출율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착용 사진</a:t>
                      </a:r>
                      <a:br>
                        <a:rPr lang="en-US" altLang="ko-KR" sz="1500">
                          <a:latin typeface="나눔바른고딕OTF"/>
                          <a:ea typeface="나눔바른고딕OTF"/>
                        </a:rPr>
                      </a:b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검출율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제품 사진</a:t>
                      </a:r>
                      <a:br>
                        <a:rPr lang="en-US" altLang="ko-KR" sz="1500">
                          <a:latin typeface="나눔바른고딕OTF"/>
                          <a:ea typeface="나눔바른고딕OTF"/>
                        </a:rPr>
                      </a:b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검출율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0.1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91.3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99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83.6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0.2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87.8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95.9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79.8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0.3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83.7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92.8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74.6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0.4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80.7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90.2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71.2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0.5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76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87.0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65.0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0.6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69.9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82.0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57.8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0.7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63.8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77.6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49.9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67945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검출율 비교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graphicFrame>
        <p:nvGraphicFramePr>
          <p:cNvPr id="40" name="내용 개체 틀 3"/>
          <p:cNvGraphicFramePr>
            <a:graphicFrameLocks noGrp="1"/>
          </p:cNvGraphicFramePr>
          <p:nvPr/>
        </p:nvGraphicFramePr>
        <p:xfrm>
          <a:off x="2438400" y="2438400"/>
          <a:ext cx="13411197" cy="54101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9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Confidence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Model1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Model2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Model3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50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>
                    <a:solidFill>
                      <a:srgbClr val="4F81B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검출율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검출율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검출율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0.1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91.3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99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83.6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92.7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99.2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86.2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93.5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100.0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86.8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0.2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87.8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95.9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79.8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89.1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96.8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81.4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89.3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95.8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82.8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0.3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83.7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92.8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74.6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85.5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94.8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76.2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86.1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94.0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78.2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0.4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80.7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90.2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71.2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82.3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92.8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71.8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82.6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92.8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72.4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0.5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76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87.0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65.0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78.2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89.4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67.0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78.6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90.6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66.6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0.6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69.9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82.0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57.8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72.9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85.8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60.0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73.1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86.4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59.8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0.7</a:t>
                      </a:r>
                      <a:endParaRPr lang="ko-KR" altLang="en-US" sz="150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63.8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77.6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49.9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65.6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80.6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50.6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64.4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78.8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50.0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문제점 및 개선 방법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2184400" y="1765300"/>
            <a:ext cx="14579600" cy="17780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399840" lvl="0" indent="-3998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>
                <a:solidFill>
                  <a:srgbClr val="006BB1"/>
                </a:solidFill>
                <a:latin typeface="나눔바른고딕OTF"/>
                <a:ea typeface="나눔바른고딕OTF"/>
              </a:rPr>
              <a:t>기존에 사용한 데이터셋에 착용 사진만 있으며</a:t>
            </a:r>
            <a:r>
              <a:rPr lang="en-US" altLang="ko-KR" sz="280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2800">
                <a:solidFill>
                  <a:srgbClr val="006BB1"/>
                </a:solidFill>
                <a:latin typeface="나눔바른고딕OTF"/>
                <a:ea typeface="나눔바른고딕OTF"/>
              </a:rPr>
              <a:t>제품 사진 이미지에서 검출율이 낮아지는 문제가 발생</a:t>
            </a:r>
          </a:p>
          <a:p>
            <a:pPr marL="399840" lvl="0" indent="-399840">
              <a:lnSpc>
                <a:spcPct val="200000"/>
              </a:lnSpc>
              <a:buFont typeface="Arial"/>
              <a:buChar char="•"/>
              <a:defRPr/>
            </a:pPr>
            <a:r>
              <a:rPr lang="ko-KR" altLang="en-US" sz="2800">
                <a:solidFill>
                  <a:srgbClr val="006BB1"/>
                </a:solidFill>
                <a:latin typeface="나눔바른고딕OTF"/>
                <a:ea typeface="나눔바른고딕OTF"/>
              </a:rPr>
              <a:t>제품 사진 데이터셋을 추가한 후에 모델을 다시 학습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318000" y="8293099"/>
            <a:ext cx="1701800" cy="1117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altLang="ko-KR" sz="20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[</a:t>
            </a:r>
            <a:r>
              <a:rPr lang="ko-KR" altLang="en-US" sz="20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대충 특정 부분 성능 안 좋은 그래프</a:t>
            </a:r>
            <a:r>
              <a:rPr lang="en-US" sz="20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]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372600" y="8521700"/>
            <a:ext cx="24384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altLang="ko-KR" sz="20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[</a:t>
            </a:r>
            <a:r>
              <a:rPr lang="ko-KR" altLang="en-US" sz="20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착용 사진 예시</a:t>
            </a:r>
            <a:r>
              <a:rPr lang="en-US" altLang="ko-KR" sz="20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]</a:t>
            </a:r>
          </a:p>
        </p:txBody>
      </p:sp>
      <p:pic>
        <p:nvPicPr>
          <p:cNvPr id="20" name="그림 7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610600" y="3771900"/>
            <a:ext cx="3873499" cy="4648200"/>
          </a:xfrm>
          <a:prstGeom prst="rect">
            <a:avLst/>
          </a:prstGeom>
        </p:spPr>
      </p:pic>
      <p:pic>
        <p:nvPicPr>
          <p:cNvPr id="21" name="그림 9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2661900" y="3771900"/>
            <a:ext cx="3873499" cy="4648200"/>
          </a:xfrm>
          <a:prstGeom prst="rect">
            <a:avLst/>
          </a:prstGeom>
        </p:spPr>
      </p:pic>
      <p:sp>
        <p:nvSpPr>
          <p:cNvPr id="22" name="TextBox 18"/>
          <p:cNvSpPr txBox="1"/>
          <p:nvPr/>
        </p:nvSpPr>
        <p:spPr>
          <a:xfrm>
            <a:off x="13335000" y="8521700"/>
            <a:ext cx="24384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lvl="0" indent="0" algn="ctr" defTabSz="914400" rtl="0" eaLnBrk="1" latinLnBrk="0" hangingPunct="1">
              <a:lnSpc>
                <a:spcPct val="149400"/>
              </a:lnSpc>
              <a:spcBef>
                <a:spcPct val="0"/>
              </a:spcBef>
              <a:spcAft>
                <a:spcPts val="0"/>
              </a:spcAft>
              <a:buNone/>
              <a:defRPr>
                <a:latin typeface="나눔바른고딕OTF"/>
                <a:ea typeface="나눔바른고딕OTF"/>
              </a:defRPr>
            </a:pPr>
            <a:r>
              <a:rPr kumimoji="0" lang="en-US" altLang="ko-KR" sz="2000" b="0" i="0" u="none" strike="noStrike" kern="1200" cap="none" spc="-100" normalizeH="0" baseline="0">
                <a:solidFill>
                  <a:srgbClr val="006BB1"/>
                </a:solidFill>
                <a:latin typeface="나눔바른고딕OTF"/>
                <a:ea typeface="나눔바른고딕OTF"/>
              </a:rPr>
              <a:t>[</a:t>
            </a:r>
            <a:r>
              <a:rPr kumimoji="0" lang="ko-KR" altLang="en-US" sz="2000" b="0" i="0" u="none" strike="noStrike" kern="1200" cap="none" spc="-100" normalizeH="0" baseline="0">
                <a:solidFill>
                  <a:srgbClr val="006BB1"/>
                </a:solidFill>
                <a:latin typeface="나눔바른고딕OTF"/>
                <a:ea typeface="나눔바른고딕OTF"/>
              </a:rPr>
              <a:t>제품 사진 예시</a:t>
            </a:r>
            <a:r>
              <a:rPr kumimoji="0" lang="en-US" altLang="ko-KR" sz="2000" b="0" i="0" u="none" strike="noStrike" kern="1200" cap="none" spc="-100" normalizeH="0" baseline="0">
                <a:solidFill>
                  <a:srgbClr val="006BB1"/>
                </a:solidFill>
                <a:latin typeface="나눔바른고딕OTF"/>
                <a:ea typeface="나눔바른고딕OTF"/>
              </a:rPr>
              <a:t>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추가 데이터셋 가공 과정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2108200" y="1866900"/>
            <a:ext cx="14579600" cy="3581400"/>
          </a:xfrm>
          <a:prstGeom prst="rect">
            <a:avLst/>
          </a:prstGeom>
        </p:spPr>
        <p:txBody>
          <a:bodyPr lIns="0" tIns="0" rIns="0" bIns="0" anchor="ctr" anchorCtr="0"/>
          <a:lstStyle/>
          <a:p>
            <a:pPr marL="399840" lvl="0" indent="-399840">
              <a:lnSpc>
                <a:spcPct val="250000"/>
              </a:lnSpc>
              <a:buFont typeface="Arial"/>
              <a:buChar char="•"/>
              <a:defRPr/>
            </a:pPr>
            <a:r>
              <a:rPr lang="ko-KR" altLang="en-US" sz="28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무신사</a:t>
            </a: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28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크롤링</a:t>
            </a: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데이터에는 제품 사진과 착용 사진이 섞여 있음</a:t>
            </a:r>
          </a:p>
          <a:p>
            <a:pPr marL="399840" lvl="0" indent="-399840">
              <a:lnSpc>
                <a:spcPct val="250000"/>
              </a:lnSpc>
              <a:buFont typeface="Arial"/>
              <a:buChar char="•"/>
              <a:defRPr/>
            </a:pPr>
            <a:r>
              <a:rPr lang="ko-KR" altLang="en-US" sz="28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데이터중</a:t>
            </a: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yolov5 기본 모델을 사용해 </a:t>
            </a:r>
            <a:r>
              <a:rPr lang="ko-KR" altLang="en-US" sz="28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person이</a:t>
            </a: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검출되지 않은 사진만 정제</a:t>
            </a:r>
          </a:p>
          <a:p>
            <a:pPr marL="399840" lvl="0" indent="-399840">
              <a:lnSpc>
                <a:spcPct val="250000"/>
              </a:lnSpc>
              <a:buFont typeface="Arial"/>
              <a:buChar char="•"/>
              <a:defRPr/>
            </a:pP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골라낸 데이터에서 </a:t>
            </a:r>
            <a:r>
              <a:rPr lang="ko-KR" altLang="en-US" sz="28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opencv를</a:t>
            </a: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활용해 </a:t>
            </a:r>
            <a:r>
              <a:rPr lang="ko-KR" altLang="en-US" sz="28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bbox</a:t>
            </a: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28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라벨링</a:t>
            </a:r>
            <a:endParaRPr lang="ko-KR" altLang="en-US" sz="28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6B6A862-51E7-FCA4-6145-EABB2320819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200" y="5895700"/>
            <a:ext cx="2400000" cy="2880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0197BD8-0169-A473-D3F8-4F872A3DD9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252450" y="5898556"/>
            <a:ext cx="2403310" cy="2880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4C46848-1690-9518-547C-1DD153B49AC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50" y="5895700"/>
            <a:ext cx="2400000" cy="2880000"/>
          </a:xfrm>
          <a:prstGeom prst="rect">
            <a:avLst/>
          </a:prstGeom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85F343D5-344C-BC3E-9BE8-0E57171ECE7C}"/>
              </a:ext>
            </a:extLst>
          </p:cNvPr>
          <p:cNvSpPr/>
          <p:nvPr/>
        </p:nvSpPr>
        <p:spPr>
          <a:xfrm>
            <a:off x="7851675" y="7106021"/>
            <a:ext cx="1340645" cy="45935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>
              <a:alpha val="100000"/>
            </a:srgbClr>
          </a:solidFill>
          <a:ln w="12700" cap="rnd" cmpd="sng" algn="ctr">
            <a:solidFill>
              <a:srgbClr val="1C3052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OTF"/>
              <a:ea typeface="나눔바른고딕OTF"/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228F7AA6-6C59-F3D9-4EB0-44E50BA99036}"/>
              </a:ext>
            </a:extLst>
          </p:cNvPr>
          <p:cNvSpPr/>
          <p:nvPr/>
        </p:nvSpPr>
        <p:spPr>
          <a:xfrm>
            <a:off x="11817771" y="7106021"/>
            <a:ext cx="1340645" cy="45935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>
              <a:alpha val="100000"/>
            </a:srgbClr>
          </a:solidFill>
          <a:ln w="12700" cap="rnd" cmpd="sng" algn="ctr">
            <a:solidFill>
              <a:srgbClr val="1C3052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OTF"/>
              <a:ea typeface="나눔바른고딕OTF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88486F7-F11D-8F94-4C86-C222FEC49A3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09545" y="5900946"/>
            <a:ext cx="2414192" cy="288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학습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결과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2209800" y="1866900"/>
            <a:ext cx="81026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en-US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Box loss : </a:t>
            </a:r>
            <a:r>
              <a:rPr lang="ko-KR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검출된</a:t>
            </a:r>
            <a:r>
              <a:rPr lang="en-US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 Bounding Box</a:t>
            </a:r>
            <a:r>
              <a:rPr lang="ko-KR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의</a:t>
            </a:r>
            <a:r>
              <a:rPr lang="en-US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좌표에</a:t>
            </a:r>
            <a:r>
              <a:rPr lang="en-US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대한</a:t>
            </a:r>
            <a:r>
              <a:rPr lang="en-US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오차</a:t>
            </a:r>
            <a:r>
              <a:rPr lang="en-US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 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630FF03-C062-9FD0-5B31-5E6D74F05B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341" y="2715300"/>
            <a:ext cx="6930989" cy="540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6E83D24-7BDA-CC1D-1A42-6859ADEF30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671" y="2715300"/>
            <a:ext cx="6930989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5724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학습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결과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2209800" y="1866900"/>
            <a:ext cx="81026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en-US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Class loss : </a:t>
            </a:r>
            <a:r>
              <a:rPr lang="ko-KR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예측한</a:t>
            </a:r>
            <a:r>
              <a:rPr lang="en-US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 Class</a:t>
            </a:r>
            <a:r>
              <a:rPr lang="ko-KR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에</a:t>
            </a:r>
            <a:r>
              <a:rPr lang="en-US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대한</a:t>
            </a:r>
            <a:r>
              <a:rPr lang="en-US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오차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E4CD268-20F8-26D8-D90F-D79C123927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132" y="2715300"/>
            <a:ext cx="7037802" cy="540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CBE116B-5A90-2A1A-2A1C-B492E8A153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066" y="2715300"/>
            <a:ext cx="7037802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9742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5400000">
            <a:off x="9423400" y="5130800"/>
            <a:ext cx="10287000" cy="254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724400" y="3810000"/>
            <a:ext cx="8839200" cy="2667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7899"/>
              </a:lnSpc>
              <a:defRPr/>
            </a:pPr>
            <a:r>
              <a:rPr lang="en-US" sz="10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Modeling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44000" y="1524000"/>
            <a:ext cx="91440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287500" y="1244600"/>
            <a:ext cx="571500" cy="571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84300" y="1384300"/>
            <a:ext cx="292100" cy="292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0" y="1511300"/>
            <a:ext cx="16637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-685800" y="8153400"/>
            <a:ext cx="4432300" cy="25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67945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성능 확인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graphicFrame>
        <p:nvGraphicFramePr>
          <p:cNvPr id="42" name="내용 개체 틀 3"/>
          <p:cNvGraphicFramePr/>
          <p:nvPr/>
        </p:nvGraphicFramePr>
        <p:xfrm>
          <a:off x="11569084" y="2143114"/>
          <a:ext cx="4356716" cy="6000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490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ea typeface="나눔바른고딕OTF"/>
                        </a:rPr>
                        <a:t>Confidence</a:t>
                      </a:r>
                      <a:br>
                        <a:rPr lang="en-US" altLang="ko-KR">
                          <a:ea typeface="나눔바른고딕OTF"/>
                        </a:rPr>
                      </a:br>
                      <a:r>
                        <a:rPr lang="en-US" altLang="ko-KR">
                          <a:ea typeface="나눔바른고딕OTF"/>
                        </a:rPr>
                        <a:t>threshhold</a:t>
                      </a:r>
                      <a:endParaRPr lang="ko-KR" altLang="en-US"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ea typeface="나눔바른고딕OTF"/>
                        </a:rPr>
                        <a:t>전체 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>
                          <a:ea typeface="나눔바른고딕OTF"/>
                        </a:rPr>
                        <a:t>검출율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ea typeface="나눔바른고딕OTF"/>
                        </a:rPr>
                        <a:t>착용 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>
                          <a:ea typeface="나눔바른고딕OTF"/>
                        </a:rPr>
                        <a:t>사진</a:t>
                      </a:r>
                      <a:br>
                        <a:rPr lang="en-US" altLang="ko-KR">
                          <a:ea typeface="나눔바른고딕OTF"/>
                        </a:rPr>
                      </a:br>
                      <a:r>
                        <a:rPr lang="ko-KR" altLang="en-US">
                          <a:ea typeface="나눔바른고딕OTF"/>
                        </a:rPr>
                        <a:t>검출율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ea typeface="나눔바른고딕OTF"/>
                        </a:rPr>
                        <a:t>제품 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>
                          <a:ea typeface="나눔바른고딕OTF"/>
                        </a:rPr>
                        <a:t>사진</a:t>
                      </a:r>
                      <a:br>
                        <a:rPr lang="en-US" altLang="ko-KR">
                          <a:ea typeface="나눔바른고딕OTF"/>
                        </a:rPr>
                      </a:br>
                      <a:r>
                        <a:rPr lang="ko-KR" altLang="en-US">
                          <a:ea typeface="나눔바른고딕OTF"/>
                        </a:rPr>
                        <a:t>검출율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6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ea typeface="나눔바른고딕OTF"/>
                        </a:rPr>
                        <a:t>0.1</a:t>
                      </a:r>
                      <a:endParaRPr lang="ko-KR" altLang="en-US"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100.0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100.0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99.2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97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ea typeface="나눔바른고딕OTF"/>
                        </a:rPr>
                        <a:t>0.2</a:t>
                      </a:r>
                      <a:endParaRPr lang="ko-KR" altLang="en-US"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98.7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98.2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99.2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997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ea typeface="나눔바른고딕OTF"/>
                        </a:rPr>
                        <a:t>0.3</a:t>
                      </a:r>
                      <a:endParaRPr lang="ko-KR" altLang="en-US"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97.2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95.4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997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ea typeface="나눔바른고딕OTF"/>
                        </a:rPr>
                        <a:t>0.4</a:t>
                      </a:r>
                      <a:endParaRPr lang="ko-KR" altLang="en-US"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95.9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93.2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98.6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997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ea typeface="나눔바른고딕OTF"/>
                        </a:rPr>
                        <a:t>0.5</a:t>
                      </a:r>
                      <a:endParaRPr lang="ko-KR" altLang="en-US"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94.2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90.0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98.4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86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ea typeface="나눔바른고딕OTF"/>
                        </a:rPr>
                        <a:t>0.6</a:t>
                      </a:r>
                      <a:endParaRPr lang="ko-KR" altLang="en-US"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91.6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85.6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97.6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86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ea typeface="나눔바른고딕OTF"/>
                        </a:rPr>
                        <a:t>0.7</a:t>
                      </a:r>
                      <a:endParaRPr lang="ko-KR" altLang="en-US"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88.3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80.4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96.2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3" name="내용 개체 틀 3"/>
          <p:cNvGraphicFramePr/>
          <p:nvPr/>
        </p:nvGraphicFramePr>
        <p:xfrm>
          <a:off x="2286000" y="2114529"/>
          <a:ext cx="4356716" cy="6057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0207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ea typeface="나눔바른고딕OTF"/>
                        </a:rPr>
                        <a:t>Confidence</a:t>
                      </a:r>
                      <a:br>
                        <a:rPr lang="en-US" altLang="ko-KR">
                          <a:ea typeface="나눔바른고딕OTF"/>
                        </a:rPr>
                      </a:br>
                      <a:r>
                        <a:rPr lang="en-US" altLang="ko-KR">
                          <a:ea typeface="나눔바른고딕OTF"/>
                        </a:rPr>
                        <a:t>threshhold</a:t>
                      </a:r>
                      <a:endParaRPr lang="ko-KR" altLang="en-US"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ea typeface="나눔바른고딕OTF"/>
                        </a:rPr>
                        <a:t>전체 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>
                          <a:ea typeface="나눔바른고딕OTF"/>
                        </a:rPr>
                        <a:t>검출율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ea typeface="나눔바른고딕OTF"/>
                        </a:rPr>
                        <a:t>착용 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>
                          <a:ea typeface="나눔바른고딕OTF"/>
                        </a:rPr>
                        <a:t>사진</a:t>
                      </a:r>
                      <a:br>
                        <a:rPr lang="en-US" altLang="ko-KR">
                          <a:ea typeface="나눔바른고딕OTF"/>
                        </a:rPr>
                      </a:br>
                      <a:r>
                        <a:rPr lang="ko-KR" altLang="en-US">
                          <a:ea typeface="나눔바른고딕OTF"/>
                        </a:rPr>
                        <a:t>검출율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ea typeface="나눔바른고딕OTF"/>
                        </a:rPr>
                        <a:t>제품 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>
                          <a:ea typeface="나눔바른고딕OTF"/>
                        </a:rPr>
                        <a:t>사진</a:t>
                      </a:r>
                      <a:br>
                        <a:rPr lang="en-US" altLang="ko-KR">
                          <a:ea typeface="나눔바른고딕OTF"/>
                        </a:rPr>
                      </a:br>
                      <a:r>
                        <a:rPr lang="ko-KR" altLang="en-US">
                          <a:ea typeface="나눔바른고딕OTF"/>
                        </a:rPr>
                        <a:t>검출율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6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ea typeface="나눔바른고딕OTF"/>
                        </a:rPr>
                        <a:t>0.1</a:t>
                      </a:r>
                      <a:endParaRPr lang="ko-KR" altLang="en-US"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93.5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100.0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86.8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97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ea typeface="나눔바른고딕OTF"/>
                        </a:rPr>
                        <a:t>0.2</a:t>
                      </a:r>
                      <a:endParaRPr lang="ko-KR" altLang="en-US"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89.3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95.8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82.8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997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ea typeface="나눔바른고딕OTF"/>
                        </a:rPr>
                        <a:t>0.3</a:t>
                      </a:r>
                      <a:endParaRPr lang="ko-KR" altLang="en-US"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86.1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94.0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78.2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997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ea typeface="나눔바른고딕OTF"/>
                        </a:rPr>
                        <a:t>0.4</a:t>
                      </a:r>
                      <a:endParaRPr lang="ko-KR" altLang="en-US"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82.6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92.8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72.4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997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ea typeface="나눔바른고딕OTF"/>
                        </a:rPr>
                        <a:t>0.5</a:t>
                      </a:r>
                      <a:endParaRPr lang="ko-KR" altLang="en-US"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78.6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90.6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66.6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86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ea typeface="나눔바른고딕OTF"/>
                        </a:rPr>
                        <a:t>0.6</a:t>
                      </a:r>
                      <a:endParaRPr lang="ko-KR" altLang="en-US"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73.1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86.4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59.8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86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ea typeface="나눔바른고딕OTF"/>
                        </a:rPr>
                        <a:t>0.7</a:t>
                      </a:r>
                      <a:endParaRPr lang="ko-KR" altLang="en-US"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64.4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78.8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2" name="직사각형 51"/>
          <p:cNvSpPr/>
          <p:nvPr/>
        </p:nvSpPr>
        <p:spPr>
          <a:xfrm>
            <a:off x="12744831" y="8329168"/>
            <a:ext cx="2037969" cy="319532"/>
          </a:xfrm>
          <a:prstGeom prst="rect">
            <a:avLst/>
          </a:prstGeom>
          <a:noFill/>
          <a:ln>
            <a:noFill/>
          </a:ln>
        </p:spPr>
        <p:txBody>
          <a:bodyPr vert="horz" anchor="ctr"/>
          <a:lstStyle/>
          <a:p>
            <a:pPr algn="ctr">
              <a:defRPr>
                <a:latin typeface="나눔바른고딕OTF"/>
                <a:ea typeface="나눔바른고딕OTF"/>
              </a:defRPr>
            </a:pPr>
            <a:r>
              <a:rPr lang="en-US" sz="18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[Model4]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3352800" y="8343900"/>
            <a:ext cx="2037969" cy="319532"/>
          </a:xfrm>
          <a:prstGeom prst="rect">
            <a:avLst/>
          </a:prstGeom>
          <a:noFill/>
          <a:ln>
            <a:noFill/>
          </a:ln>
        </p:spPr>
        <p:txBody>
          <a:bodyPr vert="horz" anchor="ctr"/>
          <a:lstStyle/>
          <a:p>
            <a:pPr algn="ctr">
              <a:defRPr>
                <a:latin typeface="나눔바른고딕OTF"/>
                <a:ea typeface="나눔바른고딕OTF"/>
              </a:defRPr>
            </a:pPr>
            <a:r>
              <a:rPr lang="en-US" sz="18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[Model3]</a:t>
            </a:r>
          </a:p>
        </p:txBody>
      </p:sp>
      <p:sp>
        <p:nvSpPr>
          <p:cNvPr id="54" name="화살표: 오른쪽 53"/>
          <p:cNvSpPr/>
          <p:nvPr/>
        </p:nvSpPr>
        <p:spPr>
          <a:xfrm>
            <a:off x="7932230" y="4913821"/>
            <a:ext cx="2423541" cy="45935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>
              <a:alpha val="100000"/>
            </a:srgbClr>
          </a:solidFill>
          <a:ln w="12700" cap="rnd" cmpd="sng" algn="ctr">
            <a:solidFill>
              <a:srgbClr val="1C3052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OTF"/>
              <a:ea typeface="나눔바른고딕OTF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422896" y="4457700"/>
            <a:ext cx="3442208" cy="319532"/>
          </a:xfrm>
          <a:prstGeom prst="rect">
            <a:avLst/>
          </a:prstGeom>
          <a:noFill/>
          <a:ln>
            <a:noFill/>
          </a:ln>
        </p:spPr>
        <p:txBody>
          <a:bodyPr vert="horz" anchor="ctr"/>
          <a:lstStyle/>
          <a:p>
            <a:pPr algn="ctr">
              <a:defRPr>
                <a:latin typeface="나눔바른고딕OTF"/>
                <a:ea typeface="나눔바른고딕OTF"/>
              </a:defRPr>
            </a:pPr>
            <a:r>
              <a:rPr lang="ko-KR" sz="18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제품 사진 검출율이 특히 상승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B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36800" y="1270000"/>
            <a:ext cx="3581400" cy="508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2800" b="0" i="0" u="none" strike="noStrike">
                <a:solidFill>
                  <a:srgbClr val="F7F2EB"/>
                </a:solidFill>
                <a:latin typeface="나눔바른고딕OTF"/>
                <a:ea typeface="나눔바른고딕OTF"/>
              </a:rPr>
              <a:t>조 이름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44000" y="1524000"/>
            <a:ext cx="91440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179800" y="952500"/>
            <a:ext cx="1143000" cy="1143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5400000">
            <a:off x="14173200" y="2552700"/>
            <a:ext cx="5143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6446500" y="8483600"/>
            <a:ext cx="571500" cy="571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167100" y="8750300"/>
            <a:ext cx="11430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16200000">
            <a:off x="16167100" y="8750300"/>
            <a:ext cx="11430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384300" y="1384300"/>
            <a:ext cx="292100" cy="292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92200" y="1511300"/>
            <a:ext cx="863600" cy="25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6200000">
            <a:off x="1092200" y="1511300"/>
            <a:ext cx="8636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598900" y="1384300"/>
            <a:ext cx="292100" cy="292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 rot="10800000">
            <a:off x="-114300" y="8763000"/>
            <a:ext cx="10604500" cy="254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 rot="10800000">
            <a:off x="1181100" y="8420100"/>
            <a:ext cx="723900" cy="7239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 rot="16200000">
            <a:off x="-685800" y="8496300"/>
            <a:ext cx="4445000" cy="254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 rot="10800000">
            <a:off x="1435100" y="8674100"/>
            <a:ext cx="203200" cy="2032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2387600" y="2781300"/>
            <a:ext cx="9271000" cy="2476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7200" b="0" i="0" u="none" strike="noStrike" spc="-200">
                <a:solidFill>
                  <a:srgbClr val="F7F2EB"/>
                </a:solidFill>
                <a:latin typeface="나눔바른고딕OTF"/>
                <a:ea typeface="나눔바른고딕OTF"/>
              </a:rPr>
              <a:t>감</a:t>
            </a:r>
            <a:r>
              <a:rPr lang="en-US" altLang="ko-KR" sz="7200" b="0" i="0" u="none" strike="noStrike" spc="-200">
                <a:solidFill>
                  <a:srgbClr val="F7F2EB"/>
                </a:solidFill>
                <a:latin typeface="나눔바른고딕OTF"/>
                <a:ea typeface="나눔바른고딕OTF"/>
              </a:rPr>
              <a:t>.</a:t>
            </a:r>
            <a:r>
              <a:rPr lang="ko-KR" altLang="en-US" sz="7200" b="0" i="0" u="none" strike="noStrike" spc="-200">
                <a:solidFill>
                  <a:srgbClr val="F7F2EB"/>
                </a:solidFill>
                <a:latin typeface="나눔바른고딕OTF"/>
                <a:ea typeface="나눔바른고딕OTF"/>
              </a:rPr>
              <a:t> 사 </a:t>
            </a:r>
            <a:r>
              <a:rPr lang="en-US" altLang="ko-KR" sz="7200" b="0" i="0" u="none" strike="noStrike" spc="-200">
                <a:solidFill>
                  <a:srgbClr val="F7F2EB"/>
                </a:solidFill>
                <a:latin typeface="나눔바른고딕OTF"/>
                <a:ea typeface="나눔바른고딕OTF"/>
              </a:rPr>
              <a:t>.</a:t>
            </a:r>
            <a:r>
              <a:rPr lang="ko-KR" altLang="en-US" sz="7200" b="0" i="0" u="none" strike="noStrike" spc="-200">
                <a:solidFill>
                  <a:srgbClr val="F7F2EB"/>
                </a:solidFill>
                <a:latin typeface="나눔바른고딕OTF"/>
                <a:ea typeface="나눔바른고딕OTF"/>
              </a:rPr>
              <a:t>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387600" y="6146800"/>
            <a:ext cx="9105900" cy="15240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342900" lvl="0" indent="-342900" algn="l">
              <a:lnSpc>
                <a:spcPct val="149400"/>
              </a:lnSpc>
              <a:buClr>
                <a:srgbClr val="F7F2EB"/>
              </a:buClr>
              <a:buFont typeface="Arial"/>
              <a:buChar char="●"/>
              <a:defRPr/>
            </a:pPr>
            <a:r>
              <a:rPr lang="ko-KR" altLang="en-US" sz="2400" b="0" i="0" u="none" strike="noStrike" spc="-100">
                <a:solidFill>
                  <a:srgbClr val="F7F2EB"/>
                </a:solidFill>
                <a:latin typeface="Pretendard Medium"/>
                <a:ea typeface="나눔바른고딕OTF"/>
              </a:rPr>
              <a:t>ㄴㅇㄹㄴ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972800" y="8597900"/>
            <a:ext cx="4711700" cy="368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2100" b="0" i="0" u="none" strike="noStrike">
                <a:solidFill>
                  <a:srgbClr val="F7F2EB"/>
                </a:solidFill>
                <a:latin typeface="나눔바른고딕OTF"/>
                <a:ea typeface="나눔바른고딕OTF"/>
              </a:rPr>
              <a:t>플레이데이터 평생교육원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55626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en-US" altLang="ko-KR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Modeling</a:t>
            </a:r>
            <a:endParaRPr lang="ko-KR" sz="5000" b="0" i="0" u="none" strike="noStrike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2413000" y="6819900"/>
            <a:ext cx="12979400" cy="2349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사용 모델 </a:t>
            </a: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: Resnet50</a:t>
            </a:r>
            <a:b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</a:b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선정 이유 </a:t>
            </a: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: </a:t>
            </a:r>
            <a:endParaRPr 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-2476500" y="5549900"/>
            <a:ext cx="2895600" cy="203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66000"/>
              </a:lnSpc>
              <a:defRPr/>
            </a:pPr>
            <a:r>
              <a:rPr lang="en-US" sz="1100" b="0" i="0" u="none" strike="noStrike">
                <a:solidFill>
                  <a:srgbClr val="FFFFFF"/>
                </a:solidFill>
                <a:latin typeface="Gmarket Sans Medium"/>
                <a:ea typeface="나눔바른고딕OTF"/>
              </a:rPr>
              <a:t>*</a:t>
            </a:r>
            <a:r>
              <a:rPr lang="ko-KR" sz="1100" b="0" i="0" u="none" strike="noStrike">
                <a:solidFill>
                  <a:srgbClr val="FFFFFF"/>
                </a:solidFill>
                <a:latin typeface="나눔바른고딕OTF"/>
                <a:ea typeface="Gmarket Sans Medium"/>
              </a:rPr>
              <a:t>페이지</a:t>
            </a:r>
            <a:r>
              <a:rPr lang="en-US" sz="1100" b="0" i="0" u="none" strike="noStrike">
                <a:solidFill>
                  <a:srgbClr val="FFFFFF"/>
                </a:solidFill>
                <a:latin typeface="Gmarket Sans Medium"/>
                <a:ea typeface="나눔바른고딕OTF"/>
              </a:rPr>
              <a:t> </a:t>
            </a:r>
            <a:r>
              <a:rPr lang="ko-KR" sz="1100" b="0" i="0" u="none" strike="noStrike">
                <a:solidFill>
                  <a:srgbClr val="FFFFFF"/>
                </a:solidFill>
                <a:latin typeface="나눔바른고딕OTF"/>
                <a:ea typeface="Gmarket Sans Medium"/>
              </a:rPr>
              <a:t>내</a:t>
            </a:r>
            <a:r>
              <a:rPr lang="en-US" sz="1100" b="0" i="0" u="none" strike="noStrike">
                <a:solidFill>
                  <a:srgbClr val="FFFFFF"/>
                </a:solidFill>
                <a:latin typeface="Gmarket Sans Medium"/>
                <a:ea typeface="나눔바른고딕OTF"/>
              </a:rPr>
              <a:t> </a:t>
            </a:r>
            <a:r>
              <a:rPr lang="ko-KR" sz="1100" b="0" i="0" u="none" strike="noStrike">
                <a:solidFill>
                  <a:srgbClr val="FFFFFF"/>
                </a:solidFill>
                <a:latin typeface="나눔바른고딕OTF"/>
                <a:ea typeface="Gmarket Sans Medium"/>
              </a:rPr>
              <a:t>인물</a:t>
            </a:r>
            <a:r>
              <a:rPr lang="en-US" sz="1100" b="0" i="0" u="none" strike="noStrike">
                <a:solidFill>
                  <a:srgbClr val="FFFFFF"/>
                </a:solidFill>
                <a:latin typeface="Gmarket Sans Medium"/>
                <a:ea typeface="나눔바른고딕OTF"/>
              </a:rPr>
              <a:t> </a:t>
            </a:r>
            <a:r>
              <a:rPr lang="ko-KR" sz="1100" b="0" i="0" u="none" strike="noStrike">
                <a:solidFill>
                  <a:srgbClr val="FFFFFF"/>
                </a:solidFill>
                <a:latin typeface="나눔바른고딕OTF"/>
                <a:ea typeface="Gmarket Sans Medium"/>
              </a:rPr>
              <a:t>사진은</a:t>
            </a:r>
            <a:r>
              <a:rPr lang="en-US" sz="1100" b="0" i="0" u="none" strike="noStrike">
                <a:solidFill>
                  <a:srgbClr val="FFFFFF"/>
                </a:solidFill>
                <a:latin typeface="Gmarket Sans Medium"/>
                <a:ea typeface="나눔바른고딕OTF"/>
              </a:rPr>
              <a:t> </a:t>
            </a:r>
            <a:r>
              <a:rPr lang="ko-KR" sz="1100" b="0" i="0" u="none" strike="noStrike">
                <a:solidFill>
                  <a:srgbClr val="FFFFFF"/>
                </a:solidFill>
                <a:latin typeface="나눔바른고딕OTF"/>
                <a:ea typeface="Gmarket Sans Medium"/>
              </a:rPr>
              <a:t>샘플이미지</a:t>
            </a:r>
            <a:r>
              <a:rPr lang="en-US" sz="1100" b="0" i="0" u="none" strike="noStrike">
                <a:solidFill>
                  <a:srgbClr val="FFFFFF"/>
                </a:solidFill>
                <a:latin typeface="Gmarket Sans Medium"/>
                <a:ea typeface="나눔바른고딕OTF"/>
              </a:rPr>
              <a:t> </a:t>
            </a:r>
            <a:r>
              <a:rPr lang="ko-KR" sz="1100" b="0" i="0" u="none" strike="noStrike">
                <a:solidFill>
                  <a:srgbClr val="FFFFFF"/>
                </a:solidFill>
                <a:latin typeface="나눔바른고딕OTF"/>
                <a:ea typeface="Gmarket Sans Medium"/>
              </a:rPr>
              <a:t>입니다</a:t>
            </a:r>
            <a:r>
              <a:rPr lang="en-US" sz="1100" b="0" i="0" u="none" strike="noStrike">
                <a:solidFill>
                  <a:srgbClr val="FFFFFF"/>
                </a:solidFill>
                <a:latin typeface="Gmarket Sans Medium"/>
                <a:ea typeface="나눔바른고딕OTF"/>
              </a:rPr>
              <a:t>. 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D5CA5F0-9141-D4FB-48E3-D2DD3CDE3C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73789" y="2600922"/>
            <a:ext cx="13940422" cy="38379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40640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목표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기능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2857500" y="6414396"/>
            <a:ext cx="12979400" cy="3126247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49400"/>
              </a:lnSpc>
              <a:defRPr/>
            </a:pPr>
            <a:r>
              <a:rPr lang="ko-KR" altLang="en-US" sz="3000" dirty="0">
                <a:solidFill>
                  <a:srgbClr val="006BB1"/>
                </a:solidFill>
              </a:rPr>
              <a:t>이전 단계의 </a:t>
            </a:r>
            <a:r>
              <a:rPr lang="en-US" altLang="ko-KR" sz="3000" dirty="0">
                <a:solidFill>
                  <a:srgbClr val="006BB1"/>
                </a:solidFill>
              </a:rPr>
              <a:t>Clothes Detection </a:t>
            </a:r>
            <a:r>
              <a:rPr lang="ko-KR" altLang="en-US" sz="3000" dirty="0">
                <a:solidFill>
                  <a:srgbClr val="006BB1"/>
                </a:solidFill>
              </a:rPr>
              <a:t>모델이 전달한 의류 영역 이미지를 입력으로 받아 해당 이미지의 종류를 판별하고 특성 값을 추출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-2476500" y="5549900"/>
            <a:ext cx="2895600" cy="203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66000"/>
              </a:lnSpc>
              <a:defRPr/>
            </a:pPr>
            <a:r>
              <a:rPr lang="en-US" sz="1100" b="0" i="0" u="none" strike="noStrike">
                <a:solidFill>
                  <a:srgbClr val="FFFFFF"/>
                </a:solidFill>
                <a:latin typeface="Gmarket Sans Medium"/>
                <a:ea typeface="나눔바른고딕OTF"/>
              </a:rPr>
              <a:t>*</a:t>
            </a:r>
            <a:r>
              <a:rPr lang="ko-KR" sz="1100" b="0" i="0" u="none" strike="noStrike">
                <a:solidFill>
                  <a:srgbClr val="FFFFFF"/>
                </a:solidFill>
                <a:latin typeface="나눔바른고딕OTF"/>
                <a:ea typeface="Gmarket Sans Medium"/>
              </a:rPr>
              <a:t>페이지</a:t>
            </a:r>
            <a:r>
              <a:rPr lang="en-US" sz="1100" b="0" i="0" u="none" strike="noStrike">
                <a:solidFill>
                  <a:srgbClr val="FFFFFF"/>
                </a:solidFill>
                <a:latin typeface="Gmarket Sans Medium"/>
                <a:ea typeface="나눔바른고딕OTF"/>
              </a:rPr>
              <a:t> </a:t>
            </a:r>
            <a:r>
              <a:rPr lang="ko-KR" sz="1100" b="0" i="0" u="none" strike="noStrike">
                <a:solidFill>
                  <a:srgbClr val="FFFFFF"/>
                </a:solidFill>
                <a:latin typeface="나눔바른고딕OTF"/>
                <a:ea typeface="Gmarket Sans Medium"/>
              </a:rPr>
              <a:t>내</a:t>
            </a:r>
            <a:r>
              <a:rPr lang="en-US" sz="1100" b="0" i="0" u="none" strike="noStrike">
                <a:solidFill>
                  <a:srgbClr val="FFFFFF"/>
                </a:solidFill>
                <a:latin typeface="Gmarket Sans Medium"/>
                <a:ea typeface="나눔바른고딕OTF"/>
              </a:rPr>
              <a:t> </a:t>
            </a:r>
            <a:r>
              <a:rPr lang="ko-KR" sz="1100" b="0" i="0" u="none" strike="noStrike">
                <a:solidFill>
                  <a:srgbClr val="FFFFFF"/>
                </a:solidFill>
                <a:latin typeface="나눔바른고딕OTF"/>
                <a:ea typeface="Gmarket Sans Medium"/>
              </a:rPr>
              <a:t>인물</a:t>
            </a:r>
            <a:r>
              <a:rPr lang="en-US" sz="1100" b="0" i="0" u="none" strike="noStrike">
                <a:solidFill>
                  <a:srgbClr val="FFFFFF"/>
                </a:solidFill>
                <a:latin typeface="Gmarket Sans Medium"/>
                <a:ea typeface="나눔바른고딕OTF"/>
              </a:rPr>
              <a:t> </a:t>
            </a:r>
            <a:r>
              <a:rPr lang="ko-KR" sz="1100" b="0" i="0" u="none" strike="noStrike">
                <a:solidFill>
                  <a:srgbClr val="FFFFFF"/>
                </a:solidFill>
                <a:latin typeface="나눔바른고딕OTF"/>
                <a:ea typeface="Gmarket Sans Medium"/>
              </a:rPr>
              <a:t>사진은</a:t>
            </a:r>
            <a:r>
              <a:rPr lang="en-US" sz="1100" b="0" i="0" u="none" strike="noStrike">
                <a:solidFill>
                  <a:srgbClr val="FFFFFF"/>
                </a:solidFill>
                <a:latin typeface="Gmarket Sans Medium"/>
                <a:ea typeface="나눔바른고딕OTF"/>
              </a:rPr>
              <a:t> </a:t>
            </a:r>
            <a:r>
              <a:rPr lang="ko-KR" sz="1100" b="0" i="0" u="none" strike="noStrike">
                <a:solidFill>
                  <a:srgbClr val="FFFFFF"/>
                </a:solidFill>
                <a:latin typeface="나눔바른고딕OTF"/>
                <a:ea typeface="Gmarket Sans Medium"/>
              </a:rPr>
              <a:t>샘플이미지</a:t>
            </a:r>
            <a:r>
              <a:rPr lang="en-US" sz="1100" b="0" i="0" u="none" strike="noStrike">
                <a:solidFill>
                  <a:srgbClr val="FFFFFF"/>
                </a:solidFill>
                <a:latin typeface="Gmarket Sans Medium"/>
                <a:ea typeface="나눔바른고딕OTF"/>
              </a:rPr>
              <a:t> </a:t>
            </a:r>
            <a:r>
              <a:rPr lang="ko-KR" sz="1100" b="0" i="0" u="none" strike="noStrike">
                <a:solidFill>
                  <a:srgbClr val="FFFFFF"/>
                </a:solidFill>
                <a:latin typeface="나눔바른고딕OTF"/>
                <a:ea typeface="Gmarket Sans Medium"/>
              </a:rPr>
              <a:t>입니다</a:t>
            </a:r>
            <a:r>
              <a:rPr lang="en-US" sz="1100" b="0" i="0" u="none" strike="noStrike">
                <a:solidFill>
                  <a:srgbClr val="FFFFFF"/>
                </a:solidFill>
                <a:latin typeface="Gmarket Sans Medium"/>
                <a:ea typeface="나눔바른고딕OTF"/>
              </a:rPr>
              <a:t>. 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0" y="0"/>
            <a:ext cx="0" cy="0"/>
            <a:chOff x="0" y="0"/>
            <a:chExt cx="914400" cy="914400"/>
          </a:xfrm>
        </p:grpSpPr>
      </p:grpSp>
      <p:grpSp>
        <p:nvGrpSpPr>
          <p:cNvPr id="22" name="Group 22"/>
          <p:cNvGrpSpPr/>
          <p:nvPr/>
        </p:nvGrpSpPr>
        <p:grpSpPr>
          <a:xfrm>
            <a:off x="0" y="0"/>
            <a:ext cx="0" cy="0"/>
            <a:chOff x="0" y="0"/>
            <a:chExt cx="914400" cy="914400"/>
          </a:xfrm>
        </p:grpSpPr>
      </p:grpSp>
      <p:grpSp>
        <p:nvGrpSpPr>
          <p:cNvPr id="25" name="Group 25"/>
          <p:cNvGrpSpPr/>
          <p:nvPr/>
        </p:nvGrpSpPr>
        <p:grpSpPr>
          <a:xfrm>
            <a:off x="0" y="0"/>
            <a:ext cx="0" cy="0"/>
            <a:chOff x="0" y="0"/>
            <a:chExt cx="914400" cy="914400"/>
          </a:xfrm>
        </p:grpSpPr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35AD7A6-7268-5F26-7FEF-9D33B10A5D54}"/>
              </a:ext>
            </a:extLst>
          </p:cNvPr>
          <p:cNvGrpSpPr>
            <a:grpSpLocks noChangeAspect="1"/>
          </p:cNvGrpSpPr>
          <p:nvPr/>
        </p:nvGrpSpPr>
        <p:grpSpPr>
          <a:xfrm>
            <a:off x="1868411" y="2425511"/>
            <a:ext cx="14551178" cy="4394578"/>
            <a:chOff x="887923" y="3085722"/>
            <a:chExt cx="10416154" cy="3145766"/>
          </a:xfrm>
        </p:grpSpPr>
        <p:sp>
          <p:nvSpPr>
            <p:cNvPr id="30" name="화살표: 오각형 29">
              <a:extLst>
                <a:ext uri="{FF2B5EF4-FFF2-40B4-BE49-F238E27FC236}">
                  <a16:creationId xmlns:a16="http://schemas.microsoft.com/office/drawing/2014/main" id="{77C47C8C-3E2B-F4E3-6E41-A1BA02F56004}"/>
                </a:ext>
              </a:extLst>
            </p:cNvPr>
            <p:cNvSpPr/>
            <p:nvPr/>
          </p:nvSpPr>
          <p:spPr>
            <a:xfrm>
              <a:off x="2464385" y="3756176"/>
              <a:ext cx="1080000" cy="360000"/>
            </a:xfrm>
            <a:prstGeom prst="homePlat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Input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화살표: 오각형 30">
              <a:extLst>
                <a:ext uri="{FF2B5EF4-FFF2-40B4-BE49-F238E27FC236}">
                  <a16:creationId xmlns:a16="http://schemas.microsoft.com/office/drawing/2014/main" id="{1B10B48B-A7A5-707C-A158-A281586514CF}"/>
                </a:ext>
              </a:extLst>
            </p:cNvPr>
            <p:cNvSpPr/>
            <p:nvPr/>
          </p:nvSpPr>
          <p:spPr>
            <a:xfrm>
              <a:off x="7983668" y="3619988"/>
              <a:ext cx="1080000" cy="360000"/>
            </a:xfrm>
            <a:prstGeom prst="homePlat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Output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D6E84B55-327D-6A51-9182-02B6E80788B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923" y="3085722"/>
              <a:ext cx="1318605" cy="1800000"/>
            </a:xfrm>
            <a:prstGeom prst="rect">
              <a:avLst/>
            </a:prstGeom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8A9B839-1185-4ECA-C044-1096704A8294}"/>
                </a:ext>
              </a:extLst>
            </p:cNvPr>
            <p:cNvSpPr/>
            <p:nvPr/>
          </p:nvSpPr>
          <p:spPr>
            <a:xfrm>
              <a:off x="9321525" y="3633508"/>
              <a:ext cx="892518" cy="36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긴소매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D6BBDDC-024B-2506-92D1-AD1F88DD500C}"/>
                </a:ext>
              </a:extLst>
            </p:cNvPr>
            <p:cNvGrpSpPr/>
            <p:nvPr/>
          </p:nvGrpSpPr>
          <p:grpSpPr>
            <a:xfrm>
              <a:off x="8583165" y="4934240"/>
              <a:ext cx="2720912" cy="1297248"/>
              <a:chOff x="8817428" y="3369978"/>
              <a:chExt cx="2720912" cy="1297248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30BEEFC-35BE-DEC4-DF5E-88A614D6321D}"/>
                  </a:ext>
                </a:extLst>
              </p:cNvPr>
              <p:cNvSpPr/>
              <p:nvPr/>
            </p:nvSpPr>
            <p:spPr>
              <a:xfrm>
                <a:off x="8817428" y="3369978"/>
                <a:ext cx="432000" cy="432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9721D8F7-BAF0-573C-2D59-A03DCE266A6D}"/>
                  </a:ext>
                </a:extLst>
              </p:cNvPr>
              <p:cNvSpPr/>
              <p:nvPr/>
            </p:nvSpPr>
            <p:spPr>
              <a:xfrm>
                <a:off x="9249428" y="3369978"/>
                <a:ext cx="432000" cy="432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F99456E-F29E-F68A-72F6-08CB0AF00A93}"/>
                  </a:ext>
                </a:extLst>
              </p:cNvPr>
              <p:cNvSpPr/>
              <p:nvPr/>
            </p:nvSpPr>
            <p:spPr>
              <a:xfrm>
                <a:off x="9681428" y="3369978"/>
                <a:ext cx="432000" cy="432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2F942012-7CF2-4C5A-5BB6-4517A6209286}"/>
                  </a:ext>
                </a:extLst>
              </p:cNvPr>
              <p:cNvSpPr/>
              <p:nvPr/>
            </p:nvSpPr>
            <p:spPr>
              <a:xfrm>
                <a:off x="10674340" y="3369978"/>
                <a:ext cx="432000" cy="432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4FCFBC6-C7FF-11DD-01CE-00B02FBCB239}"/>
                  </a:ext>
                </a:extLst>
              </p:cNvPr>
              <p:cNvSpPr/>
              <p:nvPr/>
            </p:nvSpPr>
            <p:spPr>
              <a:xfrm>
                <a:off x="11106340" y="3370630"/>
                <a:ext cx="432000" cy="432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96896FFD-9581-76E8-D975-E876781B8C51}"/>
                  </a:ext>
                </a:extLst>
              </p:cNvPr>
              <p:cNvSpPr/>
              <p:nvPr/>
            </p:nvSpPr>
            <p:spPr>
              <a:xfrm>
                <a:off x="10113428" y="3369978"/>
                <a:ext cx="560911" cy="43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•••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왼쪽 중괄호 40">
                <a:extLst>
                  <a:ext uri="{FF2B5EF4-FFF2-40B4-BE49-F238E27FC236}">
                    <a16:creationId xmlns:a16="http://schemas.microsoft.com/office/drawing/2014/main" id="{BC3A1B93-3C16-5FCE-7AB0-83C79BB6086F}"/>
                  </a:ext>
                </a:extLst>
              </p:cNvPr>
              <p:cNvSpPr/>
              <p:nvPr/>
            </p:nvSpPr>
            <p:spPr>
              <a:xfrm rot="16200000">
                <a:off x="10011564" y="2879040"/>
                <a:ext cx="332630" cy="2351843"/>
              </a:xfrm>
              <a:prstGeom prst="leftBrace">
                <a:avLst>
                  <a:gd name="adj1" fmla="val 8333"/>
                  <a:gd name="adj2" fmla="val 5151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9CE12705-8980-26D7-310B-56DFB763717F}"/>
                  </a:ext>
                </a:extLst>
              </p:cNvPr>
              <p:cNvSpPr/>
              <p:nvPr/>
            </p:nvSpPr>
            <p:spPr>
              <a:xfrm>
                <a:off x="9147829" y="4235226"/>
                <a:ext cx="2060100" cy="43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1x2048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특성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행렬</a:t>
                </a: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B5CF929D-E3A4-4A1B-D27D-F72857E3DF2F}"/>
                </a:ext>
              </a:extLst>
            </p:cNvPr>
            <p:cNvGrpSpPr/>
            <p:nvPr/>
          </p:nvGrpSpPr>
          <p:grpSpPr>
            <a:xfrm>
              <a:off x="3802242" y="3258082"/>
              <a:ext cx="3923569" cy="1276457"/>
              <a:chOff x="3577668" y="3258082"/>
              <a:chExt cx="3923569" cy="1276457"/>
            </a:xfrm>
          </p:grpSpPr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F0030CB6-CAFB-FCCB-9484-C9F42B7C9CF1}"/>
                  </a:ext>
                </a:extLst>
              </p:cNvPr>
              <p:cNvSpPr/>
              <p:nvPr/>
            </p:nvSpPr>
            <p:spPr>
              <a:xfrm>
                <a:off x="3577668" y="3269297"/>
                <a:ext cx="2427197" cy="1265242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Feature Extractor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B12F1682-A5A8-8490-9456-FA837F5FA719}"/>
                  </a:ext>
                </a:extLst>
              </p:cNvPr>
              <p:cNvSpPr/>
              <p:nvPr/>
            </p:nvSpPr>
            <p:spPr>
              <a:xfrm>
                <a:off x="6014899" y="3258082"/>
                <a:ext cx="1486338" cy="1265242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Fully Connected Layer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" name="화살표: 위로 굽음 45">
              <a:extLst>
                <a:ext uri="{FF2B5EF4-FFF2-40B4-BE49-F238E27FC236}">
                  <a16:creationId xmlns:a16="http://schemas.microsoft.com/office/drawing/2014/main" id="{55BBD41A-D069-1582-E3F8-583880F25A61}"/>
                </a:ext>
              </a:extLst>
            </p:cNvPr>
            <p:cNvSpPr/>
            <p:nvPr/>
          </p:nvSpPr>
          <p:spPr>
            <a:xfrm rot="5400000">
              <a:off x="5741403" y="3788738"/>
              <a:ext cx="821831" cy="2427196"/>
            </a:xfrm>
            <a:prstGeom prst="bent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5400000">
            <a:off x="9423400" y="5130800"/>
            <a:ext cx="10287000" cy="254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092700" y="3810000"/>
            <a:ext cx="8102600" cy="2667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7899"/>
              </a:lnSpc>
              <a:defRPr/>
            </a:pPr>
            <a:r>
              <a:rPr lang="en-US" sz="10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Dataset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44000" y="1524000"/>
            <a:ext cx="91440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287500" y="1244600"/>
            <a:ext cx="571500" cy="571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84300" y="1384300"/>
            <a:ext cx="292100" cy="292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0" y="1511300"/>
            <a:ext cx="16637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-685800" y="8153400"/>
            <a:ext cx="4432300" cy="25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67945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무신사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크롤링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Dataset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graphicFrame>
        <p:nvGraphicFramePr>
          <p:cNvPr id="14" name="Table 14"/>
          <p:cNvGraphicFramePr>
            <a:graphicFrameLocks noGrp="1"/>
          </p:cNvGraphicFramePr>
          <p:nvPr/>
        </p:nvGraphicFramePr>
        <p:xfrm>
          <a:off x="2159000" y="4381500"/>
          <a:ext cx="2946400" cy="4648200"/>
        </p:xfrm>
        <a:graphic>
          <a:graphicData uri="http://schemas.openxmlformats.org/drawingml/2006/table">
            <a:tbl>
              <a:tblPr/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나눔바른고딕OTF"/>
                        </a:rPr>
                        <a:t>품목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896D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나눔바른고딕OTF"/>
                        </a:rPr>
                        <a:t>데이터</a:t>
                      </a:r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나눔바른고딕OTF"/>
                        </a:rPr>
                        <a:t> </a:t>
                      </a:r>
                      <a:r>
                        <a:rPr lang="ko-KR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나눔바른고딕OTF"/>
                        </a:rPr>
                        <a:t>개수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896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긴소매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9000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 dirty="0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셔츠</a:t>
                      </a:r>
                      <a:r>
                        <a:rPr lang="en-US" sz="1600" b="0" i="0" u="none" strike="noStrike" dirty="0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&amp;</a:t>
                      </a:r>
                      <a:r>
                        <a:rPr lang="ko-KR" sz="1600" b="0" i="0" u="none" strike="noStrike" dirty="0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블라우스</a:t>
                      </a:r>
                      <a:endParaRPr lang="en-US" sz="1100" dirty="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4000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반소매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4000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민소매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4000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니트</a:t>
                      </a:r>
                      <a:r>
                        <a:rPr lang="en-US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&amp;</a:t>
                      </a: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스웨터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 dirty="0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4000</a:t>
                      </a:r>
                      <a:endParaRPr lang="en-US" sz="1100" dirty="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" name="Table 15"/>
          <p:cNvGraphicFramePr>
            <a:graphicFrameLocks noGrp="1"/>
          </p:cNvGraphicFramePr>
          <p:nvPr/>
        </p:nvGraphicFramePr>
        <p:xfrm>
          <a:off x="5549900" y="4381500"/>
          <a:ext cx="2921000" cy="3098800"/>
        </p:xfrm>
        <a:graphic>
          <a:graphicData uri="http://schemas.openxmlformats.org/drawingml/2006/table">
            <a:tbl>
              <a:tblPr/>
              <a:tblGrid>
                <a:gridCol w="146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NanumSquare ExtraBold"/>
                        </a:rPr>
                        <a:t>품목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896D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NanumSquare ExtraBold"/>
                        </a:rPr>
                        <a:t>데이터</a:t>
                      </a:r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latin typeface="NanumSquare ExtraBold"/>
                          <a:ea typeface="나눔바른고딕OTF"/>
                        </a:rPr>
                        <a:t> </a:t>
                      </a:r>
                      <a:r>
                        <a:rPr lang="ko-KR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NanumSquare ExtraBold"/>
                        </a:rPr>
                        <a:t>개수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896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NanumSquare Regular"/>
                        </a:rPr>
                        <a:t>긴바지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>
                          <a:solidFill>
                            <a:srgbClr val="8896D7"/>
                          </a:solidFill>
                          <a:latin typeface="NanumSquare Regular"/>
                          <a:ea typeface="나눔바른고딕OTF"/>
                        </a:rPr>
                        <a:t>9000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NanumSquare Regular"/>
                        </a:rPr>
                        <a:t>반바지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>
                          <a:solidFill>
                            <a:srgbClr val="8896D7"/>
                          </a:solidFill>
                          <a:latin typeface="NanumSquare Regular"/>
                          <a:ea typeface="나눔바른고딕OTF"/>
                        </a:rPr>
                        <a:t>4000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NanumSquare Regular"/>
                        </a:rPr>
                        <a:t>스커트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>
                          <a:solidFill>
                            <a:srgbClr val="8896D7"/>
                          </a:solidFill>
                          <a:latin typeface="NanumSquare Regular"/>
                          <a:ea typeface="나눔바른고딕OTF"/>
                        </a:rPr>
                        <a:t>4000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Table 16"/>
          <p:cNvGraphicFramePr>
            <a:graphicFrameLocks noGrp="1"/>
          </p:cNvGraphicFramePr>
          <p:nvPr/>
        </p:nvGraphicFramePr>
        <p:xfrm>
          <a:off x="8890000" y="4381500"/>
          <a:ext cx="2921000" cy="2324100"/>
        </p:xfrm>
        <a:graphic>
          <a:graphicData uri="http://schemas.openxmlformats.org/drawingml/2006/table">
            <a:tbl>
              <a:tblPr/>
              <a:tblGrid>
                <a:gridCol w="146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NanumSquare ExtraBold"/>
                        </a:rPr>
                        <a:t>품목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896D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NanumSquare ExtraBold"/>
                        </a:rPr>
                        <a:t>데이터</a:t>
                      </a:r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latin typeface="NanumSquare ExtraBold"/>
                          <a:ea typeface="나눔바른고딕OTF"/>
                        </a:rPr>
                        <a:t> </a:t>
                      </a:r>
                      <a:r>
                        <a:rPr lang="ko-KR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NanumSquare ExtraBold"/>
                        </a:rPr>
                        <a:t>개수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896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NanumSquare Regular"/>
                        </a:rPr>
                        <a:t>원피스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>
                          <a:solidFill>
                            <a:srgbClr val="8896D7"/>
                          </a:solidFill>
                          <a:latin typeface="NanumSquare Regular"/>
                          <a:ea typeface="나눔바른고딕OTF"/>
                        </a:rPr>
                        <a:t>9000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NanumSquare Regular"/>
                        </a:rPr>
                        <a:t>점프슈트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>
                          <a:solidFill>
                            <a:srgbClr val="8896D7"/>
                          </a:solidFill>
                          <a:latin typeface="NanumSquare Regular"/>
                          <a:ea typeface="나눔바른고딕OTF"/>
                        </a:rPr>
                        <a:t>4000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TextBox 17"/>
          <p:cNvSpPr txBox="1"/>
          <p:nvPr/>
        </p:nvSpPr>
        <p:spPr>
          <a:xfrm>
            <a:off x="2209800" y="1955800"/>
            <a:ext cx="9601200" cy="1739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수집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방법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: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카테고리별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상품을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판매순으로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정렬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후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크롤링</a:t>
            </a:r>
            <a:endParaRPr 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  <a:p>
            <a:pPr lvl="0" algn="l">
              <a:lnSpc>
                <a:spcPct val="149400"/>
              </a:lnSpc>
              <a:defRPr/>
            </a:pP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데이터셋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구성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: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제품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+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착용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총 </a:t>
            </a: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52000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장</a:t>
            </a:r>
            <a:endParaRPr lang="en-US" alt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933700" y="3924300"/>
            <a:ext cx="1371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[</a:t>
            </a:r>
            <a:r>
              <a:rPr lang="ko-KR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상의</a:t>
            </a:r>
            <a:r>
              <a:rPr lang="en-US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]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324600" y="3924300"/>
            <a:ext cx="1371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sz="20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[</a:t>
            </a:r>
            <a:r>
              <a:rPr lang="ko-KR" sz="20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하의</a:t>
            </a:r>
            <a:r>
              <a:rPr lang="en-US" sz="20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]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664700" y="3924300"/>
            <a:ext cx="1371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[</a:t>
            </a:r>
            <a:r>
              <a:rPr lang="ko-KR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기타</a:t>
            </a:r>
            <a:r>
              <a:rPr lang="en-US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]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3B23A8E-419E-D42C-C35F-BBDE6470A1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92000" y="2528700"/>
            <a:ext cx="4529405" cy="6120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9FE4DE1-9434-D607-78D9-FBBBFB281A92}"/>
              </a:ext>
            </a:extLst>
          </p:cNvPr>
          <p:cNvSpPr txBox="1"/>
          <p:nvPr/>
        </p:nvSpPr>
        <p:spPr>
          <a:xfrm>
            <a:off x="13639800" y="1955800"/>
            <a:ext cx="1621498" cy="471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sz="20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[</a:t>
            </a:r>
            <a:r>
              <a:rPr lang="ko-KR" altLang="en-US" sz="2000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크롤링</a:t>
            </a:r>
            <a:r>
              <a:rPr lang="ko-KR" altLang="en-US" sz="20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예시</a:t>
            </a:r>
            <a:r>
              <a:rPr lang="en-US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67945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데이터 </a:t>
            </a:r>
            <a:r>
              <a:rPr lang="ko-KR" altLang="en-US" sz="5000" b="0" i="0" u="none" strike="noStrike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전처리</a:t>
            </a:r>
            <a:endParaRPr lang="en-US" sz="5000" b="0" i="0" u="none" strike="noStrike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2209800" y="1955800"/>
            <a:ext cx="9601200" cy="1739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수집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방법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: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카테고리별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상품을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판매순으로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정렬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후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크롤링</a:t>
            </a:r>
            <a:endParaRPr 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  <a:p>
            <a:pPr lvl="0" algn="l">
              <a:lnSpc>
                <a:spcPct val="149400"/>
              </a:lnSpc>
              <a:defRPr/>
            </a:pP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데이터셋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구성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: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제품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+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착용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총 </a:t>
            </a: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52000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장</a:t>
            </a:r>
            <a:endParaRPr lang="en-US" alt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290141003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5400000">
            <a:off x="9423400" y="5130800"/>
            <a:ext cx="10287000" cy="254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092700" y="3810000"/>
            <a:ext cx="8102600" cy="2667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7899"/>
              </a:lnSpc>
              <a:defRPr/>
            </a:pPr>
            <a:r>
              <a:rPr lang="ko-KR" sz="10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모델</a:t>
            </a:r>
            <a:r>
              <a:rPr lang="en-US" sz="10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10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학습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44000" y="1524000"/>
            <a:ext cx="91440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287500" y="1244600"/>
            <a:ext cx="571500" cy="571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84300" y="1384300"/>
            <a:ext cx="292100" cy="292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0" y="1511300"/>
            <a:ext cx="16637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-685800" y="8153400"/>
            <a:ext cx="4432300" cy="25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학습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방법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2222500" y="2286000"/>
            <a:ext cx="13944600" cy="56896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342900" lvl="0" indent="-342900" algn="l">
              <a:lnSpc>
                <a:spcPct val="203350"/>
              </a:lnSpc>
              <a:buClr>
                <a:srgbClr val="006BB1"/>
              </a:buClr>
              <a:buFont typeface="Arial"/>
              <a:buChar char="●"/>
              <a:defRPr/>
            </a:pP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Pretrained</a:t>
            </a:r>
            <a:r>
              <a:rPr 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된</a:t>
            </a: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모델에</a:t>
            </a: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fine-tuning</a:t>
            </a:r>
          </a:p>
          <a:p>
            <a:pPr marL="342900" lvl="0" indent="-342900" algn="l">
              <a:lnSpc>
                <a:spcPct val="203350"/>
              </a:lnSpc>
              <a:buClr>
                <a:srgbClr val="006BB1"/>
              </a:buClr>
              <a:buFont typeface="Arial"/>
              <a:buChar char="●"/>
              <a:defRPr/>
            </a:pPr>
            <a:r>
              <a:rPr lang="ko-KR" altLang="en-US" sz="4000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커스텀 데이터로만 학습</a:t>
            </a:r>
            <a:endParaRPr lang="en-US" sz="4000" b="0" i="0" u="none" strike="noStrike" spc="-2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  <a:p>
            <a:pPr marL="342900" lvl="0" indent="-342900" algn="l">
              <a:lnSpc>
                <a:spcPct val="203350"/>
              </a:lnSpc>
              <a:buClr>
                <a:srgbClr val="006BB1"/>
              </a:buClr>
              <a:buFont typeface="Arial"/>
              <a:buChar char="●"/>
              <a:defRPr/>
            </a:pP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Model1 : </a:t>
            </a:r>
            <a:r>
              <a:rPr lang="ko-KR" alt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상의 데이터 총 </a:t>
            </a:r>
            <a:r>
              <a:rPr lang="en-US" alt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~</a:t>
            </a:r>
            <a:r>
              <a:rPr lang="ko-KR" alt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장 사용</a:t>
            </a:r>
            <a:endParaRPr lang="ko-KR" sz="4000" b="0" i="0" u="none" strike="noStrike" spc="-2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  <a:p>
            <a:pPr marL="342900" lvl="0" indent="-342900" algn="l">
              <a:lnSpc>
                <a:spcPct val="203350"/>
              </a:lnSpc>
              <a:buClr>
                <a:srgbClr val="006BB1"/>
              </a:buClr>
              <a:buFont typeface="Arial"/>
              <a:buChar char="●"/>
              <a:defRPr/>
            </a:pP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Model2 : </a:t>
            </a:r>
            <a:r>
              <a:rPr lang="ko-KR" alt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하의 데이터 총 </a:t>
            </a:r>
            <a:r>
              <a:rPr lang="en-US" alt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~</a:t>
            </a:r>
            <a:r>
              <a:rPr lang="ko-KR" alt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장 사용</a:t>
            </a:r>
            <a:endParaRPr lang="ko-KR" altLang="ko-KR" sz="4000" b="0" i="0" u="none" strike="noStrike" spc="-2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  <a:p>
            <a:pPr marL="342900" lvl="0" indent="-342900" algn="l">
              <a:lnSpc>
                <a:spcPct val="203350"/>
              </a:lnSpc>
              <a:buClr>
                <a:srgbClr val="006BB1"/>
              </a:buClr>
              <a:buFont typeface="Arial"/>
              <a:buChar char="●"/>
              <a:defRPr/>
            </a:pP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Model3 : </a:t>
            </a:r>
            <a:r>
              <a:rPr lang="ko-KR" alt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원피스 데이터 총 </a:t>
            </a:r>
            <a:r>
              <a:rPr lang="en-US" alt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~</a:t>
            </a:r>
            <a:r>
              <a:rPr lang="ko-KR" alt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장 사용</a:t>
            </a:r>
            <a:endParaRPr lang="ko-KR" sz="4000" b="0" i="0" u="none" strike="noStrike" spc="-2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  <a:p>
            <a:pPr marL="342900" lvl="0" indent="-342900" algn="l">
              <a:lnSpc>
                <a:spcPct val="203350"/>
              </a:lnSpc>
              <a:buClr>
                <a:srgbClr val="006BB1"/>
              </a:buClr>
              <a:buFont typeface="Arial"/>
              <a:buChar char="●"/>
              <a:defRPr/>
            </a:pPr>
            <a:r>
              <a:rPr 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비교를</a:t>
            </a: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위해</a:t>
            </a: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Validation set</a:t>
            </a:r>
            <a:r>
              <a:rPr 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은</a:t>
            </a: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동일하게</a:t>
            </a: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4000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사용</a:t>
            </a:r>
            <a:endParaRPr lang="ko-KR" sz="4000" b="0" i="0" u="none" strike="noStrike" spc="-2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627</Words>
  <Application>Microsoft Office PowerPoint</Application>
  <PresentationFormat>사용자 지정</PresentationFormat>
  <Paragraphs>340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Gmarket Sans Medium</vt:lpstr>
      <vt:lpstr>NanumSquare ExtraBold</vt:lpstr>
      <vt:lpstr>NanumSquare Regular</vt:lpstr>
      <vt:lpstr>Pretendard Medium</vt:lpstr>
      <vt:lpstr>나눔바른고딕OTF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Playdata</dc:creator>
  <cp:lastModifiedBy>Playdata</cp:lastModifiedBy>
  <cp:revision>16</cp:revision>
  <dcterms:created xsi:type="dcterms:W3CDTF">2006-08-16T00:00:00Z</dcterms:created>
  <dcterms:modified xsi:type="dcterms:W3CDTF">2024-08-27T09:23:30Z</dcterms:modified>
  <cp:version/>
</cp:coreProperties>
</file>