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9" r:id="rId7"/>
    <p:sldId id="259" r:id="rId8"/>
    <p:sldId id="271" r:id="rId9"/>
    <p:sldId id="268" r:id="rId10"/>
    <p:sldId id="264" r:id="rId11"/>
    <p:sldId id="274" r:id="rId12"/>
    <p:sldId id="265" r:id="rId13"/>
    <p:sldId id="260" r:id="rId14"/>
    <p:sldId id="273" r:id="rId15"/>
    <p:sldId id="272" r:id="rId16"/>
    <p:sldId id="261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8FE6-0A13-5E90-44EF-61E1A66AA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AB6D4-54F0-B870-78DB-BB9A584C7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10D15-73FC-04D1-69E7-17786B2D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7C87-F92A-0308-F261-09AB9E9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02636-9E3F-A415-3C24-4BB96597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2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DEB-CA95-C00B-0084-03583295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712C9-3B8C-4106-D38E-ABC98B07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B0820-5E34-A731-BAFD-C59B8253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B126E-4502-14EB-8D46-8311E917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E0B9C-7C4F-ACC8-6A59-D5A6494F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9B5A1-9CA3-74EF-AADB-98591A229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C6447-61EF-3F14-2572-2C687111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E9E37-E143-5A59-E7E6-0078B9E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F146-02CC-1474-A5B0-8499EC80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D0CB-C1F6-1056-3CB8-CE7D893F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B806-149A-095D-B0ED-37E92713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C7750-439A-8B03-9AEF-BEF8C28D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B37F0-9B56-F760-233D-532F953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8B60-3872-CAEF-1727-A57E75E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4A32A-477D-3231-95BC-C54DD55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1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84D30-E047-7B2D-106A-0B35E82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13062-D134-1C00-823C-2C870B30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A34DA-843A-6B0D-28F9-534F20D3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E071-272E-913A-8336-0531381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567C-27D5-6250-DB22-3AF3A562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00AB5-FE2D-8CC7-1570-9542D62A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00758-CDDD-9C87-9FB8-9D5E97953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6993E-A286-E43E-8C69-347DE5A3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1BAAA-F85C-786C-F944-CB524AD3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3182E-1185-EDA9-B99C-ECA4E294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9AA42-331F-92F2-ACCE-36EF8850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1860-5813-D42A-2742-7FB72D8B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1C8F9-2BC6-DD87-09C9-D79622E6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5B29-CB7F-1AD8-C14F-45D810CC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9F357-B151-2E4D-CFD4-14D09DD25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15AB0-1001-F58B-AFF4-6613C86B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F86414-1EDA-5EFE-AECA-1FBC3DEA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C18AF-F81C-E4EB-83EC-78B90E6D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6578E-15EB-FDD8-75F8-8EB385C3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948C4-1B70-9BD6-1620-838C768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6368D-C941-E83E-CF77-35E14F1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FCC976-737C-D092-5C78-4BABA4A8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55C29-05A5-0B1A-307D-B4A038A6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7FA56-2C56-65CF-B7B3-20FF562A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B9F75-21D8-D462-F935-F632710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53F8B-F9A0-F4AC-8655-15BDF50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B1A9-874A-6B8D-C0F0-858A184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A5CAA-0A67-3BE7-BE29-30EA1F0B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5537B-BDC9-6259-0E96-D972094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03017-31B0-05C2-477E-1FA361BB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521FA-9C1F-CD96-44BF-7D10458E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C443E-38DD-4EE8-54AF-4DD2F123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2060E-CC9D-80E8-FDC1-D536D2A7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14B24-279B-B2B1-2E5A-8829CB4EA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E89F7-B8F2-0C70-DE6A-66EF3C72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FF1CB-F7E4-8B50-B02E-6F8FDB95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84221-B5EA-82B1-9FF4-F39DBCFC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F21F0-32A4-56D9-A298-58E379CA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3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3D00E0-A974-DD85-50A2-B49FF12E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FCA11-8EEC-828B-97B4-74448580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C1649-030D-FA28-492C-7C6603F3C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0467-1010-4076-ABF9-783396D9440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CDA0-FCC4-C626-FD15-197B8B5D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FEBF-B3E0-9793-68F0-9386F6C8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9A7B2-2C16-FB2A-B6A7-D93C2CF07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Clothes Detection</a:t>
            </a:r>
            <a:br>
              <a:rPr lang="en-US" altLang="ko-KR" dirty="0"/>
            </a:br>
            <a:r>
              <a:rPr lang="ko-KR" altLang="en-US" dirty="0"/>
              <a:t>모델 결과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4D49B-4B3B-05DD-43E8-992FD48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2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7639-1E60-52B8-7DA3-8146677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Confidence Threshold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E838A-1AD5-6485-9027-A594BA52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9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A2F1-62E6-16CE-D995-BB09DFC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 </a:t>
            </a:r>
            <a:r>
              <a:rPr lang="ko-KR" altLang="en-US" dirty="0"/>
              <a:t>비교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D60CC1-FE9F-873C-B574-3D5F4750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FA14-A79C-3954-4948-BC513F37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77F40-F836-8FD5-A90C-488403ED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중 </a:t>
            </a:r>
            <a:r>
              <a:rPr lang="en-US" altLang="ko-KR" dirty="0"/>
              <a:t>1000</a:t>
            </a:r>
            <a:r>
              <a:rPr lang="ko-KR" altLang="en-US" dirty="0"/>
              <a:t>장을 테스트셋으로 구성</a:t>
            </a:r>
            <a:endParaRPr lang="en-US" altLang="ko-KR" dirty="0"/>
          </a:p>
          <a:p>
            <a:pPr lvl="1"/>
            <a:r>
              <a:rPr lang="ko-KR" altLang="en-US" dirty="0"/>
              <a:t>상의 </a:t>
            </a:r>
            <a:r>
              <a:rPr lang="en-US" altLang="ko-KR" dirty="0"/>
              <a:t>: 420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하의 </a:t>
            </a:r>
            <a:r>
              <a:rPr lang="en-US" altLang="ko-KR" dirty="0"/>
              <a:t>: 420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원피스 </a:t>
            </a:r>
            <a:r>
              <a:rPr lang="en-US" altLang="ko-KR" dirty="0"/>
              <a:t>: 160</a:t>
            </a:r>
            <a:r>
              <a:rPr lang="ko-KR" altLang="en-US" dirty="0"/>
              <a:t>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31C64C-BCFB-F983-C0D8-B766A81B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683"/>
              </p:ext>
            </p:extLst>
          </p:nvPr>
        </p:nvGraphicFramePr>
        <p:xfrm>
          <a:off x="1094134" y="3269200"/>
          <a:ext cx="2819979" cy="311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14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647129">
                  <a:extLst>
                    <a:ext uri="{9D8B030D-6E8A-4147-A177-3AD203B41FA5}">
                      <a16:colId xmlns:a16="http://schemas.microsoft.com/office/drawing/2014/main" val="92448449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22739B-6CF6-4D06-63D0-84E4A1D57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65556"/>
              </p:ext>
            </p:extLst>
          </p:nvPr>
        </p:nvGraphicFramePr>
        <p:xfrm>
          <a:off x="4607942" y="3271418"/>
          <a:ext cx="2090915" cy="211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57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663210">
                  <a:extLst>
                    <a:ext uri="{9D8B030D-6E8A-4147-A177-3AD203B41FA5}">
                      <a16:colId xmlns:a16="http://schemas.microsoft.com/office/drawing/2014/main" val="4001694859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EB6F0C-0CA8-301E-F72F-1592EE8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5973"/>
              </p:ext>
            </p:extLst>
          </p:nvPr>
        </p:nvGraphicFramePr>
        <p:xfrm>
          <a:off x="7392685" y="3269200"/>
          <a:ext cx="2303983" cy="160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18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630315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776950">
                  <a:extLst>
                    <a:ext uri="{9D8B030D-6E8A-4147-A177-3AD203B41FA5}">
                      <a16:colId xmlns:a16="http://schemas.microsoft.com/office/drawing/2014/main" val="3722193491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6009A31-45C3-4C9A-E1AC-0B5BC6E76B97}"/>
              </a:ext>
            </a:extLst>
          </p:cNvPr>
          <p:cNvSpPr/>
          <p:nvPr/>
        </p:nvSpPr>
        <p:spPr>
          <a:xfrm>
            <a:off x="1895652" y="2880011"/>
            <a:ext cx="1216942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5E369-F7E3-F068-21F9-54471F02EF84}"/>
              </a:ext>
            </a:extLst>
          </p:cNvPr>
          <p:cNvSpPr/>
          <p:nvPr/>
        </p:nvSpPr>
        <p:spPr>
          <a:xfrm>
            <a:off x="5091359" y="2880010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761B5-96B7-D868-0AD0-9D787FF92C8E}"/>
              </a:ext>
            </a:extLst>
          </p:cNvPr>
          <p:cNvSpPr/>
          <p:nvPr/>
        </p:nvSpPr>
        <p:spPr>
          <a:xfrm>
            <a:off x="8007333" y="2880010"/>
            <a:ext cx="1074685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4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B47E-78DB-645C-5AB1-0FF8FDDF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비교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941DF894-8CDD-0D9E-4512-ACB8040E3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003698"/>
              </p:ext>
            </p:extLst>
          </p:nvPr>
        </p:nvGraphicFramePr>
        <p:xfrm>
          <a:off x="823182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DA38DFA4-FCB4-5162-5877-0757EEDB8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001"/>
              </p:ext>
            </p:extLst>
          </p:nvPr>
        </p:nvGraphicFramePr>
        <p:xfrm>
          <a:off x="4167512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CD6581F2-CBB7-59EC-4581-2A487EFB3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26482"/>
              </p:ext>
            </p:extLst>
          </p:nvPr>
        </p:nvGraphicFramePr>
        <p:xfrm>
          <a:off x="103204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6F9E89-9C11-0B04-3DB9-6A369C0CD5C0}"/>
              </a:ext>
            </a:extLst>
          </p:cNvPr>
          <p:cNvSpPr/>
          <p:nvPr/>
        </p:nvSpPr>
        <p:spPr>
          <a:xfrm>
            <a:off x="722790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A5B65-D52B-4C02-4685-5F1EE8F5D3EE}"/>
              </a:ext>
            </a:extLst>
          </p:cNvPr>
          <p:cNvSpPr/>
          <p:nvPr/>
        </p:nvSpPr>
        <p:spPr>
          <a:xfrm>
            <a:off x="4869587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DD13D-5378-E964-E9FD-9806B4C3AA07}"/>
              </a:ext>
            </a:extLst>
          </p:cNvPr>
          <p:cNvSpPr/>
          <p:nvPr/>
        </p:nvSpPr>
        <p:spPr>
          <a:xfrm>
            <a:off x="893389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[Model3]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6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A120-9656-4D4D-C019-681F0A2C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검출율</a:t>
            </a:r>
            <a:r>
              <a:rPr lang="ko-KR" altLang="en-US" dirty="0"/>
              <a:t> 비교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3C606D-E5BF-0561-DE68-A2CDBFE2F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74774"/>
              </p:ext>
            </p:extLst>
          </p:nvPr>
        </p:nvGraphicFramePr>
        <p:xfrm>
          <a:off x="838200" y="1825625"/>
          <a:ext cx="10515601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8617">
                  <a:extLst>
                    <a:ext uri="{9D8B030D-6E8A-4147-A177-3AD203B41FA5}">
                      <a16:colId xmlns:a16="http://schemas.microsoft.com/office/drawing/2014/main" val="611139066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512761869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808995010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4207620354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2440549283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3040188706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4228448470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1749658262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2557370828"/>
                    </a:ext>
                  </a:extLst>
                </a:gridCol>
                <a:gridCol w="1010776">
                  <a:extLst>
                    <a:ext uri="{9D8B030D-6E8A-4147-A177-3AD203B41FA5}">
                      <a16:colId xmlns:a16="http://schemas.microsoft.com/office/drawing/2014/main" val="337276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검출율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52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536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37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0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903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34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050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0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9D96-2DCC-A6F4-32DD-B48B360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개선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853E4-9393-2EAD-6190-7D01FBF3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사용한 데이터셋에 착용 사진만 있으며</a:t>
            </a:r>
            <a:r>
              <a:rPr lang="en-US" altLang="ko-KR" dirty="0"/>
              <a:t>, </a:t>
            </a:r>
            <a:r>
              <a:rPr lang="ko-KR" altLang="en-US" dirty="0"/>
              <a:t>제품 사진 이미지에서 검출율이 낮아지는 문제가 발생</a:t>
            </a:r>
            <a:endParaRPr lang="en-US" altLang="ko-KR" dirty="0"/>
          </a:p>
          <a:p>
            <a:r>
              <a:rPr lang="ko-KR" altLang="en-US" dirty="0"/>
              <a:t>제품 사진 데이터셋을 추가한 후에 모델을 다시 학습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933F21-3BDF-6CAB-8945-5A0E04A0DBC8}"/>
              </a:ext>
            </a:extLst>
          </p:cNvPr>
          <p:cNvSpPr/>
          <p:nvPr/>
        </p:nvSpPr>
        <p:spPr>
          <a:xfrm>
            <a:off x="909222" y="6120015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대충 특정부분 성능 </a:t>
            </a:r>
            <a:r>
              <a:rPr lang="ko-KR" altLang="en-US" dirty="0" err="1">
                <a:solidFill>
                  <a:schemeClr val="tx1"/>
                </a:solidFill>
              </a:rPr>
              <a:t>안좋은</a:t>
            </a:r>
            <a:r>
              <a:rPr lang="ko-KR" altLang="en-US" dirty="0">
                <a:solidFill>
                  <a:schemeClr val="tx1"/>
                </a:solidFill>
              </a:rPr>
              <a:t> 그래프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856E4C-2AA2-63B7-0647-13CE922B803C}"/>
              </a:ext>
            </a:extLst>
          </p:cNvPr>
          <p:cNvSpPr/>
          <p:nvPr/>
        </p:nvSpPr>
        <p:spPr>
          <a:xfrm>
            <a:off x="6516939" y="6315176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착용 사진 예시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6E485A-52C6-A9FD-4A5D-7D0698B2132C}"/>
              </a:ext>
            </a:extLst>
          </p:cNvPr>
          <p:cNvSpPr/>
          <p:nvPr/>
        </p:nvSpPr>
        <p:spPr>
          <a:xfrm>
            <a:off x="9618909" y="6324194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제품 사진 예시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D7FC58-0551-B3FC-3F58-724F2235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39" y="3366070"/>
            <a:ext cx="2400000" cy="28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E7D970-27A2-31C5-44A2-3E7F801B8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74" y="3370527"/>
            <a:ext cx="24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4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9D96-2DCC-A6F4-32DD-B48B360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데이터셋 가공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853E4-9393-2EAD-6190-7D01FBF3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데이터에는 제품 사진과 착용 사진이 섞여 있음</a:t>
            </a:r>
            <a:endParaRPr lang="en-US" altLang="ko-KR" dirty="0"/>
          </a:p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err="1"/>
              <a:t>데이터중</a:t>
            </a:r>
            <a:r>
              <a:rPr lang="ko-KR" altLang="en-US" dirty="0"/>
              <a:t> </a:t>
            </a:r>
            <a:r>
              <a:rPr lang="en-US" altLang="ko-KR" dirty="0"/>
              <a:t>yolov5 </a:t>
            </a:r>
            <a:r>
              <a:rPr lang="ko-KR" altLang="en-US" dirty="0"/>
              <a:t>기본 모델을 사용해 </a:t>
            </a:r>
            <a:r>
              <a:rPr lang="en-US" altLang="ko-KR" dirty="0"/>
              <a:t>person</a:t>
            </a:r>
            <a:r>
              <a:rPr lang="ko-KR" altLang="en-US" dirty="0"/>
              <a:t>이 검출되지 않은 사진만 </a:t>
            </a:r>
            <a:r>
              <a:rPr lang="ko-KR" altLang="en-US" dirty="0" err="1"/>
              <a:t>골라냄</a:t>
            </a:r>
            <a:endParaRPr lang="en-US" altLang="ko-KR" dirty="0"/>
          </a:p>
          <a:p>
            <a:r>
              <a:rPr lang="ko-KR" altLang="en-US" dirty="0"/>
              <a:t>골라낸 데이터에서 </a:t>
            </a:r>
            <a:r>
              <a:rPr lang="en-US" altLang="ko-KR" dirty="0" err="1"/>
              <a:t>opencv</a:t>
            </a:r>
            <a:r>
              <a:rPr lang="ko-KR" altLang="en-US" dirty="0"/>
              <a:t>를 활용해 </a:t>
            </a:r>
            <a:r>
              <a:rPr lang="en-US" altLang="ko-KR" dirty="0" err="1"/>
              <a:t>bbox</a:t>
            </a:r>
            <a:r>
              <a:rPr lang="en-US" altLang="ko-KR" dirty="0"/>
              <a:t> </a:t>
            </a:r>
            <a:r>
              <a:rPr lang="ko-KR" altLang="en-US" dirty="0" err="1"/>
              <a:t>라벨링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1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42096-18AE-889B-ED5B-BA405BD0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확인</a:t>
            </a: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C5D7AEF8-106D-C17B-3D16-AE499872B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008993"/>
              </p:ext>
            </p:extLst>
          </p:nvPr>
        </p:nvGraphicFramePr>
        <p:xfrm>
          <a:off x="823182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834E963-8759-8484-3024-9FF92E81DD1A}"/>
              </a:ext>
            </a:extLst>
          </p:cNvPr>
          <p:cNvSpPr/>
          <p:nvPr/>
        </p:nvSpPr>
        <p:spPr>
          <a:xfrm>
            <a:off x="893389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83E81F0-DD22-1EC4-7218-B6A7DD44C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923863"/>
              </p:ext>
            </p:extLst>
          </p:nvPr>
        </p:nvGraphicFramePr>
        <p:xfrm>
          <a:off x="121994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D0CF338-BFA6-3DA2-2A11-8BA59D732FF8}"/>
              </a:ext>
            </a:extLst>
          </p:cNvPr>
          <p:cNvSpPr/>
          <p:nvPr/>
        </p:nvSpPr>
        <p:spPr>
          <a:xfrm>
            <a:off x="192201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0566AF-077E-84DC-FE30-206825F0E14C}"/>
              </a:ext>
            </a:extLst>
          </p:cNvPr>
          <p:cNvSpPr/>
          <p:nvPr/>
        </p:nvSpPr>
        <p:spPr>
          <a:xfrm>
            <a:off x="5235235" y="3429000"/>
            <a:ext cx="2423603" cy="4594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D03B5B-7AA1-BC7A-80EA-D861DA7F21BF}"/>
              </a:ext>
            </a:extLst>
          </p:cNvPr>
          <p:cNvSpPr/>
          <p:nvPr/>
        </p:nvSpPr>
        <p:spPr>
          <a:xfrm>
            <a:off x="4725880" y="3109404"/>
            <a:ext cx="3442316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제품 사진 검출율이 특히 상승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4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선정 배경</a:t>
            </a:r>
            <a:r>
              <a:rPr lang="en-US" altLang="ko-KR" dirty="0"/>
              <a:t> : object detection </a:t>
            </a:r>
            <a:r>
              <a:rPr lang="ko-KR" altLang="en-US" dirty="0"/>
              <a:t>모델들 중 속도와 성능이 모두 우수한 </a:t>
            </a:r>
            <a:r>
              <a:rPr lang="en-US" altLang="ko-KR" dirty="0"/>
              <a:t>yolo</a:t>
            </a:r>
            <a:r>
              <a:rPr lang="ko-KR" altLang="en-US" dirty="0"/>
              <a:t>를 선택</a:t>
            </a:r>
            <a:r>
              <a:rPr lang="en-US" altLang="ko-KR" dirty="0"/>
              <a:t>, </a:t>
            </a:r>
            <a:r>
              <a:rPr lang="ko-KR" altLang="en-US" dirty="0"/>
              <a:t>그 중 실행시간의 이점과 학습의 용이성을 위해 가장 가벼운 </a:t>
            </a:r>
            <a:r>
              <a:rPr lang="en-US" altLang="ko-KR" dirty="0"/>
              <a:t>yolov5s </a:t>
            </a:r>
            <a:r>
              <a:rPr lang="ko-KR" altLang="en-US" dirty="0"/>
              <a:t>모델을 학습하기로 결정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4B044-7142-7BDB-C849-2C71521C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13" y="3429000"/>
            <a:ext cx="6649375" cy="25313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77" y="1489084"/>
            <a:ext cx="10515600" cy="1265242"/>
          </a:xfrm>
        </p:spPr>
        <p:txBody>
          <a:bodyPr/>
          <a:lstStyle/>
          <a:p>
            <a:r>
              <a:rPr lang="ko-KR" altLang="en-US" dirty="0"/>
              <a:t>목표 기능 </a:t>
            </a:r>
            <a:r>
              <a:rPr lang="en-US" altLang="ko-KR" dirty="0"/>
              <a:t>: </a:t>
            </a:r>
            <a:r>
              <a:rPr lang="ko-KR" altLang="en-US" dirty="0"/>
              <a:t>사용자가 사진을 입력했을 때</a:t>
            </a:r>
            <a:r>
              <a:rPr lang="en-US" altLang="ko-KR" dirty="0"/>
              <a:t>, </a:t>
            </a:r>
            <a:r>
              <a:rPr lang="ko-KR" altLang="en-US" dirty="0"/>
              <a:t>옷에 해당하는 영역을 검출하고</a:t>
            </a:r>
            <a:r>
              <a:rPr lang="en-US" altLang="ko-KR" dirty="0"/>
              <a:t> (</a:t>
            </a:r>
            <a:r>
              <a:rPr lang="ko-KR" altLang="en-US" dirty="0"/>
              <a:t>상의</a:t>
            </a:r>
            <a:r>
              <a:rPr lang="en-US" altLang="ko-KR" dirty="0"/>
              <a:t>, </a:t>
            </a:r>
            <a:r>
              <a:rPr lang="ko-KR" altLang="en-US" dirty="0"/>
              <a:t>하의</a:t>
            </a:r>
            <a:r>
              <a:rPr lang="en-US" altLang="ko-KR" dirty="0"/>
              <a:t>, </a:t>
            </a:r>
            <a:r>
              <a:rPr lang="ko-KR" altLang="en-US" dirty="0"/>
              <a:t>원피스</a:t>
            </a:r>
            <a:r>
              <a:rPr lang="en-US" altLang="ko-KR" dirty="0"/>
              <a:t>) </a:t>
            </a:r>
            <a:r>
              <a:rPr lang="ko-KR" altLang="en-US" dirty="0"/>
              <a:t>중에서 어떤 항목에 속하는지를 판별</a:t>
            </a:r>
            <a:r>
              <a:rPr lang="en-US" altLang="ko-KR" dirty="0"/>
              <a:t>, </a:t>
            </a:r>
            <a:r>
              <a:rPr lang="ko-KR" altLang="en-US" dirty="0"/>
              <a:t>이후 해당하는 영역을 반환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377521-3D8C-F260-BE98-39122E63F69A}"/>
              </a:ext>
            </a:extLst>
          </p:cNvPr>
          <p:cNvSpPr/>
          <p:nvPr/>
        </p:nvSpPr>
        <p:spPr>
          <a:xfrm>
            <a:off x="4077790" y="4066724"/>
            <a:ext cx="2210540" cy="12652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EA5D03D5-1BC2-9C9E-617E-1584877FE499}"/>
              </a:ext>
            </a:extLst>
          </p:cNvPr>
          <p:cNvSpPr/>
          <p:nvPr/>
        </p:nvSpPr>
        <p:spPr>
          <a:xfrm>
            <a:off x="2718133" y="4519345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816D342-DC2F-92FE-AD46-C25E7AFF0E75}"/>
              </a:ext>
            </a:extLst>
          </p:cNvPr>
          <p:cNvSpPr/>
          <p:nvPr/>
        </p:nvSpPr>
        <p:spPr>
          <a:xfrm>
            <a:off x="6567987" y="4519345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7FBE8-49D2-74A8-FE01-22C741E3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44" y="2719345"/>
            <a:ext cx="1650000" cy="39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3C4686-ACA5-EAC9-A524-40B0336F4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7" y="2719345"/>
            <a:ext cx="1650000" cy="3960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00E33A-6761-3030-B14F-3D138B378578}"/>
              </a:ext>
            </a:extLst>
          </p:cNvPr>
          <p:cNvGrpSpPr/>
          <p:nvPr/>
        </p:nvGrpSpPr>
        <p:grpSpPr>
          <a:xfrm>
            <a:off x="10035195" y="2719345"/>
            <a:ext cx="1318605" cy="3960000"/>
            <a:chOff x="9147224" y="2719345"/>
            <a:chExt cx="1318605" cy="39600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AEA819-075B-E0CA-E667-3E3F18BC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224" y="2719345"/>
              <a:ext cx="1318605" cy="180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1DE0615-2751-8468-4B81-AB46218D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224" y="4879345"/>
              <a:ext cx="1233943" cy="1800000"/>
            </a:xfrm>
            <a:prstGeom prst="rect">
              <a:avLst/>
            </a:prstGeom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93EF02-0207-DB65-66FC-AB72FC629E5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752644" y="5145932"/>
            <a:ext cx="1282551" cy="63341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29EE96-1995-D7CB-3C61-1A137681391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752644" y="3619345"/>
            <a:ext cx="1282551" cy="360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12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6E329-0FD2-2F08-5195-8DAF381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1FD15-7CB7-F309-77DB-EC079A31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K-Fashion </a:t>
            </a:r>
            <a:r>
              <a:rPr lang="ko-KR" altLang="en-US" dirty="0"/>
              <a:t>이미지 </a:t>
            </a:r>
            <a:r>
              <a:rPr lang="en-US" altLang="ko-KR" dirty="0"/>
              <a:t>Dataset : 4</a:t>
            </a:r>
            <a:r>
              <a:rPr lang="ko-KR" altLang="en-US" dirty="0"/>
              <a:t>만장 사용</a:t>
            </a:r>
            <a:endParaRPr lang="en-US" altLang="ko-KR" dirty="0"/>
          </a:p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이미지 </a:t>
            </a:r>
            <a:r>
              <a:rPr lang="en-US" altLang="ko-KR" dirty="0"/>
              <a:t>Dataset : 5</a:t>
            </a:r>
            <a:r>
              <a:rPr lang="ko-KR" altLang="en-US" dirty="0"/>
              <a:t>천장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65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9FF206-3386-AB2B-1952-FA89C3EA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09" y="3435515"/>
            <a:ext cx="2854240" cy="288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AI-hub K-Fashion </a:t>
            </a:r>
            <a:r>
              <a:rPr lang="ko-KR" altLang="en-US" dirty="0"/>
              <a:t>이미지 </a:t>
            </a:r>
            <a:r>
              <a:rPr lang="en-US" altLang="ko-KR" dirty="0"/>
              <a:t>Dataset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r>
              <a:rPr lang="ko-KR" altLang="en-US" dirty="0"/>
              <a:t>데이터셋 구성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120</a:t>
            </a:r>
            <a:r>
              <a:rPr lang="ko-KR" altLang="en-US" dirty="0"/>
              <a:t>만장의 이미지로 구성</a:t>
            </a:r>
            <a:endParaRPr lang="en-US" altLang="ko-KR" dirty="0"/>
          </a:p>
          <a:p>
            <a:r>
              <a:rPr lang="ko-KR" altLang="en-US" dirty="0"/>
              <a:t>포함 정보 </a:t>
            </a:r>
            <a:r>
              <a:rPr lang="en-US" altLang="ko-KR" dirty="0"/>
              <a:t>: </a:t>
            </a:r>
            <a:r>
              <a:rPr lang="ko-KR" altLang="en-US" dirty="0"/>
              <a:t>의류 영역 직사각형 좌표</a:t>
            </a:r>
            <a:r>
              <a:rPr lang="en-US" altLang="ko-KR" dirty="0"/>
              <a:t>, </a:t>
            </a:r>
            <a:r>
              <a:rPr lang="ko-KR" altLang="en-US" dirty="0" err="1"/>
              <a:t>폴리곤</a:t>
            </a:r>
            <a:r>
              <a:rPr lang="ko-KR" altLang="en-US" dirty="0"/>
              <a:t> 좌표</a:t>
            </a:r>
            <a:r>
              <a:rPr lang="en-US" altLang="ko-KR" dirty="0"/>
              <a:t>, </a:t>
            </a:r>
            <a:r>
              <a:rPr lang="ko-KR" altLang="en-US" dirty="0"/>
              <a:t>대분류 </a:t>
            </a:r>
            <a:r>
              <a:rPr lang="en-US" altLang="ko-KR" dirty="0"/>
              <a:t>10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세부속성 </a:t>
            </a:r>
            <a:r>
              <a:rPr lang="en-US" altLang="ko-KR" dirty="0"/>
              <a:t>186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스타일 </a:t>
            </a:r>
            <a:r>
              <a:rPr lang="en-US" altLang="ko-KR" dirty="0"/>
              <a:t>23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1BB422-8D55-A051-26F9-E60C8349550A}"/>
              </a:ext>
            </a:extLst>
          </p:cNvPr>
          <p:cNvSpPr/>
          <p:nvPr/>
        </p:nvSpPr>
        <p:spPr>
          <a:xfrm>
            <a:off x="1054192" y="6684886"/>
            <a:ext cx="10083616" cy="18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출처 </a:t>
            </a:r>
            <a:r>
              <a:rPr lang="en-US" altLang="ko-KR" sz="1400" dirty="0">
                <a:solidFill>
                  <a:schemeClr val="tx1"/>
                </a:solidFill>
              </a:rPr>
              <a:t>: https://aihub.or.kr/aihubdata/data/view.do?currMenu=115&amp;topMenu=100&amp;aihubDataSe=realm&amp;dataSetSn=51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4A4B5-AC23-7DF1-ADA0-3669B2ED9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2" y="3435515"/>
            <a:ext cx="2196378" cy="28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04F638-A2FF-BE6F-1EA2-2DD63616E331}"/>
              </a:ext>
            </a:extLst>
          </p:cNvPr>
          <p:cNvSpPr/>
          <p:nvPr/>
        </p:nvSpPr>
        <p:spPr>
          <a:xfrm>
            <a:off x="555523" y="6312589"/>
            <a:ext cx="1341299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예시 이미지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5B1FC3A-53BD-6A55-14BF-CE841CB2B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2584"/>
              </p:ext>
            </p:extLst>
          </p:nvPr>
        </p:nvGraphicFramePr>
        <p:xfrm>
          <a:off x="5726098" y="4048820"/>
          <a:ext cx="6027937" cy="1462828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927469">
                  <a:extLst>
                    <a:ext uri="{9D8B030D-6E8A-4147-A177-3AD203B41FA5}">
                      <a16:colId xmlns:a16="http://schemas.microsoft.com/office/drawing/2014/main" val="3430683312"/>
                    </a:ext>
                  </a:extLst>
                </a:gridCol>
                <a:gridCol w="5100468">
                  <a:extLst>
                    <a:ext uri="{9D8B030D-6E8A-4147-A177-3AD203B41FA5}">
                      <a16:colId xmlns:a16="http://schemas.microsoft.com/office/drawing/2014/main" val="257734123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컬러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프린트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소재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기장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53447"/>
                  </a:ext>
                </a:extLst>
              </a:tr>
              <a:tr h="4985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세부속성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대분류에 대한 세부 속성들</a:t>
                      </a:r>
                      <a:r>
                        <a:rPr lang="en-US" altLang="ko-KR" sz="1400" dirty="0"/>
                        <a:t> ex) </a:t>
                      </a:r>
                      <a:r>
                        <a:rPr lang="ko-KR" altLang="en-US" sz="1400" dirty="0"/>
                        <a:t>컬러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블랙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레드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02757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스타일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컨트리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히피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레트로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81262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8C4C4F-A077-C0C7-4048-6804A146A3D6}"/>
              </a:ext>
            </a:extLst>
          </p:cNvPr>
          <p:cNvSpPr/>
          <p:nvPr/>
        </p:nvSpPr>
        <p:spPr>
          <a:xfrm>
            <a:off x="3652520" y="3688080"/>
            <a:ext cx="1437639" cy="258831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BBA9D-8EAC-F9C5-96D5-3490DEFC6871}"/>
              </a:ext>
            </a:extLst>
          </p:cNvPr>
          <p:cNvSpPr/>
          <p:nvPr/>
        </p:nvSpPr>
        <p:spPr>
          <a:xfrm>
            <a:off x="3056244" y="6312589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의류 영역 좌표 이미지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A8E9EC-425F-8CD6-20A4-5759C275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47" y="1378747"/>
            <a:ext cx="3996534" cy="54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수집 방법 </a:t>
            </a:r>
            <a:r>
              <a:rPr lang="en-US" altLang="ko-KR" dirty="0"/>
              <a:t>: </a:t>
            </a:r>
            <a:r>
              <a:rPr lang="ko-KR" altLang="en-US" dirty="0"/>
              <a:t>카테고리별 상품을 판매순으로</a:t>
            </a:r>
            <a:br>
              <a:rPr lang="en-US" altLang="ko-KR" dirty="0"/>
            </a:br>
            <a:r>
              <a:rPr lang="en-US" altLang="ko-KR" dirty="0"/>
              <a:t>		 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데이터셋 구성 </a:t>
            </a:r>
            <a:r>
              <a:rPr lang="en-US" altLang="ko-KR" dirty="0"/>
              <a:t>: </a:t>
            </a:r>
            <a:r>
              <a:rPr lang="ko-KR" altLang="en-US" dirty="0"/>
              <a:t>제품 사진 </a:t>
            </a:r>
            <a:r>
              <a:rPr lang="en-US" altLang="ko-KR" dirty="0"/>
              <a:t>+</a:t>
            </a:r>
            <a:r>
              <a:rPr lang="ko-KR" altLang="en-US" dirty="0"/>
              <a:t> 착용 사진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1C6E69-C1F5-D4F4-5258-0DF91C5BA208}"/>
              </a:ext>
            </a:extLst>
          </p:cNvPr>
          <p:cNvGraphicFramePr>
            <a:graphicFrameLocks noGrp="1"/>
          </p:cNvGraphicFramePr>
          <p:nvPr/>
        </p:nvGraphicFramePr>
        <p:xfrm>
          <a:off x="197488" y="3642065"/>
          <a:ext cx="2819979" cy="30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51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919050-3F63-3A25-8328-0012DDEB372E}"/>
              </a:ext>
            </a:extLst>
          </p:cNvPr>
          <p:cNvGraphicFramePr>
            <a:graphicFrameLocks noGrp="1"/>
          </p:cNvGraphicFramePr>
          <p:nvPr/>
        </p:nvGraphicFramePr>
        <p:xfrm>
          <a:off x="3224194" y="3642065"/>
          <a:ext cx="2090916" cy="209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7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17B49-8928-A995-C44C-C8AFF612CE0E}"/>
              </a:ext>
            </a:extLst>
          </p:cNvPr>
          <p:cNvGraphicFramePr>
            <a:graphicFrameLocks noGrp="1"/>
          </p:cNvGraphicFramePr>
          <p:nvPr/>
        </p:nvGraphicFramePr>
        <p:xfrm>
          <a:off x="5521837" y="3642065"/>
          <a:ext cx="2303982" cy="158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8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32569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1ECAB64-6379-C7CE-E871-8CB7E39F47C3}"/>
              </a:ext>
            </a:extLst>
          </p:cNvPr>
          <p:cNvSpPr/>
          <p:nvPr/>
        </p:nvSpPr>
        <p:spPr>
          <a:xfrm>
            <a:off x="558592" y="3260613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A660E-6D0A-0893-4A7A-462E499DC8C8}"/>
              </a:ext>
            </a:extLst>
          </p:cNvPr>
          <p:cNvSpPr/>
          <p:nvPr/>
        </p:nvSpPr>
        <p:spPr>
          <a:xfrm>
            <a:off x="3707612" y="3263798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5A247-1FEE-E6FA-BE83-48C10E99F0FF}"/>
              </a:ext>
            </a:extLst>
          </p:cNvPr>
          <p:cNvSpPr/>
          <p:nvPr/>
        </p:nvSpPr>
        <p:spPr>
          <a:xfrm>
            <a:off x="5965307" y="3265305"/>
            <a:ext cx="1417043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2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4390-347E-8A68-7383-FDAEB0D0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06490-A00C-0206-C6D6-7C6B81A6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Pretrained</a:t>
            </a:r>
            <a:r>
              <a:rPr lang="ko-KR" altLang="en-US" dirty="0"/>
              <a:t>된 모델에 </a:t>
            </a:r>
            <a:r>
              <a:rPr lang="en-US" altLang="ko-KR" dirty="0"/>
              <a:t>fine-tuning</a:t>
            </a:r>
          </a:p>
          <a:p>
            <a:r>
              <a:rPr lang="en-US" altLang="ko-KR" dirty="0"/>
              <a:t>Model1 : K-Fashion </a:t>
            </a:r>
            <a:r>
              <a:rPr lang="ko-KR" altLang="en-US" dirty="0"/>
              <a:t>데이터 총 </a:t>
            </a:r>
            <a:r>
              <a:rPr lang="en-US" altLang="ko-KR" dirty="0"/>
              <a:t>10000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en-US" altLang="ko-KR" dirty="0"/>
              <a:t>Model2 : K-Fashion</a:t>
            </a:r>
            <a:r>
              <a:rPr lang="ko-KR" altLang="en-US" dirty="0"/>
              <a:t> 데이터 총 </a:t>
            </a:r>
            <a:r>
              <a:rPr lang="en-US" altLang="ko-KR" dirty="0"/>
              <a:t>20000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en-US" altLang="ko-KR" dirty="0"/>
              <a:t>Model3 : K-Fashion</a:t>
            </a:r>
            <a:r>
              <a:rPr lang="ko-KR" altLang="en-US" dirty="0"/>
              <a:t> 데이터 총 </a:t>
            </a:r>
            <a:r>
              <a:rPr lang="en-US" altLang="ko-KR" dirty="0"/>
              <a:t>40000</a:t>
            </a:r>
            <a:r>
              <a:rPr lang="ko-KR" altLang="en-US" dirty="0"/>
              <a:t>장 사용하여 학습</a:t>
            </a:r>
            <a:endParaRPr lang="en-US" altLang="ko-KR" dirty="0"/>
          </a:p>
          <a:p>
            <a:r>
              <a:rPr lang="ko-KR" altLang="en-US" dirty="0"/>
              <a:t>비교를 위해 </a:t>
            </a:r>
            <a:r>
              <a:rPr lang="en-US" altLang="ko-KR" dirty="0"/>
              <a:t>Validation set</a:t>
            </a:r>
            <a:r>
              <a:rPr lang="ko-KR" altLang="en-US" dirty="0"/>
              <a:t>은 동일하게 </a:t>
            </a:r>
            <a:r>
              <a:rPr lang="en-US" altLang="ko-KR" dirty="0"/>
              <a:t>10000</a:t>
            </a:r>
            <a:r>
              <a:rPr lang="ko-KR" altLang="en-US" dirty="0"/>
              <a:t>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85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8E3-AC92-8A0D-02C5-68CFD3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9B31-CF4B-3476-CC22-FF2ABA98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loss : </a:t>
            </a:r>
            <a:r>
              <a:rPr lang="ko-KR" altLang="en-US" dirty="0"/>
              <a:t>검출된 </a:t>
            </a:r>
            <a:r>
              <a:rPr lang="en-US" altLang="ko-KR" dirty="0"/>
              <a:t>Bounding Box</a:t>
            </a:r>
            <a:r>
              <a:rPr lang="ko-KR" altLang="en-US" dirty="0"/>
              <a:t>의 좌표에 대한 오차 </a:t>
            </a:r>
          </a:p>
          <a:p>
            <a:r>
              <a:rPr lang="ko-KR" altLang="en-US" dirty="0"/>
              <a:t>결과 분석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EFF5AC-14F2-B835-B18A-475220AD2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4" y="2898000"/>
            <a:ext cx="5013099" cy="39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789A49-7A26-DA91-042C-17DBD1E90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67" y="2898000"/>
            <a:ext cx="50130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8E3-AC92-8A0D-02C5-68CFD3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9B31-CF4B-3476-CC22-FF2ABA98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loss : </a:t>
            </a:r>
            <a:r>
              <a:rPr lang="ko-KR" altLang="en-US" dirty="0"/>
              <a:t>예측한 </a:t>
            </a:r>
            <a:r>
              <a:rPr lang="en-US" altLang="ko-KR" dirty="0"/>
              <a:t>Class</a:t>
            </a:r>
            <a:r>
              <a:rPr lang="ko-KR" altLang="en-US" dirty="0"/>
              <a:t>에 대한 오차</a:t>
            </a:r>
          </a:p>
          <a:p>
            <a:r>
              <a:rPr lang="ko-KR" altLang="en-US" dirty="0"/>
              <a:t>결과 분석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AFB76-7B2B-0CD4-40F0-57AB6C90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7" y="2898000"/>
            <a:ext cx="5082725" cy="39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0074A0-2CC6-5540-D135-C06C5F2C2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9" y="2898000"/>
            <a:ext cx="508272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805</Words>
  <Application>Microsoft Office PowerPoint</Application>
  <PresentationFormat>와이드스크린</PresentationFormat>
  <Paragraphs>370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Clothes Detection 모델 결과 보고서</vt:lpstr>
      <vt:lpstr>Modeling</vt:lpstr>
      <vt:lpstr>Modeling</vt:lpstr>
      <vt:lpstr>사용 Dataset</vt:lpstr>
      <vt:lpstr>AI-hub K-Fashion 이미지 Dataset</vt:lpstr>
      <vt:lpstr>무신사 크롤링 Dataset</vt:lpstr>
      <vt:lpstr>학습 방법</vt:lpstr>
      <vt:lpstr>학습 결과</vt:lpstr>
      <vt:lpstr>학습 결과</vt:lpstr>
      <vt:lpstr>Confidence Threshold</vt:lpstr>
      <vt:lpstr>Confusion matrix 비교</vt:lpstr>
      <vt:lpstr>Test set</vt:lpstr>
      <vt:lpstr>성능 비교</vt:lpstr>
      <vt:lpstr>검출율 비교</vt:lpstr>
      <vt:lpstr>문제점 및 개선 방법</vt:lpstr>
      <vt:lpstr>추가 데이터셋 가공 과정</vt:lpstr>
      <vt:lpstr>성능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Playdata</dc:creator>
  <cp:lastModifiedBy>Playdata</cp:lastModifiedBy>
  <cp:revision>24</cp:revision>
  <dcterms:created xsi:type="dcterms:W3CDTF">2024-08-23T07:30:13Z</dcterms:created>
  <dcterms:modified xsi:type="dcterms:W3CDTF">2024-08-26T11:08:29Z</dcterms:modified>
</cp:coreProperties>
</file>