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84" r:id="rId7"/>
    <p:sldId id="286" r:id="rId8"/>
    <p:sldId id="265" r:id="rId9"/>
    <p:sldId id="266" r:id="rId10"/>
    <p:sldId id="268" r:id="rId11"/>
    <p:sldId id="267" r:id="rId12"/>
    <p:sldId id="281" r:id="rId13"/>
    <p:sldId id="270" r:id="rId14"/>
    <p:sldId id="290" r:id="rId15"/>
    <p:sldId id="291" r:id="rId16"/>
    <p:sldId id="292" r:id="rId17"/>
    <p:sldId id="289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FF09"/>
    <a:srgbClr val="F7F2EB"/>
    <a:srgbClr val="B3A2C7"/>
    <a:srgbClr val="006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2" autoAdjust="0"/>
  </p:normalViewPr>
  <p:slideViewPr>
    <p:cSldViewPr>
      <p:cViewPr varScale="1">
        <p:scale>
          <a:sx n="58" d="100"/>
          <a:sy n="58" d="100"/>
        </p:scale>
        <p:origin x="499" y="149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"/>
          <a:ea typeface="나눔바른고딕OTF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바른고딕OTF"/>
          <a:ea typeface="나눔바른고딕OTF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바른고딕OTF"/>
          <a:ea typeface="나눔바른고딕OTF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바른고딕OTF"/>
          <a:ea typeface="나눔바른고딕OTF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0.jpg"/><Relationship Id="rId4" Type="http://schemas.openxmlformats.org/officeDocument/2006/relationships/image" Target="../media/image13.png"/><Relationship Id="rId9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2.jpeg"/><Relationship Id="rId4" Type="http://schemas.openxmlformats.org/officeDocument/2006/relationships/image" Target="../media/image13.png"/><Relationship Id="rId9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16.pn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9.png"/><Relationship Id="rId5" Type="http://schemas.openxmlformats.org/officeDocument/2006/relationships/image" Target="../media/image16.png"/><Relationship Id="rId10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jpg"/><Relationship Id="rId4" Type="http://schemas.openxmlformats.org/officeDocument/2006/relationships/image" Target="../media/image13.png"/><Relationship Id="rId9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가성비</a:t>
            </a:r>
            <a:endParaRPr lang="ko-KR" sz="28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17700" y="5105400"/>
            <a:ext cx="14681200" cy="308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 카테고리 분류 모델</a:t>
            </a:r>
            <a:b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 보고서</a:t>
            </a:r>
            <a:endParaRPr lang="ko-KR" sz="9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972800" y="8597900"/>
            <a:ext cx="47117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플레이데이터</a:t>
            </a:r>
            <a:r>
              <a:rPr lang="en-US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학습한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C1BEEA39-A4D0-3956-EDC3-15754C7546DA}"/>
              </a:ext>
            </a:extLst>
          </p:cNvPr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분류 모델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A865290-67B0-6DBE-4B34-4C2E17EBA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1100"/>
            <a:ext cx="7269517" cy="57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F73FFE-6B7B-A589-27E9-EBED6E185F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3" y="3041100"/>
            <a:ext cx="7269517" cy="57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Fine-tuning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E1C450-FC2E-1F09-A13F-E8DB019B48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09900"/>
            <a:ext cx="7481379" cy="576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0E66ED-4B35-F364-4CE1-74572EBA6A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965" y="3009900"/>
            <a:ext cx="7243035" cy="5760000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477A63C4-AECB-374A-F1BD-3DB7E756C6C5}"/>
              </a:ext>
            </a:extLst>
          </p:cNvPr>
          <p:cNvSpPr txBox="1"/>
          <p:nvPr/>
        </p:nvSpPr>
        <p:spPr>
          <a:xfrm>
            <a:off x="2209800" y="18684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분류 모델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Weights 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8EBF270-4355-DC8A-C8D1-C673B2D0B3FE}"/>
              </a:ext>
            </a:extLst>
          </p:cNvPr>
          <p:cNvSpPr txBox="1"/>
          <p:nvPr/>
        </p:nvSpPr>
        <p:spPr>
          <a:xfrm>
            <a:off x="1955799" y="1676400"/>
            <a:ext cx="12903201" cy="1181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Validation set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을  기준으로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Loss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값이 낮으면서 정확도가 높은 부분을 골라서 실험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DC49952-6702-3B44-23CD-5449BF2A73C2}"/>
              </a:ext>
            </a:extLst>
          </p:cNvPr>
          <p:cNvGrpSpPr/>
          <p:nvPr/>
        </p:nvGrpSpPr>
        <p:grpSpPr>
          <a:xfrm>
            <a:off x="3469191" y="3375337"/>
            <a:ext cx="11349619" cy="5400000"/>
            <a:chOff x="1530349" y="3375337"/>
            <a:chExt cx="11349619" cy="54000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CC2BD03-E71A-F366-F92C-2FCEF6059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349" y="3375337"/>
              <a:ext cx="11349619" cy="5400000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F5C2F26-E2A0-CED6-F313-E55D252E986B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4152900"/>
              <a:ext cx="0" cy="38862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8AE674-30B7-408E-7AD2-BF55B94423A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4305300"/>
              <a:ext cx="0" cy="37338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D2CFC40-98BC-F7B7-977E-AC8DF3E16E13}"/>
                </a:ext>
              </a:extLst>
            </p:cNvPr>
            <p:cNvCxnSpPr>
              <a:cxnSpLocks/>
            </p:cNvCxnSpPr>
            <p:nvPr/>
          </p:nvCxnSpPr>
          <p:spPr>
            <a:xfrm>
              <a:off x="9677400" y="4152900"/>
              <a:ext cx="0" cy="38862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93E3753-B89A-D191-F5F7-014992DBC9AA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4000500"/>
              <a:ext cx="0" cy="40386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Weights 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955800" y="1676400"/>
            <a:ext cx="14503400" cy="1948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가중치별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    영역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분류 정확도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특정 클래스에 치우침이 적고 평균적인 정확도가 높은 것을 확인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   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극단적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오분류율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(ex.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민소매를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긴소매로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오분류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),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절반으로 감소하는 것을 확인 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560482F-3B97-C799-0254-34F741FDA9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91" y="3795800"/>
            <a:ext cx="6914263" cy="576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995D19-A4B1-2C2F-4BDF-2083436F9B06}"/>
              </a:ext>
            </a:extLst>
          </p:cNvPr>
          <p:cNvSpPr>
            <a:spLocks/>
          </p:cNvSpPr>
          <p:nvPr/>
        </p:nvSpPr>
        <p:spPr>
          <a:xfrm>
            <a:off x="2971800" y="3904700"/>
            <a:ext cx="864000" cy="82800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90735C-9463-3981-F268-5B035F6E8F62}"/>
              </a:ext>
            </a:extLst>
          </p:cNvPr>
          <p:cNvSpPr>
            <a:spLocks/>
          </p:cNvSpPr>
          <p:nvPr/>
        </p:nvSpPr>
        <p:spPr>
          <a:xfrm>
            <a:off x="3860400" y="4744723"/>
            <a:ext cx="864000" cy="82800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B4EBE3-F75C-9A6F-FEF2-1AC4A1DFC7E2}"/>
              </a:ext>
            </a:extLst>
          </p:cNvPr>
          <p:cNvSpPr>
            <a:spLocks/>
          </p:cNvSpPr>
          <p:nvPr/>
        </p:nvSpPr>
        <p:spPr>
          <a:xfrm>
            <a:off x="6553200" y="5593400"/>
            <a:ext cx="864000" cy="828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D730405-EEF1-2AD5-0F63-6944631EF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795800"/>
            <a:ext cx="6914263" cy="5760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23BD6E-75E1-9DE5-847D-7446BAD940B8}"/>
              </a:ext>
            </a:extLst>
          </p:cNvPr>
          <p:cNvSpPr>
            <a:spLocks/>
          </p:cNvSpPr>
          <p:nvPr/>
        </p:nvSpPr>
        <p:spPr>
          <a:xfrm>
            <a:off x="11328000" y="3904700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67A4E1-2EE8-3879-F6B7-3EE7D283E1A8}"/>
              </a:ext>
            </a:extLst>
          </p:cNvPr>
          <p:cNvSpPr>
            <a:spLocks/>
          </p:cNvSpPr>
          <p:nvPr/>
        </p:nvSpPr>
        <p:spPr>
          <a:xfrm>
            <a:off x="12205252" y="4722214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AAFE72-59DA-BDB3-63D2-88D3E75510B5}"/>
              </a:ext>
            </a:extLst>
          </p:cNvPr>
          <p:cNvSpPr>
            <a:spLocks/>
          </p:cNvSpPr>
          <p:nvPr/>
        </p:nvSpPr>
        <p:spPr>
          <a:xfrm>
            <a:off x="14020800" y="6431600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A4A08A-A457-4154-876F-6CB4C338BA0F}"/>
              </a:ext>
            </a:extLst>
          </p:cNvPr>
          <p:cNvSpPr>
            <a:spLocks/>
          </p:cNvSpPr>
          <p:nvPr/>
        </p:nvSpPr>
        <p:spPr>
          <a:xfrm>
            <a:off x="14909400" y="5593400"/>
            <a:ext cx="864000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E14983-3DEA-6187-71F4-46F6C67454E4}"/>
              </a:ext>
            </a:extLst>
          </p:cNvPr>
          <p:cNvSpPr>
            <a:spLocks/>
          </p:cNvSpPr>
          <p:nvPr/>
        </p:nvSpPr>
        <p:spPr>
          <a:xfrm>
            <a:off x="13106400" y="7280000"/>
            <a:ext cx="864000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A56E34-30A7-2C92-4935-DD940963AEA8}"/>
              </a:ext>
            </a:extLst>
          </p:cNvPr>
          <p:cNvSpPr>
            <a:spLocks/>
          </p:cNvSpPr>
          <p:nvPr/>
        </p:nvSpPr>
        <p:spPr>
          <a:xfrm>
            <a:off x="4774800" y="7280000"/>
            <a:ext cx="864000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2B88DD-04DE-490E-03F5-DE8ADCF86084}"/>
              </a:ext>
            </a:extLst>
          </p:cNvPr>
          <p:cNvSpPr>
            <a:spLocks/>
          </p:cNvSpPr>
          <p:nvPr/>
        </p:nvSpPr>
        <p:spPr>
          <a:xfrm>
            <a:off x="5638800" y="6431600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71CBACE7-B3E4-1648-6470-73C5D0D7A4D2}"/>
              </a:ext>
            </a:extLst>
          </p:cNvPr>
          <p:cNvSpPr txBox="1"/>
          <p:nvPr/>
        </p:nvSpPr>
        <p:spPr>
          <a:xfrm>
            <a:off x="3724422" y="9664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en-US" altLang="ko-KR" sz="2000" b="1" spc="-100" dirty="0">
                <a:latin typeface="나눔바른고딕OTF"/>
                <a:ea typeface="나눔바른고딕OTF"/>
              </a:rPr>
              <a:t>Bad result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D89E05F4-E758-27DF-42BF-6F2A46F5B92C}"/>
              </a:ext>
            </a:extLst>
          </p:cNvPr>
          <p:cNvSpPr txBox="1"/>
          <p:nvPr/>
        </p:nvSpPr>
        <p:spPr>
          <a:xfrm>
            <a:off x="12319200" y="9664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en-US" altLang="ko-KR" sz="2000" b="1" spc="-100" dirty="0">
                <a:latin typeface="나눔바른고딕OTF"/>
                <a:ea typeface="나눔바른고딕OTF"/>
              </a:rPr>
              <a:t>Good result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63B0F6-5DF1-D073-879A-04A66ED803B0}"/>
              </a:ext>
            </a:extLst>
          </p:cNvPr>
          <p:cNvSpPr>
            <a:spLocks noChangeAspect="1"/>
          </p:cNvSpPr>
          <p:nvPr/>
        </p:nvSpPr>
        <p:spPr>
          <a:xfrm>
            <a:off x="1981200" y="2400300"/>
            <a:ext cx="488347" cy="46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343277-ECC8-5F67-2656-BB672EC959F0}"/>
              </a:ext>
            </a:extLst>
          </p:cNvPr>
          <p:cNvSpPr>
            <a:spLocks noChangeAspect="1"/>
          </p:cNvSpPr>
          <p:nvPr/>
        </p:nvSpPr>
        <p:spPr>
          <a:xfrm>
            <a:off x="1981200" y="3009900"/>
            <a:ext cx="488347" cy="46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유사 이미지 검색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955800" y="1676400"/>
            <a:ext cx="13436600" cy="1284514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모델의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Feature Extractor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이용해 특성 벡터를 추출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벡터끼리의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코사인 유사도를 기준으로 유사도를 평가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C38B411-3806-680F-89FF-A150A2BC99F2}"/>
              </a:ext>
            </a:extLst>
          </p:cNvPr>
          <p:cNvSpPr/>
          <p:nvPr/>
        </p:nvSpPr>
        <p:spPr>
          <a:xfrm>
            <a:off x="4986329" y="3834712"/>
            <a:ext cx="2521834" cy="13145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Feature Extractor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B9F84F-92CF-FF5F-4823-B128C1E8DDA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26491" y="4492000"/>
            <a:ext cx="659839" cy="372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039CE-15E1-3641-1281-046ADF956515}"/>
              </a:ext>
            </a:extLst>
          </p:cNvPr>
          <p:cNvGrpSpPr/>
          <p:nvPr/>
        </p:nvGrpSpPr>
        <p:grpSpPr>
          <a:xfrm>
            <a:off x="9151677" y="3078499"/>
            <a:ext cx="449523" cy="2827001"/>
            <a:chOff x="14631775" y="4149084"/>
            <a:chExt cx="604409" cy="380106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A189B58-1C51-66A5-21C4-F48246FF185D}"/>
                </a:ext>
              </a:extLst>
            </p:cNvPr>
            <p:cNvSpPr/>
            <p:nvPr/>
          </p:nvSpPr>
          <p:spPr>
            <a:xfrm rot="5400000">
              <a:off x="14632687" y="4149084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C297552-6154-65B9-12B4-0041886E83DC}"/>
                </a:ext>
              </a:extLst>
            </p:cNvPr>
            <p:cNvSpPr/>
            <p:nvPr/>
          </p:nvSpPr>
          <p:spPr>
            <a:xfrm rot="5400000">
              <a:off x="14632687" y="4752580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D7D5E3A-2979-DFD6-4EDC-DEC7EFE7AACD}"/>
                </a:ext>
              </a:extLst>
            </p:cNvPr>
            <p:cNvSpPr/>
            <p:nvPr/>
          </p:nvSpPr>
          <p:spPr>
            <a:xfrm rot="5400000">
              <a:off x="14632687" y="535607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BCEA7D0-358C-4F98-38C8-A018D8F26BAB}"/>
                </a:ext>
              </a:extLst>
            </p:cNvPr>
            <p:cNvSpPr/>
            <p:nvPr/>
          </p:nvSpPr>
          <p:spPr>
            <a:xfrm rot="5400000">
              <a:off x="14632687" y="674315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070CE0-AACC-9FF6-6AE4-114CC16462BD}"/>
                </a:ext>
              </a:extLst>
            </p:cNvPr>
            <p:cNvSpPr/>
            <p:nvPr/>
          </p:nvSpPr>
          <p:spPr>
            <a:xfrm rot="5400000">
              <a:off x="14628784" y="7349643"/>
              <a:ext cx="603496" cy="5975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1CB27F-9324-A404-00A2-3551D3C39F8A}"/>
                </a:ext>
              </a:extLst>
            </p:cNvPr>
            <p:cNvSpPr/>
            <p:nvPr/>
          </p:nvSpPr>
          <p:spPr>
            <a:xfrm rot="5400000">
              <a:off x="14542644" y="6049615"/>
              <a:ext cx="783583" cy="603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80A3CC-4B64-4FD1-7EB8-60C4F2CBB178}"/>
              </a:ext>
            </a:extLst>
          </p:cNvPr>
          <p:cNvCxnSpPr>
            <a:cxnSpLocks/>
          </p:cNvCxnSpPr>
          <p:nvPr/>
        </p:nvCxnSpPr>
        <p:spPr>
          <a:xfrm>
            <a:off x="7508163" y="4478026"/>
            <a:ext cx="1246804" cy="1397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E66D2F6-5F41-D7A8-2830-D4F7140ECE8F}"/>
              </a:ext>
            </a:extLst>
          </p:cNvPr>
          <p:cNvSpPr/>
          <p:nvPr/>
        </p:nvSpPr>
        <p:spPr>
          <a:xfrm>
            <a:off x="4981879" y="7228035"/>
            <a:ext cx="2521834" cy="13145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Feature Extractor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2D82C0-3DD5-562B-8EE5-B3C35CE5A68F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322041" y="7885323"/>
            <a:ext cx="659839" cy="372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954F357-51AE-A57A-2D3C-13793B901331}"/>
              </a:ext>
            </a:extLst>
          </p:cNvPr>
          <p:cNvGrpSpPr/>
          <p:nvPr/>
        </p:nvGrpSpPr>
        <p:grpSpPr>
          <a:xfrm>
            <a:off x="9147228" y="6471822"/>
            <a:ext cx="449522" cy="2827001"/>
            <a:chOff x="14631776" y="4149084"/>
            <a:chExt cx="604408" cy="380106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513F62-AE85-BC87-6BD1-57BB67C1BEF5}"/>
                </a:ext>
              </a:extLst>
            </p:cNvPr>
            <p:cNvSpPr/>
            <p:nvPr/>
          </p:nvSpPr>
          <p:spPr>
            <a:xfrm rot="5400000">
              <a:off x="14632687" y="4149084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0601558-7E58-4568-4BAF-4ADC1C519155}"/>
                </a:ext>
              </a:extLst>
            </p:cNvPr>
            <p:cNvSpPr/>
            <p:nvPr/>
          </p:nvSpPr>
          <p:spPr>
            <a:xfrm rot="5400000">
              <a:off x="14632687" y="4752580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6C8BCA7-AA5B-F9BA-FC76-D0C50A76BD04}"/>
                </a:ext>
              </a:extLst>
            </p:cNvPr>
            <p:cNvSpPr/>
            <p:nvPr/>
          </p:nvSpPr>
          <p:spPr>
            <a:xfrm rot="5400000">
              <a:off x="14632687" y="535607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E397590-CAB5-427B-2C0D-9370C479D178}"/>
                </a:ext>
              </a:extLst>
            </p:cNvPr>
            <p:cNvSpPr/>
            <p:nvPr/>
          </p:nvSpPr>
          <p:spPr>
            <a:xfrm rot="5400000">
              <a:off x="14632687" y="674315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F1712E4-DE23-1850-7497-95B4223ECDD0}"/>
                </a:ext>
              </a:extLst>
            </p:cNvPr>
            <p:cNvSpPr/>
            <p:nvPr/>
          </p:nvSpPr>
          <p:spPr>
            <a:xfrm rot="5400000">
              <a:off x="14631776" y="7346652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E16D55A-54D0-C854-DE80-997CFA94DB60}"/>
                </a:ext>
              </a:extLst>
            </p:cNvPr>
            <p:cNvSpPr/>
            <p:nvPr/>
          </p:nvSpPr>
          <p:spPr>
            <a:xfrm rot="5400000">
              <a:off x="14542644" y="6049615"/>
              <a:ext cx="783583" cy="603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7F0E02-201D-31D0-8B64-1F2F755912F1}"/>
              </a:ext>
            </a:extLst>
          </p:cNvPr>
          <p:cNvCxnSpPr>
            <a:cxnSpLocks/>
          </p:cNvCxnSpPr>
          <p:nvPr/>
        </p:nvCxnSpPr>
        <p:spPr>
          <a:xfrm>
            <a:off x="7503713" y="7871349"/>
            <a:ext cx="1246804" cy="1397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EA75C8BB-95C7-B0C5-44A8-CBC00F64D2C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00" y="3079195"/>
            <a:ext cx="2160000" cy="270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C0AA4E0-5CD7-33CC-A41A-8FC6CB9B5687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56" y="6468087"/>
            <a:ext cx="2160000" cy="2700000"/>
          </a:xfrm>
          <a:prstGeom prst="rect">
            <a:avLst/>
          </a:prstGeom>
        </p:spPr>
      </p:pic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C9B4119-40EA-B3DA-2F6D-D736870CBEBD}"/>
              </a:ext>
            </a:extLst>
          </p:cNvPr>
          <p:cNvCxnSpPr>
            <a:cxnSpLocks/>
          </p:cNvCxnSpPr>
          <p:nvPr/>
        </p:nvCxnSpPr>
        <p:spPr>
          <a:xfrm>
            <a:off x="10029996" y="4478026"/>
            <a:ext cx="2581104" cy="1579874"/>
          </a:xfrm>
          <a:prstGeom prst="bentConnector3">
            <a:avLst>
              <a:gd name="adj1" fmla="val 55381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1BE862E-01F1-D843-E210-410D50CEA674}"/>
              </a:ext>
            </a:extLst>
          </p:cNvPr>
          <p:cNvCxnSpPr>
            <a:cxnSpLocks/>
          </p:cNvCxnSpPr>
          <p:nvPr/>
        </p:nvCxnSpPr>
        <p:spPr>
          <a:xfrm flipV="1">
            <a:off x="10005970" y="6057900"/>
            <a:ext cx="2605130" cy="1827422"/>
          </a:xfrm>
          <a:prstGeom prst="bentConnector3">
            <a:avLst>
              <a:gd name="adj1" fmla="val 34449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CC70575-5341-EFA1-459B-E6C025F96EA6}"/>
              </a:ext>
            </a:extLst>
          </p:cNvPr>
          <p:cNvSpPr/>
          <p:nvPr/>
        </p:nvSpPr>
        <p:spPr>
          <a:xfrm>
            <a:off x="13020320" y="5729256"/>
            <a:ext cx="2212294" cy="6572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COS</a:t>
            </a:r>
            <a:r>
              <a:rPr lang="ko-KR" altLang="en-US" sz="3000" b="1" dirty="0">
                <a:solidFill>
                  <a:schemeClr val="tx1"/>
                </a:solidFill>
                <a:ea typeface="나눔바른고딕OTF" panose="02020603020101020101"/>
              </a:rPr>
              <a:t> 유사도</a:t>
            </a:r>
          </a:p>
        </p:txBody>
      </p:sp>
    </p:spTree>
    <p:extLst>
      <p:ext uri="{BB962C8B-B14F-4D97-AF65-F5344CB8AC3E}">
        <p14:creationId xmlns:p14="http://schemas.microsoft.com/office/powerpoint/2010/main" val="12688527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검색 결과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955800" y="1676400"/>
            <a:ext cx="13436600" cy="2933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입력 이미지의 특성 벡터를 기준으로 코사인 유사도 순으로 정렬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B8A3FB-848E-8EF4-C95B-5C2D1B3144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0" y="2933700"/>
            <a:ext cx="3658063" cy="32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2CDF8C-59D3-A33B-3394-98B2DF85DEF1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399300"/>
            <a:ext cx="36576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DDCF43F-CDCD-CA49-0BB7-FC20ABDDF3B8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5623663" y="4227900"/>
            <a:ext cx="2605937" cy="3258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2A6209-3B8B-197B-76B2-7CC63DF5D633}"/>
              </a:ext>
            </a:extLst>
          </p:cNvPr>
          <p:cNvCxnSpPr>
            <a:cxnSpLocks/>
            <a:stCxn id="1026" idx="3"/>
            <a:endCxn id="22" idx="1"/>
          </p:cNvCxnSpPr>
          <p:nvPr/>
        </p:nvCxnSpPr>
        <p:spPr>
          <a:xfrm>
            <a:off x="5638800" y="8019300"/>
            <a:ext cx="2590800" cy="19915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A0B82D2-6A61-389A-702D-E0B4DE823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47900"/>
            <a:ext cx="6600001" cy="39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1935F0A-0CED-CE8D-EEA6-568B23C972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238450"/>
            <a:ext cx="660000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96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 검색 결과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89F34B-4A0E-4B88-A129-A6DCDB44F9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04" y="5943286"/>
            <a:ext cx="3240000" cy="32400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1CA188-C313-0A36-6063-266D6EE794B2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 flipV="1">
            <a:off x="5204521" y="3676650"/>
            <a:ext cx="2811285" cy="3612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F1FDE6F-38B1-58A8-905C-F2D06055BD7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5201304" y="7563286"/>
            <a:ext cx="2790696" cy="3600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AF5E216-C8F4-4F35-FEB0-E54B2B3DE3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21" y="2417850"/>
            <a:ext cx="3240000" cy="32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DAAD7C-DC00-5468-E851-C3AF76F872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06" y="1696650"/>
            <a:ext cx="6784616" cy="396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6449C6D-ACDC-3C7A-CC40-C706FFE8B9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0" y="5943286"/>
            <a:ext cx="680842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84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차후 개선점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A60133F4-CF00-A82F-6ACE-317A3FB5CA3C}"/>
              </a:ext>
            </a:extLst>
          </p:cNvPr>
          <p:cNvSpPr txBox="1"/>
          <p:nvPr/>
        </p:nvSpPr>
        <p:spPr>
          <a:xfrm>
            <a:off x="1955800" y="1676400"/>
            <a:ext cx="14503400" cy="7277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 품질 개선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 데이터를 구성하는 과정에서 적합한 데이터인지 검수를 제대로 하지 못하였으며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데이터수가 빈약해 모델 성능에 영향을 미친 항목이 존재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또한 테스트 셋 역시 데이터의 특성을 대표할 만큼 크게 구성하지 못해 평가 지표로써 신뢰도가 낮아 개선이 필요함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파인 튜닝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학습률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조정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파인 튜닝을 진행할 때에는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학습률을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낮게 설정하여 점진적인 학습이 필요한데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그렇게 하지 못해 학습 결과가 불안정한 모습을 보임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여러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하이퍼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파라미터들을 조정하여 실험을 진행할 필요가 있음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9926667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24400" y="3810000"/>
            <a:ext cx="88392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55626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413000" y="6819900"/>
            <a:ext cx="12979400" cy="2349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모델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Resnet50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 이유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en-US" altLang="ko-KR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Vgg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en-US" altLang="ko-KR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AlexNet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등의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모델 중 가장 성능이 좋으며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파인 튜닝 했을 때와 커스텀 데이터로만 학습 했을 때의 결과를 비교 가능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5CA5F0-9141-D4FB-48E3-D2DD3CDE3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3789" y="2600922"/>
            <a:ext cx="13940422" cy="3837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40640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목표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기능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857500" y="6414396"/>
            <a:ext cx="12979400" cy="3126247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49400"/>
              </a:lnSpc>
              <a:defRPr/>
            </a:pPr>
            <a:r>
              <a:rPr lang="ko-KR" altLang="en-US" sz="3000" dirty="0">
                <a:solidFill>
                  <a:srgbClr val="006BB1"/>
                </a:solidFill>
                <a:ea typeface="나눔바른고딕OTF" panose="02020603020101020101"/>
              </a:rPr>
              <a:t>이전 단계의 </a:t>
            </a:r>
            <a:r>
              <a:rPr lang="en-US" altLang="ko-KR" sz="3000" dirty="0">
                <a:solidFill>
                  <a:srgbClr val="006BB1"/>
                </a:solidFill>
                <a:ea typeface="나눔바른고딕OTF" panose="02020603020101020101"/>
              </a:rPr>
              <a:t>Clothes Detection </a:t>
            </a:r>
            <a:r>
              <a:rPr lang="ko-KR" altLang="en-US" sz="3000" dirty="0">
                <a:solidFill>
                  <a:srgbClr val="006BB1"/>
                </a:solidFill>
                <a:ea typeface="나눔바른고딕OTF" panose="02020603020101020101"/>
              </a:rPr>
              <a:t>모델이 전달한 의류 영역 이미지를 입력으로 받아 해당 이미지의 종류를 판별하고 특성 행렬을 추출</a:t>
            </a:r>
            <a:r>
              <a:rPr lang="en-US" altLang="ko-KR" sz="3000" dirty="0">
                <a:solidFill>
                  <a:srgbClr val="006BB1"/>
                </a:solidFill>
                <a:ea typeface="나눔바른고딕OTF" panose="02020603020101020101"/>
              </a:rPr>
              <a:t>, </a:t>
            </a:r>
            <a:r>
              <a:rPr lang="ko-KR" altLang="en-US" sz="3000" dirty="0">
                <a:solidFill>
                  <a:srgbClr val="006BB1"/>
                </a:solidFill>
                <a:ea typeface="나눔바른고딕OTF" panose="02020603020101020101"/>
              </a:rPr>
              <a:t>특성 행렬을 통해 유사한 이미지를 검색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5" name="Group 25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D6E84B55-327D-6A51-9182-02B6E80788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2304000"/>
            <a:ext cx="2637210" cy="36000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A9B839-1185-4ECA-C044-1096704A8294}"/>
              </a:ext>
            </a:extLst>
          </p:cNvPr>
          <p:cNvSpPr/>
          <p:nvPr/>
        </p:nvSpPr>
        <p:spPr>
          <a:xfrm>
            <a:off x="13570571" y="2835791"/>
            <a:ext cx="1401425" cy="603496"/>
          </a:xfrm>
          <a:prstGeom prst="rect">
            <a:avLst/>
          </a:prstGeom>
          <a:solidFill>
            <a:srgbClr val="B3A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err="1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긴소매</a:t>
            </a:r>
            <a:endParaRPr lang="ko-KR" altLang="en-US" sz="2200" b="1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D6BBDDC-024B-2506-92D1-AD1F88DD500C}"/>
              </a:ext>
            </a:extLst>
          </p:cNvPr>
          <p:cNvGrpSpPr/>
          <p:nvPr/>
        </p:nvGrpSpPr>
        <p:grpSpPr>
          <a:xfrm>
            <a:off x="12429535" y="5143500"/>
            <a:ext cx="3801065" cy="1812232"/>
            <a:chOff x="8817428" y="3369978"/>
            <a:chExt cx="2720912" cy="129724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0BEEFC-35BE-DEC4-DF5E-88A614D6321D}"/>
                </a:ext>
              </a:extLst>
            </p:cNvPr>
            <p:cNvSpPr/>
            <p:nvPr/>
          </p:nvSpPr>
          <p:spPr>
            <a:xfrm>
              <a:off x="8817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721D8F7-BAF0-573C-2D59-A03DCE266A6D}"/>
                </a:ext>
              </a:extLst>
            </p:cNvPr>
            <p:cNvSpPr/>
            <p:nvPr/>
          </p:nvSpPr>
          <p:spPr>
            <a:xfrm>
              <a:off x="9249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99456E-F29E-F68A-72F6-08CB0AF00A93}"/>
                </a:ext>
              </a:extLst>
            </p:cNvPr>
            <p:cNvSpPr/>
            <p:nvPr/>
          </p:nvSpPr>
          <p:spPr>
            <a:xfrm>
              <a:off x="9681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F942012-7CF2-4C5A-5BB6-4517A6209286}"/>
                </a:ext>
              </a:extLst>
            </p:cNvPr>
            <p:cNvSpPr/>
            <p:nvPr/>
          </p:nvSpPr>
          <p:spPr>
            <a:xfrm>
              <a:off x="10674340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FCFBC6-C7FF-11DD-01CE-00B02FBCB239}"/>
                </a:ext>
              </a:extLst>
            </p:cNvPr>
            <p:cNvSpPr/>
            <p:nvPr/>
          </p:nvSpPr>
          <p:spPr>
            <a:xfrm>
              <a:off x="11106340" y="3370630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96FFD-9581-76E8-D975-E876781B8C51}"/>
                </a:ext>
              </a:extLst>
            </p:cNvPr>
            <p:cNvSpPr/>
            <p:nvPr/>
          </p:nvSpPr>
          <p:spPr>
            <a:xfrm>
              <a:off x="10113428" y="3369978"/>
              <a:ext cx="560911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왼쪽 중괄호 40">
              <a:extLst>
                <a:ext uri="{FF2B5EF4-FFF2-40B4-BE49-F238E27FC236}">
                  <a16:creationId xmlns:a16="http://schemas.microsoft.com/office/drawing/2014/main" id="{BC3A1B93-3C16-5FCE-7AB0-83C79BB6086F}"/>
                </a:ext>
              </a:extLst>
            </p:cNvPr>
            <p:cNvSpPr/>
            <p:nvPr/>
          </p:nvSpPr>
          <p:spPr>
            <a:xfrm rot="16200000">
              <a:off x="10011564" y="2879040"/>
              <a:ext cx="332630" cy="2351843"/>
            </a:xfrm>
            <a:prstGeom prst="leftBrace">
              <a:avLst>
                <a:gd name="adj1" fmla="val 8333"/>
                <a:gd name="adj2" fmla="val 515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CE12705-8980-26D7-310B-56DFB763717F}"/>
                </a:ext>
              </a:extLst>
            </p:cNvPr>
            <p:cNvSpPr/>
            <p:nvPr/>
          </p:nvSpPr>
          <p:spPr>
            <a:xfrm>
              <a:off x="9147829" y="4235226"/>
              <a:ext cx="20601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1x2048 </a:t>
              </a:r>
              <a:r>
                <a:rPr lang="ko-KR" altLang="en-US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특성</a:t>
              </a:r>
              <a:r>
                <a:rPr lang="en-US" altLang="ko-KR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행렬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0030CB6-CAFB-FCCB-9484-C9F42B7C9CF1}"/>
              </a:ext>
            </a:extLst>
          </p:cNvPr>
          <p:cNvSpPr/>
          <p:nvPr/>
        </p:nvSpPr>
        <p:spPr>
          <a:xfrm>
            <a:off x="5067450" y="3215234"/>
            <a:ext cx="3390750" cy="1767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Feature Extractor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12F1682-A5A8-8490-9456-FA837F5FA719}"/>
              </a:ext>
            </a:extLst>
          </p:cNvPr>
          <p:cNvSpPr/>
          <p:nvPr/>
        </p:nvSpPr>
        <p:spPr>
          <a:xfrm>
            <a:off x="9144000" y="3199567"/>
            <a:ext cx="2076387" cy="1767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Fully Connected Layer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43829F-4C02-1ECE-053E-568830F2454B}"/>
              </a:ext>
            </a:extLst>
          </p:cNvPr>
          <p:cNvSpPr/>
          <p:nvPr/>
        </p:nvSpPr>
        <p:spPr>
          <a:xfrm>
            <a:off x="11946846" y="1752600"/>
            <a:ext cx="4648879" cy="520313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D18346-F39C-CBD3-C863-22910916D11D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 flipV="1">
            <a:off x="4180259" y="4098994"/>
            <a:ext cx="887191" cy="50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922F4F-24A7-11C6-F880-71241A008647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 flipV="1">
            <a:off x="11220387" y="3137539"/>
            <a:ext cx="2350184" cy="9457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1726A0-9B6A-441A-2899-99FF980E43E9}"/>
              </a:ext>
            </a:extLst>
          </p:cNvPr>
          <p:cNvCxnSpPr>
            <a:cxnSpLocks/>
          </p:cNvCxnSpPr>
          <p:nvPr/>
        </p:nvCxnSpPr>
        <p:spPr>
          <a:xfrm>
            <a:off x="8458200" y="3777672"/>
            <a:ext cx="6858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7802122-3B61-9A33-3BF4-2051F4F9B3C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458200" y="4445073"/>
            <a:ext cx="3971335" cy="1000175"/>
          </a:xfrm>
          <a:prstGeom prst="bentConnector3">
            <a:avLst>
              <a:gd name="adj1" fmla="val 10383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947CB69-2DBD-06E9-0C10-2294CDECB77E}"/>
              </a:ext>
            </a:extLst>
          </p:cNvPr>
          <p:cNvSpPr/>
          <p:nvPr/>
        </p:nvSpPr>
        <p:spPr>
          <a:xfrm>
            <a:off x="13434500" y="1775576"/>
            <a:ext cx="1673569" cy="464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Output</a:t>
            </a:r>
            <a:endParaRPr lang="ko-KR" altLang="en-US" sz="2400" b="1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2159000" y="4381500"/>
          <a:ext cx="2946400" cy="4648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긴소매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셔츠</a:t>
                      </a: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블라우스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반소매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민소매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니트</a:t>
                      </a: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스웨터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31091"/>
              </p:ext>
            </p:extLst>
          </p:nvPr>
        </p:nvGraphicFramePr>
        <p:xfrm>
          <a:off x="5549900" y="4381500"/>
          <a:ext cx="2921000" cy="3098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긴바지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반바지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5000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스커트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6000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76064"/>
              </p:ext>
            </p:extLst>
          </p:nvPr>
        </p:nvGraphicFramePr>
        <p:xfrm>
          <a:off x="8890000" y="4381500"/>
          <a:ext cx="2921000" cy="23241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원피스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6000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점프슈트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1000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52,000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33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상의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246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>
                <a:latin typeface="나눔바른고딕OTF"/>
                <a:ea typeface="나눔바른고딕OTF"/>
              </a:rPr>
              <a:t>[</a:t>
            </a:r>
            <a:r>
              <a:rPr lang="ko-KR" sz="2000" b="1" i="0" u="none" strike="noStrike" spc="-100">
                <a:latin typeface="나눔바른고딕OTF"/>
                <a:ea typeface="나눔바른고딕OTF"/>
              </a:rPr>
              <a:t>하의</a:t>
            </a:r>
            <a:r>
              <a:rPr lang="en-US" sz="2000" b="1" i="0" u="none" strike="noStrike" spc="-10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64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기타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23A8E-419E-D42C-C35F-BBDE6470A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0" y="2528700"/>
            <a:ext cx="4529405" cy="61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E4DE1-9434-D607-78D9-FBBBFB281A92}"/>
              </a:ext>
            </a:extLst>
          </p:cNvPr>
          <p:cNvSpPr txBox="1"/>
          <p:nvPr/>
        </p:nvSpPr>
        <p:spPr>
          <a:xfrm>
            <a:off x="13639800" y="1955800"/>
            <a:ext cx="1621498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altLang="en-US" sz="2000" b="1" spc="-100" dirty="0" err="1">
                <a:latin typeface="나눔바른고딕OTF"/>
                <a:ea typeface="나눔바른고딕OTF"/>
              </a:rPr>
              <a:t>크롤링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예시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 </a:t>
            </a:r>
            <a:r>
              <a:rPr lang="ko-KR" altLang="en-US" sz="5000" b="0" i="0" u="none" strike="noStrike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전처리</a:t>
            </a:r>
            <a:endParaRPr 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209799" y="1955800"/>
            <a:ext cx="14071599" cy="1739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Clothes Detection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모델을 활용해 크롤링한 </a:t>
            </a: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데이터들에서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의류 영역만 잘라내어 학습에 사용 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그 과정에서 손실이 생겨 학습에 사용된 데이터는 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48,000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009461-C623-4B1A-E6C3-F232E299F0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56" y="3638550"/>
            <a:ext cx="3780000" cy="50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D56F2C-4651-5808-FB0E-063421FD38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12" y="3638550"/>
            <a:ext cx="3562931" cy="50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54F26C-4013-AA5F-21B0-1442559389E5}"/>
              </a:ext>
            </a:extLst>
          </p:cNvPr>
          <p:cNvSpPr txBox="1"/>
          <p:nvPr/>
        </p:nvSpPr>
        <p:spPr>
          <a:xfrm>
            <a:off x="4638260" y="8723500"/>
            <a:ext cx="1800191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>
                <a:latin typeface="나눔바른고딕OTF"/>
                <a:ea typeface="나눔바른고딕OTF"/>
              </a:rPr>
              <a:t>[</a:t>
            </a:r>
            <a:r>
              <a:rPr lang="ko-KR" altLang="en-US" sz="2000" b="1" i="0" u="none" strike="noStrike" spc="-100" dirty="0">
                <a:latin typeface="나눔바른고딕OTF"/>
                <a:ea typeface="나눔바른고딕OTF"/>
              </a:rPr>
              <a:t>수집한 데이터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895CA-E4F6-1E18-7109-EFE0E55A3720}"/>
              </a:ext>
            </a:extLst>
          </p:cNvPr>
          <p:cNvSpPr txBox="1"/>
          <p:nvPr/>
        </p:nvSpPr>
        <p:spPr>
          <a:xfrm>
            <a:off x="11388376" y="8659448"/>
            <a:ext cx="2939601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학습에 활용된</a:t>
            </a:r>
            <a:r>
              <a:rPr lang="ko-KR" altLang="en-US" sz="2000" b="1" i="0" u="none" strike="noStrike" spc="-100" dirty="0">
                <a:latin typeface="나눔바른고딕OTF"/>
                <a:ea typeface="나눔바른고딕OTF"/>
              </a:rPr>
              <a:t> 데이터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9F9D0C-D786-0E6D-C3D2-F2D10766CFAA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428356" y="6158550"/>
            <a:ext cx="3648356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100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286000"/>
            <a:ext cx="13944600" cy="5689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Pretrained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모델에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fine-tuning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한 경우와 </a:t>
            </a: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학습한 경우를 비교</a:t>
            </a:r>
            <a:endParaRPr lang="en-US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Model1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데이터 총 </a:t>
            </a:r>
            <a:r>
              <a:rPr lang="en-US" altLang="ko-KR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24,000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Model2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 데이터 총 </a:t>
            </a:r>
            <a:r>
              <a:rPr lang="en-US" alt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19,000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alt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Model3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원피스 데이터 총 </a:t>
            </a:r>
            <a:r>
              <a:rPr lang="en-US" altLang="ko-KR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6,000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비교를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Validation set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동일하게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4,</a:t>
            </a:r>
            <a:r>
              <a:rPr 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800</a:t>
            </a: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435</Words>
  <Application>Microsoft Office PowerPoint</Application>
  <PresentationFormat>사용자 지정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Gmarket Sans Medium</vt:lpstr>
      <vt:lpstr>NanumSquare ExtraBold</vt:lpstr>
      <vt:lpstr>NanumSquare Regular</vt:lpstr>
      <vt:lpstr>나눔바른고딕OTF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Playdata</cp:lastModifiedBy>
  <cp:revision>52</cp:revision>
  <dcterms:created xsi:type="dcterms:W3CDTF">2006-08-16T00:00:00Z</dcterms:created>
  <dcterms:modified xsi:type="dcterms:W3CDTF">2024-08-28T12:08:58Z</dcterms:modified>
  <cp:version/>
</cp:coreProperties>
</file>