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0" r:id="rId4"/>
    <p:sldId id="284" r:id="rId5"/>
    <p:sldId id="290" r:id="rId6"/>
    <p:sldId id="311" r:id="rId7"/>
    <p:sldId id="32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F428E-03AD-C0A1-91AD-EA3B789EF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78E0CF-3FF6-AB73-0504-E475FF841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CDA44-0F79-1D0B-4195-B65DBA02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AE6D-FCBE-4C6D-8F85-A519322B2E6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33EA3-413F-4245-702F-81DCAAC4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45F10-2F5E-D040-E8FF-D3692FD4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D4B5D-FFEA-4C9C-93E7-0A2155F7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1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7F5A9-4279-3BD0-0635-A672B543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F4AB78-5350-12D8-D10C-1B0BC84C1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19888-641C-8AA2-BA86-2CDA1D7C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AE6D-FCBE-4C6D-8F85-A519322B2E6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4A10F-6573-248D-B291-66F16A88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13791-E6DD-A1E4-4E7A-44726015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D4B5D-FFEA-4C9C-93E7-0A2155F7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0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F9609D-5DEC-3D0F-9AAE-B4CDD08D2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E0D73C-FB5F-DB50-F8F3-8B5F35662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634B5E-AFE7-CB47-1974-CC3D0BC9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AE6D-FCBE-4C6D-8F85-A519322B2E6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048DA-3D5B-FDD7-C0AB-D908C2CE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1B0CB-455D-DC9E-7A0D-DCEF57D9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D4B5D-FFEA-4C9C-93E7-0A2155F7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4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F09FC-16B1-C932-80D9-095CB2ED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411EAD-114E-D9A6-8C12-6A0BF74F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C17AE-FEB4-E2E8-1AD1-0AAC99DA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AE6D-FCBE-4C6D-8F85-A519322B2E6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0E330-F7F9-CDC0-0980-4DC7427B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D7189-A4EA-8A6D-EFB9-EB962388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D4B5D-FFEA-4C9C-93E7-0A2155F7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93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76D91-C895-CD07-221E-FD0F8246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821EDA-1829-4F4F-8591-A497B1966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15D71-C19E-61C5-D14C-F8B625CC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AE6D-FCBE-4C6D-8F85-A519322B2E6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DF35D-B80A-FEC6-33A7-663297B4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DBED5-CE08-8CC1-9A9E-99A2152F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D4B5D-FFEA-4C9C-93E7-0A2155F7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7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892F5-074A-A75E-35ED-C1CF924B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2B128-0FD5-6C6C-C81F-0BFF29633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3F787D-C01E-A3F3-20A6-007564CA8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5FF379-EC5A-7EA1-9BCC-094DB4C6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AE6D-FCBE-4C6D-8F85-A519322B2E6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092B4-C853-8C9C-8D2B-57D679FC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7D9AE-FFEC-3747-FD85-1A485354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D4B5D-FFEA-4C9C-93E7-0A2155F7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12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F1725-5475-C6F5-6E6E-45443C19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615CB8-34F3-CFBB-455E-D9D5274A8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E06A84-2DA4-7925-86AC-E7866BF7C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AF910A-5EDC-8D3E-D9DE-E825FFFC5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41FA49-34FB-43C3-1188-1B294654D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E02E74-E718-548A-3E91-0A3A97A8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AE6D-FCBE-4C6D-8F85-A519322B2E6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D4D0BC-A46E-8C73-7345-E035F86B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B741E1-7DCB-89E1-79D5-C201987B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D4B5D-FFEA-4C9C-93E7-0A2155F7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0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F8D61-A9ED-90C3-91D3-D04965B9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6A934E-FFDB-390B-740B-F64028DF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AE6D-FCBE-4C6D-8F85-A519322B2E6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D54043-96C1-64A4-A8B4-13D02BF1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F04FBA-6A4B-B498-1BCE-82943015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D4B5D-FFEA-4C9C-93E7-0A2155F7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8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10AC04-1876-2062-AA22-06B5716A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AE6D-FCBE-4C6D-8F85-A519322B2E6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D9DACA-FE0D-9586-D7E5-5B05FBBB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B6ABA5-6197-026A-0126-2671A037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D4B5D-FFEA-4C9C-93E7-0A2155F7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14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A23E0-89D3-E70F-41BC-F332FD81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C336F-D7C4-427C-A587-B957CB96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2D4F59-FAD6-92D2-FB0A-CCA169428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18EBAC-84FB-3073-00F1-7401A3B7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AE6D-FCBE-4C6D-8F85-A519322B2E6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642FF-A7CA-716C-CA35-D1FCA86A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DB3E8-D66F-6C3E-4149-1C994E62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D4B5D-FFEA-4C9C-93E7-0A2155F7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CFEEE-8E50-421A-0C00-7B28B3CE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5B0354-4E19-BF00-1524-BFCFF5065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295EA0-50CB-25A0-DC17-3268C0261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C99BF1-FD3E-1E0F-B51B-CC542F6E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EAE6D-FCBE-4C6D-8F85-A519322B2E6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E6FA53-C2EB-977E-BBCF-402F6AB1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599D7-9850-1D26-8EDE-5B177DF1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D4B5D-FFEA-4C9C-93E7-0A2155F7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480AD6-5DFF-BC92-7A7F-FEDA63C7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1FF86F-0C1F-EB41-E747-183FB5A27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8457D-6F8E-6D14-DA3A-82F3C7302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EAE6D-FCBE-4C6D-8F85-A519322B2E61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3B4A30-A91B-187E-EE7A-614C49CE8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17C02-C14E-1B77-0465-D4854D419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D4B5D-FFEA-4C9C-93E7-0A2155F7A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37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jpg"/><Relationship Id="rId5" Type="http://schemas.openxmlformats.org/officeDocument/2006/relationships/image" Target="../media/image4.png"/><Relationship Id="rId10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6.jpg"/><Relationship Id="rId4" Type="http://schemas.openxmlformats.org/officeDocument/2006/relationships/image" Target="../media/image3.png"/><Relationship Id="rId9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73D87-D54D-68AE-F524-91C7CCE9A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적합도 검사서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8E3007-B70E-FB92-DB5A-01243A5F1F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2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2867" y="702734"/>
            <a:ext cx="194733" cy="1947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87400"/>
            <a:ext cx="1109133" cy="169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972800" y="609600"/>
            <a:ext cx="381000" cy="38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9829800" y="1109134"/>
            <a:ext cx="2667000" cy="169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8000" y="787400"/>
            <a:ext cx="1524000" cy="1693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73200" y="491067"/>
            <a:ext cx="6934200" cy="592667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3334" b="1" dirty="0">
                <a:solidFill>
                  <a:srgbClr val="006BB1"/>
                </a:solidFill>
                <a:latin typeface="나눔바른고딕OTF"/>
                <a:ea typeface="나눔바른고딕OTF"/>
              </a:rPr>
              <a:t>Model3</a:t>
            </a:r>
            <a:r>
              <a:rPr lang="ko-KR" altLang="en-US" sz="3334" b="1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en-US" sz="3334" b="1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Confusion matrix</a:t>
            </a:r>
            <a:endParaRPr lang="ko-KR" altLang="en-US" sz="3334" b="1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871200" y="5833534"/>
            <a:ext cx="575733" cy="169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0871200" y="5833534"/>
            <a:ext cx="575733" cy="1693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38200" y="5655733"/>
            <a:ext cx="381000" cy="381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304800" y="5511800"/>
            <a:ext cx="2667000" cy="1693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5833534"/>
            <a:ext cx="1591733" cy="1693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E4EC43A-C4D2-2A04-635F-B60FE3D8481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0" y="1098000"/>
            <a:ext cx="7680000" cy="5760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8BAA24-682F-957C-3441-6B9C79B0228F}"/>
              </a:ext>
            </a:extLst>
          </p:cNvPr>
          <p:cNvSpPr>
            <a:spLocks noChangeAspect="1"/>
          </p:cNvSpPr>
          <p:nvPr/>
        </p:nvSpPr>
        <p:spPr>
          <a:xfrm>
            <a:off x="3225493" y="1342813"/>
            <a:ext cx="1272000" cy="127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BEAEAB-E5C1-252D-0A5A-8CB4661BCB95}"/>
              </a:ext>
            </a:extLst>
          </p:cNvPr>
          <p:cNvSpPr>
            <a:spLocks noChangeAspect="1"/>
          </p:cNvSpPr>
          <p:nvPr/>
        </p:nvSpPr>
        <p:spPr>
          <a:xfrm>
            <a:off x="4497493" y="2640600"/>
            <a:ext cx="1272000" cy="127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C9BD60-7C67-55A6-57D6-B431D2D4FB0C}"/>
              </a:ext>
            </a:extLst>
          </p:cNvPr>
          <p:cNvSpPr>
            <a:spLocks noChangeAspect="1"/>
          </p:cNvSpPr>
          <p:nvPr/>
        </p:nvSpPr>
        <p:spPr>
          <a:xfrm>
            <a:off x="5769493" y="3912600"/>
            <a:ext cx="1272000" cy="127200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D73876-8350-0E13-94F4-A73AD33FEFA4}"/>
              </a:ext>
            </a:extLst>
          </p:cNvPr>
          <p:cNvSpPr/>
          <p:nvPr/>
        </p:nvSpPr>
        <p:spPr>
          <a:xfrm>
            <a:off x="3569740" y="1761720"/>
            <a:ext cx="583507" cy="434187"/>
          </a:xfrm>
          <a:prstGeom prst="rect">
            <a:avLst/>
          </a:prstGeom>
          <a:solidFill>
            <a:srgbClr val="0830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0.94</a:t>
            </a:r>
            <a:endParaRPr lang="ko-KR" altLang="en-US" sz="1333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067490-53F3-D466-73AC-C6D09D1B16C1}"/>
              </a:ext>
            </a:extLst>
          </p:cNvPr>
          <p:cNvSpPr/>
          <p:nvPr/>
        </p:nvSpPr>
        <p:spPr>
          <a:xfrm>
            <a:off x="4841740" y="3059507"/>
            <a:ext cx="583507" cy="434187"/>
          </a:xfrm>
          <a:prstGeom prst="rect">
            <a:avLst/>
          </a:prstGeom>
          <a:solidFill>
            <a:srgbClr val="0830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0.94</a:t>
            </a:r>
            <a:endParaRPr lang="ko-KR" altLang="en-US" sz="1333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BB95FC-33B5-390E-80CA-C465081ADF1D}"/>
              </a:ext>
            </a:extLst>
          </p:cNvPr>
          <p:cNvSpPr/>
          <p:nvPr/>
        </p:nvSpPr>
        <p:spPr>
          <a:xfrm>
            <a:off x="6113740" y="4331507"/>
            <a:ext cx="583507" cy="434187"/>
          </a:xfrm>
          <a:prstGeom prst="rect">
            <a:avLst/>
          </a:prstGeom>
          <a:solidFill>
            <a:srgbClr val="0833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0.93</a:t>
            </a:r>
            <a:endParaRPr lang="ko-KR" altLang="en-US" sz="1333" dirty="0">
              <a:solidFill>
                <a:schemeClr val="bg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7551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2867" y="702734"/>
            <a:ext cx="194733" cy="1947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87400"/>
            <a:ext cx="1109133" cy="169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972800" y="609600"/>
            <a:ext cx="381000" cy="38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9829800" y="1109134"/>
            <a:ext cx="2667000" cy="169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8000" y="787400"/>
            <a:ext cx="1524000" cy="1693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73200" y="491067"/>
            <a:ext cx="6934200" cy="592667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3334" b="1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Confidence Threshold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871200" y="5833534"/>
            <a:ext cx="575733" cy="169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0871200" y="5833534"/>
            <a:ext cx="575733" cy="1693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38200" y="5655733"/>
            <a:ext cx="381000" cy="381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304800" y="5511800"/>
            <a:ext cx="2667000" cy="1693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5833534"/>
            <a:ext cx="1591733" cy="16933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CA8E6F-E2C4-BE33-15AA-44AD68E01C27}"/>
              </a:ext>
            </a:extLst>
          </p:cNvPr>
          <p:cNvGrpSpPr>
            <a:grpSpLocks noChangeAspect="1"/>
          </p:cNvGrpSpPr>
          <p:nvPr/>
        </p:nvGrpSpPr>
        <p:grpSpPr>
          <a:xfrm>
            <a:off x="336000" y="2230600"/>
            <a:ext cx="11520000" cy="3840000"/>
            <a:chOff x="712004" y="2718068"/>
            <a:chExt cx="16458396" cy="548613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76F965D-3849-EF81-0EB0-7A35FD097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1202" y="2718068"/>
              <a:ext cx="8229198" cy="548613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F5AB31C-3D2C-0E06-3E12-3FF27BD2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004" y="2718068"/>
              <a:ext cx="8229198" cy="5486132"/>
            </a:xfrm>
            <a:prstGeom prst="rect">
              <a:avLst/>
            </a:prstGeom>
          </p:spPr>
        </p:pic>
      </p:grpSp>
      <p:sp>
        <p:nvSpPr>
          <p:cNvPr id="13" name="TextBox 16">
            <a:extLst>
              <a:ext uri="{FF2B5EF4-FFF2-40B4-BE49-F238E27FC236}">
                <a16:creationId xmlns:a16="http://schemas.microsoft.com/office/drawing/2014/main" id="{74BADADD-84DD-E600-0E6C-A306EDA81F7E}"/>
              </a:ext>
            </a:extLst>
          </p:cNvPr>
          <p:cNvSpPr txBox="1"/>
          <p:nvPr/>
        </p:nvSpPr>
        <p:spPr>
          <a:xfrm>
            <a:off x="1473200" y="1244600"/>
            <a:ext cx="7010401" cy="1032933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Precision(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정밀도</a:t>
            </a: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)</a:t>
            </a:r>
            <a:r>
              <a:rPr 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 : 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모델이 </a:t>
            </a: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True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라고 예측한 것 중 실제 </a:t>
            </a: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True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인 비율</a:t>
            </a:r>
            <a:b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Recall(</a:t>
            </a:r>
            <a:r>
              <a:rPr lang="ko-KR" altLang="en-US" sz="1867" spc="-67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재현율</a:t>
            </a: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) : 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실제 </a:t>
            </a: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True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값 중 모델이 </a:t>
            </a: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True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로 예측한 비율</a:t>
            </a:r>
            <a:endParaRPr lang="en-US" sz="1867" spc="-67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2867" y="702734"/>
            <a:ext cx="194733" cy="1947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87400"/>
            <a:ext cx="1109133" cy="169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972800" y="609600"/>
            <a:ext cx="381000" cy="38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9829800" y="1109134"/>
            <a:ext cx="2667000" cy="169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8000" y="787400"/>
            <a:ext cx="1524000" cy="1693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73200" y="491067"/>
            <a:ext cx="6934200" cy="592667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3334" b="1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Confidence Threshold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871200" y="5833534"/>
            <a:ext cx="575733" cy="169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0871200" y="5833534"/>
            <a:ext cx="575733" cy="1693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38200" y="5655733"/>
            <a:ext cx="381000" cy="381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304800" y="5511800"/>
            <a:ext cx="2667000" cy="1693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5833534"/>
            <a:ext cx="1591733" cy="1693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CCF25219-1DD7-7B6C-1A39-FEFF33C72362}"/>
              </a:ext>
            </a:extLst>
          </p:cNvPr>
          <p:cNvGrpSpPr>
            <a:grpSpLocks noChangeAspect="1"/>
          </p:cNvGrpSpPr>
          <p:nvPr/>
        </p:nvGrpSpPr>
        <p:grpSpPr>
          <a:xfrm>
            <a:off x="2496000" y="1714133"/>
            <a:ext cx="7200000" cy="4800000"/>
            <a:chOff x="5105400" y="2571200"/>
            <a:chExt cx="8640000" cy="57600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76F965D-3849-EF81-0EB0-7A35FD097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2571200"/>
              <a:ext cx="8640000" cy="5760000"/>
            </a:xfrm>
            <a:prstGeom prst="rect">
              <a:avLst/>
            </a:prstGeom>
            <a:noFill/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C7A976-CFFA-B9B2-EC6E-0EA0B521E7C5}"/>
                </a:ext>
              </a:extLst>
            </p:cNvPr>
            <p:cNvSpPr/>
            <p:nvPr/>
          </p:nvSpPr>
          <p:spPr>
            <a:xfrm>
              <a:off x="5105400" y="2571200"/>
              <a:ext cx="8640000" cy="5760000"/>
            </a:xfrm>
            <a:prstGeom prst="rect">
              <a:avLst/>
            </a:prstGeom>
            <a:blipFill dpi="0" rotWithShape="1">
              <a:blip r:embed="rId10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751D96E-7AC4-1166-DD81-F002B43B6E2F}"/>
              </a:ext>
            </a:extLst>
          </p:cNvPr>
          <p:cNvCxnSpPr>
            <a:cxnSpLocks/>
          </p:cNvCxnSpPr>
          <p:nvPr/>
        </p:nvCxnSpPr>
        <p:spPr>
          <a:xfrm flipV="1">
            <a:off x="4775200" y="2362200"/>
            <a:ext cx="0" cy="3674533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8">
            <a:extLst>
              <a:ext uri="{FF2B5EF4-FFF2-40B4-BE49-F238E27FC236}">
                <a16:creationId xmlns:a16="http://schemas.microsoft.com/office/drawing/2014/main" id="{AA23F38D-726B-7C6B-7013-02EF555E666E}"/>
              </a:ext>
            </a:extLst>
          </p:cNvPr>
          <p:cNvSpPr txBox="1"/>
          <p:nvPr/>
        </p:nvSpPr>
        <p:spPr>
          <a:xfrm>
            <a:off x="1473199" y="1244600"/>
            <a:ext cx="93980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0.4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 </a:t>
            </a:r>
            <a:r>
              <a:rPr lang="ko-KR" altLang="en-US" sz="1867" spc="-67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최적값</a:t>
            </a: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하지만 실사용에서는 </a:t>
            </a: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recall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이 높은 것이 유리하다고 판단하여 </a:t>
            </a: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0.3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으로 선택</a:t>
            </a:r>
          </a:p>
        </p:txBody>
      </p:sp>
    </p:spTree>
    <p:extLst>
      <p:ext uri="{BB962C8B-B14F-4D97-AF65-F5344CB8AC3E}">
        <p14:creationId xmlns:p14="http://schemas.microsoft.com/office/powerpoint/2010/main" val="35041742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2867" y="702734"/>
            <a:ext cx="194733" cy="1947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87400"/>
            <a:ext cx="1109133" cy="169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972800" y="609600"/>
            <a:ext cx="381000" cy="38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9829800" y="1109134"/>
            <a:ext cx="2667000" cy="169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8000" y="787400"/>
            <a:ext cx="1524000" cy="1693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73200" y="491067"/>
            <a:ext cx="6934200" cy="592667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sz="3334" b="1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Confidence Threshold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871200" y="5833534"/>
            <a:ext cx="575733" cy="169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0871200" y="5833534"/>
            <a:ext cx="575733" cy="1693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38200" y="5655733"/>
            <a:ext cx="381000" cy="381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304800" y="5511800"/>
            <a:ext cx="2667000" cy="1693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5833534"/>
            <a:ext cx="1591733" cy="16933"/>
          </a:xfrm>
          <a:prstGeom prst="rect">
            <a:avLst/>
          </a:prstGeom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AA23F38D-726B-7C6B-7013-02EF555E666E}"/>
              </a:ext>
            </a:extLst>
          </p:cNvPr>
          <p:cNvSpPr txBox="1"/>
          <p:nvPr/>
        </p:nvSpPr>
        <p:spPr>
          <a:xfrm>
            <a:off x="1473200" y="1244600"/>
            <a:ext cx="7112000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선택된 영역은 사용자에게 제시되고</a:t>
            </a: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사용자가 선택할 수 있기 때문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50D1192-1948-6DB9-90E5-C2CE1FDF88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01" y="2057400"/>
            <a:ext cx="3199999" cy="384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80A0731-BAFE-0484-B15B-E947AC08FD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44" y="5415733"/>
            <a:ext cx="1920000" cy="480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EB28858-F43F-5934-C6D4-169CA1D812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44" y="2057400"/>
            <a:ext cx="1920000" cy="2967273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1B2FA0-F426-5F66-4B97-A3D8A33A6F1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056617" y="3055482"/>
            <a:ext cx="2849227" cy="48555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DE19BE8-D62B-8F64-17A1-55FFD8E9A85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114800" y="4023637"/>
            <a:ext cx="2791044" cy="1632097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8">
            <a:extLst>
              <a:ext uri="{FF2B5EF4-FFF2-40B4-BE49-F238E27FC236}">
                <a16:creationId xmlns:a16="http://schemas.microsoft.com/office/drawing/2014/main" id="{A3BFEC4F-F106-85E3-5F8F-24929EB1EF1D}"/>
              </a:ext>
            </a:extLst>
          </p:cNvPr>
          <p:cNvSpPr txBox="1"/>
          <p:nvPr/>
        </p:nvSpPr>
        <p:spPr>
          <a:xfrm>
            <a:off x="3287200" y="5928261"/>
            <a:ext cx="1625600" cy="237067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1333" b="1" spc="-67" dirty="0">
                <a:latin typeface="나눔바른고딕OTF"/>
                <a:ea typeface="나눔바른고딕OTF"/>
              </a:rPr>
              <a:t>[ </a:t>
            </a:r>
            <a:r>
              <a:rPr lang="ko-KR" altLang="en-US" sz="1333" b="1" spc="-67" dirty="0">
                <a:latin typeface="나눔바른고딕OTF"/>
                <a:ea typeface="나눔바른고딕OTF"/>
              </a:rPr>
              <a:t>입력 이미지 </a:t>
            </a:r>
            <a:r>
              <a:rPr lang="en-US" altLang="ko-KR" sz="1333" b="1" spc="-67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33" name="TextBox 18">
            <a:extLst>
              <a:ext uri="{FF2B5EF4-FFF2-40B4-BE49-F238E27FC236}">
                <a16:creationId xmlns:a16="http://schemas.microsoft.com/office/drawing/2014/main" id="{98430DFA-51A6-A2C4-D535-CE0C90E1B65C}"/>
              </a:ext>
            </a:extLst>
          </p:cNvPr>
          <p:cNvSpPr txBox="1"/>
          <p:nvPr/>
        </p:nvSpPr>
        <p:spPr>
          <a:xfrm>
            <a:off x="6665927" y="5806795"/>
            <a:ext cx="2399834" cy="479999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1333" b="1" spc="-67" dirty="0">
                <a:latin typeface="나눔바른고딕OTF"/>
                <a:ea typeface="나눔바른고딕OTF"/>
              </a:rPr>
              <a:t>[ </a:t>
            </a:r>
            <a:r>
              <a:rPr lang="ko-KR" altLang="en-US" sz="1333" b="1" spc="-67" dirty="0">
                <a:latin typeface="나눔바른고딕OTF"/>
                <a:ea typeface="나눔바른고딕OTF"/>
              </a:rPr>
              <a:t>사용자에게 제시되는 이미지 </a:t>
            </a:r>
            <a:r>
              <a:rPr lang="en-US" altLang="ko-KR" sz="1333" b="1" spc="-67" dirty="0">
                <a:latin typeface="나눔바른고딕OTF"/>
                <a:ea typeface="나눔바른고딕OTF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84884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2867" y="702734"/>
            <a:ext cx="194733" cy="1947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87400"/>
            <a:ext cx="1109133" cy="169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972800" y="609600"/>
            <a:ext cx="381000" cy="38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9829800" y="1109134"/>
            <a:ext cx="2667000" cy="169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8000" y="787400"/>
            <a:ext cx="1524000" cy="1693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73200" y="491067"/>
            <a:ext cx="6934200" cy="592667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3334" b="1" dirty="0">
                <a:solidFill>
                  <a:srgbClr val="006BB1"/>
                </a:solidFill>
                <a:latin typeface="나눔바른고딕OTF"/>
                <a:ea typeface="나눔바른고딕OTF"/>
              </a:rPr>
              <a:t>Weights </a:t>
            </a:r>
            <a:r>
              <a:rPr lang="ko-KR" altLang="en-US" sz="3334" b="1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선정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871200" y="5833534"/>
            <a:ext cx="575733" cy="169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0871200" y="5833534"/>
            <a:ext cx="575733" cy="1693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38200" y="5655733"/>
            <a:ext cx="381000" cy="381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304800" y="5511800"/>
            <a:ext cx="2667000" cy="1693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5833534"/>
            <a:ext cx="1591733" cy="16933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C8EBF270-4355-DC8A-C8D1-C673B2D0B3FE}"/>
              </a:ext>
            </a:extLst>
          </p:cNvPr>
          <p:cNvSpPr txBox="1"/>
          <p:nvPr/>
        </p:nvSpPr>
        <p:spPr>
          <a:xfrm>
            <a:off x="1303866" y="1117600"/>
            <a:ext cx="8602134" cy="787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Validation set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을  기준으로 </a:t>
            </a: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Loss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값이 낮으면서 정확도가 높은 부분을 골라서 실험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DC49952-6702-3B44-23CD-5449BF2A73C2}"/>
              </a:ext>
            </a:extLst>
          </p:cNvPr>
          <p:cNvGrpSpPr/>
          <p:nvPr/>
        </p:nvGrpSpPr>
        <p:grpSpPr>
          <a:xfrm>
            <a:off x="2312794" y="2250225"/>
            <a:ext cx="7566413" cy="3600000"/>
            <a:chOff x="1530349" y="3375337"/>
            <a:chExt cx="11349619" cy="540000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CC2BD03-E71A-F366-F92C-2FCEF6059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0349" y="3375337"/>
              <a:ext cx="11349619" cy="5400000"/>
            </a:xfrm>
            <a:prstGeom prst="rect">
              <a:avLst/>
            </a:prstGeom>
          </p:spPr>
        </p:pic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F5C2F26-E2A0-CED6-F313-E55D252E986B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4152900"/>
              <a:ext cx="0" cy="38862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E38AE674-30B7-408E-7AD2-BF55B94423A3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4305300"/>
              <a:ext cx="0" cy="37338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D2CFC40-98BC-F7B7-977E-AC8DF3E16E13}"/>
                </a:ext>
              </a:extLst>
            </p:cNvPr>
            <p:cNvCxnSpPr>
              <a:cxnSpLocks/>
            </p:cNvCxnSpPr>
            <p:nvPr/>
          </p:nvCxnSpPr>
          <p:spPr>
            <a:xfrm>
              <a:off x="9677400" y="4152900"/>
              <a:ext cx="0" cy="38862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93E3753-B89A-D191-F5F7-014992DBC9AA}"/>
                </a:ext>
              </a:extLst>
            </p:cNvPr>
            <p:cNvCxnSpPr>
              <a:cxnSpLocks/>
            </p:cNvCxnSpPr>
            <p:nvPr/>
          </p:nvCxnSpPr>
          <p:spPr>
            <a:xfrm>
              <a:off x="11125200" y="4000500"/>
              <a:ext cx="0" cy="40386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041989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2867" y="702734"/>
            <a:ext cx="194733" cy="1947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87400"/>
            <a:ext cx="1109133" cy="169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972800" y="609600"/>
            <a:ext cx="381000" cy="38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5400000">
            <a:off x="9829800" y="1109134"/>
            <a:ext cx="2667000" cy="169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668000" y="787400"/>
            <a:ext cx="1524000" cy="1693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473200" y="491067"/>
            <a:ext cx="6934200" cy="592667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7899"/>
              </a:lnSpc>
              <a:defRPr/>
            </a:pPr>
            <a:r>
              <a:rPr lang="en-US" altLang="ko-KR" sz="3334" dirty="0">
                <a:solidFill>
                  <a:srgbClr val="006BB1"/>
                </a:solidFill>
                <a:latin typeface="나눔바른고딕OTF"/>
                <a:ea typeface="나눔바른고딕OTF"/>
              </a:rPr>
              <a:t>Weights </a:t>
            </a:r>
            <a:r>
              <a:rPr lang="ko-KR" altLang="en-US" sz="3334" dirty="0">
                <a:solidFill>
                  <a:srgbClr val="006BB1"/>
                </a:solidFill>
                <a:latin typeface="나눔바른고딕OTF"/>
                <a:ea typeface="나눔바른고딕OTF"/>
              </a:rPr>
              <a:t>선정</a:t>
            </a:r>
            <a:endParaRPr lang="ko-KR" altLang="ko-KR" sz="3334" dirty="0">
              <a:solidFill>
                <a:srgbClr val="006BB1"/>
              </a:solidFill>
              <a:latin typeface="나눔바른고딕OTF"/>
              <a:ea typeface="나눔바른고딕OTF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871200" y="5833534"/>
            <a:ext cx="575733" cy="169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16200000">
            <a:off x="10871200" y="5833534"/>
            <a:ext cx="575733" cy="1693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0800000">
            <a:off x="838200" y="5655733"/>
            <a:ext cx="381000" cy="381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6200000">
            <a:off x="-304800" y="5511800"/>
            <a:ext cx="2667000" cy="1693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0800000">
            <a:off x="0" y="5833534"/>
            <a:ext cx="1591733" cy="16933"/>
          </a:xfrm>
          <a:prstGeom prst="rect">
            <a:avLst/>
          </a:prstGeom>
        </p:spPr>
      </p:pic>
      <p:sp>
        <p:nvSpPr>
          <p:cNvPr id="13" name="TextBox 18">
            <a:extLst>
              <a:ext uri="{FF2B5EF4-FFF2-40B4-BE49-F238E27FC236}">
                <a16:creationId xmlns:a16="http://schemas.microsoft.com/office/drawing/2014/main" id="{10E810C1-DF38-196F-8399-8387DFB83E9B}"/>
              </a:ext>
            </a:extLst>
          </p:cNvPr>
          <p:cNvSpPr txBox="1"/>
          <p:nvPr/>
        </p:nvSpPr>
        <p:spPr>
          <a:xfrm>
            <a:off x="1303867" y="1117600"/>
            <a:ext cx="9668933" cy="1299267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49400"/>
              </a:lnSpc>
              <a:defRPr/>
            </a:pP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가중치별 </a:t>
            </a: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Confusion Matrix</a:t>
            </a:r>
          </a:p>
          <a:p>
            <a:pPr lvl="0" algn="l">
              <a:lnSpc>
                <a:spcPct val="149400"/>
              </a:lnSpc>
              <a:defRPr/>
            </a:pP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      영역 </a:t>
            </a: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분류 정확도</a:t>
            </a: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, 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특정 클래스에 치우침이 적고 평균적인 정확도가 높은 것을 확인</a:t>
            </a:r>
            <a:b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</a:b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      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영역 </a:t>
            </a: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: 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극단적 </a:t>
            </a:r>
            <a:r>
              <a:rPr lang="ko-KR" altLang="en-US" sz="1867" spc="-67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오분류율</a:t>
            </a: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(ex. 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민소매를 </a:t>
            </a:r>
            <a:r>
              <a:rPr lang="ko-KR" altLang="en-US" sz="1867" spc="-67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긴소매로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 </a:t>
            </a:r>
            <a:r>
              <a:rPr lang="ko-KR" altLang="en-US" sz="1867" spc="-67" dirty="0" err="1">
                <a:solidFill>
                  <a:srgbClr val="006BB1"/>
                </a:solidFill>
                <a:latin typeface="나눔바른고딕OTF"/>
                <a:ea typeface="나눔바른고딕OTF"/>
              </a:rPr>
              <a:t>오분류</a:t>
            </a:r>
            <a:r>
              <a:rPr lang="en-US" altLang="ko-KR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), </a:t>
            </a:r>
            <a:r>
              <a:rPr lang="ko-KR" altLang="en-US" sz="1867" spc="-67" dirty="0">
                <a:solidFill>
                  <a:srgbClr val="006BB1"/>
                </a:solidFill>
                <a:latin typeface="나눔바른고딕OTF"/>
                <a:ea typeface="나눔바른고딕OTF"/>
              </a:rPr>
              <a:t>절반으로 감소하는 것을 확인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560482F-3B97-C799-0254-34F741FDA9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94" y="2530533"/>
            <a:ext cx="4609509" cy="3840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995D19-A4B1-2C2F-4BDF-2083436F9B06}"/>
              </a:ext>
            </a:extLst>
          </p:cNvPr>
          <p:cNvSpPr>
            <a:spLocks/>
          </p:cNvSpPr>
          <p:nvPr/>
        </p:nvSpPr>
        <p:spPr>
          <a:xfrm>
            <a:off x="1981200" y="2603133"/>
            <a:ext cx="576000" cy="552000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90735C-9463-3981-F268-5B035F6E8F62}"/>
              </a:ext>
            </a:extLst>
          </p:cNvPr>
          <p:cNvSpPr>
            <a:spLocks/>
          </p:cNvSpPr>
          <p:nvPr/>
        </p:nvSpPr>
        <p:spPr>
          <a:xfrm>
            <a:off x="2573600" y="3163149"/>
            <a:ext cx="576000" cy="552000"/>
          </a:xfrm>
          <a:prstGeom prst="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B4EBE3-F75C-9A6F-FEF2-1AC4A1DFC7E2}"/>
              </a:ext>
            </a:extLst>
          </p:cNvPr>
          <p:cNvSpPr>
            <a:spLocks/>
          </p:cNvSpPr>
          <p:nvPr/>
        </p:nvSpPr>
        <p:spPr>
          <a:xfrm>
            <a:off x="4368800" y="3728933"/>
            <a:ext cx="576000" cy="552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D730405-EEF1-2AD5-0F63-6944631EF0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530533"/>
            <a:ext cx="4609509" cy="38400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23BD6E-75E1-9DE5-847D-7446BAD940B8}"/>
              </a:ext>
            </a:extLst>
          </p:cNvPr>
          <p:cNvSpPr>
            <a:spLocks/>
          </p:cNvSpPr>
          <p:nvPr/>
        </p:nvSpPr>
        <p:spPr>
          <a:xfrm>
            <a:off x="7552000" y="2603133"/>
            <a:ext cx="576000" cy="552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67A4E1-2EE8-3879-F6B7-3EE7D283E1A8}"/>
              </a:ext>
            </a:extLst>
          </p:cNvPr>
          <p:cNvSpPr>
            <a:spLocks/>
          </p:cNvSpPr>
          <p:nvPr/>
        </p:nvSpPr>
        <p:spPr>
          <a:xfrm>
            <a:off x="8136835" y="3148143"/>
            <a:ext cx="576000" cy="552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AAFE72-59DA-BDB3-63D2-88D3E75510B5}"/>
              </a:ext>
            </a:extLst>
          </p:cNvPr>
          <p:cNvSpPr>
            <a:spLocks/>
          </p:cNvSpPr>
          <p:nvPr/>
        </p:nvSpPr>
        <p:spPr>
          <a:xfrm>
            <a:off x="9347200" y="4287733"/>
            <a:ext cx="576000" cy="552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A4A08A-A457-4154-876F-6CB4C338BA0F}"/>
              </a:ext>
            </a:extLst>
          </p:cNvPr>
          <p:cNvSpPr>
            <a:spLocks/>
          </p:cNvSpPr>
          <p:nvPr/>
        </p:nvSpPr>
        <p:spPr>
          <a:xfrm>
            <a:off x="9939600" y="3728933"/>
            <a:ext cx="576000" cy="552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E14983-3DEA-6187-71F4-46F6C67454E4}"/>
              </a:ext>
            </a:extLst>
          </p:cNvPr>
          <p:cNvSpPr>
            <a:spLocks/>
          </p:cNvSpPr>
          <p:nvPr/>
        </p:nvSpPr>
        <p:spPr>
          <a:xfrm>
            <a:off x="8737600" y="4853333"/>
            <a:ext cx="576000" cy="552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A56E34-30A7-2C92-4935-DD940963AEA8}"/>
              </a:ext>
            </a:extLst>
          </p:cNvPr>
          <p:cNvSpPr>
            <a:spLocks/>
          </p:cNvSpPr>
          <p:nvPr/>
        </p:nvSpPr>
        <p:spPr>
          <a:xfrm>
            <a:off x="3183200" y="4853333"/>
            <a:ext cx="576000" cy="552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2B88DD-04DE-490E-03F5-DE8ADCF86084}"/>
              </a:ext>
            </a:extLst>
          </p:cNvPr>
          <p:cNvSpPr>
            <a:spLocks/>
          </p:cNvSpPr>
          <p:nvPr/>
        </p:nvSpPr>
        <p:spPr>
          <a:xfrm>
            <a:off x="3759200" y="4287733"/>
            <a:ext cx="576000" cy="552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TextBox 18">
            <a:extLst>
              <a:ext uri="{FF2B5EF4-FFF2-40B4-BE49-F238E27FC236}">
                <a16:creationId xmlns:a16="http://schemas.microsoft.com/office/drawing/2014/main" id="{71CBACE7-B3E4-1648-6470-73C5D0D7A4D2}"/>
              </a:ext>
            </a:extLst>
          </p:cNvPr>
          <p:cNvSpPr txBox="1"/>
          <p:nvPr/>
        </p:nvSpPr>
        <p:spPr>
          <a:xfrm>
            <a:off x="2482948" y="6443133"/>
            <a:ext cx="1625600" cy="237067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1333" b="1" spc="-67" dirty="0">
                <a:latin typeface="나눔바른고딕OTF"/>
                <a:ea typeface="나눔바른고딕OTF"/>
              </a:rPr>
              <a:t>[ Bad result</a:t>
            </a:r>
            <a:r>
              <a:rPr lang="ko-KR" altLang="en-US" sz="1333" b="1" spc="-67" dirty="0">
                <a:latin typeface="나눔바른고딕OTF"/>
                <a:ea typeface="나눔바른고딕OTF"/>
              </a:rPr>
              <a:t> </a:t>
            </a:r>
            <a:r>
              <a:rPr lang="en-US" altLang="ko-KR" sz="1333" b="1" spc="-67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D89E05F4-E758-27DF-42BF-6F2A46F5B92C}"/>
              </a:ext>
            </a:extLst>
          </p:cNvPr>
          <p:cNvSpPr txBox="1"/>
          <p:nvPr/>
        </p:nvSpPr>
        <p:spPr>
          <a:xfrm>
            <a:off x="8212800" y="6443133"/>
            <a:ext cx="1625600" cy="237067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9400"/>
              </a:lnSpc>
              <a:defRPr/>
            </a:pPr>
            <a:r>
              <a:rPr lang="en-US" altLang="ko-KR" sz="1333" b="1" spc="-67" dirty="0">
                <a:latin typeface="나눔바른고딕OTF"/>
                <a:ea typeface="나눔바른고딕OTF"/>
              </a:rPr>
              <a:t>[ Good result</a:t>
            </a:r>
            <a:r>
              <a:rPr lang="ko-KR" altLang="en-US" sz="1333" b="1" spc="-67" dirty="0">
                <a:latin typeface="나눔바른고딕OTF"/>
                <a:ea typeface="나눔바른고딕OTF"/>
              </a:rPr>
              <a:t> </a:t>
            </a:r>
            <a:r>
              <a:rPr lang="en-US" altLang="ko-KR" sz="1333" b="1" spc="-67" dirty="0">
                <a:latin typeface="나눔바른고딕OTF"/>
                <a:ea typeface="나눔바른고딕OTF"/>
              </a:rPr>
              <a:t>]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63B0F6-5DF1-D073-879A-04A66ED803B0}"/>
              </a:ext>
            </a:extLst>
          </p:cNvPr>
          <p:cNvSpPr>
            <a:spLocks noChangeAspect="1"/>
          </p:cNvSpPr>
          <p:nvPr/>
        </p:nvSpPr>
        <p:spPr>
          <a:xfrm>
            <a:off x="1320800" y="1600200"/>
            <a:ext cx="325565" cy="3120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343277-ECC8-5F67-2656-BB672EC959F0}"/>
              </a:ext>
            </a:extLst>
          </p:cNvPr>
          <p:cNvSpPr>
            <a:spLocks noChangeAspect="1"/>
          </p:cNvSpPr>
          <p:nvPr/>
        </p:nvSpPr>
        <p:spPr>
          <a:xfrm>
            <a:off x="1320800" y="2006600"/>
            <a:ext cx="325565" cy="312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나눔바른고딕OTF</vt:lpstr>
      <vt:lpstr>맑은 고딕</vt:lpstr>
      <vt:lpstr>Arial</vt:lpstr>
      <vt:lpstr>Office 테마</vt:lpstr>
      <vt:lpstr>적합도 검사서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Playdata</dc:creator>
  <cp:lastModifiedBy>Playdata</cp:lastModifiedBy>
  <cp:revision>1</cp:revision>
  <dcterms:created xsi:type="dcterms:W3CDTF">2024-08-28T12:38:01Z</dcterms:created>
  <dcterms:modified xsi:type="dcterms:W3CDTF">2024-08-28T12:38:04Z</dcterms:modified>
</cp:coreProperties>
</file>