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1" r:id="rId14"/>
    <p:sldId id="270" r:id="rId15"/>
    <p:sldId id="284" r:id="rId16"/>
    <p:sldId id="290" r:id="rId17"/>
    <p:sldId id="271" r:id="rId18"/>
    <p:sldId id="287" r:id="rId19"/>
    <p:sldId id="273" r:id="rId20"/>
    <p:sldId id="274" r:id="rId21"/>
    <p:sldId id="282" r:id="rId22"/>
    <p:sldId id="283" r:id="rId23"/>
    <p:sldId id="288" r:id="rId24"/>
    <p:sldId id="275" r:id="rId25"/>
    <p:sldId id="289" r:id="rId26"/>
    <p:sldId id="276" r:id="rId2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0D8E8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2" autoAdjust="0"/>
  </p:normalViewPr>
  <p:slideViewPr>
    <p:cSldViewPr>
      <p:cViewPr varScale="1">
        <p:scale>
          <a:sx n="58" d="100"/>
          <a:sy n="58" d="100"/>
        </p:scale>
        <p:origin x="499" y="91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OTF"/>
                <a:ea typeface="나눔바른고딕OTF"/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OTF"/>
                <a:ea typeface="나눔바른고딕OTF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OTF"/>
                <a:ea typeface="나눔바른고딕OTF"/>
              </a:defRPr>
            </a:lvl1pPr>
          </a:lstStyle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나눔바른고딕OTF"/>
          <a:ea typeface="나눔바른고딕OTF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나눔바른고딕OTF"/>
          <a:ea typeface="나눔바른고딕OTF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나눔바른고딕OTF"/>
          <a:ea typeface="나눔바른고딕OTF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나눔바른고딕OTF"/>
          <a:ea typeface="나눔바른고딕OTF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2.jpg"/><Relationship Id="rId4" Type="http://schemas.openxmlformats.org/officeDocument/2006/relationships/image" Target="../media/image13.png"/><Relationship Id="rId9" Type="http://schemas.openxmlformats.org/officeDocument/2006/relationships/image" Target="../media/image31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4.jpg"/><Relationship Id="rId4" Type="http://schemas.openxmlformats.org/officeDocument/2006/relationships/image" Target="../media/image13.png"/><Relationship Id="rId9" Type="http://schemas.openxmlformats.org/officeDocument/2006/relationships/image" Target="../media/image33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7.png"/><Relationship Id="rId4" Type="http://schemas.openxmlformats.org/officeDocument/2006/relationships/image" Target="../media/image13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7.png"/><Relationship Id="rId4" Type="http://schemas.openxmlformats.org/officeDocument/2006/relationships/image" Target="../media/image13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7.png"/><Relationship Id="rId4" Type="http://schemas.openxmlformats.org/officeDocument/2006/relationships/image" Target="../media/image13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9.jpeg"/><Relationship Id="rId4" Type="http://schemas.openxmlformats.org/officeDocument/2006/relationships/image" Target="../media/image13.png"/><Relationship Id="rId9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4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42.jpeg"/><Relationship Id="rId5" Type="http://schemas.openxmlformats.org/officeDocument/2006/relationships/image" Target="../media/image16.png"/><Relationship Id="rId10" Type="http://schemas.openxmlformats.org/officeDocument/2006/relationships/image" Target="../media/image41.png"/><Relationship Id="rId4" Type="http://schemas.openxmlformats.org/officeDocument/2006/relationships/image" Target="../media/image13.png"/><Relationship Id="rId9" Type="http://schemas.openxmlformats.org/officeDocument/2006/relationships/image" Target="../media/image40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45.jpg"/><Relationship Id="rId4" Type="http://schemas.openxmlformats.org/officeDocument/2006/relationships/image" Target="../media/image13.png"/><Relationship Id="rId9" Type="http://schemas.openxmlformats.org/officeDocument/2006/relationships/image" Target="../media/image44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47.jpg"/><Relationship Id="rId4" Type="http://schemas.openxmlformats.org/officeDocument/2006/relationships/image" Target="../media/image13.png"/><Relationship Id="rId9" Type="http://schemas.openxmlformats.org/officeDocument/2006/relationships/image" Target="../media/image46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4.png"/><Relationship Id="rId3" Type="http://schemas.openxmlformats.org/officeDocument/2006/relationships/image" Target="../media/image21.jpg"/><Relationship Id="rId7" Type="http://schemas.openxmlformats.org/officeDocument/2006/relationships/image" Target="../media/image13.png"/><Relationship Id="rId12" Type="http://schemas.openxmlformats.org/officeDocument/2006/relationships/image" Target="../media/image23.png"/><Relationship Id="rId2" Type="http://schemas.openxmlformats.org/officeDocument/2006/relationships/image" Target="../media/image20.jpg"/><Relationship Id="rId16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5" Type="http://schemas.openxmlformats.org/officeDocument/2006/relationships/image" Target="../media/image26.png"/><Relationship Id="rId10" Type="http://schemas.openxmlformats.org/officeDocument/2006/relationships/image" Target="../media/image7.png"/><Relationship Id="rId4" Type="http://schemas.openxmlformats.org/officeDocument/2006/relationships/image" Target="../media/image22.jpg"/><Relationship Id="rId9" Type="http://schemas.openxmlformats.org/officeDocument/2006/relationships/image" Target="../media/image17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9.png"/><Relationship Id="rId4" Type="http://schemas.openxmlformats.org/officeDocument/2006/relationships/image" Target="../media/image1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36800" y="1270000"/>
            <a:ext cx="35814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28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조</a:t>
            </a:r>
            <a:r>
              <a:rPr lang="en-US" sz="28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이름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917700" y="5105400"/>
            <a:ext cx="14681200" cy="3086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altLang="ko-KR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Clothes Detection </a:t>
            </a:r>
            <a:r>
              <a:rPr lang="ko-KR" altLang="en-US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</a:t>
            </a:r>
            <a:br>
              <a:rPr lang="en-US" altLang="ko-KR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ko-KR" altLang="en-US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결과 보고서</a:t>
            </a:r>
            <a:endParaRPr lang="ko-KR" sz="9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79800" y="952500"/>
            <a:ext cx="1143000" cy="1143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14173200" y="2552700"/>
            <a:ext cx="51435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446500" y="8483600"/>
            <a:ext cx="571500" cy="571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6200000"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598900" y="1384300"/>
            <a:ext cx="292100" cy="292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10800000">
            <a:off x="-114300" y="8763000"/>
            <a:ext cx="10604500" cy="25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10800000">
            <a:off x="1181100" y="8420100"/>
            <a:ext cx="723900" cy="7239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16200000">
            <a:off x="-1206500" y="8001000"/>
            <a:ext cx="5499100" cy="25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 rot="10800000">
            <a:off x="1435100" y="8674100"/>
            <a:ext cx="203200" cy="2032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0972800" y="8597900"/>
            <a:ext cx="4711700" cy="381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1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플레이데이터</a:t>
            </a:r>
            <a:r>
              <a:rPr lang="en-US" sz="21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1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평생교육원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방법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222500" y="2286000"/>
            <a:ext cx="13944600" cy="56896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Pretrained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된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모델에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fine-tuning</a:t>
            </a: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Model1 : K-Fashion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데이터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총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10,000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사용하여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Model2 : K-Fashion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데이터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총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20,000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사용하여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Model3 : K-Fashion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데이터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총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40,000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사용하여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비교를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위해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Validation set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은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동일하게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10,000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209800" y="18669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Box loss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검출된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Bounding Box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좌표에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대한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오차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 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E971D0-222E-29B8-3742-12B87EB51E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989" y="2715300"/>
            <a:ext cx="6930989" cy="540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8CEAEE7-C841-CD43-BE36-00526DBB7A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967" y="2715300"/>
            <a:ext cx="6836044" cy="54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2209800" y="18669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Class loss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예측한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Class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에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대한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오차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C59F3FE-C100-7956-A9FB-A9BFE6F2F9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32" y="2715300"/>
            <a:ext cx="7037802" cy="540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D63FCCF-36A6-B747-503E-DF0AB555BC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066" y="2715300"/>
            <a:ext cx="7037802" cy="54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Confusion matrix</a:t>
            </a:r>
            <a:endParaRPr 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E4EC43A-C4D2-2A04-635F-B60FE3D8481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1647000"/>
            <a:ext cx="11520000" cy="8640000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C8EBF270-4355-DC8A-C8D1-C673B2D0B3FE}"/>
              </a:ext>
            </a:extLst>
          </p:cNvPr>
          <p:cNvSpPr txBox="1"/>
          <p:nvPr/>
        </p:nvSpPr>
        <p:spPr>
          <a:xfrm>
            <a:off x="1955800" y="16764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3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8BAA24-682F-957C-3441-6B9C79B0228F}"/>
              </a:ext>
            </a:extLst>
          </p:cNvPr>
          <p:cNvSpPr>
            <a:spLocks noChangeAspect="1"/>
          </p:cNvSpPr>
          <p:nvPr/>
        </p:nvSpPr>
        <p:spPr>
          <a:xfrm>
            <a:off x="4838240" y="201422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BEAEAB-E5C1-252D-0A5A-8CB4661BCB95}"/>
              </a:ext>
            </a:extLst>
          </p:cNvPr>
          <p:cNvSpPr>
            <a:spLocks noChangeAspect="1"/>
          </p:cNvSpPr>
          <p:nvPr/>
        </p:nvSpPr>
        <p:spPr>
          <a:xfrm>
            <a:off x="6746240" y="396090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C9BD60-7C67-55A6-57D6-B431D2D4FB0C}"/>
              </a:ext>
            </a:extLst>
          </p:cNvPr>
          <p:cNvSpPr>
            <a:spLocks noChangeAspect="1"/>
          </p:cNvSpPr>
          <p:nvPr/>
        </p:nvSpPr>
        <p:spPr>
          <a:xfrm>
            <a:off x="8654240" y="586890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5517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Confidence Threshold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CA8E6F-E2C4-BE33-15AA-44AD68E01C27}"/>
              </a:ext>
            </a:extLst>
          </p:cNvPr>
          <p:cNvGrpSpPr>
            <a:grpSpLocks noChangeAspect="1"/>
          </p:cNvGrpSpPr>
          <p:nvPr/>
        </p:nvGrpSpPr>
        <p:grpSpPr>
          <a:xfrm>
            <a:off x="504000" y="2552700"/>
            <a:ext cx="17280000" cy="5760000"/>
            <a:chOff x="712004" y="2718068"/>
            <a:chExt cx="16458396" cy="548613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76F965D-3849-EF81-0EB0-7A35FD097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1202" y="2718068"/>
              <a:ext cx="8229198" cy="548613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F5AB31C-3D2C-0E06-3E12-3FF27BD2C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004" y="2718068"/>
              <a:ext cx="8229198" cy="548613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Confidence Threshold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F25219-1DD7-7B6C-1A39-FEFF33C72362}"/>
              </a:ext>
            </a:extLst>
          </p:cNvPr>
          <p:cNvGrpSpPr>
            <a:grpSpLocks noChangeAspect="1"/>
          </p:cNvGrpSpPr>
          <p:nvPr/>
        </p:nvGrpSpPr>
        <p:grpSpPr>
          <a:xfrm>
            <a:off x="3744000" y="2571200"/>
            <a:ext cx="10800000" cy="7200000"/>
            <a:chOff x="5105400" y="2571200"/>
            <a:chExt cx="8640000" cy="57600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76F965D-3849-EF81-0EB0-7A35FD097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2571200"/>
              <a:ext cx="8640000" cy="5760000"/>
            </a:xfrm>
            <a:prstGeom prst="rect">
              <a:avLst/>
            </a:prstGeom>
            <a:noFill/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7C7A976-CFFA-B9B2-EC6E-0EA0B521E7C5}"/>
                </a:ext>
              </a:extLst>
            </p:cNvPr>
            <p:cNvSpPr/>
            <p:nvPr/>
          </p:nvSpPr>
          <p:spPr>
            <a:xfrm>
              <a:off x="5105400" y="2571200"/>
              <a:ext cx="8640000" cy="5760000"/>
            </a:xfrm>
            <a:prstGeom prst="rect">
              <a:avLst/>
            </a:prstGeom>
            <a:blipFill dpi="0" rotWithShape="1">
              <a:blip r:embed="rId10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751D96E-7AC4-1166-DD81-F002B43B6E2F}"/>
              </a:ext>
            </a:extLst>
          </p:cNvPr>
          <p:cNvCxnSpPr>
            <a:cxnSpLocks/>
          </p:cNvCxnSpPr>
          <p:nvPr/>
        </p:nvCxnSpPr>
        <p:spPr>
          <a:xfrm flipV="1">
            <a:off x="7162800" y="3543300"/>
            <a:ext cx="0" cy="5511800"/>
          </a:xfrm>
          <a:prstGeom prst="line">
            <a:avLst/>
          </a:prstGeom>
          <a:ln w="63500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AA23F38D-726B-7C6B-7013-02EF555E666E}"/>
              </a:ext>
            </a:extLst>
          </p:cNvPr>
          <p:cNvSpPr txBox="1"/>
          <p:nvPr/>
        </p:nvSpPr>
        <p:spPr>
          <a:xfrm>
            <a:off x="2209800" y="1866900"/>
            <a:ext cx="106680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실 사용에서는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recall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 높은 것이 유리하다고 판단하여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0.3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을 선택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35041742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Confidence Threshold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F25219-1DD7-7B6C-1A39-FEFF33C72362}"/>
              </a:ext>
            </a:extLst>
          </p:cNvPr>
          <p:cNvGrpSpPr>
            <a:grpSpLocks noChangeAspect="1"/>
          </p:cNvGrpSpPr>
          <p:nvPr/>
        </p:nvGrpSpPr>
        <p:grpSpPr>
          <a:xfrm>
            <a:off x="3744000" y="2571200"/>
            <a:ext cx="10800000" cy="7200000"/>
            <a:chOff x="5105400" y="2571200"/>
            <a:chExt cx="8640000" cy="57600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76F965D-3849-EF81-0EB0-7A35FD097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2571200"/>
              <a:ext cx="8640000" cy="5760000"/>
            </a:xfrm>
            <a:prstGeom prst="rect">
              <a:avLst/>
            </a:prstGeom>
            <a:noFill/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7C7A976-CFFA-B9B2-EC6E-0EA0B521E7C5}"/>
                </a:ext>
              </a:extLst>
            </p:cNvPr>
            <p:cNvSpPr/>
            <p:nvPr/>
          </p:nvSpPr>
          <p:spPr>
            <a:xfrm>
              <a:off x="5105400" y="2571200"/>
              <a:ext cx="8640000" cy="5760000"/>
            </a:xfrm>
            <a:prstGeom prst="rect">
              <a:avLst/>
            </a:prstGeom>
            <a:blipFill dpi="0" rotWithShape="1">
              <a:blip r:embed="rId10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751D96E-7AC4-1166-DD81-F002B43B6E2F}"/>
              </a:ext>
            </a:extLst>
          </p:cNvPr>
          <p:cNvCxnSpPr>
            <a:cxnSpLocks/>
          </p:cNvCxnSpPr>
          <p:nvPr/>
        </p:nvCxnSpPr>
        <p:spPr>
          <a:xfrm flipV="1">
            <a:off x="7162800" y="3543300"/>
            <a:ext cx="0" cy="5511800"/>
          </a:xfrm>
          <a:prstGeom prst="line">
            <a:avLst/>
          </a:prstGeom>
          <a:ln w="63500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AA23F38D-726B-7C6B-7013-02EF555E666E}"/>
              </a:ext>
            </a:extLst>
          </p:cNvPr>
          <p:cNvSpPr txBox="1"/>
          <p:nvPr/>
        </p:nvSpPr>
        <p:spPr>
          <a:xfrm>
            <a:off x="2209800" y="1866900"/>
            <a:ext cx="106680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실 사용에서는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recall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 높은 것이 유리하다고 판단하여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0.3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을 선택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31848846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altLang="ko-KR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Test</a:t>
            </a:r>
            <a:r>
              <a:rPr lang="ko-KR" altLang="en-US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set</a:t>
            </a:r>
            <a:endParaRPr lang="ko-KR" altLang="en-US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F4F3936-2B0D-D805-2CF9-8D9811977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679695"/>
              </p:ext>
            </p:extLst>
          </p:nvPr>
        </p:nvGraphicFramePr>
        <p:xfrm>
          <a:off x="8549698" y="1495256"/>
          <a:ext cx="6912000" cy="7267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615136325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3677000428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16306016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3464062391"/>
                    </a:ext>
                  </a:extLst>
                </a:gridCol>
              </a:tblGrid>
              <a:tr h="660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착용 사진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제품 사진</a:t>
                      </a: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4065442022"/>
                  </a:ext>
                </a:extLst>
              </a:tr>
              <a:tr h="66070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 err="1">
                          <a:solidFill>
                            <a:schemeClr val="tx1"/>
                          </a:solidFill>
                        </a:rPr>
                        <a:t>긴소매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1515429105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>
                          <a:solidFill>
                            <a:schemeClr val="tx1"/>
                          </a:solidFill>
                        </a:rPr>
                        <a:t>셔츠</a:t>
                      </a:r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2100" dirty="0">
                          <a:solidFill>
                            <a:schemeClr val="tx1"/>
                          </a:solidFill>
                        </a:rPr>
                        <a:t>블라우스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1577727369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>
                          <a:solidFill>
                            <a:schemeClr val="tx1"/>
                          </a:solidFill>
                        </a:rPr>
                        <a:t>반소매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3382206906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>
                          <a:solidFill>
                            <a:schemeClr val="tx1"/>
                          </a:solidFill>
                        </a:rPr>
                        <a:t>민소매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4177730465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>
                          <a:solidFill>
                            <a:schemeClr val="tx1"/>
                          </a:solidFill>
                        </a:rPr>
                        <a:t>니트</a:t>
                      </a:r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2100" dirty="0">
                          <a:solidFill>
                            <a:schemeClr val="tx1"/>
                          </a:solidFill>
                        </a:rPr>
                        <a:t>스웨터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3567432461"/>
                  </a:ext>
                </a:extLst>
              </a:tr>
              <a:tr h="66070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 err="1">
                          <a:solidFill>
                            <a:schemeClr val="tx1"/>
                          </a:solidFill>
                        </a:rPr>
                        <a:t>긴바지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1221649008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>
                          <a:solidFill>
                            <a:schemeClr val="tx1"/>
                          </a:solidFill>
                        </a:rPr>
                        <a:t>반바지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827952602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>
                          <a:solidFill>
                            <a:schemeClr val="tx1"/>
                          </a:solidFill>
                        </a:rPr>
                        <a:t>스커트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3819378091"/>
                  </a:ext>
                </a:extLst>
              </a:tr>
              <a:tr h="660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>
                          <a:solidFill>
                            <a:schemeClr val="tx1"/>
                          </a:solidFill>
                        </a:rPr>
                        <a:t>원피스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32169716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 err="1">
                          <a:solidFill>
                            <a:schemeClr val="tx1"/>
                          </a:solidFill>
                        </a:rPr>
                        <a:t>점프슈트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2200193090"/>
                  </a:ext>
                </a:extLst>
              </a:tr>
            </a:tbl>
          </a:graphicData>
        </a:graphic>
      </p:graphicFrame>
      <p:sp>
        <p:nvSpPr>
          <p:cNvPr id="16" name="TextBox 16">
            <a:extLst>
              <a:ext uri="{FF2B5EF4-FFF2-40B4-BE49-F238E27FC236}">
                <a16:creationId xmlns:a16="http://schemas.microsoft.com/office/drawing/2014/main" id="{CA4B3422-766F-A7E5-98E5-60418E2374DB}"/>
              </a:ext>
            </a:extLst>
          </p:cNvPr>
          <p:cNvSpPr txBox="1"/>
          <p:nvPr/>
        </p:nvSpPr>
        <p:spPr>
          <a:xfrm>
            <a:off x="2209800" y="1866900"/>
            <a:ext cx="6066849" cy="32766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무신사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8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데이터 중에서 착용 사진과 제품 사진을 카테고리 별로 </a:t>
            </a:r>
            <a:r>
              <a:rPr lang="ko-KR" altLang="en-US" sz="28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샘플링하여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총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1000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 으로 구성</a:t>
            </a:r>
            <a:endParaRPr lang="en-US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 </a:t>
            </a:r>
            <a:r>
              <a:rPr lang="ko-KR" altLang="en-US" sz="5000" b="0" i="0" u="none" strike="noStrike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실성능</a:t>
            </a: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 비교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aphicFrame>
        <p:nvGraphicFramePr>
          <p:cNvPr id="40" name="내용 개체 틀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497610"/>
              </p:ext>
            </p:extLst>
          </p:nvPr>
        </p:nvGraphicFramePr>
        <p:xfrm>
          <a:off x="2438400" y="2798237"/>
          <a:ext cx="13473945" cy="6612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113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</a:rPr>
                        <a:t>Confidence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Model1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Model2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Model3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133">
                <a:tc vMerge="1">
                  <a:txBody>
                    <a:bodyPr/>
                    <a:lstStyle/>
                    <a:p>
                      <a:pPr/>
                      <a:endParaRPr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착용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착용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착용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0.1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98.6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98.4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0.3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93.4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95.4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0.4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90.8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93.6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0.5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0.6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0.7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0.8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0587526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0.9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48584797"/>
                  </a:ext>
                </a:extLst>
              </a:tr>
            </a:tbl>
          </a:graphicData>
        </a:graphic>
      </p:graphicFrame>
      <p:sp>
        <p:nvSpPr>
          <p:cNvPr id="14" name="TextBox 18">
            <a:extLst>
              <a:ext uri="{FF2B5EF4-FFF2-40B4-BE49-F238E27FC236}">
                <a16:creationId xmlns:a16="http://schemas.microsoft.com/office/drawing/2014/main" id="{4F572D56-3CF5-CACD-D057-A69706D152D6}"/>
              </a:ext>
            </a:extLst>
          </p:cNvPr>
          <p:cNvSpPr txBox="1"/>
          <p:nvPr/>
        </p:nvSpPr>
        <p:spPr>
          <a:xfrm>
            <a:off x="2209800" y="1866900"/>
            <a:ext cx="106680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모델별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정확도 비교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245270492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문제점 및 개선 방법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184400" y="1765300"/>
            <a:ext cx="14579600" cy="17780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99840" lvl="0" indent="-3998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>
                <a:solidFill>
                  <a:srgbClr val="006BB1"/>
                </a:solidFill>
                <a:latin typeface="나눔바른고딕OTF"/>
                <a:ea typeface="나눔바른고딕OTF"/>
              </a:rPr>
              <a:t>기존에 사용한 데이터셋에 착용 사진만 있으며</a:t>
            </a:r>
            <a:r>
              <a:rPr lang="en-US" altLang="ko-KR" sz="280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>
                <a:solidFill>
                  <a:srgbClr val="006BB1"/>
                </a:solidFill>
                <a:latin typeface="나눔바른고딕OTF"/>
                <a:ea typeface="나눔바른고딕OTF"/>
              </a:rPr>
              <a:t>제품 사진 이미지에서 검출율이 낮아지는 문제가 발생</a:t>
            </a:r>
          </a:p>
          <a:p>
            <a:pPr marL="399840" lvl="0" indent="-39984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2800">
                <a:solidFill>
                  <a:srgbClr val="006BB1"/>
                </a:solidFill>
                <a:latin typeface="나눔바른고딕OTF"/>
                <a:ea typeface="나눔바른고딕OTF"/>
              </a:rPr>
              <a:t>제품 사진 데이터셋을 추가한 후에 모델을 다시 학습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318000" y="8293099"/>
            <a:ext cx="1701800" cy="1117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alt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대충 특정 부분 성능 안 좋은 그래프</a:t>
            </a:r>
            <a:r>
              <a:rPr 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372600" y="8521700"/>
            <a:ext cx="2438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alt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착용 사진 예시</a:t>
            </a:r>
            <a:r>
              <a:rPr lang="en-US" altLang="ko-KR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pic>
        <p:nvPicPr>
          <p:cNvPr id="20" name="그림 7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610600" y="3771900"/>
            <a:ext cx="3873499" cy="4648200"/>
          </a:xfrm>
          <a:prstGeom prst="rect">
            <a:avLst/>
          </a:prstGeom>
        </p:spPr>
      </p:pic>
      <p:pic>
        <p:nvPicPr>
          <p:cNvPr id="21" name="그림 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2661900" y="3771900"/>
            <a:ext cx="3873499" cy="4648200"/>
          </a:xfrm>
          <a:prstGeom prst="rect">
            <a:avLst/>
          </a:prstGeom>
        </p:spPr>
      </p:pic>
      <p:sp>
        <p:nvSpPr>
          <p:cNvPr id="22" name="TextBox 18"/>
          <p:cNvSpPr txBox="1"/>
          <p:nvPr/>
        </p:nvSpPr>
        <p:spPr>
          <a:xfrm>
            <a:off x="13335000" y="8521700"/>
            <a:ext cx="2438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ctr" defTabSz="914400" rtl="0" eaLnBrk="1" latinLnBrk="0" hangingPunct="1">
              <a:lnSpc>
                <a:spcPct val="1494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나눔바른고딕OTF"/>
                <a:ea typeface="나눔바른고딕OTF"/>
              </a:defRPr>
            </a:pPr>
            <a:r>
              <a:rPr kumimoji="0" lang="en-US" altLang="ko-KR" sz="2000" b="0" i="0" u="none" strike="noStrike" kern="1200" cap="none" spc="-100" normalizeH="0" baseline="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kumimoji="0" lang="ko-KR" altLang="en-US" sz="2000" b="0" i="0" u="none" strike="noStrike" kern="1200" cap="none" spc="-100" normalizeH="0" baseline="0">
                <a:solidFill>
                  <a:srgbClr val="006BB1"/>
                </a:solidFill>
                <a:latin typeface="나눔바른고딕OTF"/>
                <a:ea typeface="나눔바른고딕OTF"/>
              </a:rPr>
              <a:t>제품 사진 예시</a:t>
            </a:r>
            <a:r>
              <a:rPr kumimoji="0" lang="en-US" altLang="ko-KR" sz="2000" b="0" i="0" u="none" strike="noStrike" kern="1200" cap="none" spc="-100" normalizeH="0" baseline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24400" y="3810000"/>
            <a:ext cx="8839200" cy="2667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en-US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Modeling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685800" y="8153400"/>
            <a:ext cx="44323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추가 데이터셋 가공 과정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108200" y="1866900"/>
            <a:ext cx="14579600" cy="441325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pPr marL="399840" lvl="0" indent="-399840">
              <a:lnSpc>
                <a:spcPct val="250000"/>
              </a:lnSpc>
              <a:buFont typeface="Arial"/>
              <a:buChar char="•"/>
              <a:defRPr/>
            </a:pP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무신사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데이터에는 제품 사진과 착용 사진이 섞여 있음</a:t>
            </a:r>
          </a:p>
          <a:p>
            <a:pPr marL="399840" lvl="0" indent="-399840">
              <a:lnSpc>
                <a:spcPct val="250000"/>
              </a:lnSpc>
              <a:buFont typeface="Arial"/>
              <a:buChar char="•"/>
              <a:defRPr/>
            </a:pP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데이터중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yolov5 기본 모델을 사용해 </a:t>
            </a: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person이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검출되지 않은 사진만 정제</a:t>
            </a:r>
          </a:p>
          <a:p>
            <a:pPr marL="399840" lvl="0" indent="-399840">
              <a:lnSpc>
                <a:spcPct val="2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골라낸 데이터에서 </a:t>
            </a: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opencv를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활용해 </a:t>
            </a:r>
            <a:r>
              <a:rPr lang="en-US" altLang="ko-KR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contour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를 검출</a:t>
            </a:r>
            <a:endParaRPr lang="en-US" altLang="ko-KR" sz="28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marL="399840" indent="-399840">
              <a:lnSpc>
                <a:spcPct val="2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검출된 </a:t>
            </a:r>
            <a:r>
              <a:rPr lang="en-US" altLang="ko-KR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contour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를 포함하는 최소 사각형으로 </a:t>
            </a:r>
            <a:r>
              <a:rPr lang="en-US" altLang="ko-KR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labeling</a:t>
            </a:r>
          </a:p>
          <a:p>
            <a:pPr marL="399840" lvl="0" indent="-399840">
              <a:lnSpc>
                <a:spcPct val="250000"/>
              </a:lnSpc>
              <a:buFont typeface="Arial"/>
              <a:buChar char="•"/>
              <a:defRPr/>
            </a:pPr>
            <a:endParaRPr lang="en-US" altLang="ko-KR" sz="28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6B6A862-51E7-FCA4-6145-EABB2320819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00" y="5895700"/>
            <a:ext cx="2400000" cy="288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0197BD8-0169-A473-D3F8-4F872A3DD9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52450" y="5898556"/>
            <a:ext cx="2403310" cy="288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4C46848-1690-9518-547C-1DD153B49AC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50" y="5895700"/>
            <a:ext cx="2400000" cy="2880000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5F343D5-344C-BC3E-9BE8-0E57171ECE7C}"/>
              </a:ext>
            </a:extLst>
          </p:cNvPr>
          <p:cNvSpPr/>
          <p:nvPr/>
        </p:nvSpPr>
        <p:spPr>
          <a:xfrm>
            <a:off x="7851675" y="7106021"/>
            <a:ext cx="1340645" cy="4593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100000"/>
            </a:srgbClr>
          </a:solidFill>
          <a:ln w="12700" cap="rnd" cmpd="sng" algn="ctr">
            <a:solidFill>
              <a:srgbClr val="1C3052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OTF"/>
              <a:ea typeface="나눔바른고딕OTF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228F7AA6-6C59-F3D9-4EB0-44E50BA99036}"/>
              </a:ext>
            </a:extLst>
          </p:cNvPr>
          <p:cNvSpPr/>
          <p:nvPr/>
        </p:nvSpPr>
        <p:spPr>
          <a:xfrm>
            <a:off x="11817771" y="7106021"/>
            <a:ext cx="1340645" cy="4593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100000"/>
            </a:srgbClr>
          </a:solidFill>
          <a:ln w="12700" cap="rnd" cmpd="sng" algn="ctr">
            <a:solidFill>
              <a:srgbClr val="1C3052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OTF"/>
              <a:ea typeface="나눔바른고딕OTF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88486F7-F11D-8F94-4C86-C222FEC49A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09545" y="5900946"/>
            <a:ext cx="2414192" cy="28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209800" y="18669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Box loss :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검출된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Bounding Box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의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좌표에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대한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오차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 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30FF03-C062-9FD0-5B31-5E6D74F05B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41" y="2715300"/>
            <a:ext cx="6930989" cy="54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6E83D24-7BDA-CC1D-1A42-6859ADEF30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671" y="2715300"/>
            <a:ext cx="693098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724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2209800" y="18669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Class loss :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예측한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Class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에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대한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오차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E4CD268-20F8-26D8-D90F-D79C123927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32" y="2715300"/>
            <a:ext cx="7037802" cy="54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BE116B-5A90-2A1A-2A1C-B492E8A153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066" y="2715300"/>
            <a:ext cx="703780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9742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57D71AAC-5007-5D34-1B81-532E5ED2EC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1647000"/>
            <a:ext cx="11520000" cy="86400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Confusion matrix</a:t>
            </a:r>
            <a:endParaRPr 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C8EBF270-4355-DC8A-C8D1-C673B2D0B3FE}"/>
              </a:ext>
            </a:extLst>
          </p:cNvPr>
          <p:cNvSpPr txBox="1"/>
          <p:nvPr/>
        </p:nvSpPr>
        <p:spPr>
          <a:xfrm>
            <a:off x="1955800" y="16764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4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8BAA24-682F-957C-3441-6B9C79B0228F}"/>
              </a:ext>
            </a:extLst>
          </p:cNvPr>
          <p:cNvSpPr>
            <a:spLocks noChangeAspect="1"/>
          </p:cNvSpPr>
          <p:nvPr/>
        </p:nvSpPr>
        <p:spPr>
          <a:xfrm>
            <a:off x="4800600" y="201422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BEAEAB-E5C1-252D-0A5A-8CB4661BCB95}"/>
              </a:ext>
            </a:extLst>
          </p:cNvPr>
          <p:cNvSpPr>
            <a:spLocks noChangeAspect="1"/>
          </p:cNvSpPr>
          <p:nvPr/>
        </p:nvSpPr>
        <p:spPr>
          <a:xfrm>
            <a:off x="6746240" y="396090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C9BD60-7C67-55A6-57D6-B431D2D4FB0C}"/>
              </a:ext>
            </a:extLst>
          </p:cNvPr>
          <p:cNvSpPr>
            <a:spLocks noChangeAspect="1"/>
          </p:cNvSpPr>
          <p:nvPr/>
        </p:nvSpPr>
        <p:spPr>
          <a:xfrm>
            <a:off x="8654240" y="586890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47799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성능 확인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12744831" y="8329168"/>
            <a:ext cx="2037969" cy="319532"/>
          </a:xfrm>
          <a:prstGeom prst="rect">
            <a:avLst/>
          </a:prstGeom>
          <a:noFill/>
          <a:ln>
            <a:noFill/>
          </a:ln>
        </p:spPr>
        <p:txBody>
          <a:bodyPr vert="horz" anchor="ctr"/>
          <a:lstStyle/>
          <a:p>
            <a:pPr algn="ctr">
              <a:defRPr>
                <a:latin typeface="나눔바른고딕OTF"/>
                <a:ea typeface="나눔바른고딕OTF"/>
              </a:defRPr>
            </a:pPr>
            <a:r>
              <a:rPr lang="en-US" sz="18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[Model4]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352800" y="8343900"/>
            <a:ext cx="2037969" cy="319532"/>
          </a:xfrm>
          <a:prstGeom prst="rect">
            <a:avLst/>
          </a:prstGeom>
          <a:noFill/>
          <a:ln>
            <a:noFill/>
          </a:ln>
        </p:spPr>
        <p:txBody>
          <a:bodyPr vert="horz" anchor="ctr"/>
          <a:lstStyle/>
          <a:p>
            <a:pPr algn="ctr">
              <a:defRPr>
                <a:latin typeface="나눔바른고딕OTF"/>
                <a:ea typeface="나눔바른고딕OTF"/>
              </a:defRPr>
            </a:pPr>
            <a:r>
              <a:rPr lang="en-US" sz="18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[Model3]</a:t>
            </a:r>
          </a:p>
        </p:txBody>
      </p:sp>
      <p:sp>
        <p:nvSpPr>
          <p:cNvPr id="54" name="화살표: 오른쪽 53"/>
          <p:cNvSpPr/>
          <p:nvPr/>
        </p:nvSpPr>
        <p:spPr>
          <a:xfrm>
            <a:off x="7932230" y="4913821"/>
            <a:ext cx="2423541" cy="4593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100000"/>
            </a:srgbClr>
          </a:solidFill>
          <a:ln w="12700" cap="rnd" cmpd="sng" algn="ctr">
            <a:solidFill>
              <a:srgbClr val="1C3052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OTF"/>
              <a:ea typeface="나눔바른고딕OTF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422896" y="4457700"/>
            <a:ext cx="3442208" cy="319532"/>
          </a:xfrm>
          <a:prstGeom prst="rect">
            <a:avLst/>
          </a:prstGeom>
          <a:noFill/>
          <a:ln>
            <a:noFill/>
          </a:ln>
        </p:spPr>
        <p:txBody>
          <a:bodyPr vert="horz" anchor="ctr"/>
          <a:lstStyle/>
          <a:p>
            <a:pPr algn="ctr">
              <a:defRPr>
                <a:latin typeface="나눔바른고딕OTF"/>
                <a:ea typeface="나눔바른고딕OTF"/>
              </a:defRPr>
            </a:pPr>
            <a:r>
              <a:rPr lang="ko-KR" sz="18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제품 사진 검출율이 특히 상승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A18D999-AE23-64E3-4EA7-E6378BECB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095"/>
              </p:ext>
            </p:extLst>
          </p:nvPr>
        </p:nvGraphicFramePr>
        <p:xfrm>
          <a:off x="1800000" y="2127377"/>
          <a:ext cx="5739315" cy="6612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712762443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117788167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1790771605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1399517011"/>
                    </a:ext>
                  </a:extLst>
                </a:gridCol>
              </a:tblGrid>
              <a:tr h="601133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Confidence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Model3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81424"/>
                  </a:ext>
                </a:extLst>
              </a:tr>
              <a:tr h="601133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착용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92234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0.1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620" marR="7620" marT="762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942171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97.4</a:t>
                      </a:r>
                    </a:p>
                  </a:txBody>
                  <a:tcPr marL="7620" marR="7620" marT="762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95596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0.3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95.4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37086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0.4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93.6</a:t>
                      </a:r>
                    </a:p>
                  </a:txBody>
                  <a:tcPr marL="7620" marR="7620" marT="762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212266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0.5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91.8</a:t>
                      </a:r>
                    </a:p>
                  </a:txBody>
                  <a:tcPr marL="7620" marR="7620" marT="762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0912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0.6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34078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0.7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348212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0.8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889019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0.9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40.6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42014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19AA373-D329-CB64-8657-CDA6D14BC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474209"/>
              </p:ext>
            </p:extLst>
          </p:nvPr>
        </p:nvGraphicFramePr>
        <p:xfrm>
          <a:off x="10749600" y="2121154"/>
          <a:ext cx="5739315" cy="6612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712762443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117788167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1790771605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1399517011"/>
                    </a:ext>
                  </a:extLst>
                </a:gridCol>
              </a:tblGrid>
              <a:tr h="601133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Confidence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Model4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81424"/>
                  </a:ext>
                </a:extLst>
              </a:tr>
              <a:tr h="601133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착용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92234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0.1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</a:t>
                      </a:r>
                    </a:p>
                  </a:txBody>
                  <a:tcPr marL="7620" marR="7620" marT="762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942171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98.2</a:t>
                      </a:r>
                    </a:p>
                  </a:txBody>
                  <a:tcPr marL="7620" marR="7620" marT="762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95596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0.3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95.4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37086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0.4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93.2</a:t>
                      </a:r>
                    </a:p>
                  </a:txBody>
                  <a:tcPr marL="7620" marR="7620" marT="762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212266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0.5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7620" marR="7620" marT="762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0912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0.6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34078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0.7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348212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0.8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889019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0.9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34.9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42014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차후 개선점</a:t>
            </a:r>
            <a:endParaRPr lang="ko-KR" altLang="en-US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A60133F4-CF00-A82F-6ACE-317A3FB5CA3C}"/>
              </a:ext>
            </a:extLst>
          </p:cNvPr>
          <p:cNvSpPr txBox="1"/>
          <p:nvPr/>
        </p:nvSpPr>
        <p:spPr>
          <a:xfrm>
            <a:off x="1955800" y="1676400"/>
            <a:ext cx="12750800" cy="5905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데이터셋 질 개선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: </a:t>
            </a:r>
            <a:r>
              <a:rPr lang="ko-KR" altLang="en-US" sz="2800" spc="-100">
                <a:solidFill>
                  <a:srgbClr val="006BB1"/>
                </a:solidFill>
                <a:latin typeface="나눔바른고딕OTF"/>
                <a:ea typeface="나눔바른고딕OTF"/>
              </a:rPr>
              <a:t>데이터 편향</a:t>
            </a:r>
            <a:endParaRPr lang="en-US" altLang="ko-KR" sz="2800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lvl="0" algn="l">
              <a:lnSpc>
                <a:spcPct val="149400"/>
              </a:lnSpc>
              <a:defRPr/>
            </a:pP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다른 알고리즘 활용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lvl="0" algn="l">
              <a:lnSpc>
                <a:spcPct val="149400"/>
              </a:lnSpc>
              <a:defRPr/>
            </a:pP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실제 데이터와 최대한 유사한 테스트셋을 구성했지만 실제 데이터로는 테스트를 해보지 않은 점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199266670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36800" y="1270000"/>
            <a:ext cx="3581400" cy="508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800" b="0" i="0" u="none" strike="noStrike">
                <a:solidFill>
                  <a:srgbClr val="F7F2EB"/>
                </a:solidFill>
                <a:latin typeface="나눔바른고딕OTF"/>
                <a:ea typeface="나눔바른고딕OTF"/>
              </a:rPr>
              <a:t>조 이름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79800" y="952500"/>
            <a:ext cx="1143000" cy="1143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14173200" y="2552700"/>
            <a:ext cx="5143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446500" y="8483600"/>
            <a:ext cx="571500" cy="571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6200000"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598900" y="1384300"/>
            <a:ext cx="292100" cy="292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10800000">
            <a:off x="-114300" y="8763000"/>
            <a:ext cx="10604500" cy="25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10800000">
            <a:off x="1181100" y="8420100"/>
            <a:ext cx="723900" cy="7239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16200000">
            <a:off x="-685800" y="8496300"/>
            <a:ext cx="4445000" cy="25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 rot="10800000">
            <a:off x="1435100" y="8674100"/>
            <a:ext cx="203200" cy="2032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387600" y="2781300"/>
            <a:ext cx="9271000" cy="2476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7200" b="0" i="0" u="none" strike="noStrike" spc="-200">
                <a:solidFill>
                  <a:srgbClr val="F7F2EB"/>
                </a:solidFill>
                <a:latin typeface="나눔바른고딕OTF"/>
                <a:ea typeface="나눔바른고딕OTF"/>
              </a:rPr>
              <a:t>감</a:t>
            </a:r>
            <a:r>
              <a:rPr lang="en-US" altLang="ko-KR" sz="7200" b="0" i="0" u="none" strike="noStrike" spc="-200">
                <a:solidFill>
                  <a:srgbClr val="F7F2EB"/>
                </a:solidFill>
                <a:latin typeface="나눔바른고딕OTF"/>
                <a:ea typeface="나눔바른고딕OTF"/>
              </a:rPr>
              <a:t>.</a:t>
            </a:r>
            <a:r>
              <a:rPr lang="ko-KR" altLang="en-US" sz="7200" b="0" i="0" u="none" strike="noStrike" spc="-200">
                <a:solidFill>
                  <a:srgbClr val="F7F2EB"/>
                </a:solidFill>
                <a:latin typeface="나눔바른고딕OTF"/>
                <a:ea typeface="나눔바른고딕OTF"/>
              </a:rPr>
              <a:t> 사 </a:t>
            </a:r>
            <a:r>
              <a:rPr lang="en-US" altLang="ko-KR" sz="7200" b="0" i="0" u="none" strike="noStrike" spc="-200">
                <a:solidFill>
                  <a:srgbClr val="F7F2EB"/>
                </a:solidFill>
                <a:latin typeface="나눔바른고딕OTF"/>
                <a:ea typeface="나눔바른고딕OTF"/>
              </a:rPr>
              <a:t>.</a:t>
            </a:r>
            <a:r>
              <a:rPr lang="ko-KR" altLang="en-US" sz="7200" b="0" i="0" u="none" strike="noStrike" spc="-200">
                <a:solidFill>
                  <a:srgbClr val="F7F2EB"/>
                </a:solidFill>
                <a:latin typeface="나눔바른고딕OTF"/>
                <a:ea typeface="나눔바른고딕OTF"/>
              </a:rPr>
              <a:t>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387600" y="6146800"/>
            <a:ext cx="9105900" cy="15240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900" lvl="0" indent="-342900" algn="l">
              <a:lnSpc>
                <a:spcPct val="149400"/>
              </a:lnSpc>
              <a:buClr>
                <a:srgbClr val="F7F2EB"/>
              </a:buClr>
              <a:buFont typeface="Arial"/>
              <a:buChar char="●"/>
              <a:defRPr/>
            </a:pPr>
            <a:r>
              <a:rPr lang="ko-KR" altLang="en-US" sz="2400" b="0" i="0" u="none" strike="noStrike" spc="-100">
                <a:solidFill>
                  <a:srgbClr val="F7F2EB"/>
                </a:solidFill>
                <a:latin typeface="Pretendard Medium"/>
                <a:ea typeface="나눔바른고딕OTF"/>
              </a:rPr>
              <a:t>ㄴㅇㄹㄴ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972800" y="8597900"/>
            <a:ext cx="4711700" cy="368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2100" b="0" i="0" u="none" strike="noStrike">
                <a:solidFill>
                  <a:srgbClr val="F7F2EB"/>
                </a:solidFill>
                <a:latin typeface="나눔바른고딕OTF"/>
                <a:ea typeface="나눔바른고딕OTF"/>
              </a:rPr>
              <a:t>플레이데이터 평생교육원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51816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 모델</a:t>
            </a:r>
            <a:endParaRPr 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209800" y="2209800"/>
            <a:ext cx="12026900" cy="46228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209800" y="7366000"/>
            <a:ext cx="12979400" cy="1130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object detection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모델들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중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속도와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성능이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모두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우수한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yolo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를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선택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 </a:t>
            </a:r>
          </a:p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그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중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실행시간의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이점과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학습의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용이성을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위해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가장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가벼운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yolov5s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학습하기로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결정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6D0A2B20-B491-64E1-14D3-F23898097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193" y="1638300"/>
            <a:ext cx="2004279" cy="2736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393DA18-ED4B-1043-1460-2DF21EDA3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104" y="4762500"/>
            <a:ext cx="1875594" cy="2736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7026357-3BB4-DA27-25EE-1322232522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602" y="2019300"/>
            <a:ext cx="2190000" cy="52560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40640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목표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기능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3022600" y="7531100"/>
            <a:ext cx="12979400" cy="1206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사용자가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사진을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입력했을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때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옷에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해당하는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영역을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검출하고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 </a:t>
            </a:r>
          </a:p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(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하의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원피스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)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중에서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 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어떤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항목에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속하는지를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판별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하고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해당하는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영역을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반환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-2476500" y="5549900"/>
            <a:ext cx="28956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66000"/>
              </a:lnSpc>
              <a:defRPr/>
            </a:pP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*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페이지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내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인물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사진은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샘플이미지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입니다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. 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0" y="0"/>
            <a:ext cx="0" cy="0"/>
            <a:chOff x="0" y="0"/>
            <a:chExt cx="914400" cy="91440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749800" y="4203700"/>
            <a:ext cx="1384300" cy="8255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4673600" y="4432300"/>
            <a:ext cx="1333500" cy="4191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en-US" sz="2300" b="0" i="0" u="none" strike="noStrike">
                <a:solidFill>
                  <a:srgbClr val="FFFFFF"/>
                </a:solidFill>
                <a:latin typeface="나눔바른고딕OTF"/>
                <a:ea typeface="나눔바른고딕OTF"/>
              </a:rPr>
              <a:t>input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0" y="0"/>
            <a:ext cx="0" cy="0"/>
            <a:chOff x="0" y="0"/>
            <a:chExt cx="914400" cy="91440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9296400" y="4203700"/>
            <a:ext cx="1384300" cy="825500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9220200" y="4432300"/>
            <a:ext cx="1333500" cy="4191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en-US" sz="2300" b="0" i="0" u="none" strike="noStrike">
                <a:solidFill>
                  <a:srgbClr val="FFFFFF"/>
                </a:solidFill>
                <a:latin typeface="나눔바른고딕OTF"/>
                <a:ea typeface="나눔바른고딕OTF"/>
              </a:rPr>
              <a:t>output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0" y="0"/>
            <a:ext cx="0" cy="0"/>
            <a:chOff x="0" y="0"/>
            <a:chExt cx="914400" cy="91440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273800" y="3695700"/>
            <a:ext cx="2730500" cy="18542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6972300" y="4483100"/>
            <a:ext cx="1333500" cy="4191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en-US" sz="2300" b="0" i="0" u="none" strike="noStrike">
                <a:solidFill>
                  <a:srgbClr val="FFFFFF"/>
                </a:solidFill>
                <a:latin typeface="나눔바른고딕OTF"/>
                <a:ea typeface="나눔바른고딕OTF"/>
              </a:rPr>
              <a:t>Model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 rot="20520000">
            <a:off x="12217400" y="3048000"/>
            <a:ext cx="2425700" cy="1397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 rot="1740000">
            <a:off x="12306300" y="5727700"/>
            <a:ext cx="2425700" cy="1397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D6EF3F2-7C44-78F3-B567-2F5F6453138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813" y="2019300"/>
            <a:ext cx="2190000" cy="525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092700" y="3810000"/>
            <a:ext cx="8102600" cy="2667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en-US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Dataset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685800" y="8153400"/>
            <a:ext cx="44323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사용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Dataset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222500" y="2197100"/>
            <a:ext cx="13944600" cy="1955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203350"/>
              </a:lnSpc>
              <a:buClr>
                <a:srgbClr val="006BB1"/>
              </a:buClr>
              <a:defRPr/>
            </a:pP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K-Fashion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이미지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Dataset : 40,000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</a:t>
            </a:r>
          </a:p>
          <a:p>
            <a:pPr lvl="0" algn="l">
              <a:lnSpc>
                <a:spcPct val="203350"/>
              </a:lnSpc>
              <a:buClr>
                <a:srgbClr val="006BB1"/>
              </a:buClr>
              <a:defRPr/>
            </a:pPr>
            <a:r>
              <a:rPr lang="ko-KR" sz="4000" b="0" i="0" u="none" strike="noStrike" spc="-2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무신사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이미지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Dataset : 5000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AI-hub K-Fashion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이미지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Dataset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209800" y="4124187"/>
            <a:ext cx="3479800" cy="45339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222500" y="2146300"/>
            <a:ext cx="13919200" cy="1778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데이터셋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구성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총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120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만장의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이미지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중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4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만장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</a:t>
            </a:r>
          </a:p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포함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정보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의류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영역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직사각형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좌표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폴리곤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좌표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대분류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10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가지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세부속성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186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가지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스타일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23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가지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806700" y="8658087"/>
            <a:ext cx="200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예시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이미지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299200" y="4124187"/>
            <a:ext cx="4508500" cy="45339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7069483" y="8636000"/>
            <a:ext cx="2971800" cy="46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의류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영역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좌표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이미지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061700" y="4936987"/>
            <a:ext cx="6413500" cy="2908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대분류</a:t>
            </a:r>
          </a:p>
          <a:p>
            <a:pPr lvl="0" algn="l">
              <a:lnSpc>
                <a:spcPct val="149400"/>
              </a:lnSpc>
              <a:defRPr/>
            </a:pP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-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카테고리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컬러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프린트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소재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기장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, …</a:t>
            </a:r>
          </a:p>
          <a:p>
            <a:pPr lvl="0" algn="l">
              <a:lnSpc>
                <a:spcPct val="149400"/>
              </a:lnSpc>
              <a:defRPr/>
            </a:pP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세부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속성</a:t>
            </a:r>
          </a:p>
          <a:p>
            <a:pPr lvl="0" algn="l">
              <a:lnSpc>
                <a:spcPct val="149400"/>
              </a:lnSpc>
              <a:defRPr/>
            </a:pP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-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대분류에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대한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세부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속성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ex)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컬러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-&gt;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블랙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레드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, …</a:t>
            </a:r>
          </a:p>
          <a:p>
            <a:pPr lvl="0" algn="l">
              <a:lnSpc>
                <a:spcPct val="149400"/>
              </a:lnSpc>
              <a:defRPr/>
            </a:pP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스타일</a:t>
            </a:r>
          </a:p>
          <a:p>
            <a:pPr lvl="0" algn="l">
              <a:lnSpc>
                <a:spcPct val="149400"/>
              </a:lnSpc>
              <a:defRPr/>
            </a:pP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-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모던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컨트리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히피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레트로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, …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1BFD65-5F6B-00A9-75C4-0B5CC16EF6E4}"/>
              </a:ext>
            </a:extLst>
          </p:cNvPr>
          <p:cNvSpPr/>
          <p:nvPr/>
        </p:nvSpPr>
        <p:spPr>
          <a:xfrm>
            <a:off x="7772400" y="4479787"/>
            <a:ext cx="2362200" cy="4178300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무신사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Dataset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aphicFrame>
        <p:nvGraphicFramePr>
          <p:cNvPr id="1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123325"/>
              </p:ext>
            </p:extLst>
          </p:nvPr>
        </p:nvGraphicFramePr>
        <p:xfrm>
          <a:off x="2159000" y="4381500"/>
          <a:ext cx="2946400" cy="4648200"/>
        </p:xfrm>
        <a:graphic>
          <a:graphicData uri="http://schemas.openxmlformats.org/drawingml/2006/table">
            <a:tbl>
              <a:tblPr/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품목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데이터</a:t>
                      </a: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 </a:t>
                      </a: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개수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긴소매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9000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 dirty="0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셔츠</a:t>
                      </a: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&amp;</a:t>
                      </a:r>
                      <a:r>
                        <a:rPr lang="ko-KR" sz="1600" b="0" i="0" u="none" strike="noStrike" dirty="0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블라우스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반소매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민소매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니트</a:t>
                      </a: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&amp;</a:t>
                      </a: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스웨터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4000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34135"/>
              </p:ext>
            </p:extLst>
          </p:nvPr>
        </p:nvGraphicFramePr>
        <p:xfrm>
          <a:off x="5549900" y="4381500"/>
          <a:ext cx="2921000" cy="3098800"/>
        </p:xfrm>
        <a:graphic>
          <a:graphicData uri="http://schemas.openxmlformats.org/drawingml/2006/table">
            <a:tbl>
              <a:tblPr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품목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데이터</a:t>
                      </a: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latin typeface="NanumSquare ExtraBold"/>
                          <a:ea typeface="나눔바른고딕OTF"/>
                        </a:rPr>
                        <a:t> </a:t>
                      </a: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개수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긴바지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9000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반바지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스커트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24091"/>
              </p:ext>
            </p:extLst>
          </p:nvPr>
        </p:nvGraphicFramePr>
        <p:xfrm>
          <a:off x="8890000" y="4381500"/>
          <a:ext cx="2921000" cy="2324100"/>
        </p:xfrm>
        <a:graphic>
          <a:graphicData uri="http://schemas.openxmlformats.org/drawingml/2006/table">
            <a:tbl>
              <a:tblPr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품목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데이터</a:t>
                      </a: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latin typeface="NanumSquare ExtraBold"/>
                          <a:ea typeface="나눔바른고딕OTF"/>
                        </a:rPr>
                        <a:t> </a:t>
                      </a: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개수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원피스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9000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점프슈트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2209800" y="1955800"/>
            <a:ext cx="9601200" cy="173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수집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방법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카테고리별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상품을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판매순으로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정렬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후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데이터셋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구성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제품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+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착용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총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52000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lvl="0" algn="l">
              <a:lnSpc>
                <a:spcPct val="149400"/>
              </a:lnSpc>
              <a:defRPr/>
            </a:pP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 데이터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: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착용 사진 약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5000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 사용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933700" y="3924300"/>
            <a:ext cx="1371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상의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324600" y="3924300"/>
            <a:ext cx="1371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하의</a:t>
            </a:r>
            <a:r>
              <a:rPr 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664700" y="3924300"/>
            <a:ext cx="1371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기타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B23A8E-419E-D42C-C35F-BBDE6470A1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92000" y="2528700"/>
            <a:ext cx="4529405" cy="612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FE4DE1-9434-D607-78D9-FBBBFB281A92}"/>
              </a:ext>
            </a:extLst>
          </p:cNvPr>
          <p:cNvSpPr txBox="1"/>
          <p:nvPr/>
        </p:nvSpPr>
        <p:spPr>
          <a:xfrm>
            <a:off x="13639800" y="1955800"/>
            <a:ext cx="1621498" cy="471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altLang="en-US" sz="20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ko-KR" altLang="en-US" sz="20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예시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092700" y="3810000"/>
            <a:ext cx="8102600" cy="2667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ko-KR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모델</a:t>
            </a:r>
            <a:r>
              <a:rPr lang="en-US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685800" y="8153400"/>
            <a:ext cx="44323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763</Words>
  <Application>Microsoft Office PowerPoint</Application>
  <PresentationFormat>사용자 지정</PresentationFormat>
  <Paragraphs>336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Gmarket Sans Medium</vt:lpstr>
      <vt:lpstr>NanumSquare ExtraBold</vt:lpstr>
      <vt:lpstr>NanumSquare Regular</vt:lpstr>
      <vt:lpstr>Pretendard Medium</vt:lpstr>
      <vt:lpstr>나눔바른고딕OTF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Playdata</dc:creator>
  <cp:lastModifiedBy>Playdata</cp:lastModifiedBy>
  <cp:revision>29</cp:revision>
  <dcterms:created xsi:type="dcterms:W3CDTF">2006-08-16T00:00:00Z</dcterms:created>
  <dcterms:modified xsi:type="dcterms:W3CDTF">2024-08-27T10:15:24Z</dcterms:modified>
  <cp:version/>
</cp:coreProperties>
</file>