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文本框 64513"/>
          <p:cNvSpPr txBox="1"/>
          <p:nvPr/>
        </p:nvSpPr>
        <p:spPr>
          <a:xfrm>
            <a:off x="2133600" y="461963"/>
            <a:ext cx="7772400" cy="6076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广义表 </a:t>
            </a:r>
            <a:endParaRPr lang="zh-CN" altLang="en-US" sz="2800" dirty="0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5298" name="文本框 64514"/>
          <p:cNvSpPr txBox="1"/>
          <p:nvPr/>
        </p:nvSpPr>
        <p:spPr>
          <a:xfrm>
            <a:off x="1992313" y="1196975"/>
            <a:ext cx="8280400" cy="2968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广义表的定义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广义表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简称表，它是线性表的推广。一个广义表是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≥0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）个元素的一个序列，若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时则称为空表。设</a:t>
            </a:r>
            <a:r>
              <a:rPr lang="en-US" altLang="zh-CN" i="1" err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i="1" baseline="-2500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为广义表的第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个元素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则广义表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GL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的一般表示与线性表相同：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en-US" altLang="zh-CN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GL=(</a:t>
            </a:r>
            <a:r>
              <a:rPr lang="en-US" altLang="zh-CN" i="1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,…,</a:t>
            </a:r>
            <a:r>
              <a:rPr lang="en-US" altLang="zh-CN" i="1" err="1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i="1" baseline="-25000" err="1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,…,</a:t>
            </a:r>
            <a:r>
              <a:rPr lang="en-US" altLang="zh-CN" i="1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i="1" baseline="-25000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>
              <a:solidFill>
                <a:srgbClr val="00CC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表示广义表的长度，即广义表中所含元素的个数，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≥0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。如果</a:t>
            </a:r>
            <a:r>
              <a:rPr lang="en-US" altLang="zh-CN" i="1" err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i="1" baseline="-2500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是单个数据元素，则</a:t>
            </a:r>
            <a:r>
              <a:rPr lang="en-US" altLang="zh-CN" i="1" err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i="1" baseline="-2500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是广义表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GL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的原子；如果</a:t>
            </a:r>
            <a:r>
              <a:rPr lang="en-US" altLang="zh-CN" i="1" err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i="1" baseline="-2500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是一个广义表，则</a:t>
            </a:r>
            <a:r>
              <a:rPr lang="en-US" altLang="zh-CN" i="1" err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i="1" baseline="-2500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是广义表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GL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的子表。 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文本框 52225"/>
          <p:cNvSpPr txBox="1"/>
          <p:nvPr/>
        </p:nvSpPr>
        <p:spPr>
          <a:xfrm>
            <a:off x="1905000" y="249238"/>
            <a:ext cx="8382000" cy="390779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本章小结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本章基本学习要点如下：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 （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）理解数组和一般线性表之间的差异。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 （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）重点掌握数组的顺序存储结构和元素地址计算方法。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 （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）掌握各种特殊矩阵如对称矩阵、上、下三角矩阵和对角矩阵的压缩存储方法。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 （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）掌握稀疏矩阵的各种存储结构以及基本运算实现算法。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　（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）掌握广义表的定义和广义表的链式存储结构。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 （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）掌握广义表的基本运算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包括创建广义表、输出广义表、求广义表的长度和深度。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文本框 65537"/>
          <p:cNvSpPr txBox="1"/>
          <p:nvPr/>
        </p:nvSpPr>
        <p:spPr>
          <a:xfrm>
            <a:off x="1621155" y="1831340"/>
            <a:ext cx="8229600" cy="39693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　广义表具有如下重要的特性：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）广义表中的数据元素有相对次序；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（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）广义表的长度定义为最外层包含元素个数；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（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）广义表的深度定义为所含括弧的重数。其中原子的深度为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，空表的深度为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（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）广义表可以共享；一个广义表可以为其他广义表共享；这种共享广义表称为再入表；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 （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）广义表可以是一个递归的表。一个广义表可以是自已的子表。这种广义表称为递归表。递归表的深度是无穷值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长度是有限值；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 （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）任何一个非空广义表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GL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均可分解为表头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head(GL) =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和表尾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tail(GL) = (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,…,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i="1" baseline="-30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两部分。 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文本框 66561"/>
          <p:cNvSpPr txBox="1"/>
          <p:nvPr/>
        </p:nvSpPr>
        <p:spPr>
          <a:xfrm>
            <a:off x="1880870" y="2077085"/>
            <a:ext cx="8077200" cy="2999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为了简单起见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下面讨论的广义表不包括前面定义的再入表和递归表，即只讨论一般的广义表。另外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我们规定用小写字母表示原子，用大写字母表示广义表的表名。例如：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A=()</a:t>
            </a:r>
            <a:endParaRPr lang="en-US" altLang="zh-CN">
              <a:solidFill>
                <a:srgbClr val="99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    B=(e)</a:t>
            </a:r>
            <a:endParaRPr lang="en-US" altLang="zh-CN">
              <a:solidFill>
                <a:srgbClr val="99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    C=(a,(b,c,d))</a:t>
            </a:r>
            <a:endParaRPr lang="en-US" altLang="zh-CN">
              <a:solidFill>
                <a:srgbClr val="99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    D=(A,B,C)=((),(e),(a,(b,c,d)))</a:t>
            </a:r>
            <a:endParaRPr lang="en-US" altLang="zh-CN">
              <a:solidFill>
                <a:srgbClr val="99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    E=((a,(a,b),((a,b),c)))</a:t>
            </a:r>
            <a:endParaRPr lang="en-US" altLang="zh-CN">
              <a:solidFill>
                <a:srgbClr val="99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文本框 67585"/>
          <p:cNvSpPr txBox="1"/>
          <p:nvPr/>
        </p:nvSpPr>
        <p:spPr>
          <a:xfrm>
            <a:off x="1714500" y="2060575"/>
            <a:ext cx="8763000" cy="3692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如果把每个表的名字（若有的话）写在其表的前面，则上面的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个广义表可相应地表示如下：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 　</a:t>
            </a:r>
            <a:r>
              <a:rPr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A()</a:t>
            </a:r>
            <a:endParaRPr lang="en-US" altLang="zh-CN">
              <a:solidFill>
                <a:srgbClr val="99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en-US" altLang="zh-CN" err="1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B(e</a:t>
            </a:r>
            <a:r>
              <a:rPr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>
              <a:solidFill>
                <a:srgbClr val="99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en-US" altLang="zh-CN" err="1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C(a,•(b,c,d</a:t>
            </a:r>
            <a:r>
              <a:rPr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))</a:t>
            </a:r>
            <a:endParaRPr lang="en-US" altLang="zh-CN">
              <a:solidFill>
                <a:srgbClr val="99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en-US" altLang="zh-CN" err="1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D(A(),B(e),C(a, •(b,c,d</a:t>
            </a:r>
            <a:r>
              <a:rPr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)))</a:t>
            </a:r>
            <a:endParaRPr lang="en-US" altLang="zh-CN">
              <a:solidFill>
                <a:srgbClr val="99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en-US" altLang="zh-CN" err="1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E(•(a, •(a,b), •(•(a,b),c</a:t>
            </a:r>
            <a:r>
              <a:rPr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)))</a:t>
            </a:r>
            <a:endParaRPr lang="en-US" altLang="zh-CN">
              <a:solidFill>
                <a:srgbClr val="99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若用圆圈和方框分别表示表和单元素，并用线段把表和它的元素（元素节点应在其表节点的下方）连接起来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则可得到一个广义表的图形表示。例如上面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个广义表的图形表示如下图所示。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8370" name="文本框 67586"/>
          <p:cNvSpPr txBox="1"/>
          <p:nvPr/>
        </p:nvSpPr>
        <p:spPr>
          <a:xfrm>
            <a:off x="6024563" y="3244533"/>
            <a:ext cx="3240087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表示子表匿名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8371" name="直接连接符 67587"/>
          <p:cNvSpPr/>
          <p:nvPr/>
        </p:nvSpPr>
        <p:spPr>
          <a:xfrm flipH="1">
            <a:off x="3143250" y="3530600"/>
            <a:ext cx="2881313" cy="504825"/>
          </a:xfrm>
          <a:prstGeom prst="line">
            <a:avLst/>
          </a:prstGeom>
          <a:ln w="28575" cap="flat" cmpd="sng">
            <a:solidFill>
              <a:srgbClr val="00CC00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矩形 68609"/>
          <p:cNvSpPr/>
          <p:nvPr/>
        </p:nvSpPr>
        <p:spPr>
          <a:xfrm>
            <a:off x="3952875" y="27670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9394" name="对象 68610"/>
          <p:cNvGraphicFramePr/>
          <p:nvPr/>
        </p:nvGraphicFramePr>
        <p:xfrm>
          <a:off x="1790700" y="2762250"/>
          <a:ext cx="85725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4286885" imgH="1324610" progId="Word.Picture.8">
                  <p:embed/>
                </p:oleObj>
              </mc:Choice>
              <mc:Fallback>
                <p:oleObj name="" r:id="rId1" imgW="4286885" imgH="1324610" progId="Word.Picture.8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0700" y="2762250"/>
                        <a:ext cx="8572500" cy="2647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文本框 68611"/>
          <p:cNvSpPr txBox="1"/>
          <p:nvPr/>
        </p:nvSpPr>
        <p:spPr>
          <a:xfrm>
            <a:off x="1905000" y="838200"/>
            <a:ext cx="8229600" cy="78359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err="1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A()    B(e)    C(a, •(b,c,d))    D(A(),B(e),C(a</a:t>
            </a:r>
            <a:r>
              <a:rPr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, •(b,c,d)))</a:t>
            </a:r>
            <a:endParaRPr lang="en-US" altLang="zh-CN">
              <a:solidFill>
                <a:srgbClr val="99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err="1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E(•(a, •(a,b</a:t>
            </a:r>
            <a:r>
              <a:rPr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), •(•(a,b),c)))</a:t>
            </a:r>
            <a:endParaRPr lang="en-US" altLang="zh-CN">
              <a:solidFill>
                <a:srgbClr val="99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文本框 69633"/>
          <p:cNvSpPr txBox="1"/>
          <p:nvPr/>
        </p:nvSpPr>
        <p:spPr>
          <a:xfrm>
            <a:off x="1981200" y="609600"/>
            <a:ext cx="8229600" cy="12261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广义表的存储结构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广义表是一种递归的数据结构，因此很难为每个广义表分配固定大小的存储空间，所以其存储结构只好采用动态链式结构。        </a:t>
            </a:r>
            <a:endParaRPr lang="zh-CN" altLang="en-US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矩形 70657"/>
          <p:cNvSpPr/>
          <p:nvPr/>
        </p:nvSpPr>
        <p:spPr>
          <a:xfrm>
            <a:off x="4933950" y="29956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442" name="对象 70658"/>
          <p:cNvGraphicFramePr/>
          <p:nvPr/>
        </p:nvGraphicFramePr>
        <p:xfrm>
          <a:off x="2608263" y="219075"/>
          <a:ext cx="7316787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2438400" imgH="867410" progId="Word.Picture.8">
                  <p:embed/>
                </p:oleObj>
              </mc:Choice>
              <mc:Fallback>
                <p:oleObj name="" r:id="rId1" imgW="2438400" imgH="867410" progId="Word.Picture.8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08263" y="219075"/>
                        <a:ext cx="7316787" cy="2600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3" name="矩形 70659"/>
          <p:cNvSpPr/>
          <p:nvPr/>
        </p:nvSpPr>
        <p:spPr>
          <a:xfrm>
            <a:off x="3933825" y="28908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444" name="对象 70660"/>
          <p:cNvGraphicFramePr/>
          <p:nvPr/>
        </p:nvGraphicFramePr>
        <p:xfrm>
          <a:off x="2009775" y="3124200"/>
          <a:ext cx="8201025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4809490" imgH="1200785" progId="Word.Picture.8">
                  <p:embed/>
                </p:oleObj>
              </mc:Choice>
              <mc:Fallback>
                <p:oleObj name="" r:id="rId3" imgW="4809490" imgH="1200785" progId="Word.Picture.8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9775" y="3124200"/>
                        <a:ext cx="8201025" cy="204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文本框 70661"/>
          <p:cNvSpPr txBox="1"/>
          <p:nvPr/>
        </p:nvSpPr>
        <p:spPr>
          <a:xfrm>
            <a:off x="4800600" y="5715000"/>
            <a:ext cx="32004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广义表的存储结构</a:t>
            </a:r>
            <a:endParaRPr lang="zh-CN" altLang="en-US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文本框 71681"/>
          <p:cNvSpPr txBox="1"/>
          <p:nvPr/>
        </p:nvSpPr>
        <p:spPr>
          <a:xfrm>
            <a:off x="1703388" y="1066800"/>
            <a:ext cx="8964612" cy="36309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000" err="1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typedef struct lnode</a:t>
            </a:r>
            <a:endParaRPr lang="en-US" altLang="zh-CN" sz="2000">
              <a:solidFill>
                <a:schemeClr val="tx2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{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　</a:t>
            </a:r>
            <a:r>
              <a:rPr lang="en-US" altLang="zh-CN" sz="2000" err="1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 tag;		    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节点类型标识</a:t>
            </a:r>
            <a:endParaRPr lang="zh-CN" altLang="en-US" sz="2000">
              <a:solidFill>
                <a:schemeClr val="tx2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000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   </a:t>
            </a:r>
            <a:r>
              <a:rPr lang="en-US" altLang="zh-CN" sz="2000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union </a:t>
            </a:r>
            <a:endParaRPr lang="en-US" altLang="zh-CN" sz="2000">
              <a:solidFill>
                <a:schemeClr val="tx2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　 </a:t>
            </a:r>
            <a:r>
              <a:rPr lang="en-US" altLang="zh-CN" sz="2000" err="1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{   ElemType</a:t>
            </a:r>
            <a:r>
              <a:rPr lang="en-US" altLang="zh-CN" sz="2000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 data;</a:t>
            </a:r>
            <a:endParaRPr lang="en-US" altLang="zh-CN" sz="2000">
              <a:solidFill>
                <a:schemeClr val="tx2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err="1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       struct lnode *sublist</a:t>
            </a:r>
            <a:r>
              <a:rPr lang="en-US" altLang="zh-CN" sz="2000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;</a:t>
            </a:r>
            <a:endParaRPr lang="en-US" altLang="zh-CN" sz="2000">
              <a:solidFill>
                <a:schemeClr val="tx2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err="1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   }  val</a:t>
            </a:r>
            <a:r>
              <a:rPr lang="en-US" altLang="zh-CN" sz="2000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;</a:t>
            </a:r>
            <a:endParaRPr lang="en-US" altLang="zh-CN" sz="2000">
              <a:solidFill>
                <a:schemeClr val="tx2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err="1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   struct lnode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 *link;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指向下一个元素</a:t>
            </a:r>
            <a:endParaRPr lang="zh-CN" altLang="en-US" sz="2000">
              <a:solidFill>
                <a:schemeClr val="tx2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} </a:t>
            </a:r>
            <a:r>
              <a:rPr lang="en-US" altLang="zh-CN" sz="2000" err="1">
                <a:solidFill>
                  <a:srgbClr val="FF0000"/>
                </a:solidFill>
                <a:latin typeface="Courier New" panose="02070309020205020404" pitchFamily="49" charset="0"/>
                <a:ea typeface="楷体_GB2312" pitchFamily="49" charset="-122"/>
              </a:rPr>
              <a:t>GLNode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;			//</a:t>
            </a:r>
            <a:r>
              <a:rPr lang="zh-CN" altLang="en-US" sz="2000" dirty="0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广义表节点类型定义</a:t>
            </a:r>
            <a:endParaRPr lang="zh-CN" altLang="en-US" sz="2000">
              <a:solidFill>
                <a:schemeClr val="tx2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文本框 72705"/>
          <p:cNvSpPr txBox="1"/>
          <p:nvPr/>
        </p:nvSpPr>
        <p:spPr>
          <a:xfrm>
            <a:off x="1828800" y="762000"/>
            <a:ext cx="34290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广义表的两种基本情况 ：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490" name="矩形 72706"/>
          <p:cNvSpPr/>
          <p:nvPr/>
        </p:nvSpPr>
        <p:spPr>
          <a:xfrm>
            <a:off x="3595688" y="26717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3491" name="对象 72707"/>
          <p:cNvGraphicFramePr/>
          <p:nvPr/>
        </p:nvGraphicFramePr>
        <p:xfrm>
          <a:off x="1981200" y="1447800"/>
          <a:ext cx="800735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4999990" imgH="1515110" progId="Word.Picture.8">
                  <p:embed/>
                </p:oleObj>
              </mc:Choice>
              <mc:Fallback>
                <p:oleObj name="" r:id="rId1" imgW="4999990" imgH="1515110" progId="Word.Picture.8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1447800"/>
                        <a:ext cx="8007350" cy="242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文本框 72708"/>
          <p:cNvSpPr txBox="1"/>
          <p:nvPr/>
        </p:nvSpPr>
        <p:spPr>
          <a:xfrm>
            <a:off x="2133600" y="4572000"/>
            <a:ext cx="25908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为原子的情况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：</a:t>
            </a:r>
            <a:endParaRPr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3" name="矩形 72709"/>
          <p:cNvSpPr/>
          <p:nvPr/>
        </p:nvSpPr>
        <p:spPr>
          <a:xfrm>
            <a:off x="5553075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3494" name="对象 72710"/>
          <p:cNvGraphicFramePr/>
          <p:nvPr/>
        </p:nvGraphicFramePr>
        <p:xfrm>
          <a:off x="5105400" y="5410200"/>
          <a:ext cx="21732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990600" imgH="219075" progId="Word.Picture.8">
                  <p:embed/>
                </p:oleObj>
              </mc:Choice>
              <mc:Fallback>
                <p:oleObj name="" r:id="rId3" imgW="990600" imgH="219075" progId="Word.Picture.8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5400" y="5410200"/>
                        <a:ext cx="2173288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1484</Words>
  <Application>WPS 演示</Application>
  <PresentationFormat>宽屏</PresentationFormat>
  <Paragraphs>62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隶书</vt:lpstr>
      <vt:lpstr>楷体_GB2312</vt:lpstr>
      <vt:lpstr>新宋体</vt:lpstr>
      <vt:lpstr>Courier New</vt:lpstr>
      <vt:lpstr>Office 主题​​</vt:lpstr>
      <vt:lpstr>Word.Picture.8</vt:lpstr>
      <vt:lpstr>Word.Picture.8</vt:lpstr>
      <vt:lpstr>Word.Picture.8</vt:lpstr>
      <vt:lpstr>Word.Picture.8</vt:lpstr>
      <vt:lpstr>Word.Picture.8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172</cp:revision>
  <dcterms:created xsi:type="dcterms:W3CDTF">2019-06-19T02:08:00Z</dcterms:created>
  <dcterms:modified xsi:type="dcterms:W3CDTF">2022-03-27T03:45:41Z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8FF7AD6A889949738771FA14F4CB023B</vt:lpwstr>
  </property>
</Properties>
</file>