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handoutMasterIdLst>
    <p:handoutMasterId r:id="rId58"/>
  </p:handoutMasterIdLst>
  <p:sldIdLst>
    <p:sldId id="257" r:id="rId2"/>
    <p:sldId id="258" r:id="rId3"/>
    <p:sldId id="259" r:id="rId4"/>
    <p:sldId id="260" r:id="rId5"/>
    <p:sldId id="261" r:id="rId6"/>
    <p:sldId id="262" r:id="rId7"/>
    <p:sldId id="263" r:id="rId8"/>
    <p:sldId id="264" r:id="rId9"/>
    <p:sldId id="265" r:id="rId10"/>
    <p:sldId id="266" r:id="rId11"/>
    <p:sldId id="267" r:id="rId12"/>
    <p:sldId id="300" r:id="rId13"/>
    <p:sldId id="301" r:id="rId14"/>
    <p:sldId id="268" r:id="rId15"/>
    <p:sldId id="269" r:id="rId16"/>
    <p:sldId id="270" r:id="rId17"/>
    <p:sldId id="271" r:id="rId18"/>
    <p:sldId id="302" r:id="rId19"/>
    <p:sldId id="303" r:id="rId20"/>
    <p:sldId id="272" r:id="rId21"/>
    <p:sldId id="273" r:id="rId22"/>
    <p:sldId id="274" r:id="rId23"/>
    <p:sldId id="276" r:id="rId24"/>
    <p:sldId id="275" r:id="rId25"/>
    <p:sldId id="299" r:id="rId26"/>
    <p:sldId id="304" r:id="rId27"/>
    <p:sldId id="305" r:id="rId28"/>
    <p:sldId id="277" r:id="rId29"/>
    <p:sldId id="278" r:id="rId30"/>
    <p:sldId id="279" r:id="rId31"/>
    <p:sldId id="280" r:id="rId32"/>
    <p:sldId id="281" r:id="rId33"/>
    <p:sldId id="282" r:id="rId34"/>
    <p:sldId id="283" r:id="rId35"/>
    <p:sldId id="308" r:id="rId36"/>
    <p:sldId id="284" r:id="rId37"/>
    <p:sldId id="306" r:id="rId38"/>
    <p:sldId id="307" r:id="rId39"/>
    <p:sldId id="285" r:id="rId40"/>
    <p:sldId id="286" r:id="rId41"/>
    <p:sldId id="287" r:id="rId42"/>
    <p:sldId id="288" r:id="rId43"/>
    <p:sldId id="289" r:id="rId44"/>
    <p:sldId id="309" r:id="rId45"/>
    <p:sldId id="310" r:id="rId46"/>
    <p:sldId id="290" r:id="rId47"/>
    <p:sldId id="291" r:id="rId48"/>
    <p:sldId id="292" r:id="rId49"/>
    <p:sldId id="293" r:id="rId50"/>
    <p:sldId id="294" r:id="rId51"/>
    <p:sldId id="295" r:id="rId52"/>
    <p:sldId id="296" r:id="rId53"/>
    <p:sldId id="297" r:id="rId54"/>
    <p:sldId id="298" r:id="rId55"/>
    <p:sldId id="311" r:id="rId5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a:srgbClr val="CC0099"/>
    <a:srgbClr val="0000CC"/>
    <a:srgbClr val="FFFF00"/>
    <a:srgbClr val="00CC00"/>
    <a:srgbClr val="006600"/>
    <a:srgbClr val="003300"/>
    <a:srgbClr val="FFFF66"/>
    <a:srgbClr val="FFFF99"/>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369" autoAdjust="0"/>
  </p:normalViewPr>
  <p:slideViewPr>
    <p:cSldViewPr>
      <p:cViewPr varScale="1">
        <p:scale>
          <a:sx n="80" d="100"/>
          <a:sy n="80" d="100"/>
        </p:scale>
        <p:origin x="778" y="48"/>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62E5E8B-08FF-469A-9F28-B45358286531}" type="datetimeFigureOut">
              <a:rPr lang="zh-CN" altLang="en-US" smtClean="0"/>
              <a:pPr/>
              <a:t>2019/10/29</a:t>
            </a:fld>
            <a:endParaRPr lang="zh-CN"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Header Placeholder 6"/>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8" name="Slide Number Placeholder 7"/>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43D98A8-1122-44FD-9FE9-90A4F1C88AE8}" type="slidenum">
              <a:rPr lang="zh-CN" altLang="en-US" smtClean="0"/>
              <a:pPr/>
              <a:t>‹#›</a:t>
            </a:fld>
            <a:endParaRPr lang="zh-CN" altLang="en-US"/>
          </a:p>
        </p:txBody>
      </p:sp>
    </p:spTree>
    <p:extLst>
      <p:ext uri="{BB962C8B-B14F-4D97-AF65-F5344CB8AC3E}">
        <p14:creationId xmlns:p14="http://schemas.microsoft.com/office/powerpoint/2010/main" val="4189564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1C7979-2AF9-4986-8EEB-BA76D5F78672}" type="datetimeFigureOut">
              <a:rPr lang="zh-CN" altLang="en-US" smtClean="0"/>
              <a:pPr/>
              <a:t>2019/10/29</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9A1931-8A8A-4020-98D1-A9F66313D7CF}" type="slidenum">
              <a:rPr lang="zh-CN" altLang="en-US" smtClean="0"/>
              <a:pPr/>
              <a:t>‹#›</a:t>
            </a:fld>
            <a:endParaRPr lang="zh-CN" altLang="en-US"/>
          </a:p>
        </p:txBody>
      </p:sp>
    </p:spTree>
    <p:extLst>
      <p:ext uri="{BB962C8B-B14F-4D97-AF65-F5344CB8AC3E}">
        <p14:creationId xmlns:p14="http://schemas.microsoft.com/office/powerpoint/2010/main" val="2993875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209A1931-8A8A-4020-98D1-A9F66313D7CF}" type="slidenum">
              <a:rPr lang="zh-CN" altLang="en-US" smtClean="0"/>
              <a:pPr/>
              <a:t>1</a:t>
            </a:fld>
            <a:endParaRPr lang="zh-CN" altLang="en-US"/>
          </a:p>
        </p:txBody>
      </p:sp>
    </p:spTree>
    <p:extLst>
      <p:ext uri="{BB962C8B-B14F-4D97-AF65-F5344CB8AC3E}">
        <p14:creationId xmlns:p14="http://schemas.microsoft.com/office/powerpoint/2010/main" val="32763774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576" y="2348880"/>
            <a:ext cx="7772400" cy="1584177"/>
          </a:xfrm>
        </p:spPr>
        <p:txBody>
          <a:bodyPr>
            <a:noAutofit/>
          </a:bodyPr>
          <a:lstStyle>
            <a:lvl1pPr>
              <a:defRPr sz="4800" b="1">
                <a:solidFill>
                  <a:srgbClr val="FF0000"/>
                </a:solidFill>
                <a:latin typeface="楷体" panose="02010609060101010101" pitchFamily="49" charset="-122"/>
                <a:ea typeface="楷体" panose="02010609060101010101" pitchFamily="49" charset="-122"/>
              </a:defRPr>
            </a:lvl1pPr>
          </a:lstStyle>
          <a:p>
            <a:r>
              <a:rPr lang="en-US" altLang="zh-CN" dirty="0" smtClean="0"/>
              <a:t>Click to edit Master title style</a:t>
            </a:r>
            <a:endParaRPr lang="zh-CN" altLang="en-US" dirty="0"/>
          </a:p>
        </p:txBody>
      </p:sp>
      <p:sp>
        <p:nvSpPr>
          <p:cNvPr id="3" name="Subtitle 2"/>
          <p:cNvSpPr>
            <a:spLocks noGrp="1"/>
          </p:cNvSpPr>
          <p:nvPr>
            <p:ph type="subTitle" idx="1"/>
          </p:nvPr>
        </p:nvSpPr>
        <p:spPr>
          <a:xfrm>
            <a:off x="1403648" y="4221088"/>
            <a:ext cx="6400800" cy="1152128"/>
          </a:xfrm>
        </p:spPr>
        <p:txBody>
          <a:bodyPr>
            <a:normAutofit/>
          </a:bodyPr>
          <a:lstStyle>
            <a:lvl1pPr marL="0" indent="0" algn="ctr">
              <a:buNone/>
              <a:defRPr sz="2400">
                <a:solidFill>
                  <a:schemeClr val="tx1"/>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a:xfrm>
            <a:off x="251520" y="6381328"/>
            <a:ext cx="2133600" cy="365125"/>
          </a:xfrm>
        </p:spPr>
        <p:txBody>
          <a:bodyPr/>
          <a:lstStyle/>
          <a:p>
            <a:fld id="{65B32B7B-7177-4EEE-B276-F4E923D35417}" type="datetime1">
              <a:rPr lang="zh-CN" altLang="en-US" smtClean="0"/>
              <a:pPr/>
              <a:t>2019/10/29</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a:xfrm>
            <a:off x="6804248" y="6381328"/>
            <a:ext cx="2133600" cy="365125"/>
          </a:xfrm>
        </p:spPr>
        <p:txBody>
          <a:bodyPr/>
          <a:lstStyle/>
          <a:p>
            <a:fld id="{9880C485-3EAF-4318-915D-9216C2569B1B}" type="slidenum">
              <a:rPr lang="zh-CN" altLang="en-US" smtClean="0"/>
              <a:pPr/>
              <a:t>‹#›</a:t>
            </a:fld>
            <a:endParaRPr lang="zh-CN" alt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561" y="81484"/>
            <a:ext cx="3125688" cy="641167"/>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75856" y="48668"/>
            <a:ext cx="5868144" cy="1155681"/>
          </a:xfrm>
          <a:prstGeom prst="rect">
            <a:avLst/>
          </a:prstGeom>
        </p:spPr>
      </p:pic>
    </p:spTree>
    <p:extLst>
      <p:ext uri="{BB962C8B-B14F-4D97-AF65-F5344CB8AC3E}">
        <p14:creationId xmlns:p14="http://schemas.microsoft.com/office/powerpoint/2010/main" val="3082541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01FD341C-0445-4DA3-A0D0-A5ECCAB6362B}" type="datetime1">
              <a:rPr lang="zh-CN" altLang="en-US" smtClean="0"/>
              <a:pPr/>
              <a:t>2019/10/29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80C485-3EAF-4318-915D-9216C2569B1B}" type="slidenum">
              <a:rPr lang="zh-CN" altLang="en-US" smtClean="0"/>
              <a:pPr/>
              <a:t>‹#›</a:t>
            </a:fld>
            <a:endParaRPr lang="zh-CN" altLang="en-US"/>
          </a:p>
        </p:txBody>
      </p:sp>
    </p:spTree>
    <p:extLst>
      <p:ext uri="{BB962C8B-B14F-4D97-AF65-F5344CB8AC3E}">
        <p14:creationId xmlns:p14="http://schemas.microsoft.com/office/powerpoint/2010/main" val="1137042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528F41C1-CD86-4945-B298-A39AAD2F83B8}" type="datetime1">
              <a:rPr lang="zh-CN" altLang="en-US" smtClean="0"/>
              <a:pPr/>
              <a:t>2019/10/29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80C485-3EAF-4318-915D-9216C2569B1B}" type="slidenum">
              <a:rPr lang="zh-CN" altLang="en-US" smtClean="0"/>
              <a:pPr/>
              <a:t>‹#›</a:t>
            </a:fld>
            <a:endParaRPr lang="zh-CN" altLang="en-US"/>
          </a:p>
        </p:txBody>
      </p:sp>
    </p:spTree>
    <p:extLst>
      <p:ext uri="{BB962C8B-B14F-4D97-AF65-F5344CB8AC3E}">
        <p14:creationId xmlns:p14="http://schemas.microsoft.com/office/powerpoint/2010/main" val="3515258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88740" y="70520"/>
            <a:ext cx="7775748" cy="1054224"/>
          </a:xfrm>
        </p:spPr>
        <p:txBody>
          <a:bodyPr>
            <a:noAutofit/>
          </a:bodyPr>
          <a:lstStyle>
            <a:lvl1pPr>
              <a:defRPr sz="4000" b="1">
                <a:solidFill>
                  <a:srgbClr val="FF0000"/>
                </a:solidFill>
                <a:latin typeface="楷体" panose="02010609060101010101" pitchFamily="49" charset="-122"/>
                <a:ea typeface="楷体" panose="02010609060101010101" pitchFamily="49" charset="-122"/>
              </a:defRPr>
            </a:lvl1pPr>
          </a:lstStyle>
          <a:p>
            <a:r>
              <a:rPr lang="en-US" altLang="zh-CN" dirty="0" smtClean="0"/>
              <a:t>Click to edit Master title style</a:t>
            </a:r>
            <a:endParaRPr lang="zh-CN" altLang="en-US" dirty="0"/>
          </a:p>
        </p:txBody>
      </p:sp>
      <p:sp>
        <p:nvSpPr>
          <p:cNvPr id="3" name="Content Placeholder 2"/>
          <p:cNvSpPr>
            <a:spLocks noGrp="1"/>
          </p:cNvSpPr>
          <p:nvPr>
            <p:ph idx="1"/>
          </p:nvPr>
        </p:nvSpPr>
        <p:spPr>
          <a:xfrm>
            <a:off x="467544" y="1340768"/>
            <a:ext cx="8229600" cy="4608512"/>
          </a:xfrm>
        </p:spPr>
        <p:txBody>
          <a:bodyPr>
            <a:normAutofit/>
          </a:bodyPr>
          <a:lstStyle>
            <a:lvl1pPr>
              <a:defRPr sz="2400">
                <a:solidFill>
                  <a:schemeClr val="tx1"/>
                </a:solidFill>
                <a:latin typeface="楷体" panose="02010609060101010101" pitchFamily="49" charset="-122"/>
                <a:ea typeface="楷体" panose="02010609060101010101" pitchFamily="49" charset="-122"/>
              </a:defRPr>
            </a:lvl1pPr>
            <a:lvl2pPr>
              <a:defRPr sz="2400">
                <a:solidFill>
                  <a:schemeClr val="tx1"/>
                </a:solidFill>
                <a:latin typeface="楷体" panose="02010609060101010101" pitchFamily="49" charset="-122"/>
                <a:ea typeface="楷体" panose="02010609060101010101" pitchFamily="49" charset="-122"/>
              </a:defRPr>
            </a:lvl2pPr>
            <a:lvl3pPr>
              <a:defRPr sz="2400">
                <a:solidFill>
                  <a:schemeClr val="tx1"/>
                </a:solidFill>
                <a:latin typeface="楷体" panose="02010609060101010101" pitchFamily="49" charset="-122"/>
                <a:ea typeface="楷体" panose="02010609060101010101" pitchFamily="49" charset="-122"/>
              </a:defRPr>
            </a:lvl3pPr>
            <a:lvl4pPr>
              <a:defRPr sz="2400">
                <a:solidFill>
                  <a:schemeClr val="tx1"/>
                </a:solidFill>
                <a:latin typeface="楷体" panose="02010609060101010101" pitchFamily="49" charset="-122"/>
                <a:ea typeface="楷体" panose="02010609060101010101" pitchFamily="49" charset="-122"/>
              </a:defRPr>
            </a:lvl4pPr>
            <a:lvl5pPr>
              <a:defRPr sz="2400">
                <a:solidFill>
                  <a:schemeClr val="tx1"/>
                </a:solidFill>
                <a:latin typeface="楷体" panose="02010609060101010101" pitchFamily="49" charset="-122"/>
                <a:ea typeface="楷体" panose="02010609060101010101" pitchFamily="49" charset="-122"/>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B67C87BA-7BB4-4FBB-8EE6-A30C0FB65631}" type="datetime1">
              <a:rPr lang="zh-CN" altLang="en-US" smtClean="0"/>
              <a:pPr/>
              <a:t>2019/10/29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880C485-3EAF-4318-915D-9216C2569B1B}" type="slidenum">
              <a:rPr lang="zh-CN" altLang="en-US" smtClean="0"/>
              <a:pPr/>
              <a:t>‹#›</a:t>
            </a:fld>
            <a:endParaRPr lang="zh-CN" altLang="en-US"/>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92" y="2828"/>
            <a:ext cx="961008" cy="961008"/>
          </a:xfrm>
          <a:prstGeom prst="rect">
            <a:avLst/>
          </a:prstGeom>
        </p:spPr>
      </p:pic>
    </p:spTree>
    <p:extLst>
      <p:ext uri="{BB962C8B-B14F-4D97-AF65-F5344CB8AC3E}">
        <p14:creationId xmlns:p14="http://schemas.microsoft.com/office/powerpoint/2010/main" val="4083142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19726A81-0DF8-4626-9FF8-A799D47EC597}" type="datetime1">
              <a:rPr lang="zh-CN" altLang="en-US" smtClean="0"/>
              <a:pPr/>
              <a:t>2019/10/29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880C485-3EAF-4318-915D-9216C2569B1B}" type="slidenum">
              <a:rPr lang="zh-CN" altLang="en-US" smtClean="0"/>
              <a:pPr/>
              <a:t>‹#›</a:t>
            </a:fld>
            <a:endParaRPr lang="zh-CN" alt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72" y="0"/>
            <a:ext cx="3213720" cy="641167"/>
          </a:xfrm>
          <a:prstGeom prst="rect">
            <a:avLst/>
          </a:prstGeom>
        </p:spPr>
      </p:pic>
    </p:spTree>
    <p:extLst>
      <p:ext uri="{BB962C8B-B14F-4D97-AF65-F5344CB8AC3E}">
        <p14:creationId xmlns:p14="http://schemas.microsoft.com/office/powerpoint/2010/main" val="2308319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7544" y="836712"/>
            <a:ext cx="8229600" cy="940966"/>
          </a:xfrm>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2060848"/>
            <a:ext cx="4038600" cy="406531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2060848"/>
            <a:ext cx="4038600" cy="406531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D63FF7A2-A1AE-4FB4-AF9C-C7C2949EC399}" type="datetime1">
              <a:rPr lang="zh-CN" altLang="en-US" smtClean="0"/>
              <a:pPr/>
              <a:t>2019/10/29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880C485-3EAF-4318-915D-9216C2569B1B}" type="slidenum">
              <a:rPr lang="zh-CN" altLang="en-US" smtClean="0"/>
              <a:pPr/>
              <a:t>‹#›</a:t>
            </a:fld>
            <a:endParaRPr lang="zh-CN" alt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72" y="0"/>
            <a:ext cx="3213720" cy="641167"/>
          </a:xfrm>
          <a:prstGeom prst="rect">
            <a:avLst/>
          </a:prstGeom>
        </p:spPr>
      </p:pic>
    </p:spTree>
    <p:extLst>
      <p:ext uri="{BB962C8B-B14F-4D97-AF65-F5344CB8AC3E}">
        <p14:creationId xmlns:p14="http://schemas.microsoft.com/office/powerpoint/2010/main" val="4079937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8229600" cy="1008112"/>
          </a:xfrm>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67544" y="234888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996952"/>
            <a:ext cx="4040188" cy="312921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A1F46336-9404-4325-8F99-F0396299EE27}" type="datetime1">
              <a:rPr lang="zh-CN" altLang="en-US" smtClean="0"/>
              <a:pPr/>
              <a:t>2019/10/29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880C485-3EAF-4318-915D-9216C2569B1B}" type="slidenum">
              <a:rPr lang="zh-CN" altLang="en-US" smtClean="0"/>
              <a:pPr/>
              <a:t>‹#›</a:t>
            </a:fld>
            <a:endParaRPr lang="zh-CN" alt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72" y="0"/>
            <a:ext cx="3213720" cy="641167"/>
          </a:xfrm>
          <a:prstGeom prst="rect">
            <a:avLst/>
          </a:prstGeom>
        </p:spPr>
      </p:pic>
    </p:spTree>
    <p:extLst>
      <p:ext uri="{BB962C8B-B14F-4D97-AF65-F5344CB8AC3E}">
        <p14:creationId xmlns:p14="http://schemas.microsoft.com/office/powerpoint/2010/main" val="1677887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13EA5EA8-E5B2-402E-9C02-9374C6759D19}" type="datetime1">
              <a:rPr lang="zh-CN" altLang="en-US" smtClean="0"/>
              <a:pPr/>
              <a:t>2019/10/29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880C485-3EAF-4318-915D-9216C2569B1B}" type="slidenum">
              <a:rPr lang="zh-CN" altLang="en-US" smtClean="0"/>
              <a:pPr/>
              <a:t>‹#›</a:t>
            </a:fld>
            <a:endParaRPr lang="zh-CN" altLang="en-US"/>
          </a:p>
        </p:txBody>
      </p:sp>
    </p:spTree>
    <p:extLst>
      <p:ext uri="{BB962C8B-B14F-4D97-AF65-F5344CB8AC3E}">
        <p14:creationId xmlns:p14="http://schemas.microsoft.com/office/powerpoint/2010/main" val="2456176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C801B7-5F4C-40E9-B21A-27ECDE4A3598}" type="datetime1">
              <a:rPr lang="zh-CN" altLang="en-US" smtClean="0"/>
              <a:pPr/>
              <a:t>2019/10/29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880C485-3EAF-4318-915D-9216C2569B1B}" type="slidenum">
              <a:rPr lang="zh-CN" altLang="en-US" smtClean="0"/>
              <a:pPr/>
              <a:t>‹#›</a:t>
            </a:fld>
            <a:endParaRPr lang="zh-CN" altLang="en-US"/>
          </a:p>
        </p:txBody>
      </p:sp>
    </p:spTree>
    <p:extLst>
      <p:ext uri="{BB962C8B-B14F-4D97-AF65-F5344CB8AC3E}">
        <p14:creationId xmlns:p14="http://schemas.microsoft.com/office/powerpoint/2010/main" val="427143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AEB56DDF-DD45-46F5-A40F-8F7C4CDAB46F}" type="datetime1">
              <a:rPr lang="zh-CN" altLang="en-US" smtClean="0"/>
              <a:pPr/>
              <a:t>2019/10/29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880C485-3EAF-4318-915D-9216C2569B1B}" type="slidenum">
              <a:rPr lang="zh-CN" altLang="en-US" smtClean="0"/>
              <a:pPr/>
              <a:t>‹#›</a:t>
            </a:fld>
            <a:endParaRPr lang="zh-CN" altLang="en-US"/>
          </a:p>
        </p:txBody>
      </p:sp>
    </p:spTree>
    <p:extLst>
      <p:ext uri="{BB962C8B-B14F-4D97-AF65-F5344CB8AC3E}">
        <p14:creationId xmlns:p14="http://schemas.microsoft.com/office/powerpoint/2010/main" val="729746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75A0FFD6-45D1-45E2-AAEA-2730BA670BE0}" type="datetime1">
              <a:rPr lang="zh-CN" altLang="en-US" smtClean="0"/>
              <a:pPr/>
              <a:t>2019/10/29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880C485-3EAF-4318-915D-9216C2569B1B}" type="slidenum">
              <a:rPr lang="zh-CN" altLang="en-US" smtClean="0"/>
              <a:pPr/>
              <a:t>‹#›</a:t>
            </a:fld>
            <a:endParaRPr lang="zh-CN" altLang="en-US"/>
          </a:p>
        </p:txBody>
      </p:sp>
    </p:spTree>
    <p:extLst>
      <p:ext uri="{BB962C8B-B14F-4D97-AF65-F5344CB8AC3E}">
        <p14:creationId xmlns:p14="http://schemas.microsoft.com/office/powerpoint/2010/main" val="1945393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86C3F0-B6AE-44FF-8555-6B61A8136595}" type="datetime1">
              <a:rPr lang="zh-CN" altLang="en-US" smtClean="0"/>
              <a:pPr/>
              <a:t>2019/10/29</a:t>
            </a:fld>
            <a:endParaRPr lang="zh-CN"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80C485-3EAF-4318-915D-9216C2569B1B}" type="slidenum">
              <a:rPr lang="zh-CN" altLang="en-US" smtClean="0"/>
              <a:pPr/>
              <a:t>‹#›</a:t>
            </a:fld>
            <a:endParaRPr lang="zh-CN" altLang="en-US"/>
          </a:p>
        </p:txBody>
      </p:sp>
    </p:spTree>
    <p:extLst>
      <p:ext uri="{BB962C8B-B14F-4D97-AF65-F5344CB8AC3E}">
        <p14:creationId xmlns:p14="http://schemas.microsoft.com/office/powerpoint/2010/main" val="750418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52600"/>
            <a:ext cx="7772400" cy="1219200"/>
          </a:xfrm>
        </p:spPr>
        <p:txBody>
          <a:bodyPr/>
          <a:lstStyle/>
          <a:p>
            <a:pPr algn="ctr"/>
            <a:r>
              <a:rPr lang="zh-CN" altLang="en-US" b="1" dirty="0" smtClean="0">
                <a:latin typeface="Times New Roman" pitchFamily="18" charset="0"/>
                <a:cs typeface="Times New Roman" pitchFamily="18" charset="0"/>
              </a:rPr>
              <a:t>第二章 谓词逻辑</a:t>
            </a:r>
            <a:endParaRPr lang="zh-CN" altLang="en-US" b="1" dirty="0">
              <a:latin typeface="Times New Roman" pitchFamily="18" charset="0"/>
              <a:cs typeface="Times New Roman" pitchFamily="18" charset="0"/>
            </a:endParaRPr>
          </a:p>
        </p:txBody>
      </p:sp>
      <p:sp>
        <p:nvSpPr>
          <p:cNvPr id="3" name="Subtitle 2"/>
          <p:cNvSpPr>
            <a:spLocks noGrp="1"/>
          </p:cNvSpPr>
          <p:nvPr>
            <p:ph type="subTitle" idx="1"/>
          </p:nvPr>
        </p:nvSpPr>
        <p:spPr>
          <a:xfrm>
            <a:off x="755576" y="3501008"/>
            <a:ext cx="7696200" cy="2057400"/>
          </a:xfrm>
        </p:spPr>
        <p:txBody>
          <a:bodyPr>
            <a:normAutofit/>
          </a:bodyPr>
          <a:lstStyle/>
          <a:p>
            <a:pPr algn="ctr"/>
            <a:r>
              <a:rPr lang="zh-CN" altLang="en-US" b="1" dirty="0" smtClean="0">
                <a:latin typeface="Times New Roman" pitchFamily="18" charset="0"/>
                <a:cs typeface="Times New Roman" pitchFamily="18" charset="0"/>
              </a:rPr>
              <a:t>宋  燕</a:t>
            </a:r>
            <a:endParaRPr lang="en-US" altLang="zh-CN" b="1" dirty="0" smtClean="0">
              <a:latin typeface="Times New Roman" pitchFamily="18" charset="0"/>
              <a:cs typeface="Times New Roman" pitchFamily="18" charset="0"/>
            </a:endParaRPr>
          </a:p>
          <a:p>
            <a:pPr algn="ctr"/>
            <a:r>
              <a:rPr lang="en-US" altLang="zh-CN" dirty="0" err="1" smtClean="0">
                <a:latin typeface="Times New Roman" pitchFamily="18" charset="0"/>
                <a:cs typeface="Times New Roman" pitchFamily="18" charset="0"/>
              </a:rPr>
              <a:t>sonya_usst@126.com</a:t>
            </a:r>
            <a:endParaRPr lang="en-US" altLang="zh-CN" dirty="0" smtClean="0">
              <a:latin typeface="Times New Roman" pitchFamily="18" charset="0"/>
              <a:cs typeface="Times New Roman" pitchFamily="18" charset="0"/>
            </a:endParaRPr>
          </a:p>
          <a:p>
            <a:pPr algn="ctr"/>
            <a:r>
              <a:rPr lang="en-US" altLang="zh-CN" dirty="0" smtClean="0">
                <a:latin typeface="Times New Roman" pitchFamily="18" charset="0"/>
                <a:cs typeface="Times New Roman" pitchFamily="18" charset="0"/>
              </a:rPr>
              <a:t>Tel: 15901932526</a:t>
            </a:r>
            <a:endParaRPr lang="zh-CN" alt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2B627D6-AFC2-487A-BD25-D48625ADD72C}" type="datetime1">
              <a:rPr lang="zh-CN" altLang="en-US" smtClean="0"/>
              <a:pPr/>
              <a:t>2019/10/29</a:t>
            </a:fld>
            <a:endParaRPr lang="zh-CN" altLang="en-US"/>
          </a:p>
        </p:txBody>
      </p:sp>
      <p:sp>
        <p:nvSpPr>
          <p:cNvPr id="5" name="Slide Number Placeholder 4"/>
          <p:cNvSpPr>
            <a:spLocks noGrp="1"/>
          </p:cNvSpPr>
          <p:nvPr>
            <p:ph type="sldNum" sz="quarter" idx="12"/>
          </p:nvPr>
        </p:nvSpPr>
        <p:spPr/>
        <p:txBody>
          <a:bodyPr/>
          <a:lstStyle/>
          <a:p>
            <a:fld id="{9880C485-3EAF-4318-915D-9216C2569B1B}" type="slidenum">
              <a:rPr lang="zh-CN" altLang="en-US" smtClean="0"/>
              <a:pPr/>
              <a:t>1</a:t>
            </a:fld>
            <a:endParaRPr lang="zh-CN" altLang="en-US" dirty="0"/>
          </a:p>
        </p:txBody>
      </p:sp>
    </p:spTree>
    <p:extLst>
      <p:ext uri="{BB962C8B-B14F-4D97-AF65-F5344CB8AC3E}">
        <p14:creationId xmlns:p14="http://schemas.microsoft.com/office/powerpoint/2010/main" val="4119788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命题函数与量词</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b="1" dirty="0" smtClean="0"/>
                  <a:t>例如 </a:t>
                </a:r>
                <a:r>
                  <a:rPr lang="en-US" altLang="zh-CN" b="1" dirty="0" smtClean="0"/>
                  <a:t>(a) </a:t>
                </a:r>
                <a:r>
                  <a:rPr lang="zh-CN" altLang="en-US" b="1" dirty="0" smtClean="0"/>
                  <a:t>存在一个数是质数。</a:t>
                </a:r>
                <a:endParaRPr lang="en-US" altLang="zh-CN" b="1" dirty="0" smtClean="0"/>
              </a:p>
              <a:p>
                <a:pPr marL="0" indent="0">
                  <a:buNone/>
                </a:pPr>
                <a:r>
                  <a:rPr lang="en-US" altLang="zh-CN" b="1" dirty="0" smtClean="0"/>
                  <a:t>       (b) </a:t>
                </a:r>
                <a:r>
                  <a:rPr lang="zh-CN" altLang="en-US" b="1" dirty="0" smtClean="0"/>
                  <a:t>一些人是聪明的。</a:t>
                </a:r>
                <a:endParaRPr lang="en-US" altLang="zh-CN" b="1" dirty="0" smtClean="0"/>
              </a:p>
              <a:p>
                <a:pPr marL="0" indent="0">
                  <a:buNone/>
                </a:pPr>
                <a:r>
                  <a:rPr lang="en-US" altLang="zh-CN" b="1" dirty="0"/>
                  <a:t> </a:t>
                </a:r>
                <a:r>
                  <a:rPr lang="en-US" altLang="zh-CN" b="1" dirty="0" smtClean="0"/>
                  <a:t>      (c) </a:t>
                </a:r>
                <a:r>
                  <a:rPr lang="zh-CN" altLang="en-US" b="1" dirty="0" smtClean="0"/>
                  <a:t>有些人早饭吃面包。</a:t>
                </a:r>
                <a:endParaRPr lang="en-US" altLang="zh-CN" b="1" dirty="0" smtClean="0"/>
              </a:p>
              <a:p>
                <a:pPr marL="0" indent="0">
                  <a:buNone/>
                </a:pPr>
                <a:r>
                  <a:rPr lang="en-US" altLang="zh-CN" b="1" dirty="0"/>
                  <a:t> </a:t>
                </a:r>
                <a:r>
                  <a:rPr lang="en-US" altLang="zh-CN" b="1" dirty="0" smtClean="0"/>
                  <a:t> </a:t>
                </a:r>
                <a:r>
                  <a:rPr lang="zh-CN" altLang="en-US" b="1" dirty="0" smtClean="0"/>
                  <a:t>解</a:t>
                </a:r>
                <a:r>
                  <a:rPr lang="en-US" altLang="zh-CN" b="1" dirty="0" smtClean="0"/>
                  <a:t>. </a:t>
                </a:r>
                <a:r>
                  <a:rPr lang="zh-CN" altLang="en-US" b="1" dirty="0" smtClean="0"/>
                  <a:t>设</a:t>
                </a:r>
                <a14:m>
                  <m:oMath xmlns:m="http://schemas.openxmlformats.org/officeDocument/2006/math">
                    <m:r>
                      <a:rPr lang="en-US" altLang="zh-CN" b="1" i="1">
                        <a:latin typeface="Cambria Math" panose="02040503050406030204" pitchFamily="18" charset="0"/>
                        <a:ea typeface="Cambria Math" panose="02040503050406030204" pitchFamily="18" charset="0"/>
                      </a:rPr>
                      <m:t>𝑷</m:t>
                    </m:r>
                    <m:r>
                      <a:rPr lang="en-US" altLang="zh-CN" b="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oMath>
                </a14:m>
                <a:r>
                  <a:rPr lang="zh-CN" altLang="en-US" b="1" dirty="0">
                    <a:latin typeface="Times New Roman" panose="02020603050405020304" pitchFamily="18" charset="0"/>
                    <a:cs typeface="Times New Roman" panose="02020603050405020304" pitchFamily="18" charset="0"/>
                    <a:sym typeface="Wingdings" panose="05000000000000000000" pitchFamily="2" charset="2"/>
                  </a:rPr>
                  <a:t>：</a:t>
                </a:r>
                <a14:m>
                  <m:oMath xmlns:m="http://schemas.openxmlformats.org/officeDocument/2006/math">
                    <m:r>
                      <a:rPr lang="en-US" altLang="zh-CN" b="1" i="1">
                        <a:latin typeface="Cambria Math" panose="02040503050406030204" pitchFamily="18" charset="0"/>
                        <a:ea typeface="Cambria Math" panose="02040503050406030204" pitchFamily="18" charset="0"/>
                      </a:rPr>
                      <m:t>𝒙</m:t>
                    </m:r>
                  </m:oMath>
                </a14:m>
                <a:r>
                  <a:rPr lang="zh-CN" altLang="en-US" b="1" dirty="0" smtClean="0">
                    <a:latin typeface="Times New Roman" panose="02020603050405020304" pitchFamily="18" charset="0"/>
                    <a:cs typeface="Times New Roman" panose="02020603050405020304" pitchFamily="18" charset="0"/>
                    <a:sym typeface="Wingdings" panose="05000000000000000000" pitchFamily="2" charset="2"/>
                  </a:rPr>
                  <a:t>是质数。</a:t>
                </a:r>
                <a:endParaRPr lang="en-US" altLang="zh-CN" b="1" dirty="0" smtClean="0">
                  <a:latin typeface="Times New Roman" panose="02020603050405020304" pitchFamily="18" charset="0"/>
                  <a:cs typeface="Times New Roman" panose="02020603050405020304" pitchFamily="18" charset="0"/>
                  <a:sym typeface="Wingdings" panose="05000000000000000000" pitchFamily="2" charset="2"/>
                </a:endParaRPr>
              </a:p>
              <a:p>
                <a:pPr marL="0" indent="0">
                  <a:buNone/>
                </a:pPr>
                <a:r>
                  <a:rPr lang="en-US" altLang="zh-CN" b="1" dirty="0" smtClean="0">
                    <a:ea typeface="Cambria Math" panose="02040503050406030204" pitchFamily="18" charset="0"/>
                  </a:rPr>
                  <a:t>        </a:t>
                </a:r>
                <a14:m>
                  <m:oMath xmlns:m="http://schemas.openxmlformats.org/officeDocument/2006/math">
                    <m:r>
                      <a:rPr lang="en-US" altLang="zh-CN" b="1" i="1">
                        <a:latin typeface="Cambria Math" panose="02040503050406030204" pitchFamily="18" charset="0"/>
                        <a:ea typeface="Cambria Math" panose="02040503050406030204" pitchFamily="18" charset="0"/>
                      </a:rPr>
                      <m:t>𝑴</m:t>
                    </m:r>
                    <m:r>
                      <a:rPr lang="en-US" altLang="zh-CN" b="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oMath>
                </a14:m>
                <a:r>
                  <a:rPr lang="zh-CN" altLang="en-US" b="1" dirty="0">
                    <a:latin typeface="Times New Roman" panose="02020603050405020304" pitchFamily="18" charset="0"/>
                    <a:cs typeface="Times New Roman" panose="02020603050405020304" pitchFamily="18" charset="0"/>
                    <a:sym typeface="Wingdings" panose="05000000000000000000" pitchFamily="2" charset="2"/>
                  </a:rPr>
                  <a:t>：</a:t>
                </a:r>
                <a14:m>
                  <m:oMath xmlns:m="http://schemas.openxmlformats.org/officeDocument/2006/math">
                    <m:r>
                      <a:rPr lang="en-US" altLang="zh-CN" b="1" i="1">
                        <a:latin typeface="Cambria Math" panose="02040503050406030204" pitchFamily="18" charset="0"/>
                        <a:ea typeface="Cambria Math" panose="02040503050406030204" pitchFamily="18" charset="0"/>
                      </a:rPr>
                      <m:t>𝒙</m:t>
                    </m:r>
                  </m:oMath>
                </a14:m>
                <a:r>
                  <a:rPr lang="zh-CN" altLang="en-US" b="1" dirty="0">
                    <a:latin typeface="Times New Roman" panose="02020603050405020304" pitchFamily="18" charset="0"/>
                    <a:cs typeface="Times New Roman" panose="02020603050405020304" pitchFamily="18" charset="0"/>
                    <a:sym typeface="Wingdings" panose="05000000000000000000" pitchFamily="2" charset="2"/>
                  </a:rPr>
                  <a:t>是</a:t>
                </a:r>
                <a:r>
                  <a:rPr lang="zh-CN" altLang="en-US" b="1" dirty="0" smtClean="0">
                    <a:latin typeface="Times New Roman" panose="02020603050405020304" pitchFamily="18" charset="0"/>
                    <a:cs typeface="Times New Roman" panose="02020603050405020304" pitchFamily="18" charset="0"/>
                    <a:sym typeface="Wingdings" panose="05000000000000000000" pitchFamily="2" charset="2"/>
                  </a:rPr>
                  <a:t>人。</a:t>
                </a:r>
                <a:endParaRPr lang="en-US" altLang="zh-CN" b="1" dirty="0" smtClean="0">
                  <a:latin typeface="Times New Roman" panose="02020603050405020304" pitchFamily="18" charset="0"/>
                  <a:cs typeface="Times New Roman" panose="02020603050405020304" pitchFamily="18" charset="0"/>
                  <a:sym typeface="Wingdings" panose="05000000000000000000" pitchFamily="2" charset="2"/>
                </a:endParaRPr>
              </a:p>
              <a:p>
                <a:pPr marL="0" indent="0">
                  <a:buNone/>
                </a:pPr>
                <a:r>
                  <a:rPr lang="en-US" altLang="zh-CN" b="1" dirty="0" smtClean="0">
                    <a:ea typeface="Cambria Math" panose="02040503050406030204" pitchFamily="18" charset="0"/>
                  </a:rPr>
                  <a:t>        </a:t>
                </a:r>
                <a14:m>
                  <m:oMath xmlns:m="http://schemas.openxmlformats.org/officeDocument/2006/math">
                    <m:r>
                      <a:rPr lang="en-US" altLang="zh-CN" b="1" i="1">
                        <a:latin typeface="Cambria Math" panose="02040503050406030204" pitchFamily="18" charset="0"/>
                        <a:ea typeface="Cambria Math" panose="02040503050406030204" pitchFamily="18" charset="0"/>
                      </a:rPr>
                      <m:t>𝑹</m:t>
                    </m:r>
                    <m:r>
                      <a:rPr lang="en-US" altLang="zh-CN" b="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oMath>
                </a14:m>
                <a:r>
                  <a:rPr lang="zh-CN" altLang="en-US" b="1" dirty="0">
                    <a:latin typeface="Times New Roman" panose="02020603050405020304" pitchFamily="18" charset="0"/>
                    <a:cs typeface="Times New Roman" panose="02020603050405020304" pitchFamily="18" charset="0"/>
                    <a:sym typeface="Wingdings" panose="05000000000000000000" pitchFamily="2" charset="2"/>
                  </a:rPr>
                  <a:t>：</a:t>
                </a:r>
                <a14:m>
                  <m:oMath xmlns:m="http://schemas.openxmlformats.org/officeDocument/2006/math">
                    <m:r>
                      <a:rPr lang="en-US" altLang="zh-CN" b="1" i="1">
                        <a:latin typeface="Cambria Math" panose="02040503050406030204" pitchFamily="18" charset="0"/>
                        <a:ea typeface="Cambria Math" panose="02040503050406030204" pitchFamily="18" charset="0"/>
                      </a:rPr>
                      <m:t>𝒙</m:t>
                    </m:r>
                  </m:oMath>
                </a14:m>
                <a:r>
                  <a:rPr lang="zh-CN" altLang="en-US" b="1" dirty="0" smtClean="0">
                    <a:latin typeface="Times New Roman" panose="02020603050405020304" pitchFamily="18" charset="0"/>
                    <a:cs typeface="Times New Roman" panose="02020603050405020304" pitchFamily="18" charset="0"/>
                    <a:sym typeface="Wingdings" panose="05000000000000000000" pitchFamily="2" charset="2"/>
                  </a:rPr>
                  <a:t>是聪明的。</a:t>
                </a:r>
                <a:endParaRPr lang="en-US" altLang="zh-CN" b="1" dirty="0" smtClean="0">
                  <a:latin typeface="Times New Roman" panose="02020603050405020304" pitchFamily="18" charset="0"/>
                  <a:cs typeface="Times New Roman" panose="02020603050405020304" pitchFamily="18" charset="0"/>
                  <a:sym typeface="Wingdings" panose="05000000000000000000" pitchFamily="2" charset="2"/>
                </a:endParaRPr>
              </a:p>
              <a:p>
                <a:pPr marL="0" indent="0">
                  <a:buNone/>
                </a:pPr>
                <a:r>
                  <a:rPr lang="en-US" altLang="zh-CN" b="1" dirty="0" smtClean="0">
                    <a:ea typeface="Cambria Math" panose="02040503050406030204" pitchFamily="18" charset="0"/>
                  </a:rPr>
                  <a:t>        </a:t>
                </a:r>
                <a14:m>
                  <m:oMath xmlns:m="http://schemas.openxmlformats.org/officeDocument/2006/math">
                    <m:r>
                      <a:rPr lang="en-US" altLang="zh-CN" b="1" i="1" smtClean="0">
                        <a:latin typeface="Cambria Math" panose="02040503050406030204" pitchFamily="18" charset="0"/>
                        <a:ea typeface="Cambria Math" panose="02040503050406030204" pitchFamily="18" charset="0"/>
                      </a:rPr>
                      <m:t>𝑬</m:t>
                    </m:r>
                    <m:r>
                      <a:rPr lang="en-US" altLang="zh-CN" b="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oMath>
                </a14:m>
                <a:r>
                  <a:rPr lang="zh-CN" altLang="en-US" b="1" dirty="0">
                    <a:latin typeface="Times New Roman" panose="02020603050405020304" pitchFamily="18" charset="0"/>
                    <a:cs typeface="Times New Roman" panose="02020603050405020304" pitchFamily="18" charset="0"/>
                    <a:sym typeface="Wingdings" panose="05000000000000000000" pitchFamily="2" charset="2"/>
                  </a:rPr>
                  <a:t>：</a:t>
                </a:r>
                <a14:m>
                  <m:oMath xmlns:m="http://schemas.openxmlformats.org/officeDocument/2006/math">
                    <m:r>
                      <a:rPr lang="en-US" altLang="zh-CN" b="1" i="1">
                        <a:latin typeface="Cambria Math" panose="02040503050406030204" pitchFamily="18" charset="0"/>
                        <a:ea typeface="Cambria Math" panose="02040503050406030204" pitchFamily="18" charset="0"/>
                      </a:rPr>
                      <m:t>𝒙</m:t>
                    </m:r>
                  </m:oMath>
                </a14:m>
                <a:r>
                  <a:rPr lang="zh-CN" altLang="en-US" b="1" dirty="0" smtClean="0"/>
                  <a:t>早饭吃面包。</a:t>
                </a:r>
                <a:endParaRPr lang="en-US" altLang="zh-CN" b="1" dirty="0" smtClean="0"/>
              </a:p>
              <a:p>
                <a:pPr marL="0" indent="0">
                  <a:buNone/>
                </a:pPr>
                <a:r>
                  <a:rPr lang="en-US" altLang="zh-CN" b="1" dirty="0"/>
                  <a:t> </a:t>
                </a:r>
                <a:r>
                  <a:rPr lang="en-US" altLang="zh-CN" b="1" dirty="0" smtClean="0"/>
                  <a:t>     </a:t>
                </a:r>
                <a:r>
                  <a:rPr lang="zh-CN" altLang="en-US" b="1" dirty="0" smtClean="0"/>
                  <a:t>则 </a:t>
                </a:r>
                <a:r>
                  <a:rPr lang="en-US" altLang="zh-CN" b="1" dirty="0" smtClean="0"/>
                  <a:t>(a) </a:t>
                </a:r>
                <a14:m>
                  <m:oMath xmlns:m="http://schemas.openxmlformats.org/officeDocument/2006/math">
                    <m:r>
                      <a:rPr lang="en-US" altLang="zh-CN" b="1" i="1" dirty="0">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𝑷</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oMath>
                </a14:m>
                <a:r>
                  <a:rPr lang="en-US" altLang="zh-CN" b="1" dirty="0" smtClean="0"/>
                  <a:t>.</a:t>
                </a:r>
              </a:p>
              <a:p>
                <a:pPr marL="0" indent="0">
                  <a:buNone/>
                </a:pPr>
                <a:r>
                  <a:rPr lang="en-US" altLang="zh-CN" b="1" dirty="0"/>
                  <a:t> </a:t>
                </a:r>
                <a:r>
                  <a:rPr lang="en-US" altLang="zh-CN" b="1" dirty="0" smtClean="0"/>
                  <a:t>        (b) </a:t>
                </a:r>
                <a14:m>
                  <m:oMath xmlns:m="http://schemas.openxmlformats.org/officeDocument/2006/math">
                    <m:r>
                      <a:rPr lang="en-US" altLang="zh-CN" b="1" i="1" dirty="0">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𝑴</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𝑹</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oMath>
                </a14:m>
                <a:r>
                  <a:rPr lang="en-US" altLang="zh-CN" b="1" dirty="0"/>
                  <a:t>.</a:t>
                </a:r>
                <a:endParaRPr lang="en-US" altLang="zh-CN" b="1" dirty="0" smtClean="0"/>
              </a:p>
              <a:p>
                <a:pPr marL="0" indent="0">
                  <a:buNone/>
                </a:pPr>
                <a:r>
                  <a:rPr lang="en-US" altLang="zh-CN" b="1" dirty="0" smtClean="0"/>
                  <a:t>         (c) </a:t>
                </a:r>
                <a14:m>
                  <m:oMath xmlns:m="http://schemas.openxmlformats.org/officeDocument/2006/math">
                    <m:r>
                      <a:rPr lang="en-US" altLang="zh-CN" b="1" i="1" dirty="0">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𝑴</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𝑬</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oMath>
                </a14:m>
                <a:r>
                  <a:rPr lang="en-US" altLang="zh-CN" b="1" dirty="0"/>
                  <a:t>.</a:t>
                </a:r>
                <a:endParaRPr lang="zh-CN" altLang="en-US" b="1"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37" t="-105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B67C87BA-7BB4-4FBB-8EE6-A30C0FB65631}" type="datetime1">
              <a:rPr lang="zh-CN" altLang="en-US" smtClean="0"/>
              <a:pPr/>
              <a:t>2019/10/29</a:t>
            </a:fld>
            <a:endParaRPr lang="zh-CN" altLang="en-US"/>
          </a:p>
        </p:txBody>
      </p:sp>
      <p:sp>
        <p:nvSpPr>
          <p:cNvPr id="5" name="灯片编号占位符 4"/>
          <p:cNvSpPr>
            <a:spLocks noGrp="1"/>
          </p:cNvSpPr>
          <p:nvPr>
            <p:ph type="sldNum" sz="quarter" idx="12"/>
          </p:nvPr>
        </p:nvSpPr>
        <p:spPr/>
        <p:txBody>
          <a:bodyPr/>
          <a:lstStyle/>
          <a:p>
            <a:fld id="{9880C485-3EAF-4318-915D-9216C2569B1B}" type="slidenum">
              <a:rPr lang="zh-CN" altLang="en-US" smtClean="0"/>
              <a:pPr/>
              <a:t>10</a:t>
            </a:fld>
            <a:endParaRPr lang="zh-CN" altLang="en-US"/>
          </a:p>
        </p:txBody>
      </p:sp>
      <mc:AlternateContent xmlns:mc="http://schemas.openxmlformats.org/markup-compatibility/2006" xmlns:a14="http://schemas.microsoft.com/office/drawing/2010/main">
        <mc:Choice Requires="a14">
          <p:sp>
            <p:nvSpPr>
              <p:cNvPr id="6" name="文本框 5"/>
              <p:cNvSpPr txBox="1"/>
              <p:nvPr/>
            </p:nvSpPr>
            <p:spPr>
              <a:xfrm>
                <a:off x="5652120" y="2101232"/>
                <a:ext cx="2640632" cy="1569660"/>
              </a:xfrm>
              <a:prstGeom prst="rect">
                <a:avLst/>
              </a:prstGeom>
              <a:solidFill>
                <a:srgbClr val="FFFF00"/>
              </a:solidFill>
            </p:spPr>
            <p:txBody>
              <a:bodyPr wrap="square" rtlCol="0">
                <a:spAutoFit/>
              </a:bodyPr>
              <a:lstStyle/>
              <a:p>
                <a:pPr algn="just"/>
                <a:r>
                  <a:rPr lang="en-US" altLang="zh-CN" sz="2400" b="1" dirty="0" smtClean="0">
                    <a:ea typeface="Cambria Math" panose="02040503050406030204" pitchFamily="18" charset="0"/>
                  </a:rPr>
                  <a:t>“</a:t>
                </a:r>
                <a14:m>
                  <m:oMath xmlns:m="http://schemas.openxmlformats.org/officeDocument/2006/math">
                    <m:r>
                      <a:rPr lang="en-US" altLang="zh-CN" sz="2400" b="1" i="1" dirty="0">
                        <a:latin typeface="Cambria Math" panose="02040503050406030204" pitchFamily="18" charset="0"/>
                        <a:ea typeface="Cambria Math" panose="02040503050406030204" pitchFamily="18" charset="0"/>
                      </a:rPr>
                      <m:t>∃</m:t>
                    </m:r>
                  </m:oMath>
                </a14:m>
                <a:r>
                  <a:rPr lang="en-US" altLang="zh-CN" sz="2400" b="1" dirty="0" smtClean="0"/>
                  <a:t>”</a:t>
                </a:r>
                <a:r>
                  <a:rPr lang="zh-CN" altLang="en-US" sz="2400" b="1" dirty="0" smtClean="0"/>
                  <a:t>称为存在量词，表示“存在一些”，“至少有一个”，“对于一些”。</a:t>
                </a:r>
                <a:endParaRPr lang="zh-CN" altLang="en-US" sz="2400" b="1" dirty="0"/>
              </a:p>
            </p:txBody>
          </p:sp>
        </mc:Choice>
        <mc:Fallback xmlns="">
          <p:sp>
            <p:nvSpPr>
              <p:cNvPr id="6" name="文本框 5"/>
              <p:cNvSpPr txBox="1">
                <a:spLocks noRot="1" noChangeAspect="1" noMove="1" noResize="1" noEditPoints="1" noAdjustHandles="1" noChangeArrowheads="1" noChangeShapeType="1" noTextEdit="1"/>
              </p:cNvSpPr>
              <p:nvPr/>
            </p:nvSpPr>
            <p:spPr>
              <a:xfrm>
                <a:off x="5652120" y="2101232"/>
                <a:ext cx="2640632" cy="1569660"/>
              </a:xfrm>
              <a:prstGeom prst="rect">
                <a:avLst/>
              </a:prstGeom>
              <a:blipFill rotWithShape="0">
                <a:blip r:embed="rId3"/>
                <a:stretch>
                  <a:fillRect l="-3464" t="-4669" r="-15242" b="-66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95340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heel(1)">
                                      <p:cBhvr>
                                        <p:cTn id="7"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命题函数与量词</a:t>
            </a:r>
          </a:p>
        </p:txBody>
      </p:sp>
      <p:sp>
        <p:nvSpPr>
          <p:cNvPr id="3" name="内容占位符 2"/>
          <p:cNvSpPr>
            <a:spLocks noGrp="1"/>
          </p:cNvSpPr>
          <p:nvPr>
            <p:ph idx="1"/>
          </p:nvPr>
        </p:nvSpPr>
        <p:spPr>
          <a:xfrm>
            <a:off x="457200" y="1556792"/>
            <a:ext cx="8219256" cy="1800200"/>
          </a:xfrm>
        </p:spPr>
        <p:txBody>
          <a:bodyPr/>
          <a:lstStyle/>
          <a:p>
            <a:r>
              <a:rPr lang="zh-CN" altLang="en-US" b="1" dirty="0" smtClean="0"/>
              <a:t>全称量词和存在量词统称为量词。</a:t>
            </a:r>
            <a:endParaRPr lang="en-US" altLang="zh-CN" b="1" dirty="0" smtClean="0"/>
          </a:p>
          <a:p>
            <a:r>
              <a:rPr lang="zh-CN" altLang="en-US" b="1" dirty="0" smtClean="0"/>
              <a:t>对</a:t>
            </a:r>
            <a:r>
              <a:rPr lang="zh-CN" altLang="en-US" b="1" dirty="0" smtClean="0">
                <a:solidFill>
                  <a:srgbClr val="0000CC"/>
                </a:solidFill>
              </a:rPr>
              <a:t>全称量词</a:t>
            </a:r>
            <a:r>
              <a:rPr lang="zh-CN" altLang="en-US" b="1" dirty="0" smtClean="0"/>
              <a:t>，此特性谓词常作</a:t>
            </a:r>
            <a:r>
              <a:rPr lang="zh-CN" altLang="en-US" b="1" dirty="0" smtClean="0">
                <a:solidFill>
                  <a:srgbClr val="0000CC"/>
                </a:solidFill>
              </a:rPr>
              <a:t>蕴含的前件</a:t>
            </a:r>
            <a:r>
              <a:rPr lang="zh-CN" altLang="en-US" b="1" dirty="0" smtClean="0"/>
              <a:t>。</a:t>
            </a:r>
            <a:endParaRPr lang="en-US" altLang="zh-CN" b="1" dirty="0" smtClean="0"/>
          </a:p>
          <a:p>
            <a:r>
              <a:rPr lang="zh-CN" altLang="en-US" b="1" dirty="0" smtClean="0"/>
              <a:t>对</a:t>
            </a:r>
            <a:r>
              <a:rPr lang="zh-CN" altLang="en-US" b="1" dirty="0" smtClean="0">
                <a:solidFill>
                  <a:srgbClr val="0000CC"/>
                </a:solidFill>
              </a:rPr>
              <a:t>存在量词</a:t>
            </a:r>
            <a:r>
              <a:rPr lang="zh-CN" altLang="en-US" b="1" dirty="0" smtClean="0"/>
              <a:t>，此特性谓词常作</a:t>
            </a:r>
            <a:r>
              <a:rPr lang="zh-CN" altLang="en-US" b="1" dirty="0" smtClean="0">
                <a:solidFill>
                  <a:srgbClr val="0000CC"/>
                </a:solidFill>
              </a:rPr>
              <a:t>合取项</a:t>
            </a:r>
            <a:r>
              <a:rPr lang="zh-CN" altLang="en-US" b="1" dirty="0" smtClean="0"/>
              <a:t>。</a:t>
            </a:r>
            <a:endParaRPr lang="zh-CN" altLang="en-US" b="1" dirty="0"/>
          </a:p>
        </p:txBody>
      </p:sp>
      <p:sp>
        <p:nvSpPr>
          <p:cNvPr id="4" name="日期占位符 3"/>
          <p:cNvSpPr>
            <a:spLocks noGrp="1"/>
          </p:cNvSpPr>
          <p:nvPr>
            <p:ph type="dt" sz="half" idx="10"/>
          </p:nvPr>
        </p:nvSpPr>
        <p:spPr/>
        <p:txBody>
          <a:bodyPr/>
          <a:lstStyle/>
          <a:p>
            <a:fld id="{B67C87BA-7BB4-4FBB-8EE6-A30C0FB65631}" type="datetime1">
              <a:rPr lang="zh-CN" altLang="en-US" smtClean="0"/>
              <a:pPr/>
              <a:t>2019/10/29</a:t>
            </a:fld>
            <a:endParaRPr lang="zh-CN" altLang="en-US"/>
          </a:p>
        </p:txBody>
      </p:sp>
      <p:sp>
        <p:nvSpPr>
          <p:cNvPr id="5" name="灯片编号占位符 4"/>
          <p:cNvSpPr>
            <a:spLocks noGrp="1"/>
          </p:cNvSpPr>
          <p:nvPr>
            <p:ph type="sldNum" sz="quarter" idx="12"/>
          </p:nvPr>
        </p:nvSpPr>
        <p:spPr/>
        <p:txBody>
          <a:bodyPr/>
          <a:lstStyle/>
          <a:p>
            <a:fld id="{9880C485-3EAF-4318-915D-9216C2569B1B}" type="slidenum">
              <a:rPr lang="zh-CN" altLang="en-US" smtClean="0"/>
              <a:pPr/>
              <a:t>11</a:t>
            </a:fld>
            <a:endParaRPr lang="zh-CN" altLang="en-US"/>
          </a:p>
        </p:txBody>
      </p:sp>
    </p:spTree>
    <p:extLst>
      <p:ext uri="{BB962C8B-B14F-4D97-AF65-F5344CB8AC3E}">
        <p14:creationId xmlns:p14="http://schemas.microsoft.com/office/powerpoint/2010/main" val="27902844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898525" y="1544638"/>
            <a:ext cx="7489825" cy="2308324"/>
          </a:xfrm>
          <a:prstGeom prst="rect">
            <a:avLst/>
          </a:prstGeom>
          <a:noFill/>
          <a:ln w="28575" algn="ctr">
            <a:solidFill>
              <a:schemeClr va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SzPct val="85000"/>
              <a:defRPr/>
            </a:pPr>
            <a:r>
              <a:rPr kumimoji="1" lang="en-US" altLang="zh-CN" sz="2400" b="1" dirty="0" smtClean="0">
                <a:solidFill>
                  <a:srgbClr val="003300"/>
                </a:solidFill>
                <a:latin typeface="Times New Roman" panose="02020603050405020304" pitchFamily="18" charset="0"/>
                <a:ea typeface="华文细黑" panose="02010600040101010101" pitchFamily="2" charset="-122"/>
              </a:rPr>
              <a:t>	</a:t>
            </a:r>
            <a:r>
              <a:rPr kumimoji="1" lang="zh-CN" altLang="en-US" sz="2400" b="1" dirty="0" smtClean="0">
                <a:solidFill>
                  <a:srgbClr val="003300"/>
                </a:solidFill>
                <a:latin typeface="Times New Roman" panose="02020603050405020304" pitchFamily="18" charset="0"/>
                <a:ea typeface="华文细黑" panose="02010600040101010101" pitchFamily="2" charset="-122"/>
              </a:rPr>
              <a:t>学习要点：</a:t>
            </a:r>
          </a:p>
          <a:p>
            <a:pPr>
              <a:spcBef>
                <a:spcPct val="50000"/>
              </a:spcBef>
              <a:buSzPct val="85000"/>
              <a:defRPr/>
            </a:pPr>
            <a:r>
              <a:rPr kumimoji="1" lang="zh-CN" altLang="en-US" sz="2400" b="1" dirty="0" smtClean="0">
                <a:solidFill>
                  <a:srgbClr val="003300"/>
                </a:solidFill>
                <a:latin typeface="Times New Roman" panose="02020603050405020304" pitchFamily="18" charset="0"/>
                <a:ea typeface="华文细黑" panose="02010600040101010101" pitchFamily="2" charset="-122"/>
              </a:rPr>
              <a:t>	</a:t>
            </a:r>
            <a:r>
              <a:rPr kumimoji="1" lang="en-US" altLang="zh-CN" sz="2400" b="1" dirty="0" smtClean="0">
                <a:solidFill>
                  <a:srgbClr val="003300"/>
                </a:solidFill>
                <a:latin typeface="Times New Roman" panose="02020603050405020304" pitchFamily="18" charset="0"/>
                <a:ea typeface="华文细黑" panose="02010600040101010101" pitchFamily="2" charset="-122"/>
              </a:rPr>
              <a:t>1. </a:t>
            </a:r>
            <a:r>
              <a:rPr kumimoji="1" lang="zh-CN" altLang="en-US" sz="2400" b="1" dirty="0" smtClean="0">
                <a:solidFill>
                  <a:srgbClr val="003300"/>
                </a:solidFill>
                <a:latin typeface="Times New Roman" panose="02020603050405020304" pitchFamily="18" charset="0"/>
                <a:ea typeface="华文细黑" panose="02010600040101010101" pitchFamily="2" charset="-122"/>
              </a:rPr>
              <a:t>理解并掌握基本概念：客体，谓词，简单命题函数，复合命题函数，个体域，总个体域，量词，全称量词，存在量词。</a:t>
            </a:r>
            <a:endParaRPr kumimoji="1" lang="en-US" altLang="zh-CN" sz="2400" b="1" dirty="0" smtClean="0">
              <a:solidFill>
                <a:srgbClr val="003300"/>
              </a:solidFill>
              <a:latin typeface="Times New Roman" panose="02020603050405020304" pitchFamily="18" charset="0"/>
              <a:ea typeface="华文细黑" panose="02010600040101010101" pitchFamily="2" charset="-122"/>
            </a:endParaRPr>
          </a:p>
          <a:p>
            <a:pPr>
              <a:spcBef>
                <a:spcPct val="50000"/>
              </a:spcBef>
              <a:buSzPct val="85000"/>
              <a:defRPr/>
            </a:pPr>
            <a:r>
              <a:rPr kumimoji="1" lang="en-US" altLang="zh-CN" sz="2400" b="1" dirty="0">
                <a:solidFill>
                  <a:srgbClr val="003300"/>
                </a:solidFill>
                <a:latin typeface="Times New Roman" panose="02020603050405020304" pitchFamily="18" charset="0"/>
                <a:ea typeface="华文细黑" panose="02010600040101010101" pitchFamily="2" charset="-122"/>
              </a:rPr>
              <a:t> </a:t>
            </a:r>
            <a:r>
              <a:rPr kumimoji="1" lang="en-US" altLang="zh-CN" sz="2400" b="1" dirty="0" smtClean="0">
                <a:solidFill>
                  <a:srgbClr val="003300"/>
                </a:solidFill>
                <a:latin typeface="Times New Roman" panose="02020603050405020304" pitchFamily="18" charset="0"/>
                <a:ea typeface="华文细黑" panose="02010600040101010101" pitchFamily="2" charset="-122"/>
              </a:rPr>
              <a:t>           2. </a:t>
            </a:r>
            <a:r>
              <a:rPr kumimoji="1" lang="zh-CN" altLang="en-US" sz="2400" b="1" dirty="0" smtClean="0">
                <a:solidFill>
                  <a:srgbClr val="003300"/>
                </a:solidFill>
                <a:latin typeface="Times New Roman" panose="02020603050405020304" pitchFamily="18" charset="0"/>
                <a:ea typeface="华文细黑" panose="02010600040101010101" pitchFamily="2" charset="-122"/>
              </a:rPr>
              <a:t>会用谓语表达式写出命题。</a:t>
            </a:r>
            <a:endParaRPr kumimoji="1" lang="zh-CN" altLang="en-US" sz="2400" b="1" u="sng"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endParaRPr>
          </a:p>
        </p:txBody>
      </p:sp>
      <p:pic>
        <p:nvPicPr>
          <p:cNvPr id="60419" name="Picture 3" descr="52design_com_kr_0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950" y="90805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0"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61AB0D9-82E6-4E3E-9DDC-5AE59A461BF1}" type="slidenum">
              <a:rPr lang="en-US" altLang="zh-CN" smtClean="0">
                <a:solidFill>
                  <a:srgbClr val="045C75"/>
                </a:solidFill>
              </a:rPr>
              <a:pPr/>
              <a:t>12</a:t>
            </a:fld>
            <a:endParaRPr lang="en-US" altLang="zh-CN" smtClean="0">
              <a:solidFill>
                <a:srgbClr val="045C75"/>
              </a:solidFill>
            </a:endParaRPr>
          </a:p>
        </p:txBody>
      </p:sp>
    </p:spTree>
    <p:extLst>
      <p:ext uri="{BB962C8B-B14F-4D97-AF65-F5344CB8AC3E}">
        <p14:creationId xmlns:p14="http://schemas.microsoft.com/office/powerpoint/2010/main" val="928452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0418"/>
                                        </p:tgtEl>
                                        <p:attrNameLst>
                                          <p:attrName>style.visibility</p:attrName>
                                        </p:attrNameLst>
                                      </p:cBhvr>
                                      <p:to>
                                        <p:strVal val="visible"/>
                                      </p:to>
                                    </p:set>
                                    <p:animEffect transition="in" filter="wipe(down)">
                                      <p:cBhvr>
                                        <p:cTn id="7" dur="500"/>
                                        <p:tgtEl>
                                          <p:spTgt spid="60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1325563" y="1544638"/>
            <a:ext cx="7026275" cy="3139321"/>
          </a:xfrm>
          <a:prstGeom prst="rect">
            <a:avLst/>
          </a:prstGeom>
          <a:noFill/>
          <a:ln w="28575" algn="ctr">
            <a:solidFill>
              <a:schemeClr va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SzPct val="85000"/>
              <a:defRPr/>
            </a:pPr>
            <a:r>
              <a:rPr kumimoji="1" lang="en-US" altLang="zh-CN" sz="2400" b="1" dirty="0" smtClean="0">
                <a:solidFill>
                  <a:srgbClr val="003300"/>
                </a:solidFill>
                <a:latin typeface="Times New Roman" panose="02020603050405020304" pitchFamily="18" charset="0"/>
                <a:ea typeface="华文细黑" panose="02010600040101010101" pitchFamily="2" charset="-122"/>
              </a:rPr>
              <a:t>	</a:t>
            </a:r>
            <a:r>
              <a:rPr kumimoji="1" lang="zh-CN" altLang="en-US" sz="3600" b="1" dirty="0" smtClean="0">
                <a:solidFill>
                  <a:srgbClr val="003300"/>
                </a:solidFill>
                <a:latin typeface="Times New Roman" panose="02020603050405020304" pitchFamily="18" charset="0"/>
                <a:ea typeface="华文细黑" panose="02010600040101010101" pitchFamily="2" charset="-122"/>
              </a:rPr>
              <a:t>作业：</a:t>
            </a:r>
            <a:endParaRPr kumimoji="1" lang="en-US" altLang="zh-CN" sz="3600" b="1" dirty="0" smtClean="0">
              <a:solidFill>
                <a:srgbClr val="003300"/>
              </a:solidFill>
              <a:latin typeface="Times New Roman" panose="02020603050405020304" pitchFamily="18" charset="0"/>
              <a:ea typeface="华文细黑" panose="02010600040101010101" pitchFamily="2" charset="-122"/>
            </a:endParaRPr>
          </a:p>
          <a:p>
            <a:pPr>
              <a:spcBef>
                <a:spcPct val="50000"/>
              </a:spcBef>
              <a:buSzPct val="85000"/>
              <a:defRPr/>
            </a:pPr>
            <a:r>
              <a:rPr kumimoji="1" lang="en-US" altLang="zh-CN" sz="3600" b="1" dirty="0" err="1" smtClean="0">
                <a:solidFill>
                  <a:srgbClr val="003300"/>
                </a:solidFill>
                <a:latin typeface="Times New Roman" panose="02020603050405020304" pitchFamily="18" charset="0"/>
                <a:ea typeface="华文细黑" panose="02010600040101010101" pitchFamily="2" charset="-122"/>
              </a:rPr>
              <a:t>P59</a:t>
            </a:r>
            <a:r>
              <a:rPr kumimoji="1" lang="en-US" altLang="zh-CN" sz="3600" b="1" dirty="0" smtClean="0">
                <a:solidFill>
                  <a:srgbClr val="003300"/>
                </a:solidFill>
                <a:latin typeface="Times New Roman" panose="02020603050405020304" pitchFamily="18" charset="0"/>
                <a:ea typeface="华文细黑" panose="02010600040101010101" pitchFamily="2" charset="-122"/>
              </a:rPr>
              <a:t>-60</a:t>
            </a:r>
            <a:r>
              <a:rPr kumimoji="1" lang="en-US" altLang="zh-CN" sz="3600" b="1" dirty="0" smtClean="0">
                <a:solidFill>
                  <a:srgbClr val="0033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rPr>
              <a:t>:  2-1,2-2</a:t>
            </a:r>
            <a:r>
              <a:rPr kumimoji="1" lang="zh-CN" altLang="en-US" sz="3600" b="1" dirty="0" smtClean="0">
                <a:solidFill>
                  <a:srgbClr val="0033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rPr>
              <a:t>习题</a:t>
            </a:r>
            <a:endParaRPr kumimoji="1" lang="en-US" altLang="zh-CN" sz="3600" b="1" dirty="0" smtClean="0">
              <a:solidFill>
                <a:srgbClr val="0033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endParaRPr>
          </a:p>
          <a:p>
            <a:pPr>
              <a:spcBef>
                <a:spcPct val="50000"/>
              </a:spcBef>
              <a:buSzPct val="85000"/>
              <a:defRPr/>
            </a:pPr>
            <a:r>
              <a:rPr kumimoji="1" lang="en-US" altLang="zh-CN" sz="3600" b="1" dirty="0" smtClean="0">
                <a:solidFill>
                  <a:srgbClr val="0033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rPr>
              <a:t>(1)</a:t>
            </a:r>
            <a:r>
              <a:rPr kumimoji="1" lang="en-US" altLang="zh-CN" sz="36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rPr>
              <a:t>a,b,c,d,e</a:t>
            </a:r>
            <a:endParaRPr kumimoji="1" lang="en-US" altLang="zh-CN" sz="3600" b="1" dirty="0" smtClean="0">
              <a:solidFill>
                <a:srgbClr val="0033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endParaRPr>
          </a:p>
          <a:p>
            <a:pPr>
              <a:spcBef>
                <a:spcPct val="50000"/>
              </a:spcBef>
              <a:buSzPct val="85000"/>
              <a:defRPr/>
            </a:pPr>
            <a:r>
              <a:rPr kumimoji="1" lang="en-US" altLang="zh-CN" sz="3600" b="1" dirty="0" smtClean="0">
                <a:solidFill>
                  <a:srgbClr val="0033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rPr>
              <a:t>(2)</a:t>
            </a:r>
            <a:r>
              <a:rPr kumimoji="1" lang="en-US" altLang="zh-CN" sz="36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rPr>
              <a:t>a,b,c,d,e</a:t>
            </a:r>
            <a:endParaRPr kumimoji="1" lang="zh-CN" alt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endParaRPr>
          </a:p>
        </p:txBody>
      </p:sp>
      <p:pic>
        <p:nvPicPr>
          <p:cNvPr id="61443" name="Picture 3" descr="52design_com_kr_0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90805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4"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F14F8AE-9276-4131-A536-34B1A9980463}" type="slidenum">
              <a:rPr lang="en-US" altLang="zh-CN" smtClean="0">
                <a:solidFill>
                  <a:srgbClr val="045C75"/>
                </a:solidFill>
              </a:rPr>
              <a:pPr/>
              <a:t>13</a:t>
            </a:fld>
            <a:endParaRPr lang="en-US" altLang="zh-CN" smtClean="0">
              <a:solidFill>
                <a:srgbClr val="045C75"/>
              </a:solidFill>
            </a:endParaRPr>
          </a:p>
        </p:txBody>
      </p:sp>
    </p:spTree>
    <p:extLst>
      <p:ext uri="{BB962C8B-B14F-4D97-AF65-F5344CB8AC3E}">
        <p14:creationId xmlns:p14="http://schemas.microsoft.com/office/powerpoint/2010/main" val="33132001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 </a:t>
            </a:r>
            <a:r>
              <a:rPr lang="zh-CN" altLang="en-US" dirty="0" smtClean="0"/>
              <a:t>谓词公式与翻译</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b="1" dirty="0" smtClean="0">
                    <a:solidFill>
                      <a:srgbClr val="0000CC"/>
                    </a:solidFill>
                    <a:latin typeface="Times New Roman" panose="02020603050405020304" pitchFamily="18" charset="0"/>
                    <a:cs typeface="Times New Roman" panose="02020603050405020304" pitchFamily="18" charset="0"/>
                  </a:rPr>
                  <a:t>定义</a:t>
                </a:r>
                <a:r>
                  <a:rPr lang="en-US" altLang="zh-CN" b="1" dirty="0" smtClean="0">
                    <a:solidFill>
                      <a:srgbClr val="0000CC"/>
                    </a:solidFill>
                    <a:latin typeface="Times New Roman" panose="02020603050405020304" pitchFamily="18" charset="0"/>
                    <a:cs typeface="Times New Roman" panose="02020603050405020304" pitchFamily="18" charset="0"/>
                  </a:rPr>
                  <a:t>2-3.1 </a:t>
                </a:r>
                <a:r>
                  <a:rPr lang="zh-CN" altLang="en-US" b="1" dirty="0" smtClean="0">
                    <a:latin typeface="Times New Roman" panose="02020603050405020304" pitchFamily="18" charset="0"/>
                    <a:cs typeface="Times New Roman" panose="02020603050405020304" pitchFamily="18" charset="0"/>
                  </a:rPr>
                  <a:t>谓词演算的合式公式，可由下述各条组成：</a:t>
                </a:r>
                <a:endParaRPr lang="en-US" altLang="zh-CN" b="1" dirty="0" smtClean="0">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(1)</a:t>
                </a:r>
                <a:r>
                  <a:rPr lang="zh-CN" altLang="en-US" b="1" dirty="0" smtClean="0">
                    <a:latin typeface="Times New Roman" panose="02020603050405020304" pitchFamily="18" charset="0"/>
                    <a:cs typeface="Times New Roman" panose="02020603050405020304" pitchFamily="18" charset="0"/>
                  </a:rPr>
                  <a:t>原子谓词公式是合式公式。</a:t>
                </a:r>
                <a:endParaRPr lang="en-US" altLang="zh-CN" b="1" dirty="0" smtClean="0">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(2)</a:t>
                </a:r>
                <a:r>
                  <a:rPr lang="zh-CN" altLang="en-US" b="1" dirty="0" smtClean="0">
                    <a:latin typeface="Times New Roman" panose="02020603050405020304" pitchFamily="18" charset="0"/>
                    <a:cs typeface="Times New Roman" panose="02020603050405020304" pitchFamily="18" charset="0"/>
                  </a:rPr>
                  <a:t>若</a:t>
                </a:r>
                <a:r>
                  <a:rPr lang="en-US" altLang="zh-CN" b="1" dirty="0" smtClean="0">
                    <a:latin typeface="Times New Roman" panose="02020603050405020304" pitchFamily="18" charset="0"/>
                    <a:cs typeface="Times New Roman" panose="02020603050405020304" pitchFamily="18" charset="0"/>
                  </a:rPr>
                  <a:t>A</a:t>
                </a:r>
                <a:r>
                  <a:rPr lang="zh-CN" altLang="en-US" b="1" dirty="0" smtClean="0">
                    <a:latin typeface="Times New Roman" panose="02020603050405020304" pitchFamily="18" charset="0"/>
                    <a:cs typeface="Times New Roman" panose="02020603050405020304" pitchFamily="18" charset="0"/>
                  </a:rPr>
                  <a:t>是合式公式，则</a:t>
                </a:r>
                <a14:m>
                  <m:oMath xmlns:m="http://schemas.openxmlformats.org/officeDocument/2006/math">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𝑨</m:t>
                    </m:r>
                  </m:oMath>
                </a14:m>
                <a:r>
                  <a:rPr lang="zh-CN" altLang="en-US" b="1" dirty="0" smtClean="0">
                    <a:latin typeface="Times New Roman" panose="02020603050405020304" pitchFamily="18" charset="0"/>
                    <a:cs typeface="Times New Roman" panose="02020603050405020304" pitchFamily="18" charset="0"/>
                  </a:rPr>
                  <a:t>是一个合式公式。</a:t>
                </a:r>
                <a:endParaRPr lang="en-US" altLang="zh-CN" b="1" dirty="0" smtClean="0">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(3)</a:t>
                </a:r>
                <a:r>
                  <a:rPr lang="zh-CN" altLang="en-US" b="1" dirty="0" smtClean="0">
                    <a:latin typeface="Times New Roman" panose="02020603050405020304" pitchFamily="18" charset="0"/>
                    <a:cs typeface="Times New Roman" panose="02020603050405020304" pitchFamily="18" charset="0"/>
                  </a:rPr>
                  <a:t>若</a:t>
                </a:r>
                <a:r>
                  <a:rPr lang="en-US" altLang="zh-CN" b="1" dirty="0" smtClean="0">
                    <a:latin typeface="Times New Roman" panose="02020603050405020304" pitchFamily="18" charset="0"/>
                    <a:cs typeface="Times New Roman" panose="02020603050405020304" pitchFamily="18" charset="0"/>
                  </a:rPr>
                  <a:t>A</a:t>
                </a:r>
                <a:r>
                  <a:rPr lang="zh-CN" altLang="en-US" b="1" dirty="0" smtClean="0">
                    <a:latin typeface="Times New Roman" panose="02020603050405020304" pitchFamily="18" charset="0"/>
                    <a:cs typeface="Times New Roman" panose="02020603050405020304" pitchFamily="18" charset="0"/>
                  </a:rPr>
                  <a:t>和</a:t>
                </a:r>
                <a:r>
                  <a:rPr lang="en-US" altLang="zh-CN" b="1" dirty="0" smtClean="0">
                    <a:latin typeface="Times New Roman" panose="02020603050405020304" pitchFamily="18" charset="0"/>
                    <a:cs typeface="Times New Roman" panose="02020603050405020304" pitchFamily="18" charset="0"/>
                  </a:rPr>
                  <a:t>B</a:t>
                </a:r>
                <a:r>
                  <a:rPr lang="zh-CN" altLang="en-US" b="1" dirty="0" smtClean="0">
                    <a:latin typeface="Times New Roman" panose="02020603050405020304" pitchFamily="18" charset="0"/>
                    <a:cs typeface="Times New Roman" panose="02020603050405020304" pitchFamily="18" charset="0"/>
                  </a:rPr>
                  <a:t>都是合式公式，则</a:t>
                </a:r>
                <a14:m>
                  <m:oMath xmlns:m="http://schemas.openxmlformats.org/officeDocument/2006/math">
                    <m:r>
                      <a:rPr lang="en-US" altLang="zh-CN" b="1" i="0" smtClean="0">
                        <a:latin typeface="Cambria Math" panose="02040503050406030204" pitchFamily="18" charset="0"/>
                      </a:rPr>
                      <m:t>(</m:t>
                    </m:r>
                    <m:r>
                      <a:rPr lang="en-US" altLang="zh-CN" b="1" i="1" smtClean="0">
                        <a:latin typeface="Cambria Math" panose="02040503050406030204" pitchFamily="18" charset="0"/>
                      </a:rPr>
                      <m:t>𝑨</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𝑩</m:t>
                    </m:r>
                    <m:r>
                      <a:rPr lang="en-US" altLang="zh-CN" b="1" i="1" smtClean="0">
                        <a:latin typeface="Cambria Math" panose="02040503050406030204" pitchFamily="18" charset="0"/>
                        <a:ea typeface="Cambria Math" panose="02040503050406030204" pitchFamily="18" charset="0"/>
                      </a:rPr>
                      <m:t>)</m:t>
                    </m:r>
                  </m:oMath>
                </a14:m>
                <a:r>
                  <a:rPr lang="en-US" altLang="zh-CN" b="1"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zh-CN" b="1">
                        <a:latin typeface="Cambria Math" panose="02040503050406030204" pitchFamily="18" charset="0"/>
                      </a:rPr>
                      <m:t>(</m:t>
                    </m:r>
                    <m:r>
                      <a:rPr lang="en-US" altLang="zh-CN" b="1" i="1">
                        <a:latin typeface="Cambria Math" panose="02040503050406030204" pitchFamily="18" charset="0"/>
                      </a:rPr>
                      <m:t>𝑨</m:t>
                    </m:r>
                    <m:r>
                      <a:rPr lang="en-US" altLang="zh-CN" b="1" i="1" smtClean="0">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𝑩</m:t>
                    </m:r>
                    <m:r>
                      <a:rPr lang="en-US" altLang="zh-CN" b="1" i="1">
                        <a:latin typeface="Cambria Math" panose="02040503050406030204" pitchFamily="18" charset="0"/>
                        <a:ea typeface="Cambria Math" panose="02040503050406030204" pitchFamily="18" charset="0"/>
                      </a:rPr>
                      <m:t>)</m:t>
                    </m:r>
                  </m:oMath>
                </a14:m>
                <a:r>
                  <a:rPr lang="en-US" altLang="zh-CN" b="1" dirty="0">
                    <a:latin typeface="Times New Roman" panose="02020603050405020304" pitchFamily="18" charset="0"/>
                    <a:cs typeface="Times New Roman" panose="02020603050405020304" pitchFamily="18" charset="0"/>
                  </a:rPr>
                  <a:t>, </a:t>
                </a:r>
                <a14:m>
                  <m:oMath xmlns:m="http://schemas.openxmlformats.org/officeDocument/2006/math">
                    <m:r>
                      <a:rPr lang="en-US" altLang="zh-CN" b="1">
                        <a:latin typeface="Cambria Math" panose="02040503050406030204" pitchFamily="18" charset="0"/>
                      </a:rPr>
                      <m:t>(</m:t>
                    </m:r>
                    <m:r>
                      <a:rPr lang="en-US" altLang="zh-CN" b="1" i="1">
                        <a:latin typeface="Cambria Math" panose="02040503050406030204" pitchFamily="18" charset="0"/>
                      </a:rPr>
                      <m:t>𝑨</m:t>
                    </m:r>
                    <m:r>
                      <a:rPr lang="en-US" altLang="zh-CN" b="1" i="1" smtClean="0">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𝑩</m:t>
                    </m:r>
                    <m:r>
                      <a:rPr lang="en-US" altLang="zh-CN" b="1" i="1">
                        <a:latin typeface="Cambria Math" panose="02040503050406030204" pitchFamily="18" charset="0"/>
                        <a:ea typeface="Cambria Math" panose="02040503050406030204" pitchFamily="18" charset="0"/>
                      </a:rPr>
                      <m:t>)</m:t>
                    </m:r>
                  </m:oMath>
                </a14:m>
                <a:r>
                  <a:rPr lang="zh-CN" altLang="en-US" b="1" dirty="0" smtClean="0">
                    <a:latin typeface="Times New Roman" panose="02020603050405020304" pitchFamily="18" charset="0"/>
                    <a:cs typeface="Times New Roman" panose="02020603050405020304" pitchFamily="18" charset="0"/>
                  </a:rPr>
                  <a:t>和</a:t>
                </a:r>
                <a14:m>
                  <m:oMath xmlns:m="http://schemas.openxmlformats.org/officeDocument/2006/math">
                    <m:r>
                      <a:rPr lang="en-US" altLang="zh-CN" b="1">
                        <a:latin typeface="Cambria Math" panose="02040503050406030204" pitchFamily="18" charset="0"/>
                      </a:rPr>
                      <m:t>(</m:t>
                    </m:r>
                    <m:r>
                      <a:rPr lang="en-US" altLang="zh-CN" b="1" i="1">
                        <a:latin typeface="Cambria Math" panose="02040503050406030204" pitchFamily="18" charset="0"/>
                      </a:rPr>
                      <m:t>𝑨</m:t>
                    </m:r>
                    <m:r>
                      <a:rPr lang="en-US" altLang="zh-CN" b="1" i="1" smtClean="0">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𝑩</m:t>
                    </m:r>
                    <m:r>
                      <a:rPr lang="en-US" altLang="zh-CN" b="1" i="1">
                        <a:latin typeface="Cambria Math" panose="02040503050406030204" pitchFamily="18" charset="0"/>
                        <a:ea typeface="Cambria Math" panose="02040503050406030204" pitchFamily="18" charset="0"/>
                      </a:rPr>
                      <m:t>)</m:t>
                    </m:r>
                  </m:oMath>
                </a14:m>
                <a:r>
                  <a:rPr lang="zh-CN" altLang="en-US" b="1" dirty="0" smtClean="0">
                    <a:latin typeface="Times New Roman" panose="02020603050405020304" pitchFamily="18" charset="0"/>
                    <a:cs typeface="Times New Roman" panose="02020603050405020304" pitchFamily="18" charset="0"/>
                  </a:rPr>
                  <a:t>是合式公式。</a:t>
                </a:r>
                <a:endParaRPr lang="en-US" altLang="zh-CN" b="1" dirty="0" smtClean="0">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(4)</a:t>
                </a:r>
                <a:r>
                  <a:rPr lang="zh-CN" altLang="en-US" b="1" dirty="0" smtClean="0">
                    <a:latin typeface="Times New Roman" panose="02020603050405020304" pitchFamily="18" charset="0"/>
                    <a:cs typeface="Times New Roman" panose="02020603050405020304" pitchFamily="18" charset="0"/>
                  </a:rPr>
                  <a:t>如果</a:t>
                </a:r>
                <a:r>
                  <a:rPr lang="en-US" altLang="zh-CN" b="1" dirty="0" smtClean="0">
                    <a:latin typeface="Times New Roman" panose="02020603050405020304" pitchFamily="18" charset="0"/>
                    <a:cs typeface="Times New Roman" panose="02020603050405020304" pitchFamily="18" charset="0"/>
                  </a:rPr>
                  <a:t>A</a:t>
                </a:r>
                <a:r>
                  <a:rPr lang="zh-CN" altLang="en-US" b="1" dirty="0" smtClean="0">
                    <a:latin typeface="Times New Roman" panose="02020603050405020304" pitchFamily="18" charset="0"/>
                    <a:cs typeface="Times New Roman" panose="02020603050405020304" pitchFamily="18" charset="0"/>
                  </a:rPr>
                  <a:t>是合式公式，</a:t>
                </a:r>
                <a:r>
                  <a:rPr lang="en-US" altLang="zh-CN" b="1" dirty="0" smtClean="0">
                    <a:latin typeface="Times New Roman" panose="02020603050405020304" pitchFamily="18" charset="0"/>
                    <a:cs typeface="Times New Roman" panose="02020603050405020304" pitchFamily="18" charset="0"/>
                  </a:rPr>
                  <a:t>x</a:t>
                </a:r>
                <a:r>
                  <a:rPr lang="zh-CN" altLang="en-US" b="1" dirty="0" smtClean="0">
                    <a:latin typeface="Times New Roman" panose="02020603050405020304" pitchFamily="18" charset="0"/>
                    <a:cs typeface="Times New Roman" panose="02020603050405020304" pitchFamily="18" charset="0"/>
                  </a:rPr>
                  <a:t>是</a:t>
                </a:r>
                <a:r>
                  <a:rPr lang="en-US" altLang="zh-CN" b="1" dirty="0" smtClean="0">
                    <a:latin typeface="Times New Roman" panose="02020603050405020304" pitchFamily="18" charset="0"/>
                    <a:cs typeface="Times New Roman" panose="02020603050405020304" pitchFamily="18" charset="0"/>
                  </a:rPr>
                  <a:t>A</a:t>
                </a:r>
                <a:r>
                  <a:rPr lang="zh-CN" altLang="en-US" b="1" dirty="0" smtClean="0">
                    <a:latin typeface="Times New Roman" panose="02020603050405020304" pitchFamily="18" charset="0"/>
                    <a:cs typeface="Times New Roman" panose="02020603050405020304" pitchFamily="18" charset="0"/>
                  </a:rPr>
                  <a:t>中出现的任何变元，则</a:t>
                </a:r>
                <a14:m>
                  <m:oMath xmlns:m="http://schemas.openxmlformats.org/officeDocument/2006/math">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e>
                    </m:d>
                    <m:r>
                      <a:rPr lang="en-US" altLang="zh-CN" b="1" i="1" smtClean="0">
                        <a:latin typeface="Cambria Math" panose="02040503050406030204" pitchFamily="18" charset="0"/>
                        <a:ea typeface="Cambria Math" panose="02040503050406030204" pitchFamily="18" charset="0"/>
                      </a:rPr>
                      <m:t>𝑨</m:t>
                    </m:r>
                  </m:oMath>
                </a14:m>
                <a:r>
                  <a:rPr lang="zh-CN" altLang="en-US" b="1" dirty="0" smtClean="0">
                    <a:latin typeface="Times New Roman" panose="02020603050405020304" pitchFamily="18" charset="0"/>
                    <a:cs typeface="Times New Roman" panose="02020603050405020304" pitchFamily="18" charset="0"/>
                  </a:rPr>
                  <a:t>和</a:t>
                </a:r>
                <a14:m>
                  <m:oMath xmlns:m="http://schemas.openxmlformats.org/officeDocument/2006/math">
                    <m:d>
                      <m:dPr>
                        <m:ctrlPr>
                          <a:rPr lang="en-US" altLang="zh-CN" b="1" i="1" dirty="0">
                            <a:latin typeface="Cambria Math" panose="02040503050406030204" pitchFamily="18" charset="0"/>
                            <a:ea typeface="Cambria Math" panose="02040503050406030204" pitchFamily="18" charset="0"/>
                          </a:rPr>
                        </m:ctrlPr>
                      </m:dPr>
                      <m:e>
                        <m:r>
                          <a:rPr lang="en-US" altLang="zh-CN" b="1" i="1" dirty="0">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e>
                    </m:d>
                    <m:r>
                      <a:rPr lang="en-US" altLang="zh-CN" b="1" i="1" smtClean="0">
                        <a:latin typeface="Cambria Math" panose="02040503050406030204" pitchFamily="18" charset="0"/>
                        <a:ea typeface="Cambria Math" panose="02040503050406030204" pitchFamily="18" charset="0"/>
                      </a:rPr>
                      <m:t>𝑨</m:t>
                    </m:r>
                  </m:oMath>
                </a14:m>
                <a:r>
                  <a:rPr lang="zh-CN" altLang="en-US" b="1" dirty="0" smtClean="0">
                    <a:latin typeface="Times New Roman" panose="02020603050405020304" pitchFamily="18" charset="0"/>
                    <a:cs typeface="Times New Roman" panose="02020603050405020304" pitchFamily="18" charset="0"/>
                  </a:rPr>
                  <a:t>都是合式公式。</a:t>
                </a:r>
                <a:endParaRPr lang="en-US" altLang="zh-CN" b="1" dirty="0" smtClean="0">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(5)</a:t>
                </a:r>
                <a:r>
                  <a:rPr lang="zh-CN" altLang="en-US" b="1" dirty="0" smtClean="0">
                    <a:latin typeface="Times New Roman" panose="02020603050405020304" pitchFamily="18" charset="0"/>
                    <a:cs typeface="Times New Roman" panose="02020603050405020304" pitchFamily="18" charset="0"/>
                  </a:rPr>
                  <a:t>只有经过有限次地应用规则</a:t>
                </a:r>
                <a:r>
                  <a:rPr lang="en-US" altLang="zh-CN" b="1" dirty="0" smtClean="0">
                    <a:latin typeface="Times New Roman" panose="02020603050405020304" pitchFamily="18" charset="0"/>
                    <a:cs typeface="Times New Roman" panose="02020603050405020304" pitchFamily="18" charset="0"/>
                  </a:rPr>
                  <a:t>(1),(2),(3),(4)</a:t>
                </a:r>
                <a:r>
                  <a:rPr lang="zh-CN" altLang="en-US" b="1" dirty="0" smtClean="0">
                    <a:latin typeface="Times New Roman" panose="02020603050405020304" pitchFamily="18" charset="0"/>
                    <a:cs typeface="Times New Roman" panose="02020603050405020304" pitchFamily="18" charset="0"/>
                  </a:rPr>
                  <a:t>所得到的公式是合式公式。</a:t>
                </a:r>
                <a:endParaRPr lang="en-US" altLang="zh-CN" b="1" dirty="0" smtClean="0">
                  <a:latin typeface="Times New Roman" panose="02020603050405020304" pitchFamily="18" charset="0"/>
                  <a:cs typeface="Times New Roman" panose="02020603050405020304" pitchFamily="18" charset="0"/>
                </a:endParaRPr>
              </a:p>
              <a:p>
                <a:r>
                  <a:rPr lang="zh-CN" altLang="en-US" b="1" dirty="0" smtClean="0">
                    <a:solidFill>
                      <a:srgbClr val="CC00CC"/>
                    </a:solidFill>
                    <a:latin typeface="Times New Roman" panose="02020603050405020304" pitchFamily="18" charset="0"/>
                    <a:cs typeface="Times New Roman" panose="02020603050405020304" pitchFamily="18" charset="0"/>
                  </a:rPr>
                  <a:t>谓词合式公式今后简称谓词公式</a:t>
                </a:r>
                <a:r>
                  <a:rPr lang="zh-CN" altLang="en-US"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37" t="-1455" r="-296"/>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B67C87BA-7BB4-4FBB-8EE6-A30C0FB65631}" type="datetime1">
              <a:rPr lang="zh-CN" altLang="en-US" smtClean="0"/>
              <a:pPr/>
              <a:t>2019/10/29</a:t>
            </a:fld>
            <a:endParaRPr lang="zh-CN" altLang="en-US"/>
          </a:p>
        </p:txBody>
      </p:sp>
      <p:sp>
        <p:nvSpPr>
          <p:cNvPr id="5" name="灯片编号占位符 4"/>
          <p:cNvSpPr>
            <a:spLocks noGrp="1"/>
          </p:cNvSpPr>
          <p:nvPr>
            <p:ph type="sldNum" sz="quarter" idx="12"/>
          </p:nvPr>
        </p:nvSpPr>
        <p:spPr/>
        <p:txBody>
          <a:bodyPr/>
          <a:lstStyle/>
          <a:p>
            <a:fld id="{9880C485-3EAF-4318-915D-9216C2569B1B}" type="slidenum">
              <a:rPr lang="zh-CN" altLang="en-US" smtClean="0"/>
              <a:pPr/>
              <a:t>14</a:t>
            </a:fld>
            <a:endParaRPr lang="zh-CN" altLang="en-US"/>
          </a:p>
        </p:txBody>
      </p:sp>
    </p:spTree>
    <p:extLst>
      <p:ext uri="{BB962C8B-B14F-4D97-AF65-F5344CB8AC3E}">
        <p14:creationId xmlns:p14="http://schemas.microsoft.com/office/powerpoint/2010/main" val="38619552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谓词公式与翻译</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124744"/>
                <a:ext cx="8424936" cy="4536504"/>
              </a:xfrm>
            </p:spPr>
            <p:txBody>
              <a:bodyPr/>
              <a:lstStyle/>
              <a:p>
                <a:r>
                  <a:rPr lang="zh-CN" altLang="en-US" b="1" dirty="0" smtClean="0">
                    <a:solidFill>
                      <a:srgbClr val="0000CC"/>
                    </a:solidFill>
                  </a:rPr>
                  <a:t>例题</a:t>
                </a:r>
                <a:r>
                  <a:rPr lang="en-US" altLang="zh-CN" b="1" dirty="0" smtClean="0">
                    <a:solidFill>
                      <a:srgbClr val="0000CC"/>
                    </a:solidFill>
                  </a:rPr>
                  <a:t>1</a:t>
                </a:r>
                <a:r>
                  <a:rPr lang="en-US" altLang="zh-CN" b="1" dirty="0" smtClean="0"/>
                  <a:t> </a:t>
                </a:r>
                <a:r>
                  <a:rPr lang="zh-CN" altLang="en-US" b="1" dirty="0" smtClean="0"/>
                  <a:t>并非每个实数都是有理数。</a:t>
                </a:r>
                <a14:m>
                  <m:oMath xmlns:m="http://schemas.openxmlformats.org/officeDocument/2006/math">
                    <m:r>
                      <a:rPr lang="en-US" altLang="zh-CN" b="1" i="0" smtClean="0">
                        <a:latin typeface="Cambria Math" panose="02040503050406030204" pitchFamily="18" charset="0"/>
                      </a:rPr>
                      <m:t>(</m:t>
                    </m:r>
                    <m:r>
                      <a:rPr lang="en-US" altLang="zh-CN" b="1" i="1" smtClean="0">
                        <a:latin typeface="Cambria Math" panose="02040503050406030204" pitchFamily="18" charset="0"/>
                      </a:rPr>
                      <m:t>𝑹</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𝒙</m:t>
                        </m:r>
                      </m:e>
                    </m:d>
                    <m:r>
                      <a:rPr lang="en-US" altLang="zh-CN" b="1" i="0" smtClean="0">
                        <a:latin typeface="Cambria Math" panose="02040503050406030204" pitchFamily="18" charset="0"/>
                      </a:rPr>
                      <m:t>,</m:t>
                    </m:r>
                    <m:r>
                      <a:rPr lang="en-US" altLang="zh-CN" b="1" i="1" smtClean="0">
                        <a:latin typeface="Cambria Math" panose="02040503050406030204" pitchFamily="18" charset="0"/>
                      </a:rPr>
                      <m:t>𝑸</m:t>
                    </m:r>
                    <m:r>
                      <a:rPr lang="en-US" altLang="zh-CN" b="1" i="0" smtClean="0">
                        <a:latin typeface="Cambria Math" panose="02040503050406030204" pitchFamily="18" charset="0"/>
                      </a:rPr>
                      <m:t>(</m:t>
                    </m:r>
                    <m:r>
                      <a:rPr lang="en-US" altLang="zh-CN" b="1" i="1" smtClean="0">
                        <a:latin typeface="Cambria Math" panose="02040503050406030204" pitchFamily="18" charset="0"/>
                      </a:rPr>
                      <m:t>𝒙</m:t>
                    </m:r>
                    <m:r>
                      <a:rPr lang="en-US" altLang="zh-CN" b="1" i="0" smtClean="0">
                        <a:latin typeface="Cambria Math" panose="02040503050406030204" pitchFamily="18" charset="0"/>
                      </a:rPr>
                      <m:t>)</m:t>
                    </m:r>
                    <m:r>
                      <a:rPr lang="en-US" altLang="zh-CN" b="1" i="1" smtClean="0">
                        <a:latin typeface="Cambria Math" panose="02040503050406030204" pitchFamily="18" charset="0"/>
                      </a:rPr>
                      <m:t>)</m:t>
                    </m:r>
                  </m:oMath>
                </a14:m>
                <a:endParaRPr lang="en-US" altLang="zh-CN" b="1" dirty="0" smtClean="0"/>
              </a:p>
              <a:p>
                <a:r>
                  <a:rPr lang="zh-CN" altLang="en-US" b="1" dirty="0" smtClean="0">
                    <a:solidFill>
                      <a:srgbClr val="0000CC"/>
                    </a:solidFill>
                  </a:rPr>
                  <a:t>解</a:t>
                </a:r>
                <a:r>
                  <a:rPr lang="en-US" altLang="zh-CN" b="1" dirty="0" smtClean="0">
                    <a:solidFill>
                      <a:srgbClr val="0000CC"/>
                    </a:solidFill>
                  </a:rPr>
                  <a:t>.R(x):x</a:t>
                </a:r>
                <a:r>
                  <a:rPr lang="zh-CN" altLang="en-US" b="1" dirty="0" smtClean="0">
                    <a:solidFill>
                      <a:srgbClr val="0000CC"/>
                    </a:solidFill>
                  </a:rPr>
                  <a:t>是实数；</a:t>
                </a:r>
                <a:r>
                  <a:rPr lang="en-US" altLang="zh-CN" b="1" dirty="0" smtClean="0">
                    <a:solidFill>
                      <a:srgbClr val="0000CC"/>
                    </a:solidFill>
                  </a:rPr>
                  <a:t>Q(x)</a:t>
                </a:r>
                <a:r>
                  <a:rPr lang="zh-CN" altLang="en-US" b="1" dirty="0" smtClean="0">
                    <a:solidFill>
                      <a:srgbClr val="0000CC"/>
                    </a:solidFill>
                  </a:rPr>
                  <a:t>：</a:t>
                </a:r>
                <a:r>
                  <a:rPr lang="en-US" altLang="zh-CN" b="1" dirty="0" smtClean="0">
                    <a:solidFill>
                      <a:srgbClr val="0000CC"/>
                    </a:solidFill>
                  </a:rPr>
                  <a:t>x</a:t>
                </a:r>
                <a:r>
                  <a:rPr lang="zh-CN" altLang="en-US" b="1" dirty="0" smtClean="0">
                    <a:solidFill>
                      <a:srgbClr val="0000CC"/>
                    </a:solidFill>
                  </a:rPr>
                  <a:t>是有理数</a:t>
                </a:r>
                <a:endParaRPr lang="en-US" altLang="zh-CN" b="1" dirty="0" smtClean="0">
                  <a:solidFill>
                    <a:srgbClr val="0000CC"/>
                  </a:solidFill>
                </a:endParaRPr>
              </a:p>
              <a:p>
                <a:pPr marL="0" indent="0" algn="ctr">
                  <a:buNone/>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𝑹</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𝑸</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oMath>
                  </m:oMathPara>
                </a14:m>
                <a:endParaRPr lang="en-US" altLang="zh-CN" b="1" dirty="0" smtClean="0"/>
              </a:p>
              <a:p>
                <a:r>
                  <a:rPr lang="zh-CN" altLang="en-US" b="1" dirty="0" smtClean="0">
                    <a:solidFill>
                      <a:srgbClr val="0000CC"/>
                    </a:solidFill>
                  </a:rPr>
                  <a:t>例题</a:t>
                </a:r>
                <a:r>
                  <a:rPr lang="en-US" altLang="zh-CN" b="1" dirty="0" smtClean="0">
                    <a:solidFill>
                      <a:srgbClr val="0000CC"/>
                    </a:solidFill>
                  </a:rPr>
                  <a:t>2</a:t>
                </a:r>
                <a:r>
                  <a:rPr lang="en-US" altLang="zh-CN" b="1" dirty="0" smtClean="0"/>
                  <a:t> </a:t>
                </a:r>
                <a:r>
                  <a:rPr lang="zh-CN" altLang="en-US" b="1" dirty="0" smtClean="0"/>
                  <a:t>没有不犯错误的人。</a:t>
                </a:r>
                <a:r>
                  <a:rPr lang="en-US" altLang="zh-CN" b="1" dirty="0"/>
                  <a:t> </a:t>
                </a:r>
                <a14:m>
                  <m:oMath xmlns:m="http://schemas.openxmlformats.org/officeDocument/2006/math">
                    <m:r>
                      <a:rPr lang="en-US" altLang="zh-CN" b="1">
                        <a:latin typeface="Cambria Math" panose="02040503050406030204" pitchFamily="18" charset="0"/>
                      </a:rPr>
                      <m:t>(</m:t>
                    </m:r>
                    <m:r>
                      <a:rPr lang="en-US" altLang="zh-CN" b="1" i="1" smtClean="0">
                        <a:latin typeface="Cambria Math" panose="02040503050406030204" pitchFamily="18" charset="0"/>
                      </a:rPr>
                      <m:t>𝑭</m:t>
                    </m:r>
                    <m:d>
                      <m:dPr>
                        <m:ctrlPr>
                          <a:rPr lang="en-US" altLang="zh-CN" b="1" i="1">
                            <a:latin typeface="Cambria Math" panose="02040503050406030204" pitchFamily="18" charset="0"/>
                          </a:rPr>
                        </m:ctrlPr>
                      </m:dPr>
                      <m:e>
                        <m:r>
                          <a:rPr lang="en-US" altLang="zh-CN" b="1" i="1">
                            <a:latin typeface="Cambria Math" panose="02040503050406030204" pitchFamily="18" charset="0"/>
                          </a:rPr>
                          <m:t>𝒙</m:t>
                        </m:r>
                      </m:e>
                    </m:d>
                    <m:r>
                      <a:rPr lang="en-US" altLang="zh-CN" b="1">
                        <a:latin typeface="Cambria Math" panose="02040503050406030204" pitchFamily="18" charset="0"/>
                      </a:rPr>
                      <m:t>,</m:t>
                    </m:r>
                    <m:r>
                      <a:rPr lang="en-US" altLang="zh-CN" b="1" i="1" smtClean="0">
                        <a:latin typeface="Cambria Math" panose="02040503050406030204" pitchFamily="18" charset="0"/>
                      </a:rPr>
                      <m:t>𝑴</m:t>
                    </m:r>
                    <m:r>
                      <a:rPr lang="en-US" altLang="zh-CN" b="1">
                        <a:latin typeface="Cambria Math" panose="02040503050406030204" pitchFamily="18" charset="0"/>
                      </a:rPr>
                      <m:t>(</m:t>
                    </m:r>
                    <m:r>
                      <a:rPr lang="en-US" altLang="zh-CN" b="1" i="1">
                        <a:latin typeface="Cambria Math" panose="02040503050406030204" pitchFamily="18" charset="0"/>
                      </a:rPr>
                      <m:t>𝒙</m:t>
                    </m:r>
                    <m:r>
                      <a:rPr lang="en-US" altLang="zh-CN" b="1">
                        <a:latin typeface="Cambria Math" panose="02040503050406030204" pitchFamily="18" charset="0"/>
                      </a:rPr>
                      <m:t>)</m:t>
                    </m:r>
                    <m:r>
                      <a:rPr lang="en-US" altLang="zh-CN" b="1" i="1">
                        <a:latin typeface="Cambria Math" panose="02040503050406030204" pitchFamily="18" charset="0"/>
                      </a:rPr>
                      <m:t>)</m:t>
                    </m:r>
                  </m:oMath>
                </a14:m>
                <a:endParaRPr lang="en-US" altLang="zh-CN" b="1" dirty="0" smtClean="0"/>
              </a:p>
              <a:p>
                <a:r>
                  <a:rPr lang="zh-CN" altLang="en-US" b="1" dirty="0" smtClean="0">
                    <a:solidFill>
                      <a:srgbClr val="0000CC"/>
                    </a:solidFill>
                  </a:rPr>
                  <a:t>解</a:t>
                </a:r>
                <a:r>
                  <a:rPr lang="en-US" altLang="zh-CN" b="1" dirty="0" smtClean="0">
                    <a:solidFill>
                      <a:srgbClr val="0000CC"/>
                    </a:solidFill>
                  </a:rPr>
                  <a:t>.</a:t>
                </a:r>
                <a:r>
                  <a:rPr lang="en-US" altLang="zh-CN" b="1" dirty="0" smtClean="0"/>
                  <a:t> F(x)</a:t>
                </a:r>
                <a:r>
                  <a:rPr lang="zh-CN" altLang="en-US" b="1" dirty="0" smtClean="0"/>
                  <a:t>：</a:t>
                </a:r>
                <a:r>
                  <a:rPr lang="en-US" altLang="zh-CN" b="1" dirty="0" smtClean="0"/>
                  <a:t>x</a:t>
                </a:r>
                <a:r>
                  <a:rPr lang="zh-CN" altLang="en-US" b="1" dirty="0" smtClean="0"/>
                  <a:t>犯了错误；</a:t>
                </a:r>
                <a:r>
                  <a:rPr lang="en-US" altLang="zh-CN" b="1" dirty="0" smtClean="0"/>
                  <a:t>M(x)</a:t>
                </a:r>
                <a:r>
                  <a:rPr lang="zh-CN" altLang="en-US" b="1" dirty="0" smtClean="0"/>
                  <a:t>：</a:t>
                </a:r>
                <a:r>
                  <a:rPr lang="en-US" altLang="zh-CN" b="1" dirty="0" smtClean="0"/>
                  <a:t>x</a:t>
                </a:r>
                <a:r>
                  <a:rPr lang="zh-CN" altLang="en-US" b="1" dirty="0" smtClean="0"/>
                  <a:t>是人</a:t>
                </a:r>
                <a:endParaRPr lang="en-US" altLang="zh-CN" b="1" dirty="0" smtClean="0"/>
              </a:p>
              <a:p>
                <a:pPr marL="0" indent="0">
                  <a:buNone/>
                </a:pPr>
                <a14:m>
                  <m:oMathPara xmlns:m="http://schemas.openxmlformats.org/officeDocument/2006/math">
                    <m:oMathParaPr>
                      <m:jc m:val="center"/>
                    </m:oMathParaPr>
                    <m:oMath xmlns:m="http://schemas.openxmlformats.org/officeDocument/2006/math">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d>
                        <m:dPr>
                          <m:ctrlPr>
                            <a:rPr lang="en-US" altLang="zh-CN" b="1" i="1">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𝑴</m:t>
                          </m:r>
                          <m:d>
                            <m:dPr>
                              <m:ctrlPr>
                                <a:rPr lang="en-US" altLang="zh-CN" b="1" i="1" smtClean="0">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𝒙</m:t>
                              </m:r>
                            </m:e>
                          </m:d>
                          <m:r>
                            <a:rPr lang="en-US" altLang="zh-CN" b="1" i="1" smtClean="0">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𝑭</m:t>
                          </m:r>
                          <m:d>
                            <m:dPr>
                              <m:ctrlPr>
                                <a:rPr lang="en-US" altLang="zh-CN" b="1" i="1" smtClean="0">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𝒙</m:t>
                              </m:r>
                            </m:e>
                          </m:d>
                        </m:e>
                      </m:d>
                      <m:r>
                        <a:rPr lang="en-US" altLang="zh-CN" b="1" i="1" smtClean="0">
                          <a:latin typeface="Cambria Math" panose="02040503050406030204" pitchFamily="18" charset="0"/>
                          <a:ea typeface="Cambria Math" panose="02040503050406030204" pitchFamily="18" charset="0"/>
                        </a:rPr>
                        <m:t>)</m:t>
                      </m:r>
                    </m:oMath>
                  </m:oMathPara>
                </a14:m>
                <a:endParaRPr lang="en-US" altLang="zh-CN" b="1" dirty="0"/>
              </a:p>
              <a:p>
                <a:r>
                  <a:rPr lang="zh-CN" altLang="en-US" b="1" dirty="0" smtClean="0">
                    <a:solidFill>
                      <a:srgbClr val="0000CC"/>
                    </a:solidFill>
                  </a:rPr>
                  <a:t>例题</a:t>
                </a:r>
                <a:r>
                  <a:rPr lang="en-US" altLang="zh-CN" b="1" dirty="0" smtClean="0">
                    <a:solidFill>
                      <a:srgbClr val="0000CC"/>
                    </a:solidFill>
                  </a:rPr>
                  <a:t>3</a:t>
                </a:r>
                <a:r>
                  <a:rPr lang="en-US" altLang="zh-CN" b="1" dirty="0" smtClean="0"/>
                  <a:t> </a:t>
                </a:r>
                <a:r>
                  <a:rPr lang="zh-CN" altLang="en-US" b="1" dirty="0" smtClean="0"/>
                  <a:t>尽管有人聪明，但未必一切人都聪明。</a:t>
                </a:r>
                <a14:m>
                  <m:oMath xmlns:m="http://schemas.openxmlformats.org/officeDocument/2006/math">
                    <m:r>
                      <a:rPr lang="en-US" altLang="zh-CN" b="1">
                        <a:latin typeface="Cambria Math" panose="02040503050406030204" pitchFamily="18" charset="0"/>
                      </a:rPr>
                      <m:t>(</m:t>
                    </m:r>
                    <m:r>
                      <a:rPr lang="en-US" altLang="zh-CN" b="1" i="1" smtClean="0">
                        <a:latin typeface="Cambria Math" panose="02040503050406030204" pitchFamily="18" charset="0"/>
                      </a:rPr>
                      <m:t>𝑷</m:t>
                    </m:r>
                    <m:d>
                      <m:dPr>
                        <m:ctrlPr>
                          <a:rPr lang="en-US" altLang="zh-CN" b="1" i="1">
                            <a:latin typeface="Cambria Math" panose="02040503050406030204" pitchFamily="18" charset="0"/>
                          </a:rPr>
                        </m:ctrlPr>
                      </m:dPr>
                      <m:e>
                        <m:r>
                          <a:rPr lang="en-US" altLang="zh-CN" b="1" i="1">
                            <a:latin typeface="Cambria Math" panose="02040503050406030204" pitchFamily="18" charset="0"/>
                          </a:rPr>
                          <m:t>𝒙</m:t>
                        </m:r>
                      </m:e>
                    </m:d>
                    <m:r>
                      <a:rPr lang="en-US" altLang="zh-CN" b="1">
                        <a:latin typeface="Cambria Math" panose="02040503050406030204" pitchFamily="18" charset="0"/>
                      </a:rPr>
                      <m:t>,</m:t>
                    </m:r>
                    <m:r>
                      <a:rPr lang="en-US" altLang="zh-CN" b="1" i="1">
                        <a:latin typeface="Cambria Math" panose="02040503050406030204" pitchFamily="18" charset="0"/>
                      </a:rPr>
                      <m:t>𝑴</m:t>
                    </m:r>
                    <m:r>
                      <a:rPr lang="en-US" altLang="zh-CN" b="1">
                        <a:latin typeface="Cambria Math" panose="02040503050406030204" pitchFamily="18" charset="0"/>
                      </a:rPr>
                      <m:t>(</m:t>
                    </m:r>
                    <m:r>
                      <a:rPr lang="en-US" altLang="zh-CN" b="1" i="1">
                        <a:latin typeface="Cambria Math" panose="02040503050406030204" pitchFamily="18" charset="0"/>
                      </a:rPr>
                      <m:t>𝒙</m:t>
                    </m:r>
                    <m:r>
                      <a:rPr lang="en-US" altLang="zh-CN" b="1">
                        <a:latin typeface="Cambria Math" panose="02040503050406030204" pitchFamily="18" charset="0"/>
                      </a:rPr>
                      <m:t>)</m:t>
                    </m:r>
                    <m:r>
                      <a:rPr lang="en-US" altLang="zh-CN" b="1" i="1">
                        <a:latin typeface="Cambria Math" panose="02040503050406030204" pitchFamily="18" charset="0"/>
                      </a:rPr>
                      <m:t>)</m:t>
                    </m:r>
                  </m:oMath>
                </a14:m>
                <a:endParaRPr lang="en-US" altLang="zh-CN" b="1" dirty="0"/>
              </a:p>
              <a:p>
                <a:r>
                  <a:rPr lang="zh-CN" altLang="en-US" b="1" dirty="0" smtClean="0">
                    <a:solidFill>
                      <a:srgbClr val="0000CC"/>
                    </a:solidFill>
                  </a:rPr>
                  <a:t>解</a:t>
                </a:r>
                <a:r>
                  <a:rPr lang="en-US" altLang="zh-CN" b="1" dirty="0" smtClean="0">
                    <a:solidFill>
                      <a:srgbClr val="0000CC"/>
                    </a:solidFill>
                  </a:rPr>
                  <a:t>.</a:t>
                </a:r>
                <a:r>
                  <a:rPr lang="en-US" altLang="zh-CN" b="1" dirty="0" smtClean="0"/>
                  <a:t> M(x):x</a:t>
                </a:r>
                <a:r>
                  <a:rPr lang="zh-CN" altLang="en-US" b="1" dirty="0" smtClean="0"/>
                  <a:t>是人，</a:t>
                </a:r>
                <a:r>
                  <a:rPr lang="en-US" altLang="zh-CN" b="1" dirty="0" smtClean="0"/>
                  <a:t>P(x)</a:t>
                </a:r>
                <a:r>
                  <a:rPr lang="zh-CN" altLang="en-US" b="1" dirty="0" smtClean="0"/>
                  <a:t>：</a:t>
                </a:r>
                <a:r>
                  <a:rPr lang="en-US" altLang="zh-CN" b="1" dirty="0" smtClean="0"/>
                  <a:t>x</a:t>
                </a:r>
                <a:r>
                  <a:rPr lang="zh-CN" altLang="en-US" b="1" dirty="0" smtClean="0"/>
                  <a:t>是聪明的</a:t>
                </a:r>
                <a:endParaRPr lang="en-US" altLang="zh-CN" b="1" i="1" dirty="0" smtClean="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𝑴</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𝑷</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𝑴</m:t>
                      </m:r>
                      <m:d>
                        <m:dPr>
                          <m:ctrlPr>
                            <a:rPr lang="en-US" altLang="zh-CN" b="1" i="1" smtClean="0">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𝒙</m:t>
                          </m:r>
                        </m:e>
                      </m:d>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𝑷</m:t>
                      </m:r>
                      <m:d>
                        <m:dPr>
                          <m:ctrlPr>
                            <a:rPr lang="en-US" altLang="zh-CN" b="1" i="1" smtClean="0">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𝒙</m:t>
                          </m:r>
                        </m:e>
                      </m:d>
                      <m:r>
                        <a:rPr lang="en-US" altLang="zh-CN" b="1" i="1" smtClean="0">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m:t>
                      </m:r>
                    </m:oMath>
                  </m:oMathPara>
                </a14:m>
                <a:endParaRPr lang="en-US" altLang="zh-CN" b="1"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124744"/>
                <a:ext cx="8424936" cy="4536504"/>
              </a:xfrm>
              <a:blipFill rotWithShape="0">
                <a:blip r:embed="rId2"/>
                <a:stretch>
                  <a:fillRect l="-941" t="-147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B67C87BA-7BB4-4FBB-8EE6-A30C0FB65631}" type="datetime1">
              <a:rPr lang="zh-CN" altLang="en-US" smtClean="0"/>
              <a:pPr/>
              <a:t>2019/10/29</a:t>
            </a:fld>
            <a:endParaRPr lang="zh-CN" altLang="en-US"/>
          </a:p>
        </p:txBody>
      </p:sp>
      <p:sp>
        <p:nvSpPr>
          <p:cNvPr id="5" name="灯片编号占位符 4"/>
          <p:cNvSpPr>
            <a:spLocks noGrp="1"/>
          </p:cNvSpPr>
          <p:nvPr>
            <p:ph type="sldNum" sz="quarter" idx="12"/>
          </p:nvPr>
        </p:nvSpPr>
        <p:spPr/>
        <p:txBody>
          <a:bodyPr/>
          <a:lstStyle/>
          <a:p>
            <a:fld id="{9880C485-3EAF-4318-915D-9216C2569B1B}" type="slidenum">
              <a:rPr lang="zh-CN" altLang="en-US" smtClean="0"/>
              <a:pPr/>
              <a:t>15</a:t>
            </a:fld>
            <a:endParaRPr lang="zh-CN" altLang="en-US"/>
          </a:p>
        </p:txBody>
      </p:sp>
    </p:spTree>
    <p:extLst>
      <p:ext uri="{BB962C8B-B14F-4D97-AF65-F5344CB8AC3E}">
        <p14:creationId xmlns:p14="http://schemas.microsoft.com/office/powerpoint/2010/main" val="19231952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谓词公式与翻译</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170505"/>
                <a:ext cx="8229600" cy="5380707"/>
              </a:xfrm>
            </p:spPr>
            <p:txBody>
              <a:bodyPr>
                <a:normAutofit/>
              </a:bodyPr>
              <a:lstStyle/>
              <a:p>
                <a:r>
                  <a:rPr lang="zh-CN" altLang="en-US" b="1" dirty="0" smtClean="0">
                    <a:solidFill>
                      <a:srgbClr val="0000CC"/>
                    </a:solidFill>
                  </a:rPr>
                  <a:t>例题</a:t>
                </a:r>
                <a:r>
                  <a:rPr lang="en-US" altLang="zh-CN" b="1" dirty="0">
                    <a:solidFill>
                      <a:srgbClr val="0000CC"/>
                    </a:solidFill>
                  </a:rPr>
                  <a:t>4</a:t>
                </a:r>
                <a:r>
                  <a:rPr lang="en-US" altLang="zh-CN" b="1" dirty="0"/>
                  <a:t> </a:t>
                </a:r>
                <a:r>
                  <a:rPr lang="zh-CN" altLang="en-US" b="1" dirty="0"/>
                  <a:t>这只大红书柜摆满了那些古书。</a:t>
                </a:r>
                <a:endParaRPr lang="en-US" altLang="zh-CN" b="1" dirty="0"/>
              </a:p>
              <a:p>
                <a:r>
                  <a:rPr lang="zh-CN" altLang="en-US" b="1" dirty="0">
                    <a:solidFill>
                      <a:srgbClr val="0000CC"/>
                    </a:solidFill>
                  </a:rPr>
                  <a:t>解法</a:t>
                </a:r>
                <a:r>
                  <a:rPr lang="en-US" altLang="zh-CN" b="1" dirty="0">
                    <a:solidFill>
                      <a:srgbClr val="0000CC"/>
                    </a:solidFill>
                  </a:rPr>
                  <a:t>1</a:t>
                </a:r>
                <a:r>
                  <a:rPr lang="en-US" altLang="zh-CN" b="1" dirty="0"/>
                  <a:t> </a:t>
                </a:r>
                <a:r>
                  <a:rPr lang="zh-CN" altLang="en-US" b="1" dirty="0"/>
                  <a:t>设 </a:t>
                </a:r>
                <a14:m>
                  <m:oMath xmlns:m="http://schemas.openxmlformats.org/officeDocument/2006/math">
                    <m:r>
                      <a:rPr lang="en-US" altLang="zh-CN" b="1" i="1">
                        <a:latin typeface="Cambria Math" panose="02040503050406030204" pitchFamily="18" charset="0"/>
                      </a:rPr>
                      <m:t>𝑭</m:t>
                    </m:r>
                    <m:r>
                      <a:rPr lang="en-US" altLang="zh-CN" b="1" i="1">
                        <a:latin typeface="Cambria Math" panose="02040503050406030204" pitchFamily="18" charset="0"/>
                      </a:rPr>
                      <m:t>(</m:t>
                    </m:r>
                    <m:r>
                      <a:rPr lang="en-US" altLang="zh-CN" b="1" i="1">
                        <a:latin typeface="Cambria Math" panose="02040503050406030204" pitchFamily="18" charset="0"/>
                      </a:rPr>
                      <m:t>𝒙</m:t>
                    </m:r>
                    <m:r>
                      <a:rPr lang="en-US" altLang="zh-CN" b="1" i="1">
                        <a:latin typeface="Cambria Math" panose="02040503050406030204" pitchFamily="18" charset="0"/>
                      </a:rPr>
                      <m:t>,</m:t>
                    </m:r>
                    <m:r>
                      <a:rPr lang="en-US" altLang="zh-CN" b="1" i="1">
                        <a:latin typeface="Cambria Math" panose="02040503050406030204" pitchFamily="18" charset="0"/>
                      </a:rPr>
                      <m:t>𝒚</m:t>
                    </m:r>
                    <m:r>
                      <a:rPr lang="en-US" altLang="zh-CN" b="1" i="1">
                        <a:latin typeface="Cambria Math" panose="02040503050406030204" pitchFamily="18" charset="0"/>
                      </a:rPr>
                      <m:t>)</m:t>
                    </m:r>
                  </m:oMath>
                </a14:m>
                <a:r>
                  <a:rPr lang="zh-CN" altLang="en-US" b="1" dirty="0"/>
                  <a:t>：</a:t>
                </a:r>
                <a:r>
                  <a:rPr lang="en-US" altLang="zh-CN" b="1" dirty="0"/>
                  <a:t> </a:t>
                </a:r>
                <a14:m>
                  <m:oMath xmlns:m="http://schemas.openxmlformats.org/officeDocument/2006/math">
                    <m:r>
                      <a:rPr lang="en-US" altLang="zh-CN" b="1" i="1">
                        <a:latin typeface="Cambria Math" panose="02040503050406030204" pitchFamily="18" charset="0"/>
                      </a:rPr>
                      <m:t>𝒙</m:t>
                    </m:r>
                    <m:r>
                      <a:rPr lang="zh-CN" altLang="en-US" b="1" i="1">
                        <a:latin typeface="Cambria Math" panose="02040503050406030204" pitchFamily="18" charset="0"/>
                      </a:rPr>
                      <m:t>摆满了</m:t>
                    </m:r>
                    <m:r>
                      <a:rPr lang="en-US" altLang="zh-CN" b="1" i="1">
                        <a:latin typeface="Cambria Math" panose="02040503050406030204" pitchFamily="18" charset="0"/>
                      </a:rPr>
                      <m:t>𝒚</m:t>
                    </m:r>
                    <m:r>
                      <a:rPr lang="zh-CN" altLang="en-US" b="1" i="1">
                        <a:latin typeface="Cambria Math" panose="02040503050406030204" pitchFamily="18" charset="0"/>
                      </a:rPr>
                      <m:t>。</m:t>
                    </m:r>
                  </m:oMath>
                </a14:m>
                <a:endParaRPr lang="en-US" altLang="zh-CN" b="1" dirty="0"/>
              </a:p>
              <a:p>
                <a:pPr marL="0" indent="0">
                  <a:buNone/>
                </a:pPr>
                <a:r>
                  <a:rPr lang="en-US" altLang="zh-CN" b="1" dirty="0" smtClean="0"/>
                  <a:t>           </a:t>
                </a:r>
                <a14:m>
                  <m:oMath xmlns:m="http://schemas.openxmlformats.org/officeDocument/2006/math">
                    <m:r>
                      <a:rPr lang="en-US" altLang="zh-CN" b="1" i="1">
                        <a:latin typeface="Cambria Math" panose="02040503050406030204" pitchFamily="18" charset="0"/>
                      </a:rPr>
                      <m:t>𝑹</m:t>
                    </m:r>
                    <m:d>
                      <m:dPr>
                        <m:ctrlPr>
                          <a:rPr lang="en-US" altLang="zh-CN" b="1" i="1">
                            <a:latin typeface="Cambria Math" panose="02040503050406030204" pitchFamily="18" charset="0"/>
                          </a:rPr>
                        </m:ctrlPr>
                      </m:dPr>
                      <m:e>
                        <m:r>
                          <a:rPr lang="en-US" altLang="zh-CN" b="1" i="1">
                            <a:latin typeface="Cambria Math" panose="02040503050406030204" pitchFamily="18" charset="0"/>
                          </a:rPr>
                          <m:t>𝒙</m:t>
                        </m:r>
                      </m:e>
                    </m:d>
                  </m:oMath>
                </a14:m>
                <a:r>
                  <a:rPr lang="zh-CN" altLang="en-US" b="1" dirty="0"/>
                  <a:t>：   </a:t>
                </a:r>
                <a14:m>
                  <m:oMath xmlns:m="http://schemas.openxmlformats.org/officeDocument/2006/math">
                    <m:r>
                      <a:rPr lang="en-US" altLang="zh-CN" b="1" i="1">
                        <a:latin typeface="Cambria Math" panose="02040503050406030204" pitchFamily="18" charset="0"/>
                      </a:rPr>
                      <m:t>𝒙</m:t>
                    </m:r>
                  </m:oMath>
                </a14:m>
                <a:r>
                  <a:rPr lang="zh-CN" altLang="en-US" b="1" dirty="0"/>
                  <a:t>是大红书柜。</a:t>
                </a:r>
                <a:r>
                  <a:rPr lang="en-US" altLang="zh-CN" b="1" dirty="0"/>
                  <a:t> </a:t>
                </a:r>
                <a:r>
                  <a:rPr lang="zh-CN" altLang="en-US" b="1" dirty="0"/>
                  <a:t> </a:t>
                </a:r>
                <a:endParaRPr lang="en-US" altLang="zh-CN" b="1" dirty="0"/>
              </a:p>
              <a:p>
                <a:pPr marL="0" indent="0">
                  <a:buNone/>
                </a:pPr>
                <a:r>
                  <a:rPr lang="en-US" altLang="zh-CN" b="1" dirty="0" smtClean="0"/>
                  <a:t>           </a:t>
                </a:r>
                <a14:m>
                  <m:oMath xmlns:m="http://schemas.openxmlformats.org/officeDocument/2006/math">
                    <m:r>
                      <a:rPr lang="en-US" altLang="zh-CN" b="1" i="1">
                        <a:latin typeface="Cambria Math" panose="02040503050406030204" pitchFamily="18" charset="0"/>
                      </a:rPr>
                      <m:t>𝐐</m:t>
                    </m:r>
                    <m:d>
                      <m:dPr>
                        <m:ctrlPr>
                          <a:rPr lang="en-US" altLang="zh-CN" b="1" i="1">
                            <a:latin typeface="Cambria Math" panose="02040503050406030204" pitchFamily="18" charset="0"/>
                          </a:rPr>
                        </m:ctrlPr>
                      </m:dPr>
                      <m:e>
                        <m:r>
                          <a:rPr lang="en-US" altLang="zh-CN" b="1" i="1">
                            <a:latin typeface="Cambria Math" panose="02040503050406030204" pitchFamily="18" charset="0"/>
                          </a:rPr>
                          <m:t>𝒚</m:t>
                        </m:r>
                      </m:e>
                    </m:d>
                  </m:oMath>
                </a14:m>
                <a:r>
                  <a:rPr lang="zh-CN" altLang="en-US" b="1" dirty="0"/>
                  <a:t>：   </a:t>
                </a:r>
                <a14:m>
                  <m:oMath xmlns:m="http://schemas.openxmlformats.org/officeDocument/2006/math">
                    <m:r>
                      <a:rPr lang="en-US" altLang="zh-CN" b="1" i="1">
                        <a:latin typeface="Cambria Math" panose="02040503050406030204" pitchFamily="18" charset="0"/>
                      </a:rPr>
                      <m:t>𝒚</m:t>
                    </m:r>
                  </m:oMath>
                </a14:m>
                <a:r>
                  <a:rPr lang="zh-CN" altLang="en-US" b="1" dirty="0"/>
                  <a:t>是古书</a:t>
                </a:r>
                <a:r>
                  <a:rPr lang="zh-CN" altLang="en-US" b="1" dirty="0" smtClean="0"/>
                  <a:t>。</a:t>
                </a:r>
                <a:endParaRPr lang="en-US" altLang="zh-CN" b="1" dirty="0" smtClean="0"/>
              </a:p>
              <a:p>
                <a:pPr marL="0" indent="0">
                  <a:buNone/>
                </a:pPr>
                <a:r>
                  <a:rPr lang="en-US" altLang="zh-CN" b="1" dirty="0" smtClean="0"/>
                  <a:t>           </a:t>
                </a:r>
                <a:r>
                  <a:rPr lang="en-US" altLang="zh-CN" b="1" i="1" dirty="0" smtClean="0">
                    <a:latin typeface="Times New Roman" panose="02020603050405020304" pitchFamily="18" charset="0"/>
                    <a:cs typeface="Times New Roman" panose="02020603050405020304" pitchFamily="18" charset="0"/>
                  </a:rPr>
                  <a:t>a</a:t>
                </a:r>
                <a:r>
                  <a:rPr lang="en-US" altLang="zh-CN" b="1" dirty="0" smtClean="0"/>
                  <a:t>: </a:t>
                </a:r>
                <a:r>
                  <a:rPr lang="zh-CN" altLang="en-US" b="1" dirty="0" smtClean="0"/>
                  <a:t>这只， </a:t>
                </a:r>
                <a:r>
                  <a:rPr lang="en-US" altLang="zh-CN" b="1" i="1" dirty="0" smtClean="0">
                    <a:latin typeface="Times New Roman" panose="02020603050405020304" pitchFamily="18" charset="0"/>
                    <a:cs typeface="Times New Roman" panose="02020603050405020304" pitchFamily="18" charset="0"/>
                  </a:rPr>
                  <a:t>b</a:t>
                </a:r>
                <a:r>
                  <a:rPr lang="zh-CN" altLang="en-US" b="1" dirty="0" smtClean="0"/>
                  <a:t>：那些</a:t>
                </a:r>
                <a:endParaRPr lang="en-US" altLang="zh-CN" b="1" dirty="0" smtClean="0"/>
              </a:p>
              <a:p>
                <a:pPr marL="0" indent="0">
                  <a:buNone/>
                </a:pPr>
                <a:r>
                  <a:rPr lang="zh-CN" altLang="en-US" b="1" dirty="0" smtClean="0"/>
                  <a:t>  有  </a:t>
                </a:r>
                <a14:m>
                  <m:oMath xmlns:m="http://schemas.openxmlformats.org/officeDocument/2006/math">
                    <m:r>
                      <a:rPr lang="en-US" altLang="zh-CN" b="1" i="1" smtClean="0">
                        <a:latin typeface="Cambria Math" panose="02040503050406030204" pitchFamily="18" charset="0"/>
                      </a:rPr>
                      <m:t>𝑹</m:t>
                    </m:r>
                    <m:r>
                      <a:rPr lang="en-US" altLang="zh-CN" b="1" i="1" smtClean="0">
                        <a:latin typeface="Cambria Math" panose="02040503050406030204" pitchFamily="18" charset="0"/>
                      </a:rPr>
                      <m:t>(</m:t>
                    </m:r>
                    <m:r>
                      <a:rPr lang="en-US" altLang="zh-CN" b="1" i="1" smtClean="0">
                        <a:latin typeface="Cambria Math" panose="02040503050406030204" pitchFamily="18" charset="0"/>
                      </a:rPr>
                      <m:t>𝒂</m:t>
                    </m:r>
                    <m:r>
                      <a:rPr lang="en-US" altLang="zh-CN" b="1" i="1" smtClean="0">
                        <a:latin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𝑸</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𝒃</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𝑭</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𝒂</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𝒃</m:t>
                    </m:r>
                    <m:r>
                      <a:rPr lang="en-US" altLang="zh-CN" b="1" i="1" smtClean="0">
                        <a:latin typeface="Cambria Math" panose="02040503050406030204" pitchFamily="18" charset="0"/>
                        <a:ea typeface="Cambria Math" panose="02040503050406030204" pitchFamily="18" charset="0"/>
                      </a:rPr>
                      <m:t>)</m:t>
                    </m:r>
                  </m:oMath>
                </a14:m>
                <a:endParaRPr lang="en-US" altLang="zh-CN" b="1" dirty="0"/>
              </a:p>
              <a:p>
                <a:r>
                  <a:rPr lang="zh-CN" altLang="en-US" b="1" dirty="0" smtClean="0">
                    <a:solidFill>
                      <a:srgbClr val="0000CC"/>
                    </a:solidFill>
                  </a:rPr>
                  <a:t>解法</a:t>
                </a:r>
                <a:r>
                  <a:rPr lang="en-US" altLang="zh-CN" b="1" dirty="0" smtClean="0">
                    <a:solidFill>
                      <a:srgbClr val="0000CC"/>
                    </a:solidFill>
                  </a:rPr>
                  <a:t>2 </a:t>
                </a:r>
                <a:r>
                  <a:rPr lang="zh-CN" altLang="en-US" b="1" dirty="0" smtClean="0"/>
                  <a:t>设</a:t>
                </a:r>
                <a14:m>
                  <m:oMath xmlns:m="http://schemas.openxmlformats.org/officeDocument/2006/math">
                    <m:r>
                      <a:rPr lang="en-US" altLang="zh-CN" b="1" i="1" smtClean="0">
                        <a:latin typeface="Cambria Math" panose="02040503050406030204" pitchFamily="18" charset="0"/>
                      </a:rPr>
                      <m:t>𝑨</m:t>
                    </m:r>
                    <m:d>
                      <m:dPr>
                        <m:ctrlPr>
                          <a:rPr lang="en-US" altLang="zh-CN" b="1" i="1">
                            <a:latin typeface="Cambria Math" panose="02040503050406030204" pitchFamily="18" charset="0"/>
                          </a:rPr>
                        </m:ctrlPr>
                      </m:dPr>
                      <m:e>
                        <m:r>
                          <a:rPr lang="en-US" altLang="zh-CN" b="1" i="1">
                            <a:latin typeface="Cambria Math" panose="02040503050406030204" pitchFamily="18" charset="0"/>
                          </a:rPr>
                          <m:t>𝒙</m:t>
                        </m:r>
                      </m:e>
                    </m:d>
                  </m:oMath>
                </a14:m>
                <a:r>
                  <a:rPr lang="en-US" altLang="zh-CN" b="1" dirty="0" smtClean="0"/>
                  <a:t>: </a:t>
                </a:r>
                <a:r>
                  <a:rPr lang="en-US" altLang="zh-CN" b="1" i="1" dirty="0" smtClean="0">
                    <a:latin typeface="Times New Roman" panose="02020603050405020304" pitchFamily="18" charset="0"/>
                    <a:cs typeface="Times New Roman" panose="02020603050405020304" pitchFamily="18" charset="0"/>
                  </a:rPr>
                  <a:t>x</a:t>
                </a:r>
                <a:r>
                  <a:rPr lang="zh-CN" altLang="en-US" b="1" dirty="0" smtClean="0"/>
                  <a:t>是书柜；</a:t>
                </a:r>
                <a14:m>
                  <m:oMath xmlns:m="http://schemas.openxmlformats.org/officeDocument/2006/math">
                    <m:r>
                      <a:rPr lang="en-US" altLang="zh-CN" b="1" i="0" smtClean="0">
                        <a:latin typeface="Cambria Math" panose="02040503050406030204" pitchFamily="18" charset="0"/>
                      </a:rPr>
                      <m:t> </m:t>
                    </m:r>
                    <m:r>
                      <a:rPr lang="en-US" altLang="zh-CN" b="1" i="0" smtClean="0">
                        <a:latin typeface="Cambria Math" panose="02040503050406030204" pitchFamily="18" charset="0"/>
                      </a:rPr>
                      <m:t>𝐁</m:t>
                    </m:r>
                    <m:d>
                      <m:dPr>
                        <m:ctrlPr>
                          <a:rPr lang="en-US" altLang="zh-CN" b="1" i="1">
                            <a:latin typeface="Cambria Math" panose="02040503050406030204" pitchFamily="18" charset="0"/>
                          </a:rPr>
                        </m:ctrlPr>
                      </m:dPr>
                      <m:e>
                        <m:r>
                          <a:rPr lang="en-US" altLang="zh-CN" b="1" i="1">
                            <a:latin typeface="Cambria Math" panose="02040503050406030204" pitchFamily="18" charset="0"/>
                          </a:rPr>
                          <m:t>𝒙</m:t>
                        </m:r>
                      </m:e>
                    </m:d>
                  </m:oMath>
                </a14:m>
                <a:r>
                  <a:rPr lang="en-US" altLang="zh-CN" b="1" dirty="0"/>
                  <a:t>: </a:t>
                </a:r>
                <a:r>
                  <a:rPr lang="en-US" altLang="zh-CN" b="1" i="1" dirty="0">
                    <a:latin typeface="Times New Roman" panose="02020603050405020304" pitchFamily="18" charset="0"/>
                    <a:cs typeface="Times New Roman" panose="02020603050405020304" pitchFamily="18" charset="0"/>
                  </a:rPr>
                  <a:t>x</a:t>
                </a:r>
                <a:r>
                  <a:rPr lang="zh-CN" altLang="en-US" b="1" dirty="0" smtClean="0"/>
                  <a:t>是大的；</a:t>
                </a:r>
                <a:r>
                  <a:rPr lang="en-US" altLang="zh-CN" b="1" dirty="0"/>
                  <a:t> </a:t>
                </a:r>
                <a:endParaRPr lang="en-US" altLang="zh-CN" b="1" dirty="0" smtClean="0"/>
              </a:p>
              <a:p>
                <a:pPr marL="0" indent="0">
                  <a:buNone/>
                </a:pPr>
                <a:r>
                  <a:rPr lang="en-US" altLang="zh-CN" b="1" dirty="0"/>
                  <a:t> </a:t>
                </a:r>
                <a:r>
                  <a:rPr lang="en-US" altLang="zh-CN" b="1" dirty="0" smtClean="0"/>
                  <a:t>         </a:t>
                </a:r>
                <a14:m>
                  <m:oMath xmlns:m="http://schemas.openxmlformats.org/officeDocument/2006/math">
                    <m:r>
                      <a:rPr lang="en-US" altLang="zh-CN" b="1" i="1" smtClean="0">
                        <a:latin typeface="Cambria Math" panose="02040503050406030204" pitchFamily="18" charset="0"/>
                      </a:rPr>
                      <m:t>𝑪</m:t>
                    </m:r>
                    <m:d>
                      <m:dPr>
                        <m:ctrlPr>
                          <a:rPr lang="en-US" altLang="zh-CN" b="1" i="1">
                            <a:latin typeface="Cambria Math" panose="02040503050406030204" pitchFamily="18" charset="0"/>
                          </a:rPr>
                        </m:ctrlPr>
                      </m:dPr>
                      <m:e>
                        <m:r>
                          <a:rPr lang="en-US" altLang="zh-CN" b="1" i="1">
                            <a:latin typeface="Cambria Math" panose="02040503050406030204" pitchFamily="18" charset="0"/>
                          </a:rPr>
                          <m:t>𝒙</m:t>
                        </m:r>
                      </m:e>
                    </m:d>
                  </m:oMath>
                </a14:m>
                <a:r>
                  <a:rPr lang="en-US" altLang="zh-CN" b="1" dirty="0"/>
                  <a:t>: </a:t>
                </a:r>
                <a:r>
                  <a:rPr lang="en-US" altLang="zh-CN" b="1" i="1" dirty="0">
                    <a:latin typeface="Times New Roman" panose="02020603050405020304" pitchFamily="18" charset="0"/>
                    <a:cs typeface="Times New Roman" panose="02020603050405020304" pitchFamily="18" charset="0"/>
                  </a:rPr>
                  <a:t>x</a:t>
                </a:r>
                <a:r>
                  <a:rPr lang="zh-CN" altLang="en-US" b="1" dirty="0" smtClean="0"/>
                  <a:t>是红的； </a:t>
                </a:r>
                <a14:m>
                  <m:oMath xmlns:m="http://schemas.openxmlformats.org/officeDocument/2006/math">
                    <m:r>
                      <a:rPr lang="en-US" altLang="zh-CN" b="1" i="0" smtClean="0">
                        <a:latin typeface="Cambria Math" panose="02040503050406030204" pitchFamily="18" charset="0"/>
                      </a:rPr>
                      <m:t>𝐃</m:t>
                    </m:r>
                    <m:d>
                      <m:dPr>
                        <m:ctrlPr>
                          <a:rPr lang="en-US" altLang="zh-CN" b="1" i="1">
                            <a:latin typeface="Cambria Math" panose="02040503050406030204" pitchFamily="18" charset="0"/>
                          </a:rPr>
                        </m:ctrlPr>
                      </m:dPr>
                      <m:e>
                        <m:r>
                          <a:rPr lang="en-US" altLang="zh-CN" b="1" i="1" smtClean="0">
                            <a:latin typeface="Cambria Math" panose="02040503050406030204" pitchFamily="18" charset="0"/>
                          </a:rPr>
                          <m:t>𝒚</m:t>
                        </m:r>
                      </m:e>
                    </m:d>
                  </m:oMath>
                </a14:m>
                <a:r>
                  <a:rPr lang="en-US" altLang="zh-CN" b="1" dirty="0"/>
                  <a:t>: </a:t>
                </a:r>
                <a:r>
                  <a:rPr lang="en-US" altLang="zh-CN" b="1" i="1" dirty="0">
                    <a:latin typeface="Times New Roman" panose="02020603050405020304" pitchFamily="18" charset="0"/>
                    <a:cs typeface="Times New Roman" panose="02020603050405020304" pitchFamily="18" charset="0"/>
                  </a:rPr>
                  <a:t>y</a:t>
                </a:r>
                <a:r>
                  <a:rPr lang="zh-CN" altLang="en-US" b="1" dirty="0" smtClean="0"/>
                  <a:t>是</a:t>
                </a:r>
                <a:r>
                  <a:rPr lang="zh-CN" altLang="en-US" b="1" dirty="0"/>
                  <a:t>古老</a:t>
                </a:r>
                <a:r>
                  <a:rPr lang="zh-CN" altLang="en-US" b="1" dirty="0" smtClean="0"/>
                  <a:t>的；</a:t>
                </a:r>
                <a:endParaRPr lang="en-US" altLang="zh-CN" b="1" dirty="0" smtClean="0"/>
              </a:p>
              <a:p>
                <a:pPr marL="0" indent="0">
                  <a:buNone/>
                </a:pPr>
                <a:r>
                  <a:rPr lang="en-US" altLang="zh-CN" b="1" dirty="0"/>
                  <a:t> </a:t>
                </a:r>
                <a:r>
                  <a:rPr lang="en-US" altLang="zh-CN" b="1" dirty="0" smtClean="0"/>
                  <a:t>         </a:t>
                </a:r>
                <a14:m>
                  <m:oMath xmlns:m="http://schemas.openxmlformats.org/officeDocument/2006/math">
                    <m:r>
                      <a:rPr lang="en-US" altLang="zh-CN" b="1" i="0" smtClean="0">
                        <a:latin typeface="Cambria Math" panose="02040503050406030204" pitchFamily="18" charset="0"/>
                      </a:rPr>
                      <m:t>𝐄</m:t>
                    </m:r>
                    <m:d>
                      <m:dPr>
                        <m:ctrlPr>
                          <a:rPr lang="en-US" altLang="zh-CN" b="1" i="1">
                            <a:latin typeface="Cambria Math" panose="02040503050406030204" pitchFamily="18" charset="0"/>
                          </a:rPr>
                        </m:ctrlPr>
                      </m:dPr>
                      <m:e>
                        <m:r>
                          <a:rPr lang="en-US" altLang="zh-CN" b="1" i="1">
                            <a:latin typeface="Cambria Math" panose="02040503050406030204" pitchFamily="18" charset="0"/>
                          </a:rPr>
                          <m:t>𝒚</m:t>
                        </m:r>
                      </m:e>
                    </m:d>
                  </m:oMath>
                </a14:m>
                <a:r>
                  <a:rPr lang="en-US" altLang="zh-CN" b="1" dirty="0"/>
                  <a:t>: </a:t>
                </a:r>
                <a:r>
                  <a:rPr lang="en-US" altLang="zh-CN" b="1" i="1" dirty="0">
                    <a:latin typeface="Times New Roman" panose="02020603050405020304" pitchFamily="18" charset="0"/>
                    <a:cs typeface="Times New Roman" panose="02020603050405020304" pitchFamily="18" charset="0"/>
                  </a:rPr>
                  <a:t>y</a:t>
                </a:r>
                <a:r>
                  <a:rPr lang="zh-CN" altLang="en-US" b="1" dirty="0" smtClean="0"/>
                  <a:t>是图书；</a:t>
                </a:r>
                <a:r>
                  <a:rPr lang="en-US" altLang="zh-CN" b="1" dirty="0"/>
                  <a:t> </a:t>
                </a:r>
                <a14:m>
                  <m:oMath xmlns:m="http://schemas.openxmlformats.org/officeDocument/2006/math">
                    <m:r>
                      <a:rPr lang="en-US" altLang="zh-CN" b="1" i="1">
                        <a:latin typeface="Cambria Math" panose="02040503050406030204" pitchFamily="18" charset="0"/>
                      </a:rPr>
                      <m:t>𝑭</m:t>
                    </m:r>
                    <m:r>
                      <a:rPr lang="en-US" altLang="zh-CN" b="1" i="1">
                        <a:latin typeface="Cambria Math" panose="02040503050406030204" pitchFamily="18" charset="0"/>
                      </a:rPr>
                      <m:t>(</m:t>
                    </m:r>
                    <m:r>
                      <a:rPr lang="en-US" altLang="zh-CN" b="1" i="1">
                        <a:latin typeface="Cambria Math" panose="02040503050406030204" pitchFamily="18" charset="0"/>
                      </a:rPr>
                      <m:t>𝒙</m:t>
                    </m:r>
                    <m:r>
                      <a:rPr lang="en-US" altLang="zh-CN" b="1" i="1">
                        <a:latin typeface="Cambria Math" panose="02040503050406030204" pitchFamily="18" charset="0"/>
                      </a:rPr>
                      <m:t>,</m:t>
                    </m:r>
                    <m:r>
                      <a:rPr lang="en-US" altLang="zh-CN" b="1" i="1">
                        <a:latin typeface="Cambria Math" panose="02040503050406030204" pitchFamily="18" charset="0"/>
                      </a:rPr>
                      <m:t>𝒚</m:t>
                    </m:r>
                    <m:r>
                      <a:rPr lang="en-US" altLang="zh-CN" b="1" i="1">
                        <a:latin typeface="Cambria Math" panose="02040503050406030204" pitchFamily="18" charset="0"/>
                      </a:rPr>
                      <m:t>)</m:t>
                    </m:r>
                    <m:r>
                      <a:rPr lang="zh-CN" altLang="en-US" b="1" i="1">
                        <a:latin typeface="Cambria Math" panose="02040503050406030204" pitchFamily="18" charset="0"/>
                      </a:rPr>
                      <m:t>：</m:t>
                    </m:r>
                    <m:r>
                      <a:rPr lang="en-US" altLang="zh-CN" b="1" i="1">
                        <a:latin typeface="Cambria Math" panose="02040503050406030204" pitchFamily="18" charset="0"/>
                      </a:rPr>
                      <m:t>𝒙</m:t>
                    </m:r>
                    <m:r>
                      <a:rPr lang="zh-CN" altLang="en-US" b="1" i="1">
                        <a:latin typeface="Cambria Math" panose="02040503050406030204" pitchFamily="18" charset="0"/>
                      </a:rPr>
                      <m:t>摆满了</m:t>
                    </m:r>
                    <m:r>
                      <a:rPr lang="en-US" altLang="zh-CN" b="1" i="1">
                        <a:latin typeface="Cambria Math" panose="02040503050406030204" pitchFamily="18" charset="0"/>
                      </a:rPr>
                      <m:t>𝒚</m:t>
                    </m:r>
                  </m:oMath>
                </a14:m>
                <a:r>
                  <a:rPr lang="zh-CN" altLang="en-US" b="1" dirty="0" smtClean="0"/>
                  <a:t>；</a:t>
                </a:r>
                <a:endParaRPr lang="en-US" altLang="zh-CN" b="1" dirty="0" smtClean="0"/>
              </a:p>
              <a:p>
                <a:pPr marL="0" indent="0">
                  <a:buNone/>
                </a:pPr>
                <a:r>
                  <a:rPr lang="en-US" altLang="zh-CN" b="1" i="1" dirty="0">
                    <a:latin typeface="Times New Roman" panose="02020603050405020304" pitchFamily="18" charset="0"/>
                    <a:cs typeface="Times New Roman" panose="02020603050405020304" pitchFamily="18" charset="0"/>
                  </a:rPr>
                  <a:t> </a:t>
                </a:r>
                <a:r>
                  <a:rPr lang="en-US" altLang="zh-CN" b="1" i="1" dirty="0" smtClean="0">
                    <a:latin typeface="Times New Roman" panose="02020603050405020304" pitchFamily="18" charset="0"/>
                    <a:cs typeface="Times New Roman" panose="02020603050405020304" pitchFamily="18" charset="0"/>
                  </a:rPr>
                  <a:t>                   a</a:t>
                </a:r>
                <a:r>
                  <a:rPr lang="en-US" altLang="zh-CN" b="1" dirty="0"/>
                  <a:t>: </a:t>
                </a:r>
                <a:r>
                  <a:rPr lang="zh-CN" altLang="en-US" b="1" dirty="0"/>
                  <a:t>这只</a:t>
                </a:r>
                <a:r>
                  <a:rPr lang="zh-CN" altLang="en-US" b="1" dirty="0" smtClean="0"/>
                  <a:t>，       </a:t>
                </a:r>
                <a:r>
                  <a:rPr lang="en-US" altLang="zh-CN" b="1" i="1" dirty="0" smtClean="0">
                    <a:latin typeface="Times New Roman" panose="02020603050405020304" pitchFamily="18" charset="0"/>
                    <a:cs typeface="Times New Roman" panose="02020603050405020304" pitchFamily="18" charset="0"/>
                  </a:rPr>
                  <a:t>b</a:t>
                </a:r>
                <a:r>
                  <a:rPr lang="zh-CN" altLang="en-US" b="1" dirty="0"/>
                  <a:t>：</a:t>
                </a:r>
                <a:r>
                  <a:rPr lang="zh-CN" altLang="en-US" b="1" dirty="0" smtClean="0"/>
                  <a:t>那些</a:t>
                </a:r>
                <a:endParaRPr lang="en-US" altLang="zh-CN" b="1" dirty="0"/>
              </a:p>
              <a:p>
                <a:pPr marL="0" indent="0">
                  <a:buNone/>
                </a:pPr>
                <a:r>
                  <a:rPr lang="zh-CN" altLang="en-US" b="1" dirty="0" smtClean="0"/>
                  <a:t>  有 </a:t>
                </a:r>
                <a14:m>
                  <m:oMath xmlns:m="http://schemas.openxmlformats.org/officeDocument/2006/math">
                    <m:r>
                      <a:rPr lang="en-US" altLang="zh-CN" b="1" i="1" smtClean="0">
                        <a:latin typeface="Cambria Math" panose="02040503050406030204" pitchFamily="18" charset="0"/>
                      </a:rPr>
                      <m:t>𝑨</m:t>
                    </m:r>
                    <m:r>
                      <a:rPr lang="en-US" altLang="zh-CN" b="1" i="1">
                        <a:latin typeface="Cambria Math" panose="02040503050406030204" pitchFamily="18" charset="0"/>
                      </a:rPr>
                      <m:t>(</m:t>
                    </m:r>
                    <m:r>
                      <a:rPr lang="en-US" altLang="zh-CN" b="1" i="1">
                        <a:latin typeface="Cambria Math" panose="02040503050406030204" pitchFamily="18" charset="0"/>
                      </a:rPr>
                      <m:t>𝒂</m:t>
                    </m:r>
                    <m:r>
                      <a:rPr lang="en-US" altLang="zh-CN" b="1" i="1">
                        <a:latin typeface="Cambria Math" panose="02040503050406030204" pitchFamily="18" charset="0"/>
                      </a:rPr>
                      <m:t>)∧</m:t>
                    </m:r>
                    <m:r>
                      <a:rPr lang="en-US" altLang="zh-CN" b="1" i="1" smtClean="0">
                        <a:latin typeface="Cambria Math" panose="02040503050406030204" pitchFamily="18" charset="0"/>
                      </a:rPr>
                      <m:t>𝑩</m:t>
                    </m:r>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𝒂</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rPr>
                      <m:t>∧</m:t>
                    </m:r>
                    <m:r>
                      <a:rPr lang="en-US" altLang="zh-CN" b="1" i="1" smtClean="0">
                        <a:latin typeface="Cambria Math" panose="02040503050406030204" pitchFamily="18" charset="0"/>
                      </a:rPr>
                      <m:t>𝑪</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𝒂</m:t>
                    </m:r>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rPr>
                      <m:t>𝑫</m:t>
                    </m:r>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𝒃</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rPr>
                      <m:t>∧</m:t>
                    </m:r>
                    <m:r>
                      <a:rPr lang="en-US" altLang="zh-CN" b="1" i="1" smtClean="0">
                        <a:latin typeface="Cambria Math" panose="02040503050406030204" pitchFamily="18" charset="0"/>
                      </a:rPr>
                      <m:t>𝑬</m:t>
                    </m:r>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𝒃</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𝑭</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𝒂</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𝒃</m:t>
                    </m:r>
                    <m:r>
                      <a:rPr lang="en-US" altLang="zh-CN" b="1" i="1">
                        <a:latin typeface="Cambria Math" panose="02040503050406030204" pitchFamily="18" charset="0"/>
                        <a:ea typeface="Cambria Math" panose="02040503050406030204" pitchFamily="18" charset="0"/>
                      </a:rPr>
                      <m:t>)</m:t>
                    </m:r>
                  </m:oMath>
                </a14:m>
                <a:endParaRPr lang="en-US" altLang="zh-CN" b="1" dirty="0"/>
              </a:p>
              <a:p>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170505"/>
                <a:ext cx="8229600" cy="5380707"/>
              </a:xfrm>
              <a:blipFill rotWithShape="0">
                <a:blip r:embed="rId2"/>
                <a:stretch>
                  <a:fillRect l="-963" t="-906"/>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B67C87BA-7BB4-4FBB-8EE6-A30C0FB65631}" type="datetime1">
              <a:rPr lang="zh-CN" altLang="en-US" smtClean="0"/>
              <a:pPr/>
              <a:t>2019/10/29</a:t>
            </a:fld>
            <a:endParaRPr lang="zh-CN" altLang="en-US"/>
          </a:p>
        </p:txBody>
      </p:sp>
      <p:sp>
        <p:nvSpPr>
          <p:cNvPr id="5" name="灯片编号占位符 4"/>
          <p:cNvSpPr>
            <a:spLocks noGrp="1"/>
          </p:cNvSpPr>
          <p:nvPr>
            <p:ph type="sldNum" sz="quarter" idx="12"/>
          </p:nvPr>
        </p:nvSpPr>
        <p:spPr/>
        <p:txBody>
          <a:bodyPr/>
          <a:lstStyle/>
          <a:p>
            <a:fld id="{9880C485-3EAF-4318-915D-9216C2569B1B}" type="slidenum">
              <a:rPr lang="zh-CN" altLang="en-US" smtClean="0"/>
              <a:pPr/>
              <a:t>16</a:t>
            </a:fld>
            <a:endParaRPr lang="zh-CN" altLang="en-US"/>
          </a:p>
        </p:txBody>
      </p:sp>
    </p:spTree>
    <p:extLst>
      <p:ext uri="{BB962C8B-B14F-4D97-AF65-F5344CB8AC3E}">
        <p14:creationId xmlns:p14="http://schemas.microsoft.com/office/powerpoint/2010/main" val="3864141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谓词公式与翻译</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gn="just"/>
                <a:r>
                  <a:rPr lang="zh-CN" altLang="en-US" b="1" dirty="0">
                    <a:solidFill>
                      <a:srgbClr val="0000CC"/>
                    </a:solidFill>
                  </a:rPr>
                  <a:t>例题</a:t>
                </a:r>
                <a:r>
                  <a:rPr lang="en-US" altLang="zh-CN" b="1" dirty="0">
                    <a:solidFill>
                      <a:srgbClr val="0000CC"/>
                    </a:solidFill>
                  </a:rPr>
                  <a:t>5 </a:t>
                </a:r>
                <a:r>
                  <a:rPr lang="zh-CN" altLang="en-US" b="1" dirty="0" smtClean="0"/>
                  <a:t>在数学分析中极限定义为：任给小正数</a:t>
                </a:r>
                <a14:m>
                  <m:oMath xmlns:m="http://schemas.openxmlformats.org/officeDocument/2006/math">
                    <m:r>
                      <a:rPr lang="zh-CN" altLang="en-US" b="1" i="1" smtClean="0">
                        <a:latin typeface="Cambria Math" panose="02040503050406030204" pitchFamily="18" charset="0"/>
                      </a:rPr>
                      <m:t>𝜺</m:t>
                    </m:r>
                  </m:oMath>
                </a14:m>
                <a:r>
                  <a:rPr lang="zh-CN" altLang="en-US" b="1" dirty="0" smtClean="0"/>
                  <a:t>，则存在一个正数使得当</a:t>
                </a:r>
                <a14:m>
                  <m:oMath xmlns:m="http://schemas.openxmlformats.org/officeDocument/2006/math">
                    <m:r>
                      <a:rPr lang="en-US" altLang="zh-CN" b="1" i="1" smtClean="0">
                        <a:latin typeface="Cambria Math" panose="02040503050406030204" pitchFamily="18" charset="0"/>
                      </a:rPr>
                      <m:t>𝟎</m:t>
                    </m:r>
                    <m:r>
                      <a:rPr lang="en-US" altLang="zh-CN" b="1" i="1" smtClean="0">
                        <a:latin typeface="Cambria Math" panose="02040503050406030204" pitchFamily="18" charset="0"/>
                        <a:ea typeface="Cambria Math" panose="02040503050406030204" pitchFamily="18" charset="0"/>
                      </a:rPr>
                      <m:t>&lt;</m:t>
                    </m:r>
                    <m:d>
                      <m:dPr>
                        <m:begChr m:val="|"/>
                        <m:endChr m:val="|"/>
                        <m:ctrlPr>
                          <a:rPr lang="en-US" altLang="zh-CN" b="1" i="1" smtClean="0">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𝒂</m:t>
                        </m:r>
                      </m:e>
                    </m:d>
                    <m:r>
                      <a:rPr lang="en-US" altLang="zh-CN" b="1" i="1" smtClean="0">
                        <a:latin typeface="Cambria Math" panose="02040503050406030204" pitchFamily="18" charset="0"/>
                        <a:ea typeface="Cambria Math" panose="02040503050406030204" pitchFamily="18" charset="0"/>
                      </a:rPr>
                      <m:t>&lt;</m:t>
                    </m:r>
                    <m:r>
                      <a:rPr lang="zh-CN" altLang="en-US" b="1" i="1" smtClean="0">
                        <a:latin typeface="Cambria Math" panose="02040503050406030204" pitchFamily="18" charset="0"/>
                        <a:ea typeface="Cambria Math" panose="02040503050406030204" pitchFamily="18" charset="0"/>
                      </a:rPr>
                      <m:t>𝜹</m:t>
                    </m:r>
                  </m:oMath>
                </a14:m>
                <a:r>
                  <a:rPr lang="zh-CN" altLang="en-US" b="1" dirty="0" smtClean="0"/>
                  <a:t>时，有</a:t>
                </a:r>
                <a14:m>
                  <m:oMath xmlns:m="http://schemas.openxmlformats.org/officeDocument/2006/math">
                    <m:d>
                      <m:dPr>
                        <m:begChr m:val="|"/>
                        <m:endChr m:val="|"/>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𝒇</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𝒙</m:t>
                            </m:r>
                          </m:e>
                        </m:d>
                        <m:r>
                          <a:rPr lang="en-US" altLang="zh-CN" b="1" i="1" smtClean="0">
                            <a:latin typeface="Cambria Math" panose="02040503050406030204" pitchFamily="18" charset="0"/>
                          </a:rPr>
                          <m:t>−</m:t>
                        </m:r>
                        <m:r>
                          <a:rPr lang="en-US" altLang="zh-CN" b="1" i="1" smtClean="0">
                            <a:latin typeface="Cambria Math" panose="02040503050406030204" pitchFamily="18" charset="0"/>
                          </a:rPr>
                          <m:t>𝒃</m:t>
                        </m:r>
                      </m:e>
                    </m:d>
                    <m:r>
                      <a:rPr lang="en-US" altLang="zh-CN" b="1" i="1" smtClean="0">
                        <a:latin typeface="Cambria Math" panose="02040503050406030204" pitchFamily="18" charset="0"/>
                        <a:ea typeface="Cambria Math" panose="02040503050406030204" pitchFamily="18" charset="0"/>
                      </a:rPr>
                      <m:t>&lt;</m:t>
                    </m:r>
                    <m:r>
                      <a:rPr lang="zh-CN" altLang="en-US" b="1" i="1" smtClean="0">
                        <a:latin typeface="Cambria Math" panose="02040503050406030204" pitchFamily="18" charset="0"/>
                        <a:ea typeface="Cambria Math" panose="02040503050406030204" pitchFamily="18" charset="0"/>
                      </a:rPr>
                      <m:t>𝜺</m:t>
                    </m:r>
                  </m:oMath>
                </a14:m>
                <a:r>
                  <a:rPr lang="zh-CN" altLang="en-US" b="1" dirty="0" smtClean="0"/>
                  <a:t>。此时称</a:t>
                </a:r>
                <a14:m>
                  <m:oMath xmlns:m="http://schemas.openxmlformats.org/officeDocument/2006/math">
                    <m:func>
                      <m:funcPr>
                        <m:ctrlPr>
                          <a:rPr lang="en-US" altLang="zh-CN" b="1" i="1" smtClean="0">
                            <a:latin typeface="Cambria Math" panose="02040503050406030204" pitchFamily="18" charset="0"/>
                          </a:rPr>
                        </m:ctrlPr>
                      </m:funcPr>
                      <m:fName>
                        <m:limLow>
                          <m:limLowPr>
                            <m:ctrlPr>
                              <a:rPr lang="en-US" altLang="zh-CN" b="1" i="1" smtClean="0">
                                <a:latin typeface="Cambria Math" panose="02040503050406030204" pitchFamily="18" charset="0"/>
                              </a:rPr>
                            </m:ctrlPr>
                          </m:limLowPr>
                          <m:e>
                            <m:r>
                              <a:rPr lang="en-US" altLang="zh-CN" b="1" i="0" smtClean="0">
                                <a:latin typeface="Cambria Math" panose="02040503050406030204" pitchFamily="18" charset="0"/>
                              </a:rPr>
                              <m:t>𝐥𝐢𝐦</m:t>
                            </m:r>
                          </m:e>
                          <m:lim>
                            <m:r>
                              <a:rPr lang="en-US" altLang="zh-CN" b="1" i="1" smtClean="0">
                                <a:latin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𝒂</m:t>
                            </m:r>
                          </m:lim>
                        </m:limLow>
                      </m:fName>
                      <m:e>
                        <m:r>
                          <a:rPr lang="en-US" altLang="zh-CN" b="1" i="1" smtClean="0">
                            <a:latin typeface="Cambria Math" panose="02040503050406030204" pitchFamily="18" charset="0"/>
                          </a:rPr>
                          <m:t>𝒇</m:t>
                        </m:r>
                        <m:r>
                          <a:rPr lang="en-US" altLang="zh-CN" b="1" i="1" smtClean="0">
                            <a:latin typeface="Cambria Math" panose="02040503050406030204" pitchFamily="18" charset="0"/>
                          </a:rPr>
                          <m:t>(</m:t>
                        </m:r>
                        <m:r>
                          <a:rPr lang="en-US" altLang="zh-CN" b="1" i="1" smtClean="0">
                            <a:latin typeface="Cambria Math" panose="02040503050406030204" pitchFamily="18" charset="0"/>
                          </a:rPr>
                          <m:t>𝒙</m:t>
                        </m:r>
                        <m:r>
                          <a:rPr lang="en-US" altLang="zh-CN" b="1" i="1" smtClean="0">
                            <a:latin typeface="Cambria Math" panose="02040503050406030204" pitchFamily="18" charset="0"/>
                          </a:rPr>
                          <m:t>)</m:t>
                        </m:r>
                      </m:e>
                    </m:func>
                    <m:r>
                      <a:rPr lang="en-US" altLang="zh-CN" b="1" i="1" smtClean="0">
                        <a:latin typeface="Cambria Math" panose="02040503050406030204" pitchFamily="18" charset="0"/>
                      </a:rPr>
                      <m:t>=</m:t>
                    </m:r>
                    <m:r>
                      <a:rPr lang="en-US" altLang="zh-CN" b="1" i="1" smtClean="0">
                        <a:latin typeface="Cambria Math" panose="02040503050406030204" pitchFamily="18" charset="0"/>
                      </a:rPr>
                      <m:t>𝒃</m:t>
                    </m:r>
                  </m:oMath>
                </a14:m>
                <a:r>
                  <a:rPr lang="en-US" altLang="zh-CN" b="1" dirty="0" smtClean="0"/>
                  <a:t>.</a:t>
                </a:r>
              </a:p>
              <a:p>
                <a:pPr algn="just"/>
                <a:r>
                  <a:rPr lang="zh-CN" altLang="en-US" b="1" dirty="0" smtClean="0"/>
                  <a:t>解</a:t>
                </a:r>
                <a:r>
                  <a:rPr lang="en-US" altLang="zh-CN" b="1" dirty="0" smtClean="0"/>
                  <a:t>. </a:t>
                </a:r>
                <a14:m>
                  <m:oMath xmlns:m="http://schemas.openxmlformats.org/officeDocument/2006/math">
                    <m:r>
                      <a:rPr lang="en-US" altLang="zh-CN" b="1" i="1" smtClean="0">
                        <a:latin typeface="Cambria Math" panose="02040503050406030204" pitchFamily="18" charset="0"/>
                      </a:rPr>
                      <m:t>𝑷</m:t>
                    </m:r>
                    <m:r>
                      <a:rPr lang="en-US" altLang="zh-CN" b="1" i="1" smtClean="0">
                        <a:latin typeface="Cambria Math" panose="02040503050406030204" pitchFamily="18" charset="0"/>
                      </a:rPr>
                      <m:t>(</m:t>
                    </m:r>
                    <m:r>
                      <a:rPr lang="en-US" altLang="zh-CN" b="1" i="1" smtClean="0">
                        <a:latin typeface="Cambria Math" panose="02040503050406030204" pitchFamily="18" charset="0"/>
                      </a:rPr>
                      <m:t>𝒙</m:t>
                    </m:r>
                    <m:r>
                      <a:rPr lang="en-US" altLang="zh-CN" b="1" i="1" smtClean="0">
                        <a:latin typeface="Cambria Math" panose="02040503050406030204" pitchFamily="18" charset="0"/>
                      </a:rPr>
                      <m:t>,</m:t>
                    </m:r>
                    <m:r>
                      <a:rPr lang="en-US" altLang="zh-CN" b="1" i="1" smtClean="0">
                        <a:latin typeface="Cambria Math" panose="02040503050406030204" pitchFamily="18" charset="0"/>
                      </a:rPr>
                      <m:t>𝒚</m:t>
                    </m:r>
                    <m:r>
                      <a:rPr lang="en-US" altLang="zh-CN" b="1" i="1" smtClean="0">
                        <a:latin typeface="Cambria Math" panose="02040503050406030204" pitchFamily="18" charset="0"/>
                      </a:rPr>
                      <m:t>)</m:t>
                    </m:r>
                  </m:oMath>
                </a14:m>
                <a:r>
                  <a:rPr lang="zh-CN" altLang="en-US" b="1" dirty="0" smtClean="0"/>
                  <a:t>表示“</a:t>
                </a:r>
                <a14:m>
                  <m:oMath xmlns:m="http://schemas.openxmlformats.org/officeDocument/2006/math">
                    <m:r>
                      <a:rPr lang="en-US" altLang="zh-CN" b="1" i="1">
                        <a:latin typeface="Cambria Math" panose="02040503050406030204" pitchFamily="18" charset="0"/>
                      </a:rPr>
                      <m:t>𝒙</m:t>
                    </m:r>
                  </m:oMath>
                </a14:m>
                <a:r>
                  <a:rPr lang="zh-CN" altLang="en-US" b="1" dirty="0" smtClean="0"/>
                  <a:t>大于</a:t>
                </a:r>
                <a14:m>
                  <m:oMath xmlns:m="http://schemas.openxmlformats.org/officeDocument/2006/math">
                    <m:r>
                      <a:rPr lang="en-US" altLang="zh-CN" b="1" i="1" smtClean="0">
                        <a:latin typeface="Cambria Math" panose="02040503050406030204" pitchFamily="18" charset="0"/>
                      </a:rPr>
                      <m:t>𝒚</m:t>
                    </m:r>
                  </m:oMath>
                </a14:m>
                <a:r>
                  <a:rPr lang="zh-CN" altLang="en-US" b="1" dirty="0" smtClean="0"/>
                  <a:t>”</a:t>
                </a:r>
                <a:r>
                  <a:rPr lang="en-US" altLang="zh-CN" b="1" dirty="0" smtClean="0"/>
                  <a:t>,</a:t>
                </a:r>
                <a:r>
                  <a:rPr lang="en-US" altLang="zh-CN" b="1" dirty="0"/>
                  <a:t> </a:t>
                </a:r>
                <a14:m>
                  <m:oMath xmlns:m="http://schemas.openxmlformats.org/officeDocument/2006/math">
                    <m:r>
                      <a:rPr lang="en-US" altLang="zh-CN" b="1" i="1" smtClean="0">
                        <a:latin typeface="Cambria Math" panose="02040503050406030204" pitchFamily="18" charset="0"/>
                      </a:rPr>
                      <m:t>𝑸</m:t>
                    </m:r>
                    <m:r>
                      <a:rPr lang="en-US" altLang="zh-CN" b="1" i="1">
                        <a:latin typeface="Cambria Math" panose="02040503050406030204" pitchFamily="18" charset="0"/>
                      </a:rPr>
                      <m:t>(</m:t>
                    </m:r>
                    <m:r>
                      <a:rPr lang="en-US" altLang="zh-CN" b="1" i="1">
                        <a:latin typeface="Cambria Math" panose="02040503050406030204" pitchFamily="18" charset="0"/>
                      </a:rPr>
                      <m:t>𝒙</m:t>
                    </m:r>
                    <m:r>
                      <a:rPr lang="en-US" altLang="zh-CN" b="1" i="1">
                        <a:latin typeface="Cambria Math" panose="02040503050406030204" pitchFamily="18" charset="0"/>
                      </a:rPr>
                      <m:t>,</m:t>
                    </m:r>
                    <m:r>
                      <a:rPr lang="en-US" altLang="zh-CN" b="1" i="1">
                        <a:latin typeface="Cambria Math" panose="02040503050406030204" pitchFamily="18" charset="0"/>
                      </a:rPr>
                      <m:t>𝒚</m:t>
                    </m:r>
                    <m:r>
                      <a:rPr lang="en-US" altLang="zh-CN" b="1" i="1">
                        <a:latin typeface="Cambria Math" panose="02040503050406030204" pitchFamily="18" charset="0"/>
                      </a:rPr>
                      <m:t>)</m:t>
                    </m:r>
                  </m:oMath>
                </a14:m>
                <a:r>
                  <a:rPr lang="zh-CN" altLang="en-US" b="1" dirty="0"/>
                  <a:t>表示“</a:t>
                </a:r>
                <a14:m>
                  <m:oMath xmlns:m="http://schemas.openxmlformats.org/officeDocument/2006/math">
                    <m:r>
                      <a:rPr lang="en-US" altLang="zh-CN" b="1" i="1">
                        <a:latin typeface="Cambria Math" panose="02040503050406030204" pitchFamily="18" charset="0"/>
                      </a:rPr>
                      <m:t>𝒙</m:t>
                    </m:r>
                    <m:r>
                      <a:rPr lang="zh-CN" altLang="en-US" b="1" i="1">
                        <a:latin typeface="Cambria Math" panose="02040503050406030204" pitchFamily="18" charset="0"/>
                      </a:rPr>
                      <m:t>小</m:t>
                    </m:r>
                  </m:oMath>
                </a14:m>
                <a:r>
                  <a:rPr lang="zh-CN" altLang="en-US" b="1" dirty="0"/>
                  <a:t>于</a:t>
                </a:r>
                <a14:m>
                  <m:oMath xmlns:m="http://schemas.openxmlformats.org/officeDocument/2006/math">
                    <m:r>
                      <a:rPr lang="en-US" altLang="zh-CN" b="1" i="1">
                        <a:latin typeface="Cambria Math" panose="02040503050406030204" pitchFamily="18" charset="0"/>
                      </a:rPr>
                      <m:t>𝒚</m:t>
                    </m:r>
                  </m:oMath>
                </a14:m>
                <a:r>
                  <a:rPr lang="zh-CN" altLang="en-US" b="1" dirty="0" smtClean="0"/>
                  <a:t>”，故</a:t>
                </a:r>
                <a14:m>
                  <m:oMath xmlns:m="http://schemas.openxmlformats.org/officeDocument/2006/math">
                    <m:func>
                      <m:funcPr>
                        <m:ctrlPr>
                          <a:rPr lang="en-US" altLang="zh-CN" b="1" i="1">
                            <a:latin typeface="Cambria Math" panose="02040503050406030204" pitchFamily="18" charset="0"/>
                          </a:rPr>
                        </m:ctrlPr>
                      </m:funcPr>
                      <m:fName>
                        <m:limLow>
                          <m:limLowPr>
                            <m:ctrlPr>
                              <a:rPr lang="en-US" altLang="zh-CN" b="1" i="1">
                                <a:latin typeface="Cambria Math" panose="02040503050406030204" pitchFamily="18" charset="0"/>
                              </a:rPr>
                            </m:ctrlPr>
                          </m:limLowPr>
                          <m:e>
                            <m:r>
                              <a:rPr lang="en-US" altLang="zh-CN" b="1" i="1">
                                <a:latin typeface="Cambria Math" panose="02040503050406030204" pitchFamily="18" charset="0"/>
                              </a:rPr>
                              <m:t>𝒍𝒊𝒎</m:t>
                            </m:r>
                          </m:e>
                          <m:lim>
                            <m:r>
                              <a:rPr lang="en-US" altLang="zh-CN" b="1" i="1">
                                <a:latin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𝒂</m:t>
                            </m:r>
                          </m:lim>
                        </m:limLow>
                      </m:fName>
                      <m:e>
                        <m:r>
                          <a:rPr lang="en-US" altLang="zh-CN" b="1" i="1">
                            <a:latin typeface="Cambria Math" panose="02040503050406030204" pitchFamily="18" charset="0"/>
                          </a:rPr>
                          <m:t>𝒇</m:t>
                        </m:r>
                        <m:r>
                          <a:rPr lang="en-US" altLang="zh-CN" b="1" i="1">
                            <a:latin typeface="Cambria Math" panose="02040503050406030204" pitchFamily="18" charset="0"/>
                          </a:rPr>
                          <m:t>(</m:t>
                        </m:r>
                        <m:r>
                          <a:rPr lang="en-US" altLang="zh-CN" b="1" i="1">
                            <a:latin typeface="Cambria Math" panose="02040503050406030204" pitchFamily="18" charset="0"/>
                          </a:rPr>
                          <m:t>𝒙</m:t>
                        </m:r>
                        <m:r>
                          <a:rPr lang="en-US" altLang="zh-CN" b="1" i="1">
                            <a:latin typeface="Cambria Math" panose="02040503050406030204" pitchFamily="18" charset="0"/>
                          </a:rPr>
                          <m:t>)</m:t>
                        </m:r>
                      </m:e>
                    </m:func>
                    <m:r>
                      <a:rPr lang="en-US" altLang="zh-CN" b="1" i="1">
                        <a:latin typeface="Cambria Math" panose="02040503050406030204" pitchFamily="18" charset="0"/>
                      </a:rPr>
                      <m:t>=</m:t>
                    </m:r>
                    <m:r>
                      <a:rPr lang="en-US" altLang="zh-CN" b="1" i="1">
                        <a:latin typeface="Cambria Math" panose="02040503050406030204" pitchFamily="18" charset="0"/>
                      </a:rPr>
                      <m:t>𝒃</m:t>
                    </m:r>
                  </m:oMath>
                </a14:m>
                <a:r>
                  <a:rPr lang="zh-CN" altLang="en-US" b="1" dirty="0" smtClean="0"/>
                  <a:t>表示为：</a:t>
                </a:r>
                <a:endParaRPr lang="en-US" altLang="zh-CN" b="1" dirty="0" smtClean="0"/>
              </a:p>
              <a:p>
                <a:pPr algn="just"/>
                <a14:m>
                  <m:oMath xmlns:m="http://schemas.openxmlformats.org/officeDocument/2006/math">
                    <m:r>
                      <a:rPr lang="en-US" altLang="zh-CN" b="1" i="1" smtClean="0">
                        <a:latin typeface="Cambria Math" panose="02040503050406030204" pitchFamily="18" charset="0"/>
                      </a:rPr>
                      <m:t>(</m:t>
                    </m:r>
                    <m:r>
                      <a:rPr lang="zh-CN" altLang="en-US" b="1" i="1" smtClean="0">
                        <a:latin typeface="Cambria Math" panose="02040503050406030204" pitchFamily="18" charset="0"/>
                      </a:rPr>
                      <m:t>∀</m:t>
                    </m:r>
                    <m:r>
                      <a:rPr lang="zh-CN" altLang="en-US" b="1" i="1" smtClean="0">
                        <a:latin typeface="Cambria Math" panose="02040503050406030204" pitchFamily="18" charset="0"/>
                      </a:rPr>
                      <m:t>𝜺</m:t>
                    </m:r>
                    <m:r>
                      <a:rPr lang="en-US" altLang="zh-CN" b="1" i="1" smtClean="0">
                        <a:latin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r>
                      <a:rPr lang="zh-CN" altLang="en-US" b="1" i="1" smtClean="0">
                        <a:latin typeface="Cambria Math" panose="02040503050406030204" pitchFamily="18" charset="0"/>
                      </a:rPr>
                      <m:t>𝜹</m:t>
                    </m:r>
                    <m:r>
                      <a:rPr lang="en-US" altLang="zh-CN" b="1" i="1" smtClean="0">
                        <a:latin typeface="Cambria Math" panose="02040503050406030204" pitchFamily="18" charset="0"/>
                      </a:rPr>
                      <m:t>)(</m:t>
                    </m:r>
                    <m:r>
                      <a:rPr lang="zh-CN" altLang="en-US" b="1" i="1">
                        <a:latin typeface="Cambria Math" panose="02040503050406030204" pitchFamily="18" charset="0"/>
                      </a:rPr>
                      <m:t>∀</m:t>
                    </m:r>
                    <m:r>
                      <a:rPr lang="en-US" altLang="zh-CN" b="1" i="1" smtClean="0">
                        <a:latin typeface="Cambria Math" panose="02040503050406030204" pitchFamily="18" charset="0"/>
                      </a:rPr>
                      <m:t>𝒙</m:t>
                    </m:r>
                    <m:r>
                      <a:rPr lang="en-US" altLang="zh-CN" b="1" i="1" smtClean="0">
                        <a:latin typeface="Cambria Math" panose="02040503050406030204" pitchFamily="18" charset="0"/>
                      </a:rPr>
                      <m:t>)((</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𝑷</m:t>
                        </m:r>
                        <m:d>
                          <m:dPr>
                            <m:ctrlPr>
                              <a:rPr lang="en-US" altLang="zh-CN" b="1" i="1" smtClean="0">
                                <a:latin typeface="Cambria Math" panose="02040503050406030204" pitchFamily="18" charset="0"/>
                              </a:rPr>
                            </m:ctrlPr>
                          </m:dPr>
                          <m:e>
                            <m:r>
                              <a:rPr lang="zh-CN" altLang="en-US" b="1" i="1" smtClean="0">
                                <a:latin typeface="Cambria Math" panose="02040503050406030204" pitchFamily="18" charset="0"/>
                              </a:rPr>
                              <m:t>𝜺</m:t>
                            </m:r>
                            <m:r>
                              <a:rPr lang="en-US" altLang="zh-CN" b="1" i="1" smtClean="0">
                                <a:latin typeface="Cambria Math" panose="02040503050406030204" pitchFamily="18" charset="0"/>
                              </a:rPr>
                              <m:t>,</m:t>
                            </m:r>
                            <m:r>
                              <a:rPr lang="en-US" altLang="zh-CN" b="1" i="1" smtClean="0">
                                <a:latin typeface="Cambria Math" panose="02040503050406030204" pitchFamily="18" charset="0"/>
                              </a:rPr>
                              <m:t>𝟎</m:t>
                            </m:r>
                          </m:e>
                        </m:d>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𝑷</m:t>
                        </m:r>
                        <m:d>
                          <m:dPr>
                            <m:ctrlPr>
                              <a:rPr lang="en-US" altLang="zh-CN" b="1" i="1" smtClean="0">
                                <a:latin typeface="Cambria Math" panose="02040503050406030204" pitchFamily="18" charset="0"/>
                                <a:ea typeface="Cambria Math" panose="02040503050406030204" pitchFamily="18" charset="0"/>
                              </a:rPr>
                            </m:ctrlPr>
                          </m:dPr>
                          <m:e>
                            <m:r>
                              <a:rPr lang="zh-CN" altLang="en-US" b="1" i="1" smtClean="0">
                                <a:latin typeface="Cambria Math" panose="02040503050406030204" pitchFamily="18" charset="0"/>
                                <a:ea typeface="Cambria Math" panose="02040503050406030204" pitchFamily="18" charset="0"/>
                              </a:rPr>
                              <m:t>𝜹</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𝟎</m:t>
                            </m:r>
                          </m:e>
                        </m:d>
                      </m:e>
                    </m:d>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𝑸</m:t>
                    </m:r>
                    <m:d>
                      <m:dPr>
                        <m:ctrlPr>
                          <a:rPr lang="en-US" altLang="zh-CN" b="1" i="1" smtClean="0">
                            <a:latin typeface="Cambria Math" panose="02040503050406030204" pitchFamily="18" charset="0"/>
                            <a:ea typeface="Cambria Math" panose="02040503050406030204" pitchFamily="18" charset="0"/>
                          </a:rPr>
                        </m:ctrlPr>
                      </m:dPr>
                      <m:e>
                        <m:d>
                          <m:dPr>
                            <m:begChr m:val="|"/>
                            <m:endChr m:val="|"/>
                            <m:ctrlPr>
                              <a:rPr lang="en-US" altLang="zh-CN" b="1" i="1" smtClean="0">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𝒂</m:t>
                            </m:r>
                          </m:e>
                        </m:d>
                        <m:r>
                          <a:rPr lang="en-US" altLang="zh-CN" b="1" i="1" smtClean="0">
                            <a:latin typeface="Cambria Math" panose="02040503050406030204" pitchFamily="18" charset="0"/>
                            <a:ea typeface="Cambria Math" panose="02040503050406030204" pitchFamily="18" charset="0"/>
                          </a:rPr>
                          <m:t>,</m:t>
                        </m:r>
                        <m:r>
                          <a:rPr lang="zh-CN" altLang="en-US" b="1" i="1" smtClean="0">
                            <a:latin typeface="Cambria Math" panose="02040503050406030204" pitchFamily="18" charset="0"/>
                            <a:ea typeface="Cambria Math" panose="02040503050406030204" pitchFamily="18" charset="0"/>
                          </a:rPr>
                          <m:t>𝜹</m:t>
                        </m:r>
                      </m:e>
                    </m:d>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𝑷</m:t>
                    </m:r>
                    <m:d>
                      <m:dPr>
                        <m:ctrlPr>
                          <a:rPr lang="en-US" altLang="zh-CN" b="1" i="1" smtClean="0">
                            <a:latin typeface="Cambria Math" panose="02040503050406030204" pitchFamily="18" charset="0"/>
                            <a:ea typeface="Cambria Math" panose="02040503050406030204" pitchFamily="18" charset="0"/>
                          </a:rPr>
                        </m:ctrlPr>
                      </m:dPr>
                      <m:e>
                        <m:d>
                          <m:dPr>
                            <m:begChr m:val="|"/>
                            <m:endChr m:val="|"/>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𝒂</m:t>
                            </m:r>
                          </m:e>
                        </m:d>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𝟎</m:t>
                        </m:r>
                      </m:e>
                    </m:d>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𝑸</m:t>
                    </m:r>
                    <m:r>
                      <a:rPr lang="en-US" altLang="zh-CN" b="1" i="1" smtClean="0">
                        <a:latin typeface="Cambria Math" panose="02040503050406030204" pitchFamily="18" charset="0"/>
                        <a:ea typeface="Cambria Math" panose="02040503050406030204" pitchFamily="18" charset="0"/>
                      </a:rPr>
                      <m:t>(</m:t>
                    </m:r>
                    <m:d>
                      <m:dPr>
                        <m:begChr m:val="|"/>
                        <m:endChr m:val="|"/>
                        <m:ctrlPr>
                          <a:rPr lang="en-US" altLang="zh-CN" b="1" i="1">
                            <a:latin typeface="Cambria Math" panose="02040503050406030204" pitchFamily="18" charset="0"/>
                          </a:rPr>
                        </m:ctrlPr>
                      </m:dPr>
                      <m:e>
                        <m:r>
                          <a:rPr lang="en-US" altLang="zh-CN" b="1" i="1">
                            <a:latin typeface="Cambria Math" panose="02040503050406030204" pitchFamily="18" charset="0"/>
                          </a:rPr>
                          <m:t>𝒇</m:t>
                        </m:r>
                        <m:d>
                          <m:dPr>
                            <m:ctrlPr>
                              <a:rPr lang="en-US" altLang="zh-CN" b="1" i="1">
                                <a:latin typeface="Cambria Math" panose="02040503050406030204" pitchFamily="18" charset="0"/>
                              </a:rPr>
                            </m:ctrlPr>
                          </m:dPr>
                          <m:e>
                            <m:r>
                              <a:rPr lang="en-US" altLang="zh-CN" b="1" i="1">
                                <a:latin typeface="Cambria Math" panose="02040503050406030204" pitchFamily="18" charset="0"/>
                              </a:rPr>
                              <m:t>𝒙</m:t>
                            </m:r>
                          </m:e>
                        </m:d>
                        <m:r>
                          <a:rPr lang="en-US" altLang="zh-CN" b="1" i="1">
                            <a:latin typeface="Cambria Math" panose="02040503050406030204" pitchFamily="18" charset="0"/>
                          </a:rPr>
                          <m:t>−</m:t>
                        </m:r>
                        <m:r>
                          <a:rPr lang="en-US" altLang="zh-CN" b="1" i="1">
                            <a:latin typeface="Cambria Math" panose="02040503050406030204" pitchFamily="18" charset="0"/>
                          </a:rPr>
                          <m:t>𝒃</m:t>
                        </m:r>
                      </m:e>
                    </m:d>
                    <m:r>
                      <a:rPr lang="en-US" altLang="zh-CN" b="1" i="1" smtClean="0">
                        <a:latin typeface="Cambria Math" panose="02040503050406030204" pitchFamily="18" charset="0"/>
                      </a:rPr>
                      <m:t>,</m:t>
                    </m:r>
                    <m:r>
                      <a:rPr lang="zh-CN" altLang="en-US" b="1" i="1" smtClean="0">
                        <a:latin typeface="Cambria Math" panose="02040503050406030204" pitchFamily="18" charset="0"/>
                      </a:rPr>
                      <m:t>𝜺</m:t>
                    </m:r>
                    <m:r>
                      <a:rPr lang="en-US" altLang="zh-CN" b="1" i="1" smtClean="0">
                        <a:latin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oMath>
                </a14:m>
                <a:endParaRPr lang="zh-CN" altLang="en-US" b="1"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37" t="-1455" r="-1111"/>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B67C87BA-7BB4-4FBB-8EE6-A30C0FB65631}" type="datetime1">
              <a:rPr lang="zh-CN" altLang="en-US" smtClean="0"/>
              <a:pPr/>
              <a:t>2019/10/29</a:t>
            </a:fld>
            <a:endParaRPr lang="zh-CN" altLang="en-US"/>
          </a:p>
        </p:txBody>
      </p:sp>
      <p:sp>
        <p:nvSpPr>
          <p:cNvPr id="5" name="灯片编号占位符 4"/>
          <p:cNvSpPr>
            <a:spLocks noGrp="1"/>
          </p:cNvSpPr>
          <p:nvPr>
            <p:ph type="sldNum" sz="quarter" idx="12"/>
          </p:nvPr>
        </p:nvSpPr>
        <p:spPr/>
        <p:txBody>
          <a:bodyPr/>
          <a:lstStyle/>
          <a:p>
            <a:fld id="{9880C485-3EAF-4318-915D-9216C2569B1B}" type="slidenum">
              <a:rPr lang="zh-CN" altLang="en-US" smtClean="0"/>
              <a:pPr/>
              <a:t>17</a:t>
            </a:fld>
            <a:endParaRPr lang="zh-CN" altLang="en-US"/>
          </a:p>
        </p:txBody>
      </p:sp>
    </p:spTree>
    <p:extLst>
      <p:ext uri="{BB962C8B-B14F-4D97-AF65-F5344CB8AC3E}">
        <p14:creationId xmlns:p14="http://schemas.microsoft.com/office/powerpoint/2010/main" val="29035587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898525" y="1544638"/>
            <a:ext cx="7489825" cy="1938992"/>
          </a:xfrm>
          <a:prstGeom prst="rect">
            <a:avLst/>
          </a:prstGeom>
          <a:noFill/>
          <a:ln w="28575" algn="ctr">
            <a:solidFill>
              <a:schemeClr va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SzPct val="85000"/>
              <a:defRPr/>
            </a:pPr>
            <a:r>
              <a:rPr kumimoji="1" lang="en-US" altLang="zh-CN" sz="2400" b="1" dirty="0" smtClean="0">
                <a:solidFill>
                  <a:srgbClr val="003300"/>
                </a:solidFill>
                <a:latin typeface="Times New Roman" panose="02020603050405020304" pitchFamily="18" charset="0"/>
                <a:ea typeface="华文细黑" panose="02010600040101010101" pitchFamily="2" charset="-122"/>
              </a:rPr>
              <a:t>	</a:t>
            </a:r>
            <a:r>
              <a:rPr kumimoji="1" lang="zh-CN" altLang="en-US" sz="2400" b="1" dirty="0" smtClean="0">
                <a:solidFill>
                  <a:srgbClr val="003300"/>
                </a:solidFill>
                <a:latin typeface="Times New Roman" panose="02020603050405020304" pitchFamily="18" charset="0"/>
                <a:ea typeface="华文细黑" panose="02010600040101010101" pitchFamily="2" charset="-122"/>
              </a:rPr>
              <a:t>学习要点：</a:t>
            </a:r>
          </a:p>
          <a:p>
            <a:pPr>
              <a:spcBef>
                <a:spcPct val="50000"/>
              </a:spcBef>
              <a:buSzPct val="85000"/>
              <a:defRPr/>
            </a:pPr>
            <a:r>
              <a:rPr kumimoji="1" lang="zh-CN" altLang="en-US" sz="2400" b="1" dirty="0" smtClean="0">
                <a:solidFill>
                  <a:srgbClr val="003300"/>
                </a:solidFill>
                <a:latin typeface="Times New Roman" panose="02020603050405020304" pitchFamily="18" charset="0"/>
                <a:ea typeface="华文细黑" panose="02010600040101010101" pitchFamily="2" charset="-122"/>
              </a:rPr>
              <a:t>	</a:t>
            </a:r>
            <a:r>
              <a:rPr kumimoji="1" lang="en-US" altLang="zh-CN" sz="2400" b="1" dirty="0" smtClean="0">
                <a:solidFill>
                  <a:srgbClr val="003300"/>
                </a:solidFill>
                <a:latin typeface="Times New Roman" panose="02020603050405020304" pitchFamily="18" charset="0"/>
                <a:ea typeface="华文细黑" panose="02010600040101010101" pitchFamily="2" charset="-122"/>
              </a:rPr>
              <a:t>1. </a:t>
            </a:r>
            <a:r>
              <a:rPr kumimoji="1" lang="zh-CN" altLang="en-US" sz="2400" b="1" dirty="0" smtClean="0">
                <a:solidFill>
                  <a:srgbClr val="003300"/>
                </a:solidFill>
                <a:latin typeface="Times New Roman" panose="02020603050405020304" pitchFamily="18" charset="0"/>
                <a:ea typeface="华文细黑" panose="02010600040101010101" pitchFamily="2" charset="-122"/>
              </a:rPr>
              <a:t>理解并掌握基本概念：谓词演算的原子公式，谓词演算的合式公式，谓词公式。</a:t>
            </a:r>
            <a:endParaRPr kumimoji="1" lang="en-US" altLang="zh-CN" sz="2400" b="1" dirty="0" smtClean="0">
              <a:solidFill>
                <a:srgbClr val="003300"/>
              </a:solidFill>
              <a:latin typeface="Times New Roman" panose="02020603050405020304" pitchFamily="18" charset="0"/>
              <a:ea typeface="华文细黑" panose="02010600040101010101" pitchFamily="2" charset="-122"/>
            </a:endParaRPr>
          </a:p>
          <a:p>
            <a:pPr>
              <a:spcBef>
                <a:spcPct val="50000"/>
              </a:spcBef>
              <a:buSzPct val="85000"/>
              <a:defRPr/>
            </a:pPr>
            <a:r>
              <a:rPr kumimoji="1" lang="en-US" altLang="zh-CN" sz="2400" b="1" dirty="0">
                <a:solidFill>
                  <a:srgbClr val="003300"/>
                </a:solidFill>
                <a:latin typeface="Times New Roman" panose="02020603050405020304" pitchFamily="18" charset="0"/>
                <a:ea typeface="华文细黑" panose="02010600040101010101" pitchFamily="2" charset="-122"/>
              </a:rPr>
              <a:t> </a:t>
            </a:r>
            <a:r>
              <a:rPr kumimoji="1" lang="en-US" altLang="zh-CN" sz="2400" b="1" dirty="0" smtClean="0">
                <a:solidFill>
                  <a:srgbClr val="003300"/>
                </a:solidFill>
                <a:latin typeface="Times New Roman" panose="02020603050405020304" pitchFamily="18" charset="0"/>
                <a:ea typeface="华文细黑" panose="02010600040101010101" pitchFamily="2" charset="-122"/>
              </a:rPr>
              <a:t>           2. </a:t>
            </a:r>
            <a:r>
              <a:rPr kumimoji="1" lang="zh-CN" altLang="en-US" sz="2400" b="1" dirty="0" smtClean="0">
                <a:solidFill>
                  <a:srgbClr val="003300"/>
                </a:solidFill>
                <a:latin typeface="Times New Roman" panose="02020603050405020304" pitchFamily="18" charset="0"/>
                <a:ea typeface="华文细黑" panose="02010600040101010101" pitchFamily="2" charset="-122"/>
              </a:rPr>
              <a:t>会用谓语公式翻译命题。</a:t>
            </a:r>
            <a:endParaRPr kumimoji="1" lang="zh-CN" altLang="en-US" sz="2400" b="1" u="sng"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endParaRPr>
          </a:p>
        </p:txBody>
      </p:sp>
      <p:pic>
        <p:nvPicPr>
          <p:cNvPr id="60419" name="Picture 3" descr="52design_com_kr_0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950" y="90805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0"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61AB0D9-82E6-4E3E-9DDC-5AE59A461BF1}" type="slidenum">
              <a:rPr lang="en-US" altLang="zh-CN" smtClean="0">
                <a:solidFill>
                  <a:srgbClr val="045C75"/>
                </a:solidFill>
              </a:rPr>
              <a:pPr/>
              <a:t>18</a:t>
            </a:fld>
            <a:endParaRPr lang="en-US" altLang="zh-CN" smtClean="0">
              <a:solidFill>
                <a:srgbClr val="045C75"/>
              </a:solidFill>
            </a:endParaRPr>
          </a:p>
        </p:txBody>
      </p:sp>
    </p:spTree>
    <p:extLst>
      <p:ext uri="{BB962C8B-B14F-4D97-AF65-F5344CB8AC3E}">
        <p14:creationId xmlns:p14="http://schemas.microsoft.com/office/powerpoint/2010/main" val="26978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0418"/>
                                        </p:tgtEl>
                                        <p:attrNameLst>
                                          <p:attrName>style.visibility</p:attrName>
                                        </p:attrNameLst>
                                      </p:cBhvr>
                                      <p:to>
                                        <p:strVal val="visible"/>
                                      </p:to>
                                    </p:set>
                                    <p:animEffect transition="in" filter="wipe(down)">
                                      <p:cBhvr>
                                        <p:cTn id="7" dur="500"/>
                                        <p:tgtEl>
                                          <p:spTgt spid="60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1325563" y="1544638"/>
            <a:ext cx="7026275" cy="3970318"/>
          </a:xfrm>
          <a:prstGeom prst="rect">
            <a:avLst/>
          </a:prstGeom>
          <a:noFill/>
          <a:ln w="28575" algn="ctr">
            <a:solidFill>
              <a:schemeClr va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SzPct val="85000"/>
              <a:defRPr/>
            </a:pPr>
            <a:r>
              <a:rPr kumimoji="1" lang="en-US" altLang="zh-CN" sz="2400" b="1" dirty="0" smtClean="0">
                <a:solidFill>
                  <a:srgbClr val="003300"/>
                </a:solidFill>
                <a:latin typeface="Times New Roman" panose="02020603050405020304" pitchFamily="18" charset="0"/>
                <a:ea typeface="华文细黑" panose="02010600040101010101" pitchFamily="2" charset="-122"/>
              </a:rPr>
              <a:t>	</a:t>
            </a:r>
            <a:r>
              <a:rPr kumimoji="1" lang="zh-CN" altLang="en-US" sz="3600" b="1" dirty="0" smtClean="0">
                <a:solidFill>
                  <a:srgbClr val="003300"/>
                </a:solidFill>
                <a:latin typeface="Times New Roman" panose="02020603050405020304" pitchFamily="18" charset="0"/>
                <a:ea typeface="华文细黑" panose="02010600040101010101" pitchFamily="2" charset="-122"/>
              </a:rPr>
              <a:t>作业：</a:t>
            </a:r>
            <a:endParaRPr kumimoji="1" lang="en-US" altLang="zh-CN" sz="3600" b="1" dirty="0" smtClean="0">
              <a:solidFill>
                <a:srgbClr val="003300"/>
              </a:solidFill>
              <a:latin typeface="Times New Roman" panose="02020603050405020304" pitchFamily="18" charset="0"/>
              <a:ea typeface="华文细黑" panose="02010600040101010101" pitchFamily="2" charset="-122"/>
            </a:endParaRPr>
          </a:p>
          <a:p>
            <a:pPr>
              <a:spcBef>
                <a:spcPct val="50000"/>
              </a:spcBef>
              <a:buSzPct val="85000"/>
              <a:defRPr/>
            </a:pPr>
            <a:r>
              <a:rPr kumimoji="1" lang="en-US" altLang="zh-CN" sz="3600" b="1" dirty="0" err="1" smtClean="0">
                <a:solidFill>
                  <a:srgbClr val="003300"/>
                </a:solidFill>
                <a:latin typeface="Times New Roman" panose="02020603050405020304" pitchFamily="18" charset="0"/>
                <a:ea typeface="华文细黑" panose="02010600040101010101" pitchFamily="2" charset="-122"/>
              </a:rPr>
              <a:t>P62</a:t>
            </a:r>
            <a:r>
              <a:rPr kumimoji="1" lang="en-US" altLang="zh-CN" sz="3600" b="1" dirty="0" smtClean="0">
                <a:solidFill>
                  <a:srgbClr val="0033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rPr>
              <a:t>:  2-3</a:t>
            </a:r>
            <a:r>
              <a:rPr kumimoji="1" lang="zh-CN" altLang="en-US" sz="3600" b="1" dirty="0" smtClean="0">
                <a:solidFill>
                  <a:srgbClr val="0033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rPr>
              <a:t>习题</a:t>
            </a:r>
            <a:endParaRPr kumimoji="1" lang="en-US" altLang="zh-CN" sz="3600" b="1" dirty="0" smtClean="0">
              <a:solidFill>
                <a:srgbClr val="0033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endParaRPr>
          </a:p>
          <a:p>
            <a:pPr>
              <a:spcBef>
                <a:spcPct val="50000"/>
              </a:spcBef>
              <a:buSzPct val="85000"/>
              <a:defRPr/>
            </a:pPr>
            <a:r>
              <a:rPr kumimoji="1" lang="en-US" altLang="zh-CN" sz="3600" b="1" dirty="0" smtClean="0">
                <a:solidFill>
                  <a:srgbClr val="0033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rPr>
              <a:t>(1)</a:t>
            </a:r>
            <a:r>
              <a:rPr kumimoji="1" lang="en-US" altLang="zh-CN" sz="36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rPr>
              <a:t>a,b,c</a:t>
            </a:r>
            <a:endParaRPr kumimoji="1" lang="en-US" altLang="zh-CN" sz="3600" b="1" dirty="0" smtClean="0">
              <a:solidFill>
                <a:srgbClr val="0033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endParaRPr>
          </a:p>
          <a:p>
            <a:pPr>
              <a:spcBef>
                <a:spcPct val="50000"/>
              </a:spcBef>
              <a:buSzPct val="85000"/>
              <a:defRPr/>
            </a:pPr>
            <a:r>
              <a:rPr kumimoji="1" lang="en-US" altLang="zh-CN" sz="3600" b="1" dirty="0" smtClean="0">
                <a:solidFill>
                  <a:srgbClr val="0033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rPr>
              <a:t>(3)</a:t>
            </a:r>
            <a:r>
              <a:rPr kumimoji="1" lang="en-US" altLang="zh-CN" sz="36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rPr>
              <a:t>a,b,c</a:t>
            </a:r>
            <a:endParaRPr kumimoji="1" lang="en-US" altLang="zh-CN" sz="3600" b="1" dirty="0">
              <a:solidFill>
                <a:srgbClr val="0033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endParaRPr>
          </a:p>
          <a:p>
            <a:pPr>
              <a:spcBef>
                <a:spcPct val="50000"/>
              </a:spcBef>
              <a:buSzPct val="85000"/>
              <a:defRPr/>
            </a:pPr>
            <a:r>
              <a:rPr kumimoji="1" lang="en-US" altLang="zh-CN" sz="3600" b="1" dirty="0" smtClean="0">
                <a:solidFill>
                  <a:srgbClr val="0033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rPr>
              <a:t>(4)</a:t>
            </a:r>
            <a:endParaRPr kumimoji="1" lang="zh-CN" alt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endParaRPr>
          </a:p>
        </p:txBody>
      </p:sp>
      <p:pic>
        <p:nvPicPr>
          <p:cNvPr id="61443" name="Picture 3" descr="52design_com_kr_0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90805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4"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F14F8AE-9276-4131-A536-34B1A9980463}" type="slidenum">
              <a:rPr lang="en-US" altLang="zh-CN" smtClean="0">
                <a:solidFill>
                  <a:srgbClr val="045C75"/>
                </a:solidFill>
              </a:rPr>
              <a:pPr/>
              <a:t>19</a:t>
            </a:fld>
            <a:endParaRPr lang="en-US" altLang="zh-CN" smtClean="0">
              <a:solidFill>
                <a:srgbClr val="045C75"/>
              </a:solidFill>
            </a:endParaRPr>
          </a:p>
        </p:txBody>
      </p:sp>
    </p:spTree>
    <p:extLst>
      <p:ext uri="{BB962C8B-B14F-4D97-AF65-F5344CB8AC3E}">
        <p14:creationId xmlns:p14="http://schemas.microsoft.com/office/powerpoint/2010/main" val="5266776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16632"/>
            <a:ext cx="7775748" cy="1054224"/>
          </a:xfrm>
        </p:spPr>
        <p:txBody>
          <a:bodyPr/>
          <a:lstStyle/>
          <a:p>
            <a:r>
              <a:rPr lang="zh-CN" altLang="en-US" dirty="0" smtClean="0"/>
              <a:t>第二章 谓词逻辑</a:t>
            </a:r>
            <a:endParaRPr lang="zh-CN" altLang="en-US" dirty="0"/>
          </a:p>
        </p:txBody>
      </p:sp>
      <p:sp>
        <p:nvSpPr>
          <p:cNvPr id="3" name="内容占位符 2"/>
          <p:cNvSpPr>
            <a:spLocks noGrp="1"/>
          </p:cNvSpPr>
          <p:nvPr>
            <p:ph idx="1"/>
          </p:nvPr>
        </p:nvSpPr>
        <p:spPr>
          <a:xfrm>
            <a:off x="457200" y="1298521"/>
            <a:ext cx="8229600" cy="4608512"/>
          </a:xfrm>
        </p:spPr>
        <p:txBody>
          <a:bodyPr>
            <a:normAutofit/>
          </a:bodyPr>
          <a:lstStyle/>
          <a:p>
            <a:r>
              <a:rPr lang="en-US" altLang="zh-CN" sz="2800" b="1" dirty="0" smtClean="0"/>
              <a:t>2-1 </a:t>
            </a:r>
            <a:r>
              <a:rPr lang="zh-CN" altLang="en-US" sz="2800" b="1" dirty="0" smtClean="0"/>
              <a:t>谓词的概念</a:t>
            </a:r>
            <a:r>
              <a:rPr lang="zh-CN" altLang="en-US" sz="2800" b="1" dirty="0"/>
              <a:t>与</a:t>
            </a:r>
            <a:r>
              <a:rPr lang="zh-CN" altLang="en-US" sz="2800" b="1" dirty="0" smtClean="0"/>
              <a:t>表示</a:t>
            </a:r>
            <a:endParaRPr lang="en-US" altLang="zh-CN" sz="2800" b="1" dirty="0" smtClean="0"/>
          </a:p>
          <a:p>
            <a:r>
              <a:rPr lang="en-US" altLang="zh-CN" sz="2800" b="1" dirty="0" smtClean="0"/>
              <a:t>2-2 </a:t>
            </a:r>
            <a:r>
              <a:rPr lang="zh-CN" altLang="en-US" sz="2800" b="1" dirty="0" smtClean="0"/>
              <a:t>命题函数与量词</a:t>
            </a:r>
            <a:endParaRPr lang="en-US" altLang="zh-CN" sz="2800" b="1" dirty="0" smtClean="0"/>
          </a:p>
          <a:p>
            <a:r>
              <a:rPr lang="en-US" altLang="zh-CN" sz="2800" b="1" dirty="0" smtClean="0"/>
              <a:t>2-3</a:t>
            </a:r>
            <a:r>
              <a:rPr lang="zh-CN" altLang="en-US" sz="2800" b="1" dirty="0"/>
              <a:t> </a:t>
            </a:r>
            <a:r>
              <a:rPr lang="zh-CN" altLang="en-US" sz="2800" b="1" dirty="0" smtClean="0"/>
              <a:t>谓词公式与翻译</a:t>
            </a:r>
            <a:endParaRPr lang="en-US" altLang="zh-CN" sz="2800" b="1" dirty="0" smtClean="0"/>
          </a:p>
          <a:p>
            <a:r>
              <a:rPr lang="en-US" altLang="zh-CN" sz="2800" b="1" dirty="0" smtClean="0"/>
              <a:t>2-4 </a:t>
            </a:r>
            <a:r>
              <a:rPr lang="zh-CN" altLang="en-US" sz="2800" b="1" dirty="0" smtClean="0"/>
              <a:t>变元的约束</a:t>
            </a:r>
            <a:endParaRPr lang="en-US" altLang="zh-CN" sz="2800" b="1" dirty="0" smtClean="0"/>
          </a:p>
          <a:p>
            <a:r>
              <a:rPr lang="en-US" altLang="zh-CN" sz="2800" b="1" dirty="0" smtClean="0"/>
              <a:t>2-5 </a:t>
            </a:r>
            <a:r>
              <a:rPr lang="zh-CN" altLang="en-US" sz="2800" b="1" dirty="0" smtClean="0"/>
              <a:t>谓词演算的等价式与蕴含式</a:t>
            </a:r>
            <a:endParaRPr lang="en-US" altLang="zh-CN" sz="2800" b="1" dirty="0" smtClean="0"/>
          </a:p>
          <a:p>
            <a:r>
              <a:rPr lang="en-US" altLang="zh-CN" sz="2800" b="1" dirty="0" smtClean="0"/>
              <a:t>2-6 </a:t>
            </a:r>
            <a:r>
              <a:rPr lang="zh-CN" altLang="en-US" sz="2800" b="1" dirty="0" smtClean="0"/>
              <a:t>前束范式</a:t>
            </a:r>
            <a:endParaRPr lang="en-US" altLang="zh-CN" sz="2800" b="1" dirty="0" smtClean="0"/>
          </a:p>
          <a:p>
            <a:r>
              <a:rPr lang="en-US" altLang="zh-CN" sz="2800" b="1" dirty="0" smtClean="0"/>
              <a:t>2-7 </a:t>
            </a:r>
            <a:r>
              <a:rPr lang="zh-CN" altLang="en-US" sz="2800" b="1" dirty="0" smtClean="0"/>
              <a:t>谓词演算的推理理论</a:t>
            </a:r>
            <a:endParaRPr lang="zh-CN" altLang="en-US" sz="2800" b="1" dirty="0"/>
          </a:p>
        </p:txBody>
      </p:sp>
      <p:sp>
        <p:nvSpPr>
          <p:cNvPr id="4" name="日期占位符 3"/>
          <p:cNvSpPr>
            <a:spLocks noGrp="1"/>
          </p:cNvSpPr>
          <p:nvPr>
            <p:ph type="dt" sz="half" idx="10"/>
          </p:nvPr>
        </p:nvSpPr>
        <p:spPr/>
        <p:txBody>
          <a:bodyPr/>
          <a:lstStyle/>
          <a:p>
            <a:fld id="{B67C87BA-7BB4-4FBB-8EE6-A30C0FB65631}" type="datetime1">
              <a:rPr lang="zh-CN" altLang="en-US" smtClean="0"/>
              <a:pPr/>
              <a:t>2019/10/29</a:t>
            </a:fld>
            <a:endParaRPr lang="zh-CN" altLang="en-US"/>
          </a:p>
        </p:txBody>
      </p:sp>
      <p:sp>
        <p:nvSpPr>
          <p:cNvPr id="5" name="灯片编号占位符 4"/>
          <p:cNvSpPr>
            <a:spLocks noGrp="1"/>
          </p:cNvSpPr>
          <p:nvPr>
            <p:ph type="sldNum" sz="quarter" idx="12"/>
          </p:nvPr>
        </p:nvSpPr>
        <p:spPr/>
        <p:txBody>
          <a:bodyPr/>
          <a:lstStyle/>
          <a:p>
            <a:fld id="{9880C485-3EAF-4318-915D-9216C2569B1B}" type="slidenum">
              <a:rPr lang="zh-CN" altLang="en-US" smtClean="0"/>
              <a:pPr/>
              <a:t>2</a:t>
            </a:fld>
            <a:endParaRPr lang="zh-CN" altLang="en-US"/>
          </a:p>
        </p:txBody>
      </p:sp>
    </p:spTree>
    <p:extLst>
      <p:ext uri="{BB962C8B-B14F-4D97-AF65-F5344CB8AC3E}">
        <p14:creationId xmlns:p14="http://schemas.microsoft.com/office/powerpoint/2010/main" val="38218748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 </a:t>
            </a:r>
            <a:r>
              <a:rPr lang="zh-CN" altLang="en-US" dirty="0" smtClean="0"/>
              <a:t>变元的约束</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23528" y="1340768"/>
                <a:ext cx="8373616" cy="4608512"/>
              </a:xfrm>
            </p:spPr>
            <p:txBody>
              <a:bodyPr/>
              <a:lstStyle/>
              <a:p>
                <a:pPr algn="just">
                  <a:lnSpc>
                    <a:spcPct val="150000"/>
                  </a:lnSpc>
                </a:pPr>
                <a:r>
                  <a:rPr lang="zh-CN" altLang="en-US" b="1" dirty="0" smtClean="0"/>
                  <a:t>给定</a:t>
                </a:r>
                <a14:m>
                  <m:oMath xmlns:m="http://schemas.openxmlformats.org/officeDocument/2006/math">
                    <m:r>
                      <a:rPr lang="zh-CN" altLang="en-US" b="1" i="1" smtClean="0">
                        <a:latin typeface="Cambria Math" panose="02040503050406030204" pitchFamily="18" charset="0"/>
                      </a:rPr>
                      <m:t>𝜶</m:t>
                    </m:r>
                  </m:oMath>
                </a14:m>
                <a:r>
                  <a:rPr lang="zh-CN" altLang="en-US" b="1" dirty="0" smtClean="0"/>
                  <a:t>为一个谓词公式，其中有一部分公式形式为</a:t>
                </a:r>
                <a14:m>
                  <m:oMath xmlns:m="http://schemas.openxmlformats.org/officeDocument/2006/math">
                    <m:d>
                      <m:dPr>
                        <m:ctrlPr>
                          <a:rPr lang="en-US" altLang="zh-CN" b="1" i="1" smtClean="0">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e>
                    </m:d>
                    <m:r>
                      <a:rPr lang="en-US" altLang="zh-CN" b="1" i="1" smtClean="0">
                        <a:latin typeface="Cambria Math" panose="02040503050406030204" pitchFamily="18" charset="0"/>
                      </a:rPr>
                      <m:t>𝑷</m:t>
                    </m:r>
                    <m:r>
                      <a:rPr lang="en-US" altLang="zh-CN" b="1" i="1" smtClean="0">
                        <a:latin typeface="Cambria Math" panose="02040503050406030204" pitchFamily="18" charset="0"/>
                      </a:rPr>
                      <m:t>(</m:t>
                    </m:r>
                    <m:r>
                      <a:rPr lang="en-US" altLang="zh-CN" b="1" i="1" smtClean="0">
                        <a:latin typeface="Cambria Math" panose="02040503050406030204" pitchFamily="18" charset="0"/>
                      </a:rPr>
                      <m:t>𝒙</m:t>
                    </m:r>
                    <m:r>
                      <a:rPr lang="en-US" altLang="zh-CN" b="1" i="1" smtClean="0">
                        <a:latin typeface="Cambria Math" panose="02040503050406030204" pitchFamily="18" charset="0"/>
                      </a:rPr>
                      <m:t>)</m:t>
                    </m:r>
                  </m:oMath>
                </a14:m>
                <a:r>
                  <a:rPr lang="zh-CN" altLang="en-US" b="1" dirty="0" smtClean="0"/>
                  <a:t>或</a:t>
                </a:r>
                <a14:m>
                  <m:oMath xmlns:m="http://schemas.openxmlformats.org/officeDocument/2006/math">
                    <m:d>
                      <m:dPr>
                        <m:ctrlPr>
                          <a:rPr lang="en-US" altLang="zh-CN" b="1" i="1">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e>
                    </m:d>
                    <m:r>
                      <a:rPr lang="en-US" altLang="zh-CN" b="1" i="1">
                        <a:latin typeface="Cambria Math" panose="02040503050406030204" pitchFamily="18" charset="0"/>
                      </a:rPr>
                      <m:t>𝑷</m:t>
                    </m:r>
                    <m:r>
                      <a:rPr lang="en-US" altLang="zh-CN" b="1" i="1">
                        <a:latin typeface="Cambria Math" panose="02040503050406030204" pitchFamily="18" charset="0"/>
                      </a:rPr>
                      <m:t>(</m:t>
                    </m:r>
                    <m:r>
                      <a:rPr lang="en-US" altLang="zh-CN" b="1" i="1">
                        <a:latin typeface="Cambria Math" panose="02040503050406030204" pitchFamily="18" charset="0"/>
                      </a:rPr>
                      <m:t>𝒙</m:t>
                    </m:r>
                    <m:r>
                      <a:rPr lang="en-US" altLang="zh-CN" b="1" i="1">
                        <a:latin typeface="Cambria Math" panose="02040503050406030204" pitchFamily="18" charset="0"/>
                      </a:rPr>
                      <m:t>)</m:t>
                    </m:r>
                  </m:oMath>
                </a14:m>
                <a:r>
                  <a:rPr lang="zh-CN" altLang="en-US" b="1" dirty="0" smtClean="0"/>
                  <a:t>。这里</a:t>
                </a:r>
                <a14:m>
                  <m:oMath xmlns:m="http://schemas.openxmlformats.org/officeDocument/2006/math">
                    <m:r>
                      <a:rPr lang="en-US" altLang="zh-CN" b="1" i="1">
                        <a:latin typeface="Cambria Math" panose="02040503050406030204" pitchFamily="18" charset="0"/>
                        <a:ea typeface="Cambria Math" panose="02040503050406030204" pitchFamily="18" charset="0"/>
                      </a:rPr>
                      <m:t>∀</m:t>
                    </m:r>
                  </m:oMath>
                </a14:m>
                <a:r>
                  <a:rPr lang="zh-CN" altLang="en-US" b="1" dirty="0" smtClean="0"/>
                  <a:t>，</a:t>
                </a:r>
                <a14:m>
                  <m:oMath xmlns:m="http://schemas.openxmlformats.org/officeDocument/2006/math">
                    <m:r>
                      <a:rPr lang="en-US" altLang="zh-CN" b="1" i="1">
                        <a:latin typeface="Cambria Math" panose="02040503050406030204" pitchFamily="18" charset="0"/>
                        <a:ea typeface="Cambria Math" panose="02040503050406030204" pitchFamily="18" charset="0"/>
                      </a:rPr>
                      <m:t>∃</m:t>
                    </m:r>
                  </m:oMath>
                </a14:m>
                <a:r>
                  <a:rPr lang="zh-CN" altLang="en-US" b="1" dirty="0" smtClean="0"/>
                  <a:t>后面所跟的</a:t>
                </a:r>
                <a:r>
                  <a:rPr lang="en-US" altLang="zh-CN" b="1" i="1" dirty="0" smtClean="0">
                    <a:latin typeface="Times New Roman" panose="02020603050405020304" pitchFamily="18" charset="0"/>
                    <a:cs typeface="Times New Roman" panose="02020603050405020304" pitchFamily="18" charset="0"/>
                  </a:rPr>
                  <a:t>x</a:t>
                </a:r>
                <a:r>
                  <a:rPr lang="zh-CN" altLang="en-US" b="1" dirty="0" smtClean="0"/>
                  <a:t>叫做量词的</a:t>
                </a:r>
                <a:r>
                  <a:rPr lang="zh-CN" altLang="en-US" b="1" dirty="0" smtClean="0">
                    <a:solidFill>
                      <a:srgbClr val="0000CC"/>
                    </a:solidFill>
                  </a:rPr>
                  <a:t>指导变元或者作用变元</a:t>
                </a:r>
                <a:r>
                  <a:rPr lang="zh-CN" altLang="en-US" b="1" dirty="0" smtClean="0"/>
                  <a:t>，</a:t>
                </a:r>
                <a14:m>
                  <m:oMath xmlns:m="http://schemas.openxmlformats.org/officeDocument/2006/math">
                    <m:r>
                      <a:rPr lang="en-US" altLang="zh-CN" b="1" i="1">
                        <a:latin typeface="Cambria Math" panose="02040503050406030204" pitchFamily="18" charset="0"/>
                      </a:rPr>
                      <m:t>𝑷</m:t>
                    </m:r>
                    <m:r>
                      <a:rPr lang="en-US" altLang="zh-CN" b="1" i="1">
                        <a:latin typeface="Cambria Math" panose="02040503050406030204" pitchFamily="18" charset="0"/>
                      </a:rPr>
                      <m:t>(</m:t>
                    </m:r>
                    <m:r>
                      <a:rPr lang="en-US" altLang="zh-CN" b="1" i="1">
                        <a:latin typeface="Cambria Math" panose="02040503050406030204" pitchFamily="18" charset="0"/>
                      </a:rPr>
                      <m:t>𝒙</m:t>
                    </m:r>
                    <m:r>
                      <a:rPr lang="en-US" altLang="zh-CN" b="1" i="1">
                        <a:latin typeface="Cambria Math" panose="02040503050406030204" pitchFamily="18" charset="0"/>
                      </a:rPr>
                      <m:t>)</m:t>
                    </m:r>
                  </m:oMath>
                </a14:m>
                <a:r>
                  <a:rPr lang="zh-CN" altLang="en-US" b="1" dirty="0" smtClean="0"/>
                  <a:t>叫做相应量词的</a:t>
                </a:r>
                <a:r>
                  <a:rPr lang="zh-CN" altLang="en-US" b="1" dirty="0" smtClean="0">
                    <a:solidFill>
                      <a:srgbClr val="0000CC"/>
                    </a:solidFill>
                  </a:rPr>
                  <a:t>作用域或辖域</a:t>
                </a:r>
                <a:r>
                  <a:rPr lang="zh-CN" altLang="en-US" b="1" dirty="0" smtClean="0"/>
                  <a:t>。在作用域中</a:t>
                </a:r>
                <a:r>
                  <a:rPr lang="en-US" altLang="zh-CN" b="1" i="1" dirty="0" smtClean="0">
                    <a:latin typeface="Times New Roman" panose="02020603050405020304" pitchFamily="18" charset="0"/>
                    <a:cs typeface="Times New Roman" panose="02020603050405020304" pitchFamily="18" charset="0"/>
                  </a:rPr>
                  <a:t>x</a:t>
                </a:r>
                <a:r>
                  <a:rPr lang="zh-CN" altLang="en-US" b="1" dirty="0" smtClean="0">
                    <a:latin typeface="Times New Roman" panose="02020603050405020304" pitchFamily="18" charset="0"/>
                    <a:cs typeface="Times New Roman" panose="02020603050405020304" pitchFamily="18" charset="0"/>
                  </a:rPr>
                  <a:t>的一切出现，称为</a:t>
                </a:r>
                <a:r>
                  <a:rPr lang="en-US" altLang="zh-CN" b="1" i="1" dirty="0" smtClean="0">
                    <a:latin typeface="Times New Roman" panose="02020603050405020304" pitchFamily="18" charset="0"/>
                    <a:cs typeface="Times New Roman" panose="02020603050405020304" pitchFamily="18" charset="0"/>
                  </a:rPr>
                  <a:t>x</a:t>
                </a:r>
                <a:r>
                  <a:rPr lang="zh-CN" altLang="en-US" b="1" dirty="0" smtClean="0">
                    <a:latin typeface="Times New Roman" panose="02020603050405020304" pitchFamily="18" charset="0"/>
                    <a:cs typeface="Times New Roman" panose="02020603050405020304" pitchFamily="18" charset="0"/>
                  </a:rPr>
                  <a:t>在</a:t>
                </a:r>
                <a14:m>
                  <m:oMath xmlns:m="http://schemas.openxmlformats.org/officeDocument/2006/math">
                    <m:r>
                      <a:rPr lang="zh-CN" altLang="en-US" b="1" i="1">
                        <a:latin typeface="Cambria Math" panose="02040503050406030204" pitchFamily="18" charset="0"/>
                      </a:rPr>
                      <m:t>𝜶</m:t>
                    </m:r>
                  </m:oMath>
                </a14:m>
                <a:r>
                  <a:rPr lang="zh-CN" altLang="en-US" b="1" dirty="0" smtClean="0"/>
                  <a:t>中的约束出现，</a:t>
                </a:r>
                <a:r>
                  <a:rPr lang="en-US" altLang="zh-CN" b="1" i="1" dirty="0">
                    <a:latin typeface="Times New Roman" panose="02020603050405020304" pitchFamily="18" charset="0"/>
                    <a:cs typeface="Times New Roman" panose="02020603050405020304" pitchFamily="18" charset="0"/>
                  </a:rPr>
                  <a:t> </a:t>
                </a:r>
                <a:r>
                  <a:rPr lang="en-US" altLang="zh-CN" b="1" i="1" dirty="0" smtClean="0">
                    <a:latin typeface="Times New Roman" panose="02020603050405020304" pitchFamily="18" charset="0"/>
                    <a:cs typeface="Times New Roman" panose="02020603050405020304" pitchFamily="18" charset="0"/>
                  </a:rPr>
                  <a:t>x</a:t>
                </a:r>
                <a:r>
                  <a:rPr lang="zh-CN" altLang="en-US" b="1" dirty="0" smtClean="0">
                    <a:latin typeface="Times New Roman" panose="02020603050405020304" pitchFamily="18" charset="0"/>
                    <a:cs typeface="Times New Roman" panose="02020603050405020304" pitchFamily="18" charset="0"/>
                  </a:rPr>
                  <a:t>亦称为被相应量词中的指导变元所约束。在</a:t>
                </a:r>
                <a14:m>
                  <m:oMath xmlns:m="http://schemas.openxmlformats.org/officeDocument/2006/math">
                    <m:r>
                      <a:rPr lang="zh-CN" altLang="en-US" b="1" i="1">
                        <a:latin typeface="Cambria Math" panose="02040503050406030204" pitchFamily="18" charset="0"/>
                      </a:rPr>
                      <m:t>𝜶</m:t>
                    </m:r>
                  </m:oMath>
                </a14:m>
                <a:r>
                  <a:rPr lang="zh-CN" altLang="en-US" b="1" dirty="0" smtClean="0"/>
                  <a:t>中除去约束变元以外所出现的变元称作</a:t>
                </a:r>
                <a:r>
                  <a:rPr lang="zh-CN" altLang="en-US" b="1" dirty="0" smtClean="0">
                    <a:solidFill>
                      <a:srgbClr val="0000CC"/>
                    </a:solidFill>
                  </a:rPr>
                  <a:t>自由变元</a:t>
                </a:r>
                <a:r>
                  <a:rPr lang="zh-CN" altLang="en-US" b="1" dirty="0" smtClean="0"/>
                  <a:t>。</a:t>
                </a:r>
                <a:endParaRPr lang="en-US" altLang="zh-CN" b="1"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23528" y="1340768"/>
                <a:ext cx="8373616" cy="4608512"/>
              </a:xfrm>
              <a:blipFill rotWithShape="0">
                <a:blip r:embed="rId2"/>
                <a:stretch>
                  <a:fillRect l="-946" r="-1092"/>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B67C87BA-7BB4-4FBB-8EE6-A30C0FB65631}" type="datetime1">
              <a:rPr lang="zh-CN" altLang="en-US" smtClean="0"/>
              <a:pPr/>
              <a:t>2019/10/29</a:t>
            </a:fld>
            <a:endParaRPr lang="zh-CN" altLang="en-US"/>
          </a:p>
        </p:txBody>
      </p:sp>
      <p:sp>
        <p:nvSpPr>
          <p:cNvPr id="5" name="灯片编号占位符 4"/>
          <p:cNvSpPr>
            <a:spLocks noGrp="1"/>
          </p:cNvSpPr>
          <p:nvPr>
            <p:ph type="sldNum" sz="quarter" idx="12"/>
          </p:nvPr>
        </p:nvSpPr>
        <p:spPr/>
        <p:txBody>
          <a:bodyPr/>
          <a:lstStyle/>
          <a:p>
            <a:fld id="{9880C485-3EAF-4318-915D-9216C2569B1B}" type="slidenum">
              <a:rPr lang="zh-CN" altLang="en-US" smtClean="0"/>
              <a:pPr/>
              <a:t>20</a:t>
            </a:fld>
            <a:endParaRPr lang="zh-CN" altLang="en-US"/>
          </a:p>
        </p:txBody>
      </p:sp>
    </p:spTree>
    <p:extLst>
      <p:ext uri="{BB962C8B-B14F-4D97-AF65-F5344CB8AC3E}">
        <p14:creationId xmlns:p14="http://schemas.microsoft.com/office/powerpoint/2010/main" val="27690216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a:t>
            </a:r>
            <a:r>
              <a:rPr lang="zh-CN" altLang="en-US" dirty="0"/>
              <a:t>变元的约束</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67544" y="980728"/>
                <a:ext cx="8229600" cy="5544616"/>
              </a:xfrm>
            </p:spPr>
            <p:txBody>
              <a:bodyPr>
                <a:normAutofit fontScale="92500" lnSpcReduction="10000"/>
              </a:bodyPr>
              <a:lstStyle/>
              <a:p>
                <a:pPr algn="just"/>
                <a:r>
                  <a:rPr lang="zh-CN" altLang="en-US" b="1" dirty="0" smtClean="0">
                    <a:solidFill>
                      <a:srgbClr val="0000CC"/>
                    </a:solidFill>
                  </a:rPr>
                  <a:t>例题</a:t>
                </a:r>
                <a:r>
                  <a:rPr lang="en-US" altLang="zh-CN" b="1" dirty="0">
                    <a:solidFill>
                      <a:srgbClr val="0000CC"/>
                    </a:solidFill>
                  </a:rPr>
                  <a:t>1 </a:t>
                </a:r>
                <a:r>
                  <a:rPr lang="zh-CN" altLang="en-US" b="1" dirty="0"/>
                  <a:t>说明以下各式的作用域与变元约束的情况</a:t>
                </a:r>
                <a:endParaRPr lang="en-US" altLang="zh-CN" b="1" dirty="0"/>
              </a:p>
              <a:p>
                <a:pPr lvl="1" algn="just"/>
                <a:r>
                  <a:rPr lang="en-US" altLang="zh-CN" b="1" dirty="0"/>
                  <a:t>a)</a:t>
                </a:r>
                <a14:m>
                  <m:oMath xmlns:m="http://schemas.openxmlformats.org/officeDocument/2006/math">
                    <m:r>
                      <a:rPr lang="en-US" altLang="zh-CN" b="1" i="1">
                        <a:latin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rPr>
                      <m:t>)(</m:t>
                    </m:r>
                    <m:r>
                      <a:rPr lang="en-US" altLang="zh-CN" b="1" i="1">
                        <a:latin typeface="Cambria Math" panose="02040503050406030204" pitchFamily="18" charset="0"/>
                      </a:rPr>
                      <m:t>𝑷</m:t>
                    </m:r>
                    <m:r>
                      <a:rPr lang="en-US" altLang="zh-CN" b="1" i="1">
                        <a:latin typeface="Cambria Math" panose="02040503050406030204" pitchFamily="18" charset="0"/>
                      </a:rPr>
                      <m:t>(</m:t>
                    </m:r>
                    <m:r>
                      <a:rPr lang="en-US" altLang="zh-CN" b="1" i="1">
                        <a:latin typeface="Cambria Math" panose="02040503050406030204" pitchFamily="18" charset="0"/>
                      </a:rPr>
                      <m:t>𝒙</m:t>
                    </m:r>
                    <m:r>
                      <a:rPr lang="en-US" altLang="zh-CN" b="1" i="1">
                        <a:latin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𝑸</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oMath>
                </a14:m>
                <a:r>
                  <a:rPr lang="en-US" altLang="zh-CN" b="1" dirty="0"/>
                  <a:t>;</a:t>
                </a:r>
              </a:p>
              <a:p>
                <a:pPr lvl="1" algn="just"/>
                <a:r>
                  <a:rPr lang="en-US" altLang="zh-CN" b="1" dirty="0"/>
                  <a:t>b)</a:t>
                </a:r>
                <a14:m>
                  <m:oMath xmlns:m="http://schemas.openxmlformats.org/officeDocument/2006/math">
                    <m:r>
                      <a:rPr lang="en-US" altLang="zh-CN" b="1" i="1">
                        <a:latin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rPr>
                      <m:t>)(</m:t>
                    </m:r>
                    <m:r>
                      <a:rPr lang="en-US" altLang="zh-CN" b="1" i="1">
                        <a:latin typeface="Cambria Math" panose="02040503050406030204" pitchFamily="18" charset="0"/>
                      </a:rPr>
                      <m:t>𝑷</m:t>
                    </m:r>
                    <m:r>
                      <a:rPr lang="en-US" altLang="zh-CN" b="1" i="1">
                        <a:latin typeface="Cambria Math" panose="02040503050406030204" pitchFamily="18" charset="0"/>
                      </a:rPr>
                      <m:t>(</m:t>
                    </m:r>
                    <m:r>
                      <a:rPr lang="en-US" altLang="zh-CN" b="1" i="1">
                        <a:latin typeface="Cambria Math" panose="02040503050406030204" pitchFamily="18" charset="0"/>
                      </a:rPr>
                      <m:t>𝒙</m:t>
                    </m:r>
                    <m:r>
                      <a:rPr lang="en-US" altLang="zh-CN" b="1" i="1">
                        <a:latin typeface="Cambria Math" panose="02040503050406030204" pitchFamily="18" charset="0"/>
                      </a:rPr>
                      <m:t>)→</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e>
                    </m:d>
                    <m:r>
                      <a:rPr lang="en-US" altLang="zh-CN" b="1" i="1">
                        <a:latin typeface="Cambria Math" panose="02040503050406030204" pitchFamily="18" charset="0"/>
                        <a:ea typeface="Cambria Math" panose="02040503050406030204" pitchFamily="18" charset="0"/>
                      </a:rPr>
                      <m:t>𝑹</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r>
                      <a:rPr lang="en-US" altLang="zh-CN" b="1" i="1">
                        <a:latin typeface="Cambria Math" panose="02040503050406030204" pitchFamily="18" charset="0"/>
                        <a:ea typeface="Cambria Math" panose="02040503050406030204" pitchFamily="18" charset="0"/>
                      </a:rPr>
                      <m:t>))</m:t>
                    </m:r>
                  </m:oMath>
                </a14:m>
                <a:r>
                  <a:rPr lang="en-US" altLang="zh-CN" b="1" dirty="0"/>
                  <a:t>;</a:t>
                </a:r>
              </a:p>
              <a:p>
                <a:pPr lvl="1" algn="just"/>
                <a:r>
                  <a:rPr lang="en-US" altLang="zh-CN" b="1" dirty="0"/>
                  <a:t>c)</a:t>
                </a:r>
                <a14:m>
                  <m:oMath xmlns:m="http://schemas.openxmlformats.org/officeDocument/2006/math">
                    <m:r>
                      <a:rPr lang="en-US" altLang="zh-CN" b="1" i="1">
                        <a:latin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r>
                      <a:rPr lang="en-US" altLang="zh-CN" b="1" i="1">
                        <a:latin typeface="Cambria Math" panose="02040503050406030204" pitchFamily="18" charset="0"/>
                      </a:rPr>
                      <m:t>)(</m:t>
                    </m:r>
                    <m:r>
                      <a:rPr lang="en-US" altLang="zh-CN" b="1" i="1">
                        <a:latin typeface="Cambria Math" panose="02040503050406030204" pitchFamily="18" charset="0"/>
                      </a:rPr>
                      <m:t>𝑷</m:t>
                    </m:r>
                    <m:r>
                      <a:rPr lang="en-US" altLang="zh-CN" b="1" i="1">
                        <a:latin typeface="Cambria Math" panose="02040503050406030204" pitchFamily="18" charset="0"/>
                      </a:rPr>
                      <m:t>(</m:t>
                    </m:r>
                    <m:r>
                      <a:rPr lang="en-US" altLang="zh-CN" b="1" i="1">
                        <a:latin typeface="Cambria Math" panose="02040503050406030204" pitchFamily="18" charset="0"/>
                      </a:rPr>
                      <m:t>𝒙</m:t>
                    </m:r>
                    <m:r>
                      <a:rPr lang="en-US" altLang="zh-CN" b="1" i="1">
                        <a:latin typeface="Cambria Math" panose="02040503050406030204" pitchFamily="18" charset="0"/>
                      </a:rPr>
                      <m:t>,</m:t>
                    </m:r>
                    <m:r>
                      <a:rPr lang="en-US" altLang="zh-CN" b="1" i="1">
                        <a:latin typeface="Cambria Math" panose="02040503050406030204" pitchFamily="18" charset="0"/>
                      </a:rPr>
                      <m:t>𝒚</m:t>
                    </m:r>
                    <m:r>
                      <a:rPr lang="en-US" altLang="zh-CN" b="1" i="1">
                        <a:latin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𝑸</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𝒛</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𝑷</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r>
                      <a:rPr lang="en-US" altLang="zh-CN" b="1" i="1">
                        <a:latin typeface="Cambria Math" panose="02040503050406030204" pitchFamily="18" charset="0"/>
                        <a:ea typeface="Cambria Math" panose="02040503050406030204" pitchFamily="18" charset="0"/>
                      </a:rPr>
                      <m:t>)</m:t>
                    </m:r>
                  </m:oMath>
                </a14:m>
                <a:r>
                  <a:rPr lang="en-US" altLang="zh-CN" b="1" dirty="0"/>
                  <a:t>.</a:t>
                </a:r>
              </a:p>
              <a:p>
                <a:pPr lvl="1" algn="just"/>
                <a:r>
                  <a:rPr lang="en-US" altLang="zh-CN" b="1" dirty="0"/>
                  <a:t>d)</a:t>
                </a:r>
                <a14:m>
                  <m:oMath xmlns:m="http://schemas.openxmlformats.org/officeDocument/2006/math">
                    <m:r>
                      <a:rPr lang="en-US" altLang="zh-CN" b="1" i="1">
                        <a:latin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rPr>
                      <m:t>)(</m:t>
                    </m:r>
                    <m:r>
                      <a:rPr lang="en-US" altLang="zh-CN" b="1" i="1">
                        <a:latin typeface="Cambria Math" panose="02040503050406030204" pitchFamily="18" charset="0"/>
                      </a:rPr>
                      <m:t>𝑷</m:t>
                    </m:r>
                    <m:d>
                      <m:dPr>
                        <m:ctrlPr>
                          <a:rPr lang="en-US" altLang="zh-CN" b="1" i="1">
                            <a:latin typeface="Cambria Math" panose="02040503050406030204" pitchFamily="18" charset="0"/>
                          </a:rPr>
                        </m:ctrlPr>
                      </m:dPr>
                      <m:e>
                        <m:r>
                          <a:rPr lang="en-US" altLang="zh-CN" b="1" i="1">
                            <a:latin typeface="Cambria Math" panose="02040503050406030204" pitchFamily="18" charset="0"/>
                          </a:rPr>
                          <m:t>𝒙</m:t>
                        </m:r>
                      </m:e>
                    </m:d>
                    <m:r>
                      <a:rPr lang="en-US" altLang="zh-CN" b="1" i="1">
                        <a:latin typeface="Cambria Math" panose="02040503050406030204" pitchFamily="18" charset="0"/>
                        <a:ea typeface="Cambria Math" panose="02040503050406030204" pitchFamily="18" charset="0"/>
                      </a:rPr>
                      <m:t>∧</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e>
                    </m:d>
                    <m:r>
                      <a:rPr lang="en-US" altLang="zh-CN" b="1" i="1">
                        <a:latin typeface="Cambria Math" panose="02040503050406030204" pitchFamily="18" charset="0"/>
                        <a:ea typeface="Cambria Math" panose="02040503050406030204" pitchFamily="18" charset="0"/>
                      </a:rPr>
                      <m:t>𝑸</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𝒛</m:t>
                        </m:r>
                      </m:e>
                    </m:d>
                    <m:r>
                      <a:rPr lang="en-US" altLang="zh-CN" b="1" i="1">
                        <a:latin typeface="Cambria Math" panose="02040503050406030204" pitchFamily="18" charset="0"/>
                        <a:ea typeface="Cambria Math" panose="02040503050406030204" pitchFamily="18" charset="0"/>
                      </a:rPr>
                      <m:t>→</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e>
                    </m:d>
                    <m:r>
                      <a:rPr lang="en-US" altLang="zh-CN" b="1" i="1">
                        <a:latin typeface="Cambria Math" panose="02040503050406030204" pitchFamily="18" charset="0"/>
                        <a:ea typeface="Cambria Math" panose="02040503050406030204" pitchFamily="18" charset="0"/>
                      </a:rPr>
                      <m:t>𝑹</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e>
                    </m:d>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𝑸</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r>
                      <a:rPr lang="en-US" altLang="zh-CN" b="1" i="1">
                        <a:latin typeface="Cambria Math" panose="02040503050406030204" pitchFamily="18" charset="0"/>
                        <a:ea typeface="Cambria Math" panose="02040503050406030204" pitchFamily="18" charset="0"/>
                      </a:rPr>
                      <m:t>)</m:t>
                    </m:r>
                  </m:oMath>
                </a14:m>
                <a:endParaRPr lang="en-US" altLang="zh-CN" b="1" dirty="0"/>
              </a:p>
              <a:p>
                <a:pPr algn="just"/>
                <a:r>
                  <a:rPr lang="zh-CN" altLang="en-US" b="1" dirty="0" smtClean="0"/>
                  <a:t>解</a:t>
                </a:r>
                <a:r>
                  <a:rPr lang="en-US" altLang="zh-CN" b="1" dirty="0" smtClean="0"/>
                  <a:t>. a)</a:t>
                </a:r>
                <a:r>
                  <a:rPr lang="en-US" altLang="zh-CN" b="1" dirty="0"/>
                  <a:t> </a:t>
                </a:r>
                <a14:m>
                  <m:oMath xmlns:m="http://schemas.openxmlformats.org/officeDocument/2006/math">
                    <m:r>
                      <a:rPr lang="en-US" altLang="zh-CN" b="1" i="1">
                        <a:latin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rPr>
                      <m:t>)</m:t>
                    </m:r>
                  </m:oMath>
                </a14:m>
                <a:r>
                  <a:rPr lang="zh-CN" altLang="en-US" b="1" dirty="0" smtClean="0"/>
                  <a:t>的作用域是</a:t>
                </a:r>
                <a14:m>
                  <m:oMath xmlns:m="http://schemas.openxmlformats.org/officeDocument/2006/math">
                    <m:r>
                      <a:rPr lang="en-US" altLang="zh-CN" b="1" i="1">
                        <a:latin typeface="Cambria Math" panose="02040503050406030204" pitchFamily="18" charset="0"/>
                      </a:rPr>
                      <m:t>𝑷</m:t>
                    </m:r>
                    <m:r>
                      <a:rPr lang="en-US" altLang="zh-CN" b="1" i="1">
                        <a:latin typeface="Cambria Math" panose="02040503050406030204" pitchFamily="18" charset="0"/>
                      </a:rPr>
                      <m:t>(</m:t>
                    </m:r>
                    <m:r>
                      <a:rPr lang="en-US" altLang="zh-CN" b="1" i="1">
                        <a:latin typeface="Cambria Math" panose="02040503050406030204" pitchFamily="18" charset="0"/>
                      </a:rPr>
                      <m:t>𝒙</m:t>
                    </m:r>
                    <m:r>
                      <a:rPr lang="en-US" altLang="zh-CN" b="1" i="1">
                        <a:latin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𝑸</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oMath>
                </a14:m>
                <a:r>
                  <a:rPr lang="zh-CN" altLang="en-US" b="1" dirty="0" smtClean="0"/>
                  <a:t>，</a:t>
                </a:r>
                <a14:m>
                  <m:oMath xmlns:m="http://schemas.openxmlformats.org/officeDocument/2006/math">
                    <m:r>
                      <a:rPr lang="en-US" altLang="zh-CN" b="1" i="1">
                        <a:latin typeface="Cambria Math" panose="02040503050406030204" pitchFamily="18" charset="0"/>
                      </a:rPr>
                      <m:t>𝒙</m:t>
                    </m:r>
                  </m:oMath>
                </a14:m>
                <a:r>
                  <a:rPr lang="zh-CN" altLang="en-US" b="1" dirty="0" smtClean="0"/>
                  <a:t>为约束变元。</a:t>
                </a:r>
                <a:endParaRPr lang="en-US" altLang="zh-CN" b="1" dirty="0"/>
              </a:p>
              <a:p>
                <a:pPr algn="just"/>
                <a:r>
                  <a:rPr lang="en-US" altLang="zh-CN" b="1" dirty="0" smtClean="0"/>
                  <a:t>    b) </a:t>
                </a:r>
                <a14:m>
                  <m:oMath xmlns:m="http://schemas.openxmlformats.org/officeDocument/2006/math">
                    <m:r>
                      <a:rPr lang="en-US" altLang="zh-CN" b="1" i="1">
                        <a:latin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rPr>
                      <m:t>)</m:t>
                    </m:r>
                  </m:oMath>
                </a14:m>
                <a:r>
                  <a:rPr lang="zh-CN" altLang="en-US" b="1" dirty="0"/>
                  <a:t>的作用域是</a:t>
                </a:r>
                <a14:m>
                  <m:oMath xmlns:m="http://schemas.openxmlformats.org/officeDocument/2006/math">
                    <m:r>
                      <a:rPr lang="en-US" altLang="zh-CN" b="1" i="1">
                        <a:latin typeface="Cambria Math" panose="02040503050406030204" pitchFamily="18" charset="0"/>
                      </a:rPr>
                      <m:t>(</m:t>
                    </m:r>
                    <m:r>
                      <a:rPr lang="en-US" altLang="zh-CN" b="1" i="1">
                        <a:latin typeface="Cambria Math" panose="02040503050406030204" pitchFamily="18" charset="0"/>
                      </a:rPr>
                      <m:t>𝑷</m:t>
                    </m:r>
                    <m:r>
                      <a:rPr lang="en-US" altLang="zh-CN" b="1" i="1">
                        <a:latin typeface="Cambria Math" panose="02040503050406030204" pitchFamily="18" charset="0"/>
                      </a:rPr>
                      <m:t>(</m:t>
                    </m:r>
                    <m:r>
                      <a:rPr lang="en-US" altLang="zh-CN" b="1" i="1">
                        <a:latin typeface="Cambria Math" panose="02040503050406030204" pitchFamily="18" charset="0"/>
                      </a:rPr>
                      <m:t>𝒙</m:t>
                    </m:r>
                    <m:r>
                      <a:rPr lang="en-US" altLang="zh-CN" b="1" i="1">
                        <a:latin typeface="Cambria Math" panose="02040503050406030204" pitchFamily="18" charset="0"/>
                      </a:rPr>
                      <m:t>)→</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e>
                    </m:d>
                    <m:r>
                      <a:rPr lang="en-US" altLang="zh-CN" b="1" i="1">
                        <a:latin typeface="Cambria Math" panose="02040503050406030204" pitchFamily="18" charset="0"/>
                        <a:ea typeface="Cambria Math" panose="02040503050406030204" pitchFamily="18" charset="0"/>
                      </a:rPr>
                      <m:t>𝑹</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r>
                      <a:rPr lang="en-US" altLang="zh-CN" b="1" i="1">
                        <a:latin typeface="Cambria Math" panose="02040503050406030204" pitchFamily="18" charset="0"/>
                        <a:ea typeface="Cambria Math" panose="02040503050406030204" pitchFamily="18" charset="0"/>
                      </a:rPr>
                      <m:t>))</m:t>
                    </m:r>
                  </m:oMath>
                </a14:m>
                <a:r>
                  <a:rPr lang="zh-CN" altLang="en-US" b="1" dirty="0" smtClean="0"/>
                  <a:t>，</a:t>
                </a:r>
                <a14:m>
                  <m:oMath xmlns:m="http://schemas.openxmlformats.org/officeDocument/2006/math">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e>
                    </m:d>
                  </m:oMath>
                </a14:m>
                <a:r>
                  <a:rPr lang="zh-CN" altLang="en-US" b="1" dirty="0"/>
                  <a:t>的作用域是</a:t>
                </a:r>
                <a14:m>
                  <m:oMath xmlns:m="http://schemas.openxmlformats.org/officeDocument/2006/math">
                    <m:r>
                      <a:rPr lang="en-US" altLang="zh-CN" b="1" i="1">
                        <a:latin typeface="Cambria Math" panose="02040503050406030204" pitchFamily="18" charset="0"/>
                        <a:ea typeface="Cambria Math" panose="02040503050406030204" pitchFamily="18" charset="0"/>
                      </a:rPr>
                      <m:t>𝑹</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r>
                      <a:rPr lang="en-US" altLang="zh-CN" b="1" i="1" smtClean="0">
                        <a:latin typeface="Cambria Math" panose="02040503050406030204" pitchFamily="18" charset="0"/>
                        <a:ea typeface="Cambria Math" panose="02040503050406030204" pitchFamily="18" charset="0"/>
                      </a:rPr>
                      <m:t>)</m:t>
                    </m:r>
                  </m:oMath>
                </a14:m>
                <a:r>
                  <a:rPr lang="en-US" altLang="zh-CN" b="1" dirty="0" smtClean="0"/>
                  <a:t>,</a:t>
                </a:r>
                <a:r>
                  <a:rPr lang="en-US" altLang="zh-CN" b="1" dirty="0"/>
                  <a:t> </a:t>
                </a:r>
                <a14:m>
                  <m:oMath xmlns:m="http://schemas.openxmlformats.org/officeDocument/2006/math">
                    <m:r>
                      <a:rPr lang="en-US" altLang="zh-CN" b="1" i="1">
                        <a:latin typeface="Cambria Math" panose="02040503050406030204" pitchFamily="18" charset="0"/>
                      </a:rPr>
                      <m:t>𝒙</m:t>
                    </m:r>
                  </m:oMath>
                </a14:m>
                <a:r>
                  <a:rPr lang="en-US" altLang="zh-CN" b="1" i="1" dirty="0" smtClean="0">
                    <a:latin typeface="Times New Roman" panose="02020603050405020304" pitchFamily="18" charset="0"/>
                    <a:cs typeface="Times New Roman" panose="02020603050405020304" pitchFamily="18" charset="0"/>
                  </a:rPr>
                  <a:t>,y</a:t>
                </a:r>
                <a:r>
                  <a:rPr lang="zh-CN" altLang="en-US" b="1" dirty="0" smtClean="0"/>
                  <a:t>为</a:t>
                </a:r>
                <a:r>
                  <a:rPr lang="zh-CN" altLang="en-US" b="1" dirty="0"/>
                  <a:t>约束变元</a:t>
                </a:r>
                <a:endParaRPr lang="en-US" altLang="zh-CN" b="1" dirty="0" smtClean="0"/>
              </a:p>
              <a:p>
                <a:pPr algn="just"/>
                <a:r>
                  <a:rPr lang="en-US" altLang="zh-CN" b="1" dirty="0" smtClean="0"/>
                  <a:t>c) </a:t>
                </a:r>
                <a14:m>
                  <m:oMath xmlns:m="http://schemas.openxmlformats.org/officeDocument/2006/math">
                    <m:r>
                      <a:rPr lang="en-US" altLang="zh-CN" b="1" i="1">
                        <a:latin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rPr>
                      <m:t>)</m:t>
                    </m:r>
                  </m:oMath>
                </a14:m>
                <a:r>
                  <a:rPr lang="zh-CN" altLang="en-US" b="1" dirty="0" smtClean="0"/>
                  <a:t>和</a:t>
                </a:r>
                <a14:m>
                  <m:oMath xmlns:m="http://schemas.openxmlformats.org/officeDocument/2006/math">
                    <m:r>
                      <a:rPr lang="en-US" altLang="zh-CN" b="1" i="1">
                        <a:latin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𝒚</m:t>
                    </m:r>
                    <m:r>
                      <a:rPr lang="en-US" altLang="zh-CN" b="1" i="1">
                        <a:latin typeface="Cambria Math" panose="02040503050406030204" pitchFamily="18" charset="0"/>
                      </a:rPr>
                      <m:t>)</m:t>
                    </m:r>
                  </m:oMath>
                </a14:m>
                <a:r>
                  <a:rPr lang="zh-CN" altLang="en-US" b="1" dirty="0" smtClean="0"/>
                  <a:t>的</a:t>
                </a:r>
                <a:r>
                  <a:rPr lang="zh-CN" altLang="en-US" b="1" dirty="0"/>
                  <a:t>作用域是</a:t>
                </a:r>
                <a14:m>
                  <m:oMath xmlns:m="http://schemas.openxmlformats.org/officeDocument/2006/math">
                    <m:r>
                      <a:rPr lang="en-US" altLang="zh-CN" b="1" i="1">
                        <a:latin typeface="Cambria Math" panose="02040503050406030204" pitchFamily="18" charset="0"/>
                      </a:rPr>
                      <m:t>(</m:t>
                    </m:r>
                    <m:r>
                      <a:rPr lang="en-US" altLang="zh-CN" b="1" i="1">
                        <a:latin typeface="Cambria Math" panose="02040503050406030204" pitchFamily="18" charset="0"/>
                      </a:rPr>
                      <m:t>𝑷</m:t>
                    </m:r>
                    <m:r>
                      <a:rPr lang="en-US" altLang="zh-CN" b="1" i="1">
                        <a:latin typeface="Cambria Math" panose="02040503050406030204" pitchFamily="18" charset="0"/>
                      </a:rPr>
                      <m:t>(</m:t>
                    </m:r>
                    <m:r>
                      <a:rPr lang="en-US" altLang="zh-CN" b="1" i="1">
                        <a:latin typeface="Cambria Math" panose="02040503050406030204" pitchFamily="18" charset="0"/>
                      </a:rPr>
                      <m:t>𝒙</m:t>
                    </m:r>
                    <m:r>
                      <a:rPr lang="en-US" altLang="zh-CN" b="1" i="1">
                        <a:latin typeface="Cambria Math" panose="02040503050406030204" pitchFamily="18" charset="0"/>
                      </a:rPr>
                      <m:t>,</m:t>
                    </m:r>
                    <m:r>
                      <a:rPr lang="en-US" altLang="zh-CN" b="1" i="1">
                        <a:latin typeface="Cambria Math" panose="02040503050406030204" pitchFamily="18" charset="0"/>
                      </a:rPr>
                      <m:t>𝒚</m:t>
                    </m:r>
                    <m:r>
                      <a:rPr lang="en-US" altLang="zh-CN" b="1" i="1">
                        <a:latin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𝑸</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𝒛</m:t>
                    </m:r>
                    <m:r>
                      <a:rPr lang="en-US" altLang="zh-CN" b="1" i="1">
                        <a:latin typeface="Cambria Math" panose="02040503050406030204" pitchFamily="18" charset="0"/>
                        <a:ea typeface="Cambria Math" panose="02040503050406030204" pitchFamily="18" charset="0"/>
                      </a:rPr>
                      <m:t>))</m:t>
                    </m:r>
                  </m:oMath>
                </a14:m>
                <a:r>
                  <a:rPr lang="zh-CN" altLang="en-US" b="1" dirty="0" smtClean="0"/>
                  <a:t>，其中</a:t>
                </a:r>
                <a14:m>
                  <m:oMath xmlns:m="http://schemas.openxmlformats.org/officeDocument/2006/math">
                    <m:r>
                      <a:rPr lang="en-US" altLang="zh-CN" b="1" i="1">
                        <a:latin typeface="Cambria Math" panose="02040503050406030204" pitchFamily="18" charset="0"/>
                      </a:rPr>
                      <m:t>𝒙</m:t>
                    </m:r>
                  </m:oMath>
                </a14:m>
                <a:r>
                  <a:rPr lang="en-US" altLang="zh-CN" b="1" i="1" dirty="0">
                    <a:latin typeface="Times New Roman" panose="02020603050405020304" pitchFamily="18" charset="0"/>
                    <a:cs typeface="Times New Roman" panose="02020603050405020304" pitchFamily="18" charset="0"/>
                  </a:rPr>
                  <a:t>,y</a:t>
                </a:r>
                <a:r>
                  <a:rPr lang="zh-CN" altLang="en-US" b="1" dirty="0"/>
                  <a:t>为约束变</a:t>
                </a:r>
                <a:r>
                  <a:rPr lang="zh-CN" altLang="en-US" b="1" dirty="0" smtClean="0"/>
                  <a:t>元，</a:t>
                </a:r>
                <a:r>
                  <a:rPr lang="en-US" altLang="zh-CN" b="1" dirty="0" smtClean="0"/>
                  <a:t>z</a:t>
                </a:r>
                <a:r>
                  <a:rPr lang="zh-CN" altLang="en-US" b="1" dirty="0" smtClean="0"/>
                  <a:t>为自由变元。</a:t>
                </a:r>
                <a14:m>
                  <m:oMath xmlns:m="http://schemas.openxmlformats.org/officeDocument/2006/math">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e>
                    </m:d>
                  </m:oMath>
                </a14:m>
                <a:r>
                  <a:rPr lang="zh-CN" altLang="en-US" b="1" dirty="0"/>
                  <a:t>的作用域是</a:t>
                </a:r>
                <a14:m>
                  <m:oMath xmlns:m="http://schemas.openxmlformats.org/officeDocument/2006/math">
                    <m:r>
                      <a:rPr lang="en-US" altLang="zh-CN" b="1" i="1" smtClean="0">
                        <a:latin typeface="Cambria Math" panose="02040503050406030204" pitchFamily="18" charset="0"/>
                        <a:ea typeface="Cambria Math" panose="02040503050406030204" pitchFamily="18" charset="0"/>
                      </a:rPr>
                      <m:t>𝑷</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r>
                      <a:rPr lang="en-US" altLang="zh-CN" b="1" i="1">
                        <a:latin typeface="Cambria Math" panose="02040503050406030204" pitchFamily="18" charset="0"/>
                        <a:ea typeface="Cambria Math" panose="02040503050406030204" pitchFamily="18" charset="0"/>
                      </a:rPr>
                      <m:t>)</m:t>
                    </m:r>
                  </m:oMath>
                </a14:m>
                <a:r>
                  <a:rPr lang="en-US" altLang="zh-CN" b="1" dirty="0"/>
                  <a:t>,</a:t>
                </a:r>
                <a:r>
                  <a:rPr lang="zh-CN" altLang="en-US" b="1" dirty="0"/>
                  <a:t>其中</a:t>
                </a:r>
                <a14:m>
                  <m:oMath xmlns:m="http://schemas.openxmlformats.org/officeDocument/2006/math">
                    <m:r>
                      <a:rPr lang="en-US" altLang="zh-CN" b="1" i="1">
                        <a:latin typeface="Cambria Math" panose="02040503050406030204" pitchFamily="18" charset="0"/>
                      </a:rPr>
                      <m:t>𝒙</m:t>
                    </m:r>
                  </m:oMath>
                </a14:m>
                <a:r>
                  <a:rPr lang="zh-CN" altLang="en-US" b="1" dirty="0"/>
                  <a:t>为约束变元</a:t>
                </a:r>
                <a:r>
                  <a:rPr lang="zh-CN" altLang="en-US" b="1" dirty="0" smtClean="0"/>
                  <a:t>，</a:t>
                </a:r>
                <a:r>
                  <a:rPr lang="en-US" altLang="zh-CN" b="1" dirty="0" smtClean="0"/>
                  <a:t>y</a:t>
                </a:r>
                <a:r>
                  <a:rPr lang="zh-CN" altLang="en-US" b="1" dirty="0" smtClean="0"/>
                  <a:t>为</a:t>
                </a:r>
                <a:r>
                  <a:rPr lang="zh-CN" altLang="en-US" b="1" dirty="0"/>
                  <a:t>自由变元</a:t>
                </a:r>
                <a:r>
                  <a:rPr lang="zh-CN" altLang="en-US" b="1" dirty="0" smtClean="0"/>
                  <a:t>。在整个公式中，</a:t>
                </a:r>
                <a14:m>
                  <m:oMath xmlns:m="http://schemas.openxmlformats.org/officeDocument/2006/math">
                    <m:r>
                      <a:rPr lang="en-US" altLang="zh-CN" b="1" i="1">
                        <a:latin typeface="Cambria Math" panose="02040503050406030204" pitchFamily="18" charset="0"/>
                      </a:rPr>
                      <m:t>𝒙</m:t>
                    </m:r>
                  </m:oMath>
                </a14:m>
                <a:r>
                  <a:rPr lang="zh-CN" altLang="en-US" b="1" dirty="0" smtClean="0"/>
                  <a:t>为约束出现，</a:t>
                </a:r>
                <a:r>
                  <a:rPr lang="en-US" altLang="zh-CN" b="1" dirty="0" smtClean="0"/>
                  <a:t>y</a:t>
                </a:r>
                <a:r>
                  <a:rPr lang="zh-CN" altLang="en-US" b="1" dirty="0" smtClean="0"/>
                  <a:t>既是约束出现又是自由出现，</a:t>
                </a:r>
                <a:r>
                  <a:rPr lang="en-US" altLang="zh-CN" b="1" dirty="0" smtClean="0"/>
                  <a:t>z</a:t>
                </a:r>
                <a:r>
                  <a:rPr lang="zh-CN" altLang="en-US" b="1" dirty="0" smtClean="0"/>
                  <a:t>是自由出现。</a:t>
                </a:r>
                <a:endParaRPr lang="en-US" altLang="zh-CN" b="1" dirty="0" smtClean="0"/>
              </a:p>
              <a:p>
                <a:pPr algn="just"/>
                <a:r>
                  <a:rPr lang="en-US" altLang="zh-CN" b="1" dirty="0" smtClean="0"/>
                  <a:t>d)</a:t>
                </a:r>
                <a:r>
                  <a:rPr lang="en-US" altLang="zh-CN" b="1" dirty="0"/>
                  <a:t> </a:t>
                </a:r>
                <a14:m>
                  <m:oMath xmlns:m="http://schemas.openxmlformats.org/officeDocument/2006/math">
                    <m:r>
                      <a:rPr lang="en-US" altLang="zh-CN" b="1" i="1">
                        <a:latin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rPr>
                      <m:t>)</m:t>
                    </m:r>
                  </m:oMath>
                </a14:m>
                <a:r>
                  <a:rPr lang="zh-CN" altLang="en-US" b="1" dirty="0" smtClean="0"/>
                  <a:t>的作用域是</a:t>
                </a:r>
                <a14:m>
                  <m:oMath xmlns:m="http://schemas.openxmlformats.org/officeDocument/2006/math">
                    <m:r>
                      <a:rPr lang="en-US" altLang="zh-CN" b="1" i="1">
                        <a:latin typeface="Cambria Math" panose="02040503050406030204" pitchFamily="18" charset="0"/>
                      </a:rPr>
                      <m:t>(</m:t>
                    </m:r>
                    <m:r>
                      <a:rPr lang="en-US" altLang="zh-CN" b="1" i="1">
                        <a:latin typeface="Cambria Math" panose="02040503050406030204" pitchFamily="18" charset="0"/>
                      </a:rPr>
                      <m:t>𝑷</m:t>
                    </m:r>
                    <m:d>
                      <m:dPr>
                        <m:ctrlPr>
                          <a:rPr lang="en-US" altLang="zh-CN" b="1" i="1">
                            <a:latin typeface="Cambria Math" panose="02040503050406030204" pitchFamily="18" charset="0"/>
                          </a:rPr>
                        </m:ctrlPr>
                      </m:dPr>
                      <m:e>
                        <m:r>
                          <a:rPr lang="en-US" altLang="zh-CN" b="1" i="1">
                            <a:latin typeface="Cambria Math" panose="02040503050406030204" pitchFamily="18" charset="0"/>
                          </a:rPr>
                          <m:t>𝒙</m:t>
                        </m:r>
                      </m:e>
                    </m:d>
                    <m:r>
                      <a:rPr lang="en-US" altLang="zh-CN" b="1" i="1">
                        <a:latin typeface="Cambria Math" panose="02040503050406030204" pitchFamily="18" charset="0"/>
                        <a:ea typeface="Cambria Math" panose="02040503050406030204" pitchFamily="18" charset="0"/>
                      </a:rPr>
                      <m:t>∧</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e>
                    </m:d>
                    <m:r>
                      <a:rPr lang="en-US" altLang="zh-CN" b="1" i="1">
                        <a:latin typeface="Cambria Math" panose="02040503050406030204" pitchFamily="18" charset="0"/>
                        <a:ea typeface="Cambria Math" panose="02040503050406030204" pitchFamily="18" charset="0"/>
                      </a:rPr>
                      <m:t>𝑸</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𝒛</m:t>
                        </m:r>
                      </m:e>
                    </m:d>
                    <m:r>
                      <a:rPr lang="en-US" altLang="zh-CN" b="1" i="1">
                        <a:latin typeface="Cambria Math" panose="02040503050406030204" pitchFamily="18" charset="0"/>
                        <a:ea typeface="Cambria Math" panose="02040503050406030204" pitchFamily="18" charset="0"/>
                      </a:rPr>
                      <m:t>→</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e>
                    </m:d>
                    <m:r>
                      <a:rPr lang="en-US" altLang="zh-CN" b="1" i="1">
                        <a:latin typeface="Cambria Math" panose="02040503050406030204" pitchFamily="18" charset="0"/>
                        <a:ea typeface="Cambria Math" panose="02040503050406030204" pitchFamily="18" charset="0"/>
                      </a:rPr>
                      <m:t>𝑹</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e>
                    </m:d>
                    <m:r>
                      <a:rPr lang="en-US" altLang="zh-CN" b="1" i="1">
                        <a:latin typeface="Cambria Math" panose="02040503050406030204" pitchFamily="18" charset="0"/>
                        <a:ea typeface="Cambria Math" panose="02040503050406030204" pitchFamily="18" charset="0"/>
                      </a:rPr>
                      <m:t>)</m:t>
                    </m:r>
                  </m:oMath>
                </a14:m>
                <a:r>
                  <a:rPr lang="zh-CN" altLang="en-US" b="1" dirty="0" smtClean="0"/>
                  <a:t>，</a:t>
                </a:r>
                <a:r>
                  <a:rPr lang="en-US" altLang="zh-CN" b="1" dirty="0"/>
                  <a:t> </a:t>
                </a:r>
                <a14:m>
                  <m:oMath xmlns:m="http://schemas.openxmlformats.org/officeDocument/2006/math">
                    <m:r>
                      <a:rPr lang="en-US" altLang="zh-CN" b="1" i="1">
                        <a:latin typeface="Cambria Math" panose="02040503050406030204" pitchFamily="18" charset="0"/>
                      </a:rPr>
                      <m:t>𝒙</m:t>
                    </m:r>
                  </m:oMath>
                </a14:m>
                <a:r>
                  <a:rPr lang="en-US" altLang="zh-CN" b="1" i="1" dirty="0">
                    <a:latin typeface="Times New Roman" panose="02020603050405020304" pitchFamily="18" charset="0"/>
                    <a:cs typeface="Times New Roman" panose="02020603050405020304" pitchFamily="18" charset="0"/>
                  </a:rPr>
                  <a:t>,y</a:t>
                </a:r>
                <a:r>
                  <a:rPr lang="zh-CN" altLang="en-US" b="1" dirty="0"/>
                  <a:t>为约束变元</a:t>
                </a:r>
                <a:r>
                  <a:rPr lang="zh-CN" altLang="en-US" b="1" dirty="0" smtClean="0"/>
                  <a:t>，但</a:t>
                </a:r>
                <a14:m>
                  <m:oMath xmlns:m="http://schemas.openxmlformats.org/officeDocument/2006/math">
                    <m:r>
                      <a:rPr lang="en-US" altLang="zh-CN" b="1" i="1">
                        <a:latin typeface="Cambria Math" panose="02040503050406030204" pitchFamily="18" charset="0"/>
                        <a:ea typeface="Cambria Math" panose="02040503050406030204" pitchFamily="18" charset="0"/>
                      </a:rPr>
                      <m:t>𝑸</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𝒛</m:t>
                        </m:r>
                      </m:e>
                    </m:d>
                  </m:oMath>
                </a14:m>
                <a:r>
                  <a:rPr lang="zh-CN" altLang="en-US" b="1" dirty="0" smtClean="0"/>
                  <a:t>中的</a:t>
                </a:r>
                <a:r>
                  <a:rPr lang="en-US" altLang="zh-CN" b="1" dirty="0" smtClean="0"/>
                  <a:t>x</a:t>
                </a:r>
                <a:r>
                  <a:rPr lang="zh-CN" altLang="en-US" b="1" dirty="0" smtClean="0"/>
                  <a:t>是受</a:t>
                </a:r>
                <a14:m>
                  <m:oMath xmlns:m="http://schemas.openxmlformats.org/officeDocument/2006/math">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oMath>
                </a14:m>
                <a:r>
                  <a:rPr lang="zh-CN" altLang="en-US" b="1" dirty="0" smtClean="0"/>
                  <a:t>的约束，而不是受</a:t>
                </a:r>
                <a14:m>
                  <m:oMath xmlns:m="http://schemas.openxmlformats.org/officeDocument/2006/math">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oMath>
                </a14:m>
                <a:r>
                  <a:rPr lang="zh-CN" altLang="en-US" b="1" dirty="0" smtClean="0"/>
                  <a:t>的约束，</a:t>
                </a:r>
                <a14:m>
                  <m:oMath xmlns:m="http://schemas.openxmlformats.org/officeDocument/2006/math">
                    <m:r>
                      <a:rPr lang="en-US" altLang="zh-CN" b="1" i="1">
                        <a:latin typeface="Cambria Math" panose="02040503050406030204" pitchFamily="18" charset="0"/>
                        <a:ea typeface="Cambria Math" panose="02040503050406030204" pitchFamily="18" charset="0"/>
                      </a:rPr>
                      <m:t>𝑸</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𝒚</m:t>
                        </m:r>
                      </m:e>
                    </m:d>
                  </m:oMath>
                </a14:m>
                <a:r>
                  <a:rPr lang="zh-CN" altLang="en-US" b="1" dirty="0" smtClean="0"/>
                  <a:t>的</a:t>
                </a:r>
                <a14:m>
                  <m:oMath xmlns:m="http://schemas.openxmlformats.org/officeDocument/2006/math">
                    <m:r>
                      <a:rPr lang="en-US" altLang="zh-CN" b="1" i="1">
                        <a:latin typeface="Cambria Math" panose="02040503050406030204" pitchFamily="18" charset="0"/>
                      </a:rPr>
                      <m:t>𝒙</m:t>
                    </m:r>
                  </m:oMath>
                </a14:m>
                <a:r>
                  <a:rPr lang="en-US" altLang="zh-CN" b="1" i="1" dirty="0">
                    <a:latin typeface="Times New Roman" panose="02020603050405020304" pitchFamily="18" charset="0"/>
                    <a:cs typeface="Times New Roman" panose="02020603050405020304" pitchFamily="18" charset="0"/>
                  </a:rPr>
                  <a:t>,y</a:t>
                </a:r>
                <a:r>
                  <a:rPr lang="zh-CN" altLang="en-US" b="1" dirty="0" smtClean="0"/>
                  <a:t>为</a:t>
                </a:r>
                <a:r>
                  <a:rPr lang="zh-CN" altLang="en-US" b="1" dirty="0"/>
                  <a:t>自由</a:t>
                </a:r>
                <a:r>
                  <a:rPr lang="zh-CN" altLang="en-US" b="1" dirty="0" smtClean="0"/>
                  <a:t>变元。</a:t>
                </a:r>
                <a:endParaRPr lang="en-US" altLang="zh-CN" b="1"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67544" y="980728"/>
                <a:ext cx="8229600" cy="5544616"/>
              </a:xfrm>
              <a:blipFill rotWithShape="0">
                <a:blip r:embed="rId2"/>
                <a:stretch>
                  <a:fillRect l="-889" t="-1430" r="-963"/>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B67C87BA-7BB4-4FBB-8EE6-A30C0FB65631}" type="datetime1">
              <a:rPr lang="zh-CN" altLang="en-US" smtClean="0"/>
              <a:pPr/>
              <a:t>2019/10/29</a:t>
            </a:fld>
            <a:endParaRPr lang="zh-CN" altLang="en-US" dirty="0"/>
          </a:p>
        </p:txBody>
      </p:sp>
      <p:sp>
        <p:nvSpPr>
          <p:cNvPr id="5" name="灯片编号占位符 4"/>
          <p:cNvSpPr>
            <a:spLocks noGrp="1"/>
          </p:cNvSpPr>
          <p:nvPr>
            <p:ph type="sldNum" sz="quarter" idx="12"/>
          </p:nvPr>
        </p:nvSpPr>
        <p:spPr/>
        <p:txBody>
          <a:bodyPr/>
          <a:lstStyle/>
          <a:p>
            <a:fld id="{9880C485-3EAF-4318-915D-9216C2569B1B}" type="slidenum">
              <a:rPr lang="zh-CN" altLang="en-US" smtClean="0"/>
              <a:pPr/>
              <a:t>21</a:t>
            </a:fld>
            <a:endParaRPr lang="zh-CN" altLang="en-US"/>
          </a:p>
        </p:txBody>
      </p:sp>
    </p:spTree>
    <p:extLst>
      <p:ext uri="{BB962C8B-B14F-4D97-AF65-F5344CB8AC3E}">
        <p14:creationId xmlns:p14="http://schemas.microsoft.com/office/powerpoint/2010/main" val="37217706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a:t>
            </a:r>
            <a:r>
              <a:rPr lang="zh-CN" altLang="en-US" dirty="0"/>
              <a:t>变元的约束</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gn="just"/>
                <a14:m>
                  <m:oMath xmlns:m="http://schemas.openxmlformats.org/officeDocument/2006/math">
                    <m:r>
                      <a:rPr lang="en-US" altLang="zh-CN" b="1" i="1" smtClean="0">
                        <a:latin typeface="Cambria Math" panose="02040503050406030204" pitchFamily="18" charset="0"/>
                      </a:rPr>
                      <m:t>𝑷</m:t>
                    </m:r>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𝒙</m:t>
                        </m:r>
                      </m:e>
                      <m:sub>
                        <m:r>
                          <a:rPr lang="en-US" altLang="zh-CN" b="1" i="1" smtClean="0">
                            <a:latin typeface="Cambria Math" panose="02040503050406030204" pitchFamily="18" charset="0"/>
                            <a:ea typeface="Cambria Math" panose="02040503050406030204" pitchFamily="18" charset="0"/>
                          </a:rPr>
                          <m:t>𝒏</m:t>
                        </m:r>
                      </m:sub>
                    </m:sSub>
                    <m:r>
                      <a:rPr lang="en-US" altLang="zh-CN" b="1" i="1" smtClean="0">
                        <a:latin typeface="Cambria Math" panose="02040503050406030204" pitchFamily="18" charset="0"/>
                      </a:rPr>
                      <m:t>)</m:t>
                    </m:r>
                  </m:oMath>
                </a14:m>
                <a:r>
                  <a:rPr lang="zh-CN" altLang="en-US" b="1" dirty="0" smtClean="0"/>
                  <a:t>是</a:t>
                </a:r>
                <a14:m>
                  <m:oMath xmlns:m="http://schemas.openxmlformats.org/officeDocument/2006/math">
                    <m:r>
                      <a:rPr lang="en-US" altLang="zh-CN" b="1" i="1" dirty="0" smtClean="0">
                        <a:latin typeface="Cambria Math" panose="02040503050406030204" pitchFamily="18" charset="0"/>
                      </a:rPr>
                      <m:t>𝒏</m:t>
                    </m:r>
                  </m:oMath>
                </a14:m>
                <a:r>
                  <a:rPr lang="zh-CN" altLang="en-US" b="1" dirty="0" smtClean="0"/>
                  <a:t>元谓词，它</a:t>
                </a:r>
                <a:r>
                  <a:rPr lang="zh-CN" altLang="en-US" b="1" dirty="0"/>
                  <a:t>有</a:t>
                </a:r>
                <a:r>
                  <a:rPr lang="en-US" altLang="zh-CN" b="1" dirty="0" smtClean="0"/>
                  <a:t>n</a:t>
                </a:r>
                <a:r>
                  <a:rPr lang="zh-CN" altLang="en-US" b="1" dirty="0" smtClean="0"/>
                  <a:t>个相互独立的自由变元，若对其中</a:t>
                </a:r>
                <a:r>
                  <a:rPr lang="en-US" altLang="zh-CN" b="1" dirty="0" smtClean="0"/>
                  <a:t>k</a:t>
                </a:r>
                <a:r>
                  <a:rPr lang="zh-CN" altLang="en-US" b="1" dirty="0" smtClean="0"/>
                  <a:t>个变元进行约束，则称为</a:t>
                </a:r>
                <a:r>
                  <a:rPr lang="en-US" altLang="zh-CN" b="1" dirty="0" smtClean="0"/>
                  <a:t>n-k</a:t>
                </a:r>
                <a:r>
                  <a:rPr lang="zh-CN" altLang="en-US" b="1" dirty="0" smtClean="0"/>
                  <a:t>元谓词，</a:t>
                </a:r>
                <a:r>
                  <a:rPr lang="zh-CN" altLang="en-US" b="1" dirty="0" smtClean="0">
                    <a:solidFill>
                      <a:srgbClr val="0070C0"/>
                    </a:solidFill>
                  </a:rPr>
                  <a:t>因此，谓词公式中如果没有自由变元出现，则称该式为一个命题</a:t>
                </a:r>
                <a:r>
                  <a:rPr lang="zh-CN" altLang="en-US" b="1" dirty="0" smtClean="0"/>
                  <a:t>。</a:t>
                </a:r>
                <a:endParaRPr lang="en-US" altLang="zh-CN" b="1" dirty="0" smtClean="0"/>
              </a:p>
              <a:p>
                <a:pPr algn="just"/>
                <a:r>
                  <a:rPr lang="zh-CN" altLang="en-US" b="1" dirty="0" smtClean="0"/>
                  <a:t>我们可以对公式</a:t>
                </a:r>
                <a14:m>
                  <m:oMath xmlns:m="http://schemas.openxmlformats.org/officeDocument/2006/math">
                    <m:r>
                      <a:rPr lang="zh-CN" altLang="en-US" b="1" i="1" smtClean="0">
                        <a:latin typeface="Cambria Math" panose="02040503050406030204" pitchFamily="18" charset="0"/>
                      </a:rPr>
                      <m:t>𝜶</m:t>
                    </m:r>
                  </m:oMath>
                </a14:m>
                <a:r>
                  <a:rPr lang="zh-CN" altLang="en-US" b="1" dirty="0" smtClean="0"/>
                  <a:t>中的约束变元更改名称符号，这种遵守一定规则的更改，称为约束变元的</a:t>
                </a:r>
                <a:r>
                  <a:rPr lang="zh-CN" altLang="en-US" b="1" dirty="0" smtClean="0">
                    <a:solidFill>
                      <a:srgbClr val="FF0000"/>
                    </a:solidFill>
                  </a:rPr>
                  <a:t>换名</a:t>
                </a:r>
                <a:r>
                  <a:rPr lang="zh-CN" altLang="en-US" b="1" dirty="0" smtClean="0"/>
                  <a:t>。其</a:t>
                </a:r>
                <a:r>
                  <a:rPr lang="zh-CN" altLang="en-US" b="1" dirty="0" smtClean="0">
                    <a:solidFill>
                      <a:srgbClr val="C00000"/>
                    </a:solidFill>
                  </a:rPr>
                  <a:t>规则</a:t>
                </a:r>
                <a:r>
                  <a:rPr lang="zh-CN" altLang="en-US" b="1" dirty="0" smtClean="0"/>
                  <a:t>：</a:t>
                </a:r>
                <a:endParaRPr lang="en-US" altLang="zh-CN" b="1" dirty="0" smtClean="0"/>
              </a:p>
              <a:p>
                <a:pPr lvl="1" algn="just"/>
                <a:r>
                  <a:rPr lang="zh-CN" altLang="en-US" b="1" dirty="0" smtClean="0"/>
                  <a:t>对于约束变元可以换名，其</a:t>
                </a:r>
                <a:r>
                  <a:rPr lang="zh-CN" altLang="en-US" b="1" dirty="0" smtClean="0">
                    <a:solidFill>
                      <a:srgbClr val="0000CC"/>
                    </a:solidFill>
                  </a:rPr>
                  <a:t>更改的变元名称范围是量词中的指导变元</a:t>
                </a:r>
                <a:r>
                  <a:rPr lang="zh-CN" altLang="en-US" b="1" dirty="0" smtClean="0"/>
                  <a:t>，以及该量词作用域中所出现的该变元，在公式的其余部分不变</a:t>
                </a:r>
                <a:endParaRPr lang="en-US" altLang="zh-CN" b="1" dirty="0" smtClean="0"/>
              </a:p>
              <a:p>
                <a:pPr lvl="1" algn="just"/>
                <a:r>
                  <a:rPr lang="zh-CN" altLang="en-US" b="1" dirty="0" smtClean="0">
                    <a:solidFill>
                      <a:srgbClr val="0000CC"/>
                    </a:solidFill>
                  </a:rPr>
                  <a:t>换名时一定要更改为作用域中没有出现的变元名称</a:t>
                </a:r>
                <a:r>
                  <a:rPr lang="zh-CN" altLang="en-US" b="1" dirty="0" smtClean="0"/>
                  <a:t>。</a:t>
                </a:r>
                <a:endParaRPr lang="zh-CN" altLang="en-US" b="1"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37" t="-1455" r="-1111"/>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B67C87BA-7BB4-4FBB-8EE6-A30C0FB65631}" type="datetime1">
              <a:rPr lang="zh-CN" altLang="en-US" smtClean="0"/>
              <a:pPr/>
              <a:t>2019/10/29</a:t>
            </a:fld>
            <a:endParaRPr lang="zh-CN" altLang="en-US"/>
          </a:p>
        </p:txBody>
      </p:sp>
      <p:sp>
        <p:nvSpPr>
          <p:cNvPr id="5" name="灯片编号占位符 4"/>
          <p:cNvSpPr>
            <a:spLocks noGrp="1"/>
          </p:cNvSpPr>
          <p:nvPr>
            <p:ph type="sldNum" sz="quarter" idx="12"/>
          </p:nvPr>
        </p:nvSpPr>
        <p:spPr/>
        <p:txBody>
          <a:bodyPr/>
          <a:lstStyle/>
          <a:p>
            <a:fld id="{9880C485-3EAF-4318-915D-9216C2569B1B}" type="slidenum">
              <a:rPr lang="zh-CN" altLang="en-US" smtClean="0"/>
              <a:pPr/>
              <a:t>22</a:t>
            </a:fld>
            <a:endParaRPr lang="zh-CN" altLang="en-US"/>
          </a:p>
        </p:txBody>
      </p:sp>
    </p:spTree>
    <p:extLst>
      <p:ext uri="{BB962C8B-B14F-4D97-AF65-F5344CB8AC3E}">
        <p14:creationId xmlns:p14="http://schemas.microsoft.com/office/powerpoint/2010/main" val="10347566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a:t>
            </a:r>
            <a:r>
              <a:rPr lang="zh-CN" altLang="en-US" dirty="0"/>
              <a:t>变元的约束</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gn="just"/>
                <a:r>
                  <a:rPr lang="zh-CN" altLang="en-US" b="1" dirty="0" smtClean="0"/>
                  <a:t>例题</a:t>
                </a:r>
                <a:r>
                  <a:rPr lang="en-US" altLang="zh-CN" b="1" dirty="0" smtClean="0"/>
                  <a:t>2 </a:t>
                </a:r>
                <a:r>
                  <a:rPr lang="zh-CN" altLang="en-US" b="1" dirty="0" smtClean="0"/>
                  <a:t>对</a:t>
                </a:r>
                <a14:m>
                  <m:oMath xmlns:m="http://schemas.openxmlformats.org/officeDocument/2006/math">
                    <m:r>
                      <a:rPr lang="en-US" altLang="zh-CN" b="1" i="1">
                        <a:latin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rPr>
                      <m:t>)</m:t>
                    </m:r>
                    <m:r>
                      <a:rPr lang="en-US" altLang="zh-CN" b="1" i="1" smtClean="0">
                        <a:latin typeface="Cambria Math" panose="02040503050406030204" pitchFamily="18" charset="0"/>
                      </a:rPr>
                      <m:t>(</m:t>
                    </m:r>
                    <m:r>
                      <a:rPr lang="en-US" altLang="zh-CN" b="1" i="1" smtClean="0">
                        <a:latin typeface="Cambria Math" panose="02040503050406030204" pitchFamily="18" charset="0"/>
                      </a:rPr>
                      <m:t>𝑷</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𝒙</m:t>
                        </m:r>
                      </m:e>
                    </m:d>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𝑹</m:t>
                    </m:r>
                    <m:d>
                      <m:dPr>
                        <m:ctrlPr>
                          <a:rPr lang="en-US" altLang="zh-CN" b="1" i="1" smtClean="0">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𝒚</m:t>
                        </m:r>
                      </m:e>
                    </m:d>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𝑸</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𝒚</m:t>
                    </m:r>
                    <m:r>
                      <a:rPr lang="en-US" altLang="zh-CN" b="1" i="1" smtClean="0">
                        <a:latin typeface="Cambria Math" panose="02040503050406030204" pitchFamily="18" charset="0"/>
                        <a:ea typeface="Cambria Math" panose="02040503050406030204" pitchFamily="18" charset="0"/>
                      </a:rPr>
                      <m:t>)</m:t>
                    </m:r>
                  </m:oMath>
                </a14:m>
                <a:r>
                  <a:rPr lang="zh-CN" altLang="en-US" b="1" dirty="0" smtClean="0"/>
                  <a:t>换名。</a:t>
                </a:r>
                <a:endParaRPr lang="en-US" altLang="zh-CN" b="1" dirty="0" smtClean="0"/>
              </a:p>
              <a:p>
                <a:pPr algn="just"/>
                <a14:m>
                  <m:oMath xmlns:m="http://schemas.openxmlformats.org/officeDocument/2006/math">
                    <m:r>
                      <a:rPr lang="en-US" altLang="zh-CN" b="1" i="1">
                        <a:latin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𝒛</m:t>
                    </m:r>
                    <m:r>
                      <a:rPr lang="en-US" altLang="zh-CN" b="1" i="1">
                        <a:latin typeface="Cambria Math" panose="02040503050406030204" pitchFamily="18" charset="0"/>
                      </a:rPr>
                      <m:t>)(</m:t>
                    </m:r>
                    <m:r>
                      <a:rPr lang="en-US" altLang="zh-CN" b="1" i="1">
                        <a:latin typeface="Cambria Math" panose="02040503050406030204" pitchFamily="18" charset="0"/>
                      </a:rPr>
                      <m:t>𝑷</m:t>
                    </m:r>
                    <m:d>
                      <m:dPr>
                        <m:ctrlPr>
                          <a:rPr lang="en-US" altLang="zh-CN" b="1" i="1">
                            <a:latin typeface="Cambria Math" panose="02040503050406030204" pitchFamily="18" charset="0"/>
                          </a:rPr>
                        </m:ctrlPr>
                      </m:dPr>
                      <m:e>
                        <m:r>
                          <a:rPr lang="en-US" altLang="zh-CN" b="1" i="1" smtClean="0">
                            <a:latin typeface="Cambria Math" panose="02040503050406030204" pitchFamily="18" charset="0"/>
                          </a:rPr>
                          <m:t>𝒛</m:t>
                        </m:r>
                      </m:e>
                    </m:d>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𝑹</m:t>
                    </m:r>
                    <m:d>
                      <m:dPr>
                        <m:ctrlPr>
                          <a:rPr lang="en-US" altLang="zh-CN" b="1" i="1">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𝒛</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e>
                    </m:d>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𝑸</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r>
                      <a:rPr lang="en-US" altLang="zh-CN" b="1" i="1">
                        <a:latin typeface="Cambria Math" panose="02040503050406030204" pitchFamily="18" charset="0"/>
                        <a:ea typeface="Cambria Math" panose="02040503050406030204" pitchFamily="18" charset="0"/>
                      </a:rPr>
                      <m:t>)</m:t>
                    </m:r>
                  </m:oMath>
                </a14:m>
                <a:endParaRPr lang="en-US" altLang="zh-CN" b="1" dirty="0" smtClean="0"/>
              </a:p>
              <a:p>
                <a:pPr algn="just"/>
                <a:r>
                  <a:rPr lang="zh-CN" altLang="en-US" b="1" dirty="0"/>
                  <a:t>对于公式中的自由变元，也允许更改，这种更改叫做</a:t>
                </a:r>
                <a:r>
                  <a:rPr lang="zh-CN" altLang="en-US" b="1" dirty="0">
                    <a:solidFill>
                      <a:srgbClr val="FF0000"/>
                    </a:solidFill>
                  </a:rPr>
                  <a:t>代入</a:t>
                </a:r>
                <a:r>
                  <a:rPr lang="zh-CN" altLang="en-US" b="1" dirty="0"/>
                  <a:t>。自由变元的代入，亦需遵守一定的规则，这个规则叫做自由变元的</a:t>
                </a:r>
                <a:r>
                  <a:rPr lang="zh-CN" altLang="en-US" b="1" dirty="0">
                    <a:solidFill>
                      <a:srgbClr val="FF0000"/>
                    </a:solidFill>
                  </a:rPr>
                  <a:t>代入规则</a:t>
                </a:r>
                <a:r>
                  <a:rPr lang="zh-CN" altLang="en-US" b="1" dirty="0"/>
                  <a:t>：</a:t>
                </a:r>
                <a:endParaRPr lang="en-US" altLang="zh-CN" b="1" dirty="0"/>
              </a:p>
              <a:p>
                <a:pPr lvl="1" algn="just"/>
                <a:r>
                  <a:rPr lang="zh-CN" altLang="en-US" b="1" dirty="0"/>
                  <a:t>对于谓词公式中的自由变元，可以作代入，代入时需要对公式中出现该自由变元的每一处进行。</a:t>
                </a:r>
                <a:endParaRPr lang="en-US" altLang="zh-CN" b="1" dirty="0"/>
              </a:p>
              <a:p>
                <a:pPr lvl="1" algn="just"/>
                <a:r>
                  <a:rPr lang="zh-CN" altLang="en-US" b="1" dirty="0"/>
                  <a:t>用以代入的变元与原公式中所有变元的名称不能相同。</a:t>
                </a:r>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37" t="-1455" r="-4815"/>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B67C87BA-7BB4-4FBB-8EE6-A30C0FB65631}" type="datetime1">
              <a:rPr lang="zh-CN" altLang="en-US" smtClean="0"/>
              <a:pPr/>
              <a:t>2019/10/29</a:t>
            </a:fld>
            <a:endParaRPr lang="zh-CN" altLang="en-US"/>
          </a:p>
        </p:txBody>
      </p:sp>
      <p:sp>
        <p:nvSpPr>
          <p:cNvPr id="5" name="灯片编号占位符 4"/>
          <p:cNvSpPr>
            <a:spLocks noGrp="1"/>
          </p:cNvSpPr>
          <p:nvPr>
            <p:ph type="sldNum" sz="quarter" idx="12"/>
          </p:nvPr>
        </p:nvSpPr>
        <p:spPr/>
        <p:txBody>
          <a:bodyPr/>
          <a:lstStyle/>
          <a:p>
            <a:fld id="{9880C485-3EAF-4318-915D-9216C2569B1B}" type="slidenum">
              <a:rPr lang="zh-CN" altLang="en-US" smtClean="0"/>
              <a:pPr/>
              <a:t>23</a:t>
            </a:fld>
            <a:endParaRPr lang="zh-CN" altLang="en-US"/>
          </a:p>
        </p:txBody>
      </p:sp>
    </p:spTree>
    <p:extLst>
      <p:ext uri="{BB962C8B-B14F-4D97-AF65-F5344CB8AC3E}">
        <p14:creationId xmlns:p14="http://schemas.microsoft.com/office/powerpoint/2010/main" val="19308339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a:t>
            </a:r>
            <a:r>
              <a:rPr lang="zh-CN" altLang="en-US" dirty="0"/>
              <a:t>变元的约束</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b="1" dirty="0" smtClean="0"/>
                  <a:t>例题</a:t>
                </a:r>
                <a:r>
                  <a:rPr lang="en-US" altLang="zh-CN" b="1" dirty="0" smtClean="0"/>
                  <a:t>3 </a:t>
                </a:r>
                <a:r>
                  <a:rPr lang="zh-CN" altLang="en-US" b="1" dirty="0" smtClean="0"/>
                  <a:t>对</a:t>
                </a:r>
                <a14:m>
                  <m:oMath xmlns:m="http://schemas.openxmlformats.org/officeDocument/2006/math">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e>
                    </m:d>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𝑷</m:t>
                    </m:r>
                    <m:d>
                      <m:dPr>
                        <m:ctrlPr>
                          <a:rPr lang="en-US" altLang="zh-CN" b="1" i="1" smtClean="0">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𝒚</m:t>
                        </m:r>
                      </m:e>
                    </m:d>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𝑹</m:t>
                    </m:r>
                    <m:d>
                      <m:dPr>
                        <m:ctrlPr>
                          <a:rPr lang="en-US" altLang="zh-CN" b="1" i="1" smtClean="0">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𝒚</m:t>
                        </m:r>
                      </m:e>
                    </m:d>
                    <m:r>
                      <a:rPr lang="en-US" altLang="zh-CN" b="1" i="1" smtClean="0">
                        <a:latin typeface="Cambria Math" panose="02040503050406030204" pitchFamily="18" charset="0"/>
                        <a:ea typeface="Cambria Math" panose="02040503050406030204" pitchFamily="18" charset="0"/>
                      </a:rPr>
                      <m:t>)</m:t>
                    </m:r>
                  </m:oMath>
                </a14:m>
                <a:r>
                  <a:rPr lang="zh-CN" altLang="en-US" b="1" dirty="0" smtClean="0"/>
                  <a:t>代入。</a:t>
                </a:r>
                <a:endParaRPr lang="en-US" altLang="zh-CN" b="1" dirty="0" smtClean="0"/>
              </a:p>
              <a:p>
                <a14:m>
                  <m:oMath xmlns:m="http://schemas.openxmlformats.org/officeDocument/2006/math">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e>
                    </m:d>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𝑷</m:t>
                    </m:r>
                    <m:d>
                      <m:dPr>
                        <m:ctrlPr>
                          <a:rPr lang="en-US" altLang="zh-CN" b="1" i="1">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𝒛</m:t>
                        </m:r>
                      </m:e>
                    </m:d>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𝑹</m:t>
                    </m:r>
                    <m:d>
                      <m:dPr>
                        <m:ctrlPr>
                          <a:rPr lang="en-US" altLang="zh-CN" b="1" i="1">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𝒛</m:t>
                        </m:r>
                      </m:e>
                    </m:d>
                    <m:r>
                      <a:rPr lang="en-US" altLang="zh-CN" b="1" i="1">
                        <a:latin typeface="Cambria Math" panose="02040503050406030204" pitchFamily="18" charset="0"/>
                        <a:ea typeface="Cambria Math" panose="02040503050406030204" pitchFamily="18" charset="0"/>
                      </a:rPr>
                      <m:t>)</m:t>
                    </m:r>
                  </m:oMath>
                </a14:m>
                <a:endParaRPr lang="en-US" altLang="zh-CN" b="1" dirty="0" smtClean="0"/>
              </a:p>
              <a:p>
                <a:r>
                  <a:rPr lang="zh-CN" altLang="en-US" b="1" dirty="0" smtClean="0">
                    <a:solidFill>
                      <a:srgbClr val="0000CC"/>
                    </a:solidFill>
                  </a:rPr>
                  <a:t>注：命题中含有多个量词时，约定从左到右的次序读出。且量词的次序不能颠倒，否则将与原命题意义不符。</a:t>
                </a:r>
                <a:endParaRPr lang="zh-CN" altLang="en-US" b="1" dirty="0">
                  <a:solidFill>
                    <a:srgbClr val="0000CC"/>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37" t="-1455" r="-51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B67C87BA-7BB4-4FBB-8EE6-A30C0FB65631}" type="datetime1">
              <a:rPr lang="zh-CN" altLang="en-US" smtClean="0"/>
              <a:pPr/>
              <a:t>2019/10/29</a:t>
            </a:fld>
            <a:endParaRPr lang="zh-CN" altLang="en-US"/>
          </a:p>
        </p:txBody>
      </p:sp>
      <p:sp>
        <p:nvSpPr>
          <p:cNvPr id="5" name="灯片编号占位符 4"/>
          <p:cNvSpPr>
            <a:spLocks noGrp="1"/>
          </p:cNvSpPr>
          <p:nvPr>
            <p:ph type="sldNum" sz="quarter" idx="12"/>
          </p:nvPr>
        </p:nvSpPr>
        <p:spPr/>
        <p:txBody>
          <a:bodyPr/>
          <a:lstStyle/>
          <a:p>
            <a:fld id="{9880C485-3EAF-4318-915D-9216C2569B1B}" type="slidenum">
              <a:rPr lang="zh-CN" altLang="en-US" smtClean="0"/>
              <a:pPr/>
              <a:t>24</a:t>
            </a:fld>
            <a:endParaRPr lang="zh-CN" altLang="en-US"/>
          </a:p>
        </p:txBody>
      </p:sp>
    </p:spTree>
    <p:extLst>
      <p:ext uri="{BB962C8B-B14F-4D97-AF65-F5344CB8AC3E}">
        <p14:creationId xmlns:p14="http://schemas.microsoft.com/office/powerpoint/2010/main" val="9379454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a:t>
            </a:r>
            <a:r>
              <a:rPr lang="zh-CN" altLang="en-US" dirty="0"/>
              <a:t>变元的约束</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nSpc>
                    <a:spcPct val="150000"/>
                  </a:lnSpc>
                </a:pPr>
                <a:r>
                  <a:rPr lang="zh-CN" altLang="en-US" b="1" dirty="0" smtClean="0"/>
                  <a:t>设论域元素为</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𝒂</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 </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𝒂</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 </m:t>
                    </m:r>
                    <m:r>
                      <a:rPr lang="en-US" altLang="zh-CN" b="1" i="1" smtClean="0">
                        <a:latin typeface="Cambria Math" panose="02040503050406030204" pitchFamily="18" charset="0"/>
                        <a:ea typeface="Cambria Math" panose="02040503050406030204" pitchFamily="18" charset="0"/>
                      </a:rPr>
                      <m:t>⋯, </m:t>
                    </m:r>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𝒂</m:t>
                        </m:r>
                      </m:e>
                      <m:sub>
                        <m:r>
                          <a:rPr lang="en-US" altLang="zh-CN" b="1" i="1" smtClean="0">
                            <a:latin typeface="Cambria Math" panose="02040503050406030204" pitchFamily="18" charset="0"/>
                            <a:ea typeface="Cambria Math" panose="02040503050406030204" pitchFamily="18" charset="0"/>
                          </a:rPr>
                          <m:t>𝒏</m:t>
                        </m:r>
                      </m:sub>
                    </m:sSub>
                  </m:oMath>
                </a14:m>
                <a:r>
                  <a:rPr lang="zh-CN" altLang="en-US" b="1" dirty="0" smtClean="0"/>
                  <a:t>，则</a:t>
                </a:r>
                <a:endParaRPr lang="en-US" altLang="zh-CN" b="1" dirty="0" smtClean="0"/>
              </a:p>
              <a:p>
                <a:pPr marL="0" indent="0">
                  <a:lnSpc>
                    <a:spcPct val="150000"/>
                  </a:lnSpc>
                  <a:buNone/>
                </a:pPr>
                <a14:m>
                  <m:oMathPara xmlns:m="http://schemas.openxmlformats.org/officeDocument/2006/math">
                    <m:oMathParaPr>
                      <m:jc m:val="centerGroup"/>
                    </m:oMathParaPr>
                    <m:oMath xmlns:m="http://schemas.openxmlformats.org/officeDocument/2006/math">
                      <m:d>
                        <m:dPr>
                          <m:ctrlPr>
                            <a:rPr lang="en-US" altLang="zh-CN" b="1" i="1" smtClean="0">
                              <a:latin typeface="Cambria Math" panose="02040503050406030204" pitchFamily="18" charset="0"/>
                            </a:rPr>
                          </m:ctrlPr>
                        </m:dPr>
                        <m:e>
                          <m:r>
                            <a:rPr lang="zh-CN" altLang="en-US" b="1" i="1" smtClean="0">
                              <a:latin typeface="Cambria Math" panose="02040503050406030204" pitchFamily="18" charset="0"/>
                            </a:rPr>
                            <m:t>∀</m:t>
                          </m:r>
                          <m:r>
                            <a:rPr lang="en-US" altLang="zh-CN" b="1" i="1" smtClean="0">
                              <a:latin typeface="Cambria Math" panose="02040503050406030204" pitchFamily="18" charset="0"/>
                            </a:rPr>
                            <m:t>𝒙</m:t>
                          </m:r>
                        </m:e>
                      </m:d>
                      <m:r>
                        <a:rPr lang="en-US" altLang="zh-CN" b="1" i="1" smtClean="0">
                          <a:latin typeface="Cambria Math" panose="02040503050406030204" pitchFamily="18" charset="0"/>
                        </a:rPr>
                        <m:t>𝑨</m:t>
                      </m:r>
                      <m:r>
                        <a:rPr lang="en-US" altLang="zh-CN" b="1" i="1" smtClean="0">
                          <a:latin typeface="Cambria Math" panose="02040503050406030204" pitchFamily="18" charset="0"/>
                        </a:rPr>
                        <m:t>(</m:t>
                      </m:r>
                      <m:r>
                        <a:rPr lang="en-US" altLang="zh-CN" b="1" i="1" smtClean="0">
                          <a:latin typeface="Cambria Math" panose="02040503050406030204" pitchFamily="18" charset="0"/>
                        </a:rPr>
                        <m:t>𝒙</m:t>
                      </m:r>
                      <m:r>
                        <a:rPr lang="en-US" altLang="zh-CN" b="1" i="1" smtClean="0">
                          <a:latin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𝑨</m:t>
                      </m:r>
                      <m:r>
                        <a:rPr lang="en-US" altLang="zh-CN" b="1" i="1" smtClean="0">
                          <a:latin typeface="Cambria Math" panose="02040503050406030204" pitchFamily="18" charset="0"/>
                          <a:ea typeface="Cambria Math" panose="02040503050406030204" pitchFamily="18" charset="0"/>
                        </a:rPr>
                        <m:t>(</m:t>
                      </m:r>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𝒂</m:t>
                          </m:r>
                        </m:e>
                        <m:sub>
                          <m:r>
                            <a:rPr lang="en-US" altLang="zh-CN" b="1" i="1" smtClean="0">
                              <a:latin typeface="Cambria Math" panose="02040503050406030204" pitchFamily="18" charset="0"/>
                              <a:ea typeface="Cambria Math" panose="02040503050406030204" pitchFamily="18" charset="0"/>
                            </a:rPr>
                            <m:t>𝟏</m:t>
                          </m:r>
                        </m:sub>
                      </m:sSub>
                      <m:r>
                        <a:rPr lang="en-US" altLang="zh-CN" b="1" i="1" smtClean="0">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𝑨</m:t>
                      </m:r>
                      <m:r>
                        <a:rPr lang="en-US" altLang="zh-CN" b="1" i="1">
                          <a:latin typeface="Cambria Math" panose="02040503050406030204" pitchFamily="18" charset="0"/>
                          <a:ea typeface="Cambria Math" panose="02040503050406030204" pitchFamily="18" charset="0"/>
                        </a:rPr>
                        <m:t>(</m:t>
                      </m:r>
                      <m:sSub>
                        <m:sSubPr>
                          <m:ctrlPr>
                            <a:rPr lang="en-US" altLang="zh-CN" b="1"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𝒂</m:t>
                          </m:r>
                        </m:e>
                        <m:sub>
                          <m:r>
                            <a:rPr lang="en-US" altLang="zh-CN" b="1" i="1" smtClean="0">
                              <a:latin typeface="Cambria Math" panose="02040503050406030204" pitchFamily="18" charset="0"/>
                              <a:ea typeface="Cambria Math" panose="02040503050406030204" pitchFamily="18" charset="0"/>
                            </a:rPr>
                            <m:t>𝟐</m:t>
                          </m:r>
                        </m:sub>
                      </m:sSub>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𝑨</m:t>
                      </m:r>
                      <m:r>
                        <a:rPr lang="en-US" altLang="zh-CN" b="1" i="1">
                          <a:latin typeface="Cambria Math" panose="02040503050406030204" pitchFamily="18" charset="0"/>
                          <a:ea typeface="Cambria Math" panose="02040503050406030204" pitchFamily="18" charset="0"/>
                        </a:rPr>
                        <m:t>(</m:t>
                      </m:r>
                      <m:sSub>
                        <m:sSubPr>
                          <m:ctrlPr>
                            <a:rPr lang="en-US" altLang="zh-CN" b="1"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𝒂</m:t>
                          </m:r>
                        </m:e>
                        <m:sub>
                          <m:r>
                            <a:rPr lang="en-US" altLang="zh-CN" b="1" i="1" smtClean="0">
                              <a:latin typeface="Cambria Math" panose="02040503050406030204" pitchFamily="18" charset="0"/>
                              <a:ea typeface="Cambria Math" panose="02040503050406030204" pitchFamily="18" charset="0"/>
                            </a:rPr>
                            <m:t>𝒏</m:t>
                          </m:r>
                        </m:sub>
                      </m:sSub>
                      <m:r>
                        <a:rPr lang="en-US" altLang="zh-CN" b="1" i="1" smtClean="0">
                          <a:latin typeface="Cambria Math" panose="02040503050406030204" pitchFamily="18" charset="0"/>
                          <a:ea typeface="Cambria Math" panose="02040503050406030204" pitchFamily="18" charset="0"/>
                        </a:rPr>
                        <m:t>)</m:t>
                      </m:r>
                    </m:oMath>
                  </m:oMathPara>
                </a14:m>
                <a:endParaRPr lang="zh-CN" altLang="en-US" b="1" dirty="0"/>
              </a:p>
              <a:p>
                <a:pPr marL="0" indent="0">
                  <a:lnSpc>
                    <a:spcPct val="150000"/>
                  </a:lnSpc>
                  <a:buNone/>
                </a:pPr>
                <a14:m>
                  <m:oMathPara xmlns:m="http://schemas.openxmlformats.org/officeDocument/2006/math">
                    <m:oMathParaPr>
                      <m:jc m:val="centerGroup"/>
                    </m:oMathParaPr>
                    <m:oMath xmlns:m="http://schemas.openxmlformats.org/officeDocument/2006/math">
                      <m:d>
                        <m:dPr>
                          <m:ctrlPr>
                            <a:rPr lang="en-US" altLang="zh-CN" b="1" i="1">
                              <a:latin typeface="Cambria Math" panose="02040503050406030204" pitchFamily="18" charset="0"/>
                            </a:rPr>
                          </m:ctrlPr>
                        </m:dPr>
                        <m:e>
                          <m:r>
                            <a:rPr lang="zh-CN" altLang="en-US" b="1" i="1" smtClean="0">
                              <a:latin typeface="Cambria Math" panose="02040503050406030204" pitchFamily="18" charset="0"/>
                            </a:rPr>
                            <m:t>∃</m:t>
                          </m:r>
                          <m:r>
                            <a:rPr lang="en-US" altLang="zh-CN" b="1" i="1">
                              <a:latin typeface="Cambria Math" panose="02040503050406030204" pitchFamily="18" charset="0"/>
                            </a:rPr>
                            <m:t>𝒙</m:t>
                          </m:r>
                        </m:e>
                      </m:d>
                      <m:r>
                        <a:rPr lang="en-US" altLang="zh-CN" b="1" i="1">
                          <a:latin typeface="Cambria Math" panose="02040503050406030204" pitchFamily="18" charset="0"/>
                        </a:rPr>
                        <m:t>𝑨</m:t>
                      </m:r>
                      <m:r>
                        <a:rPr lang="en-US" altLang="zh-CN" b="1" i="1">
                          <a:latin typeface="Cambria Math" panose="02040503050406030204" pitchFamily="18" charset="0"/>
                        </a:rPr>
                        <m:t>(</m:t>
                      </m:r>
                      <m:r>
                        <a:rPr lang="en-US" altLang="zh-CN" b="1" i="1">
                          <a:latin typeface="Cambria Math" panose="02040503050406030204" pitchFamily="18" charset="0"/>
                        </a:rPr>
                        <m:t>𝒙</m:t>
                      </m:r>
                      <m:r>
                        <a:rPr lang="en-US" altLang="zh-CN" b="1" i="1">
                          <a:latin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𝑨</m:t>
                      </m:r>
                      <m:r>
                        <a:rPr lang="en-US" altLang="zh-CN" b="1" i="1">
                          <a:latin typeface="Cambria Math" panose="02040503050406030204" pitchFamily="18" charset="0"/>
                          <a:ea typeface="Cambria Math" panose="02040503050406030204" pitchFamily="18" charset="0"/>
                        </a:rPr>
                        <m:t>(</m:t>
                      </m:r>
                      <m:sSub>
                        <m:sSubPr>
                          <m:ctrlPr>
                            <a:rPr lang="en-US" altLang="zh-CN" b="1"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𝒂</m:t>
                          </m:r>
                        </m:e>
                        <m:sub>
                          <m:r>
                            <a:rPr lang="en-US" altLang="zh-CN" b="1" i="1">
                              <a:latin typeface="Cambria Math" panose="02040503050406030204" pitchFamily="18" charset="0"/>
                              <a:ea typeface="Cambria Math" panose="02040503050406030204" pitchFamily="18" charset="0"/>
                            </a:rPr>
                            <m:t>𝟏</m:t>
                          </m:r>
                        </m:sub>
                      </m:sSub>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𝑨</m:t>
                      </m:r>
                      <m:r>
                        <a:rPr lang="en-US" altLang="zh-CN" b="1" i="1">
                          <a:latin typeface="Cambria Math" panose="02040503050406030204" pitchFamily="18" charset="0"/>
                          <a:ea typeface="Cambria Math" panose="02040503050406030204" pitchFamily="18" charset="0"/>
                        </a:rPr>
                        <m:t>(</m:t>
                      </m:r>
                      <m:sSub>
                        <m:sSubPr>
                          <m:ctrlPr>
                            <a:rPr lang="en-US" altLang="zh-CN" b="1"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𝒂</m:t>
                          </m:r>
                        </m:e>
                        <m:sub>
                          <m:r>
                            <a:rPr lang="en-US" altLang="zh-CN" b="1" i="1">
                              <a:latin typeface="Cambria Math" panose="02040503050406030204" pitchFamily="18" charset="0"/>
                              <a:ea typeface="Cambria Math" panose="02040503050406030204" pitchFamily="18" charset="0"/>
                            </a:rPr>
                            <m:t>𝟐</m:t>
                          </m:r>
                        </m:sub>
                      </m:sSub>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𝑨</m:t>
                      </m:r>
                      <m:r>
                        <a:rPr lang="en-US" altLang="zh-CN" b="1" i="1">
                          <a:latin typeface="Cambria Math" panose="02040503050406030204" pitchFamily="18" charset="0"/>
                          <a:ea typeface="Cambria Math" panose="02040503050406030204" pitchFamily="18" charset="0"/>
                        </a:rPr>
                        <m:t>(</m:t>
                      </m:r>
                      <m:sSub>
                        <m:sSubPr>
                          <m:ctrlPr>
                            <a:rPr lang="en-US" altLang="zh-CN" b="1"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𝒂</m:t>
                          </m:r>
                        </m:e>
                        <m:sub>
                          <m:r>
                            <a:rPr lang="en-US" altLang="zh-CN" b="1" i="1">
                              <a:latin typeface="Cambria Math" panose="02040503050406030204" pitchFamily="18" charset="0"/>
                              <a:ea typeface="Cambria Math" panose="02040503050406030204" pitchFamily="18" charset="0"/>
                            </a:rPr>
                            <m:t>𝒏</m:t>
                          </m:r>
                        </m:sub>
                      </m:sSub>
                      <m:r>
                        <a:rPr lang="en-US" altLang="zh-CN" b="1" i="1">
                          <a:latin typeface="Cambria Math" panose="02040503050406030204" pitchFamily="18" charset="0"/>
                          <a:ea typeface="Cambria Math" panose="02040503050406030204" pitchFamily="18" charset="0"/>
                        </a:rPr>
                        <m:t>)</m:t>
                      </m:r>
                    </m:oMath>
                  </m:oMathPara>
                </a14:m>
                <a:endParaRPr lang="zh-CN" altLang="en-US" b="1" dirty="0"/>
              </a:p>
              <a:p>
                <a:pPr marL="0" indent="0">
                  <a:lnSpc>
                    <a:spcPct val="150000"/>
                  </a:lnSpc>
                  <a:buNone/>
                </a:pPr>
                <a:endParaRPr lang="zh-CN" altLang="en-US" b="1"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37"/>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B67C87BA-7BB4-4FBB-8EE6-A30C0FB65631}" type="datetime1">
              <a:rPr lang="zh-CN" altLang="en-US" smtClean="0"/>
              <a:pPr/>
              <a:t>2019/10/29</a:t>
            </a:fld>
            <a:endParaRPr lang="zh-CN" altLang="en-US"/>
          </a:p>
        </p:txBody>
      </p:sp>
      <p:sp>
        <p:nvSpPr>
          <p:cNvPr id="5" name="灯片编号占位符 4"/>
          <p:cNvSpPr>
            <a:spLocks noGrp="1"/>
          </p:cNvSpPr>
          <p:nvPr>
            <p:ph type="sldNum" sz="quarter" idx="12"/>
          </p:nvPr>
        </p:nvSpPr>
        <p:spPr/>
        <p:txBody>
          <a:bodyPr/>
          <a:lstStyle/>
          <a:p>
            <a:fld id="{9880C485-3EAF-4318-915D-9216C2569B1B}" type="slidenum">
              <a:rPr lang="zh-CN" altLang="en-US" smtClean="0"/>
              <a:pPr/>
              <a:t>25</a:t>
            </a:fld>
            <a:endParaRPr lang="zh-CN" altLang="en-US"/>
          </a:p>
        </p:txBody>
      </p:sp>
    </p:spTree>
    <p:extLst>
      <p:ext uri="{BB962C8B-B14F-4D97-AF65-F5344CB8AC3E}">
        <p14:creationId xmlns:p14="http://schemas.microsoft.com/office/powerpoint/2010/main" val="877423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898525" y="1544638"/>
            <a:ext cx="7489825" cy="1938992"/>
          </a:xfrm>
          <a:prstGeom prst="rect">
            <a:avLst/>
          </a:prstGeom>
          <a:noFill/>
          <a:ln w="28575" algn="ctr">
            <a:solidFill>
              <a:schemeClr va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SzPct val="85000"/>
              <a:defRPr/>
            </a:pPr>
            <a:r>
              <a:rPr kumimoji="1" lang="en-US" altLang="zh-CN" sz="2400" b="1" dirty="0" smtClean="0">
                <a:solidFill>
                  <a:srgbClr val="003300"/>
                </a:solidFill>
                <a:latin typeface="Times New Roman" panose="02020603050405020304" pitchFamily="18" charset="0"/>
                <a:ea typeface="华文细黑" panose="02010600040101010101" pitchFamily="2" charset="-122"/>
              </a:rPr>
              <a:t>	</a:t>
            </a:r>
            <a:r>
              <a:rPr kumimoji="1" lang="zh-CN" altLang="en-US" sz="2400" b="1" dirty="0" smtClean="0">
                <a:solidFill>
                  <a:srgbClr val="003300"/>
                </a:solidFill>
                <a:latin typeface="Times New Roman" panose="02020603050405020304" pitchFamily="18" charset="0"/>
                <a:ea typeface="华文细黑" panose="02010600040101010101" pitchFamily="2" charset="-122"/>
              </a:rPr>
              <a:t>学习要点：</a:t>
            </a:r>
          </a:p>
          <a:p>
            <a:pPr>
              <a:spcBef>
                <a:spcPct val="50000"/>
              </a:spcBef>
              <a:buSzPct val="85000"/>
              <a:defRPr/>
            </a:pPr>
            <a:r>
              <a:rPr kumimoji="1" lang="zh-CN" altLang="en-US" sz="2400" b="1" dirty="0" smtClean="0">
                <a:solidFill>
                  <a:srgbClr val="003300"/>
                </a:solidFill>
                <a:latin typeface="Times New Roman" panose="02020603050405020304" pitchFamily="18" charset="0"/>
                <a:ea typeface="华文细黑" panose="02010600040101010101" pitchFamily="2" charset="-122"/>
              </a:rPr>
              <a:t>	</a:t>
            </a:r>
            <a:r>
              <a:rPr kumimoji="1" lang="en-US" altLang="zh-CN" sz="2400" b="1" dirty="0" smtClean="0">
                <a:solidFill>
                  <a:srgbClr val="003300"/>
                </a:solidFill>
                <a:latin typeface="Times New Roman" panose="02020603050405020304" pitchFamily="18" charset="0"/>
                <a:ea typeface="华文细黑" panose="02010600040101010101" pitchFamily="2" charset="-122"/>
              </a:rPr>
              <a:t>1. </a:t>
            </a:r>
            <a:r>
              <a:rPr kumimoji="1" lang="zh-CN" altLang="en-US" sz="2400" b="1" dirty="0" smtClean="0">
                <a:solidFill>
                  <a:srgbClr val="003300"/>
                </a:solidFill>
                <a:latin typeface="Times New Roman" panose="02020603050405020304" pitchFamily="18" charset="0"/>
                <a:ea typeface="华文细黑" panose="02010600040101010101" pitchFamily="2" charset="-122"/>
              </a:rPr>
              <a:t>理解并掌握基本概念：约束变元，自由变元，</a:t>
            </a:r>
            <a:endParaRPr kumimoji="1" lang="en-US" altLang="zh-CN" sz="2400" b="1" dirty="0" smtClean="0">
              <a:solidFill>
                <a:srgbClr val="003300"/>
              </a:solidFill>
              <a:latin typeface="Times New Roman" panose="02020603050405020304" pitchFamily="18" charset="0"/>
              <a:ea typeface="华文细黑" panose="02010600040101010101" pitchFamily="2" charset="-122"/>
            </a:endParaRPr>
          </a:p>
          <a:p>
            <a:pPr>
              <a:spcBef>
                <a:spcPct val="50000"/>
              </a:spcBef>
              <a:buSzPct val="85000"/>
              <a:defRPr/>
            </a:pPr>
            <a:r>
              <a:rPr kumimoji="1" lang="en-US" altLang="zh-CN" sz="2400" b="1" dirty="0">
                <a:solidFill>
                  <a:srgbClr val="003300"/>
                </a:solidFill>
                <a:latin typeface="Times New Roman" panose="02020603050405020304" pitchFamily="18" charset="0"/>
                <a:ea typeface="华文细黑" panose="02010600040101010101" pitchFamily="2" charset="-122"/>
              </a:rPr>
              <a:t> </a:t>
            </a:r>
            <a:r>
              <a:rPr kumimoji="1" lang="en-US" altLang="zh-CN" sz="2400" b="1" dirty="0" smtClean="0">
                <a:solidFill>
                  <a:srgbClr val="003300"/>
                </a:solidFill>
                <a:latin typeface="Times New Roman" panose="02020603050405020304" pitchFamily="18" charset="0"/>
                <a:ea typeface="华文细黑" panose="02010600040101010101" pitchFamily="2" charset="-122"/>
              </a:rPr>
              <a:t>           2. </a:t>
            </a:r>
            <a:r>
              <a:rPr kumimoji="1" lang="zh-CN" altLang="en-US" sz="2400" b="1" dirty="0">
                <a:solidFill>
                  <a:srgbClr val="003300"/>
                </a:solidFill>
                <a:latin typeface="Times New Roman" panose="02020603050405020304" pitchFamily="18" charset="0"/>
                <a:ea typeface="华文细黑" panose="02010600040101010101" pitchFamily="2" charset="-122"/>
              </a:rPr>
              <a:t>掌握</a:t>
            </a:r>
            <a:r>
              <a:rPr kumimoji="1" lang="zh-CN" altLang="en-US" sz="2400" b="1" dirty="0" smtClean="0">
                <a:solidFill>
                  <a:srgbClr val="003300"/>
                </a:solidFill>
                <a:latin typeface="Times New Roman" panose="02020603050405020304" pitchFamily="18" charset="0"/>
                <a:ea typeface="华文细黑" panose="02010600040101010101" pitchFamily="2" charset="-122"/>
              </a:rPr>
              <a:t>约束</a:t>
            </a:r>
            <a:r>
              <a:rPr kumimoji="1" lang="zh-CN" altLang="en-US" sz="2400" b="1" dirty="0">
                <a:solidFill>
                  <a:srgbClr val="003300"/>
                </a:solidFill>
                <a:latin typeface="Times New Roman" panose="02020603050405020304" pitchFamily="18" charset="0"/>
                <a:ea typeface="华文细黑" panose="02010600040101010101" pitchFamily="2" charset="-122"/>
              </a:rPr>
              <a:t>变元的换名及规则，自由变元的代入及规则。</a:t>
            </a:r>
            <a:endParaRPr kumimoji="1" lang="zh-CN" altLang="en-US" sz="2400" b="1" u="sng"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endParaRPr>
          </a:p>
        </p:txBody>
      </p:sp>
      <p:pic>
        <p:nvPicPr>
          <p:cNvPr id="60419" name="Picture 3" descr="52design_com_kr_0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950" y="90805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0"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61AB0D9-82E6-4E3E-9DDC-5AE59A461BF1}" type="slidenum">
              <a:rPr lang="en-US" altLang="zh-CN" smtClean="0">
                <a:solidFill>
                  <a:srgbClr val="045C75"/>
                </a:solidFill>
              </a:rPr>
              <a:pPr/>
              <a:t>26</a:t>
            </a:fld>
            <a:endParaRPr lang="en-US" altLang="zh-CN" smtClean="0">
              <a:solidFill>
                <a:srgbClr val="045C75"/>
              </a:solidFill>
            </a:endParaRPr>
          </a:p>
        </p:txBody>
      </p:sp>
    </p:spTree>
    <p:extLst>
      <p:ext uri="{BB962C8B-B14F-4D97-AF65-F5344CB8AC3E}">
        <p14:creationId xmlns:p14="http://schemas.microsoft.com/office/powerpoint/2010/main" val="1514664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0418"/>
                                        </p:tgtEl>
                                        <p:attrNameLst>
                                          <p:attrName>style.visibility</p:attrName>
                                        </p:attrNameLst>
                                      </p:cBhvr>
                                      <p:to>
                                        <p:strVal val="visible"/>
                                      </p:to>
                                    </p:set>
                                    <p:animEffect transition="in" filter="wipe(down)">
                                      <p:cBhvr>
                                        <p:cTn id="7" dur="500"/>
                                        <p:tgtEl>
                                          <p:spTgt spid="60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1325563" y="1544638"/>
            <a:ext cx="7026275" cy="3970318"/>
          </a:xfrm>
          <a:prstGeom prst="rect">
            <a:avLst/>
          </a:prstGeom>
          <a:noFill/>
          <a:ln w="28575" algn="ctr">
            <a:solidFill>
              <a:schemeClr va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SzPct val="85000"/>
              <a:defRPr/>
            </a:pPr>
            <a:r>
              <a:rPr kumimoji="1" lang="en-US" altLang="zh-CN" sz="2400" b="1" dirty="0" smtClean="0">
                <a:solidFill>
                  <a:srgbClr val="003300"/>
                </a:solidFill>
                <a:latin typeface="Times New Roman" panose="02020603050405020304" pitchFamily="18" charset="0"/>
                <a:ea typeface="华文细黑" panose="02010600040101010101" pitchFamily="2" charset="-122"/>
              </a:rPr>
              <a:t>	</a:t>
            </a:r>
            <a:r>
              <a:rPr kumimoji="1" lang="zh-CN" altLang="en-US" sz="3600" b="1" dirty="0" smtClean="0">
                <a:solidFill>
                  <a:srgbClr val="003300"/>
                </a:solidFill>
                <a:latin typeface="Times New Roman" panose="02020603050405020304" pitchFamily="18" charset="0"/>
                <a:ea typeface="华文细黑" panose="02010600040101010101" pitchFamily="2" charset="-122"/>
              </a:rPr>
              <a:t>作业：</a:t>
            </a:r>
            <a:endParaRPr kumimoji="1" lang="en-US" altLang="zh-CN" sz="3600" b="1" dirty="0" smtClean="0">
              <a:solidFill>
                <a:srgbClr val="003300"/>
              </a:solidFill>
              <a:latin typeface="Times New Roman" panose="02020603050405020304" pitchFamily="18" charset="0"/>
              <a:ea typeface="华文细黑" panose="02010600040101010101" pitchFamily="2" charset="-122"/>
            </a:endParaRPr>
          </a:p>
          <a:p>
            <a:pPr>
              <a:spcBef>
                <a:spcPct val="50000"/>
              </a:spcBef>
              <a:buSzPct val="85000"/>
              <a:defRPr/>
            </a:pPr>
            <a:r>
              <a:rPr kumimoji="1" lang="en-US" altLang="zh-CN" sz="3600" b="1" dirty="0" err="1" smtClean="0">
                <a:solidFill>
                  <a:srgbClr val="003300"/>
                </a:solidFill>
                <a:latin typeface="Times New Roman" panose="02020603050405020304" pitchFamily="18" charset="0"/>
                <a:ea typeface="华文细黑" panose="02010600040101010101" pitchFamily="2" charset="-122"/>
              </a:rPr>
              <a:t>P65</a:t>
            </a:r>
            <a:r>
              <a:rPr kumimoji="1" lang="en-US" altLang="zh-CN" sz="3600" b="1" dirty="0" smtClean="0">
                <a:solidFill>
                  <a:srgbClr val="0033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rPr>
              <a:t>:  2-4</a:t>
            </a:r>
            <a:r>
              <a:rPr kumimoji="1" lang="zh-CN" altLang="en-US" sz="3600" b="1" dirty="0" smtClean="0">
                <a:solidFill>
                  <a:srgbClr val="0033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rPr>
              <a:t>习题</a:t>
            </a:r>
            <a:endParaRPr kumimoji="1" lang="en-US" altLang="zh-CN" sz="3600" b="1" dirty="0" smtClean="0">
              <a:solidFill>
                <a:srgbClr val="0033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endParaRPr>
          </a:p>
          <a:p>
            <a:pPr>
              <a:spcBef>
                <a:spcPct val="50000"/>
              </a:spcBef>
              <a:buSzPct val="85000"/>
              <a:defRPr/>
            </a:pPr>
            <a:r>
              <a:rPr kumimoji="1" lang="en-US" altLang="zh-CN" sz="3600" b="1" dirty="0" smtClean="0">
                <a:solidFill>
                  <a:srgbClr val="0033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rPr>
              <a:t>(1)</a:t>
            </a:r>
            <a:r>
              <a:rPr kumimoji="1" lang="en-US" altLang="zh-CN" sz="36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rPr>
              <a:t>a,b,c,d</a:t>
            </a:r>
            <a:r>
              <a:rPr kumimoji="1" lang="en-US" altLang="zh-CN" sz="3600" b="1" dirty="0" smtClean="0">
                <a:solidFill>
                  <a:srgbClr val="0033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rPr>
              <a:t> </a:t>
            </a:r>
          </a:p>
          <a:p>
            <a:pPr>
              <a:spcBef>
                <a:spcPct val="50000"/>
              </a:spcBef>
              <a:buSzPct val="85000"/>
              <a:defRPr/>
            </a:pPr>
            <a:r>
              <a:rPr kumimoji="1" lang="en-US" altLang="zh-CN" sz="3600" b="1" smtClean="0">
                <a:solidFill>
                  <a:srgbClr val="0033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rPr>
              <a:t>(4)a </a:t>
            </a:r>
          </a:p>
          <a:p>
            <a:pPr>
              <a:spcBef>
                <a:spcPct val="50000"/>
              </a:spcBef>
              <a:buSzPct val="85000"/>
              <a:defRPr/>
            </a:pPr>
            <a:r>
              <a:rPr kumimoji="1" lang="en-US" altLang="zh-CN" sz="3600" b="1" smtClean="0">
                <a:solidFill>
                  <a:srgbClr val="0033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rPr>
              <a:t>(</a:t>
            </a:r>
            <a:r>
              <a:rPr kumimoji="1" lang="en-US" altLang="zh-CN" sz="3600" b="1" dirty="0" smtClean="0">
                <a:solidFill>
                  <a:srgbClr val="0033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rPr>
              <a:t>5)a</a:t>
            </a:r>
            <a:endParaRPr kumimoji="1" lang="zh-CN" alt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endParaRPr>
          </a:p>
        </p:txBody>
      </p:sp>
      <p:pic>
        <p:nvPicPr>
          <p:cNvPr id="61443" name="Picture 3" descr="52design_com_kr_0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90805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4"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F14F8AE-9276-4131-A536-34B1A9980463}" type="slidenum">
              <a:rPr lang="en-US" altLang="zh-CN" smtClean="0">
                <a:solidFill>
                  <a:srgbClr val="045C75"/>
                </a:solidFill>
              </a:rPr>
              <a:pPr/>
              <a:t>27</a:t>
            </a:fld>
            <a:endParaRPr lang="en-US" altLang="zh-CN" smtClean="0">
              <a:solidFill>
                <a:srgbClr val="045C75"/>
              </a:solidFill>
            </a:endParaRPr>
          </a:p>
        </p:txBody>
      </p:sp>
    </p:spTree>
    <p:extLst>
      <p:ext uri="{BB962C8B-B14F-4D97-AF65-F5344CB8AC3E}">
        <p14:creationId xmlns:p14="http://schemas.microsoft.com/office/powerpoint/2010/main" val="35031361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2-5 </a:t>
            </a:r>
            <a:r>
              <a:rPr lang="zh-CN" altLang="en-US" dirty="0" smtClean="0"/>
              <a:t>谓词演算的等价式与蕴含式</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67544" y="1052736"/>
                <a:ext cx="8229600" cy="4896544"/>
              </a:xfrm>
            </p:spPr>
            <p:txBody>
              <a:bodyPr>
                <a:normAutofit/>
              </a:bodyPr>
              <a:lstStyle/>
              <a:p>
                <a:pPr algn="just"/>
                <a:r>
                  <a:rPr lang="zh-CN" altLang="en-US" b="1" dirty="0" smtClean="0">
                    <a:latin typeface="Times New Roman" panose="02020603050405020304" pitchFamily="18" charset="0"/>
                    <a:cs typeface="Times New Roman" panose="02020603050405020304" pitchFamily="18" charset="0"/>
                  </a:rPr>
                  <a:t>在谓词公式中常包含命题变元和客体变元，当客体变元由确定的客体所取代，命题变元用确定的命题所取代时，就称作对谓词公式</a:t>
                </a:r>
                <a:r>
                  <a:rPr lang="zh-CN" altLang="en-US" b="1" dirty="0" smtClean="0">
                    <a:solidFill>
                      <a:srgbClr val="0000CC"/>
                    </a:solidFill>
                    <a:latin typeface="Times New Roman" panose="02020603050405020304" pitchFamily="18" charset="0"/>
                    <a:cs typeface="Times New Roman" panose="02020603050405020304" pitchFamily="18" charset="0"/>
                  </a:rPr>
                  <a:t>赋值</a:t>
                </a:r>
                <a:r>
                  <a:rPr lang="zh-CN" altLang="en-US" b="1" dirty="0" smtClean="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pPr algn="just"/>
                <a:r>
                  <a:rPr lang="zh-CN" altLang="en-US" b="1" dirty="0" smtClean="0">
                    <a:solidFill>
                      <a:srgbClr val="0000CC"/>
                    </a:solidFill>
                    <a:latin typeface="Times New Roman" panose="02020603050405020304" pitchFamily="18" charset="0"/>
                    <a:cs typeface="Times New Roman" panose="02020603050405020304" pitchFamily="18" charset="0"/>
                  </a:rPr>
                  <a:t>定义</a:t>
                </a:r>
                <a:r>
                  <a:rPr lang="en-US" altLang="zh-CN" b="1" dirty="0" smtClean="0">
                    <a:solidFill>
                      <a:srgbClr val="0000CC"/>
                    </a:solidFill>
                    <a:latin typeface="Times New Roman" panose="02020603050405020304" pitchFamily="18" charset="0"/>
                    <a:cs typeface="Times New Roman" panose="02020603050405020304" pitchFamily="18" charset="0"/>
                  </a:rPr>
                  <a:t>2-5.1 </a:t>
                </a:r>
                <a:r>
                  <a:rPr lang="zh-CN" altLang="en-US" b="1" dirty="0" smtClean="0">
                    <a:latin typeface="Times New Roman" panose="02020603050405020304" pitchFamily="18" charset="0"/>
                    <a:cs typeface="Times New Roman" panose="02020603050405020304" pitchFamily="18" charset="0"/>
                  </a:rPr>
                  <a:t>给定任何两个谓词公式</a:t>
                </a:r>
                <a:r>
                  <a:rPr lang="en-US" altLang="zh-CN" b="1" dirty="0" err="1" smtClean="0">
                    <a:latin typeface="Times New Roman" panose="02020603050405020304" pitchFamily="18" charset="0"/>
                    <a:cs typeface="Times New Roman" panose="02020603050405020304" pitchFamily="18" charset="0"/>
                  </a:rPr>
                  <a:t>wff</a:t>
                </a: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well-formed formula</a:t>
                </a: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 </a:t>
                </a:r>
                <a:r>
                  <a:rPr lang="en-US" altLang="zh-CN" b="1" i="1" dirty="0" smtClean="0">
                    <a:latin typeface="Times New Roman" panose="02020603050405020304" pitchFamily="18" charset="0"/>
                    <a:cs typeface="Times New Roman" panose="02020603050405020304" pitchFamily="18" charset="0"/>
                  </a:rPr>
                  <a:t>A</a:t>
                </a:r>
                <a:r>
                  <a:rPr lang="zh-CN" altLang="en-US" b="1" dirty="0" smtClean="0">
                    <a:latin typeface="Times New Roman" panose="02020603050405020304" pitchFamily="18" charset="0"/>
                    <a:cs typeface="Times New Roman" panose="02020603050405020304" pitchFamily="18" charset="0"/>
                  </a:rPr>
                  <a:t>和</a:t>
                </a:r>
                <a:r>
                  <a:rPr lang="en-US" altLang="zh-CN" b="1" dirty="0" err="1" smtClean="0">
                    <a:latin typeface="Times New Roman" panose="02020603050405020304" pitchFamily="18" charset="0"/>
                    <a:cs typeface="Times New Roman" panose="02020603050405020304" pitchFamily="18" charset="0"/>
                  </a:rPr>
                  <a:t>wff</a:t>
                </a:r>
                <a:r>
                  <a:rPr lang="en-US" altLang="zh-CN" b="1" dirty="0" smtClean="0">
                    <a:latin typeface="Times New Roman" panose="02020603050405020304" pitchFamily="18" charset="0"/>
                    <a:cs typeface="Times New Roman" panose="02020603050405020304" pitchFamily="18" charset="0"/>
                  </a:rPr>
                  <a:t> </a:t>
                </a:r>
                <a:r>
                  <a:rPr lang="en-US" altLang="zh-CN" b="1" i="1" dirty="0" smtClean="0">
                    <a:latin typeface="Times New Roman" panose="02020603050405020304" pitchFamily="18" charset="0"/>
                    <a:cs typeface="Times New Roman" panose="02020603050405020304" pitchFamily="18" charset="0"/>
                  </a:rPr>
                  <a:t>B</a:t>
                </a:r>
                <a:r>
                  <a:rPr lang="zh-CN" altLang="en-US" b="1" dirty="0" smtClean="0">
                    <a:latin typeface="Times New Roman" panose="02020603050405020304" pitchFamily="18" charset="0"/>
                    <a:cs typeface="Times New Roman" panose="02020603050405020304" pitchFamily="18" charset="0"/>
                  </a:rPr>
                  <a:t>，设它们有共同的个体域</a:t>
                </a:r>
                <a:r>
                  <a:rPr lang="en-US" altLang="zh-CN" b="1" i="1" dirty="0" smtClean="0">
                    <a:latin typeface="Times New Roman" panose="02020603050405020304" pitchFamily="18" charset="0"/>
                    <a:cs typeface="Times New Roman" panose="02020603050405020304" pitchFamily="18" charset="0"/>
                  </a:rPr>
                  <a:t>E</a:t>
                </a:r>
                <a:r>
                  <a:rPr lang="zh-CN" altLang="en-US" b="1" dirty="0" smtClean="0">
                    <a:latin typeface="Times New Roman" panose="02020603050405020304" pitchFamily="18" charset="0"/>
                    <a:cs typeface="Times New Roman" panose="02020603050405020304" pitchFamily="18" charset="0"/>
                  </a:rPr>
                  <a:t>，若对</a:t>
                </a:r>
                <a:r>
                  <a:rPr lang="en-US" altLang="zh-CN" b="1" i="1" dirty="0" smtClean="0">
                    <a:latin typeface="Times New Roman" panose="02020603050405020304" pitchFamily="18" charset="0"/>
                    <a:cs typeface="Times New Roman" panose="02020603050405020304" pitchFamily="18" charset="0"/>
                  </a:rPr>
                  <a:t>A</a:t>
                </a:r>
                <a:r>
                  <a:rPr lang="zh-CN" altLang="en-US" b="1" dirty="0" smtClean="0">
                    <a:latin typeface="Times New Roman" panose="02020603050405020304" pitchFamily="18" charset="0"/>
                    <a:cs typeface="Times New Roman" panose="02020603050405020304" pitchFamily="18" charset="0"/>
                  </a:rPr>
                  <a:t>和</a:t>
                </a:r>
                <a:r>
                  <a:rPr lang="en-US" altLang="zh-CN" b="1" i="1" dirty="0" smtClean="0">
                    <a:latin typeface="Times New Roman" panose="02020603050405020304" pitchFamily="18" charset="0"/>
                    <a:cs typeface="Times New Roman" panose="02020603050405020304" pitchFamily="18" charset="0"/>
                  </a:rPr>
                  <a:t>B</a:t>
                </a:r>
                <a:r>
                  <a:rPr lang="zh-CN" altLang="en-US" b="1" dirty="0" smtClean="0">
                    <a:latin typeface="Times New Roman" panose="02020603050405020304" pitchFamily="18" charset="0"/>
                    <a:cs typeface="Times New Roman" panose="02020603050405020304" pitchFamily="18" charset="0"/>
                  </a:rPr>
                  <a:t>的任一组变元进行赋值，所得命题的真值相同，则称谓词公式</a:t>
                </a:r>
                <a:r>
                  <a:rPr lang="en-US" altLang="zh-CN" b="1" i="1" dirty="0" smtClean="0">
                    <a:latin typeface="Times New Roman" panose="02020603050405020304" pitchFamily="18" charset="0"/>
                    <a:cs typeface="Times New Roman" panose="02020603050405020304" pitchFamily="18" charset="0"/>
                  </a:rPr>
                  <a:t>A</a:t>
                </a:r>
                <a:r>
                  <a:rPr lang="zh-CN" altLang="en-US" b="1" dirty="0" smtClean="0">
                    <a:latin typeface="Times New Roman" panose="02020603050405020304" pitchFamily="18" charset="0"/>
                    <a:cs typeface="Times New Roman" panose="02020603050405020304" pitchFamily="18" charset="0"/>
                  </a:rPr>
                  <a:t>和</a:t>
                </a:r>
                <a:r>
                  <a:rPr lang="en-US" altLang="zh-CN" b="1" i="1" dirty="0" smtClean="0">
                    <a:latin typeface="Times New Roman" panose="02020603050405020304" pitchFamily="18" charset="0"/>
                    <a:cs typeface="Times New Roman" panose="02020603050405020304" pitchFamily="18" charset="0"/>
                  </a:rPr>
                  <a:t>B</a:t>
                </a:r>
                <a:r>
                  <a:rPr lang="zh-CN" altLang="en-US" b="1" dirty="0" smtClean="0">
                    <a:latin typeface="Times New Roman" panose="02020603050405020304" pitchFamily="18" charset="0"/>
                    <a:cs typeface="Times New Roman" panose="02020603050405020304" pitchFamily="18" charset="0"/>
                  </a:rPr>
                  <a:t>在</a:t>
                </a:r>
                <a:r>
                  <a:rPr lang="en-US" altLang="zh-CN" b="1" i="1" dirty="0" smtClean="0">
                    <a:latin typeface="Times New Roman" panose="02020603050405020304" pitchFamily="18" charset="0"/>
                    <a:cs typeface="Times New Roman" panose="02020603050405020304" pitchFamily="18" charset="0"/>
                  </a:rPr>
                  <a:t>E</a:t>
                </a:r>
                <a:r>
                  <a:rPr lang="zh-CN" altLang="en-US" b="1" dirty="0" smtClean="0">
                    <a:latin typeface="Times New Roman" panose="02020603050405020304" pitchFamily="18" charset="0"/>
                    <a:cs typeface="Times New Roman" panose="02020603050405020304" pitchFamily="18" charset="0"/>
                  </a:rPr>
                  <a:t>上是等价的，并记作</a:t>
                </a:r>
                <a14:m>
                  <m:oMath xmlns:m="http://schemas.openxmlformats.org/officeDocument/2006/math">
                    <m:r>
                      <a:rPr lang="en-US" altLang="zh-CN" b="1" i="1" smtClean="0">
                        <a:latin typeface="Cambria Math" panose="02040503050406030204" pitchFamily="18" charset="0"/>
                      </a:rPr>
                      <m:t>𝑨</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𝑩</m:t>
                    </m:r>
                  </m:oMath>
                </a14:m>
                <a:r>
                  <a:rPr lang="zh-CN" altLang="en-US" b="1" dirty="0" smtClean="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pPr algn="just"/>
                <a:r>
                  <a:rPr lang="zh-CN" altLang="en-US" b="1" dirty="0" smtClean="0">
                    <a:solidFill>
                      <a:srgbClr val="0000CC"/>
                    </a:solidFill>
                    <a:latin typeface="Times New Roman" panose="02020603050405020304" pitchFamily="18" charset="0"/>
                    <a:cs typeface="Times New Roman" panose="02020603050405020304" pitchFamily="18" charset="0"/>
                  </a:rPr>
                  <a:t>定义</a:t>
                </a:r>
                <a:r>
                  <a:rPr lang="en-US" altLang="zh-CN" b="1" dirty="0" smtClean="0">
                    <a:solidFill>
                      <a:srgbClr val="0000CC"/>
                    </a:solidFill>
                    <a:latin typeface="Times New Roman" panose="02020603050405020304" pitchFamily="18" charset="0"/>
                    <a:cs typeface="Times New Roman" panose="02020603050405020304" pitchFamily="18" charset="0"/>
                  </a:rPr>
                  <a:t>2-5.2 </a:t>
                </a:r>
                <a:r>
                  <a:rPr lang="zh-CN" altLang="en-US" b="1" dirty="0" smtClean="0">
                    <a:latin typeface="Times New Roman" panose="02020603050405020304" pitchFamily="18" charset="0"/>
                    <a:cs typeface="Times New Roman" panose="02020603050405020304" pitchFamily="18" charset="0"/>
                  </a:rPr>
                  <a:t>给定任意谓词公式</a:t>
                </a:r>
                <a:r>
                  <a:rPr lang="en-US" altLang="zh-CN" b="1" dirty="0" err="1" smtClean="0">
                    <a:latin typeface="Times New Roman" panose="02020603050405020304" pitchFamily="18" charset="0"/>
                    <a:cs typeface="Times New Roman" panose="02020603050405020304" pitchFamily="18" charset="0"/>
                  </a:rPr>
                  <a:t>wff</a:t>
                </a:r>
                <a:r>
                  <a:rPr lang="en-US" altLang="zh-CN" b="1" dirty="0" smtClean="0">
                    <a:latin typeface="Times New Roman" panose="02020603050405020304" pitchFamily="18" charset="0"/>
                    <a:cs typeface="Times New Roman" panose="02020603050405020304" pitchFamily="18" charset="0"/>
                  </a:rPr>
                  <a:t> </a:t>
                </a:r>
                <a:r>
                  <a:rPr lang="en-US" altLang="zh-CN" b="1" i="1" dirty="0" smtClean="0">
                    <a:latin typeface="Times New Roman" panose="02020603050405020304" pitchFamily="18" charset="0"/>
                    <a:cs typeface="Times New Roman" panose="02020603050405020304" pitchFamily="18" charset="0"/>
                  </a:rPr>
                  <a:t>A</a:t>
                </a:r>
                <a:r>
                  <a:rPr lang="zh-CN" altLang="en-US" b="1" dirty="0" smtClean="0">
                    <a:latin typeface="Times New Roman" panose="02020603050405020304" pitchFamily="18" charset="0"/>
                    <a:cs typeface="Times New Roman" panose="02020603050405020304" pitchFamily="18" charset="0"/>
                  </a:rPr>
                  <a:t>，其个体域为</a:t>
                </a:r>
                <a:r>
                  <a:rPr lang="en-US" altLang="zh-CN" b="1" i="1" dirty="0" smtClean="0">
                    <a:latin typeface="Times New Roman" panose="02020603050405020304" pitchFamily="18" charset="0"/>
                    <a:cs typeface="Times New Roman" panose="02020603050405020304" pitchFamily="18" charset="0"/>
                  </a:rPr>
                  <a:t>E</a:t>
                </a:r>
                <a:r>
                  <a:rPr lang="zh-CN" altLang="en-US" b="1" dirty="0" smtClean="0">
                    <a:latin typeface="Times New Roman" panose="02020603050405020304" pitchFamily="18" charset="0"/>
                    <a:cs typeface="Times New Roman" panose="02020603050405020304" pitchFamily="18" charset="0"/>
                  </a:rPr>
                  <a:t>，对于</a:t>
                </a:r>
                <a:r>
                  <a:rPr lang="en-US" altLang="zh-CN" b="1" i="1" dirty="0" smtClean="0">
                    <a:latin typeface="Times New Roman" panose="02020603050405020304" pitchFamily="18" charset="0"/>
                    <a:cs typeface="Times New Roman" panose="02020603050405020304" pitchFamily="18" charset="0"/>
                  </a:rPr>
                  <a:t>A</a:t>
                </a:r>
                <a:r>
                  <a:rPr lang="zh-CN" altLang="en-US" b="1" dirty="0" smtClean="0">
                    <a:latin typeface="Times New Roman" panose="02020603050405020304" pitchFamily="18" charset="0"/>
                    <a:cs typeface="Times New Roman" panose="02020603050405020304" pitchFamily="18" charset="0"/>
                  </a:rPr>
                  <a:t>的所有赋值，</a:t>
                </a:r>
                <a:r>
                  <a:rPr lang="en-US" altLang="zh-CN" b="1" dirty="0" err="1" smtClean="0">
                    <a:latin typeface="Times New Roman" panose="02020603050405020304" pitchFamily="18" charset="0"/>
                    <a:cs typeface="Times New Roman" panose="02020603050405020304" pitchFamily="18" charset="0"/>
                  </a:rPr>
                  <a:t>wff</a:t>
                </a:r>
                <a:r>
                  <a:rPr lang="en-US" altLang="zh-CN" b="1" dirty="0" smtClean="0">
                    <a:latin typeface="Times New Roman" panose="02020603050405020304" pitchFamily="18" charset="0"/>
                    <a:cs typeface="Times New Roman" panose="02020603050405020304" pitchFamily="18" charset="0"/>
                  </a:rPr>
                  <a:t> </a:t>
                </a:r>
                <a:r>
                  <a:rPr lang="en-US" altLang="zh-CN" b="1" i="1" dirty="0" smtClean="0">
                    <a:latin typeface="Times New Roman" panose="02020603050405020304" pitchFamily="18" charset="0"/>
                    <a:cs typeface="Times New Roman" panose="02020603050405020304" pitchFamily="18" charset="0"/>
                  </a:rPr>
                  <a:t>A</a:t>
                </a:r>
                <a:r>
                  <a:rPr lang="zh-CN" altLang="en-US" b="1" dirty="0" smtClean="0">
                    <a:latin typeface="Times New Roman" panose="02020603050405020304" pitchFamily="18" charset="0"/>
                    <a:cs typeface="Times New Roman" panose="02020603050405020304" pitchFamily="18" charset="0"/>
                  </a:rPr>
                  <a:t>都为真，则称</a:t>
                </a:r>
                <a:r>
                  <a:rPr lang="en-US" altLang="zh-CN" b="1" dirty="0" err="1" smtClean="0">
                    <a:latin typeface="Times New Roman" panose="02020603050405020304" pitchFamily="18" charset="0"/>
                    <a:cs typeface="Times New Roman" panose="02020603050405020304" pitchFamily="18" charset="0"/>
                  </a:rPr>
                  <a:t>wff</a:t>
                </a:r>
                <a:r>
                  <a:rPr lang="en-US" altLang="zh-CN" b="1" dirty="0" smtClean="0">
                    <a:latin typeface="Times New Roman" panose="02020603050405020304" pitchFamily="18" charset="0"/>
                    <a:cs typeface="Times New Roman" panose="02020603050405020304" pitchFamily="18" charset="0"/>
                  </a:rPr>
                  <a:t> </a:t>
                </a:r>
                <a:r>
                  <a:rPr lang="en-US" altLang="zh-CN" b="1" i="1" dirty="0" smtClean="0">
                    <a:latin typeface="Times New Roman" panose="02020603050405020304" pitchFamily="18" charset="0"/>
                    <a:cs typeface="Times New Roman" panose="02020603050405020304" pitchFamily="18" charset="0"/>
                  </a:rPr>
                  <a:t>A</a:t>
                </a:r>
                <a:r>
                  <a:rPr lang="zh-CN" altLang="en-US" b="1" dirty="0" smtClean="0">
                    <a:latin typeface="Times New Roman" panose="02020603050405020304" pitchFamily="18" charset="0"/>
                    <a:cs typeface="Times New Roman" panose="02020603050405020304" pitchFamily="18" charset="0"/>
                  </a:rPr>
                  <a:t>在</a:t>
                </a:r>
                <a:r>
                  <a:rPr lang="en-US" altLang="zh-CN" b="1" dirty="0" smtClean="0">
                    <a:latin typeface="Times New Roman" panose="02020603050405020304" pitchFamily="18" charset="0"/>
                    <a:cs typeface="Times New Roman" panose="02020603050405020304" pitchFamily="18" charset="0"/>
                  </a:rPr>
                  <a:t>E</a:t>
                </a:r>
                <a:r>
                  <a:rPr lang="zh-CN" altLang="en-US" b="1" dirty="0" smtClean="0">
                    <a:latin typeface="Times New Roman" panose="02020603050405020304" pitchFamily="18" charset="0"/>
                    <a:cs typeface="Times New Roman" panose="02020603050405020304" pitchFamily="18" charset="0"/>
                  </a:rPr>
                  <a:t>上是有效的</a:t>
                </a:r>
                <a:r>
                  <a:rPr lang="en-US" altLang="zh-CN" b="1" dirty="0" smtClean="0">
                    <a:latin typeface="Times New Roman" panose="02020603050405020304" pitchFamily="18" charset="0"/>
                    <a:cs typeface="Times New Roman" panose="02020603050405020304" pitchFamily="18" charset="0"/>
                  </a:rPr>
                  <a:t>(</a:t>
                </a:r>
                <a:r>
                  <a:rPr lang="zh-CN" altLang="en-US" b="1" dirty="0" smtClean="0">
                    <a:latin typeface="Times New Roman" panose="02020603050405020304" pitchFamily="18" charset="0"/>
                    <a:cs typeface="Times New Roman" panose="02020603050405020304" pitchFamily="18" charset="0"/>
                  </a:rPr>
                  <a:t>永真的</a:t>
                </a:r>
                <a:r>
                  <a:rPr lang="en-US" altLang="zh-CN" b="1" dirty="0" smtClean="0">
                    <a:latin typeface="Times New Roman" panose="02020603050405020304" pitchFamily="18" charset="0"/>
                    <a:cs typeface="Times New Roman" panose="02020603050405020304" pitchFamily="18" charset="0"/>
                  </a:rPr>
                  <a:t>)</a:t>
                </a:r>
                <a:r>
                  <a:rPr lang="zh-CN" altLang="en-US" b="1" dirty="0" smtClean="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pPr algn="just"/>
                <a:r>
                  <a:rPr lang="zh-CN" altLang="en-US" b="1" dirty="0" smtClean="0">
                    <a:solidFill>
                      <a:srgbClr val="0000CC"/>
                    </a:solidFill>
                    <a:latin typeface="Times New Roman" panose="02020603050405020304" pitchFamily="18" charset="0"/>
                    <a:cs typeface="Times New Roman" panose="02020603050405020304" pitchFamily="18" charset="0"/>
                  </a:rPr>
                  <a:t>定义</a:t>
                </a:r>
                <a:r>
                  <a:rPr lang="en-US" altLang="zh-CN" b="1" dirty="0" smtClean="0">
                    <a:solidFill>
                      <a:srgbClr val="0000CC"/>
                    </a:solidFill>
                    <a:latin typeface="Times New Roman" panose="02020603050405020304" pitchFamily="18" charset="0"/>
                    <a:cs typeface="Times New Roman" panose="02020603050405020304" pitchFamily="18" charset="0"/>
                  </a:rPr>
                  <a:t>2-5.3 </a:t>
                </a:r>
                <a:r>
                  <a:rPr lang="zh-CN" altLang="en-US" b="1" dirty="0" smtClean="0">
                    <a:latin typeface="Times New Roman" panose="02020603050405020304" pitchFamily="18" charset="0"/>
                    <a:cs typeface="Times New Roman" panose="02020603050405020304" pitchFamily="18" charset="0"/>
                  </a:rPr>
                  <a:t>一个谓词公式</a:t>
                </a:r>
                <a:r>
                  <a:rPr lang="en-US" altLang="zh-CN" b="1" dirty="0" err="1" smtClean="0">
                    <a:latin typeface="Times New Roman" panose="02020603050405020304" pitchFamily="18" charset="0"/>
                    <a:cs typeface="Times New Roman" panose="02020603050405020304" pitchFamily="18" charset="0"/>
                  </a:rPr>
                  <a:t>wff</a:t>
                </a:r>
                <a:r>
                  <a:rPr lang="en-US" altLang="zh-CN" b="1" dirty="0" smtClean="0">
                    <a:latin typeface="Times New Roman" panose="02020603050405020304" pitchFamily="18" charset="0"/>
                    <a:cs typeface="Times New Roman" panose="02020603050405020304" pitchFamily="18" charset="0"/>
                  </a:rPr>
                  <a:t> </a:t>
                </a:r>
                <a:r>
                  <a:rPr lang="en-US" altLang="zh-CN" b="1" i="1" dirty="0" smtClean="0">
                    <a:latin typeface="Times New Roman" panose="02020603050405020304" pitchFamily="18" charset="0"/>
                    <a:cs typeface="Times New Roman" panose="02020603050405020304" pitchFamily="18" charset="0"/>
                  </a:rPr>
                  <a:t>A</a:t>
                </a:r>
                <a:r>
                  <a:rPr lang="zh-CN" altLang="en-US" b="1" dirty="0" smtClean="0">
                    <a:latin typeface="Times New Roman" panose="02020603050405020304" pitchFamily="18" charset="0"/>
                    <a:cs typeface="Times New Roman" panose="02020603050405020304" pitchFamily="18" charset="0"/>
                  </a:rPr>
                  <a:t>，如果在所有赋值下都为假，则称该</a:t>
                </a:r>
                <a:r>
                  <a:rPr lang="en-US" altLang="zh-CN" b="1" dirty="0" err="1" smtClean="0">
                    <a:latin typeface="Times New Roman" panose="02020603050405020304" pitchFamily="18" charset="0"/>
                    <a:cs typeface="Times New Roman" panose="02020603050405020304" pitchFamily="18" charset="0"/>
                  </a:rPr>
                  <a:t>wff</a:t>
                </a:r>
                <a:r>
                  <a:rPr lang="en-US" altLang="zh-CN" b="1" dirty="0" smtClean="0">
                    <a:latin typeface="Times New Roman" panose="02020603050405020304" pitchFamily="18" charset="0"/>
                    <a:cs typeface="Times New Roman" panose="02020603050405020304" pitchFamily="18" charset="0"/>
                  </a:rPr>
                  <a:t> </a:t>
                </a:r>
                <a:r>
                  <a:rPr lang="en-US" altLang="zh-CN" b="1" i="1" dirty="0" smtClean="0">
                    <a:latin typeface="Times New Roman" panose="02020603050405020304" pitchFamily="18" charset="0"/>
                    <a:cs typeface="Times New Roman" panose="02020603050405020304" pitchFamily="18" charset="0"/>
                  </a:rPr>
                  <a:t>A</a:t>
                </a:r>
                <a:r>
                  <a:rPr lang="zh-CN" altLang="en-US" b="1" dirty="0" smtClean="0">
                    <a:latin typeface="Times New Roman" panose="02020603050405020304" pitchFamily="18" charset="0"/>
                    <a:cs typeface="Times New Roman" panose="02020603050405020304" pitchFamily="18" charset="0"/>
                  </a:rPr>
                  <a:t>为不可满足的。</a:t>
                </a:r>
                <a:endParaRPr lang="zh-CN" altLang="en-US" b="1"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67544" y="1052736"/>
                <a:ext cx="8229600" cy="4896544"/>
              </a:xfrm>
              <a:blipFill rotWithShape="0">
                <a:blip r:embed="rId2"/>
                <a:stretch>
                  <a:fillRect l="-1037" t="-996" r="-4815"/>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B67C87BA-7BB4-4FBB-8EE6-A30C0FB65631}" type="datetime1">
              <a:rPr lang="zh-CN" altLang="en-US" smtClean="0"/>
              <a:pPr/>
              <a:t>2019/10/29</a:t>
            </a:fld>
            <a:endParaRPr lang="zh-CN" altLang="en-US"/>
          </a:p>
        </p:txBody>
      </p:sp>
      <p:sp>
        <p:nvSpPr>
          <p:cNvPr id="5" name="灯片编号占位符 4"/>
          <p:cNvSpPr>
            <a:spLocks noGrp="1"/>
          </p:cNvSpPr>
          <p:nvPr>
            <p:ph type="sldNum" sz="quarter" idx="12"/>
          </p:nvPr>
        </p:nvSpPr>
        <p:spPr/>
        <p:txBody>
          <a:bodyPr/>
          <a:lstStyle/>
          <a:p>
            <a:fld id="{9880C485-3EAF-4318-915D-9216C2569B1B}" type="slidenum">
              <a:rPr lang="zh-CN" altLang="en-US" smtClean="0"/>
              <a:pPr/>
              <a:t>28</a:t>
            </a:fld>
            <a:endParaRPr lang="zh-CN" altLang="en-US"/>
          </a:p>
        </p:txBody>
      </p:sp>
    </p:spTree>
    <p:extLst>
      <p:ext uri="{BB962C8B-B14F-4D97-AF65-F5344CB8AC3E}">
        <p14:creationId xmlns:p14="http://schemas.microsoft.com/office/powerpoint/2010/main" val="5256595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 </a:t>
            </a:r>
            <a:r>
              <a:rPr lang="zh-CN" altLang="en-US" dirty="0"/>
              <a:t>谓词演算的等价式与蕴含式</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b="1" dirty="0" smtClean="0">
                    <a:solidFill>
                      <a:srgbClr val="0000CC"/>
                    </a:solidFill>
                  </a:rPr>
                  <a:t>定义</a:t>
                </a:r>
                <a:r>
                  <a:rPr lang="en-US" altLang="zh-CN" b="1" dirty="0" smtClean="0">
                    <a:solidFill>
                      <a:srgbClr val="0000CC"/>
                    </a:solidFill>
                  </a:rPr>
                  <a:t>2-5.4 </a:t>
                </a:r>
                <a:r>
                  <a:rPr lang="zh-CN" altLang="en-US" b="1" dirty="0" smtClean="0"/>
                  <a:t>一个谓词公式</a:t>
                </a:r>
                <a:r>
                  <a:rPr lang="en-US" altLang="zh-CN" b="1" dirty="0" err="1" smtClean="0"/>
                  <a:t>wff</a:t>
                </a:r>
                <a:r>
                  <a:rPr lang="en-US" altLang="zh-CN" b="1" dirty="0" smtClean="0"/>
                  <a:t> A</a:t>
                </a:r>
                <a:r>
                  <a:rPr lang="zh-CN" altLang="en-US" b="1" dirty="0" smtClean="0"/>
                  <a:t>，如果至少在一种赋值下为真，则称该</a:t>
                </a:r>
                <a:r>
                  <a:rPr lang="en-US" altLang="zh-CN" b="1" dirty="0" err="1" smtClean="0"/>
                  <a:t>wff</a:t>
                </a:r>
                <a:r>
                  <a:rPr lang="en-US" altLang="zh-CN" b="1" dirty="0" smtClean="0"/>
                  <a:t> A</a:t>
                </a:r>
                <a:r>
                  <a:rPr lang="zh-CN" altLang="en-US" b="1" dirty="0" smtClean="0"/>
                  <a:t>为可满足的。</a:t>
                </a:r>
                <a:endParaRPr lang="en-US" altLang="zh-CN" b="1" dirty="0" smtClean="0"/>
              </a:p>
              <a:p>
                <a:r>
                  <a:rPr lang="en-US" altLang="zh-CN" b="1" dirty="0" smtClean="0">
                    <a:solidFill>
                      <a:srgbClr val="0000CC"/>
                    </a:solidFill>
                  </a:rPr>
                  <a:t>(1) </a:t>
                </a:r>
                <a:r>
                  <a:rPr lang="zh-CN" altLang="en-US" b="1" dirty="0" smtClean="0">
                    <a:solidFill>
                      <a:srgbClr val="0000CC"/>
                    </a:solidFill>
                  </a:rPr>
                  <a:t>命题公式的推广</a:t>
                </a:r>
                <a:endParaRPr lang="en-US" altLang="zh-CN" b="1" dirty="0" smtClean="0">
                  <a:solidFill>
                    <a:srgbClr val="0000CC"/>
                  </a:solidFill>
                </a:endParaRPr>
              </a:p>
              <a:p>
                <a:pPr lvl="1"/>
                <a:r>
                  <a:rPr lang="zh-CN" altLang="en-US" b="1" dirty="0" smtClean="0"/>
                  <a:t>当谓词演算中的公式代替命题演算中永真公式的变元时，所得的谓词公式即为有效公式。</a:t>
                </a:r>
                <a:endParaRPr lang="en-US" altLang="zh-CN" b="1" dirty="0" smtClean="0"/>
              </a:p>
              <a:p>
                <a:pPr marL="457200" lvl="1" indent="0">
                  <a:buNone/>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m:t>
                      </m:r>
                      <m:r>
                        <a:rPr lang="zh-CN" altLang="en-US" b="1" i="1" smtClean="0">
                          <a:latin typeface="Cambria Math" panose="02040503050406030204" pitchFamily="18" charset="0"/>
                        </a:rPr>
                        <m:t>∀</m:t>
                      </m:r>
                      <m:r>
                        <a:rPr lang="en-US" altLang="zh-CN" b="1" i="1" smtClean="0">
                          <a:latin typeface="Cambria Math" panose="02040503050406030204" pitchFamily="18" charset="0"/>
                        </a:rPr>
                        <m:t>𝒙</m:t>
                      </m:r>
                      <m:r>
                        <a:rPr lang="en-US" altLang="zh-CN" b="1" i="1" smtClean="0">
                          <a:latin typeface="Cambria Math" panose="02040503050406030204" pitchFamily="18" charset="0"/>
                        </a:rPr>
                        <m:t>)(</m:t>
                      </m:r>
                      <m:r>
                        <a:rPr lang="en-US" altLang="zh-CN" b="1" i="1" smtClean="0">
                          <a:latin typeface="Cambria Math" panose="02040503050406030204" pitchFamily="18" charset="0"/>
                        </a:rPr>
                        <m:t>𝑷</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𝒙</m:t>
                          </m:r>
                        </m:e>
                      </m:d>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𝑸</m:t>
                      </m:r>
                      <m:d>
                        <m:dPr>
                          <m:ctrlPr>
                            <a:rPr lang="en-US" altLang="zh-CN" b="1" i="1" smtClean="0">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𝒙</m:t>
                          </m:r>
                        </m:e>
                      </m:d>
                      <m:r>
                        <a:rPr lang="en-US" altLang="zh-CN" b="1" i="1" smtClean="0">
                          <a:latin typeface="Cambria Math" panose="02040503050406030204" pitchFamily="18" charset="0"/>
                          <a:ea typeface="Cambria Math" panose="02040503050406030204" pitchFamily="18" charset="0"/>
                        </a:rPr>
                        <m:t>)⇔(</m:t>
                      </m:r>
                      <m:r>
                        <a:rPr lang="zh-CN" altLang="en-US" b="1" i="1">
                          <a:latin typeface="Cambria Math" panose="02040503050406030204" pitchFamily="18" charset="0"/>
                        </a:rPr>
                        <m:t>∀</m:t>
                      </m:r>
                      <m:r>
                        <a:rPr lang="en-US" altLang="zh-CN" b="1" i="1">
                          <a:latin typeface="Cambria Math" panose="02040503050406030204" pitchFamily="18" charset="0"/>
                        </a:rPr>
                        <m:t>𝒙</m:t>
                      </m:r>
                      <m:r>
                        <a:rPr lang="en-US" altLang="zh-CN" b="1" i="1" smtClean="0">
                          <a:latin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𝑷</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𝑸</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oMath>
                  </m:oMathPara>
                </a14:m>
                <a:endParaRPr lang="en-US" altLang="zh-CN" b="1" dirty="0" smtClean="0"/>
              </a:p>
              <a:p>
                <a:pPr marL="457200" lvl="1" indent="0">
                  <a:buNone/>
                </a:pPr>
                <a14:m>
                  <m:oMathPara xmlns:m="http://schemas.openxmlformats.org/officeDocument/2006/math">
                    <m:oMathParaPr>
                      <m:jc m:val="centerGroup"/>
                    </m:oMathParaPr>
                    <m:oMath xmlns:m="http://schemas.openxmlformats.org/officeDocument/2006/math">
                      <m:d>
                        <m:dPr>
                          <m:ctrlPr>
                            <a:rPr lang="en-US" altLang="zh-CN" b="1" i="1" smtClean="0">
                              <a:latin typeface="Cambria Math" panose="02040503050406030204" pitchFamily="18" charset="0"/>
                            </a:rPr>
                          </m:ctrlPr>
                        </m:dPr>
                        <m:e>
                          <m:r>
                            <a:rPr lang="zh-CN" altLang="en-US" b="1" i="1">
                              <a:latin typeface="Cambria Math" panose="02040503050406030204" pitchFamily="18" charset="0"/>
                            </a:rPr>
                            <m:t>∀</m:t>
                          </m:r>
                          <m:r>
                            <a:rPr lang="en-US" altLang="zh-CN" b="1" i="1">
                              <a:latin typeface="Cambria Math" panose="02040503050406030204" pitchFamily="18" charset="0"/>
                            </a:rPr>
                            <m:t>𝒙</m:t>
                          </m:r>
                        </m:e>
                      </m:d>
                      <m:r>
                        <a:rPr lang="en-US" altLang="zh-CN" b="1" i="1" smtClean="0">
                          <a:latin typeface="Cambria Math" panose="02040503050406030204" pitchFamily="18" charset="0"/>
                        </a:rPr>
                        <m:t>𝑷</m:t>
                      </m:r>
                      <m:r>
                        <a:rPr lang="en-US" altLang="zh-CN" b="1" i="1" smtClean="0">
                          <a:latin typeface="Cambria Math" panose="02040503050406030204" pitchFamily="18" charset="0"/>
                        </a:rPr>
                        <m:t>(</m:t>
                      </m:r>
                      <m:r>
                        <a:rPr lang="en-US" altLang="zh-CN" b="1" i="1" smtClean="0">
                          <a:latin typeface="Cambria Math" panose="02040503050406030204" pitchFamily="18" charset="0"/>
                        </a:rPr>
                        <m:t>𝒙</m:t>
                      </m:r>
                      <m:r>
                        <a:rPr lang="en-US" altLang="zh-CN" b="1" i="1" smtClean="0">
                          <a:latin typeface="Cambria Math" panose="02040503050406030204" pitchFamily="18" charset="0"/>
                        </a:rPr>
                        <m:t>)∨</m:t>
                      </m:r>
                      <m:d>
                        <m:dPr>
                          <m:ctrlPr>
                            <a:rPr lang="en-US" altLang="zh-CN" b="1" i="1" smtClean="0">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𝒚</m:t>
                          </m:r>
                        </m:e>
                      </m:d>
                      <m:r>
                        <a:rPr lang="en-US" altLang="zh-CN" b="1" i="1" smtClean="0">
                          <a:latin typeface="Cambria Math" panose="02040503050406030204" pitchFamily="18" charset="0"/>
                          <a:ea typeface="Cambria Math" panose="02040503050406030204" pitchFamily="18" charset="0"/>
                        </a:rPr>
                        <m:t>𝑹</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𝒚</m:t>
                      </m:r>
                      <m:r>
                        <a:rPr lang="en-US" altLang="zh-CN" b="1" i="1" smtClean="0">
                          <a:latin typeface="Cambria Math" panose="02040503050406030204" pitchFamily="18" charset="0"/>
                          <a:ea typeface="Cambria Math" panose="02040503050406030204" pitchFamily="18" charset="0"/>
                        </a:rPr>
                        <m:t>)⇔¬(¬</m:t>
                      </m:r>
                      <m:d>
                        <m:dPr>
                          <m:ctrlPr>
                            <a:rPr lang="en-US" altLang="zh-CN" b="1" i="1" smtClean="0">
                              <a:latin typeface="Cambria Math" panose="02040503050406030204" pitchFamily="18" charset="0"/>
                              <a:ea typeface="Cambria Math" panose="02040503050406030204" pitchFamily="18" charset="0"/>
                            </a:rPr>
                          </m:ctrlPr>
                        </m:dPr>
                        <m:e>
                          <m:r>
                            <a:rPr lang="zh-CN" altLang="en-US" b="1" i="1">
                              <a:latin typeface="Cambria Math" panose="02040503050406030204" pitchFamily="18" charset="0"/>
                            </a:rPr>
                            <m:t>∀</m:t>
                          </m:r>
                          <m:r>
                            <a:rPr lang="en-US" altLang="zh-CN" b="1" i="1">
                              <a:latin typeface="Cambria Math" panose="02040503050406030204" pitchFamily="18" charset="0"/>
                            </a:rPr>
                            <m:t>𝒙</m:t>
                          </m:r>
                        </m:e>
                      </m:d>
                      <m:r>
                        <a:rPr lang="en-US" altLang="zh-CN" b="1" i="1" smtClean="0">
                          <a:latin typeface="Cambria Math" panose="02040503050406030204" pitchFamily="18" charset="0"/>
                          <a:ea typeface="Cambria Math" panose="02040503050406030204" pitchFamily="18" charset="0"/>
                        </a:rPr>
                        <m:t>𝑷</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e>
                      </m:d>
                      <m:r>
                        <a:rPr lang="en-US" altLang="zh-CN" b="1" i="1">
                          <a:latin typeface="Cambria Math" panose="02040503050406030204" pitchFamily="18" charset="0"/>
                          <a:ea typeface="Cambria Math" panose="02040503050406030204" pitchFamily="18" charset="0"/>
                        </a:rPr>
                        <m:t>𝑹</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r>
                        <a:rPr lang="en-US" altLang="zh-CN" b="1" i="1">
                          <a:latin typeface="Cambria Math" panose="02040503050406030204" pitchFamily="18" charset="0"/>
                          <a:ea typeface="Cambria Math" panose="02040503050406030204" pitchFamily="18" charset="0"/>
                        </a:rPr>
                        <m:t>))</m:t>
                      </m:r>
                    </m:oMath>
                  </m:oMathPara>
                </a14:m>
                <a:endParaRPr lang="en-US" altLang="zh-CN" b="1" dirty="0" smtClean="0"/>
              </a:p>
              <a:p>
                <a:pPr marL="457200" lvl="1" indent="0">
                  <a:buNone/>
                </a:pPr>
                <a14:m>
                  <m:oMathPara xmlns:m="http://schemas.openxmlformats.org/officeDocument/2006/math">
                    <m:oMathParaPr>
                      <m:jc m:val="centerGroup"/>
                    </m:oMathParaPr>
                    <m:oMath xmlns:m="http://schemas.openxmlformats.org/officeDocument/2006/math">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e>
                      </m:d>
                      <m:r>
                        <a:rPr lang="en-US" altLang="zh-CN" b="1" i="1" smtClean="0">
                          <a:latin typeface="Cambria Math" panose="02040503050406030204" pitchFamily="18" charset="0"/>
                          <a:ea typeface="Cambria Math" panose="02040503050406030204" pitchFamily="18" charset="0"/>
                        </a:rPr>
                        <m:t>𝑯</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r>
                        <a:rPr lang="en-US" altLang="zh-CN" b="1" i="1">
                          <a:latin typeface="Cambria Math" panose="02040503050406030204" pitchFamily="18" charset="0"/>
                          <a:ea typeface="Cambria Math" panose="02040503050406030204" pitchFamily="18" charset="0"/>
                        </a:rPr>
                        <m:t>)∧¬</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e>
                      </m:d>
                      <m:r>
                        <a:rPr lang="en-US" altLang="zh-CN" b="1" i="1" smtClean="0">
                          <a:latin typeface="Cambria Math" panose="02040503050406030204" pitchFamily="18" charset="0"/>
                          <a:ea typeface="Cambria Math" panose="02040503050406030204" pitchFamily="18" charset="0"/>
                        </a:rPr>
                        <m:t>𝑯</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𝑭</m:t>
                      </m:r>
                    </m:oMath>
                  </m:oMathPara>
                </a14:m>
                <a:endParaRPr lang="zh-CN" altLang="en-US" b="1"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37" t="-105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B67C87BA-7BB4-4FBB-8EE6-A30C0FB65631}" type="datetime1">
              <a:rPr lang="zh-CN" altLang="en-US" smtClean="0"/>
              <a:pPr/>
              <a:t>2019/10/29</a:t>
            </a:fld>
            <a:endParaRPr lang="zh-CN" altLang="en-US"/>
          </a:p>
        </p:txBody>
      </p:sp>
      <p:sp>
        <p:nvSpPr>
          <p:cNvPr id="5" name="灯片编号占位符 4"/>
          <p:cNvSpPr>
            <a:spLocks noGrp="1"/>
          </p:cNvSpPr>
          <p:nvPr>
            <p:ph type="sldNum" sz="quarter" idx="12"/>
          </p:nvPr>
        </p:nvSpPr>
        <p:spPr/>
        <p:txBody>
          <a:bodyPr/>
          <a:lstStyle/>
          <a:p>
            <a:fld id="{9880C485-3EAF-4318-915D-9216C2569B1B}" type="slidenum">
              <a:rPr lang="zh-CN" altLang="en-US" smtClean="0"/>
              <a:pPr/>
              <a:t>29</a:t>
            </a:fld>
            <a:endParaRPr lang="zh-CN" altLang="en-US"/>
          </a:p>
        </p:txBody>
      </p:sp>
    </p:spTree>
    <p:extLst>
      <p:ext uri="{BB962C8B-B14F-4D97-AF65-F5344CB8AC3E}">
        <p14:creationId xmlns:p14="http://schemas.microsoft.com/office/powerpoint/2010/main" val="3611174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 </a:t>
            </a:r>
            <a:r>
              <a:rPr lang="zh-CN" altLang="en-US" dirty="0" smtClean="0"/>
              <a:t>谓词的概念和表示</a:t>
            </a:r>
            <a:endParaRPr lang="zh-CN" altLang="en-US" dirty="0"/>
          </a:p>
        </p:txBody>
      </p:sp>
      <p:sp>
        <p:nvSpPr>
          <p:cNvPr id="3" name="内容占位符 2"/>
          <p:cNvSpPr>
            <a:spLocks noGrp="1"/>
          </p:cNvSpPr>
          <p:nvPr>
            <p:ph idx="1"/>
          </p:nvPr>
        </p:nvSpPr>
        <p:spPr/>
        <p:txBody>
          <a:bodyPr/>
          <a:lstStyle/>
          <a:p>
            <a:r>
              <a:rPr lang="zh-CN" altLang="en-US" b="1" dirty="0" smtClean="0">
                <a:solidFill>
                  <a:srgbClr val="0000CC"/>
                </a:solidFill>
                <a:latin typeface="Times New Roman" panose="02020603050405020304" pitchFamily="18" charset="0"/>
                <a:cs typeface="Times New Roman" panose="02020603050405020304" pitchFamily="18" charset="0"/>
              </a:rPr>
              <a:t>定义：</a:t>
            </a:r>
            <a:r>
              <a:rPr lang="zh-CN" altLang="en-US" b="1" dirty="0" smtClean="0">
                <a:latin typeface="Times New Roman" panose="02020603050405020304" pitchFamily="18" charset="0"/>
                <a:cs typeface="Times New Roman" panose="02020603050405020304" pitchFamily="18" charset="0"/>
              </a:rPr>
              <a:t>用以刻划客体的性质或关系的即是</a:t>
            </a:r>
            <a:r>
              <a:rPr lang="zh-CN" altLang="en-US" b="1" dirty="0" smtClean="0">
                <a:solidFill>
                  <a:srgbClr val="CC0099"/>
                </a:solidFill>
                <a:latin typeface="Times New Roman" panose="02020603050405020304" pitchFamily="18" charset="0"/>
                <a:cs typeface="Times New Roman" panose="02020603050405020304" pitchFamily="18" charset="0"/>
              </a:rPr>
              <a:t>谓词</a:t>
            </a:r>
            <a:r>
              <a:rPr lang="zh-CN" altLang="en-US" b="1" dirty="0" smtClean="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pPr lvl="1"/>
            <a:r>
              <a:rPr lang="zh-CN" altLang="en-US" b="1" dirty="0" smtClean="0">
                <a:latin typeface="Times New Roman" panose="02020603050405020304" pitchFamily="18" charset="0"/>
                <a:cs typeface="Times New Roman" panose="02020603050405020304" pitchFamily="18" charset="0"/>
              </a:rPr>
              <a:t>电子计算机是科学计算的工具。</a:t>
            </a:r>
            <a:endParaRPr lang="en-US" altLang="zh-CN" b="1" dirty="0" smtClean="0">
              <a:latin typeface="Times New Roman" panose="02020603050405020304" pitchFamily="18" charset="0"/>
              <a:cs typeface="Times New Roman" panose="02020603050405020304" pitchFamily="18" charset="0"/>
            </a:endParaRPr>
          </a:p>
          <a:p>
            <a:pPr lvl="1"/>
            <a:r>
              <a:rPr lang="zh-CN" altLang="en-US" b="1" dirty="0">
                <a:latin typeface="Times New Roman" panose="02020603050405020304" pitchFamily="18" charset="0"/>
                <a:cs typeface="Times New Roman" panose="02020603050405020304" pitchFamily="18" charset="0"/>
              </a:rPr>
              <a:t>张</a:t>
            </a:r>
            <a:r>
              <a:rPr lang="zh-CN" altLang="en-US" b="1" dirty="0" smtClean="0">
                <a:latin typeface="Times New Roman" panose="02020603050405020304" pitchFamily="18" charset="0"/>
                <a:cs typeface="Times New Roman" panose="02020603050405020304" pitchFamily="18" charset="0"/>
              </a:rPr>
              <a:t>三是大学生。</a:t>
            </a:r>
            <a:endParaRPr lang="en-US" altLang="zh-CN" b="1" dirty="0" smtClean="0">
              <a:latin typeface="Times New Roman" panose="02020603050405020304" pitchFamily="18" charset="0"/>
              <a:cs typeface="Times New Roman" panose="02020603050405020304" pitchFamily="18" charset="0"/>
            </a:endParaRPr>
          </a:p>
          <a:p>
            <a:pPr lvl="1"/>
            <a:r>
              <a:rPr lang="zh-CN" altLang="en-US" b="1" dirty="0">
                <a:latin typeface="Times New Roman" panose="02020603050405020304" pitchFamily="18" charset="0"/>
                <a:cs typeface="Times New Roman" panose="02020603050405020304" pitchFamily="18" charset="0"/>
              </a:rPr>
              <a:t>李</a:t>
            </a:r>
            <a:r>
              <a:rPr lang="zh-CN" altLang="en-US" b="1" dirty="0" smtClean="0">
                <a:latin typeface="Times New Roman" panose="02020603050405020304" pitchFamily="18" charset="0"/>
                <a:cs typeface="Times New Roman" panose="02020603050405020304" pitchFamily="18" charset="0"/>
              </a:rPr>
              <a:t>四是大学生。</a:t>
            </a:r>
            <a:endParaRPr lang="en-US" altLang="zh-CN" b="1" dirty="0" smtClean="0">
              <a:latin typeface="Times New Roman" panose="02020603050405020304" pitchFamily="18" charset="0"/>
              <a:cs typeface="Times New Roman" panose="02020603050405020304" pitchFamily="18" charset="0"/>
            </a:endParaRPr>
          </a:p>
          <a:p>
            <a:r>
              <a:rPr lang="zh-CN" altLang="en-US" b="1" dirty="0" smtClean="0">
                <a:solidFill>
                  <a:srgbClr val="0000CC"/>
                </a:solidFill>
                <a:latin typeface="Times New Roman" panose="02020603050405020304" pitchFamily="18" charset="0"/>
                <a:cs typeface="Times New Roman" panose="02020603050405020304" pitchFamily="18" charset="0"/>
              </a:rPr>
              <a:t>例</a:t>
            </a:r>
            <a:r>
              <a:rPr lang="en-US" altLang="zh-CN" b="1" dirty="0" smtClean="0">
                <a:solidFill>
                  <a:srgbClr val="0000CC"/>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zh-CN" b="1" dirty="0" smtClean="0">
                <a:latin typeface="Times New Roman" panose="02020603050405020304" pitchFamily="18" charset="0"/>
                <a:cs typeface="Times New Roman" panose="02020603050405020304" pitchFamily="18" charset="0"/>
                <a:sym typeface="Wingdings" panose="05000000000000000000" pitchFamily="2" charset="2"/>
              </a:rPr>
              <a:t>(a) </a:t>
            </a:r>
            <a:r>
              <a:rPr lang="zh-CN" altLang="en-US" b="1" dirty="0" smtClean="0">
                <a:latin typeface="Times New Roman" panose="02020603050405020304" pitchFamily="18" charset="0"/>
                <a:cs typeface="Times New Roman" panose="02020603050405020304" pitchFamily="18" charset="0"/>
                <a:sym typeface="Wingdings" panose="05000000000000000000" pitchFamily="2" charset="2"/>
              </a:rPr>
              <a:t>他</a:t>
            </a:r>
            <a:r>
              <a:rPr lang="zh-CN" altLang="en-US" b="1" dirty="0" smtClean="0">
                <a:solidFill>
                  <a:srgbClr val="CC00CC"/>
                </a:solidFill>
                <a:latin typeface="Times New Roman" panose="02020603050405020304" pitchFamily="18" charset="0"/>
                <a:cs typeface="Times New Roman" panose="02020603050405020304" pitchFamily="18" charset="0"/>
                <a:sym typeface="Wingdings" panose="05000000000000000000" pitchFamily="2" charset="2"/>
              </a:rPr>
              <a:t>是三好学生</a:t>
            </a:r>
            <a:r>
              <a:rPr lang="zh-CN" altLang="en-US" b="1" dirty="0" smtClean="0">
                <a:latin typeface="Times New Roman" panose="02020603050405020304" pitchFamily="18" charset="0"/>
                <a:cs typeface="Times New Roman" panose="02020603050405020304" pitchFamily="18" charset="0"/>
                <a:sym typeface="Wingdings" panose="05000000000000000000" pitchFamily="2" charset="2"/>
              </a:rPr>
              <a:t>。</a:t>
            </a:r>
            <a:endParaRPr lang="en-US" altLang="zh-CN" b="1" dirty="0" smtClean="0">
              <a:latin typeface="Times New Roman" panose="02020603050405020304" pitchFamily="18" charset="0"/>
              <a:cs typeface="Times New Roman" panose="02020603050405020304" pitchFamily="18" charset="0"/>
              <a:sym typeface="Wingdings" panose="05000000000000000000" pitchFamily="2" charset="2"/>
            </a:endParaRPr>
          </a:p>
          <a:p>
            <a:pPr marL="0" indent="0">
              <a:buNone/>
            </a:pPr>
            <a:r>
              <a:rPr lang="en-US" altLang="zh-CN" b="1" dirty="0" smtClean="0">
                <a:latin typeface="Times New Roman" panose="02020603050405020304" pitchFamily="18" charset="0"/>
                <a:cs typeface="Times New Roman" panose="02020603050405020304" pitchFamily="18" charset="0"/>
                <a:sym typeface="Wingdings" panose="05000000000000000000" pitchFamily="2" charset="2"/>
              </a:rPr>
              <a:t>           (b) 7</a:t>
            </a:r>
            <a:r>
              <a:rPr lang="zh-CN" altLang="en-US" b="1" dirty="0" smtClean="0">
                <a:solidFill>
                  <a:srgbClr val="CC00CC"/>
                </a:solidFill>
                <a:latin typeface="Times New Roman" panose="02020603050405020304" pitchFamily="18" charset="0"/>
                <a:cs typeface="Times New Roman" panose="02020603050405020304" pitchFamily="18" charset="0"/>
                <a:sym typeface="Wingdings" panose="05000000000000000000" pitchFamily="2" charset="2"/>
              </a:rPr>
              <a:t>是质数</a:t>
            </a:r>
            <a:r>
              <a:rPr lang="zh-CN" altLang="en-US" b="1" dirty="0" smtClean="0">
                <a:latin typeface="Times New Roman" panose="02020603050405020304" pitchFamily="18" charset="0"/>
                <a:cs typeface="Times New Roman" panose="02020603050405020304" pitchFamily="18" charset="0"/>
                <a:sym typeface="Wingdings" panose="05000000000000000000" pitchFamily="2" charset="2"/>
              </a:rPr>
              <a:t>。</a:t>
            </a:r>
            <a:endParaRPr lang="en-US" altLang="zh-CN" b="1" dirty="0" smtClean="0">
              <a:latin typeface="Times New Roman" panose="02020603050405020304" pitchFamily="18" charset="0"/>
              <a:cs typeface="Times New Roman" panose="02020603050405020304" pitchFamily="18" charset="0"/>
              <a:sym typeface="Wingdings" panose="05000000000000000000" pitchFamily="2" charset="2"/>
            </a:endParaRPr>
          </a:p>
          <a:p>
            <a:pPr marL="0" indent="0">
              <a:buNone/>
            </a:pPr>
            <a:r>
              <a:rPr lang="en-US" altLang="zh-CN" b="1" dirty="0" smtClean="0">
                <a:latin typeface="Times New Roman" panose="02020603050405020304" pitchFamily="18" charset="0"/>
                <a:cs typeface="Times New Roman" panose="02020603050405020304" pitchFamily="18" charset="0"/>
                <a:sym typeface="Wingdings" panose="05000000000000000000" pitchFamily="2" charset="2"/>
              </a:rPr>
              <a:t>           (c) </a:t>
            </a:r>
            <a:r>
              <a:rPr lang="zh-CN" altLang="en-US" b="1" dirty="0" smtClean="0">
                <a:latin typeface="Times New Roman" panose="02020603050405020304" pitchFamily="18" charset="0"/>
                <a:cs typeface="Times New Roman" panose="02020603050405020304" pitchFamily="18" charset="0"/>
                <a:sym typeface="Wingdings" panose="05000000000000000000" pitchFamily="2" charset="2"/>
              </a:rPr>
              <a:t>每天早晨做广播操</a:t>
            </a:r>
            <a:r>
              <a:rPr lang="zh-CN" altLang="en-US" b="1" dirty="0" smtClean="0">
                <a:solidFill>
                  <a:srgbClr val="CC00CC"/>
                </a:solidFill>
                <a:latin typeface="Times New Roman" panose="02020603050405020304" pitchFamily="18" charset="0"/>
                <a:cs typeface="Times New Roman" panose="02020603050405020304" pitchFamily="18" charset="0"/>
                <a:sym typeface="Wingdings" panose="05000000000000000000" pitchFamily="2" charset="2"/>
              </a:rPr>
              <a:t>是好习惯</a:t>
            </a:r>
            <a:r>
              <a:rPr lang="zh-CN" altLang="en-US" b="1" dirty="0" smtClean="0">
                <a:latin typeface="Times New Roman" panose="02020603050405020304" pitchFamily="18" charset="0"/>
                <a:cs typeface="Times New Roman" panose="02020603050405020304" pitchFamily="18" charset="0"/>
                <a:sym typeface="Wingdings" panose="05000000000000000000" pitchFamily="2" charset="2"/>
              </a:rPr>
              <a:t>。</a:t>
            </a:r>
            <a:endParaRPr lang="en-US" altLang="zh-CN" b="1" dirty="0" smtClean="0">
              <a:latin typeface="Times New Roman" panose="02020603050405020304" pitchFamily="18" charset="0"/>
              <a:cs typeface="Times New Roman" panose="02020603050405020304" pitchFamily="18" charset="0"/>
              <a:sym typeface="Wingdings" panose="05000000000000000000" pitchFamily="2" charset="2"/>
            </a:endParaRPr>
          </a:p>
          <a:p>
            <a:pPr marL="0" indent="0">
              <a:buNone/>
            </a:pPr>
            <a:r>
              <a:rPr lang="en-US" altLang="zh-CN" b="1" dirty="0" smtClean="0">
                <a:latin typeface="Times New Roman" panose="02020603050405020304" pitchFamily="18" charset="0"/>
                <a:cs typeface="Times New Roman" panose="02020603050405020304" pitchFamily="18" charset="0"/>
              </a:rPr>
              <a:t>           (d) 5</a:t>
            </a:r>
            <a:r>
              <a:rPr lang="zh-CN" altLang="en-US" b="1" dirty="0" smtClean="0">
                <a:solidFill>
                  <a:srgbClr val="CC00CC"/>
                </a:solidFill>
                <a:latin typeface="Times New Roman" panose="02020603050405020304" pitchFamily="18" charset="0"/>
                <a:cs typeface="Times New Roman" panose="02020603050405020304" pitchFamily="18" charset="0"/>
              </a:rPr>
              <a:t>大于</a:t>
            </a:r>
            <a:r>
              <a:rPr lang="en-US" altLang="zh-CN" b="1" dirty="0" smtClean="0">
                <a:latin typeface="Times New Roman" panose="02020603050405020304" pitchFamily="18" charset="0"/>
                <a:cs typeface="Times New Roman" panose="02020603050405020304" pitchFamily="18" charset="0"/>
              </a:rPr>
              <a:t>3</a:t>
            </a:r>
            <a:r>
              <a:rPr lang="zh-CN" altLang="en-US" b="1" dirty="0" smtClean="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pPr marL="0" indent="0">
              <a:buNone/>
            </a:pP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          (e) </a:t>
            </a:r>
            <a:r>
              <a:rPr lang="zh-CN" altLang="en-US" b="1" dirty="0" smtClean="0">
                <a:latin typeface="Times New Roman" panose="02020603050405020304" pitchFamily="18" charset="0"/>
                <a:cs typeface="Times New Roman" panose="02020603050405020304" pitchFamily="18" charset="0"/>
              </a:rPr>
              <a:t>哥白尼</a:t>
            </a:r>
            <a:r>
              <a:rPr lang="zh-CN" altLang="en-US" b="1" dirty="0" smtClean="0">
                <a:solidFill>
                  <a:srgbClr val="CC00CC"/>
                </a:solidFill>
                <a:latin typeface="Times New Roman" panose="02020603050405020304" pitchFamily="18" charset="0"/>
                <a:cs typeface="Times New Roman" panose="02020603050405020304" pitchFamily="18" charset="0"/>
              </a:rPr>
              <a:t>指出</a:t>
            </a:r>
            <a:r>
              <a:rPr lang="zh-CN" altLang="en-US" b="1" dirty="0" smtClean="0">
                <a:latin typeface="Times New Roman" panose="02020603050405020304" pitchFamily="18" charset="0"/>
                <a:cs typeface="Times New Roman" panose="02020603050405020304" pitchFamily="18" charset="0"/>
              </a:rPr>
              <a:t>地球绕着太阳转。</a:t>
            </a:r>
            <a:endParaRPr lang="en-US" altLang="zh-CN" b="1" dirty="0" smtClean="0">
              <a:latin typeface="Times New Roman" panose="02020603050405020304" pitchFamily="18" charset="0"/>
              <a:cs typeface="Times New Roman" panose="02020603050405020304" pitchFamily="18" charset="0"/>
            </a:endParaRPr>
          </a:p>
        </p:txBody>
      </p:sp>
      <p:sp>
        <p:nvSpPr>
          <p:cNvPr id="4" name="日期占位符 3"/>
          <p:cNvSpPr>
            <a:spLocks noGrp="1"/>
          </p:cNvSpPr>
          <p:nvPr>
            <p:ph type="dt" sz="half" idx="10"/>
          </p:nvPr>
        </p:nvSpPr>
        <p:spPr/>
        <p:txBody>
          <a:bodyPr/>
          <a:lstStyle/>
          <a:p>
            <a:fld id="{B67C87BA-7BB4-4FBB-8EE6-A30C0FB65631}" type="datetime1">
              <a:rPr lang="zh-CN" altLang="en-US" smtClean="0"/>
              <a:pPr/>
              <a:t>2019/10/29</a:t>
            </a:fld>
            <a:endParaRPr lang="zh-CN" altLang="en-US"/>
          </a:p>
        </p:txBody>
      </p:sp>
      <p:sp>
        <p:nvSpPr>
          <p:cNvPr id="5" name="灯片编号占位符 4"/>
          <p:cNvSpPr>
            <a:spLocks noGrp="1"/>
          </p:cNvSpPr>
          <p:nvPr>
            <p:ph type="sldNum" sz="quarter" idx="12"/>
          </p:nvPr>
        </p:nvSpPr>
        <p:spPr/>
        <p:txBody>
          <a:bodyPr/>
          <a:lstStyle/>
          <a:p>
            <a:fld id="{9880C485-3EAF-4318-915D-9216C2569B1B}" type="slidenum">
              <a:rPr lang="zh-CN" altLang="en-US" smtClean="0"/>
              <a:pPr/>
              <a:t>3</a:t>
            </a:fld>
            <a:endParaRPr lang="zh-CN" altLang="en-US"/>
          </a:p>
        </p:txBody>
      </p:sp>
    </p:spTree>
    <p:extLst>
      <p:ext uri="{BB962C8B-B14F-4D97-AF65-F5344CB8AC3E}">
        <p14:creationId xmlns:p14="http://schemas.microsoft.com/office/powerpoint/2010/main" val="22789365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 </a:t>
            </a:r>
            <a:r>
              <a:rPr lang="zh-CN" altLang="en-US" dirty="0"/>
              <a:t>谓词演算的等价式与蕴含式</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b="1" dirty="0" smtClean="0">
                    <a:solidFill>
                      <a:srgbClr val="0000CC"/>
                    </a:solidFill>
                  </a:rPr>
                  <a:t>(2) </a:t>
                </a:r>
                <a:r>
                  <a:rPr lang="zh-CN" altLang="en-US" b="1" dirty="0" smtClean="0">
                    <a:solidFill>
                      <a:srgbClr val="0000CC"/>
                    </a:solidFill>
                  </a:rPr>
                  <a:t>量词与联结词</a:t>
                </a:r>
                <a14:m>
                  <m:oMath xmlns:m="http://schemas.openxmlformats.org/officeDocument/2006/math">
                    <m:r>
                      <a:rPr lang="en-US" altLang="zh-CN" b="1" i="1">
                        <a:solidFill>
                          <a:srgbClr val="0000CC"/>
                        </a:solidFill>
                        <a:latin typeface="Cambria Math" panose="02040503050406030204" pitchFamily="18" charset="0"/>
                        <a:ea typeface="Cambria Math" panose="02040503050406030204" pitchFamily="18" charset="0"/>
                      </a:rPr>
                      <m:t>¬</m:t>
                    </m:r>
                  </m:oMath>
                </a14:m>
                <a:r>
                  <a:rPr lang="zh-CN" altLang="en-US" b="1" dirty="0" smtClean="0">
                    <a:solidFill>
                      <a:srgbClr val="0000CC"/>
                    </a:solidFill>
                  </a:rPr>
                  <a:t>之间的关系</a:t>
                </a:r>
                <a:endParaRPr lang="en-US" altLang="zh-CN" b="1" dirty="0" smtClean="0">
                  <a:solidFill>
                    <a:srgbClr val="0000CC"/>
                  </a:solidFill>
                </a:endParaRPr>
              </a:p>
              <a:p>
                <a:r>
                  <a:rPr lang="zh-CN" altLang="en-US" b="1" dirty="0" smtClean="0"/>
                  <a:t>例题</a:t>
                </a:r>
                <a:r>
                  <a:rPr lang="en-US" altLang="zh-CN" b="1" dirty="0" smtClean="0"/>
                  <a:t>1 </a:t>
                </a:r>
                <a:r>
                  <a:rPr lang="zh-CN" altLang="en-US" b="1" dirty="0" smtClean="0"/>
                  <a:t>设</a:t>
                </a:r>
                <a14:m>
                  <m:oMath xmlns:m="http://schemas.openxmlformats.org/officeDocument/2006/math">
                    <m:r>
                      <a:rPr lang="en-US" altLang="zh-CN" b="1" i="1">
                        <a:latin typeface="Cambria Math" panose="02040503050406030204" pitchFamily="18" charset="0"/>
                        <a:ea typeface="Cambria Math" panose="02040503050406030204" pitchFamily="18" charset="0"/>
                      </a:rPr>
                      <m:t>𝑷</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oMath>
                </a14:m>
                <a:r>
                  <a:rPr lang="zh-CN" altLang="en-US" b="1" dirty="0" smtClean="0"/>
                  <a:t>表示</a:t>
                </a:r>
                <a:r>
                  <a:rPr lang="en-US" altLang="zh-CN" b="1" i="1" dirty="0" smtClean="0">
                    <a:latin typeface="Times New Roman" panose="02020603050405020304" pitchFamily="18" charset="0"/>
                    <a:cs typeface="Times New Roman" panose="02020603050405020304" pitchFamily="18" charset="0"/>
                  </a:rPr>
                  <a:t>x</a:t>
                </a:r>
                <a:r>
                  <a:rPr lang="zh-CN" altLang="en-US" b="1" dirty="0" smtClean="0"/>
                  <a:t>今天来校上课，则</a:t>
                </a:r>
                <a14:m>
                  <m:oMath xmlns:m="http://schemas.openxmlformats.org/officeDocument/2006/math">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𝑷</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oMath>
                </a14:m>
                <a:r>
                  <a:rPr lang="zh-CN" altLang="en-US" b="1" dirty="0" smtClean="0"/>
                  <a:t>表示</a:t>
                </a:r>
                <a:r>
                  <a:rPr lang="en-US" altLang="zh-CN" b="1" i="1" dirty="0" smtClean="0">
                    <a:latin typeface="Times New Roman" panose="02020603050405020304" pitchFamily="18" charset="0"/>
                    <a:cs typeface="Times New Roman" panose="02020603050405020304" pitchFamily="18" charset="0"/>
                  </a:rPr>
                  <a:t>x</a:t>
                </a:r>
                <a:r>
                  <a:rPr lang="zh-CN" altLang="en-US" b="1" dirty="0" smtClean="0"/>
                  <a:t>今天没来上课。</a:t>
                </a:r>
                <a:endParaRPr lang="en-US" altLang="zh-CN" b="1" dirty="0" smtClean="0"/>
              </a:p>
              <a:p>
                <a:pPr marL="0" indent="0">
                  <a:buNone/>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ea typeface="Cambria Math" panose="02040503050406030204" pitchFamily="18" charset="0"/>
                        </a:rPr>
                        <m:t>¬</m:t>
                      </m:r>
                      <m:d>
                        <m:dPr>
                          <m:ctrlPr>
                            <a:rPr lang="en-US" altLang="zh-CN" b="1" i="1" smtClean="0">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e>
                      </m:d>
                      <m:r>
                        <a:rPr lang="en-US" altLang="zh-CN" b="1" i="1" smtClean="0">
                          <a:latin typeface="Cambria Math" panose="02040503050406030204" pitchFamily="18" charset="0"/>
                          <a:ea typeface="Cambria Math" panose="02040503050406030204" pitchFamily="18" charset="0"/>
                        </a:rPr>
                        <m:t>𝑷</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𝑷</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oMath>
                  </m:oMathPara>
                </a14:m>
                <a:endParaRPr lang="en-US" altLang="zh-CN" b="1" dirty="0" smtClean="0"/>
              </a:p>
              <a:p>
                <a:pPr marL="0" indent="0">
                  <a:buNone/>
                </a:pPr>
                <a14:m>
                  <m:oMathPara xmlns:m="http://schemas.openxmlformats.org/officeDocument/2006/math">
                    <m:oMathParaPr>
                      <m:jc m:val="centerGroup"/>
                    </m:oMathParaPr>
                    <m:oMath xmlns:m="http://schemas.openxmlformats.org/officeDocument/2006/math">
                      <m:r>
                        <a:rPr lang="en-US" altLang="zh-CN" b="1" i="1">
                          <a:latin typeface="Cambria Math" panose="02040503050406030204" pitchFamily="18" charset="0"/>
                          <a:ea typeface="Cambria Math" panose="02040503050406030204" pitchFamily="18" charset="0"/>
                        </a:rPr>
                        <m:t>¬</m:t>
                      </m:r>
                      <m:d>
                        <m:dPr>
                          <m:ctrlPr>
                            <a:rPr lang="en-US" altLang="zh-CN" b="1" i="1">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e>
                      </m:d>
                      <m:r>
                        <a:rPr lang="en-US" altLang="zh-CN" b="1" i="1">
                          <a:latin typeface="Cambria Math" panose="02040503050406030204" pitchFamily="18" charset="0"/>
                          <a:ea typeface="Cambria Math" panose="02040503050406030204" pitchFamily="18" charset="0"/>
                        </a:rPr>
                        <m:t>𝑷</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𝑷</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oMath>
                  </m:oMathPara>
                </a14:m>
                <a:endParaRPr lang="en-US" altLang="zh-CN" b="1" dirty="0" smtClean="0"/>
              </a:p>
              <a:p>
                <a:r>
                  <a:rPr lang="zh-CN" altLang="en-US" b="1" dirty="0" smtClean="0">
                    <a:solidFill>
                      <a:srgbClr val="CC00CC"/>
                    </a:solidFill>
                  </a:rPr>
                  <a:t>注：出现在量词之前的否定，不是否定该量词，而是否定被量化的整个命题。</a:t>
                </a:r>
                <a:endParaRPr lang="en-US" altLang="zh-CN" b="1" dirty="0" smtClean="0">
                  <a:solidFill>
                    <a:srgbClr val="CC00CC"/>
                  </a:solidFill>
                </a:endParaRP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37" t="-1455" r="-51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B67C87BA-7BB4-4FBB-8EE6-A30C0FB65631}" type="datetime1">
              <a:rPr lang="zh-CN" altLang="en-US" smtClean="0"/>
              <a:pPr/>
              <a:t>2019/10/29</a:t>
            </a:fld>
            <a:endParaRPr lang="zh-CN" altLang="en-US"/>
          </a:p>
        </p:txBody>
      </p:sp>
      <p:sp>
        <p:nvSpPr>
          <p:cNvPr id="5" name="灯片编号占位符 4"/>
          <p:cNvSpPr>
            <a:spLocks noGrp="1"/>
          </p:cNvSpPr>
          <p:nvPr>
            <p:ph type="sldNum" sz="quarter" idx="12"/>
          </p:nvPr>
        </p:nvSpPr>
        <p:spPr/>
        <p:txBody>
          <a:bodyPr/>
          <a:lstStyle/>
          <a:p>
            <a:fld id="{9880C485-3EAF-4318-915D-9216C2569B1B}" type="slidenum">
              <a:rPr lang="zh-CN" altLang="en-US" smtClean="0"/>
              <a:pPr/>
              <a:t>30</a:t>
            </a:fld>
            <a:endParaRPr lang="zh-CN" altLang="en-US"/>
          </a:p>
        </p:txBody>
      </p:sp>
    </p:spTree>
    <p:extLst>
      <p:ext uri="{BB962C8B-B14F-4D97-AF65-F5344CB8AC3E}">
        <p14:creationId xmlns:p14="http://schemas.microsoft.com/office/powerpoint/2010/main" val="21818866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 </a:t>
            </a:r>
            <a:r>
              <a:rPr lang="zh-CN" altLang="en-US" dirty="0"/>
              <a:t>谓词演算的等价式与蕴含式</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b="1" dirty="0" smtClean="0">
                    <a:solidFill>
                      <a:srgbClr val="0000CC"/>
                    </a:solidFill>
                  </a:rPr>
                  <a:t>(3) </a:t>
                </a:r>
                <a:r>
                  <a:rPr lang="zh-CN" altLang="en-US" b="1" dirty="0" smtClean="0">
                    <a:solidFill>
                      <a:srgbClr val="0000CC"/>
                    </a:solidFill>
                  </a:rPr>
                  <a:t>量词作用域的扩张与收缩</a:t>
                </a:r>
                <a:endParaRPr lang="en-US" altLang="zh-CN" b="1" dirty="0" smtClean="0">
                  <a:solidFill>
                    <a:srgbClr val="0000CC"/>
                  </a:solidFill>
                </a:endParaRPr>
              </a:p>
              <a:p>
                <a:pPr marL="0" indent="0">
                  <a:buNone/>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𝑨</m:t>
                      </m:r>
                      <m:d>
                        <m:dPr>
                          <m:ctrlPr>
                            <a:rPr lang="en-US" altLang="zh-CN" b="1" i="1" smtClean="0">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𝒙</m:t>
                          </m:r>
                        </m:e>
                      </m:d>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𝑩</m:t>
                      </m:r>
                      <m:r>
                        <a:rPr lang="en-US" altLang="zh-CN" b="1" i="1" smtClean="0">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𝑨</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𝒙</m:t>
                          </m:r>
                        </m:e>
                      </m:d>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𝑩</m:t>
                      </m:r>
                      <m:r>
                        <a:rPr lang="en-US" altLang="zh-CN" b="1" i="1">
                          <a:latin typeface="Cambria Math" panose="02040503050406030204" pitchFamily="18" charset="0"/>
                          <a:ea typeface="Cambria Math" panose="02040503050406030204" pitchFamily="18" charset="0"/>
                        </a:rPr>
                        <m:t>)</m:t>
                      </m:r>
                    </m:oMath>
                  </m:oMathPara>
                </a14:m>
                <a:endParaRPr lang="en-US" altLang="zh-CN" b="1" dirty="0" smtClean="0"/>
              </a:p>
              <a:p>
                <a:pPr marL="0" indent="0">
                  <a:buNone/>
                </a:pPr>
                <a14:m>
                  <m:oMathPara xmlns:m="http://schemas.openxmlformats.org/officeDocument/2006/math">
                    <m:oMathParaPr>
                      <m:jc m:val="centerGroup"/>
                    </m:oMathParaPr>
                    <m:oMath xmlns:m="http://schemas.openxmlformats.org/officeDocument/2006/math">
                      <m:r>
                        <a:rPr lang="en-US" altLang="zh-CN" b="1" i="1">
                          <a:latin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𝑨</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𝒙</m:t>
                          </m:r>
                        </m:e>
                      </m:d>
                      <m:r>
                        <a:rPr lang="en-US" altLang="zh-CN" b="1" i="1" smtClean="0">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𝑩</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𝑨</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𝒙</m:t>
                          </m:r>
                        </m:e>
                      </m:d>
                      <m:r>
                        <a:rPr lang="en-US" altLang="zh-CN" b="1" i="1" smtClean="0">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𝑩</m:t>
                      </m:r>
                      <m:r>
                        <a:rPr lang="en-US" altLang="zh-CN" b="1" i="1">
                          <a:latin typeface="Cambria Math" panose="02040503050406030204" pitchFamily="18" charset="0"/>
                          <a:ea typeface="Cambria Math" panose="02040503050406030204" pitchFamily="18" charset="0"/>
                        </a:rPr>
                        <m:t>)</m:t>
                      </m:r>
                    </m:oMath>
                  </m:oMathPara>
                </a14:m>
                <a:endParaRPr lang="zh-CN" altLang="en-US" b="1" dirty="0"/>
              </a:p>
              <a:p>
                <a:pPr marL="0" indent="0">
                  <a:buNone/>
                </a:pPr>
                <a14:m>
                  <m:oMathPara xmlns:m="http://schemas.openxmlformats.org/officeDocument/2006/math">
                    <m:oMathParaPr>
                      <m:jc m:val="centerGroup"/>
                    </m:oMathParaPr>
                    <m:oMath xmlns:m="http://schemas.openxmlformats.org/officeDocument/2006/math">
                      <m:r>
                        <a:rPr lang="en-US" altLang="zh-CN" b="1" i="1">
                          <a:latin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𝑨</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𝒙</m:t>
                          </m:r>
                        </m:e>
                      </m:d>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𝑩</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𝑨</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𝒙</m:t>
                          </m:r>
                        </m:e>
                      </m:d>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𝑩</m:t>
                      </m:r>
                      <m:r>
                        <a:rPr lang="en-US" altLang="zh-CN" b="1" i="1">
                          <a:latin typeface="Cambria Math" panose="02040503050406030204" pitchFamily="18" charset="0"/>
                          <a:ea typeface="Cambria Math" panose="02040503050406030204" pitchFamily="18" charset="0"/>
                        </a:rPr>
                        <m:t>)</m:t>
                      </m:r>
                    </m:oMath>
                  </m:oMathPara>
                </a14:m>
                <a:endParaRPr lang="en-US" altLang="zh-CN" b="1" dirty="0"/>
              </a:p>
              <a:p>
                <a:pPr marL="0" indent="0">
                  <a:buNone/>
                </a:pPr>
                <a14:m>
                  <m:oMathPara xmlns:m="http://schemas.openxmlformats.org/officeDocument/2006/math">
                    <m:oMathParaPr>
                      <m:jc m:val="centerGroup"/>
                    </m:oMathParaPr>
                    <m:oMath xmlns:m="http://schemas.openxmlformats.org/officeDocument/2006/math">
                      <m:r>
                        <a:rPr lang="en-US" altLang="zh-CN" b="1" i="1">
                          <a:latin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𝑨</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𝒙</m:t>
                          </m:r>
                        </m:e>
                      </m:d>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𝑩</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𝑨</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𝒙</m:t>
                          </m:r>
                        </m:e>
                      </m:d>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𝑩</m:t>
                      </m:r>
                      <m:r>
                        <a:rPr lang="en-US" altLang="zh-CN" b="1" i="1">
                          <a:latin typeface="Cambria Math" panose="02040503050406030204" pitchFamily="18" charset="0"/>
                          <a:ea typeface="Cambria Math" panose="02040503050406030204" pitchFamily="18" charset="0"/>
                        </a:rPr>
                        <m:t>)</m:t>
                      </m:r>
                    </m:oMath>
                  </m:oMathPara>
                </a14:m>
                <a:endParaRPr lang="zh-CN" altLang="en-US" b="1" dirty="0"/>
              </a:p>
              <a:p>
                <a:pPr marL="0" indent="0">
                  <a:buNone/>
                </a:pPr>
                <a14:m>
                  <m:oMathPara xmlns:m="http://schemas.openxmlformats.org/officeDocument/2006/math">
                    <m:oMathParaPr>
                      <m:jc m:val="centerGroup"/>
                    </m:oMathParaPr>
                    <m:oMath xmlns:m="http://schemas.openxmlformats.org/officeDocument/2006/math">
                      <m:r>
                        <a:rPr lang="en-US" altLang="zh-CN" b="1" i="1" smtClean="0">
                          <a:solidFill>
                            <a:srgbClr val="CC0099"/>
                          </a:solidFill>
                          <a:latin typeface="Cambria Math" panose="02040503050406030204" pitchFamily="18" charset="0"/>
                        </a:rPr>
                        <m:t>(</m:t>
                      </m:r>
                      <m:r>
                        <a:rPr lang="en-US" altLang="zh-CN" b="1" i="1">
                          <a:solidFill>
                            <a:srgbClr val="CC0099"/>
                          </a:solidFill>
                          <a:latin typeface="Cambria Math" panose="02040503050406030204" pitchFamily="18" charset="0"/>
                        </a:rPr>
                        <m:t>(</m:t>
                      </m:r>
                      <m:r>
                        <a:rPr lang="en-US" altLang="zh-CN" b="1" i="1">
                          <a:solidFill>
                            <a:srgbClr val="CC0099"/>
                          </a:solidFill>
                          <a:latin typeface="Cambria Math" panose="02040503050406030204" pitchFamily="18" charset="0"/>
                          <a:ea typeface="Cambria Math" panose="02040503050406030204" pitchFamily="18" charset="0"/>
                        </a:rPr>
                        <m:t>∀</m:t>
                      </m:r>
                      <m:r>
                        <a:rPr lang="en-US" altLang="zh-CN" b="1" i="1">
                          <a:solidFill>
                            <a:srgbClr val="CC0099"/>
                          </a:solidFill>
                          <a:latin typeface="Cambria Math" panose="02040503050406030204" pitchFamily="18" charset="0"/>
                          <a:ea typeface="Cambria Math" panose="02040503050406030204" pitchFamily="18" charset="0"/>
                        </a:rPr>
                        <m:t>𝒙</m:t>
                      </m:r>
                      <m:r>
                        <a:rPr lang="en-US" altLang="zh-CN" b="1" i="1">
                          <a:solidFill>
                            <a:srgbClr val="CC0099"/>
                          </a:solidFill>
                          <a:latin typeface="Cambria Math" panose="02040503050406030204" pitchFamily="18" charset="0"/>
                          <a:ea typeface="Cambria Math" panose="02040503050406030204" pitchFamily="18" charset="0"/>
                        </a:rPr>
                        <m:t>)</m:t>
                      </m:r>
                      <m:r>
                        <a:rPr lang="en-US" altLang="zh-CN" b="1" i="1">
                          <a:solidFill>
                            <a:srgbClr val="CC0099"/>
                          </a:solidFill>
                          <a:latin typeface="Cambria Math" panose="02040503050406030204" pitchFamily="18" charset="0"/>
                          <a:ea typeface="Cambria Math" panose="02040503050406030204" pitchFamily="18" charset="0"/>
                        </a:rPr>
                        <m:t>𝑨</m:t>
                      </m:r>
                      <m:d>
                        <m:dPr>
                          <m:ctrlPr>
                            <a:rPr lang="en-US" altLang="zh-CN" b="1" i="1">
                              <a:solidFill>
                                <a:srgbClr val="CC0099"/>
                              </a:solidFill>
                              <a:latin typeface="Cambria Math" panose="02040503050406030204" pitchFamily="18" charset="0"/>
                              <a:ea typeface="Cambria Math" panose="02040503050406030204" pitchFamily="18" charset="0"/>
                            </a:rPr>
                          </m:ctrlPr>
                        </m:dPr>
                        <m:e>
                          <m:r>
                            <a:rPr lang="en-US" altLang="zh-CN" b="1" i="1">
                              <a:solidFill>
                                <a:srgbClr val="CC0099"/>
                              </a:solidFill>
                              <a:latin typeface="Cambria Math" panose="02040503050406030204" pitchFamily="18" charset="0"/>
                              <a:ea typeface="Cambria Math" panose="02040503050406030204" pitchFamily="18" charset="0"/>
                            </a:rPr>
                            <m:t>𝒙</m:t>
                          </m:r>
                        </m:e>
                      </m:d>
                      <m:r>
                        <a:rPr lang="en-US" altLang="zh-CN" b="1" i="1" smtClean="0">
                          <a:solidFill>
                            <a:srgbClr val="CC0099"/>
                          </a:solidFill>
                          <a:latin typeface="Cambria Math" panose="02040503050406030204" pitchFamily="18" charset="0"/>
                          <a:ea typeface="Cambria Math" panose="02040503050406030204" pitchFamily="18" charset="0"/>
                        </a:rPr>
                        <m:t>→</m:t>
                      </m:r>
                      <m:r>
                        <a:rPr lang="en-US" altLang="zh-CN" b="1" i="1">
                          <a:solidFill>
                            <a:srgbClr val="CC0099"/>
                          </a:solidFill>
                          <a:latin typeface="Cambria Math" panose="02040503050406030204" pitchFamily="18" charset="0"/>
                          <a:ea typeface="Cambria Math" panose="02040503050406030204" pitchFamily="18" charset="0"/>
                        </a:rPr>
                        <m:t>𝑩</m:t>
                      </m:r>
                      <m:r>
                        <a:rPr lang="en-US" altLang="zh-CN" b="1" i="1">
                          <a:solidFill>
                            <a:srgbClr val="CC0099"/>
                          </a:solidFill>
                          <a:latin typeface="Cambria Math" panose="02040503050406030204" pitchFamily="18" charset="0"/>
                          <a:ea typeface="Cambria Math" panose="02040503050406030204" pitchFamily="18" charset="0"/>
                        </a:rPr>
                        <m:t>)⇔(∃</m:t>
                      </m:r>
                      <m:r>
                        <a:rPr lang="en-US" altLang="zh-CN" b="1" i="1">
                          <a:solidFill>
                            <a:srgbClr val="CC0099"/>
                          </a:solidFill>
                          <a:latin typeface="Cambria Math" panose="02040503050406030204" pitchFamily="18" charset="0"/>
                          <a:ea typeface="Cambria Math" panose="02040503050406030204" pitchFamily="18" charset="0"/>
                        </a:rPr>
                        <m:t>𝒙</m:t>
                      </m:r>
                      <m:r>
                        <a:rPr lang="en-US" altLang="zh-CN" b="1" i="1">
                          <a:solidFill>
                            <a:srgbClr val="CC0099"/>
                          </a:solidFill>
                          <a:latin typeface="Cambria Math" panose="02040503050406030204" pitchFamily="18" charset="0"/>
                          <a:ea typeface="Cambria Math" panose="02040503050406030204" pitchFamily="18" charset="0"/>
                        </a:rPr>
                        <m:t>)(</m:t>
                      </m:r>
                      <m:r>
                        <a:rPr lang="en-US" altLang="zh-CN" b="1" i="1">
                          <a:solidFill>
                            <a:srgbClr val="CC0099"/>
                          </a:solidFill>
                          <a:latin typeface="Cambria Math" panose="02040503050406030204" pitchFamily="18" charset="0"/>
                          <a:ea typeface="Cambria Math" panose="02040503050406030204" pitchFamily="18" charset="0"/>
                        </a:rPr>
                        <m:t>𝑨</m:t>
                      </m:r>
                      <m:d>
                        <m:dPr>
                          <m:ctrlPr>
                            <a:rPr lang="en-US" altLang="zh-CN" b="1" i="1">
                              <a:solidFill>
                                <a:srgbClr val="CC0099"/>
                              </a:solidFill>
                              <a:latin typeface="Cambria Math" panose="02040503050406030204" pitchFamily="18" charset="0"/>
                              <a:ea typeface="Cambria Math" panose="02040503050406030204" pitchFamily="18" charset="0"/>
                            </a:rPr>
                          </m:ctrlPr>
                        </m:dPr>
                        <m:e>
                          <m:r>
                            <a:rPr lang="en-US" altLang="zh-CN" b="1" i="1">
                              <a:solidFill>
                                <a:srgbClr val="CC0099"/>
                              </a:solidFill>
                              <a:latin typeface="Cambria Math" panose="02040503050406030204" pitchFamily="18" charset="0"/>
                              <a:ea typeface="Cambria Math" panose="02040503050406030204" pitchFamily="18" charset="0"/>
                            </a:rPr>
                            <m:t>𝒙</m:t>
                          </m:r>
                        </m:e>
                      </m:d>
                      <m:r>
                        <a:rPr lang="en-US" altLang="zh-CN" b="1" i="1">
                          <a:solidFill>
                            <a:srgbClr val="CC0099"/>
                          </a:solidFill>
                          <a:latin typeface="Cambria Math" panose="02040503050406030204" pitchFamily="18" charset="0"/>
                          <a:ea typeface="Cambria Math" panose="02040503050406030204" pitchFamily="18" charset="0"/>
                        </a:rPr>
                        <m:t>→</m:t>
                      </m:r>
                      <m:r>
                        <a:rPr lang="en-US" altLang="zh-CN" b="1" i="1">
                          <a:solidFill>
                            <a:srgbClr val="CC0099"/>
                          </a:solidFill>
                          <a:latin typeface="Cambria Math" panose="02040503050406030204" pitchFamily="18" charset="0"/>
                          <a:ea typeface="Cambria Math" panose="02040503050406030204" pitchFamily="18" charset="0"/>
                        </a:rPr>
                        <m:t>𝑩</m:t>
                      </m:r>
                      <m:r>
                        <a:rPr lang="en-US" altLang="zh-CN" b="1" i="1">
                          <a:solidFill>
                            <a:srgbClr val="CC0099"/>
                          </a:solidFill>
                          <a:latin typeface="Cambria Math" panose="02040503050406030204" pitchFamily="18" charset="0"/>
                          <a:ea typeface="Cambria Math" panose="02040503050406030204" pitchFamily="18" charset="0"/>
                        </a:rPr>
                        <m:t>)</m:t>
                      </m:r>
                    </m:oMath>
                  </m:oMathPara>
                </a14:m>
                <a:endParaRPr lang="en-US" altLang="zh-CN" b="1" dirty="0">
                  <a:solidFill>
                    <a:srgbClr val="CC0099"/>
                  </a:solidFill>
                </a:endParaRPr>
              </a:p>
              <a:p>
                <a:pPr marL="0" indent="0">
                  <a:buNone/>
                </a:pPr>
                <a14:m>
                  <m:oMathPara xmlns:m="http://schemas.openxmlformats.org/officeDocument/2006/math">
                    <m:oMathParaPr>
                      <m:jc m:val="centerGroup"/>
                    </m:oMathParaPr>
                    <m:oMath xmlns:m="http://schemas.openxmlformats.org/officeDocument/2006/math">
                      <m:r>
                        <a:rPr lang="en-US" altLang="zh-CN" b="1" i="1">
                          <a:solidFill>
                            <a:srgbClr val="CC0099"/>
                          </a:solidFill>
                          <a:latin typeface="Cambria Math" panose="02040503050406030204" pitchFamily="18" charset="0"/>
                        </a:rPr>
                        <m:t>((</m:t>
                      </m:r>
                      <m:r>
                        <a:rPr lang="en-US" altLang="zh-CN" b="1" i="1" smtClean="0">
                          <a:solidFill>
                            <a:srgbClr val="CC0099"/>
                          </a:solidFill>
                          <a:latin typeface="Cambria Math" panose="02040503050406030204" pitchFamily="18" charset="0"/>
                          <a:ea typeface="Cambria Math" panose="02040503050406030204" pitchFamily="18" charset="0"/>
                        </a:rPr>
                        <m:t>∃</m:t>
                      </m:r>
                      <m:r>
                        <a:rPr lang="en-US" altLang="zh-CN" b="1" i="1">
                          <a:solidFill>
                            <a:srgbClr val="CC0099"/>
                          </a:solidFill>
                          <a:latin typeface="Cambria Math" panose="02040503050406030204" pitchFamily="18" charset="0"/>
                          <a:ea typeface="Cambria Math" panose="02040503050406030204" pitchFamily="18" charset="0"/>
                        </a:rPr>
                        <m:t>𝒙</m:t>
                      </m:r>
                      <m:r>
                        <a:rPr lang="en-US" altLang="zh-CN" b="1" i="1">
                          <a:solidFill>
                            <a:srgbClr val="CC0099"/>
                          </a:solidFill>
                          <a:latin typeface="Cambria Math" panose="02040503050406030204" pitchFamily="18" charset="0"/>
                          <a:ea typeface="Cambria Math" panose="02040503050406030204" pitchFamily="18" charset="0"/>
                        </a:rPr>
                        <m:t>)</m:t>
                      </m:r>
                      <m:r>
                        <a:rPr lang="en-US" altLang="zh-CN" b="1" i="1">
                          <a:solidFill>
                            <a:srgbClr val="CC0099"/>
                          </a:solidFill>
                          <a:latin typeface="Cambria Math" panose="02040503050406030204" pitchFamily="18" charset="0"/>
                          <a:ea typeface="Cambria Math" panose="02040503050406030204" pitchFamily="18" charset="0"/>
                        </a:rPr>
                        <m:t>𝑨</m:t>
                      </m:r>
                      <m:d>
                        <m:dPr>
                          <m:ctrlPr>
                            <a:rPr lang="en-US" altLang="zh-CN" b="1" i="1">
                              <a:solidFill>
                                <a:srgbClr val="CC0099"/>
                              </a:solidFill>
                              <a:latin typeface="Cambria Math" panose="02040503050406030204" pitchFamily="18" charset="0"/>
                              <a:ea typeface="Cambria Math" panose="02040503050406030204" pitchFamily="18" charset="0"/>
                            </a:rPr>
                          </m:ctrlPr>
                        </m:dPr>
                        <m:e>
                          <m:r>
                            <a:rPr lang="en-US" altLang="zh-CN" b="1" i="1">
                              <a:solidFill>
                                <a:srgbClr val="CC0099"/>
                              </a:solidFill>
                              <a:latin typeface="Cambria Math" panose="02040503050406030204" pitchFamily="18" charset="0"/>
                              <a:ea typeface="Cambria Math" panose="02040503050406030204" pitchFamily="18" charset="0"/>
                            </a:rPr>
                            <m:t>𝒙</m:t>
                          </m:r>
                        </m:e>
                      </m:d>
                      <m:r>
                        <a:rPr lang="en-US" altLang="zh-CN" b="1" i="1">
                          <a:solidFill>
                            <a:srgbClr val="CC0099"/>
                          </a:solidFill>
                          <a:latin typeface="Cambria Math" panose="02040503050406030204" pitchFamily="18" charset="0"/>
                          <a:ea typeface="Cambria Math" panose="02040503050406030204" pitchFamily="18" charset="0"/>
                        </a:rPr>
                        <m:t>→</m:t>
                      </m:r>
                      <m:r>
                        <a:rPr lang="en-US" altLang="zh-CN" b="1" i="1">
                          <a:solidFill>
                            <a:srgbClr val="CC0099"/>
                          </a:solidFill>
                          <a:latin typeface="Cambria Math" panose="02040503050406030204" pitchFamily="18" charset="0"/>
                          <a:ea typeface="Cambria Math" panose="02040503050406030204" pitchFamily="18" charset="0"/>
                        </a:rPr>
                        <m:t>𝑩</m:t>
                      </m:r>
                      <m:r>
                        <a:rPr lang="en-US" altLang="zh-CN" b="1" i="1">
                          <a:solidFill>
                            <a:srgbClr val="CC0099"/>
                          </a:solidFill>
                          <a:latin typeface="Cambria Math" panose="02040503050406030204" pitchFamily="18" charset="0"/>
                          <a:ea typeface="Cambria Math" panose="02040503050406030204" pitchFamily="18" charset="0"/>
                        </a:rPr>
                        <m:t>)⇔(∀</m:t>
                      </m:r>
                      <m:r>
                        <a:rPr lang="en-US" altLang="zh-CN" b="1" i="1">
                          <a:solidFill>
                            <a:srgbClr val="CC0099"/>
                          </a:solidFill>
                          <a:latin typeface="Cambria Math" panose="02040503050406030204" pitchFamily="18" charset="0"/>
                          <a:ea typeface="Cambria Math" panose="02040503050406030204" pitchFamily="18" charset="0"/>
                        </a:rPr>
                        <m:t>𝒙</m:t>
                      </m:r>
                      <m:r>
                        <a:rPr lang="en-US" altLang="zh-CN" b="1" i="1">
                          <a:solidFill>
                            <a:srgbClr val="CC0099"/>
                          </a:solidFill>
                          <a:latin typeface="Cambria Math" panose="02040503050406030204" pitchFamily="18" charset="0"/>
                          <a:ea typeface="Cambria Math" panose="02040503050406030204" pitchFamily="18" charset="0"/>
                        </a:rPr>
                        <m:t>)(</m:t>
                      </m:r>
                      <m:r>
                        <a:rPr lang="en-US" altLang="zh-CN" b="1" i="1">
                          <a:solidFill>
                            <a:srgbClr val="CC0099"/>
                          </a:solidFill>
                          <a:latin typeface="Cambria Math" panose="02040503050406030204" pitchFamily="18" charset="0"/>
                          <a:ea typeface="Cambria Math" panose="02040503050406030204" pitchFamily="18" charset="0"/>
                        </a:rPr>
                        <m:t>𝑨</m:t>
                      </m:r>
                      <m:d>
                        <m:dPr>
                          <m:ctrlPr>
                            <a:rPr lang="en-US" altLang="zh-CN" b="1" i="1">
                              <a:solidFill>
                                <a:srgbClr val="CC0099"/>
                              </a:solidFill>
                              <a:latin typeface="Cambria Math" panose="02040503050406030204" pitchFamily="18" charset="0"/>
                              <a:ea typeface="Cambria Math" panose="02040503050406030204" pitchFamily="18" charset="0"/>
                            </a:rPr>
                          </m:ctrlPr>
                        </m:dPr>
                        <m:e>
                          <m:r>
                            <a:rPr lang="en-US" altLang="zh-CN" b="1" i="1">
                              <a:solidFill>
                                <a:srgbClr val="CC0099"/>
                              </a:solidFill>
                              <a:latin typeface="Cambria Math" panose="02040503050406030204" pitchFamily="18" charset="0"/>
                              <a:ea typeface="Cambria Math" panose="02040503050406030204" pitchFamily="18" charset="0"/>
                            </a:rPr>
                            <m:t>𝒙</m:t>
                          </m:r>
                        </m:e>
                      </m:d>
                      <m:r>
                        <a:rPr lang="en-US" altLang="zh-CN" b="1" i="1">
                          <a:solidFill>
                            <a:srgbClr val="CC0099"/>
                          </a:solidFill>
                          <a:latin typeface="Cambria Math" panose="02040503050406030204" pitchFamily="18" charset="0"/>
                          <a:ea typeface="Cambria Math" panose="02040503050406030204" pitchFamily="18" charset="0"/>
                        </a:rPr>
                        <m:t>→</m:t>
                      </m:r>
                      <m:r>
                        <a:rPr lang="en-US" altLang="zh-CN" b="1" i="1">
                          <a:solidFill>
                            <a:srgbClr val="CC0099"/>
                          </a:solidFill>
                          <a:latin typeface="Cambria Math" panose="02040503050406030204" pitchFamily="18" charset="0"/>
                          <a:ea typeface="Cambria Math" panose="02040503050406030204" pitchFamily="18" charset="0"/>
                        </a:rPr>
                        <m:t>𝑩</m:t>
                      </m:r>
                      <m:r>
                        <a:rPr lang="en-US" altLang="zh-CN" b="1" i="1">
                          <a:solidFill>
                            <a:srgbClr val="CC0099"/>
                          </a:solidFill>
                          <a:latin typeface="Cambria Math" panose="02040503050406030204" pitchFamily="18" charset="0"/>
                          <a:ea typeface="Cambria Math" panose="02040503050406030204" pitchFamily="18" charset="0"/>
                        </a:rPr>
                        <m:t>)</m:t>
                      </m:r>
                    </m:oMath>
                  </m:oMathPara>
                </a14:m>
                <a:endParaRPr lang="en-US" altLang="zh-CN" b="1" dirty="0">
                  <a:solidFill>
                    <a:srgbClr val="CC0099"/>
                  </a:solidFill>
                </a:endParaRPr>
              </a:p>
              <a:p>
                <a:pPr marL="0" indent="0">
                  <a:buNone/>
                </a:pPr>
                <a14:m>
                  <m:oMathPara xmlns:m="http://schemas.openxmlformats.org/officeDocument/2006/math">
                    <m:oMathParaPr>
                      <m:jc m:val="centerGroup"/>
                    </m:oMathParaPr>
                    <m:oMath xmlns:m="http://schemas.openxmlformats.org/officeDocument/2006/math">
                      <m:r>
                        <a:rPr lang="en-US" altLang="zh-CN" b="1" i="1" smtClean="0">
                          <a:solidFill>
                            <a:srgbClr val="CC0099"/>
                          </a:solidFill>
                          <a:latin typeface="Cambria Math" panose="02040503050406030204" pitchFamily="18" charset="0"/>
                        </a:rPr>
                        <m:t>(</m:t>
                      </m:r>
                      <m:r>
                        <a:rPr lang="en-US" altLang="zh-CN" b="1" i="1" smtClean="0">
                          <a:solidFill>
                            <a:srgbClr val="CC0099"/>
                          </a:solidFill>
                          <a:latin typeface="Cambria Math" panose="02040503050406030204" pitchFamily="18" charset="0"/>
                        </a:rPr>
                        <m:t>𝑩</m:t>
                      </m:r>
                      <m:r>
                        <a:rPr lang="en-US" altLang="zh-CN" b="1" i="1" smtClean="0">
                          <a:solidFill>
                            <a:srgbClr val="CC0099"/>
                          </a:solidFill>
                          <a:latin typeface="Cambria Math" panose="02040503050406030204" pitchFamily="18" charset="0"/>
                          <a:ea typeface="Cambria Math" panose="02040503050406030204" pitchFamily="18" charset="0"/>
                        </a:rPr>
                        <m:t>→</m:t>
                      </m:r>
                      <m:d>
                        <m:dPr>
                          <m:ctrlPr>
                            <a:rPr lang="en-US" altLang="zh-CN" b="1" i="1" smtClean="0">
                              <a:solidFill>
                                <a:srgbClr val="CC0099"/>
                              </a:solidFill>
                              <a:latin typeface="Cambria Math" panose="02040503050406030204" pitchFamily="18" charset="0"/>
                              <a:ea typeface="Cambria Math" panose="02040503050406030204" pitchFamily="18" charset="0"/>
                            </a:rPr>
                          </m:ctrlPr>
                        </m:dPr>
                        <m:e>
                          <m:r>
                            <a:rPr lang="en-US" altLang="zh-CN" b="1" i="1" smtClean="0">
                              <a:solidFill>
                                <a:srgbClr val="CC0099"/>
                              </a:solidFill>
                              <a:latin typeface="Cambria Math" panose="02040503050406030204" pitchFamily="18" charset="0"/>
                              <a:ea typeface="Cambria Math" panose="02040503050406030204" pitchFamily="18" charset="0"/>
                            </a:rPr>
                            <m:t>∀</m:t>
                          </m:r>
                          <m:r>
                            <a:rPr lang="en-US" altLang="zh-CN" b="1" i="1" smtClean="0">
                              <a:solidFill>
                                <a:srgbClr val="CC0099"/>
                              </a:solidFill>
                              <a:latin typeface="Cambria Math" panose="02040503050406030204" pitchFamily="18" charset="0"/>
                              <a:ea typeface="Cambria Math" panose="02040503050406030204" pitchFamily="18" charset="0"/>
                            </a:rPr>
                            <m:t>𝒙</m:t>
                          </m:r>
                        </m:e>
                      </m:d>
                      <m:r>
                        <a:rPr lang="en-US" altLang="zh-CN" b="1" i="1" smtClean="0">
                          <a:solidFill>
                            <a:srgbClr val="CC0099"/>
                          </a:solidFill>
                          <a:latin typeface="Cambria Math" panose="02040503050406030204" pitchFamily="18" charset="0"/>
                          <a:ea typeface="Cambria Math" panose="02040503050406030204" pitchFamily="18" charset="0"/>
                        </a:rPr>
                        <m:t>𝑨</m:t>
                      </m:r>
                      <m:d>
                        <m:dPr>
                          <m:ctrlPr>
                            <a:rPr lang="en-US" altLang="zh-CN" b="1" i="1" smtClean="0">
                              <a:solidFill>
                                <a:srgbClr val="CC0099"/>
                              </a:solidFill>
                              <a:latin typeface="Cambria Math" panose="02040503050406030204" pitchFamily="18" charset="0"/>
                              <a:ea typeface="Cambria Math" panose="02040503050406030204" pitchFamily="18" charset="0"/>
                            </a:rPr>
                          </m:ctrlPr>
                        </m:dPr>
                        <m:e>
                          <m:r>
                            <a:rPr lang="en-US" altLang="zh-CN" b="1" i="1" smtClean="0">
                              <a:solidFill>
                                <a:srgbClr val="CC0099"/>
                              </a:solidFill>
                              <a:latin typeface="Cambria Math" panose="02040503050406030204" pitchFamily="18" charset="0"/>
                              <a:ea typeface="Cambria Math" panose="02040503050406030204" pitchFamily="18" charset="0"/>
                            </a:rPr>
                            <m:t>𝒙</m:t>
                          </m:r>
                        </m:e>
                      </m:d>
                      <m:r>
                        <a:rPr lang="en-US" altLang="zh-CN" b="1" i="1" smtClean="0">
                          <a:solidFill>
                            <a:srgbClr val="CC0099"/>
                          </a:solidFill>
                          <a:latin typeface="Cambria Math" panose="02040503050406030204" pitchFamily="18" charset="0"/>
                          <a:ea typeface="Cambria Math" panose="02040503050406030204" pitchFamily="18" charset="0"/>
                        </a:rPr>
                        <m:t>)⇔</m:t>
                      </m:r>
                      <m:d>
                        <m:dPr>
                          <m:ctrlPr>
                            <a:rPr lang="en-US" altLang="zh-CN" b="1" i="1">
                              <a:solidFill>
                                <a:srgbClr val="CC0099"/>
                              </a:solidFill>
                              <a:latin typeface="Cambria Math" panose="02040503050406030204" pitchFamily="18" charset="0"/>
                              <a:ea typeface="Cambria Math" panose="02040503050406030204" pitchFamily="18" charset="0"/>
                            </a:rPr>
                          </m:ctrlPr>
                        </m:dPr>
                        <m:e>
                          <m:r>
                            <a:rPr lang="en-US" altLang="zh-CN" b="1" i="1">
                              <a:solidFill>
                                <a:srgbClr val="CC0099"/>
                              </a:solidFill>
                              <a:latin typeface="Cambria Math" panose="02040503050406030204" pitchFamily="18" charset="0"/>
                              <a:ea typeface="Cambria Math" panose="02040503050406030204" pitchFamily="18" charset="0"/>
                            </a:rPr>
                            <m:t>∀</m:t>
                          </m:r>
                          <m:r>
                            <a:rPr lang="en-US" altLang="zh-CN" b="1" i="1">
                              <a:solidFill>
                                <a:srgbClr val="CC0099"/>
                              </a:solidFill>
                              <a:latin typeface="Cambria Math" panose="02040503050406030204" pitchFamily="18" charset="0"/>
                              <a:ea typeface="Cambria Math" panose="02040503050406030204" pitchFamily="18" charset="0"/>
                            </a:rPr>
                            <m:t>𝒙</m:t>
                          </m:r>
                        </m:e>
                      </m:d>
                      <m:r>
                        <a:rPr lang="en-US" altLang="zh-CN" b="1" i="1">
                          <a:solidFill>
                            <a:srgbClr val="CC0099"/>
                          </a:solidFill>
                          <a:latin typeface="Cambria Math" panose="02040503050406030204" pitchFamily="18" charset="0"/>
                        </a:rPr>
                        <m:t>(</m:t>
                      </m:r>
                      <m:r>
                        <a:rPr lang="en-US" altLang="zh-CN" b="1" i="1">
                          <a:solidFill>
                            <a:srgbClr val="CC0099"/>
                          </a:solidFill>
                          <a:latin typeface="Cambria Math" panose="02040503050406030204" pitchFamily="18" charset="0"/>
                        </a:rPr>
                        <m:t>𝑩</m:t>
                      </m:r>
                      <m:r>
                        <a:rPr lang="en-US" altLang="zh-CN" b="1" i="1">
                          <a:solidFill>
                            <a:srgbClr val="CC0099"/>
                          </a:solidFill>
                          <a:latin typeface="Cambria Math" panose="02040503050406030204" pitchFamily="18" charset="0"/>
                          <a:ea typeface="Cambria Math" panose="02040503050406030204" pitchFamily="18" charset="0"/>
                        </a:rPr>
                        <m:t>→</m:t>
                      </m:r>
                      <m:r>
                        <a:rPr lang="en-US" altLang="zh-CN" b="1" i="1">
                          <a:solidFill>
                            <a:srgbClr val="CC0099"/>
                          </a:solidFill>
                          <a:latin typeface="Cambria Math" panose="02040503050406030204" pitchFamily="18" charset="0"/>
                          <a:ea typeface="Cambria Math" panose="02040503050406030204" pitchFamily="18" charset="0"/>
                        </a:rPr>
                        <m:t>𝑨</m:t>
                      </m:r>
                      <m:d>
                        <m:dPr>
                          <m:ctrlPr>
                            <a:rPr lang="en-US" altLang="zh-CN" b="1" i="1">
                              <a:solidFill>
                                <a:srgbClr val="CC0099"/>
                              </a:solidFill>
                              <a:latin typeface="Cambria Math" panose="02040503050406030204" pitchFamily="18" charset="0"/>
                              <a:ea typeface="Cambria Math" panose="02040503050406030204" pitchFamily="18" charset="0"/>
                            </a:rPr>
                          </m:ctrlPr>
                        </m:dPr>
                        <m:e>
                          <m:r>
                            <a:rPr lang="en-US" altLang="zh-CN" b="1" i="1">
                              <a:solidFill>
                                <a:srgbClr val="CC0099"/>
                              </a:solidFill>
                              <a:latin typeface="Cambria Math" panose="02040503050406030204" pitchFamily="18" charset="0"/>
                              <a:ea typeface="Cambria Math" panose="02040503050406030204" pitchFamily="18" charset="0"/>
                            </a:rPr>
                            <m:t>𝒙</m:t>
                          </m:r>
                        </m:e>
                      </m:d>
                      <m:r>
                        <a:rPr lang="en-US" altLang="zh-CN" b="1" i="1">
                          <a:solidFill>
                            <a:srgbClr val="CC0099"/>
                          </a:solidFill>
                          <a:latin typeface="Cambria Math" panose="02040503050406030204" pitchFamily="18" charset="0"/>
                          <a:ea typeface="Cambria Math" panose="02040503050406030204" pitchFamily="18" charset="0"/>
                        </a:rPr>
                        <m:t>)</m:t>
                      </m:r>
                    </m:oMath>
                  </m:oMathPara>
                </a14:m>
                <a:endParaRPr lang="en-US" altLang="zh-CN" b="1" dirty="0" smtClean="0">
                  <a:solidFill>
                    <a:srgbClr val="CC0099"/>
                  </a:solidFill>
                </a:endParaRPr>
              </a:p>
              <a:p>
                <a:pPr marL="0" indent="0">
                  <a:buNone/>
                </a:pPr>
                <a14:m>
                  <m:oMathPara xmlns:m="http://schemas.openxmlformats.org/officeDocument/2006/math">
                    <m:oMathParaPr>
                      <m:jc m:val="centerGroup"/>
                    </m:oMathParaPr>
                    <m:oMath xmlns:m="http://schemas.openxmlformats.org/officeDocument/2006/math">
                      <m:r>
                        <a:rPr lang="en-US" altLang="zh-CN" b="1" i="1">
                          <a:solidFill>
                            <a:srgbClr val="CC0099"/>
                          </a:solidFill>
                          <a:latin typeface="Cambria Math" panose="02040503050406030204" pitchFamily="18" charset="0"/>
                        </a:rPr>
                        <m:t>(</m:t>
                      </m:r>
                      <m:r>
                        <a:rPr lang="en-US" altLang="zh-CN" b="1" i="1">
                          <a:solidFill>
                            <a:srgbClr val="CC0099"/>
                          </a:solidFill>
                          <a:latin typeface="Cambria Math" panose="02040503050406030204" pitchFamily="18" charset="0"/>
                        </a:rPr>
                        <m:t>𝑩</m:t>
                      </m:r>
                      <m:r>
                        <a:rPr lang="en-US" altLang="zh-CN" b="1" i="1">
                          <a:solidFill>
                            <a:srgbClr val="CC0099"/>
                          </a:solidFill>
                          <a:latin typeface="Cambria Math" panose="02040503050406030204" pitchFamily="18" charset="0"/>
                          <a:ea typeface="Cambria Math" panose="02040503050406030204" pitchFamily="18" charset="0"/>
                        </a:rPr>
                        <m:t>→</m:t>
                      </m:r>
                      <m:d>
                        <m:dPr>
                          <m:ctrlPr>
                            <a:rPr lang="en-US" altLang="zh-CN" b="1" i="1">
                              <a:solidFill>
                                <a:srgbClr val="CC0099"/>
                              </a:solidFill>
                              <a:latin typeface="Cambria Math" panose="02040503050406030204" pitchFamily="18" charset="0"/>
                              <a:ea typeface="Cambria Math" panose="02040503050406030204" pitchFamily="18" charset="0"/>
                            </a:rPr>
                          </m:ctrlPr>
                        </m:dPr>
                        <m:e>
                          <m:r>
                            <a:rPr lang="en-US" altLang="zh-CN" b="1" i="1" smtClean="0">
                              <a:solidFill>
                                <a:srgbClr val="CC0099"/>
                              </a:solidFill>
                              <a:latin typeface="Cambria Math" panose="02040503050406030204" pitchFamily="18" charset="0"/>
                              <a:ea typeface="Cambria Math" panose="02040503050406030204" pitchFamily="18" charset="0"/>
                            </a:rPr>
                            <m:t>∃</m:t>
                          </m:r>
                          <m:r>
                            <a:rPr lang="en-US" altLang="zh-CN" b="1" i="1">
                              <a:solidFill>
                                <a:srgbClr val="CC0099"/>
                              </a:solidFill>
                              <a:latin typeface="Cambria Math" panose="02040503050406030204" pitchFamily="18" charset="0"/>
                              <a:ea typeface="Cambria Math" panose="02040503050406030204" pitchFamily="18" charset="0"/>
                            </a:rPr>
                            <m:t>𝒙</m:t>
                          </m:r>
                        </m:e>
                      </m:d>
                      <m:r>
                        <a:rPr lang="en-US" altLang="zh-CN" b="1" i="1">
                          <a:solidFill>
                            <a:srgbClr val="CC0099"/>
                          </a:solidFill>
                          <a:latin typeface="Cambria Math" panose="02040503050406030204" pitchFamily="18" charset="0"/>
                          <a:ea typeface="Cambria Math" panose="02040503050406030204" pitchFamily="18" charset="0"/>
                        </a:rPr>
                        <m:t>𝑨</m:t>
                      </m:r>
                      <m:d>
                        <m:dPr>
                          <m:ctrlPr>
                            <a:rPr lang="en-US" altLang="zh-CN" b="1" i="1">
                              <a:solidFill>
                                <a:srgbClr val="CC0099"/>
                              </a:solidFill>
                              <a:latin typeface="Cambria Math" panose="02040503050406030204" pitchFamily="18" charset="0"/>
                              <a:ea typeface="Cambria Math" panose="02040503050406030204" pitchFamily="18" charset="0"/>
                            </a:rPr>
                          </m:ctrlPr>
                        </m:dPr>
                        <m:e>
                          <m:r>
                            <a:rPr lang="en-US" altLang="zh-CN" b="1" i="1">
                              <a:solidFill>
                                <a:srgbClr val="CC0099"/>
                              </a:solidFill>
                              <a:latin typeface="Cambria Math" panose="02040503050406030204" pitchFamily="18" charset="0"/>
                              <a:ea typeface="Cambria Math" panose="02040503050406030204" pitchFamily="18" charset="0"/>
                            </a:rPr>
                            <m:t>𝒙</m:t>
                          </m:r>
                        </m:e>
                      </m:d>
                      <m:r>
                        <a:rPr lang="en-US" altLang="zh-CN" b="1" i="1">
                          <a:solidFill>
                            <a:srgbClr val="CC0099"/>
                          </a:solidFill>
                          <a:latin typeface="Cambria Math" panose="02040503050406030204" pitchFamily="18" charset="0"/>
                          <a:ea typeface="Cambria Math" panose="02040503050406030204" pitchFamily="18" charset="0"/>
                        </a:rPr>
                        <m:t>)⇔</m:t>
                      </m:r>
                      <m:d>
                        <m:dPr>
                          <m:ctrlPr>
                            <a:rPr lang="en-US" altLang="zh-CN" b="1" i="1">
                              <a:solidFill>
                                <a:srgbClr val="CC0099"/>
                              </a:solidFill>
                              <a:latin typeface="Cambria Math" panose="02040503050406030204" pitchFamily="18" charset="0"/>
                              <a:ea typeface="Cambria Math" panose="02040503050406030204" pitchFamily="18" charset="0"/>
                            </a:rPr>
                          </m:ctrlPr>
                        </m:dPr>
                        <m:e>
                          <m:r>
                            <a:rPr lang="en-US" altLang="zh-CN" b="1" i="1" smtClean="0">
                              <a:solidFill>
                                <a:srgbClr val="CC0099"/>
                              </a:solidFill>
                              <a:latin typeface="Cambria Math" panose="02040503050406030204" pitchFamily="18" charset="0"/>
                              <a:ea typeface="Cambria Math" panose="02040503050406030204" pitchFamily="18" charset="0"/>
                            </a:rPr>
                            <m:t>∃</m:t>
                          </m:r>
                          <m:r>
                            <a:rPr lang="en-US" altLang="zh-CN" b="1" i="1">
                              <a:solidFill>
                                <a:srgbClr val="CC0099"/>
                              </a:solidFill>
                              <a:latin typeface="Cambria Math" panose="02040503050406030204" pitchFamily="18" charset="0"/>
                              <a:ea typeface="Cambria Math" panose="02040503050406030204" pitchFamily="18" charset="0"/>
                            </a:rPr>
                            <m:t>𝒙</m:t>
                          </m:r>
                        </m:e>
                      </m:d>
                      <m:r>
                        <a:rPr lang="en-US" altLang="zh-CN" b="1" i="1">
                          <a:solidFill>
                            <a:srgbClr val="CC0099"/>
                          </a:solidFill>
                          <a:latin typeface="Cambria Math" panose="02040503050406030204" pitchFamily="18" charset="0"/>
                        </a:rPr>
                        <m:t>(</m:t>
                      </m:r>
                      <m:r>
                        <a:rPr lang="en-US" altLang="zh-CN" b="1" i="1">
                          <a:solidFill>
                            <a:srgbClr val="CC0099"/>
                          </a:solidFill>
                          <a:latin typeface="Cambria Math" panose="02040503050406030204" pitchFamily="18" charset="0"/>
                        </a:rPr>
                        <m:t>𝑩</m:t>
                      </m:r>
                      <m:r>
                        <a:rPr lang="en-US" altLang="zh-CN" b="1" i="1">
                          <a:solidFill>
                            <a:srgbClr val="CC0099"/>
                          </a:solidFill>
                          <a:latin typeface="Cambria Math" panose="02040503050406030204" pitchFamily="18" charset="0"/>
                          <a:ea typeface="Cambria Math" panose="02040503050406030204" pitchFamily="18" charset="0"/>
                        </a:rPr>
                        <m:t>→</m:t>
                      </m:r>
                      <m:r>
                        <a:rPr lang="en-US" altLang="zh-CN" b="1" i="1">
                          <a:solidFill>
                            <a:srgbClr val="CC0099"/>
                          </a:solidFill>
                          <a:latin typeface="Cambria Math" panose="02040503050406030204" pitchFamily="18" charset="0"/>
                          <a:ea typeface="Cambria Math" panose="02040503050406030204" pitchFamily="18" charset="0"/>
                        </a:rPr>
                        <m:t>𝑨</m:t>
                      </m:r>
                      <m:d>
                        <m:dPr>
                          <m:ctrlPr>
                            <a:rPr lang="en-US" altLang="zh-CN" b="1" i="1">
                              <a:solidFill>
                                <a:srgbClr val="CC0099"/>
                              </a:solidFill>
                              <a:latin typeface="Cambria Math" panose="02040503050406030204" pitchFamily="18" charset="0"/>
                              <a:ea typeface="Cambria Math" panose="02040503050406030204" pitchFamily="18" charset="0"/>
                            </a:rPr>
                          </m:ctrlPr>
                        </m:dPr>
                        <m:e>
                          <m:r>
                            <a:rPr lang="en-US" altLang="zh-CN" b="1" i="1">
                              <a:solidFill>
                                <a:srgbClr val="CC0099"/>
                              </a:solidFill>
                              <a:latin typeface="Cambria Math" panose="02040503050406030204" pitchFamily="18" charset="0"/>
                              <a:ea typeface="Cambria Math" panose="02040503050406030204" pitchFamily="18" charset="0"/>
                            </a:rPr>
                            <m:t>𝒙</m:t>
                          </m:r>
                        </m:e>
                      </m:d>
                      <m:r>
                        <a:rPr lang="en-US" altLang="zh-CN" b="1" i="1">
                          <a:solidFill>
                            <a:srgbClr val="CC0099"/>
                          </a:solidFill>
                          <a:latin typeface="Cambria Math" panose="02040503050406030204" pitchFamily="18" charset="0"/>
                          <a:ea typeface="Cambria Math" panose="02040503050406030204" pitchFamily="18" charset="0"/>
                        </a:rPr>
                        <m:t>)</m:t>
                      </m:r>
                    </m:oMath>
                  </m:oMathPara>
                </a14:m>
                <a:endParaRPr lang="zh-CN" altLang="en-US" b="1" dirty="0">
                  <a:solidFill>
                    <a:srgbClr val="CC0099"/>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37" t="-105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B67C87BA-7BB4-4FBB-8EE6-A30C0FB65631}" type="datetime1">
              <a:rPr lang="zh-CN" altLang="en-US" smtClean="0"/>
              <a:pPr/>
              <a:t>2019/10/29</a:t>
            </a:fld>
            <a:endParaRPr lang="zh-CN" altLang="en-US"/>
          </a:p>
        </p:txBody>
      </p:sp>
      <p:sp>
        <p:nvSpPr>
          <p:cNvPr id="5" name="灯片编号占位符 4"/>
          <p:cNvSpPr>
            <a:spLocks noGrp="1"/>
          </p:cNvSpPr>
          <p:nvPr>
            <p:ph type="sldNum" sz="quarter" idx="12"/>
          </p:nvPr>
        </p:nvSpPr>
        <p:spPr/>
        <p:txBody>
          <a:bodyPr/>
          <a:lstStyle/>
          <a:p>
            <a:fld id="{9880C485-3EAF-4318-915D-9216C2569B1B}" type="slidenum">
              <a:rPr lang="zh-CN" altLang="en-US" smtClean="0"/>
              <a:pPr/>
              <a:t>31</a:t>
            </a:fld>
            <a:endParaRPr lang="zh-CN" altLang="en-US"/>
          </a:p>
        </p:txBody>
      </p:sp>
    </p:spTree>
    <p:extLst>
      <p:ext uri="{BB962C8B-B14F-4D97-AF65-F5344CB8AC3E}">
        <p14:creationId xmlns:p14="http://schemas.microsoft.com/office/powerpoint/2010/main" val="36857935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 </a:t>
            </a:r>
            <a:r>
              <a:rPr lang="zh-CN" altLang="en-US" dirty="0"/>
              <a:t>谓词演算的等价式与蕴含式</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b="1" dirty="0" smtClean="0">
                    <a:solidFill>
                      <a:srgbClr val="0000CC"/>
                    </a:solidFill>
                  </a:rPr>
                  <a:t>例</a:t>
                </a:r>
                <a:r>
                  <a:rPr lang="en-US" altLang="zh-CN" b="1" dirty="0" smtClean="0">
                    <a:solidFill>
                      <a:srgbClr val="0000CC"/>
                    </a:solidFill>
                  </a:rPr>
                  <a:t>2</a:t>
                </a:r>
                <a:r>
                  <a:rPr lang="en-US" altLang="zh-CN" b="1" dirty="0" smtClean="0"/>
                  <a:t> </a:t>
                </a:r>
                <a:r>
                  <a:rPr lang="zh-CN" altLang="en-US" b="1" dirty="0" smtClean="0"/>
                  <a:t>证明</a:t>
                </a:r>
                <a14:m>
                  <m:oMath xmlns:m="http://schemas.openxmlformats.org/officeDocument/2006/math">
                    <m:r>
                      <a:rPr lang="en-US" altLang="zh-CN" b="1" i="1" smtClean="0">
                        <a:latin typeface="Cambria Math" panose="02040503050406030204" pitchFamily="18" charset="0"/>
                      </a:rPr>
                      <m:t>(</m:t>
                    </m:r>
                    <m:d>
                      <m:dPr>
                        <m:ctrlPr>
                          <a:rPr lang="en-US" altLang="zh-CN" b="1" i="1" smtClean="0">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e>
                    </m:d>
                    <m:r>
                      <a:rPr lang="en-US" altLang="zh-CN" b="1" i="1" smtClean="0">
                        <a:latin typeface="Cambria Math" panose="02040503050406030204" pitchFamily="18" charset="0"/>
                      </a:rPr>
                      <m:t>𝑨</m:t>
                    </m:r>
                    <m:r>
                      <a:rPr lang="en-US" altLang="zh-CN" b="1" i="1" smtClean="0">
                        <a:latin typeface="Cambria Math" panose="02040503050406030204" pitchFamily="18" charset="0"/>
                      </a:rPr>
                      <m:t>(</m:t>
                    </m:r>
                    <m:r>
                      <a:rPr lang="en-US" altLang="zh-CN" b="1" i="1" smtClean="0">
                        <a:latin typeface="Cambria Math" panose="02040503050406030204" pitchFamily="18" charset="0"/>
                      </a:rPr>
                      <m:t>𝒙</m:t>
                    </m:r>
                    <m:r>
                      <a:rPr lang="en-US" altLang="zh-CN" b="1" i="1" smtClean="0">
                        <a:latin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𝑩</m:t>
                    </m:r>
                    <m:r>
                      <a:rPr lang="en-US" altLang="zh-CN" b="1" i="1" smtClean="0">
                        <a:latin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𝑨</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𝒙</m:t>
                        </m:r>
                      </m:e>
                    </m:d>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𝑩</m:t>
                    </m:r>
                    <m:r>
                      <a:rPr lang="en-US" altLang="zh-CN" b="1" i="1">
                        <a:latin typeface="Cambria Math" panose="02040503050406030204" pitchFamily="18" charset="0"/>
                        <a:ea typeface="Cambria Math" panose="02040503050406030204" pitchFamily="18" charset="0"/>
                      </a:rPr>
                      <m:t>)</m:t>
                    </m:r>
                  </m:oMath>
                </a14:m>
                <a:endParaRPr lang="en-US" altLang="zh-CN" b="1" dirty="0"/>
              </a:p>
              <a:p>
                <a:r>
                  <a:rPr lang="zh-CN" altLang="en-US" b="1" dirty="0" smtClean="0"/>
                  <a:t>证</a:t>
                </a:r>
                <a:r>
                  <a:rPr lang="en-US" altLang="zh-CN" b="1" dirty="0" smtClean="0"/>
                  <a:t>. </a:t>
                </a:r>
                <a14:m>
                  <m:oMath xmlns:m="http://schemas.openxmlformats.org/officeDocument/2006/math">
                    <m:d>
                      <m:dPr>
                        <m:ctrlPr>
                          <a:rPr lang="en-US" altLang="zh-CN" b="1" i="1">
                            <a:latin typeface="Cambria Math" panose="02040503050406030204" pitchFamily="18" charset="0"/>
                            <a:ea typeface="Cambria Math" panose="02040503050406030204" pitchFamily="18" charset="0"/>
                          </a:rPr>
                        </m:ctrlPr>
                      </m:dPr>
                      <m:e>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e>
                        </m:d>
                        <m:r>
                          <a:rPr lang="en-US" altLang="zh-CN" b="1" i="1">
                            <a:latin typeface="Cambria Math" panose="02040503050406030204" pitchFamily="18" charset="0"/>
                          </a:rPr>
                          <m:t>𝑨</m:t>
                        </m:r>
                        <m:d>
                          <m:dPr>
                            <m:ctrlPr>
                              <a:rPr lang="en-US" altLang="zh-CN" b="1" i="1">
                                <a:latin typeface="Cambria Math" panose="02040503050406030204" pitchFamily="18" charset="0"/>
                              </a:rPr>
                            </m:ctrlPr>
                          </m:dPr>
                          <m:e>
                            <m:r>
                              <a:rPr lang="en-US" altLang="zh-CN" b="1" i="1">
                                <a:latin typeface="Cambria Math" panose="02040503050406030204" pitchFamily="18" charset="0"/>
                              </a:rPr>
                              <m:t>𝒙</m:t>
                            </m:r>
                          </m:e>
                        </m:d>
                        <m:r>
                          <a:rPr lang="en-US" altLang="zh-CN" b="1" i="1">
                            <a:latin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𝑩</m:t>
                        </m:r>
                      </m:e>
                    </m:d>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e>
                    </m:d>
                    <m:r>
                      <a:rPr lang="en-US" altLang="zh-CN" b="1" i="1">
                        <a:latin typeface="Cambria Math" panose="02040503050406030204" pitchFamily="18" charset="0"/>
                      </a:rPr>
                      <m:t>𝑨</m:t>
                    </m:r>
                    <m:d>
                      <m:dPr>
                        <m:ctrlPr>
                          <a:rPr lang="en-US" altLang="zh-CN" b="1" i="1">
                            <a:latin typeface="Cambria Math" panose="02040503050406030204" pitchFamily="18" charset="0"/>
                          </a:rPr>
                        </m:ctrlPr>
                      </m:dPr>
                      <m:e>
                        <m:r>
                          <a:rPr lang="en-US" altLang="zh-CN" b="1" i="1">
                            <a:latin typeface="Cambria Math" panose="02040503050406030204" pitchFamily="18" charset="0"/>
                          </a:rPr>
                          <m:t>𝒙</m:t>
                        </m:r>
                      </m:e>
                    </m:d>
                    <m:r>
                      <a:rPr lang="en-US" altLang="zh-CN" b="1" i="1" smtClean="0">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𝑩</m:t>
                    </m:r>
                  </m:oMath>
                </a14:m>
                <a:endParaRPr lang="en-US" altLang="zh-CN" b="1" i="1" dirty="0" smtClean="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1" i="1">
                          <a:latin typeface="Cambria Math" panose="02040503050406030204" pitchFamily="18" charset="0"/>
                          <a:ea typeface="Cambria Math" panose="02040503050406030204" pitchFamily="18" charset="0"/>
                        </a:rPr>
                        <m:t>⇔</m:t>
                      </m:r>
                      <m:d>
                        <m:dPr>
                          <m:ctrlPr>
                            <a:rPr lang="en-US" altLang="zh-CN" b="1" i="1">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e>
                      </m:d>
                      <m:d>
                        <m:dPr>
                          <m:ctrlPr>
                            <a:rPr lang="en-US" altLang="zh-CN" b="1" i="1" smtClean="0">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rPr>
                            <m:t>𝑨</m:t>
                          </m:r>
                          <m:d>
                            <m:dPr>
                              <m:ctrlPr>
                                <a:rPr lang="en-US" altLang="zh-CN" b="1" i="1">
                                  <a:latin typeface="Cambria Math" panose="02040503050406030204" pitchFamily="18" charset="0"/>
                                </a:rPr>
                              </m:ctrlPr>
                            </m:dPr>
                            <m:e>
                              <m:r>
                                <a:rPr lang="en-US" altLang="zh-CN" b="1" i="1">
                                  <a:latin typeface="Cambria Math" panose="02040503050406030204" pitchFamily="18" charset="0"/>
                                </a:rPr>
                                <m:t>𝒙</m:t>
                              </m:r>
                            </m:e>
                          </m:d>
                        </m:e>
                      </m:d>
                      <m:r>
                        <a:rPr lang="en-US" altLang="zh-CN" b="1" i="1">
                          <a:latin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𝑩</m:t>
                      </m:r>
                    </m:oMath>
                  </m:oMathPara>
                </a14:m>
                <a:endParaRPr lang="en-US" altLang="zh-CN" b="1" i="1" dirty="0" smtClean="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1" i="1">
                          <a:latin typeface="Cambria Math" panose="02040503050406030204" pitchFamily="18" charset="0"/>
                          <a:ea typeface="Cambria Math" panose="02040503050406030204" pitchFamily="18" charset="0"/>
                        </a:rPr>
                        <m:t>⇔</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e>
                      </m:d>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rPr>
                            <m:t>𝑨</m:t>
                          </m:r>
                          <m:d>
                            <m:dPr>
                              <m:ctrlPr>
                                <a:rPr lang="en-US" altLang="zh-CN" b="1" i="1">
                                  <a:latin typeface="Cambria Math" panose="02040503050406030204" pitchFamily="18" charset="0"/>
                                </a:rPr>
                              </m:ctrlPr>
                            </m:dPr>
                            <m:e>
                              <m:r>
                                <a:rPr lang="en-US" altLang="zh-CN" b="1" i="1">
                                  <a:latin typeface="Cambria Math" panose="02040503050406030204" pitchFamily="18" charset="0"/>
                                </a:rPr>
                                <m:t>𝒙</m:t>
                              </m:r>
                            </m:e>
                          </m:d>
                          <m:r>
                            <a:rPr lang="en-US" altLang="zh-CN" b="1" i="1">
                              <a:latin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𝑩</m:t>
                          </m:r>
                        </m:e>
                      </m:d>
                    </m:oMath>
                  </m:oMathPara>
                </a14:m>
                <a:endParaRPr lang="en-US" altLang="zh-CN" b="1" i="1" dirty="0" smtClean="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𝑨</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𝒙</m:t>
                          </m:r>
                        </m:e>
                      </m:d>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𝑩</m:t>
                      </m:r>
                      <m:r>
                        <a:rPr lang="en-US" altLang="zh-CN" b="1" i="1">
                          <a:latin typeface="Cambria Math" panose="02040503050406030204" pitchFamily="18" charset="0"/>
                          <a:ea typeface="Cambria Math" panose="02040503050406030204" pitchFamily="18" charset="0"/>
                        </a:rPr>
                        <m:t>)</m:t>
                      </m:r>
                    </m:oMath>
                  </m:oMathPara>
                </a14:m>
                <a:endParaRPr lang="en-US" altLang="zh-CN" b="1" dirty="0" smtClean="0"/>
              </a:p>
              <a:p>
                <a:r>
                  <a:rPr lang="zh-CN" altLang="en-US" b="1" dirty="0" smtClean="0"/>
                  <a:t>当谓词的变元与量词的指导变元不同时，亦能有类似于上述的公式。</a:t>
                </a:r>
                <a:endParaRPr lang="en-US" altLang="zh-CN" b="1" dirty="0" smtClean="0"/>
              </a:p>
              <a:p>
                <a:pPr marL="0" indent="0">
                  <a:buNone/>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rPr>
                        <m:t>)(</m:t>
                      </m:r>
                      <m:r>
                        <a:rPr lang="en-US" altLang="zh-CN" b="1" i="1" smtClean="0">
                          <a:latin typeface="Cambria Math" panose="02040503050406030204" pitchFamily="18" charset="0"/>
                        </a:rPr>
                        <m:t>𝑷</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𝒙</m:t>
                          </m:r>
                        </m:e>
                      </m:d>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𝑸</m:t>
                      </m:r>
                      <m:d>
                        <m:dPr>
                          <m:ctrlPr>
                            <a:rPr lang="en-US" altLang="zh-CN" b="1" i="1" smtClean="0">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𝒚</m:t>
                          </m:r>
                        </m:e>
                      </m:d>
                      <m:r>
                        <a:rPr lang="en-US" altLang="zh-CN" b="1" i="1" smtClean="0">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rPr>
                        <m:t>𝑷</m:t>
                      </m:r>
                      <m:d>
                        <m:dPr>
                          <m:ctrlPr>
                            <a:rPr lang="en-US" altLang="zh-CN" b="1" i="1">
                              <a:latin typeface="Cambria Math" panose="02040503050406030204" pitchFamily="18" charset="0"/>
                            </a:rPr>
                          </m:ctrlPr>
                        </m:dPr>
                        <m:e>
                          <m:r>
                            <a:rPr lang="en-US" altLang="zh-CN" b="1" i="1">
                              <a:latin typeface="Cambria Math" panose="02040503050406030204" pitchFamily="18" charset="0"/>
                            </a:rPr>
                            <m:t>𝒙</m:t>
                          </m:r>
                        </m:e>
                      </m:d>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𝑸</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𝒚</m:t>
                          </m:r>
                        </m:e>
                      </m:d>
                      <m:r>
                        <a:rPr lang="en-US" altLang="zh-CN" b="1" i="1">
                          <a:latin typeface="Cambria Math" panose="02040503050406030204" pitchFamily="18" charset="0"/>
                          <a:ea typeface="Cambria Math" panose="02040503050406030204" pitchFamily="18" charset="0"/>
                        </a:rPr>
                        <m:t>)</m:t>
                      </m:r>
                    </m:oMath>
                  </m:oMathPara>
                </a14:m>
                <a:endParaRPr lang="en-US" altLang="zh-CN" b="1" dirty="0"/>
              </a:p>
              <a:p>
                <a:pPr marL="0" indent="0">
                  <a:buNone/>
                </a:pPr>
                <a14:m>
                  <m:oMathPara xmlns:m="http://schemas.openxmlformats.org/officeDocument/2006/math">
                    <m:oMathParaPr>
                      <m:jc m:val="centerGroup"/>
                    </m:oMathParaPr>
                    <m:oMath xmlns:m="http://schemas.openxmlformats.org/officeDocument/2006/math">
                      <m:r>
                        <a:rPr lang="en-US" altLang="zh-CN" b="1" i="1">
                          <a:latin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𝒚</m:t>
                      </m:r>
                      <m:r>
                        <a:rPr lang="en-US" altLang="zh-CN" b="1" i="1">
                          <a:latin typeface="Cambria Math" panose="02040503050406030204" pitchFamily="18" charset="0"/>
                        </a:rPr>
                        <m:t>)</m:t>
                      </m:r>
                      <m:r>
                        <a:rPr lang="en-US" altLang="zh-CN" b="1" i="1">
                          <a:latin typeface="Cambria Math" panose="02040503050406030204" pitchFamily="18" charset="0"/>
                        </a:rPr>
                        <m:t>𝑷</m:t>
                      </m:r>
                      <m:d>
                        <m:dPr>
                          <m:ctrlPr>
                            <a:rPr lang="en-US" altLang="zh-CN" b="1" i="1">
                              <a:latin typeface="Cambria Math" panose="02040503050406030204" pitchFamily="18" charset="0"/>
                            </a:rPr>
                          </m:ctrlPr>
                        </m:dPr>
                        <m:e>
                          <m:r>
                            <a:rPr lang="en-US" altLang="zh-CN" b="1" i="1">
                              <a:latin typeface="Cambria Math" panose="02040503050406030204" pitchFamily="18" charset="0"/>
                            </a:rPr>
                            <m:t>𝒙</m:t>
                          </m:r>
                          <m:r>
                            <a:rPr lang="en-US" altLang="zh-CN" b="1" i="1" smtClean="0">
                              <a:latin typeface="Cambria Math" panose="02040503050406030204" pitchFamily="18" charset="0"/>
                            </a:rPr>
                            <m:t>,</m:t>
                          </m:r>
                          <m:r>
                            <a:rPr lang="en-US" altLang="zh-CN" b="1" i="1" smtClean="0">
                              <a:latin typeface="Cambria Math" panose="02040503050406030204" pitchFamily="18" charset="0"/>
                            </a:rPr>
                            <m:t>𝒚</m:t>
                          </m:r>
                        </m:e>
                      </m:d>
                      <m:r>
                        <a:rPr lang="en-US" altLang="zh-CN" b="1" i="1" smtClean="0">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𝑸</m:t>
                      </m:r>
                      <m:d>
                        <m:dPr>
                          <m:ctrlPr>
                            <a:rPr lang="en-US" altLang="zh-CN" b="1" i="1">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𝒛</m:t>
                          </m:r>
                        </m:e>
                      </m:d>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r>
                        <a:rPr lang="en-US" altLang="zh-CN" b="1" i="1">
                          <a:latin typeface="Cambria Math" panose="02040503050406030204" pitchFamily="18" charset="0"/>
                        </a:rPr>
                        <m:t>)</m:t>
                      </m:r>
                      <m:r>
                        <a:rPr lang="en-US" altLang="zh-CN" b="1" i="1">
                          <a:latin typeface="Cambria Math" panose="02040503050406030204" pitchFamily="18" charset="0"/>
                        </a:rPr>
                        <m:t>𝑷</m:t>
                      </m:r>
                      <m:d>
                        <m:dPr>
                          <m:ctrlPr>
                            <a:rPr lang="en-US" altLang="zh-CN" b="1" i="1">
                              <a:latin typeface="Cambria Math" panose="02040503050406030204" pitchFamily="18" charset="0"/>
                            </a:rPr>
                          </m:ctrlPr>
                        </m:dPr>
                        <m:e>
                          <m:r>
                            <a:rPr lang="en-US" altLang="zh-CN" b="1" i="1">
                              <a:latin typeface="Cambria Math" panose="02040503050406030204" pitchFamily="18" charset="0"/>
                            </a:rPr>
                            <m:t>𝒙</m:t>
                          </m:r>
                          <m:r>
                            <a:rPr lang="en-US" altLang="zh-CN" b="1" i="1" smtClean="0">
                              <a:latin typeface="Cambria Math" panose="02040503050406030204" pitchFamily="18" charset="0"/>
                            </a:rPr>
                            <m:t>,</m:t>
                          </m:r>
                          <m:r>
                            <a:rPr lang="en-US" altLang="zh-CN" b="1" i="1" smtClean="0">
                              <a:latin typeface="Cambria Math" panose="02040503050406030204" pitchFamily="18" charset="0"/>
                            </a:rPr>
                            <m:t>𝒚</m:t>
                          </m:r>
                        </m:e>
                      </m:d>
                      <m:r>
                        <a:rPr lang="en-US" altLang="zh-CN" b="1" i="1" smtClean="0">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𝑸</m:t>
                      </m:r>
                      <m:d>
                        <m:dPr>
                          <m:ctrlPr>
                            <a:rPr lang="en-US" altLang="zh-CN" b="1" i="1">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𝒛</m:t>
                          </m:r>
                        </m:e>
                      </m:d>
                      <m:r>
                        <a:rPr lang="en-US" altLang="zh-CN" b="1" i="1">
                          <a:latin typeface="Cambria Math" panose="02040503050406030204" pitchFamily="18" charset="0"/>
                          <a:ea typeface="Cambria Math" panose="02040503050406030204" pitchFamily="18" charset="0"/>
                        </a:rPr>
                        <m:t>)</m:t>
                      </m:r>
                    </m:oMath>
                  </m:oMathPara>
                </a14:m>
                <a:endParaRPr lang="en-US" altLang="zh-CN" b="1"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37" t="-1455" r="-51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B67C87BA-7BB4-4FBB-8EE6-A30C0FB65631}" type="datetime1">
              <a:rPr lang="zh-CN" altLang="en-US" smtClean="0"/>
              <a:pPr/>
              <a:t>2019/10/29</a:t>
            </a:fld>
            <a:endParaRPr lang="zh-CN" altLang="en-US"/>
          </a:p>
        </p:txBody>
      </p:sp>
      <p:sp>
        <p:nvSpPr>
          <p:cNvPr id="5" name="灯片编号占位符 4"/>
          <p:cNvSpPr>
            <a:spLocks noGrp="1"/>
          </p:cNvSpPr>
          <p:nvPr>
            <p:ph type="sldNum" sz="quarter" idx="12"/>
          </p:nvPr>
        </p:nvSpPr>
        <p:spPr/>
        <p:txBody>
          <a:bodyPr/>
          <a:lstStyle/>
          <a:p>
            <a:fld id="{9880C485-3EAF-4318-915D-9216C2569B1B}" type="slidenum">
              <a:rPr lang="zh-CN" altLang="en-US" smtClean="0"/>
              <a:pPr/>
              <a:t>32</a:t>
            </a:fld>
            <a:endParaRPr lang="zh-CN" altLang="en-US"/>
          </a:p>
        </p:txBody>
      </p:sp>
    </p:spTree>
    <p:extLst>
      <p:ext uri="{BB962C8B-B14F-4D97-AF65-F5344CB8AC3E}">
        <p14:creationId xmlns:p14="http://schemas.microsoft.com/office/powerpoint/2010/main" val="24261141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 </a:t>
            </a:r>
            <a:r>
              <a:rPr lang="zh-CN" altLang="en-US" dirty="0"/>
              <a:t>谓词演算的等价式与蕴含式</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pPr>
                  <a:lnSpc>
                    <a:spcPct val="150000"/>
                  </a:lnSpc>
                </a:pPr>
                <a:r>
                  <a:rPr lang="en-US" altLang="zh-CN" b="1" dirty="0" smtClean="0">
                    <a:solidFill>
                      <a:srgbClr val="0000CC"/>
                    </a:solidFill>
                  </a:rPr>
                  <a:t>(4) </a:t>
                </a:r>
                <a:r>
                  <a:rPr lang="zh-CN" altLang="en-US" b="1" dirty="0" smtClean="0">
                    <a:solidFill>
                      <a:srgbClr val="0000CC"/>
                    </a:solidFill>
                  </a:rPr>
                  <a:t>量词与命题联结词之间的一些等价式</a:t>
                </a:r>
                <a:endParaRPr lang="en-US" altLang="zh-CN" b="1" dirty="0" smtClean="0">
                  <a:solidFill>
                    <a:srgbClr val="0000CC"/>
                  </a:solidFill>
                </a:endParaRPr>
              </a:p>
              <a:p>
                <a:pPr>
                  <a:lnSpc>
                    <a:spcPct val="150000"/>
                  </a:lnSpc>
                </a:pPr>
                <a:r>
                  <a:rPr lang="zh-CN" altLang="en-US" b="1" dirty="0" smtClean="0">
                    <a:solidFill>
                      <a:srgbClr val="0000CC"/>
                    </a:solidFill>
                  </a:rPr>
                  <a:t>例</a:t>
                </a:r>
                <a:r>
                  <a:rPr lang="en-US" altLang="zh-CN" b="1" dirty="0">
                    <a:solidFill>
                      <a:srgbClr val="0000CC"/>
                    </a:solidFill>
                  </a:rPr>
                  <a:t> </a:t>
                </a:r>
                <a:r>
                  <a:rPr lang="zh-CN" altLang="en-US" b="1" dirty="0" smtClean="0"/>
                  <a:t>联欢会上所有人既唱歌又跳舞</a:t>
                </a:r>
                <a:r>
                  <a:rPr lang="zh-CN" altLang="en-US" b="1" dirty="0" smtClean="0">
                    <a:solidFill>
                      <a:srgbClr val="0000CC"/>
                    </a:solidFill>
                  </a:rPr>
                  <a:t>和</a:t>
                </a:r>
                <a:r>
                  <a:rPr lang="zh-CN" altLang="en-US" b="1" dirty="0" smtClean="0"/>
                  <a:t>联欢会上所有人唱歌且所有人跳舞。这两个语句意义相同。故有，</a:t>
                </a:r>
                <a:endParaRPr lang="en-US" altLang="zh-CN" b="1" dirty="0" smtClean="0">
                  <a:solidFill>
                    <a:srgbClr val="0000CC"/>
                  </a:solidFill>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b="1" i="1" smtClean="0">
                          <a:solidFill>
                            <a:srgbClr val="CC00CC"/>
                          </a:solidFill>
                          <a:latin typeface="Cambria Math" panose="02040503050406030204" pitchFamily="18" charset="0"/>
                        </a:rPr>
                        <m:t>(</m:t>
                      </m:r>
                      <m:r>
                        <a:rPr lang="en-US" altLang="zh-CN" b="1" i="1" smtClean="0">
                          <a:solidFill>
                            <a:srgbClr val="CC00CC"/>
                          </a:solidFill>
                          <a:latin typeface="Cambria Math" panose="02040503050406030204" pitchFamily="18" charset="0"/>
                          <a:ea typeface="Cambria Math" panose="02040503050406030204" pitchFamily="18" charset="0"/>
                        </a:rPr>
                        <m:t>∀</m:t>
                      </m:r>
                      <m:r>
                        <a:rPr lang="en-US" altLang="zh-CN" b="1" i="1" smtClean="0">
                          <a:solidFill>
                            <a:srgbClr val="CC00CC"/>
                          </a:solidFill>
                          <a:latin typeface="Cambria Math" panose="02040503050406030204" pitchFamily="18" charset="0"/>
                          <a:ea typeface="Cambria Math" panose="02040503050406030204" pitchFamily="18" charset="0"/>
                        </a:rPr>
                        <m:t>𝒙</m:t>
                      </m:r>
                      <m:r>
                        <a:rPr lang="en-US" altLang="zh-CN" b="1" i="1" smtClean="0">
                          <a:solidFill>
                            <a:srgbClr val="CC00CC"/>
                          </a:solidFill>
                          <a:latin typeface="Cambria Math" panose="02040503050406030204" pitchFamily="18" charset="0"/>
                        </a:rPr>
                        <m:t>)(</m:t>
                      </m:r>
                      <m:r>
                        <a:rPr lang="en-US" altLang="zh-CN" b="1" i="1" smtClean="0">
                          <a:solidFill>
                            <a:srgbClr val="CC00CC"/>
                          </a:solidFill>
                          <a:latin typeface="Cambria Math" panose="02040503050406030204" pitchFamily="18" charset="0"/>
                        </a:rPr>
                        <m:t>𝑨</m:t>
                      </m:r>
                      <m:r>
                        <a:rPr lang="en-US" altLang="zh-CN" b="1" i="1" smtClean="0">
                          <a:solidFill>
                            <a:srgbClr val="CC00CC"/>
                          </a:solidFill>
                          <a:latin typeface="Cambria Math" panose="02040503050406030204" pitchFamily="18" charset="0"/>
                        </a:rPr>
                        <m:t>(</m:t>
                      </m:r>
                      <m:r>
                        <a:rPr lang="en-US" altLang="zh-CN" b="1" i="1" smtClean="0">
                          <a:solidFill>
                            <a:srgbClr val="CC00CC"/>
                          </a:solidFill>
                          <a:latin typeface="Cambria Math" panose="02040503050406030204" pitchFamily="18" charset="0"/>
                        </a:rPr>
                        <m:t>𝒙</m:t>
                      </m:r>
                      <m:r>
                        <a:rPr lang="en-US" altLang="zh-CN" b="1" i="1" smtClean="0">
                          <a:solidFill>
                            <a:srgbClr val="CC00CC"/>
                          </a:solidFill>
                          <a:latin typeface="Cambria Math" panose="02040503050406030204" pitchFamily="18" charset="0"/>
                        </a:rPr>
                        <m:t>)∧</m:t>
                      </m:r>
                      <m:r>
                        <a:rPr lang="en-US" altLang="zh-CN" b="1" i="1" smtClean="0">
                          <a:solidFill>
                            <a:srgbClr val="CC00CC"/>
                          </a:solidFill>
                          <a:latin typeface="Cambria Math" panose="02040503050406030204" pitchFamily="18" charset="0"/>
                          <a:ea typeface="Cambria Math" panose="02040503050406030204" pitchFamily="18" charset="0"/>
                        </a:rPr>
                        <m:t>𝑩</m:t>
                      </m:r>
                      <m:r>
                        <a:rPr lang="en-US" altLang="zh-CN" b="1" i="1" smtClean="0">
                          <a:solidFill>
                            <a:srgbClr val="CC00CC"/>
                          </a:solidFill>
                          <a:latin typeface="Cambria Math" panose="02040503050406030204" pitchFamily="18" charset="0"/>
                          <a:ea typeface="Cambria Math" panose="02040503050406030204" pitchFamily="18" charset="0"/>
                        </a:rPr>
                        <m:t>(</m:t>
                      </m:r>
                      <m:r>
                        <a:rPr lang="en-US" altLang="zh-CN" b="1" i="1" smtClean="0">
                          <a:solidFill>
                            <a:srgbClr val="CC00CC"/>
                          </a:solidFill>
                          <a:latin typeface="Cambria Math" panose="02040503050406030204" pitchFamily="18" charset="0"/>
                          <a:ea typeface="Cambria Math" panose="02040503050406030204" pitchFamily="18" charset="0"/>
                        </a:rPr>
                        <m:t>𝒙</m:t>
                      </m:r>
                      <m:r>
                        <a:rPr lang="en-US" altLang="zh-CN" b="1" i="1" smtClean="0">
                          <a:solidFill>
                            <a:srgbClr val="CC00CC"/>
                          </a:solidFill>
                          <a:latin typeface="Cambria Math" panose="02040503050406030204" pitchFamily="18" charset="0"/>
                          <a:ea typeface="Cambria Math" panose="02040503050406030204" pitchFamily="18" charset="0"/>
                        </a:rPr>
                        <m:t>))⇔(∀</m:t>
                      </m:r>
                      <m:r>
                        <a:rPr lang="en-US" altLang="zh-CN" b="1" i="1">
                          <a:solidFill>
                            <a:srgbClr val="CC00CC"/>
                          </a:solidFill>
                          <a:latin typeface="Cambria Math" panose="02040503050406030204" pitchFamily="18" charset="0"/>
                          <a:ea typeface="Cambria Math" panose="02040503050406030204" pitchFamily="18" charset="0"/>
                        </a:rPr>
                        <m:t>𝒙</m:t>
                      </m:r>
                      <m:r>
                        <a:rPr lang="en-US" altLang="zh-CN" b="1" i="1">
                          <a:solidFill>
                            <a:srgbClr val="CC00CC"/>
                          </a:solidFill>
                          <a:latin typeface="Cambria Math" panose="02040503050406030204" pitchFamily="18" charset="0"/>
                        </a:rPr>
                        <m:t>)</m:t>
                      </m:r>
                      <m:r>
                        <a:rPr lang="en-US" altLang="zh-CN" b="1" i="1">
                          <a:solidFill>
                            <a:srgbClr val="CC00CC"/>
                          </a:solidFill>
                          <a:latin typeface="Cambria Math" panose="02040503050406030204" pitchFamily="18" charset="0"/>
                        </a:rPr>
                        <m:t>𝑨</m:t>
                      </m:r>
                      <m:r>
                        <a:rPr lang="en-US" altLang="zh-CN" b="1" i="1">
                          <a:solidFill>
                            <a:srgbClr val="CC00CC"/>
                          </a:solidFill>
                          <a:latin typeface="Cambria Math" panose="02040503050406030204" pitchFamily="18" charset="0"/>
                        </a:rPr>
                        <m:t>(</m:t>
                      </m:r>
                      <m:r>
                        <a:rPr lang="en-US" altLang="zh-CN" b="1" i="1">
                          <a:solidFill>
                            <a:srgbClr val="CC00CC"/>
                          </a:solidFill>
                          <a:latin typeface="Cambria Math" panose="02040503050406030204" pitchFamily="18" charset="0"/>
                        </a:rPr>
                        <m:t>𝒙</m:t>
                      </m:r>
                      <m:r>
                        <a:rPr lang="en-US" altLang="zh-CN" b="1" i="1">
                          <a:solidFill>
                            <a:srgbClr val="CC00CC"/>
                          </a:solidFill>
                          <a:latin typeface="Cambria Math" panose="02040503050406030204" pitchFamily="18" charset="0"/>
                        </a:rPr>
                        <m:t>)∧(∀</m:t>
                      </m:r>
                      <m:r>
                        <a:rPr lang="en-US" altLang="zh-CN" b="1" i="1">
                          <a:solidFill>
                            <a:srgbClr val="CC00CC"/>
                          </a:solidFill>
                          <a:latin typeface="Cambria Math" panose="02040503050406030204" pitchFamily="18" charset="0"/>
                          <a:ea typeface="Cambria Math" panose="02040503050406030204" pitchFamily="18" charset="0"/>
                        </a:rPr>
                        <m:t>𝒙</m:t>
                      </m:r>
                      <m:r>
                        <a:rPr lang="en-US" altLang="zh-CN" b="1" i="1">
                          <a:solidFill>
                            <a:srgbClr val="CC00CC"/>
                          </a:solidFill>
                          <a:latin typeface="Cambria Math" panose="02040503050406030204" pitchFamily="18" charset="0"/>
                        </a:rPr>
                        <m:t>)</m:t>
                      </m:r>
                      <m:r>
                        <a:rPr lang="en-US" altLang="zh-CN" b="1" i="1">
                          <a:solidFill>
                            <a:srgbClr val="CC00CC"/>
                          </a:solidFill>
                          <a:latin typeface="Cambria Math" panose="02040503050406030204" pitchFamily="18" charset="0"/>
                          <a:ea typeface="Cambria Math" panose="02040503050406030204" pitchFamily="18" charset="0"/>
                        </a:rPr>
                        <m:t>𝑩</m:t>
                      </m:r>
                      <m:r>
                        <a:rPr lang="en-US" altLang="zh-CN" b="1" i="1">
                          <a:solidFill>
                            <a:srgbClr val="CC00CC"/>
                          </a:solidFill>
                          <a:latin typeface="Cambria Math" panose="02040503050406030204" pitchFamily="18" charset="0"/>
                          <a:ea typeface="Cambria Math" panose="02040503050406030204" pitchFamily="18" charset="0"/>
                        </a:rPr>
                        <m:t>(</m:t>
                      </m:r>
                      <m:r>
                        <a:rPr lang="en-US" altLang="zh-CN" b="1" i="1">
                          <a:solidFill>
                            <a:srgbClr val="CC00CC"/>
                          </a:solidFill>
                          <a:latin typeface="Cambria Math" panose="02040503050406030204" pitchFamily="18" charset="0"/>
                          <a:ea typeface="Cambria Math" panose="02040503050406030204" pitchFamily="18" charset="0"/>
                        </a:rPr>
                        <m:t>𝒙</m:t>
                      </m:r>
                      <m:r>
                        <a:rPr lang="en-US" altLang="zh-CN" b="1" i="1">
                          <a:solidFill>
                            <a:srgbClr val="CC00CC"/>
                          </a:solidFill>
                          <a:latin typeface="Cambria Math" panose="02040503050406030204" pitchFamily="18" charset="0"/>
                          <a:ea typeface="Cambria Math" panose="02040503050406030204" pitchFamily="18" charset="0"/>
                        </a:rPr>
                        <m:t>)</m:t>
                      </m:r>
                    </m:oMath>
                  </m:oMathPara>
                </a14:m>
                <a:endParaRPr lang="en-US" altLang="zh-CN" b="1" dirty="0" smtClean="0">
                  <a:solidFill>
                    <a:srgbClr val="CC00CC"/>
                  </a:solidFill>
                </a:endParaRPr>
              </a:p>
              <a:p>
                <a:pPr marL="0" indent="0">
                  <a:lnSpc>
                    <a:spcPct val="150000"/>
                  </a:lnSpc>
                  <a:buNone/>
                </a:pPr>
                <a:r>
                  <a:rPr lang="zh-CN" altLang="en-US" b="1" dirty="0" smtClean="0"/>
                  <a:t>  类似地，</a:t>
                </a:r>
                <a:endParaRPr lang="en-US" altLang="zh-CN" b="1" dirty="0" smtClean="0"/>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b="1" i="1">
                          <a:latin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rPr>
                        <m:t>𝑨</m:t>
                      </m:r>
                      <m:r>
                        <a:rPr lang="en-US" altLang="zh-CN" b="1" i="1">
                          <a:latin typeface="Cambria Math" panose="02040503050406030204" pitchFamily="18" charset="0"/>
                        </a:rPr>
                        <m:t>(</m:t>
                      </m:r>
                      <m:r>
                        <a:rPr lang="en-US" altLang="zh-CN" b="1" i="1">
                          <a:latin typeface="Cambria Math" panose="02040503050406030204" pitchFamily="18" charset="0"/>
                        </a:rPr>
                        <m:t>𝒙</m:t>
                      </m:r>
                      <m:r>
                        <a:rPr lang="en-US" altLang="zh-CN" b="1" i="1">
                          <a:latin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𝑩</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rPr>
                        <m:t>)</m:t>
                      </m:r>
                      <m:r>
                        <a:rPr lang="en-US" altLang="zh-CN" b="1" i="1" smtClean="0">
                          <a:latin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rPr>
                        <m:t>𝑨</m:t>
                      </m:r>
                      <m:d>
                        <m:dPr>
                          <m:ctrlPr>
                            <a:rPr lang="en-US" altLang="zh-CN" b="1" i="1">
                              <a:latin typeface="Cambria Math" panose="02040503050406030204" pitchFamily="18" charset="0"/>
                            </a:rPr>
                          </m:ctrlPr>
                        </m:dPr>
                        <m:e>
                          <m:r>
                            <a:rPr lang="en-US" altLang="zh-CN" b="1" i="1">
                              <a:latin typeface="Cambria Math" panose="02040503050406030204" pitchFamily="18" charset="0"/>
                            </a:rPr>
                            <m:t>𝒙</m:t>
                          </m:r>
                        </m:e>
                      </m:d>
                      <m:r>
                        <a:rPr lang="en-US" altLang="zh-CN" b="1" i="1" smtClean="0">
                          <a:latin typeface="Cambria Math" panose="02040503050406030204" pitchFamily="18" charset="0"/>
                        </a:rPr>
                        <m:t>)</m:t>
                      </m:r>
                      <m:r>
                        <a:rPr lang="en-US" altLang="zh-CN" b="1" i="1">
                          <a:latin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rPr>
                        <m:t>)</m:t>
                      </m:r>
                      <m:r>
                        <a:rPr lang="en-US" altLang="zh-CN" b="1" i="1" smtClean="0">
                          <a:latin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𝑩</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𝒙</m:t>
                          </m:r>
                        </m:e>
                      </m:d>
                      <m:r>
                        <a:rPr lang="en-US" altLang="zh-CN" b="1" i="1" smtClean="0">
                          <a:latin typeface="Cambria Math" panose="02040503050406030204" pitchFamily="18" charset="0"/>
                          <a:ea typeface="Cambria Math" panose="02040503050406030204" pitchFamily="18" charset="0"/>
                        </a:rPr>
                        <m:t>)</m:t>
                      </m:r>
                    </m:oMath>
                  </m:oMathPara>
                </a14:m>
                <a:endParaRPr lang="zh-CN" altLang="en-US" b="1" dirty="0"/>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rPr>
                        <m:t>)(</m:t>
                      </m:r>
                      <m:r>
                        <a:rPr lang="en-US" altLang="zh-CN" b="1" i="1">
                          <a:latin typeface="Cambria Math" panose="02040503050406030204" pitchFamily="18" charset="0"/>
                        </a:rPr>
                        <m:t>𝑨</m:t>
                      </m:r>
                      <m:r>
                        <a:rPr lang="en-US" altLang="zh-CN" b="1" i="1">
                          <a:latin typeface="Cambria Math" panose="02040503050406030204" pitchFamily="18" charset="0"/>
                        </a:rPr>
                        <m:t>(</m:t>
                      </m:r>
                      <m:r>
                        <a:rPr lang="en-US" altLang="zh-CN" b="1" i="1">
                          <a:latin typeface="Cambria Math" panose="02040503050406030204" pitchFamily="18" charset="0"/>
                        </a:rPr>
                        <m:t>𝒙</m:t>
                      </m:r>
                      <m:r>
                        <a:rPr lang="en-US" altLang="zh-CN" b="1" i="1">
                          <a:latin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𝑩</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d>
                        <m:dPr>
                          <m:ctrlPr>
                            <a:rPr lang="en-US" altLang="zh-CN" b="1" i="1">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e>
                      </m:d>
                      <m:r>
                        <a:rPr lang="en-US" altLang="zh-CN" b="1" i="1">
                          <a:latin typeface="Cambria Math" panose="02040503050406030204" pitchFamily="18" charset="0"/>
                        </a:rPr>
                        <m:t>𝑨</m:t>
                      </m:r>
                      <m:d>
                        <m:dPr>
                          <m:ctrlPr>
                            <a:rPr lang="en-US" altLang="zh-CN" b="1" i="1">
                              <a:latin typeface="Cambria Math" panose="02040503050406030204" pitchFamily="18" charset="0"/>
                            </a:rPr>
                          </m:ctrlPr>
                        </m:dPr>
                        <m:e>
                          <m:r>
                            <a:rPr lang="en-US" altLang="zh-CN" b="1" i="1">
                              <a:latin typeface="Cambria Math" panose="02040503050406030204" pitchFamily="18" charset="0"/>
                            </a:rPr>
                            <m:t>𝒙</m:t>
                          </m:r>
                        </m:e>
                      </m:d>
                      <m:r>
                        <a:rPr lang="en-US" altLang="zh-CN" b="1" i="1">
                          <a:latin typeface="Cambria Math" panose="02040503050406030204" pitchFamily="18" charset="0"/>
                          <a:ea typeface="Cambria Math" panose="02040503050406030204" pitchFamily="18" charset="0"/>
                        </a:rPr>
                        <m:t>∨</m:t>
                      </m:r>
                      <m:d>
                        <m:dPr>
                          <m:ctrlPr>
                            <a:rPr lang="en-US" altLang="zh-CN" b="1" i="1">
                              <a:latin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e>
                      </m:d>
                      <m:r>
                        <a:rPr lang="en-US" altLang="zh-CN" b="1" i="1">
                          <a:latin typeface="Cambria Math" panose="02040503050406030204" pitchFamily="18" charset="0"/>
                          <a:ea typeface="Cambria Math" panose="02040503050406030204" pitchFamily="18" charset="0"/>
                        </a:rPr>
                        <m:t>𝑩</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𝒙</m:t>
                          </m:r>
                        </m:e>
                      </m:d>
                      <m:r>
                        <a:rPr lang="en-US" altLang="zh-CN" b="1" i="0" smtClean="0">
                          <a:latin typeface="Cambria Math" panose="02040503050406030204" pitchFamily="18" charset="0"/>
                          <a:ea typeface="Cambria Math" panose="02040503050406030204" pitchFamily="18" charset="0"/>
                        </a:rPr>
                        <m:t>)</m:t>
                      </m:r>
                    </m:oMath>
                  </m:oMathPara>
                </a14:m>
                <a:endParaRPr lang="zh-CN" altLang="en-US" b="1" dirty="0"/>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b="1" i="1">
                          <a:latin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rPr>
                        <m:t>)(</m:t>
                      </m:r>
                      <m:r>
                        <a:rPr lang="en-US" altLang="zh-CN" b="1" i="1">
                          <a:latin typeface="Cambria Math" panose="02040503050406030204" pitchFamily="18" charset="0"/>
                        </a:rPr>
                        <m:t>𝑨</m:t>
                      </m:r>
                      <m:r>
                        <a:rPr lang="en-US" altLang="zh-CN" b="1" i="1">
                          <a:latin typeface="Cambria Math" panose="02040503050406030204" pitchFamily="18" charset="0"/>
                        </a:rPr>
                        <m:t>(</m:t>
                      </m:r>
                      <m:r>
                        <a:rPr lang="en-US" altLang="zh-CN" b="1" i="1">
                          <a:latin typeface="Cambria Math" panose="02040503050406030204" pitchFamily="18" charset="0"/>
                        </a:rPr>
                        <m:t>𝒙</m:t>
                      </m:r>
                      <m:r>
                        <a:rPr lang="en-US" altLang="zh-CN" b="1" i="1">
                          <a:latin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𝑩</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rPr>
                        <m:t>)</m:t>
                      </m:r>
                      <m:r>
                        <a:rPr lang="en-US" altLang="zh-CN" b="1" i="1">
                          <a:latin typeface="Cambria Math" panose="02040503050406030204" pitchFamily="18" charset="0"/>
                        </a:rPr>
                        <m:t>𝑨</m:t>
                      </m:r>
                      <m:r>
                        <a:rPr lang="en-US" altLang="zh-CN" b="1" i="1">
                          <a:latin typeface="Cambria Math" panose="02040503050406030204" pitchFamily="18" charset="0"/>
                        </a:rPr>
                        <m:t>(</m:t>
                      </m:r>
                      <m:r>
                        <a:rPr lang="en-US" altLang="zh-CN" b="1" i="1">
                          <a:latin typeface="Cambria Math" panose="02040503050406030204" pitchFamily="18" charset="0"/>
                        </a:rPr>
                        <m:t>𝒙</m:t>
                      </m:r>
                      <m:r>
                        <a:rPr lang="en-US" altLang="zh-CN" b="1" i="1">
                          <a:latin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𝑩</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oMath>
                  </m:oMathPara>
                </a14:m>
                <a:endParaRPr lang="zh-CN" altLang="en-US" b="1"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37"/>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B67C87BA-7BB4-4FBB-8EE6-A30C0FB65631}" type="datetime1">
              <a:rPr lang="zh-CN" altLang="en-US" smtClean="0"/>
              <a:pPr/>
              <a:t>2019/10/29</a:t>
            </a:fld>
            <a:endParaRPr lang="zh-CN" altLang="en-US"/>
          </a:p>
        </p:txBody>
      </p:sp>
      <p:sp>
        <p:nvSpPr>
          <p:cNvPr id="5" name="灯片编号占位符 4"/>
          <p:cNvSpPr>
            <a:spLocks noGrp="1"/>
          </p:cNvSpPr>
          <p:nvPr>
            <p:ph type="sldNum" sz="quarter" idx="12"/>
          </p:nvPr>
        </p:nvSpPr>
        <p:spPr/>
        <p:txBody>
          <a:bodyPr/>
          <a:lstStyle/>
          <a:p>
            <a:fld id="{9880C485-3EAF-4318-915D-9216C2569B1B}" type="slidenum">
              <a:rPr lang="zh-CN" altLang="en-US" smtClean="0"/>
              <a:pPr/>
              <a:t>33</a:t>
            </a:fld>
            <a:endParaRPr lang="zh-CN" altLang="en-US"/>
          </a:p>
        </p:txBody>
      </p:sp>
    </p:spTree>
    <p:extLst>
      <p:ext uri="{BB962C8B-B14F-4D97-AF65-F5344CB8AC3E}">
        <p14:creationId xmlns:p14="http://schemas.microsoft.com/office/powerpoint/2010/main" val="9996753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 </a:t>
            </a:r>
            <a:r>
              <a:rPr lang="zh-CN" altLang="en-US" dirty="0"/>
              <a:t>谓词演算的等价式与蕴含式</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67544" y="1124744"/>
                <a:ext cx="8229600" cy="4608512"/>
              </a:xfrm>
            </p:spPr>
            <p:txBody>
              <a:bodyPr>
                <a:normAutofit fontScale="62500" lnSpcReduction="20000"/>
              </a:bodyPr>
              <a:lstStyle/>
              <a:p>
                <a:pPr>
                  <a:lnSpc>
                    <a:spcPct val="150000"/>
                  </a:lnSpc>
                </a:pPr>
                <a:r>
                  <a:rPr lang="en-US" altLang="zh-CN" sz="3200" b="1" dirty="0" smtClean="0">
                    <a:solidFill>
                      <a:srgbClr val="0000CC"/>
                    </a:solidFill>
                  </a:rPr>
                  <a:t>(5)</a:t>
                </a:r>
                <a:r>
                  <a:rPr lang="zh-CN" altLang="en-US" sz="3200" b="1" dirty="0" smtClean="0">
                    <a:solidFill>
                      <a:srgbClr val="0000CC"/>
                    </a:solidFill>
                  </a:rPr>
                  <a:t>量词与命题联结词之间的一些蕴含式</a:t>
                </a:r>
                <a:endParaRPr lang="en-US" altLang="zh-CN" sz="3200" b="1" dirty="0" smtClean="0">
                  <a:solidFill>
                    <a:srgbClr val="0000CC"/>
                  </a:solidFill>
                </a:endParaRPr>
              </a:p>
              <a:p>
                <a:pPr>
                  <a:lnSpc>
                    <a:spcPct val="150000"/>
                  </a:lnSpc>
                </a:pPr>
                <a:r>
                  <a:rPr lang="zh-CN" altLang="en-US" sz="2900" b="1" dirty="0" smtClean="0">
                    <a:solidFill>
                      <a:srgbClr val="0000CC"/>
                    </a:solidFill>
                  </a:rPr>
                  <a:t>例 </a:t>
                </a:r>
                <a:r>
                  <a:rPr lang="zh-CN" altLang="en-US" sz="2900" b="1" dirty="0" smtClean="0"/>
                  <a:t>这些学生都聪明或这些学生都努力，可以推出这些学生都聪明或努力。但是，这些学生都聪明或努力却不能推出这些学生都聪明或这些学生都努力。故，</a:t>
                </a:r>
                <a:endParaRPr lang="en-US" altLang="zh-CN" sz="2900" b="1" dirty="0" smtClean="0"/>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sz="2900" b="1" i="1" smtClean="0">
                          <a:solidFill>
                            <a:srgbClr val="CC0099"/>
                          </a:solidFill>
                          <a:latin typeface="Cambria Math" panose="02040503050406030204" pitchFamily="18" charset="0"/>
                        </a:rPr>
                        <m:t>(</m:t>
                      </m:r>
                      <m:r>
                        <a:rPr lang="en-US" altLang="zh-CN" sz="2900" b="1" i="1">
                          <a:solidFill>
                            <a:srgbClr val="CC0099"/>
                          </a:solidFill>
                          <a:latin typeface="Cambria Math" panose="02040503050406030204" pitchFamily="18" charset="0"/>
                          <a:ea typeface="Cambria Math" panose="02040503050406030204" pitchFamily="18" charset="0"/>
                        </a:rPr>
                        <m:t>∀</m:t>
                      </m:r>
                      <m:r>
                        <a:rPr lang="en-US" altLang="zh-CN" sz="2900" b="1" i="1">
                          <a:solidFill>
                            <a:srgbClr val="CC0099"/>
                          </a:solidFill>
                          <a:latin typeface="Cambria Math" panose="02040503050406030204" pitchFamily="18" charset="0"/>
                          <a:ea typeface="Cambria Math" panose="02040503050406030204" pitchFamily="18" charset="0"/>
                        </a:rPr>
                        <m:t>𝒙</m:t>
                      </m:r>
                      <m:r>
                        <a:rPr lang="en-US" altLang="zh-CN" sz="2900" b="1" i="1">
                          <a:solidFill>
                            <a:srgbClr val="CC0099"/>
                          </a:solidFill>
                          <a:latin typeface="Cambria Math" panose="02040503050406030204" pitchFamily="18" charset="0"/>
                        </a:rPr>
                        <m:t>)</m:t>
                      </m:r>
                      <m:r>
                        <a:rPr lang="en-US" altLang="zh-CN" sz="2900" b="1" i="1">
                          <a:solidFill>
                            <a:srgbClr val="CC0099"/>
                          </a:solidFill>
                          <a:latin typeface="Cambria Math" panose="02040503050406030204" pitchFamily="18" charset="0"/>
                        </a:rPr>
                        <m:t>𝑨</m:t>
                      </m:r>
                      <m:r>
                        <a:rPr lang="en-US" altLang="zh-CN" sz="2900" b="1" i="1">
                          <a:solidFill>
                            <a:srgbClr val="CC0099"/>
                          </a:solidFill>
                          <a:latin typeface="Cambria Math" panose="02040503050406030204" pitchFamily="18" charset="0"/>
                        </a:rPr>
                        <m:t>(</m:t>
                      </m:r>
                      <m:r>
                        <a:rPr lang="en-US" altLang="zh-CN" sz="2900" b="1" i="1">
                          <a:solidFill>
                            <a:srgbClr val="CC0099"/>
                          </a:solidFill>
                          <a:latin typeface="Cambria Math" panose="02040503050406030204" pitchFamily="18" charset="0"/>
                        </a:rPr>
                        <m:t>𝒙</m:t>
                      </m:r>
                      <m:r>
                        <a:rPr lang="en-US" altLang="zh-CN" sz="2900" b="1" i="1">
                          <a:solidFill>
                            <a:srgbClr val="CC0099"/>
                          </a:solidFill>
                          <a:latin typeface="Cambria Math" panose="02040503050406030204" pitchFamily="18" charset="0"/>
                        </a:rPr>
                        <m:t>)∨(∀</m:t>
                      </m:r>
                      <m:r>
                        <a:rPr lang="en-US" altLang="zh-CN" sz="2900" b="1" i="1">
                          <a:solidFill>
                            <a:srgbClr val="CC0099"/>
                          </a:solidFill>
                          <a:latin typeface="Cambria Math" panose="02040503050406030204" pitchFamily="18" charset="0"/>
                          <a:ea typeface="Cambria Math" panose="02040503050406030204" pitchFamily="18" charset="0"/>
                        </a:rPr>
                        <m:t>𝒙</m:t>
                      </m:r>
                      <m:r>
                        <a:rPr lang="en-US" altLang="zh-CN" sz="2900" b="1" i="1">
                          <a:solidFill>
                            <a:srgbClr val="CC0099"/>
                          </a:solidFill>
                          <a:latin typeface="Cambria Math" panose="02040503050406030204" pitchFamily="18" charset="0"/>
                        </a:rPr>
                        <m:t>)</m:t>
                      </m:r>
                      <m:r>
                        <a:rPr lang="en-US" altLang="zh-CN" sz="2900" b="1" i="1">
                          <a:solidFill>
                            <a:srgbClr val="CC0099"/>
                          </a:solidFill>
                          <a:latin typeface="Cambria Math" panose="02040503050406030204" pitchFamily="18" charset="0"/>
                          <a:ea typeface="Cambria Math" panose="02040503050406030204" pitchFamily="18" charset="0"/>
                        </a:rPr>
                        <m:t>𝑩</m:t>
                      </m:r>
                      <m:r>
                        <a:rPr lang="en-US" altLang="zh-CN" sz="2900" b="1" i="1">
                          <a:solidFill>
                            <a:srgbClr val="CC0099"/>
                          </a:solidFill>
                          <a:latin typeface="Cambria Math" panose="02040503050406030204" pitchFamily="18" charset="0"/>
                          <a:ea typeface="Cambria Math" panose="02040503050406030204" pitchFamily="18" charset="0"/>
                        </a:rPr>
                        <m:t>(</m:t>
                      </m:r>
                      <m:r>
                        <a:rPr lang="en-US" altLang="zh-CN" sz="2900" b="1" i="1">
                          <a:solidFill>
                            <a:srgbClr val="CC0099"/>
                          </a:solidFill>
                          <a:latin typeface="Cambria Math" panose="02040503050406030204" pitchFamily="18" charset="0"/>
                          <a:ea typeface="Cambria Math" panose="02040503050406030204" pitchFamily="18" charset="0"/>
                        </a:rPr>
                        <m:t>𝒙</m:t>
                      </m:r>
                      <m:r>
                        <a:rPr lang="en-US" altLang="zh-CN" sz="2900" b="1" i="1">
                          <a:solidFill>
                            <a:srgbClr val="CC0099"/>
                          </a:solidFill>
                          <a:latin typeface="Cambria Math" panose="02040503050406030204" pitchFamily="18" charset="0"/>
                          <a:ea typeface="Cambria Math" panose="02040503050406030204" pitchFamily="18" charset="0"/>
                        </a:rPr>
                        <m:t>)⇒(∀</m:t>
                      </m:r>
                      <m:r>
                        <a:rPr lang="en-US" altLang="zh-CN" sz="2900" b="1" i="1">
                          <a:solidFill>
                            <a:srgbClr val="CC0099"/>
                          </a:solidFill>
                          <a:latin typeface="Cambria Math" panose="02040503050406030204" pitchFamily="18" charset="0"/>
                          <a:ea typeface="Cambria Math" panose="02040503050406030204" pitchFamily="18" charset="0"/>
                        </a:rPr>
                        <m:t>𝒙</m:t>
                      </m:r>
                      <m:r>
                        <a:rPr lang="en-US" altLang="zh-CN" sz="2900" b="1" i="1">
                          <a:solidFill>
                            <a:srgbClr val="CC0099"/>
                          </a:solidFill>
                          <a:latin typeface="Cambria Math" panose="02040503050406030204" pitchFamily="18" charset="0"/>
                        </a:rPr>
                        <m:t>)(</m:t>
                      </m:r>
                      <m:r>
                        <a:rPr lang="en-US" altLang="zh-CN" sz="2900" b="1" i="1">
                          <a:solidFill>
                            <a:srgbClr val="CC0099"/>
                          </a:solidFill>
                          <a:latin typeface="Cambria Math" panose="02040503050406030204" pitchFamily="18" charset="0"/>
                        </a:rPr>
                        <m:t>𝑨</m:t>
                      </m:r>
                      <m:r>
                        <a:rPr lang="en-US" altLang="zh-CN" sz="2900" b="1" i="1">
                          <a:solidFill>
                            <a:srgbClr val="CC0099"/>
                          </a:solidFill>
                          <a:latin typeface="Cambria Math" panose="02040503050406030204" pitchFamily="18" charset="0"/>
                        </a:rPr>
                        <m:t>(</m:t>
                      </m:r>
                      <m:r>
                        <a:rPr lang="en-US" altLang="zh-CN" sz="2900" b="1" i="1">
                          <a:solidFill>
                            <a:srgbClr val="CC0099"/>
                          </a:solidFill>
                          <a:latin typeface="Cambria Math" panose="02040503050406030204" pitchFamily="18" charset="0"/>
                        </a:rPr>
                        <m:t>𝒙</m:t>
                      </m:r>
                      <m:r>
                        <a:rPr lang="en-US" altLang="zh-CN" sz="2900" b="1" i="1">
                          <a:solidFill>
                            <a:srgbClr val="CC0099"/>
                          </a:solidFill>
                          <a:latin typeface="Cambria Math" panose="02040503050406030204" pitchFamily="18" charset="0"/>
                        </a:rPr>
                        <m:t>)∨</m:t>
                      </m:r>
                      <m:r>
                        <a:rPr lang="en-US" altLang="zh-CN" sz="2900" b="1" i="1">
                          <a:solidFill>
                            <a:srgbClr val="CC0099"/>
                          </a:solidFill>
                          <a:latin typeface="Cambria Math" panose="02040503050406030204" pitchFamily="18" charset="0"/>
                          <a:ea typeface="Cambria Math" panose="02040503050406030204" pitchFamily="18" charset="0"/>
                        </a:rPr>
                        <m:t>𝑩</m:t>
                      </m:r>
                      <m:r>
                        <a:rPr lang="en-US" altLang="zh-CN" sz="2900" b="1" i="1">
                          <a:solidFill>
                            <a:srgbClr val="CC0099"/>
                          </a:solidFill>
                          <a:latin typeface="Cambria Math" panose="02040503050406030204" pitchFamily="18" charset="0"/>
                          <a:ea typeface="Cambria Math" panose="02040503050406030204" pitchFamily="18" charset="0"/>
                        </a:rPr>
                        <m:t>(</m:t>
                      </m:r>
                      <m:r>
                        <a:rPr lang="en-US" altLang="zh-CN" sz="2900" b="1" i="1">
                          <a:solidFill>
                            <a:srgbClr val="CC0099"/>
                          </a:solidFill>
                          <a:latin typeface="Cambria Math" panose="02040503050406030204" pitchFamily="18" charset="0"/>
                          <a:ea typeface="Cambria Math" panose="02040503050406030204" pitchFamily="18" charset="0"/>
                        </a:rPr>
                        <m:t>𝒙</m:t>
                      </m:r>
                      <m:r>
                        <a:rPr lang="en-US" altLang="zh-CN" sz="2900" b="1" i="1">
                          <a:solidFill>
                            <a:srgbClr val="CC0099"/>
                          </a:solidFill>
                          <a:latin typeface="Cambria Math" panose="02040503050406030204" pitchFamily="18" charset="0"/>
                          <a:ea typeface="Cambria Math" panose="02040503050406030204" pitchFamily="18" charset="0"/>
                        </a:rPr>
                        <m:t>))</m:t>
                      </m:r>
                    </m:oMath>
                  </m:oMathPara>
                </a14:m>
                <a:endParaRPr lang="en-US" altLang="zh-CN" sz="2900" b="1" dirty="0" smtClean="0">
                  <a:solidFill>
                    <a:srgbClr val="CC0099"/>
                  </a:solidFill>
                </a:endParaRPr>
              </a:p>
              <a:p>
                <a:pPr marL="0" indent="0">
                  <a:lnSpc>
                    <a:spcPct val="150000"/>
                  </a:lnSpc>
                  <a:buNone/>
                </a:pPr>
                <a:r>
                  <a:rPr lang="zh-CN" altLang="en-US" sz="2900" b="1" dirty="0" smtClean="0"/>
                  <a:t>   类似地，</a:t>
                </a:r>
                <a:endParaRPr lang="en-US" altLang="zh-CN" sz="2900" b="1" dirty="0" smtClean="0"/>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sz="2900" b="1" i="1">
                          <a:latin typeface="Cambria Math" panose="02040503050406030204" pitchFamily="18" charset="0"/>
                        </a:rPr>
                        <m:t>(</m:t>
                      </m:r>
                      <m:r>
                        <a:rPr lang="en-US" altLang="zh-CN" sz="2900" b="1" i="1">
                          <a:latin typeface="Cambria Math" panose="02040503050406030204" pitchFamily="18" charset="0"/>
                          <a:ea typeface="Cambria Math" panose="02040503050406030204" pitchFamily="18" charset="0"/>
                        </a:rPr>
                        <m:t>∀</m:t>
                      </m:r>
                      <m:r>
                        <a:rPr lang="en-US" altLang="zh-CN" sz="2900" b="1" i="1">
                          <a:latin typeface="Cambria Math" panose="02040503050406030204" pitchFamily="18" charset="0"/>
                          <a:ea typeface="Cambria Math" panose="02040503050406030204" pitchFamily="18" charset="0"/>
                        </a:rPr>
                        <m:t>𝒙</m:t>
                      </m:r>
                      <m:r>
                        <a:rPr lang="en-US" altLang="zh-CN" sz="2900" b="1" i="1">
                          <a:latin typeface="Cambria Math" panose="02040503050406030204" pitchFamily="18" charset="0"/>
                        </a:rPr>
                        <m:t>)</m:t>
                      </m:r>
                      <m:r>
                        <a:rPr lang="en-US" altLang="zh-CN" sz="2900" b="1" i="1" smtClean="0">
                          <a:latin typeface="Cambria Math" panose="02040503050406030204" pitchFamily="18" charset="0"/>
                        </a:rPr>
                        <m:t>(</m:t>
                      </m:r>
                      <m:r>
                        <a:rPr lang="en-US" altLang="zh-CN" sz="2900" b="1" i="1" smtClean="0">
                          <a:latin typeface="Cambria Math" panose="02040503050406030204" pitchFamily="18" charset="0"/>
                          <a:ea typeface="Cambria Math" panose="02040503050406030204" pitchFamily="18" charset="0"/>
                        </a:rPr>
                        <m:t>¬</m:t>
                      </m:r>
                      <m:r>
                        <a:rPr lang="en-US" altLang="zh-CN" sz="2900" b="1" i="1">
                          <a:latin typeface="Cambria Math" panose="02040503050406030204" pitchFamily="18" charset="0"/>
                        </a:rPr>
                        <m:t>𝑨</m:t>
                      </m:r>
                      <m:d>
                        <m:dPr>
                          <m:ctrlPr>
                            <a:rPr lang="en-US" altLang="zh-CN" sz="2900" b="1" i="1">
                              <a:latin typeface="Cambria Math" panose="02040503050406030204" pitchFamily="18" charset="0"/>
                            </a:rPr>
                          </m:ctrlPr>
                        </m:dPr>
                        <m:e>
                          <m:r>
                            <a:rPr lang="en-US" altLang="zh-CN" sz="2900" b="1" i="1">
                              <a:latin typeface="Cambria Math" panose="02040503050406030204" pitchFamily="18" charset="0"/>
                            </a:rPr>
                            <m:t>𝒙</m:t>
                          </m:r>
                        </m:e>
                      </m:d>
                      <m:r>
                        <a:rPr lang="en-US" altLang="zh-CN" sz="2900" b="1" i="1" smtClean="0">
                          <a:latin typeface="Cambria Math" panose="02040503050406030204" pitchFamily="18" charset="0"/>
                        </a:rPr>
                        <m:t>)</m:t>
                      </m:r>
                      <m:r>
                        <a:rPr lang="en-US" altLang="zh-CN" sz="2900" b="1" i="1">
                          <a:latin typeface="Cambria Math" panose="02040503050406030204" pitchFamily="18" charset="0"/>
                        </a:rPr>
                        <m:t>∨(∀</m:t>
                      </m:r>
                      <m:r>
                        <a:rPr lang="en-US" altLang="zh-CN" sz="2900" b="1" i="1">
                          <a:latin typeface="Cambria Math" panose="02040503050406030204" pitchFamily="18" charset="0"/>
                          <a:ea typeface="Cambria Math" panose="02040503050406030204" pitchFamily="18" charset="0"/>
                        </a:rPr>
                        <m:t>𝒙</m:t>
                      </m:r>
                      <m:r>
                        <a:rPr lang="en-US" altLang="zh-CN" sz="2900" b="1" i="1">
                          <a:latin typeface="Cambria Math" panose="02040503050406030204" pitchFamily="18" charset="0"/>
                        </a:rPr>
                        <m:t>)</m:t>
                      </m:r>
                      <m:r>
                        <a:rPr lang="en-US" altLang="zh-CN" sz="2900" b="1" i="1" smtClean="0">
                          <a:latin typeface="Cambria Math" panose="02040503050406030204" pitchFamily="18" charset="0"/>
                        </a:rPr>
                        <m:t>(</m:t>
                      </m:r>
                      <m:r>
                        <a:rPr lang="en-US" altLang="zh-CN" sz="2900" b="1" i="1" smtClean="0">
                          <a:latin typeface="Cambria Math" panose="02040503050406030204" pitchFamily="18" charset="0"/>
                          <a:ea typeface="Cambria Math" panose="02040503050406030204" pitchFamily="18" charset="0"/>
                        </a:rPr>
                        <m:t>¬</m:t>
                      </m:r>
                      <m:r>
                        <a:rPr lang="en-US" altLang="zh-CN" sz="2900" b="1" i="1">
                          <a:latin typeface="Cambria Math" panose="02040503050406030204" pitchFamily="18" charset="0"/>
                          <a:ea typeface="Cambria Math" panose="02040503050406030204" pitchFamily="18" charset="0"/>
                        </a:rPr>
                        <m:t>𝑩</m:t>
                      </m:r>
                      <m:d>
                        <m:dPr>
                          <m:ctrlPr>
                            <a:rPr lang="en-US" altLang="zh-CN" sz="2900" b="1" i="1">
                              <a:latin typeface="Cambria Math" panose="02040503050406030204" pitchFamily="18" charset="0"/>
                              <a:ea typeface="Cambria Math" panose="02040503050406030204" pitchFamily="18" charset="0"/>
                            </a:rPr>
                          </m:ctrlPr>
                        </m:dPr>
                        <m:e>
                          <m:r>
                            <a:rPr lang="en-US" altLang="zh-CN" sz="2900" b="1" i="1">
                              <a:latin typeface="Cambria Math" panose="02040503050406030204" pitchFamily="18" charset="0"/>
                              <a:ea typeface="Cambria Math" panose="02040503050406030204" pitchFamily="18" charset="0"/>
                            </a:rPr>
                            <m:t>𝒙</m:t>
                          </m:r>
                        </m:e>
                      </m:d>
                      <m:r>
                        <a:rPr lang="en-US" altLang="zh-CN" sz="2900" b="1" i="1" smtClean="0">
                          <a:latin typeface="Cambria Math" panose="02040503050406030204" pitchFamily="18" charset="0"/>
                          <a:ea typeface="Cambria Math" panose="02040503050406030204" pitchFamily="18" charset="0"/>
                        </a:rPr>
                        <m:t>)</m:t>
                      </m:r>
                      <m:r>
                        <a:rPr lang="en-US" altLang="zh-CN" sz="2900" b="1" i="1">
                          <a:latin typeface="Cambria Math" panose="02040503050406030204" pitchFamily="18" charset="0"/>
                          <a:ea typeface="Cambria Math" panose="02040503050406030204" pitchFamily="18" charset="0"/>
                        </a:rPr>
                        <m:t>⇒(∀</m:t>
                      </m:r>
                      <m:r>
                        <a:rPr lang="en-US" altLang="zh-CN" sz="2900" b="1" i="1">
                          <a:latin typeface="Cambria Math" panose="02040503050406030204" pitchFamily="18" charset="0"/>
                          <a:ea typeface="Cambria Math" panose="02040503050406030204" pitchFamily="18" charset="0"/>
                        </a:rPr>
                        <m:t>𝒙</m:t>
                      </m:r>
                      <m:r>
                        <a:rPr lang="en-US" altLang="zh-CN" sz="2900" b="1" i="1">
                          <a:latin typeface="Cambria Math" panose="02040503050406030204" pitchFamily="18" charset="0"/>
                        </a:rPr>
                        <m:t>)(</m:t>
                      </m:r>
                      <m:r>
                        <a:rPr lang="en-US" altLang="zh-CN" sz="2900" b="1" i="1" smtClean="0">
                          <a:latin typeface="Cambria Math" panose="02040503050406030204" pitchFamily="18" charset="0"/>
                          <a:ea typeface="Cambria Math" panose="02040503050406030204" pitchFamily="18" charset="0"/>
                        </a:rPr>
                        <m:t>¬</m:t>
                      </m:r>
                      <m:r>
                        <a:rPr lang="en-US" altLang="zh-CN" sz="2900" b="1" i="1">
                          <a:latin typeface="Cambria Math" panose="02040503050406030204" pitchFamily="18" charset="0"/>
                        </a:rPr>
                        <m:t>𝑨</m:t>
                      </m:r>
                      <m:r>
                        <a:rPr lang="en-US" altLang="zh-CN" sz="2900" b="1" i="1">
                          <a:latin typeface="Cambria Math" panose="02040503050406030204" pitchFamily="18" charset="0"/>
                        </a:rPr>
                        <m:t>(</m:t>
                      </m:r>
                      <m:r>
                        <a:rPr lang="en-US" altLang="zh-CN" sz="2900" b="1" i="1">
                          <a:latin typeface="Cambria Math" panose="02040503050406030204" pitchFamily="18" charset="0"/>
                        </a:rPr>
                        <m:t>𝒙</m:t>
                      </m:r>
                      <m:r>
                        <a:rPr lang="en-US" altLang="zh-CN" sz="2900" b="1" i="1">
                          <a:latin typeface="Cambria Math" panose="02040503050406030204" pitchFamily="18" charset="0"/>
                        </a:rPr>
                        <m:t>)∨¬</m:t>
                      </m:r>
                      <m:r>
                        <a:rPr lang="en-US" altLang="zh-CN" sz="2900" b="1" i="1">
                          <a:latin typeface="Cambria Math" panose="02040503050406030204" pitchFamily="18" charset="0"/>
                          <a:ea typeface="Cambria Math" panose="02040503050406030204" pitchFamily="18" charset="0"/>
                        </a:rPr>
                        <m:t>𝑩</m:t>
                      </m:r>
                      <m:r>
                        <a:rPr lang="en-US" altLang="zh-CN" sz="2900" b="1" i="1">
                          <a:latin typeface="Cambria Math" panose="02040503050406030204" pitchFamily="18" charset="0"/>
                          <a:ea typeface="Cambria Math" panose="02040503050406030204" pitchFamily="18" charset="0"/>
                        </a:rPr>
                        <m:t>(</m:t>
                      </m:r>
                      <m:r>
                        <a:rPr lang="en-US" altLang="zh-CN" sz="2900" b="1" i="1">
                          <a:latin typeface="Cambria Math" panose="02040503050406030204" pitchFamily="18" charset="0"/>
                          <a:ea typeface="Cambria Math" panose="02040503050406030204" pitchFamily="18" charset="0"/>
                        </a:rPr>
                        <m:t>𝒙</m:t>
                      </m:r>
                      <m:r>
                        <a:rPr lang="en-US" altLang="zh-CN" sz="2900" b="1" i="1">
                          <a:latin typeface="Cambria Math" panose="02040503050406030204" pitchFamily="18" charset="0"/>
                          <a:ea typeface="Cambria Math" panose="02040503050406030204" pitchFamily="18" charset="0"/>
                        </a:rPr>
                        <m:t>))</m:t>
                      </m:r>
                    </m:oMath>
                  </m:oMathPara>
                </a14:m>
                <a:endParaRPr lang="en-US" altLang="zh-CN" sz="2900" b="1" dirty="0"/>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sz="2900" b="1" i="1">
                          <a:latin typeface="Cambria Math" panose="02040503050406030204" pitchFamily="18" charset="0"/>
                          <a:ea typeface="Cambria Math" panose="02040503050406030204" pitchFamily="18" charset="0"/>
                        </a:rPr>
                        <m:t>¬(</m:t>
                      </m:r>
                      <m:d>
                        <m:dPr>
                          <m:ctrlPr>
                            <a:rPr lang="en-US" altLang="zh-CN" sz="2900" b="1" i="1">
                              <a:latin typeface="Cambria Math" panose="02040503050406030204" pitchFamily="18" charset="0"/>
                              <a:ea typeface="Cambria Math" panose="02040503050406030204" pitchFamily="18" charset="0"/>
                            </a:rPr>
                          </m:ctrlPr>
                        </m:dPr>
                        <m:e>
                          <m:r>
                            <a:rPr lang="en-US" altLang="zh-CN" sz="2900" b="1" i="1">
                              <a:latin typeface="Cambria Math" panose="02040503050406030204" pitchFamily="18" charset="0"/>
                              <a:ea typeface="Cambria Math" panose="02040503050406030204" pitchFamily="18" charset="0"/>
                            </a:rPr>
                            <m:t>∃</m:t>
                          </m:r>
                          <m:r>
                            <a:rPr lang="en-US" altLang="zh-CN" sz="2900" b="1" i="1">
                              <a:latin typeface="Cambria Math" panose="02040503050406030204" pitchFamily="18" charset="0"/>
                              <a:ea typeface="Cambria Math" panose="02040503050406030204" pitchFamily="18" charset="0"/>
                            </a:rPr>
                            <m:t>𝒙</m:t>
                          </m:r>
                        </m:e>
                      </m:d>
                      <m:r>
                        <a:rPr lang="en-US" altLang="zh-CN" sz="2900" b="1" i="1">
                          <a:latin typeface="Cambria Math" panose="02040503050406030204" pitchFamily="18" charset="0"/>
                        </a:rPr>
                        <m:t>𝑨</m:t>
                      </m:r>
                      <m:d>
                        <m:dPr>
                          <m:ctrlPr>
                            <a:rPr lang="en-US" altLang="zh-CN" sz="2900" b="1" i="1">
                              <a:latin typeface="Cambria Math" panose="02040503050406030204" pitchFamily="18" charset="0"/>
                            </a:rPr>
                          </m:ctrlPr>
                        </m:dPr>
                        <m:e>
                          <m:r>
                            <a:rPr lang="en-US" altLang="zh-CN" sz="2900" b="1" i="1">
                              <a:latin typeface="Cambria Math" panose="02040503050406030204" pitchFamily="18" charset="0"/>
                            </a:rPr>
                            <m:t>𝒙</m:t>
                          </m:r>
                        </m:e>
                      </m:d>
                      <m:r>
                        <a:rPr lang="en-US" altLang="zh-CN" sz="2900" b="1" i="1" smtClean="0">
                          <a:latin typeface="Cambria Math" panose="02040503050406030204" pitchFamily="18" charset="0"/>
                          <a:ea typeface="Cambria Math" panose="02040503050406030204" pitchFamily="18" charset="0"/>
                        </a:rPr>
                        <m:t>∧</m:t>
                      </m:r>
                      <m:d>
                        <m:dPr>
                          <m:ctrlPr>
                            <a:rPr lang="en-US" altLang="zh-CN" sz="2900" b="1" i="1">
                              <a:latin typeface="Cambria Math" panose="02040503050406030204" pitchFamily="18" charset="0"/>
                            </a:rPr>
                          </m:ctrlPr>
                        </m:dPr>
                        <m:e>
                          <m:r>
                            <a:rPr lang="en-US" altLang="zh-CN" sz="2900" b="1" i="1">
                              <a:latin typeface="Cambria Math" panose="02040503050406030204" pitchFamily="18" charset="0"/>
                              <a:ea typeface="Cambria Math" panose="02040503050406030204" pitchFamily="18" charset="0"/>
                            </a:rPr>
                            <m:t>∃</m:t>
                          </m:r>
                          <m:r>
                            <a:rPr lang="en-US" altLang="zh-CN" sz="2900" b="1" i="1">
                              <a:latin typeface="Cambria Math" panose="02040503050406030204" pitchFamily="18" charset="0"/>
                              <a:ea typeface="Cambria Math" panose="02040503050406030204" pitchFamily="18" charset="0"/>
                            </a:rPr>
                            <m:t>𝒙</m:t>
                          </m:r>
                        </m:e>
                      </m:d>
                      <m:r>
                        <a:rPr lang="en-US" altLang="zh-CN" sz="2900" b="1" i="1">
                          <a:latin typeface="Cambria Math" panose="02040503050406030204" pitchFamily="18" charset="0"/>
                          <a:ea typeface="Cambria Math" panose="02040503050406030204" pitchFamily="18" charset="0"/>
                        </a:rPr>
                        <m:t>𝑩</m:t>
                      </m:r>
                      <m:d>
                        <m:dPr>
                          <m:ctrlPr>
                            <a:rPr lang="en-US" altLang="zh-CN" sz="2900" b="1" i="1">
                              <a:latin typeface="Cambria Math" panose="02040503050406030204" pitchFamily="18" charset="0"/>
                              <a:ea typeface="Cambria Math" panose="02040503050406030204" pitchFamily="18" charset="0"/>
                            </a:rPr>
                          </m:ctrlPr>
                        </m:dPr>
                        <m:e>
                          <m:r>
                            <a:rPr lang="en-US" altLang="zh-CN" sz="2900" b="1" i="1">
                              <a:latin typeface="Cambria Math" panose="02040503050406030204" pitchFamily="18" charset="0"/>
                              <a:ea typeface="Cambria Math" panose="02040503050406030204" pitchFamily="18" charset="0"/>
                            </a:rPr>
                            <m:t>𝒙</m:t>
                          </m:r>
                        </m:e>
                      </m:d>
                      <m:r>
                        <a:rPr lang="en-US" altLang="zh-CN" sz="2900" b="1">
                          <a:latin typeface="Cambria Math" panose="02040503050406030204" pitchFamily="18" charset="0"/>
                          <a:ea typeface="Cambria Math" panose="02040503050406030204" pitchFamily="18" charset="0"/>
                        </a:rPr>
                        <m:t>)</m:t>
                      </m:r>
                      <m:r>
                        <a:rPr lang="en-US" altLang="zh-CN" sz="2900" b="1" i="1">
                          <a:latin typeface="Cambria Math" panose="02040503050406030204" pitchFamily="18" charset="0"/>
                          <a:ea typeface="Cambria Math" panose="02040503050406030204" pitchFamily="18" charset="0"/>
                        </a:rPr>
                        <m:t>⇒¬</m:t>
                      </m:r>
                      <m:r>
                        <a:rPr lang="en-US" altLang="zh-CN" sz="2900" b="1" i="1">
                          <a:latin typeface="Cambria Math" panose="02040503050406030204" pitchFamily="18" charset="0"/>
                        </a:rPr>
                        <m:t>(</m:t>
                      </m:r>
                      <m:r>
                        <a:rPr lang="en-US" altLang="zh-CN" sz="2900" b="1" i="1">
                          <a:latin typeface="Cambria Math" panose="02040503050406030204" pitchFamily="18" charset="0"/>
                          <a:ea typeface="Cambria Math" panose="02040503050406030204" pitchFamily="18" charset="0"/>
                        </a:rPr>
                        <m:t>∃</m:t>
                      </m:r>
                      <m:r>
                        <a:rPr lang="en-US" altLang="zh-CN" sz="2900" b="1" i="1">
                          <a:latin typeface="Cambria Math" panose="02040503050406030204" pitchFamily="18" charset="0"/>
                          <a:ea typeface="Cambria Math" panose="02040503050406030204" pitchFamily="18" charset="0"/>
                        </a:rPr>
                        <m:t>𝒙</m:t>
                      </m:r>
                      <m:r>
                        <a:rPr lang="en-US" altLang="zh-CN" sz="2900" b="1" i="1">
                          <a:latin typeface="Cambria Math" panose="02040503050406030204" pitchFamily="18" charset="0"/>
                        </a:rPr>
                        <m:t>)(</m:t>
                      </m:r>
                      <m:r>
                        <a:rPr lang="en-US" altLang="zh-CN" sz="2900" b="1" i="1">
                          <a:latin typeface="Cambria Math" panose="02040503050406030204" pitchFamily="18" charset="0"/>
                        </a:rPr>
                        <m:t>𝑨</m:t>
                      </m:r>
                      <m:r>
                        <a:rPr lang="en-US" altLang="zh-CN" sz="2900" b="1" i="1">
                          <a:latin typeface="Cambria Math" panose="02040503050406030204" pitchFamily="18" charset="0"/>
                        </a:rPr>
                        <m:t>(</m:t>
                      </m:r>
                      <m:r>
                        <a:rPr lang="en-US" altLang="zh-CN" sz="2900" b="1" i="1">
                          <a:latin typeface="Cambria Math" panose="02040503050406030204" pitchFamily="18" charset="0"/>
                        </a:rPr>
                        <m:t>𝒙</m:t>
                      </m:r>
                      <m:r>
                        <a:rPr lang="en-US" altLang="zh-CN" sz="2900" b="1" i="1">
                          <a:latin typeface="Cambria Math" panose="02040503050406030204" pitchFamily="18" charset="0"/>
                        </a:rPr>
                        <m:t>)∧</m:t>
                      </m:r>
                      <m:r>
                        <a:rPr lang="en-US" altLang="zh-CN" sz="2900" b="1" i="1">
                          <a:latin typeface="Cambria Math" panose="02040503050406030204" pitchFamily="18" charset="0"/>
                          <a:ea typeface="Cambria Math" panose="02040503050406030204" pitchFamily="18" charset="0"/>
                        </a:rPr>
                        <m:t>𝑩</m:t>
                      </m:r>
                      <m:r>
                        <a:rPr lang="en-US" altLang="zh-CN" sz="2900" b="1" i="1">
                          <a:latin typeface="Cambria Math" panose="02040503050406030204" pitchFamily="18" charset="0"/>
                          <a:ea typeface="Cambria Math" panose="02040503050406030204" pitchFamily="18" charset="0"/>
                        </a:rPr>
                        <m:t>(</m:t>
                      </m:r>
                      <m:r>
                        <a:rPr lang="en-US" altLang="zh-CN" sz="2900" b="1" i="1">
                          <a:latin typeface="Cambria Math" panose="02040503050406030204" pitchFamily="18" charset="0"/>
                          <a:ea typeface="Cambria Math" panose="02040503050406030204" pitchFamily="18" charset="0"/>
                        </a:rPr>
                        <m:t>𝒙</m:t>
                      </m:r>
                      <m:r>
                        <a:rPr lang="en-US" altLang="zh-CN" sz="2900" b="1" i="1">
                          <a:latin typeface="Cambria Math" panose="02040503050406030204" pitchFamily="18" charset="0"/>
                          <a:ea typeface="Cambria Math" panose="02040503050406030204" pitchFamily="18" charset="0"/>
                        </a:rPr>
                        <m:t>))</m:t>
                      </m:r>
                    </m:oMath>
                  </m:oMathPara>
                </a14:m>
                <a:endParaRPr lang="zh-CN" altLang="en-US" sz="2900" b="1" dirty="0"/>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sz="2900" b="1" i="1">
                          <a:latin typeface="Cambria Math" panose="02040503050406030204" pitchFamily="18" charset="0"/>
                        </a:rPr>
                        <m:t>(</m:t>
                      </m:r>
                      <m:r>
                        <a:rPr lang="en-US" altLang="zh-CN" sz="2900" b="1" i="1">
                          <a:latin typeface="Cambria Math" panose="02040503050406030204" pitchFamily="18" charset="0"/>
                          <a:ea typeface="Cambria Math" panose="02040503050406030204" pitchFamily="18" charset="0"/>
                        </a:rPr>
                        <m:t>∃</m:t>
                      </m:r>
                      <m:r>
                        <a:rPr lang="en-US" altLang="zh-CN" sz="2900" b="1" i="1">
                          <a:latin typeface="Cambria Math" panose="02040503050406030204" pitchFamily="18" charset="0"/>
                          <a:ea typeface="Cambria Math" panose="02040503050406030204" pitchFamily="18" charset="0"/>
                        </a:rPr>
                        <m:t>𝒙</m:t>
                      </m:r>
                      <m:r>
                        <a:rPr lang="en-US" altLang="zh-CN" sz="2900" b="1" i="1">
                          <a:latin typeface="Cambria Math" panose="02040503050406030204" pitchFamily="18" charset="0"/>
                        </a:rPr>
                        <m:t>)(</m:t>
                      </m:r>
                      <m:r>
                        <a:rPr lang="en-US" altLang="zh-CN" sz="2900" b="1" i="1">
                          <a:latin typeface="Cambria Math" panose="02040503050406030204" pitchFamily="18" charset="0"/>
                        </a:rPr>
                        <m:t>𝑨</m:t>
                      </m:r>
                      <m:r>
                        <a:rPr lang="en-US" altLang="zh-CN" sz="2900" b="1" i="1">
                          <a:latin typeface="Cambria Math" panose="02040503050406030204" pitchFamily="18" charset="0"/>
                        </a:rPr>
                        <m:t>(</m:t>
                      </m:r>
                      <m:r>
                        <a:rPr lang="en-US" altLang="zh-CN" sz="2900" b="1" i="1">
                          <a:latin typeface="Cambria Math" panose="02040503050406030204" pitchFamily="18" charset="0"/>
                        </a:rPr>
                        <m:t>𝒙</m:t>
                      </m:r>
                      <m:r>
                        <a:rPr lang="en-US" altLang="zh-CN" sz="2900" b="1" i="1">
                          <a:latin typeface="Cambria Math" panose="02040503050406030204" pitchFamily="18" charset="0"/>
                        </a:rPr>
                        <m:t>)∧</m:t>
                      </m:r>
                      <m:r>
                        <a:rPr lang="en-US" altLang="zh-CN" sz="2900" b="1" i="1">
                          <a:latin typeface="Cambria Math" panose="02040503050406030204" pitchFamily="18" charset="0"/>
                          <a:ea typeface="Cambria Math" panose="02040503050406030204" pitchFamily="18" charset="0"/>
                        </a:rPr>
                        <m:t>𝑩</m:t>
                      </m:r>
                      <m:r>
                        <a:rPr lang="en-US" altLang="zh-CN" sz="2900" b="1" i="1">
                          <a:latin typeface="Cambria Math" panose="02040503050406030204" pitchFamily="18" charset="0"/>
                          <a:ea typeface="Cambria Math" panose="02040503050406030204" pitchFamily="18" charset="0"/>
                        </a:rPr>
                        <m:t>(</m:t>
                      </m:r>
                      <m:r>
                        <a:rPr lang="en-US" altLang="zh-CN" sz="2900" b="1" i="1">
                          <a:latin typeface="Cambria Math" panose="02040503050406030204" pitchFamily="18" charset="0"/>
                          <a:ea typeface="Cambria Math" panose="02040503050406030204" pitchFamily="18" charset="0"/>
                        </a:rPr>
                        <m:t>𝒙</m:t>
                      </m:r>
                      <m:r>
                        <a:rPr lang="en-US" altLang="zh-CN" sz="2900" b="1" i="1">
                          <a:latin typeface="Cambria Math" panose="02040503050406030204" pitchFamily="18" charset="0"/>
                          <a:ea typeface="Cambria Math" panose="02040503050406030204" pitchFamily="18" charset="0"/>
                        </a:rPr>
                        <m:t>))⇒</m:t>
                      </m:r>
                      <m:d>
                        <m:dPr>
                          <m:ctrlPr>
                            <a:rPr lang="en-US" altLang="zh-CN" sz="2900" b="1" i="1">
                              <a:latin typeface="Cambria Math" panose="02040503050406030204" pitchFamily="18" charset="0"/>
                              <a:ea typeface="Cambria Math" panose="02040503050406030204" pitchFamily="18" charset="0"/>
                            </a:rPr>
                          </m:ctrlPr>
                        </m:dPr>
                        <m:e>
                          <m:r>
                            <a:rPr lang="en-US" altLang="zh-CN" sz="2900" b="1" i="1">
                              <a:latin typeface="Cambria Math" panose="02040503050406030204" pitchFamily="18" charset="0"/>
                              <a:ea typeface="Cambria Math" panose="02040503050406030204" pitchFamily="18" charset="0"/>
                            </a:rPr>
                            <m:t>∃</m:t>
                          </m:r>
                          <m:r>
                            <a:rPr lang="en-US" altLang="zh-CN" sz="2900" b="1" i="1">
                              <a:latin typeface="Cambria Math" panose="02040503050406030204" pitchFamily="18" charset="0"/>
                              <a:ea typeface="Cambria Math" panose="02040503050406030204" pitchFamily="18" charset="0"/>
                            </a:rPr>
                            <m:t>𝒙</m:t>
                          </m:r>
                        </m:e>
                      </m:d>
                      <m:r>
                        <a:rPr lang="en-US" altLang="zh-CN" sz="2900" b="1" i="1">
                          <a:latin typeface="Cambria Math" panose="02040503050406030204" pitchFamily="18" charset="0"/>
                        </a:rPr>
                        <m:t>𝑨</m:t>
                      </m:r>
                      <m:d>
                        <m:dPr>
                          <m:ctrlPr>
                            <a:rPr lang="en-US" altLang="zh-CN" sz="2900" b="1" i="1">
                              <a:latin typeface="Cambria Math" panose="02040503050406030204" pitchFamily="18" charset="0"/>
                            </a:rPr>
                          </m:ctrlPr>
                        </m:dPr>
                        <m:e>
                          <m:r>
                            <a:rPr lang="en-US" altLang="zh-CN" sz="2900" b="1" i="1">
                              <a:latin typeface="Cambria Math" panose="02040503050406030204" pitchFamily="18" charset="0"/>
                            </a:rPr>
                            <m:t>𝒙</m:t>
                          </m:r>
                        </m:e>
                      </m:d>
                      <m:r>
                        <a:rPr lang="en-US" altLang="zh-CN" sz="2900" b="1" i="1">
                          <a:latin typeface="Cambria Math" panose="02040503050406030204" pitchFamily="18" charset="0"/>
                          <a:ea typeface="Cambria Math" panose="02040503050406030204" pitchFamily="18" charset="0"/>
                        </a:rPr>
                        <m:t>∧</m:t>
                      </m:r>
                      <m:d>
                        <m:dPr>
                          <m:ctrlPr>
                            <a:rPr lang="en-US" altLang="zh-CN" sz="2900" b="1" i="1">
                              <a:latin typeface="Cambria Math" panose="02040503050406030204" pitchFamily="18" charset="0"/>
                            </a:rPr>
                          </m:ctrlPr>
                        </m:dPr>
                        <m:e>
                          <m:r>
                            <a:rPr lang="en-US" altLang="zh-CN" sz="2900" b="1" i="1">
                              <a:latin typeface="Cambria Math" panose="02040503050406030204" pitchFamily="18" charset="0"/>
                              <a:ea typeface="Cambria Math" panose="02040503050406030204" pitchFamily="18" charset="0"/>
                            </a:rPr>
                            <m:t>∃</m:t>
                          </m:r>
                          <m:r>
                            <a:rPr lang="en-US" altLang="zh-CN" sz="2900" b="1" i="1">
                              <a:latin typeface="Cambria Math" panose="02040503050406030204" pitchFamily="18" charset="0"/>
                              <a:ea typeface="Cambria Math" panose="02040503050406030204" pitchFamily="18" charset="0"/>
                            </a:rPr>
                            <m:t>𝒙</m:t>
                          </m:r>
                        </m:e>
                      </m:d>
                      <m:r>
                        <a:rPr lang="en-US" altLang="zh-CN" sz="2900" b="1" i="1">
                          <a:latin typeface="Cambria Math" panose="02040503050406030204" pitchFamily="18" charset="0"/>
                          <a:ea typeface="Cambria Math" panose="02040503050406030204" pitchFamily="18" charset="0"/>
                        </a:rPr>
                        <m:t>𝑩</m:t>
                      </m:r>
                      <m:d>
                        <m:dPr>
                          <m:ctrlPr>
                            <a:rPr lang="en-US" altLang="zh-CN" sz="2900" b="1" i="1">
                              <a:latin typeface="Cambria Math" panose="02040503050406030204" pitchFamily="18" charset="0"/>
                              <a:ea typeface="Cambria Math" panose="02040503050406030204" pitchFamily="18" charset="0"/>
                            </a:rPr>
                          </m:ctrlPr>
                        </m:dPr>
                        <m:e>
                          <m:r>
                            <a:rPr lang="en-US" altLang="zh-CN" sz="2900" b="1" i="1">
                              <a:latin typeface="Cambria Math" panose="02040503050406030204" pitchFamily="18" charset="0"/>
                              <a:ea typeface="Cambria Math" panose="02040503050406030204" pitchFamily="18" charset="0"/>
                            </a:rPr>
                            <m:t>𝒙</m:t>
                          </m:r>
                        </m:e>
                      </m:d>
                    </m:oMath>
                  </m:oMathPara>
                </a14:m>
                <a:endParaRPr lang="zh-CN" altLang="en-US" sz="2900" b="1" dirty="0"/>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sz="2900" b="1" i="1" smtClean="0">
                          <a:latin typeface="Cambria Math" panose="02040503050406030204" pitchFamily="18" charset="0"/>
                          <a:ea typeface="Cambria Math" panose="02040503050406030204" pitchFamily="18" charset="0"/>
                        </a:rPr>
                        <m:t>(∀</m:t>
                      </m:r>
                      <m:r>
                        <a:rPr lang="en-US" altLang="zh-CN" sz="2900" b="1" i="1" smtClean="0">
                          <a:latin typeface="Cambria Math" panose="02040503050406030204" pitchFamily="18" charset="0"/>
                          <a:ea typeface="Cambria Math" panose="02040503050406030204" pitchFamily="18" charset="0"/>
                        </a:rPr>
                        <m:t>𝒙</m:t>
                      </m:r>
                      <m:r>
                        <a:rPr lang="en-US" altLang="zh-CN" sz="2900" b="1" i="1" smtClean="0">
                          <a:latin typeface="Cambria Math" panose="02040503050406030204" pitchFamily="18" charset="0"/>
                          <a:ea typeface="Cambria Math" panose="02040503050406030204" pitchFamily="18" charset="0"/>
                        </a:rPr>
                        <m:t>)(</m:t>
                      </m:r>
                      <m:r>
                        <a:rPr lang="en-US" altLang="zh-CN" sz="2900" b="1" i="1" smtClean="0">
                          <a:latin typeface="Cambria Math" panose="02040503050406030204" pitchFamily="18" charset="0"/>
                          <a:ea typeface="Cambria Math" panose="02040503050406030204" pitchFamily="18" charset="0"/>
                        </a:rPr>
                        <m:t>𝑨</m:t>
                      </m:r>
                      <m:r>
                        <a:rPr lang="en-US" altLang="zh-CN" sz="2900" b="1" i="1" smtClean="0">
                          <a:latin typeface="Cambria Math" panose="02040503050406030204" pitchFamily="18" charset="0"/>
                          <a:ea typeface="Cambria Math" panose="02040503050406030204" pitchFamily="18" charset="0"/>
                        </a:rPr>
                        <m:t>(</m:t>
                      </m:r>
                      <m:r>
                        <a:rPr lang="en-US" altLang="zh-CN" sz="2900" b="1" i="1" smtClean="0">
                          <a:latin typeface="Cambria Math" panose="02040503050406030204" pitchFamily="18" charset="0"/>
                          <a:ea typeface="Cambria Math" panose="02040503050406030204" pitchFamily="18" charset="0"/>
                        </a:rPr>
                        <m:t>𝒙</m:t>
                      </m:r>
                      <m:r>
                        <a:rPr lang="en-US" altLang="zh-CN" sz="2900" b="1" i="1" smtClean="0">
                          <a:latin typeface="Cambria Math" panose="02040503050406030204" pitchFamily="18" charset="0"/>
                          <a:ea typeface="Cambria Math" panose="02040503050406030204" pitchFamily="18" charset="0"/>
                        </a:rPr>
                        <m:t>)→</m:t>
                      </m:r>
                      <m:r>
                        <a:rPr lang="en-US" altLang="zh-CN" sz="2900" b="1" i="1" smtClean="0">
                          <a:latin typeface="Cambria Math" panose="02040503050406030204" pitchFamily="18" charset="0"/>
                          <a:ea typeface="Cambria Math" panose="02040503050406030204" pitchFamily="18" charset="0"/>
                        </a:rPr>
                        <m:t>𝑩</m:t>
                      </m:r>
                      <m:r>
                        <a:rPr lang="en-US" altLang="zh-CN" sz="2900" b="1" i="1" smtClean="0">
                          <a:latin typeface="Cambria Math" panose="02040503050406030204" pitchFamily="18" charset="0"/>
                          <a:ea typeface="Cambria Math" panose="02040503050406030204" pitchFamily="18" charset="0"/>
                        </a:rPr>
                        <m:t>(</m:t>
                      </m:r>
                      <m:r>
                        <a:rPr lang="en-US" altLang="zh-CN" sz="2900" b="1" i="1" smtClean="0">
                          <a:latin typeface="Cambria Math" panose="02040503050406030204" pitchFamily="18" charset="0"/>
                          <a:ea typeface="Cambria Math" panose="02040503050406030204" pitchFamily="18" charset="0"/>
                        </a:rPr>
                        <m:t>𝒙</m:t>
                      </m:r>
                      <m:r>
                        <a:rPr lang="en-US" altLang="zh-CN" sz="2900" b="1" i="1" smtClean="0">
                          <a:latin typeface="Cambria Math" panose="02040503050406030204" pitchFamily="18" charset="0"/>
                          <a:ea typeface="Cambria Math" panose="02040503050406030204" pitchFamily="18" charset="0"/>
                        </a:rPr>
                        <m:t>))⇒(∀</m:t>
                      </m:r>
                      <m:r>
                        <a:rPr lang="en-US" altLang="zh-CN" sz="2900" b="1" i="1">
                          <a:latin typeface="Cambria Math" panose="02040503050406030204" pitchFamily="18" charset="0"/>
                          <a:ea typeface="Cambria Math" panose="02040503050406030204" pitchFamily="18" charset="0"/>
                        </a:rPr>
                        <m:t>𝒙</m:t>
                      </m:r>
                      <m:r>
                        <a:rPr lang="en-US" altLang="zh-CN" sz="2900" b="1" i="1">
                          <a:latin typeface="Cambria Math" panose="02040503050406030204" pitchFamily="18" charset="0"/>
                          <a:ea typeface="Cambria Math" panose="02040503050406030204" pitchFamily="18" charset="0"/>
                        </a:rPr>
                        <m:t>)</m:t>
                      </m:r>
                      <m:r>
                        <a:rPr lang="en-US" altLang="zh-CN" sz="2900" b="1" i="1">
                          <a:latin typeface="Cambria Math" panose="02040503050406030204" pitchFamily="18" charset="0"/>
                          <a:ea typeface="Cambria Math" panose="02040503050406030204" pitchFamily="18" charset="0"/>
                        </a:rPr>
                        <m:t>𝑨</m:t>
                      </m:r>
                      <m:r>
                        <a:rPr lang="en-US" altLang="zh-CN" sz="2900" b="1" i="1">
                          <a:latin typeface="Cambria Math" panose="02040503050406030204" pitchFamily="18" charset="0"/>
                          <a:ea typeface="Cambria Math" panose="02040503050406030204" pitchFamily="18" charset="0"/>
                        </a:rPr>
                        <m:t>(</m:t>
                      </m:r>
                      <m:r>
                        <a:rPr lang="en-US" altLang="zh-CN" sz="2900" b="1" i="1">
                          <a:latin typeface="Cambria Math" panose="02040503050406030204" pitchFamily="18" charset="0"/>
                          <a:ea typeface="Cambria Math" panose="02040503050406030204" pitchFamily="18" charset="0"/>
                        </a:rPr>
                        <m:t>𝒙</m:t>
                      </m:r>
                      <m:r>
                        <a:rPr lang="en-US" altLang="zh-CN" sz="2900" b="1" i="1">
                          <a:latin typeface="Cambria Math" panose="02040503050406030204" pitchFamily="18" charset="0"/>
                          <a:ea typeface="Cambria Math" panose="02040503050406030204" pitchFamily="18" charset="0"/>
                        </a:rPr>
                        <m:t>)→(∀</m:t>
                      </m:r>
                      <m:r>
                        <a:rPr lang="en-US" altLang="zh-CN" sz="2900" b="1" i="1">
                          <a:latin typeface="Cambria Math" panose="02040503050406030204" pitchFamily="18" charset="0"/>
                          <a:ea typeface="Cambria Math" panose="02040503050406030204" pitchFamily="18" charset="0"/>
                        </a:rPr>
                        <m:t>𝒙</m:t>
                      </m:r>
                      <m:r>
                        <a:rPr lang="en-US" altLang="zh-CN" sz="2900" b="1" i="1">
                          <a:latin typeface="Cambria Math" panose="02040503050406030204" pitchFamily="18" charset="0"/>
                          <a:ea typeface="Cambria Math" panose="02040503050406030204" pitchFamily="18" charset="0"/>
                        </a:rPr>
                        <m:t>)</m:t>
                      </m:r>
                      <m:r>
                        <a:rPr lang="en-US" altLang="zh-CN" sz="2900" b="1" i="1">
                          <a:latin typeface="Cambria Math" panose="02040503050406030204" pitchFamily="18" charset="0"/>
                          <a:ea typeface="Cambria Math" panose="02040503050406030204" pitchFamily="18" charset="0"/>
                        </a:rPr>
                        <m:t>𝑩</m:t>
                      </m:r>
                      <m:r>
                        <a:rPr lang="en-US" altLang="zh-CN" sz="2900" b="1" i="1">
                          <a:latin typeface="Cambria Math" panose="02040503050406030204" pitchFamily="18" charset="0"/>
                          <a:ea typeface="Cambria Math" panose="02040503050406030204" pitchFamily="18" charset="0"/>
                        </a:rPr>
                        <m:t>(</m:t>
                      </m:r>
                      <m:r>
                        <a:rPr lang="en-US" altLang="zh-CN" sz="2900" b="1" i="1">
                          <a:latin typeface="Cambria Math" panose="02040503050406030204" pitchFamily="18" charset="0"/>
                          <a:ea typeface="Cambria Math" panose="02040503050406030204" pitchFamily="18" charset="0"/>
                        </a:rPr>
                        <m:t>𝒙</m:t>
                      </m:r>
                      <m:r>
                        <a:rPr lang="en-US" altLang="zh-CN" sz="2900" b="1" i="1">
                          <a:latin typeface="Cambria Math" panose="02040503050406030204" pitchFamily="18" charset="0"/>
                          <a:ea typeface="Cambria Math" panose="02040503050406030204" pitchFamily="18" charset="0"/>
                        </a:rPr>
                        <m:t>)</m:t>
                      </m:r>
                    </m:oMath>
                  </m:oMathPara>
                </a14:m>
                <a:endParaRPr lang="en-US" altLang="zh-CN" sz="2900" b="1" dirty="0"/>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sz="2900" b="1" i="1">
                          <a:latin typeface="Cambria Math" panose="02040503050406030204" pitchFamily="18" charset="0"/>
                          <a:ea typeface="Cambria Math" panose="02040503050406030204" pitchFamily="18" charset="0"/>
                        </a:rPr>
                        <m:t>(∀</m:t>
                      </m:r>
                      <m:r>
                        <a:rPr lang="en-US" altLang="zh-CN" sz="2900" b="1" i="1">
                          <a:latin typeface="Cambria Math" panose="02040503050406030204" pitchFamily="18" charset="0"/>
                          <a:ea typeface="Cambria Math" panose="02040503050406030204" pitchFamily="18" charset="0"/>
                        </a:rPr>
                        <m:t>𝒙</m:t>
                      </m:r>
                      <m:r>
                        <a:rPr lang="en-US" altLang="zh-CN" sz="2900" b="1" i="1">
                          <a:latin typeface="Cambria Math" panose="02040503050406030204" pitchFamily="18" charset="0"/>
                          <a:ea typeface="Cambria Math" panose="02040503050406030204" pitchFamily="18" charset="0"/>
                        </a:rPr>
                        <m:t>)(</m:t>
                      </m:r>
                      <m:r>
                        <a:rPr lang="en-US" altLang="zh-CN" sz="2900" b="1" i="1">
                          <a:latin typeface="Cambria Math" panose="02040503050406030204" pitchFamily="18" charset="0"/>
                          <a:ea typeface="Cambria Math" panose="02040503050406030204" pitchFamily="18" charset="0"/>
                        </a:rPr>
                        <m:t>𝑨</m:t>
                      </m:r>
                      <m:r>
                        <a:rPr lang="en-US" altLang="zh-CN" sz="2900" b="1" i="1">
                          <a:latin typeface="Cambria Math" panose="02040503050406030204" pitchFamily="18" charset="0"/>
                          <a:ea typeface="Cambria Math" panose="02040503050406030204" pitchFamily="18" charset="0"/>
                        </a:rPr>
                        <m:t>(</m:t>
                      </m:r>
                      <m:r>
                        <a:rPr lang="en-US" altLang="zh-CN" sz="2900" b="1" i="1">
                          <a:latin typeface="Cambria Math" panose="02040503050406030204" pitchFamily="18" charset="0"/>
                          <a:ea typeface="Cambria Math" panose="02040503050406030204" pitchFamily="18" charset="0"/>
                        </a:rPr>
                        <m:t>𝒙</m:t>
                      </m:r>
                      <m:r>
                        <a:rPr lang="en-US" altLang="zh-CN" sz="2900" b="1" i="1">
                          <a:latin typeface="Cambria Math" panose="02040503050406030204" pitchFamily="18" charset="0"/>
                          <a:ea typeface="Cambria Math" panose="02040503050406030204" pitchFamily="18" charset="0"/>
                        </a:rPr>
                        <m:t>)⇄</m:t>
                      </m:r>
                      <m:r>
                        <a:rPr lang="en-US" altLang="zh-CN" sz="2900" b="1" i="1">
                          <a:latin typeface="Cambria Math" panose="02040503050406030204" pitchFamily="18" charset="0"/>
                          <a:ea typeface="Cambria Math" panose="02040503050406030204" pitchFamily="18" charset="0"/>
                        </a:rPr>
                        <m:t>𝑩</m:t>
                      </m:r>
                      <m:r>
                        <a:rPr lang="en-US" altLang="zh-CN" sz="2900" b="1" i="1">
                          <a:latin typeface="Cambria Math" panose="02040503050406030204" pitchFamily="18" charset="0"/>
                          <a:ea typeface="Cambria Math" panose="02040503050406030204" pitchFamily="18" charset="0"/>
                        </a:rPr>
                        <m:t>(</m:t>
                      </m:r>
                      <m:r>
                        <a:rPr lang="en-US" altLang="zh-CN" sz="2900" b="1" i="1">
                          <a:latin typeface="Cambria Math" panose="02040503050406030204" pitchFamily="18" charset="0"/>
                          <a:ea typeface="Cambria Math" panose="02040503050406030204" pitchFamily="18" charset="0"/>
                        </a:rPr>
                        <m:t>𝒙</m:t>
                      </m:r>
                      <m:r>
                        <a:rPr lang="en-US" altLang="zh-CN" sz="2900" b="1" i="1">
                          <a:latin typeface="Cambria Math" panose="02040503050406030204" pitchFamily="18" charset="0"/>
                          <a:ea typeface="Cambria Math" panose="02040503050406030204" pitchFamily="18" charset="0"/>
                        </a:rPr>
                        <m:t>))⇒(∀</m:t>
                      </m:r>
                      <m:r>
                        <a:rPr lang="en-US" altLang="zh-CN" sz="2900" b="1" i="1">
                          <a:latin typeface="Cambria Math" panose="02040503050406030204" pitchFamily="18" charset="0"/>
                          <a:ea typeface="Cambria Math" panose="02040503050406030204" pitchFamily="18" charset="0"/>
                        </a:rPr>
                        <m:t>𝒙</m:t>
                      </m:r>
                      <m:r>
                        <a:rPr lang="en-US" altLang="zh-CN" sz="2900" b="1" i="1">
                          <a:latin typeface="Cambria Math" panose="02040503050406030204" pitchFamily="18" charset="0"/>
                          <a:ea typeface="Cambria Math" panose="02040503050406030204" pitchFamily="18" charset="0"/>
                        </a:rPr>
                        <m:t>)</m:t>
                      </m:r>
                      <m:r>
                        <a:rPr lang="en-US" altLang="zh-CN" sz="2900" b="1" i="1">
                          <a:latin typeface="Cambria Math" panose="02040503050406030204" pitchFamily="18" charset="0"/>
                          <a:ea typeface="Cambria Math" panose="02040503050406030204" pitchFamily="18" charset="0"/>
                        </a:rPr>
                        <m:t>𝑨</m:t>
                      </m:r>
                      <m:r>
                        <a:rPr lang="en-US" altLang="zh-CN" sz="2900" b="1" i="1">
                          <a:latin typeface="Cambria Math" panose="02040503050406030204" pitchFamily="18" charset="0"/>
                          <a:ea typeface="Cambria Math" panose="02040503050406030204" pitchFamily="18" charset="0"/>
                        </a:rPr>
                        <m:t>(</m:t>
                      </m:r>
                      <m:r>
                        <a:rPr lang="en-US" altLang="zh-CN" sz="2900" b="1" i="1">
                          <a:latin typeface="Cambria Math" panose="02040503050406030204" pitchFamily="18" charset="0"/>
                          <a:ea typeface="Cambria Math" panose="02040503050406030204" pitchFamily="18" charset="0"/>
                        </a:rPr>
                        <m:t>𝒙</m:t>
                      </m:r>
                      <m:r>
                        <a:rPr lang="en-US" altLang="zh-CN" sz="2900" b="1" i="1">
                          <a:latin typeface="Cambria Math" panose="02040503050406030204" pitchFamily="18" charset="0"/>
                          <a:ea typeface="Cambria Math" panose="02040503050406030204" pitchFamily="18" charset="0"/>
                        </a:rPr>
                        <m:t>)⇄(∀</m:t>
                      </m:r>
                      <m:r>
                        <a:rPr lang="en-US" altLang="zh-CN" sz="2900" b="1" i="1">
                          <a:latin typeface="Cambria Math" panose="02040503050406030204" pitchFamily="18" charset="0"/>
                          <a:ea typeface="Cambria Math" panose="02040503050406030204" pitchFamily="18" charset="0"/>
                        </a:rPr>
                        <m:t>𝒙</m:t>
                      </m:r>
                      <m:r>
                        <a:rPr lang="en-US" altLang="zh-CN" sz="2900" b="1" i="1">
                          <a:latin typeface="Cambria Math" panose="02040503050406030204" pitchFamily="18" charset="0"/>
                          <a:ea typeface="Cambria Math" panose="02040503050406030204" pitchFamily="18" charset="0"/>
                        </a:rPr>
                        <m:t>)</m:t>
                      </m:r>
                      <m:r>
                        <a:rPr lang="en-US" altLang="zh-CN" sz="2900" b="1" i="1">
                          <a:latin typeface="Cambria Math" panose="02040503050406030204" pitchFamily="18" charset="0"/>
                          <a:ea typeface="Cambria Math" panose="02040503050406030204" pitchFamily="18" charset="0"/>
                        </a:rPr>
                        <m:t>𝑩</m:t>
                      </m:r>
                      <m:r>
                        <a:rPr lang="en-US" altLang="zh-CN" sz="2900" b="1" i="1">
                          <a:latin typeface="Cambria Math" panose="02040503050406030204" pitchFamily="18" charset="0"/>
                          <a:ea typeface="Cambria Math" panose="02040503050406030204" pitchFamily="18" charset="0"/>
                        </a:rPr>
                        <m:t>(</m:t>
                      </m:r>
                      <m:r>
                        <a:rPr lang="en-US" altLang="zh-CN" sz="2900" b="1" i="1">
                          <a:latin typeface="Cambria Math" panose="02040503050406030204" pitchFamily="18" charset="0"/>
                          <a:ea typeface="Cambria Math" panose="02040503050406030204" pitchFamily="18" charset="0"/>
                        </a:rPr>
                        <m:t>𝒙</m:t>
                      </m:r>
                      <m:r>
                        <a:rPr lang="en-US" altLang="zh-CN" sz="2900" b="1" i="1">
                          <a:latin typeface="Cambria Math" panose="02040503050406030204" pitchFamily="18" charset="0"/>
                          <a:ea typeface="Cambria Math" panose="02040503050406030204" pitchFamily="18" charset="0"/>
                        </a:rPr>
                        <m:t>)</m:t>
                      </m:r>
                    </m:oMath>
                  </m:oMathPara>
                </a14:m>
                <a:endParaRPr lang="en-US" altLang="zh-CN" sz="2900" b="1"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67544" y="1124744"/>
                <a:ext cx="8229600" cy="4608512"/>
              </a:xfrm>
              <a:blipFill rotWithShape="0">
                <a:blip r:embed="rId2"/>
                <a:stretch>
                  <a:fillRect l="-667" r="-2074"/>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B67C87BA-7BB4-4FBB-8EE6-A30C0FB65631}" type="datetime1">
              <a:rPr lang="zh-CN" altLang="en-US" smtClean="0"/>
              <a:pPr/>
              <a:t>2019/10/29</a:t>
            </a:fld>
            <a:endParaRPr lang="zh-CN" altLang="en-US"/>
          </a:p>
        </p:txBody>
      </p:sp>
      <p:sp>
        <p:nvSpPr>
          <p:cNvPr id="5" name="灯片编号占位符 4"/>
          <p:cNvSpPr>
            <a:spLocks noGrp="1"/>
          </p:cNvSpPr>
          <p:nvPr>
            <p:ph type="sldNum" sz="quarter" idx="12"/>
          </p:nvPr>
        </p:nvSpPr>
        <p:spPr/>
        <p:txBody>
          <a:bodyPr/>
          <a:lstStyle/>
          <a:p>
            <a:fld id="{9880C485-3EAF-4318-915D-9216C2569B1B}" type="slidenum">
              <a:rPr lang="zh-CN" altLang="en-US" smtClean="0"/>
              <a:pPr/>
              <a:t>34</a:t>
            </a:fld>
            <a:endParaRPr lang="zh-CN" altLang="en-US"/>
          </a:p>
        </p:txBody>
      </p:sp>
    </p:spTree>
    <p:extLst>
      <p:ext uri="{BB962C8B-B14F-4D97-AF65-F5344CB8AC3E}">
        <p14:creationId xmlns:p14="http://schemas.microsoft.com/office/powerpoint/2010/main" val="11301191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 </a:t>
            </a:r>
            <a:r>
              <a:rPr lang="zh-CN" altLang="en-US" dirty="0"/>
              <a:t>谓词演算的等价式与蕴含式</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67544" y="1124744"/>
                <a:ext cx="8229600" cy="5015582"/>
              </a:xfrm>
            </p:spPr>
            <p:txBody>
              <a:bodyPr>
                <a:normAutofit fontScale="77500" lnSpcReduction="20000"/>
              </a:bodyPr>
              <a:lstStyle/>
              <a:p>
                <a:pPr>
                  <a:lnSpc>
                    <a:spcPct val="150000"/>
                  </a:lnSpc>
                </a:pPr>
                <a:r>
                  <a:rPr lang="en-US" altLang="zh-CN" b="1" dirty="0" smtClean="0">
                    <a:solidFill>
                      <a:srgbClr val="0000CC"/>
                    </a:solidFill>
                  </a:rPr>
                  <a:t>(6)</a:t>
                </a:r>
                <a:r>
                  <a:rPr lang="zh-CN" altLang="en-US" b="1" dirty="0" smtClean="0">
                    <a:solidFill>
                      <a:srgbClr val="0000CC"/>
                    </a:solidFill>
                  </a:rPr>
                  <a:t>多个量词的使用</a:t>
                </a:r>
                <a:endParaRPr lang="en-US" altLang="zh-CN" b="1" dirty="0" smtClean="0">
                  <a:solidFill>
                    <a:srgbClr val="0000CC"/>
                  </a:solidFill>
                </a:endParaRPr>
              </a:p>
              <a:p>
                <a:pPr>
                  <a:lnSpc>
                    <a:spcPct val="150000"/>
                  </a:lnSpc>
                </a:pPr>
                <a:r>
                  <a:rPr lang="zh-CN" altLang="en-US" b="1" dirty="0" smtClean="0">
                    <a:solidFill>
                      <a:srgbClr val="0000CC"/>
                    </a:solidFill>
                  </a:rPr>
                  <a:t>例 </a:t>
                </a:r>
                <a:r>
                  <a:rPr lang="zh-CN" altLang="en-US" b="1" dirty="0" smtClean="0"/>
                  <a:t>设</a:t>
                </a:r>
                <a14:m>
                  <m:oMath xmlns:m="http://schemas.openxmlformats.org/officeDocument/2006/math">
                    <m:r>
                      <a:rPr lang="en-US" altLang="zh-CN" b="1" i="1">
                        <a:latin typeface="Cambria Math" panose="02040503050406030204" pitchFamily="18" charset="0"/>
                      </a:rPr>
                      <m:t>𝑨</m:t>
                    </m:r>
                    <m:r>
                      <a:rPr lang="en-US" altLang="zh-CN" b="1" i="1">
                        <a:latin typeface="Cambria Math" panose="02040503050406030204" pitchFamily="18" charset="0"/>
                      </a:rPr>
                      <m:t>(</m:t>
                    </m:r>
                    <m:r>
                      <a:rPr lang="en-US" altLang="zh-CN" b="1" i="1">
                        <a:latin typeface="Cambria Math" panose="02040503050406030204" pitchFamily="18" charset="0"/>
                      </a:rPr>
                      <m:t>𝒙</m:t>
                    </m:r>
                    <m:r>
                      <a:rPr lang="en-US" altLang="zh-CN" b="1" i="1">
                        <a:latin typeface="Cambria Math" panose="02040503050406030204" pitchFamily="18" charset="0"/>
                      </a:rPr>
                      <m:t>,</m:t>
                    </m:r>
                    <m:r>
                      <a:rPr lang="en-US" altLang="zh-CN" b="1" i="1">
                        <a:latin typeface="Cambria Math" panose="02040503050406030204" pitchFamily="18" charset="0"/>
                      </a:rPr>
                      <m:t>𝒚</m:t>
                    </m:r>
                    <m:r>
                      <a:rPr lang="en-US" altLang="zh-CN" b="1" i="1">
                        <a:latin typeface="Cambria Math" panose="02040503050406030204" pitchFamily="18" charset="0"/>
                      </a:rPr>
                      <m:t>)</m:t>
                    </m:r>
                    <m:r>
                      <a:rPr lang="zh-CN" altLang="en-US" b="1" i="1" smtClean="0">
                        <a:latin typeface="Cambria Math" panose="02040503050406030204" pitchFamily="18" charset="0"/>
                      </a:rPr>
                      <m:t>表示</m:t>
                    </m:r>
                    <m:r>
                      <a:rPr lang="en-US" altLang="zh-CN" b="1" i="1">
                        <a:latin typeface="Cambria Math" panose="02040503050406030204" pitchFamily="18" charset="0"/>
                      </a:rPr>
                      <m:t>𝒙</m:t>
                    </m:r>
                  </m:oMath>
                </a14:m>
                <a:r>
                  <a:rPr lang="zh-CN" altLang="en-US" b="1" dirty="0" smtClean="0"/>
                  <a:t>和</a:t>
                </a:r>
                <a14:m>
                  <m:oMath xmlns:m="http://schemas.openxmlformats.org/officeDocument/2006/math">
                    <m:r>
                      <a:rPr lang="en-US" altLang="zh-CN" b="1" i="1">
                        <a:latin typeface="Cambria Math" panose="02040503050406030204" pitchFamily="18" charset="0"/>
                      </a:rPr>
                      <m:t>𝒚</m:t>
                    </m:r>
                  </m:oMath>
                </a14:m>
                <a:r>
                  <a:rPr lang="zh-CN" altLang="en-US" b="1" dirty="0" smtClean="0"/>
                  <a:t>同姓，论域</a:t>
                </a:r>
                <a14:m>
                  <m:oMath xmlns:m="http://schemas.openxmlformats.org/officeDocument/2006/math">
                    <m:r>
                      <a:rPr lang="en-US" altLang="zh-CN" b="1" i="1">
                        <a:latin typeface="Cambria Math" panose="02040503050406030204" pitchFamily="18" charset="0"/>
                      </a:rPr>
                      <m:t>𝒙</m:t>
                    </m:r>
                  </m:oMath>
                </a14:m>
                <a:r>
                  <a:rPr lang="zh-CN" altLang="en-US" b="1" dirty="0" smtClean="0"/>
                  <a:t>是甲村的人，</a:t>
                </a:r>
                <a14:m>
                  <m:oMath xmlns:m="http://schemas.openxmlformats.org/officeDocument/2006/math">
                    <m:r>
                      <a:rPr lang="en-US" altLang="zh-CN" b="1" i="1">
                        <a:latin typeface="Cambria Math" panose="02040503050406030204" pitchFamily="18" charset="0"/>
                      </a:rPr>
                      <m:t>𝒚</m:t>
                    </m:r>
                  </m:oMath>
                </a14:m>
                <a:r>
                  <a:rPr lang="zh-CN" altLang="en-US" b="1" dirty="0" smtClean="0"/>
                  <a:t>是乙村的人，则</a:t>
                </a:r>
                <a:endParaRPr lang="en-US" altLang="zh-CN" b="1" dirty="0" smtClean="0"/>
              </a:p>
              <a:p>
                <a:pPr>
                  <a:lnSpc>
                    <a:spcPct val="150000"/>
                  </a:lnSpc>
                </a:pPr>
                <a14:m>
                  <m:oMath xmlns:m="http://schemas.openxmlformats.org/officeDocument/2006/math">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e>
                    </m:d>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e>
                    </m:d>
                    <m:r>
                      <a:rPr lang="en-US" altLang="zh-CN" b="1" i="1">
                        <a:latin typeface="Cambria Math" panose="02040503050406030204" pitchFamily="18" charset="0"/>
                      </a:rPr>
                      <m:t>𝑨</m:t>
                    </m:r>
                    <m:r>
                      <a:rPr lang="en-US" altLang="zh-CN" b="1" i="1">
                        <a:latin typeface="Cambria Math" panose="02040503050406030204" pitchFamily="18" charset="0"/>
                      </a:rPr>
                      <m:t>(</m:t>
                    </m:r>
                    <m:r>
                      <a:rPr lang="en-US" altLang="zh-CN" b="1" i="1">
                        <a:latin typeface="Cambria Math" panose="02040503050406030204" pitchFamily="18" charset="0"/>
                      </a:rPr>
                      <m:t>𝒙</m:t>
                    </m:r>
                    <m:r>
                      <a:rPr lang="en-US" altLang="zh-CN" b="1" i="1">
                        <a:latin typeface="Cambria Math" panose="02040503050406030204" pitchFamily="18" charset="0"/>
                      </a:rPr>
                      <m:t>,</m:t>
                    </m:r>
                    <m:r>
                      <a:rPr lang="en-US" altLang="zh-CN" b="1" i="1">
                        <a:latin typeface="Cambria Math" panose="02040503050406030204" pitchFamily="18" charset="0"/>
                      </a:rPr>
                      <m:t>𝒚</m:t>
                    </m:r>
                    <m:r>
                      <a:rPr lang="en-US" altLang="zh-CN" b="1" i="1">
                        <a:latin typeface="Cambria Math" panose="02040503050406030204" pitchFamily="18" charset="0"/>
                      </a:rPr>
                      <m:t>)</m:t>
                    </m:r>
                  </m:oMath>
                </a14:m>
                <a:r>
                  <a:rPr lang="zh-CN" altLang="en-US" b="1" dirty="0" smtClean="0"/>
                  <a:t>：甲村与乙村所有的人同姓。</a:t>
                </a:r>
                <a:endParaRPr lang="en-US" altLang="zh-CN" b="1" dirty="0" smtClean="0"/>
              </a:p>
              <a:p>
                <a:pPr>
                  <a:lnSpc>
                    <a:spcPct val="150000"/>
                  </a:lnSpc>
                </a:pPr>
                <a14:m>
                  <m:oMath xmlns:m="http://schemas.openxmlformats.org/officeDocument/2006/math">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e>
                    </m:d>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e>
                    </m:d>
                    <m:r>
                      <a:rPr lang="en-US" altLang="zh-CN" b="1" i="1">
                        <a:latin typeface="Cambria Math" panose="02040503050406030204" pitchFamily="18" charset="0"/>
                      </a:rPr>
                      <m:t>𝑨</m:t>
                    </m:r>
                    <m:r>
                      <a:rPr lang="en-US" altLang="zh-CN" b="1" i="1">
                        <a:latin typeface="Cambria Math" panose="02040503050406030204" pitchFamily="18" charset="0"/>
                      </a:rPr>
                      <m:t>(</m:t>
                    </m:r>
                    <m:r>
                      <a:rPr lang="en-US" altLang="zh-CN" b="1" i="1">
                        <a:latin typeface="Cambria Math" panose="02040503050406030204" pitchFamily="18" charset="0"/>
                      </a:rPr>
                      <m:t>𝒙</m:t>
                    </m:r>
                    <m:r>
                      <a:rPr lang="en-US" altLang="zh-CN" b="1" i="1">
                        <a:latin typeface="Cambria Math" panose="02040503050406030204" pitchFamily="18" charset="0"/>
                      </a:rPr>
                      <m:t>,</m:t>
                    </m:r>
                    <m:r>
                      <a:rPr lang="en-US" altLang="zh-CN" b="1" i="1">
                        <a:latin typeface="Cambria Math" panose="02040503050406030204" pitchFamily="18" charset="0"/>
                      </a:rPr>
                      <m:t>𝒚</m:t>
                    </m:r>
                    <m:r>
                      <a:rPr lang="en-US" altLang="zh-CN" b="1" i="1">
                        <a:latin typeface="Cambria Math" panose="02040503050406030204" pitchFamily="18" charset="0"/>
                      </a:rPr>
                      <m:t>)</m:t>
                    </m:r>
                  </m:oMath>
                </a14:m>
                <a:r>
                  <a:rPr lang="zh-CN" altLang="en-US" b="1" dirty="0" smtClean="0"/>
                  <a:t>：乙村与甲村所有的人同姓。</a:t>
                </a:r>
                <a:endParaRPr lang="en-US" altLang="zh-CN" b="1" dirty="0" smtClean="0"/>
              </a:p>
              <a:p>
                <a:pPr>
                  <a:lnSpc>
                    <a:spcPct val="150000"/>
                  </a:lnSpc>
                </a:pPr>
                <a:r>
                  <a:rPr lang="zh-CN" altLang="en-US" b="1" dirty="0" smtClean="0"/>
                  <a:t>显然以上两个语句的含义是相同的。故</a:t>
                </a:r>
                <a:endParaRPr lang="en-US" altLang="zh-CN" b="1" dirty="0" smtClean="0"/>
              </a:p>
              <a:p>
                <a:pPr marL="0" indent="0">
                  <a:lnSpc>
                    <a:spcPct val="150000"/>
                  </a:lnSpc>
                  <a:buNone/>
                </a:pPr>
                <a14:m>
                  <m:oMathPara xmlns:m="http://schemas.openxmlformats.org/officeDocument/2006/math">
                    <m:oMathParaPr>
                      <m:jc m:val="centerGroup"/>
                    </m:oMathParaPr>
                    <m:oMath xmlns:m="http://schemas.openxmlformats.org/officeDocument/2006/math">
                      <m:d>
                        <m:dPr>
                          <m:ctrlPr>
                            <a:rPr lang="en-US" altLang="zh-CN" b="1" i="1" smtClean="0">
                              <a:solidFill>
                                <a:srgbClr val="CC00CC"/>
                              </a:solidFill>
                              <a:latin typeface="Cambria Math" panose="02040503050406030204" pitchFamily="18" charset="0"/>
                              <a:ea typeface="Cambria Math" panose="02040503050406030204" pitchFamily="18" charset="0"/>
                            </a:rPr>
                          </m:ctrlPr>
                        </m:dPr>
                        <m:e>
                          <m:r>
                            <a:rPr lang="en-US" altLang="zh-CN" b="1" i="1" smtClean="0">
                              <a:solidFill>
                                <a:srgbClr val="CC00CC"/>
                              </a:solidFill>
                              <a:latin typeface="Cambria Math" panose="02040503050406030204" pitchFamily="18" charset="0"/>
                              <a:ea typeface="Cambria Math" panose="02040503050406030204" pitchFamily="18" charset="0"/>
                            </a:rPr>
                            <m:t>∀</m:t>
                          </m:r>
                          <m:r>
                            <a:rPr lang="en-US" altLang="zh-CN" b="1" i="1" smtClean="0">
                              <a:solidFill>
                                <a:srgbClr val="CC00CC"/>
                              </a:solidFill>
                              <a:latin typeface="Cambria Math" panose="02040503050406030204" pitchFamily="18" charset="0"/>
                              <a:ea typeface="Cambria Math" panose="02040503050406030204" pitchFamily="18" charset="0"/>
                            </a:rPr>
                            <m:t>𝒙</m:t>
                          </m:r>
                        </m:e>
                      </m:d>
                      <m:d>
                        <m:dPr>
                          <m:ctrlPr>
                            <a:rPr lang="en-US" altLang="zh-CN" b="1" i="1" smtClean="0">
                              <a:solidFill>
                                <a:srgbClr val="CC00CC"/>
                              </a:solidFill>
                              <a:latin typeface="Cambria Math" panose="02040503050406030204" pitchFamily="18" charset="0"/>
                              <a:ea typeface="Cambria Math" panose="02040503050406030204" pitchFamily="18" charset="0"/>
                            </a:rPr>
                          </m:ctrlPr>
                        </m:dPr>
                        <m:e>
                          <m:r>
                            <a:rPr lang="en-US" altLang="zh-CN" b="1" i="1" smtClean="0">
                              <a:solidFill>
                                <a:srgbClr val="CC00CC"/>
                              </a:solidFill>
                              <a:latin typeface="Cambria Math" panose="02040503050406030204" pitchFamily="18" charset="0"/>
                              <a:ea typeface="Cambria Math" panose="02040503050406030204" pitchFamily="18" charset="0"/>
                            </a:rPr>
                            <m:t>∀</m:t>
                          </m:r>
                          <m:r>
                            <a:rPr lang="en-US" altLang="zh-CN" b="1" i="1" smtClean="0">
                              <a:solidFill>
                                <a:srgbClr val="CC00CC"/>
                              </a:solidFill>
                              <a:latin typeface="Cambria Math" panose="02040503050406030204" pitchFamily="18" charset="0"/>
                              <a:ea typeface="Cambria Math" panose="02040503050406030204" pitchFamily="18" charset="0"/>
                            </a:rPr>
                            <m:t>𝒚</m:t>
                          </m:r>
                        </m:e>
                      </m:d>
                      <m:r>
                        <a:rPr lang="en-US" altLang="zh-CN" b="1" i="1" smtClean="0">
                          <a:solidFill>
                            <a:srgbClr val="CC00CC"/>
                          </a:solidFill>
                          <a:latin typeface="Cambria Math" panose="02040503050406030204" pitchFamily="18" charset="0"/>
                        </a:rPr>
                        <m:t>𝑨</m:t>
                      </m:r>
                      <m:r>
                        <a:rPr lang="en-US" altLang="zh-CN" b="1" i="1" smtClean="0">
                          <a:solidFill>
                            <a:srgbClr val="CC00CC"/>
                          </a:solidFill>
                          <a:latin typeface="Cambria Math" panose="02040503050406030204" pitchFamily="18" charset="0"/>
                        </a:rPr>
                        <m:t>(</m:t>
                      </m:r>
                      <m:r>
                        <a:rPr lang="en-US" altLang="zh-CN" b="1" i="1" smtClean="0">
                          <a:solidFill>
                            <a:srgbClr val="CC00CC"/>
                          </a:solidFill>
                          <a:latin typeface="Cambria Math" panose="02040503050406030204" pitchFamily="18" charset="0"/>
                        </a:rPr>
                        <m:t>𝒙</m:t>
                      </m:r>
                      <m:r>
                        <a:rPr lang="en-US" altLang="zh-CN" b="1" i="1" smtClean="0">
                          <a:solidFill>
                            <a:srgbClr val="CC00CC"/>
                          </a:solidFill>
                          <a:latin typeface="Cambria Math" panose="02040503050406030204" pitchFamily="18" charset="0"/>
                        </a:rPr>
                        <m:t>,</m:t>
                      </m:r>
                      <m:r>
                        <a:rPr lang="en-US" altLang="zh-CN" b="1" i="1" smtClean="0">
                          <a:solidFill>
                            <a:srgbClr val="CC00CC"/>
                          </a:solidFill>
                          <a:latin typeface="Cambria Math" panose="02040503050406030204" pitchFamily="18" charset="0"/>
                        </a:rPr>
                        <m:t>𝒚</m:t>
                      </m:r>
                      <m:r>
                        <a:rPr lang="en-US" altLang="zh-CN" b="1" i="1" smtClean="0">
                          <a:solidFill>
                            <a:srgbClr val="CC00CC"/>
                          </a:solidFill>
                          <a:latin typeface="Cambria Math" panose="02040503050406030204" pitchFamily="18" charset="0"/>
                        </a:rPr>
                        <m:t>)⇔</m:t>
                      </m:r>
                      <m:d>
                        <m:dPr>
                          <m:ctrlPr>
                            <a:rPr lang="en-US" altLang="zh-CN" b="1" i="1">
                              <a:solidFill>
                                <a:srgbClr val="CC00CC"/>
                              </a:solidFill>
                              <a:latin typeface="Cambria Math" panose="02040503050406030204" pitchFamily="18" charset="0"/>
                              <a:ea typeface="Cambria Math" panose="02040503050406030204" pitchFamily="18" charset="0"/>
                            </a:rPr>
                          </m:ctrlPr>
                        </m:dPr>
                        <m:e>
                          <m:r>
                            <a:rPr lang="en-US" altLang="zh-CN" b="1" i="1">
                              <a:solidFill>
                                <a:srgbClr val="CC00CC"/>
                              </a:solidFill>
                              <a:latin typeface="Cambria Math" panose="02040503050406030204" pitchFamily="18" charset="0"/>
                              <a:ea typeface="Cambria Math" panose="02040503050406030204" pitchFamily="18" charset="0"/>
                            </a:rPr>
                            <m:t>∀</m:t>
                          </m:r>
                          <m:r>
                            <a:rPr lang="en-US" altLang="zh-CN" b="1" i="1">
                              <a:solidFill>
                                <a:srgbClr val="CC00CC"/>
                              </a:solidFill>
                              <a:latin typeface="Cambria Math" panose="02040503050406030204" pitchFamily="18" charset="0"/>
                              <a:ea typeface="Cambria Math" panose="02040503050406030204" pitchFamily="18" charset="0"/>
                            </a:rPr>
                            <m:t>𝒚</m:t>
                          </m:r>
                        </m:e>
                      </m:d>
                      <m:d>
                        <m:dPr>
                          <m:ctrlPr>
                            <a:rPr lang="en-US" altLang="zh-CN" b="1" i="1" smtClean="0">
                              <a:solidFill>
                                <a:srgbClr val="CC00CC"/>
                              </a:solidFill>
                              <a:latin typeface="Cambria Math" panose="02040503050406030204" pitchFamily="18" charset="0"/>
                              <a:ea typeface="Cambria Math" panose="02040503050406030204" pitchFamily="18" charset="0"/>
                            </a:rPr>
                          </m:ctrlPr>
                        </m:dPr>
                        <m:e>
                          <m:r>
                            <a:rPr lang="en-US" altLang="zh-CN" b="1" i="1" smtClean="0">
                              <a:solidFill>
                                <a:srgbClr val="CC00CC"/>
                              </a:solidFill>
                              <a:latin typeface="Cambria Math" panose="02040503050406030204" pitchFamily="18" charset="0"/>
                              <a:ea typeface="Cambria Math" panose="02040503050406030204" pitchFamily="18" charset="0"/>
                            </a:rPr>
                            <m:t>∀</m:t>
                          </m:r>
                          <m:r>
                            <a:rPr lang="en-US" altLang="zh-CN" b="1" i="1" smtClean="0">
                              <a:solidFill>
                                <a:srgbClr val="CC00CC"/>
                              </a:solidFill>
                              <a:latin typeface="Cambria Math" panose="02040503050406030204" pitchFamily="18" charset="0"/>
                              <a:ea typeface="Cambria Math" panose="02040503050406030204" pitchFamily="18" charset="0"/>
                            </a:rPr>
                            <m:t>𝒙</m:t>
                          </m:r>
                        </m:e>
                      </m:d>
                      <m:r>
                        <a:rPr lang="en-US" altLang="zh-CN" b="1" i="1" smtClean="0">
                          <a:solidFill>
                            <a:srgbClr val="CC00CC"/>
                          </a:solidFill>
                          <a:latin typeface="Cambria Math" panose="02040503050406030204" pitchFamily="18" charset="0"/>
                          <a:ea typeface="Cambria Math" panose="02040503050406030204" pitchFamily="18" charset="0"/>
                        </a:rPr>
                        <m:t>𝑨</m:t>
                      </m:r>
                      <m:r>
                        <a:rPr lang="en-US" altLang="zh-CN" b="1" i="1" smtClean="0">
                          <a:solidFill>
                            <a:srgbClr val="CC00CC"/>
                          </a:solidFill>
                          <a:latin typeface="Cambria Math" panose="02040503050406030204" pitchFamily="18" charset="0"/>
                          <a:ea typeface="Cambria Math" panose="02040503050406030204" pitchFamily="18" charset="0"/>
                        </a:rPr>
                        <m:t>(</m:t>
                      </m:r>
                      <m:r>
                        <a:rPr lang="en-US" altLang="zh-CN" b="1" i="1" smtClean="0">
                          <a:solidFill>
                            <a:srgbClr val="CC00CC"/>
                          </a:solidFill>
                          <a:latin typeface="Cambria Math" panose="02040503050406030204" pitchFamily="18" charset="0"/>
                          <a:ea typeface="Cambria Math" panose="02040503050406030204" pitchFamily="18" charset="0"/>
                        </a:rPr>
                        <m:t>𝒙</m:t>
                      </m:r>
                      <m:r>
                        <a:rPr lang="en-US" altLang="zh-CN" b="1" i="1" smtClean="0">
                          <a:solidFill>
                            <a:srgbClr val="CC00CC"/>
                          </a:solidFill>
                          <a:latin typeface="Cambria Math" panose="02040503050406030204" pitchFamily="18" charset="0"/>
                          <a:ea typeface="Cambria Math" panose="02040503050406030204" pitchFamily="18" charset="0"/>
                        </a:rPr>
                        <m:t>,</m:t>
                      </m:r>
                      <m:r>
                        <a:rPr lang="en-US" altLang="zh-CN" b="1" i="1" smtClean="0">
                          <a:solidFill>
                            <a:srgbClr val="CC00CC"/>
                          </a:solidFill>
                          <a:latin typeface="Cambria Math" panose="02040503050406030204" pitchFamily="18" charset="0"/>
                          <a:ea typeface="Cambria Math" panose="02040503050406030204" pitchFamily="18" charset="0"/>
                        </a:rPr>
                        <m:t>𝒚</m:t>
                      </m:r>
                      <m:r>
                        <a:rPr lang="en-US" altLang="zh-CN" b="1" i="1" smtClean="0">
                          <a:solidFill>
                            <a:srgbClr val="CC00CC"/>
                          </a:solidFill>
                          <a:latin typeface="Cambria Math" panose="02040503050406030204" pitchFamily="18" charset="0"/>
                          <a:ea typeface="Cambria Math" panose="02040503050406030204" pitchFamily="18" charset="0"/>
                        </a:rPr>
                        <m:t>)</m:t>
                      </m:r>
                    </m:oMath>
                  </m:oMathPara>
                </a14:m>
                <a:endParaRPr lang="en-US" altLang="zh-CN" b="1" dirty="0" smtClean="0">
                  <a:solidFill>
                    <a:srgbClr val="CC00CC"/>
                  </a:solidFill>
                </a:endParaRPr>
              </a:p>
              <a:p>
                <a:pPr>
                  <a:lnSpc>
                    <a:spcPct val="150000"/>
                  </a:lnSpc>
                </a:pPr>
                <a:r>
                  <a:rPr lang="zh-CN" altLang="en-US" b="1" dirty="0" smtClean="0"/>
                  <a:t>同理，</a:t>
                </a:r>
                <a:endParaRPr lang="en-US" altLang="zh-CN" b="1" dirty="0" smtClean="0"/>
              </a:p>
              <a:p>
                <a:pPr>
                  <a:lnSpc>
                    <a:spcPct val="150000"/>
                  </a:lnSpc>
                </a:pPr>
                <a14:m>
                  <m:oMath xmlns:m="http://schemas.openxmlformats.org/officeDocument/2006/math">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e>
                    </m:d>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e>
                    </m:d>
                    <m:r>
                      <a:rPr lang="en-US" altLang="zh-CN" b="1" i="1">
                        <a:latin typeface="Cambria Math" panose="02040503050406030204" pitchFamily="18" charset="0"/>
                      </a:rPr>
                      <m:t>𝑨</m:t>
                    </m:r>
                    <m:r>
                      <a:rPr lang="en-US" altLang="zh-CN" b="1" i="1">
                        <a:latin typeface="Cambria Math" panose="02040503050406030204" pitchFamily="18" charset="0"/>
                      </a:rPr>
                      <m:t>(</m:t>
                    </m:r>
                    <m:r>
                      <a:rPr lang="en-US" altLang="zh-CN" b="1" i="1">
                        <a:latin typeface="Cambria Math" panose="02040503050406030204" pitchFamily="18" charset="0"/>
                      </a:rPr>
                      <m:t>𝒙</m:t>
                    </m:r>
                    <m:r>
                      <a:rPr lang="en-US" altLang="zh-CN" b="1" i="1">
                        <a:latin typeface="Cambria Math" panose="02040503050406030204" pitchFamily="18" charset="0"/>
                      </a:rPr>
                      <m:t>,</m:t>
                    </m:r>
                    <m:r>
                      <a:rPr lang="en-US" altLang="zh-CN" b="1" i="1">
                        <a:latin typeface="Cambria Math" panose="02040503050406030204" pitchFamily="18" charset="0"/>
                      </a:rPr>
                      <m:t>𝒚</m:t>
                    </m:r>
                    <m:r>
                      <a:rPr lang="en-US" altLang="zh-CN" b="1" i="1">
                        <a:latin typeface="Cambria Math" panose="02040503050406030204" pitchFamily="18" charset="0"/>
                      </a:rPr>
                      <m:t>)</m:t>
                    </m:r>
                  </m:oMath>
                </a14:m>
                <a:r>
                  <a:rPr lang="zh-CN" altLang="en-US" b="1" dirty="0"/>
                  <a:t>：甲村与乙</a:t>
                </a:r>
                <a:r>
                  <a:rPr lang="zh-CN" altLang="en-US" b="1" dirty="0" smtClean="0"/>
                  <a:t>村有人</a:t>
                </a:r>
                <a:r>
                  <a:rPr lang="zh-CN" altLang="en-US" b="1" dirty="0"/>
                  <a:t>同姓。</a:t>
                </a:r>
                <a:endParaRPr lang="en-US" altLang="zh-CN" b="1" dirty="0"/>
              </a:p>
              <a:p>
                <a:pPr>
                  <a:lnSpc>
                    <a:spcPct val="150000"/>
                  </a:lnSpc>
                </a:pPr>
                <a14:m>
                  <m:oMath xmlns:m="http://schemas.openxmlformats.org/officeDocument/2006/math">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e>
                    </m:d>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e>
                    </m:d>
                    <m:r>
                      <a:rPr lang="en-US" altLang="zh-CN" b="1" i="1">
                        <a:latin typeface="Cambria Math" panose="02040503050406030204" pitchFamily="18" charset="0"/>
                      </a:rPr>
                      <m:t>𝑨</m:t>
                    </m:r>
                    <m:r>
                      <a:rPr lang="en-US" altLang="zh-CN" b="1" i="1">
                        <a:latin typeface="Cambria Math" panose="02040503050406030204" pitchFamily="18" charset="0"/>
                      </a:rPr>
                      <m:t>(</m:t>
                    </m:r>
                    <m:r>
                      <a:rPr lang="en-US" altLang="zh-CN" b="1" i="1">
                        <a:latin typeface="Cambria Math" panose="02040503050406030204" pitchFamily="18" charset="0"/>
                      </a:rPr>
                      <m:t>𝒙</m:t>
                    </m:r>
                    <m:r>
                      <a:rPr lang="en-US" altLang="zh-CN" b="1" i="1">
                        <a:latin typeface="Cambria Math" panose="02040503050406030204" pitchFamily="18" charset="0"/>
                      </a:rPr>
                      <m:t>,</m:t>
                    </m:r>
                    <m:r>
                      <a:rPr lang="en-US" altLang="zh-CN" b="1" i="1">
                        <a:latin typeface="Cambria Math" panose="02040503050406030204" pitchFamily="18" charset="0"/>
                      </a:rPr>
                      <m:t>𝒚</m:t>
                    </m:r>
                    <m:r>
                      <a:rPr lang="en-US" altLang="zh-CN" b="1" i="1">
                        <a:latin typeface="Cambria Math" panose="02040503050406030204" pitchFamily="18" charset="0"/>
                      </a:rPr>
                      <m:t>)</m:t>
                    </m:r>
                  </m:oMath>
                </a14:m>
                <a:r>
                  <a:rPr lang="zh-CN" altLang="en-US" b="1" dirty="0"/>
                  <a:t>：乙村与甲</a:t>
                </a:r>
                <a:r>
                  <a:rPr lang="zh-CN" altLang="en-US" b="1" dirty="0" smtClean="0"/>
                  <a:t>村有人</a:t>
                </a:r>
                <a:r>
                  <a:rPr lang="zh-CN" altLang="en-US" b="1" dirty="0"/>
                  <a:t>同姓。</a:t>
                </a:r>
                <a:endParaRPr lang="en-US" altLang="zh-CN" b="1" dirty="0"/>
              </a:p>
              <a:p>
                <a:pPr>
                  <a:lnSpc>
                    <a:spcPct val="150000"/>
                  </a:lnSpc>
                </a:pPr>
                <a:r>
                  <a:rPr lang="zh-CN" altLang="en-US" b="1" dirty="0"/>
                  <a:t>显然以上两个语句的含义是相同的。故</a:t>
                </a:r>
                <a:endParaRPr lang="en-US" altLang="zh-CN" b="1" dirty="0"/>
              </a:p>
              <a:p>
                <a:pPr marL="0" indent="0">
                  <a:lnSpc>
                    <a:spcPct val="150000"/>
                  </a:lnSpc>
                  <a:buNone/>
                </a:pPr>
                <a14:m>
                  <m:oMathPara xmlns:m="http://schemas.openxmlformats.org/officeDocument/2006/math">
                    <m:oMathParaPr>
                      <m:jc m:val="centerGroup"/>
                    </m:oMathParaPr>
                    <m:oMath xmlns:m="http://schemas.openxmlformats.org/officeDocument/2006/math">
                      <m:d>
                        <m:dPr>
                          <m:ctrlPr>
                            <a:rPr lang="en-US" altLang="zh-CN" b="1" i="1" smtClean="0">
                              <a:solidFill>
                                <a:srgbClr val="CC0099"/>
                              </a:solidFill>
                              <a:latin typeface="Cambria Math" panose="02040503050406030204" pitchFamily="18" charset="0"/>
                              <a:ea typeface="Cambria Math" panose="02040503050406030204" pitchFamily="18" charset="0"/>
                            </a:rPr>
                          </m:ctrlPr>
                        </m:dPr>
                        <m:e>
                          <m:r>
                            <a:rPr lang="en-US" altLang="zh-CN" b="1" i="1">
                              <a:solidFill>
                                <a:srgbClr val="CC0099"/>
                              </a:solidFill>
                              <a:latin typeface="Cambria Math" panose="02040503050406030204" pitchFamily="18" charset="0"/>
                              <a:ea typeface="Cambria Math" panose="02040503050406030204" pitchFamily="18" charset="0"/>
                            </a:rPr>
                            <m:t>∃</m:t>
                          </m:r>
                          <m:r>
                            <a:rPr lang="en-US" altLang="zh-CN" b="1" i="1">
                              <a:solidFill>
                                <a:srgbClr val="CC0099"/>
                              </a:solidFill>
                              <a:latin typeface="Cambria Math" panose="02040503050406030204" pitchFamily="18" charset="0"/>
                              <a:ea typeface="Cambria Math" panose="02040503050406030204" pitchFamily="18" charset="0"/>
                            </a:rPr>
                            <m:t>𝒙</m:t>
                          </m:r>
                        </m:e>
                      </m:d>
                      <m:d>
                        <m:dPr>
                          <m:ctrlPr>
                            <a:rPr lang="en-US" altLang="zh-CN" b="1" i="1">
                              <a:solidFill>
                                <a:srgbClr val="CC0099"/>
                              </a:solidFill>
                              <a:latin typeface="Cambria Math" panose="02040503050406030204" pitchFamily="18" charset="0"/>
                              <a:ea typeface="Cambria Math" panose="02040503050406030204" pitchFamily="18" charset="0"/>
                            </a:rPr>
                          </m:ctrlPr>
                        </m:dPr>
                        <m:e>
                          <m:r>
                            <a:rPr lang="en-US" altLang="zh-CN" b="1" i="1">
                              <a:solidFill>
                                <a:srgbClr val="CC0099"/>
                              </a:solidFill>
                              <a:latin typeface="Cambria Math" panose="02040503050406030204" pitchFamily="18" charset="0"/>
                              <a:ea typeface="Cambria Math" panose="02040503050406030204" pitchFamily="18" charset="0"/>
                            </a:rPr>
                            <m:t>∃</m:t>
                          </m:r>
                          <m:r>
                            <a:rPr lang="en-US" altLang="zh-CN" b="1" i="1">
                              <a:solidFill>
                                <a:srgbClr val="CC0099"/>
                              </a:solidFill>
                              <a:latin typeface="Cambria Math" panose="02040503050406030204" pitchFamily="18" charset="0"/>
                              <a:ea typeface="Cambria Math" panose="02040503050406030204" pitchFamily="18" charset="0"/>
                            </a:rPr>
                            <m:t>𝒚</m:t>
                          </m:r>
                        </m:e>
                      </m:d>
                      <m:r>
                        <a:rPr lang="en-US" altLang="zh-CN" b="1" i="1">
                          <a:solidFill>
                            <a:srgbClr val="CC0099"/>
                          </a:solidFill>
                          <a:latin typeface="Cambria Math" panose="02040503050406030204" pitchFamily="18" charset="0"/>
                        </a:rPr>
                        <m:t>𝑨</m:t>
                      </m:r>
                      <m:r>
                        <a:rPr lang="en-US" altLang="zh-CN" b="1" i="1">
                          <a:solidFill>
                            <a:srgbClr val="CC0099"/>
                          </a:solidFill>
                          <a:latin typeface="Cambria Math" panose="02040503050406030204" pitchFamily="18" charset="0"/>
                        </a:rPr>
                        <m:t>(</m:t>
                      </m:r>
                      <m:r>
                        <a:rPr lang="en-US" altLang="zh-CN" b="1" i="1">
                          <a:solidFill>
                            <a:srgbClr val="CC0099"/>
                          </a:solidFill>
                          <a:latin typeface="Cambria Math" panose="02040503050406030204" pitchFamily="18" charset="0"/>
                        </a:rPr>
                        <m:t>𝒙</m:t>
                      </m:r>
                      <m:r>
                        <a:rPr lang="en-US" altLang="zh-CN" b="1" i="1">
                          <a:solidFill>
                            <a:srgbClr val="CC0099"/>
                          </a:solidFill>
                          <a:latin typeface="Cambria Math" panose="02040503050406030204" pitchFamily="18" charset="0"/>
                        </a:rPr>
                        <m:t>,</m:t>
                      </m:r>
                      <m:r>
                        <a:rPr lang="en-US" altLang="zh-CN" b="1" i="1">
                          <a:solidFill>
                            <a:srgbClr val="CC0099"/>
                          </a:solidFill>
                          <a:latin typeface="Cambria Math" panose="02040503050406030204" pitchFamily="18" charset="0"/>
                        </a:rPr>
                        <m:t>𝒚</m:t>
                      </m:r>
                      <m:r>
                        <a:rPr lang="en-US" altLang="zh-CN" b="1" i="1">
                          <a:solidFill>
                            <a:srgbClr val="CC0099"/>
                          </a:solidFill>
                          <a:latin typeface="Cambria Math" panose="02040503050406030204" pitchFamily="18" charset="0"/>
                        </a:rPr>
                        <m:t>)⇔</m:t>
                      </m:r>
                      <m:d>
                        <m:dPr>
                          <m:ctrlPr>
                            <a:rPr lang="en-US" altLang="zh-CN" b="1" i="1">
                              <a:solidFill>
                                <a:srgbClr val="CC0099"/>
                              </a:solidFill>
                              <a:latin typeface="Cambria Math" panose="02040503050406030204" pitchFamily="18" charset="0"/>
                              <a:ea typeface="Cambria Math" panose="02040503050406030204" pitchFamily="18" charset="0"/>
                            </a:rPr>
                          </m:ctrlPr>
                        </m:dPr>
                        <m:e>
                          <m:r>
                            <a:rPr lang="en-US" altLang="zh-CN" b="1" i="1">
                              <a:solidFill>
                                <a:srgbClr val="CC0099"/>
                              </a:solidFill>
                              <a:latin typeface="Cambria Math" panose="02040503050406030204" pitchFamily="18" charset="0"/>
                              <a:ea typeface="Cambria Math" panose="02040503050406030204" pitchFamily="18" charset="0"/>
                            </a:rPr>
                            <m:t>∃</m:t>
                          </m:r>
                          <m:r>
                            <a:rPr lang="en-US" altLang="zh-CN" b="1" i="1">
                              <a:solidFill>
                                <a:srgbClr val="CC0099"/>
                              </a:solidFill>
                              <a:latin typeface="Cambria Math" panose="02040503050406030204" pitchFamily="18" charset="0"/>
                              <a:ea typeface="Cambria Math" panose="02040503050406030204" pitchFamily="18" charset="0"/>
                            </a:rPr>
                            <m:t>𝒚</m:t>
                          </m:r>
                        </m:e>
                      </m:d>
                      <m:d>
                        <m:dPr>
                          <m:ctrlPr>
                            <a:rPr lang="en-US" altLang="zh-CN" b="1" i="1">
                              <a:solidFill>
                                <a:srgbClr val="CC0099"/>
                              </a:solidFill>
                              <a:latin typeface="Cambria Math" panose="02040503050406030204" pitchFamily="18" charset="0"/>
                              <a:ea typeface="Cambria Math" panose="02040503050406030204" pitchFamily="18" charset="0"/>
                            </a:rPr>
                          </m:ctrlPr>
                        </m:dPr>
                        <m:e>
                          <m:r>
                            <a:rPr lang="en-US" altLang="zh-CN" b="1" i="1">
                              <a:solidFill>
                                <a:srgbClr val="CC0099"/>
                              </a:solidFill>
                              <a:latin typeface="Cambria Math" panose="02040503050406030204" pitchFamily="18" charset="0"/>
                              <a:ea typeface="Cambria Math" panose="02040503050406030204" pitchFamily="18" charset="0"/>
                            </a:rPr>
                            <m:t>∃</m:t>
                          </m:r>
                          <m:r>
                            <a:rPr lang="en-US" altLang="zh-CN" b="1" i="1">
                              <a:solidFill>
                                <a:srgbClr val="CC0099"/>
                              </a:solidFill>
                              <a:latin typeface="Cambria Math" panose="02040503050406030204" pitchFamily="18" charset="0"/>
                              <a:ea typeface="Cambria Math" panose="02040503050406030204" pitchFamily="18" charset="0"/>
                            </a:rPr>
                            <m:t>𝒙</m:t>
                          </m:r>
                        </m:e>
                      </m:d>
                      <m:r>
                        <a:rPr lang="en-US" altLang="zh-CN" b="1" i="1">
                          <a:solidFill>
                            <a:srgbClr val="CC0099"/>
                          </a:solidFill>
                          <a:latin typeface="Cambria Math" panose="02040503050406030204" pitchFamily="18" charset="0"/>
                          <a:ea typeface="Cambria Math" panose="02040503050406030204" pitchFamily="18" charset="0"/>
                        </a:rPr>
                        <m:t>𝑨</m:t>
                      </m:r>
                      <m:r>
                        <a:rPr lang="en-US" altLang="zh-CN" b="1" i="1">
                          <a:solidFill>
                            <a:srgbClr val="CC0099"/>
                          </a:solidFill>
                          <a:latin typeface="Cambria Math" panose="02040503050406030204" pitchFamily="18" charset="0"/>
                          <a:ea typeface="Cambria Math" panose="02040503050406030204" pitchFamily="18" charset="0"/>
                        </a:rPr>
                        <m:t>(</m:t>
                      </m:r>
                      <m:r>
                        <a:rPr lang="en-US" altLang="zh-CN" b="1" i="1">
                          <a:solidFill>
                            <a:srgbClr val="CC0099"/>
                          </a:solidFill>
                          <a:latin typeface="Cambria Math" panose="02040503050406030204" pitchFamily="18" charset="0"/>
                          <a:ea typeface="Cambria Math" panose="02040503050406030204" pitchFamily="18" charset="0"/>
                        </a:rPr>
                        <m:t>𝒙</m:t>
                      </m:r>
                      <m:r>
                        <a:rPr lang="en-US" altLang="zh-CN" b="1" i="1">
                          <a:solidFill>
                            <a:srgbClr val="CC0099"/>
                          </a:solidFill>
                          <a:latin typeface="Cambria Math" panose="02040503050406030204" pitchFamily="18" charset="0"/>
                          <a:ea typeface="Cambria Math" panose="02040503050406030204" pitchFamily="18" charset="0"/>
                        </a:rPr>
                        <m:t>,</m:t>
                      </m:r>
                      <m:r>
                        <a:rPr lang="en-US" altLang="zh-CN" b="1" i="1">
                          <a:solidFill>
                            <a:srgbClr val="CC0099"/>
                          </a:solidFill>
                          <a:latin typeface="Cambria Math" panose="02040503050406030204" pitchFamily="18" charset="0"/>
                          <a:ea typeface="Cambria Math" panose="02040503050406030204" pitchFamily="18" charset="0"/>
                        </a:rPr>
                        <m:t>𝒚</m:t>
                      </m:r>
                      <m:r>
                        <a:rPr lang="en-US" altLang="zh-CN" b="1" i="1">
                          <a:solidFill>
                            <a:srgbClr val="CC0099"/>
                          </a:solidFill>
                          <a:latin typeface="Cambria Math" panose="02040503050406030204" pitchFamily="18" charset="0"/>
                          <a:ea typeface="Cambria Math" panose="02040503050406030204" pitchFamily="18" charset="0"/>
                        </a:rPr>
                        <m:t>)</m:t>
                      </m:r>
                    </m:oMath>
                  </m:oMathPara>
                </a14:m>
                <a:endParaRPr lang="en-US" altLang="zh-CN" b="1" dirty="0">
                  <a:solidFill>
                    <a:srgbClr val="CC0099"/>
                  </a:solidFill>
                </a:endParaRPr>
              </a:p>
              <a:p>
                <a:pPr marL="0" indent="0">
                  <a:lnSpc>
                    <a:spcPct val="150000"/>
                  </a:lnSpc>
                  <a:buNone/>
                </a:pPr>
                <a:endParaRPr lang="en-US" altLang="zh-CN" b="1"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67544" y="1124744"/>
                <a:ext cx="8229600" cy="5015582"/>
              </a:xfrm>
              <a:blipFill rotWithShape="0">
                <a:blip r:embed="rId2"/>
                <a:stretch>
                  <a:fillRect l="-593"/>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B67C87BA-7BB4-4FBB-8EE6-A30C0FB65631}" type="datetime1">
              <a:rPr lang="zh-CN" altLang="en-US" smtClean="0"/>
              <a:pPr/>
              <a:t>2019/10/29</a:t>
            </a:fld>
            <a:endParaRPr lang="zh-CN" altLang="en-US"/>
          </a:p>
        </p:txBody>
      </p:sp>
      <p:sp>
        <p:nvSpPr>
          <p:cNvPr id="5" name="灯片编号占位符 4"/>
          <p:cNvSpPr>
            <a:spLocks noGrp="1"/>
          </p:cNvSpPr>
          <p:nvPr>
            <p:ph type="sldNum" sz="quarter" idx="12"/>
          </p:nvPr>
        </p:nvSpPr>
        <p:spPr/>
        <p:txBody>
          <a:bodyPr/>
          <a:lstStyle/>
          <a:p>
            <a:fld id="{9880C485-3EAF-4318-915D-9216C2569B1B}" type="slidenum">
              <a:rPr lang="zh-CN" altLang="en-US" smtClean="0"/>
              <a:pPr/>
              <a:t>35</a:t>
            </a:fld>
            <a:endParaRPr lang="zh-CN" altLang="en-US"/>
          </a:p>
        </p:txBody>
      </p:sp>
    </p:spTree>
    <p:extLst>
      <p:ext uri="{BB962C8B-B14F-4D97-AF65-F5344CB8AC3E}">
        <p14:creationId xmlns:p14="http://schemas.microsoft.com/office/powerpoint/2010/main" val="30428007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 </a:t>
            </a:r>
            <a:r>
              <a:rPr lang="zh-CN" altLang="en-US" dirty="0"/>
              <a:t>谓词演算的等价式与蕴含式</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089998"/>
                <a:ext cx="8229600" cy="5015582"/>
              </a:xfrm>
            </p:spPr>
            <p:txBody>
              <a:bodyPr>
                <a:noAutofit/>
              </a:bodyPr>
              <a:lstStyle/>
              <a:p>
                <a:pPr>
                  <a:lnSpc>
                    <a:spcPct val="150000"/>
                  </a:lnSpc>
                </a:pPr>
                <a14:m>
                  <m:oMath xmlns:m="http://schemas.openxmlformats.org/officeDocument/2006/math">
                    <m:d>
                      <m:dPr>
                        <m:ctrlPr>
                          <a:rPr lang="en-US" altLang="zh-CN" sz="1800" b="1" i="1">
                            <a:latin typeface="Cambria Math" panose="02040503050406030204" pitchFamily="18" charset="0"/>
                            <a:ea typeface="Cambria Math" panose="02040503050406030204" pitchFamily="18" charset="0"/>
                          </a:rPr>
                        </m:ctrlPr>
                      </m:dPr>
                      <m:e>
                        <m:r>
                          <a:rPr lang="en-US" altLang="zh-CN" sz="1800" b="1" i="1">
                            <a:latin typeface="Cambria Math" panose="02040503050406030204" pitchFamily="18" charset="0"/>
                            <a:ea typeface="Cambria Math" panose="02040503050406030204" pitchFamily="18" charset="0"/>
                          </a:rPr>
                          <m:t>∀</m:t>
                        </m:r>
                        <m:r>
                          <a:rPr lang="en-US" altLang="zh-CN" sz="1800" b="1" i="1">
                            <a:latin typeface="Cambria Math" panose="02040503050406030204" pitchFamily="18" charset="0"/>
                            <a:ea typeface="Cambria Math" panose="02040503050406030204" pitchFamily="18" charset="0"/>
                          </a:rPr>
                          <m:t>𝒙</m:t>
                        </m:r>
                      </m:e>
                    </m:d>
                    <m:d>
                      <m:dPr>
                        <m:ctrlPr>
                          <a:rPr lang="en-US" altLang="zh-CN" sz="1800" b="1" i="1">
                            <a:latin typeface="Cambria Math" panose="02040503050406030204" pitchFamily="18" charset="0"/>
                            <a:ea typeface="Cambria Math" panose="02040503050406030204" pitchFamily="18" charset="0"/>
                          </a:rPr>
                        </m:ctrlPr>
                      </m:dPr>
                      <m:e>
                        <m:r>
                          <a:rPr lang="en-US" altLang="zh-CN" sz="1800" b="1" i="1">
                            <a:latin typeface="Cambria Math" panose="02040503050406030204" pitchFamily="18" charset="0"/>
                            <a:ea typeface="Cambria Math" panose="02040503050406030204" pitchFamily="18" charset="0"/>
                          </a:rPr>
                          <m:t>∃</m:t>
                        </m:r>
                        <m:r>
                          <a:rPr lang="en-US" altLang="zh-CN" sz="1800" b="1" i="1">
                            <a:latin typeface="Cambria Math" panose="02040503050406030204" pitchFamily="18" charset="0"/>
                            <a:ea typeface="Cambria Math" panose="02040503050406030204" pitchFamily="18" charset="0"/>
                          </a:rPr>
                          <m:t>𝒚</m:t>
                        </m:r>
                      </m:e>
                    </m:d>
                    <m:r>
                      <a:rPr lang="en-US" altLang="zh-CN" sz="1800" b="1" i="1">
                        <a:latin typeface="Cambria Math" panose="02040503050406030204" pitchFamily="18" charset="0"/>
                      </a:rPr>
                      <m:t>𝑨</m:t>
                    </m:r>
                    <m:r>
                      <a:rPr lang="en-US" altLang="zh-CN" sz="1800" b="1" i="1">
                        <a:latin typeface="Cambria Math" panose="02040503050406030204" pitchFamily="18" charset="0"/>
                      </a:rPr>
                      <m:t>(</m:t>
                    </m:r>
                    <m:r>
                      <a:rPr lang="en-US" altLang="zh-CN" sz="1800" b="1" i="1">
                        <a:latin typeface="Cambria Math" panose="02040503050406030204" pitchFamily="18" charset="0"/>
                      </a:rPr>
                      <m:t>𝒙</m:t>
                    </m:r>
                    <m:r>
                      <a:rPr lang="en-US" altLang="zh-CN" sz="1800" b="1" i="1">
                        <a:latin typeface="Cambria Math" panose="02040503050406030204" pitchFamily="18" charset="0"/>
                      </a:rPr>
                      <m:t>,</m:t>
                    </m:r>
                    <m:r>
                      <a:rPr lang="en-US" altLang="zh-CN" sz="1800" b="1" i="1">
                        <a:latin typeface="Cambria Math" panose="02040503050406030204" pitchFamily="18" charset="0"/>
                      </a:rPr>
                      <m:t>𝒚</m:t>
                    </m:r>
                    <m:r>
                      <a:rPr lang="en-US" altLang="zh-CN" sz="1800" b="1" i="1">
                        <a:latin typeface="Cambria Math" panose="02040503050406030204" pitchFamily="18" charset="0"/>
                      </a:rPr>
                      <m:t>)</m:t>
                    </m:r>
                    <m:r>
                      <m:rPr>
                        <m:nor/>
                      </m:rPr>
                      <a:rPr lang="zh-CN" altLang="en-US" sz="1800" b="1" dirty="0"/>
                      <m:t>：</m:t>
                    </m:r>
                    <m:r>
                      <a:rPr lang="zh-CN" altLang="en-US" sz="1800" b="1" i="1" dirty="0" smtClean="0">
                        <a:latin typeface="Cambria Math" panose="02040503050406030204" pitchFamily="18" charset="0"/>
                      </a:rPr>
                      <m:t>对于</m:t>
                    </m:r>
                    <m:r>
                      <m:rPr>
                        <m:nor/>
                      </m:rPr>
                      <a:rPr lang="zh-CN" altLang="en-US" sz="1800" b="1" dirty="0"/>
                      <m:t>甲村</m:t>
                    </m:r>
                    <m:r>
                      <a:rPr lang="zh-CN" altLang="en-US" sz="1800" b="1" i="1" dirty="0" smtClean="0">
                        <a:latin typeface="Cambria Math" panose="02040503050406030204" pitchFamily="18" charset="0"/>
                      </a:rPr>
                      <m:t>所有人</m:t>
                    </m:r>
                    <m:r>
                      <a:rPr lang="zh-CN" altLang="en-US" sz="1800" b="1" i="1" dirty="0">
                        <a:latin typeface="Cambria Math" panose="02040503050406030204" pitchFamily="18" charset="0"/>
                      </a:rPr>
                      <m:t>，</m:t>
                    </m:r>
                    <m:r>
                      <m:rPr>
                        <m:nor/>
                      </m:rPr>
                      <a:rPr lang="zh-CN" altLang="en-US" sz="1800" b="1" dirty="0"/>
                      <m:t>乙村</m:t>
                    </m:r>
                    <m:r>
                      <a:rPr lang="zh-CN" altLang="en-US" sz="1800" b="1" i="1" dirty="0" smtClean="0">
                        <a:latin typeface="Cambria Math" panose="02040503050406030204" pitchFamily="18" charset="0"/>
                      </a:rPr>
                      <m:t>都有</m:t>
                    </m:r>
                    <m:r>
                      <m:rPr>
                        <m:nor/>
                      </m:rPr>
                      <a:rPr lang="zh-CN" altLang="en-US" sz="1800" b="1" dirty="0"/>
                      <m:t>人</m:t>
                    </m:r>
                    <m:r>
                      <a:rPr lang="zh-CN" altLang="en-US" sz="1800" b="1" i="1" dirty="0" smtClean="0">
                        <a:latin typeface="Cambria Math" panose="02040503050406030204" pitchFamily="18" charset="0"/>
                      </a:rPr>
                      <m:t>和他</m:t>
                    </m:r>
                    <m:r>
                      <m:rPr>
                        <m:nor/>
                      </m:rPr>
                      <a:rPr lang="zh-CN" altLang="en-US" sz="1800" b="1" dirty="0"/>
                      <m:t>同姓。</m:t>
                    </m:r>
                  </m:oMath>
                </a14:m>
                <a:endParaRPr lang="en-US" altLang="zh-CN" sz="1800" b="1" dirty="0" smtClean="0"/>
              </a:p>
              <a:p>
                <a:pPr>
                  <a:lnSpc>
                    <a:spcPct val="150000"/>
                  </a:lnSpc>
                </a:pPr>
                <a14:m>
                  <m:oMath xmlns:m="http://schemas.openxmlformats.org/officeDocument/2006/math">
                    <m:d>
                      <m:dPr>
                        <m:ctrlPr>
                          <a:rPr lang="en-US" altLang="zh-CN" sz="1800" b="1" i="1">
                            <a:latin typeface="Cambria Math" panose="02040503050406030204" pitchFamily="18" charset="0"/>
                            <a:ea typeface="Cambria Math" panose="02040503050406030204" pitchFamily="18" charset="0"/>
                          </a:rPr>
                        </m:ctrlPr>
                      </m:dPr>
                      <m:e>
                        <m:r>
                          <a:rPr lang="en-US" altLang="zh-CN" sz="1800" b="1" i="1">
                            <a:latin typeface="Cambria Math" panose="02040503050406030204" pitchFamily="18" charset="0"/>
                            <a:ea typeface="Cambria Math" panose="02040503050406030204" pitchFamily="18" charset="0"/>
                          </a:rPr>
                          <m:t>∃</m:t>
                        </m:r>
                        <m:r>
                          <a:rPr lang="en-US" altLang="zh-CN" sz="1800" b="1" i="1">
                            <a:latin typeface="Cambria Math" panose="02040503050406030204" pitchFamily="18" charset="0"/>
                            <a:ea typeface="Cambria Math" panose="02040503050406030204" pitchFamily="18" charset="0"/>
                          </a:rPr>
                          <m:t>𝒚</m:t>
                        </m:r>
                      </m:e>
                    </m:d>
                    <m:d>
                      <m:dPr>
                        <m:ctrlPr>
                          <a:rPr lang="en-US" altLang="zh-CN" sz="1800" b="1" i="1">
                            <a:latin typeface="Cambria Math" panose="02040503050406030204" pitchFamily="18" charset="0"/>
                            <a:ea typeface="Cambria Math" panose="02040503050406030204" pitchFamily="18" charset="0"/>
                          </a:rPr>
                        </m:ctrlPr>
                      </m:dPr>
                      <m:e>
                        <m:r>
                          <a:rPr lang="en-US" altLang="zh-CN" sz="1800" b="1" i="1">
                            <a:latin typeface="Cambria Math" panose="02040503050406030204" pitchFamily="18" charset="0"/>
                            <a:ea typeface="Cambria Math" panose="02040503050406030204" pitchFamily="18" charset="0"/>
                          </a:rPr>
                          <m:t>∀</m:t>
                        </m:r>
                        <m:r>
                          <a:rPr lang="en-US" altLang="zh-CN" sz="1800" b="1" i="1">
                            <a:latin typeface="Cambria Math" panose="02040503050406030204" pitchFamily="18" charset="0"/>
                            <a:ea typeface="Cambria Math" panose="02040503050406030204" pitchFamily="18" charset="0"/>
                          </a:rPr>
                          <m:t>𝒙</m:t>
                        </m:r>
                      </m:e>
                    </m:d>
                    <m:r>
                      <a:rPr lang="en-US" altLang="zh-CN" sz="1800" b="1" i="1">
                        <a:latin typeface="Cambria Math" panose="02040503050406030204" pitchFamily="18" charset="0"/>
                      </a:rPr>
                      <m:t>𝑨</m:t>
                    </m:r>
                    <m:r>
                      <a:rPr lang="en-US" altLang="zh-CN" sz="1800" b="1" i="1">
                        <a:latin typeface="Cambria Math" panose="02040503050406030204" pitchFamily="18" charset="0"/>
                      </a:rPr>
                      <m:t>(</m:t>
                    </m:r>
                    <m:r>
                      <a:rPr lang="en-US" altLang="zh-CN" sz="1800" b="1" i="1">
                        <a:latin typeface="Cambria Math" panose="02040503050406030204" pitchFamily="18" charset="0"/>
                      </a:rPr>
                      <m:t>𝒙</m:t>
                    </m:r>
                    <m:r>
                      <a:rPr lang="en-US" altLang="zh-CN" sz="1800" b="1" i="1">
                        <a:latin typeface="Cambria Math" panose="02040503050406030204" pitchFamily="18" charset="0"/>
                      </a:rPr>
                      <m:t>,</m:t>
                    </m:r>
                    <m:r>
                      <a:rPr lang="en-US" altLang="zh-CN" sz="1800" b="1" i="1">
                        <a:latin typeface="Cambria Math" panose="02040503050406030204" pitchFamily="18" charset="0"/>
                      </a:rPr>
                      <m:t>𝒚</m:t>
                    </m:r>
                    <m:r>
                      <a:rPr lang="en-US" altLang="zh-CN" sz="1800" b="1" i="1">
                        <a:latin typeface="Cambria Math" panose="02040503050406030204" pitchFamily="18" charset="0"/>
                      </a:rPr>
                      <m:t>)</m:t>
                    </m:r>
                    <m:r>
                      <m:rPr>
                        <m:nor/>
                      </m:rPr>
                      <a:rPr lang="zh-CN" altLang="en-US" sz="1800" b="1" dirty="0"/>
                      <m:t>：</m:t>
                    </m:r>
                    <m:r>
                      <a:rPr lang="zh-CN" altLang="en-US" sz="1800" b="1" i="1" dirty="0">
                        <a:latin typeface="Cambria Math" panose="02040503050406030204" pitchFamily="18" charset="0"/>
                      </a:rPr>
                      <m:t>存在乙村的一个人，甲</m:t>
                    </m:r>
                    <m:r>
                      <m:rPr>
                        <m:nor/>
                      </m:rPr>
                      <a:rPr lang="zh-CN" altLang="en-US" sz="1800" b="1" dirty="0"/>
                      <m:t>村</m:t>
                    </m:r>
                    <m:r>
                      <a:rPr lang="zh-CN" altLang="en-US" sz="1800" b="1" i="1" dirty="0">
                        <a:latin typeface="Cambria Math" panose="02040503050406030204" pitchFamily="18" charset="0"/>
                      </a:rPr>
                      <m:t>所有</m:t>
                    </m:r>
                    <m:r>
                      <m:rPr>
                        <m:nor/>
                      </m:rPr>
                      <a:rPr lang="zh-CN" altLang="en-US" sz="1800" b="1" dirty="0"/>
                      <m:t>人</m:t>
                    </m:r>
                    <m:r>
                      <a:rPr lang="zh-CN" altLang="en-US" sz="1800" b="1" i="1" dirty="0">
                        <a:latin typeface="Cambria Math" panose="02040503050406030204" pitchFamily="18" charset="0"/>
                      </a:rPr>
                      <m:t>和他</m:t>
                    </m:r>
                    <m:r>
                      <m:rPr>
                        <m:nor/>
                      </m:rPr>
                      <a:rPr lang="zh-CN" altLang="en-US" sz="1800" b="1" dirty="0"/>
                      <m:t>同姓。</m:t>
                    </m:r>
                  </m:oMath>
                </a14:m>
                <a:endParaRPr lang="en-US" altLang="zh-CN" sz="1800" b="1" dirty="0"/>
              </a:p>
              <a:p>
                <a:pPr>
                  <a:lnSpc>
                    <a:spcPct val="150000"/>
                  </a:lnSpc>
                </a:pPr>
                <a14:m>
                  <m:oMath xmlns:m="http://schemas.openxmlformats.org/officeDocument/2006/math">
                    <m:d>
                      <m:dPr>
                        <m:ctrlPr>
                          <a:rPr lang="en-US" altLang="zh-CN" sz="1800" b="1" i="1">
                            <a:latin typeface="Cambria Math" panose="02040503050406030204" pitchFamily="18" charset="0"/>
                            <a:ea typeface="Cambria Math" panose="02040503050406030204" pitchFamily="18" charset="0"/>
                          </a:rPr>
                        </m:ctrlPr>
                      </m:dPr>
                      <m:e>
                        <m:r>
                          <a:rPr lang="en-US" altLang="zh-CN" sz="1800" b="1" i="1">
                            <a:latin typeface="Cambria Math" panose="02040503050406030204" pitchFamily="18" charset="0"/>
                            <a:ea typeface="Cambria Math" panose="02040503050406030204" pitchFamily="18" charset="0"/>
                          </a:rPr>
                          <m:t>∀</m:t>
                        </m:r>
                        <m:r>
                          <a:rPr lang="en-US" altLang="zh-CN" sz="1800" b="1" i="1">
                            <a:latin typeface="Cambria Math" panose="02040503050406030204" pitchFamily="18" charset="0"/>
                            <a:ea typeface="Cambria Math" panose="02040503050406030204" pitchFamily="18" charset="0"/>
                          </a:rPr>
                          <m:t>𝒚</m:t>
                        </m:r>
                      </m:e>
                    </m:d>
                    <m:d>
                      <m:dPr>
                        <m:ctrlPr>
                          <a:rPr lang="en-US" altLang="zh-CN" sz="1800" b="1" i="1">
                            <a:latin typeface="Cambria Math" panose="02040503050406030204" pitchFamily="18" charset="0"/>
                            <a:ea typeface="Cambria Math" panose="02040503050406030204" pitchFamily="18" charset="0"/>
                          </a:rPr>
                        </m:ctrlPr>
                      </m:dPr>
                      <m:e>
                        <m:r>
                          <a:rPr lang="en-US" altLang="zh-CN" sz="1800" b="1" i="1">
                            <a:latin typeface="Cambria Math" panose="02040503050406030204" pitchFamily="18" charset="0"/>
                            <a:ea typeface="Cambria Math" panose="02040503050406030204" pitchFamily="18" charset="0"/>
                          </a:rPr>
                          <m:t>∃</m:t>
                        </m:r>
                        <m:r>
                          <a:rPr lang="en-US" altLang="zh-CN" sz="1800" b="1" i="1">
                            <a:latin typeface="Cambria Math" panose="02040503050406030204" pitchFamily="18" charset="0"/>
                            <a:ea typeface="Cambria Math" panose="02040503050406030204" pitchFamily="18" charset="0"/>
                          </a:rPr>
                          <m:t>𝒙</m:t>
                        </m:r>
                      </m:e>
                    </m:d>
                    <m:r>
                      <a:rPr lang="en-US" altLang="zh-CN" sz="1800" b="1" i="1">
                        <a:latin typeface="Cambria Math" panose="02040503050406030204" pitchFamily="18" charset="0"/>
                      </a:rPr>
                      <m:t>𝑨</m:t>
                    </m:r>
                    <m:r>
                      <a:rPr lang="en-US" altLang="zh-CN" sz="1800" b="1" i="1">
                        <a:latin typeface="Cambria Math" panose="02040503050406030204" pitchFamily="18" charset="0"/>
                      </a:rPr>
                      <m:t>(</m:t>
                    </m:r>
                    <m:r>
                      <a:rPr lang="en-US" altLang="zh-CN" sz="1800" b="1" i="1">
                        <a:latin typeface="Cambria Math" panose="02040503050406030204" pitchFamily="18" charset="0"/>
                      </a:rPr>
                      <m:t>𝒙</m:t>
                    </m:r>
                    <m:r>
                      <a:rPr lang="en-US" altLang="zh-CN" sz="1800" b="1" i="1">
                        <a:latin typeface="Cambria Math" panose="02040503050406030204" pitchFamily="18" charset="0"/>
                      </a:rPr>
                      <m:t>,</m:t>
                    </m:r>
                    <m:r>
                      <a:rPr lang="en-US" altLang="zh-CN" sz="1800" b="1" i="1">
                        <a:latin typeface="Cambria Math" panose="02040503050406030204" pitchFamily="18" charset="0"/>
                      </a:rPr>
                      <m:t>𝒚</m:t>
                    </m:r>
                    <m:r>
                      <a:rPr lang="en-US" altLang="zh-CN" sz="1800" b="1" i="1">
                        <a:latin typeface="Cambria Math" panose="02040503050406030204" pitchFamily="18" charset="0"/>
                      </a:rPr>
                      <m:t>)</m:t>
                    </m:r>
                    <m:r>
                      <m:rPr>
                        <m:nor/>
                      </m:rPr>
                      <a:rPr lang="zh-CN" altLang="en-US" sz="1800" b="1" dirty="0"/>
                      <m:t>：</m:t>
                    </m:r>
                    <m:r>
                      <a:rPr lang="zh-CN" altLang="en-US" sz="1800" b="1" i="1" dirty="0">
                        <a:latin typeface="Cambria Math" panose="02040503050406030204" pitchFamily="18" charset="0"/>
                      </a:rPr>
                      <m:t>对于</m:t>
                    </m:r>
                    <m:r>
                      <a:rPr lang="zh-CN" altLang="en-US" sz="1800" b="1" i="1" dirty="0" smtClean="0">
                        <a:latin typeface="Cambria Math" panose="02040503050406030204" pitchFamily="18" charset="0"/>
                      </a:rPr>
                      <m:t>乙</m:t>
                    </m:r>
                    <m:r>
                      <m:rPr>
                        <m:nor/>
                      </m:rPr>
                      <a:rPr lang="zh-CN" altLang="en-US" sz="1800" b="1" dirty="0"/>
                      <m:t>村</m:t>
                    </m:r>
                    <m:r>
                      <a:rPr lang="zh-CN" altLang="en-US" sz="1800" b="1" i="1" dirty="0">
                        <a:latin typeface="Cambria Math" panose="02040503050406030204" pitchFamily="18" charset="0"/>
                      </a:rPr>
                      <m:t>所有人，甲</m:t>
                    </m:r>
                    <m:r>
                      <m:rPr>
                        <m:nor/>
                      </m:rPr>
                      <a:rPr lang="zh-CN" altLang="en-US" sz="1800" b="1" dirty="0"/>
                      <m:t>村</m:t>
                    </m:r>
                    <m:r>
                      <a:rPr lang="zh-CN" altLang="en-US" sz="1800" b="1" i="1" dirty="0">
                        <a:latin typeface="Cambria Math" panose="02040503050406030204" pitchFamily="18" charset="0"/>
                      </a:rPr>
                      <m:t>都有</m:t>
                    </m:r>
                    <m:r>
                      <m:rPr>
                        <m:nor/>
                      </m:rPr>
                      <a:rPr lang="zh-CN" altLang="en-US" sz="1800" b="1" dirty="0"/>
                      <m:t>人</m:t>
                    </m:r>
                    <m:r>
                      <a:rPr lang="zh-CN" altLang="en-US" sz="1800" b="1" i="1" dirty="0">
                        <a:latin typeface="Cambria Math" panose="02040503050406030204" pitchFamily="18" charset="0"/>
                      </a:rPr>
                      <m:t>和他</m:t>
                    </m:r>
                    <m:r>
                      <m:rPr>
                        <m:nor/>
                      </m:rPr>
                      <a:rPr lang="zh-CN" altLang="en-US" sz="1800" b="1" dirty="0"/>
                      <m:t>同姓。</m:t>
                    </m:r>
                  </m:oMath>
                </a14:m>
                <a:endParaRPr lang="en-US" altLang="zh-CN" sz="1800" b="1" dirty="0"/>
              </a:p>
              <a:p>
                <a:pPr>
                  <a:lnSpc>
                    <a:spcPct val="150000"/>
                  </a:lnSpc>
                </a:pPr>
                <a14:m>
                  <m:oMath xmlns:m="http://schemas.openxmlformats.org/officeDocument/2006/math">
                    <m:d>
                      <m:dPr>
                        <m:ctrlPr>
                          <a:rPr lang="en-US" altLang="zh-CN" sz="1800" b="1" i="1" smtClean="0">
                            <a:latin typeface="Cambria Math" panose="02040503050406030204" pitchFamily="18" charset="0"/>
                            <a:ea typeface="Cambria Math" panose="02040503050406030204" pitchFamily="18" charset="0"/>
                          </a:rPr>
                        </m:ctrlPr>
                      </m:dPr>
                      <m:e>
                        <m:r>
                          <a:rPr lang="en-US" altLang="zh-CN" sz="1800" b="1" i="1">
                            <a:latin typeface="Cambria Math" panose="02040503050406030204" pitchFamily="18" charset="0"/>
                            <a:ea typeface="Cambria Math" panose="02040503050406030204" pitchFamily="18" charset="0"/>
                          </a:rPr>
                          <m:t>∃</m:t>
                        </m:r>
                        <m:r>
                          <a:rPr lang="en-US" altLang="zh-CN" sz="1800" b="1" i="1">
                            <a:latin typeface="Cambria Math" panose="02040503050406030204" pitchFamily="18" charset="0"/>
                            <a:ea typeface="Cambria Math" panose="02040503050406030204" pitchFamily="18" charset="0"/>
                          </a:rPr>
                          <m:t>𝒙</m:t>
                        </m:r>
                      </m:e>
                    </m:d>
                    <m:d>
                      <m:dPr>
                        <m:ctrlPr>
                          <a:rPr lang="en-US" altLang="zh-CN" sz="1800" b="1" i="1">
                            <a:latin typeface="Cambria Math" panose="02040503050406030204" pitchFamily="18" charset="0"/>
                            <a:ea typeface="Cambria Math" panose="02040503050406030204" pitchFamily="18" charset="0"/>
                          </a:rPr>
                        </m:ctrlPr>
                      </m:dPr>
                      <m:e>
                        <m:r>
                          <a:rPr lang="en-US" altLang="zh-CN" sz="1800" b="1" i="1">
                            <a:latin typeface="Cambria Math" panose="02040503050406030204" pitchFamily="18" charset="0"/>
                            <a:ea typeface="Cambria Math" panose="02040503050406030204" pitchFamily="18" charset="0"/>
                          </a:rPr>
                          <m:t>∀</m:t>
                        </m:r>
                        <m:r>
                          <a:rPr lang="en-US" altLang="zh-CN" sz="1800" b="1" i="1">
                            <a:latin typeface="Cambria Math" panose="02040503050406030204" pitchFamily="18" charset="0"/>
                            <a:ea typeface="Cambria Math" panose="02040503050406030204" pitchFamily="18" charset="0"/>
                          </a:rPr>
                          <m:t>𝒚</m:t>
                        </m:r>
                      </m:e>
                    </m:d>
                    <m:r>
                      <a:rPr lang="en-US" altLang="zh-CN" sz="1800" b="1" i="1">
                        <a:latin typeface="Cambria Math" panose="02040503050406030204" pitchFamily="18" charset="0"/>
                      </a:rPr>
                      <m:t>𝑨</m:t>
                    </m:r>
                    <m:r>
                      <a:rPr lang="en-US" altLang="zh-CN" sz="1800" b="1" i="1">
                        <a:latin typeface="Cambria Math" panose="02040503050406030204" pitchFamily="18" charset="0"/>
                      </a:rPr>
                      <m:t>(</m:t>
                    </m:r>
                    <m:r>
                      <a:rPr lang="en-US" altLang="zh-CN" sz="1800" b="1" i="1">
                        <a:latin typeface="Cambria Math" panose="02040503050406030204" pitchFamily="18" charset="0"/>
                      </a:rPr>
                      <m:t>𝒙</m:t>
                    </m:r>
                    <m:r>
                      <a:rPr lang="en-US" altLang="zh-CN" sz="1800" b="1" i="1">
                        <a:latin typeface="Cambria Math" panose="02040503050406030204" pitchFamily="18" charset="0"/>
                      </a:rPr>
                      <m:t>,</m:t>
                    </m:r>
                    <m:r>
                      <a:rPr lang="en-US" altLang="zh-CN" sz="1800" b="1" i="1">
                        <a:latin typeface="Cambria Math" panose="02040503050406030204" pitchFamily="18" charset="0"/>
                      </a:rPr>
                      <m:t>𝒚</m:t>
                    </m:r>
                    <m:r>
                      <a:rPr lang="en-US" altLang="zh-CN" sz="1800" b="1" i="1">
                        <a:latin typeface="Cambria Math" panose="02040503050406030204" pitchFamily="18" charset="0"/>
                      </a:rPr>
                      <m:t>)</m:t>
                    </m:r>
                    <m:r>
                      <m:rPr>
                        <m:nor/>
                      </m:rPr>
                      <a:rPr lang="zh-CN" altLang="en-US" sz="1800" b="1" dirty="0"/>
                      <m:t>：</m:t>
                    </m:r>
                    <m:r>
                      <a:rPr lang="zh-CN" altLang="en-US" sz="1800" b="1" i="1" dirty="0">
                        <a:latin typeface="Cambria Math" panose="02040503050406030204" pitchFamily="18" charset="0"/>
                      </a:rPr>
                      <m:t>存在甲村的一个人，乙</m:t>
                    </m:r>
                    <m:r>
                      <m:rPr>
                        <m:nor/>
                      </m:rPr>
                      <a:rPr lang="zh-CN" altLang="en-US" sz="1800" b="1" dirty="0"/>
                      <m:t>村</m:t>
                    </m:r>
                    <m:r>
                      <a:rPr lang="zh-CN" altLang="en-US" sz="1800" b="1" i="1" dirty="0">
                        <a:latin typeface="Cambria Math" panose="02040503050406030204" pitchFamily="18" charset="0"/>
                      </a:rPr>
                      <m:t>所有</m:t>
                    </m:r>
                    <m:r>
                      <m:rPr>
                        <m:nor/>
                      </m:rPr>
                      <a:rPr lang="zh-CN" altLang="en-US" sz="1800" b="1" dirty="0"/>
                      <m:t>人</m:t>
                    </m:r>
                    <m:r>
                      <a:rPr lang="zh-CN" altLang="en-US" sz="1800" b="1" i="1" dirty="0">
                        <a:latin typeface="Cambria Math" panose="02040503050406030204" pitchFamily="18" charset="0"/>
                      </a:rPr>
                      <m:t>和他</m:t>
                    </m:r>
                    <m:r>
                      <m:rPr>
                        <m:nor/>
                      </m:rPr>
                      <a:rPr lang="zh-CN" altLang="en-US" sz="1800" b="1" dirty="0"/>
                      <m:t>同姓。</m:t>
                    </m:r>
                  </m:oMath>
                </a14:m>
                <a:endParaRPr lang="en-US" altLang="zh-CN" sz="1800" b="1" dirty="0"/>
              </a:p>
              <a:p>
                <a:pPr marL="0" indent="0">
                  <a:lnSpc>
                    <a:spcPct val="150000"/>
                  </a:lnSpc>
                  <a:buNone/>
                </a:pPr>
                <a:r>
                  <a:rPr lang="en-US" altLang="zh-CN" sz="1800" b="1" dirty="0"/>
                  <a:t> </a:t>
                </a:r>
                <a:r>
                  <a:rPr lang="en-US" altLang="zh-CN" sz="1800" b="1" dirty="0" smtClean="0"/>
                  <a:t>  </a:t>
                </a:r>
                <a:r>
                  <a:rPr lang="zh-CN" altLang="en-US" sz="1800" b="1" dirty="0" smtClean="0">
                    <a:solidFill>
                      <a:srgbClr val="CC00CC"/>
                    </a:solidFill>
                  </a:rPr>
                  <a:t>上述语句表达的情况各不相同，故全称量词与存在量词的次序不能随意更换。其有如下的蕴含公式，</a:t>
                </a:r>
                <a:endParaRPr lang="en-US" altLang="zh-CN" sz="1800" b="1" dirty="0" smtClean="0">
                  <a:solidFill>
                    <a:srgbClr val="CC00CC"/>
                  </a:solidFill>
                </a:endParaRPr>
              </a:p>
              <a:p>
                <a:pPr marL="0" indent="0">
                  <a:lnSpc>
                    <a:spcPct val="150000"/>
                  </a:lnSpc>
                  <a:buNone/>
                </a:pPr>
                <a14:m>
                  <m:oMathPara xmlns:m="http://schemas.openxmlformats.org/officeDocument/2006/math">
                    <m:oMathParaPr>
                      <m:jc m:val="centerGroup"/>
                    </m:oMathParaPr>
                    <m:oMath xmlns:m="http://schemas.openxmlformats.org/officeDocument/2006/math">
                      <m:d>
                        <m:dPr>
                          <m:ctrlPr>
                            <a:rPr lang="en-US" altLang="zh-CN" sz="1800" b="1" i="1">
                              <a:latin typeface="Cambria Math" panose="02040503050406030204" pitchFamily="18" charset="0"/>
                              <a:ea typeface="Cambria Math" panose="02040503050406030204" pitchFamily="18" charset="0"/>
                            </a:rPr>
                          </m:ctrlPr>
                        </m:dPr>
                        <m:e>
                          <m:r>
                            <a:rPr lang="en-US" altLang="zh-CN" sz="1800" b="1" i="1">
                              <a:latin typeface="Cambria Math" panose="02040503050406030204" pitchFamily="18" charset="0"/>
                              <a:ea typeface="Cambria Math" panose="02040503050406030204" pitchFamily="18" charset="0"/>
                            </a:rPr>
                            <m:t>∀</m:t>
                          </m:r>
                          <m:r>
                            <a:rPr lang="en-US" altLang="zh-CN" sz="1800" b="1" i="1">
                              <a:latin typeface="Cambria Math" panose="02040503050406030204" pitchFamily="18" charset="0"/>
                              <a:ea typeface="Cambria Math" panose="02040503050406030204" pitchFamily="18" charset="0"/>
                            </a:rPr>
                            <m:t>𝒙</m:t>
                          </m:r>
                        </m:e>
                      </m:d>
                      <m:d>
                        <m:dPr>
                          <m:ctrlPr>
                            <a:rPr lang="en-US" altLang="zh-CN" sz="1800" b="1" i="1">
                              <a:latin typeface="Cambria Math" panose="02040503050406030204" pitchFamily="18" charset="0"/>
                              <a:ea typeface="Cambria Math" panose="02040503050406030204" pitchFamily="18" charset="0"/>
                            </a:rPr>
                          </m:ctrlPr>
                        </m:dPr>
                        <m:e>
                          <m:r>
                            <a:rPr lang="en-US" altLang="zh-CN" sz="1800" b="1" i="1">
                              <a:latin typeface="Cambria Math" panose="02040503050406030204" pitchFamily="18" charset="0"/>
                              <a:ea typeface="Cambria Math" panose="02040503050406030204" pitchFamily="18" charset="0"/>
                            </a:rPr>
                            <m:t>∀</m:t>
                          </m:r>
                          <m:r>
                            <a:rPr lang="en-US" altLang="zh-CN" sz="1800" b="1" i="1">
                              <a:latin typeface="Cambria Math" panose="02040503050406030204" pitchFamily="18" charset="0"/>
                              <a:ea typeface="Cambria Math" panose="02040503050406030204" pitchFamily="18" charset="0"/>
                            </a:rPr>
                            <m:t>𝒚</m:t>
                          </m:r>
                        </m:e>
                      </m:d>
                      <m:r>
                        <a:rPr lang="en-US" altLang="zh-CN" sz="1800" b="1" i="1">
                          <a:latin typeface="Cambria Math" panose="02040503050406030204" pitchFamily="18" charset="0"/>
                        </a:rPr>
                        <m:t>𝑨</m:t>
                      </m:r>
                      <m:r>
                        <a:rPr lang="en-US" altLang="zh-CN" sz="1800" b="1" i="1">
                          <a:latin typeface="Cambria Math" panose="02040503050406030204" pitchFamily="18" charset="0"/>
                        </a:rPr>
                        <m:t>(</m:t>
                      </m:r>
                      <m:r>
                        <a:rPr lang="en-US" altLang="zh-CN" sz="1800" b="1" i="1">
                          <a:latin typeface="Cambria Math" panose="02040503050406030204" pitchFamily="18" charset="0"/>
                        </a:rPr>
                        <m:t>𝒙</m:t>
                      </m:r>
                      <m:r>
                        <a:rPr lang="en-US" altLang="zh-CN" sz="1800" b="1" i="1">
                          <a:latin typeface="Cambria Math" panose="02040503050406030204" pitchFamily="18" charset="0"/>
                        </a:rPr>
                        <m:t>,</m:t>
                      </m:r>
                      <m:r>
                        <a:rPr lang="en-US" altLang="zh-CN" sz="1800" b="1" i="1">
                          <a:latin typeface="Cambria Math" panose="02040503050406030204" pitchFamily="18" charset="0"/>
                        </a:rPr>
                        <m:t>𝒚</m:t>
                      </m:r>
                      <m:r>
                        <a:rPr lang="en-US" altLang="zh-CN" sz="1800" b="1" i="1">
                          <a:latin typeface="Cambria Math" panose="02040503050406030204" pitchFamily="18" charset="0"/>
                        </a:rPr>
                        <m:t>)⇒</m:t>
                      </m:r>
                      <m:d>
                        <m:dPr>
                          <m:ctrlPr>
                            <a:rPr lang="en-US" altLang="zh-CN" sz="1800" b="1" i="1">
                              <a:latin typeface="Cambria Math" panose="02040503050406030204" pitchFamily="18" charset="0"/>
                              <a:ea typeface="Cambria Math" panose="02040503050406030204" pitchFamily="18" charset="0"/>
                            </a:rPr>
                          </m:ctrlPr>
                        </m:dPr>
                        <m:e>
                          <m:r>
                            <a:rPr lang="en-US" altLang="zh-CN" sz="1800" b="1" i="1">
                              <a:latin typeface="Cambria Math" panose="02040503050406030204" pitchFamily="18" charset="0"/>
                              <a:ea typeface="Cambria Math" panose="02040503050406030204" pitchFamily="18" charset="0"/>
                            </a:rPr>
                            <m:t>∃</m:t>
                          </m:r>
                          <m:r>
                            <a:rPr lang="en-US" altLang="zh-CN" sz="1800" b="1" i="1">
                              <a:latin typeface="Cambria Math" panose="02040503050406030204" pitchFamily="18" charset="0"/>
                              <a:ea typeface="Cambria Math" panose="02040503050406030204" pitchFamily="18" charset="0"/>
                            </a:rPr>
                            <m:t>𝒚</m:t>
                          </m:r>
                        </m:e>
                      </m:d>
                      <m:d>
                        <m:dPr>
                          <m:ctrlPr>
                            <a:rPr lang="en-US" altLang="zh-CN" sz="1800" b="1" i="1">
                              <a:latin typeface="Cambria Math" panose="02040503050406030204" pitchFamily="18" charset="0"/>
                              <a:ea typeface="Cambria Math" panose="02040503050406030204" pitchFamily="18" charset="0"/>
                            </a:rPr>
                          </m:ctrlPr>
                        </m:dPr>
                        <m:e>
                          <m:r>
                            <a:rPr lang="en-US" altLang="zh-CN" sz="1800" b="1" i="1">
                              <a:latin typeface="Cambria Math" panose="02040503050406030204" pitchFamily="18" charset="0"/>
                              <a:ea typeface="Cambria Math" panose="02040503050406030204" pitchFamily="18" charset="0"/>
                            </a:rPr>
                            <m:t>∀</m:t>
                          </m:r>
                          <m:r>
                            <a:rPr lang="en-US" altLang="zh-CN" sz="1800" b="1" i="1">
                              <a:latin typeface="Cambria Math" panose="02040503050406030204" pitchFamily="18" charset="0"/>
                              <a:ea typeface="Cambria Math" panose="02040503050406030204" pitchFamily="18" charset="0"/>
                            </a:rPr>
                            <m:t>𝒙</m:t>
                          </m:r>
                        </m:e>
                      </m:d>
                      <m:r>
                        <a:rPr lang="en-US" altLang="zh-CN" sz="1800" b="1" i="1">
                          <a:latin typeface="Cambria Math" panose="02040503050406030204" pitchFamily="18" charset="0"/>
                          <a:ea typeface="Cambria Math" panose="02040503050406030204" pitchFamily="18" charset="0"/>
                        </a:rPr>
                        <m:t>𝑨</m:t>
                      </m:r>
                      <m:r>
                        <a:rPr lang="en-US" altLang="zh-CN" sz="1800" b="1" i="1">
                          <a:latin typeface="Cambria Math" panose="02040503050406030204" pitchFamily="18" charset="0"/>
                          <a:ea typeface="Cambria Math" panose="02040503050406030204" pitchFamily="18" charset="0"/>
                        </a:rPr>
                        <m:t>(</m:t>
                      </m:r>
                      <m:r>
                        <a:rPr lang="en-US" altLang="zh-CN" sz="1800" b="1" i="1">
                          <a:latin typeface="Cambria Math" panose="02040503050406030204" pitchFamily="18" charset="0"/>
                          <a:ea typeface="Cambria Math" panose="02040503050406030204" pitchFamily="18" charset="0"/>
                        </a:rPr>
                        <m:t>𝒙</m:t>
                      </m:r>
                      <m:r>
                        <a:rPr lang="en-US" altLang="zh-CN" sz="1800" b="1" i="1">
                          <a:latin typeface="Cambria Math" panose="02040503050406030204" pitchFamily="18" charset="0"/>
                          <a:ea typeface="Cambria Math" panose="02040503050406030204" pitchFamily="18" charset="0"/>
                        </a:rPr>
                        <m:t>,</m:t>
                      </m:r>
                      <m:r>
                        <a:rPr lang="en-US" altLang="zh-CN" sz="1800" b="1" i="1">
                          <a:latin typeface="Cambria Math" panose="02040503050406030204" pitchFamily="18" charset="0"/>
                          <a:ea typeface="Cambria Math" panose="02040503050406030204" pitchFamily="18" charset="0"/>
                        </a:rPr>
                        <m:t>𝒚</m:t>
                      </m:r>
                      <m:r>
                        <a:rPr lang="en-US" altLang="zh-CN" sz="1800" b="1" i="1">
                          <a:latin typeface="Cambria Math" panose="02040503050406030204" pitchFamily="18" charset="0"/>
                          <a:ea typeface="Cambria Math" panose="02040503050406030204" pitchFamily="18" charset="0"/>
                        </a:rPr>
                        <m:t>)</m:t>
                      </m:r>
                    </m:oMath>
                  </m:oMathPara>
                </a14:m>
                <a:endParaRPr lang="en-US" altLang="zh-CN" sz="1800" b="1" dirty="0" smtClean="0">
                  <a:solidFill>
                    <a:srgbClr val="CC00CC"/>
                  </a:solidFill>
                </a:endParaRPr>
              </a:p>
              <a:p>
                <a:pPr marL="0" indent="0">
                  <a:lnSpc>
                    <a:spcPct val="150000"/>
                  </a:lnSpc>
                  <a:buNone/>
                </a:pPr>
                <a14:m>
                  <m:oMathPara xmlns:m="http://schemas.openxmlformats.org/officeDocument/2006/math">
                    <m:oMathParaPr>
                      <m:jc m:val="centerGroup"/>
                    </m:oMathParaPr>
                    <m:oMath xmlns:m="http://schemas.openxmlformats.org/officeDocument/2006/math">
                      <m:d>
                        <m:dPr>
                          <m:ctrlPr>
                            <a:rPr lang="en-US" altLang="zh-CN" sz="1800" b="1" i="1">
                              <a:latin typeface="Cambria Math" panose="02040503050406030204" pitchFamily="18" charset="0"/>
                              <a:ea typeface="Cambria Math" panose="02040503050406030204" pitchFamily="18" charset="0"/>
                            </a:rPr>
                          </m:ctrlPr>
                        </m:dPr>
                        <m:e>
                          <m:r>
                            <a:rPr lang="en-US" altLang="zh-CN" sz="1800" b="1" i="1">
                              <a:latin typeface="Cambria Math" panose="02040503050406030204" pitchFamily="18" charset="0"/>
                              <a:ea typeface="Cambria Math" panose="02040503050406030204" pitchFamily="18" charset="0"/>
                            </a:rPr>
                            <m:t>∀</m:t>
                          </m:r>
                          <m:r>
                            <a:rPr lang="en-US" altLang="zh-CN" sz="1800" b="1" i="1" smtClean="0">
                              <a:latin typeface="Cambria Math" panose="02040503050406030204" pitchFamily="18" charset="0"/>
                              <a:ea typeface="Cambria Math" panose="02040503050406030204" pitchFamily="18" charset="0"/>
                            </a:rPr>
                            <m:t>𝒚</m:t>
                          </m:r>
                        </m:e>
                      </m:d>
                      <m:d>
                        <m:dPr>
                          <m:ctrlPr>
                            <a:rPr lang="en-US" altLang="zh-CN" sz="1800" b="1" i="1">
                              <a:latin typeface="Cambria Math" panose="02040503050406030204" pitchFamily="18" charset="0"/>
                              <a:ea typeface="Cambria Math" panose="02040503050406030204" pitchFamily="18" charset="0"/>
                            </a:rPr>
                          </m:ctrlPr>
                        </m:dPr>
                        <m:e>
                          <m:r>
                            <a:rPr lang="en-US" altLang="zh-CN" sz="1800" b="1" i="1">
                              <a:latin typeface="Cambria Math" panose="02040503050406030204" pitchFamily="18" charset="0"/>
                              <a:ea typeface="Cambria Math" panose="02040503050406030204" pitchFamily="18" charset="0"/>
                            </a:rPr>
                            <m:t>∀</m:t>
                          </m:r>
                          <m:r>
                            <a:rPr lang="en-US" altLang="zh-CN" sz="1800" b="1" i="1" smtClean="0">
                              <a:latin typeface="Cambria Math" panose="02040503050406030204" pitchFamily="18" charset="0"/>
                              <a:ea typeface="Cambria Math" panose="02040503050406030204" pitchFamily="18" charset="0"/>
                            </a:rPr>
                            <m:t>𝒙</m:t>
                          </m:r>
                        </m:e>
                      </m:d>
                      <m:r>
                        <a:rPr lang="en-US" altLang="zh-CN" sz="1800" b="1" i="1">
                          <a:latin typeface="Cambria Math" panose="02040503050406030204" pitchFamily="18" charset="0"/>
                        </a:rPr>
                        <m:t>𝑨</m:t>
                      </m:r>
                      <m:r>
                        <a:rPr lang="en-US" altLang="zh-CN" sz="1800" b="1" i="1">
                          <a:latin typeface="Cambria Math" panose="02040503050406030204" pitchFamily="18" charset="0"/>
                        </a:rPr>
                        <m:t>(</m:t>
                      </m:r>
                      <m:r>
                        <a:rPr lang="en-US" altLang="zh-CN" sz="1800" b="1" i="1">
                          <a:latin typeface="Cambria Math" panose="02040503050406030204" pitchFamily="18" charset="0"/>
                        </a:rPr>
                        <m:t>𝒙</m:t>
                      </m:r>
                      <m:r>
                        <a:rPr lang="en-US" altLang="zh-CN" sz="1800" b="1" i="1">
                          <a:latin typeface="Cambria Math" panose="02040503050406030204" pitchFamily="18" charset="0"/>
                        </a:rPr>
                        <m:t>,</m:t>
                      </m:r>
                      <m:r>
                        <a:rPr lang="en-US" altLang="zh-CN" sz="1800" b="1" i="1">
                          <a:latin typeface="Cambria Math" panose="02040503050406030204" pitchFamily="18" charset="0"/>
                        </a:rPr>
                        <m:t>𝒚</m:t>
                      </m:r>
                      <m:r>
                        <a:rPr lang="en-US" altLang="zh-CN" sz="1800" b="1" i="1">
                          <a:latin typeface="Cambria Math" panose="02040503050406030204" pitchFamily="18" charset="0"/>
                        </a:rPr>
                        <m:t>)⇒</m:t>
                      </m:r>
                      <m:d>
                        <m:dPr>
                          <m:ctrlPr>
                            <a:rPr lang="en-US" altLang="zh-CN" sz="1800" b="1" i="1">
                              <a:latin typeface="Cambria Math" panose="02040503050406030204" pitchFamily="18" charset="0"/>
                              <a:ea typeface="Cambria Math" panose="02040503050406030204" pitchFamily="18" charset="0"/>
                            </a:rPr>
                          </m:ctrlPr>
                        </m:dPr>
                        <m:e>
                          <m:r>
                            <a:rPr lang="en-US" altLang="zh-CN" sz="1800" b="1" i="1">
                              <a:latin typeface="Cambria Math" panose="02040503050406030204" pitchFamily="18" charset="0"/>
                              <a:ea typeface="Cambria Math" panose="02040503050406030204" pitchFamily="18" charset="0"/>
                            </a:rPr>
                            <m:t>∃</m:t>
                          </m:r>
                          <m:r>
                            <a:rPr lang="en-US" altLang="zh-CN" sz="1800" b="1" i="1" smtClean="0">
                              <a:latin typeface="Cambria Math" panose="02040503050406030204" pitchFamily="18" charset="0"/>
                              <a:ea typeface="Cambria Math" panose="02040503050406030204" pitchFamily="18" charset="0"/>
                            </a:rPr>
                            <m:t>𝒙</m:t>
                          </m:r>
                        </m:e>
                      </m:d>
                      <m:d>
                        <m:dPr>
                          <m:ctrlPr>
                            <a:rPr lang="en-US" altLang="zh-CN" sz="1800" b="1" i="1">
                              <a:latin typeface="Cambria Math" panose="02040503050406030204" pitchFamily="18" charset="0"/>
                              <a:ea typeface="Cambria Math" panose="02040503050406030204" pitchFamily="18" charset="0"/>
                            </a:rPr>
                          </m:ctrlPr>
                        </m:dPr>
                        <m:e>
                          <m:r>
                            <a:rPr lang="en-US" altLang="zh-CN" sz="1800" b="1" i="1">
                              <a:latin typeface="Cambria Math" panose="02040503050406030204" pitchFamily="18" charset="0"/>
                              <a:ea typeface="Cambria Math" panose="02040503050406030204" pitchFamily="18" charset="0"/>
                            </a:rPr>
                            <m:t>∀</m:t>
                          </m:r>
                          <m:r>
                            <a:rPr lang="en-US" altLang="zh-CN" sz="1800" b="1" i="1" smtClean="0">
                              <a:latin typeface="Cambria Math" panose="02040503050406030204" pitchFamily="18" charset="0"/>
                              <a:ea typeface="Cambria Math" panose="02040503050406030204" pitchFamily="18" charset="0"/>
                            </a:rPr>
                            <m:t>𝒚</m:t>
                          </m:r>
                        </m:e>
                      </m:d>
                      <m:r>
                        <a:rPr lang="en-US" altLang="zh-CN" sz="1800" b="1" i="1">
                          <a:latin typeface="Cambria Math" panose="02040503050406030204" pitchFamily="18" charset="0"/>
                          <a:ea typeface="Cambria Math" panose="02040503050406030204" pitchFamily="18" charset="0"/>
                        </a:rPr>
                        <m:t>𝑨</m:t>
                      </m:r>
                      <m:r>
                        <a:rPr lang="en-US" altLang="zh-CN" sz="1800" b="1" i="1">
                          <a:latin typeface="Cambria Math" panose="02040503050406030204" pitchFamily="18" charset="0"/>
                          <a:ea typeface="Cambria Math" panose="02040503050406030204" pitchFamily="18" charset="0"/>
                        </a:rPr>
                        <m:t>(</m:t>
                      </m:r>
                      <m:r>
                        <a:rPr lang="en-US" altLang="zh-CN" sz="1800" b="1" i="1">
                          <a:latin typeface="Cambria Math" panose="02040503050406030204" pitchFamily="18" charset="0"/>
                          <a:ea typeface="Cambria Math" panose="02040503050406030204" pitchFamily="18" charset="0"/>
                        </a:rPr>
                        <m:t>𝒙</m:t>
                      </m:r>
                      <m:r>
                        <a:rPr lang="en-US" altLang="zh-CN" sz="1800" b="1" i="1">
                          <a:latin typeface="Cambria Math" panose="02040503050406030204" pitchFamily="18" charset="0"/>
                          <a:ea typeface="Cambria Math" panose="02040503050406030204" pitchFamily="18" charset="0"/>
                        </a:rPr>
                        <m:t>,</m:t>
                      </m:r>
                      <m:r>
                        <a:rPr lang="en-US" altLang="zh-CN" sz="1800" b="1" i="1">
                          <a:latin typeface="Cambria Math" panose="02040503050406030204" pitchFamily="18" charset="0"/>
                          <a:ea typeface="Cambria Math" panose="02040503050406030204" pitchFamily="18" charset="0"/>
                        </a:rPr>
                        <m:t>𝒚</m:t>
                      </m:r>
                      <m:r>
                        <a:rPr lang="en-US" altLang="zh-CN" sz="1800" b="1" i="1">
                          <a:latin typeface="Cambria Math" panose="02040503050406030204" pitchFamily="18" charset="0"/>
                          <a:ea typeface="Cambria Math" panose="02040503050406030204" pitchFamily="18" charset="0"/>
                        </a:rPr>
                        <m:t>)</m:t>
                      </m:r>
                    </m:oMath>
                  </m:oMathPara>
                </a14:m>
                <a:endParaRPr lang="en-US" altLang="zh-CN" sz="1800" b="1" dirty="0" smtClean="0"/>
              </a:p>
              <a:p>
                <a:pPr marL="0" indent="0">
                  <a:lnSpc>
                    <a:spcPct val="150000"/>
                  </a:lnSpc>
                  <a:buNone/>
                </a:pPr>
                <a14:m>
                  <m:oMathPara xmlns:m="http://schemas.openxmlformats.org/officeDocument/2006/math">
                    <m:oMathParaPr>
                      <m:jc m:val="centerGroup"/>
                    </m:oMathParaPr>
                    <m:oMath xmlns:m="http://schemas.openxmlformats.org/officeDocument/2006/math">
                      <m:d>
                        <m:dPr>
                          <m:ctrlPr>
                            <a:rPr lang="en-US" altLang="zh-CN" sz="1800" b="1" i="1">
                              <a:latin typeface="Cambria Math" panose="02040503050406030204" pitchFamily="18" charset="0"/>
                              <a:ea typeface="Cambria Math" panose="02040503050406030204" pitchFamily="18" charset="0"/>
                            </a:rPr>
                          </m:ctrlPr>
                        </m:dPr>
                        <m:e>
                          <m:r>
                            <a:rPr lang="en-US" altLang="zh-CN" sz="1800" b="1" i="1" smtClean="0">
                              <a:latin typeface="Cambria Math" panose="02040503050406030204" pitchFamily="18" charset="0"/>
                              <a:ea typeface="Cambria Math" panose="02040503050406030204" pitchFamily="18" charset="0"/>
                            </a:rPr>
                            <m:t>∃</m:t>
                          </m:r>
                          <m:r>
                            <a:rPr lang="en-US" altLang="zh-CN" sz="1800" b="1" i="1" smtClean="0">
                              <a:latin typeface="Cambria Math" panose="02040503050406030204" pitchFamily="18" charset="0"/>
                              <a:ea typeface="Cambria Math" panose="02040503050406030204" pitchFamily="18" charset="0"/>
                            </a:rPr>
                            <m:t>𝒚</m:t>
                          </m:r>
                        </m:e>
                      </m:d>
                      <m:d>
                        <m:dPr>
                          <m:ctrlPr>
                            <a:rPr lang="en-US" altLang="zh-CN" sz="1800" b="1" i="1">
                              <a:latin typeface="Cambria Math" panose="02040503050406030204" pitchFamily="18" charset="0"/>
                              <a:ea typeface="Cambria Math" panose="02040503050406030204" pitchFamily="18" charset="0"/>
                            </a:rPr>
                          </m:ctrlPr>
                        </m:dPr>
                        <m:e>
                          <m:r>
                            <a:rPr lang="en-US" altLang="zh-CN" sz="1800" b="1" i="1">
                              <a:latin typeface="Cambria Math" panose="02040503050406030204" pitchFamily="18" charset="0"/>
                              <a:ea typeface="Cambria Math" panose="02040503050406030204" pitchFamily="18" charset="0"/>
                            </a:rPr>
                            <m:t>∀</m:t>
                          </m:r>
                          <m:r>
                            <a:rPr lang="en-US" altLang="zh-CN" sz="1800" b="1" i="1" smtClean="0">
                              <a:latin typeface="Cambria Math" panose="02040503050406030204" pitchFamily="18" charset="0"/>
                              <a:ea typeface="Cambria Math" panose="02040503050406030204" pitchFamily="18" charset="0"/>
                            </a:rPr>
                            <m:t>𝒙</m:t>
                          </m:r>
                        </m:e>
                      </m:d>
                      <m:r>
                        <a:rPr lang="en-US" altLang="zh-CN" sz="1800" b="1" i="1">
                          <a:latin typeface="Cambria Math" panose="02040503050406030204" pitchFamily="18" charset="0"/>
                        </a:rPr>
                        <m:t>𝑨</m:t>
                      </m:r>
                      <m:r>
                        <a:rPr lang="en-US" altLang="zh-CN" sz="1800" b="1" i="1">
                          <a:latin typeface="Cambria Math" panose="02040503050406030204" pitchFamily="18" charset="0"/>
                        </a:rPr>
                        <m:t>(</m:t>
                      </m:r>
                      <m:r>
                        <a:rPr lang="en-US" altLang="zh-CN" sz="1800" b="1" i="1">
                          <a:latin typeface="Cambria Math" panose="02040503050406030204" pitchFamily="18" charset="0"/>
                        </a:rPr>
                        <m:t>𝒙</m:t>
                      </m:r>
                      <m:r>
                        <a:rPr lang="en-US" altLang="zh-CN" sz="1800" b="1" i="1">
                          <a:latin typeface="Cambria Math" panose="02040503050406030204" pitchFamily="18" charset="0"/>
                        </a:rPr>
                        <m:t>,</m:t>
                      </m:r>
                      <m:r>
                        <a:rPr lang="en-US" altLang="zh-CN" sz="1800" b="1" i="1">
                          <a:latin typeface="Cambria Math" panose="02040503050406030204" pitchFamily="18" charset="0"/>
                        </a:rPr>
                        <m:t>𝒚</m:t>
                      </m:r>
                      <m:r>
                        <a:rPr lang="en-US" altLang="zh-CN" sz="1800" b="1" i="1">
                          <a:latin typeface="Cambria Math" panose="02040503050406030204" pitchFamily="18" charset="0"/>
                        </a:rPr>
                        <m:t>)⇒</m:t>
                      </m:r>
                      <m:d>
                        <m:dPr>
                          <m:ctrlPr>
                            <a:rPr lang="en-US" altLang="zh-CN" sz="1800" b="1" i="1">
                              <a:latin typeface="Cambria Math" panose="02040503050406030204" pitchFamily="18" charset="0"/>
                              <a:ea typeface="Cambria Math" panose="02040503050406030204" pitchFamily="18" charset="0"/>
                            </a:rPr>
                          </m:ctrlPr>
                        </m:dPr>
                        <m:e>
                          <m:r>
                            <a:rPr lang="en-US" altLang="zh-CN" sz="1800" b="1" i="1">
                              <a:latin typeface="Cambria Math" panose="02040503050406030204" pitchFamily="18" charset="0"/>
                              <a:ea typeface="Cambria Math" panose="02040503050406030204" pitchFamily="18" charset="0"/>
                            </a:rPr>
                            <m:t>∀</m:t>
                          </m:r>
                          <m:r>
                            <a:rPr lang="en-US" altLang="zh-CN" sz="1800" b="1" i="1">
                              <a:latin typeface="Cambria Math" panose="02040503050406030204" pitchFamily="18" charset="0"/>
                              <a:ea typeface="Cambria Math" panose="02040503050406030204" pitchFamily="18" charset="0"/>
                            </a:rPr>
                            <m:t>𝒙</m:t>
                          </m:r>
                        </m:e>
                      </m:d>
                      <m:d>
                        <m:dPr>
                          <m:ctrlPr>
                            <a:rPr lang="en-US" altLang="zh-CN" sz="1800" b="1" i="1">
                              <a:latin typeface="Cambria Math" panose="02040503050406030204" pitchFamily="18" charset="0"/>
                              <a:ea typeface="Cambria Math" panose="02040503050406030204" pitchFamily="18" charset="0"/>
                            </a:rPr>
                          </m:ctrlPr>
                        </m:dPr>
                        <m:e>
                          <m:r>
                            <a:rPr lang="en-US" altLang="zh-CN" sz="1800" b="1" i="1">
                              <a:latin typeface="Cambria Math" panose="02040503050406030204" pitchFamily="18" charset="0"/>
                              <a:ea typeface="Cambria Math" panose="02040503050406030204" pitchFamily="18" charset="0"/>
                            </a:rPr>
                            <m:t>∃</m:t>
                          </m:r>
                          <m:r>
                            <a:rPr lang="en-US" altLang="zh-CN" sz="1800" b="1" i="1">
                              <a:latin typeface="Cambria Math" panose="02040503050406030204" pitchFamily="18" charset="0"/>
                              <a:ea typeface="Cambria Math" panose="02040503050406030204" pitchFamily="18" charset="0"/>
                            </a:rPr>
                            <m:t>𝒚</m:t>
                          </m:r>
                        </m:e>
                      </m:d>
                      <m:r>
                        <a:rPr lang="en-US" altLang="zh-CN" sz="1800" b="1" i="1" smtClean="0">
                          <a:latin typeface="Cambria Math" panose="02040503050406030204" pitchFamily="18" charset="0"/>
                          <a:ea typeface="Cambria Math" panose="02040503050406030204" pitchFamily="18" charset="0"/>
                        </a:rPr>
                        <m:t>𝑨</m:t>
                      </m:r>
                      <m:r>
                        <a:rPr lang="en-US" altLang="zh-CN" sz="1800" b="1" i="1">
                          <a:latin typeface="Cambria Math" panose="02040503050406030204" pitchFamily="18" charset="0"/>
                          <a:ea typeface="Cambria Math" panose="02040503050406030204" pitchFamily="18" charset="0"/>
                        </a:rPr>
                        <m:t>(</m:t>
                      </m:r>
                      <m:r>
                        <a:rPr lang="en-US" altLang="zh-CN" sz="1800" b="1" i="1">
                          <a:latin typeface="Cambria Math" panose="02040503050406030204" pitchFamily="18" charset="0"/>
                          <a:ea typeface="Cambria Math" panose="02040503050406030204" pitchFamily="18" charset="0"/>
                        </a:rPr>
                        <m:t>𝒙</m:t>
                      </m:r>
                      <m:r>
                        <a:rPr lang="en-US" altLang="zh-CN" sz="1800" b="1" i="1">
                          <a:latin typeface="Cambria Math" panose="02040503050406030204" pitchFamily="18" charset="0"/>
                          <a:ea typeface="Cambria Math" panose="02040503050406030204" pitchFamily="18" charset="0"/>
                        </a:rPr>
                        <m:t>,</m:t>
                      </m:r>
                      <m:r>
                        <a:rPr lang="en-US" altLang="zh-CN" sz="1800" b="1" i="1">
                          <a:latin typeface="Cambria Math" panose="02040503050406030204" pitchFamily="18" charset="0"/>
                          <a:ea typeface="Cambria Math" panose="02040503050406030204" pitchFamily="18" charset="0"/>
                        </a:rPr>
                        <m:t>𝒚</m:t>
                      </m:r>
                      <m:r>
                        <a:rPr lang="en-US" altLang="zh-CN" sz="1800" b="1" i="1">
                          <a:latin typeface="Cambria Math" panose="02040503050406030204" pitchFamily="18" charset="0"/>
                          <a:ea typeface="Cambria Math" panose="02040503050406030204" pitchFamily="18" charset="0"/>
                        </a:rPr>
                        <m:t>)</m:t>
                      </m:r>
                    </m:oMath>
                  </m:oMathPara>
                </a14:m>
                <a:endParaRPr lang="en-US" altLang="zh-CN" sz="1800" b="1" dirty="0" smtClean="0"/>
              </a:p>
              <a:p>
                <a:pPr marL="0" indent="0">
                  <a:lnSpc>
                    <a:spcPct val="150000"/>
                  </a:lnSpc>
                  <a:buNone/>
                </a:pPr>
                <a14:m>
                  <m:oMathPara xmlns:m="http://schemas.openxmlformats.org/officeDocument/2006/math">
                    <m:oMathParaPr>
                      <m:jc m:val="centerGroup"/>
                    </m:oMathParaPr>
                    <m:oMath xmlns:m="http://schemas.openxmlformats.org/officeDocument/2006/math">
                      <m:d>
                        <m:dPr>
                          <m:ctrlPr>
                            <a:rPr lang="en-US" altLang="zh-CN" sz="1800" b="1" i="1">
                              <a:latin typeface="Cambria Math" panose="02040503050406030204" pitchFamily="18" charset="0"/>
                              <a:ea typeface="Cambria Math" panose="02040503050406030204" pitchFamily="18" charset="0"/>
                            </a:rPr>
                          </m:ctrlPr>
                        </m:dPr>
                        <m:e>
                          <m:r>
                            <a:rPr lang="en-US" altLang="zh-CN" sz="1800" b="1" i="1">
                              <a:latin typeface="Cambria Math" panose="02040503050406030204" pitchFamily="18" charset="0"/>
                              <a:ea typeface="Cambria Math" panose="02040503050406030204" pitchFamily="18" charset="0"/>
                            </a:rPr>
                            <m:t>∃</m:t>
                          </m:r>
                          <m:r>
                            <a:rPr lang="en-US" altLang="zh-CN" sz="1800" b="1" i="1" smtClean="0">
                              <a:latin typeface="Cambria Math" panose="02040503050406030204" pitchFamily="18" charset="0"/>
                              <a:ea typeface="Cambria Math" panose="02040503050406030204" pitchFamily="18" charset="0"/>
                            </a:rPr>
                            <m:t>𝒙</m:t>
                          </m:r>
                        </m:e>
                      </m:d>
                      <m:d>
                        <m:dPr>
                          <m:ctrlPr>
                            <a:rPr lang="en-US" altLang="zh-CN" sz="1800" b="1" i="1">
                              <a:latin typeface="Cambria Math" panose="02040503050406030204" pitchFamily="18" charset="0"/>
                              <a:ea typeface="Cambria Math" panose="02040503050406030204" pitchFamily="18" charset="0"/>
                            </a:rPr>
                          </m:ctrlPr>
                        </m:dPr>
                        <m:e>
                          <m:r>
                            <a:rPr lang="en-US" altLang="zh-CN" sz="1800" b="1" i="1">
                              <a:latin typeface="Cambria Math" panose="02040503050406030204" pitchFamily="18" charset="0"/>
                              <a:ea typeface="Cambria Math" panose="02040503050406030204" pitchFamily="18" charset="0"/>
                            </a:rPr>
                            <m:t>∀</m:t>
                          </m:r>
                          <m:r>
                            <a:rPr lang="en-US" altLang="zh-CN" sz="1800" b="1" i="1" smtClean="0">
                              <a:latin typeface="Cambria Math" panose="02040503050406030204" pitchFamily="18" charset="0"/>
                              <a:ea typeface="Cambria Math" panose="02040503050406030204" pitchFamily="18" charset="0"/>
                            </a:rPr>
                            <m:t>𝒚</m:t>
                          </m:r>
                        </m:e>
                      </m:d>
                      <m:r>
                        <a:rPr lang="en-US" altLang="zh-CN" sz="1800" b="1" i="1">
                          <a:latin typeface="Cambria Math" panose="02040503050406030204" pitchFamily="18" charset="0"/>
                        </a:rPr>
                        <m:t>𝑨</m:t>
                      </m:r>
                      <m:r>
                        <a:rPr lang="en-US" altLang="zh-CN" sz="1800" b="1" i="1">
                          <a:latin typeface="Cambria Math" panose="02040503050406030204" pitchFamily="18" charset="0"/>
                        </a:rPr>
                        <m:t>(</m:t>
                      </m:r>
                      <m:r>
                        <a:rPr lang="en-US" altLang="zh-CN" sz="1800" b="1" i="1">
                          <a:latin typeface="Cambria Math" panose="02040503050406030204" pitchFamily="18" charset="0"/>
                        </a:rPr>
                        <m:t>𝒙</m:t>
                      </m:r>
                      <m:r>
                        <a:rPr lang="en-US" altLang="zh-CN" sz="1800" b="1" i="1">
                          <a:latin typeface="Cambria Math" panose="02040503050406030204" pitchFamily="18" charset="0"/>
                        </a:rPr>
                        <m:t>,</m:t>
                      </m:r>
                      <m:r>
                        <a:rPr lang="en-US" altLang="zh-CN" sz="1800" b="1" i="1">
                          <a:latin typeface="Cambria Math" panose="02040503050406030204" pitchFamily="18" charset="0"/>
                        </a:rPr>
                        <m:t>𝒚</m:t>
                      </m:r>
                      <m:r>
                        <a:rPr lang="en-US" altLang="zh-CN" sz="1800" b="1" i="1">
                          <a:latin typeface="Cambria Math" panose="02040503050406030204" pitchFamily="18" charset="0"/>
                        </a:rPr>
                        <m:t>)⇒</m:t>
                      </m:r>
                      <m:d>
                        <m:dPr>
                          <m:ctrlPr>
                            <a:rPr lang="en-US" altLang="zh-CN" sz="1800" b="1" i="1">
                              <a:latin typeface="Cambria Math" panose="02040503050406030204" pitchFamily="18" charset="0"/>
                              <a:ea typeface="Cambria Math" panose="02040503050406030204" pitchFamily="18" charset="0"/>
                            </a:rPr>
                          </m:ctrlPr>
                        </m:dPr>
                        <m:e>
                          <m:r>
                            <a:rPr lang="en-US" altLang="zh-CN" sz="1800" b="1" i="1">
                              <a:latin typeface="Cambria Math" panose="02040503050406030204" pitchFamily="18" charset="0"/>
                              <a:ea typeface="Cambria Math" panose="02040503050406030204" pitchFamily="18" charset="0"/>
                            </a:rPr>
                            <m:t>∀</m:t>
                          </m:r>
                          <m:r>
                            <a:rPr lang="en-US" altLang="zh-CN" sz="1800" b="1" i="1" smtClean="0">
                              <a:latin typeface="Cambria Math" panose="02040503050406030204" pitchFamily="18" charset="0"/>
                              <a:ea typeface="Cambria Math" panose="02040503050406030204" pitchFamily="18" charset="0"/>
                            </a:rPr>
                            <m:t>𝒚</m:t>
                          </m:r>
                        </m:e>
                      </m:d>
                      <m:d>
                        <m:dPr>
                          <m:ctrlPr>
                            <a:rPr lang="en-US" altLang="zh-CN" sz="1800" b="1" i="1">
                              <a:latin typeface="Cambria Math" panose="02040503050406030204" pitchFamily="18" charset="0"/>
                              <a:ea typeface="Cambria Math" panose="02040503050406030204" pitchFamily="18" charset="0"/>
                            </a:rPr>
                          </m:ctrlPr>
                        </m:dPr>
                        <m:e>
                          <m:r>
                            <a:rPr lang="en-US" altLang="zh-CN" sz="1800" b="1" i="1">
                              <a:latin typeface="Cambria Math" panose="02040503050406030204" pitchFamily="18" charset="0"/>
                              <a:ea typeface="Cambria Math" panose="02040503050406030204" pitchFamily="18" charset="0"/>
                            </a:rPr>
                            <m:t>∃</m:t>
                          </m:r>
                          <m:r>
                            <a:rPr lang="en-US" altLang="zh-CN" sz="1800" b="1" i="1" smtClean="0">
                              <a:latin typeface="Cambria Math" panose="02040503050406030204" pitchFamily="18" charset="0"/>
                              <a:ea typeface="Cambria Math" panose="02040503050406030204" pitchFamily="18" charset="0"/>
                            </a:rPr>
                            <m:t>𝒙</m:t>
                          </m:r>
                        </m:e>
                      </m:d>
                      <m:r>
                        <a:rPr lang="en-US" altLang="zh-CN" sz="1800" b="1" i="1">
                          <a:latin typeface="Cambria Math" panose="02040503050406030204" pitchFamily="18" charset="0"/>
                          <a:ea typeface="Cambria Math" panose="02040503050406030204" pitchFamily="18" charset="0"/>
                        </a:rPr>
                        <m:t>𝑨</m:t>
                      </m:r>
                      <m:r>
                        <a:rPr lang="en-US" altLang="zh-CN" sz="1800" b="1" i="1">
                          <a:latin typeface="Cambria Math" panose="02040503050406030204" pitchFamily="18" charset="0"/>
                          <a:ea typeface="Cambria Math" panose="02040503050406030204" pitchFamily="18" charset="0"/>
                        </a:rPr>
                        <m:t>(</m:t>
                      </m:r>
                      <m:r>
                        <a:rPr lang="en-US" altLang="zh-CN" sz="1800" b="1" i="1">
                          <a:latin typeface="Cambria Math" panose="02040503050406030204" pitchFamily="18" charset="0"/>
                          <a:ea typeface="Cambria Math" panose="02040503050406030204" pitchFamily="18" charset="0"/>
                        </a:rPr>
                        <m:t>𝒙</m:t>
                      </m:r>
                      <m:r>
                        <a:rPr lang="en-US" altLang="zh-CN" sz="1800" b="1" i="1">
                          <a:latin typeface="Cambria Math" panose="02040503050406030204" pitchFamily="18" charset="0"/>
                          <a:ea typeface="Cambria Math" panose="02040503050406030204" pitchFamily="18" charset="0"/>
                        </a:rPr>
                        <m:t>,</m:t>
                      </m:r>
                      <m:r>
                        <a:rPr lang="en-US" altLang="zh-CN" sz="1800" b="1" i="1">
                          <a:latin typeface="Cambria Math" panose="02040503050406030204" pitchFamily="18" charset="0"/>
                          <a:ea typeface="Cambria Math" panose="02040503050406030204" pitchFamily="18" charset="0"/>
                        </a:rPr>
                        <m:t>𝒚</m:t>
                      </m:r>
                      <m:r>
                        <a:rPr lang="en-US" altLang="zh-CN" sz="1800" b="1" i="1">
                          <a:latin typeface="Cambria Math" panose="02040503050406030204" pitchFamily="18" charset="0"/>
                          <a:ea typeface="Cambria Math" panose="02040503050406030204" pitchFamily="18" charset="0"/>
                        </a:rPr>
                        <m:t>)</m:t>
                      </m:r>
                    </m:oMath>
                  </m:oMathPara>
                </a14:m>
                <a:endParaRPr lang="zh-CN" altLang="en-US" sz="1800" b="1" dirty="0"/>
              </a:p>
              <a:p>
                <a:pPr marL="0" indent="0">
                  <a:lnSpc>
                    <a:spcPct val="150000"/>
                  </a:lnSpc>
                  <a:buNone/>
                </a:pPr>
                <a14:m>
                  <m:oMathPara xmlns:m="http://schemas.openxmlformats.org/officeDocument/2006/math">
                    <m:oMathParaPr>
                      <m:jc m:val="centerGroup"/>
                    </m:oMathParaPr>
                    <m:oMath xmlns:m="http://schemas.openxmlformats.org/officeDocument/2006/math">
                      <m:d>
                        <m:dPr>
                          <m:ctrlPr>
                            <a:rPr lang="en-US" altLang="zh-CN" sz="1800" b="1" i="1">
                              <a:latin typeface="Cambria Math" panose="02040503050406030204" pitchFamily="18" charset="0"/>
                              <a:ea typeface="Cambria Math" panose="02040503050406030204" pitchFamily="18" charset="0"/>
                            </a:rPr>
                          </m:ctrlPr>
                        </m:dPr>
                        <m:e>
                          <m:r>
                            <a:rPr lang="en-US" altLang="zh-CN" sz="1800" b="1" i="1">
                              <a:latin typeface="Cambria Math" panose="02040503050406030204" pitchFamily="18" charset="0"/>
                              <a:ea typeface="Cambria Math" panose="02040503050406030204" pitchFamily="18" charset="0"/>
                            </a:rPr>
                            <m:t>∀</m:t>
                          </m:r>
                          <m:r>
                            <a:rPr lang="en-US" altLang="zh-CN" sz="1800" b="1" i="1">
                              <a:latin typeface="Cambria Math" panose="02040503050406030204" pitchFamily="18" charset="0"/>
                              <a:ea typeface="Cambria Math" panose="02040503050406030204" pitchFamily="18" charset="0"/>
                            </a:rPr>
                            <m:t>𝒙</m:t>
                          </m:r>
                        </m:e>
                      </m:d>
                      <m:d>
                        <m:dPr>
                          <m:ctrlPr>
                            <a:rPr lang="en-US" altLang="zh-CN" sz="1800" b="1" i="1">
                              <a:latin typeface="Cambria Math" panose="02040503050406030204" pitchFamily="18" charset="0"/>
                              <a:ea typeface="Cambria Math" panose="02040503050406030204" pitchFamily="18" charset="0"/>
                            </a:rPr>
                          </m:ctrlPr>
                        </m:dPr>
                        <m:e>
                          <m:r>
                            <a:rPr lang="en-US" altLang="zh-CN" sz="1800" b="1" i="1">
                              <a:latin typeface="Cambria Math" panose="02040503050406030204" pitchFamily="18" charset="0"/>
                              <a:ea typeface="Cambria Math" panose="02040503050406030204" pitchFamily="18" charset="0"/>
                            </a:rPr>
                            <m:t>∃</m:t>
                          </m:r>
                          <m:r>
                            <a:rPr lang="en-US" altLang="zh-CN" sz="1800" b="1" i="1">
                              <a:latin typeface="Cambria Math" panose="02040503050406030204" pitchFamily="18" charset="0"/>
                              <a:ea typeface="Cambria Math" panose="02040503050406030204" pitchFamily="18" charset="0"/>
                            </a:rPr>
                            <m:t>𝒚</m:t>
                          </m:r>
                        </m:e>
                      </m:d>
                      <m:r>
                        <a:rPr lang="en-US" altLang="zh-CN" sz="1800" b="1" i="1">
                          <a:latin typeface="Cambria Math" panose="02040503050406030204" pitchFamily="18" charset="0"/>
                          <a:ea typeface="Cambria Math" panose="02040503050406030204" pitchFamily="18" charset="0"/>
                        </a:rPr>
                        <m:t>𝑨</m:t>
                      </m:r>
                      <m:r>
                        <a:rPr lang="en-US" altLang="zh-CN" sz="1800" b="1" i="1">
                          <a:latin typeface="Cambria Math" panose="02040503050406030204" pitchFamily="18" charset="0"/>
                          <a:ea typeface="Cambria Math" panose="02040503050406030204" pitchFamily="18" charset="0"/>
                        </a:rPr>
                        <m:t>(</m:t>
                      </m:r>
                      <m:r>
                        <a:rPr lang="en-US" altLang="zh-CN" sz="1800" b="1" i="1">
                          <a:latin typeface="Cambria Math" panose="02040503050406030204" pitchFamily="18" charset="0"/>
                          <a:ea typeface="Cambria Math" panose="02040503050406030204" pitchFamily="18" charset="0"/>
                        </a:rPr>
                        <m:t>𝒙</m:t>
                      </m:r>
                      <m:r>
                        <a:rPr lang="en-US" altLang="zh-CN" sz="1800" b="1" i="1">
                          <a:latin typeface="Cambria Math" panose="02040503050406030204" pitchFamily="18" charset="0"/>
                          <a:ea typeface="Cambria Math" panose="02040503050406030204" pitchFamily="18" charset="0"/>
                        </a:rPr>
                        <m:t>,</m:t>
                      </m:r>
                      <m:r>
                        <a:rPr lang="en-US" altLang="zh-CN" sz="1800" b="1" i="1">
                          <a:latin typeface="Cambria Math" panose="02040503050406030204" pitchFamily="18" charset="0"/>
                          <a:ea typeface="Cambria Math" panose="02040503050406030204" pitchFamily="18" charset="0"/>
                        </a:rPr>
                        <m:t>𝒚</m:t>
                      </m:r>
                      <m:r>
                        <a:rPr lang="en-US" altLang="zh-CN" sz="1800" b="1" i="1">
                          <a:latin typeface="Cambria Math" panose="02040503050406030204" pitchFamily="18" charset="0"/>
                          <a:ea typeface="Cambria Math" panose="02040503050406030204" pitchFamily="18" charset="0"/>
                        </a:rPr>
                        <m:t>)⇒</m:t>
                      </m:r>
                      <m:d>
                        <m:dPr>
                          <m:ctrlPr>
                            <a:rPr lang="en-US" altLang="zh-CN" sz="1800" b="1" i="1">
                              <a:latin typeface="Cambria Math" panose="02040503050406030204" pitchFamily="18" charset="0"/>
                              <a:ea typeface="Cambria Math" panose="02040503050406030204" pitchFamily="18" charset="0"/>
                            </a:rPr>
                          </m:ctrlPr>
                        </m:dPr>
                        <m:e>
                          <m:r>
                            <a:rPr lang="en-US" altLang="zh-CN" sz="1800" b="1" i="1">
                              <a:latin typeface="Cambria Math" panose="02040503050406030204" pitchFamily="18" charset="0"/>
                              <a:ea typeface="Cambria Math" panose="02040503050406030204" pitchFamily="18" charset="0"/>
                            </a:rPr>
                            <m:t>∃</m:t>
                          </m:r>
                          <m:r>
                            <a:rPr lang="en-US" altLang="zh-CN" sz="1800" b="1" i="1">
                              <a:latin typeface="Cambria Math" panose="02040503050406030204" pitchFamily="18" charset="0"/>
                              <a:ea typeface="Cambria Math" panose="02040503050406030204" pitchFamily="18" charset="0"/>
                            </a:rPr>
                            <m:t>𝒚</m:t>
                          </m:r>
                        </m:e>
                      </m:d>
                      <m:d>
                        <m:dPr>
                          <m:ctrlPr>
                            <a:rPr lang="en-US" altLang="zh-CN" sz="1800" b="1" i="1">
                              <a:latin typeface="Cambria Math" panose="02040503050406030204" pitchFamily="18" charset="0"/>
                              <a:ea typeface="Cambria Math" panose="02040503050406030204" pitchFamily="18" charset="0"/>
                            </a:rPr>
                          </m:ctrlPr>
                        </m:dPr>
                        <m:e>
                          <m:r>
                            <a:rPr lang="en-US" altLang="zh-CN" sz="1800" b="1" i="1" smtClean="0">
                              <a:latin typeface="Cambria Math" panose="02040503050406030204" pitchFamily="18" charset="0"/>
                              <a:ea typeface="Cambria Math" panose="02040503050406030204" pitchFamily="18" charset="0"/>
                            </a:rPr>
                            <m:t>∃</m:t>
                          </m:r>
                          <m:r>
                            <a:rPr lang="en-US" altLang="zh-CN" sz="1800" b="1" i="1">
                              <a:latin typeface="Cambria Math" panose="02040503050406030204" pitchFamily="18" charset="0"/>
                              <a:ea typeface="Cambria Math" panose="02040503050406030204" pitchFamily="18" charset="0"/>
                            </a:rPr>
                            <m:t>𝒙</m:t>
                          </m:r>
                        </m:e>
                      </m:d>
                      <m:r>
                        <a:rPr lang="en-US" altLang="zh-CN" sz="1800" b="1" i="1">
                          <a:latin typeface="Cambria Math" panose="02040503050406030204" pitchFamily="18" charset="0"/>
                        </a:rPr>
                        <m:t>𝑨</m:t>
                      </m:r>
                      <m:r>
                        <a:rPr lang="en-US" altLang="zh-CN" sz="1800" b="1" i="1">
                          <a:latin typeface="Cambria Math" panose="02040503050406030204" pitchFamily="18" charset="0"/>
                        </a:rPr>
                        <m:t>(</m:t>
                      </m:r>
                      <m:r>
                        <a:rPr lang="en-US" altLang="zh-CN" sz="1800" b="1" i="1">
                          <a:latin typeface="Cambria Math" panose="02040503050406030204" pitchFamily="18" charset="0"/>
                        </a:rPr>
                        <m:t>𝒙</m:t>
                      </m:r>
                      <m:r>
                        <a:rPr lang="en-US" altLang="zh-CN" sz="1800" b="1" i="1">
                          <a:latin typeface="Cambria Math" panose="02040503050406030204" pitchFamily="18" charset="0"/>
                        </a:rPr>
                        <m:t>,</m:t>
                      </m:r>
                      <m:r>
                        <a:rPr lang="en-US" altLang="zh-CN" sz="1800" b="1" i="1">
                          <a:latin typeface="Cambria Math" panose="02040503050406030204" pitchFamily="18" charset="0"/>
                        </a:rPr>
                        <m:t>𝒚</m:t>
                      </m:r>
                      <m:r>
                        <a:rPr lang="en-US" altLang="zh-CN" sz="1800" b="1" i="1">
                          <a:latin typeface="Cambria Math" panose="02040503050406030204" pitchFamily="18" charset="0"/>
                        </a:rPr>
                        <m:t>)</m:t>
                      </m:r>
                    </m:oMath>
                  </m:oMathPara>
                </a14:m>
                <a:endParaRPr lang="en-US" altLang="zh-CN" sz="1800" b="1" dirty="0"/>
              </a:p>
              <a:p>
                <a:pPr marL="0" indent="0">
                  <a:lnSpc>
                    <a:spcPct val="150000"/>
                  </a:lnSpc>
                  <a:buNone/>
                </a:pPr>
                <a14:m>
                  <m:oMathPara xmlns:m="http://schemas.openxmlformats.org/officeDocument/2006/math">
                    <m:oMathParaPr>
                      <m:jc m:val="centerGroup"/>
                    </m:oMathParaPr>
                    <m:oMath xmlns:m="http://schemas.openxmlformats.org/officeDocument/2006/math">
                      <m:d>
                        <m:dPr>
                          <m:ctrlPr>
                            <a:rPr lang="en-US" altLang="zh-CN" sz="1800" b="1" i="1">
                              <a:latin typeface="Cambria Math" panose="02040503050406030204" pitchFamily="18" charset="0"/>
                              <a:ea typeface="Cambria Math" panose="02040503050406030204" pitchFamily="18" charset="0"/>
                            </a:rPr>
                          </m:ctrlPr>
                        </m:dPr>
                        <m:e>
                          <m:r>
                            <a:rPr lang="en-US" altLang="zh-CN" sz="1800" b="1" i="1">
                              <a:latin typeface="Cambria Math" panose="02040503050406030204" pitchFamily="18" charset="0"/>
                              <a:ea typeface="Cambria Math" panose="02040503050406030204" pitchFamily="18" charset="0"/>
                            </a:rPr>
                            <m:t>∀</m:t>
                          </m:r>
                          <m:r>
                            <a:rPr lang="en-US" altLang="zh-CN" sz="1800" b="1" i="1" smtClean="0">
                              <a:latin typeface="Cambria Math" panose="02040503050406030204" pitchFamily="18" charset="0"/>
                              <a:ea typeface="Cambria Math" panose="02040503050406030204" pitchFamily="18" charset="0"/>
                            </a:rPr>
                            <m:t>𝒚</m:t>
                          </m:r>
                        </m:e>
                      </m:d>
                      <m:d>
                        <m:dPr>
                          <m:ctrlPr>
                            <a:rPr lang="en-US" altLang="zh-CN" sz="1800" b="1" i="1">
                              <a:latin typeface="Cambria Math" panose="02040503050406030204" pitchFamily="18" charset="0"/>
                              <a:ea typeface="Cambria Math" panose="02040503050406030204" pitchFamily="18" charset="0"/>
                            </a:rPr>
                          </m:ctrlPr>
                        </m:dPr>
                        <m:e>
                          <m:r>
                            <a:rPr lang="en-US" altLang="zh-CN" sz="1800" b="1" i="1">
                              <a:latin typeface="Cambria Math" panose="02040503050406030204" pitchFamily="18" charset="0"/>
                              <a:ea typeface="Cambria Math" panose="02040503050406030204" pitchFamily="18" charset="0"/>
                            </a:rPr>
                            <m:t>∃</m:t>
                          </m:r>
                          <m:r>
                            <a:rPr lang="en-US" altLang="zh-CN" sz="1800" b="1" i="1" smtClean="0">
                              <a:latin typeface="Cambria Math" panose="02040503050406030204" pitchFamily="18" charset="0"/>
                              <a:ea typeface="Cambria Math" panose="02040503050406030204" pitchFamily="18" charset="0"/>
                            </a:rPr>
                            <m:t>𝒙</m:t>
                          </m:r>
                        </m:e>
                      </m:d>
                      <m:r>
                        <a:rPr lang="en-US" altLang="zh-CN" sz="1800" b="1" i="1">
                          <a:latin typeface="Cambria Math" panose="02040503050406030204" pitchFamily="18" charset="0"/>
                          <a:ea typeface="Cambria Math" panose="02040503050406030204" pitchFamily="18" charset="0"/>
                        </a:rPr>
                        <m:t>𝑨</m:t>
                      </m:r>
                      <m:r>
                        <a:rPr lang="en-US" altLang="zh-CN" sz="1800" b="1" i="1">
                          <a:latin typeface="Cambria Math" panose="02040503050406030204" pitchFamily="18" charset="0"/>
                          <a:ea typeface="Cambria Math" panose="02040503050406030204" pitchFamily="18" charset="0"/>
                        </a:rPr>
                        <m:t>(</m:t>
                      </m:r>
                      <m:r>
                        <a:rPr lang="en-US" altLang="zh-CN" sz="1800" b="1" i="1">
                          <a:latin typeface="Cambria Math" panose="02040503050406030204" pitchFamily="18" charset="0"/>
                          <a:ea typeface="Cambria Math" panose="02040503050406030204" pitchFamily="18" charset="0"/>
                        </a:rPr>
                        <m:t>𝒙</m:t>
                      </m:r>
                      <m:r>
                        <a:rPr lang="en-US" altLang="zh-CN" sz="1800" b="1" i="1">
                          <a:latin typeface="Cambria Math" panose="02040503050406030204" pitchFamily="18" charset="0"/>
                          <a:ea typeface="Cambria Math" panose="02040503050406030204" pitchFamily="18" charset="0"/>
                        </a:rPr>
                        <m:t>,</m:t>
                      </m:r>
                      <m:r>
                        <a:rPr lang="en-US" altLang="zh-CN" sz="1800" b="1" i="1">
                          <a:latin typeface="Cambria Math" panose="02040503050406030204" pitchFamily="18" charset="0"/>
                          <a:ea typeface="Cambria Math" panose="02040503050406030204" pitchFamily="18" charset="0"/>
                        </a:rPr>
                        <m:t>𝒚</m:t>
                      </m:r>
                      <m:r>
                        <a:rPr lang="en-US" altLang="zh-CN" sz="1800" b="1" i="1">
                          <a:latin typeface="Cambria Math" panose="02040503050406030204" pitchFamily="18" charset="0"/>
                          <a:ea typeface="Cambria Math" panose="02040503050406030204" pitchFamily="18" charset="0"/>
                        </a:rPr>
                        <m:t>)⇒</m:t>
                      </m:r>
                      <m:d>
                        <m:dPr>
                          <m:ctrlPr>
                            <a:rPr lang="en-US" altLang="zh-CN" sz="1800" b="1" i="1">
                              <a:latin typeface="Cambria Math" panose="02040503050406030204" pitchFamily="18" charset="0"/>
                              <a:ea typeface="Cambria Math" panose="02040503050406030204" pitchFamily="18" charset="0"/>
                            </a:rPr>
                          </m:ctrlPr>
                        </m:dPr>
                        <m:e>
                          <m:r>
                            <a:rPr lang="en-US" altLang="zh-CN" sz="1800" b="1" i="1">
                              <a:latin typeface="Cambria Math" panose="02040503050406030204" pitchFamily="18" charset="0"/>
                              <a:ea typeface="Cambria Math" panose="02040503050406030204" pitchFamily="18" charset="0"/>
                            </a:rPr>
                            <m:t>∃</m:t>
                          </m:r>
                          <m:r>
                            <a:rPr lang="en-US" altLang="zh-CN" sz="1800" b="1" i="1" smtClean="0">
                              <a:latin typeface="Cambria Math" panose="02040503050406030204" pitchFamily="18" charset="0"/>
                              <a:ea typeface="Cambria Math" panose="02040503050406030204" pitchFamily="18" charset="0"/>
                            </a:rPr>
                            <m:t>𝒙</m:t>
                          </m:r>
                        </m:e>
                      </m:d>
                      <m:d>
                        <m:dPr>
                          <m:ctrlPr>
                            <a:rPr lang="en-US" altLang="zh-CN" sz="1800" b="1" i="1">
                              <a:latin typeface="Cambria Math" panose="02040503050406030204" pitchFamily="18" charset="0"/>
                              <a:ea typeface="Cambria Math" panose="02040503050406030204" pitchFamily="18" charset="0"/>
                            </a:rPr>
                          </m:ctrlPr>
                        </m:dPr>
                        <m:e>
                          <m:r>
                            <a:rPr lang="en-US" altLang="zh-CN" sz="1800" b="1" i="1">
                              <a:latin typeface="Cambria Math" panose="02040503050406030204" pitchFamily="18" charset="0"/>
                              <a:ea typeface="Cambria Math" panose="02040503050406030204" pitchFamily="18" charset="0"/>
                            </a:rPr>
                            <m:t>∃</m:t>
                          </m:r>
                          <m:r>
                            <a:rPr lang="en-US" altLang="zh-CN" sz="1800" b="1" i="1" smtClean="0">
                              <a:latin typeface="Cambria Math" panose="02040503050406030204" pitchFamily="18" charset="0"/>
                              <a:ea typeface="Cambria Math" panose="02040503050406030204" pitchFamily="18" charset="0"/>
                            </a:rPr>
                            <m:t>𝒚</m:t>
                          </m:r>
                        </m:e>
                      </m:d>
                      <m:r>
                        <a:rPr lang="en-US" altLang="zh-CN" sz="1800" b="1" i="1">
                          <a:latin typeface="Cambria Math" panose="02040503050406030204" pitchFamily="18" charset="0"/>
                        </a:rPr>
                        <m:t>𝑨</m:t>
                      </m:r>
                      <m:r>
                        <a:rPr lang="en-US" altLang="zh-CN" sz="1800" b="1" i="1">
                          <a:latin typeface="Cambria Math" panose="02040503050406030204" pitchFamily="18" charset="0"/>
                        </a:rPr>
                        <m:t>(</m:t>
                      </m:r>
                      <m:r>
                        <a:rPr lang="en-US" altLang="zh-CN" sz="1800" b="1" i="1">
                          <a:latin typeface="Cambria Math" panose="02040503050406030204" pitchFamily="18" charset="0"/>
                        </a:rPr>
                        <m:t>𝒙</m:t>
                      </m:r>
                      <m:r>
                        <a:rPr lang="en-US" altLang="zh-CN" sz="1800" b="1" i="1">
                          <a:latin typeface="Cambria Math" panose="02040503050406030204" pitchFamily="18" charset="0"/>
                        </a:rPr>
                        <m:t>,</m:t>
                      </m:r>
                      <m:r>
                        <a:rPr lang="en-US" altLang="zh-CN" sz="1800" b="1" i="1">
                          <a:latin typeface="Cambria Math" panose="02040503050406030204" pitchFamily="18" charset="0"/>
                        </a:rPr>
                        <m:t>𝒚</m:t>
                      </m:r>
                      <m:r>
                        <a:rPr lang="en-US" altLang="zh-CN" sz="1800" b="1" i="1">
                          <a:latin typeface="Cambria Math" panose="02040503050406030204" pitchFamily="18" charset="0"/>
                        </a:rPr>
                        <m:t>)</m:t>
                      </m:r>
                    </m:oMath>
                  </m:oMathPara>
                </a14:m>
                <a:endParaRPr lang="en-US" altLang="zh-CN" sz="1800" b="1"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089998"/>
                <a:ext cx="8229600" cy="5015582"/>
              </a:xfrm>
              <a:blipFill rotWithShape="0">
                <a:blip r:embed="rId2"/>
                <a:stretch>
                  <a:fillRect l="-593" r="-2148" b="-2673"/>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B67C87BA-7BB4-4FBB-8EE6-A30C0FB65631}" type="datetime1">
              <a:rPr lang="zh-CN" altLang="en-US" smtClean="0"/>
              <a:pPr/>
              <a:t>2019/10/29</a:t>
            </a:fld>
            <a:endParaRPr lang="zh-CN" altLang="en-US"/>
          </a:p>
        </p:txBody>
      </p:sp>
      <p:sp>
        <p:nvSpPr>
          <p:cNvPr id="5" name="灯片编号占位符 4"/>
          <p:cNvSpPr>
            <a:spLocks noGrp="1"/>
          </p:cNvSpPr>
          <p:nvPr>
            <p:ph type="sldNum" sz="quarter" idx="12"/>
          </p:nvPr>
        </p:nvSpPr>
        <p:spPr/>
        <p:txBody>
          <a:bodyPr/>
          <a:lstStyle/>
          <a:p>
            <a:fld id="{9880C485-3EAF-4318-915D-9216C2569B1B}" type="slidenum">
              <a:rPr lang="zh-CN" altLang="en-US" smtClean="0"/>
              <a:pPr/>
              <a:t>36</a:t>
            </a:fld>
            <a:endParaRPr lang="zh-CN" altLang="en-US"/>
          </a:p>
        </p:txBody>
      </p:sp>
    </p:spTree>
    <p:extLst>
      <p:ext uri="{BB962C8B-B14F-4D97-AF65-F5344CB8AC3E}">
        <p14:creationId xmlns:p14="http://schemas.microsoft.com/office/powerpoint/2010/main" val="22649047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898525" y="1544638"/>
            <a:ext cx="7489825" cy="1938992"/>
          </a:xfrm>
          <a:prstGeom prst="rect">
            <a:avLst/>
          </a:prstGeom>
          <a:noFill/>
          <a:ln w="28575" algn="ctr">
            <a:solidFill>
              <a:schemeClr va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SzPct val="85000"/>
              <a:defRPr/>
            </a:pPr>
            <a:r>
              <a:rPr kumimoji="1" lang="en-US" altLang="zh-CN" sz="2400" b="1" dirty="0" smtClean="0">
                <a:solidFill>
                  <a:srgbClr val="003300"/>
                </a:solidFill>
                <a:latin typeface="Times New Roman" panose="02020603050405020304" pitchFamily="18" charset="0"/>
                <a:ea typeface="华文细黑" panose="02010600040101010101" pitchFamily="2" charset="-122"/>
              </a:rPr>
              <a:t>	</a:t>
            </a:r>
            <a:r>
              <a:rPr kumimoji="1" lang="zh-CN" altLang="en-US" sz="2400" b="1" dirty="0" smtClean="0">
                <a:solidFill>
                  <a:srgbClr val="003300"/>
                </a:solidFill>
                <a:latin typeface="Times New Roman" panose="02020603050405020304" pitchFamily="18" charset="0"/>
                <a:ea typeface="华文细黑" panose="02010600040101010101" pitchFamily="2" charset="-122"/>
              </a:rPr>
              <a:t>学习要点：</a:t>
            </a:r>
          </a:p>
          <a:p>
            <a:pPr>
              <a:spcBef>
                <a:spcPct val="50000"/>
              </a:spcBef>
              <a:buSzPct val="85000"/>
              <a:defRPr/>
            </a:pPr>
            <a:r>
              <a:rPr kumimoji="1" lang="zh-CN" altLang="en-US" sz="2400" b="1" dirty="0" smtClean="0">
                <a:solidFill>
                  <a:srgbClr val="003300"/>
                </a:solidFill>
                <a:latin typeface="Times New Roman" panose="02020603050405020304" pitchFamily="18" charset="0"/>
                <a:ea typeface="华文细黑" panose="02010600040101010101" pitchFamily="2" charset="-122"/>
              </a:rPr>
              <a:t>	</a:t>
            </a:r>
            <a:r>
              <a:rPr kumimoji="1" lang="en-US" altLang="zh-CN" sz="2400" b="1" dirty="0" smtClean="0">
                <a:solidFill>
                  <a:srgbClr val="003300"/>
                </a:solidFill>
                <a:latin typeface="Times New Roman" panose="02020603050405020304" pitchFamily="18" charset="0"/>
                <a:ea typeface="华文细黑" panose="02010600040101010101" pitchFamily="2" charset="-122"/>
              </a:rPr>
              <a:t>1. </a:t>
            </a:r>
            <a:r>
              <a:rPr kumimoji="1" lang="zh-CN" altLang="en-US" sz="2400" b="1" dirty="0" smtClean="0">
                <a:solidFill>
                  <a:srgbClr val="003300"/>
                </a:solidFill>
                <a:latin typeface="Times New Roman" panose="02020603050405020304" pitchFamily="18" charset="0"/>
                <a:ea typeface="华文细黑" panose="02010600040101010101" pitchFamily="2" charset="-122"/>
              </a:rPr>
              <a:t>理解并掌握基本概念：</a:t>
            </a:r>
            <a:r>
              <a:rPr kumimoji="1" lang="zh-CN" altLang="en-US" sz="2400" b="1" dirty="0">
                <a:solidFill>
                  <a:srgbClr val="003300"/>
                </a:solidFill>
                <a:latin typeface="Times New Roman" panose="02020603050405020304" pitchFamily="18" charset="0"/>
                <a:ea typeface="华文细黑" panose="02010600040101010101" pitchFamily="2" charset="-122"/>
              </a:rPr>
              <a:t>谓词演算</a:t>
            </a:r>
            <a:r>
              <a:rPr kumimoji="1" lang="zh-CN" altLang="en-US" sz="2400" b="1" dirty="0" smtClean="0">
                <a:solidFill>
                  <a:srgbClr val="003300"/>
                </a:solidFill>
                <a:latin typeface="Times New Roman" panose="02020603050405020304" pitchFamily="18" charset="0"/>
                <a:ea typeface="华文细黑" panose="02010600040101010101" pitchFamily="2" charset="-122"/>
              </a:rPr>
              <a:t>的等价式，蕴含式，一些量词和联结词的基本公式。</a:t>
            </a:r>
            <a:endParaRPr kumimoji="1" lang="en-US" altLang="zh-CN" sz="2400" b="1" dirty="0" smtClean="0">
              <a:solidFill>
                <a:srgbClr val="003300"/>
              </a:solidFill>
              <a:latin typeface="Times New Roman" panose="02020603050405020304" pitchFamily="18" charset="0"/>
              <a:ea typeface="华文细黑" panose="02010600040101010101" pitchFamily="2" charset="-122"/>
            </a:endParaRPr>
          </a:p>
          <a:p>
            <a:pPr>
              <a:spcBef>
                <a:spcPct val="50000"/>
              </a:spcBef>
              <a:buSzPct val="85000"/>
              <a:defRPr/>
            </a:pPr>
            <a:r>
              <a:rPr kumimoji="1" lang="en-US" altLang="zh-CN" sz="2400" b="1" dirty="0">
                <a:solidFill>
                  <a:srgbClr val="003300"/>
                </a:solidFill>
                <a:latin typeface="Times New Roman" panose="02020603050405020304" pitchFamily="18" charset="0"/>
                <a:ea typeface="华文细黑" panose="02010600040101010101" pitchFamily="2" charset="-122"/>
              </a:rPr>
              <a:t> </a:t>
            </a:r>
            <a:r>
              <a:rPr kumimoji="1" lang="en-US" altLang="zh-CN" sz="2400" b="1" dirty="0" smtClean="0">
                <a:solidFill>
                  <a:srgbClr val="003300"/>
                </a:solidFill>
                <a:latin typeface="Times New Roman" panose="02020603050405020304" pitchFamily="18" charset="0"/>
                <a:ea typeface="华文细黑" panose="02010600040101010101" pitchFamily="2" charset="-122"/>
              </a:rPr>
              <a:t>           2. </a:t>
            </a:r>
            <a:r>
              <a:rPr kumimoji="1" lang="zh-CN" altLang="en-US" sz="2400" b="1" dirty="0" smtClean="0">
                <a:solidFill>
                  <a:srgbClr val="003300"/>
                </a:solidFill>
                <a:latin typeface="Times New Roman" panose="02020603050405020304" pitchFamily="18" charset="0"/>
                <a:ea typeface="华文细黑" panose="02010600040101010101" pitchFamily="2" charset="-122"/>
              </a:rPr>
              <a:t>会用谓语表达式写出命题。</a:t>
            </a:r>
            <a:endParaRPr kumimoji="1" lang="zh-CN" altLang="en-US" sz="2400" b="1" u="sng"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endParaRPr>
          </a:p>
        </p:txBody>
      </p:sp>
      <p:pic>
        <p:nvPicPr>
          <p:cNvPr id="60419" name="Picture 3" descr="52design_com_kr_0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950" y="90805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0"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61AB0D9-82E6-4E3E-9DDC-5AE59A461BF1}" type="slidenum">
              <a:rPr lang="en-US" altLang="zh-CN" smtClean="0">
                <a:solidFill>
                  <a:srgbClr val="045C75"/>
                </a:solidFill>
              </a:rPr>
              <a:pPr/>
              <a:t>37</a:t>
            </a:fld>
            <a:endParaRPr lang="en-US" altLang="zh-CN" smtClean="0">
              <a:solidFill>
                <a:srgbClr val="045C75"/>
              </a:solidFill>
            </a:endParaRPr>
          </a:p>
        </p:txBody>
      </p:sp>
    </p:spTree>
    <p:extLst>
      <p:ext uri="{BB962C8B-B14F-4D97-AF65-F5344CB8AC3E}">
        <p14:creationId xmlns:p14="http://schemas.microsoft.com/office/powerpoint/2010/main" val="1403467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0418"/>
                                        </p:tgtEl>
                                        <p:attrNameLst>
                                          <p:attrName>style.visibility</p:attrName>
                                        </p:attrNameLst>
                                      </p:cBhvr>
                                      <p:to>
                                        <p:strVal val="visible"/>
                                      </p:to>
                                    </p:set>
                                    <p:animEffect transition="in" filter="wipe(down)">
                                      <p:cBhvr>
                                        <p:cTn id="7" dur="500"/>
                                        <p:tgtEl>
                                          <p:spTgt spid="60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1325563" y="1544638"/>
            <a:ext cx="7026275" cy="3970318"/>
          </a:xfrm>
          <a:prstGeom prst="rect">
            <a:avLst/>
          </a:prstGeom>
          <a:noFill/>
          <a:ln w="28575" algn="ctr">
            <a:solidFill>
              <a:schemeClr va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SzPct val="85000"/>
              <a:defRPr/>
            </a:pPr>
            <a:r>
              <a:rPr kumimoji="1" lang="en-US" altLang="zh-CN" sz="2400" b="1" dirty="0" smtClean="0">
                <a:solidFill>
                  <a:srgbClr val="003300"/>
                </a:solidFill>
                <a:latin typeface="Times New Roman" panose="02020603050405020304" pitchFamily="18" charset="0"/>
                <a:ea typeface="华文细黑" panose="02010600040101010101" pitchFamily="2" charset="-122"/>
              </a:rPr>
              <a:t>	</a:t>
            </a:r>
            <a:r>
              <a:rPr kumimoji="1" lang="zh-CN" altLang="en-US" sz="3600" b="1" dirty="0" smtClean="0">
                <a:solidFill>
                  <a:srgbClr val="003300"/>
                </a:solidFill>
                <a:latin typeface="Times New Roman" panose="02020603050405020304" pitchFamily="18" charset="0"/>
                <a:ea typeface="华文细黑" panose="02010600040101010101" pitchFamily="2" charset="-122"/>
              </a:rPr>
              <a:t>作业：</a:t>
            </a:r>
            <a:endParaRPr kumimoji="1" lang="en-US" altLang="zh-CN" sz="3600" b="1" dirty="0" smtClean="0">
              <a:solidFill>
                <a:srgbClr val="003300"/>
              </a:solidFill>
              <a:latin typeface="Times New Roman" panose="02020603050405020304" pitchFamily="18" charset="0"/>
              <a:ea typeface="华文细黑" panose="02010600040101010101" pitchFamily="2" charset="-122"/>
            </a:endParaRPr>
          </a:p>
          <a:p>
            <a:pPr>
              <a:spcBef>
                <a:spcPct val="50000"/>
              </a:spcBef>
              <a:buSzPct val="85000"/>
              <a:defRPr/>
            </a:pPr>
            <a:r>
              <a:rPr kumimoji="1" lang="en-US" altLang="zh-CN" sz="3600" b="1" dirty="0" err="1" smtClean="0">
                <a:solidFill>
                  <a:srgbClr val="003300"/>
                </a:solidFill>
                <a:latin typeface="Times New Roman" panose="02020603050405020304" pitchFamily="18" charset="0"/>
                <a:ea typeface="华文细黑" panose="02010600040101010101" pitchFamily="2" charset="-122"/>
              </a:rPr>
              <a:t>P71</a:t>
            </a:r>
            <a:r>
              <a:rPr kumimoji="1" lang="en-US" altLang="zh-CN" sz="3600" b="1" dirty="0" smtClean="0">
                <a:solidFill>
                  <a:srgbClr val="003300"/>
                </a:solidFill>
                <a:latin typeface="Times New Roman" panose="02020603050405020304" pitchFamily="18" charset="0"/>
                <a:ea typeface="华文细黑" panose="02010600040101010101" pitchFamily="2" charset="-122"/>
              </a:rPr>
              <a:t>-72</a:t>
            </a:r>
            <a:r>
              <a:rPr kumimoji="1" lang="en-US" altLang="zh-CN" sz="3600" b="1" dirty="0" smtClean="0">
                <a:solidFill>
                  <a:srgbClr val="0033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rPr>
              <a:t>:  2-5</a:t>
            </a:r>
            <a:r>
              <a:rPr kumimoji="1" lang="zh-CN" altLang="en-US" sz="3600" b="1" dirty="0" smtClean="0">
                <a:solidFill>
                  <a:srgbClr val="0033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rPr>
              <a:t>习题</a:t>
            </a:r>
            <a:endParaRPr kumimoji="1" lang="en-US" altLang="zh-CN" sz="3600" b="1" dirty="0" smtClean="0">
              <a:solidFill>
                <a:srgbClr val="0033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endParaRPr>
          </a:p>
          <a:p>
            <a:pPr>
              <a:spcBef>
                <a:spcPct val="50000"/>
              </a:spcBef>
              <a:buSzPct val="85000"/>
              <a:defRPr/>
            </a:pPr>
            <a:r>
              <a:rPr kumimoji="1" lang="en-US" altLang="zh-CN" sz="3600" b="1" dirty="0" smtClean="0">
                <a:solidFill>
                  <a:srgbClr val="0033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rPr>
              <a:t>(1)</a:t>
            </a:r>
            <a:r>
              <a:rPr kumimoji="1" lang="en-US" altLang="zh-CN" sz="36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rPr>
              <a:t>a,b</a:t>
            </a:r>
            <a:endParaRPr kumimoji="1" lang="en-US" altLang="zh-CN" sz="3600" b="1" dirty="0" smtClean="0">
              <a:solidFill>
                <a:srgbClr val="0033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endParaRPr>
          </a:p>
          <a:p>
            <a:pPr>
              <a:spcBef>
                <a:spcPct val="50000"/>
              </a:spcBef>
              <a:buSzPct val="85000"/>
              <a:defRPr/>
            </a:pPr>
            <a:r>
              <a:rPr kumimoji="1" lang="en-US" altLang="zh-CN" sz="3600" b="1" dirty="0" smtClean="0">
                <a:solidFill>
                  <a:srgbClr val="0033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rPr>
              <a:t>(4</a:t>
            </a:r>
            <a:r>
              <a:rPr kumimoji="1" lang="en-US" altLang="zh-CN" sz="3600" b="1" dirty="0">
                <a:solidFill>
                  <a:srgbClr val="0033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rPr>
              <a:t>)</a:t>
            </a:r>
          </a:p>
          <a:p>
            <a:pPr>
              <a:spcBef>
                <a:spcPct val="50000"/>
              </a:spcBef>
              <a:buSzPct val="85000"/>
              <a:defRPr/>
            </a:pPr>
            <a:r>
              <a:rPr kumimoji="1" lang="en-US" altLang="zh-CN" sz="3600" b="1" dirty="0" smtClean="0">
                <a:solidFill>
                  <a:srgbClr val="0033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rPr>
              <a:t>(5)</a:t>
            </a:r>
            <a:endParaRPr kumimoji="1" lang="zh-CN" alt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endParaRPr>
          </a:p>
        </p:txBody>
      </p:sp>
      <p:pic>
        <p:nvPicPr>
          <p:cNvPr id="61443" name="Picture 3" descr="52design_com_kr_0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90805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4"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F14F8AE-9276-4131-A536-34B1A9980463}" type="slidenum">
              <a:rPr lang="en-US" altLang="zh-CN" smtClean="0">
                <a:solidFill>
                  <a:srgbClr val="045C75"/>
                </a:solidFill>
              </a:rPr>
              <a:pPr/>
              <a:t>38</a:t>
            </a:fld>
            <a:endParaRPr lang="en-US" altLang="zh-CN" smtClean="0">
              <a:solidFill>
                <a:srgbClr val="045C75"/>
              </a:solidFill>
            </a:endParaRPr>
          </a:p>
        </p:txBody>
      </p:sp>
    </p:spTree>
    <p:extLst>
      <p:ext uri="{BB962C8B-B14F-4D97-AF65-F5344CB8AC3E}">
        <p14:creationId xmlns:p14="http://schemas.microsoft.com/office/powerpoint/2010/main" val="13905921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2-6 </a:t>
            </a:r>
            <a:r>
              <a:rPr lang="zh-CN" altLang="en-US" dirty="0" smtClean="0"/>
              <a:t>前束范式</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gn="just"/>
                <a:r>
                  <a:rPr lang="zh-CN" altLang="en-US" b="1" dirty="0" smtClean="0">
                    <a:solidFill>
                      <a:srgbClr val="0000CC"/>
                    </a:solidFill>
                  </a:rPr>
                  <a:t>定义</a:t>
                </a:r>
                <a:r>
                  <a:rPr lang="en-US" altLang="zh-CN" b="1" dirty="0" smtClean="0">
                    <a:solidFill>
                      <a:srgbClr val="0000CC"/>
                    </a:solidFill>
                  </a:rPr>
                  <a:t>2-6.1 </a:t>
                </a:r>
                <a:r>
                  <a:rPr lang="zh-CN" altLang="en-US" b="1" dirty="0" smtClean="0"/>
                  <a:t>一个公式，如果量词均在全式的开头，它们的作用域，延伸到整个公式的末尾，则该公式叫做</a:t>
                </a:r>
                <a:r>
                  <a:rPr lang="zh-CN" altLang="en-US" b="1" dirty="0" smtClean="0">
                    <a:solidFill>
                      <a:srgbClr val="0000CC"/>
                    </a:solidFill>
                  </a:rPr>
                  <a:t>前束范式</a:t>
                </a:r>
                <a:r>
                  <a:rPr lang="zh-CN" altLang="en-US" b="1" dirty="0" smtClean="0"/>
                  <a:t>。</a:t>
                </a:r>
                <a:endParaRPr lang="en-US" altLang="zh-CN" b="1" dirty="0" smtClean="0"/>
              </a:p>
              <a:p>
                <a:pPr algn="just"/>
                <a14:m>
                  <m:oMath xmlns:m="http://schemas.openxmlformats.org/officeDocument/2006/math">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𝒗</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𝒗</m:t>
                        </m:r>
                      </m:e>
                      <m:sub>
                        <m:r>
                          <a:rPr lang="en-US" altLang="zh-CN" b="1" i="1">
                            <a:latin typeface="Cambria Math" panose="02040503050406030204" pitchFamily="18" charset="0"/>
                          </a:rPr>
                          <m:t>𝟐</m:t>
                        </m:r>
                      </m:sub>
                    </m:sSub>
                    <m:r>
                      <a:rPr lang="en-US" altLang="zh-CN" b="1" i="1">
                        <a:latin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d>
                      <m:dPr>
                        <m:ctrlPr>
                          <a:rPr lang="en-US" altLang="zh-CN" b="1" i="1">
                            <a:latin typeface="Cambria Math" panose="02040503050406030204" pitchFamily="18" charset="0"/>
                          </a:rPr>
                        </m:ctrlPr>
                      </m:dPr>
                      <m:e>
                        <m:r>
                          <a:rPr lang="en-US" altLang="zh-CN" b="1" i="1">
                            <a:latin typeface="Cambria Math" panose="02040503050406030204" pitchFamily="18" charset="0"/>
                          </a:rPr>
                          <m:t>□</m:t>
                        </m:r>
                        <m:box>
                          <m:boxPr>
                            <m:ctrlPr>
                              <a:rPr lang="en-US" altLang="zh-CN" b="1" i="1">
                                <a:latin typeface="Cambria Math" panose="02040503050406030204" pitchFamily="18" charset="0"/>
                              </a:rPr>
                            </m:ctrlPr>
                          </m:boxPr>
                          <m:e>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𝒗</m:t>
                                </m:r>
                              </m:e>
                              <m:sub>
                                <m:r>
                                  <a:rPr lang="en-US" altLang="zh-CN" b="1" i="1" smtClean="0">
                                    <a:latin typeface="Cambria Math" panose="02040503050406030204" pitchFamily="18" charset="0"/>
                                  </a:rPr>
                                  <m:t>𝒏</m:t>
                                </m:r>
                              </m:sub>
                            </m:sSub>
                          </m:e>
                        </m:box>
                      </m:e>
                    </m:d>
                    <m:r>
                      <a:rPr lang="en-US" altLang="zh-CN" b="1" i="1" smtClean="0">
                        <a:latin typeface="Cambria Math" panose="02040503050406030204" pitchFamily="18" charset="0"/>
                      </a:rPr>
                      <m:t>𝑨</m:t>
                    </m:r>
                  </m:oMath>
                </a14:m>
                <a:r>
                  <a:rPr lang="zh-CN" altLang="en-US" b="1" dirty="0" smtClean="0"/>
                  <a:t>，其中</a:t>
                </a:r>
                <a14:m>
                  <m:oMath xmlns:m="http://schemas.openxmlformats.org/officeDocument/2006/math">
                    <m:r>
                      <a:rPr lang="en-US" altLang="zh-CN" b="1" i="1">
                        <a:latin typeface="Cambria Math" panose="02040503050406030204" pitchFamily="18" charset="0"/>
                      </a:rPr>
                      <m:t>□</m:t>
                    </m:r>
                  </m:oMath>
                </a14:m>
                <a:r>
                  <a:rPr lang="zh-CN" altLang="en-US" b="1" dirty="0" smtClean="0"/>
                  <a:t>可能是量词</a:t>
                </a:r>
                <a14:m>
                  <m:oMath xmlns:m="http://schemas.openxmlformats.org/officeDocument/2006/math">
                    <m:r>
                      <a:rPr lang="en-US" altLang="zh-CN" b="1" i="1">
                        <a:latin typeface="Cambria Math" panose="02040503050406030204" pitchFamily="18" charset="0"/>
                        <a:ea typeface="Cambria Math" panose="02040503050406030204" pitchFamily="18" charset="0"/>
                      </a:rPr>
                      <m:t>∀</m:t>
                    </m:r>
                  </m:oMath>
                </a14:m>
                <a:r>
                  <a:rPr lang="zh-CN" altLang="en-US" b="1" dirty="0" smtClean="0"/>
                  <a:t>或量词</a:t>
                </a:r>
                <a14:m>
                  <m:oMath xmlns:m="http://schemas.openxmlformats.org/officeDocument/2006/math">
                    <m:r>
                      <a:rPr lang="en-US" altLang="zh-CN" b="1" i="1">
                        <a:latin typeface="Cambria Math" panose="02040503050406030204" pitchFamily="18" charset="0"/>
                        <a:ea typeface="Cambria Math" panose="02040503050406030204" pitchFamily="18" charset="0"/>
                      </a:rPr>
                      <m:t>∃</m:t>
                    </m:r>
                  </m:oMath>
                </a14:m>
                <a:r>
                  <a:rPr lang="zh-CN" altLang="en-US" b="1" dirty="0" smtClean="0"/>
                  <a:t>，</a:t>
                </a:r>
                <a14:m>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𝒗</m:t>
                        </m:r>
                      </m:e>
                      <m:sub>
                        <m:r>
                          <a:rPr lang="en-US" altLang="zh-CN" b="1" i="1" smtClean="0">
                            <a:latin typeface="Cambria Math" panose="02040503050406030204" pitchFamily="18" charset="0"/>
                          </a:rPr>
                          <m:t>𝒊</m:t>
                        </m:r>
                      </m:sub>
                    </m:sSub>
                    <m:r>
                      <a:rPr lang="en-US" altLang="zh-CN" b="1" i="1" smtClean="0">
                        <a:latin typeface="Cambria Math" panose="02040503050406030204" pitchFamily="18" charset="0"/>
                      </a:rPr>
                      <m:t> (</m:t>
                    </m:r>
                    <m:r>
                      <a:rPr lang="en-US" altLang="zh-CN" b="1" i="1" smtClean="0">
                        <a:latin typeface="Cambria Math" panose="02040503050406030204" pitchFamily="18" charset="0"/>
                      </a:rPr>
                      <m:t>𝒊</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𝟐</m:t>
                    </m:r>
                    <m:r>
                      <a:rPr lang="en-US" altLang="zh-CN" b="1" i="1" smtClean="0">
                        <a:latin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𝒏</m:t>
                    </m:r>
                    <m:r>
                      <a:rPr lang="en-US" altLang="zh-CN" b="1" i="1" smtClean="0">
                        <a:latin typeface="Cambria Math" panose="02040503050406030204" pitchFamily="18" charset="0"/>
                      </a:rPr>
                      <m:t>)</m:t>
                    </m:r>
                  </m:oMath>
                </a14:m>
                <a:r>
                  <a:rPr lang="zh-CN" altLang="en-US" b="1" dirty="0" smtClean="0"/>
                  <a:t>是客体变元，</a:t>
                </a:r>
                <a14:m>
                  <m:oMath xmlns:m="http://schemas.openxmlformats.org/officeDocument/2006/math">
                    <m:r>
                      <a:rPr lang="en-US" altLang="zh-CN" b="1" i="1">
                        <a:latin typeface="Cambria Math" panose="02040503050406030204" pitchFamily="18" charset="0"/>
                      </a:rPr>
                      <m:t>𝑨</m:t>
                    </m:r>
                  </m:oMath>
                </a14:m>
                <a:r>
                  <a:rPr lang="zh-CN" altLang="en-US" b="1" dirty="0" smtClean="0"/>
                  <a:t>是没有量词的谓词公式。</a:t>
                </a:r>
                <a:endParaRPr lang="en-US" altLang="zh-CN" b="1" dirty="0" smtClean="0"/>
              </a:p>
              <a:p>
                <a:pPr algn="just"/>
                <a14:m>
                  <m:oMath xmlns:m="http://schemas.openxmlformats.org/officeDocument/2006/math">
                    <m:r>
                      <a:rPr lang="en-US" altLang="zh-CN" b="1" i="1" smtClean="0">
                        <a:latin typeface="Cambria Math" panose="02040503050406030204" pitchFamily="18" charset="0"/>
                      </a:rPr>
                      <m:t>(</m:t>
                    </m:r>
                    <m:r>
                      <a:rPr lang="zh-CN" altLang="en-US" b="1" i="1" smtClean="0">
                        <a:latin typeface="Cambria Math" panose="02040503050406030204" pitchFamily="18" charset="0"/>
                      </a:rPr>
                      <m:t>∀</m:t>
                    </m:r>
                    <m:r>
                      <a:rPr lang="en-US" altLang="zh-CN" b="1" i="1" smtClean="0">
                        <a:latin typeface="Cambria Math" panose="02040503050406030204" pitchFamily="18" charset="0"/>
                      </a:rPr>
                      <m:t>𝒙</m:t>
                    </m:r>
                    <m:r>
                      <a:rPr lang="en-US" altLang="zh-CN" b="1" i="0" smtClean="0">
                        <a:latin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𝒚</m:t>
                    </m:r>
                    <m:r>
                      <a:rPr lang="en-US" altLang="zh-CN" b="1" i="0" smtClean="0">
                        <a:latin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𝒛</m:t>
                    </m:r>
                    <m:r>
                      <a:rPr lang="en-US" altLang="zh-CN" b="1" i="0" smtClean="0">
                        <a:latin typeface="Cambria Math" panose="02040503050406030204" pitchFamily="18" charset="0"/>
                      </a:rPr>
                      <m:t>)(</m:t>
                    </m:r>
                    <m:r>
                      <a:rPr lang="en-US" altLang="zh-CN" b="1" i="1" smtClean="0">
                        <a:latin typeface="Cambria Math" panose="02040503050406030204" pitchFamily="18" charset="0"/>
                      </a:rPr>
                      <m:t>𝑸</m:t>
                    </m:r>
                    <m:r>
                      <a:rPr lang="en-US" altLang="zh-CN" b="1" i="0" smtClean="0">
                        <a:latin typeface="Cambria Math" panose="02040503050406030204" pitchFamily="18" charset="0"/>
                      </a:rPr>
                      <m:t>(</m:t>
                    </m:r>
                    <m:r>
                      <a:rPr lang="en-US" altLang="zh-CN" b="1" i="1" smtClean="0">
                        <a:latin typeface="Cambria Math" panose="02040503050406030204" pitchFamily="18" charset="0"/>
                      </a:rPr>
                      <m:t>𝒙</m:t>
                    </m:r>
                    <m:r>
                      <a:rPr lang="en-US" altLang="zh-CN" b="1" i="1" smtClean="0">
                        <a:latin typeface="Cambria Math" panose="02040503050406030204" pitchFamily="18" charset="0"/>
                      </a:rPr>
                      <m:t>,</m:t>
                    </m:r>
                    <m:r>
                      <a:rPr lang="en-US" altLang="zh-CN" b="1" i="1" smtClean="0">
                        <a:latin typeface="Cambria Math" panose="02040503050406030204" pitchFamily="18" charset="0"/>
                      </a:rPr>
                      <m:t>𝒚</m:t>
                    </m:r>
                    <m:r>
                      <a:rPr lang="en-US" altLang="zh-CN" b="1" i="0" smtClean="0">
                        <a:latin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𝑹</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𝒛</m:t>
                    </m:r>
                    <m:r>
                      <a:rPr lang="en-US" altLang="zh-CN" b="1" i="1" smtClean="0">
                        <a:latin typeface="Cambria Math" panose="02040503050406030204" pitchFamily="18" charset="0"/>
                        <a:ea typeface="Cambria Math" panose="02040503050406030204" pitchFamily="18" charset="0"/>
                      </a:rPr>
                      <m:t>)</m:t>
                    </m:r>
                    <m:r>
                      <a:rPr lang="en-US" altLang="zh-CN" b="1" i="0" smtClean="0">
                        <a:latin typeface="Cambria Math" panose="02040503050406030204" pitchFamily="18" charset="0"/>
                      </a:rPr>
                      <m:t>)</m:t>
                    </m:r>
                  </m:oMath>
                </a14:m>
                <a:r>
                  <a:rPr lang="en-US" altLang="zh-CN" b="1" dirty="0" smtClean="0"/>
                  <a:t>,</a:t>
                </a:r>
                <a14:m>
                  <m:oMath xmlns:m="http://schemas.openxmlformats.org/officeDocument/2006/math">
                    <m:r>
                      <a:rPr lang="en-US" altLang="zh-CN" b="1">
                        <a:latin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r>
                      <a:rPr lang="en-US" altLang="zh-CN" b="1">
                        <a:latin typeface="Cambria Math" panose="02040503050406030204" pitchFamily="18" charset="0"/>
                      </a:rPr>
                      <m:t>)</m:t>
                    </m:r>
                    <m:r>
                      <a:rPr lang="en-US" altLang="zh-CN" b="1" i="1">
                        <a:latin typeface="Cambria Math" panose="02040503050406030204" pitchFamily="18" charset="0"/>
                      </a:rPr>
                      <m:t>(</m:t>
                    </m:r>
                    <m:r>
                      <a:rPr lang="zh-CN" altLang="en-US" b="1" i="1">
                        <a:latin typeface="Cambria Math" panose="02040503050406030204" pitchFamily="18" charset="0"/>
                      </a:rPr>
                      <m:t>∀</m:t>
                    </m:r>
                    <m:r>
                      <a:rPr lang="en-US" altLang="zh-CN" b="1" i="1">
                        <a:latin typeface="Cambria Math" panose="02040503050406030204" pitchFamily="18" charset="0"/>
                      </a:rPr>
                      <m:t>𝒙</m:t>
                    </m:r>
                    <m:r>
                      <a:rPr lang="en-US" altLang="zh-CN" b="1">
                        <a:latin typeface="Cambria Math" panose="02040503050406030204" pitchFamily="18" charset="0"/>
                      </a:rPr>
                      <m:t>)</m:t>
                    </m:r>
                    <m:r>
                      <a:rPr lang="en-US" altLang="zh-CN" b="1" i="0" smtClean="0">
                        <a:latin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r>
                      <a:rPr lang="en-US" altLang="zh-CN" b="1" i="0" smtClean="0">
                        <a:latin typeface="Cambria Math" panose="02040503050406030204" pitchFamily="18" charset="0"/>
                        <a:ea typeface="Cambria Math" panose="02040503050406030204" pitchFamily="18" charset="0"/>
                      </a:rPr>
                      <m:t>𝐏</m:t>
                    </m:r>
                    <m:r>
                      <a:rPr lang="en-US" altLang="zh-CN" b="1" i="0" smtClean="0">
                        <a:latin typeface="Cambria Math" panose="02040503050406030204" pitchFamily="18" charset="0"/>
                        <a:ea typeface="Cambria Math" panose="02040503050406030204" pitchFamily="18" charset="0"/>
                      </a:rPr>
                      <m:t>(</m:t>
                    </m:r>
                    <m:r>
                      <a:rPr lang="en-US" altLang="zh-CN" b="1" i="0" smtClean="0">
                        <a:latin typeface="Cambria Math" panose="02040503050406030204" pitchFamily="18" charset="0"/>
                        <a:ea typeface="Cambria Math" panose="02040503050406030204" pitchFamily="18" charset="0"/>
                      </a:rPr>
                      <m:t>𝐱</m:t>
                    </m:r>
                    <m:r>
                      <a:rPr lang="en-US" altLang="zh-CN" b="1" i="0" smtClean="0">
                        <a:latin typeface="Cambria Math" panose="02040503050406030204" pitchFamily="18" charset="0"/>
                        <a:ea typeface="Cambria Math" panose="02040503050406030204" pitchFamily="18" charset="0"/>
                      </a:rPr>
                      <m:t>,</m:t>
                    </m:r>
                    <m:r>
                      <a:rPr lang="en-US" altLang="zh-CN" b="1" i="0" smtClean="0">
                        <a:latin typeface="Cambria Math" panose="02040503050406030204" pitchFamily="18" charset="0"/>
                        <a:ea typeface="Cambria Math" panose="02040503050406030204" pitchFamily="18" charset="0"/>
                      </a:rPr>
                      <m:t>𝐲</m:t>
                    </m:r>
                    <m:r>
                      <a:rPr lang="en-US" altLang="zh-CN" b="1" i="0"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𝑸</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𝒚</m:t>
                    </m:r>
                    <m:r>
                      <a:rPr lang="en-US" altLang="zh-CN" b="1" i="1" smtClean="0">
                        <a:latin typeface="Cambria Math" panose="02040503050406030204" pitchFamily="18" charset="0"/>
                        <a:ea typeface="Cambria Math" panose="02040503050406030204" pitchFamily="18" charset="0"/>
                      </a:rPr>
                      <m:t>)</m:t>
                    </m:r>
                    <m:r>
                      <a:rPr lang="en-US" altLang="zh-CN" b="1" i="0" smtClean="0">
                        <a:latin typeface="Cambria Math" panose="02040503050406030204" pitchFamily="18" charset="0"/>
                      </a:rPr>
                      <m:t>)</m:t>
                    </m:r>
                  </m:oMath>
                </a14:m>
                <a:endParaRPr lang="en-US" altLang="zh-CN" b="1" dirty="0" smtClean="0"/>
              </a:p>
              <a:p>
                <a:pPr algn="just"/>
                <a:r>
                  <a:rPr lang="zh-CN" altLang="en-US" b="1" dirty="0" smtClean="0">
                    <a:solidFill>
                      <a:srgbClr val="0000CC"/>
                    </a:solidFill>
                  </a:rPr>
                  <a:t>定理</a:t>
                </a:r>
                <a:r>
                  <a:rPr lang="en-US" altLang="zh-CN" b="1" dirty="0" smtClean="0">
                    <a:solidFill>
                      <a:srgbClr val="0000CC"/>
                    </a:solidFill>
                  </a:rPr>
                  <a:t>2-6.1 </a:t>
                </a:r>
                <a:r>
                  <a:rPr lang="zh-CN" altLang="en-US" b="1" dirty="0" smtClean="0"/>
                  <a:t>任意一个谓词公式，均和一个前束范式等价。</a:t>
                </a:r>
                <a:endParaRPr lang="en-US" altLang="zh-CN" b="1" dirty="0" smtClean="0"/>
              </a:p>
              <a:p>
                <a:pPr algn="just"/>
                <a:r>
                  <a:rPr lang="zh-CN" altLang="en-US" b="1" dirty="0" smtClean="0">
                    <a:solidFill>
                      <a:srgbClr val="0000CC"/>
                    </a:solidFill>
                  </a:rPr>
                  <a:t>例题</a:t>
                </a:r>
                <a:r>
                  <a:rPr lang="en-US" altLang="zh-CN" b="1" dirty="0" smtClean="0">
                    <a:solidFill>
                      <a:srgbClr val="0000CC"/>
                    </a:solidFill>
                  </a:rPr>
                  <a:t>1</a:t>
                </a:r>
                <a:r>
                  <a:rPr lang="en-US" altLang="zh-CN" b="1" dirty="0" smtClean="0"/>
                  <a:t> </a:t>
                </a:r>
                <a:r>
                  <a:rPr lang="zh-CN" altLang="en-US" b="1" dirty="0" smtClean="0"/>
                  <a:t>把公式</a:t>
                </a:r>
                <a14:m>
                  <m:oMath xmlns:m="http://schemas.openxmlformats.org/officeDocument/2006/math">
                    <m:d>
                      <m:dPr>
                        <m:ctrlPr>
                          <a:rPr lang="en-US" altLang="zh-CN" b="1" i="1" smtClean="0">
                            <a:latin typeface="Cambria Math" panose="02040503050406030204" pitchFamily="18" charset="0"/>
                          </a:rPr>
                        </m:ctrlPr>
                      </m:dPr>
                      <m:e>
                        <m:r>
                          <a:rPr lang="zh-CN" altLang="en-US" b="1" i="1" smtClean="0">
                            <a:latin typeface="Cambria Math" panose="02040503050406030204" pitchFamily="18" charset="0"/>
                          </a:rPr>
                          <m:t>∀</m:t>
                        </m:r>
                        <m:r>
                          <a:rPr lang="en-US" altLang="zh-CN" b="1" i="1" smtClean="0">
                            <a:latin typeface="Cambria Math" panose="02040503050406030204" pitchFamily="18" charset="0"/>
                          </a:rPr>
                          <m:t>𝒙</m:t>
                        </m:r>
                      </m:e>
                    </m:d>
                    <m:r>
                      <a:rPr lang="en-US" altLang="zh-CN" b="1" i="1" smtClean="0">
                        <a:latin typeface="Cambria Math" panose="02040503050406030204" pitchFamily="18" charset="0"/>
                      </a:rPr>
                      <m:t>𝑷</m:t>
                    </m:r>
                    <m:r>
                      <a:rPr lang="en-US" altLang="zh-CN" b="1" i="1" smtClean="0">
                        <a:latin typeface="Cambria Math" panose="02040503050406030204" pitchFamily="18" charset="0"/>
                      </a:rPr>
                      <m:t>(</m:t>
                    </m:r>
                    <m:r>
                      <a:rPr lang="en-US" altLang="zh-CN" b="1" i="1" smtClean="0">
                        <a:latin typeface="Cambria Math" panose="02040503050406030204" pitchFamily="18" charset="0"/>
                      </a:rPr>
                      <m:t>𝒙</m:t>
                    </m:r>
                    <m:r>
                      <a:rPr lang="en-US" altLang="zh-CN" b="1" i="1" smtClean="0">
                        <a:latin typeface="Cambria Math" panose="02040503050406030204" pitchFamily="18" charset="0"/>
                      </a:rPr>
                      <m:t>)→</m:t>
                    </m:r>
                    <m:d>
                      <m:dPr>
                        <m:ctrlPr>
                          <a:rPr lang="en-US" altLang="zh-CN" b="1" i="1" smtClean="0">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e>
                    </m:d>
                    <m:r>
                      <a:rPr lang="en-US" altLang="zh-CN" b="1" i="1" smtClean="0">
                        <a:latin typeface="Cambria Math" panose="02040503050406030204" pitchFamily="18" charset="0"/>
                        <a:ea typeface="Cambria Math" panose="02040503050406030204" pitchFamily="18" charset="0"/>
                      </a:rPr>
                      <m:t>𝑸</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oMath>
                </a14:m>
                <a:r>
                  <a:rPr lang="zh-CN" altLang="en-US" b="1" dirty="0" smtClean="0"/>
                  <a:t>转化为前束范式。</a:t>
                </a:r>
                <a:endParaRPr lang="en-US" altLang="zh-CN" b="1" dirty="0" smtClean="0"/>
              </a:p>
              <a:p>
                <a:pPr algn="just"/>
                <a:r>
                  <a:rPr lang="zh-CN" altLang="en-US" b="1" dirty="0" smtClean="0"/>
                  <a:t>解</a:t>
                </a:r>
                <a:r>
                  <a:rPr lang="en-US" altLang="zh-CN" b="1" dirty="0" smtClean="0"/>
                  <a:t>. </a:t>
                </a:r>
                <a14:m>
                  <m:oMath xmlns:m="http://schemas.openxmlformats.org/officeDocument/2006/math">
                    <m:d>
                      <m:dPr>
                        <m:ctrlPr>
                          <a:rPr lang="en-US" altLang="zh-CN" b="1" i="1">
                            <a:latin typeface="Cambria Math" panose="02040503050406030204" pitchFamily="18" charset="0"/>
                          </a:rPr>
                        </m:ctrlPr>
                      </m:dPr>
                      <m:e>
                        <m:r>
                          <a:rPr lang="zh-CN" altLang="en-US" b="1" i="1">
                            <a:latin typeface="Cambria Math" panose="02040503050406030204" pitchFamily="18" charset="0"/>
                          </a:rPr>
                          <m:t>∀</m:t>
                        </m:r>
                        <m:r>
                          <a:rPr lang="en-US" altLang="zh-CN" b="1" i="1">
                            <a:latin typeface="Cambria Math" panose="02040503050406030204" pitchFamily="18" charset="0"/>
                          </a:rPr>
                          <m:t>𝒙</m:t>
                        </m:r>
                      </m:e>
                    </m:d>
                    <m:r>
                      <a:rPr lang="en-US" altLang="zh-CN" b="1" i="1">
                        <a:latin typeface="Cambria Math" panose="02040503050406030204" pitchFamily="18" charset="0"/>
                      </a:rPr>
                      <m:t>𝑷</m:t>
                    </m:r>
                    <m:d>
                      <m:dPr>
                        <m:ctrlPr>
                          <a:rPr lang="en-US" altLang="zh-CN" b="1" i="1">
                            <a:latin typeface="Cambria Math" panose="02040503050406030204" pitchFamily="18" charset="0"/>
                          </a:rPr>
                        </m:ctrlPr>
                      </m:dPr>
                      <m:e>
                        <m:r>
                          <a:rPr lang="en-US" altLang="zh-CN" b="1" i="1">
                            <a:latin typeface="Cambria Math" panose="02040503050406030204" pitchFamily="18" charset="0"/>
                          </a:rPr>
                          <m:t>𝒙</m:t>
                        </m:r>
                      </m:e>
                    </m:d>
                    <m:r>
                      <a:rPr lang="en-US" altLang="zh-CN" b="1" i="1">
                        <a:latin typeface="Cambria Math" panose="02040503050406030204" pitchFamily="18" charset="0"/>
                      </a:rPr>
                      <m:t>→</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e>
                    </m:d>
                    <m:r>
                      <a:rPr lang="en-US" altLang="zh-CN" b="1" i="1">
                        <a:latin typeface="Cambria Math" panose="02040503050406030204" pitchFamily="18" charset="0"/>
                        <a:ea typeface="Cambria Math" panose="02040503050406030204" pitchFamily="18" charset="0"/>
                      </a:rPr>
                      <m:t>𝑸</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𝒙</m:t>
                        </m:r>
                      </m:e>
                    </m:d>
                    <m:r>
                      <a:rPr lang="en-US" altLang="zh-CN" b="1" i="1" smtClean="0">
                        <a:latin typeface="Cambria Math" panose="02040503050406030204" pitchFamily="18" charset="0"/>
                        <a:ea typeface="Cambria Math" panose="02040503050406030204" pitchFamily="18" charset="0"/>
                      </a:rPr>
                      <m:t>⇔¬</m:t>
                    </m:r>
                    <m:d>
                      <m:dPr>
                        <m:ctrlPr>
                          <a:rPr lang="en-US" altLang="zh-CN" b="1" i="1">
                            <a:latin typeface="Cambria Math" panose="02040503050406030204" pitchFamily="18" charset="0"/>
                          </a:rPr>
                        </m:ctrlPr>
                      </m:dPr>
                      <m:e>
                        <m:r>
                          <a:rPr lang="zh-CN" altLang="en-US" b="1" i="1">
                            <a:latin typeface="Cambria Math" panose="02040503050406030204" pitchFamily="18" charset="0"/>
                          </a:rPr>
                          <m:t>∀</m:t>
                        </m:r>
                        <m:r>
                          <a:rPr lang="en-US" altLang="zh-CN" b="1" i="1">
                            <a:latin typeface="Cambria Math" panose="02040503050406030204" pitchFamily="18" charset="0"/>
                          </a:rPr>
                          <m:t>𝒙</m:t>
                        </m:r>
                      </m:e>
                    </m:d>
                    <m:r>
                      <a:rPr lang="en-US" altLang="zh-CN" b="1" i="1">
                        <a:latin typeface="Cambria Math" panose="02040503050406030204" pitchFamily="18" charset="0"/>
                      </a:rPr>
                      <m:t>𝑷</m:t>
                    </m:r>
                    <m:d>
                      <m:dPr>
                        <m:ctrlPr>
                          <a:rPr lang="en-US" altLang="zh-CN" b="1" i="1">
                            <a:latin typeface="Cambria Math" panose="02040503050406030204" pitchFamily="18" charset="0"/>
                          </a:rPr>
                        </m:ctrlPr>
                      </m:dPr>
                      <m:e>
                        <m:r>
                          <a:rPr lang="en-US" altLang="zh-CN" b="1" i="1">
                            <a:latin typeface="Cambria Math" panose="02040503050406030204" pitchFamily="18" charset="0"/>
                          </a:rPr>
                          <m:t>𝒙</m:t>
                        </m:r>
                      </m:e>
                    </m:d>
                    <m:r>
                      <a:rPr lang="en-US" altLang="zh-CN" b="1" i="1" smtClean="0">
                        <a:latin typeface="Cambria Math" panose="02040503050406030204" pitchFamily="18" charset="0"/>
                        <a:ea typeface="Cambria Math" panose="02040503050406030204" pitchFamily="18" charset="0"/>
                      </a:rPr>
                      <m:t>∨</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e>
                    </m:d>
                    <m:r>
                      <a:rPr lang="en-US" altLang="zh-CN" b="1" i="1">
                        <a:latin typeface="Cambria Math" panose="02040503050406030204" pitchFamily="18" charset="0"/>
                        <a:ea typeface="Cambria Math" panose="02040503050406030204" pitchFamily="18" charset="0"/>
                      </a:rPr>
                      <m:t>𝑸</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𝒙</m:t>
                        </m:r>
                      </m:e>
                    </m:d>
                  </m:oMath>
                </a14:m>
                <a:endParaRPr lang="en-US" altLang="zh-CN" b="1" i="1" dirty="0" smtClean="0">
                  <a:latin typeface="Cambria Math" panose="02040503050406030204" pitchFamily="18" charset="0"/>
                  <a:ea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ea typeface="Cambria Math" panose="02040503050406030204" pitchFamily="18" charset="0"/>
                        </a:rPr>
                        <m:t>⇔</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e>
                      </m:d>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rPr>
                        <m:t>𝑷</m:t>
                      </m:r>
                      <m:r>
                        <a:rPr lang="en-US" altLang="zh-CN" b="1" i="1">
                          <a:latin typeface="Cambria Math" panose="02040503050406030204" pitchFamily="18" charset="0"/>
                        </a:rPr>
                        <m:t>(</m:t>
                      </m:r>
                      <m:r>
                        <a:rPr lang="en-US" altLang="zh-CN" b="1" i="1">
                          <a:latin typeface="Cambria Math" panose="02040503050406030204" pitchFamily="18" charset="0"/>
                        </a:rPr>
                        <m:t>𝒙</m:t>
                      </m:r>
                      <m:r>
                        <a:rPr lang="en-US" altLang="zh-CN" b="1" i="1">
                          <a:latin typeface="Cambria Math" panose="02040503050406030204" pitchFamily="18" charset="0"/>
                        </a:rPr>
                        <m:t>)∨</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e>
                      </m:d>
                      <m:r>
                        <a:rPr lang="en-US" altLang="zh-CN" b="1" i="1">
                          <a:latin typeface="Cambria Math" panose="02040503050406030204" pitchFamily="18" charset="0"/>
                          <a:ea typeface="Cambria Math" panose="02040503050406030204" pitchFamily="18" charset="0"/>
                        </a:rPr>
                        <m:t>𝑸</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e>
                      </m:d>
                      <m:r>
                        <a:rPr lang="en-US" altLang="zh-CN" b="1" i="1" smtClean="0">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rPr>
                        <m:t>𝑷</m:t>
                      </m:r>
                      <m:d>
                        <m:dPr>
                          <m:ctrlPr>
                            <a:rPr lang="en-US" altLang="zh-CN" b="1" i="1">
                              <a:latin typeface="Cambria Math" panose="02040503050406030204" pitchFamily="18" charset="0"/>
                            </a:rPr>
                          </m:ctrlPr>
                        </m:dPr>
                        <m:e>
                          <m:r>
                            <a:rPr lang="en-US" altLang="zh-CN" b="1" i="1">
                              <a:latin typeface="Cambria Math" panose="02040503050406030204" pitchFamily="18" charset="0"/>
                            </a:rPr>
                            <m:t>𝒙</m:t>
                          </m:r>
                        </m:e>
                      </m:d>
                      <m:r>
                        <a:rPr lang="en-US" altLang="zh-CN" b="1" i="1">
                          <a:latin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𝑸</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𝒙</m:t>
                          </m:r>
                        </m:e>
                      </m:d>
                      <m:r>
                        <a:rPr lang="en-US" altLang="zh-CN" b="1" i="1" smtClean="0">
                          <a:latin typeface="Cambria Math" panose="02040503050406030204" pitchFamily="18" charset="0"/>
                          <a:ea typeface="Cambria Math" panose="02040503050406030204" pitchFamily="18" charset="0"/>
                        </a:rPr>
                        <m:t>)</m:t>
                      </m:r>
                    </m:oMath>
                  </m:oMathPara>
                </a14:m>
                <a:endParaRPr lang="zh-CN" altLang="en-US" b="1" dirty="0"/>
              </a:p>
              <a:p>
                <a:pPr marL="0" indent="0" algn="just">
                  <a:buNone/>
                </a:pPr>
                <a:endParaRPr lang="zh-CN" altLang="en-US" b="1" dirty="0"/>
              </a:p>
              <a:p>
                <a:pPr algn="just"/>
                <a:endParaRPr lang="zh-CN" altLang="en-US" b="1"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37" t="-1058" r="-4815"/>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B67C87BA-7BB4-4FBB-8EE6-A30C0FB65631}" type="datetime1">
              <a:rPr lang="zh-CN" altLang="en-US" smtClean="0"/>
              <a:pPr/>
              <a:t>2019/10/29</a:t>
            </a:fld>
            <a:endParaRPr lang="zh-CN" altLang="en-US"/>
          </a:p>
        </p:txBody>
      </p:sp>
      <p:sp>
        <p:nvSpPr>
          <p:cNvPr id="5" name="灯片编号占位符 4"/>
          <p:cNvSpPr>
            <a:spLocks noGrp="1"/>
          </p:cNvSpPr>
          <p:nvPr>
            <p:ph type="sldNum" sz="quarter" idx="12"/>
          </p:nvPr>
        </p:nvSpPr>
        <p:spPr/>
        <p:txBody>
          <a:bodyPr/>
          <a:lstStyle/>
          <a:p>
            <a:fld id="{9880C485-3EAF-4318-915D-9216C2569B1B}" type="slidenum">
              <a:rPr lang="zh-CN" altLang="en-US" smtClean="0"/>
              <a:pPr/>
              <a:t>39</a:t>
            </a:fld>
            <a:endParaRPr lang="zh-CN" altLang="en-US"/>
          </a:p>
        </p:txBody>
      </p:sp>
    </p:spTree>
    <p:extLst>
      <p:ext uri="{BB962C8B-B14F-4D97-AF65-F5344CB8AC3E}">
        <p14:creationId xmlns:p14="http://schemas.microsoft.com/office/powerpoint/2010/main" val="1121213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谓词的概念和表示</a:t>
            </a:r>
          </a:p>
        </p:txBody>
      </p:sp>
      <p:sp>
        <p:nvSpPr>
          <p:cNvPr id="3" name="内容占位符 2"/>
          <p:cNvSpPr>
            <a:spLocks noGrp="1"/>
          </p:cNvSpPr>
          <p:nvPr>
            <p:ph idx="1"/>
          </p:nvPr>
        </p:nvSpPr>
        <p:spPr/>
        <p:txBody>
          <a:bodyPr/>
          <a:lstStyle/>
          <a:p>
            <a:pPr algn="just"/>
            <a:r>
              <a:rPr lang="zh-CN" altLang="en-US" b="1" dirty="0" smtClean="0">
                <a:solidFill>
                  <a:srgbClr val="CC00CC"/>
                </a:solidFill>
                <a:latin typeface="Times New Roman" panose="02020603050405020304" pitchFamily="18" charset="0"/>
                <a:cs typeface="Times New Roman" panose="02020603050405020304" pitchFamily="18" charset="0"/>
              </a:rPr>
              <a:t>用大写字母表示谓词，小写字母表示客体名称</a:t>
            </a:r>
            <a:r>
              <a:rPr lang="zh-CN" altLang="en-US" b="1" dirty="0" smtClean="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pPr lvl="1" algn="just"/>
            <a:r>
              <a:rPr lang="en-US" altLang="zh-CN" b="1" i="1" dirty="0" smtClean="0">
                <a:latin typeface="Times New Roman" panose="02020603050405020304" pitchFamily="18" charset="0"/>
                <a:cs typeface="Times New Roman" panose="02020603050405020304" pitchFamily="18" charset="0"/>
              </a:rPr>
              <a:t>A</a:t>
            </a:r>
            <a:r>
              <a:rPr lang="zh-CN" altLang="en-US" b="1" dirty="0" smtClean="0">
                <a:latin typeface="Times New Roman" panose="02020603050405020304" pitchFamily="18" charset="0"/>
                <a:cs typeface="Times New Roman" panose="02020603050405020304" pitchFamily="18" charset="0"/>
              </a:rPr>
              <a:t>表示“是大学生”，</a:t>
            </a:r>
            <a:r>
              <a:rPr lang="en-US" altLang="zh-CN" b="1" i="1" dirty="0" smtClean="0">
                <a:latin typeface="Times New Roman" panose="02020603050405020304" pitchFamily="18" charset="0"/>
                <a:cs typeface="Times New Roman" panose="02020603050405020304" pitchFamily="18" charset="0"/>
              </a:rPr>
              <a:t>c</a:t>
            </a:r>
            <a:r>
              <a:rPr lang="zh-CN" altLang="en-US" b="1" dirty="0" smtClean="0">
                <a:latin typeface="Times New Roman" panose="02020603050405020304" pitchFamily="18" charset="0"/>
                <a:cs typeface="Times New Roman" panose="02020603050405020304" pitchFamily="18" charset="0"/>
              </a:rPr>
              <a:t>表示张三，</a:t>
            </a:r>
            <a:r>
              <a:rPr lang="en-US" altLang="zh-CN" b="1" i="1" dirty="0" smtClean="0">
                <a:latin typeface="Times New Roman" panose="02020603050405020304" pitchFamily="18" charset="0"/>
                <a:cs typeface="Times New Roman" panose="02020603050405020304" pitchFamily="18" charset="0"/>
              </a:rPr>
              <a:t>e</a:t>
            </a:r>
            <a:r>
              <a:rPr lang="zh-CN" altLang="en-US" b="1" dirty="0" smtClean="0">
                <a:latin typeface="Times New Roman" panose="02020603050405020304" pitchFamily="18" charset="0"/>
                <a:cs typeface="Times New Roman" panose="02020603050405020304" pitchFamily="18" charset="0"/>
              </a:rPr>
              <a:t>表示李四，则</a:t>
            </a:r>
            <a:r>
              <a:rPr lang="en-US" altLang="zh-CN" b="1" i="1" dirty="0" smtClean="0">
                <a:latin typeface="Times New Roman" panose="02020603050405020304" pitchFamily="18" charset="0"/>
                <a:cs typeface="Times New Roman" panose="02020603050405020304" pitchFamily="18" charset="0"/>
              </a:rPr>
              <a:t>A(c)</a:t>
            </a:r>
            <a:r>
              <a:rPr lang="zh-CN" altLang="en-US" b="1" dirty="0" smtClean="0">
                <a:latin typeface="Times New Roman" panose="02020603050405020304" pitchFamily="18" charset="0"/>
                <a:cs typeface="Times New Roman" panose="02020603050405020304" pitchFamily="18" charset="0"/>
              </a:rPr>
              <a:t>和</a:t>
            </a:r>
            <a:r>
              <a:rPr lang="en-US" altLang="zh-CN" b="1" i="1" dirty="0" smtClean="0">
                <a:latin typeface="Times New Roman" panose="02020603050405020304" pitchFamily="18" charset="0"/>
                <a:cs typeface="Times New Roman" panose="02020603050405020304" pitchFamily="18" charset="0"/>
              </a:rPr>
              <a:t>A(e)</a:t>
            </a:r>
            <a:r>
              <a:rPr lang="zh-CN" altLang="en-US" b="1" dirty="0" smtClean="0">
                <a:latin typeface="Times New Roman" panose="02020603050405020304" pitchFamily="18" charset="0"/>
                <a:cs typeface="Times New Roman" panose="02020603050405020304" pitchFamily="18" charset="0"/>
              </a:rPr>
              <a:t>分别表示“张三是大学生”和“李四是大学生”。</a:t>
            </a:r>
            <a:endParaRPr lang="en-US" altLang="zh-CN" b="1" dirty="0" smtClean="0">
              <a:latin typeface="Times New Roman" panose="02020603050405020304" pitchFamily="18" charset="0"/>
              <a:cs typeface="Times New Roman" panose="02020603050405020304" pitchFamily="18" charset="0"/>
            </a:endParaRPr>
          </a:p>
          <a:p>
            <a:pPr lvl="1" algn="just"/>
            <a:r>
              <a:rPr lang="zh-CN" altLang="en-US" b="1" dirty="0" smtClean="0">
                <a:latin typeface="Times New Roman" panose="02020603050405020304" pitchFamily="18" charset="0"/>
                <a:cs typeface="Times New Roman" panose="02020603050405020304" pitchFamily="18" charset="0"/>
              </a:rPr>
              <a:t>“</a:t>
            </a:r>
            <a:r>
              <a:rPr lang="en-US" altLang="zh-CN" b="1" i="1" dirty="0" smtClean="0">
                <a:latin typeface="Times New Roman" panose="02020603050405020304" pitchFamily="18" charset="0"/>
                <a:cs typeface="Times New Roman" panose="02020603050405020304" pitchFamily="18" charset="0"/>
              </a:rPr>
              <a:t>b</a:t>
            </a:r>
            <a:r>
              <a:rPr lang="zh-CN" altLang="en-US" b="1" dirty="0" smtClean="0">
                <a:latin typeface="Times New Roman" panose="02020603050405020304" pitchFamily="18" charset="0"/>
                <a:cs typeface="Times New Roman" panose="02020603050405020304" pitchFamily="18" charset="0"/>
              </a:rPr>
              <a:t>是</a:t>
            </a:r>
            <a:r>
              <a:rPr lang="en-US" altLang="zh-CN" b="1" i="1" dirty="0" smtClean="0">
                <a:latin typeface="Times New Roman" panose="02020603050405020304" pitchFamily="18" charset="0"/>
                <a:cs typeface="Times New Roman" panose="02020603050405020304" pitchFamily="18" charset="0"/>
              </a:rPr>
              <a:t>A</a:t>
            </a:r>
            <a:r>
              <a:rPr lang="zh-CN" altLang="en-US" b="1" dirty="0" smtClean="0">
                <a:latin typeface="Times New Roman" panose="02020603050405020304" pitchFamily="18" charset="0"/>
                <a:cs typeface="Times New Roman" panose="02020603050405020304" pitchFamily="18" charset="0"/>
              </a:rPr>
              <a:t>”可表示为“</a:t>
            </a:r>
            <a:r>
              <a:rPr lang="en-US" altLang="zh-CN" b="1" i="1" dirty="0" smtClean="0">
                <a:latin typeface="Times New Roman" panose="02020603050405020304" pitchFamily="18" charset="0"/>
                <a:cs typeface="Times New Roman" panose="02020603050405020304" pitchFamily="18" charset="0"/>
              </a:rPr>
              <a:t>A(b)</a:t>
            </a:r>
            <a:r>
              <a:rPr lang="zh-CN" altLang="en-US" b="1" dirty="0" smtClean="0">
                <a:latin typeface="Times New Roman" panose="02020603050405020304" pitchFamily="18" charset="0"/>
                <a:cs typeface="Times New Roman" panose="02020603050405020304" pitchFamily="18" charset="0"/>
              </a:rPr>
              <a:t>”。</a:t>
            </a:r>
            <a:r>
              <a:rPr lang="zh-CN" altLang="en-US" b="1" dirty="0" smtClean="0">
                <a:solidFill>
                  <a:srgbClr val="0000CC"/>
                </a:solidFill>
                <a:latin typeface="Times New Roman" panose="02020603050405020304" pitchFamily="18" charset="0"/>
                <a:cs typeface="Times New Roman" panose="02020603050405020304" pitchFamily="18" charset="0"/>
              </a:rPr>
              <a:t>一元谓词</a:t>
            </a:r>
            <a:endParaRPr lang="en-US" altLang="zh-CN" b="1" dirty="0" smtClean="0">
              <a:solidFill>
                <a:srgbClr val="0000CC"/>
              </a:solidFill>
              <a:latin typeface="Times New Roman" panose="02020603050405020304" pitchFamily="18" charset="0"/>
              <a:cs typeface="Times New Roman" panose="02020603050405020304" pitchFamily="18" charset="0"/>
            </a:endParaRPr>
          </a:p>
          <a:p>
            <a:pPr lvl="1" algn="just"/>
            <a:r>
              <a:rPr lang="zh-CN" altLang="en-US" b="1" dirty="0" smtClean="0">
                <a:latin typeface="Times New Roman" panose="02020603050405020304" pitchFamily="18" charset="0"/>
                <a:cs typeface="Times New Roman" panose="02020603050405020304" pitchFamily="18" charset="0"/>
              </a:rPr>
              <a:t>“</a:t>
            </a:r>
            <a:r>
              <a:rPr lang="en-US" altLang="zh-CN" b="1" i="1" dirty="0" smtClean="0">
                <a:latin typeface="Times New Roman" panose="02020603050405020304" pitchFamily="18" charset="0"/>
                <a:cs typeface="Times New Roman" panose="02020603050405020304" pitchFamily="18" charset="0"/>
              </a:rPr>
              <a:t>a</a:t>
            </a:r>
            <a:r>
              <a:rPr lang="zh-CN" altLang="en-US" b="1" dirty="0" smtClean="0">
                <a:latin typeface="Times New Roman" panose="02020603050405020304" pitchFamily="18" charset="0"/>
                <a:cs typeface="Times New Roman" panose="02020603050405020304" pitchFamily="18" charset="0"/>
              </a:rPr>
              <a:t>是小于</a:t>
            </a:r>
            <a:r>
              <a:rPr lang="en-US" altLang="zh-CN" b="1" i="1" dirty="0" smtClean="0">
                <a:latin typeface="Times New Roman" panose="02020603050405020304" pitchFamily="18" charset="0"/>
                <a:cs typeface="Times New Roman" panose="02020603050405020304" pitchFamily="18" charset="0"/>
              </a:rPr>
              <a:t>b</a:t>
            </a:r>
            <a:r>
              <a:rPr lang="zh-CN" altLang="en-US" b="1" dirty="0" smtClean="0">
                <a:latin typeface="Times New Roman" panose="02020603050405020304" pitchFamily="18" charset="0"/>
                <a:cs typeface="Times New Roman" panose="02020603050405020304" pitchFamily="18" charset="0"/>
              </a:rPr>
              <a:t>”可表示为“</a:t>
            </a:r>
            <a:r>
              <a:rPr lang="en-US" altLang="zh-CN" b="1" i="1" dirty="0" smtClean="0">
                <a:latin typeface="Times New Roman" panose="02020603050405020304" pitchFamily="18" charset="0"/>
                <a:cs typeface="Times New Roman" panose="02020603050405020304" pitchFamily="18" charset="0"/>
              </a:rPr>
              <a:t>B(</a:t>
            </a:r>
            <a:r>
              <a:rPr lang="en-US" altLang="zh-CN" b="1" i="1" dirty="0" err="1" smtClean="0">
                <a:latin typeface="Times New Roman" panose="02020603050405020304" pitchFamily="18" charset="0"/>
                <a:cs typeface="Times New Roman" panose="02020603050405020304" pitchFamily="18" charset="0"/>
              </a:rPr>
              <a:t>a,b</a:t>
            </a:r>
            <a:r>
              <a:rPr lang="en-US" altLang="zh-CN" b="1" i="1" dirty="0" smtClean="0">
                <a:latin typeface="Times New Roman" panose="02020603050405020304" pitchFamily="18" charset="0"/>
                <a:cs typeface="Times New Roman" panose="02020603050405020304" pitchFamily="18" charset="0"/>
              </a:rPr>
              <a:t>)</a:t>
            </a:r>
            <a:r>
              <a:rPr lang="zh-CN" altLang="en-US" b="1" dirty="0" smtClean="0">
                <a:latin typeface="Times New Roman" panose="02020603050405020304" pitchFamily="18" charset="0"/>
                <a:cs typeface="Times New Roman" panose="02020603050405020304" pitchFamily="18" charset="0"/>
              </a:rPr>
              <a:t>”，这里</a:t>
            </a:r>
            <a:r>
              <a:rPr lang="en-US" altLang="zh-CN" b="1" i="1" dirty="0" smtClean="0">
                <a:latin typeface="Times New Roman" panose="02020603050405020304" pitchFamily="18" charset="0"/>
                <a:cs typeface="Times New Roman" panose="02020603050405020304" pitchFamily="18" charset="0"/>
              </a:rPr>
              <a:t>B</a:t>
            </a:r>
            <a:r>
              <a:rPr lang="zh-CN" altLang="en-US" b="1" dirty="0" smtClean="0">
                <a:latin typeface="Times New Roman" panose="02020603050405020304" pitchFamily="18" charset="0"/>
                <a:cs typeface="Times New Roman" panose="02020603050405020304" pitchFamily="18" charset="0"/>
              </a:rPr>
              <a:t>表示“是小于”。</a:t>
            </a:r>
            <a:r>
              <a:rPr lang="zh-CN" altLang="en-US" b="1" dirty="0" smtClean="0">
                <a:solidFill>
                  <a:srgbClr val="0000CC"/>
                </a:solidFill>
                <a:latin typeface="Times New Roman" panose="02020603050405020304" pitchFamily="18" charset="0"/>
                <a:cs typeface="Times New Roman" panose="02020603050405020304" pitchFamily="18" charset="0"/>
              </a:rPr>
              <a:t>二元谓词</a:t>
            </a:r>
            <a:endParaRPr lang="en-US" altLang="zh-CN" b="1" dirty="0" smtClean="0">
              <a:solidFill>
                <a:srgbClr val="0000CC"/>
              </a:solidFill>
              <a:latin typeface="Times New Roman" panose="02020603050405020304" pitchFamily="18" charset="0"/>
              <a:cs typeface="Times New Roman" panose="02020603050405020304" pitchFamily="18" charset="0"/>
            </a:endParaRPr>
          </a:p>
          <a:p>
            <a:pPr lvl="1" algn="just"/>
            <a:r>
              <a:rPr lang="zh-CN" altLang="en-US" b="1" dirty="0" smtClean="0">
                <a:latin typeface="Times New Roman" panose="02020603050405020304" pitchFamily="18" charset="0"/>
                <a:cs typeface="Times New Roman" panose="02020603050405020304" pitchFamily="18" charset="0"/>
              </a:rPr>
              <a:t>“点</a:t>
            </a:r>
            <a:r>
              <a:rPr lang="en-US" altLang="zh-CN" b="1" i="1" dirty="0" smtClean="0">
                <a:latin typeface="Times New Roman" panose="02020603050405020304" pitchFamily="18" charset="0"/>
                <a:cs typeface="Times New Roman" panose="02020603050405020304" pitchFamily="18" charset="0"/>
              </a:rPr>
              <a:t>a</a:t>
            </a:r>
            <a:r>
              <a:rPr lang="zh-CN" altLang="en-US" b="1" dirty="0" smtClean="0">
                <a:latin typeface="Times New Roman" panose="02020603050405020304" pitchFamily="18" charset="0"/>
                <a:cs typeface="Times New Roman" panose="02020603050405020304" pitchFamily="18" charset="0"/>
              </a:rPr>
              <a:t>在</a:t>
            </a:r>
            <a:r>
              <a:rPr lang="en-US" altLang="zh-CN" b="1" i="1" dirty="0" smtClean="0">
                <a:latin typeface="Times New Roman" panose="02020603050405020304" pitchFamily="18" charset="0"/>
                <a:cs typeface="Times New Roman" panose="02020603050405020304" pitchFamily="18" charset="0"/>
              </a:rPr>
              <a:t>b</a:t>
            </a:r>
            <a:r>
              <a:rPr lang="zh-CN" altLang="en-US" b="1" dirty="0" smtClean="0">
                <a:latin typeface="Times New Roman" panose="02020603050405020304" pitchFamily="18" charset="0"/>
                <a:cs typeface="Times New Roman" panose="02020603050405020304" pitchFamily="18" charset="0"/>
              </a:rPr>
              <a:t>与</a:t>
            </a:r>
            <a:r>
              <a:rPr lang="en-US" altLang="zh-CN" b="1" i="1" dirty="0" smtClean="0">
                <a:latin typeface="Times New Roman" panose="02020603050405020304" pitchFamily="18" charset="0"/>
                <a:cs typeface="Times New Roman" panose="02020603050405020304" pitchFamily="18" charset="0"/>
              </a:rPr>
              <a:t>c</a:t>
            </a:r>
            <a:r>
              <a:rPr lang="zh-CN" altLang="en-US" b="1" dirty="0" smtClean="0">
                <a:latin typeface="Times New Roman" panose="02020603050405020304" pitchFamily="18" charset="0"/>
                <a:cs typeface="Times New Roman" panose="02020603050405020304" pitchFamily="18" charset="0"/>
              </a:rPr>
              <a:t>之中”可表示为“</a:t>
            </a:r>
            <a:r>
              <a:rPr lang="en-US" altLang="zh-CN" b="1" i="1" dirty="0" smtClean="0">
                <a:latin typeface="Times New Roman" panose="02020603050405020304" pitchFamily="18" charset="0"/>
                <a:cs typeface="Times New Roman" panose="02020603050405020304" pitchFamily="18" charset="0"/>
              </a:rPr>
              <a:t>L(</a:t>
            </a:r>
            <a:r>
              <a:rPr lang="en-US" altLang="zh-CN" b="1" i="1" dirty="0" err="1" smtClean="0">
                <a:latin typeface="Times New Roman" panose="02020603050405020304" pitchFamily="18" charset="0"/>
                <a:cs typeface="Times New Roman" panose="02020603050405020304" pitchFamily="18" charset="0"/>
              </a:rPr>
              <a:t>a,b,c</a:t>
            </a:r>
            <a:r>
              <a:rPr lang="en-US" altLang="zh-CN" b="1" i="1" dirty="0" smtClean="0">
                <a:latin typeface="Times New Roman" panose="02020603050405020304" pitchFamily="18" charset="0"/>
                <a:cs typeface="Times New Roman" panose="02020603050405020304" pitchFamily="18" charset="0"/>
              </a:rPr>
              <a:t>)</a:t>
            </a:r>
            <a:r>
              <a:rPr lang="zh-CN" altLang="en-US" b="1" dirty="0" smtClean="0">
                <a:latin typeface="Times New Roman" panose="02020603050405020304" pitchFamily="18" charset="0"/>
                <a:cs typeface="Times New Roman" panose="02020603050405020304" pitchFamily="18" charset="0"/>
              </a:rPr>
              <a:t>”。</a:t>
            </a:r>
            <a:r>
              <a:rPr lang="zh-CN" altLang="en-US" b="1" dirty="0" smtClean="0">
                <a:solidFill>
                  <a:srgbClr val="0000CC"/>
                </a:solidFill>
                <a:latin typeface="Times New Roman" panose="02020603050405020304" pitchFamily="18" charset="0"/>
                <a:cs typeface="Times New Roman" panose="02020603050405020304" pitchFamily="18" charset="0"/>
              </a:rPr>
              <a:t>三元谓词</a:t>
            </a:r>
            <a:endParaRPr lang="en-US" altLang="zh-CN" b="1" dirty="0" smtClean="0">
              <a:solidFill>
                <a:srgbClr val="0000CC"/>
              </a:solidFill>
              <a:latin typeface="Times New Roman" panose="02020603050405020304" pitchFamily="18" charset="0"/>
              <a:cs typeface="Times New Roman" panose="02020603050405020304" pitchFamily="18" charset="0"/>
            </a:endParaRPr>
          </a:p>
          <a:p>
            <a:pPr algn="just"/>
            <a:r>
              <a:rPr lang="zh-CN" altLang="en-US" b="1" dirty="0" smtClean="0">
                <a:latin typeface="Times New Roman" panose="02020603050405020304" pitchFamily="18" charset="0"/>
                <a:cs typeface="Times New Roman" panose="02020603050405020304" pitchFamily="18" charset="0"/>
              </a:rPr>
              <a:t>把谓词字母后填以客体所得的式子称为</a:t>
            </a:r>
            <a:r>
              <a:rPr lang="zh-CN" altLang="en-US" b="1" dirty="0" smtClean="0">
                <a:solidFill>
                  <a:srgbClr val="0000CC"/>
                </a:solidFill>
                <a:latin typeface="Times New Roman" panose="02020603050405020304" pitchFamily="18" charset="0"/>
                <a:cs typeface="Times New Roman" panose="02020603050405020304" pitchFamily="18" charset="0"/>
              </a:rPr>
              <a:t>谓词填式</a:t>
            </a:r>
            <a:r>
              <a:rPr lang="zh-CN" altLang="en-US" b="1" dirty="0" smtClean="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p:txBody>
      </p:sp>
      <p:sp>
        <p:nvSpPr>
          <p:cNvPr id="4" name="日期占位符 3"/>
          <p:cNvSpPr>
            <a:spLocks noGrp="1"/>
          </p:cNvSpPr>
          <p:nvPr>
            <p:ph type="dt" sz="half" idx="10"/>
          </p:nvPr>
        </p:nvSpPr>
        <p:spPr/>
        <p:txBody>
          <a:bodyPr/>
          <a:lstStyle/>
          <a:p>
            <a:fld id="{B67C87BA-7BB4-4FBB-8EE6-A30C0FB65631}" type="datetime1">
              <a:rPr lang="zh-CN" altLang="en-US" smtClean="0"/>
              <a:pPr/>
              <a:t>2019/10/29</a:t>
            </a:fld>
            <a:endParaRPr lang="zh-CN" altLang="en-US"/>
          </a:p>
        </p:txBody>
      </p:sp>
      <p:sp>
        <p:nvSpPr>
          <p:cNvPr id="5" name="灯片编号占位符 4"/>
          <p:cNvSpPr>
            <a:spLocks noGrp="1"/>
          </p:cNvSpPr>
          <p:nvPr>
            <p:ph type="sldNum" sz="quarter" idx="12"/>
          </p:nvPr>
        </p:nvSpPr>
        <p:spPr/>
        <p:txBody>
          <a:bodyPr/>
          <a:lstStyle/>
          <a:p>
            <a:fld id="{9880C485-3EAF-4318-915D-9216C2569B1B}" type="slidenum">
              <a:rPr lang="zh-CN" altLang="en-US" smtClean="0"/>
              <a:pPr/>
              <a:t>4</a:t>
            </a:fld>
            <a:endParaRPr lang="zh-CN" altLang="en-US"/>
          </a:p>
        </p:txBody>
      </p:sp>
    </p:spTree>
    <p:extLst>
      <p:ext uri="{BB962C8B-B14F-4D97-AF65-F5344CB8AC3E}">
        <p14:creationId xmlns:p14="http://schemas.microsoft.com/office/powerpoint/2010/main" val="21842889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2-6 </a:t>
            </a:r>
            <a:r>
              <a:rPr lang="zh-CN" altLang="en-US" dirty="0"/>
              <a:t>前束范式</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67544" y="1124744"/>
                <a:ext cx="8229600" cy="5544616"/>
              </a:xfrm>
            </p:spPr>
            <p:txBody>
              <a:bodyPr>
                <a:normAutofit lnSpcReduction="10000"/>
              </a:bodyPr>
              <a:lstStyle/>
              <a:p>
                <a:r>
                  <a:rPr lang="zh-CN" altLang="en-US" b="1" dirty="0" smtClean="0">
                    <a:solidFill>
                      <a:srgbClr val="0000CC"/>
                    </a:solidFill>
                  </a:rPr>
                  <a:t>例题</a:t>
                </a:r>
                <a:r>
                  <a:rPr lang="en-US" altLang="zh-CN" b="1" dirty="0" smtClean="0">
                    <a:solidFill>
                      <a:srgbClr val="0000CC"/>
                    </a:solidFill>
                  </a:rPr>
                  <a:t>2 </a:t>
                </a:r>
                <a:r>
                  <a:rPr lang="zh-CN" altLang="en-US" b="1" dirty="0" smtClean="0"/>
                  <a:t>化公式</a:t>
                </a:r>
                <a14:m>
                  <m:oMath xmlns:m="http://schemas.openxmlformats.org/officeDocument/2006/math">
                    <m:r>
                      <a:rPr lang="en-US" altLang="zh-CN" b="1" i="0" smtClean="0">
                        <a:latin typeface="Cambria Math" panose="02040503050406030204" pitchFamily="18" charset="0"/>
                      </a:rPr>
                      <m:t>(</m:t>
                    </m:r>
                    <m:r>
                      <a:rPr lang="zh-CN" altLang="en-US" b="1" i="1" smtClean="0">
                        <a:latin typeface="Cambria Math" panose="02040503050406030204" pitchFamily="18" charset="0"/>
                      </a:rPr>
                      <m:t>∀</m:t>
                    </m:r>
                    <m:r>
                      <a:rPr lang="en-US" altLang="zh-CN" b="1" i="1" smtClean="0">
                        <a:latin typeface="Cambria Math" panose="02040503050406030204" pitchFamily="18" charset="0"/>
                      </a:rPr>
                      <m:t>𝒙</m:t>
                    </m:r>
                    <m:r>
                      <a:rPr lang="en-US" altLang="zh-CN" b="1" i="1" smtClean="0">
                        <a:latin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𝒚</m:t>
                    </m:r>
                    <m:r>
                      <a:rPr lang="en-US" altLang="zh-CN" b="1" i="1" smtClean="0">
                        <a:latin typeface="Cambria Math" panose="02040503050406030204" pitchFamily="18" charset="0"/>
                        <a:ea typeface="Cambria Math" panose="02040503050406030204" pitchFamily="18" charset="0"/>
                      </a:rPr>
                      <m:t>)(</m:t>
                    </m:r>
                    <m:d>
                      <m:dPr>
                        <m:ctrlPr>
                          <a:rPr lang="en-US" altLang="zh-CN" b="1" i="1" smtClean="0">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𝒛</m:t>
                        </m:r>
                      </m:e>
                    </m:d>
                    <m:d>
                      <m:dPr>
                        <m:ctrlPr>
                          <a:rPr lang="en-US" altLang="zh-CN" b="1" i="1" smtClean="0">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𝑷</m:t>
                        </m:r>
                        <m:d>
                          <m:dPr>
                            <m:ctrlPr>
                              <a:rPr lang="en-US" altLang="zh-CN" b="1" i="1" smtClean="0">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𝒛</m:t>
                            </m:r>
                          </m:e>
                        </m:d>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𝑷</m:t>
                        </m:r>
                        <m:d>
                          <m:dPr>
                            <m:ctrlPr>
                              <a:rPr lang="en-US" altLang="zh-CN" b="1" i="1" smtClean="0">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𝒚</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𝒛</m:t>
                            </m:r>
                          </m:e>
                        </m:d>
                      </m:e>
                    </m:d>
                    <m:r>
                      <a:rPr lang="en-US" altLang="zh-CN" b="1" i="1" smtClean="0">
                        <a:latin typeface="Cambria Math" panose="02040503050406030204" pitchFamily="18" charset="0"/>
                        <a:ea typeface="Cambria Math" panose="02040503050406030204" pitchFamily="18" charset="0"/>
                      </a:rPr>
                      <m:t>→</m:t>
                    </m:r>
                    <m:d>
                      <m:dPr>
                        <m:ctrlPr>
                          <a:rPr lang="en-US" altLang="zh-CN" b="1" i="1" smtClean="0">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𝒖</m:t>
                        </m:r>
                      </m:e>
                    </m:d>
                    <m:r>
                      <a:rPr lang="en-US" altLang="zh-CN" b="1" i="1" smtClean="0">
                        <a:latin typeface="Cambria Math" panose="02040503050406030204" pitchFamily="18" charset="0"/>
                        <a:ea typeface="Cambria Math" panose="02040503050406030204" pitchFamily="18" charset="0"/>
                      </a:rPr>
                      <m:t>𝑸</m:t>
                    </m:r>
                    <m:d>
                      <m:dPr>
                        <m:ctrlPr>
                          <a:rPr lang="en-US" altLang="zh-CN" b="1" i="1" smtClean="0">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𝒚</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𝒖</m:t>
                        </m:r>
                      </m:e>
                    </m:d>
                    <m:r>
                      <a:rPr lang="en-US" altLang="zh-CN" b="1" i="1" smtClean="0">
                        <a:latin typeface="Cambria Math" panose="02040503050406030204" pitchFamily="18" charset="0"/>
                        <a:ea typeface="Cambria Math" panose="02040503050406030204" pitchFamily="18" charset="0"/>
                      </a:rPr>
                      <m:t>)</m:t>
                    </m:r>
                  </m:oMath>
                </a14:m>
                <a:r>
                  <a:rPr lang="zh-CN" altLang="en-US" b="1" dirty="0" smtClean="0"/>
                  <a:t>为前束范式。</a:t>
                </a:r>
                <a:endParaRPr lang="en-US" altLang="zh-CN" b="1" dirty="0" smtClean="0"/>
              </a:p>
              <a:p>
                <a:r>
                  <a:rPr lang="zh-CN" altLang="en-US" b="1" dirty="0" smtClean="0"/>
                  <a:t>解</a:t>
                </a:r>
                <a:r>
                  <a:rPr lang="en-US" altLang="zh-CN" b="1" dirty="0" smtClean="0"/>
                  <a:t>. </a:t>
                </a:r>
                <a:r>
                  <a:rPr lang="zh-CN" altLang="en-US" b="1" dirty="0" smtClean="0"/>
                  <a:t>原式</a:t>
                </a:r>
                <a14:m>
                  <m:oMath xmlns:m="http://schemas.openxmlformats.org/officeDocument/2006/math">
                    <m:r>
                      <a:rPr lang="en-US" altLang="zh-CN" b="1" i="1" smtClean="0">
                        <a:latin typeface="Cambria Math" panose="02040503050406030204" pitchFamily="18" charset="0"/>
                        <a:ea typeface="Cambria Math" panose="02040503050406030204" pitchFamily="18" charset="0"/>
                      </a:rPr>
                      <m:t>⇔</m:t>
                    </m:r>
                    <m:r>
                      <a:rPr lang="en-US" altLang="zh-CN" b="1">
                        <a:latin typeface="Cambria Math" panose="02040503050406030204" pitchFamily="18" charset="0"/>
                      </a:rPr>
                      <m:t>(</m:t>
                    </m:r>
                    <m:r>
                      <a:rPr lang="zh-CN" altLang="en-US" b="1" i="1">
                        <a:latin typeface="Cambria Math" panose="02040503050406030204" pitchFamily="18" charset="0"/>
                      </a:rPr>
                      <m:t>∀</m:t>
                    </m:r>
                    <m:r>
                      <a:rPr lang="en-US" altLang="zh-CN" b="1" i="1">
                        <a:latin typeface="Cambria Math" panose="02040503050406030204" pitchFamily="18" charset="0"/>
                      </a:rPr>
                      <m:t>𝒙</m:t>
                    </m:r>
                    <m:r>
                      <a:rPr lang="en-US" altLang="zh-CN" b="1" i="1">
                        <a:latin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r>
                      <a:rPr lang="en-US" altLang="zh-CN" b="1" i="1">
                        <a:latin typeface="Cambria Math" panose="02040503050406030204" pitchFamily="18" charset="0"/>
                        <a:ea typeface="Cambria Math" panose="02040503050406030204" pitchFamily="18" charset="0"/>
                      </a:rPr>
                      <m:t>)(¬</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𝒛</m:t>
                        </m:r>
                      </m:e>
                    </m:d>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𝑷</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𝒛</m:t>
                            </m:r>
                          </m:e>
                        </m:d>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𝑷</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𝒚</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𝒛</m:t>
                            </m:r>
                          </m:e>
                        </m:d>
                      </m:e>
                    </m:d>
                    <m:r>
                      <a:rPr lang="en-US" altLang="zh-CN" b="1" i="1" smtClean="0">
                        <a:latin typeface="Cambria Math" panose="02040503050406030204" pitchFamily="18" charset="0"/>
                        <a:ea typeface="Cambria Math" panose="02040503050406030204" pitchFamily="18" charset="0"/>
                      </a:rPr>
                      <m:t>∨</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𝒖</m:t>
                        </m:r>
                      </m:e>
                    </m:d>
                    <m:r>
                      <a:rPr lang="en-US" altLang="zh-CN" b="1" i="1">
                        <a:latin typeface="Cambria Math" panose="02040503050406030204" pitchFamily="18" charset="0"/>
                        <a:ea typeface="Cambria Math" panose="02040503050406030204" pitchFamily="18" charset="0"/>
                      </a:rPr>
                      <m:t>𝑸</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𝒖</m:t>
                        </m:r>
                      </m:e>
                    </m:d>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r>
                      <a:rPr lang="en-US" altLang="zh-CN" b="1">
                        <a:latin typeface="Cambria Math" panose="02040503050406030204" pitchFamily="18" charset="0"/>
                      </a:rPr>
                      <m:t>(</m:t>
                    </m:r>
                    <m:r>
                      <a:rPr lang="zh-CN" altLang="en-US" b="1" i="1">
                        <a:latin typeface="Cambria Math" panose="02040503050406030204" pitchFamily="18" charset="0"/>
                      </a:rPr>
                      <m:t>∀</m:t>
                    </m:r>
                    <m:r>
                      <a:rPr lang="en-US" altLang="zh-CN" b="1" i="1">
                        <a:latin typeface="Cambria Math" panose="02040503050406030204" pitchFamily="18" charset="0"/>
                      </a:rPr>
                      <m:t>𝒙</m:t>
                    </m:r>
                    <m:r>
                      <a:rPr lang="en-US" altLang="zh-CN" b="1" i="1">
                        <a:latin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r>
                      <a:rPr lang="en-US" altLang="zh-CN" b="1" i="1">
                        <a:latin typeface="Cambria Math" panose="02040503050406030204" pitchFamily="18" charset="0"/>
                        <a:ea typeface="Cambria Math" panose="02040503050406030204" pitchFamily="18" charset="0"/>
                      </a:rPr>
                      <m:t>)(</m:t>
                    </m:r>
                    <m:d>
                      <m:dPr>
                        <m:ctrlPr>
                          <a:rPr lang="en-US" altLang="zh-CN" b="1" i="1">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𝒛</m:t>
                        </m:r>
                      </m:e>
                    </m:d>
                    <m:d>
                      <m:dPr>
                        <m:ctrlPr>
                          <a:rPr lang="en-US" altLang="zh-CN" b="1" i="1">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𝑷</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𝒛</m:t>
                            </m:r>
                          </m:e>
                        </m:d>
                        <m:r>
                          <a:rPr lang="en-US" altLang="zh-CN" b="1" i="1" smtClean="0">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𝑷</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𝒚</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𝒛</m:t>
                            </m:r>
                          </m:e>
                        </m:d>
                      </m:e>
                    </m:d>
                    <m:r>
                      <a:rPr lang="en-US" altLang="zh-CN" b="1" i="1">
                        <a:latin typeface="Cambria Math" panose="02040503050406030204" pitchFamily="18" charset="0"/>
                        <a:ea typeface="Cambria Math" panose="02040503050406030204" pitchFamily="18" charset="0"/>
                      </a:rPr>
                      <m:t>∨</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𝒖</m:t>
                        </m:r>
                      </m:e>
                    </m:d>
                    <m:r>
                      <a:rPr lang="en-US" altLang="zh-CN" b="1" i="1">
                        <a:latin typeface="Cambria Math" panose="02040503050406030204" pitchFamily="18" charset="0"/>
                        <a:ea typeface="Cambria Math" panose="02040503050406030204" pitchFamily="18" charset="0"/>
                      </a:rPr>
                      <m:t>𝑸</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𝒖</m:t>
                        </m:r>
                      </m:e>
                    </m:d>
                    <m:r>
                      <a:rPr lang="en-US" altLang="zh-CN" b="1" i="1">
                        <a:latin typeface="Cambria Math" panose="02040503050406030204" pitchFamily="18" charset="0"/>
                        <a:ea typeface="Cambria Math" panose="02040503050406030204" pitchFamily="18" charset="0"/>
                      </a:rPr>
                      <m:t>)⇔</m:t>
                    </m:r>
                    <m:r>
                      <a:rPr lang="en-US" altLang="zh-CN" b="1">
                        <a:latin typeface="Cambria Math" panose="02040503050406030204" pitchFamily="18" charset="0"/>
                      </a:rPr>
                      <m:t>(</m:t>
                    </m:r>
                    <m:r>
                      <a:rPr lang="zh-CN" altLang="en-US" b="1" i="1">
                        <a:latin typeface="Cambria Math" panose="02040503050406030204" pitchFamily="18" charset="0"/>
                      </a:rPr>
                      <m:t>∀</m:t>
                    </m:r>
                    <m:r>
                      <a:rPr lang="en-US" altLang="zh-CN" b="1" i="1">
                        <a:latin typeface="Cambria Math" panose="02040503050406030204" pitchFamily="18" charset="0"/>
                      </a:rPr>
                      <m:t>𝒙</m:t>
                    </m:r>
                    <m:r>
                      <a:rPr lang="en-US" altLang="zh-CN" b="1" i="1">
                        <a:latin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r>
                      <a:rPr lang="en-US" altLang="zh-CN" b="1" i="1">
                        <a:latin typeface="Cambria Math" panose="02040503050406030204" pitchFamily="18" charset="0"/>
                        <a:ea typeface="Cambria Math" panose="02040503050406030204" pitchFamily="18" charset="0"/>
                      </a:rPr>
                      <m:t>)</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𝒛</m:t>
                        </m:r>
                      </m:e>
                    </m:d>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𝒖</m:t>
                    </m:r>
                    <m:r>
                      <a:rPr lang="en-US" altLang="zh-CN" b="1" i="1" smtClean="0">
                        <a:latin typeface="Cambria Math" panose="02040503050406030204" pitchFamily="18" charset="0"/>
                        <a:ea typeface="Cambria Math" panose="02040503050406030204" pitchFamily="18" charset="0"/>
                      </a:rPr>
                      <m:t>)</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𝑷</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𝒛</m:t>
                            </m:r>
                          </m:e>
                        </m:d>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𝑷</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𝒚</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𝒛</m:t>
                            </m:r>
                          </m:e>
                        </m:d>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𝑸</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𝒖</m:t>
                            </m:r>
                          </m:e>
                        </m:d>
                      </m:e>
                    </m:d>
                  </m:oMath>
                </a14:m>
                <a:endParaRPr lang="en-US" altLang="zh-CN" b="1" dirty="0" smtClean="0"/>
              </a:p>
              <a:p>
                <a:r>
                  <a:rPr lang="zh-CN" altLang="en-US" b="1" dirty="0" smtClean="0">
                    <a:solidFill>
                      <a:srgbClr val="0000CC"/>
                    </a:solidFill>
                  </a:rPr>
                  <a:t>例题</a:t>
                </a:r>
                <a:r>
                  <a:rPr lang="en-US" altLang="zh-CN" b="1" dirty="0" smtClean="0">
                    <a:solidFill>
                      <a:srgbClr val="0000CC"/>
                    </a:solidFill>
                  </a:rPr>
                  <a:t>3 </a:t>
                </a:r>
                <a:r>
                  <a:rPr lang="zh-CN" altLang="en-US" b="1" dirty="0" smtClean="0"/>
                  <a:t>把公式</a:t>
                </a:r>
                <a14:m>
                  <m:oMath xmlns:m="http://schemas.openxmlformats.org/officeDocument/2006/math">
                    <m:r>
                      <a:rPr lang="en-US" altLang="zh-CN" b="1" i="1" smtClean="0">
                        <a:latin typeface="Cambria Math" panose="02040503050406030204" pitchFamily="18" charset="0"/>
                        <a:ea typeface="Cambria Math" panose="02040503050406030204" pitchFamily="18" charset="0"/>
                      </a:rPr>
                      <m:t>¬</m:t>
                    </m:r>
                    <m:d>
                      <m:dPr>
                        <m:ctrlPr>
                          <a:rPr lang="en-US" altLang="zh-CN" b="1" i="1" smtClean="0">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e>
                    </m:d>
                    <m:r>
                      <a:rPr lang="en-US" altLang="zh-CN" b="1" i="1" smtClean="0">
                        <a:latin typeface="Cambria Math" panose="02040503050406030204" pitchFamily="18" charset="0"/>
                        <a:ea typeface="Cambria Math" panose="02040503050406030204" pitchFamily="18" charset="0"/>
                      </a:rPr>
                      <m:t>(</m:t>
                    </m:r>
                    <m:d>
                      <m:dPr>
                        <m:ctrlPr>
                          <a:rPr lang="en-US" altLang="zh-CN" b="1" i="1" smtClean="0">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𝒚</m:t>
                        </m:r>
                      </m:e>
                    </m:d>
                    <m:r>
                      <a:rPr lang="en-US" altLang="zh-CN" b="1" i="1" smtClean="0">
                        <a:latin typeface="Cambria Math" panose="02040503050406030204" pitchFamily="18" charset="0"/>
                        <a:ea typeface="Cambria Math" panose="02040503050406030204" pitchFamily="18" charset="0"/>
                      </a:rPr>
                      <m:t>𝑨</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𝒚</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𝒚</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𝑩</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𝒚</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𝒚</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𝑨</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𝒚</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𝑩</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𝒚</m:t>
                    </m:r>
                    <m:r>
                      <a:rPr lang="en-US" altLang="zh-CN" b="1" i="1" smtClean="0">
                        <a:latin typeface="Cambria Math" panose="02040503050406030204" pitchFamily="18" charset="0"/>
                        <a:ea typeface="Cambria Math" panose="02040503050406030204" pitchFamily="18" charset="0"/>
                      </a:rPr>
                      <m:t>))))</m:t>
                    </m:r>
                  </m:oMath>
                </a14:m>
                <a:r>
                  <a:rPr lang="zh-CN" altLang="en-US" b="1" dirty="0" smtClean="0"/>
                  <a:t>为前束范式。</a:t>
                </a:r>
                <a:endParaRPr lang="en-US" altLang="zh-CN" b="1" dirty="0" smtClean="0"/>
              </a:p>
              <a:p>
                <a:r>
                  <a:rPr lang="zh-CN" altLang="en-US" b="1" dirty="0" smtClean="0"/>
                  <a:t>解</a:t>
                </a:r>
                <a:r>
                  <a:rPr lang="en-US" altLang="zh-CN" b="1" dirty="0" smtClean="0"/>
                  <a:t>.</a:t>
                </a:r>
                <a:r>
                  <a:rPr lang="zh-CN" altLang="en-US" b="1" dirty="0"/>
                  <a:t>原式</a:t>
                </a:r>
                <a14:m>
                  <m:oMath xmlns:m="http://schemas.openxmlformats.org/officeDocument/2006/math">
                    <m:r>
                      <a:rPr lang="en-US" altLang="zh-CN" b="1" i="1">
                        <a:latin typeface="Cambria Math" panose="02040503050406030204" pitchFamily="18" charset="0"/>
                        <a:ea typeface="Cambria Math" panose="02040503050406030204" pitchFamily="18" charset="0"/>
                      </a:rPr>
                      <m:t>⇔</m:t>
                    </m:r>
                    <m:d>
                      <m:dPr>
                        <m:ctrlPr>
                          <a:rPr lang="en-US" altLang="zh-CN" b="1" i="1">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e>
                    </m:d>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e>
                    </m:d>
                    <m:r>
                      <a:rPr lang="en-US" altLang="zh-CN" b="1" i="1">
                        <a:latin typeface="Cambria Math" panose="02040503050406030204" pitchFamily="18" charset="0"/>
                        <a:ea typeface="Cambria Math" panose="02040503050406030204" pitchFamily="18" charset="0"/>
                      </a:rPr>
                      <m:t>𝑨</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𝑩</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𝑨</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𝑩</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r>
                      <a:rPr lang="en-US" altLang="zh-CN" b="1" i="1">
                        <a:latin typeface="Cambria Math" panose="02040503050406030204" pitchFamily="18" charset="0"/>
                        <a:ea typeface="Cambria Math" panose="02040503050406030204" pitchFamily="18" charset="0"/>
                      </a:rPr>
                      <m:t>))))⇔</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e>
                    </m:d>
                    <m:r>
                      <a:rPr lang="en-US" altLang="zh-CN" b="1" i="1">
                        <a:latin typeface="Cambria Math" panose="02040503050406030204" pitchFamily="18" charset="0"/>
                        <a:ea typeface="Cambria Math" panose="02040503050406030204" pitchFamily="18" charset="0"/>
                      </a:rPr>
                      <m:t>(</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e>
                    </m:d>
                    <m:r>
                      <a:rPr lang="en-US" altLang="zh-CN" b="1" i="1">
                        <a:latin typeface="Cambria Math" panose="02040503050406030204" pitchFamily="18" charset="0"/>
                        <a:ea typeface="Cambria Math" panose="02040503050406030204" pitchFamily="18" charset="0"/>
                      </a:rPr>
                      <m:t>𝑨</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𝑩</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𝑨</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𝑩</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r>
                      <a:rPr lang="en-US" altLang="zh-CN" b="1" i="1">
                        <a:latin typeface="Cambria Math" panose="02040503050406030204" pitchFamily="18" charset="0"/>
                        <a:ea typeface="Cambria Math" panose="02040503050406030204" pitchFamily="18" charset="0"/>
                      </a:rPr>
                      <m:t>))))</m:t>
                    </m:r>
                  </m:oMath>
                </a14:m>
                <a:r>
                  <a:rPr lang="en-US" altLang="zh-CN" b="1" dirty="0">
                    <a:ea typeface="Cambria Math" panose="02040503050406030204" pitchFamily="18" charset="0"/>
                  </a:rPr>
                  <a:t> </a:t>
                </a:r>
                <a14:m>
                  <m:oMath xmlns:m="http://schemas.openxmlformats.org/officeDocument/2006/math">
                    <m:r>
                      <a:rPr lang="en-US" altLang="zh-CN" b="1" i="1">
                        <a:latin typeface="Cambria Math" panose="02040503050406030204" pitchFamily="18" charset="0"/>
                        <a:ea typeface="Cambria Math" panose="02040503050406030204" pitchFamily="18" charset="0"/>
                      </a:rPr>
                      <m:t>⇔</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e>
                    </m:d>
                    <m:r>
                      <a:rPr lang="en-US" altLang="zh-CN" b="1" i="1">
                        <a:latin typeface="Cambria Math" panose="02040503050406030204" pitchFamily="18" charset="0"/>
                        <a:ea typeface="Cambria Math" panose="02040503050406030204" pitchFamily="18" charset="0"/>
                      </a:rPr>
                      <m:t>(</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e>
                    </m:d>
                    <m:r>
                      <a:rPr lang="en-US" altLang="zh-CN" b="1" i="1">
                        <a:latin typeface="Cambria Math" panose="02040503050406030204" pitchFamily="18" charset="0"/>
                        <a:ea typeface="Cambria Math" panose="02040503050406030204" pitchFamily="18" charset="0"/>
                      </a:rPr>
                      <m:t>𝑨</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𝒖</m:t>
                    </m:r>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𝒗</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𝑩</m:t>
                    </m:r>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𝒖</m:t>
                    </m:r>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𝒗</m:t>
                    </m:r>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𝒛</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𝑨</m:t>
                    </m:r>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𝒛</m:t>
                    </m:r>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𝒖</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𝑩</m:t>
                    </m:r>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𝒖</m:t>
                    </m:r>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𝒛</m:t>
                    </m:r>
                    <m:r>
                      <a:rPr lang="en-US" altLang="zh-CN" b="1" i="1">
                        <a:latin typeface="Cambria Math" panose="02040503050406030204" pitchFamily="18" charset="0"/>
                        <a:ea typeface="Cambria Math" panose="02040503050406030204" pitchFamily="18" charset="0"/>
                      </a:rPr>
                      <m:t>))))</m:t>
                    </m:r>
                  </m:oMath>
                </a14:m>
                <a:r>
                  <a:rPr lang="en-US" altLang="zh-CN" b="1" dirty="0">
                    <a:ea typeface="Cambria Math" panose="02040503050406030204" pitchFamily="18" charset="0"/>
                  </a:rPr>
                  <a:t> </a:t>
                </a:r>
                <a14:m>
                  <m:oMath xmlns:m="http://schemas.openxmlformats.org/officeDocument/2006/math">
                    <m:r>
                      <a:rPr lang="en-US" altLang="zh-CN" b="1" i="1">
                        <a:latin typeface="Cambria Math" panose="02040503050406030204" pitchFamily="18" charset="0"/>
                        <a:ea typeface="Cambria Math" panose="02040503050406030204" pitchFamily="18" charset="0"/>
                      </a:rPr>
                      <m:t>⇔</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e>
                    </m:d>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e>
                    </m:d>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𝒖</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𝒗</m:t>
                    </m:r>
                    <m:r>
                      <a:rPr lang="en-US" altLang="zh-CN" b="1" i="1" smtClean="0">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𝒛</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𝑨</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𝑩</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𝒖</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𝒗</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𝑨</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𝒛</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𝒖</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𝑩</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𝒖</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𝒛</m:t>
                    </m:r>
                    <m:r>
                      <a:rPr lang="en-US" altLang="zh-CN" b="1" i="1">
                        <a:latin typeface="Cambria Math" panose="02040503050406030204" pitchFamily="18" charset="0"/>
                        <a:ea typeface="Cambria Math" panose="02040503050406030204" pitchFamily="18" charset="0"/>
                      </a:rPr>
                      <m:t>))))</m:t>
                    </m:r>
                  </m:oMath>
                </a14:m>
                <a:endParaRPr lang="zh-CN" altLang="en-US" b="1"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67544" y="1124744"/>
                <a:ext cx="8229600" cy="5544616"/>
              </a:xfrm>
              <a:blipFill rotWithShape="0">
                <a:blip r:embed="rId2"/>
                <a:stretch>
                  <a:fillRect l="-1037" t="-154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B67C87BA-7BB4-4FBB-8EE6-A30C0FB65631}" type="datetime1">
              <a:rPr lang="zh-CN" altLang="en-US" smtClean="0"/>
              <a:pPr/>
              <a:t>2019/10/29</a:t>
            </a:fld>
            <a:endParaRPr lang="zh-CN" altLang="en-US"/>
          </a:p>
        </p:txBody>
      </p:sp>
      <p:sp>
        <p:nvSpPr>
          <p:cNvPr id="5" name="灯片编号占位符 4"/>
          <p:cNvSpPr>
            <a:spLocks noGrp="1"/>
          </p:cNvSpPr>
          <p:nvPr>
            <p:ph type="sldNum" sz="quarter" idx="12"/>
          </p:nvPr>
        </p:nvSpPr>
        <p:spPr/>
        <p:txBody>
          <a:bodyPr/>
          <a:lstStyle/>
          <a:p>
            <a:fld id="{9880C485-3EAF-4318-915D-9216C2569B1B}" type="slidenum">
              <a:rPr lang="zh-CN" altLang="en-US" smtClean="0"/>
              <a:pPr/>
              <a:t>40</a:t>
            </a:fld>
            <a:endParaRPr lang="zh-CN" altLang="en-US"/>
          </a:p>
        </p:txBody>
      </p:sp>
    </p:spTree>
    <p:extLst>
      <p:ext uri="{BB962C8B-B14F-4D97-AF65-F5344CB8AC3E}">
        <p14:creationId xmlns:p14="http://schemas.microsoft.com/office/powerpoint/2010/main" val="8798215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2-6 </a:t>
            </a:r>
            <a:r>
              <a:rPr lang="zh-CN" altLang="en-US" dirty="0"/>
              <a:t>前束范式</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gn="just"/>
                <a:r>
                  <a:rPr lang="zh-CN" altLang="en-US" b="1" dirty="0" smtClean="0">
                    <a:solidFill>
                      <a:srgbClr val="0000CC"/>
                    </a:solidFill>
                  </a:rPr>
                  <a:t>定义</a:t>
                </a:r>
                <a:r>
                  <a:rPr lang="en-US" altLang="zh-CN" b="1" dirty="0" smtClean="0">
                    <a:solidFill>
                      <a:srgbClr val="0000CC"/>
                    </a:solidFill>
                  </a:rPr>
                  <a:t>2-6.2 </a:t>
                </a:r>
                <a:r>
                  <a:rPr lang="zh-CN" altLang="en-US" b="1" dirty="0" smtClean="0"/>
                  <a:t>一个</a:t>
                </a:r>
                <a:r>
                  <a:rPr lang="en-US" altLang="zh-CN" b="1" dirty="0" err="1" smtClean="0"/>
                  <a:t>wff</a:t>
                </a:r>
                <a:r>
                  <a:rPr lang="en-US" altLang="zh-CN" b="1" dirty="0" smtClean="0"/>
                  <a:t> A,</a:t>
                </a:r>
                <a:r>
                  <a:rPr lang="zh-CN" altLang="en-US" b="1" dirty="0" smtClean="0"/>
                  <a:t>如果具有如下形式称为前束合取范式。</a:t>
                </a:r>
                <a:endParaRPr lang="en-US" altLang="zh-CN" b="1" dirty="0" smtClean="0"/>
              </a:p>
              <a:p>
                <a:pPr marL="0" indent="0" algn="just">
                  <a:buNone/>
                </a:pPr>
                <a14:m>
                  <m:oMathPara xmlns:m="http://schemas.openxmlformats.org/officeDocument/2006/math">
                    <m:oMathParaPr>
                      <m:jc m:val="center"/>
                    </m:oMathParaPr>
                    <m:oMath xmlns:m="http://schemas.openxmlformats.org/officeDocument/2006/math">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𝒗</m:t>
                          </m:r>
                        </m:e>
                        <m:sub>
                          <m:r>
                            <a:rPr lang="en-US" altLang="zh-CN" b="1" i="1">
                              <a:latin typeface="Cambria Math" panose="02040503050406030204" pitchFamily="18" charset="0"/>
                            </a:rPr>
                            <m:t>𝟏</m:t>
                          </m:r>
                        </m:sub>
                      </m:sSub>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𝒗</m:t>
                          </m:r>
                        </m:e>
                        <m:sub>
                          <m:r>
                            <a:rPr lang="en-US" altLang="zh-CN" b="1" i="1">
                              <a:latin typeface="Cambria Math" panose="02040503050406030204" pitchFamily="18" charset="0"/>
                            </a:rPr>
                            <m:t>𝟐</m:t>
                          </m:r>
                        </m:sub>
                      </m:sSub>
                      <m:r>
                        <a:rPr lang="en-US" altLang="zh-CN" b="1" i="1">
                          <a:latin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m:t>
                      </m:r>
                      <m:d>
                        <m:dPr>
                          <m:ctrlPr>
                            <a:rPr lang="en-US" altLang="zh-CN" b="1" i="1">
                              <a:latin typeface="Cambria Math" panose="02040503050406030204" pitchFamily="18" charset="0"/>
                            </a:rPr>
                          </m:ctrlPr>
                        </m:dPr>
                        <m:e>
                          <m:box>
                            <m:boxPr>
                              <m:ctrlPr>
                                <a:rPr lang="en-US" altLang="zh-CN" b="1" i="1">
                                  <a:latin typeface="Cambria Math" panose="02040503050406030204" pitchFamily="18" charset="0"/>
                                </a:rPr>
                              </m:ctrlPr>
                            </m:boxPr>
                            <m:e>
                              <m:box>
                                <m:boxPr>
                                  <m:ctrlPr>
                                    <a:rPr lang="en-US" altLang="zh-CN" b="1" i="1">
                                      <a:latin typeface="Cambria Math" panose="02040503050406030204" pitchFamily="18" charset="0"/>
                                    </a:rPr>
                                  </m:ctrlPr>
                                </m:boxPr>
                                <m:e>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𝒗</m:t>
                                      </m:r>
                                    </m:e>
                                    <m:sub>
                                      <m:r>
                                        <a:rPr lang="en-US" altLang="zh-CN" b="1" i="1">
                                          <a:latin typeface="Cambria Math" panose="02040503050406030204" pitchFamily="18" charset="0"/>
                                        </a:rPr>
                                        <m:t>𝒏</m:t>
                                      </m:r>
                                    </m:sub>
                                  </m:sSub>
                                </m:e>
                              </m:box>
                            </m:e>
                          </m:box>
                        </m:e>
                      </m:d>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𝑨</m:t>
                          </m:r>
                        </m:e>
                        <m:sub>
                          <m:r>
                            <a:rPr lang="en-US" altLang="zh-CN" b="1" i="1" smtClean="0">
                              <a:latin typeface="Cambria Math" panose="02040503050406030204" pitchFamily="18" charset="0"/>
                            </a:rPr>
                            <m:t>𝟏𝟏</m:t>
                          </m:r>
                        </m:sub>
                      </m:sSub>
                      <m:r>
                        <a:rPr lang="en-US" altLang="zh-CN" b="1" i="1" smtClean="0">
                          <a:latin typeface="Cambria Math" panose="02040503050406030204" pitchFamily="18" charset="0"/>
                          <a:ea typeface="Cambria Math" panose="02040503050406030204" pitchFamily="18" charset="0"/>
                        </a:rPr>
                        <m:t>∨</m:t>
                      </m:r>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𝑨</m:t>
                          </m:r>
                        </m:e>
                        <m:sub>
                          <m:r>
                            <a:rPr lang="en-US" altLang="zh-CN" b="1" i="1" smtClean="0">
                              <a:latin typeface="Cambria Math" panose="02040503050406030204" pitchFamily="18" charset="0"/>
                              <a:ea typeface="Cambria Math" panose="02040503050406030204" pitchFamily="18" charset="0"/>
                            </a:rPr>
                            <m:t>𝟏𝟐</m:t>
                          </m:r>
                        </m:sub>
                      </m:sSub>
                      <m:r>
                        <a:rPr lang="en-US" altLang="zh-CN" b="1" i="1" smtClean="0">
                          <a:latin typeface="Cambria Math" panose="02040503050406030204" pitchFamily="18" charset="0"/>
                          <a:ea typeface="Cambria Math" panose="02040503050406030204" pitchFamily="18" charset="0"/>
                        </a:rPr>
                        <m:t>∨⋯∨</m:t>
                      </m:r>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𝑨</m:t>
                          </m:r>
                        </m:e>
                        <m:sub>
                          <m:r>
                            <a:rPr lang="en-US" altLang="zh-CN" b="1" i="1" smtClean="0">
                              <a:latin typeface="Cambria Math" panose="02040503050406030204" pitchFamily="18" charset="0"/>
                              <a:ea typeface="Cambria Math" panose="02040503050406030204" pitchFamily="18" charset="0"/>
                            </a:rPr>
                            <m:t>𝟏</m:t>
                          </m:r>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𝒍</m:t>
                              </m:r>
                            </m:e>
                            <m:sub>
                              <m:r>
                                <a:rPr lang="en-US" altLang="zh-CN" b="1" i="1" smtClean="0">
                                  <a:latin typeface="Cambria Math" panose="02040503050406030204" pitchFamily="18" charset="0"/>
                                  <a:ea typeface="Cambria Math" panose="02040503050406030204" pitchFamily="18" charset="0"/>
                                </a:rPr>
                                <m:t>𝟏</m:t>
                              </m:r>
                            </m:sub>
                          </m:sSub>
                        </m:sub>
                      </m:sSub>
                      <m:r>
                        <a:rPr lang="en-US" altLang="zh-CN" b="1" i="1" smtClean="0">
                          <a:latin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𝑨</m:t>
                          </m:r>
                        </m:e>
                        <m:sub>
                          <m:r>
                            <a:rPr lang="en-US" altLang="zh-CN" b="1" i="1" smtClean="0">
                              <a:latin typeface="Cambria Math" panose="02040503050406030204" pitchFamily="18" charset="0"/>
                            </a:rPr>
                            <m:t>𝟐</m:t>
                          </m:r>
                          <m:r>
                            <a:rPr lang="en-US" altLang="zh-CN" b="1" i="1">
                              <a:latin typeface="Cambria Math" panose="02040503050406030204" pitchFamily="18" charset="0"/>
                            </a:rPr>
                            <m:t>𝟏</m:t>
                          </m:r>
                        </m:sub>
                      </m:sSub>
                      <m:r>
                        <a:rPr lang="en-US" altLang="zh-CN" b="1" i="1">
                          <a:latin typeface="Cambria Math" panose="02040503050406030204" pitchFamily="18" charset="0"/>
                          <a:ea typeface="Cambria Math" panose="02040503050406030204" pitchFamily="18" charset="0"/>
                        </a:rPr>
                        <m:t>∨</m:t>
                      </m:r>
                      <m:sSub>
                        <m:sSubPr>
                          <m:ctrlPr>
                            <a:rPr lang="en-US" altLang="zh-CN" b="1"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𝑨</m:t>
                          </m:r>
                        </m:e>
                        <m:sub>
                          <m:r>
                            <a:rPr lang="en-US" altLang="zh-CN" b="1" i="1" smtClean="0">
                              <a:latin typeface="Cambria Math" panose="02040503050406030204" pitchFamily="18" charset="0"/>
                              <a:ea typeface="Cambria Math" panose="02040503050406030204" pitchFamily="18" charset="0"/>
                            </a:rPr>
                            <m:t>𝟐</m:t>
                          </m:r>
                          <m:r>
                            <a:rPr lang="en-US" altLang="zh-CN" b="1" i="1">
                              <a:latin typeface="Cambria Math" panose="02040503050406030204" pitchFamily="18" charset="0"/>
                              <a:ea typeface="Cambria Math" panose="02040503050406030204" pitchFamily="18" charset="0"/>
                            </a:rPr>
                            <m:t>𝟐</m:t>
                          </m:r>
                        </m:sub>
                      </m:sSub>
                      <m:r>
                        <a:rPr lang="en-US" altLang="zh-CN" b="1" i="1">
                          <a:latin typeface="Cambria Math" panose="02040503050406030204" pitchFamily="18" charset="0"/>
                          <a:ea typeface="Cambria Math" panose="02040503050406030204" pitchFamily="18" charset="0"/>
                        </a:rPr>
                        <m:t>∨⋯∨</m:t>
                      </m:r>
                      <m:sSub>
                        <m:sSubPr>
                          <m:ctrlPr>
                            <a:rPr lang="en-US" altLang="zh-CN" b="1"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𝑨</m:t>
                          </m:r>
                        </m:e>
                        <m:sub>
                          <m:r>
                            <a:rPr lang="en-US" altLang="zh-CN" b="1" i="1" smtClean="0">
                              <a:latin typeface="Cambria Math" panose="02040503050406030204" pitchFamily="18" charset="0"/>
                              <a:ea typeface="Cambria Math" panose="02040503050406030204" pitchFamily="18" charset="0"/>
                            </a:rPr>
                            <m:t>𝟐</m:t>
                          </m:r>
                          <m:sSub>
                            <m:sSubPr>
                              <m:ctrlPr>
                                <a:rPr lang="en-US" altLang="zh-CN" b="1"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𝒍</m:t>
                              </m:r>
                            </m:e>
                            <m:sub>
                              <m:r>
                                <a:rPr lang="en-US" altLang="zh-CN" b="1" i="1" smtClean="0">
                                  <a:latin typeface="Cambria Math" panose="02040503050406030204" pitchFamily="18" charset="0"/>
                                  <a:ea typeface="Cambria Math" panose="02040503050406030204" pitchFamily="18" charset="0"/>
                                </a:rPr>
                                <m:t>𝟐</m:t>
                              </m:r>
                            </m:sub>
                          </m:sSub>
                        </m:sub>
                      </m:sSub>
                      <m:r>
                        <a:rPr lang="en-US" altLang="zh-CN" b="1" i="1">
                          <a:latin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𝑨</m:t>
                          </m:r>
                        </m:e>
                        <m:sub>
                          <m:r>
                            <a:rPr lang="en-US" altLang="zh-CN" b="1" i="1" smtClean="0">
                              <a:latin typeface="Cambria Math" panose="02040503050406030204" pitchFamily="18" charset="0"/>
                            </a:rPr>
                            <m:t>𝒎</m:t>
                          </m:r>
                          <m:r>
                            <a:rPr lang="en-US" altLang="zh-CN" b="1" i="1">
                              <a:latin typeface="Cambria Math" panose="02040503050406030204" pitchFamily="18" charset="0"/>
                            </a:rPr>
                            <m:t>𝟏</m:t>
                          </m:r>
                        </m:sub>
                      </m:sSub>
                      <m:r>
                        <a:rPr lang="en-US" altLang="zh-CN" b="1" i="1">
                          <a:latin typeface="Cambria Math" panose="02040503050406030204" pitchFamily="18" charset="0"/>
                          <a:ea typeface="Cambria Math" panose="02040503050406030204" pitchFamily="18" charset="0"/>
                        </a:rPr>
                        <m:t>∨</m:t>
                      </m:r>
                      <m:sSub>
                        <m:sSubPr>
                          <m:ctrlPr>
                            <a:rPr lang="en-US" altLang="zh-CN" b="1"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𝑨</m:t>
                          </m:r>
                        </m:e>
                        <m:sub>
                          <m:r>
                            <a:rPr lang="en-US" altLang="zh-CN" b="1" i="1" smtClean="0">
                              <a:latin typeface="Cambria Math" panose="02040503050406030204" pitchFamily="18" charset="0"/>
                              <a:ea typeface="Cambria Math" panose="02040503050406030204" pitchFamily="18" charset="0"/>
                            </a:rPr>
                            <m:t>𝒎</m:t>
                          </m:r>
                          <m:r>
                            <a:rPr lang="en-US" altLang="zh-CN" b="1" i="1">
                              <a:latin typeface="Cambria Math" panose="02040503050406030204" pitchFamily="18" charset="0"/>
                              <a:ea typeface="Cambria Math" panose="02040503050406030204" pitchFamily="18" charset="0"/>
                            </a:rPr>
                            <m:t>𝟐</m:t>
                          </m:r>
                        </m:sub>
                      </m:sSub>
                      <m:r>
                        <a:rPr lang="en-US" altLang="zh-CN" b="1" i="1">
                          <a:latin typeface="Cambria Math" panose="02040503050406030204" pitchFamily="18" charset="0"/>
                          <a:ea typeface="Cambria Math" panose="02040503050406030204" pitchFamily="18" charset="0"/>
                        </a:rPr>
                        <m:t>∨⋯∨</m:t>
                      </m:r>
                      <m:sSub>
                        <m:sSubPr>
                          <m:ctrlPr>
                            <a:rPr lang="en-US" altLang="zh-CN" b="1"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𝑨</m:t>
                          </m:r>
                        </m:e>
                        <m:sub>
                          <m:r>
                            <a:rPr lang="en-US" altLang="zh-CN" b="1" i="1" smtClean="0">
                              <a:latin typeface="Cambria Math" panose="02040503050406030204" pitchFamily="18" charset="0"/>
                              <a:ea typeface="Cambria Math" panose="02040503050406030204" pitchFamily="18" charset="0"/>
                            </a:rPr>
                            <m:t>𝒎</m:t>
                          </m:r>
                          <m:sSub>
                            <m:sSubPr>
                              <m:ctrlPr>
                                <a:rPr lang="en-US" altLang="zh-CN" b="1"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𝒍</m:t>
                              </m:r>
                            </m:e>
                            <m:sub>
                              <m:r>
                                <a:rPr lang="en-US" altLang="zh-CN" b="1" i="1" smtClean="0">
                                  <a:latin typeface="Cambria Math" panose="02040503050406030204" pitchFamily="18" charset="0"/>
                                  <a:ea typeface="Cambria Math" panose="02040503050406030204" pitchFamily="18" charset="0"/>
                                </a:rPr>
                                <m:t>𝒎</m:t>
                              </m:r>
                            </m:sub>
                          </m:sSub>
                        </m:sub>
                      </m:sSub>
                      <m:r>
                        <a:rPr lang="en-US" altLang="zh-CN" b="1" i="1">
                          <a:latin typeface="Cambria Math" panose="02040503050406030204" pitchFamily="18" charset="0"/>
                        </a:rPr>
                        <m:t>)</m:t>
                      </m:r>
                      <m:r>
                        <a:rPr lang="en-US" altLang="zh-CN" b="1" i="1" smtClean="0">
                          <a:latin typeface="Cambria Math" panose="02040503050406030204" pitchFamily="18" charset="0"/>
                        </a:rPr>
                        <m:t>]</m:t>
                      </m:r>
                    </m:oMath>
                  </m:oMathPara>
                </a14:m>
                <a:endParaRPr lang="en-US" altLang="zh-CN" b="1" dirty="0" smtClean="0"/>
              </a:p>
              <a:p>
                <a:pPr marL="400050" lvl="1" indent="0" algn="just">
                  <a:buNone/>
                </a:pPr>
                <a:r>
                  <a:rPr lang="zh-CN" altLang="en-US" b="1" dirty="0" smtClean="0"/>
                  <a:t>其中</a:t>
                </a:r>
                <a14:m>
                  <m:oMath xmlns:m="http://schemas.openxmlformats.org/officeDocument/2006/math">
                    <m:r>
                      <a:rPr lang="en-US" altLang="zh-CN" b="1" i="1">
                        <a:latin typeface="Cambria Math" panose="02040503050406030204" pitchFamily="18" charset="0"/>
                      </a:rPr>
                      <m:t>□</m:t>
                    </m:r>
                  </m:oMath>
                </a14:m>
                <a:r>
                  <a:rPr lang="zh-CN" altLang="en-US" b="1" dirty="0"/>
                  <a:t>可能是量词</a:t>
                </a:r>
                <a14:m>
                  <m:oMath xmlns:m="http://schemas.openxmlformats.org/officeDocument/2006/math">
                    <m:r>
                      <a:rPr lang="en-US" altLang="zh-CN" b="1" i="1">
                        <a:latin typeface="Cambria Math" panose="02040503050406030204" pitchFamily="18" charset="0"/>
                        <a:ea typeface="Cambria Math" panose="02040503050406030204" pitchFamily="18" charset="0"/>
                      </a:rPr>
                      <m:t>∀</m:t>
                    </m:r>
                  </m:oMath>
                </a14:m>
                <a:r>
                  <a:rPr lang="zh-CN" altLang="en-US" b="1" dirty="0"/>
                  <a:t>或量词</a:t>
                </a:r>
                <a14:m>
                  <m:oMath xmlns:m="http://schemas.openxmlformats.org/officeDocument/2006/math">
                    <m:r>
                      <a:rPr lang="en-US" altLang="zh-CN" b="1" i="1">
                        <a:latin typeface="Cambria Math" panose="02040503050406030204" pitchFamily="18" charset="0"/>
                        <a:ea typeface="Cambria Math" panose="02040503050406030204" pitchFamily="18" charset="0"/>
                      </a:rPr>
                      <m:t>∃ </m:t>
                    </m:r>
                  </m:oMath>
                </a14:m>
                <a:r>
                  <a:rPr lang="zh-CN" altLang="en-US" b="1" dirty="0" smtClean="0"/>
                  <a:t>，</a:t>
                </a:r>
                <a14:m>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𝒗</m:t>
                        </m:r>
                      </m:e>
                      <m:sub>
                        <m:r>
                          <a:rPr lang="en-US" altLang="zh-CN" b="1" i="1">
                            <a:latin typeface="Cambria Math" panose="02040503050406030204" pitchFamily="18" charset="0"/>
                          </a:rPr>
                          <m:t>𝒊</m:t>
                        </m:r>
                      </m:sub>
                    </m:sSub>
                    <m:r>
                      <a:rPr lang="en-US" altLang="zh-CN" b="1" i="1">
                        <a:latin typeface="Cambria Math" panose="02040503050406030204" pitchFamily="18" charset="0"/>
                      </a:rPr>
                      <m:t> (</m:t>
                    </m:r>
                    <m:r>
                      <a:rPr lang="en-US" altLang="zh-CN" b="1" i="1">
                        <a:latin typeface="Cambria Math" panose="02040503050406030204" pitchFamily="18" charset="0"/>
                      </a:rPr>
                      <m:t>𝒊</m:t>
                    </m:r>
                    <m:r>
                      <a:rPr lang="en-US" altLang="zh-CN" b="1" i="1">
                        <a:latin typeface="Cambria Math" panose="02040503050406030204" pitchFamily="18" charset="0"/>
                      </a:rPr>
                      <m:t>=</m:t>
                    </m:r>
                    <m:r>
                      <a:rPr lang="en-US" altLang="zh-CN" b="1" i="1">
                        <a:latin typeface="Cambria Math" panose="02040503050406030204" pitchFamily="18" charset="0"/>
                      </a:rPr>
                      <m:t>𝟏</m:t>
                    </m:r>
                    <m:r>
                      <a:rPr lang="en-US" altLang="zh-CN" b="1" i="1">
                        <a:latin typeface="Cambria Math" panose="02040503050406030204" pitchFamily="18" charset="0"/>
                      </a:rPr>
                      <m:t>,</m:t>
                    </m:r>
                    <m:r>
                      <a:rPr lang="en-US" altLang="zh-CN" b="1" i="1">
                        <a:latin typeface="Cambria Math" panose="02040503050406030204" pitchFamily="18" charset="0"/>
                      </a:rPr>
                      <m:t>𝟐</m:t>
                    </m:r>
                    <m:r>
                      <a:rPr lang="en-US" altLang="zh-CN" b="1" i="1">
                        <a:latin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𝒏</m:t>
                    </m:r>
                    <m:r>
                      <a:rPr lang="en-US" altLang="zh-CN" b="1" i="1">
                        <a:latin typeface="Cambria Math" panose="02040503050406030204" pitchFamily="18" charset="0"/>
                      </a:rPr>
                      <m:t>)</m:t>
                    </m:r>
                  </m:oMath>
                </a14:m>
                <a:r>
                  <a:rPr lang="zh-CN" altLang="en-US" b="1" dirty="0"/>
                  <a:t>是客体变元</a:t>
                </a:r>
                <a:r>
                  <a:rPr lang="zh-CN" altLang="en-US" b="1" dirty="0" smtClean="0"/>
                  <a:t>，</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𝑨</m:t>
                        </m:r>
                      </m:e>
                      <m:sub>
                        <m:r>
                          <a:rPr lang="en-US" altLang="zh-CN" b="1" i="1" smtClean="0">
                            <a:latin typeface="Cambria Math" panose="02040503050406030204" pitchFamily="18" charset="0"/>
                          </a:rPr>
                          <m:t>𝒊𝒋</m:t>
                        </m:r>
                      </m:sub>
                    </m:sSub>
                  </m:oMath>
                </a14:m>
                <a:r>
                  <a:rPr lang="zh-CN" altLang="en-US" b="1" dirty="0" smtClean="0"/>
                  <a:t>是原子公式或其否定。</a:t>
                </a:r>
                <a:endParaRPr lang="en-US" altLang="zh-CN" b="1" dirty="0" smtClean="0"/>
              </a:p>
              <a:p>
                <a:pPr algn="just"/>
                <a:r>
                  <a:rPr lang="zh-CN" altLang="en-US" b="1" dirty="0" smtClean="0">
                    <a:solidFill>
                      <a:srgbClr val="0000CC"/>
                    </a:solidFill>
                  </a:rPr>
                  <a:t>定理</a:t>
                </a:r>
                <a:r>
                  <a:rPr lang="en-US" altLang="zh-CN" b="1" dirty="0" smtClean="0">
                    <a:solidFill>
                      <a:srgbClr val="0000CC"/>
                    </a:solidFill>
                  </a:rPr>
                  <a:t>2-6.2 </a:t>
                </a:r>
                <a:r>
                  <a:rPr lang="zh-CN" altLang="en-US" b="1" dirty="0" smtClean="0"/>
                  <a:t>每一个</a:t>
                </a:r>
                <a:r>
                  <a:rPr lang="en-US" altLang="zh-CN" b="1" dirty="0" err="1" smtClean="0"/>
                  <a:t>wff</a:t>
                </a:r>
                <a:r>
                  <a:rPr lang="en-US" altLang="zh-CN" b="1" dirty="0" smtClean="0"/>
                  <a:t> A</a:t>
                </a:r>
                <a:r>
                  <a:rPr lang="zh-CN" altLang="en-US" b="1" dirty="0" smtClean="0"/>
                  <a:t>都可转化为与其等价的前束合取范式。</a:t>
                </a:r>
                <a:endParaRPr lang="zh-CN" altLang="en-US" b="1"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37" t="-1058" r="-1111"/>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B67C87BA-7BB4-4FBB-8EE6-A30C0FB65631}" type="datetime1">
              <a:rPr lang="zh-CN" altLang="en-US" smtClean="0"/>
              <a:pPr/>
              <a:t>2019/10/29</a:t>
            </a:fld>
            <a:endParaRPr lang="zh-CN" altLang="en-US"/>
          </a:p>
        </p:txBody>
      </p:sp>
      <p:sp>
        <p:nvSpPr>
          <p:cNvPr id="5" name="灯片编号占位符 4"/>
          <p:cNvSpPr>
            <a:spLocks noGrp="1"/>
          </p:cNvSpPr>
          <p:nvPr>
            <p:ph type="sldNum" sz="quarter" idx="12"/>
          </p:nvPr>
        </p:nvSpPr>
        <p:spPr/>
        <p:txBody>
          <a:bodyPr/>
          <a:lstStyle/>
          <a:p>
            <a:fld id="{9880C485-3EAF-4318-915D-9216C2569B1B}" type="slidenum">
              <a:rPr lang="zh-CN" altLang="en-US" smtClean="0"/>
              <a:pPr/>
              <a:t>41</a:t>
            </a:fld>
            <a:endParaRPr lang="zh-CN" altLang="en-US"/>
          </a:p>
        </p:txBody>
      </p:sp>
    </p:spTree>
    <p:extLst>
      <p:ext uri="{BB962C8B-B14F-4D97-AF65-F5344CB8AC3E}">
        <p14:creationId xmlns:p14="http://schemas.microsoft.com/office/powerpoint/2010/main" val="30187887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2-6 </a:t>
            </a:r>
            <a:r>
              <a:rPr lang="zh-CN" altLang="en-US" dirty="0"/>
              <a:t>前束范式</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b="1" dirty="0" smtClean="0">
                    <a:solidFill>
                      <a:srgbClr val="0000CC"/>
                    </a:solidFill>
                  </a:rPr>
                  <a:t>例题</a:t>
                </a:r>
                <a:r>
                  <a:rPr lang="en-US" altLang="zh-CN" b="1" dirty="0" smtClean="0">
                    <a:solidFill>
                      <a:srgbClr val="0000CC"/>
                    </a:solidFill>
                  </a:rPr>
                  <a:t>4</a:t>
                </a:r>
                <a:r>
                  <a:rPr lang="en-US" altLang="zh-CN" b="1" dirty="0" smtClean="0"/>
                  <a:t> </a:t>
                </a:r>
                <a:r>
                  <a:rPr lang="zh-CN" altLang="en-US" b="1" dirty="0" smtClean="0"/>
                  <a:t>将</a:t>
                </a:r>
                <a:r>
                  <a:rPr lang="en-US" altLang="zh-CN" b="1" dirty="0" err="1" smtClean="0">
                    <a:latin typeface="Times New Roman" panose="02020603050405020304" pitchFamily="18" charset="0"/>
                    <a:cs typeface="Times New Roman" panose="02020603050405020304" pitchFamily="18" charset="0"/>
                  </a:rPr>
                  <a:t>wff</a:t>
                </a:r>
                <a:r>
                  <a:rPr lang="en-US" altLang="zh-CN" b="1" dirty="0" smtClean="0">
                    <a:latin typeface="Times New Roman" panose="02020603050405020304" pitchFamily="18" charset="0"/>
                    <a:cs typeface="Times New Roman" panose="02020603050405020304" pitchFamily="18" charset="0"/>
                  </a:rPr>
                  <a:t> D: </a:t>
                </a:r>
                <a14:m>
                  <m:oMath xmlns:m="http://schemas.openxmlformats.org/officeDocument/2006/math">
                    <m:d>
                      <m:dPr>
                        <m:ctrlPr>
                          <a:rPr lang="en-US" altLang="zh-CN" b="1" i="1" smtClean="0">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e>
                    </m:d>
                    <m:r>
                      <a:rPr lang="en-US" altLang="zh-CN" b="1" i="1" smtClean="0">
                        <a:latin typeface="Cambria Math" panose="02040503050406030204" pitchFamily="18" charset="0"/>
                      </a:rPr>
                      <m:t>[</m:t>
                    </m:r>
                    <m:d>
                      <m:dPr>
                        <m:ctrlPr>
                          <a:rPr lang="en-US" altLang="zh-CN" b="1" i="1" smtClean="0">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𝒚</m:t>
                        </m:r>
                      </m:e>
                    </m:d>
                    <m:r>
                      <a:rPr lang="en-US" altLang="zh-CN" b="1" i="1" smtClean="0">
                        <a:latin typeface="Cambria Math" panose="02040503050406030204" pitchFamily="18" charset="0"/>
                      </a:rPr>
                      <m:t>𝑷</m:t>
                    </m:r>
                    <m:r>
                      <a:rPr lang="en-US" altLang="zh-CN" b="1" i="1" smtClean="0">
                        <a:latin typeface="Cambria Math" panose="02040503050406030204" pitchFamily="18" charset="0"/>
                      </a:rPr>
                      <m:t>(</m:t>
                    </m:r>
                    <m:r>
                      <a:rPr lang="en-US" altLang="zh-CN" b="1" i="1" smtClean="0">
                        <a:latin typeface="Cambria Math" panose="02040503050406030204" pitchFamily="18" charset="0"/>
                      </a:rPr>
                      <m:t>𝒙</m:t>
                    </m:r>
                    <m:r>
                      <a:rPr lang="en-US" altLang="zh-CN" b="1" i="1" smtClean="0">
                        <a:latin typeface="Cambria Math" panose="02040503050406030204" pitchFamily="18" charset="0"/>
                      </a:rPr>
                      <m:t>)∨</m:t>
                    </m:r>
                    <m:d>
                      <m:dPr>
                        <m:ctrlPr>
                          <a:rPr lang="en-US" altLang="zh-CN" b="1" i="1" smtClean="0">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𝒛</m:t>
                        </m:r>
                      </m:e>
                    </m:d>
                    <m:r>
                      <a:rPr lang="en-US" altLang="zh-CN" b="1" i="1" smtClean="0">
                        <a:latin typeface="Cambria Math" panose="02040503050406030204" pitchFamily="18" charset="0"/>
                        <a:ea typeface="Cambria Math" panose="02040503050406030204" pitchFamily="18" charset="0"/>
                      </a:rPr>
                      <m:t>𝒒</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𝒛</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𝒚</m:t>
                    </m:r>
                    <m:r>
                      <a:rPr lang="en-US" altLang="zh-CN" b="1" i="1" smtClean="0">
                        <a:latin typeface="Cambria Math" panose="02040503050406030204" pitchFamily="18" charset="0"/>
                        <a:ea typeface="Cambria Math" panose="02040503050406030204" pitchFamily="18" charset="0"/>
                      </a:rPr>
                      <m:t>)→¬</m:t>
                    </m:r>
                    <m:d>
                      <m:dPr>
                        <m:ctrlPr>
                          <a:rPr lang="en-US" altLang="zh-CN" b="1" i="1" smtClean="0">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𝒚</m:t>
                        </m:r>
                      </m:e>
                    </m:d>
                    <m:r>
                      <a:rPr lang="en-US" altLang="zh-CN" b="1" i="1" smtClean="0">
                        <a:latin typeface="Cambria Math" panose="02040503050406030204" pitchFamily="18" charset="0"/>
                        <a:ea typeface="Cambria Math" panose="02040503050406030204" pitchFamily="18" charset="0"/>
                      </a:rPr>
                      <m:t>𝑹</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𝒚</m:t>
                    </m:r>
                    <m:r>
                      <a:rPr lang="en-US" altLang="zh-CN" b="1" i="1" smtClean="0">
                        <a:latin typeface="Cambria Math" panose="02040503050406030204" pitchFamily="18" charset="0"/>
                        <a:ea typeface="Cambria Math" panose="02040503050406030204" pitchFamily="18" charset="0"/>
                      </a:rPr>
                      <m:t>)]</m:t>
                    </m:r>
                  </m:oMath>
                </a14:m>
                <a:r>
                  <a:rPr lang="zh-CN" altLang="en-US" b="1" dirty="0" smtClean="0"/>
                  <a:t>化为与其等价的前束合取范式。</a:t>
                </a:r>
                <a:endParaRPr lang="en-US" altLang="zh-CN" b="1" dirty="0" smtClean="0"/>
              </a:p>
              <a:p>
                <a:r>
                  <a:rPr lang="zh-CN" altLang="en-US" b="1" dirty="0" smtClean="0"/>
                  <a:t>解</a:t>
                </a:r>
                <a:r>
                  <a:rPr lang="en-US" altLang="zh-CN" b="1" dirty="0" smtClean="0"/>
                  <a:t>. </a:t>
                </a:r>
                <a14:m>
                  <m:oMath xmlns:m="http://schemas.openxmlformats.org/officeDocument/2006/math">
                    <m:r>
                      <a:rPr lang="en-US" altLang="zh-CN" b="1" i="1" smtClean="0">
                        <a:latin typeface="Cambria Math" panose="02040503050406030204" pitchFamily="18" charset="0"/>
                      </a:rPr>
                      <m:t>𝑫</m:t>
                    </m:r>
                    <m:r>
                      <a:rPr lang="en-US" altLang="zh-CN" b="1" i="1" smtClean="0">
                        <a:latin typeface="Cambria Math" panose="02040503050406030204" pitchFamily="18" charset="0"/>
                        <a:ea typeface="Cambria Math" panose="02040503050406030204" pitchFamily="18" charset="0"/>
                      </a:rPr>
                      <m:t>⇔</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e>
                    </m:d>
                    <m:r>
                      <a:rPr lang="en-US" altLang="zh-CN" b="1" i="1">
                        <a:latin typeface="Cambria Math" panose="02040503050406030204" pitchFamily="18" charset="0"/>
                      </a:rPr>
                      <m:t>[</m:t>
                    </m:r>
                    <m:r>
                      <a:rPr lang="en-US" altLang="zh-CN" b="1" i="1">
                        <a:latin typeface="Cambria Math" panose="02040503050406030204" pitchFamily="18" charset="0"/>
                      </a:rPr>
                      <m:t>𝑷</m:t>
                    </m:r>
                    <m:r>
                      <a:rPr lang="en-US" altLang="zh-CN" b="1" i="1">
                        <a:latin typeface="Cambria Math" panose="02040503050406030204" pitchFamily="18" charset="0"/>
                      </a:rPr>
                      <m:t>(</m:t>
                    </m:r>
                    <m:r>
                      <a:rPr lang="en-US" altLang="zh-CN" b="1" i="1">
                        <a:latin typeface="Cambria Math" panose="02040503050406030204" pitchFamily="18" charset="0"/>
                      </a:rPr>
                      <m:t>𝒙</m:t>
                    </m:r>
                    <m:r>
                      <a:rPr lang="en-US" altLang="zh-CN" b="1" i="1">
                        <a:latin typeface="Cambria Math" panose="02040503050406030204" pitchFamily="18" charset="0"/>
                      </a:rPr>
                      <m:t>)∨</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𝒛</m:t>
                        </m:r>
                      </m:e>
                    </m:d>
                    <m:r>
                      <a:rPr lang="en-US" altLang="zh-CN" b="1" i="1">
                        <a:latin typeface="Cambria Math" panose="02040503050406030204" pitchFamily="18" charset="0"/>
                        <a:ea typeface="Cambria Math" panose="02040503050406030204" pitchFamily="18" charset="0"/>
                      </a:rPr>
                      <m:t>𝒒</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𝒛</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r>
                      <a:rPr lang="en-US" altLang="zh-CN" b="1" i="1">
                        <a:latin typeface="Cambria Math" panose="02040503050406030204" pitchFamily="18" charset="0"/>
                        <a:ea typeface="Cambria Math" panose="02040503050406030204" pitchFamily="18" charset="0"/>
                      </a:rPr>
                      <m:t>)→¬</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e>
                    </m:d>
                    <m:r>
                      <a:rPr lang="en-US" altLang="zh-CN" b="1" i="1">
                        <a:latin typeface="Cambria Math" panose="02040503050406030204" pitchFamily="18" charset="0"/>
                        <a:ea typeface="Cambria Math" panose="02040503050406030204" pitchFamily="18" charset="0"/>
                      </a:rPr>
                      <m:t>𝑹</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r>
                      <a:rPr lang="en-US" altLang="zh-CN" b="1" i="1">
                        <a:latin typeface="Cambria Math" panose="02040503050406030204" pitchFamily="18" charset="0"/>
                        <a:ea typeface="Cambria Math" panose="02040503050406030204" pitchFamily="18" charset="0"/>
                      </a:rPr>
                      <m:t>)]</m:t>
                    </m:r>
                  </m:oMath>
                </a14:m>
                <a:r>
                  <a:rPr lang="en-US" altLang="zh-CN" b="1" dirty="0">
                    <a:ea typeface="Cambria Math" panose="02040503050406030204" pitchFamily="18" charset="0"/>
                  </a:rPr>
                  <a:t> </a:t>
                </a:r>
                <a:endParaRPr lang="en-US" altLang="zh-CN" b="1" dirty="0" smtClean="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1" i="1">
                          <a:latin typeface="Cambria Math" panose="02040503050406030204" pitchFamily="18" charset="0"/>
                          <a:ea typeface="Cambria Math" panose="02040503050406030204" pitchFamily="18" charset="0"/>
                        </a:rPr>
                        <m:t>⇔</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e>
                      </m:d>
                      <m:r>
                        <a:rPr lang="en-US" altLang="zh-CN" b="1" i="1">
                          <a:latin typeface="Cambria Math" panose="02040503050406030204" pitchFamily="18" charset="0"/>
                        </a:rPr>
                        <m:t>[</m:t>
                      </m:r>
                      <m:r>
                        <a:rPr lang="en-US" altLang="zh-CN" b="1" i="1">
                          <a:latin typeface="Cambria Math" panose="02040503050406030204" pitchFamily="18" charset="0"/>
                        </a:rPr>
                        <m:t>𝑷</m:t>
                      </m:r>
                      <m:r>
                        <a:rPr lang="en-US" altLang="zh-CN" b="1" i="1">
                          <a:latin typeface="Cambria Math" panose="02040503050406030204" pitchFamily="18" charset="0"/>
                        </a:rPr>
                        <m:t>(</m:t>
                      </m:r>
                      <m:r>
                        <a:rPr lang="en-US" altLang="zh-CN" b="1" i="1">
                          <a:latin typeface="Cambria Math" panose="02040503050406030204" pitchFamily="18" charset="0"/>
                        </a:rPr>
                        <m:t>𝒙</m:t>
                      </m:r>
                      <m:r>
                        <a:rPr lang="en-US" altLang="zh-CN" b="1" i="1">
                          <a:latin typeface="Cambria Math" panose="02040503050406030204" pitchFamily="18" charset="0"/>
                        </a:rPr>
                        <m:t>)∨</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𝒛</m:t>
                          </m:r>
                        </m:e>
                      </m:d>
                      <m:r>
                        <a:rPr lang="en-US" altLang="zh-CN" b="1" i="1">
                          <a:latin typeface="Cambria Math" panose="02040503050406030204" pitchFamily="18" charset="0"/>
                          <a:ea typeface="Cambria Math" panose="02040503050406030204" pitchFamily="18" charset="0"/>
                        </a:rPr>
                        <m:t>𝒒</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𝒛</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r>
                        <a:rPr lang="en-US" altLang="zh-CN" b="1" i="1">
                          <a:latin typeface="Cambria Math" panose="02040503050406030204" pitchFamily="18" charset="0"/>
                          <a:ea typeface="Cambria Math" panose="02040503050406030204" pitchFamily="18" charset="0"/>
                        </a:rPr>
                        <m:t>)→¬</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𝒘</m:t>
                          </m:r>
                        </m:e>
                      </m:d>
                      <m:r>
                        <a:rPr lang="en-US" altLang="zh-CN" b="1" i="1">
                          <a:latin typeface="Cambria Math" panose="02040503050406030204" pitchFamily="18" charset="0"/>
                          <a:ea typeface="Cambria Math" panose="02040503050406030204" pitchFamily="18" charset="0"/>
                        </a:rPr>
                        <m:t>𝑹</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𝒘</m:t>
                      </m:r>
                      <m:r>
                        <a:rPr lang="en-US" altLang="zh-CN" b="1" i="1">
                          <a:latin typeface="Cambria Math" panose="02040503050406030204" pitchFamily="18" charset="0"/>
                          <a:ea typeface="Cambria Math" panose="02040503050406030204" pitchFamily="18" charset="0"/>
                        </a:rPr>
                        <m:t>)]</m:t>
                      </m:r>
                    </m:oMath>
                  </m:oMathPara>
                </a14:m>
                <a:endParaRPr lang="en-US" altLang="zh-CN" b="1" dirty="0" smtClean="0"/>
              </a:p>
              <a:p>
                <a:pPr marL="0" indent="0">
                  <a:buNone/>
                </a:pPr>
                <a14:m>
                  <m:oMathPara xmlns:m="http://schemas.openxmlformats.org/officeDocument/2006/math">
                    <m:oMathParaPr>
                      <m:jc m:val="centerGroup"/>
                    </m:oMathParaPr>
                    <m:oMath xmlns:m="http://schemas.openxmlformats.org/officeDocument/2006/math">
                      <m:r>
                        <a:rPr lang="en-US" altLang="zh-CN" b="1" i="1">
                          <a:latin typeface="Cambria Math" panose="02040503050406030204" pitchFamily="18" charset="0"/>
                          <a:ea typeface="Cambria Math" panose="02040503050406030204" pitchFamily="18" charset="0"/>
                        </a:rPr>
                        <m:t>⇔</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e>
                      </m:d>
                      <m:r>
                        <a:rPr lang="en-US" altLang="zh-CN" b="1" i="1">
                          <a:latin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rPr>
                        <m:t>𝑷</m:t>
                      </m:r>
                      <m:d>
                        <m:dPr>
                          <m:ctrlPr>
                            <a:rPr lang="en-US" altLang="zh-CN" b="1" i="1">
                              <a:latin typeface="Cambria Math" panose="02040503050406030204" pitchFamily="18" charset="0"/>
                            </a:rPr>
                          </m:ctrlPr>
                        </m:dPr>
                        <m:e>
                          <m:r>
                            <a:rPr lang="en-US" altLang="zh-CN" b="1" i="1">
                              <a:latin typeface="Cambria Math" panose="02040503050406030204" pitchFamily="18" charset="0"/>
                            </a:rPr>
                            <m:t>𝒙</m:t>
                          </m:r>
                        </m:e>
                      </m:d>
                      <m:r>
                        <a:rPr lang="en-US" altLang="zh-CN" b="1" i="1">
                          <a:latin typeface="Cambria Math" panose="02040503050406030204" pitchFamily="18" charset="0"/>
                        </a:rPr>
                        <m:t>∨</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𝒛</m:t>
                          </m:r>
                        </m:e>
                      </m:d>
                      <m:r>
                        <a:rPr lang="en-US" altLang="zh-CN" b="1" i="1">
                          <a:latin typeface="Cambria Math" panose="02040503050406030204" pitchFamily="18" charset="0"/>
                          <a:ea typeface="Cambria Math" panose="02040503050406030204" pitchFamily="18" charset="0"/>
                        </a:rPr>
                        <m:t>𝒒</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𝒛</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e>
                      </m:d>
                      <m:r>
                        <a:rPr lang="en-US" altLang="zh-CN" b="1" i="1" smtClean="0">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𝒘</m:t>
                          </m:r>
                        </m:e>
                      </m:d>
                      <m:r>
                        <a:rPr lang="en-US" altLang="zh-CN" b="1" i="1">
                          <a:latin typeface="Cambria Math" panose="02040503050406030204" pitchFamily="18" charset="0"/>
                          <a:ea typeface="Cambria Math" panose="02040503050406030204" pitchFamily="18" charset="0"/>
                        </a:rPr>
                        <m:t>𝑹</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𝒘</m:t>
                      </m:r>
                      <m:r>
                        <a:rPr lang="en-US" altLang="zh-CN" b="1" i="1">
                          <a:latin typeface="Cambria Math" panose="02040503050406030204" pitchFamily="18" charset="0"/>
                          <a:ea typeface="Cambria Math" panose="02040503050406030204" pitchFamily="18" charset="0"/>
                        </a:rPr>
                        <m:t>)]</m:t>
                      </m:r>
                    </m:oMath>
                  </m:oMathPara>
                </a14:m>
                <a:endParaRPr lang="zh-CN" altLang="en-US" b="1" dirty="0"/>
              </a:p>
              <a:p>
                <a:pPr marL="0" indent="0">
                  <a:buNone/>
                </a:pPr>
                <a14:m>
                  <m:oMathPara xmlns:m="http://schemas.openxmlformats.org/officeDocument/2006/math">
                    <m:oMathParaPr>
                      <m:jc m:val="centerGroup"/>
                    </m:oMathParaPr>
                    <m:oMath xmlns:m="http://schemas.openxmlformats.org/officeDocument/2006/math">
                      <m:r>
                        <a:rPr lang="en-US" altLang="zh-CN" b="1" i="1">
                          <a:latin typeface="Cambria Math" panose="02040503050406030204" pitchFamily="18" charset="0"/>
                          <a:ea typeface="Cambria Math" panose="02040503050406030204" pitchFamily="18" charset="0"/>
                        </a:rPr>
                        <m:t>⇔</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e>
                      </m:d>
                      <m:r>
                        <a:rPr lang="en-US" altLang="zh-CN" b="1" i="1">
                          <a:latin typeface="Cambria Math" panose="02040503050406030204" pitchFamily="18" charset="0"/>
                        </a:rPr>
                        <m:t>[</m:t>
                      </m:r>
                      <m:r>
                        <a:rPr lang="en-US" altLang="zh-CN" b="1" i="1" smtClean="0">
                          <a:latin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rPr>
                        <m:t>𝑷</m:t>
                      </m:r>
                      <m:d>
                        <m:dPr>
                          <m:ctrlPr>
                            <a:rPr lang="en-US" altLang="zh-CN" b="1" i="1">
                              <a:latin typeface="Cambria Math" panose="02040503050406030204" pitchFamily="18" charset="0"/>
                            </a:rPr>
                          </m:ctrlPr>
                        </m:dPr>
                        <m:e>
                          <m:r>
                            <a:rPr lang="en-US" altLang="zh-CN" b="1" i="1">
                              <a:latin typeface="Cambria Math" panose="02040503050406030204" pitchFamily="18" charset="0"/>
                            </a:rPr>
                            <m:t>𝒙</m:t>
                          </m:r>
                        </m:e>
                      </m:d>
                      <m:r>
                        <a:rPr lang="en-US" altLang="zh-CN" b="1" i="1" smtClean="0">
                          <a:latin typeface="Cambria Math" panose="02040503050406030204" pitchFamily="18" charset="0"/>
                          <a:ea typeface="Cambria Math" panose="02040503050406030204" pitchFamily="18" charset="0"/>
                        </a:rPr>
                        <m:t>∧</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𝒛</m:t>
                          </m:r>
                        </m:e>
                      </m:d>
                      <m:r>
                        <a:rPr lang="en-US" altLang="zh-CN" b="1" i="1" smtClean="0">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𝒒</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𝒛</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e>
                      </m:d>
                      <m:r>
                        <a:rPr lang="en-US" altLang="zh-CN" b="1" i="1">
                          <a:latin typeface="Cambria Math" panose="02040503050406030204" pitchFamily="18" charset="0"/>
                          <a:ea typeface="Cambria Math" panose="02040503050406030204" pitchFamily="18" charset="0"/>
                        </a:rPr>
                        <m:t>)∨</m:t>
                      </m:r>
                      <m:d>
                        <m:dPr>
                          <m:ctrlPr>
                            <a:rPr lang="en-US" altLang="zh-CN" b="1" i="1">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𝒘</m:t>
                          </m:r>
                        </m:e>
                      </m:d>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𝑹</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𝒘</m:t>
                      </m:r>
                      <m:r>
                        <a:rPr lang="en-US" altLang="zh-CN" b="1" i="1">
                          <a:latin typeface="Cambria Math" panose="02040503050406030204" pitchFamily="18" charset="0"/>
                          <a:ea typeface="Cambria Math" panose="02040503050406030204" pitchFamily="18" charset="0"/>
                        </a:rPr>
                        <m:t>)]</m:t>
                      </m:r>
                    </m:oMath>
                  </m:oMathPara>
                </a14:m>
                <a:endParaRPr lang="zh-CN" altLang="en-US" b="1" dirty="0"/>
              </a:p>
              <a:p>
                <a:pPr marL="0" indent="0">
                  <a:buNone/>
                </a:pPr>
                <a14:m>
                  <m:oMathPara xmlns:m="http://schemas.openxmlformats.org/officeDocument/2006/math">
                    <m:oMathParaPr>
                      <m:jc m:val="centerGroup"/>
                    </m:oMathParaPr>
                    <m:oMath xmlns:m="http://schemas.openxmlformats.org/officeDocument/2006/math">
                      <m:r>
                        <a:rPr lang="en-US" altLang="zh-CN" b="1" i="1">
                          <a:latin typeface="Cambria Math" panose="02040503050406030204" pitchFamily="18" charset="0"/>
                          <a:ea typeface="Cambria Math" panose="02040503050406030204" pitchFamily="18" charset="0"/>
                        </a:rPr>
                        <m:t>⇔</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e>
                      </m:d>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𝒛</m:t>
                          </m:r>
                        </m:e>
                      </m:d>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𝒘</m:t>
                          </m:r>
                        </m:e>
                      </m:d>
                      <m:d>
                        <m:dPr>
                          <m:begChr m:val="["/>
                          <m:endChr m:val="]"/>
                          <m:ctrlPr>
                            <a:rPr lang="en-US" altLang="zh-CN" b="1" i="1">
                              <a:latin typeface="Cambria Math" panose="02040503050406030204" pitchFamily="18" charset="0"/>
                              <a:ea typeface="Cambria Math" panose="02040503050406030204" pitchFamily="18" charset="0"/>
                            </a:rPr>
                          </m:ctrlPr>
                        </m:dPr>
                        <m:e>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rPr>
                                <m:t>𝑷</m:t>
                              </m:r>
                              <m:d>
                                <m:dPr>
                                  <m:ctrlPr>
                                    <a:rPr lang="en-US" altLang="zh-CN" b="1" i="1">
                                      <a:latin typeface="Cambria Math" panose="02040503050406030204" pitchFamily="18" charset="0"/>
                                    </a:rPr>
                                  </m:ctrlPr>
                                </m:dPr>
                                <m:e>
                                  <m:r>
                                    <a:rPr lang="en-US" altLang="zh-CN" b="1" i="1">
                                      <a:latin typeface="Cambria Math" panose="02040503050406030204" pitchFamily="18" charset="0"/>
                                    </a:rPr>
                                    <m:t>𝒙</m:t>
                                  </m:r>
                                </m:e>
                              </m:d>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𝒒</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𝒛</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e>
                              </m:d>
                            </m:e>
                          </m:d>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𝑹</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𝒘</m:t>
                              </m:r>
                            </m:e>
                          </m:d>
                        </m:e>
                      </m:d>
                    </m:oMath>
                  </m:oMathPara>
                </a14:m>
                <a:endParaRPr lang="en-US" altLang="zh-CN" b="1" dirty="0" smtClean="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1" i="1">
                          <a:latin typeface="Cambria Math" panose="02040503050406030204" pitchFamily="18" charset="0"/>
                          <a:ea typeface="Cambria Math" panose="02040503050406030204" pitchFamily="18" charset="0"/>
                        </a:rPr>
                        <m:t>⇔</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e>
                      </m:d>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𝒛</m:t>
                          </m:r>
                        </m:e>
                      </m:d>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𝒘</m:t>
                          </m:r>
                        </m:e>
                      </m:d>
                      <m:r>
                        <a:rPr lang="en-US" altLang="zh-CN" b="1" i="1">
                          <a:latin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rPr>
                        <m:t>𝑷</m:t>
                      </m:r>
                      <m:d>
                        <m:dPr>
                          <m:ctrlPr>
                            <a:rPr lang="en-US" altLang="zh-CN" b="1" i="1">
                              <a:latin typeface="Cambria Math" panose="02040503050406030204" pitchFamily="18" charset="0"/>
                            </a:rPr>
                          </m:ctrlPr>
                        </m:dPr>
                        <m:e>
                          <m:r>
                            <a:rPr lang="en-US" altLang="zh-CN" b="1" i="1">
                              <a:latin typeface="Cambria Math" panose="02040503050406030204" pitchFamily="18" charset="0"/>
                            </a:rPr>
                            <m:t>𝒙</m:t>
                          </m:r>
                        </m:e>
                      </m:d>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𝑹</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𝒘</m:t>
                          </m:r>
                        </m:e>
                      </m:d>
                      <m:r>
                        <a:rPr lang="en-US" altLang="zh-CN" b="1" i="1" smtClean="0">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𝒒</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𝒛</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e>
                      </m:d>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𝑹</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𝒘</m:t>
                      </m:r>
                      <m:r>
                        <a:rPr lang="en-US" altLang="zh-CN" b="1" i="1">
                          <a:latin typeface="Cambria Math" panose="02040503050406030204" pitchFamily="18" charset="0"/>
                          <a:ea typeface="Cambria Math" panose="02040503050406030204" pitchFamily="18" charset="0"/>
                        </a:rPr>
                        <m:t>)]</m:t>
                      </m:r>
                    </m:oMath>
                  </m:oMathPara>
                </a14:m>
                <a:endParaRPr lang="zh-CN" altLang="en-US" b="1"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37" t="-1455"/>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B67C87BA-7BB4-4FBB-8EE6-A30C0FB65631}" type="datetime1">
              <a:rPr lang="zh-CN" altLang="en-US" smtClean="0"/>
              <a:pPr/>
              <a:t>2019/10/29</a:t>
            </a:fld>
            <a:endParaRPr lang="zh-CN" altLang="en-US"/>
          </a:p>
        </p:txBody>
      </p:sp>
      <p:sp>
        <p:nvSpPr>
          <p:cNvPr id="5" name="灯片编号占位符 4"/>
          <p:cNvSpPr>
            <a:spLocks noGrp="1"/>
          </p:cNvSpPr>
          <p:nvPr>
            <p:ph type="sldNum" sz="quarter" idx="12"/>
          </p:nvPr>
        </p:nvSpPr>
        <p:spPr/>
        <p:txBody>
          <a:bodyPr/>
          <a:lstStyle/>
          <a:p>
            <a:fld id="{9880C485-3EAF-4318-915D-9216C2569B1B}" type="slidenum">
              <a:rPr lang="zh-CN" altLang="en-US" smtClean="0"/>
              <a:pPr/>
              <a:t>42</a:t>
            </a:fld>
            <a:endParaRPr lang="zh-CN" altLang="en-US"/>
          </a:p>
        </p:txBody>
      </p:sp>
    </p:spTree>
    <p:extLst>
      <p:ext uri="{BB962C8B-B14F-4D97-AF65-F5344CB8AC3E}">
        <p14:creationId xmlns:p14="http://schemas.microsoft.com/office/powerpoint/2010/main" val="33548104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2-6 </a:t>
            </a:r>
            <a:r>
              <a:rPr lang="zh-CN" altLang="en-US" dirty="0"/>
              <a:t>前束范式</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b="1" dirty="0" smtClean="0"/>
                  <a:t>定义</a:t>
                </a:r>
                <a:r>
                  <a:rPr lang="en-US" altLang="zh-CN" b="1" dirty="0" smtClean="0"/>
                  <a:t>2-6.3 </a:t>
                </a:r>
                <a:r>
                  <a:rPr lang="zh-CN" altLang="en-US" b="1" dirty="0" smtClean="0"/>
                  <a:t>一个</a:t>
                </a:r>
                <a:r>
                  <a:rPr lang="en-US" altLang="zh-CN" b="1" dirty="0" err="1" smtClean="0"/>
                  <a:t>wff</a:t>
                </a:r>
                <a:r>
                  <a:rPr lang="en-US" altLang="zh-CN" b="1" dirty="0" smtClean="0"/>
                  <a:t> A</a:t>
                </a:r>
                <a:r>
                  <a:rPr lang="zh-CN" altLang="en-US" b="1" dirty="0" smtClean="0"/>
                  <a:t>如具有如下形式则成为前束析取范式。</a:t>
                </a:r>
                <a:endParaRPr lang="en-US" altLang="zh-CN" b="1" dirty="0" smtClean="0"/>
              </a:p>
              <a:p>
                <a:pPr marL="0" indent="0">
                  <a:buNone/>
                </a:pPr>
                <a14:m>
                  <m:oMathPara xmlns:m="http://schemas.openxmlformats.org/officeDocument/2006/math">
                    <m:oMathParaPr>
                      <m:jc m:val="center"/>
                    </m:oMathParaPr>
                    <m:oMath xmlns:m="http://schemas.openxmlformats.org/officeDocument/2006/math">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𝒗</m:t>
                          </m:r>
                        </m:e>
                        <m:sub>
                          <m:r>
                            <a:rPr lang="en-US" altLang="zh-CN" b="1" i="1">
                              <a:latin typeface="Cambria Math" panose="02040503050406030204" pitchFamily="18" charset="0"/>
                            </a:rPr>
                            <m:t>𝟏</m:t>
                          </m:r>
                        </m:sub>
                      </m:sSub>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𝒗</m:t>
                          </m:r>
                        </m:e>
                        <m:sub>
                          <m:r>
                            <a:rPr lang="en-US" altLang="zh-CN" b="1" i="1">
                              <a:latin typeface="Cambria Math" panose="02040503050406030204" pitchFamily="18" charset="0"/>
                            </a:rPr>
                            <m:t>𝟐</m:t>
                          </m:r>
                        </m:sub>
                      </m:sSub>
                      <m:r>
                        <a:rPr lang="en-US" altLang="zh-CN" b="1" i="1">
                          <a:latin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m:t>
                      </m:r>
                      <m:d>
                        <m:dPr>
                          <m:ctrlPr>
                            <a:rPr lang="en-US" altLang="zh-CN" b="1" i="1">
                              <a:latin typeface="Cambria Math" panose="02040503050406030204" pitchFamily="18" charset="0"/>
                            </a:rPr>
                          </m:ctrlPr>
                        </m:dPr>
                        <m:e>
                          <m:box>
                            <m:boxPr>
                              <m:ctrlPr>
                                <a:rPr lang="en-US" altLang="zh-CN" b="1" i="1">
                                  <a:latin typeface="Cambria Math" panose="02040503050406030204" pitchFamily="18" charset="0"/>
                                </a:rPr>
                              </m:ctrlPr>
                            </m:boxPr>
                            <m:e>
                              <m:box>
                                <m:boxPr>
                                  <m:ctrlPr>
                                    <a:rPr lang="en-US" altLang="zh-CN" b="1" i="1">
                                      <a:latin typeface="Cambria Math" panose="02040503050406030204" pitchFamily="18" charset="0"/>
                                    </a:rPr>
                                  </m:ctrlPr>
                                </m:boxPr>
                                <m:e>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𝒗</m:t>
                                      </m:r>
                                    </m:e>
                                    <m:sub>
                                      <m:r>
                                        <a:rPr lang="en-US" altLang="zh-CN" b="1" i="1">
                                          <a:latin typeface="Cambria Math" panose="02040503050406030204" pitchFamily="18" charset="0"/>
                                        </a:rPr>
                                        <m:t>𝒏</m:t>
                                      </m:r>
                                    </m:sub>
                                  </m:sSub>
                                </m:e>
                              </m:box>
                            </m:e>
                          </m:box>
                        </m:e>
                      </m:d>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𝑨</m:t>
                          </m:r>
                        </m:e>
                        <m:sub>
                          <m:r>
                            <a:rPr lang="en-US" altLang="zh-CN" b="1" i="1">
                              <a:latin typeface="Cambria Math" panose="02040503050406030204" pitchFamily="18" charset="0"/>
                            </a:rPr>
                            <m:t>𝟏𝟏</m:t>
                          </m:r>
                        </m:sub>
                      </m:sSub>
                      <m:r>
                        <a:rPr lang="en-US" altLang="zh-CN" b="1" i="1">
                          <a:latin typeface="Cambria Math" panose="02040503050406030204" pitchFamily="18" charset="0"/>
                          <a:ea typeface="Cambria Math" panose="02040503050406030204" pitchFamily="18" charset="0"/>
                        </a:rPr>
                        <m:t>∧</m:t>
                      </m:r>
                      <m:sSub>
                        <m:sSubPr>
                          <m:ctrlPr>
                            <a:rPr lang="en-US" altLang="zh-CN" b="1"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𝑨</m:t>
                          </m:r>
                        </m:e>
                        <m:sub>
                          <m:r>
                            <a:rPr lang="en-US" altLang="zh-CN" b="1" i="1">
                              <a:latin typeface="Cambria Math" panose="02040503050406030204" pitchFamily="18" charset="0"/>
                              <a:ea typeface="Cambria Math" panose="02040503050406030204" pitchFamily="18" charset="0"/>
                            </a:rPr>
                            <m:t>𝟏𝟐</m:t>
                          </m:r>
                        </m:sub>
                      </m:sSub>
                      <m:r>
                        <a:rPr lang="en-US" altLang="zh-CN" b="1" i="1">
                          <a:latin typeface="Cambria Math" panose="02040503050406030204" pitchFamily="18" charset="0"/>
                          <a:ea typeface="Cambria Math" panose="02040503050406030204" pitchFamily="18" charset="0"/>
                        </a:rPr>
                        <m:t>∧⋯∧</m:t>
                      </m:r>
                      <m:sSub>
                        <m:sSubPr>
                          <m:ctrlPr>
                            <a:rPr lang="en-US" altLang="zh-CN" b="1"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𝑨</m:t>
                          </m:r>
                        </m:e>
                        <m:sub>
                          <m:r>
                            <a:rPr lang="en-US" altLang="zh-CN" b="1" i="1">
                              <a:latin typeface="Cambria Math" panose="02040503050406030204" pitchFamily="18" charset="0"/>
                              <a:ea typeface="Cambria Math" panose="02040503050406030204" pitchFamily="18" charset="0"/>
                            </a:rPr>
                            <m:t>𝟏</m:t>
                          </m:r>
                          <m:sSub>
                            <m:sSubPr>
                              <m:ctrlPr>
                                <a:rPr lang="en-US" altLang="zh-CN" b="1"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𝒍</m:t>
                              </m:r>
                            </m:e>
                            <m:sub>
                              <m:r>
                                <a:rPr lang="en-US" altLang="zh-CN" b="1" i="1">
                                  <a:latin typeface="Cambria Math" panose="02040503050406030204" pitchFamily="18" charset="0"/>
                                  <a:ea typeface="Cambria Math" panose="02040503050406030204" pitchFamily="18" charset="0"/>
                                </a:rPr>
                                <m:t>𝟏</m:t>
                              </m:r>
                            </m:sub>
                          </m:sSub>
                        </m:sub>
                      </m:sSub>
                      <m:r>
                        <a:rPr lang="en-US" altLang="zh-CN" b="1" i="1">
                          <a:latin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𝑨</m:t>
                          </m:r>
                        </m:e>
                        <m:sub>
                          <m:r>
                            <a:rPr lang="en-US" altLang="zh-CN" b="1" i="1">
                              <a:latin typeface="Cambria Math" panose="02040503050406030204" pitchFamily="18" charset="0"/>
                            </a:rPr>
                            <m:t>𝟐𝟏</m:t>
                          </m:r>
                        </m:sub>
                      </m:sSub>
                      <m:r>
                        <a:rPr lang="en-US" altLang="zh-CN" b="1" i="1">
                          <a:latin typeface="Cambria Math" panose="02040503050406030204" pitchFamily="18" charset="0"/>
                          <a:ea typeface="Cambria Math" panose="02040503050406030204" pitchFamily="18" charset="0"/>
                        </a:rPr>
                        <m:t>∧</m:t>
                      </m:r>
                      <m:sSub>
                        <m:sSubPr>
                          <m:ctrlPr>
                            <a:rPr lang="en-US" altLang="zh-CN" b="1"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𝑨</m:t>
                          </m:r>
                        </m:e>
                        <m:sub>
                          <m:r>
                            <a:rPr lang="en-US" altLang="zh-CN" b="1" i="1">
                              <a:latin typeface="Cambria Math" panose="02040503050406030204" pitchFamily="18" charset="0"/>
                              <a:ea typeface="Cambria Math" panose="02040503050406030204" pitchFamily="18" charset="0"/>
                            </a:rPr>
                            <m:t>𝟐𝟐</m:t>
                          </m:r>
                        </m:sub>
                      </m:sSub>
                      <m:r>
                        <a:rPr lang="en-US" altLang="zh-CN" b="1" i="1">
                          <a:latin typeface="Cambria Math" panose="02040503050406030204" pitchFamily="18" charset="0"/>
                          <a:ea typeface="Cambria Math" panose="02040503050406030204" pitchFamily="18" charset="0"/>
                        </a:rPr>
                        <m:t>∧⋯∧</m:t>
                      </m:r>
                      <m:sSub>
                        <m:sSubPr>
                          <m:ctrlPr>
                            <a:rPr lang="en-US" altLang="zh-CN" b="1"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𝑨</m:t>
                          </m:r>
                        </m:e>
                        <m:sub>
                          <m:r>
                            <a:rPr lang="en-US" altLang="zh-CN" b="1" i="1">
                              <a:latin typeface="Cambria Math" panose="02040503050406030204" pitchFamily="18" charset="0"/>
                              <a:ea typeface="Cambria Math" panose="02040503050406030204" pitchFamily="18" charset="0"/>
                            </a:rPr>
                            <m:t>𝟐</m:t>
                          </m:r>
                          <m:sSub>
                            <m:sSubPr>
                              <m:ctrlPr>
                                <a:rPr lang="en-US" altLang="zh-CN" b="1"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𝒍</m:t>
                              </m:r>
                            </m:e>
                            <m:sub>
                              <m:r>
                                <a:rPr lang="en-US" altLang="zh-CN" b="1" i="1">
                                  <a:latin typeface="Cambria Math" panose="02040503050406030204" pitchFamily="18" charset="0"/>
                                  <a:ea typeface="Cambria Math" panose="02040503050406030204" pitchFamily="18" charset="0"/>
                                </a:rPr>
                                <m:t>𝟐</m:t>
                              </m:r>
                            </m:sub>
                          </m:sSub>
                        </m:sub>
                      </m:sSub>
                      <m:r>
                        <a:rPr lang="en-US" altLang="zh-CN" b="1" i="1">
                          <a:latin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𝑨</m:t>
                          </m:r>
                        </m:e>
                        <m:sub>
                          <m:r>
                            <a:rPr lang="en-US" altLang="zh-CN" b="1" i="1">
                              <a:latin typeface="Cambria Math" panose="02040503050406030204" pitchFamily="18" charset="0"/>
                            </a:rPr>
                            <m:t>𝒎</m:t>
                          </m:r>
                          <m:r>
                            <a:rPr lang="en-US" altLang="zh-CN" b="1" i="1">
                              <a:latin typeface="Cambria Math" panose="02040503050406030204" pitchFamily="18" charset="0"/>
                            </a:rPr>
                            <m:t>𝟏</m:t>
                          </m:r>
                        </m:sub>
                      </m:sSub>
                      <m:r>
                        <a:rPr lang="en-US" altLang="zh-CN" b="1" i="1">
                          <a:latin typeface="Cambria Math" panose="02040503050406030204" pitchFamily="18" charset="0"/>
                          <a:ea typeface="Cambria Math" panose="02040503050406030204" pitchFamily="18" charset="0"/>
                        </a:rPr>
                        <m:t>∧</m:t>
                      </m:r>
                      <m:sSub>
                        <m:sSubPr>
                          <m:ctrlPr>
                            <a:rPr lang="en-US" altLang="zh-CN" b="1"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𝑨</m:t>
                          </m:r>
                        </m:e>
                        <m:sub>
                          <m:r>
                            <a:rPr lang="en-US" altLang="zh-CN" b="1" i="1">
                              <a:latin typeface="Cambria Math" panose="02040503050406030204" pitchFamily="18" charset="0"/>
                              <a:ea typeface="Cambria Math" panose="02040503050406030204" pitchFamily="18" charset="0"/>
                            </a:rPr>
                            <m:t>𝒎</m:t>
                          </m:r>
                          <m:r>
                            <a:rPr lang="en-US" altLang="zh-CN" b="1" i="1">
                              <a:latin typeface="Cambria Math" panose="02040503050406030204" pitchFamily="18" charset="0"/>
                              <a:ea typeface="Cambria Math" panose="02040503050406030204" pitchFamily="18" charset="0"/>
                            </a:rPr>
                            <m:t>𝟐</m:t>
                          </m:r>
                        </m:sub>
                      </m:sSub>
                      <m:r>
                        <a:rPr lang="en-US" altLang="zh-CN" b="1" i="1">
                          <a:latin typeface="Cambria Math" panose="02040503050406030204" pitchFamily="18" charset="0"/>
                          <a:ea typeface="Cambria Math" panose="02040503050406030204" pitchFamily="18" charset="0"/>
                        </a:rPr>
                        <m:t>∧⋯∧</m:t>
                      </m:r>
                      <m:sSub>
                        <m:sSubPr>
                          <m:ctrlPr>
                            <a:rPr lang="en-US" altLang="zh-CN" b="1"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𝑨</m:t>
                          </m:r>
                        </m:e>
                        <m:sub>
                          <m:r>
                            <a:rPr lang="en-US" altLang="zh-CN" b="1" i="1">
                              <a:latin typeface="Cambria Math" panose="02040503050406030204" pitchFamily="18" charset="0"/>
                              <a:ea typeface="Cambria Math" panose="02040503050406030204" pitchFamily="18" charset="0"/>
                            </a:rPr>
                            <m:t>𝒎</m:t>
                          </m:r>
                          <m:sSub>
                            <m:sSubPr>
                              <m:ctrlPr>
                                <a:rPr lang="en-US" altLang="zh-CN" b="1"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𝒍</m:t>
                              </m:r>
                            </m:e>
                            <m:sub>
                              <m:r>
                                <a:rPr lang="en-US" altLang="zh-CN" b="1" i="1">
                                  <a:latin typeface="Cambria Math" panose="02040503050406030204" pitchFamily="18" charset="0"/>
                                  <a:ea typeface="Cambria Math" panose="02040503050406030204" pitchFamily="18" charset="0"/>
                                </a:rPr>
                                <m:t>𝒎</m:t>
                              </m:r>
                            </m:sub>
                          </m:sSub>
                        </m:sub>
                      </m:sSub>
                      <m:r>
                        <a:rPr lang="en-US" altLang="zh-CN" b="1" i="1">
                          <a:latin typeface="Cambria Math" panose="02040503050406030204" pitchFamily="18" charset="0"/>
                        </a:rPr>
                        <m:t>)]</m:t>
                      </m:r>
                    </m:oMath>
                  </m:oMathPara>
                </a14:m>
                <a:endParaRPr lang="en-US" altLang="zh-CN" b="1" dirty="0"/>
              </a:p>
              <a:p>
                <a:pPr marL="400050" lvl="1" indent="0">
                  <a:buNone/>
                </a:pPr>
                <a:r>
                  <a:rPr lang="zh-CN" altLang="en-US" b="1" dirty="0"/>
                  <a:t>其中</a:t>
                </a:r>
                <a14:m>
                  <m:oMath xmlns:m="http://schemas.openxmlformats.org/officeDocument/2006/math">
                    <m:r>
                      <a:rPr lang="en-US" altLang="zh-CN" b="1" i="1">
                        <a:latin typeface="Cambria Math" panose="02040503050406030204" pitchFamily="18" charset="0"/>
                      </a:rPr>
                      <m:t>□</m:t>
                    </m:r>
                  </m:oMath>
                </a14:m>
                <a:r>
                  <a:rPr lang="zh-CN" altLang="en-US" b="1" dirty="0"/>
                  <a:t>可能是量词</a:t>
                </a:r>
                <a14:m>
                  <m:oMath xmlns:m="http://schemas.openxmlformats.org/officeDocument/2006/math">
                    <m:r>
                      <a:rPr lang="en-US" altLang="zh-CN" b="1" i="1">
                        <a:latin typeface="Cambria Math" panose="02040503050406030204" pitchFamily="18" charset="0"/>
                        <a:ea typeface="Cambria Math" panose="02040503050406030204" pitchFamily="18" charset="0"/>
                      </a:rPr>
                      <m:t>∀</m:t>
                    </m:r>
                  </m:oMath>
                </a14:m>
                <a:r>
                  <a:rPr lang="zh-CN" altLang="en-US" b="1" dirty="0"/>
                  <a:t>或量词</a:t>
                </a:r>
                <a14:m>
                  <m:oMath xmlns:m="http://schemas.openxmlformats.org/officeDocument/2006/math">
                    <m:r>
                      <a:rPr lang="en-US" altLang="zh-CN" b="1" i="1">
                        <a:latin typeface="Cambria Math" panose="02040503050406030204" pitchFamily="18" charset="0"/>
                        <a:ea typeface="Cambria Math" panose="02040503050406030204" pitchFamily="18" charset="0"/>
                      </a:rPr>
                      <m:t>∃ </m:t>
                    </m:r>
                  </m:oMath>
                </a14:m>
                <a:r>
                  <a:rPr lang="zh-CN" altLang="en-US" b="1" dirty="0"/>
                  <a:t>，</a:t>
                </a:r>
                <a14:m>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𝒗</m:t>
                        </m:r>
                      </m:e>
                      <m:sub>
                        <m:r>
                          <a:rPr lang="en-US" altLang="zh-CN" b="1" i="1">
                            <a:latin typeface="Cambria Math" panose="02040503050406030204" pitchFamily="18" charset="0"/>
                          </a:rPr>
                          <m:t>𝒊</m:t>
                        </m:r>
                      </m:sub>
                    </m:sSub>
                    <m:r>
                      <a:rPr lang="en-US" altLang="zh-CN" b="1" i="1">
                        <a:latin typeface="Cambria Math" panose="02040503050406030204" pitchFamily="18" charset="0"/>
                      </a:rPr>
                      <m:t> (</m:t>
                    </m:r>
                    <m:r>
                      <a:rPr lang="en-US" altLang="zh-CN" b="1" i="1">
                        <a:latin typeface="Cambria Math" panose="02040503050406030204" pitchFamily="18" charset="0"/>
                      </a:rPr>
                      <m:t>𝒊</m:t>
                    </m:r>
                    <m:r>
                      <a:rPr lang="en-US" altLang="zh-CN" b="1" i="1">
                        <a:latin typeface="Cambria Math" panose="02040503050406030204" pitchFamily="18" charset="0"/>
                      </a:rPr>
                      <m:t>=</m:t>
                    </m:r>
                    <m:r>
                      <a:rPr lang="en-US" altLang="zh-CN" b="1" i="1">
                        <a:latin typeface="Cambria Math" panose="02040503050406030204" pitchFamily="18" charset="0"/>
                      </a:rPr>
                      <m:t>𝟏</m:t>
                    </m:r>
                    <m:r>
                      <a:rPr lang="en-US" altLang="zh-CN" b="1" i="1">
                        <a:latin typeface="Cambria Math" panose="02040503050406030204" pitchFamily="18" charset="0"/>
                      </a:rPr>
                      <m:t>,</m:t>
                    </m:r>
                    <m:r>
                      <a:rPr lang="en-US" altLang="zh-CN" b="1" i="1">
                        <a:latin typeface="Cambria Math" panose="02040503050406030204" pitchFamily="18" charset="0"/>
                      </a:rPr>
                      <m:t>𝟐</m:t>
                    </m:r>
                    <m:r>
                      <a:rPr lang="en-US" altLang="zh-CN" b="1" i="1">
                        <a:latin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𝒏</m:t>
                    </m:r>
                    <m:r>
                      <a:rPr lang="en-US" altLang="zh-CN" b="1" i="1">
                        <a:latin typeface="Cambria Math" panose="02040503050406030204" pitchFamily="18" charset="0"/>
                      </a:rPr>
                      <m:t>)</m:t>
                    </m:r>
                  </m:oMath>
                </a14:m>
                <a:r>
                  <a:rPr lang="zh-CN" altLang="en-US" b="1" dirty="0"/>
                  <a:t>是客体变元，</a:t>
                </a:r>
                <a14:m>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𝑨</m:t>
                        </m:r>
                      </m:e>
                      <m:sub>
                        <m:r>
                          <a:rPr lang="en-US" altLang="zh-CN" b="1" i="1">
                            <a:latin typeface="Cambria Math" panose="02040503050406030204" pitchFamily="18" charset="0"/>
                          </a:rPr>
                          <m:t>𝒊𝒋</m:t>
                        </m:r>
                      </m:sub>
                    </m:sSub>
                  </m:oMath>
                </a14:m>
                <a:r>
                  <a:rPr lang="zh-CN" altLang="en-US" b="1" dirty="0"/>
                  <a:t>是原子公式或其否定</a:t>
                </a:r>
                <a:r>
                  <a:rPr lang="zh-CN" altLang="en-US" b="1" dirty="0" smtClean="0"/>
                  <a:t>。</a:t>
                </a:r>
                <a:endParaRPr lang="en-US" altLang="zh-CN" b="1" dirty="0" smtClean="0"/>
              </a:p>
              <a:p>
                <a:r>
                  <a:rPr lang="zh-CN" altLang="en-US" b="1" dirty="0" smtClean="0">
                    <a:solidFill>
                      <a:srgbClr val="0000CC"/>
                    </a:solidFill>
                  </a:rPr>
                  <a:t>定理</a:t>
                </a:r>
                <a:r>
                  <a:rPr lang="en-US" altLang="zh-CN" b="1" dirty="0">
                    <a:solidFill>
                      <a:srgbClr val="0000CC"/>
                    </a:solidFill>
                  </a:rPr>
                  <a:t>2-6.2 </a:t>
                </a:r>
                <a:r>
                  <a:rPr lang="zh-CN" altLang="en-US" b="1" dirty="0"/>
                  <a:t>每一个</a:t>
                </a:r>
                <a:r>
                  <a:rPr lang="en-US" altLang="zh-CN" b="1" dirty="0" err="1"/>
                  <a:t>wff</a:t>
                </a:r>
                <a:r>
                  <a:rPr lang="en-US" altLang="zh-CN" b="1" dirty="0"/>
                  <a:t> A</a:t>
                </a:r>
                <a:r>
                  <a:rPr lang="zh-CN" altLang="en-US" b="1" dirty="0"/>
                  <a:t>都可转化为与其等价的前</a:t>
                </a:r>
                <a:r>
                  <a:rPr lang="zh-CN" altLang="en-US" b="1" dirty="0" smtClean="0"/>
                  <a:t>束析取</a:t>
                </a:r>
                <a:r>
                  <a:rPr lang="zh-CN" altLang="en-US" b="1" dirty="0"/>
                  <a:t>范式。</a:t>
                </a:r>
                <a:endParaRPr lang="en-US" altLang="zh-CN" b="1" dirty="0"/>
              </a:p>
              <a:p>
                <a:endParaRPr lang="zh-CN" altLang="en-US" b="1"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37" t="-105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B67C87BA-7BB4-4FBB-8EE6-A30C0FB65631}" type="datetime1">
              <a:rPr lang="zh-CN" altLang="en-US" smtClean="0"/>
              <a:pPr/>
              <a:t>2019/10/29</a:t>
            </a:fld>
            <a:endParaRPr lang="zh-CN" altLang="en-US"/>
          </a:p>
        </p:txBody>
      </p:sp>
      <p:sp>
        <p:nvSpPr>
          <p:cNvPr id="5" name="灯片编号占位符 4"/>
          <p:cNvSpPr>
            <a:spLocks noGrp="1"/>
          </p:cNvSpPr>
          <p:nvPr>
            <p:ph type="sldNum" sz="quarter" idx="12"/>
          </p:nvPr>
        </p:nvSpPr>
        <p:spPr/>
        <p:txBody>
          <a:bodyPr/>
          <a:lstStyle/>
          <a:p>
            <a:fld id="{9880C485-3EAF-4318-915D-9216C2569B1B}" type="slidenum">
              <a:rPr lang="zh-CN" altLang="en-US" smtClean="0"/>
              <a:pPr/>
              <a:t>43</a:t>
            </a:fld>
            <a:endParaRPr lang="zh-CN" altLang="en-US"/>
          </a:p>
        </p:txBody>
      </p:sp>
    </p:spTree>
    <p:extLst>
      <p:ext uri="{BB962C8B-B14F-4D97-AF65-F5344CB8AC3E}">
        <p14:creationId xmlns:p14="http://schemas.microsoft.com/office/powerpoint/2010/main" val="34481527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898525" y="1544638"/>
            <a:ext cx="7489825" cy="2308324"/>
          </a:xfrm>
          <a:prstGeom prst="rect">
            <a:avLst/>
          </a:prstGeom>
          <a:noFill/>
          <a:ln w="28575" algn="ctr">
            <a:solidFill>
              <a:schemeClr va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SzPct val="85000"/>
              <a:defRPr/>
            </a:pPr>
            <a:r>
              <a:rPr kumimoji="1" lang="en-US" altLang="zh-CN" sz="2400" b="1" dirty="0" smtClean="0">
                <a:solidFill>
                  <a:srgbClr val="003300"/>
                </a:solidFill>
                <a:latin typeface="Times New Roman" panose="02020603050405020304" pitchFamily="18" charset="0"/>
                <a:ea typeface="华文细黑" panose="02010600040101010101" pitchFamily="2" charset="-122"/>
              </a:rPr>
              <a:t>	</a:t>
            </a:r>
            <a:r>
              <a:rPr kumimoji="1" lang="zh-CN" altLang="en-US" sz="2400" b="1" dirty="0" smtClean="0">
                <a:solidFill>
                  <a:srgbClr val="003300"/>
                </a:solidFill>
                <a:latin typeface="Times New Roman" panose="02020603050405020304" pitchFamily="18" charset="0"/>
                <a:ea typeface="华文细黑" panose="02010600040101010101" pitchFamily="2" charset="-122"/>
              </a:rPr>
              <a:t>学习要点：</a:t>
            </a:r>
          </a:p>
          <a:p>
            <a:pPr>
              <a:spcBef>
                <a:spcPct val="50000"/>
              </a:spcBef>
              <a:buSzPct val="85000"/>
              <a:defRPr/>
            </a:pPr>
            <a:r>
              <a:rPr kumimoji="1" lang="zh-CN" altLang="en-US" sz="2400" b="1" dirty="0" smtClean="0">
                <a:solidFill>
                  <a:srgbClr val="003300"/>
                </a:solidFill>
                <a:latin typeface="Times New Roman" panose="02020603050405020304" pitchFamily="18" charset="0"/>
                <a:ea typeface="华文细黑" panose="02010600040101010101" pitchFamily="2" charset="-122"/>
              </a:rPr>
              <a:t>	</a:t>
            </a:r>
            <a:r>
              <a:rPr kumimoji="1" lang="en-US" altLang="zh-CN" sz="2400" b="1" dirty="0" smtClean="0">
                <a:solidFill>
                  <a:srgbClr val="003300"/>
                </a:solidFill>
                <a:latin typeface="Times New Roman" panose="02020603050405020304" pitchFamily="18" charset="0"/>
                <a:ea typeface="华文细黑" panose="02010600040101010101" pitchFamily="2" charset="-122"/>
              </a:rPr>
              <a:t>1. </a:t>
            </a:r>
            <a:r>
              <a:rPr kumimoji="1" lang="zh-CN" altLang="en-US" sz="2400" b="1" dirty="0" smtClean="0">
                <a:solidFill>
                  <a:srgbClr val="003300"/>
                </a:solidFill>
                <a:latin typeface="Times New Roman" panose="02020603050405020304" pitchFamily="18" charset="0"/>
                <a:ea typeface="华文细黑" panose="02010600040101010101" pitchFamily="2" charset="-122"/>
              </a:rPr>
              <a:t>理解并掌握基本概念：前束范式，前束合取范式，前束析取范式。</a:t>
            </a:r>
            <a:endParaRPr kumimoji="1" lang="en-US" altLang="zh-CN" sz="2400" b="1" dirty="0" smtClean="0">
              <a:solidFill>
                <a:srgbClr val="003300"/>
              </a:solidFill>
              <a:latin typeface="Times New Roman" panose="02020603050405020304" pitchFamily="18" charset="0"/>
              <a:ea typeface="华文细黑" panose="02010600040101010101" pitchFamily="2" charset="-122"/>
            </a:endParaRPr>
          </a:p>
          <a:p>
            <a:pPr>
              <a:spcBef>
                <a:spcPct val="50000"/>
              </a:spcBef>
              <a:buSzPct val="85000"/>
              <a:defRPr/>
            </a:pPr>
            <a:r>
              <a:rPr kumimoji="1" lang="en-US" altLang="zh-CN" sz="2400" b="1" dirty="0">
                <a:solidFill>
                  <a:srgbClr val="003300"/>
                </a:solidFill>
                <a:latin typeface="Times New Roman" panose="02020603050405020304" pitchFamily="18" charset="0"/>
                <a:ea typeface="华文细黑" panose="02010600040101010101" pitchFamily="2" charset="-122"/>
              </a:rPr>
              <a:t> </a:t>
            </a:r>
            <a:r>
              <a:rPr kumimoji="1" lang="en-US" altLang="zh-CN" sz="2400" b="1" dirty="0" smtClean="0">
                <a:solidFill>
                  <a:srgbClr val="003300"/>
                </a:solidFill>
                <a:latin typeface="Times New Roman" panose="02020603050405020304" pitchFamily="18" charset="0"/>
                <a:ea typeface="华文细黑" panose="02010600040101010101" pitchFamily="2" charset="-122"/>
              </a:rPr>
              <a:t>           2. </a:t>
            </a:r>
            <a:r>
              <a:rPr kumimoji="1" lang="zh-CN" altLang="en-US" sz="2400" b="1" dirty="0" smtClean="0">
                <a:solidFill>
                  <a:srgbClr val="003300"/>
                </a:solidFill>
                <a:latin typeface="Times New Roman" panose="02020603050405020304" pitchFamily="18" charset="0"/>
                <a:ea typeface="华文细黑" panose="02010600040101010101" pitchFamily="2" charset="-122"/>
              </a:rPr>
              <a:t>会求解谓词公式的前束合取范式与前束析取范式。</a:t>
            </a:r>
            <a:endParaRPr kumimoji="1" lang="zh-CN" altLang="en-US" sz="2400" b="1" u="sng"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endParaRPr>
          </a:p>
        </p:txBody>
      </p:sp>
      <p:pic>
        <p:nvPicPr>
          <p:cNvPr id="60419" name="Picture 3" descr="52design_com_kr_0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950" y="90805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0"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61AB0D9-82E6-4E3E-9DDC-5AE59A461BF1}" type="slidenum">
              <a:rPr lang="en-US" altLang="zh-CN" smtClean="0">
                <a:solidFill>
                  <a:srgbClr val="045C75"/>
                </a:solidFill>
              </a:rPr>
              <a:pPr/>
              <a:t>44</a:t>
            </a:fld>
            <a:endParaRPr lang="en-US" altLang="zh-CN" smtClean="0">
              <a:solidFill>
                <a:srgbClr val="045C75"/>
              </a:solidFill>
            </a:endParaRPr>
          </a:p>
        </p:txBody>
      </p:sp>
    </p:spTree>
    <p:extLst>
      <p:ext uri="{BB962C8B-B14F-4D97-AF65-F5344CB8AC3E}">
        <p14:creationId xmlns:p14="http://schemas.microsoft.com/office/powerpoint/2010/main" val="2201162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0418"/>
                                        </p:tgtEl>
                                        <p:attrNameLst>
                                          <p:attrName>style.visibility</p:attrName>
                                        </p:attrNameLst>
                                      </p:cBhvr>
                                      <p:to>
                                        <p:strVal val="visible"/>
                                      </p:to>
                                    </p:set>
                                    <p:animEffect transition="in" filter="wipe(down)">
                                      <p:cBhvr>
                                        <p:cTn id="7" dur="500"/>
                                        <p:tgtEl>
                                          <p:spTgt spid="60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1325563" y="1544638"/>
            <a:ext cx="7026275" cy="3139321"/>
          </a:xfrm>
          <a:prstGeom prst="rect">
            <a:avLst/>
          </a:prstGeom>
          <a:noFill/>
          <a:ln w="28575" algn="ctr">
            <a:solidFill>
              <a:schemeClr va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SzPct val="85000"/>
              <a:defRPr/>
            </a:pPr>
            <a:r>
              <a:rPr kumimoji="1" lang="en-US" altLang="zh-CN" sz="2400" b="1" dirty="0" smtClean="0">
                <a:solidFill>
                  <a:srgbClr val="003300"/>
                </a:solidFill>
                <a:latin typeface="Times New Roman" panose="02020603050405020304" pitchFamily="18" charset="0"/>
                <a:ea typeface="华文细黑" panose="02010600040101010101" pitchFamily="2" charset="-122"/>
              </a:rPr>
              <a:t>	</a:t>
            </a:r>
            <a:r>
              <a:rPr kumimoji="1" lang="zh-CN" altLang="en-US" sz="3600" b="1" dirty="0" smtClean="0">
                <a:solidFill>
                  <a:srgbClr val="003300"/>
                </a:solidFill>
                <a:latin typeface="Times New Roman" panose="02020603050405020304" pitchFamily="18" charset="0"/>
                <a:ea typeface="华文细黑" panose="02010600040101010101" pitchFamily="2" charset="-122"/>
              </a:rPr>
              <a:t>作业：</a:t>
            </a:r>
            <a:endParaRPr kumimoji="1" lang="en-US" altLang="zh-CN" sz="3600" b="1" dirty="0" smtClean="0">
              <a:solidFill>
                <a:srgbClr val="003300"/>
              </a:solidFill>
              <a:latin typeface="Times New Roman" panose="02020603050405020304" pitchFamily="18" charset="0"/>
              <a:ea typeface="华文细黑" panose="02010600040101010101" pitchFamily="2" charset="-122"/>
            </a:endParaRPr>
          </a:p>
          <a:p>
            <a:pPr>
              <a:spcBef>
                <a:spcPct val="50000"/>
              </a:spcBef>
              <a:buSzPct val="85000"/>
              <a:defRPr/>
            </a:pPr>
            <a:r>
              <a:rPr kumimoji="1" lang="en-US" altLang="zh-CN" sz="3600" b="1" dirty="0" err="1" smtClean="0">
                <a:solidFill>
                  <a:srgbClr val="003300"/>
                </a:solidFill>
                <a:latin typeface="Times New Roman" panose="02020603050405020304" pitchFamily="18" charset="0"/>
                <a:ea typeface="华文细黑" panose="02010600040101010101" pitchFamily="2" charset="-122"/>
              </a:rPr>
              <a:t>P75</a:t>
            </a:r>
            <a:r>
              <a:rPr kumimoji="1" lang="en-US" altLang="zh-CN" sz="3600" b="1" dirty="0" smtClean="0">
                <a:solidFill>
                  <a:srgbClr val="0033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rPr>
              <a:t>:  2-6</a:t>
            </a:r>
            <a:r>
              <a:rPr kumimoji="1" lang="zh-CN" altLang="en-US" sz="3600" b="1" dirty="0" smtClean="0">
                <a:solidFill>
                  <a:srgbClr val="0033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rPr>
              <a:t>习题</a:t>
            </a:r>
            <a:endParaRPr kumimoji="1" lang="en-US" altLang="zh-CN" sz="3600" b="1" dirty="0" smtClean="0">
              <a:solidFill>
                <a:srgbClr val="0033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endParaRPr>
          </a:p>
          <a:p>
            <a:pPr>
              <a:spcBef>
                <a:spcPct val="50000"/>
              </a:spcBef>
              <a:buSzPct val="85000"/>
              <a:defRPr/>
            </a:pPr>
            <a:r>
              <a:rPr kumimoji="1" lang="en-US" altLang="zh-CN" sz="3600" b="1" dirty="0" smtClean="0">
                <a:solidFill>
                  <a:srgbClr val="0033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rPr>
              <a:t>(1)</a:t>
            </a:r>
            <a:r>
              <a:rPr kumimoji="1" lang="en-US" altLang="zh-CN" sz="36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rPr>
              <a:t>a,b</a:t>
            </a:r>
            <a:endParaRPr kumimoji="1" lang="en-US" altLang="zh-CN" sz="3600" b="1" dirty="0" smtClean="0">
              <a:solidFill>
                <a:srgbClr val="0033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endParaRPr>
          </a:p>
          <a:p>
            <a:pPr>
              <a:spcBef>
                <a:spcPct val="50000"/>
              </a:spcBef>
              <a:buSzPct val="85000"/>
              <a:defRPr/>
            </a:pPr>
            <a:r>
              <a:rPr kumimoji="1" lang="en-US" altLang="zh-CN" sz="3600" b="1" dirty="0" smtClean="0">
                <a:solidFill>
                  <a:srgbClr val="0033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rPr>
              <a:t>(2)a(</a:t>
            </a:r>
            <a:r>
              <a:rPr kumimoji="1" lang="zh-CN" altLang="en-US" sz="3600" b="1" dirty="0" smtClean="0">
                <a:solidFill>
                  <a:srgbClr val="0033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rPr>
              <a:t>合取</a:t>
            </a:r>
            <a:r>
              <a:rPr kumimoji="1" lang="en-US" altLang="zh-CN" sz="3600" b="1" dirty="0" smtClean="0">
                <a:solidFill>
                  <a:srgbClr val="0033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rPr>
              <a:t>),b(</a:t>
            </a:r>
            <a:r>
              <a:rPr kumimoji="1" lang="zh-CN" altLang="en-US" sz="3600" b="1" dirty="0" smtClean="0">
                <a:solidFill>
                  <a:srgbClr val="0033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rPr>
              <a:t>析取</a:t>
            </a:r>
            <a:r>
              <a:rPr kumimoji="1" lang="en-US" altLang="zh-CN" sz="3600" b="1" dirty="0" smtClean="0">
                <a:solidFill>
                  <a:srgbClr val="0033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rPr>
              <a:t>)</a:t>
            </a:r>
            <a:endParaRPr kumimoji="1" lang="en-US" altLang="zh-CN" sz="3600" b="1" dirty="0">
              <a:solidFill>
                <a:srgbClr val="0033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endParaRPr>
          </a:p>
        </p:txBody>
      </p:sp>
      <p:pic>
        <p:nvPicPr>
          <p:cNvPr id="61443" name="Picture 3" descr="52design_com_kr_0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90805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4"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F14F8AE-9276-4131-A536-34B1A9980463}" type="slidenum">
              <a:rPr lang="en-US" altLang="zh-CN" smtClean="0">
                <a:solidFill>
                  <a:srgbClr val="045C75"/>
                </a:solidFill>
              </a:rPr>
              <a:pPr/>
              <a:t>45</a:t>
            </a:fld>
            <a:endParaRPr lang="en-US" altLang="zh-CN" smtClean="0">
              <a:solidFill>
                <a:srgbClr val="045C75"/>
              </a:solidFill>
            </a:endParaRPr>
          </a:p>
        </p:txBody>
      </p:sp>
    </p:spTree>
    <p:extLst>
      <p:ext uri="{BB962C8B-B14F-4D97-AF65-F5344CB8AC3E}">
        <p14:creationId xmlns:p14="http://schemas.microsoft.com/office/powerpoint/2010/main" val="6299064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2-7 </a:t>
            </a:r>
            <a:r>
              <a:rPr lang="zh-CN" altLang="en-US" dirty="0" smtClean="0"/>
              <a:t>谓词演算的推理理论</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a:bodyPr>
              <a:lstStyle/>
              <a:p>
                <a:r>
                  <a:rPr lang="en-US" altLang="zh-CN" b="1" dirty="0" smtClean="0"/>
                  <a:t>(1)</a:t>
                </a:r>
                <a:r>
                  <a:rPr lang="zh-CN" altLang="en-US" b="1" dirty="0" smtClean="0"/>
                  <a:t>全称指定规则，它表示为</a:t>
                </a:r>
                <a:r>
                  <a:rPr lang="en-US" altLang="zh-CN" b="1" i="1" dirty="0" smtClean="0">
                    <a:latin typeface="Times New Roman" panose="02020603050405020304" pitchFamily="18" charset="0"/>
                    <a:cs typeface="Times New Roman" panose="02020603050405020304" pitchFamily="18" charset="0"/>
                  </a:rPr>
                  <a:t>US</a:t>
                </a:r>
                <a:r>
                  <a:rPr lang="zh-CN" altLang="en-US" b="1" i="1"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Universal Specification</a:t>
                </a:r>
                <a:r>
                  <a:rPr lang="zh-CN" altLang="en-US" b="1" i="1" dirty="0" smtClean="0">
                    <a:latin typeface="Times New Roman" panose="02020603050405020304" pitchFamily="18" charset="0"/>
                    <a:cs typeface="Times New Roman" panose="02020603050405020304" pitchFamily="18" charset="0"/>
                  </a:rPr>
                  <a:t>）</a:t>
                </a:r>
                <a:endParaRPr lang="en-US" altLang="zh-CN" b="1" i="1" dirty="0" smtClean="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altLang="zh-CN" b="1" i="1" smtClean="0">
                              <a:latin typeface="Cambria Math" panose="02040503050406030204" pitchFamily="18" charset="0"/>
                              <a:cs typeface="Times New Roman" panose="02020603050405020304" pitchFamily="18" charset="0"/>
                            </a:rPr>
                          </m:ctrlPr>
                        </m:fPr>
                        <m:num>
                          <m:d>
                            <m:dPr>
                              <m:ctrlPr>
                                <a:rPr lang="en-US" altLang="zh-CN" b="1"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b="1"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1" i="1" smtClean="0">
                                  <a:latin typeface="Cambria Math" panose="02040503050406030204" pitchFamily="18" charset="0"/>
                                  <a:ea typeface="Cambria Math" panose="02040503050406030204" pitchFamily="18" charset="0"/>
                                  <a:cs typeface="Times New Roman" panose="02020603050405020304" pitchFamily="18" charset="0"/>
                                </a:rPr>
                                <m:t>𝒙</m:t>
                              </m:r>
                            </m:e>
                          </m:d>
                          <m:r>
                            <a:rPr lang="en-US" altLang="zh-CN" b="1" i="1" smtClean="0">
                              <a:latin typeface="Cambria Math" panose="02040503050406030204" pitchFamily="18" charset="0"/>
                              <a:cs typeface="Times New Roman" panose="02020603050405020304" pitchFamily="18" charset="0"/>
                            </a:rPr>
                            <m:t>𝑷</m:t>
                          </m:r>
                          <m:r>
                            <a:rPr lang="en-US" altLang="zh-CN" b="1" i="1" smtClean="0">
                              <a:latin typeface="Cambria Math" panose="02040503050406030204" pitchFamily="18" charset="0"/>
                              <a:cs typeface="Times New Roman" panose="02020603050405020304" pitchFamily="18" charset="0"/>
                            </a:rPr>
                            <m:t>(</m:t>
                          </m:r>
                          <m:r>
                            <a:rPr lang="en-US" altLang="zh-CN" b="1" i="1" smtClean="0">
                              <a:latin typeface="Cambria Math" panose="02040503050406030204" pitchFamily="18" charset="0"/>
                              <a:cs typeface="Times New Roman" panose="02020603050405020304" pitchFamily="18" charset="0"/>
                            </a:rPr>
                            <m:t>𝒙</m:t>
                          </m:r>
                          <m:r>
                            <a:rPr lang="en-US" altLang="zh-CN" b="1" i="1" smtClean="0">
                              <a:latin typeface="Cambria Math" panose="02040503050406030204" pitchFamily="18" charset="0"/>
                              <a:cs typeface="Times New Roman" panose="02020603050405020304" pitchFamily="18" charset="0"/>
                            </a:rPr>
                            <m:t>)</m:t>
                          </m:r>
                        </m:num>
                        <m:den>
                          <m:r>
                            <a:rPr lang="en-US" altLang="zh-CN" b="1"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1" i="1" smtClean="0">
                              <a:latin typeface="Cambria Math" panose="02040503050406030204" pitchFamily="18" charset="0"/>
                              <a:ea typeface="Cambria Math" panose="02040503050406030204" pitchFamily="18" charset="0"/>
                              <a:cs typeface="Times New Roman" panose="02020603050405020304" pitchFamily="18" charset="0"/>
                            </a:rPr>
                            <m:t>𝑷</m:t>
                          </m:r>
                          <m:r>
                            <a:rPr lang="en-US" altLang="zh-CN" b="1"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1" i="1" smtClean="0">
                              <a:latin typeface="Cambria Math" panose="02040503050406030204" pitchFamily="18" charset="0"/>
                              <a:ea typeface="Cambria Math" panose="02040503050406030204" pitchFamily="18" charset="0"/>
                              <a:cs typeface="Times New Roman" panose="02020603050405020304" pitchFamily="18" charset="0"/>
                            </a:rPr>
                            <m:t>𝒄</m:t>
                          </m:r>
                          <m:r>
                            <a:rPr lang="en-US" altLang="zh-CN" b="1" i="1" smtClean="0">
                              <a:latin typeface="Cambria Math" panose="02040503050406030204" pitchFamily="18" charset="0"/>
                              <a:ea typeface="Cambria Math" panose="02040503050406030204" pitchFamily="18" charset="0"/>
                              <a:cs typeface="Times New Roman" panose="02020603050405020304" pitchFamily="18" charset="0"/>
                            </a:rPr>
                            <m:t>)</m:t>
                          </m:r>
                        </m:den>
                      </m:f>
                    </m:oMath>
                  </m:oMathPara>
                </a14:m>
                <a:endParaRPr lang="en-US" altLang="zh-CN" b="1" i="1" dirty="0" smtClean="0">
                  <a:latin typeface="Times New Roman" panose="02020603050405020304" pitchFamily="18" charset="0"/>
                  <a:cs typeface="Times New Roman" panose="02020603050405020304" pitchFamily="18" charset="0"/>
                </a:endParaRPr>
              </a:p>
              <a:p>
                <a:r>
                  <a:rPr lang="en-US" altLang="zh-CN" b="1" dirty="0" smtClean="0">
                    <a:latin typeface="Times New Roman" panose="02020603050405020304" pitchFamily="18" charset="0"/>
                    <a:cs typeface="Times New Roman" panose="02020603050405020304" pitchFamily="18" charset="0"/>
                  </a:rPr>
                  <a:t>(2) </a:t>
                </a:r>
                <a:r>
                  <a:rPr lang="zh-CN" altLang="en-US" b="1" dirty="0" smtClean="0">
                    <a:latin typeface="Times New Roman" panose="02020603050405020304" pitchFamily="18" charset="0"/>
                    <a:cs typeface="Times New Roman" panose="02020603050405020304" pitchFamily="18" charset="0"/>
                  </a:rPr>
                  <a:t>全称推广规则，它表示为</a:t>
                </a:r>
                <a:r>
                  <a:rPr lang="en-US" altLang="zh-CN" b="1" i="1" dirty="0" err="1" smtClean="0">
                    <a:latin typeface="Times New Roman" panose="02020603050405020304" pitchFamily="18" charset="0"/>
                    <a:cs typeface="Times New Roman" panose="02020603050405020304" pitchFamily="18" charset="0"/>
                  </a:rPr>
                  <a:t>UG</a:t>
                </a:r>
                <a:r>
                  <a:rPr lang="en-US" altLang="zh-CN" b="1" i="1"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Universal Generalization</a:t>
                </a:r>
                <a:r>
                  <a:rPr lang="zh-CN" altLang="en-US" b="1" i="1" dirty="0" smtClean="0">
                    <a:latin typeface="Times New Roman" panose="02020603050405020304" pitchFamily="18" charset="0"/>
                    <a:cs typeface="Times New Roman" panose="02020603050405020304" pitchFamily="18" charset="0"/>
                  </a:rPr>
                  <a:t>）</a:t>
                </a:r>
                <a:endParaRPr lang="en-US" altLang="zh-CN" b="1" i="1"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altLang="zh-CN" b="1" i="1">
                              <a:latin typeface="Cambria Math" panose="02040503050406030204" pitchFamily="18" charset="0"/>
                              <a:cs typeface="Times New Roman" panose="02020603050405020304" pitchFamily="18" charset="0"/>
                            </a:rPr>
                          </m:ctrlPr>
                        </m:fPr>
                        <m:num>
                          <m:r>
                            <a:rPr lang="en-US" altLang="zh-CN" b="1" i="1">
                              <a:latin typeface="Cambria Math" panose="02040503050406030204" pitchFamily="18" charset="0"/>
                              <a:cs typeface="Times New Roman" panose="02020603050405020304" pitchFamily="18" charset="0"/>
                            </a:rPr>
                            <m:t>𝑷</m:t>
                          </m:r>
                          <m:r>
                            <a:rPr lang="en-US" altLang="zh-CN" b="1" i="1">
                              <a:latin typeface="Cambria Math" panose="02040503050406030204" pitchFamily="18" charset="0"/>
                              <a:cs typeface="Times New Roman" panose="02020603050405020304" pitchFamily="18" charset="0"/>
                            </a:rPr>
                            <m:t>(</m:t>
                          </m:r>
                          <m:r>
                            <a:rPr lang="en-US" altLang="zh-CN" b="1" i="1">
                              <a:latin typeface="Cambria Math" panose="02040503050406030204" pitchFamily="18" charset="0"/>
                              <a:cs typeface="Times New Roman" panose="02020603050405020304" pitchFamily="18" charset="0"/>
                            </a:rPr>
                            <m:t>𝒙</m:t>
                          </m:r>
                          <m:r>
                            <a:rPr lang="en-US" altLang="zh-CN" b="1" i="1">
                              <a:latin typeface="Cambria Math" panose="02040503050406030204" pitchFamily="18" charset="0"/>
                              <a:cs typeface="Times New Roman" panose="02020603050405020304" pitchFamily="18" charset="0"/>
                            </a:rPr>
                            <m:t>)</m:t>
                          </m:r>
                        </m:num>
                        <m:den>
                          <m:r>
                            <a:rPr lang="en-US" altLang="zh-CN" b="1" i="1">
                              <a:latin typeface="Cambria Math" panose="02040503050406030204" pitchFamily="18" charset="0"/>
                              <a:ea typeface="Cambria Math" panose="02040503050406030204" pitchFamily="18" charset="0"/>
                              <a:cs typeface="Times New Roman" panose="02020603050405020304" pitchFamily="18" charset="0"/>
                            </a:rPr>
                            <m:t>∴</m:t>
                          </m:r>
                          <m:d>
                            <m:dPr>
                              <m:ctrlPr>
                                <a:rPr lang="en-US" altLang="zh-CN" b="1"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b="1" i="1">
                                  <a:latin typeface="Cambria Math" panose="02040503050406030204" pitchFamily="18" charset="0"/>
                                  <a:ea typeface="Cambria Math" panose="02040503050406030204" pitchFamily="18" charset="0"/>
                                  <a:cs typeface="Times New Roman" panose="02020603050405020304" pitchFamily="18" charset="0"/>
                                </a:rPr>
                                <m:t>∀</m:t>
                              </m:r>
                              <m:r>
                                <a:rPr lang="en-US" altLang="zh-CN" b="1" i="1">
                                  <a:latin typeface="Cambria Math" panose="02040503050406030204" pitchFamily="18" charset="0"/>
                                  <a:ea typeface="Cambria Math" panose="02040503050406030204" pitchFamily="18" charset="0"/>
                                  <a:cs typeface="Times New Roman" panose="02020603050405020304" pitchFamily="18" charset="0"/>
                                </a:rPr>
                                <m:t>𝒙</m:t>
                              </m:r>
                            </m:e>
                          </m:d>
                          <m:r>
                            <a:rPr lang="en-US" altLang="zh-CN" b="1" i="1">
                              <a:latin typeface="Cambria Math" panose="02040503050406030204" pitchFamily="18" charset="0"/>
                              <a:cs typeface="Times New Roman" panose="02020603050405020304" pitchFamily="18" charset="0"/>
                            </a:rPr>
                            <m:t>𝑷</m:t>
                          </m:r>
                          <m:r>
                            <a:rPr lang="en-US" altLang="zh-CN" b="1" i="1">
                              <a:latin typeface="Cambria Math" panose="02040503050406030204" pitchFamily="18" charset="0"/>
                              <a:cs typeface="Times New Roman" panose="02020603050405020304" pitchFamily="18" charset="0"/>
                            </a:rPr>
                            <m:t>(</m:t>
                          </m:r>
                          <m:r>
                            <a:rPr lang="en-US" altLang="zh-CN" b="1" i="1">
                              <a:latin typeface="Cambria Math" panose="02040503050406030204" pitchFamily="18" charset="0"/>
                              <a:cs typeface="Times New Roman" panose="02020603050405020304" pitchFamily="18" charset="0"/>
                            </a:rPr>
                            <m:t>𝒙</m:t>
                          </m:r>
                          <m:r>
                            <a:rPr lang="en-US" altLang="zh-CN" b="1" i="1">
                              <a:latin typeface="Cambria Math" panose="02040503050406030204" pitchFamily="18" charset="0"/>
                              <a:cs typeface="Times New Roman" panose="02020603050405020304" pitchFamily="18" charset="0"/>
                            </a:rPr>
                            <m:t>)</m:t>
                          </m:r>
                        </m:den>
                      </m:f>
                    </m:oMath>
                  </m:oMathPara>
                </a14:m>
                <a:endParaRPr lang="en-US" altLang="zh-CN" b="1" dirty="0" smtClean="0">
                  <a:latin typeface="Times New Roman" panose="02020603050405020304" pitchFamily="18" charset="0"/>
                  <a:cs typeface="Times New Roman" panose="02020603050405020304" pitchFamily="18" charset="0"/>
                </a:endParaRPr>
              </a:p>
              <a:p>
                <a:r>
                  <a:rPr lang="en-US" altLang="zh-CN" b="1" dirty="0" smtClean="0">
                    <a:latin typeface="Times New Roman" panose="02020603050405020304" pitchFamily="18" charset="0"/>
                    <a:cs typeface="Times New Roman" panose="02020603050405020304" pitchFamily="18" charset="0"/>
                  </a:rPr>
                  <a:t>(3) </a:t>
                </a:r>
                <a:r>
                  <a:rPr lang="zh-CN" altLang="en-US" b="1" dirty="0" smtClean="0">
                    <a:latin typeface="Times New Roman" panose="02020603050405020304" pitchFamily="18" charset="0"/>
                    <a:cs typeface="Times New Roman" panose="02020603050405020304" pitchFamily="18" charset="0"/>
                  </a:rPr>
                  <a:t>存在指定规则，</a:t>
                </a:r>
                <a:r>
                  <a:rPr lang="zh-CN" altLang="en-US" b="1" dirty="0">
                    <a:latin typeface="Times New Roman" panose="02020603050405020304" pitchFamily="18" charset="0"/>
                    <a:cs typeface="Times New Roman" panose="02020603050405020304" pitchFamily="18" charset="0"/>
                  </a:rPr>
                  <a:t>它表示</a:t>
                </a:r>
                <a:r>
                  <a:rPr lang="zh-CN" altLang="en-US" b="1" dirty="0" smtClean="0">
                    <a:latin typeface="Times New Roman" panose="02020603050405020304" pitchFamily="18" charset="0"/>
                    <a:cs typeface="Times New Roman" panose="02020603050405020304" pitchFamily="18" charset="0"/>
                  </a:rPr>
                  <a:t>为</a:t>
                </a:r>
                <a:r>
                  <a:rPr lang="en-US" altLang="zh-CN" b="1" i="1" dirty="0" smtClean="0">
                    <a:latin typeface="Times New Roman" panose="02020603050405020304" pitchFamily="18" charset="0"/>
                    <a:cs typeface="Times New Roman" panose="02020603050405020304" pitchFamily="18" charset="0"/>
                  </a:rPr>
                  <a:t>ES</a:t>
                </a:r>
                <a:r>
                  <a:rPr lang="zh-CN" altLang="en-US" b="1" i="1"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Existential </a:t>
                </a:r>
                <a:r>
                  <a:rPr lang="en-US" altLang="zh-CN" dirty="0">
                    <a:latin typeface="Times New Roman" panose="02020603050405020304" pitchFamily="18" charset="0"/>
                    <a:cs typeface="Times New Roman" panose="02020603050405020304" pitchFamily="18" charset="0"/>
                  </a:rPr>
                  <a:t>Specification</a:t>
                </a:r>
                <a:r>
                  <a:rPr lang="zh-CN" altLang="en-US" b="1" i="1" dirty="0" smtClean="0">
                    <a:latin typeface="Times New Roman" panose="02020603050405020304" pitchFamily="18" charset="0"/>
                    <a:cs typeface="Times New Roman" panose="02020603050405020304" pitchFamily="18" charset="0"/>
                  </a:rPr>
                  <a:t>）</a:t>
                </a:r>
                <a:endParaRPr lang="en-US" altLang="zh-CN" b="1" i="1"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altLang="zh-CN" b="1" i="1">
                              <a:latin typeface="Cambria Math" panose="02040503050406030204" pitchFamily="18" charset="0"/>
                              <a:cs typeface="Times New Roman" panose="02020603050405020304" pitchFamily="18" charset="0"/>
                            </a:rPr>
                          </m:ctrlPr>
                        </m:fPr>
                        <m:num>
                          <m:r>
                            <a:rPr lang="en-US" altLang="zh-CN" b="1" i="1" smtClean="0">
                              <a:latin typeface="Cambria Math" panose="02040503050406030204" pitchFamily="18" charset="0"/>
                              <a:cs typeface="Times New Roman" panose="02020603050405020304" pitchFamily="18" charset="0"/>
                            </a:rPr>
                            <m:t>(</m:t>
                          </m:r>
                          <m:r>
                            <a:rPr lang="en-US" altLang="zh-CN" b="1"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1" i="1" smtClean="0">
                              <a:latin typeface="Cambria Math" panose="02040503050406030204" pitchFamily="18" charset="0"/>
                              <a:cs typeface="Times New Roman" panose="02020603050405020304" pitchFamily="18" charset="0"/>
                            </a:rPr>
                            <m:t>𝒙</m:t>
                          </m:r>
                          <m:r>
                            <a:rPr lang="en-US" altLang="zh-CN" b="1" i="1" smtClean="0">
                              <a:latin typeface="Cambria Math" panose="02040503050406030204" pitchFamily="18" charset="0"/>
                              <a:cs typeface="Times New Roman" panose="02020603050405020304" pitchFamily="18" charset="0"/>
                            </a:rPr>
                            <m:t>)</m:t>
                          </m:r>
                          <m:r>
                            <a:rPr lang="en-US" altLang="zh-CN" b="1" i="1">
                              <a:latin typeface="Cambria Math" panose="02040503050406030204" pitchFamily="18" charset="0"/>
                              <a:cs typeface="Times New Roman" panose="02020603050405020304" pitchFamily="18" charset="0"/>
                            </a:rPr>
                            <m:t>𝑷</m:t>
                          </m:r>
                          <m:r>
                            <a:rPr lang="en-US" altLang="zh-CN" b="1" i="1">
                              <a:latin typeface="Cambria Math" panose="02040503050406030204" pitchFamily="18" charset="0"/>
                              <a:cs typeface="Times New Roman" panose="02020603050405020304" pitchFamily="18" charset="0"/>
                            </a:rPr>
                            <m:t>(</m:t>
                          </m:r>
                          <m:r>
                            <a:rPr lang="en-US" altLang="zh-CN" b="1" i="1">
                              <a:latin typeface="Cambria Math" panose="02040503050406030204" pitchFamily="18" charset="0"/>
                              <a:cs typeface="Times New Roman" panose="02020603050405020304" pitchFamily="18" charset="0"/>
                            </a:rPr>
                            <m:t>𝒙</m:t>
                          </m:r>
                          <m:r>
                            <a:rPr lang="en-US" altLang="zh-CN" b="1" i="1">
                              <a:latin typeface="Cambria Math" panose="02040503050406030204" pitchFamily="18" charset="0"/>
                              <a:cs typeface="Times New Roman" panose="02020603050405020304" pitchFamily="18" charset="0"/>
                            </a:rPr>
                            <m:t>)</m:t>
                          </m:r>
                        </m:num>
                        <m:den>
                          <m:r>
                            <a:rPr lang="en-US" altLang="zh-CN" b="1" i="1">
                              <a:latin typeface="Cambria Math" panose="02040503050406030204" pitchFamily="18" charset="0"/>
                              <a:ea typeface="Cambria Math" panose="02040503050406030204" pitchFamily="18" charset="0"/>
                              <a:cs typeface="Times New Roman" panose="02020603050405020304" pitchFamily="18" charset="0"/>
                            </a:rPr>
                            <m:t>∴</m:t>
                          </m:r>
                          <m:r>
                            <a:rPr lang="en-US" altLang="zh-CN" b="1" i="1">
                              <a:latin typeface="Cambria Math" panose="02040503050406030204" pitchFamily="18" charset="0"/>
                              <a:cs typeface="Times New Roman" panose="02020603050405020304" pitchFamily="18" charset="0"/>
                            </a:rPr>
                            <m:t>𝑷</m:t>
                          </m:r>
                          <m:r>
                            <a:rPr lang="en-US" altLang="zh-CN" b="1" i="1">
                              <a:latin typeface="Cambria Math" panose="02040503050406030204" pitchFamily="18" charset="0"/>
                              <a:cs typeface="Times New Roman" panose="02020603050405020304" pitchFamily="18" charset="0"/>
                            </a:rPr>
                            <m:t>(</m:t>
                          </m:r>
                          <m:r>
                            <a:rPr lang="en-US" altLang="zh-CN" b="1" i="1" smtClean="0">
                              <a:latin typeface="Cambria Math" panose="02040503050406030204" pitchFamily="18" charset="0"/>
                              <a:cs typeface="Times New Roman" panose="02020603050405020304" pitchFamily="18" charset="0"/>
                            </a:rPr>
                            <m:t>𝒄</m:t>
                          </m:r>
                          <m:r>
                            <a:rPr lang="en-US" altLang="zh-CN" b="1" i="1">
                              <a:latin typeface="Cambria Math" panose="02040503050406030204" pitchFamily="18" charset="0"/>
                              <a:cs typeface="Times New Roman" panose="02020603050405020304" pitchFamily="18" charset="0"/>
                            </a:rPr>
                            <m:t>)</m:t>
                          </m:r>
                        </m:den>
                      </m:f>
                    </m:oMath>
                  </m:oMathPara>
                </a14:m>
                <a:endParaRPr lang="en-US" altLang="zh-CN" b="1" dirty="0" smtClean="0">
                  <a:latin typeface="Times New Roman" panose="02020603050405020304" pitchFamily="18" charset="0"/>
                  <a:cs typeface="Times New Roman" panose="02020603050405020304" pitchFamily="18" charset="0"/>
                </a:endParaRPr>
              </a:p>
              <a:p>
                <a:r>
                  <a:rPr lang="en-US" altLang="zh-CN" b="1" dirty="0" smtClean="0">
                    <a:latin typeface="Times New Roman" panose="02020603050405020304" pitchFamily="18" charset="0"/>
                    <a:cs typeface="Times New Roman" panose="02020603050405020304" pitchFamily="18" charset="0"/>
                  </a:rPr>
                  <a:t>(4) </a:t>
                </a:r>
                <a:r>
                  <a:rPr lang="zh-CN" altLang="en-US" b="1" dirty="0" smtClean="0">
                    <a:latin typeface="Times New Roman" panose="02020603050405020304" pitchFamily="18" charset="0"/>
                    <a:cs typeface="Times New Roman" panose="02020603050405020304" pitchFamily="18" charset="0"/>
                  </a:rPr>
                  <a:t>存在</a:t>
                </a:r>
                <a:r>
                  <a:rPr lang="zh-CN" altLang="en-US" b="1" dirty="0">
                    <a:latin typeface="Times New Roman" panose="02020603050405020304" pitchFamily="18" charset="0"/>
                    <a:cs typeface="Times New Roman" panose="02020603050405020304" pitchFamily="18" charset="0"/>
                  </a:rPr>
                  <a:t>推广</a:t>
                </a:r>
                <a:r>
                  <a:rPr lang="zh-CN" altLang="en-US" b="1" dirty="0" smtClean="0">
                    <a:latin typeface="Times New Roman" panose="02020603050405020304" pitchFamily="18" charset="0"/>
                    <a:cs typeface="Times New Roman" panose="02020603050405020304" pitchFamily="18" charset="0"/>
                  </a:rPr>
                  <a:t>规则</a:t>
                </a:r>
                <a:r>
                  <a:rPr lang="zh-CN" altLang="en-US" b="1" dirty="0">
                    <a:latin typeface="Times New Roman" panose="02020603050405020304" pitchFamily="18" charset="0"/>
                    <a:cs typeface="Times New Roman" panose="02020603050405020304" pitchFamily="18" charset="0"/>
                  </a:rPr>
                  <a:t>，它表示为</a:t>
                </a:r>
                <a:r>
                  <a:rPr lang="en-US" altLang="zh-CN" b="1" i="1" dirty="0" err="1" smtClean="0">
                    <a:latin typeface="Times New Roman" panose="02020603050405020304" pitchFamily="18" charset="0"/>
                    <a:cs typeface="Times New Roman" panose="02020603050405020304" pitchFamily="18" charset="0"/>
                  </a:rPr>
                  <a:t>EG</a:t>
                </a:r>
                <a:r>
                  <a:rPr lang="zh-CN" altLang="en-US" b="1" i="1"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Existential </a:t>
                </a:r>
                <a:r>
                  <a:rPr lang="en-US" altLang="zh-CN" dirty="0" smtClean="0">
                    <a:latin typeface="Times New Roman" panose="02020603050405020304" pitchFamily="18" charset="0"/>
                    <a:cs typeface="Times New Roman" panose="02020603050405020304" pitchFamily="18" charset="0"/>
                  </a:rPr>
                  <a:t>Generalization</a:t>
                </a:r>
                <a:r>
                  <a:rPr lang="zh-CN" altLang="en-US" b="1" i="1" dirty="0" smtClean="0">
                    <a:latin typeface="Times New Roman" panose="02020603050405020304" pitchFamily="18" charset="0"/>
                    <a:cs typeface="Times New Roman" panose="02020603050405020304" pitchFamily="18" charset="0"/>
                  </a:rPr>
                  <a:t>）</a:t>
                </a:r>
                <a:endParaRPr lang="en-US" altLang="zh-CN" b="1" i="1"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altLang="zh-CN" b="1" i="1">
                              <a:latin typeface="Cambria Math" panose="02040503050406030204" pitchFamily="18" charset="0"/>
                              <a:cs typeface="Times New Roman" panose="02020603050405020304" pitchFamily="18" charset="0"/>
                            </a:rPr>
                          </m:ctrlPr>
                        </m:fPr>
                        <m:num>
                          <m:r>
                            <a:rPr lang="en-US" altLang="zh-CN" b="1" i="1">
                              <a:latin typeface="Cambria Math" panose="02040503050406030204" pitchFamily="18" charset="0"/>
                              <a:cs typeface="Times New Roman" panose="02020603050405020304" pitchFamily="18" charset="0"/>
                            </a:rPr>
                            <m:t>𝑷</m:t>
                          </m:r>
                          <m:r>
                            <a:rPr lang="en-US" altLang="zh-CN" b="1" i="1">
                              <a:latin typeface="Cambria Math" panose="02040503050406030204" pitchFamily="18" charset="0"/>
                              <a:cs typeface="Times New Roman" panose="02020603050405020304" pitchFamily="18" charset="0"/>
                            </a:rPr>
                            <m:t>(</m:t>
                          </m:r>
                          <m:r>
                            <a:rPr lang="en-US" altLang="zh-CN" b="1" i="1">
                              <a:latin typeface="Cambria Math" panose="02040503050406030204" pitchFamily="18" charset="0"/>
                              <a:cs typeface="Times New Roman" panose="02020603050405020304" pitchFamily="18" charset="0"/>
                            </a:rPr>
                            <m:t>𝒄</m:t>
                          </m:r>
                          <m:r>
                            <a:rPr lang="en-US" altLang="zh-CN" b="1" i="1">
                              <a:latin typeface="Cambria Math" panose="02040503050406030204" pitchFamily="18" charset="0"/>
                              <a:cs typeface="Times New Roman" panose="02020603050405020304" pitchFamily="18" charset="0"/>
                            </a:rPr>
                            <m:t>)</m:t>
                          </m:r>
                        </m:num>
                        <m:den>
                          <m:r>
                            <a:rPr lang="en-US" altLang="zh-CN" b="1" i="1">
                              <a:latin typeface="Cambria Math" panose="02040503050406030204" pitchFamily="18" charset="0"/>
                              <a:ea typeface="Cambria Math" panose="02040503050406030204" pitchFamily="18" charset="0"/>
                              <a:cs typeface="Times New Roman" panose="02020603050405020304" pitchFamily="18" charset="0"/>
                            </a:rPr>
                            <m:t>∴</m:t>
                          </m:r>
                          <m:r>
                            <a:rPr lang="en-US" altLang="zh-CN" b="1"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1" i="1">
                              <a:latin typeface="Cambria Math" panose="02040503050406030204" pitchFamily="18" charset="0"/>
                              <a:ea typeface="Cambria Math" panose="02040503050406030204" pitchFamily="18" charset="0"/>
                              <a:cs typeface="Times New Roman" panose="02020603050405020304" pitchFamily="18" charset="0"/>
                            </a:rPr>
                            <m:t>∃</m:t>
                          </m:r>
                          <m:r>
                            <a:rPr lang="en-US" altLang="zh-CN" b="1" i="1">
                              <a:latin typeface="Cambria Math" panose="02040503050406030204" pitchFamily="18" charset="0"/>
                              <a:cs typeface="Times New Roman" panose="02020603050405020304" pitchFamily="18" charset="0"/>
                            </a:rPr>
                            <m:t>𝒙</m:t>
                          </m:r>
                          <m:r>
                            <a:rPr lang="en-US" altLang="zh-CN" b="1" i="1">
                              <a:latin typeface="Cambria Math" panose="02040503050406030204" pitchFamily="18" charset="0"/>
                              <a:cs typeface="Times New Roman" panose="02020603050405020304" pitchFamily="18" charset="0"/>
                            </a:rPr>
                            <m:t>)</m:t>
                          </m:r>
                          <m:r>
                            <a:rPr lang="en-US" altLang="zh-CN" b="1" i="1">
                              <a:latin typeface="Cambria Math" panose="02040503050406030204" pitchFamily="18" charset="0"/>
                              <a:cs typeface="Times New Roman" panose="02020603050405020304" pitchFamily="18" charset="0"/>
                            </a:rPr>
                            <m:t>𝑷</m:t>
                          </m:r>
                          <m:r>
                            <a:rPr lang="en-US" altLang="zh-CN" b="1" i="1">
                              <a:latin typeface="Cambria Math" panose="02040503050406030204" pitchFamily="18" charset="0"/>
                              <a:cs typeface="Times New Roman" panose="02020603050405020304" pitchFamily="18" charset="0"/>
                            </a:rPr>
                            <m:t>(</m:t>
                          </m:r>
                          <m:r>
                            <a:rPr lang="en-US" altLang="zh-CN" b="1" i="1">
                              <a:latin typeface="Cambria Math" panose="02040503050406030204" pitchFamily="18" charset="0"/>
                              <a:cs typeface="Times New Roman" panose="02020603050405020304" pitchFamily="18" charset="0"/>
                            </a:rPr>
                            <m:t>𝒙</m:t>
                          </m:r>
                          <m:r>
                            <a:rPr lang="en-US" altLang="zh-CN" b="1" i="1">
                              <a:latin typeface="Cambria Math" panose="02040503050406030204" pitchFamily="18" charset="0"/>
                              <a:cs typeface="Times New Roman" panose="02020603050405020304" pitchFamily="18" charset="0"/>
                            </a:rPr>
                            <m:t>)</m:t>
                          </m:r>
                        </m:den>
                      </m:f>
                    </m:oMath>
                  </m:oMathPara>
                </a14:m>
                <a:endParaRPr lang="zh-CN" altLang="en-US" b="1"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889" t="-1323"/>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B67C87BA-7BB4-4FBB-8EE6-A30C0FB65631}" type="datetime1">
              <a:rPr lang="zh-CN" altLang="en-US" smtClean="0"/>
              <a:pPr/>
              <a:t>2019/10/29</a:t>
            </a:fld>
            <a:endParaRPr lang="zh-CN" altLang="en-US"/>
          </a:p>
        </p:txBody>
      </p:sp>
      <p:sp>
        <p:nvSpPr>
          <p:cNvPr id="5" name="灯片编号占位符 4"/>
          <p:cNvSpPr>
            <a:spLocks noGrp="1"/>
          </p:cNvSpPr>
          <p:nvPr>
            <p:ph type="sldNum" sz="quarter" idx="12"/>
          </p:nvPr>
        </p:nvSpPr>
        <p:spPr/>
        <p:txBody>
          <a:bodyPr/>
          <a:lstStyle/>
          <a:p>
            <a:fld id="{9880C485-3EAF-4318-915D-9216C2569B1B}" type="slidenum">
              <a:rPr lang="zh-CN" altLang="en-US" smtClean="0"/>
              <a:pPr/>
              <a:t>46</a:t>
            </a:fld>
            <a:endParaRPr lang="zh-CN" altLang="en-US"/>
          </a:p>
        </p:txBody>
      </p:sp>
    </p:spTree>
    <p:extLst>
      <p:ext uri="{BB962C8B-B14F-4D97-AF65-F5344CB8AC3E}">
        <p14:creationId xmlns:p14="http://schemas.microsoft.com/office/powerpoint/2010/main" val="33490099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2-7 </a:t>
            </a:r>
            <a:r>
              <a:rPr lang="zh-CN" altLang="en-US" dirty="0"/>
              <a:t>谓词演算的推理理论</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b="1" dirty="0" smtClean="0"/>
                  <a:t>例题</a:t>
                </a:r>
                <a:r>
                  <a:rPr lang="en-US" altLang="zh-CN" b="1" dirty="0" smtClean="0"/>
                  <a:t>1 </a:t>
                </a:r>
                <a:r>
                  <a:rPr lang="zh-CN" altLang="en-US" b="1" dirty="0" smtClean="0"/>
                  <a:t>证明</a:t>
                </a:r>
                <a14:m>
                  <m:oMath xmlns:m="http://schemas.openxmlformats.org/officeDocument/2006/math">
                    <m:d>
                      <m:dPr>
                        <m:ctrlPr>
                          <a:rPr lang="en-US" altLang="zh-CN" b="1" i="1" smtClean="0">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e>
                    </m:d>
                    <m:d>
                      <m:dPr>
                        <m:ctrlPr>
                          <a:rPr lang="en-US" altLang="zh-CN" b="1" i="1" smtClean="0">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rPr>
                          <m:t>𝑯</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𝒙</m:t>
                            </m:r>
                          </m:e>
                        </m:d>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𝑴</m:t>
                        </m:r>
                        <m:d>
                          <m:dPr>
                            <m:ctrlPr>
                              <a:rPr lang="en-US" altLang="zh-CN" b="1" i="1" smtClean="0">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𝒙</m:t>
                            </m:r>
                          </m:e>
                        </m:d>
                      </m:e>
                    </m:d>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𝑯</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𝒔</m:t>
                    </m:r>
                    <m:r>
                      <a:rPr lang="en-US" altLang="zh-CN" b="1" i="1" smtClean="0">
                        <a:latin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𝑴</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𝒔</m:t>
                    </m:r>
                    <m:r>
                      <a:rPr lang="en-US" altLang="zh-CN" b="1" i="1" smtClean="0">
                        <a:latin typeface="Cambria Math" panose="02040503050406030204" pitchFamily="18" charset="0"/>
                        <a:ea typeface="Cambria Math" panose="02040503050406030204" pitchFamily="18" charset="0"/>
                      </a:rPr>
                      <m:t>)</m:t>
                    </m:r>
                  </m:oMath>
                </a14:m>
                <a:r>
                  <a:rPr lang="zh-CN" altLang="en-US" b="1" dirty="0" smtClean="0"/>
                  <a:t>这是著名的苏格拉底论证。其中</a:t>
                </a:r>
                <a14:m>
                  <m:oMath xmlns:m="http://schemas.openxmlformats.org/officeDocument/2006/math">
                    <m:r>
                      <a:rPr lang="en-US" altLang="zh-CN" b="1" i="1">
                        <a:latin typeface="Cambria Math" panose="02040503050406030204" pitchFamily="18" charset="0"/>
                      </a:rPr>
                      <m:t>𝑯</m:t>
                    </m:r>
                    <m:d>
                      <m:dPr>
                        <m:ctrlPr>
                          <a:rPr lang="en-US" altLang="zh-CN" b="1" i="1">
                            <a:latin typeface="Cambria Math" panose="02040503050406030204" pitchFamily="18" charset="0"/>
                          </a:rPr>
                        </m:ctrlPr>
                      </m:dPr>
                      <m:e>
                        <m:r>
                          <a:rPr lang="en-US" altLang="zh-CN" b="1" i="1">
                            <a:latin typeface="Cambria Math" panose="02040503050406030204" pitchFamily="18" charset="0"/>
                          </a:rPr>
                          <m:t>𝒙</m:t>
                        </m:r>
                      </m:e>
                    </m:d>
                    <m:r>
                      <a:rPr lang="en-US" altLang="zh-CN" b="1" i="1" smtClean="0">
                        <a:latin typeface="Cambria Math" panose="02040503050406030204" pitchFamily="18" charset="0"/>
                      </a:rPr>
                      <m:t>:</m:t>
                    </m:r>
                    <m:r>
                      <a:rPr lang="en-US" altLang="zh-CN" b="1" i="1" smtClean="0">
                        <a:latin typeface="Cambria Math" panose="02040503050406030204" pitchFamily="18" charset="0"/>
                      </a:rPr>
                      <m:t>𝒙</m:t>
                    </m:r>
                  </m:oMath>
                </a14:m>
                <a:r>
                  <a:rPr lang="zh-CN" altLang="en-US" b="1" dirty="0" smtClean="0"/>
                  <a:t>是一个人；</a:t>
                </a:r>
                <a14:m>
                  <m:oMath xmlns:m="http://schemas.openxmlformats.org/officeDocument/2006/math">
                    <m:r>
                      <a:rPr lang="en-US" altLang="zh-CN" b="1" i="0" smtClean="0">
                        <a:latin typeface="Cambria Math" panose="02040503050406030204" pitchFamily="18" charset="0"/>
                      </a:rPr>
                      <m:t>𝐌</m:t>
                    </m:r>
                    <m:d>
                      <m:dPr>
                        <m:ctrlPr>
                          <a:rPr lang="en-US" altLang="zh-CN" b="1" i="1">
                            <a:latin typeface="Cambria Math" panose="02040503050406030204" pitchFamily="18" charset="0"/>
                          </a:rPr>
                        </m:ctrlPr>
                      </m:dPr>
                      <m:e>
                        <m:r>
                          <a:rPr lang="en-US" altLang="zh-CN" b="1" i="1">
                            <a:latin typeface="Cambria Math" panose="02040503050406030204" pitchFamily="18" charset="0"/>
                          </a:rPr>
                          <m:t>𝒙</m:t>
                        </m:r>
                      </m:e>
                    </m:d>
                    <m:r>
                      <a:rPr lang="en-US" altLang="zh-CN" b="1" i="1" smtClean="0">
                        <a:latin typeface="Cambria Math" panose="02040503050406030204" pitchFamily="18" charset="0"/>
                      </a:rPr>
                      <m:t>:</m:t>
                    </m:r>
                    <m:r>
                      <a:rPr lang="en-US" altLang="zh-CN" b="1" i="1" smtClean="0">
                        <a:latin typeface="Cambria Math" panose="02040503050406030204" pitchFamily="18" charset="0"/>
                      </a:rPr>
                      <m:t>𝒙</m:t>
                    </m:r>
                    <m:r>
                      <a:rPr lang="zh-CN" altLang="en-US" b="1" i="1">
                        <a:latin typeface="Cambria Math" panose="02040503050406030204" pitchFamily="18" charset="0"/>
                      </a:rPr>
                      <m:t>是</m:t>
                    </m:r>
                  </m:oMath>
                </a14:m>
                <a:r>
                  <a:rPr lang="zh-CN" altLang="en-US" b="1" dirty="0" smtClean="0"/>
                  <a:t>要死的；</a:t>
                </a:r>
                <a:r>
                  <a:rPr lang="en-US" altLang="zh-CN" b="1" dirty="0">
                    <a:ea typeface="Cambria Math" panose="02040503050406030204" pitchFamily="18" charset="0"/>
                  </a:rPr>
                  <a:t> </a:t>
                </a:r>
                <a14:m>
                  <m:oMath xmlns:m="http://schemas.openxmlformats.org/officeDocument/2006/math">
                    <m:r>
                      <a:rPr lang="en-US" altLang="zh-CN" b="1" i="1">
                        <a:latin typeface="Cambria Math" panose="02040503050406030204" pitchFamily="18" charset="0"/>
                        <a:ea typeface="Cambria Math" panose="02040503050406030204" pitchFamily="18" charset="0"/>
                      </a:rPr>
                      <m:t>𝒔</m:t>
                    </m:r>
                  </m:oMath>
                </a14:m>
                <a:r>
                  <a:rPr lang="zh-CN" altLang="en-US" b="1" dirty="0" smtClean="0"/>
                  <a:t>：苏格拉底。</a:t>
                </a:r>
                <a:endParaRPr lang="en-US" altLang="zh-CN" b="1" dirty="0" smtClean="0"/>
              </a:p>
              <a:p>
                <a:r>
                  <a:rPr lang="zh-CN" altLang="en-US" b="1" dirty="0" smtClean="0"/>
                  <a:t>证明</a:t>
                </a:r>
                <a:r>
                  <a:rPr lang="en-US" altLang="zh-CN" b="1" dirty="0" smtClean="0">
                    <a:sym typeface="Wingdings" panose="05000000000000000000" pitchFamily="2" charset="2"/>
                  </a:rPr>
                  <a:t>: (1) </a:t>
                </a:r>
                <a14:m>
                  <m:oMath xmlns:m="http://schemas.openxmlformats.org/officeDocument/2006/math">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e>
                    </m:d>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rPr>
                          <m:t>𝑯</m:t>
                        </m:r>
                        <m:d>
                          <m:dPr>
                            <m:ctrlPr>
                              <a:rPr lang="en-US" altLang="zh-CN" b="1" i="1">
                                <a:latin typeface="Cambria Math" panose="02040503050406030204" pitchFamily="18" charset="0"/>
                              </a:rPr>
                            </m:ctrlPr>
                          </m:dPr>
                          <m:e>
                            <m:r>
                              <a:rPr lang="en-US" altLang="zh-CN" b="1" i="1">
                                <a:latin typeface="Cambria Math" panose="02040503050406030204" pitchFamily="18" charset="0"/>
                              </a:rPr>
                              <m:t>𝒙</m:t>
                            </m:r>
                          </m:e>
                        </m:d>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𝑴</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𝒙</m:t>
                            </m:r>
                          </m:e>
                        </m:d>
                      </m:e>
                    </m:d>
                  </m:oMath>
                </a14:m>
                <a:r>
                  <a:rPr lang="en-US" altLang="zh-CN" b="1" dirty="0" smtClean="0"/>
                  <a:t>         P</a:t>
                </a:r>
              </a:p>
              <a:p>
                <a:pPr marL="0" indent="0">
                  <a:buNone/>
                </a:pPr>
                <a:r>
                  <a:rPr lang="en-US" altLang="zh-CN" b="1" dirty="0" smtClean="0"/>
                  <a:t>        (2) </a:t>
                </a:r>
                <a14:m>
                  <m:oMath xmlns:m="http://schemas.openxmlformats.org/officeDocument/2006/math">
                    <m:r>
                      <a:rPr lang="en-US" altLang="zh-CN" b="1" i="1">
                        <a:latin typeface="Cambria Math" panose="02040503050406030204" pitchFamily="18" charset="0"/>
                      </a:rPr>
                      <m:t>𝑯</m:t>
                    </m:r>
                    <m:d>
                      <m:dPr>
                        <m:ctrlPr>
                          <a:rPr lang="en-US" altLang="zh-CN" b="1" i="1">
                            <a:latin typeface="Cambria Math" panose="02040503050406030204" pitchFamily="18" charset="0"/>
                          </a:rPr>
                        </m:ctrlPr>
                      </m:dPr>
                      <m:e>
                        <m:r>
                          <a:rPr lang="en-US" altLang="zh-CN" b="1" i="1" smtClean="0">
                            <a:latin typeface="Cambria Math" panose="02040503050406030204" pitchFamily="18" charset="0"/>
                          </a:rPr>
                          <m:t>𝒔</m:t>
                        </m:r>
                      </m:e>
                    </m:d>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𝑴</m:t>
                    </m:r>
                    <m:d>
                      <m:dPr>
                        <m:ctrlPr>
                          <a:rPr lang="en-US" altLang="zh-CN" b="1" i="1">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𝒔</m:t>
                        </m:r>
                      </m:e>
                    </m:d>
                  </m:oMath>
                </a14:m>
                <a:r>
                  <a:rPr lang="en-US" altLang="zh-CN" b="1" dirty="0" smtClean="0"/>
                  <a:t>               US(1)</a:t>
                </a:r>
              </a:p>
              <a:p>
                <a:pPr marL="0" indent="0">
                  <a:buNone/>
                </a:pPr>
                <a:r>
                  <a:rPr lang="en-US" altLang="zh-CN" b="1" dirty="0"/>
                  <a:t> </a:t>
                </a:r>
                <a:r>
                  <a:rPr lang="en-US" altLang="zh-CN" b="1" dirty="0" smtClean="0"/>
                  <a:t>       (3) </a:t>
                </a:r>
                <a14:m>
                  <m:oMath xmlns:m="http://schemas.openxmlformats.org/officeDocument/2006/math">
                    <m:r>
                      <a:rPr lang="en-US" altLang="zh-CN" b="1" i="1">
                        <a:latin typeface="Cambria Math" panose="02040503050406030204" pitchFamily="18" charset="0"/>
                      </a:rPr>
                      <m:t>𝑯</m:t>
                    </m:r>
                    <m:d>
                      <m:dPr>
                        <m:ctrlPr>
                          <a:rPr lang="en-US" altLang="zh-CN" b="1" i="1">
                            <a:latin typeface="Cambria Math" panose="02040503050406030204" pitchFamily="18" charset="0"/>
                          </a:rPr>
                        </m:ctrlPr>
                      </m:dPr>
                      <m:e>
                        <m:r>
                          <a:rPr lang="en-US" altLang="zh-CN" b="1" i="1">
                            <a:latin typeface="Cambria Math" panose="02040503050406030204" pitchFamily="18" charset="0"/>
                          </a:rPr>
                          <m:t>𝒔</m:t>
                        </m:r>
                      </m:e>
                    </m:d>
                  </m:oMath>
                </a14:m>
                <a:r>
                  <a:rPr lang="en-US" altLang="zh-CN" b="1" dirty="0" smtClean="0"/>
                  <a:t>                      P</a:t>
                </a:r>
              </a:p>
              <a:p>
                <a:pPr marL="0" indent="0">
                  <a:buNone/>
                </a:pPr>
                <a:r>
                  <a:rPr lang="en-US" altLang="zh-CN" b="1" dirty="0"/>
                  <a:t> </a:t>
                </a:r>
                <a:r>
                  <a:rPr lang="en-US" altLang="zh-CN" b="1" dirty="0" smtClean="0"/>
                  <a:t>       (4) </a:t>
                </a:r>
                <a14:m>
                  <m:oMath xmlns:m="http://schemas.openxmlformats.org/officeDocument/2006/math">
                    <m:r>
                      <a:rPr lang="en-US" altLang="zh-CN" b="1" i="1">
                        <a:latin typeface="Cambria Math" panose="02040503050406030204" pitchFamily="18" charset="0"/>
                        <a:ea typeface="Cambria Math" panose="02040503050406030204" pitchFamily="18" charset="0"/>
                      </a:rPr>
                      <m:t>𝑴</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𝒔</m:t>
                        </m:r>
                      </m:e>
                    </m:d>
                  </m:oMath>
                </a14:m>
                <a:r>
                  <a:rPr lang="en-US" altLang="zh-CN" b="1" dirty="0" smtClean="0"/>
                  <a:t>                      T(2),(3)I</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37" t="-105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B67C87BA-7BB4-4FBB-8EE6-A30C0FB65631}" type="datetime1">
              <a:rPr lang="zh-CN" altLang="en-US" smtClean="0"/>
              <a:pPr/>
              <a:t>2019/10/29</a:t>
            </a:fld>
            <a:endParaRPr lang="zh-CN" altLang="en-US"/>
          </a:p>
        </p:txBody>
      </p:sp>
      <p:sp>
        <p:nvSpPr>
          <p:cNvPr id="5" name="灯片编号占位符 4"/>
          <p:cNvSpPr>
            <a:spLocks noGrp="1"/>
          </p:cNvSpPr>
          <p:nvPr>
            <p:ph type="sldNum" sz="quarter" idx="12"/>
          </p:nvPr>
        </p:nvSpPr>
        <p:spPr/>
        <p:txBody>
          <a:bodyPr/>
          <a:lstStyle/>
          <a:p>
            <a:fld id="{9880C485-3EAF-4318-915D-9216C2569B1B}" type="slidenum">
              <a:rPr lang="zh-CN" altLang="en-US" smtClean="0"/>
              <a:pPr/>
              <a:t>47</a:t>
            </a:fld>
            <a:endParaRPr lang="zh-CN" altLang="en-US"/>
          </a:p>
        </p:txBody>
      </p:sp>
    </p:spTree>
    <p:extLst>
      <p:ext uri="{BB962C8B-B14F-4D97-AF65-F5344CB8AC3E}">
        <p14:creationId xmlns:p14="http://schemas.microsoft.com/office/powerpoint/2010/main" val="39117125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2-7 </a:t>
            </a:r>
            <a:r>
              <a:rPr lang="zh-CN" altLang="en-US" dirty="0"/>
              <a:t>谓词演算的推理理论</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67544" y="1124744"/>
                <a:ext cx="8229600" cy="5328592"/>
              </a:xfrm>
            </p:spPr>
            <p:txBody>
              <a:bodyPr>
                <a:normAutofit/>
              </a:bodyPr>
              <a:lstStyle/>
              <a:p>
                <a:r>
                  <a:rPr lang="zh-CN" altLang="en-US" b="1" dirty="0" smtClean="0">
                    <a:solidFill>
                      <a:srgbClr val="0000CC"/>
                    </a:solidFill>
                    <a:latin typeface="Times New Roman" panose="02020603050405020304" pitchFamily="18" charset="0"/>
                    <a:cs typeface="Times New Roman" panose="02020603050405020304" pitchFamily="18" charset="0"/>
                  </a:rPr>
                  <a:t>例题</a:t>
                </a:r>
                <a:r>
                  <a:rPr lang="en-US" altLang="zh-CN" b="1" dirty="0" smtClean="0">
                    <a:solidFill>
                      <a:srgbClr val="0000CC"/>
                    </a:solidFill>
                    <a:latin typeface="Times New Roman" panose="02020603050405020304" pitchFamily="18" charset="0"/>
                    <a:cs typeface="Times New Roman" panose="02020603050405020304" pitchFamily="18" charset="0"/>
                  </a:rPr>
                  <a:t>2</a:t>
                </a:r>
                <a:r>
                  <a:rPr lang="en-US" altLang="zh-CN" b="1" dirty="0" smtClean="0">
                    <a:latin typeface="Times New Roman" panose="02020603050405020304" pitchFamily="18" charset="0"/>
                    <a:cs typeface="Times New Roman" panose="02020603050405020304" pitchFamily="18" charset="0"/>
                  </a:rPr>
                  <a:t> </a:t>
                </a:r>
                <a:r>
                  <a:rPr lang="zh-CN" altLang="en-US" b="1" dirty="0" smtClean="0">
                    <a:latin typeface="Times New Roman" panose="02020603050405020304" pitchFamily="18" charset="0"/>
                    <a:cs typeface="Times New Roman" panose="02020603050405020304" pitchFamily="18" charset="0"/>
                  </a:rPr>
                  <a:t>证明</a:t>
                </a:r>
                <a14:m>
                  <m:oMath xmlns:m="http://schemas.openxmlformats.org/officeDocument/2006/math">
                    <m:r>
                      <a:rPr lang="en-US" altLang="zh-CN" b="1" i="1" smtClean="0">
                        <a:latin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rPr>
                      <m:t>)(</m:t>
                    </m:r>
                    <m:r>
                      <a:rPr lang="en-US" altLang="zh-CN" b="1" i="1" smtClean="0">
                        <a:latin typeface="Cambria Math" panose="02040503050406030204" pitchFamily="18" charset="0"/>
                      </a:rPr>
                      <m:t>𝑪</m:t>
                    </m:r>
                    <m:r>
                      <a:rPr lang="en-US" altLang="zh-CN" b="1" i="1" smtClean="0">
                        <a:latin typeface="Cambria Math" panose="02040503050406030204" pitchFamily="18" charset="0"/>
                      </a:rPr>
                      <m:t>(</m:t>
                    </m:r>
                    <m:r>
                      <a:rPr lang="en-US" altLang="zh-CN" b="1" i="1" smtClean="0">
                        <a:latin typeface="Cambria Math" panose="02040503050406030204" pitchFamily="18" charset="0"/>
                      </a:rPr>
                      <m:t>𝒙</m:t>
                    </m:r>
                    <m:r>
                      <a:rPr lang="en-US" altLang="zh-CN" b="1" i="1" smtClean="0">
                        <a:latin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𝑾</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𝑹</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𝑪</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𝑸</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𝑸</m:t>
                    </m:r>
                    <m:d>
                      <m:dPr>
                        <m:ctrlPr>
                          <a:rPr lang="en-US" altLang="zh-CN" b="1" i="1" smtClean="0">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𝒙</m:t>
                        </m:r>
                      </m:e>
                    </m:d>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𝑹</m:t>
                    </m:r>
                    <m:d>
                      <m:dPr>
                        <m:ctrlPr>
                          <a:rPr lang="en-US" altLang="zh-CN" b="1" i="1" smtClean="0">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𝒙</m:t>
                        </m:r>
                      </m:e>
                    </m:d>
                    <m:r>
                      <a:rPr lang="en-US" altLang="zh-CN" b="1" i="1" smtClean="0">
                        <a:latin typeface="Cambria Math" panose="02040503050406030204" pitchFamily="18" charset="0"/>
                        <a:ea typeface="Cambria Math" panose="02040503050406030204" pitchFamily="18" charset="0"/>
                      </a:rPr>
                      <m:t>)</m:t>
                    </m:r>
                  </m:oMath>
                </a14:m>
                <a:endParaRPr lang="en-US" altLang="zh-CN" b="1" dirty="0" smtClean="0">
                  <a:latin typeface="Times New Roman" panose="02020603050405020304" pitchFamily="18" charset="0"/>
                  <a:cs typeface="Times New Roman" panose="02020603050405020304" pitchFamily="18" charset="0"/>
                </a:endParaRPr>
              </a:p>
              <a:p>
                <a:r>
                  <a:rPr lang="zh-CN" altLang="en-US" b="1" dirty="0" smtClean="0">
                    <a:latin typeface="Times New Roman" panose="02020603050405020304" pitchFamily="18" charset="0"/>
                    <a:cs typeface="Times New Roman" panose="02020603050405020304" pitchFamily="18" charset="0"/>
                  </a:rPr>
                  <a:t>证明 </a:t>
                </a:r>
                <a:r>
                  <a:rPr lang="en-US" altLang="zh-CN" b="1" dirty="0" smtClean="0">
                    <a:latin typeface="Times New Roman" panose="02020603050405020304" pitchFamily="18" charset="0"/>
                    <a:cs typeface="Times New Roman" panose="02020603050405020304" pitchFamily="18" charset="0"/>
                  </a:rPr>
                  <a:t>(1) </a:t>
                </a:r>
                <a14:m>
                  <m:oMath xmlns:m="http://schemas.openxmlformats.org/officeDocument/2006/math">
                    <m:r>
                      <a:rPr lang="en-US" altLang="zh-CN" b="1" i="1">
                        <a:latin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rPr>
                      <m:t>)(</m:t>
                    </m:r>
                    <m:r>
                      <a:rPr lang="en-US" altLang="zh-CN" b="1" i="1">
                        <a:latin typeface="Cambria Math" panose="02040503050406030204" pitchFamily="18" charset="0"/>
                      </a:rPr>
                      <m:t>𝑪</m:t>
                    </m:r>
                    <m:r>
                      <a:rPr lang="en-US" altLang="zh-CN" b="1" i="1">
                        <a:latin typeface="Cambria Math" panose="02040503050406030204" pitchFamily="18" charset="0"/>
                      </a:rPr>
                      <m:t>(</m:t>
                    </m:r>
                    <m:r>
                      <a:rPr lang="en-US" altLang="zh-CN" b="1" i="1">
                        <a:latin typeface="Cambria Math" panose="02040503050406030204" pitchFamily="18" charset="0"/>
                      </a:rPr>
                      <m:t>𝒙</m:t>
                    </m:r>
                    <m:r>
                      <a:rPr lang="en-US" altLang="zh-CN" b="1" i="1">
                        <a:latin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𝑾</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𝑹</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oMath>
                </a14:m>
                <a:r>
                  <a:rPr lang="zh-CN" altLang="en-US" b="1" dirty="0" smtClean="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P</a:t>
                </a:r>
              </a:p>
              <a:p>
                <a:pPr marL="0" indent="0">
                  <a:buNone/>
                </a:pPr>
                <a:r>
                  <a:rPr lang="en-US" altLang="zh-CN" b="1" dirty="0" smtClean="0">
                    <a:latin typeface="Times New Roman" panose="02020603050405020304" pitchFamily="18" charset="0"/>
                    <a:cs typeface="Times New Roman" panose="02020603050405020304" pitchFamily="18" charset="0"/>
                  </a:rPr>
                  <a:t>             (2) </a:t>
                </a:r>
                <a14:m>
                  <m:oMath xmlns:m="http://schemas.openxmlformats.org/officeDocument/2006/math">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𝑪</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𝑸</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oMath>
                </a14:m>
                <a:r>
                  <a:rPr lang="zh-CN" altLang="en-US" b="1" dirty="0" smtClean="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P</a:t>
                </a:r>
              </a:p>
              <a:p>
                <a:pPr marL="0" indent="0">
                  <a:buNone/>
                </a:pP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            (3) </a:t>
                </a:r>
                <a14:m>
                  <m:oMath xmlns:m="http://schemas.openxmlformats.org/officeDocument/2006/math">
                    <m:r>
                      <a:rPr lang="en-US" altLang="zh-CN" b="1" i="1">
                        <a:latin typeface="Cambria Math" panose="02040503050406030204" pitchFamily="18" charset="0"/>
                        <a:ea typeface="Cambria Math" panose="02040503050406030204" pitchFamily="18" charset="0"/>
                      </a:rPr>
                      <m:t>𝑪</m:t>
                    </m:r>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𝒂</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𝑸</m:t>
                    </m:r>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𝒂</m:t>
                    </m:r>
                    <m:r>
                      <a:rPr lang="en-US" altLang="zh-CN" b="1" i="1">
                        <a:latin typeface="Cambria Math" panose="02040503050406030204" pitchFamily="18" charset="0"/>
                        <a:ea typeface="Cambria Math" panose="02040503050406030204" pitchFamily="18" charset="0"/>
                      </a:rPr>
                      <m:t>)</m:t>
                    </m:r>
                  </m:oMath>
                </a14:m>
                <a:r>
                  <a:rPr lang="zh-CN" altLang="en-US" b="1" dirty="0">
                    <a:latin typeface="Times New Roman" panose="02020603050405020304" pitchFamily="18" charset="0"/>
                    <a:cs typeface="Times New Roman" panose="02020603050405020304" pitchFamily="18" charset="0"/>
                  </a:rPr>
                  <a:t>           </a:t>
                </a:r>
                <a:r>
                  <a:rPr lang="zh-CN" altLang="en-US" b="1" dirty="0" smtClean="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     ES(2)</a:t>
                </a:r>
                <a:endParaRPr lang="en-US" altLang="zh-CN" b="1" dirty="0">
                  <a:latin typeface="Times New Roman" panose="02020603050405020304" pitchFamily="18" charset="0"/>
                  <a:cs typeface="Times New Roman" panose="02020603050405020304" pitchFamily="18" charset="0"/>
                </a:endParaRPr>
              </a:p>
              <a:p>
                <a:pPr marL="0" indent="0">
                  <a:buNone/>
                </a:pPr>
                <a:r>
                  <a:rPr lang="en-US" altLang="zh-CN" b="1" dirty="0" smtClean="0">
                    <a:latin typeface="Times New Roman" panose="02020603050405020304" pitchFamily="18" charset="0"/>
                    <a:cs typeface="Times New Roman" panose="02020603050405020304" pitchFamily="18" charset="0"/>
                  </a:rPr>
                  <a:t>             (4) </a:t>
                </a:r>
                <a14:m>
                  <m:oMath xmlns:m="http://schemas.openxmlformats.org/officeDocument/2006/math">
                    <m:r>
                      <a:rPr lang="en-US" altLang="zh-CN" b="1" i="1">
                        <a:latin typeface="Cambria Math" panose="02040503050406030204" pitchFamily="18" charset="0"/>
                      </a:rPr>
                      <m:t>𝑪</m:t>
                    </m:r>
                    <m:r>
                      <a:rPr lang="en-US" altLang="zh-CN" b="1" i="1">
                        <a:latin typeface="Cambria Math" panose="02040503050406030204" pitchFamily="18" charset="0"/>
                      </a:rPr>
                      <m:t>(</m:t>
                    </m:r>
                    <m:r>
                      <a:rPr lang="en-US" altLang="zh-CN" b="1" i="1" smtClean="0">
                        <a:latin typeface="Cambria Math" panose="02040503050406030204" pitchFamily="18" charset="0"/>
                      </a:rPr>
                      <m:t>𝒂</m:t>
                    </m:r>
                    <m:r>
                      <a:rPr lang="en-US" altLang="zh-CN" b="1" i="1">
                        <a:latin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𝑾</m:t>
                    </m:r>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𝒂</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𝑹</m:t>
                    </m:r>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𝒂</m:t>
                    </m:r>
                    <m:r>
                      <a:rPr lang="en-US" altLang="zh-CN" b="1" i="1">
                        <a:latin typeface="Cambria Math" panose="02040503050406030204" pitchFamily="18" charset="0"/>
                        <a:ea typeface="Cambria Math" panose="02040503050406030204" pitchFamily="18" charset="0"/>
                      </a:rPr>
                      <m:t>)</m:t>
                    </m:r>
                  </m:oMath>
                </a14:m>
                <a:r>
                  <a:rPr lang="zh-CN" altLang="en-US" b="1" dirty="0" smtClean="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US(1)</a:t>
                </a:r>
              </a:p>
              <a:p>
                <a:pPr marL="0" indent="0">
                  <a:buNone/>
                </a:pP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            (5) </a:t>
                </a:r>
                <a14:m>
                  <m:oMath xmlns:m="http://schemas.openxmlformats.org/officeDocument/2006/math">
                    <m:r>
                      <a:rPr lang="en-US" altLang="zh-CN" b="1" i="1">
                        <a:latin typeface="Cambria Math" panose="02040503050406030204" pitchFamily="18" charset="0"/>
                      </a:rPr>
                      <m:t>𝑪</m:t>
                    </m:r>
                    <m:r>
                      <a:rPr lang="en-US" altLang="zh-CN" b="1" i="1">
                        <a:latin typeface="Cambria Math" panose="02040503050406030204" pitchFamily="18" charset="0"/>
                      </a:rPr>
                      <m:t>(</m:t>
                    </m:r>
                    <m:r>
                      <a:rPr lang="en-US" altLang="zh-CN" b="1" i="1">
                        <a:latin typeface="Cambria Math" panose="02040503050406030204" pitchFamily="18" charset="0"/>
                      </a:rPr>
                      <m:t>𝒂</m:t>
                    </m:r>
                    <m:r>
                      <a:rPr lang="en-US" altLang="zh-CN" b="1" i="1">
                        <a:latin typeface="Cambria Math" panose="02040503050406030204" pitchFamily="18" charset="0"/>
                      </a:rPr>
                      <m:t>)</m:t>
                    </m:r>
                  </m:oMath>
                </a14:m>
                <a:r>
                  <a:rPr lang="en-US" altLang="zh-CN" b="1" dirty="0" smtClean="0">
                    <a:latin typeface="Times New Roman" panose="02020603050405020304" pitchFamily="18" charset="0"/>
                    <a:cs typeface="Times New Roman" panose="02020603050405020304" pitchFamily="18" charset="0"/>
                  </a:rPr>
                  <a:t>                                                  T(3)I</a:t>
                </a:r>
              </a:p>
              <a:p>
                <a:pPr marL="0" indent="0">
                  <a:buNone/>
                </a:pP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            (6) </a:t>
                </a:r>
                <a14:m>
                  <m:oMath xmlns:m="http://schemas.openxmlformats.org/officeDocument/2006/math">
                    <m:r>
                      <a:rPr lang="en-US" altLang="zh-CN" b="1" i="1">
                        <a:latin typeface="Cambria Math" panose="02040503050406030204" pitchFamily="18" charset="0"/>
                        <a:ea typeface="Cambria Math" panose="02040503050406030204" pitchFamily="18" charset="0"/>
                      </a:rPr>
                      <m:t>𝑾</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𝒂</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𝑹</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𝒂</m:t>
                    </m:r>
                    <m:r>
                      <a:rPr lang="en-US" altLang="zh-CN" b="1" i="1">
                        <a:latin typeface="Cambria Math" panose="02040503050406030204" pitchFamily="18" charset="0"/>
                        <a:ea typeface="Cambria Math" panose="02040503050406030204" pitchFamily="18" charset="0"/>
                      </a:rPr>
                      <m:t>)</m:t>
                    </m:r>
                  </m:oMath>
                </a14:m>
                <a:r>
                  <a:rPr lang="zh-CN" altLang="en-US" b="1" dirty="0">
                    <a:latin typeface="Times New Roman" panose="02020603050405020304" pitchFamily="18" charset="0"/>
                    <a:cs typeface="Times New Roman" panose="02020603050405020304" pitchFamily="18" charset="0"/>
                  </a:rPr>
                  <a:t> </a:t>
                </a:r>
                <a:r>
                  <a:rPr lang="zh-CN" altLang="en-US" b="1" dirty="0" smtClean="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T(4),(5)I</a:t>
                </a:r>
              </a:p>
              <a:p>
                <a:pPr marL="0" indent="0">
                  <a:buNone/>
                </a:pP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            (7) </a:t>
                </a:r>
                <a14:m>
                  <m:oMath xmlns:m="http://schemas.openxmlformats.org/officeDocument/2006/math">
                    <m:r>
                      <a:rPr lang="en-US" altLang="zh-CN" b="1" i="1">
                        <a:latin typeface="Cambria Math" panose="02040503050406030204" pitchFamily="18" charset="0"/>
                        <a:ea typeface="Cambria Math" panose="02040503050406030204" pitchFamily="18" charset="0"/>
                      </a:rPr>
                      <m:t>𝑸</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𝒂</m:t>
                    </m:r>
                    <m:r>
                      <a:rPr lang="en-US" altLang="zh-CN" b="1" i="1">
                        <a:latin typeface="Cambria Math" panose="02040503050406030204" pitchFamily="18" charset="0"/>
                        <a:ea typeface="Cambria Math" panose="02040503050406030204" pitchFamily="18" charset="0"/>
                      </a:rPr>
                      <m:t>)</m:t>
                    </m:r>
                  </m:oMath>
                </a14:m>
                <a:r>
                  <a:rPr lang="zh-CN" altLang="en-US" b="1" dirty="0">
                    <a:latin typeface="Times New Roman" panose="02020603050405020304" pitchFamily="18" charset="0"/>
                    <a:cs typeface="Times New Roman" panose="02020603050405020304" pitchFamily="18" charset="0"/>
                  </a:rPr>
                  <a:t> </a:t>
                </a:r>
                <a:r>
                  <a:rPr lang="zh-CN" altLang="en-US" b="1" dirty="0" smtClean="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T(3)I</a:t>
                </a:r>
                <a:endParaRPr lang="en-US" altLang="zh-CN" b="1" dirty="0">
                  <a:latin typeface="Times New Roman" panose="02020603050405020304" pitchFamily="18" charset="0"/>
                  <a:cs typeface="Times New Roman" panose="02020603050405020304" pitchFamily="18" charset="0"/>
                </a:endParaRPr>
              </a:p>
              <a:p>
                <a:pPr marL="0" indent="0">
                  <a:buNone/>
                </a:pPr>
                <a:r>
                  <a:rPr lang="en-US" altLang="zh-CN" b="1" dirty="0" smtClean="0">
                    <a:latin typeface="Times New Roman" panose="02020603050405020304" pitchFamily="18" charset="0"/>
                    <a:cs typeface="Times New Roman" panose="02020603050405020304" pitchFamily="18" charset="0"/>
                  </a:rPr>
                  <a:t>             (8) </a:t>
                </a:r>
                <a14:m>
                  <m:oMath xmlns:m="http://schemas.openxmlformats.org/officeDocument/2006/math">
                    <m:r>
                      <a:rPr lang="en-US" altLang="zh-CN" b="1" i="1">
                        <a:latin typeface="Cambria Math" panose="02040503050406030204" pitchFamily="18" charset="0"/>
                        <a:ea typeface="Cambria Math" panose="02040503050406030204" pitchFamily="18" charset="0"/>
                      </a:rPr>
                      <m:t>𝑹</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𝒂</m:t>
                    </m:r>
                    <m:r>
                      <a:rPr lang="en-US" altLang="zh-CN" b="1" i="1">
                        <a:latin typeface="Cambria Math" panose="02040503050406030204" pitchFamily="18" charset="0"/>
                        <a:ea typeface="Cambria Math" panose="02040503050406030204" pitchFamily="18" charset="0"/>
                      </a:rPr>
                      <m:t>)</m:t>
                    </m:r>
                  </m:oMath>
                </a14:m>
                <a:r>
                  <a:rPr lang="zh-CN" altLang="en-US" b="1" dirty="0">
                    <a:latin typeface="Times New Roman" panose="02020603050405020304" pitchFamily="18" charset="0"/>
                    <a:cs typeface="Times New Roman" panose="02020603050405020304" pitchFamily="18" charset="0"/>
                  </a:rPr>
                  <a:t> </a:t>
                </a:r>
                <a:r>
                  <a:rPr lang="zh-CN" altLang="en-US" b="1" dirty="0" smtClean="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T(6)I</a:t>
                </a:r>
              </a:p>
              <a:p>
                <a:pPr marL="0" indent="0">
                  <a:buNone/>
                </a:pP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            (9)</a:t>
                </a:r>
                <a:r>
                  <a:rPr lang="en-US" altLang="zh-CN" b="1"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altLang="zh-CN" b="1" i="1">
                        <a:latin typeface="Cambria Math" panose="02040503050406030204" pitchFamily="18" charset="0"/>
                        <a:ea typeface="Cambria Math" panose="02040503050406030204" pitchFamily="18" charset="0"/>
                      </a:rPr>
                      <m:t>𝑸</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𝒂</m:t>
                    </m:r>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𝑹</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𝒂</m:t>
                    </m:r>
                    <m:r>
                      <a:rPr lang="en-US" altLang="zh-CN" b="1" i="1" smtClean="0">
                        <a:latin typeface="Cambria Math" panose="02040503050406030204" pitchFamily="18" charset="0"/>
                        <a:ea typeface="Cambria Math" panose="02040503050406030204" pitchFamily="18" charset="0"/>
                      </a:rPr>
                      <m:t>)</m:t>
                    </m:r>
                  </m:oMath>
                </a14:m>
                <a:r>
                  <a:rPr lang="zh-CN" altLang="en-US" b="1" dirty="0" smtClean="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T(7)(8)I</a:t>
                </a:r>
                <a:r>
                  <a:rPr lang="zh-CN" altLang="en-US" b="1" dirty="0" smtClean="0">
                    <a:latin typeface="Times New Roman" panose="02020603050405020304" pitchFamily="18" charset="0"/>
                    <a:cs typeface="Times New Roman" panose="02020603050405020304" pitchFamily="18" charset="0"/>
                  </a:rPr>
                  <a:t> </a:t>
                </a:r>
                <a:endParaRPr lang="en-US" altLang="zh-CN" b="1" dirty="0" smtClean="0">
                  <a:latin typeface="Times New Roman" panose="02020603050405020304" pitchFamily="18" charset="0"/>
                  <a:cs typeface="Times New Roman" panose="02020603050405020304" pitchFamily="18" charset="0"/>
                </a:endParaRPr>
              </a:p>
              <a:p>
                <a:pPr marL="0" indent="0">
                  <a:buNone/>
                </a:pPr>
                <a:r>
                  <a:rPr lang="en-US" altLang="zh-CN" b="1" dirty="0" smtClean="0">
                    <a:latin typeface="Times New Roman" panose="02020603050405020304" pitchFamily="18" charset="0"/>
                    <a:cs typeface="Times New Roman" panose="02020603050405020304" pitchFamily="18" charset="0"/>
                  </a:rPr>
                  <a:t>            (10)</a:t>
                </a:r>
                <a:r>
                  <a:rPr lang="en-US" altLang="zh-CN" b="1"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𝑸</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𝒙</m:t>
                        </m:r>
                      </m:e>
                    </m:d>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𝑹</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𝒙</m:t>
                        </m:r>
                      </m:e>
                    </m:d>
                    <m:r>
                      <a:rPr lang="en-US" altLang="zh-CN" b="1" i="1">
                        <a:latin typeface="Cambria Math" panose="02040503050406030204" pitchFamily="18" charset="0"/>
                        <a:ea typeface="Cambria Math" panose="02040503050406030204" pitchFamily="18" charset="0"/>
                      </a:rPr>
                      <m:t>)</m:t>
                    </m:r>
                  </m:oMath>
                </a14:m>
                <a:r>
                  <a:rPr lang="en-US" altLang="zh-CN" b="1" dirty="0" smtClean="0">
                    <a:latin typeface="Times New Roman" panose="02020603050405020304" pitchFamily="18" charset="0"/>
                    <a:cs typeface="Times New Roman" panose="02020603050405020304" pitchFamily="18" charset="0"/>
                  </a:rPr>
                  <a:t>                          EG</a:t>
                </a:r>
                <a:endParaRPr lang="en-US" altLang="zh-CN" b="1"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67544" y="1124744"/>
                <a:ext cx="8229600" cy="5328592"/>
              </a:xfrm>
              <a:blipFill rotWithShape="0">
                <a:blip r:embed="rId2"/>
                <a:stretch>
                  <a:fillRect l="-1037" t="-1259" b="-45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B67C87BA-7BB4-4FBB-8EE6-A30C0FB65631}" type="datetime1">
              <a:rPr lang="zh-CN" altLang="en-US" smtClean="0"/>
              <a:pPr/>
              <a:t>2019/10/29</a:t>
            </a:fld>
            <a:endParaRPr lang="zh-CN" altLang="en-US"/>
          </a:p>
        </p:txBody>
      </p:sp>
      <p:sp>
        <p:nvSpPr>
          <p:cNvPr id="5" name="灯片编号占位符 4"/>
          <p:cNvSpPr>
            <a:spLocks noGrp="1"/>
          </p:cNvSpPr>
          <p:nvPr>
            <p:ph type="sldNum" sz="quarter" idx="12"/>
          </p:nvPr>
        </p:nvSpPr>
        <p:spPr/>
        <p:txBody>
          <a:bodyPr/>
          <a:lstStyle/>
          <a:p>
            <a:fld id="{9880C485-3EAF-4318-915D-9216C2569B1B}" type="slidenum">
              <a:rPr lang="zh-CN" altLang="en-US" smtClean="0"/>
              <a:pPr/>
              <a:t>48</a:t>
            </a:fld>
            <a:endParaRPr lang="zh-CN" altLang="en-US"/>
          </a:p>
        </p:txBody>
      </p:sp>
    </p:spTree>
    <p:extLst>
      <p:ext uri="{BB962C8B-B14F-4D97-AF65-F5344CB8AC3E}">
        <p14:creationId xmlns:p14="http://schemas.microsoft.com/office/powerpoint/2010/main" val="37197699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2-7 </a:t>
            </a:r>
            <a:r>
              <a:rPr lang="zh-CN" altLang="en-US" dirty="0"/>
              <a:t>谓词演算的推理理论</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67544" y="980728"/>
                <a:ext cx="8229600" cy="5544616"/>
              </a:xfrm>
            </p:spPr>
            <p:txBody>
              <a:bodyPr/>
              <a:lstStyle/>
              <a:p>
                <a:r>
                  <a:rPr lang="zh-CN" altLang="en-US" b="1" dirty="0" smtClean="0">
                    <a:solidFill>
                      <a:srgbClr val="0000CC"/>
                    </a:solidFill>
                  </a:rPr>
                  <a:t>例题</a:t>
                </a:r>
                <a:r>
                  <a:rPr lang="en-US" altLang="zh-CN" b="1" dirty="0" smtClean="0">
                    <a:solidFill>
                      <a:srgbClr val="0000CC"/>
                    </a:solidFill>
                  </a:rPr>
                  <a:t>3</a:t>
                </a:r>
                <a:r>
                  <a:rPr lang="en-US" altLang="zh-CN" b="1" dirty="0" smtClean="0"/>
                  <a:t> </a:t>
                </a:r>
                <a:r>
                  <a:rPr lang="zh-CN" altLang="en-US" b="1" dirty="0" smtClean="0"/>
                  <a:t>证明</a:t>
                </a:r>
                <a14:m>
                  <m:oMath xmlns:m="http://schemas.openxmlformats.org/officeDocument/2006/math">
                    <m:r>
                      <a:rPr lang="en-US" altLang="zh-CN" b="1" i="1" smtClean="0">
                        <a:latin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rPr>
                      <m:t>)(</m:t>
                    </m:r>
                    <m:r>
                      <a:rPr lang="en-US" altLang="zh-CN" b="1" i="1" smtClean="0">
                        <a:latin typeface="Cambria Math" panose="02040503050406030204" pitchFamily="18" charset="0"/>
                      </a:rPr>
                      <m:t>𝑷</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𝒙</m:t>
                        </m:r>
                      </m:e>
                    </m:d>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𝑸</m:t>
                    </m:r>
                    <m:d>
                      <m:dPr>
                        <m:ctrlPr>
                          <a:rPr lang="en-US" altLang="zh-CN" b="1" i="1" smtClean="0">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𝒙</m:t>
                        </m:r>
                      </m:e>
                    </m:d>
                    <m:r>
                      <a:rPr lang="en-US" altLang="zh-CN" b="1" i="1" smtClean="0">
                        <a:latin typeface="Cambria Math" panose="02040503050406030204" pitchFamily="18" charset="0"/>
                        <a:ea typeface="Cambria Math" panose="02040503050406030204" pitchFamily="18" charset="0"/>
                      </a:rPr>
                      <m:t>)⇒</m:t>
                    </m:r>
                    <m:d>
                      <m:dPr>
                        <m:ctrlPr>
                          <a:rPr lang="en-US" altLang="zh-CN" b="1" i="1" smtClean="0">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e>
                    </m:d>
                    <m:r>
                      <a:rPr lang="en-US" altLang="zh-CN" b="1" i="1" smtClean="0">
                        <a:latin typeface="Cambria Math" panose="02040503050406030204" pitchFamily="18" charset="0"/>
                        <a:ea typeface="Cambria Math" panose="02040503050406030204" pitchFamily="18" charset="0"/>
                      </a:rPr>
                      <m:t>𝑷</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d>
                      <m:dPr>
                        <m:ctrlPr>
                          <a:rPr lang="en-US" altLang="zh-CN" b="1" i="1" smtClean="0">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e>
                    </m:d>
                    <m:r>
                      <a:rPr lang="en-US" altLang="zh-CN" b="1" i="1" smtClean="0">
                        <a:latin typeface="Cambria Math" panose="02040503050406030204" pitchFamily="18" charset="0"/>
                        <a:ea typeface="Cambria Math" panose="02040503050406030204" pitchFamily="18" charset="0"/>
                      </a:rPr>
                      <m:t>𝑸</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oMath>
                </a14:m>
                <a:endParaRPr lang="en-US" altLang="zh-CN" b="1" dirty="0" smtClean="0"/>
              </a:p>
              <a:p>
                <a:r>
                  <a:rPr lang="zh-CN" altLang="en-US" sz="2000" b="1" dirty="0" smtClean="0">
                    <a:latin typeface="Times New Roman" panose="02020603050405020304" pitchFamily="18" charset="0"/>
                    <a:cs typeface="Times New Roman" panose="02020603050405020304" pitchFamily="18" charset="0"/>
                  </a:rPr>
                  <a:t>证</a:t>
                </a:r>
                <a:r>
                  <a:rPr lang="en-US" altLang="zh-CN" sz="2000" b="1" dirty="0" smtClean="0">
                    <a:latin typeface="Times New Roman" panose="02020603050405020304" pitchFamily="18" charset="0"/>
                    <a:cs typeface="Times New Roman" panose="02020603050405020304" pitchFamily="18" charset="0"/>
                  </a:rPr>
                  <a:t>1.  (1) </a:t>
                </a:r>
                <a14:m>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𝒙</m:t>
                        </m:r>
                      </m:e>
                    </m:d>
                    <m:r>
                      <a:rPr lang="en-US" altLang="zh-CN" sz="2000" b="1" i="1">
                        <a:latin typeface="Cambria Math" panose="02040503050406030204" pitchFamily="18" charset="0"/>
                        <a:ea typeface="Cambria Math" panose="02040503050406030204" pitchFamily="18" charset="0"/>
                      </a:rPr>
                      <m:t>𝑷</m:t>
                    </m:r>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𝒙</m:t>
                        </m:r>
                      </m:e>
                    </m:d>
                    <m:r>
                      <a:rPr lang="en-US" altLang="zh-CN" sz="2000" b="1" i="1">
                        <a:latin typeface="Cambria Math" panose="02040503050406030204" pitchFamily="18" charset="0"/>
                        <a:ea typeface="Cambria Math" panose="02040503050406030204" pitchFamily="18" charset="0"/>
                      </a:rPr>
                      <m:t>∨</m:t>
                    </m:r>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𝒙</m:t>
                        </m:r>
                      </m:e>
                    </m:d>
                    <m:r>
                      <a:rPr lang="en-US" altLang="zh-CN" sz="2000" b="1" i="1">
                        <a:latin typeface="Cambria Math" panose="02040503050406030204" pitchFamily="18" charset="0"/>
                        <a:ea typeface="Cambria Math" panose="02040503050406030204" pitchFamily="18" charset="0"/>
                      </a:rPr>
                      <m:t>𝑸</m:t>
                    </m:r>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𝒙</m:t>
                        </m:r>
                      </m:e>
                    </m:d>
                    <m:r>
                      <a:rPr lang="en-US" altLang="zh-CN" sz="2000" b="1" i="1" smtClean="0">
                        <a:latin typeface="Cambria Math" panose="02040503050406030204" pitchFamily="18" charset="0"/>
                        <a:ea typeface="Cambria Math" panose="02040503050406030204" pitchFamily="18" charset="0"/>
                      </a:rPr>
                      <m:t>)</m:t>
                    </m:r>
                  </m:oMath>
                </a14:m>
                <a:r>
                  <a:rPr lang="en-US" altLang="zh-CN" sz="2000" b="1" dirty="0" smtClean="0">
                    <a:latin typeface="Times New Roman" panose="02020603050405020304" pitchFamily="18" charset="0"/>
                    <a:cs typeface="Times New Roman" panose="02020603050405020304" pitchFamily="18" charset="0"/>
                  </a:rPr>
                  <a:t>                       P(</a:t>
                </a:r>
                <a:r>
                  <a:rPr lang="zh-CN" altLang="en-US" sz="2000" b="1" dirty="0" smtClean="0">
                    <a:latin typeface="Times New Roman" panose="02020603050405020304" pitchFamily="18" charset="0"/>
                    <a:cs typeface="Times New Roman" panose="02020603050405020304" pitchFamily="18" charset="0"/>
                  </a:rPr>
                  <a:t>附加前提</a:t>
                </a:r>
                <a:r>
                  <a:rPr lang="en-US" altLang="zh-CN" sz="2000" b="1" dirty="0" smtClean="0">
                    <a:latin typeface="Times New Roman" panose="02020603050405020304" pitchFamily="18" charset="0"/>
                    <a:cs typeface="Times New Roman" panose="02020603050405020304" pitchFamily="18" charset="0"/>
                  </a:rPr>
                  <a:t>)</a:t>
                </a:r>
              </a:p>
              <a:p>
                <a:pPr marL="0" indent="0">
                  <a:buNone/>
                </a:pPr>
                <a:r>
                  <a:rPr lang="en-US" altLang="zh-CN" sz="2000" b="1" dirty="0">
                    <a:latin typeface="Times New Roman" panose="02020603050405020304" pitchFamily="18" charset="0"/>
                    <a:cs typeface="Times New Roman" panose="02020603050405020304" pitchFamily="18" charset="0"/>
                  </a:rPr>
                  <a:t> </a:t>
                </a:r>
                <a:r>
                  <a:rPr lang="en-US" altLang="zh-CN" sz="2000" b="1" dirty="0" smtClean="0">
                    <a:latin typeface="Times New Roman" panose="02020603050405020304" pitchFamily="18" charset="0"/>
                    <a:cs typeface="Times New Roman" panose="02020603050405020304" pitchFamily="18" charset="0"/>
                  </a:rPr>
                  <a:t>            (2) </a:t>
                </a:r>
                <a14:m>
                  <m:oMath xmlns:m="http://schemas.openxmlformats.org/officeDocument/2006/math">
                    <m:r>
                      <a:rPr lang="en-US" altLang="zh-CN" sz="2000" b="1" i="1">
                        <a:latin typeface="Cambria Math" panose="02040503050406030204" pitchFamily="18" charset="0"/>
                        <a:ea typeface="Cambria Math" panose="02040503050406030204" pitchFamily="18" charset="0"/>
                      </a:rPr>
                      <m:t>¬</m:t>
                    </m:r>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𝒙</m:t>
                        </m:r>
                      </m:e>
                    </m:d>
                    <m:r>
                      <a:rPr lang="en-US" altLang="zh-CN" sz="2000" b="1" i="1">
                        <a:latin typeface="Cambria Math" panose="02040503050406030204" pitchFamily="18" charset="0"/>
                        <a:ea typeface="Cambria Math" panose="02040503050406030204" pitchFamily="18" charset="0"/>
                      </a:rPr>
                      <m:t>𝑷</m:t>
                    </m:r>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𝒙</m:t>
                        </m:r>
                      </m:e>
                    </m:d>
                    <m:r>
                      <a:rPr lang="en-US" altLang="zh-CN" sz="2000" b="1" i="1">
                        <a:latin typeface="Cambria Math" panose="02040503050406030204" pitchFamily="18" charset="0"/>
                        <a:ea typeface="Cambria Math" panose="02040503050406030204" pitchFamily="18" charset="0"/>
                      </a:rPr>
                      <m:t>∧¬</m:t>
                    </m:r>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𝒙</m:t>
                        </m:r>
                      </m:e>
                    </m:d>
                    <m:r>
                      <a:rPr lang="en-US" altLang="zh-CN" sz="2000" b="1" i="1">
                        <a:latin typeface="Cambria Math" panose="02040503050406030204" pitchFamily="18" charset="0"/>
                        <a:ea typeface="Cambria Math" panose="02040503050406030204" pitchFamily="18" charset="0"/>
                      </a:rPr>
                      <m:t>𝑸</m:t>
                    </m:r>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𝒙</m:t>
                        </m:r>
                      </m:e>
                    </m:d>
                    <m:r>
                      <a:rPr lang="en-US" altLang="zh-CN" sz="2000" b="1" i="1">
                        <a:latin typeface="Cambria Math" panose="02040503050406030204" pitchFamily="18" charset="0"/>
                        <a:ea typeface="Cambria Math" panose="02040503050406030204" pitchFamily="18" charset="0"/>
                      </a:rPr>
                      <m:t> </m:t>
                    </m:r>
                  </m:oMath>
                </a14:m>
                <a:r>
                  <a:rPr lang="en-US" altLang="zh-CN" sz="2000" b="1" dirty="0">
                    <a:latin typeface="Times New Roman" panose="02020603050405020304" pitchFamily="18" charset="0"/>
                    <a:cs typeface="Times New Roman" panose="02020603050405020304" pitchFamily="18" charset="0"/>
                  </a:rPr>
                  <a:t>                       </a:t>
                </a:r>
                <a:r>
                  <a:rPr lang="en-US" altLang="zh-CN" sz="2000" b="1" dirty="0" smtClean="0">
                    <a:latin typeface="Times New Roman" panose="02020603050405020304" pitchFamily="18" charset="0"/>
                    <a:cs typeface="Times New Roman" panose="02020603050405020304" pitchFamily="18" charset="0"/>
                  </a:rPr>
                  <a:t>T(1) E</a:t>
                </a:r>
              </a:p>
              <a:p>
                <a:pPr marL="0" indent="0">
                  <a:buNone/>
                </a:pPr>
                <a:r>
                  <a:rPr lang="en-US" altLang="zh-CN" sz="2000" b="1" dirty="0">
                    <a:latin typeface="Times New Roman" panose="02020603050405020304" pitchFamily="18" charset="0"/>
                    <a:cs typeface="Times New Roman" panose="02020603050405020304" pitchFamily="18" charset="0"/>
                  </a:rPr>
                  <a:t> </a:t>
                </a:r>
                <a:r>
                  <a:rPr lang="en-US" altLang="zh-CN" sz="2000" b="1" dirty="0" smtClean="0">
                    <a:latin typeface="Times New Roman" panose="02020603050405020304" pitchFamily="18" charset="0"/>
                    <a:cs typeface="Times New Roman" panose="02020603050405020304" pitchFamily="18" charset="0"/>
                  </a:rPr>
                  <a:t>            (3) </a:t>
                </a:r>
                <a14:m>
                  <m:oMath xmlns:m="http://schemas.openxmlformats.org/officeDocument/2006/math">
                    <m:r>
                      <a:rPr lang="en-US" altLang="zh-CN" sz="2000" b="1" i="1">
                        <a:latin typeface="Cambria Math" panose="02040503050406030204" pitchFamily="18" charset="0"/>
                        <a:ea typeface="Cambria Math" panose="02040503050406030204" pitchFamily="18" charset="0"/>
                      </a:rPr>
                      <m:t>¬</m:t>
                    </m:r>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𝒙</m:t>
                        </m:r>
                      </m:e>
                    </m:d>
                    <m:r>
                      <a:rPr lang="en-US" altLang="zh-CN" sz="2000" b="1" i="1">
                        <a:latin typeface="Cambria Math" panose="02040503050406030204" pitchFamily="18" charset="0"/>
                        <a:ea typeface="Cambria Math" panose="02040503050406030204" pitchFamily="18" charset="0"/>
                      </a:rPr>
                      <m:t>𝑷</m:t>
                    </m:r>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𝒙</m:t>
                        </m:r>
                      </m:e>
                    </m:d>
                    <m:r>
                      <a:rPr lang="en-US" altLang="zh-CN" sz="2000" b="1" i="1" smtClean="0">
                        <a:latin typeface="Cambria Math" panose="02040503050406030204" pitchFamily="18" charset="0"/>
                        <a:ea typeface="Cambria Math" panose="02040503050406030204" pitchFamily="18" charset="0"/>
                      </a:rPr>
                      <m:t>                                                       </m:t>
                    </m:r>
                  </m:oMath>
                </a14:m>
                <a:r>
                  <a:rPr lang="en-US" altLang="zh-CN" sz="2000" b="1" dirty="0" smtClean="0">
                    <a:latin typeface="Times New Roman" panose="02020603050405020304" pitchFamily="18" charset="0"/>
                    <a:cs typeface="Times New Roman" panose="02020603050405020304" pitchFamily="18" charset="0"/>
                  </a:rPr>
                  <a:t>T(2) I</a:t>
                </a:r>
              </a:p>
              <a:p>
                <a:pPr marL="0" indent="0">
                  <a:buNone/>
                </a:pPr>
                <a:r>
                  <a:rPr lang="en-US" altLang="zh-CN" sz="2000" b="1" dirty="0">
                    <a:latin typeface="Times New Roman" panose="02020603050405020304" pitchFamily="18" charset="0"/>
                    <a:cs typeface="Times New Roman" panose="02020603050405020304" pitchFamily="18" charset="0"/>
                  </a:rPr>
                  <a:t> </a:t>
                </a:r>
                <a:r>
                  <a:rPr lang="en-US" altLang="zh-CN" sz="2000" b="1" dirty="0" smtClean="0">
                    <a:latin typeface="Times New Roman" panose="02020603050405020304" pitchFamily="18" charset="0"/>
                    <a:cs typeface="Times New Roman" panose="02020603050405020304" pitchFamily="18" charset="0"/>
                  </a:rPr>
                  <a:t>            (4) </a:t>
                </a:r>
                <a14:m>
                  <m:oMath xmlns:m="http://schemas.openxmlformats.org/officeDocument/2006/math">
                    <m:d>
                      <m:dPr>
                        <m:ctrlPr>
                          <a:rPr lang="en-US" altLang="zh-CN" sz="2000" b="1" i="1">
                            <a:latin typeface="Cambria Math" panose="02040503050406030204" pitchFamily="18" charset="0"/>
                            <a:ea typeface="Cambria Math" panose="02040503050406030204" pitchFamily="18" charset="0"/>
                          </a:rPr>
                        </m:ctrlPr>
                      </m:dPr>
                      <m:e>
                        <m:r>
                          <a:rPr lang="en-US" altLang="zh-CN" sz="2000" b="1" i="1" smtClean="0">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𝒙</m:t>
                        </m:r>
                      </m:e>
                    </m:d>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𝑷</m:t>
                    </m:r>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𝒙</m:t>
                        </m:r>
                      </m:e>
                    </m:d>
                    <m:r>
                      <a:rPr lang="en-US" altLang="zh-CN" sz="2000" b="1" i="1">
                        <a:latin typeface="Cambria Math" panose="02040503050406030204" pitchFamily="18" charset="0"/>
                        <a:ea typeface="Cambria Math" panose="02040503050406030204" pitchFamily="18" charset="0"/>
                      </a:rPr>
                      <m:t>                                                       </m:t>
                    </m:r>
                  </m:oMath>
                </a14:m>
                <a:r>
                  <a:rPr lang="en-US" altLang="zh-CN" sz="2000" b="1" dirty="0" smtClean="0">
                    <a:latin typeface="Times New Roman" panose="02020603050405020304" pitchFamily="18" charset="0"/>
                    <a:cs typeface="Times New Roman" panose="02020603050405020304" pitchFamily="18" charset="0"/>
                  </a:rPr>
                  <a:t>T(3) </a:t>
                </a:r>
                <a:r>
                  <a:rPr lang="en-US" altLang="zh-CN" sz="2000" b="1" dirty="0">
                    <a:latin typeface="Times New Roman" panose="02020603050405020304" pitchFamily="18" charset="0"/>
                    <a:cs typeface="Times New Roman" panose="02020603050405020304" pitchFamily="18" charset="0"/>
                  </a:rPr>
                  <a:t>I</a:t>
                </a:r>
              </a:p>
              <a:p>
                <a:pPr marL="0" indent="0">
                  <a:buNone/>
                </a:pPr>
                <a:r>
                  <a:rPr lang="en-US" altLang="zh-CN" sz="2000" b="1" dirty="0" smtClean="0">
                    <a:latin typeface="Times New Roman" panose="02020603050405020304" pitchFamily="18" charset="0"/>
                    <a:cs typeface="Times New Roman" panose="02020603050405020304" pitchFamily="18" charset="0"/>
                  </a:rPr>
                  <a:t>             (5) </a:t>
                </a:r>
                <a14:m>
                  <m:oMath xmlns:m="http://schemas.openxmlformats.org/officeDocument/2006/math">
                    <m:r>
                      <a:rPr lang="en-US" altLang="zh-CN" sz="2000" b="1" i="1">
                        <a:latin typeface="Cambria Math" panose="02040503050406030204" pitchFamily="18" charset="0"/>
                        <a:ea typeface="Cambria Math" panose="02040503050406030204" pitchFamily="18" charset="0"/>
                      </a:rPr>
                      <m:t>¬</m:t>
                    </m:r>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𝒙</m:t>
                        </m:r>
                      </m:e>
                    </m:d>
                    <m:r>
                      <a:rPr lang="en-US" altLang="zh-CN" sz="2000" b="1" i="1">
                        <a:latin typeface="Cambria Math" panose="02040503050406030204" pitchFamily="18" charset="0"/>
                        <a:ea typeface="Cambria Math" panose="02040503050406030204" pitchFamily="18" charset="0"/>
                      </a:rPr>
                      <m:t>𝑸</m:t>
                    </m:r>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𝒙</m:t>
                        </m:r>
                      </m:e>
                    </m:d>
                  </m:oMath>
                </a14:m>
                <a:r>
                  <a:rPr lang="en-US" altLang="zh-CN" sz="2000" b="1" dirty="0">
                    <a:latin typeface="Times New Roman" panose="02020603050405020304" pitchFamily="18" charset="0"/>
                    <a:cs typeface="Times New Roman" panose="02020603050405020304" pitchFamily="18" charset="0"/>
                  </a:rPr>
                  <a:t>           </a:t>
                </a:r>
                <a:r>
                  <a:rPr lang="en-US" altLang="zh-CN" sz="2000" b="1" dirty="0" smtClean="0">
                    <a:latin typeface="Times New Roman" panose="02020603050405020304" pitchFamily="18" charset="0"/>
                    <a:cs typeface="Times New Roman" panose="02020603050405020304" pitchFamily="18" charset="0"/>
                  </a:rPr>
                  <a:t>                                     T(2) I</a:t>
                </a:r>
                <a:endParaRPr lang="en-US" altLang="zh-CN" sz="2000" b="1" dirty="0">
                  <a:latin typeface="Times New Roman" panose="02020603050405020304" pitchFamily="18" charset="0"/>
                  <a:cs typeface="Times New Roman" panose="02020603050405020304" pitchFamily="18" charset="0"/>
                </a:endParaRPr>
              </a:p>
              <a:p>
                <a:pPr marL="0" indent="0">
                  <a:buNone/>
                </a:pPr>
                <a:r>
                  <a:rPr lang="en-US" altLang="zh-CN" sz="2000" b="1" dirty="0" smtClean="0">
                    <a:latin typeface="Times New Roman" panose="02020603050405020304" pitchFamily="18" charset="0"/>
                    <a:cs typeface="Times New Roman" panose="02020603050405020304" pitchFamily="18" charset="0"/>
                  </a:rPr>
                  <a:t>             (6) </a:t>
                </a:r>
                <a14:m>
                  <m:oMath xmlns:m="http://schemas.openxmlformats.org/officeDocument/2006/math">
                    <m:d>
                      <m:dPr>
                        <m:ctrlPr>
                          <a:rPr lang="en-US" altLang="zh-CN" sz="2000" b="1" i="1">
                            <a:latin typeface="Cambria Math" panose="02040503050406030204" pitchFamily="18" charset="0"/>
                            <a:ea typeface="Cambria Math" panose="02040503050406030204" pitchFamily="18" charset="0"/>
                          </a:rPr>
                        </m:ctrlPr>
                      </m:dPr>
                      <m:e>
                        <m:r>
                          <a:rPr lang="en-US" altLang="zh-CN" sz="2000" b="1" i="1" smtClean="0">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𝒙</m:t>
                        </m:r>
                      </m:e>
                    </m:d>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𝑸</m:t>
                    </m:r>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𝒙</m:t>
                        </m:r>
                      </m:e>
                    </m:d>
                  </m:oMath>
                </a14:m>
                <a:r>
                  <a:rPr lang="en-US" altLang="zh-CN" sz="2000" b="1" dirty="0">
                    <a:latin typeface="Times New Roman" panose="02020603050405020304" pitchFamily="18" charset="0"/>
                    <a:cs typeface="Times New Roman" panose="02020603050405020304" pitchFamily="18" charset="0"/>
                  </a:rPr>
                  <a:t>                                                </a:t>
                </a:r>
                <a:r>
                  <a:rPr lang="en-US" altLang="zh-CN" sz="2000" b="1" dirty="0" smtClean="0">
                    <a:latin typeface="Times New Roman" panose="02020603050405020304" pitchFamily="18" charset="0"/>
                    <a:cs typeface="Times New Roman" panose="02020603050405020304" pitchFamily="18" charset="0"/>
                  </a:rPr>
                  <a:t>T(5) E</a:t>
                </a:r>
                <a:endParaRPr lang="en-US" altLang="zh-CN" sz="2000" b="1" dirty="0">
                  <a:latin typeface="Times New Roman" panose="02020603050405020304" pitchFamily="18" charset="0"/>
                  <a:cs typeface="Times New Roman" panose="02020603050405020304" pitchFamily="18" charset="0"/>
                </a:endParaRPr>
              </a:p>
              <a:p>
                <a:pPr marL="0" indent="0">
                  <a:buNone/>
                </a:pPr>
                <a:r>
                  <a:rPr lang="en-US" altLang="zh-CN" sz="2000" b="1" dirty="0" smtClean="0">
                    <a:latin typeface="Times New Roman" panose="02020603050405020304" pitchFamily="18" charset="0"/>
                    <a:cs typeface="Times New Roman" panose="02020603050405020304" pitchFamily="18" charset="0"/>
                  </a:rPr>
                  <a:t>             (7) </a:t>
                </a:r>
                <a14:m>
                  <m:oMath xmlns:m="http://schemas.openxmlformats.org/officeDocument/2006/math">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𝑷</m:t>
                    </m:r>
                    <m:d>
                      <m:dPr>
                        <m:ctrlPr>
                          <a:rPr lang="en-US" altLang="zh-CN" sz="2000" b="1" i="1">
                            <a:latin typeface="Cambria Math" panose="02040503050406030204" pitchFamily="18" charset="0"/>
                            <a:ea typeface="Cambria Math" panose="02040503050406030204" pitchFamily="18" charset="0"/>
                          </a:rPr>
                        </m:ctrlPr>
                      </m:dPr>
                      <m:e>
                        <m:r>
                          <a:rPr lang="en-US" altLang="zh-CN" sz="2000" b="1" i="1" smtClean="0">
                            <a:latin typeface="Cambria Math" panose="02040503050406030204" pitchFamily="18" charset="0"/>
                            <a:ea typeface="Cambria Math" panose="02040503050406030204" pitchFamily="18" charset="0"/>
                          </a:rPr>
                          <m:t>𝒄</m:t>
                        </m:r>
                      </m:e>
                    </m:d>
                    <m:r>
                      <a:rPr lang="en-US" altLang="zh-CN" sz="2000" b="1" i="1">
                        <a:latin typeface="Cambria Math" panose="02040503050406030204" pitchFamily="18" charset="0"/>
                        <a:ea typeface="Cambria Math" panose="02040503050406030204" pitchFamily="18" charset="0"/>
                      </a:rPr>
                      <m:t>                                                       </m:t>
                    </m:r>
                    <m:r>
                      <a:rPr lang="en-US" altLang="zh-CN" sz="2000" b="1" i="0" smtClean="0">
                        <a:latin typeface="Cambria Math" panose="02040503050406030204" pitchFamily="18" charset="0"/>
                        <a:ea typeface="Cambria Math" panose="02040503050406030204" pitchFamily="18" charset="0"/>
                      </a:rPr>
                      <m:t>          </m:t>
                    </m:r>
                    <m:r>
                      <a:rPr lang="en-US" altLang="zh-CN" sz="2000" b="1" i="0" smtClean="0">
                        <a:latin typeface="Cambria Math" panose="02040503050406030204" pitchFamily="18" charset="0"/>
                        <a:ea typeface="Cambria Math" panose="02040503050406030204" pitchFamily="18" charset="0"/>
                      </a:rPr>
                      <m:t>𝐄𝐒</m:t>
                    </m:r>
                  </m:oMath>
                </a14:m>
                <a:r>
                  <a:rPr lang="en-US" altLang="zh-CN" sz="2000" b="1" dirty="0" smtClean="0">
                    <a:latin typeface="Times New Roman" panose="02020603050405020304" pitchFamily="18" charset="0"/>
                    <a:cs typeface="Times New Roman" panose="02020603050405020304" pitchFamily="18" charset="0"/>
                  </a:rPr>
                  <a:t>(4) </a:t>
                </a:r>
                <a:endParaRPr lang="en-US" altLang="zh-CN" sz="2000" b="1" dirty="0">
                  <a:latin typeface="Times New Roman" panose="02020603050405020304" pitchFamily="18" charset="0"/>
                  <a:cs typeface="Times New Roman" panose="02020603050405020304" pitchFamily="18" charset="0"/>
                </a:endParaRPr>
              </a:p>
              <a:p>
                <a:pPr marL="0" indent="0">
                  <a:buNone/>
                </a:pPr>
                <a:r>
                  <a:rPr lang="en-US" altLang="zh-CN" sz="2000" b="1" dirty="0" smtClean="0">
                    <a:latin typeface="Times New Roman" panose="02020603050405020304" pitchFamily="18" charset="0"/>
                    <a:cs typeface="Times New Roman" panose="02020603050405020304" pitchFamily="18" charset="0"/>
                  </a:rPr>
                  <a:t>             (8)</a:t>
                </a:r>
                <a14:m>
                  <m:oMath xmlns:m="http://schemas.openxmlformats.org/officeDocument/2006/math">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𝑸</m:t>
                    </m:r>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𝒄</m:t>
                        </m:r>
                      </m:e>
                    </m:d>
                    <m:r>
                      <a:rPr lang="en-US" altLang="zh-CN" sz="2000" b="1" i="1" smtClean="0">
                        <a:latin typeface="Cambria Math" panose="02040503050406030204" pitchFamily="18" charset="0"/>
                        <a:ea typeface="Cambria Math" panose="02040503050406030204" pitchFamily="18" charset="0"/>
                      </a:rPr>
                      <m:t>                                                       </m:t>
                    </m:r>
                    <m:r>
                      <a:rPr lang="en-US" altLang="zh-CN" sz="2000" b="1">
                        <a:latin typeface="Cambria Math" panose="02040503050406030204" pitchFamily="18" charset="0"/>
                        <a:ea typeface="Cambria Math" panose="02040503050406030204" pitchFamily="18" charset="0"/>
                      </a:rPr>
                      <m:t>          </m:t>
                    </m:r>
                    <m:r>
                      <a:rPr lang="en-US" altLang="zh-CN" sz="2000" b="1" i="0" smtClean="0">
                        <a:latin typeface="Cambria Math" panose="02040503050406030204" pitchFamily="18" charset="0"/>
                        <a:ea typeface="Cambria Math" panose="02040503050406030204" pitchFamily="18" charset="0"/>
                      </a:rPr>
                      <m:t> </m:t>
                    </m:r>
                    <m:r>
                      <a:rPr lang="en-US" altLang="zh-CN" sz="2000" b="1" i="0" smtClean="0">
                        <a:latin typeface="Cambria Math" panose="02040503050406030204" pitchFamily="18" charset="0"/>
                        <a:ea typeface="Cambria Math" panose="02040503050406030204" pitchFamily="18" charset="0"/>
                      </a:rPr>
                      <m:t>𝐔𝐒</m:t>
                    </m:r>
                  </m:oMath>
                </a14:m>
                <a:r>
                  <a:rPr lang="en-US" altLang="zh-CN" sz="2000" b="1" dirty="0" smtClean="0">
                    <a:latin typeface="Times New Roman" panose="02020603050405020304" pitchFamily="18" charset="0"/>
                    <a:cs typeface="Times New Roman" panose="02020603050405020304" pitchFamily="18" charset="0"/>
                  </a:rPr>
                  <a:t>(6) </a:t>
                </a:r>
                <a:endParaRPr lang="en-US" altLang="zh-CN" sz="2000" b="1" dirty="0">
                  <a:latin typeface="Times New Roman" panose="02020603050405020304" pitchFamily="18" charset="0"/>
                  <a:cs typeface="Times New Roman" panose="02020603050405020304" pitchFamily="18" charset="0"/>
                </a:endParaRPr>
              </a:p>
              <a:p>
                <a:pPr marL="0" indent="0">
                  <a:buNone/>
                </a:pPr>
                <a:r>
                  <a:rPr lang="en-US" altLang="zh-CN" sz="2000" b="1" dirty="0" smtClean="0">
                    <a:latin typeface="Times New Roman" panose="02020603050405020304" pitchFamily="18" charset="0"/>
                    <a:cs typeface="Times New Roman" panose="02020603050405020304" pitchFamily="18" charset="0"/>
                  </a:rPr>
                  <a:t>             (9)</a:t>
                </a:r>
                <a14:m>
                  <m:oMath xmlns:m="http://schemas.openxmlformats.org/officeDocument/2006/math">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𝑷</m:t>
                    </m:r>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𝒄</m:t>
                        </m:r>
                      </m:e>
                    </m:d>
                    <m:r>
                      <a:rPr lang="en-US" altLang="zh-CN" sz="2000" b="1" i="1" smtClean="0">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𝑸</m:t>
                    </m:r>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𝒄</m:t>
                        </m:r>
                      </m:e>
                    </m:d>
                  </m:oMath>
                </a14:m>
                <a:r>
                  <a:rPr lang="en-US" altLang="zh-CN" sz="2000" b="1" dirty="0" smtClean="0">
                    <a:latin typeface="Times New Roman" panose="02020603050405020304" pitchFamily="18" charset="0"/>
                    <a:cs typeface="Times New Roman" panose="02020603050405020304" pitchFamily="18" charset="0"/>
                  </a:rPr>
                  <a:t>                                           T(7)(8)I</a:t>
                </a:r>
              </a:p>
              <a:p>
                <a:pPr marL="0" indent="0">
                  <a:buNone/>
                </a:pPr>
                <a:r>
                  <a:rPr lang="en-US" altLang="zh-CN" sz="2000" b="1" dirty="0">
                    <a:latin typeface="Times New Roman" panose="02020603050405020304" pitchFamily="18" charset="0"/>
                    <a:cs typeface="Times New Roman" panose="02020603050405020304" pitchFamily="18" charset="0"/>
                  </a:rPr>
                  <a:t> </a:t>
                </a:r>
                <a:r>
                  <a:rPr lang="en-US" altLang="zh-CN" sz="2000" b="1" dirty="0" smtClean="0">
                    <a:latin typeface="Times New Roman" panose="02020603050405020304" pitchFamily="18" charset="0"/>
                    <a:cs typeface="Times New Roman" panose="02020603050405020304" pitchFamily="18" charset="0"/>
                  </a:rPr>
                  <a:t>            (10) </a:t>
                </a:r>
                <a14:m>
                  <m:oMath xmlns:m="http://schemas.openxmlformats.org/officeDocument/2006/math">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𝑷</m:t>
                    </m:r>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𝒄</m:t>
                        </m:r>
                      </m:e>
                    </m:d>
                    <m:r>
                      <a:rPr lang="en-US" altLang="zh-CN" sz="2000" b="1" i="1" smtClean="0">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𝑸</m:t>
                    </m:r>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𝒄</m:t>
                        </m:r>
                      </m:e>
                    </m:d>
                    <m:r>
                      <a:rPr lang="en-US" altLang="zh-CN" sz="2000" b="1" i="1" smtClean="0">
                        <a:latin typeface="Cambria Math" panose="02040503050406030204" pitchFamily="18" charset="0"/>
                        <a:ea typeface="Cambria Math" panose="02040503050406030204" pitchFamily="18" charset="0"/>
                      </a:rPr>
                      <m:t>)</m:t>
                    </m:r>
                  </m:oMath>
                </a14:m>
                <a:r>
                  <a:rPr lang="en-US" altLang="zh-CN" sz="2000" b="1" dirty="0" smtClean="0">
                    <a:latin typeface="Times New Roman" panose="02020603050405020304" pitchFamily="18" charset="0"/>
                    <a:cs typeface="Times New Roman" panose="02020603050405020304" pitchFamily="18" charset="0"/>
                  </a:rPr>
                  <a:t>                                        T(9)E </a:t>
                </a:r>
              </a:p>
              <a:p>
                <a:pPr marL="0" indent="0">
                  <a:buNone/>
                </a:pPr>
                <a:r>
                  <a:rPr lang="en-US" altLang="zh-CN" sz="2000" b="1" dirty="0">
                    <a:latin typeface="Times New Roman" panose="02020603050405020304" pitchFamily="18" charset="0"/>
                    <a:cs typeface="Times New Roman" panose="02020603050405020304" pitchFamily="18" charset="0"/>
                  </a:rPr>
                  <a:t> </a:t>
                </a:r>
                <a:r>
                  <a:rPr lang="en-US" altLang="zh-CN" sz="2000" b="1" dirty="0" smtClean="0">
                    <a:latin typeface="Times New Roman" panose="02020603050405020304" pitchFamily="18" charset="0"/>
                    <a:cs typeface="Times New Roman" panose="02020603050405020304" pitchFamily="18" charset="0"/>
                  </a:rPr>
                  <a:t>            (11) </a:t>
                </a:r>
                <a14:m>
                  <m:oMath xmlns:m="http://schemas.openxmlformats.org/officeDocument/2006/math">
                    <m:r>
                      <a:rPr lang="en-US" altLang="zh-CN" sz="2000" b="1" i="1">
                        <a:latin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𝒙</m:t>
                    </m:r>
                    <m:r>
                      <a:rPr lang="en-US" altLang="zh-CN" sz="2000" b="1" i="1">
                        <a:latin typeface="Cambria Math" panose="02040503050406030204" pitchFamily="18" charset="0"/>
                      </a:rPr>
                      <m:t>)(</m:t>
                    </m:r>
                    <m:r>
                      <a:rPr lang="en-US" altLang="zh-CN" sz="2000" b="1" i="1">
                        <a:latin typeface="Cambria Math" panose="02040503050406030204" pitchFamily="18" charset="0"/>
                      </a:rPr>
                      <m:t>𝑷</m:t>
                    </m:r>
                    <m:d>
                      <m:dPr>
                        <m:ctrlPr>
                          <a:rPr lang="en-US" altLang="zh-CN" sz="2000" b="1" i="1">
                            <a:latin typeface="Cambria Math" panose="02040503050406030204" pitchFamily="18" charset="0"/>
                          </a:rPr>
                        </m:ctrlPr>
                      </m:dPr>
                      <m:e>
                        <m:r>
                          <a:rPr lang="en-US" altLang="zh-CN" sz="2000" b="1" i="1">
                            <a:latin typeface="Cambria Math" panose="02040503050406030204" pitchFamily="18" charset="0"/>
                          </a:rPr>
                          <m:t>𝒙</m:t>
                        </m:r>
                      </m:e>
                    </m:d>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𝑸</m:t>
                    </m:r>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𝒙</m:t>
                        </m:r>
                      </m:e>
                    </m:d>
                    <m:r>
                      <a:rPr lang="en-US" altLang="zh-CN" sz="2000" b="1" i="1">
                        <a:latin typeface="Cambria Math" panose="02040503050406030204" pitchFamily="18" charset="0"/>
                        <a:ea typeface="Cambria Math" panose="02040503050406030204" pitchFamily="18" charset="0"/>
                      </a:rPr>
                      <m:t>)</m:t>
                    </m:r>
                  </m:oMath>
                </a14:m>
                <a:r>
                  <a:rPr lang="en-US" altLang="zh-CN" sz="2000" b="1" dirty="0" smtClean="0">
                    <a:latin typeface="Times New Roman" panose="02020603050405020304" pitchFamily="18" charset="0"/>
                    <a:cs typeface="Times New Roman" panose="02020603050405020304" pitchFamily="18" charset="0"/>
                  </a:rPr>
                  <a:t>                                   P</a:t>
                </a:r>
              </a:p>
              <a:p>
                <a:pPr marL="0" indent="0">
                  <a:buNone/>
                </a:pPr>
                <a:r>
                  <a:rPr lang="en-US" altLang="zh-CN" sz="2000" b="1" dirty="0">
                    <a:latin typeface="Times New Roman" panose="02020603050405020304" pitchFamily="18" charset="0"/>
                    <a:cs typeface="Times New Roman" panose="02020603050405020304" pitchFamily="18" charset="0"/>
                  </a:rPr>
                  <a:t> </a:t>
                </a:r>
                <a:r>
                  <a:rPr lang="en-US" altLang="zh-CN" sz="2000" b="1" dirty="0" smtClean="0">
                    <a:latin typeface="Times New Roman" panose="02020603050405020304" pitchFamily="18" charset="0"/>
                    <a:cs typeface="Times New Roman" panose="02020603050405020304" pitchFamily="18" charset="0"/>
                  </a:rPr>
                  <a:t>            (12) </a:t>
                </a:r>
                <a14:m>
                  <m:oMath xmlns:m="http://schemas.openxmlformats.org/officeDocument/2006/math">
                    <m:r>
                      <a:rPr lang="en-US" altLang="zh-CN" sz="2000" b="1" i="1">
                        <a:latin typeface="Cambria Math" panose="02040503050406030204" pitchFamily="18" charset="0"/>
                        <a:ea typeface="Cambria Math" panose="02040503050406030204" pitchFamily="18" charset="0"/>
                      </a:rPr>
                      <m:t>𝑷</m:t>
                    </m:r>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𝒄</m:t>
                        </m:r>
                      </m:e>
                    </m:d>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𝑸</m:t>
                    </m:r>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𝒄</m:t>
                        </m:r>
                      </m:e>
                    </m:d>
                  </m:oMath>
                </a14:m>
                <a:r>
                  <a:rPr lang="en-US" altLang="zh-CN" sz="2000" b="1" dirty="0" smtClean="0">
                    <a:latin typeface="Times New Roman" panose="02020603050405020304" pitchFamily="18" charset="0"/>
                    <a:cs typeface="Times New Roman" panose="02020603050405020304" pitchFamily="18" charset="0"/>
                  </a:rPr>
                  <a:t>                                              US</a:t>
                </a:r>
              </a:p>
              <a:p>
                <a:pPr marL="0" indent="0">
                  <a:buNone/>
                </a:pPr>
                <a:r>
                  <a:rPr lang="en-US" altLang="zh-CN" sz="2000" b="1" dirty="0">
                    <a:latin typeface="Times New Roman" panose="02020603050405020304" pitchFamily="18" charset="0"/>
                    <a:cs typeface="Times New Roman" panose="02020603050405020304" pitchFamily="18" charset="0"/>
                  </a:rPr>
                  <a:t> </a:t>
                </a:r>
                <a:r>
                  <a:rPr lang="en-US" altLang="zh-CN" sz="2000" b="1" dirty="0" smtClean="0">
                    <a:latin typeface="Times New Roman" panose="02020603050405020304" pitchFamily="18" charset="0"/>
                    <a:cs typeface="Times New Roman" panose="02020603050405020304" pitchFamily="18" charset="0"/>
                  </a:rPr>
                  <a:t>            (13) </a:t>
                </a:r>
                <a14:m>
                  <m:oMath xmlns:m="http://schemas.openxmlformats.org/officeDocument/2006/math">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𝑷</m:t>
                    </m:r>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𝒄</m:t>
                        </m:r>
                      </m:e>
                    </m:d>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𝑸</m:t>
                    </m:r>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𝒄</m:t>
                        </m:r>
                      </m:e>
                    </m:d>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𝑷</m:t>
                    </m:r>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𝒄</m:t>
                        </m:r>
                      </m:e>
                    </m:d>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𝑸</m:t>
                    </m:r>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𝒄</m:t>
                        </m:r>
                      </m:e>
                    </m:d>
                  </m:oMath>
                </a14:m>
                <a:r>
                  <a:rPr lang="en-US" altLang="zh-CN" sz="2000" b="1" dirty="0" smtClean="0">
                    <a:latin typeface="Times New Roman" panose="02020603050405020304" pitchFamily="18" charset="0"/>
                    <a:cs typeface="Times New Roman" panose="02020603050405020304" pitchFamily="18" charset="0"/>
                  </a:rPr>
                  <a:t>)             T(10)(12)I</a:t>
                </a:r>
                <a:endParaRPr lang="en-US" altLang="zh-CN" sz="2000" b="1"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67544" y="980728"/>
                <a:ext cx="8229600" cy="5544616"/>
              </a:xfrm>
              <a:blipFill rotWithShape="0">
                <a:blip r:embed="rId2"/>
                <a:stretch>
                  <a:fillRect l="-1037" t="-121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B67C87BA-7BB4-4FBB-8EE6-A30C0FB65631}" type="datetime1">
              <a:rPr lang="zh-CN" altLang="en-US" smtClean="0"/>
              <a:pPr/>
              <a:t>2019/10/29</a:t>
            </a:fld>
            <a:endParaRPr lang="zh-CN" altLang="en-US"/>
          </a:p>
        </p:txBody>
      </p:sp>
      <p:sp>
        <p:nvSpPr>
          <p:cNvPr id="5" name="灯片编号占位符 4"/>
          <p:cNvSpPr>
            <a:spLocks noGrp="1"/>
          </p:cNvSpPr>
          <p:nvPr>
            <p:ph type="sldNum" sz="quarter" idx="12"/>
          </p:nvPr>
        </p:nvSpPr>
        <p:spPr/>
        <p:txBody>
          <a:bodyPr/>
          <a:lstStyle/>
          <a:p>
            <a:fld id="{9880C485-3EAF-4318-915D-9216C2569B1B}" type="slidenum">
              <a:rPr lang="zh-CN" altLang="en-US" smtClean="0"/>
              <a:pPr/>
              <a:t>49</a:t>
            </a:fld>
            <a:endParaRPr lang="zh-CN" altLang="en-US"/>
          </a:p>
        </p:txBody>
      </p:sp>
    </p:spTree>
    <p:extLst>
      <p:ext uri="{BB962C8B-B14F-4D97-AF65-F5344CB8AC3E}">
        <p14:creationId xmlns:p14="http://schemas.microsoft.com/office/powerpoint/2010/main" val="11578277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 </a:t>
            </a:r>
            <a:r>
              <a:rPr lang="zh-CN" altLang="en-US" dirty="0" smtClean="0"/>
              <a:t>命题函数与量词</a:t>
            </a:r>
            <a:endParaRPr lang="zh-CN" altLang="en-US" dirty="0"/>
          </a:p>
        </p:txBody>
      </p:sp>
      <p:sp>
        <p:nvSpPr>
          <p:cNvPr id="3" name="内容占位符 2"/>
          <p:cNvSpPr>
            <a:spLocks noGrp="1"/>
          </p:cNvSpPr>
          <p:nvPr>
            <p:ph idx="1"/>
          </p:nvPr>
        </p:nvSpPr>
        <p:spPr>
          <a:xfrm>
            <a:off x="467544" y="1340768"/>
            <a:ext cx="8229600" cy="4752528"/>
          </a:xfrm>
        </p:spPr>
        <p:txBody>
          <a:bodyPr/>
          <a:lstStyle/>
          <a:p>
            <a:pPr algn="just"/>
            <a:r>
              <a:rPr lang="en-US" altLang="zh-CN" b="1" i="1" dirty="0" smtClean="0">
                <a:latin typeface="Times New Roman" panose="02020603050405020304" pitchFamily="18" charset="0"/>
                <a:cs typeface="Times New Roman" panose="02020603050405020304" pitchFamily="18" charset="0"/>
              </a:rPr>
              <a:t>H</a:t>
            </a:r>
            <a:r>
              <a:rPr lang="zh-CN" altLang="en-US" b="1" dirty="0" smtClean="0">
                <a:latin typeface="Times New Roman" panose="02020603050405020304" pitchFamily="18" charset="0"/>
                <a:cs typeface="Times New Roman" panose="02020603050405020304" pitchFamily="18" charset="0"/>
              </a:rPr>
              <a:t>是谓词“能够到达山顶”，</a:t>
            </a:r>
            <a:r>
              <a:rPr lang="en-US" altLang="zh-CN" b="1" i="1" dirty="0" smtClean="0">
                <a:latin typeface="Times New Roman" panose="02020603050405020304" pitchFamily="18" charset="0"/>
                <a:cs typeface="Times New Roman" panose="02020603050405020304" pitchFamily="18" charset="0"/>
              </a:rPr>
              <a:t>l</a:t>
            </a:r>
            <a:r>
              <a:rPr lang="zh-CN" altLang="en-US" b="1" dirty="0" smtClean="0">
                <a:latin typeface="Times New Roman" panose="02020603050405020304" pitchFamily="18" charset="0"/>
                <a:cs typeface="Times New Roman" panose="02020603050405020304" pitchFamily="18" charset="0"/>
              </a:rPr>
              <a:t>表示客体名称李四，</a:t>
            </a:r>
            <a:r>
              <a:rPr lang="en-US" altLang="zh-CN" b="1" i="1" dirty="0" smtClean="0">
                <a:latin typeface="Times New Roman" panose="02020603050405020304" pitchFamily="18" charset="0"/>
                <a:cs typeface="Times New Roman" panose="02020603050405020304" pitchFamily="18" charset="0"/>
              </a:rPr>
              <a:t>t</a:t>
            </a:r>
            <a:r>
              <a:rPr lang="zh-CN" altLang="en-US" b="1" dirty="0" smtClean="0">
                <a:latin typeface="Times New Roman" panose="02020603050405020304" pitchFamily="18" charset="0"/>
                <a:cs typeface="Times New Roman" panose="02020603050405020304" pitchFamily="18" charset="0"/>
              </a:rPr>
              <a:t>表示老虎，</a:t>
            </a:r>
            <a:r>
              <a:rPr lang="en-US" altLang="zh-CN" b="1" i="1" dirty="0" smtClean="0">
                <a:latin typeface="Times New Roman" panose="02020603050405020304" pitchFamily="18" charset="0"/>
                <a:cs typeface="Times New Roman" panose="02020603050405020304" pitchFamily="18" charset="0"/>
              </a:rPr>
              <a:t>c</a:t>
            </a:r>
            <a:r>
              <a:rPr lang="zh-CN" altLang="en-US" b="1" dirty="0" smtClean="0">
                <a:latin typeface="Times New Roman" panose="02020603050405020304" pitchFamily="18" charset="0"/>
                <a:cs typeface="Times New Roman" panose="02020603050405020304" pitchFamily="18" charset="0"/>
              </a:rPr>
              <a:t>表示汽车，那么</a:t>
            </a:r>
            <a:r>
              <a:rPr lang="en-US" altLang="zh-CN" b="1" i="1" dirty="0" smtClean="0">
                <a:latin typeface="Times New Roman" panose="02020603050405020304" pitchFamily="18" charset="0"/>
                <a:cs typeface="Times New Roman" panose="02020603050405020304" pitchFamily="18" charset="0"/>
              </a:rPr>
              <a:t>H(l),H(t),H(c)</a:t>
            </a:r>
            <a:r>
              <a:rPr lang="zh-CN" altLang="en-US" b="1" dirty="0" smtClean="0">
                <a:latin typeface="Times New Roman" panose="02020603050405020304" pitchFamily="18" charset="0"/>
                <a:cs typeface="Times New Roman" panose="02020603050405020304" pitchFamily="18" charset="0"/>
              </a:rPr>
              <a:t>等分别表示三个不同的命题。但是他们有一个共同的形式：</a:t>
            </a:r>
            <a:r>
              <a:rPr lang="en-US" altLang="zh-CN" b="1" i="1" dirty="0" smtClean="0">
                <a:latin typeface="Times New Roman" panose="02020603050405020304" pitchFamily="18" charset="0"/>
                <a:cs typeface="Times New Roman" panose="02020603050405020304" pitchFamily="18" charset="0"/>
              </a:rPr>
              <a:t>H(x)</a:t>
            </a:r>
            <a:r>
              <a:rPr lang="zh-CN" altLang="en-US" b="1" dirty="0" smtClean="0">
                <a:latin typeface="Times New Roman" panose="02020603050405020304" pitchFamily="18" charset="0"/>
                <a:cs typeface="Times New Roman" panose="02020603050405020304" pitchFamily="18" charset="0"/>
              </a:rPr>
              <a:t>。当</a:t>
            </a:r>
            <a:r>
              <a:rPr lang="en-US" altLang="zh-CN" b="1" dirty="0" smtClean="0">
                <a:latin typeface="Times New Roman" panose="02020603050405020304" pitchFamily="18" charset="0"/>
                <a:cs typeface="Times New Roman" panose="02020603050405020304" pitchFamily="18" charset="0"/>
              </a:rPr>
              <a:t>x</a:t>
            </a:r>
            <a:r>
              <a:rPr lang="zh-CN" altLang="en-US" b="1" dirty="0" smtClean="0">
                <a:latin typeface="Times New Roman" panose="02020603050405020304" pitchFamily="18" charset="0"/>
                <a:cs typeface="Times New Roman" panose="02020603050405020304" pitchFamily="18" charset="0"/>
              </a:rPr>
              <a:t>分别取</a:t>
            </a:r>
            <a:r>
              <a:rPr lang="en-US" altLang="zh-CN" b="1" i="1" dirty="0" err="1" smtClean="0">
                <a:latin typeface="Times New Roman" panose="02020603050405020304" pitchFamily="18" charset="0"/>
                <a:cs typeface="Times New Roman" panose="02020603050405020304" pitchFamily="18" charset="0"/>
              </a:rPr>
              <a:t>l,t,c</a:t>
            </a:r>
            <a:r>
              <a:rPr lang="zh-CN" altLang="en-US" b="1" dirty="0" smtClean="0">
                <a:latin typeface="Times New Roman" panose="02020603050405020304" pitchFamily="18" charset="0"/>
                <a:cs typeface="Times New Roman" panose="02020603050405020304" pitchFamily="18" charset="0"/>
              </a:rPr>
              <a:t>时，就表示“李四能够到达山顶”，“老虎能够到达山顶”，“汽车能够到达山顶”。</a:t>
            </a:r>
            <a:endParaRPr lang="en-US" altLang="zh-CN" b="1" dirty="0" smtClean="0">
              <a:latin typeface="Times New Roman" panose="02020603050405020304" pitchFamily="18" charset="0"/>
              <a:cs typeface="Times New Roman" panose="02020603050405020304" pitchFamily="18" charset="0"/>
            </a:endParaRPr>
          </a:p>
          <a:p>
            <a:pPr algn="just"/>
            <a:r>
              <a:rPr lang="en-US" altLang="zh-CN" b="1" i="1" dirty="0" smtClean="0">
                <a:latin typeface="Times New Roman" panose="02020603050405020304" pitchFamily="18" charset="0"/>
                <a:cs typeface="Times New Roman" panose="02020603050405020304" pitchFamily="18" charset="0"/>
              </a:rPr>
              <a:t>L(</a:t>
            </a:r>
            <a:r>
              <a:rPr lang="en-US" altLang="zh-CN" b="1" i="1" dirty="0" err="1" smtClean="0">
                <a:latin typeface="Times New Roman" panose="02020603050405020304" pitchFamily="18" charset="0"/>
                <a:cs typeface="Times New Roman" panose="02020603050405020304" pitchFamily="18" charset="0"/>
              </a:rPr>
              <a:t>x,y</a:t>
            </a:r>
            <a:r>
              <a:rPr lang="en-US" altLang="zh-CN" b="1" i="1" dirty="0" smtClean="0">
                <a:latin typeface="Times New Roman" panose="02020603050405020304" pitchFamily="18" charset="0"/>
                <a:cs typeface="Times New Roman" panose="02020603050405020304" pitchFamily="18" charset="0"/>
              </a:rPr>
              <a:t>)</a:t>
            </a:r>
            <a:r>
              <a:rPr lang="zh-CN" altLang="en-US" b="1" dirty="0" smtClean="0">
                <a:latin typeface="Times New Roman" panose="02020603050405020304" pitchFamily="18" charset="0"/>
                <a:cs typeface="Times New Roman" panose="02020603050405020304" pitchFamily="18" charset="0"/>
              </a:rPr>
              <a:t>表示“</a:t>
            </a:r>
            <a:r>
              <a:rPr lang="en-US" altLang="zh-CN" b="1" i="1" dirty="0" smtClean="0">
                <a:latin typeface="Times New Roman" panose="02020603050405020304" pitchFamily="18" charset="0"/>
                <a:cs typeface="Times New Roman" panose="02020603050405020304" pitchFamily="18" charset="0"/>
              </a:rPr>
              <a:t>x</a:t>
            </a:r>
            <a:r>
              <a:rPr lang="zh-CN" altLang="en-US" b="1" dirty="0" smtClean="0">
                <a:latin typeface="Times New Roman" panose="02020603050405020304" pitchFamily="18" charset="0"/>
                <a:cs typeface="Times New Roman" panose="02020603050405020304" pitchFamily="18" charset="0"/>
              </a:rPr>
              <a:t>小于</a:t>
            </a:r>
            <a:r>
              <a:rPr lang="en-US" altLang="zh-CN" b="1" i="1" dirty="0" smtClean="0">
                <a:latin typeface="Times New Roman" panose="02020603050405020304" pitchFamily="18" charset="0"/>
                <a:cs typeface="Times New Roman" panose="02020603050405020304" pitchFamily="18" charset="0"/>
              </a:rPr>
              <a:t>y</a:t>
            </a:r>
            <a:r>
              <a:rPr lang="zh-CN" altLang="en-US" b="1" dirty="0" smtClean="0">
                <a:latin typeface="Times New Roman" panose="02020603050405020304" pitchFamily="18" charset="0"/>
                <a:cs typeface="Times New Roman" panose="02020603050405020304" pitchFamily="18" charset="0"/>
              </a:rPr>
              <a:t>”，那么</a:t>
            </a:r>
            <a:endParaRPr lang="en-US" altLang="zh-CN" b="1" dirty="0" smtClean="0">
              <a:latin typeface="Times New Roman" panose="02020603050405020304" pitchFamily="18" charset="0"/>
              <a:cs typeface="Times New Roman" panose="02020603050405020304" pitchFamily="18" charset="0"/>
            </a:endParaRPr>
          </a:p>
          <a:p>
            <a:pPr lvl="1" algn="just"/>
            <a:r>
              <a:rPr lang="en-US" altLang="zh-CN" b="1" i="1" dirty="0" smtClean="0">
                <a:latin typeface="Times New Roman" panose="02020603050405020304" pitchFamily="18" charset="0"/>
                <a:cs typeface="Times New Roman" panose="02020603050405020304" pitchFamily="18" charset="0"/>
              </a:rPr>
              <a:t>L(2,3)</a:t>
            </a:r>
            <a:r>
              <a:rPr lang="zh-CN" altLang="en-US" b="1" dirty="0" smtClean="0">
                <a:latin typeface="Times New Roman" panose="02020603050405020304" pitchFamily="18" charset="0"/>
                <a:cs typeface="Times New Roman" panose="02020603050405020304" pitchFamily="18" charset="0"/>
              </a:rPr>
              <a:t>表示一个真命题“</a:t>
            </a:r>
            <a:r>
              <a:rPr lang="en-US" altLang="zh-CN" b="1" dirty="0" smtClean="0">
                <a:latin typeface="Times New Roman" panose="02020603050405020304" pitchFamily="18" charset="0"/>
                <a:cs typeface="Times New Roman" panose="02020603050405020304" pitchFamily="18" charset="0"/>
              </a:rPr>
              <a:t>2</a:t>
            </a:r>
            <a:r>
              <a:rPr lang="zh-CN" altLang="en-US" b="1" dirty="0" smtClean="0">
                <a:latin typeface="Times New Roman" panose="02020603050405020304" pitchFamily="18" charset="0"/>
                <a:cs typeface="Times New Roman" panose="02020603050405020304" pitchFamily="18" charset="0"/>
              </a:rPr>
              <a:t>小于</a:t>
            </a:r>
            <a:r>
              <a:rPr lang="en-US" altLang="zh-CN" b="1" dirty="0" smtClean="0">
                <a:latin typeface="Times New Roman" panose="02020603050405020304" pitchFamily="18" charset="0"/>
                <a:cs typeface="Times New Roman" panose="02020603050405020304" pitchFamily="18" charset="0"/>
              </a:rPr>
              <a:t>3</a:t>
            </a:r>
            <a:r>
              <a:rPr lang="zh-CN" altLang="en-US" b="1" dirty="0" smtClean="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pPr lvl="1" algn="just"/>
            <a:r>
              <a:rPr lang="en-US" altLang="zh-CN" b="1" i="1" dirty="0" smtClean="0">
                <a:latin typeface="Times New Roman" panose="02020603050405020304" pitchFamily="18" charset="0"/>
                <a:cs typeface="Times New Roman" panose="02020603050405020304" pitchFamily="18" charset="0"/>
              </a:rPr>
              <a:t>L(5,1)</a:t>
            </a:r>
            <a:r>
              <a:rPr lang="zh-CN" altLang="en-US" b="1" dirty="0" smtClean="0">
                <a:latin typeface="Times New Roman" panose="02020603050405020304" pitchFamily="18" charset="0"/>
                <a:cs typeface="Times New Roman" panose="02020603050405020304" pitchFamily="18" charset="0"/>
              </a:rPr>
              <a:t>表示假命题：“</a:t>
            </a:r>
            <a:r>
              <a:rPr lang="en-US" altLang="zh-CN" b="1" dirty="0" smtClean="0">
                <a:latin typeface="Times New Roman" panose="02020603050405020304" pitchFamily="18" charset="0"/>
                <a:cs typeface="Times New Roman" panose="02020603050405020304" pitchFamily="18" charset="0"/>
              </a:rPr>
              <a:t>5</a:t>
            </a:r>
            <a:r>
              <a:rPr lang="zh-CN" altLang="en-US" b="1" dirty="0" smtClean="0">
                <a:latin typeface="Times New Roman" panose="02020603050405020304" pitchFamily="18" charset="0"/>
                <a:cs typeface="Times New Roman" panose="02020603050405020304" pitchFamily="18" charset="0"/>
              </a:rPr>
              <a:t>小于</a:t>
            </a:r>
            <a:r>
              <a:rPr lang="en-US" altLang="zh-CN" b="1" dirty="0" smtClean="0">
                <a:latin typeface="Times New Roman" panose="02020603050405020304" pitchFamily="18" charset="0"/>
                <a:cs typeface="Times New Roman" panose="02020603050405020304" pitchFamily="18" charset="0"/>
              </a:rPr>
              <a:t>1</a:t>
            </a:r>
            <a:r>
              <a:rPr lang="zh-CN" altLang="en-US" b="1" dirty="0" smtClean="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pPr algn="just"/>
            <a:r>
              <a:rPr lang="en-US" altLang="zh-CN" b="1" i="1" dirty="0" smtClean="0">
                <a:latin typeface="Times New Roman" panose="02020603050405020304" pitchFamily="18" charset="0"/>
                <a:cs typeface="Times New Roman" panose="02020603050405020304" pitchFamily="18" charset="0"/>
              </a:rPr>
              <a:t>A(</a:t>
            </a:r>
            <a:r>
              <a:rPr lang="en-US" altLang="zh-CN" b="1" i="1" dirty="0" err="1" smtClean="0">
                <a:latin typeface="Times New Roman" panose="02020603050405020304" pitchFamily="18" charset="0"/>
                <a:cs typeface="Times New Roman" panose="02020603050405020304" pitchFamily="18" charset="0"/>
              </a:rPr>
              <a:t>x,y,z</a:t>
            </a:r>
            <a:r>
              <a:rPr lang="en-US" altLang="zh-CN" b="1" i="1" dirty="0" smtClean="0">
                <a:latin typeface="Times New Roman" panose="02020603050405020304" pitchFamily="18" charset="0"/>
                <a:cs typeface="Times New Roman" panose="02020603050405020304" pitchFamily="18" charset="0"/>
              </a:rPr>
              <a:t>)</a:t>
            </a:r>
            <a:r>
              <a:rPr lang="zh-CN" altLang="en-US" b="1" dirty="0" smtClean="0">
                <a:latin typeface="Times New Roman" panose="02020603050405020304" pitchFamily="18" charset="0"/>
                <a:cs typeface="Times New Roman" panose="02020603050405020304" pitchFamily="18" charset="0"/>
              </a:rPr>
              <a:t>表示一个关系“</a:t>
            </a:r>
            <a:r>
              <a:rPr lang="en-US" altLang="zh-CN" b="1" i="1" dirty="0" smtClean="0">
                <a:latin typeface="Times New Roman" panose="02020603050405020304" pitchFamily="18" charset="0"/>
                <a:cs typeface="Times New Roman" panose="02020603050405020304" pitchFamily="18" charset="0"/>
              </a:rPr>
              <a:t>x</a:t>
            </a:r>
            <a:r>
              <a:rPr lang="zh-CN" altLang="en-US" b="1" dirty="0" smtClean="0">
                <a:latin typeface="Times New Roman" panose="02020603050405020304" pitchFamily="18" charset="0"/>
                <a:cs typeface="Times New Roman" panose="02020603050405020304" pitchFamily="18" charset="0"/>
              </a:rPr>
              <a:t>加上</a:t>
            </a:r>
            <a:r>
              <a:rPr lang="en-US" altLang="zh-CN" b="1" i="1" dirty="0" smtClean="0">
                <a:latin typeface="Times New Roman" panose="02020603050405020304" pitchFamily="18" charset="0"/>
                <a:cs typeface="Times New Roman" panose="02020603050405020304" pitchFamily="18" charset="0"/>
              </a:rPr>
              <a:t>y</a:t>
            </a:r>
            <a:r>
              <a:rPr lang="zh-CN" altLang="en-US" b="1" dirty="0" smtClean="0">
                <a:latin typeface="Times New Roman" panose="02020603050405020304" pitchFamily="18" charset="0"/>
                <a:cs typeface="Times New Roman" panose="02020603050405020304" pitchFamily="18" charset="0"/>
              </a:rPr>
              <a:t>等于</a:t>
            </a:r>
            <a:r>
              <a:rPr lang="en-US" altLang="zh-CN" b="1" i="1" dirty="0" smtClean="0">
                <a:latin typeface="Times New Roman" panose="02020603050405020304" pitchFamily="18" charset="0"/>
                <a:cs typeface="Times New Roman" panose="02020603050405020304" pitchFamily="18" charset="0"/>
              </a:rPr>
              <a:t>z</a:t>
            </a:r>
            <a:r>
              <a:rPr lang="zh-CN" altLang="en-US" b="1" dirty="0" smtClean="0">
                <a:latin typeface="Times New Roman" panose="02020603050405020304" pitchFamily="18" charset="0"/>
                <a:cs typeface="Times New Roman" panose="02020603050405020304" pitchFamily="18" charset="0"/>
              </a:rPr>
              <a:t>”。则</a:t>
            </a:r>
            <a:endParaRPr lang="en-US" altLang="zh-CN" b="1" dirty="0" smtClean="0">
              <a:latin typeface="Times New Roman" panose="02020603050405020304" pitchFamily="18" charset="0"/>
              <a:cs typeface="Times New Roman" panose="02020603050405020304" pitchFamily="18" charset="0"/>
            </a:endParaRPr>
          </a:p>
          <a:p>
            <a:pPr lvl="1" algn="just"/>
            <a:r>
              <a:rPr lang="en-US" altLang="zh-CN" b="1" i="1" dirty="0" smtClean="0">
                <a:latin typeface="Times New Roman" panose="02020603050405020304" pitchFamily="18" charset="0"/>
                <a:cs typeface="Times New Roman" panose="02020603050405020304" pitchFamily="18" charset="0"/>
              </a:rPr>
              <a:t>A</a:t>
            </a:r>
            <a:r>
              <a:rPr lang="en-US" altLang="zh-CN" b="1" dirty="0" smtClean="0">
                <a:latin typeface="Times New Roman" panose="02020603050405020304" pitchFamily="18" charset="0"/>
                <a:cs typeface="Times New Roman" panose="02020603050405020304" pitchFamily="18" charset="0"/>
              </a:rPr>
              <a:t>(3,2,5)</a:t>
            </a:r>
            <a:r>
              <a:rPr lang="zh-CN" altLang="en-US" b="1" dirty="0" smtClean="0">
                <a:latin typeface="Times New Roman" panose="02020603050405020304" pitchFamily="18" charset="0"/>
                <a:cs typeface="Times New Roman" panose="02020603050405020304" pitchFamily="18" charset="0"/>
              </a:rPr>
              <a:t>表示了真命题“</a:t>
            </a:r>
            <a:r>
              <a:rPr lang="en-US" altLang="zh-CN" b="1" dirty="0" smtClean="0">
                <a:latin typeface="Times New Roman" panose="02020603050405020304" pitchFamily="18" charset="0"/>
                <a:cs typeface="Times New Roman" panose="02020603050405020304" pitchFamily="18" charset="0"/>
              </a:rPr>
              <a:t>3+2=5</a:t>
            </a:r>
            <a:r>
              <a:rPr lang="zh-CN" altLang="en-US" b="1" dirty="0" smtClean="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pPr lvl="1" algn="just"/>
            <a:r>
              <a:rPr lang="en-US" altLang="zh-CN" b="1" i="1" dirty="0" smtClean="0">
                <a:latin typeface="Times New Roman" panose="02020603050405020304" pitchFamily="18" charset="0"/>
                <a:cs typeface="Times New Roman" panose="02020603050405020304" pitchFamily="18" charset="0"/>
              </a:rPr>
              <a:t>A</a:t>
            </a:r>
            <a:r>
              <a:rPr lang="en-US" altLang="zh-CN" b="1" dirty="0" smtClean="0">
                <a:latin typeface="Times New Roman" panose="02020603050405020304" pitchFamily="18" charset="0"/>
                <a:cs typeface="Times New Roman" panose="02020603050405020304" pitchFamily="18" charset="0"/>
              </a:rPr>
              <a:t>(1,2,4)</a:t>
            </a:r>
            <a:r>
              <a:rPr lang="zh-CN" altLang="en-US" b="1" dirty="0" smtClean="0">
                <a:latin typeface="Times New Roman" panose="02020603050405020304" pitchFamily="18" charset="0"/>
                <a:cs typeface="Times New Roman" panose="02020603050405020304" pitchFamily="18" charset="0"/>
              </a:rPr>
              <a:t>表示了假命题“</a:t>
            </a:r>
            <a:r>
              <a:rPr lang="en-US" altLang="zh-CN" b="1" dirty="0" smtClean="0">
                <a:latin typeface="Times New Roman" panose="02020603050405020304" pitchFamily="18" charset="0"/>
                <a:cs typeface="Times New Roman" panose="02020603050405020304" pitchFamily="18" charset="0"/>
              </a:rPr>
              <a:t>1+2=4</a:t>
            </a:r>
            <a:r>
              <a:rPr lang="zh-CN" altLang="en-US" b="1" dirty="0" smtClean="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p:txBody>
      </p:sp>
      <p:sp>
        <p:nvSpPr>
          <p:cNvPr id="4" name="日期占位符 3"/>
          <p:cNvSpPr>
            <a:spLocks noGrp="1"/>
          </p:cNvSpPr>
          <p:nvPr>
            <p:ph type="dt" sz="half" idx="10"/>
          </p:nvPr>
        </p:nvSpPr>
        <p:spPr/>
        <p:txBody>
          <a:bodyPr/>
          <a:lstStyle/>
          <a:p>
            <a:fld id="{B67C87BA-7BB4-4FBB-8EE6-A30C0FB65631}" type="datetime1">
              <a:rPr lang="zh-CN" altLang="en-US" smtClean="0"/>
              <a:pPr/>
              <a:t>2019/10/29</a:t>
            </a:fld>
            <a:endParaRPr lang="zh-CN" altLang="en-US"/>
          </a:p>
        </p:txBody>
      </p:sp>
      <p:sp>
        <p:nvSpPr>
          <p:cNvPr id="5" name="灯片编号占位符 4"/>
          <p:cNvSpPr>
            <a:spLocks noGrp="1"/>
          </p:cNvSpPr>
          <p:nvPr>
            <p:ph type="sldNum" sz="quarter" idx="12"/>
          </p:nvPr>
        </p:nvSpPr>
        <p:spPr/>
        <p:txBody>
          <a:bodyPr/>
          <a:lstStyle/>
          <a:p>
            <a:fld id="{9880C485-3EAF-4318-915D-9216C2569B1B}" type="slidenum">
              <a:rPr lang="zh-CN" altLang="en-US" smtClean="0"/>
              <a:pPr/>
              <a:t>5</a:t>
            </a:fld>
            <a:endParaRPr lang="zh-CN" altLang="en-US"/>
          </a:p>
        </p:txBody>
      </p:sp>
    </p:spTree>
    <p:extLst>
      <p:ext uri="{BB962C8B-B14F-4D97-AF65-F5344CB8AC3E}">
        <p14:creationId xmlns:p14="http://schemas.microsoft.com/office/powerpoint/2010/main" val="315269035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2-7 </a:t>
            </a:r>
            <a:r>
              <a:rPr lang="zh-CN" altLang="en-US" dirty="0"/>
              <a:t>谓词演算的推理理论</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23528" y="1052736"/>
                <a:ext cx="8568952" cy="4896544"/>
              </a:xfrm>
            </p:spPr>
            <p:txBody>
              <a:bodyPr>
                <a:normAutofit/>
              </a:bodyPr>
              <a:lstStyle/>
              <a:p>
                <a:r>
                  <a:rPr lang="zh-CN" altLang="en-US" b="1" dirty="0" smtClean="0">
                    <a:latin typeface="Times New Roman" panose="02020603050405020304" pitchFamily="18" charset="0"/>
                    <a:cs typeface="Times New Roman" panose="02020603050405020304" pitchFamily="18" charset="0"/>
                  </a:rPr>
                  <a:t>证法</a:t>
                </a:r>
                <a:r>
                  <a:rPr lang="en-US" altLang="zh-CN" b="1" dirty="0" smtClean="0">
                    <a:latin typeface="Times New Roman" panose="02020603050405020304" pitchFamily="18" charset="0"/>
                    <a:cs typeface="Times New Roman" panose="02020603050405020304" pitchFamily="18" charset="0"/>
                  </a:rPr>
                  <a:t>2 </a:t>
                </a:r>
                <a:r>
                  <a:rPr lang="zh-CN" altLang="en-US" b="1" dirty="0" smtClean="0">
                    <a:latin typeface="Times New Roman" panose="02020603050405020304" pitchFamily="18" charset="0"/>
                    <a:cs typeface="Times New Roman" panose="02020603050405020304" pitchFamily="18" charset="0"/>
                  </a:rPr>
                  <a:t>原题转化为</a:t>
                </a:r>
                <a14:m>
                  <m:oMath xmlns:m="http://schemas.openxmlformats.org/officeDocument/2006/math">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e>
                    </m:d>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rPr>
                          <m:t>𝑷</m:t>
                        </m:r>
                        <m:d>
                          <m:dPr>
                            <m:ctrlPr>
                              <a:rPr lang="en-US" altLang="zh-CN" b="1" i="1">
                                <a:latin typeface="Cambria Math" panose="02040503050406030204" pitchFamily="18" charset="0"/>
                              </a:rPr>
                            </m:ctrlPr>
                          </m:dPr>
                          <m:e>
                            <m:r>
                              <a:rPr lang="en-US" altLang="zh-CN" b="1" i="1">
                                <a:latin typeface="Cambria Math" panose="02040503050406030204" pitchFamily="18" charset="0"/>
                              </a:rPr>
                              <m:t>𝒙</m:t>
                            </m:r>
                          </m:e>
                        </m:d>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𝑸</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𝒙</m:t>
                            </m:r>
                          </m:e>
                        </m:d>
                      </m:e>
                    </m:d>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e>
                    </m:d>
                    <m:r>
                      <a:rPr lang="en-US" altLang="zh-CN" b="1" i="1">
                        <a:latin typeface="Cambria Math" panose="02040503050406030204" pitchFamily="18" charset="0"/>
                        <a:ea typeface="Cambria Math" panose="02040503050406030204" pitchFamily="18" charset="0"/>
                      </a:rPr>
                      <m:t>𝑷</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𝒙</m:t>
                        </m:r>
                      </m:e>
                    </m:d>
                    <m:r>
                      <a:rPr lang="en-US" altLang="zh-CN" b="1" i="1" smtClean="0">
                        <a:latin typeface="Cambria Math" panose="02040503050406030204" pitchFamily="18" charset="0"/>
                        <a:ea typeface="Cambria Math" panose="02040503050406030204" pitchFamily="18" charset="0"/>
                      </a:rPr>
                      <m:t>→</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e>
                    </m:d>
                    <m:r>
                      <a:rPr lang="en-US" altLang="zh-CN" b="1" i="1">
                        <a:latin typeface="Cambria Math" panose="02040503050406030204" pitchFamily="18" charset="0"/>
                        <a:ea typeface="Cambria Math" panose="02040503050406030204" pitchFamily="18" charset="0"/>
                      </a:rPr>
                      <m:t>𝑸</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𝒙</m:t>
                        </m:r>
                      </m:e>
                    </m:d>
                  </m:oMath>
                </a14:m>
                <a:endParaRPr lang="en-US" altLang="zh-CN" b="1" dirty="0" smtClean="0">
                  <a:latin typeface="Times New Roman" panose="02020603050405020304" pitchFamily="18" charset="0"/>
                  <a:ea typeface="Cambria Math" panose="02040503050406030204" pitchFamily="18" charset="0"/>
                  <a:cs typeface="Times New Roman" panose="02020603050405020304" pitchFamily="18" charset="0"/>
                </a:endParaRPr>
              </a:p>
              <a:p>
                <a:pPr marL="0" indent="0">
                  <a:buNone/>
                </a:pPr>
                <a:r>
                  <a:rPr lang="en-US" altLang="zh-CN" b="1" dirty="0" smtClean="0">
                    <a:latin typeface="Times New Roman" panose="02020603050405020304" pitchFamily="18" charset="0"/>
                    <a:cs typeface="Times New Roman" panose="02020603050405020304" pitchFamily="18" charset="0"/>
                  </a:rPr>
                  <a:t>     (1)</a:t>
                </a:r>
                <a14:m>
                  <m:oMath xmlns:m="http://schemas.openxmlformats.org/officeDocument/2006/math">
                    <m:r>
                      <a:rPr lang="en-US" altLang="zh-CN" b="1" i="0" smtClean="0">
                        <a:latin typeface="Cambria Math" panose="02040503050406030204" pitchFamily="18" charset="0"/>
                        <a:ea typeface="Cambria Math" panose="02040503050406030204" pitchFamily="18" charset="0"/>
                      </a:rPr>
                      <m:t> </m:t>
                    </m:r>
                    <m:r>
                      <a:rPr lang="en-US" altLang="zh-CN" b="1" i="1">
                        <a:latin typeface="Cambria Math" panose="02040503050406030204" pitchFamily="18" charset="0"/>
                        <a:ea typeface="Cambria Math" panose="02040503050406030204" pitchFamily="18" charset="0"/>
                      </a:rPr>
                      <m:t>¬</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e>
                    </m:d>
                    <m:r>
                      <a:rPr lang="en-US" altLang="zh-CN" b="1" i="1">
                        <a:latin typeface="Cambria Math" panose="02040503050406030204" pitchFamily="18" charset="0"/>
                        <a:ea typeface="Cambria Math" panose="02040503050406030204" pitchFamily="18" charset="0"/>
                      </a:rPr>
                      <m:t>𝑷</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𝒙</m:t>
                        </m:r>
                      </m:e>
                    </m:d>
                  </m:oMath>
                </a14:m>
                <a:r>
                  <a:rPr lang="en-US" altLang="zh-CN" b="1" dirty="0" smtClean="0">
                    <a:latin typeface="Times New Roman" panose="02020603050405020304" pitchFamily="18" charset="0"/>
                    <a:cs typeface="Times New Roman" panose="02020603050405020304" pitchFamily="18" charset="0"/>
                  </a:rPr>
                  <a:t>                                              P(</a:t>
                </a:r>
                <a:r>
                  <a:rPr lang="zh-CN" altLang="en-US" b="1" dirty="0" smtClean="0">
                    <a:latin typeface="Times New Roman" panose="02020603050405020304" pitchFamily="18" charset="0"/>
                    <a:cs typeface="Times New Roman" panose="02020603050405020304" pitchFamily="18" charset="0"/>
                  </a:rPr>
                  <a:t>附加前提</a:t>
                </a:r>
                <a:r>
                  <a:rPr lang="en-US" altLang="zh-CN" b="1" dirty="0" smtClean="0">
                    <a:latin typeface="Times New Roman" panose="02020603050405020304" pitchFamily="18" charset="0"/>
                    <a:cs typeface="Times New Roman" panose="02020603050405020304" pitchFamily="18" charset="0"/>
                  </a:rPr>
                  <a:t>)</a:t>
                </a:r>
              </a:p>
              <a:p>
                <a:pPr marL="0" indent="0">
                  <a:buNone/>
                </a:pPr>
                <a:r>
                  <a:rPr lang="en-US" altLang="zh-CN" b="1" dirty="0" smtClean="0">
                    <a:latin typeface="Times New Roman" panose="02020603050405020304" pitchFamily="18" charset="0"/>
                    <a:cs typeface="Times New Roman" panose="02020603050405020304" pitchFamily="18" charset="0"/>
                  </a:rPr>
                  <a:t>     (2) </a:t>
                </a:r>
                <a14:m>
                  <m:oMath xmlns:m="http://schemas.openxmlformats.org/officeDocument/2006/math">
                    <m:d>
                      <m:dPr>
                        <m:ctrlPr>
                          <a:rPr lang="en-US" altLang="zh-CN" b="1" i="1">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e>
                    </m:d>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𝑷</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𝒙</m:t>
                        </m:r>
                      </m:e>
                    </m:d>
                  </m:oMath>
                </a14:m>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T(1)E</a:t>
                </a:r>
                <a:endParaRPr lang="en-US" altLang="zh-CN" b="1" dirty="0">
                  <a:latin typeface="Times New Roman" panose="02020603050405020304" pitchFamily="18" charset="0"/>
                  <a:cs typeface="Times New Roman" panose="02020603050405020304" pitchFamily="18" charset="0"/>
                </a:endParaRPr>
              </a:p>
              <a:p>
                <a:pPr marL="0" indent="0">
                  <a:buNone/>
                </a:pPr>
                <a:r>
                  <a:rPr lang="en-US" altLang="zh-CN" b="1" dirty="0" smtClean="0">
                    <a:latin typeface="Times New Roman" panose="02020603050405020304" pitchFamily="18" charset="0"/>
                    <a:cs typeface="Times New Roman" panose="02020603050405020304" pitchFamily="18" charset="0"/>
                  </a:rPr>
                  <a:t>     (3) </a:t>
                </a:r>
                <a14:m>
                  <m:oMath xmlns:m="http://schemas.openxmlformats.org/officeDocument/2006/math">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𝑷</m:t>
                    </m:r>
                    <m:d>
                      <m:dPr>
                        <m:ctrlPr>
                          <a:rPr lang="en-US" altLang="zh-CN" b="1" i="1">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𝒄</m:t>
                        </m:r>
                      </m:e>
                    </m:d>
                  </m:oMath>
                </a14:m>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ES(2)</a:t>
                </a:r>
                <a:endParaRPr lang="en-US" altLang="zh-CN" b="1" dirty="0">
                  <a:latin typeface="Times New Roman" panose="02020603050405020304" pitchFamily="18" charset="0"/>
                  <a:cs typeface="Times New Roman" panose="02020603050405020304" pitchFamily="18" charset="0"/>
                </a:endParaRPr>
              </a:p>
              <a:p>
                <a:pPr marL="0" indent="0">
                  <a:buNone/>
                </a:pPr>
                <a:r>
                  <a:rPr lang="en-US" altLang="zh-CN" b="1" dirty="0" smtClean="0">
                    <a:latin typeface="Times New Roman" panose="02020603050405020304" pitchFamily="18" charset="0"/>
                    <a:cs typeface="Times New Roman" panose="02020603050405020304" pitchFamily="18" charset="0"/>
                  </a:rPr>
                  <a:t>     (4) </a:t>
                </a:r>
                <a14:m>
                  <m:oMath xmlns:m="http://schemas.openxmlformats.org/officeDocument/2006/math">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e>
                    </m:d>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rPr>
                          <m:t>𝑷</m:t>
                        </m:r>
                        <m:d>
                          <m:dPr>
                            <m:ctrlPr>
                              <a:rPr lang="en-US" altLang="zh-CN" b="1" i="1">
                                <a:latin typeface="Cambria Math" panose="02040503050406030204" pitchFamily="18" charset="0"/>
                              </a:rPr>
                            </m:ctrlPr>
                          </m:dPr>
                          <m:e>
                            <m:r>
                              <a:rPr lang="en-US" altLang="zh-CN" b="1" i="1">
                                <a:latin typeface="Cambria Math" panose="02040503050406030204" pitchFamily="18" charset="0"/>
                              </a:rPr>
                              <m:t>𝒙</m:t>
                            </m:r>
                          </m:e>
                        </m:d>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𝑸</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𝒙</m:t>
                            </m:r>
                          </m:e>
                        </m:d>
                      </m:e>
                    </m:d>
                  </m:oMath>
                </a14:m>
                <a:r>
                  <a:rPr lang="en-US" altLang="zh-CN" b="1" dirty="0" smtClean="0">
                    <a:latin typeface="Times New Roman" panose="02020603050405020304" pitchFamily="18" charset="0"/>
                    <a:cs typeface="Times New Roman" panose="02020603050405020304" pitchFamily="18" charset="0"/>
                  </a:rPr>
                  <a:t>                                 P</a:t>
                </a:r>
              </a:p>
              <a:p>
                <a:pPr marL="0" indent="0">
                  <a:buNone/>
                </a:pP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    (5) </a:t>
                </a:r>
                <a14:m>
                  <m:oMath xmlns:m="http://schemas.openxmlformats.org/officeDocument/2006/math">
                    <m:r>
                      <a:rPr lang="en-US" altLang="zh-CN" b="1" i="1">
                        <a:latin typeface="Cambria Math" panose="02040503050406030204" pitchFamily="18" charset="0"/>
                      </a:rPr>
                      <m:t>𝑷</m:t>
                    </m:r>
                    <m:d>
                      <m:dPr>
                        <m:ctrlPr>
                          <a:rPr lang="en-US" altLang="zh-CN" b="1" i="1">
                            <a:latin typeface="Cambria Math" panose="02040503050406030204" pitchFamily="18" charset="0"/>
                          </a:rPr>
                        </m:ctrlPr>
                      </m:dPr>
                      <m:e>
                        <m:r>
                          <a:rPr lang="en-US" altLang="zh-CN" b="1" i="1" smtClean="0">
                            <a:latin typeface="Cambria Math" panose="02040503050406030204" pitchFamily="18" charset="0"/>
                          </a:rPr>
                          <m:t>𝒄</m:t>
                        </m:r>
                      </m:e>
                    </m:d>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𝑸</m:t>
                    </m:r>
                    <m:d>
                      <m:dPr>
                        <m:ctrlPr>
                          <a:rPr lang="en-US" altLang="zh-CN" b="1" i="1">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𝒄</m:t>
                        </m:r>
                      </m:e>
                    </m:d>
                  </m:oMath>
                </a14:m>
                <a:r>
                  <a:rPr lang="en-US" altLang="zh-CN" b="1" dirty="0" smtClean="0">
                    <a:latin typeface="Times New Roman" panose="02020603050405020304" pitchFamily="18" charset="0"/>
                    <a:cs typeface="Times New Roman" panose="02020603050405020304" pitchFamily="18" charset="0"/>
                  </a:rPr>
                  <a:t>                                             US(4)</a:t>
                </a:r>
              </a:p>
              <a:p>
                <a:pPr marL="0" indent="0">
                  <a:buNone/>
                </a:pP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    (6) </a:t>
                </a:r>
                <a14:m>
                  <m:oMath xmlns:m="http://schemas.openxmlformats.org/officeDocument/2006/math">
                    <m:r>
                      <a:rPr lang="en-US" altLang="zh-CN" b="1" i="1">
                        <a:latin typeface="Cambria Math" panose="02040503050406030204" pitchFamily="18" charset="0"/>
                        <a:ea typeface="Cambria Math" panose="02040503050406030204" pitchFamily="18" charset="0"/>
                      </a:rPr>
                      <m:t>𝑸</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𝒄</m:t>
                        </m:r>
                      </m:e>
                    </m:d>
                  </m:oMath>
                </a14:m>
                <a:r>
                  <a:rPr lang="en-US" altLang="zh-CN" b="1" dirty="0" smtClean="0">
                    <a:latin typeface="Times New Roman" panose="02020603050405020304" pitchFamily="18" charset="0"/>
                    <a:cs typeface="Times New Roman" panose="02020603050405020304" pitchFamily="18" charset="0"/>
                  </a:rPr>
                  <a:t>                                                         T(3)(5)I</a:t>
                </a:r>
              </a:p>
              <a:p>
                <a:pPr marL="0" indent="0">
                  <a:buNone/>
                </a:pP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    (7) </a:t>
                </a:r>
                <a14:m>
                  <m:oMath xmlns:m="http://schemas.openxmlformats.org/officeDocument/2006/math">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e>
                    </m:d>
                    <m:r>
                      <a:rPr lang="en-US" altLang="zh-CN" b="1" i="1" smtClean="0">
                        <a:latin typeface="Cambria Math" panose="02040503050406030204" pitchFamily="18" charset="0"/>
                        <a:ea typeface="Cambria Math" panose="02040503050406030204" pitchFamily="18" charset="0"/>
                      </a:rPr>
                      <m:t>𝑸</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oMath>
                </a14:m>
                <a:r>
                  <a:rPr lang="en-US" altLang="zh-CN" b="1" dirty="0" smtClean="0">
                    <a:latin typeface="Times New Roman" panose="02020603050405020304" pitchFamily="18" charset="0"/>
                    <a:cs typeface="Times New Roman" panose="02020603050405020304" pitchFamily="18" charset="0"/>
                  </a:rPr>
                  <a:t>                                                 EG(6)</a:t>
                </a:r>
              </a:p>
              <a:p>
                <a:pPr marL="0" indent="0">
                  <a:buNone/>
                </a:pP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    (8) </a:t>
                </a:r>
                <a14:m>
                  <m:oMath xmlns:m="http://schemas.openxmlformats.org/officeDocument/2006/math">
                    <m:r>
                      <a:rPr lang="en-US" altLang="zh-CN" b="1" i="1">
                        <a:latin typeface="Cambria Math" panose="02040503050406030204" pitchFamily="18" charset="0"/>
                        <a:ea typeface="Cambria Math" panose="02040503050406030204" pitchFamily="18" charset="0"/>
                      </a:rPr>
                      <m:t>¬</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e>
                    </m:d>
                    <m:r>
                      <a:rPr lang="en-US" altLang="zh-CN" b="1" i="1">
                        <a:latin typeface="Cambria Math" panose="02040503050406030204" pitchFamily="18" charset="0"/>
                        <a:ea typeface="Cambria Math" panose="02040503050406030204" pitchFamily="18" charset="0"/>
                      </a:rPr>
                      <m:t>𝑷</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𝒙</m:t>
                        </m:r>
                      </m:e>
                    </m:d>
                    <m:r>
                      <a:rPr lang="en-US" altLang="zh-CN" b="1" i="1">
                        <a:latin typeface="Cambria Math" panose="02040503050406030204" pitchFamily="18" charset="0"/>
                        <a:ea typeface="Cambria Math" panose="02040503050406030204" pitchFamily="18" charset="0"/>
                      </a:rPr>
                      <m:t>→</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e>
                    </m:d>
                    <m:r>
                      <a:rPr lang="en-US" altLang="zh-CN" b="1" i="1">
                        <a:latin typeface="Cambria Math" panose="02040503050406030204" pitchFamily="18" charset="0"/>
                        <a:ea typeface="Cambria Math" panose="02040503050406030204" pitchFamily="18" charset="0"/>
                      </a:rPr>
                      <m:t>𝑸</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𝒙</m:t>
                        </m:r>
                      </m:e>
                    </m:d>
                  </m:oMath>
                </a14:m>
                <a:r>
                  <a:rPr lang="en-US" altLang="zh-CN" b="1" dirty="0" smtClean="0">
                    <a:latin typeface="Times New Roman" panose="02020603050405020304" pitchFamily="18" charset="0"/>
                    <a:cs typeface="Times New Roman" panose="02020603050405020304" pitchFamily="18" charset="0"/>
                  </a:rPr>
                  <a:t>                        CP</a:t>
                </a:r>
                <a:endParaRPr lang="en-US" altLang="zh-CN" b="1"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23528" y="1052736"/>
                <a:ext cx="8568952" cy="4896544"/>
              </a:xfrm>
              <a:blipFill rotWithShape="0">
                <a:blip r:embed="rId2"/>
                <a:stretch>
                  <a:fillRect l="-925" t="-996"/>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B67C87BA-7BB4-4FBB-8EE6-A30C0FB65631}" type="datetime1">
              <a:rPr lang="zh-CN" altLang="en-US" smtClean="0"/>
              <a:pPr/>
              <a:t>2019/10/29</a:t>
            </a:fld>
            <a:endParaRPr lang="zh-CN" altLang="en-US"/>
          </a:p>
        </p:txBody>
      </p:sp>
      <p:sp>
        <p:nvSpPr>
          <p:cNvPr id="5" name="灯片编号占位符 4"/>
          <p:cNvSpPr>
            <a:spLocks noGrp="1"/>
          </p:cNvSpPr>
          <p:nvPr>
            <p:ph type="sldNum" sz="quarter" idx="12"/>
          </p:nvPr>
        </p:nvSpPr>
        <p:spPr/>
        <p:txBody>
          <a:bodyPr/>
          <a:lstStyle/>
          <a:p>
            <a:fld id="{9880C485-3EAF-4318-915D-9216C2569B1B}" type="slidenum">
              <a:rPr lang="zh-CN" altLang="en-US" smtClean="0"/>
              <a:pPr/>
              <a:t>50</a:t>
            </a:fld>
            <a:endParaRPr lang="zh-CN" altLang="en-US"/>
          </a:p>
        </p:txBody>
      </p:sp>
    </p:spTree>
    <p:extLst>
      <p:ext uri="{BB962C8B-B14F-4D97-AF65-F5344CB8AC3E}">
        <p14:creationId xmlns:p14="http://schemas.microsoft.com/office/powerpoint/2010/main" val="115820241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2-7 </a:t>
            </a:r>
            <a:r>
              <a:rPr lang="zh-CN" altLang="en-US" dirty="0"/>
              <a:t>谓词演算的推理理论</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b="1" dirty="0" smtClean="0"/>
                  <a:t>例题</a:t>
                </a:r>
                <a:r>
                  <a:rPr lang="en-US" altLang="zh-CN" b="1" dirty="0" smtClean="0"/>
                  <a:t>4 </a:t>
                </a:r>
                <a:r>
                  <a:rPr lang="zh-CN" altLang="en-US" b="1" dirty="0" smtClean="0"/>
                  <a:t>任何人违反交通规则，则要受到罚款，因此，如果没有罚款，则没人违反交通规则。</a:t>
                </a:r>
                <a:endParaRPr lang="en-US" altLang="zh-CN" b="1" dirty="0" smtClean="0"/>
              </a:p>
              <a:p>
                <a:r>
                  <a:rPr lang="zh-CN" altLang="en-US" b="1" dirty="0" smtClean="0"/>
                  <a:t>解</a:t>
                </a:r>
                <a:r>
                  <a:rPr lang="en-US" altLang="zh-CN" b="1" dirty="0" smtClean="0"/>
                  <a:t>. </a:t>
                </a:r>
                <a:r>
                  <a:rPr lang="zh-CN" altLang="en-US" b="1" dirty="0" smtClean="0"/>
                  <a:t>设 </a:t>
                </a:r>
                <a14:m>
                  <m:oMath xmlns:m="http://schemas.openxmlformats.org/officeDocument/2006/math">
                    <m:r>
                      <a:rPr lang="en-US" altLang="zh-CN" b="1" i="1" smtClean="0">
                        <a:latin typeface="Cambria Math" panose="02040503050406030204" pitchFamily="18" charset="0"/>
                      </a:rPr>
                      <m:t>𝑺</m:t>
                    </m:r>
                    <m:r>
                      <a:rPr lang="en-US" altLang="zh-CN" b="1" i="1" smtClean="0">
                        <a:latin typeface="Cambria Math" panose="02040503050406030204" pitchFamily="18" charset="0"/>
                      </a:rPr>
                      <m:t>(</m:t>
                    </m:r>
                    <m:r>
                      <a:rPr lang="en-US" altLang="zh-CN" b="1" i="1" smtClean="0">
                        <a:latin typeface="Cambria Math" panose="02040503050406030204" pitchFamily="18" charset="0"/>
                      </a:rPr>
                      <m:t>𝒙</m:t>
                    </m:r>
                    <m:r>
                      <a:rPr lang="en-US" altLang="zh-CN" b="1" i="1" smtClean="0">
                        <a:latin typeface="Cambria Math" panose="02040503050406030204" pitchFamily="18" charset="0"/>
                      </a:rPr>
                      <m:t>,</m:t>
                    </m:r>
                    <m:r>
                      <a:rPr lang="en-US" altLang="zh-CN" b="1" i="1" smtClean="0">
                        <a:latin typeface="Cambria Math" panose="02040503050406030204" pitchFamily="18" charset="0"/>
                      </a:rPr>
                      <m:t>𝒚</m:t>
                    </m:r>
                    <m:r>
                      <a:rPr lang="en-US" altLang="zh-CN" b="1" i="1" smtClean="0">
                        <a:latin typeface="Cambria Math" panose="02040503050406030204" pitchFamily="18" charset="0"/>
                      </a:rPr>
                      <m:t>)</m:t>
                    </m:r>
                  </m:oMath>
                </a14:m>
                <a:r>
                  <a:rPr lang="zh-CN" altLang="en-US" b="1" dirty="0" smtClean="0"/>
                  <a:t>：“</a:t>
                </a:r>
                <a14:m>
                  <m:oMath xmlns:m="http://schemas.openxmlformats.org/officeDocument/2006/math">
                    <m:r>
                      <a:rPr lang="en-US" altLang="zh-CN" b="1" i="1">
                        <a:latin typeface="Cambria Math" panose="02040503050406030204" pitchFamily="18" charset="0"/>
                      </a:rPr>
                      <m:t>𝒙</m:t>
                    </m:r>
                  </m:oMath>
                </a14:m>
                <a:r>
                  <a:rPr lang="zh-CN" altLang="en-US" b="1" dirty="0" smtClean="0"/>
                  <a:t>违反</a:t>
                </a:r>
                <a14:m>
                  <m:oMath xmlns:m="http://schemas.openxmlformats.org/officeDocument/2006/math">
                    <m:r>
                      <a:rPr lang="en-US" altLang="zh-CN" b="1" i="1" smtClean="0">
                        <a:latin typeface="Cambria Math" panose="02040503050406030204" pitchFamily="18" charset="0"/>
                      </a:rPr>
                      <m:t>𝒚</m:t>
                    </m:r>
                  </m:oMath>
                </a14:m>
                <a:r>
                  <a:rPr lang="zh-CN" altLang="en-US" b="1" dirty="0" smtClean="0"/>
                  <a:t>” </a:t>
                </a:r>
                <a14:m>
                  <m:oMath xmlns:m="http://schemas.openxmlformats.org/officeDocument/2006/math">
                    <m:r>
                      <a:rPr lang="en-US" altLang="zh-CN" b="1" i="1">
                        <a:latin typeface="Cambria Math" panose="02040503050406030204" pitchFamily="18" charset="0"/>
                      </a:rPr>
                      <m:t>𝒙</m:t>
                    </m:r>
                  </m:oMath>
                </a14:m>
                <a:r>
                  <a:rPr lang="zh-CN" altLang="en-US" b="1" dirty="0" smtClean="0"/>
                  <a:t>的论域为“人”</a:t>
                </a:r>
                <a:endParaRPr lang="en-US" altLang="zh-CN" b="1" dirty="0" smtClean="0"/>
              </a:p>
              <a:p>
                <a:pPr marL="0" indent="0">
                  <a:buNone/>
                </a:pPr>
                <a:r>
                  <a:rPr lang="en-US" altLang="zh-CN" b="1" dirty="0" smtClean="0"/>
                  <a:t>         </a:t>
                </a:r>
                <a14:m>
                  <m:oMath xmlns:m="http://schemas.openxmlformats.org/officeDocument/2006/math">
                    <m:r>
                      <a:rPr lang="en-US" altLang="zh-CN" b="1" i="1" smtClean="0">
                        <a:latin typeface="Cambria Math" panose="02040503050406030204" pitchFamily="18" charset="0"/>
                      </a:rPr>
                      <m:t>𝑴</m:t>
                    </m:r>
                    <m:r>
                      <a:rPr lang="en-US" altLang="zh-CN" b="1" i="1" smtClean="0">
                        <a:latin typeface="Cambria Math" panose="02040503050406030204" pitchFamily="18" charset="0"/>
                      </a:rPr>
                      <m:t>(</m:t>
                    </m:r>
                    <m:r>
                      <a:rPr lang="en-US" altLang="zh-CN" b="1" i="1" smtClean="0">
                        <a:latin typeface="Cambria Math" panose="02040503050406030204" pitchFamily="18" charset="0"/>
                      </a:rPr>
                      <m:t>𝒚</m:t>
                    </m:r>
                    <m:r>
                      <a:rPr lang="en-US" altLang="zh-CN" b="1" i="1" smtClean="0">
                        <a:latin typeface="Cambria Math" panose="02040503050406030204" pitchFamily="18" charset="0"/>
                      </a:rPr>
                      <m:t>)</m:t>
                    </m:r>
                  </m:oMath>
                </a14:m>
                <a:r>
                  <a:rPr lang="en-US" altLang="zh-CN" b="1" dirty="0" smtClean="0"/>
                  <a:t>: “</a:t>
                </a:r>
                <a14:m>
                  <m:oMath xmlns:m="http://schemas.openxmlformats.org/officeDocument/2006/math">
                    <m:r>
                      <a:rPr lang="en-US" altLang="zh-CN" b="1" i="1">
                        <a:latin typeface="Cambria Math" panose="02040503050406030204" pitchFamily="18" charset="0"/>
                      </a:rPr>
                      <m:t>𝒚</m:t>
                    </m:r>
                  </m:oMath>
                </a14:m>
                <a:r>
                  <a:rPr lang="zh-CN" altLang="en-US" b="1" dirty="0" smtClean="0"/>
                  <a:t>是交通规则</a:t>
                </a:r>
                <a:r>
                  <a:rPr lang="en-US" altLang="zh-CN" b="1" dirty="0" smtClean="0"/>
                  <a:t>”</a:t>
                </a:r>
              </a:p>
              <a:p>
                <a:pPr marL="0" indent="0">
                  <a:buNone/>
                </a:pPr>
                <a:r>
                  <a:rPr lang="en-US" altLang="zh-CN" b="1" dirty="0" smtClean="0"/>
                  <a:t>         </a:t>
                </a:r>
                <a14:m>
                  <m:oMath xmlns:m="http://schemas.openxmlformats.org/officeDocument/2006/math">
                    <m:r>
                      <a:rPr lang="en-US" altLang="zh-CN" b="1" i="1" smtClean="0">
                        <a:latin typeface="Cambria Math" panose="02040503050406030204" pitchFamily="18" charset="0"/>
                      </a:rPr>
                      <m:t>𝑷</m:t>
                    </m:r>
                    <m:r>
                      <a:rPr lang="en-US" altLang="zh-CN" b="1" i="1">
                        <a:latin typeface="Cambria Math" panose="02040503050406030204" pitchFamily="18" charset="0"/>
                      </a:rPr>
                      <m:t>(</m:t>
                    </m:r>
                    <m:r>
                      <a:rPr lang="en-US" altLang="zh-CN" b="1" i="1" smtClean="0">
                        <a:latin typeface="Cambria Math" panose="02040503050406030204" pitchFamily="18" charset="0"/>
                      </a:rPr>
                      <m:t>𝒛</m:t>
                    </m:r>
                    <m:r>
                      <a:rPr lang="en-US" altLang="zh-CN" b="1" i="1">
                        <a:latin typeface="Cambria Math" panose="02040503050406030204" pitchFamily="18" charset="0"/>
                      </a:rPr>
                      <m:t>)</m:t>
                    </m:r>
                  </m:oMath>
                </a14:m>
                <a:r>
                  <a:rPr lang="en-US" altLang="zh-CN" b="1" dirty="0"/>
                  <a:t>: </a:t>
                </a:r>
                <a:r>
                  <a:rPr lang="en-US" altLang="zh-CN" b="1" dirty="0" smtClean="0"/>
                  <a:t>“</a:t>
                </a:r>
                <a14:m>
                  <m:oMath xmlns:m="http://schemas.openxmlformats.org/officeDocument/2006/math">
                    <m:r>
                      <a:rPr lang="en-US" altLang="zh-CN" b="1" i="1" dirty="0" smtClean="0">
                        <a:latin typeface="Cambria Math" panose="02040503050406030204" pitchFamily="18" charset="0"/>
                      </a:rPr>
                      <m:t>𝒛</m:t>
                    </m:r>
                  </m:oMath>
                </a14:m>
                <a:r>
                  <a:rPr lang="zh-CN" altLang="en-US" b="1" dirty="0" smtClean="0"/>
                  <a:t>是</a:t>
                </a:r>
                <a:r>
                  <a:rPr lang="zh-CN" altLang="en-US" b="1" dirty="0"/>
                  <a:t>罚款</a:t>
                </a:r>
                <a:r>
                  <a:rPr lang="en-US" altLang="zh-CN" b="1" dirty="0" smtClean="0"/>
                  <a:t>”</a:t>
                </a:r>
              </a:p>
              <a:p>
                <a:pPr marL="0" indent="0">
                  <a:buNone/>
                </a:pPr>
                <a:r>
                  <a:rPr lang="en-US" altLang="zh-CN" b="1" dirty="0" smtClean="0"/>
                  <a:t>         </a:t>
                </a:r>
                <a14:m>
                  <m:oMath xmlns:m="http://schemas.openxmlformats.org/officeDocument/2006/math">
                    <m:r>
                      <a:rPr lang="en-US" altLang="zh-CN" b="1" i="1" smtClean="0">
                        <a:latin typeface="Cambria Math" panose="02040503050406030204" pitchFamily="18" charset="0"/>
                      </a:rPr>
                      <m:t>𝑹</m:t>
                    </m:r>
                    <m:r>
                      <a:rPr lang="en-US" altLang="zh-CN" b="1" i="1">
                        <a:latin typeface="Cambria Math" panose="02040503050406030204" pitchFamily="18" charset="0"/>
                      </a:rPr>
                      <m:t>(</m:t>
                    </m:r>
                    <m:r>
                      <a:rPr lang="en-US" altLang="zh-CN" b="1" i="1" smtClean="0">
                        <a:latin typeface="Cambria Math" panose="02040503050406030204" pitchFamily="18" charset="0"/>
                      </a:rPr>
                      <m:t>𝒙</m:t>
                    </m:r>
                    <m:r>
                      <a:rPr lang="en-US" altLang="zh-CN" b="1" i="1" smtClean="0">
                        <a:latin typeface="Cambria Math" panose="02040503050406030204" pitchFamily="18" charset="0"/>
                      </a:rPr>
                      <m:t>,</m:t>
                    </m:r>
                    <m:r>
                      <a:rPr lang="en-US" altLang="zh-CN" b="1" i="1" smtClean="0">
                        <a:latin typeface="Cambria Math" panose="02040503050406030204" pitchFamily="18" charset="0"/>
                      </a:rPr>
                      <m:t>𝒛</m:t>
                    </m:r>
                    <m:r>
                      <a:rPr lang="en-US" altLang="zh-CN" b="1" i="1">
                        <a:latin typeface="Cambria Math" panose="02040503050406030204" pitchFamily="18" charset="0"/>
                      </a:rPr>
                      <m:t>)</m:t>
                    </m:r>
                  </m:oMath>
                </a14:m>
                <a:r>
                  <a:rPr lang="en-US" altLang="zh-CN" b="1" dirty="0"/>
                  <a:t>: “</a:t>
                </a:r>
                <a14:m>
                  <m:oMath xmlns:m="http://schemas.openxmlformats.org/officeDocument/2006/math">
                    <m:r>
                      <a:rPr lang="en-US" altLang="zh-CN" b="1" i="1" smtClean="0">
                        <a:latin typeface="Cambria Math" panose="02040503050406030204" pitchFamily="18" charset="0"/>
                      </a:rPr>
                      <m:t>𝒙</m:t>
                    </m:r>
                  </m:oMath>
                </a14:m>
                <a:r>
                  <a:rPr lang="zh-CN" altLang="en-US" b="1" dirty="0" smtClean="0"/>
                  <a:t>受到</a:t>
                </a:r>
                <a14:m>
                  <m:oMath xmlns:m="http://schemas.openxmlformats.org/officeDocument/2006/math">
                    <m:r>
                      <a:rPr lang="en-US" altLang="zh-CN" b="1" i="1" dirty="0" smtClean="0">
                        <a:latin typeface="Cambria Math" panose="02040503050406030204" pitchFamily="18" charset="0"/>
                      </a:rPr>
                      <m:t>𝒛</m:t>
                    </m:r>
                  </m:oMath>
                </a14:m>
                <a:r>
                  <a:rPr lang="en-US" altLang="zh-CN" b="1" dirty="0" smtClean="0"/>
                  <a:t>”</a:t>
                </a:r>
                <a:endParaRPr lang="en-US" altLang="zh-CN" b="1" dirty="0"/>
              </a:p>
              <a:p>
                <a:pPr marL="0" indent="0">
                  <a:buNone/>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𝑯</m:t>
                      </m:r>
                      <m:r>
                        <a:rPr lang="en-US" altLang="zh-CN" b="1" i="1" smtClean="0">
                          <a:latin typeface="Cambria Math" panose="02040503050406030204" pitchFamily="18" charset="0"/>
                        </a:rPr>
                        <m:t>:</m:t>
                      </m:r>
                      <m:d>
                        <m:dPr>
                          <m:ctrlPr>
                            <a:rPr lang="en-US" altLang="zh-CN" b="1" i="1" smtClean="0">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e>
                      </m:d>
                      <m:d>
                        <m:dPr>
                          <m:ctrlPr>
                            <a:rPr lang="en-US" altLang="zh-CN" b="1" i="1" smtClean="0">
                              <a:latin typeface="Cambria Math" panose="02040503050406030204" pitchFamily="18" charset="0"/>
                              <a:ea typeface="Cambria Math" panose="02040503050406030204" pitchFamily="18" charset="0"/>
                            </a:rPr>
                          </m:ctrlPr>
                        </m:dPr>
                        <m:e>
                          <m:d>
                            <m:dPr>
                              <m:ctrlPr>
                                <a:rPr lang="en-US" altLang="zh-CN" b="1" i="1" smtClean="0">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𝒚</m:t>
                              </m:r>
                            </m:e>
                          </m:d>
                          <m:d>
                            <m:dPr>
                              <m:ctrlPr>
                                <a:rPr lang="en-US" altLang="zh-CN" b="1" i="1" smtClean="0">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𝑺</m:t>
                              </m:r>
                              <m:d>
                                <m:dPr>
                                  <m:ctrlPr>
                                    <a:rPr lang="en-US" altLang="zh-CN" b="1" i="1" smtClean="0">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𝒚</m:t>
                                  </m:r>
                                </m:e>
                              </m:d>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𝑴</m:t>
                              </m:r>
                              <m:d>
                                <m:dPr>
                                  <m:ctrlPr>
                                    <a:rPr lang="en-US" altLang="zh-CN" b="1" i="1" smtClean="0">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𝒚</m:t>
                                  </m:r>
                                </m:e>
                              </m:d>
                            </m:e>
                          </m:d>
                          <m:r>
                            <a:rPr lang="en-US" altLang="zh-CN" b="1" i="1" smtClean="0">
                              <a:latin typeface="Cambria Math" panose="02040503050406030204" pitchFamily="18" charset="0"/>
                              <a:ea typeface="Cambria Math" panose="02040503050406030204" pitchFamily="18" charset="0"/>
                            </a:rPr>
                            <m:t>→</m:t>
                          </m:r>
                          <m:d>
                            <m:dPr>
                              <m:ctrlPr>
                                <a:rPr lang="en-US" altLang="zh-CN" b="1" i="1" smtClean="0">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𝒛</m:t>
                              </m:r>
                            </m:e>
                          </m:d>
                          <m:d>
                            <m:dPr>
                              <m:ctrlPr>
                                <a:rPr lang="en-US" altLang="zh-CN" b="1" i="1" smtClean="0">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𝑷</m:t>
                              </m:r>
                              <m:d>
                                <m:dPr>
                                  <m:ctrlPr>
                                    <a:rPr lang="en-US" altLang="zh-CN" b="1" i="1" smtClean="0">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𝒛</m:t>
                                  </m:r>
                                </m:e>
                              </m:d>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𝑹</m:t>
                              </m:r>
                              <m:d>
                                <m:dPr>
                                  <m:ctrlPr>
                                    <a:rPr lang="en-US" altLang="zh-CN" b="1" i="1" smtClean="0">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𝒛</m:t>
                                  </m:r>
                                </m:e>
                              </m:d>
                            </m:e>
                          </m:d>
                        </m:e>
                      </m:d>
                    </m:oMath>
                  </m:oMathPara>
                </a14:m>
                <a:endParaRPr lang="en-US" altLang="zh-CN" b="1" dirty="0" smtClean="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𝑪</m:t>
                      </m:r>
                      <m:r>
                        <a:rPr lang="en-US" altLang="zh-CN" b="1" i="1" smtClean="0">
                          <a:latin typeface="Cambria Math" panose="02040503050406030204" pitchFamily="18" charset="0"/>
                        </a:rPr>
                        <m:t>: ¬</m:t>
                      </m:r>
                      <m:d>
                        <m:dPr>
                          <m:ctrlPr>
                            <a:rPr lang="en-US" altLang="zh-CN" b="1" i="1" smtClean="0">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𝒛</m:t>
                          </m:r>
                        </m:e>
                      </m:d>
                      <m:r>
                        <a:rPr lang="en-US" altLang="zh-CN" b="1" i="1" smtClean="0">
                          <a:latin typeface="Cambria Math" panose="02040503050406030204" pitchFamily="18" charset="0"/>
                          <a:ea typeface="Cambria Math" panose="02040503050406030204" pitchFamily="18" charset="0"/>
                        </a:rPr>
                        <m:t>𝑷</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𝒛</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𝒚</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𝑺</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𝒚</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𝑴</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𝒚</m:t>
                      </m:r>
                      <m:r>
                        <a:rPr lang="en-US" altLang="zh-CN" b="1" i="1" smtClean="0">
                          <a:latin typeface="Cambria Math" panose="02040503050406030204" pitchFamily="18" charset="0"/>
                          <a:ea typeface="Cambria Math" panose="02040503050406030204" pitchFamily="18" charset="0"/>
                        </a:rPr>
                        <m:t>))</m:t>
                      </m:r>
                    </m:oMath>
                  </m:oMathPara>
                </a14:m>
                <a:endParaRPr lang="zh-CN" altLang="en-US" b="1"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37" t="-1058" r="-51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B67C87BA-7BB4-4FBB-8EE6-A30C0FB65631}" type="datetime1">
              <a:rPr lang="zh-CN" altLang="en-US" smtClean="0"/>
              <a:pPr/>
              <a:t>2019/10/29</a:t>
            </a:fld>
            <a:endParaRPr lang="zh-CN" altLang="en-US"/>
          </a:p>
        </p:txBody>
      </p:sp>
      <p:sp>
        <p:nvSpPr>
          <p:cNvPr id="5" name="灯片编号占位符 4"/>
          <p:cNvSpPr>
            <a:spLocks noGrp="1"/>
          </p:cNvSpPr>
          <p:nvPr>
            <p:ph type="sldNum" sz="quarter" idx="12"/>
          </p:nvPr>
        </p:nvSpPr>
        <p:spPr/>
        <p:txBody>
          <a:bodyPr/>
          <a:lstStyle/>
          <a:p>
            <a:fld id="{9880C485-3EAF-4318-915D-9216C2569B1B}" type="slidenum">
              <a:rPr lang="zh-CN" altLang="en-US" smtClean="0"/>
              <a:pPr/>
              <a:t>51</a:t>
            </a:fld>
            <a:endParaRPr lang="zh-CN" altLang="en-US"/>
          </a:p>
        </p:txBody>
      </p:sp>
    </p:spTree>
    <p:extLst>
      <p:ext uri="{BB962C8B-B14F-4D97-AF65-F5344CB8AC3E}">
        <p14:creationId xmlns:p14="http://schemas.microsoft.com/office/powerpoint/2010/main" val="95347638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2-7 </a:t>
            </a:r>
            <a:r>
              <a:rPr lang="zh-CN" altLang="en-US" dirty="0"/>
              <a:t>谓词演算的推理理论</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51520" y="1124744"/>
                <a:ext cx="8712968" cy="5544616"/>
              </a:xfrm>
            </p:spPr>
            <p:txBody>
              <a:bodyPr>
                <a:normAutofit/>
              </a:bodyPr>
              <a:lstStyle/>
              <a:p>
                <a:pPr marL="0" indent="0">
                  <a:buNone/>
                </a:pPr>
                <a:r>
                  <a:rPr lang="en-US" altLang="zh-CN" sz="2000" b="1" dirty="0" smtClean="0">
                    <a:latin typeface="Times New Roman" panose="02020603050405020304" pitchFamily="18" charset="0"/>
                    <a:cs typeface="Times New Roman" panose="02020603050405020304" pitchFamily="18" charset="0"/>
                  </a:rPr>
                  <a:t>(1) </a:t>
                </a:r>
                <a14:m>
                  <m:oMath xmlns:m="http://schemas.openxmlformats.org/officeDocument/2006/math">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𝒙</m:t>
                        </m:r>
                      </m:e>
                    </m:d>
                    <m:d>
                      <m:dPr>
                        <m:ctrlPr>
                          <a:rPr lang="en-US" altLang="zh-CN" sz="2000" b="1" i="1">
                            <a:latin typeface="Cambria Math" panose="02040503050406030204" pitchFamily="18" charset="0"/>
                            <a:ea typeface="Cambria Math" panose="02040503050406030204" pitchFamily="18" charset="0"/>
                          </a:rPr>
                        </m:ctrlPr>
                      </m:dPr>
                      <m:e>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𝒚</m:t>
                            </m:r>
                          </m:e>
                        </m:d>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𝑺</m:t>
                            </m:r>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𝒙</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𝒚</m:t>
                                </m:r>
                              </m:e>
                            </m:d>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𝑴</m:t>
                            </m:r>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𝒚</m:t>
                                </m:r>
                              </m:e>
                            </m:d>
                          </m:e>
                        </m:d>
                        <m:r>
                          <a:rPr lang="en-US" altLang="zh-CN" sz="2000" b="1" i="1">
                            <a:latin typeface="Cambria Math" panose="02040503050406030204" pitchFamily="18" charset="0"/>
                            <a:ea typeface="Cambria Math" panose="02040503050406030204" pitchFamily="18" charset="0"/>
                          </a:rPr>
                          <m:t>→</m:t>
                        </m:r>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𝒛</m:t>
                            </m:r>
                          </m:e>
                        </m:d>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𝑷</m:t>
                            </m:r>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𝒛</m:t>
                                </m:r>
                              </m:e>
                            </m:d>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𝑹</m:t>
                            </m:r>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𝒙</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𝒛</m:t>
                                </m:r>
                              </m:e>
                            </m:d>
                          </m:e>
                        </m:d>
                      </m:e>
                    </m:d>
                  </m:oMath>
                </a14:m>
                <a:r>
                  <a:rPr lang="en-US" altLang="zh-CN" sz="2000" b="1" dirty="0" smtClean="0">
                    <a:latin typeface="Times New Roman" panose="02020603050405020304" pitchFamily="18" charset="0"/>
                    <a:cs typeface="Times New Roman" panose="02020603050405020304" pitchFamily="18" charset="0"/>
                  </a:rPr>
                  <a:t>       P </a:t>
                </a:r>
              </a:p>
              <a:p>
                <a:pPr marL="0" indent="0">
                  <a:buNone/>
                </a:pPr>
                <a:r>
                  <a:rPr lang="en-US" altLang="zh-CN" sz="2000" b="1" dirty="0" smtClean="0">
                    <a:latin typeface="Times New Roman" panose="02020603050405020304" pitchFamily="18" charset="0"/>
                    <a:cs typeface="Times New Roman" panose="02020603050405020304" pitchFamily="18" charset="0"/>
                  </a:rPr>
                  <a:t>(2) </a:t>
                </a:r>
                <a14:m>
                  <m:oMath xmlns:m="http://schemas.openxmlformats.org/officeDocument/2006/math">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𝒚</m:t>
                        </m:r>
                      </m:e>
                    </m:d>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𝑺</m:t>
                        </m:r>
                        <m:d>
                          <m:dPr>
                            <m:ctrlPr>
                              <a:rPr lang="en-US" altLang="zh-CN" sz="2000" b="1" i="1">
                                <a:latin typeface="Cambria Math" panose="02040503050406030204" pitchFamily="18" charset="0"/>
                                <a:ea typeface="Cambria Math" panose="02040503050406030204" pitchFamily="18" charset="0"/>
                              </a:rPr>
                            </m:ctrlPr>
                          </m:dPr>
                          <m:e>
                            <m:r>
                              <a:rPr lang="en-US" altLang="zh-CN" sz="2000" b="1" i="1" smtClean="0">
                                <a:latin typeface="Cambria Math" panose="02040503050406030204" pitchFamily="18" charset="0"/>
                                <a:ea typeface="Cambria Math" panose="02040503050406030204" pitchFamily="18" charset="0"/>
                              </a:rPr>
                              <m:t>𝒃</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𝒚</m:t>
                            </m:r>
                          </m:e>
                        </m:d>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𝑴</m:t>
                        </m:r>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𝒚</m:t>
                            </m:r>
                          </m:e>
                        </m:d>
                      </m:e>
                    </m:d>
                    <m:r>
                      <a:rPr lang="en-US" altLang="zh-CN" sz="2000" b="1" i="1">
                        <a:latin typeface="Cambria Math" panose="02040503050406030204" pitchFamily="18" charset="0"/>
                        <a:ea typeface="Cambria Math" panose="02040503050406030204" pitchFamily="18" charset="0"/>
                      </a:rPr>
                      <m:t>→</m:t>
                    </m:r>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𝒛</m:t>
                        </m:r>
                      </m:e>
                    </m:d>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𝑷</m:t>
                        </m:r>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𝒛</m:t>
                            </m:r>
                          </m:e>
                        </m:d>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𝑹</m:t>
                        </m:r>
                        <m:d>
                          <m:dPr>
                            <m:ctrlPr>
                              <a:rPr lang="en-US" altLang="zh-CN" sz="2000" b="1" i="1">
                                <a:latin typeface="Cambria Math" panose="02040503050406030204" pitchFamily="18" charset="0"/>
                                <a:ea typeface="Cambria Math" panose="02040503050406030204" pitchFamily="18" charset="0"/>
                              </a:rPr>
                            </m:ctrlPr>
                          </m:dPr>
                          <m:e>
                            <m:r>
                              <a:rPr lang="en-US" altLang="zh-CN" sz="2000" b="1" i="1" smtClean="0">
                                <a:latin typeface="Cambria Math" panose="02040503050406030204" pitchFamily="18" charset="0"/>
                                <a:ea typeface="Cambria Math" panose="02040503050406030204" pitchFamily="18" charset="0"/>
                              </a:rPr>
                              <m:t>𝒃</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𝒛</m:t>
                            </m:r>
                          </m:e>
                        </m:d>
                      </m:e>
                    </m:d>
                  </m:oMath>
                </a14:m>
                <a:r>
                  <a:rPr lang="zh-CN" altLang="en-US" sz="2000" b="1" dirty="0" smtClean="0">
                    <a:latin typeface="Times New Roman" panose="02020603050405020304" pitchFamily="18" charset="0"/>
                    <a:cs typeface="Times New Roman" panose="02020603050405020304" pitchFamily="18" charset="0"/>
                  </a:rPr>
                  <a:t>                   </a:t>
                </a:r>
                <a:r>
                  <a:rPr lang="en-US" altLang="zh-CN" sz="2000" b="1" dirty="0" smtClean="0">
                    <a:latin typeface="Times New Roman" panose="02020603050405020304" pitchFamily="18" charset="0"/>
                    <a:cs typeface="Times New Roman" panose="02020603050405020304" pitchFamily="18" charset="0"/>
                  </a:rPr>
                  <a:t>US(1)</a:t>
                </a:r>
              </a:p>
              <a:p>
                <a:pPr marL="0" indent="0">
                  <a:buNone/>
                </a:pPr>
                <a:r>
                  <a:rPr lang="en-US" altLang="zh-CN" sz="2000" b="1" dirty="0" smtClean="0">
                    <a:latin typeface="Times New Roman" panose="02020603050405020304" pitchFamily="18" charset="0"/>
                    <a:cs typeface="Times New Roman" panose="02020603050405020304" pitchFamily="18" charset="0"/>
                  </a:rPr>
                  <a:t>(3) </a:t>
                </a:r>
                <a14:m>
                  <m:oMath xmlns:m="http://schemas.openxmlformats.org/officeDocument/2006/math">
                    <m:r>
                      <a:rPr lang="en-US" altLang="zh-CN" sz="2000" b="1" i="1">
                        <a:latin typeface="Cambria Math" panose="02040503050406030204" pitchFamily="18" charset="0"/>
                        <a:ea typeface="Cambria Math" panose="02040503050406030204" pitchFamily="18" charset="0"/>
                      </a:rPr>
                      <m:t>¬</m:t>
                    </m:r>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𝒛</m:t>
                        </m:r>
                      </m:e>
                    </m:d>
                    <m:r>
                      <a:rPr lang="en-US" altLang="zh-CN" sz="2000" b="1" i="1">
                        <a:latin typeface="Cambria Math" panose="02040503050406030204" pitchFamily="18" charset="0"/>
                        <a:ea typeface="Cambria Math" panose="02040503050406030204" pitchFamily="18" charset="0"/>
                      </a:rPr>
                      <m:t>𝑷</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𝒛</m:t>
                    </m:r>
                    <m:r>
                      <a:rPr lang="en-US" altLang="zh-CN" sz="2000" b="1" i="1">
                        <a:latin typeface="Cambria Math" panose="02040503050406030204" pitchFamily="18" charset="0"/>
                        <a:ea typeface="Cambria Math" panose="02040503050406030204" pitchFamily="18" charset="0"/>
                      </a:rPr>
                      <m:t>)</m:t>
                    </m:r>
                  </m:oMath>
                </a14:m>
                <a:r>
                  <a:rPr lang="zh-CN" altLang="en-US" sz="2000" b="1" dirty="0" smtClean="0">
                    <a:latin typeface="Times New Roman" panose="02020603050405020304" pitchFamily="18" charset="0"/>
                    <a:cs typeface="Times New Roman" panose="02020603050405020304" pitchFamily="18" charset="0"/>
                  </a:rPr>
                  <a:t>                                                                             </a:t>
                </a:r>
                <a:r>
                  <a:rPr lang="en-US" altLang="zh-CN" sz="2000" b="1" dirty="0" smtClean="0">
                    <a:latin typeface="Times New Roman" panose="02020603050405020304" pitchFamily="18" charset="0"/>
                    <a:cs typeface="Times New Roman" panose="02020603050405020304" pitchFamily="18" charset="0"/>
                  </a:rPr>
                  <a:t>P(</a:t>
                </a:r>
                <a:r>
                  <a:rPr lang="zh-CN" altLang="en-US" sz="2000" b="1" dirty="0" smtClean="0">
                    <a:latin typeface="Times New Roman" panose="02020603050405020304" pitchFamily="18" charset="0"/>
                    <a:cs typeface="Times New Roman" panose="02020603050405020304" pitchFamily="18" charset="0"/>
                  </a:rPr>
                  <a:t>附加前提</a:t>
                </a:r>
                <a:r>
                  <a:rPr lang="en-US" altLang="zh-CN" sz="2000" b="1" dirty="0" smtClean="0">
                    <a:latin typeface="Times New Roman" panose="02020603050405020304" pitchFamily="18" charset="0"/>
                    <a:cs typeface="Times New Roman" panose="02020603050405020304" pitchFamily="18" charset="0"/>
                  </a:rPr>
                  <a:t>)</a:t>
                </a:r>
              </a:p>
              <a:p>
                <a:pPr marL="0" indent="0">
                  <a:buNone/>
                </a:pPr>
                <a:r>
                  <a:rPr lang="en-US" altLang="zh-CN" sz="2000" b="1" dirty="0" smtClean="0">
                    <a:latin typeface="Times New Roman" panose="02020603050405020304" pitchFamily="18" charset="0"/>
                    <a:cs typeface="Times New Roman" panose="02020603050405020304" pitchFamily="18" charset="0"/>
                  </a:rPr>
                  <a:t>(4) </a:t>
                </a:r>
                <a14:m>
                  <m:oMath xmlns:m="http://schemas.openxmlformats.org/officeDocument/2006/math">
                    <m:d>
                      <m:dPr>
                        <m:ctrlPr>
                          <a:rPr lang="en-US" altLang="zh-CN" sz="2000" b="1" i="1">
                            <a:latin typeface="Cambria Math" panose="02040503050406030204" pitchFamily="18" charset="0"/>
                            <a:ea typeface="Cambria Math" panose="02040503050406030204" pitchFamily="18" charset="0"/>
                          </a:rPr>
                        </m:ctrlPr>
                      </m:dPr>
                      <m:e>
                        <m:r>
                          <a:rPr lang="en-US" altLang="zh-CN" sz="2000" b="1" i="1" smtClean="0">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𝒛</m:t>
                        </m:r>
                      </m:e>
                    </m:d>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𝑷</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𝒛</m:t>
                    </m:r>
                    <m:r>
                      <a:rPr lang="en-US" altLang="zh-CN" sz="2000" b="1" i="1">
                        <a:latin typeface="Cambria Math" panose="02040503050406030204" pitchFamily="18" charset="0"/>
                        <a:ea typeface="Cambria Math" panose="02040503050406030204" pitchFamily="18" charset="0"/>
                      </a:rPr>
                      <m:t>)</m:t>
                    </m:r>
                  </m:oMath>
                </a14:m>
                <a:r>
                  <a:rPr lang="zh-CN" altLang="en-US" sz="2000" b="1" dirty="0">
                    <a:latin typeface="Times New Roman" panose="02020603050405020304" pitchFamily="18" charset="0"/>
                    <a:cs typeface="Times New Roman" panose="02020603050405020304" pitchFamily="18" charset="0"/>
                  </a:rPr>
                  <a:t> </a:t>
                </a:r>
                <a:r>
                  <a:rPr lang="zh-CN" altLang="en-US" sz="2000" b="1" dirty="0" smtClean="0">
                    <a:latin typeface="Times New Roman" panose="02020603050405020304" pitchFamily="18" charset="0"/>
                    <a:cs typeface="Times New Roman" panose="02020603050405020304" pitchFamily="18" charset="0"/>
                  </a:rPr>
                  <a:t>                                                                            </a:t>
                </a:r>
                <a:r>
                  <a:rPr lang="en-US" altLang="zh-CN" sz="2000" b="1" dirty="0" smtClean="0">
                    <a:latin typeface="Times New Roman" panose="02020603050405020304" pitchFamily="18" charset="0"/>
                    <a:cs typeface="Times New Roman" panose="02020603050405020304" pitchFamily="18" charset="0"/>
                  </a:rPr>
                  <a:t>T(3)E</a:t>
                </a:r>
              </a:p>
              <a:p>
                <a:pPr marL="0" indent="0">
                  <a:buNone/>
                </a:pPr>
                <a:r>
                  <a:rPr lang="en-US" altLang="zh-CN" sz="2000" b="1" dirty="0" smtClean="0">
                    <a:latin typeface="Times New Roman" panose="02020603050405020304" pitchFamily="18" charset="0"/>
                    <a:cs typeface="Times New Roman" panose="02020603050405020304" pitchFamily="18" charset="0"/>
                  </a:rPr>
                  <a:t>(5) </a:t>
                </a:r>
                <a14:m>
                  <m:oMath xmlns:m="http://schemas.openxmlformats.org/officeDocument/2006/math">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𝑷</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𝒂</m:t>
                    </m:r>
                    <m:r>
                      <a:rPr lang="en-US" altLang="zh-CN" sz="2000" b="1" i="1">
                        <a:latin typeface="Cambria Math" panose="02040503050406030204" pitchFamily="18" charset="0"/>
                        <a:ea typeface="Cambria Math" panose="02040503050406030204" pitchFamily="18" charset="0"/>
                      </a:rPr>
                      <m:t>)</m:t>
                    </m:r>
                  </m:oMath>
                </a14:m>
                <a:r>
                  <a:rPr lang="zh-CN" altLang="en-US" sz="2000" b="1" dirty="0">
                    <a:latin typeface="Times New Roman" panose="02020603050405020304" pitchFamily="18" charset="0"/>
                    <a:cs typeface="Times New Roman" panose="02020603050405020304" pitchFamily="18" charset="0"/>
                  </a:rPr>
                  <a:t>                                                                            </a:t>
                </a:r>
                <a:r>
                  <a:rPr lang="zh-CN" altLang="en-US" sz="2000" b="1" dirty="0" smtClean="0">
                    <a:latin typeface="Times New Roman" panose="02020603050405020304" pitchFamily="18" charset="0"/>
                    <a:cs typeface="Times New Roman" panose="02020603050405020304" pitchFamily="18" charset="0"/>
                  </a:rPr>
                  <a:t>        </a:t>
                </a:r>
                <a:r>
                  <a:rPr lang="en-US" altLang="zh-CN" sz="2000" b="1" dirty="0" smtClean="0">
                    <a:latin typeface="Times New Roman" panose="02020603050405020304" pitchFamily="18" charset="0"/>
                    <a:cs typeface="Times New Roman" panose="02020603050405020304" pitchFamily="18" charset="0"/>
                  </a:rPr>
                  <a:t>US(4)</a:t>
                </a:r>
                <a:endParaRPr lang="en-US" altLang="zh-CN" sz="2000" b="1" dirty="0">
                  <a:latin typeface="Times New Roman" panose="02020603050405020304" pitchFamily="18" charset="0"/>
                  <a:cs typeface="Times New Roman" panose="02020603050405020304" pitchFamily="18" charset="0"/>
                </a:endParaRPr>
              </a:p>
              <a:p>
                <a:pPr marL="0" indent="0">
                  <a:buNone/>
                </a:pPr>
                <a:r>
                  <a:rPr lang="en-US" altLang="zh-CN" sz="2000" b="1" dirty="0" smtClean="0">
                    <a:latin typeface="Times New Roman" panose="02020603050405020304" pitchFamily="18" charset="0"/>
                    <a:cs typeface="Times New Roman" panose="02020603050405020304" pitchFamily="18" charset="0"/>
                  </a:rPr>
                  <a:t>(6) </a:t>
                </a:r>
                <a14:m>
                  <m:oMath xmlns:m="http://schemas.openxmlformats.org/officeDocument/2006/math">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𝑷</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𝒂</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𝑹</m:t>
                    </m:r>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𝒃</m:t>
                    </m:r>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𝒂</m:t>
                    </m:r>
                    <m:r>
                      <a:rPr lang="en-US" altLang="zh-CN" sz="2000" b="1" i="1" smtClean="0">
                        <a:latin typeface="Cambria Math" panose="02040503050406030204" pitchFamily="18" charset="0"/>
                        <a:ea typeface="Cambria Math" panose="02040503050406030204" pitchFamily="18" charset="0"/>
                      </a:rPr>
                      <m:t>)</m:t>
                    </m:r>
                  </m:oMath>
                </a14:m>
                <a:r>
                  <a:rPr lang="zh-CN" altLang="en-US" sz="2000" b="1" dirty="0">
                    <a:latin typeface="Times New Roman" panose="02020603050405020304" pitchFamily="18" charset="0"/>
                    <a:cs typeface="Times New Roman" panose="02020603050405020304" pitchFamily="18" charset="0"/>
                  </a:rPr>
                  <a:t> </a:t>
                </a:r>
                <a:r>
                  <a:rPr lang="zh-CN" altLang="en-US" sz="2000" b="1" dirty="0" smtClean="0">
                    <a:latin typeface="Times New Roman" panose="02020603050405020304" pitchFamily="18" charset="0"/>
                    <a:cs typeface="Times New Roman" panose="02020603050405020304" pitchFamily="18" charset="0"/>
                  </a:rPr>
                  <a:t>                                                                </a:t>
                </a:r>
                <a:r>
                  <a:rPr lang="en-US" altLang="zh-CN" sz="2000" b="1" dirty="0" smtClean="0">
                    <a:latin typeface="Times New Roman" panose="02020603050405020304" pitchFamily="18" charset="0"/>
                    <a:cs typeface="Times New Roman" panose="02020603050405020304" pitchFamily="18" charset="0"/>
                  </a:rPr>
                  <a:t>T(5)I</a:t>
                </a:r>
              </a:p>
              <a:p>
                <a:pPr marL="0" indent="0">
                  <a:buNone/>
                </a:pPr>
                <a:r>
                  <a:rPr lang="en-US" altLang="zh-CN" sz="2000" b="1" dirty="0" smtClean="0">
                    <a:latin typeface="Times New Roman" panose="02020603050405020304" pitchFamily="18" charset="0"/>
                    <a:cs typeface="Times New Roman" panose="02020603050405020304" pitchFamily="18" charset="0"/>
                  </a:rPr>
                  <a:t>(7) </a:t>
                </a:r>
                <a14:m>
                  <m:oMath xmlns:m="http://schemas.openxmlformats.org/officeDocument/2006/math">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𝒛</m:t>
                        </m:r>
                      </m:e>
                    </m:d>
                    <m:r>
                      <a:rPr lang="en-US" altLang="zh-CN" sz="2000" b="1" i="1" smtClean="0">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𝑷</m:t>
                    </m:r>
                    <m:d>
                      <m:dPr>
                        <m:ctrlPr>
                          <a:rPr lang="en-US" altLang="zh-CN" sz="2000" b="1" i="1">
                            <a:latin typeface="Cambria Math" panose="02040503050406030204" pitchFamily="18" charset="0"/>
                            <a:ea typeface="Cambria Math" panose="02040503050406030204" pitchFamily="18" charset="0"/>
                          </a:rPr>
                        </m:ctrlPr>
                      </m:dPr>
                      <m:e>
                        <m:r>
                          <a:rPr lang="en-US" altLang="zh-CN" sz="2000" b="1" i="1" smtClean="0">
                            <a:latin typeface="Cambria Math" panose="02040503050406030204" pitchFamily="18" charset="0"/>
                            <a:ea typeface="Cambria Math" panose="02040503050406030204" pitchFamily="18" charset="0"/>
                          </a:rPr>
                          <m:t>𝒛</m:t>
                        </m:r>
                      </m:e>
                    </m:d>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𝑹</m:t>
                    </m:r>
                    <m:d>
                      <m:dPr>
                        <m:ctrlPr>
                          <a:rPr lang="en-US" altLang="zh-CN" sz="2000" b="1" i="1">
                            <a:latin typeface="Cambria Math" panose="02040503050406030204" pitchFamily="18" charset="0"/>
                            <a:ea typeface="Cambria Math" panose="02040503050406030204" pitchFamily="18" charset="0"/>
                          </a:rPr>
                        </m:ctrlPr>
                      </m:dPr>
                      <m:e>
                        <m:r>
                          <a:rPr lang="en-US" altLang="zh-CN" sz="2000" b="1" i="1" smtClean="0">
                            <a:latin typeface="Cambria Math" panose="02040503050406030204" pitchFamily="18" charset="0"/>
                            <a:ea typeface="Cambria Math" panose="02040503050406030204" pitchFamily="18" charset="0"/>
                          </a:rPr>
                          <m:t>𝒃</m:t>
                        </m:r>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𝒛</m:t>
                        </m:r>
                      </m:e>
                    </m:d>
                    <m:r>
                      <a:rPr lang="en-US" altLang="zh-CN" sz="2000" b="1" i="1" smtClean="0">
                        <a:latin typeface="Cambria Math" panose="02040503050406030204" pitchFamily="18" charset="0"/>
                        <a:ea typeface="Cambria Math" panose="02040503050406030204" pitchFamily="18" charset="0"/>
                      </a:rPr>
                      <m:t>)</m:t>
                    </m:r>
                  </m:oMath>
                </a14:m>
                <a:r>
                  <a:rPr lang="zh-CN" altLang="en-US" sz="2000" b="1" dirty="0">
                    <a:latin typeface="Times New Roman" panose="02020603050405020304" pitchFamily="18" charset="0"/>
                    <a:cs typeface="Times New Roman" panose="02020603050405020304" pitchFamily="18" charset="0"/>
                  </a:rPr>
                  <a:t> </a:t>
                </a:r>
                <a:r>
                  <a:rPr lang="zh-CN" altLang="en-US" sz="2000" b="1" dirty="0" smtClean="0">
                    <a:latin typeface="Times New Roman" panose="02020603050405020304" pitchFamily="18" charset="0"/>
                    <a:cs typeface="Times New Roman" panose="02020603050405020304" pitchFamily="18" charset="0"/>
                  </a:rPr>
                  <a:t>                                                      </a:t>
                </a:r>
                <a:r>
                  <a:rPr lang="en-US" altLang="zh-CN" sz="2000" b="1" dirty="0" err="1" smtClean="0">
                    <a:latin typeface="Times New Roman" panose="02020603050405020304" pitchFamily="18" charset="0"/>
                    <a:cs typeface="Times New Roman" panose="02020603050405020304" pitchFamily="18" charset="0"/>
                  </a:rPr>
                  <a:t>UG</a:t>
                </a:r>
                <a:r>
                  <a:rPr lang="en-US" altLang="zh-CN" sz="2000" b="1" dirty="0" smtClean="0">
                    <a:latin typeface="Times New Roman" panose="02020603050405020304" pitchFamily="18" charset="0"/>
                    <a:cs typeface="Times New Roman" panose="02020603050405020304" pitchFamily="18" charset="0"/>
                  </a:rPr>
                  <a:t>(6)</a:t>
                </a:r>
                <a:endParaRPr lang="en-US" altLang="zh-CN" sz="2000" b="1" dirty="0">
                  <a:latin typeface="Times New Roman" panose="02020603050405020304" pitchFamily="18" charset="0"/>
                  <a:cs typeface="Times New Roman" panose="02020603050405020304" pitchFamily="18" charset="0"/>
                </a:endParaRPr>
              </a:p>
              <a:p>
                <a:pPr marL="0" indent="0">
                  <a:buNone/>
                </a:pPr>
                <a:r>
                  <a:rPr lang="en-US" altLang="zh-CN" sz="2000" b="1" dirty="0" smtClean="0">
                    <a:latin typeface="Times New Roman" panose="02020603050405020304" pitchFamily="18" charset="0"/>
                    <a:cs typeface="Times New Roman" panose="02020603050405020304" pitchFamily="18" charset="0"/>
                  </a:rPr>
                  <a:t>(8)</a:t>
                </a:r>
                <a14:m>
                  <m:oMath xmlns:m="http://schemas.openxmlformats.org/officeDocument/2006/math">
                    <m:r>
                      <a:rPr lang="en-US" altLang="zh-CN" sz="2000" b="1" i="1">
                        <a:latin typeface="Cambria Math" panose="02040503050406030204" pitchFamily="18" charset="0"/>
                        <a:ea typeface="Cambria Math" panose="02040503050406030204" pitchFamily="18" charset="0"/>
                      </a:rPr>
                      <m:t>¬</m:t>
                    </m:r>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𝒛</m:t>
                        </m:r>
                      </m:e>
                    </m:d>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𝑷</m:t>
                    </m:r>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𝒛</m:t>
                        </m:r>
                      </m:e>
                    </m:d>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𝑹</m:t>
                    </m:r>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𝒃</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𝒛</m:t>
                        </m:r>
                      </m:e>
                    </m:d>
                    <m:r>
                      <a:rPr lang="en-US" altLang="zh-CN" sz="2000" b="1" i="1">
                        <a:latin typeface="Cambria Math" panose="02040503050406030204" pitchFamily="18" charset="0"/>
                        <a:ea typeface="Cambria Math" panose="02040503050406030204" pitchFamily="18" charset="0"/>
                      </a:rPr>
                      <m:t>)</m:t>
                    </m:r>
                  </m:oMath>
                </a14:m>
                <a:r>
                  <a:rPr lang="zh-CN" altLang="en-US" sz="2000" b="1" dirty="0">
                    <a:latin typeface="Times New Roman" panose="02020603050405020304" pitchFamily="18" charset="0"/>
                    <a:cs typeface="Times New Roman" panose="02020603050405020304" pitchFamily="18" charset="0"/>
                  </a:rPr>
                  <a:t>                                                       </a:t>
                </a:r>
                <a:r>
                  <a:rPr lang="zh-CN" altLang="en-US" sz="2000" b="1" dirty="0" smtClean="0">
                    <a:latin typeface="Times New Roman" panose="02020603050405020304" pitchFamily="18" charset="0"/>
                    <a:cs typeface="Times New Roman" panose="02020603050405020304" pitchFamily="18" charset="0"/>
                  </a:rPr>
                  <a:t>    </a:t>
                </a:r>
                <a:r>
                  <a:rPr lang="en-US" altLang="zh-CN" sz="2000" b="1" dirty="0" smtClean="0">
                    <a:latin typeface="Times New Roman" panose="02020603050405020304" pitchFamily="18" charset="0"/>
                    <a:cs typeface="Times New Roman" panose="02020603050405020304" pitchFamily="18" charset="0"/>
                  </a:rPr>
                  <a:t>T(7)E</a:t>
                </a:r>
                <a:endParaRPr lang="en-US" altLang="zh-CN" b="1" dirty="0" smtClean="0">
                  <a:latin typeface="Times New Roman" panose="02020603050405020304" pitchFamily="18" charset="0"/>
                  <a:cs typeface="Times New Roman" panose="02020603050405020304" pitchFamily="18" charset="0"/>
                </a:endParaRPr>
              </a:p>
              <a:p>
                <a:pPr marL="0" indent="0">
                  <a:buNone/>
                </a:pPr>
                <a:r>
                  <a:rPr lang="en-US" altLang="zh-CN" sz="2000" b="1" dirty="0" smtClean="0">
                    <a:latin typeface="Times New Roman" panose="02020603050405020304" pitchFamily="18" charset="0"/>
                    <a:cs typeface="Times New Roman" panose="02020603050405020304" pitchFamily="18" charset="0"/>
                  </a:rPr>
                  <a:t>(9) </a:t>
                </a:r>
                <a14:m>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𝒚</m:t>
                        </m:r>
                      </m:e>
                    </m:d>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𝑺</m:t>
                        </m:r>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𝒃</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𝒚</m:t>
                            </m:r>
                          </m:e>
                        </m:d>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𝑴</m:t>
                        </m:r>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𝒚</m:t>
                            </m:r>
                          </m:e>
                        </m:d>
                      </m:e>
                    </m:d>
                  </m:oMath>
                </a14:m>
                <a:r>
                  <a:rPr lang="en-US" altLang="zh-CN" sz="2000" b="1" dirty="0" smtClean="0">
                    <a:latin typeface="Times New Roman" panose="02020603050405020304" pitchFamily="18" charset="0"/>
                    <a:cs typeface="Times New Roman" panose="02020603050405020304" pitchFamily="18" charset="0"/>
                  </a:rPr>
                  <a:t>                                                         T(2)(8)I</a:t>
                </a:r>
              </a:p>
              <a:p>
                <a:pPr marL="0" indent="0">
                  <a:buNone/>
                </a:pPr>
                <a:r>
                  <a:rPr lang="en-US" altLang="zh-CN" sz="2000" b="1" dirty="0" smtClean="0">
                    <a:latin typeface="Times New Roman" panose="02020603050405020304" pitchFamily="18" charset="0"/>
                    <a:cs typeface="Times New Roman" panose="02020603050405020304" pitchFamily="18" charset="0"/>
                  </a:rPr>
                  <a:t>(10) </a:t>
                </a:r>
                <a14:m>
                  <m:oMath xmlns:m="http://schemas.openxmlformats.org/officeDocument/2006/math">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𝒚</m:t>
                        </m:r>
                      </m:e>
                    </m:d>
                    <m:d>
                      <m:dPr>
                        <m:ctrlPr>
                          <a:rPr lang="en-US" altLang="zh-CN" sz="2000" b="1" i="1" smtClean="0">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𝑺</m:t>
                        </m:r>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𝒃</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𝒚</m:t>
                            </m:r>
                          </m:e>
                        </m:d>
                        <m:r>
                          <a:rPr lang="en-US" altLang="zh-CN" sz="2000" b="1" i="1" smtClean="0">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𝑴</m:t>
                        </m:r>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𝒚</m:t>
                            </m:r>
                          </m:e>
                        </m:d>
                      </m:e>
                    </m:d>
                  </m:oMath>
                </a14:m>
                <a:r>
                  <a:rPr lang="en-US" altLang="zh-CN" sz="2000" b="1" dirty="0">
                    <a:latin typeface="Times New Roman" panose="02020603050405020304" pitchFamily="18" charset="0"/>
                    <a:cs typeface="Times New Roman" panose="02020603050405020304" pitchFamily="18" charset="0"/>
                  </a:rPr>
                  <a:t>                                                    </a:t>
                </a:r>
                <a:r>
                  <a:rPr lang="en-US" altLang="zh-CN" sz="2000" b="1" dirty="0" smtClean="0">
                    <a:latin typeface="Times New Roman" panose="02020603050405020304" pitchFamily="18" charset="0"/>
                    <a:cs typeface="Times New Roman" panose="02020603050405020304" pitchFamily="18" charset="0"/>
                  </a:rPr>
                  <a:t>T(9)E</a:t>
                </a:r>
                <a:endParaRPr lang="en-US" altLang="zh-CN" sz="2000" b="1" dirty="0">
                  <a:latin typeface="Times New Roman" panose="02020603050405020304" pitchFamily="18" charset="0"/>
                  <a:cs typeface="Times New Roman" panose="02020603050405020304" pitchFamily="18" charset="0"/>
                </a:endParaRPr>
              </a:p>
              <a:p>
                <a:pPr marL="0" indent="0">
                  <a:buNone/>
                </a:pPr>
                <a:r>
                  <a:rPr lang="en-US" altLang="zh-CN" sz="2000" b="1" dirty="0" smtClean="0">
                    <a:latin typeface="Times New Roman" panose="02020603050405020304" pitchFamily="18" charset="0"/>
                    <a:cs typeface="Times New Roman" panose="02020603050405020304" pitchFamily="18" charset="0"/>
                  </a:rPr>
                  <a:t>(11) </a:t>
                </a:r>
                <a14:m>
                  <m:oMath xmlns:m="http://schemas.openxmlformats.org/officeDocument/2006/math">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𝒚</m:t>
                        </m:r>
                      </m:e>
                    </m:d>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𝑺</m:t>
                        </m:r>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𝒃</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𝒚</m:t>
                            </m:r>
                          </m:e>
                        </m:d>
                        <m:r>
                          <a:rPr lang="en-US" altLang="zh-CN" sz="2000" b="1" i="1" smtClean="0">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𝑴</m:t>
                        </m:r>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𝒚</m:t>
                            </m:r>
                          </m:e>
                        </m:d>
                      </m:e>
                    </m:d>
                  </m:oMath>
                </a14:m>
                <a:r>
                  <a:rPr lang="en-US" altLang="zh-CN" sz="2000" b="1" dirty="0">
                    <a:latin typeface="Times New Roman" panose="02020603050405020304" pitchFamily="18" charset="0"/>
                    <a:cs typeface="Times New Roman" panose="02020603050405020304" pitchFamily="18" charset="0"/>
                  </a:rPr>
                  <a:t>                                                      </a:t>
                </a:r>
                <a:r>
                  <a:rPr lang="en-US" altLang="zh-CN" sz="2000" b="1" dirty="0" smtClean="0">
                    <a:latin typeface="Times New Roman" panose="02020603050405020304" pitchFamily="18" charset="0"/>
                    <a:cs typeface="Times New Roman" panose="02020603050405020304" pitchFamily="18" charset="0"/>
                  </a:rPr>
                  <a:t>T(10)E</a:t>
                </a:r>
              </a:p>
              <a:p>
                <a:pPr marL="0" indent="0">
                  <a:buNone/>
                </a:pPr>
                <a:r>
                  <a:rPr lang="en-US" altLang="zh-CN" sz="2000" b="1" dirty="0" smtClean="0">
                    <a:latin typeface="Times New Roman" panose="02020603050405020304" pitchFamily="18" charset="0"/>
                    <a:cs typeface="Times New Roman" panose="02020603050405020304" pitchFamily="18" charset="0"/>
                  </a:rPr>
                  <a:t>(12)</a:t>
                </a:r>
                <a14:m>
                  <m:oMath xmlns:m="http://schemas.openxmlformats.org/officeDocument/2006/math">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𝒙</m:t>
                        </m:r>
                      </m:e>
                    </m:d>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𝒚</m:t>
                        </m:r>
                      </m:e>
                    </m:d>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𝑺</m:t>
                        </m:r>
                        <m:d>
                          <m:dPr>
                            <m:ctrlPr>
                              <a:rPr lang="en-US" altLang="zh-CN" sz="2000" b="1" i="1">
                                <a:latin typeface="Cambria Math" panose="02040503050406030204" pitchFamily="18" charset="0"/>
                                <a:ea typeface="Cambria Math" panose="02040503050406030204" pitchFamily="18" charset="0"/>
                              </a:rPr>
                            </m:ctrlPr>
                          </m:dPr>
                          <m:e>
                            <m:r>
                              <a:rPr lang="en-US" altLang="zh-CN" sz="2000" b="1" i="1" smtClean="0">
                                <a:latin typeface="Cambria Math" panose="02040503050406030204" pitchFamily="18" charset="0"/>
                                <a:ea typeface="Cambria Math" panose="02040503050406030204" pitchFamily="18" charset="0"/>
                              </a:rPr>
                              <m:t>𝒙</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𝒚</m:t>
                            </m:r>
                          </m:e>
                        </m:d>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𝑴</m:t>
                        </m:r>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𝒚</m:t>
                            </m:r>
                          </m:e>
                        </m:d>
                      </m:e>
                    </m:d>
                  </m:oMath>
                </a14:m>
                <a:r>
                  <a:rPr lang="en-US" altLang="zh-CN" sz="2000" b="1" dirty="0" smtClean="0">
                    <a:latin typeface="Times New Roman" panose="02020603050405020304" pitchFamily="18" charset="0"/>
                    <a:cs typeface="Times New Roman" panose="02020603050405020304" pitchFamily="18" charset="0"/>
                  </a:rPr>
                  <a:t>                                               UG(11)</a:t>
                </a:r>
              </a:p>
              <a:p>
                <a:pPr marL="0" indent="0">
                  <a:buNone/>
                </a:pPr>
                <a:r>
                  <a:rPr lang="en-US" altLang="zh-CN" sz="2000" b="1" dirty="0" smtClean="0">
                    <a:latin typeface="Times New Roman" panose="02020603050405020304" pitchFamily="18" charset="0"/>
                    <a:cs typeface="Times New Roman" panose="02020603050405020304" pitchFamily="18" charset="0"/>
                  </a:rPr>
                  <a:t>(13) </a:t>
                </a:r>
                <a14:m>
                  <m:oMath xmlns:m="http://schemas.openxmlformats.org/officeDocument/2006/math">
                    <m:r>
                      <a:rPr lang="en-US" altLang="zh-CN" sz="2000" b="1" i="1">
                        <a:latin typeface="Cambria Math" panose="02040503050406030204" pitchFamily="18" charset="0"/>
                        <a:ea typeface="Cambria Math" panose="02040503050406030204" pitchFamily="18" charset="0"/>
                      </a:rPr>
                      <m:t>¬</m:t>
                    </m:r>
                    <m:d>
                      <m:dPr>
                        <m:ctrlPr>
                          <a:rPr lang="en-US" altLang="zh-CN" sz="2000" b="1"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𝒛</m:t>
                        </m:r>
                      </m:e>
                    </m:d>
                    <m:r>
                      <a:rPr lang="en-US" altLang="zh-CN" sz="2000" b="1" i="1">
                        <a:latin typeface="Cambria Math" panose="02040503050406030204" pitchFamily="18" charset="0"/>
                        <a:ea typeface="Cambria Math" panose="02040503050406030204" pitchFamily="18" charset="0"/>
                      </a:rPr>
                      <m:t>𝑷</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𝒛</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𝒙</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𝒚</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𝑺</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𝒙</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𝒚</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𝑴</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𝒚</m:t>
                    </m:r>
                    <m:r>
                      <a:rPr lang="en-US" altLang="zh-CN" sz="2000" b="1" i="1">
                        <a:latin typeface="Cambria Math" panose="02040503050406030204" pitchFamily="18" charset="0"/>
                        <a:ea typeface="Cambria Math" panose="02040503050406030204" pitchFamily="18" charset="0"/>
                      </a:rPr>
                      <m:t>))</m:t>
                    </m:r>
                  </m:oMath>
                </a14:m>
                <a:r>
                  <a:rPr lang="zh-CN" altLang="en-US" sz="2000" b="1" dirty="0" smtClean="0">
                    <a:latin typeface="Times New Roman" panose="02020603050405020304" pitchFamily="18" charset="0"/>
                    <a:cs typeface="Times New Roman" panose="02020603050405020304" pitchFamily="18" charset="0"/>
                  </a:rPr>
                  <a:t>                      </a:t>
                </a:r>
                <a:r>
                  <a:rPr lang="en-US" altLang="zh-CN" sz="2000" b="1" dirty="0" smtClean="0">
                    <a:latin typeface="Times New Roman" panose="02020603050405020304" pitchFamily="18" charset="0"/>
                    <a:cs typeface="Times New Roman" panose="02020603050405020304" pitchFamily="18" charset="0"/>
                  </a:rPr>
                  <a:t>CP</a:t>
                </a:r>
                <a:endParaRPr lang="zh-CN" altLang="en-US" sz="2000" b="1"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51520" y="1124744"/>
                <a:ext cx="8712968" cy="5544616"/>
              </a:xfrm>
              <a:blipFill rotWithShape="0">
                <a:blip r:embed="rId2"/>
                <a:stretch>
                  <a:fillRect l="-69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B67C87BA-7BB4-4FBB-8EE6-A30C0FB65631}" type="datetime1">
              <a:rPr lang="zh-CN" altLang="en-US" smtClean="0"/>
              <a:pPr/>
              <a:t>2019/10/29</a:t>
            </a:fld>
            <a:endParaRPr lang="zh-CN" altLang="en-US"/>
          </a:p>
        </p:txBody>
      </p:sp>
      <p:sp>
        <p:nvSpPr>
          <p:cNvPr id="5" name="灯片编号占位符 4"/>
          <p:cNvSpPr>
            <a:spLocks noGrp="1"/>
          </p:cNvSpPr>
          <p:nvPr>
            <p:ph type="sldNum" sz="quarter" idx="12"/>
          </p:nvPr>
        </p:nvSpPr>
        <p:spPr/>
        <p:txBody>
          <a:bodyPr/>
          <a:lstStyle/>
          <a:p>
            <a:fld id="{9880C485-3EAF-4318-915D-9216C2569B1B}" type="slidenum">
              <a:rPr lang="zh-CN" altLang="en-US" smtClean="0"/>
              <a:pPr/>
              <a:t>52</a:t>
            </a:fld>
            <a:endParaRPr lang="zh-CN" altLang="en-US"/>
          </a:p>
        </p:txBody>
      </p:sp>
    </p:spTree>
    <p:extLst>
      <p:ext uri="{BB962C8B-B14F-4D97-AF65-F5344CB8AC3E}">
        <p14:creationId xmlns:p14="http://schemas.microsoft.com/office/powerpoint/2010/main" val="25046843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2-7 </a:t>
            </a:r>
            <a:r>
              <a:rPr lang="zh-CN" altLang="en-US" dirty="0"/>
              <a:t>谓词演算的推理理论</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7504" y="1124744"/>
                <a:ext cx="8856984" cy="5472608"/>
              </a:xfrm>
            </p:spPr>
            <p:txBody>
              <a:bodyPr>
                <a:normAutofit fontScale="92500" lnSpcReduction="10000"/>
              </a:bodyPr>
              <a:lstStyle/>
              <a:p>
                <a:pPr marL="0" indent="0">
                  <a:buNone/>
                </a:pPr>
                <a:r>
                  <a:rPr lang="en-US" altLang="zh-CN" dirty="0">
                    <a:latin typeface="Times New Roman" panose="02020603050405020304" pitchFamily="18" charset="0"/>
                    <a:cs typeface="Times New Roman" panose="02020603050405020304" pitchFamily="18" charset="0"/>
                  </a:rPr>
                  <a:t>(1) </a:t>
                </a:r>
                <a14:m>
                  <m:oMath xmlns:m="http://schemas.openxmlformats.org/officeDocument/2006/math">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e>
                    </m:d>
                    <m:d>
                      <m:dPr>
                        <m:ctrlPr>
                          <a:rPr lang="en-US" altLang="zh-CN" i="1">
                            <a:latin typeface="Cambria Math" panose="02040503050406030204" pitchFamily="18" charset="0"/>
                            <a:ea typeface="Cambria Math" panose="02040503050406030204" pitchFamily="18" charset="0"/>
                          </a:rPr>
                        </m:ctrlPr>
                      </m:dPr>
                      <m:e>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𝑦</m:t>
                            </m:r>
                          </m:e>
                        </m:d>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𝑆</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𝑦</m:t>
                                </m:r>
                              </m:e>
                            </m:d>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𝑀</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𝑦</m:t>
                                </m:r>
                              </m:e>
                            </m:d>
                          </m:e>
                        </m:d>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𝑧</m:t>
                            </m:r>
                          </m:e>
                        </m:d>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𝑃</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𝑧</m:t>
                                </m:r>
                              </m:e>
                            </m:d>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𝑅</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𝑧</m:t>
                                </m:r>
                              </m:e>
                            </m:d>
                          </m:e>
                        </m:d>
                      </m:e>
                    </m:d>
                  </m:oMath>
                </a14:m>
                <a:r>
                  <a:rPr lang="en-US" altLang="zh-CN" dirty="0">
                    <a:latin typeface="Times New Roman" panose="02020603050405020304" pitchFamily="18" charset="0"/>
                    <a:cs typeface="Times New Roman" panose="02020603050405020304" pitchFamily="18" charset="0"/>
                  </a:rPr>
                  <a:t>       P </a:t>
                </a:r>
              </a:p>
              <a:p>
                <a:pPr marL="0" indent="0">
                  <a:buNone/>
                </a:pPr>
                <a:r>
                  <a:rPr lang="en-US" altLang="zh-CN" dirty="0">
                    <a:latin typeface="Times New Roman" panose="02020603050405020304" pitchFamily="18" charset="0"/>
                    <a:cs typeface="Times New Roman" panose="02020603050405020304" pitchFamily="18" charset="0"/>
                  </a:rPr>
                  <a:t>(2) </a:t>
                </a:r>
                <a14:m>
                  <m:oMath xmlns:m="http://schemas.openxmlformats.org/officeDocument/2006/math">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𝑦</m:t>
                        </m:r>
                      </m:e>
                    </m:d>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𝑆</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𝑏</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𝑦</m:t>
                            </m:r>
                          </m:e>
                        </m:d>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𝑀</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𝑦</m:t>
                            </m:r>
                          </m:e>
                        </m:d>
                      </m:e>
                    </m:d>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𝑧</m:t>
                        </m:r>
                      </m:e>
                    </m:d>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𝑃</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𝑧</m:t>
                            </m:r>
                          </m:e>
                        </m:d>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𝑅</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𝑏</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𝑧</m:t>
                            </m:r>
                          </m:e>
                        </m:d>
                      </m:e>
                    </m:d>
                  </m:oMath>
                </a14:m>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US(1)</a:t>
                </a:r>
              </a:p>
              <a:p>
                <a:pPr marL="0" indent="0">
                  <a:buNone/>
                </a:pPr>
                <a:r>
                  <a:rPr lang="en-US" altLang="zh-CN" dirty="0">
                    <a:latin typeface="Times New Roman" panose="02020603050405020304" pitchFamily="18" charset="0"/>
                    <a:cs typeface="Times New Roman" panose="02020603050405020304" pitchFamily="18" charset="0"/>
                  </a:rPr>
                  <a:t>(3) </a:t>
                </a:r>
                <a14:m>
                  <m:oMath xmlns:m="http://schemas.openxmlformats.org/officeDocument/2006/math">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𝑧</m:t>
                        </m:r>
                      </m:e>
                    </m:d>
                    <m:r>
                      <a:rPr lang="en-US" altLang="zh-CN" i="1">
                        <a:latin typeface="Cambria Math" panose="02040503050406030204" pitchFamily="18" charset="0"/>
                        <a:ea typeface="Cambria Math" panose="02040503050406030204" pitchFamily="18" charset="0"/>
                      </a:rPr>
                      <m:t>𝑃</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𝑧</m:t>
                    </m:r>
                    <m:r>
                      <a:rPr lang="en-US" altLang="zh-CN" i="1">
                        <a:latin typeface="Cambria Math" panose="02040503050406030204" pitchFamily="18" charset="0"/>
                        <a:ea typeface="Cambria Math" panose="02040503050406030204" pitchFamily="18" charset="0"/>
                      </a:rPr>
                      <m:t>)</m:t>
                    </m:r>
                  </m:oMath>
                </a14:m>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附加前提</a:t>
                </a:r>
                <a:r>
                  <a:rPr lang="en-US" altLang="zh-CN" dirty="0">
                    <a:latin typeface="Times New Roman" panose="02020603050405020304" pitchFamily="18" charset="0"/>
                    <a:cs typeface="Times New Roman" panose="02020603050405020304" pitchFamily="18" charset="0"/>
                  </a:rPr>
                  <a:t>)</a:t>
                </a:r>
              </a:p>
              <a:p>
                <a:pPr marL="0" indent="0">
                  <a:buNone/>
                </a:pPr>
                <a:r>
                  <a:rPr lang="en-US" altLang="zh-CN" dirty="0">
                    <a:latin typeface="Times New Roman" panose="02020603050405020304" pitchFamily="18" charset="0"/>
                    <a:cs typeface="Times New Roman" panose="02020603050405020304" pitchFamily="18" charset="0"/>
                  </a:rPr>
                  <a:t>(4) </a:t>
                </a:r>
                <a14:m>
                  <m:oMath xmlns:m="http://schemas.openxmlformats.org/officeDocument/2006/math">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𝑧</m:t>
                        </m:r>
                      </m:e>
                    </m:d>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𝑃</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𝑧</m:t>
                    </m:r>
                    <m:r>
                      <a:rPr lang="en-US" altLang="zh-CN" i="1">
                        <a:latin typeface="Cambria Math" panose="02040503050406030204" pitchFamily="18" charset="0"/>
                        <a:ea typeface="Cambria Math" panose="02040503050406030204" pitchFamily="18" charset="0"/>
                      </a:rPr>
                      <m:t>)</m:t>
                    </m:r>
                  </m:oMath>
                </a14:m>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T(3)E</a:t>
                </a:r>
              </a:p>
              <a:p>
                <a:pPr marL="0" indent="0">
                  <a:buNone/>
                </a:pPr>
                <a:r>
                  <a:rPr lang="en-US" altLang="zh-CN" dirty="0">
                    <a:latin typeface="Times New Roman" panose="02020603050405020304" pitchFamily="18" charset="0"/>
                    <a:cs typeface="Times New Roman" panose="02020603050405020304" pitchFamily="18" charset="0"/>
                  </a:rPr>
                  <a:t>(5) </a:t>
                </a:r>
                <a14:m>
                  <m:oMath xmlns:m="http://schemas.openxmlformats.org/officeDocument/2006/math">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𝑃</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𝑎</m:t>
                    </m:r>
                    <m:r>
                      <a:rPr lang="en-US" altLang="zh-CN" i="1">
                        <a:latin typeface="Cambria Math" panose="02040503050406030204" pitchFamily="18" charset="0"/>
                        <a:ea typeface="Cambria Math" panose="02040503050406030204" pitchFamily="18" charset="0"/>
                      </a:rPr>
                      <m:t>)</m:t>
                    </m:r>
                  </m:oMath>
                </a14:m>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US(4)</a:t>
                </a:r>
              </a:p>
              <a:p>
                <a:pPr marL="0" indent="0">
                  <a:buNone/>
                </a:pPr>
                <a:r>
                  <a:rPr lang="en-US" altLang="zh-CN" dirty="0">
                    <a:latin typeface="Times New Roman" panose="02020603050405020304" pitchFamily="18" charset="0"/>
                    <a:cs typeface="Times New Roman" panose="02020603050405020304" pitchFamily="18" charset="0"/>
                  </a:rPr>
                  <a:t>(6) </a:t>
                </a:r>
                <a14:m>
                  <m:oMath xmlns:m="http://schemas.openxmlformats.org/officeDocument/2006/math">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𝑃</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𝑎</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𝑅</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𝑏</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𝑎</m:t>
                    </m:r>
                    <m:r>
                      <a:rPr lang="en-US" altLang="zh-CN" i="1">
                        <a:latin typeface="Cambria Math" panose="02040503050406030204" pitchFamily="18" charset="0"/>
                        <a:ea typeface="Cambria Math" panose="02040503050406030204" pitchFamily="18" charset="0"/>
                      </a:rPr>
                      <m:t>)</m:t>
                    </m:r>
                  </m:oMath>
                </a14:m>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T(5)I</a:t>
                </a:r>
              </a:p>
              <a:p>
                <a:pPr marL="0" indent="0">
                  <a:buNone/>
                </a:pPr>
                <a:r>
                  <a:rPr lang="en-US" altLang="zh-CN" dirty="0" smtClean="0">
                    <a:solidFill>
                      <a:srgbClr val="FF0000"/>
                    </a:solidFill>
                    <a:latin typeface="Times New Roman" panose="02020603050405020304" pitchFamily="18" charset="0"/>
                    <a:cs typeface="Times New Roman" panose="02020603050405020304" pitchFamily="18" charset="0"/>
                  </a:rPr>
                  <a:t>(7) </a:t>
                </a:r>
                <a14:m>
                  <m:oMath xmlns:m="http://schemas.openxmlformats.org/officeDocument/2006/math">
                    <m:d>
                      <m:dPr>
                        <m:ctrlPr>
                          <a:rPr lang="en-US" altLang="zh-CN" i="1">
                            <a:solidFill>
                              <a:srgbClr val="FF0000"/>
                            </a:solidFill>
                            <a:latin typeface="Cambria Math" panose="02040503050406030204" pitchFamily="18" charset="0"/>
                            <a:ea typeface="Cambria Math" panose="02040503050406030204" pitchFamily="18" charset="0"/>
                          </a:rPr>
                        </m:ctrlPr>
                      </m:dPr>
                      <m:e>
                        <m:r>
                          <a:rPr lang="en-US" altLang="zh-CN" i="1">
                            <a:solidFill>
                              <a:srgbClr val="FF0000"/>
                            </a:solidFill>
                            <a:latin typeface="Cambria Math" panose="02040503050406030204" pitchFamily="18" charset="0"/>
                            <a:ea typeface="Cambria Math" panose="02040503050406030204" pitchFamily="18" charset="0"/>
                          </a:rPr>
                          <m:t>∀</m:t>
                        </m:r>
                        <m:r>
                          <a:rPr lang="en-US" altLang="zh-CN" i="1">
                            <a:solidFill>
                              <a:srgbClr val="FF0000"/>
                            </a:solidFill>
                            <a:latin typeface="Cambria Math" panose="02040503050406030204" pitchFamily="18" charset="0"/>
                            <a:ea typeface="Cambria Math" panose="02040503050406030204" pitchFamily="18" charset="0"/>
                          </a:rPr>
                          <m:t>𝑧</m:t>
                        </m:r>
                      </m:e>
                    </m:d>
                    <m:r>
                      <a:rPr lang="en-US" altLang="zh-CN" i="1">
                        <a:solidFill>
                          <a:srgbClr val="FF0000"/>
                        </a:solidFill>
                        <a:latin typeface="Cambria Math" panose="02040503050406030204" pitchFamily="18" charset="0"/>
                        <a:ea typeface="Cambria Math" panose="02040503050406030204" pitchFamily="18" charset="0"/>
                      </a:rPr>
                      <m:t>(¬</m:t>
                    </m:r>
                    <m:r>
                      <a:rPr lang="en-US" altLang="zh-CN" i="1">
                        <a:solidFill>
                          <a:srgbClr val="FF0000"/>
                        </a:solidFill>
                        <a:latin typeface="Cambria Math" panose="02040503050406030204" pitchFamily="18" charset="0"/>
                        <a:ea typeface="Cambria Math" panose="02040503050406030204" pitchFamily="18" charset="0"/>
                      </a:rPr>
                      <m:t>𝑃</m:t>
                    </m:r>
                    <m:d>
                      <m:dPr>
                        <m:ctrlPr>
                          <a:rPr lang="en-US" altLang="zh-CN" i="1">
                            <a:solidFill>
                              <a:srgbClr val="FF0000"/>
                            </a:solidFill>
                            <a:latin typeface="Cambria Math" panose="02040503050406030204" pitchFamily="18" charset="0"/>
                            <a:ea typeface="Cambria Math" panose="02040503050406030204" pitchFamily="18" charset="0"/>
                          </a:rPr>
                        </m:ctrlPr>
                      </m:dPr>
                      <m:e>
                        <m:r>
                          <a:rPr lang="en-US" altLang="zh-CN" i="1">
                            <a:solidFill>
                              <a:srgbClr val="FF0000"/>
                            </a:solidFill>
                            <a:latin typeface="Cambria Math" panose="02040503050406030204" pitchFamily="18" charset="0"/>
                            <a:ea typeface="Cambria Math" panose="02040503050406030204" pitchFamily="18" charset="0"/>
                          </a:rPr>
                          <m:t>𝑧</m:t>
                        </m:r>
                      </m:e>
                    </m:d>
                    <m:r>
                      <a:rPr lang="en-US" altLang="zh-CN" i="1">
                        <a:solidFill>
                          <a:srgbClr val="FF0000"/>
                        </a:solidFill>
                        <a:latin typeface="Cambria Math" panose="02040503050406030204" pitchFamily="18" charset="0"/>
                        <a:ea typeface="Cambria Math" panose="02040503050406030204" pitchFamily="18" charset="0"/>
                      </a:rPr>
                      <m:t>∨¬</m:t>
                    </m:r>
                    <m:r>
                      <a:rPr lang="en-US" altLang="zh-CN" i="1">
                        <a:solidFill>
                          <a:srgbClr val="FF0000"/>
                        </a:solidFill>
                        <a:latin typeface="Cambria Math" panose="02040503050406030204" pitchFamily="18" charset="0"/>
                        <a:ea typeface="Cambria Math" panose="02040503050406030204" pitchFamily="18" charset="0"/>
                      </a:rPr>
                      <m:t>𝑅</m:t>
                    </m:r>
                    <m:d>
                      <m:dPr>
                        <m:ctrlPr>
                          <a:rPr lang="en-US" altLang="zh-CN" i="1">
                            <a:solidFill>
                              <a:srgbClr val="FF0000"/>
                            </a:solidFill>
                            <a:latin typeface="Cambria Math" panose="02040503050406030204" pitchFamily="18" charset="0"/>
                            <a:ea typeface="Cambria Math" panose="02040503050406030204" pitchFamily="18" charset="0"/>
                          </a:rPr>
                        </m:ctrlPr>
                      </m:dPr>
                      <m:e>
                        <m:r>
                          <a:rPr lang="en-US" altLang="zh-CN" i="1">
                            <a:solidFill>
                              <a:srgbClr val="FF0000"/>
                            </a:solidFill>
                            <a:latin typeface="Cambria Math" panose="02040503050406030204" pitchFamily="18" charset="0"/>
                            <a:ea typeface="Cambria Math" panose="02040503050406030204" pitchFamily="18" charset="0"/>
                          </a:rPr>
                          <m:t>𝑏</m:t>
                        </m:r>
                        <m:r>
                          <a:rPr lang="en-US" altLang="zh-CN" i="1">
                            <a:solidFill>
                              <a:srgbClr val="FF0000"/>
                            </a:solidFill>
                            <a:latin typeface="Cambria Math" panose="02040503050406030204" pitchFamily="18" charset="0"/>
                            <a:ea typeface="Cambria Math" panose="02040503050406030204" pitchFamily="18" charset="0"/>
                          </a:rPr>
                          <m:t>,</m:t>
                        </m:r>
                        <m:r>
                          <a:rPr lang="en-US" altLang="zh-CN" i="1">
                            <a:solidFill>
                              <a:srgbClr val="FF0000"/>
                            </a:solidFill>
                            <a:latin typeface="Cambria Math" panose="02040503050406030204" pitchFamily="18" charset="0"/>
                            <a:ea typeface="Cambria Math" panose="02040503050406030204" pitchFamily="18" charset="0"/>
                          </a:rPr>
                          <m:t>𝑧</m:t>
                        </m:r>
                      </m:e>
                    </m:d>
                    <m:r>
                      <a:rPr lang="en-US" altLang="zh-CN" i="1">
                        <a:solidFill>
                          <a:srgbClr val="FF0000"/>
                        </a:solidFill>
                        <a:latin typeface="Cambria Math" panose="02040503050406030204" pitchFamily="18" charset="0"/>
                        <a:ea typeface="Cambria Math" panose="02040503050406030204" pitchFamily="18" charset="0"/>
                      </a:rPr>
                      <m:t>)</m:t>
                    </m:r>
                  </m:oMath>
                </a14:m>
                <a:r>
                  <a:rPr lang="zh-CN" altLang="en-US" dirty="0">
                    <a:solidFill>
                      <a:srgbClr val="FF0000"/>
                    </a:solidFill>
                    <a:latin typeface="Times New Roman" panose="02020603050405020304" pitchFamily="18" charset="0"/>
                    <a:cs typeface="Times New Roman" panose="02020603050405020304" pitchFamily="18" charset="0"/>
                  </a:rPr>
                  <a:t>                                                       </a:t>
                </a:r>
                <a:r>
                  <a:rPr lang="en-US" altLang="zh-CN" dirty="0" err="1" smtClean="0">
                    <a:solidFill>
                      <a:srgbClr val="FF0000"/>
                    </a:solidFill>
                    <a:latin typeface="Times New Roman" panose="02020603050405020304" pitchFamily="18" charset="0"/>
                    <a:cs typeface="Times New Roman" panose="02020603050405020304" pitchFamily="18" charset="0"/>
                  </a:rPr>
                  <a:t>UG</a:t>
                </a:r>
                <a:r>
                  <a:rPr lang="en-US" altLang="zh-CN" dirty="0" smtClean="0">
                    <a:solidFill>
                      <a:srgbClr val="FF0000"/>
                    </a:solidFill>
                    <a:latin typeface="Times New Roman" panose="02020603050405020304" pitchFamily="18" charset="0"/>
                    <a:cs typeface="Times New Roman" panose="02020603050405020304" pitchFamily="18" charset="0"/>
                  </a:rPr>
                  <a:t>(6)</a:t>
                </a:r>
                <a:endParaRPr lang="en-US" altLang="zh-CN" dirty="0">
                  <a:solidFill>
                    <a:srgbClr val="FF0000"/>
                  </a:solidFill>
                  <a:latin typeface="Times New Roman" panose="02020603050405020304" pitchFamily="18" charset="0"/>
                  <a:cs typeface="Times New Roman" panose="02020603050405020304" pitchFamily="18" charset="0"/>
                </a:endParaRPr>
              </a:p>
              <a:p>
                <a:pPr marL="0" indent="0">
                  <a:buNone/>
                </a:pPr>
                <a:r>
                  <a:rPr lang="en-US" altLang="zh-CN" dirty="0">
                    <a:solidFill>
                      <a:srgbClr val="FF0000"/>
                    </a:solidFill>
                    <a:latin typeface="Times New Roman" panose="02020603050405020304" pitchFamily="18" charset="0"/>
                    <a:cs typeface="Times New Roman" panose="02020603050405020304" pitchFamily="18" charset="0"/>
                  </a:rPr>
                  <a:t>(8)</a:t>
                </a:r>
                <a14:m>
                  <m:oMath xmlns:m="http://schemas.openxmlformats.org/officeDocument/2006/math">
                    <m:r>
                      <a:rPr lang="en-US" altLang="zh-CN" i="1">
                        <a:solidFill>
                          <a:srgbClr val="FF0000"/>
                        </a:solidFill>
                        <a:latin typeface="Cambria Math" panose="02040503050406030204" pitchFamily="18" charset="0"/>
                        <a:ea typeface="Cambria Math" panose="02040503050406030204" pitchFamily="18" charset="0"/>
                      </a:rPr>
                      <m:t>¬</m:t>
                    </m:r>
                    <m:d>
                      <m:dPr>
                        <m:ctrlPr>
                          <a:rPr lang="en-US" altLang="zh-CN" i="1">
                            <a:solidFill>
                              <a:srgbClr val="FF0000"/>
                            </a:solidFill>
                            <a:latin typeface="Cambria Math" panose="02040503050406030204" pitchFamily="18" charset="0"/>
                            <a:ea typeface="Cambria Math" panose="02040503050406030204" pitchFamily="18" charset="0"/>
                          </a:rPr>
                        </m:ctrlPr>
                      </m:dPr>
                      <m:e>
                        <m:r>
                          <a:rPr lang="en-US" altLang="zh-CN" i="1">
                            <a:solidFill>
                              <a:srgbClr val="FF0000"/>
                            </a:solidFill>
                            <a:latin typeface="Cambria Math" panose="02040503050406030204" pitchFamily="18" charset="0"/>
                            <a:ea typeface="Cambria Math" panose="02040503050406030204" pitchFamily="18" charset="0"/>
                          </a:rPr>
                          <m:t>∃</m:t>
                        </m:r>
                        <m:r>
                          <a:rPr lang="en-US" altLang="zh-CN" i="1">
                            <a:solidFill>
                              <a:srgbClr val="FF0000"/>
                            </a:solidFill>
                            <a:latin typeface="Cambria Math" panose="02040503050406030204" pitchFamily="18" charset="0"/>
                            <a:ea typeface="Cambria Math" panose="02040503050406030204" pitchFamily="18" charset="0"/>
                          </a:rPr>
                          <m:t>𝑧</m:t>
                        </m:r>
                      </m:e>
                    </m:d>
                    <m:r>
                      <a:rPr lang="en-US" altLang="zh-CN" i="1">
                        <a:solidFill>
                          <a:srgbClr val="FF0000"/>
                        </a:solidFill>
                        <a:latin typeface="Cambria Math" panose="02040503050406030204" pitchFamily="18" charset="0"/>
                        <a:ea typeface="Cambria Math" panose="02040503050406030204" pitchFamily="18" charset="0"/>
                      </a:rPr>
                      <m:t>(</m:t>
                    </m:r>
                    <m:r>
                      <a:rPr lang="en-US" altLang="zh-CN" i="1">
                        <a:solidFill>
                          <a:srgbClr val="FF0000"/>
                        </a:solidFill>
                        <a:latin typeface="Cambria Math" panose="02040503050406030204" pitchFamily="18" charset="0"/>
                        <a:ea typeface="Cambria Math" panose="02040503050406030204" pitchFamily="18" charset="0"/>
                      </a:rPr>
                      <m:t>𝑃</m:t>
                    </m:r>
                    <m:d>
                      <m:dPr>
                        <m:ctrlPr>
                          <a:rPr lang="en-US" altLang="zh-CN" i="1">
                            <a:solidFill>
                              <a:srgbClr val="FF0000"/>
                            </a:solidFill>
                            <a:latin typeface="Cambria Math" panose="02040503050406030204" pitchFamily="18" charset="0"/>
                            <a:ea typeface="Cambria Math" panose="02040503050406030204" pitchFamily="18" charset="0"/>
                          </a:rPr>
                        </m:ctrlPr>
                      </m:dPr>
                      <m:e>
                        <m:r>
                          <a:rPr lang="en-US" altLang="zh-CN" i="1">
                            <a:solidFill>
                              <a:srgbClr val="FF0000"/>
                            </a:solidFill>
                            <a:latin typeface="Cambria Math" panose="02040503050406030204" pitchFamily="18" charset="0"/>
                            <a:ea typeface="Cambria Math" panose="02040503050406030204" pitchFamily="18" charset="0"/>
                          </a:rPr>
                          <m:t>𝑧</m:t>
                        </m:r>
                      </m:e>
                    </m:d>
                    <m:r>
                      <a:rPr lang="en-US" altLang="zh-CN" i="1">
                        <a:solidFill>
                          <a:srgbClr val="FF0000"/>
                        </a:solidFill>
                        <a:latin typeface="Cambria Math" panose="02040503050406030204" pitchFamily="18" charset="0"/>
                        <a:ea typeface="Cambria Math" panose="02040503050406030204" pitchFamily="18" charset="0"/>
                      </a:rPr>
                      <m:t>∧</m:t>
                    </m:r>
                    <m:r>
                      <a:rPr lang="en-US" altLang="zh-CN" i="1">
                        <a:solidFill>
                          <a:srgbClr val="FF0000"/>
                        </a:solidFill>
                        <a:latin typeface="Cambria Math" panose="02040503050406030204" pitchFamily="18" charset="0"/>
                        <a:ea typeface="Cambria Math" panose="02040503050406030204" pitchFamily="18" charset="0"/>
                      </a:rPr>
                      <m:t>𝑅</m:t>
                    </m:r>
                    <m:d>
                      <m:dPr>
                        <m:ctrlPr>
                          <a:rPr lang="en-US" altLang="zh-CN" i="1">
                            <a:solidFill>
                              <a:srgbClr val="FF0000"/>
                            </a:solidFill>
                            <a:latin typeface="Cambria Math" panose="02040503050406030204" pitchFamily="18" charset="0"/>
                            <a:ea typeface="Cambria Math" panose="02040503050406030204" pitchFamily="18" charset="0"/>
                          </a:rPr>
                        </m:ctrlPr>
                      </m:dPr>
                      <m:e>
                        <m:r>
                          <a:rPr lang="en-US" altLang="zh-CN" i="1">
                            <a:solidFill>
                              <a:srgbClr val="FF0000"/>
                            </a:solidFill>
                            <a:latin typeface="Cambria Math" panose="02040503050406030204" pitchFamily="18" charset="0"/>
                            <a:ea typeface="Cambria Math" panose="02040503050406030204" pitchFamily="18" charset="0"/>
                          </a:rPr>
                          <m:t>𝑏</m:t>
                        </m:r>
                        <m:r>
                          <a:rPr lang="en-US" altLang="zh-CN" i="1">
                            <a:solidFill>
                              <a:srgbClr val="FF0000"/>
                            </a:solidFill>
                            <a:latin typeface="Cambria Math" panose="02040503050406030204" pitchFamily="18" charset="0"/>
                            <a:ea typeface="Cambria Math" panose="02040503050406030204" pitchFamily="18" charset="0"/>
                          </a:rPr>
                          <m:t>,</m:t>
                        </m:r>
                        <m:r>
                          <a:rPr lang="en-US" altLang="zh-CN" i="1">
                            <a:solidFill>
                              <a:srgbClr val="FF0000"/>
                            </a:solidFill>
                            <a:latin typeface="Cambria Math" panose="02040503050406030204" pitchFamily="18" charset="0"/>
                            <a:ea typeface="Cambria Math" panose="02040503050406030204" pitchFamily="18" charset="0"/>
                          </a:rPr>
                          <m:t>𝑧</m:t>
                        </m:r>
                      </m:e>
                    </m:d>
                    <m:r>
                      <a:rPr lang="en-US" altLang="zh-CN" i="1">
                        <a:solidFill>
                          <a:srgbClr val="FF0000"/>
                        </a:solidFill>
                        <a:latin typeface="Cambria Math" panose="02040503050406030204" pitchFamily="18" charset="0"/>
                        <a:ea typeface="Cambria Math" panose="02040503050406030204" pitchFamily="18" charset="0"/>
                      </a:rPr>
                      <m:t>)</m:t>
                    </m:r>
                  </m:oMath>
                </a14:m>
                <a:r>
                  <a:rPr lang="zh-CN" altLang="en-US" dirty="0">
                    <a:solidFill>
                      <a:srgbClr val="FF0000"/>
                    </a:solidFill>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T(7)E</a:t>
                </a:r>
              </a:p>
              <a:p>
                <a:pPr marL="0" indent="0">
                  <a:buNone/>
                </a:pPr>
                <a:r>
                  <a:rPr lang="en-US" altLang="zh-CN" dirty="0" smtClean="0">
                    <a:solidFill>
                      <a:srgbClr val="0000CC"/>
                    </a:solidFill>
                    <a:latin typeface="Times New Roman" panose="02020603050405020304" pitchFamily="18" charset="0"/>
                    <a:cs typeface="Times New Roman" panose="02020603050405020304" pitchFamily="18" charset="0"/>
                  </a:rPr>
                  <a:t>(9) </a:t>
                </a:r>
                <a14:m>
                  <m:oMath xmlns:m="http://schemas.openxmlformats.org/officeDocument/2006/math">
                    <m:r>
                      <a:rPr lang="en-US" altLang="zh-CN" i="1">
                        <a:solidFill>
                          <a:srgbClr val="0000CC"/>
                        </a:solidFill>
                        <a:latin typeface="Cambria Math" panose="02040503050406030204" pitchFamily="18" charset="0"/>
                        <a:ea typeface="Cambria Math" panose="02040503050406030204" pitchFamily="18" charset="0"/>
                      </a:rPr>
                      <m:t>¬</m:t>
                    </m:r>
                    <m:d>
                      <m:dPr>
                        <m:ctrlPr>
                          <a:rPr lang="en-US" altLang="zh-CN" i="1">
                            <a:solidFill>
                              <a:srgbClr val="0000CC"/>
                            </a:solidFill>
                            <a:latin typeface="Cambria Math" panose="02040503050406030204" pitchFamily="18" charset="0"/>
                            <a:ea typeface="Cambria Math" panose="02040503050406030204" pitchFamily="18" charset="0"/>
                          </a:rPr>
                        </m:ctrlPr>
                      </m:dPr>
                      <m:e>
                        <m:r>
                          <a:rPr lang="en-US" altLang="zh-CN" i="1">
                            <a:solidFill>
                              <a:srgbClr val="0000CC"/>
                            </a:solidFill>
                            <a:latin typeface="Cambria Math" panose="02040503050406030204" pitchFamily="18" charset="0"/>
                            <a:ea typeface="Cambria Math" panose="02040503050406030204" pitchFamily="18" charset="0"/>
                          </a:rPr>
                          <m:t>∃</m:t>
                        </m:r>
                        <m:r>
                          <a:rPr lang="en-US" altLang="zh-CN" i="1">
                            <a:solidFill>
                              <a:srgbClr val="0000CC"/>
                            </a:solidFill>
                            <a:latin typeface="Cambria Math" panose="02040503050406030204" pitchFamily="18" charset="0"/>
                            <a:ea typeface="Cambria Math" panose="02040503050406030204" pitchFamily="18" charset="0"/>
                          </a:rPr>
                          <m:t>𝑦</m:t>
                        </m:r>
                      </m:e>
                    </m:d>
                    <m:d>
                      <m:dPr>
                        <m:ctrlPr>
                          <a:rPr lang="en-US" altLang="zh-CN" i="1">
                            <a:solidFill>
                              <a:srgbClr val="0000CC"/>
                            </a:solidFill>
                            <a:latin typeface="Cambria Math" panose="02040503050406030204" pitchFamily="18" charset="0"/>
                            <a:ea typeface="Cambria Math" panose="02040503050406030204" pitchFamily="18" charset="0"/>
                          </a:rPr>
                        </m:ctrlPr>
                      </m:dPr>
                      <m:e>
                        <m:r>
                          <a:rPr lang="en-US" altLang="zh-CN" i="1">
                            <a:solidFill>
                              <a:srgbClr val="0000CC"/>
                            </a:solidFill>
                            <a:latin typeface="Cambria Math" panose="02040503050406030204" pitchFamily="18" charset="0"/>
                            <a:ea typeface="Cambria Math" panose="02040503050406030204" pitchFamily="18" charset="0"/>
                          </a:rPr>
                          <m:t>𝑆</m:t>
                        </m:r>
                        <m:d>
                          <m:dPr>
                            <m:ctrlPr>
                              <a:rPr lang="en-US" altLang="zh-CN" i="1">
                                <a:solidFill>
                                  <a:srgbClr val="0000CC"/>
                                </a:solidFill>
                                <a:latin typeface="Cambria Math" panose="02040503050406030204" pitchFamily="18" charset="0"/>
                                <a:ea typeface="Cambria Math" panose="02040503050406030204" pitchFamily="18" charset="0"/>
                              </a:rPr>
                            </m:ctrlPr>
                          </m:dPr>
                          <m:e>
                            <m:r>
                              <a:rPr lang="en-US" altLang="zh-CN" i="1">
                                <a:solidFill>
                                  <a:srgbClr val="0000CC"/>
                                </a:solidFill>
                                <a:latin typeface="Cambria Math" panose="02040503050406030204" pitchFamily="18" charset="0"/>
                                <a:ea typeface="Cambria Math" panose="02040503050406030204" pitchFamily="18" charset="0"/>
                              </a:rPr>
                              <m:t>𝑏</m:t>
                            </m:r>
                            <m:r>
                              <a:rPr lang="en-US" altLang="zh-CN" i="1">
                                <a:solidFill>
                                  <a:srgbClr val="0000CC"/>
                                </a:solidFill>
                                <a:latin typeface="Cambria Math" panose="02040503050406030204" pitchFamily="18" charset="0"/>
                                <a:ea typeface="Cambria Math" panose="02040503050406030204" pitchFamily="18" charset="0"/>
                              </a:rPr>
                              <m:t>,</m:t>
                            </m:r>
                            <m:r>
                              <a:rPr lang="en-US" altLang="zh-CN" i="1">
                                <a:solidFill>
                                  <a:srgbClr val="0000CC"/>
                                </a:solidFill>
                                <a:latin typeface="Cambria Math" panose="02040503050406030204" pitchFamily="18" charset="0"/>
                                <a:ea typeface="Cambria Math" panose="02040503050406030204" pitchFamily="18" charset="0"/>
                              </a:rPr>
                              <m:t>𝑦</m:t>
                            </m:r>
                          </m:e>
                        </m:d>
                        <m:r>
                          <a:rPr lang="en-US" altLang="zh-CN" i="1">
                            <a:solidFill>
                              <a:srgbClr val="0000CC"/>
                            </a:solidFill>
                            <a:latin typeface="Cambria Math" panose="02040503050406030204" pitchFamily="18" charset="0"/>
                            <a:ea typeface="Cambria Math" panose="02040503050406030204" pitchFamily="18" charset="0"/>
                          </a:rPr>
                          <m:t>∧</m:t>
                        </m:r>
                        <m:r>
                          <a:rPr lang="en-US" altLang="zh-CN" i="1">
                            <a:solidFill>
                              <a:srgbClr val="0000CC"/>
                            </a:solidFill>
                            <a:latin typeface="Cambria Math" panose="02040503050406030204" pitchFamily="18" charset="0"/>
                            <a:ea typeface="Cambria Math" panose="02040503050406030204" pitchFamily="18" charset="0"/>
                          </a:rPr>
                          <m:t>𝑀</m:t>
                        </m:r>
                        <m:d>
                          <m:dPr>
                            <m:ctrlPr>
                              <a:rPr lang="en-US" altLang="zh-CN" i="1">
                                <a:solidFill>
                                  <a:srgbClr val="0000CC"/>
                                </a:solidFill>
                                <a:latin typeface="Cambria Math" panose="02040503050406030204" pitchFamily="18" charset="0"/>
                                <a:ea typeface="Cambria Math" panose="02040503050406030204" pitchFamily="18" charset="0"/>
                              </a:rPr>
                            </m:ctrlPr>
                          </m:dPr>
                          <m:e>
                            <m:r>
                              <a:rPr lang="en-US" altLang="zh-CN" i="1">
                                <a:solidFill>
                                  <a:srgbClr val="0000CC"/>
                                </a:solidFill>
                                <a:latin typeface="Cambria Math" panose="02040503050406030204" pitchFamily="18" charset="0"/>
                                <a:ea typeface="Cambria Math" panose="02040503050406030204" pitchFamily="18" charset="0"/>
                              </a:rPr>
                              <m:t>𝑦</m:t>
                            </m:r>
                          </m:e>
                        </m:d>
                      </m:e>
                    </m:d>
                  </m:oMath>
                </a14:m>
                <a:r>
                  <a:rPr lang="en-US" altLang="zh-CN" dirty="0">
                    <a:solidFill>
                      <a:srgbClr val="0000CC"/>
                    </a:solidFill>
                    <a:latin typeface="Times New Roman" panose="02020603050405020304" pitchFamily="18" charset="0"/>
                    <a:cs typeface="Times New Roman" panose="02020603050405020304" pitchFamily="18" charset="0"/>
                  </a:rPr>
                  <a:t>                                                         T(2)(8)I</a:t>
                </a:r>
              </a:p>
              <a:p>
                <a:pPr marL="0" indent="0">
                  <a:buNone/>
                </a:pPr>
                <a:r>
                  <a:rPr lang="en-US" altLang="zh-CN" dirty="0">
                    <a:solidFill>
                      <a:srgbClr val="0000CC"/>
                    </a:solidFill>
                    <a:latin typeface="Times New Roman" panose="02020603050405020304" pitchFamily="18" charset="0"/>
                    <a:cs typeface="Times New Roman" panose="02020603050405020304" pitchFamily="18" charset="0"/>
                  </a:rPr>
                  <a:t>(10) </a:t>
                </a:r>
                <a14:m>
                  <m:oMath xmlns:m="http://schemas.openxmlformats.org/officeDocument/2006/math">
                    <m:d>
                      <m:dPr>
                        <m:ctrlPr>
                          <a:rPr lang="en-US" altLang="zh-CN" i="1">
                            <a:solidFill>
                              <a:srgbClr val="0000CC"/>
                            </a:solidFill>
                            <a:latin typeface="Cambria Math" panose="02040503050406030204" pitchFamily="18" charset="0"/>
                            <a:ea typeface="Cambria Math" panose="02040503050406030204" pitchFamily="18" charset="0"/>
                          </a:rPr>
                        </m:ctrlPr>
                      </m:dPr>
                      <m:e>
                        <m:r>
                          <a:rPr lang="en-US" altLang="zh-CN" i="1">
                            <a:solidFill>
                              <a:srgbClr val="0000CC"/>
                            </a:solidFill>
                            <a:latin typeface="Cambria Math" panose="02040503050406030204" pitchFamily="18" charset="0"/>
                            <a:ea typeface="Cambria Math" panose="02040503050406030204" pitchFamily="18" charset="0"/>
                          </a:rPr>
                          <m:t>∀</m:t>
                        </m:r>
                        <m:r>
                          <a:rPr lang="en-US" altLang="zh-CN" i="1">
                            <a:solidFill>
                              <a:srgbClr val="0000CC"/>
                            </a:solidFill>
                            <a:latin typeface="Cambria Math" panose="02040503050406030204" pitchFamily="18" charset="0"/>
                            <a:ea typeface="Cambria Math" panose="02040503050406030204" pitchFamily="18" charset="0"/>
                          </a:rPr>
                          <m:t>𝑦</m:t>
                        </m:r>
                      </m:e>
                    </m:d>
                    <m:d>
                      <m:dPr>
                        <m:ctrlPr>
                          <a:rPr lang="en-US" altLang="zh-CN" i="1">
                            <a:solidFill>
                              <a:srgbClr val="0000CC"/>
                            </a:solidFill>
                            <a:latin typeface="Cambria Math" panose="02040503050406030204" pitchFamily="18" charset="0"/>
                            <a:ea typeface="Cambria Math" panose="02040503050406030204" pitchFamily="18" charset="0"/>
                          </a:rPr>
                        </m:ctrlPr>
                      </m:dPr>
                      <m:e>
                        <m:r>
                          <a:rPr lang="en-US" altLang="zh-CN" i="1">
                            <a:solidFill>
                              <a:srgbClr val="0000CC"/>
                            </a:solidFill>
                            <a:latin typeface="Cambria Math" panose="02040503050406030204" pitchFamily="18" charset="0"/>
                            <a:ea typeface="Cambria Math" panose="02040503050406030204" pitchFamily="18" charset="0"/>
                          </a:rPr>
                          <m:t>¬</m:t>
                        </m:r>
                        <m:r>
                          <a:rPr lang="en-US" altLang="zh-CN" i="1">
                            <a:solidFill>
                              <a:srgbClr val="0000CC"/>
                            </a:solidFill>
                            <a:latin typeface="Cambria Math" panose="02040503050406030204" pitchFamily="18" charset="0"/>
                            <a:ea typeface="Cambria Math" panose="02040503050406030204" pitchFamily="18" charset="0"/>
                          </a:rPr>
                          <m:t>𝑆</m:t>
                        </m:r>
                        <m:d>
                          <m:dPr>
                            <m:ctrlPr>
                              <a:rPr lang="en-US" altLang="zh-CN" i="1">
                                <a:solidFill>
                                  <a:srgbClr val="0000CC"/>
                                </a:solidFill>
                                <a:latin typeface="Cambria Math" panose="02040503050406030204" pitchFamily="18" charset="0"/>
                                <a:ea typeface="Cambria Math" panose="02040503050406030204" pitchFamily="18" charset="0"/>
                              </a:rPr>
                            </m:ctrlPr>
                          </m:dPr>
                          <m:e>
                            <m:r>
                              <a:rPr lang="en-US" altLang="zh-CN" i="1">
                                <a:solidFill>
                                  <a:srgbClr val="0000CC"/>
                                </a:solidFill>
                                <a:latin typeface="Cambria Math" panose="02040503050406030204" pitchFamily="18" charset="0"/>
                                <a:ea typeface="Cambria Math" panose="02040503050406030204" pitchFamily="18" charset="0"/>
                              </a:rPr>
                              <m:t>𝑏</m:t>
                            </m:r>
                            <m:r>
                              <a:rPr lang="en-US" altLang="zh-CN" i="1">
                                <a:solidFill>
                                  <a:srgbClr val="0000CC"/>
                                </a:solidFill>
                                <a:latin typeface="Cambria Math" panose="02040503050406030204" pitchFamily="18" charset="0"/>
                                <a:ea typeface="Cambria Math" panose="02040503050406030204" pitchFamily="18" charset="0"/>
                              </a:rPr>
                              <m:t>,</m:t>
                            </m:r>
                            <m:r>
                              <a:rPr lang="en-US" altLang="zh-CN" i="1">
                                <a:solidFill>
                                  <a:srgbClr val="0000CC"/>
                                </a:solidFill>
                                <a:latin typeface="Cambria Math" panose="02040503050406030204" pitchFamily="18" charset="0"/>
                                <a:ea typeface="Cambria Math" panose="02040503050406030204" pitchFamily="18" charset="0"/>
                              </a:rPr>
                              <m:t>𝑦</m:t>
                            </m:r>
                          </m:e>
                        </m:d>
                        <m:r>
                          <a:rPr lang="en-US" altLang="zh-CN" i="1">
                            <a:solidFill>
                              <a:srgbClr val="0000CC"/>
                            </a:solidFill>
                            <a:latin typeface="Cambria Math" panose="02040503050406030204" pitchFamily="18" charset="0"/>
                            <a:ea typeface="Cambria Math" panose="02040503050406030204" pitchFamily="18" charset="0"/>
                          </a:rPr>
                          <m:t>∨¬</m:t>
                        </m:r>
                        <m:r>
                          <a:rPr lang="en-US" altLang="zh-CN" i="1">
                            <a:solidFill>
                              <a:srgbClr val="0000CC"/>
                            </a:solidFill>
                            <a:latin typeface="Cambria Math" panose="02040503050406030204" pitchFamily="18" charset="0"/>
                            <a:ea typeface="Cambria Math" panose="02040503050406030204" pitchFamily="18" charset="0"/>
                          </a:rPr>
                          <m:t>𝑀</m:t>
                        </m:r>
                        <m:d>
                          <m:dPr>
                            <m:ctrlPr>
                              <a:rPr lang="en-US" altLang="zh-CN" i="1">
                                <a:solidFill>
                                  <a:srgbClr val="0000CC"/>
                                </a:solidFill>
                                <a:latin typeface="Cambria Math" panose="02040503050406030204" pitchFamily="18" charset="0"/>
                                <a:ea typeface="Cambria Math" panose="02040503050406030204" pitchFamily="18" charset="0"/>
                              </a:rPr>
                            </m:ctrlPr>
                          </m:dPr>
                          <m:e>
                            <m:r>
                              <a:rPr lang="en-US" altLang="zh-CN" i="1">
                                <a:solidFill>
                                  <a:srgbClr val="0000CC"/>
                                </a:solidFill>
                                <a:latin typeface="Cambria Math" panose="02040503050406030204" pitchFamily="18" charset="0"/>
                                <a:ea typeface="Cambria Math" panose="02040503050406030204" pitchFamily="18" charset="0"/>
                              </a:rPr>
                              <m:t>𝑦</m:t>
                            </m:r>
                          </m:e>
                        </m:d>
                      </m:e>
                    </m:d>
                  </m:oMath>
                </a14:m>
                <a:r>
                  <a:rPr lang="en-US" altLang="zh-CN" dirty="0">
                    <a:solidFill>
                      <a:srgbClr val="0000CC"/>
                    </a:solidFill>
                    <a:latin typeface="Times New Roman" panose="02020603050405020304" pitchFamily="18" charset="0"/>
                    <a:cs typeface="Times New Roman" panose="02020603050405020304" pitchFamily="18" charset="0"/>
                  </a:rPr>
                  <a:t>                                                    T(9)E</a:t>
                </a:r>
              </a:p>
              <a:p>
                <a:pPr marL="0" indent="0">
                  <a:buNone/>
                </a:pPr>
                <a:r>
                  <a:rPr lang="en-US" altLang="zh-CN" dirty="0" smtClean="0">
                    <a:solidFill>
                      <a:srgbClr val="CC0099"/>
                    </a:solidFill>
                    <a:latin typeface="Times New Roman" panose="02020603050405020304" pitchFamily="18" charset="0"/>
                    <a:cs typeface="Times New Roman" panose="02020603050405020304" pitchFamily="18" charset="0"/>
                  </a:rPr>
                  <a:t>(11) </a:t>
                </a:r>
                <a14:m>
                  <m:oMath xmlns:m="http://schemas.openxmlformats.org/officeDocument/2006/math">
                    <m:d>
                      <m:dPr>
                        <m:ctrlPr>
                          <a:rPr lang="en-US" altLang="zh-CN" i="1">
                            <a:solidFill>
                              <a:srgbClr val="CC0099"/>
                            </a:solidFill>
                            <a:latin typeface="Cambria Math" panose="02040503050406030204" pitchFamily="18" charset="0"/>
                            <a:ea typeface="Cambria Math" panose="02040503050406030204" pitchFamily="18" charset="0"/>
                          </a:rPr>
                        </m:ctrlPr>
                      </m:dPr>
                      <m:e>
                        <m:r>
                          <a:rPr lang="en-US" altLang="zh-CN" i="1">
                            <a:solidFill>
                              <a:srgbClr val="CC0099"/>
                            </a:solidFill>
                            <a:latin typeface="Cambria Math" panose="02040503050406030204" pitchFamily="18" charset="0"/>
                            <a:ea typeface="Cambria Math" panose="02040503050406030204" pitchFamily="18" charset="0"/>
                          </a:rPr>
                          <m:t>∀</m:t>
                        </m:r>
                        <m:r>
                          <a:rPr lang="en-US" altLang="zh-CN" i="1">
                            <a:solidFill>
                              <a:srgbClr val="CC0099"/>
                            </a:solidFill>
                            <a:latin typeface="Cambria Math" panose="02040503050406030204" pitchFamily="18" charset="0"/>
                            <a:ea typeface="Cambria Math" panose="02040503050406030204" pitchFamily="18" charset="0"/>
                          </a:rPr>
                          <m:t>𝑦</m:t>
                        </m:r>
                      </m:e>
                    </m:d>
                    <m:d>
                      <m:dPr>
                        <m:ctrlPr>
                          <a:rPr lang="en-US" altLang="zh-CN" i="1">
                            <a:solidFill>
                              <a:srgbClr val="CC0099"/>
                            </a:solidFill>
                            <a:latin typeface="Cambria Math" panose="02040503050406030204" pitchFamily="18" charset="0"/>
                            <a:ea typeface="Cambria Math" panose="02040503050406030204" pitchFamily="18" charset="0"/>
                          </a:rPr>
                        </m:ctrlPr>
                      </m:dPr>
                      <m:e>
                        <m:r>
                          <a:rPr lang="en-US" altLang="zh-CN" i="1">
                            <a:solidFill>
                              <a:srgbClr val="CC0099"/>
                            </a:solidFill>
                            <a:latin typeface="Cambria Math" panose="02040503050406030204" pitchFamily="18" charset="0"/>
                            <a:ea typeface="Cambria Math" panose="02040503050406030204" pitchFamily="18" charset="0"/>
                          </a:rPr>
                          <m:t>𝑆</m:t>
                        </m:r>
                        <m:d>
                          <m:dPr>
                            <m:ctrlPr>
                              <a:rPr lang="en-US" altLang="zh-CN" i="1">
                                <a:solidFill>
                                  <a:srgbClr val="CC0099"/>
                                </a:solidFill>
                                <a:latin typeface="Cambria Math" panose="02040503050406030204" pitchFamily="18" charset="0"/>
                                <a:ea typeface="Cambria Math" panose="02040503050406030204" pitchFamily="18" charset="0"/>
                              </a:rPr>
                            </m:ctrlPr>
                          </m:dPr>
                          <m:e>
                            <m:r>
                              <a:rPr lang="en-US" altLang="zh-CN" i="1">
                                <a:solidFill>
                                  <a:srgbClr val="CC0099"/>
                                </a:solidFill>
                                <a:latin typeface="Cambria Math" panose="02040503050406030204" pitchFamily="18" charset="0"/>
                                <a:ea typeface="Cambria Math" panose="02040503050406030204" pitchFamily="18" charset="0"/>
                              </a:rPr>
                              <m:t>𝑏</m:t>
                            </m:r>
                            <m:r>
                              <a:rPr lang="en-US" altLang="zh-CN" i="1">
                                <a:solidFill>
                                  <a:srgbClr val="CC0099"/>
                                </a:solidFill>
                                <a:latin typeface="Cambria Math" panose="02040503050406030204" pitchFamily="18" charset="0"/>
                                <a:ea typeface="Cambria Math" panose="02040503050406030204" pitchFamily="18" charset="0"/>
                              </a:rPr>
                              <m:t>,</m:t>
                            </m:r>
                            <m:r>
                              <a:rPr lang="en-US" altLang="zh-CN" i="1">
                                <a:solidFill>
                                  <a:srgbClr val="CC0099"/>
                                </a:solidFill>
                                <a:latin typeface="Cambria Math" panose="02040503050406030204" pitchFamily="18" charset="0"/>
                                <a:ea typeface="Cambria Math" panose="02040503050406030204" pitchFamily="18" charset="0"/>
                              </a:rPr>
                              <m:t>𝑦</m:t>
                            </m:r>
                          </m:e>
                        </m:d>
                        <m:r>
                          <a:rPr lang="en-US" altLang="zh-CN" i="1">
                            <a:solidFill>
                              <a:srgbClr val="CC0099"/>
                            </a:solidFill>
                            <a:latin typeface="Cambria Math" panose="02040503050406030204" pitchFamily="18" charset="0"/>
                            <a:ea typeface="Cambria Math" panose="02040503050406030204" pitchFamily="18" charset="0"/>
                          </a:rPr>
                          <m:t>→¬</m:t>
                        </m:r>
                        <m:r>
                          <a:rPr lang="en-US" altLang="zh-CN" i="1">
                            <a:solidFill>
                              <a:srgbClr val="CC0099"/>
                            </a:solidFill>
                            <a:latin typeface="Cambria Math" panose="02040503050406030204" pitchFamily="18" charset="0"/>
                            <a:ea typeface="Cambria Math" panose="02040503050406030204" pitchFamily="18" charset="0"/>
                          </a:rPr>
                          <m:t>𝑀</m:t>
                        </m:r>
                        <m:d>
                          <m:dPr>
                            <m:ctrlPr>
                              <a:rPr lang="en-US" altLang="zh-CN" i="1">
                                <a:solidFill>
                                  <a:srgbClr val="CC0099"/>
                                </a:solidFill>
                                <a:latin typeface="Cambria Math" panose="02040503050406030204" pitchFamily="18" charset="0"/>
                                <a:ea typeface="Cambria Math" panose="02040503050406030204" pitchFamily="18" charset="0"/>
                              </a:rPr>
                            </m:ctrlPr>
                          </m:dPr>
                          <m:e>
                            <m:r>
                              <a:rPr lang="en-US" altLang="zh-CN" i="1">
                                <a:solidFill>
                                  <a:srgbClr val="CC0099"/>
                                </a:solidFill>
                                <a:latin typeface="Cambria Math" panose="02040503050406030204" pitchFamily="18" charset="0"/>
                                <a:ea typeface="Cambria Math" panose="02040503050406030204" pitchFamily="18" charset="0"/>
                              </a:rPr>
                              <m:t>𝑦</m:t>
                            </m:r>
                          </m:e>
                        </m:d>
                      </m:e>
                    </m:d>
                  </m:oMath>
                </a14:m>
                <a:r>
                  <a:rPr lang="en-US" altLang="zh-CN" dirty="0">
                    <a:solidFill>
                      <a:srgbClr val="CC0099"/>
                    </a:solidFill>
                    <a:latin typeface="Times New Roman" panose="02020603050405020304" pitchFamily="18" charset="0"/>
                    <a:cs typeface="Times New Roman" panose="02020603050405020304" pitchFamily="18" charset="0"/>
                  </a:rPr>
                  <a:t>                                                      T(10)E</a:t>
                </a:r>
              </a:p>
              <a:p>
                <a:pPr marL="0" indent="0">
                  <a:buNone/>
                </a:pPr>
                <a:r>
                  <a:rPr lang="en-US" altLang="zh-CN" dirty="0">
                    <a:latin typeface="Times New Roman" panose="02020603050405020304" pitchFamily="18" charset="0"/>
                    <a:cs typeface="Times New Roman" panose="02020603050405020304" pitchFamily="18" charset="0"/>
                  </a:rPr>
                  <a:t>(12)</a:t>
                </a:r>
                <a14:m>
                  <m:oMath xmlns:m="http://schemas.openxmlformats.org/officeDocument/2006/math">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e>
                    </m:d>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𝑦</m:t>
                        </m:r>
                      </m:e>
                    </m:d>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𝑆</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𝑦</m:t>
                            </m:r>
                          </m:e>
                        </m:d>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𝑀</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𝑦</m:t>
                            </m:r>
                          </m:e>
                        </m:d>
                      </m:e>
                    </m:d>
                  </m:oMath>
                </a14:m>
                <a:r>
                  <a:rPr lang="en-US" altLang="zh-CN" dirty="0">
                    <a:latin typeface="Times New Roman" panose="02020603050405020304" pitchFamily="18" charset="0"/>
                    <a:cs typeface="Times New Roman" panose="02020603050405020304" pitchFamily="18" charset="0"/>
                  </a:rPr>
                  <a:t>                                               UG(11)</a:t>
                </a:r>
              </a:p>
              <a:p>
                <a:pPr marL="0" indent="0">
                  <a:buNone/>
                </a:pPr>
                <a:r>
                  <a:rPr lang="en-US" altLang="zh-CN" dirty="0">
                    <a:latin typeface="Times New Roman" panose="02020603050405020304" pitchFamily="18" charset="0"/>
                    <a:cs typeface="Times New Roman" panose="02020603050405020304" pitchFamily="18" charset="0"/>
                  </a:rPr>
                  <a:t>(13) </a:t>
                </a:r>
                <a14:m>
                  <m:oMath xmlns:m="http://schemas.openxmlformats.org/officeDocument/2006/math">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𝑧</m:t>
                        </m:r>
                      </m:e>
                    </m:d>
                    <m:r>
                      <a:rPr lang="en-US" altLang="zh-CN" i="1">
                        <a:latin typeface="Cambria Math" panose="02040503050406030204" pitchFamily="18" charset="0"/>
                        <a:ea typeface="Cambria Math" panose="02040503050406030204" pitchFamily="18" charset="0"/>
                      </a:rPr>
                      <m:t>𝑃</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𝑧</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𝑦</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𝑆</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𝑦</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𝑀</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𝑦</m:t>
                    </m:r>
                    <m:r>
                      <a:rPr lang="en-US" altLang="zh-CN" i="1">
                        <a:latin typeface="Cambria Math" panose="02040503050406030204" pitchFamily="18" charset="0"/>
                        <a:ea typeface="Cambria Math" panose="02040503050406030204" pitchFamily="18" charset="0"/>
                      </a:rPr>
                      <m:t>))</m:t>
                    </m:r>
                  </m:oMath>
                </a14:m>
                <a:r>
                  <a:rPr lang="zh-CN" altLang="en-US"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CP</a:t>
                </a:r>
                <a:endParaRPr lang="zh-CN" altLang="en-US"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7504" y="1124744"/>
                <a:ext cx="8856984" cy="5472608"/>
              </a:xfrm>
              <a:blipFill rotWithShape="0">
                <a:blip r:embed="rId2"/>
                <a:stretch>
                  <a:fillRect l="-895"/>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B67C87BA-7BB4-4FBB-8EE6-A30C0FB65631}" type="datetime1">
              <a:rPr lang="zh-CN" altLang="en-US" smtClean="0"/>
              <a:pPr/>
              <a:t>2019/10/29</a:t>
            </a:fld>
            <a:endParaRPr lang="zh-CN" altLang="en-US"/>
          </a:p>
        </p:txBody>
      </p:sp>
      <p:sp>
        <p:nvSpPr>
          <p:cNvPr id="5" name="灯片编号占位符 4"/>
          <p:cNvSpPr>
            <a:spLocks noGrp="1"/>
          </p:cNvSpPr>
          <p:nvPr>
            <p:ph type="sldNum" sz="quarter" idx="12"/>
          </p:nvPr>
        </p:nvSpPr>
        <p:spPr/>
        <p:txBody>
          <a:bodyPr/>
          <a:lstStyle/>
          <a:p>
            <a:fld id="{9880C485-3EAF-4318-915D-9216C2569B1B}" type="slidenum">
              <a:rPr lang="zh-CN" altLang="en-US" smtClean="0"/>
              <a:pPr/>
              <a:t>53</a:t>
            </a:fld>
            <a:endParaRPr lang="zh-CN" altLang="en-US"/>
          </a:p>
        </p:txBody>
      </p:sp>
    </p:spTree>
    <p:extLst>
      <p:ext uri="{BB962C8B-B14F-4D97-AF65-F5344CB8AC3E}">
        <p14:creationId xmlns:p14="http://schemas.microsoft.com/office/powerpoint/2010/main" val="306156749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2-7 </a:t>
            </a:r>
            <a:r>
              <a:rPr lang="zh-CN" altLang="en-US" dirty="0"/>
              <a:t>谓词演算的推理理论</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79512" y="1124744"/>
                <a:ext cx="8784976" cy="5328592"/>
              </a:xfrm>
            </p:spPr>
            <p:txBody>
              <a:bodyPr>
                <a:normAutofit/>
              </a:bodyPr>
              <a:lstStyle/>
              <a:p>
                <a:r>
                  <a:rPr lang="en-US" altLang="zh-CN" dirty="0" smtClean="0">
                    <a:solidFill>
                      <a:srgbClr val="CC0099"/>
                    </a:solidFill>
                    <a:latin typeface="Times New Roman" panose="02020603050405020304" pitchFamily="18" charset="0"/>
                    <a:cs typeface="Times New Roman" panose="02020603050405020304" pitchFamily="18" charset="0"/>
                  </a:rPr>
                  <a:t>(7) </a:t>
                </a:r>
                <a14:m>
                  <m:oMath xmlns:m="http://schemas.openxmlformats.org/officeDocument/2006/math">
                    <m:r>
                      <a:rPr lang="en-US" altLang="zh-CN" i="1" smtClean="0">
                        <a:solidFill>
                          <a:srgbClr val="CC0099"/>
                        </a:solidFill>
                        <a:latin typeface="Cambria Math" panose="02040503050406030204" pitchFamily="18" charset="0"/>
                        <a:ea typeface="Cambria Math" panose="02040503050406030204" pitchFamily="18" charset="0"/>
                      </a:rPr>
                      <m:t>¬</m:t>
                    </m:r>
                    <m:d>
                      <m:dPr>
                        <m:ctrlPr>
                          <a:rPr lang="en-US" altLang="zh-CN" b="0" i="1" smtClean="0">
                            <a:solidFill>
                              <a:srgbClr val="CC0099"/>
                            </a:solidFill>
                            <a:latin typeface="Cambria Math" panose="02040503050406030204" pitchFamily="18" charset="0"/>
                            <a:ea typeface="Cambria Math" panose="02040503050406030204" pitchFamily="18" charset="0"/>
                          </a:rPr>
                        </m:ctrlPr>
                      </m:dPr>
                      <m:e>
                        <m:r>
                          <a:rPr lang="en-US" altLang="zh-CN" i="1" smtClean="0">
                            <a:solidFill>
                              <a:srgbClr val="CC0099"/>
                            </a:solidFill>
                            <a:latin typeface="Cambria Math" panose="02040503050406030204" pitchFamily="18" charset="0"/>
                            <a:ea typeface="Cambria Math" panose="02040503050406030204" pitchFamily="18" charset="0"/>
                          </a:rPr>
                          <m:t>𝑃</m:t>
                        </m:r>
                        <m:d>
                          <m:dPr>
                            <m:ctrlPr>
                              <a:rPr lang="en-US" altLang="zh-CN" i="1">
                                <a:solidFill>
                                  <a:srgbClr val="CC0099"/>
                                </a:solidFill>
                                <a:latin typeface="Cambria Math" panose="02040503050406030204" pitchFamily="18" charset="0"/>
                                <a:ea typeface="Cambria Math" panose="02040503050406030204" pitchFamily="18" charset="0"/>
                              </a:rPr>
                            </m:ctrlPr>
                          </m:dPr>
                          <m:e>
                            <m:r>
                              <a:rPr lang="en-US" altLang="zh-CN" b="0" i="1" smtClean="0">
                                <a:solidFill>
                                  <a:srgbClr val="CC0099"/>
                                </a:solidFill>
                                <a:latin typeface="Cambria Math" panose="02040503050406030204" pitchFamily="18" charset="0"/>
                                <a:ea typeface="Cambria Math" panose="02040503050406030204" pitchFamily="18" charset="0"/>
                              </a:rPr>
                              <m:t>𝑎</m:t>
                            </m:r>
                          </m:e>
                        </m:d>
                        <m:r>
                          <a:rPr lang="en-US" altLang="zh-CN" i="1" smtClean="0">
                            <a:solidFill>
                              <a:srgbClr val="CC0099"/>
                            </a:solidFill>
                            <a:latin typeface="Cambria Math" panose="02040503050406030204" pitchFamily="18" charset="0"/>
                            <a:ea typeface="Cambria Math" panose="02040503050406030204" pitchFamily="18" charset="0"/>
                          </a:rPr>
                          <m:t>∧</m:t>
                        </m:r>
                        <m:r>
                          <a:rPr lang="en-US" altLang="zh-CN" i="1">
                            <a:solidFill>
                              <a:srgbClr val="CC0099"/>
                            </a:solidFill>
                            <a:latin typeface="Cambria Math" panose="02040503050406030204" pitchFamily="18" charset="0"/>
                            <a:ea typeface="Cambria Math" panose="02040503050406030204" pitchFamily="18" charset="0"/>
                          </a:rPr>
                          <m:t>𝑅</m:t>
                        </m:r>
                        <m:d>
                          <m:dPr>
                            <m:ctrlPr>
                              <a:rPr lang="en-US" altLang="zh-CN" i="1">
                                <a:solidFill>
                                  <a:srgbClr val="CC0099"/>
                                </a:solidFill>
                                <a:latin typeface="Cambria Math" panose="02040503050406030204" pitchFamily="18" charset="0"/>
                                <a:ea typeface="Cambria Math" panose="02040503050406030204" pitchFamily="18" charset="0"/>
                              </a:rPr>
                            </m:ctrlPr>
                          </m:dPr>
                          <m:e>
                            <m:r>
                              <a:rPr lang="en-US" altLang="zh-CN" i="1">
                                <a:solidFill>
                                  <a:srgbClr val="CC0099"/>
                                </a:solidFill>
                                <a:latin typeface="Cambria Math" panose="02040503050406030204" pitchFamily="18" charset="0"/>
                                <a:ea typeface="Cambria Math" panose="02040503050406030204" pitchFamily="18" charset="0"/>
                              </a:rPr>
                              <m:t>𝑏</m:t>
                            </m:r>
                            <m:r>
                              <a:rPr lang="en-US" altLang="zh-CN" i="1">
                                <a:solidFill>
                                  <a:srgbClr val="CC0099"/>
                                </a:solidFill>
                                <a:latin typeface="Cambria Math" panose="02040503050406030204" pitchFamily="18" charset="0"/>
                                <a:ea typeface="Cambria Math" panose="02040503050406030204" pitchFamily="18" charset="0"/>
                              </a:rPr>
                              <m:t>,</m:t>
                            </m:r>
                            <m:r>
                              <a:rPr lang="en-US" altLang="zh-CN" b="0" i="1" smtClean="0">
                                <a:solidFill>
                                  <a:srgbClr val="CC0099"/>
                                </a:solidFill>
                                <a:latin typeface="Cambria Math" panose="02040503050406030204" pitchFamily="18" charset="0"/>
                                <a:ea typeface="Cambria Math" panose="02040503050406030204" pitchFamily="18" charset="0"/>
                              </a:rPr>
                              <m:t>𝑎</m:t>
                            </m:r>
                          </m:e>
                        </m:d>
                      </m:e>
                    </m:d>
                  </m:oMath>
                </a14:m>
                <a:r>
                  <a:rPr lang="en-US" altLang="zh-CN" b="0" dirty="0" smtClean="0">
                    <a:solidFill>
                      <a:srgbClr val="CC0099"/>
                    </a:solidFill>
                    <a:latin typeface="Times New Roman" panose="02020603050405020304" pitchFamily="18" charset="0"/>
                    <a:ea typeface="Cambria Math" panose="02040503050406030204" pitchFamily="18" charset="0"/>
                    <a:cs typeface="Times New Roman" panose="02020603050405020304" pitchFamily="18" charset="0"/>
                  </a:rPr>
                  <a:t>                                                      T(6)E</a:t>
                </a:r>
              </a:p>
              <a:p>
                <a:r>
                  <a:rPr lang="en-US" altLang="zh-CN" dirty="0" smtClean="0">
                    <a:solidFill>
                      <a:srgbClr val="CC0099"/>
                    </a:solidFill>
                    <a:latin typeface="Times New Roman" panose="02020603050405020304" pitchFamily="18" charset="0"/>
                    <a:cs typeface="Times New Roman" panose="02020603050405020304" pitchFamily="18" charset="0"/>
                  </a:rPr>
                  <a:t>(8) </a:t>
                </a:r>
                <a14:m>
                  <m:oMath xmlns:m="http://schemas.openxmlformats.org/officeDocument/2006/math">
                    <m:r>
                      <a:rPr lang="en-US" altLang="zh-CN" b="0" i="0" smtClean="0">
                        <a:solidFill>
                          <a:srgbClr val="CC0099"/>
                        </a:solidFill>
                        <a:latin typeface="Cambria Math" panose="02040503050406030204" pitchFamily="18" charset="0"/>
                        <a:ea typeface="Cambria Math" panose="02040503050406030204" pitchFamily="18" charset="0"/>
                      </a:rPr>
                      <m:t>(</m:t>
                    </m:r>
                    <m:r>
                      <a:rPr lang="en-US" altLang="zh-CN" b="0" i="1" smtClean="0">
                        <a:solidFill>
                          <a:srgbClr val="CC0099"/>
                        </a:solidFill>
                        <a:latin typeface="Cambria Math" panose="02040503050406030204" pitchFamily="18" charset="0"/>
                        <a:ea typeface="Cambria Math" panose="02040503050406030204" pitchFamily="18" charset="0"/>
                      </a:rPr>
                      <m:t>∀</m:t>
                    </m:r>
                    <m:r>
                      <m:rPr>
                        <m:sty m:val="p"/>
                      </m:rPr>
                      <a:rPr lang="en-US" altLang="zh-CN" b="0" i="0" smtClean="0">
                        <a:solidFill>
                          <a:srgbClr val="CC0099"/>
                        </a:solidFill>
                        <a:latin typeface="Cambria Math" panose="02040503050406030204" pitchFamily="18" charset="0"/>
                        <a:ea typeface="Cambria Math" panose="02040503050406030204" pitchFamily="18" charset="0"/>
                      </a:rPr>
                      <m:t>z</m:t>
                    </m:r>
                    <m:r>
                      <a:rPr lang="en-US" altLang="zh-CN" b="0" i="0" smtClean="0">
                        <a:solidFill>
                          <a:srgbClr val="CC0099"/>
                        </a:solidFill>
                        <a:latin typeface="Cambria Math" panose="02040503050406030204" pitchFamily="18" charset="0"/>
                        <a:ea typeface="Cambria Math" panose="02040503050406030204" pitchFamily="18" charset="0"/>
                      </a:rPr>
                      <m:t>)</m:t>
                    </m:r>
                    <m:r>
                      <a:rPr lang="en-US" altLang="zh-CN" i="1">
                        <a:solidFill>
                          <a:srgbClr val="CC0099"/>
                        </a:solidFill>
                        <a:latin typeface="Cambria Math" panose="02040503050406030204" pitchFamily="18" charset="0"/>
                        <a:ea typeface="Cambria Math" panose="02040503050406030204" pitchFamily="18" charset="0"/>
                      </a:rPr>
                      <m:t>¬</m:t>
                    </m:r>
                    <m:d>
                      <m:dPr>
                        <m:ctrlPr>
                          <a:rPr lang="en-US" altLang="zh-CN" i="1">
                            <a:solidFill>
                              <a:srgbClr val="CC0099"/>
                            </a:solidFill>
                            <a:latin typeface="Cambria Math" panose="02040503050406030204" pitchFamily="18" charset="0"/>
                            <a:ea typeface="Cambria Math" panose="02040503050406030204" pitchFamily="18" charset="0"/>
                          </a:rPr>
                        </m:ctrlPr>
                      </m:dPr>
                      <m:e>
                        <m:r>
                          <a:rPr lang="en-US" altLang="zh-CN" i="1">
                            <a:solidFill>
                              <a:srgbClr val="CC0099"/>
                            </a:solidFill>
                            <a:latin typeface="Cambria Math" panose="02040503050406030204" pitchFamily="18" charset="0"/>
                            <a:ea typeface="Cambria Math" panose="02040503050406030204" pitchFamily="18" charset="0"/>
                          </a:rPr>
                          <m:t>𝑃</m:t>
                        </m:r>
                        <m:d>
                          <m:dPr>
                            <m:ctrlPr>
                              <a:rPr lang="en-US" altLang="zh-CN" i="1">
                                <a:solidFill>
                                  <a:srgbClr val="CC0099"/>
                                </a:solidFill>
                                <a:latin typeface="Cambria Math" panose="02040503050406030204" pitchFamily="18" charset="0"/>
                                <a:ea typeface="Cambria Math" panose="02040503050406030204" pitchFamily="18" charset="0"/>
                              </a:rPr>
                            </m:ctrlPr>
                          </m:dPr>
                          <m:e>
                            <m:r>
                              <a:rPr lang="en-US" altLang="zh-CN" b="0" i="1" smtClean="0">
                                <a:solidFill>
                                  <a:srgbClr val="CC0099"/>
                                </a:solidFill>
                                <a:latin typeface="Cambria Math" panose="02040503050406030204" pitchFamily="18" charset="0"/>
                                <a:ea typeface="Cambria Math" panose="02040503050406030204" pitchFamily="18" charset="0"/>
                              </a:rPr>
                              <m:t>𝑧</m:t>
                            </m:r>
                          </m:e>
                        </m:d>
                        <m:r>
                          <a:rPr lang="en-US" altLang="zh-CN" i="1">
                            <a:solidFill>
                              <a:srgbClr val="CC0099"/>
                            </a:solidFill>
                            <a:latin typeface="Cambria Math" panose="02040503050406030204" pitchFamily="18" charset="0"/>
                            <a:ea typeface="Cambria Math" panose="02040503050406030204" pitchFamily="18" charset="0"/>
                          </a:rPr>
                          <m:t>∧</m:t>
                        </m:r>
                        <m:r>
                          <a:rPr lang="en-US" altLang="zh-CN" i="1">
                            <a:solidFill>
                              <a:srgbClr val="CC0099"/>
                            </a:solidFill>
                            <a:latin typeface="Cambria Math" panose="02040503050406030204" pitchFamily="18" charset="0"/>
                            <a:ea typeface="Cambria Math" panose="02040503050406030204" pitchFamily="18" charset="0"/>
                          </a:rPr>
                          <m:t>𝑅</m:t>
                        </m:r>
                        <m:d>
                          <m:dPr>
                            <m:ctrlPr>
                              <a:rPr lang="en-US" altLang="zh-CN" i="1">
                                <a:solidFill>
                                  <a:srgbClr val="CC0099"/>
                                </a:solidFill>
                                <a:latin typeface="Cambria Math" panose="02040503050406030204" pitchFamily="18" charset="0"/>
                                <a:ea typeface="Cambria Math" panose="02040503050406030204" pitchFamily="18" charset="0"/>
                              </a:rPr>
                            </m:ctrlPr>
                          </m:dPr>
                          <m:e>
                            <m:r>
                              <a:rPr lang="en-US" altLang="zh-CN" i="1">
                                <a:solidFill>
                                  <a:srgbClr val="CC0099"/>
                                </a:solidFill>
                                <a:latin typeface="Cambria Math" panose="02040503050406030204" pitchFamily="18" charset="0"/>
                                <a:ea typeface="Cambria Math" panose="02040503050406030204" pitchFamily="18" charset="0"/>
                              </a:rPr>
                              <m:t>𝑏</m:t>
                            </m:r>
                            <m:r>
                              <a:rPr lang="en-US" altLang="zh-CN" i="1">
                                <a:solidFill>
                                  <a:srgbClr val="CC0099"/>
                                </a:solidFill>
                                <a:latin typeface="Cambria Math" panose="02040503050406030204" pitchFamily="18" charset="0"/>
                                <a:ea typeface="Cambria Math" panose="02040503050406030204" pitchFamily="18" charset="0"/>
                              </a:rPr>
                              <m:t>,</m:t>
                            </m:r>
                            <m:r>
                              <a:rPr lang="en-US" altLang="zh-CN" b="0" i="1" smtClean="0">
                                <a:solidFill>
                                  <a:srgbClr val="CC0099"/>
                                </a:solidFill>
                                <a:latin typeface="Cambria Math" panose="02040503050406030204" pitchFamily="18" charset="0"/>
                                <a:ea typeface="Cambria Math" panose="02040503050406030204" pitchFamily="18" charset="0"/>
                              </a:rPr>
                              <m:t>𝑧</m:t>
                            </m:r>
                          </m:e>
                        </m:d>
                      </m:e>
                    </m:d>
                  </m:oMath>
                </a14:m>
                <a:r>
                  <a:rPr lang="zh-CN" altLang="en-US" dirty="0" smtClean="0">
                    <a:solidFill>
                      <a:srgbClr val="CC0099"/>
                    </a:solidFill>
                    <a:latin typeface="Times New Roman" panose="02020603050405020304" pitchFamily="18" charset="0"/>
                    <a:cs typeface="Times New Roman" panose="02020603050405020304" pitchFamily="18" charset="0"/>
                  </a:rPr>
                  <a:t>                                                </a:t>
                </a:r>
                <a:r>
                  <a:rPr lang="en-US" altLang="zh-CN" dirty="0" smtClean="0">
                    <a:solidFill>
                      <a:srgbClr val="CC0099"/>
                    </a:solidFill>
                    <a:latin typeface="Times New Roman" panose="02020603050405020304" pitchFamily="18" charset="0"/>
                    <a:cs typeface="Times New Roman" panose="02020603050405020304" pitchFamily="18" charset="0"/>
                  </a:rPr>
                  <a:t>UG(7)</a:t>
                </a:r>
              </a:p>
              <a:p>
                <a:r>
                  <a:rPr lang="en-US" altLang="zh-CN" dirty="0" smtClean="0">
                    <a:solidFill>
                      <a:srgbClr val="CC0099"/>
                    </a:solidFill>
                    <a:latin typeface="Times New Roman" panose="02020603050405020304" pitchFamily="18" charset="0"/>
                    <a:cs typeface="Times New Roman" panose="02020603050405020304" pitchFamily="18" charset="0"/>
                  </a:rPr>
                  <a:t>(9)</a:t>
                </a:r>
                <a14:m>
                  <m:oMath xmlns:m="http://schemas.openxmlformats.org/officeDocument/2006/math">
                    <m:r>
                      <a:rPr lang="en-US" altLang="zh-CN" i="1">
                        <a:solidFill>
                          <a:srgbClr val="CC0099"/>
                        </a:solidFill>
                        <a:latin typeface="Cambria Math" panose="02040503050406030204" pitchFamily="18" charset="0"/>
                        <a:ea typeface="Cambria Math" panose="02040503050406030204" pitchFamily="18" charset="0"/>
                      </a:rPr>
                      <m:t>¬</m:t>
                    </m:r>
                    <m:r>
                      <a:rPr lang="en-US" altLang="zh-CN">
                        <a:solidFill>
                          <a:srgbClr val="CC0099"/>
                        </a:solidFill>
                        <a:latin typeface="Cambria Math" panose="02040503050406030204" pitchFamily="18" charset="0"/>
                        <a:ea typeface="Cambria Math" panose="02040503050406030204" pitchFamily="18" charset="0"/>
                      </a:rPr>
                      <m:t>(</m:t>
                    </m:r>
                    <m:r>
                      <a:rPr lang="en-US" altLang="zh-CN" i="1" smtClean="0">
                        <a:solidFill>
                          <a:srgbClr val="CC0099"/>
                        </a:solidFill>
                        <a:latin typeface="Cambria Math" panose="02040503050406030204" pitchFamily="18" charset="0"/>
                        <a:ea typeface="Cambria Math" panose="02040503050406030204" pitchFamily="18" charset="0"/>
                      </a:rPr>
                      <m:t>∃</m:t>
                    </m:r>
                    <m:r>
                      <m:rPr>
                        <m:sty m:val="p"/>
                      </m:rPr>
                      <a:rPr lang="en-US" altLang="zh-CN">
                        <a:solidFill>
                          <a:srgbClr val="CC0099"/>
                        </a:solidFill>
                        <a:latin typeface="Cambria Math" panose="02040503050406030204" pitchFamily="18" charset="0"/>
                        <a:ea typeface="Cambria Math" panose="02040503050406030204" pitchFamily="18" charset="0"/>
                      </a:rPr>
                      <m:t>z</m:t>
                    </m:r>
                    <m:r>
                      <a:rPr lang="en-US" altLang="zh-CN">
                        <a:solidFill>
                          <a:srgbClr val="CC0099"/>
                        </a:solidFill>
                        <a:latin typeface="Cambria Math" panose="02040503050406030204" pitchFamily="18" charset="0"/>
                        <a:ea typeface="Cambria Math" panose="02040503050406030204" pitchFamily="18" charset="0"/>
                      </a:rPr>
                      <m:t>)</m:t>
                    </m:r>
                    <m:r>
                      <a:rPr lang="en-US" altLang="zh-CN" i="1" smtClean="0">
                        <a:solidFill>
                          <a:srgbClr val="CC0099"/>
                        </a:solidFill>
                        <a:latin typeface="Cambria Math" panose="02040503050406030204" pitchFamily="18" charset="0"/>
                        <a:ea typeface="Cambria Math" panose="02040503050406030204" pitchFamily="18" charset="0"/>
                      </a:rPr>
                      <m:t> </m:t>
                    </m:r>
                    <m:d>
                      <m:dPr>
                        <m:ctrlPr>
                          <a:rPr lang="en-US" altLang="zh-CN" i="1">
                            <a:solidFill>
                              <a:srgbClr val="CC0099"/>
                            </a:solidFill>
                            <a:latin typeface="Cambria Math" panose="02040503050406030204" pitchFamily="18" charset="0"/>
                            <a:ea typeface="Cambria Math" panose="02040503050406030204" pitchFamily="18" charset="0"/>
                          </a:rPr>
                        </m:ctrlPr>
                      </m:dPr>
                      <m:e>
                        <m:r>
                          <a:rPr lang="en-US" altLang="zh-CN" i="1">
                            <a:solidFill>
                              <a:srgbClr val="CC0099"/>
                            </a:solidFill>
                            <a:latin typeface="Cambria Math" panose="02040503050406030204" pitchFamily="18" charset="0"/>
                            <a:ea typeface="Cambria Math" panose="02040503050406030204" pitchFamily="18" charset="0"/>
                          </a:rPr>
                          <m:t>𝑃</m:t>
                        </m:r>
                        <m:d>
                          <m:dPr>
                            <m:ctrlPr>
                              <a:rPr lang="en-US" altLang="zh-CN" i="1">
                                <a:solidFill>
                                  <a:srgbClr val="CC0099"/>
                                </a:solidFill>
                                <a:latin typeface="Cambria Math" panose="02040503050406030204" pitchFamily="18" charset="0"/>
                                <a:ea typeface="Cambria Math" panose="02040503050406030204" pitchFamily="18" charset="0"/>
                              </a:rPr>
                            </m:ctrlPr>
                          </m:dPr>
                          <m:e>
                            <m:r>
                              <a:rPr lang="en-US" altLang="zh-CN" i="1">
                                <a:solidFill>
                                  <a:srgbClr val="CC0099"/>
                                </a:solidFill>
                                <a:latin typeface="Cambria Math" panose="02040503050406030204" pitchFamily="18" charset="0"/>
                                <a:ea typeface="Cambria Math" panose="02040503050406030204" pitchFamily="18" charset="0"/>
                              </a:rPr>
                              <m:t>𝑧</m:t>
                            </m:r>
                          </m:e>
                        </m:d>
                        <m:r>
                          <a:rPr lang="en-US" altLang="zh-CN" i="1">
                            <a:solidFill>
                              <a:srgbClr val="CC0099"/>
                            </a:solidFill>
                            <a:latin typeface="Cambria Math" panose="02040503050406030204" pitchFamily="18" charset="0"/>
                            <a:ea typeface="Cambria Math" panose="02040503050406030204" pitchFamily="18" charset="0"/>
                          </a:rPr>
                          <m:t>∧</m:t>
                        </m:r>
                        <m:r>
                          <a:rPr lang="en-US" altLang="zh-CN" i="1">
                            <a:solidFill>
                              <a:srgbClr val="CC0099"/>
                            </a:solidFill>
                            <a:latin typeface="Cambria Math" panose="02040503050406030204" pitchFamily="18" charset="0"/>
                            <a:ea typeface="Cambria Math" panose="02040503050406030204" pitchFamily="18" charset="0"/>
                          </a:rPr>
                          <m:t>𝑅</m:t>
                        </m:r>
                        <m:d>
                          <m:dPr>
                            <m:ctrlPr>
                              <a:rPr lang="en-US" altLang="zh-CN" i="1">
                                <a:solidFill>
                                  <a:srgbClr val="CC0099"/>
                                </a:solidFill>
                                <a:latin typeface="Cambria Math" panose="02040503050406030204" pitchFamily="18" charset="0"/>
                                <a:ea typeface="Cambria Math" panose="02040503050406030204" pitchFamily="18" charset="0"/>
                              </a:rPr>
                            </m:ctrlPr>
                          </m:dPr>
                          <m:e>
                            <m:r>
                              <a:rPr lang="en-US" altLang="zh-CN" i="1">
                                <a:solidFill>
                                  <a:srgbClr val="CC0099"/>
                                </a:solidFill>
                                <a:latin typeface="Cambria Math" panose="02040503050406030204" pitchFamily="18" charset="0"/>
                                <a:ea typeface="Cambria Math" panose="02040503050406030204" pitchFamily="18" charset="0"/>
                              </a:rPr>
                              <m:t>𝑏</m:t>
                            </m:r>
                            <m:r>
                              <a:rPr lang="en-US" altLang="zh-CN" i="1">
                                <a:solidFill>
                                  <a:srgbClr val="CC0099"/>
                                </a:solidFill>
                                <a:latin typeface="Cambria Math" panose="02040503050406030204" pitchFamily="18" charset="0"/>
                                <a:ea typeface="Cambria Math" panose="02040503050406030204" pitchFamily="18" charset="0"/>
                              </a:rPr>
                              <m:t>,</m:t>
                            </m:r>
                            <m:r>
                              <a:rPr lang="en-US" altLang="zh-CN" i="1">
                                <a:solidFill>
                                  <a:srgbClr val="CC0099"/>
                                </a:solidFill>
                                <a:latin typeface="Cambria Math" panose="02040503050406030204" pitchFamily="18" charset="0"/>
                                <a:ea typeface="Cambria Math" panose="02040503050406030204" pitchFamily="18" charset="0"/>
                              </a:rPr>
                              <m:t>𝑧</m:t>
                            </m:r>
                          </m:e>
                        </m:d>
                      </m:e>
                    </m:d>
                  </m:oMath>
                </a14:m>
                <a:r>
                  <a:rPr lang="zh-CN" altLang="en-US" dirty="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T(8)E</a:t>
                </a:r>
              </a:p>
              <a:p>
                <a:r>
                  <a:rPr lang="en-US" altLang="zh-CN" dirty="0" smtClean="0">
                    <a:latin typeface="Times New Roman" panose="02020603050405020304" pitchFamily="18" charset="0"/>
                    <a:cs typeface="Times New Roman" panose="02020603050405020304" pitchFamily="18" charset="0"/>
                  </a:rPr>
                  <a:t>(10)</a:t>
                </a:r>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m:t>
                    </m:r>
                    <m:r>
                      <a:rPr lang="en-US" altLang="zh-CN">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𝑦</m:t>
                    </m:r>
                    <m:r>
                      <a:rPr lang="en-US" altLang="zh-CN">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 </m:t>
                    </m:r>
                    <m:d>
                      <m:dPr>
                        <m:ctrlPr>
                          <a:rPr lang="en-US" altLang="zh-CN" i="1">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𝑆</m:t>
                        </m:r>
                        <m:d>
                          <m:dPr>
                            <m:ctrlPr>
                              <a:rPr lang="en-US" altLang="zh-CN" i="1">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𝑏</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𝑦</m:t>
                            </m:r>
                          </m:e>
                        </m:d>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𝑀</m:t>
                        </m:r>
                        <m:d>
                          <m:dPr>
                            <m:ctrlPr>
                              <a:rPr lang="en-US" altLang="zh-CN" i="1">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𝑦</m:t>
                            </m:r>
                          </m:e>
                        </m:d>
                      </m:e>
                    </m:d>
                  </m:oMath>
                </a14:m>
                <a:r>
                  <a:rPr lang="zh-CN" altLang="en-US" dirty="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T(2)(9)I</a:t>
                </a:r>
              </a:p>
              <a:p>
                <a:r>
                  <a:rPr lang="en-US" altLang="zh-CN" dirty="0" smtClean="0">
                    <a:solidFill>
                      <a:srgbClr val="0000CC"/>
                    </a:solidFill>
                    <a:latin typeface="Times New Roman" panose="02020603050405020304" pitchFamily="18" charset="0"/>
                    <a:cs typeface="Times New Roman" panose="02020603050405020304" pitchFamily="18" charset="0"/>
                  </a:rPr>
                  <a:t>(11)</a:t>
                </a:r>
                <a14:m>
                  <m:oMath xmlns:m="http://schemas.openxmlformats.org/officeDocument/2006/math">
                    <m:r>
                      <a:rPr lang="en-US" altLang="zh-CN" b="0" i="0" smtClean="0">
                        <a:solidFill>
                          <a:srgbClr val="0000CC"/>
                        </a:solidFill>
                        <a:latin typeface="Cambria Math" panose="02040503050406030204" pitchFamily="18" charset="0"/>
                        <a:ea typeface="Cambria Math" panose="02040503050406030204" pitchFamily="18" charset="0"/>
                      </a:rPr>
                      <m:t>(</m:t>
                    </m:r>
                    <m:r>
                      <a:rPr lang="en-US" altLang="zh-CN" i="1">
                        <a:solidFill>
                          <a:srgbClr val="0000CC"/>
                        </a:solidFill>
                        <a:latin typeface="Cambria Math" panose="02040503050406030204" pitchFamily="18" charset="0"/>
                        <a:ea typeface="Cambria Math" panose="02040503050406030204" pitchFamily="18" charset="0"/>
                      </a:rPr>
                      <m:t>∀</m:t>
                    </m:r>
                    <m:r>
                      <a:rPr lang="en-US" altLang="zh-CN" i="1">
                        <a:solidFill>
                          <a:srgbClr val="0000CC"/>
                        </a:solidFill>
                        <a:latin typeface="Cambria Math" panose="02040503050406030204" pitchFamily="18" charset="0"/>
                        <a:ea typeface="Cambria Math" panose="02040503050406030204" pitchFamily="18" charset="0"/>
                      </a:rPr>
                      <m:t>𝑦</m:t>
                    </m:r>
                    <m:r>
                      <a:rPr lang="en-US" altLang="zh-CN">
                        <a:solidFill>
                          <a:srgbClr val="0000CC"/>
                        </a:solidFill>
                        <a:latin typeface="Cambria Math" panose="02040503050406030204" pitchFamily="18" charset="0"/>
                        <a:ea typeface="Cambria Math" panose="02040503050406030204" pitchFamily="18" charset="0"/>
                      </a:rPr>
                      <m:t>)</m:t>
                    </m:r>
                    <m:r>
                      <a:rPr lang="en-US" altLang="zh-CN" i="1">
                        <a:solidFill>
                          <a:srgbClr val="0000CC"/>
                        </a:solidFill>
                        <a:latin typeface="Cambria Math" panose="02040503050406030204" pitchFamily="18" charset="0"/>
                        <a:ea typeface="Cambria Math" panose="02040503050406030204" pitchFamily="18" charset="0"/>
                      </a:rPr>
                      <m:t>¬</m:t>
                    </m:r>
                    <m:d>
                      <m:dPr>
                        <m:ctrlPr>
                          <a:rPr lang="en-US" altLang="zh-CN" i="1">
                            <a:solidFill>
                              <a:srgbClr val="0000CC"/>
                            </a:solidFill>
                            <a:latin typeface="Cambria Math" panose="02040503050406030204" pitchFamily="18" charset="0"/>
                            <a:ea typeface="Cambria Math" panose="02040503050406030204" pitchFamily="18" charset="0"/>
                          </a:rPr>
                        </m:ctrlPr>
                      </m:dPr>
                      <m:e>
                        <m:r>
                          <a:rPr lang="en-US" altLang="zh-CN" i="1">
                            <a:solidFill>
                              <a:srgbClr val="0000CC"/>
                            </a:solidFill>
                            <a:latin typeface="Cambria Math" panose="02040503050406030204" pitchFamily="18" charset="0"/>
                            <a:ea typeface="Cambria Math" panose="02040503050406030204" pitchFamily="18" charset="0"/>
                          </a:rPr>
                          <m:t>𝑆</m:t>
                        </m:r>
                        <m:d>
                          <m:dPr>
                            <m:ctrlPr>
                              <a:rPr lang="en-US" altLang="zh-CN" i="1">
                                <a:solidFill>
                                  <a:srgbClr val="0000CC"/>
                                </a:solidFill>
                                <a:latin typeface="Cambria Math" panose="02040503050406030204" pitchFamily="18" charset="0"/>
                                <a:ea typeface="Cambria Math" panose="02040503050406030204" pitchFamily="18" charset="0"/>
                              </a:rPr>
                            </m:ctrlPr>
                          </m:dPr>
                          <m:e>
                            <m:r>
                              <a:rPr lang="en-US" altLang="zh-CN" i="1">
                                <a:solidFill>
                                  <a:srgbClr val="0000CC"/>
                                </a:solidFill>
                                <a:latin typeface="Cambria Math" panose="02040503050406030204" pitchFamily="18" charset="0"/>
                                <a:ea typeface="Cambria Math" panose="02040503050406030204" pitchFamily="18" charset="0"/>
                              </a:rPr>
                              <m:t>𝑏</m:t>
                            </m:r>
                            <m:r>
                              <a:rPr lang="en-US" altLang="zh-CN" i="1">
                                <a:solidFill>
                                  <a:srgbClr val="0000CC"/>
                                </a:solidFill>
                                <a:latin typeface="Cambria Math" panose="02040503050406030204" pitchFamily="18" charset="0"/>
                                <a:ea typeface="Cambria Math" panose="02040503050406030204" pitchFamily="18" charset="0"/>
                              </a:rPr>
                              <m:t>,</m:t>
                            </m:r>
                            <m:r>
                              <a:rPr lang="en-US" altLang="zh-CN" i="1">
                                <a:solidFill>
                                  <a:srgbClr val="0000CC"/>
                                </a:solidFill>
                                <a:latin typeface="Cambria Math" panose="02040503050406030204" pitchFamily="18" charset="0"/>
                                <a:ea typeface="Cambria Math" panose="02040503050406030204" pitchFamily="18" charset="0"/>
                              </a:rPr>
                              <m:t>𝑦</m:t>
                            </m:r>
                          </m:e>
                        </m:d>
                        <m:r>
                          <a:rPr lang="en-US" altLang="zh-CN" i="1">
                            <a:solidFill>
                              <a:srgbClr val="0000CC"/>
                            </a:solidFill>
                            <a:latin typeface="Cambria Math" panose="02040503050406030204" pitchFamily="18" charset="0"/>
                            <a:ea typeface="Cambria Math" panose="02040503050406030204" pitchFamily="18" charset="0"/>
                          </a:rPr>
                          <m:t>∧</m:t>
                        </m:r>
                        <m:r>
                          <a:rPr lang="en-US" altLang="zh-CN" i="1">
                            <a:solidFill>
                              <a:srgbClr val="0000CC"/>
                            </a:solidFill>
                            <a:latin typeface="Cambria Math" panose="02040503050406030204" pitchFamily="18" charset="0"/>
                            <a:ea typeface="Cambria Math" panose="02040503050406030204" pitchFamily="18" charset="0"/>
                          </a:rPr>
                          <m:t>𝑀</m:t>
                        </m:r>
                        <m:d>
                          <m:dPr>
                            <m:ctrlPr>
                              <a:rPr lang="en-US" altLang="zh-CN" i="1">
                                <a:solidFill>
                                  <a:srgbClr val="0000CC"/>
                                </a:solidFill>
                                <a:latin typeface="Cambria Math" panose="02040503050406030204" pitchFamily="18" charset="0"/>
                                <a:ea typeface="Cambria Math" panose="02040503050406030204" pitchFamily="18" charset="0"/>
                              </a:rPr>
                            </m:ctrlPr>
                          </m:dPr>
                          <m:e>
                            <m:r>
                              <a:rPr lang="en-US" altLang="zh-CN" i="1">
                                <a:solidFill>
                                  <a:srgbClr val="0000CC"/>
                                </a:solidFill>
                                <a:latin typeface="Cambria Math" panose="02040503050406030204" pitchFamily="18" charset="0"/>
                                <a:ea typeface="Cambria Math" panose="02040503050406030204" pitchFamily="18" charset="0"/>
                              </a:rPr>
                              <m:t>𝑦</m:t>
                            </m:r>
                          </m:e>
                        </m:d>
                      </m:e>
                    </m:d>
                  </m:oMath>
                </a14:m>
                <a:r>
                  <a:rPr lang="zh-CN" altLang="en-US" dirty="0">
                    <a:solidFill>
                      <a:srgbClr val="0000CC"/>
                    </a:solidFill>
                    <a:latin typeface="Times New Roman" panose="02020603050405020304" pitchFamily="18" charset="0"/>
                    <a:cs typeface="Times New Roman" panose="02020603050405020304" pitchFamily="18" charset="0"/>
                  </a:rPr>
                  <a:t>               </a:t>
                </a:r>
                <a:r>
                  <a:rPr lang="zh-CN" altLang="en-US" dirty="0" smtClean="0">
                    <a:solidFill>
                      <a:srgbClr val="0000CC"/>
                    </a:solidFill>
                    <a:latin typeface="Times New Roman" panose="02020603050405020304" pitchFamily="18" charset="0"/>
                    <a:cs typeface="Times New Roman" panose="02020603050405020304" pitchFamily="18" charset="0"/>
                  </a:rPr>
                  <a:t>                               </a:t>
                </a:r>
                <a:r>
                  <a:rPr lang="en-US" altLang="zh-CN" dirty="0" smtClean="0">
                    <a:solidFill>
                      <a:srgbClr val="0000CC"/>
                    </a:solidFill>
                    <a:latin typeface="Times New Roman" panose="02020603050405020304" pitchFamily="18" charset="0"/>
                    <a:cs typeface="Times New Roman" panose="02020603050405020304" pitchFamily="18" charset="0"/>
                  </a:rPr>
                  <a:t>T(10)I</a:t>
                </a:r>
                <a:endParaRPr lang="en-US" altLang="zh-CN" dirty="0">
                  <a:solidFill>
                    <a:srgbClr val="0000CC"/>
                  </a:solidFill>
                  <a:latin typeface="Times New Roman" panose="02020603050405020304" pitchFamily="18" charset="0"/>
                  <a:cs typeface="Times New Roman" panose="02020603050405020304" pitchFamily="18" charset="0"/>
                </a:endParaRPr>
              </a:p>
              <a:p>
                <a:r>
                  <a:rPr lang="en-US" altLang="zh-CN" dirty="0" smtClean="0">
                    <a:solidFill>
                      <a:srgbClr val="0000CC"/>
                    </a:solidFill>
                    <a:latin typeface="Times New Roman" panose="02020603050405020304" pitchFamily="18" charset="0"/>
                    <a:cs typeface="Times New Roman" panose="02020603050405020304" pitchFamily="18" charset="0"/>
                  </a:rPr>
                  <a:t>(12)</a:t>
                </a:r>
                <a14:m>
                  <m:oMath xmlns:m="http://schemas.openxmlformats.org/officeDocument/2006/math">
                    <m:r>
                      <a:rPr lang="en-US" altLang="zh-CN" i="1">
                        <a:solidFill>
                          <a:srgbClr val="0000CC"/>
                        </a:solidFill>
                        <a:latin typeface="Cambria Math" panose="02040503050406030204" pitchFamily="18" charset="0"/>
                        <a:ea typeface="Cambria Math" panose="02040503050406030204" pitchFamily="18" charset="0"/>
                      </a:rPr>
                      <m:t>¬</m:t>
                    </m:r>
                    <m:d>
                      <m:dPr>
                        <m:ctrlPr>
                          <a:rPr lang="en-US" altLang="zh-CN" i="1">
                            <a:solidFill>
                              <a:srgbClr val="0000CC"/>
                            </a:solidFill>
                            <a:latin typeface="Cambria Math" panose="02040503050406030204" pitchFamily="18" charset="0"/>
                            <a:ea typeface="Cambria Math" panose="02040503050406030204" pitchFamily="18" charset="0"/>
                          </a:rPr>
                        </m:ctrlPr>
                      </m:dPr>
                      <m:e>
                        <m:r>
                          <a:rPr lang="en-US" altLang="zh-CN" i="1">
                            <a:solidFill>
                              <a:srgbClr val="0000CC"/>
                            </a:solidFill>
                            <a:latin typeface="Cambria Math" panose="02040503050406030204" pitchFamily="18" charset="0"/>
                            <a:ea typeface="Cambria Math" panose="02040503050406030204" pitchFamily="18" charset="0"/>
                          </a:rPr>
                          <m:t>𝑆</m:t>
                        </m:r>
                        <m:d>
                          <m:dPr>
                            <m:ctrlPr>
                              <a:rPr lang="en-US" altLang="zh-CN" i="1">
                                <a:solidFill>
                                  <a:srgbClr val="0000CC"/>
                                </a:solidFill>
                                <a:latin typeface="Cambria Math" panose="02040503050406030204" pitchFamily="18" charset="0"/>
                                <a:ea typeface="Cambria Math" panose="02040503050406030204" pitchFamily="18" charset="0"/>
                              </a:rPr>
                            </m:ctrlPr>
                          </m:dPr>
                          <m:e>
                            <m:r>
                              <a:rPr lang="en-US" altLang="zh-CN" i="1">
                                <a:solidFill>
                                  <a:srgbClr val="0000CC"/>
                                </a:solidFill>
                                <a:latin typeface="Cambria Math" panose="02040503050406030204" pitchFamily="18" charset="0"/>
                                <a:ea typeface="Cambria Math" panose="02040503050406030204" pitchFamily="18" charset="0"/>
                              </a:rPr>
                              <m:t>𝑏</m:t>
                            </m:r>
                            <m:r>
                              <a:rPr lang="en-US" altLang="zh-CN" i="1">
                                <a:solidFill>
                                  <a:srgbClr val="0000CC"/>
                                </a:solidFill>
                                <a:latin typeface="Cambria Math" panose="02040503050406030204" pitchFamily="18" charset="0"/>
                                <a:ea typeface="Cambria Math" panose="02040503050406030204" pitchFamily="18" charset="0"/>
                              </a:rPr>
                              <m:t>,</m:t>
                            </m:r>
                            <m:r>
                              <a:rPr lang="en-US" altLang="zh-CN" b="0" i="1" smtClean="0">
                                <a:solidFill>
                                  <a:srgbClr val="0000CC"/>
                                </a:solidFill>
                                <a:latin typeface="Cambria Math" panose="02040503050406030204" pitchFamily="18" charset="0"/>
                                <a:ea typeface="Cambria Math" panose="02040503050406030204" pitchFamily="18" charset="0"/>
                              </a:rPr>
                              <m:t>𝑐</m:t>
                            </m:r>
                          </m:e>
                        </m:d>
                        <m:r>
                          <a:rPr lang="en-US" altLang="zh-CN" i="1">
                            <a:solidFill>
                              <a:srgbClr val="0000CC"/>
                            </a:solidFill>
                            <a:latin typeface="Cambria Math" panose="02040503050406030204" pitchFamily="18" charset="0"/>
                            <a:ea typeface="Cambria Math" panose="02040503050406030204" pitchFamily="18" charset="0"/>
                          </a:rPr>
                          <m:t>∧</m:t>
                        </m:r>
                        <m:r>
                          <a:rPr lang="en-US" altLang="zh-CN" i="1">
                            <a:solidFill>
                              <a:srgbClr val="0000CC"/>
                            </a:solidFill>
                            <a:latin typeface="Cambria Math" panose="02040503050406030204" pitchFamily="18" charset="0"/>
                            <a:ea typeface="Cambria Math" panose="02040503050406030204" pitchFamily="18" charset="0"/>
                          </a:rPr>
                          <m:t>𝑀</m:t>
                        </m:r>
                        <m:d>
                          <m:dPr>
                            <m:ctrlPr>
                              <a:rPr lang="en-US" altLang="zh-CN" i="1">
                                <a:solidFill>
                                  <a:srgbClr val="0000CC"/>
                                </a:solidFill>
                                <a:latin typeface="Cambria Math" panose="02040503050406030204" pitchFamily="18" charset="0"/>
                                <a:ea typeface="Cambria Math" panose="02040503050406030204" pitchFamily="18" charset="0"/>
                              </a:rPr>
                            </m:ctrlPr>
                          </m:dPr>
                          <m:e>
                            <m:r>
                              <a:rPr lang="en-US" altLang="zh-CN" b="0" i="1" smtClean="0">
                                <a:solidFill>
                                  <a:srgbClr val="0000CC"/>
                                </a:solidFill>
                                <a:latin typeface="Cambria Math" panose="02040503050406030204" pitchFamily="18" charset="0"/>
                                <a:ea typeface="Cambria Math" panose="02040503050406030204" pitchFamily="18" charset="0"/>
                              </a:rPr>
                              <m:t>𝑐</m:t>
                            </m:r>
                          </m:e>
                        </m:d>
                      </m:e>
                    </m:d>
                  </m:oMath>
                </a14:m>
                <a:r>
                  <a:rPr lang="en-US" altLang="zh-CN" dirty="0" smtClean="0">
                    <a:solidFill>
                      <a:srgbClr val="0000CC"/>
                    </a:solidFill>
                    <a:latin typeface="Times New Roman" panose="02020603050405020304" pitchFamily="18" charset="0"/>
                    <a:cs typeface="Times New Roman" panose="02020603050405020304" pitchFamily="18" charset="0"/>
                  </a:rPr>
                  <a:t>                                                       US(11)</a:t>
                </a:r>
              </a:p>
              <a:p>
                <a:r>
                  <a:rPr lang="en-US" altLang="zh-CN" dirty="0" smtClean="0">
                    <a:solidFill>
                      <a:srgbClr val="0000CC"/>
                    </a:solidFill>
                    <a:latin typeface="Times New Roman" panose="02020603050405020304" pitchFamily="18" charset="0"/>
                    <a:cs typeface="Times New Roman" panose="02020603050405020304" pitchFamily="18" charset="0"/>
                  </a:rPr>
                  <a:t>(13)</a:t>
                </a:r>
                <a14:m>
                  <m:oMath xmlns:m="http://schemas.openxmlformats.org/officeDocument/2006/math">
                    <m:r>
                      <a:rPr lang="en-US" altLang="zh-CN" i="1">
                        <a:solidFill>
                          <a:srgbClr val="0000CC"/>
                        </a:solidFill>
                        <a:latin typeface="Cambria Math" panose="02040503050406030204" pitchFamily="18" charset="0"/>
                        <a:ea typeface="Cambria Math" panose="02040503050406030204" pitchFamily="18" charset="0"/>
                      </a:rPr>
                      <m:t>¬</m:t>
                    </m:r>
                    <m:r>
                      <a:rPr lang="en-US" altLang="zh-CN" i="1">
                        <a:solidFill>
                          <a:srgbClr val="0000CC"/>
                        </a:solidFill>
                        <a:latin typeface="Cambria Math" panose="02040503050406030204" pitchFamily="18" charset="0"/>
                        <a:ea typeface="Cambria Math" panose="02040503050406030204" pitchFamily="18" charset="0"/>
                      </a:rPr>
                      <m:t>𝑆</m:t>
                    </m:r>
                    <m:d>
                      <m:dPr>
                        <m:ctrlPr>
                          <a:rPr lang="en-US" altLang="zh-CN" i="1">
                            <a:solidFill>
                              <a:srgbClr val="0000CC"/>
                            </a:solidFill>
                            <a:latin typeface="Cambria Math" panose="02040503050406030204" pitchFamily="18" charset="0"/>
                            <a:ea typeface="Cambria Math" panose="02040503050406030204" pitchFamily="18" charset="0"/>
                          </a:rPr>
                        </m:ctrlPr>
                      </m:dPr>
                      <m:e>
                        <m:r>
                          <a:rPr lang="en-US" altLang="zh-CN" i="1">
                            <a:solidFill>
                              <a:srgbClr val="0000CC"/>
                            </a:solidFill>
                            <a:latin typeface="Cambria Math" panose="02040503050406030204" pitchFamily="18" charset="0"/>
                            <a:ea typeface="Cambria Math" panose="02040503050406030204" pitchFamily="18" charset="0"/>
                          </a:rPr>
                          <m:t>𝑏</m:t>
                        </m:r>
                        <m:r>
                          <a:rPr lang="en-US" altLang="zh-CN" i="1">
                            <a:solidFill>
                              <a:srgbClr val="0000CC"/>
                            </a:solidFill>
                            <a:latin typeface="Cambria Math" panose="02040503050406030204" pitchFamily="18" charset="0"/>
                            <a:ea typeface="Cambria Math" panose="02040503050406030204" pitchFamily="18" charset="0"/>
                          </a:rPr>
                          <m:t>,</m:t>
                        </m:r>
                        <m:r>
                          <a:rPr lang="en-US" altLang="zh-CN" i="1">
                            <a:solidFill>
                              <a:srgbClr val="0000CC"/>
                            </a:solidFill>
                            <a:latin typeface="Cambria Math" panose="02040503050406030204" pitchFamily="18" charset="0"/>
                            <a:ea typeface="Cambria Math" panose="02040503050406030204" pitchFamily="18" charset="0"/>
                          </a:rPr>
                          <m:t>𝑐</m:t>
                        </m:r>
                      </m:e>
                    </m:d>
                    <m:r>
                      <a:rPr lang="en-US" altLang="zh-CN" i="1">
                        <a:solidFill>
                          <a:srgbClr val="0000CC"/>
                        </a:solidFill>
                        <a:latin typeface="Cambria Math" panose="02040503050406030204" pitchFamily="18" charset="0"/>
                        <a:ea typeface="Cambria Math" panose="02040503050406030204" pitchFamily="18" charset="0"/>
                      </a:rPr>
                      <m:t>∨</m:t>
                    </m:r>
                    <m:r>
                      <a:rPr lang="en-US" altLang="zh-CN" i="1" smtClean="0">
                        <a:solidFill>
                          <a:srgbClr val="0000CC"/>
                        </a:solidFill>
                        <a:latin typeface="Cambria Math" panose="02040503050406030204" pitchFamily="18" charset="0"/>
                        <a:ea typeface="Cambria Math" panose="02040503050406030204" pitchFamily="18" charset="0"/>
                      </a:rPr>
                      <m:t>¬</m:t>
                    </m:r>
                    <m:r>
                      <a:rPr lang="en-US" altLang="zh-CN" i="1">
                        <a:solidFill>
                          <a:srgbClr val="0000CC"/>
                        </a:solidFill>
                        <a:latin typeface="Cambria Math" panose="02040503050406030204" pitchFamily="18" charset="0"/>
                        <a:ea typeface="Cambria Math" panose="02040503050406030204" pitchFamily="18" charset="0"/>
                      </a:rPr>
                      <m:t>𝑀</m:t>
                    </m:r>
                    <m:d>
                      <m:dPr>
                        <m:ctrlPr>
                          <a:rPr lang="en-US" altLang="zh-CN" i="1">
                            <a:solidFill>
                              <a:srgbClr val="0000CC"/>
                            </a:solidFill>
                            <a:latin typeface="Cambria Math" panose="02040503050406030204" pitchFamily="18" charset="0"/>
                            <a:ea typeface="Cambria Math" panose="02040503050406030204" pitchFamily="18" charset="0"/>
                          </a:rPr>
                        </m:ctrlPr>
                      </m:dPr>
                      <m:e>
                        <m:r>
                          <a:rPr lang="en-US" altLang="zh-CN" i="1">
                            <a:solidFill>
                              <a:srgbClr val="0000CC"/>
                            </a:solidFill>
                            <a:latin typeface="Cambria Math" panose="02040503050406030204" pitchFamily="18" charset="0"/>
                            <a:ea typeface="Cambria Math" panose="02040503050406030204" pitchFamily="18" charset="0"/>
                          </a:rPr>
                          <m:t>𝑐</m:t>
                        </m:r>
                      </m:e>
                    </m:d>
                  </m:oMath>
                </a14:m>
                <a:r>
                  <a:rPr lang="en-US" altLang="zh-CN" dirty="0" smtClean="0">
                    <a:solidFill>
                      <a:srgbClr val="0000CC"/>
                    </a:solidFill>
                    <a:latin typeface="Times New Roman" panose="02020603050405020304" pitchFamily="18" charset="0"/>
                    <a:cs typeface="Times New Roman" panose="02020603050405020304" pitchFamily="18" charset="0"/>
                  </a:rPr>
                  <a:t>                                                        T(12)E</a:t>
                </a:r>
              </a:p>
              <a:p>
                <a:r>
                  <a:rPr lang="en-US" altLang="zh-CN" dirty="0" smtClean="0">
                    <a:solidFill>
                      <a:srgbClr val="0000CC"/>
                    </a:solidFill>
                    <a:latin typeface="Times New Roman" panose="02020603050405020304" pitchFamily="18" charset="0"/>
                    <a:cs typeface="Times New Roman" panose="02020603050405020304" pitchFamily="18" charset="0"/>
                  </a:rPr>
                  <a:t>(14)</a:t>
                </a:r>
                <a:r>
                  <a:rPr lang="en-US" altLang="zh-CN" dirty="0">
                    <a:solidFill>
                      <a:srgbClr val="0000CC"/>
                    </a:solidFill>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altLang="zh-CN" i="1">
                        <a:solidFill>
                          <a:srgbClr val="0000CC"/>
                        </a:solidFill>
                        <a:latin typeface="Cambria Math" panose="02040503050406030204" pitchFamily="18" charset="0"/>
                        <a:ea typeface="Cambria Math" panose="02040503050406030204" pitchFamily="18" charset="0"/>
                      </a:rPr>
                      <m:t>𝑆</m:t>
                    </m:r>
                    <m:d>
                      <m:dPr>
                        <m:ctrlPr>
                          <a:rPr lang="en-US" altLang="zh-CN" i="1">
                            <a:solidFill>
                              <a:srgbClr val="0000CC"/>
                            </a:solidFill>
                            <a:latin typeface="Cambria Math" panose="02040503050406030204" pitchFamily="18" charset="0"/>
                            <a:ea typeface="Cambria Math" panose="02040503050406030204" pitchFamily="18" charset="0"/>
                          </a:rPr>
                        </m:ctrlPr>
                      </m:dPr>
                      <m:e>
                        <m:r>
                          <a:rPr lang="en-US" altLang="zh-CN" i="1">
                            <a:solidFill>
                              <a:srgbClr val="0000CC"/>
                            </a:solidFill>
                            <a:latin typeface="Cambria Math" panose="02040503050406030204" pitchFamily="18" charset="0"/>
                            <a:ea typeface="Cambria Math" panose="02040503050406030204" pitchFamily="18" charset="0"/>
                          </a:rPr>
                          <m:t>𝑏</m:t>
                        </m:r>
                        <m:r>
                          <a:rPr lang="en-US" altLang="zh-CN" i="1">
                            <a:solidFill>
                              <a:srgbClr val="0000CC"/>
                            </a:solidFill>
                            <a:latin typeface="Cambria Math" panose="02040503050406030204" pitchFamily="18" charset="0"/>
                            <a:ea typeface="Cambria Math" panose="02040503050406030204" pitchFamily="18" charset="0"/>
                          </a:rPr>
                          <m:t>,</m:t>
                        </m:r>
                        <m:r>
                          <a:rPr lang="en-US" altLang="zh-CN" i="1">
                            <a:solidFill>
                              <a:srgbClr val="0000CC"/>
                            </a:solidFill>
                            <a:latin typeface="Cambria Math" panose="02040503050406030204" pitchFamily="18" charset="0"/>
                            <a:ea typeface="Cambria Math" panose="02040503050406030204" pitchFamily="18" charset="0"/>
                          </a:rPr>
                          <m:t>𝑐</m:t>
                        </m:r>
                      </m:e>
                    </m:d>
                    <m:r>
                      <a:rPr lang="en-US" altLang="zh-CN" i="1" smtClean="0">
                        <a:solidFill>
                          <a:srgbClr val="0000CC"/>
                        </a:solidFill>
                        <a:latin typeface="Cambria Math" panose="02040503050406030204" pitchFamily="18" charset="0"/>
                        <a:ea typeface="Cambria Math" panose="02040503050406030204" pitchFamily="18" charset="0"/>
                      </a:rPr>
                      <m:t>→</m:t>
                    </m:r>
                    <m:r>
                      <a:rPr lang="en-US" altLang="zh-CN" i="1">
                        <a:solidFill>
                          <a:srgbClr val="0000CC"/>
                        </a:solidFill>
                        <a:latin typeface="Cambria Math" panose="02040503050406030204" pitchFamily="18" charset="0"/>
                        <a:ea typeface="Cambria Math" panose="02040503050406030204" pitchFamily="18" charset="0"/>
                      </a:rPr>
                      <m:t>¬</m:t>
                    </m:r>
                    <m:r>
                      <a:rPr lang="en-US" altLang="zh-CN" i="1">
                        <a:solidFill>
                          <a:srgbClr val="0000CC"/>
                        </a:solidFill>
                        <a:latin typeface="Cambria Math" panose="02040503050406030204" pitchFamily="18" charset="0"/>
                        <a:ea typeface="Cambria Math" panose="02040503050406030204" pitchFamily="18" charset="0"/>
                      </a:rPr>
                      <m:t>𝑀</m:t>
                    </m:r>
                    <m:d>
                      <m:dPr>
                        <m:ctrlPr>
                          <a:rPr lang="en-US" altLang="zh-CN" i="1">
                            <a:solidFill>
                              <a:srgbClr val="0000CC"/>
                            </a:solidFill>
                            <a:latin typeface="Cambria Math" panose="02040503050406030204" pitchFamily="18" charset="0"/>
                            <a:ea typeface="Cambria Math" panose="02040503050406030204" pitchFamily="18" charset="0"/>
                          </a:rPr>
                        </m:ctrlPr>
                      </m:dPr>
                      <m:e>
                        <m:r>
                          <a:rPr lang="en-US" altLang="zh-CN" i="1">
                            <a:solidFill>
                              <a:srgbClr val="0000CC"/>
                            </a:solidFill>
                            <a:latin typeface="Cambria Math" panose="02040503050406030204" pitchFamily="18" charset="0"/>
                            <a:ea typeface="Cambria Math" panose="02040503050406030204" pitchFamily="18" charset="0"/>
                          </a:rPr>
                          <m:t>𝑐</m:t>
                        </m:r>
                      </m:e>
                    </m:d>
                  </m:oMath>
                </a14:m>
                <a:r>
                  <a:rPr lang="en-US" altLang="zh-CN" dirty="0" smtClean="0">
                    <a:solidFill>
                      <a:srgbClr val="0000CC"/>
                    </a:solidFill>
                    <a:latin typeface="Times New Roman" panose="02020603050405020304" pitchFamily="18" charset="0"/>
                    <a:cs typeface="Times New Roman" panose="02020603050405020304" pitchFamily="18" charset="0"/>
                  </a:rPr>
                  <a:t>                                                         T(13)E</a:t>
                </a:r>
                <a:endParaRPr lang="en-US" altLang="zh-CN" dirty="0">
                  <a:solidFill>
                    <a:srgbClr val="0000CC"/>
                  </a:solidFill>
                  <a:latin typeface="Times New Roman" panose="02020603050405020304" pitchFamily="18" charset="0"/>
                  <a:cs typeface="Times New Roman" panose="02020603050405020304" pitchFamily="18" charset="0"/>
                </a:endParaRPr>
              </a:p>
              <a:p>
                <a:r>
                  <a:rPr lang="en-US" altLang="zh-CN" dirty="0" smtClean="0">
                    <a:solidFill>
                      <a:srgbClr val="0000CC"/>
                    </a:solidFill>
                    <a:latin typeface="Times New Roman" panose="02020603050405020304" pitchFamily="18" charset="0"/>
                    <a:cs typeface="Times New Roman" panose="02020603050405020304" pitchFamily="18" charset="0"/>
                  </a:rPr>
                  <a:t>(15)</a:t>
                </a:r>
                <a:r>
                  <a:rPr lang="en-US" altLang="zh-CN" dirty="0">
                    <a:solidFill>
                      <a:srgbClr val="0000CC"/>
                    </a:solidFill>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d>
                      <m:dPr>
                        <m:ctrlPr>
                          <a:rPr lang="en-US" altLang="zh-CN" b="0" i="1" smtClean="0">
                            <a:solidFill>
                              <a:srgbClr val="0000CC"/>
                            </a:solidFill>
                            <a:latin typeface="Cambria Math" panose="02040503050406030204" pitchFamily="18" charset="0"/>
                            <a:ea typeface="Cambria Math" panose="02040503050406030204" pitchFamily="18" charset="0"/>
                          </a:rPr>
                        </m:ctrlPr>
                      </m:dPr>
                      <m:e>
                        <m:r>
                          <a:rPr lang="en-US" altLang="zh-CN" b="0" i="1" smtClean="0">
                            <a:solidFill>
                              <a:srgbClr val="0000CC"/>
                            </a:solidFill>
                            <a:latin typeface="Cambria Math" panose="02040503050406030204" pitchFamily="18" charset="0"/>
                            <a:ea typeface="Cambria Math" panose="02040503050406030204" pitchFamily="18" charset="0"/>
                          </a:rPr>
                          <m:t>∀</m:t>
                        </m:r>
                        <m:r>
                          <a:rPr lang="en-US" altLang="zh-CN" b="0" i="1" smtClean="0">
                            <a:solidFill>
                              <a:srgbClr val="0000CC"/>
                            </a:solidFill>
                            <a:latin typeface="Cambria Math" panose="02040503050406030204" pitchFamily="18" charset="0"/>
                            <a:ea typeface="Cambria Math" panose="02040503050406030204" pitchFamily="18" charset="0"/>
                          </a:rPr>
                          <m:t>𝑦</m:t>
                        </m:r>
                      </m:e>
                    </m:d>
                    <m:d>
                      <m:dPr>
                        <m:ctrlPr>
                          <a:rPr lang="en-US" altLang="zh-CN" b="0" i="1" smtClean="0">
                            <a:solidFill>
                              <a:srgbClr val="0000CC"/>
                            </a:solidFill>
                            <a:latin typeface="Cambria Math" panose="02040503050406030204" pitchFamily="18" charset="0"/>
                            <a:ea typeface="Cambria Math" panose="02040503050406030204" pitchFamily="18" charset="0"/>
                          </a:rPr>
                        </m:ctrlPr>
                      </m:dPr>
                      <m:e>
                        <m:r>
                          <a:rPr lang="en-US" altLang="zh-CN" i="1">
                            <a:solidFill>
                              <a:srgbClr val="0000CC"/>
                            </a:solidFill>
                            <a:latin typeface="Cambria Math" panose="02040503050406030204" pitchFamily="18" charset="0"/>
                            <a:ea typeface="Cambria Math" panose="02040503050406030204" pitchFamily="18" charset="0"/>
                          </a:rPr>
                          <m:t>𝑆</m:t>
                        </m:r>
                        <m:d>
                          <m:dPr>
                            <m:ctrlPr>
                              <a:rPr lang="en-US" altLang="zh-CN" i="1">
                                <a:solidFill>
                                  <a:srgbClr val="0000CC"/>
                                </a:solidFill>
                                <a:latin typeface="Cambria Math" panose="02040503050406030204" pitchFamily="18" charset="0"/>
                                <a:ea typeface="Cambria Math" panose="02040503050406030204" pitchFamily="18" charset="0"/>
                              </a:rPr>
                            </m:ctrlPr>
                          </m:dPr>
                          <m:e>
                            <m:r>
                              <a:rPr lang="en-US" altLang="zh-CN" i="1">
                                <a:solidFill>
                                  <a:srgbClr val="0000CC"/>
                                </a:solidFill>
                                <a:latin typeface="Cambria Math" panose="02040503050406030204" pitchFamily="18" charset="0"/>
                                <a:ea typeface="Cambria Math" panose="02040503050406030204" pitchFamily="18" charset="0"/>
                              </a:rPr>
                              <m:t>𝑏</m:t>
                            </m:r>
                            <m:r>
                              <a:rPr lang="en-US" altLang="zh-CN" i="1">
                                <a:solidFill>
                                  <a:srgbClr val="0000CC"/>
                                </a:solidFill>
                                <a:latin typeface="Cambria Math" panose="02040503050406030204" pitchFamily="18" charset="0"/>
                                <a:ea typeface="Cambria Math" panose="02040503050406030204" pitchFamily="18" charset="0"/>
                              </a:rPr>
                              <m:t>,</m:t>
                            </m:r>
                            <m:r>
                              <a:rPr lang="en-US" altLang="zh-CN" b="0" i="1" smtClean="0">
                                <a:solidFill>
                                  <a:srgbClr val="0000CC"/>
                                </a:solidFill>
                                <a:latin typeface="Cambria Math" panose="02040503050406030204" pitchFamily="18" charset="0"/>
                                <a:ea typeface="Cambria Math" panose="02040503050406030204" pitchFamily="18" charset="0"/>
                              </a:rPr>
                              <m:t>𝑦</m:t>
                            </m:r>
                          </m:e>
                        </m:d>
                        <m:r>
                          <a:rPr lang="en-US" altLang="zh-CN" i="1">
                            <a:solidFill>
                              <a:srgbClr val="0000CC"/>
                            </a:solidFill>
                            <a:latin typeface="Cambria Math" panose="02040503050406030204" pitchFamily="18" charset="0"/>
                            <a:ea typeface="Cambria Math" panose="02040503050406030204" pitchFamily="18" charset="0"/>
                          </a:rPr>
                          <m:t>→¬</m:t>
                        </m:r>
                        <m:r>
                          <a:rPr lang="en-US" altLang="zh-CN" i="1">
                            <a:solidFill>
                              <a:srgbClr val="0000CC"/>
                            </a:solidFill>
                            <a:latin typeface="Cambria Math" panose="02040503050406030204" pitchFamily="18" charset="0"/>
                            <a:ea typeface="Cambria Math" panose="02040503050406030204" pitchFamily="18" charset="0"/>
                          </a:rPr>
                          <m:t>𝑀</m:t>
                        </m:r>
                        <m:d>
                          <m:dPr>
                            <m:ctrlPr>
                              <a:rPr lang="en-US" altLang="zh-CN" i="1">
                                <a:solidFill>
                                  <a:srgbClr val="0000CC"/>
                                </a:solidFill>
                                <a:latin typeface="Cambria Math" panose="02040503050406030204" pitchFamily="18" charset="0"/>
                                <a:ea typeface="Cambria Math" panose="02040503050406030204" pitchFamily="18" charset="0"/>
                              </a:rPr>
                            </m:ctrlPr>
                          </m:dPr>
                          <m:e>
                            <m:r>
                              <a:rPr lang="en-US" altLang="zh-CN" b="0" i="1" smtClean="0">
                                <a:solidFill>
                                  <a:srgbClr val="0000CC"/>
                                </a:solidFill>
                                <a:latin typeface="Cambria Math" panose="02040503050406030204" pitchFamily="18" charset="0"/>
                                <a:ea typeface="Cambria Math" panose="02040503050406030204" pitchFamily="18" charset="0"/>
                              </a:rPr>
                              <m:t>𝑦</m:t>
                            </m:r>
                          </m:e>
                        </m:d>
                      </m:e>
                    </m:d>
                  </m:oMath>
                </a14:m>
                <a:r>
                  <a:rPr lang="en-US" altLang="zh-CN" dirty="0" smtClean="0">
                    <a:solidFill>
                      <a:srgbClr val="0000CC"/>
                    </a:solidFill>
                    <a:latin typeface="Times New Roman" panose="02020603050405020304" pitchFamily="18" charset="0"/>
                    <a:cs typeface="Times New Roman" panose="02020603050405020304" pitchFamily="18" charset="0"/>
                  </a:rPr>
                  <a:t>                                             UG(14</a:t>
                </a:r>
                <a:r>
                  <a:rPr lang="en-US" altLang="zh-CN"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(16)</a:t>
                </a:r>
                <a14:m>
                  <m:oMath xmlns:m="http://schemas.openxmlformats.org/officeDocument/2006/math">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e>
                    </m:d>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𝑦</m:t>
                        </m:r>
                      </m:e>
                    </m:d>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𝑆</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𝑏</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𝑦</m:t>
                            </m:r>
                          </m:e>
                        </m:d>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𝑀</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𝑦</m:t>
                            </m:r>
                          </m:e>
                        </m:d>
                      </m:e>
                    </m:d>
                  </m:oMath>
                </a14:m>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UG(15)</a:t>
                </a:r>
              </a:p>
              <a:p>
                <a:r>
                  <a:rPr lang="en-US" altLang="zh-CN" dirty="0" smtClean="0">
                    <a:latin typeface="Times New Roman" panose="02020603050405020304" pitchFamily="18" charset="0"/>
                    <a:cs typeface="Times New Roman" panose="02020603050405020304" pitchFamily="18" charset="0"/>
                  </a:rPr>
                  <a:t>(17)</a:t>
                </a:r>
                <a:r>
                  <a:rPr lang="en-US" altLang="zh-CN"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𝑧</m:t>
                        </m:r>
                      </m:e>
                    </m:d>
                    <m:r>
                      <a:rPr lang="en-US" altLang="zh-CN" i="1">
                        <a:latin typeface="Cambria Math" panose="02040503050406030204" pitchFamily="18" charset="0"/>
                        <a:ea typeface="Cambria Math" panose="02040503050406030204" pitchFamily="18" charset="0"/>
                      </a:rPr>
                      <m:t>𝑃</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𝑧</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𝑦</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𝑆</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𝑦</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𝑀</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𝑦</m:t>
                    </m:r>
                    <m:r>
                      <a:rPr lang="en-US" altLang="zh-CN" i="1">
                        <a:latin typeface="Cambria Math" panose="02040503050406030204" pitchFamily="18" charset="0"/>
                        <a:ea typeface="Cambria Math" panose="02040503050406030204" pitchFamily="18" charset="0"/>
                      </a:rPr>
                      <m:t>))</m:t>
                    </m:r>
                  </m:oMath>
                </a14:m>
                <a:r>
                  <a:rPr lang="zh-CN" altLang="en-US" dirty="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CP</a:t>
                </a:r>
                <a:endParaRPr lang="zh-CN" altLang="en-US"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79512" y="1124744"/>
                <a:ext cx="8784976" cy="5328592"/>
              </a:xfrm>
              <a:blipFill rotWithShape="0">
                <a:blip r:embed="rId2"/>
                <a:stretch>
                  <a:fillRect l="-902" t="-458" b="-1945"/>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B67C87BA-7BB4-4FBB-8EE6-A30C0FB65631}" type="datetime1">
              <a:rPr lang="zh-CN" altLang="en-US" smtClean="0"/>
              <a:pPr/>
              <a:t>2019/10/29</a:t>
            </a:fld>
            <a:endParaRPr lang="zh-CN" altLang="en-US"/>
          </a:p>
        </p:txBody>
      </p:sp>
      <p:sp>
        <p:nvSpPr>
          <p:cNvPr id="5" name="灯片编号占位符 4"/>
          <p:cNvSpPr>
            <a:spLocks noGrp="1"/>
          </p:cNvSpPr>
          <p:nvPr>
            <p:ph type="sldNum" sz="quarter" idx="12"/>
          </p:nvPr>
        </p:nvSpPr>
        <p:spPr/>
        <p:txBody>
          <a:bodyPr/>
          <a:lstStyle/>
          <a:p>
            <a:fld id="{9880C485-3EAF-4318-915D-9216C2569B1B}" type="slidenum">
              <a:rPr lang="zh-CN" altLang="en-US" smtClean="0"/>
              <a:pPr/>
              <a:t>54</a:t>
            </a:fld>
            <a:endParaRPr lang="zh-CN" altLang="en-US"/>
          </a:p>
        </p:txBody>
      </p:sp>
    </p:spTree>
    <p:extLst>
      <p:ext uri="{BB962C8B-B14F-4D97-AF65-F5344CB8AC3E}">
        <p14:creationId xmlns:p14="http://schemas.microsoft.com/office/powerpoint/2010/main" val="14412578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1325563" y="1544638"/>
            <a:ext cx="7026275" cy="3139321"/>
          </a:xfrm>
          <a:prstGeom prst="rect">
            <a:avLst/>
          </a:prstGeom>
          <a:noFill/>
          <a:ln w="28575" algn="ctr">
            <a:solidFill>
              <a:schemeClr va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SzPct val="85000"/>
              <a:defRPr/>
            </a:pPr>
            <a:r>
              <a:rPr kumimoji="1" lang="en-US" altLang="zh-CN" sz="2400" b="1" dirty="0" smtClean="0">
                <a:solidFill>
                  <a:srgbClr val="003300"/>
                </a:solidFill>
                <a:latin typeface="Times New Roman" panose="02020603050405020304" pitchFamily="18" charset="0"/>
                <a:ea typeface="华文细黑" panose="02010600040101010101" pitchFamily="2" charset="-122"/>
              </a:rPr>
              <a:t>	</a:t>
            </a:r>
            <a:r>
              <a:rPr kumimoji="1" lang="zh-CN" altLang="en-US" sz="3600" b="1" dirty="0" smtClean="0">
                <a:solidFill>
                  <a:srgbClr val="003300"/>
                </a:solidFill>
                <a:latin typeface="Times New Roman" panose="02020603050405020304" pitchFamily="18" charset="0"/>
                <a:ea typeface="华文细黑" panose="02010600040101010101" pitchFamily="2" charset="-122"/>
              </a:rPr>
              <a:t>作业：</a:t>
            </a:r>
            <a:endParaRPr kumimoji="1" lang="en-US" altLang="zh-CN" sz="3600" b="1" dirty="0" smtClean="0">
              <a:solidFill>
                <a:srgbClr val="003300"/>
              </a:solidFill>
              <a:latin typeface="Times New Roman" panose="02020603050405020304" pitchFamily="18" charset="0"/>
              <a:ea typeface="华文细黑" panose="02010600040101010101" pitchFamily="2" charset="-122"/>
            </a:endParaRPr>
          </a:p>
          <a:p>
            <a:pPr>
              <a:spcBef>
                <a:spcPct val="50000"/>
              </a:spcBef>
              <a:buSzPct val="85000"/>
              <a:defRPr/>
            </a:pPr>
            <a:r>
              <a:rPr kumimoji="1" lang="en-US" altLang="zh-CN" sz="3600" b="1" dirty="0" err="1" smtClean="0">
                <a:solidFill>
                  <a:srgbClr val="003300"/>
                </a:solidFill>
                <a:latin typeface="Times New Roman" panose="02020603050405020304" pitchFamily="18" charset="0"/>
                <a:ea typeface="华文细黑" panose="02010600040101010101" pitchFamily="2" charset="-122"/>
              </a:rPr>
              <a:t>P79</a:t>
            </a:r>
            <a:r>
              <a:rPr kumimoji="1" lang="en-US" altLang="zh-CN" sz="3600" b="1" dirty="0" smtClean="0">
                <a:solidFill>
                  <a:srgbClr val="0033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rPr>
              <a:t>:  2-7</a:t>
            </a:r>
            <a:r>
              <a:rPr kumimoji="1" lang="zh-CN" altLang="en-US" sz="3600" b="1" dirty="0" smtClean="0">
                <a:solidFill>
                  <a:srgbClr val="0033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rPr>
              <a:t>习题</a:t>
            </a:r>
            <a:endParaRPr kumimoji="1" lang="en-US" altLang="zh-CN" sz="3600" b="1" dirty="0" smtClean="0">
              <a:solidFill>
                <a:srgbClr val="0033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endParaRPr>
          </a:p>
          <a:p>
            <a:pPr>
              <a:spcBef>
                <a:spcPct val="50000"/>
              </a:spcBef>
              <a:buSzPct val="85000"/>
              <a:defRPr/>
            </a:pPr>
            <a:r>
              <a:rPr kumimoji="1" lang="en-US" altLang="zh-CN" sz="3600" b="1" dirty="0" smtClean="0">
                <a:solidFill>
                  <a:srgbClr val="0033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rPr>
              <a:t>(1)</a:t>
            </a:r>
            <a:r>
              <a:rPr kumimoji="1" lang="en-US" altLang="zh-CN" sz="3600" b="1" dirty="0" err="1" smtClean="0">
                <a:solidFill>
                  <a:srgbClr val="0033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rPr>
              <a:t>a,b</a:t>
            </a:r>
            <a:endParaRPr kumimoji="1" lang="en-US" altLang="zh-CN" sz="3600" b="1" dirty="0" smtClean="0">
              <a:solidFill>
                <a:srgbClr val="0033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endParaRPr>
          </a:p>
          <a:p>
            <a:pPr>
              <a:spcBef>
                <a:spcPct val="50000"/>
              </a:spcBef>
              <a:buSzPct val="85000"/>
              <a:defRPr/>
            </a:pPr>
            <a:r>
              <a:rPr kumimoji="1" lang="en-US" altLang="zh-CN" sz="3600" b="1" smtClean="0">
                <a:solidFill>
                  <a:srgbClr val="0033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rPr>
              <a:t>(2)a</a:t>
            </a:r>
            <a:endParaRPr kumimoji="1" lang="en-US" altLang="zh-CN" sz="3600" b="1" dirty="0">
              <a:solidFill>
                <a:srgbClr val="003300"/>
              </a:solidFill>
              <a:effectLst>
                <a:outerShdw blurRad="38100" dist="38100" dir="2700000" algn="tl">
                  <a:srgbClr val="000000">
                    <a:alpha val="43137"/>
                  </a:srgbClr>
                </a:outerShdw>
              </a:effectLst>
              <a:latin typeface="Times New Roman" panose="02020603050405020304" pitchFamily="18" charset="0"/>
              <a:ea typeface="华文细黑" panose="02010600040101010101" pitchFamily="2" charset="-122"/>
            </a:endParaRPr>
          </a:p>
        </p:txBody>
      </p:sp>
      <p:pic>
        <p:nvPicPr>
          <p:cNvPr id="61443" name="Picture 3" descr="52design_com_kr_0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90805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4"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F14F8AE-9276-4131-A536-34B1A9980463}" type="slidenum">
              <a:rPr lang="en-US" altLang="zh-CN" smtClean="0">
                <a:solidFill>
                  <a:srgbClr val="045C75"/>
                </a:solidFill>
              </a:rPr>
              <a:pPr/>
              <a:t>55</a:t>
            </a:fld>
            <a:endParaRPr lang="en-US" altLang="zh-CN" smtClean="0">
              <a:solidFill>
                <a:srgbClr val="045C75"/>
              </a:solidFill>
            </a:endParaRPr>
          </a:p>
        </p:txBody>
      </p:sp>
    </p:spTree>
    <p:extLst>
      <p:ext uri="{BB962C8B-B14F-4D97-AF65-F5344CB8AC3E}">
        <p14:creationId xmlns:p14="http://schemas.microsoft.com/office/powerpoint/2010/main" val="2709852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命题函数与量词</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gn="just"/>
                <a:r>
                  <a:rPr lang="zh-CN" altLang="en-US" b="1" dirty="0" smtClean="0">
                    <a:solidFill>
                      <a:srgbClr val="0000CC"/>
                    </a:solidFill>
                    <a:latin typeface="Times New Roman" panose="02020603050405020304" pitchFamily="18" charset="0"/>
                    <a:cs typeface="Times New Roman" panose="02020603050405020304" pitchFamily="18" charset="0"/>
                  </a:rPr>
                  <a:t>定义</a:t>
                </a:r>
                <a:r>
                  <a:rPr lang="en-US" altLang="zh-CN" b="1" dirty="0" smtClean="0">
                    <a:solidFill>
                      <a:srgbClr val="0000CC"/>
                    </a:solidFill>
                    <a:latin typeface="Times New Roman" panose="02020603050405020304" pitchFamily="18" charset="0"/>
                    <a:cs typeface="Times New Roman" panose="02020603050405020304" pitchFamily="18" charset="0"/>
                  </a:rPr>
                  <a:t>2-2.1 </a:t>
                </a:r>
                <a:r>
                  <a:rPr lang="zh-CN" altLang="en-US" b="1" dirty="0" smtClean="0">
                    <a:latin typeface="Times New Roman" panose="02020603050405020304" pitchFamily="18" charset="0"/>
                    <a:cs typeface="Times New Roman" panose="02020603050405020304" pitchFamily="18" charset="0"/>
                  </a:rPr>
                  <a:t>由一个谓词和一些客体变元组成的表达式，称为</a:t>
                </a:r>
                <a:r>
                  <a:rPr lang="zh-CN" altLang="en-US" b="1" dirty="0" smtClean="0">
                    <a:solidFill>
                      <a:srgbClr val="CC0099"/>
                    </a:solidFill>
                    <a:latin typeface="Times New Roman" panose="02020603050405020304" pitchFamily="18" charset="0"/>
                    <a:cs typeface="Times New Roman" panose="02020603050405020304" pitchFamily="18" charset="0"/>
                  </a:rPr>
                  <a:t>简单命题函数</a:t>
                </a:r>
                <a:r>
                  <a:rPr lang="zh-CN" altLang="en-US" b="1" dirty="0" smtClean="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pPr lvl="1" algn="just"/>
                <a:r>
                  <a:rPr lang="en-US" altLang="zh-CN" b="1" i="1" dirty="0" smtClean="0">
                    <a:latin typeface="Times New Roman" panose="02020603050405020304" pitchFamily="18" charset="0"/>
                    <a:cs typeface="Times New Roman" panose="02020603050405020304" pitchFamily="18" charset="0"/>
                  </a:rPr>
                  <a:t>n</a:t>
                </a:r>
                <a:r>
                  <a:rPr lang="zh-CN" altLang="en-US" b="1" dirty="0" smtClean="0">
                    <a:latin typeface="Times New Roman" panose="02020603050405020304" pitchFamily="18" charset="0"/>
                    <a:cs typeface="Times New Roman" panose="02020603050405020304" pitchFamily="18" charset="0"/>
                  </a:rPr>
                  <a:t>元谓词就是有</a:t>
                </a:r>
                <a:r>
                  <a:rPr lang="en-US" altLang="zh-CN" b="1" i="1" dirty="0" smtClean="0">
                    <a:latin typeface="Times New Roman" panose="02020603050405020304" pitchFamily="18" charset="0"/>
                    <a:cs typeface="Times New Roman" panose="02020603050405020304" pitchFamily="18" charset="0"/>
                  </a:rPr>
                  <a:t>n</a:t>
                </a:r>
                <a:r>
                  <a:rPr lang="zh-CN" altLang="en-US" b="1" dirty="0" smtClean="0">
                    <a:latin typeface="Times New Roman" panose="02020603050405020304" pitchFamily="18" charset="0"/>
                    <a:cs typeface="Times New Roman" panose="02020603050405020304" pitchFamily="18" charset="0"/>
                  </a:rPr>
                  <a:t>个客体变元的命题函数，当</a:t>
                </a:r>
                <a:r>
                  <a:rPr lang="en-US" altLang="zh-CN" b="1" i="1" dirty="0" smtClean="0">
                    <a:latin typeface="Times New Roman" panose="02020603050405020304" pitchFamily="18" charset="0"/>
                    <a:cs typeface="Times New Roman" panose="02020603050405020304" pitchFamily="18" charset="0"/>
                  </a:rPr>
                  <a:t>n</a:t>
                </a:r>
                <a:r>
                  <a:rPr lang="en-US" altLang="zh-CN" b="1" dirty="0" smtClean="0">
                    <a:latin typeface="Times New Roman" panose="02020603050405020304" pitchFamily="18" charset="0"/>
                    <a:cs typeface="Times New Roman" panose="02020603050405020304" pitchFamily="18" charset="0"/>
                  </a:rPr>
                  <a:t>=0</a:t>
                </a:r>
                <a:r>
                  <a:rPr lang="zh-CN" altLang="en-US" b="1" dirty="0" smtClean="0">
                    <a:latin typeface="Times New Roman" panose="02020603050405020304" pitchFamily="18" charset="0"/>
                    <a:cs typeface="Times New Roman" panose="02020603050405020304" pitchFamily="18" charset="0"/>
                  </a:rPr>
                  <a:t>时，称为</a:t>
                </a:r>
                <a:r>
                  <a:rPr lang="en-US" altLang="zh-CN" b="1" dirty="0" smtClean="0">
                    <a:latin typeface="Times New Roman" panose="02020603050405020304" pitchFamily="18" charset="0"/>
                    <a:cs typeface="Times New Roman" panose="02020603050405020304" pitchFamily="18" charset="0"/>
                  </a:rPr>
                  <a:t>0</a:t>
                </a:r>
                <a:r>
                  <a:rPr lang="zh-CN" altLang="en-US" b="1" dirty="0" smtClean="0">
                    <a:latin typeface="Times New Roman" panose="02020603050405020304" pitchFamily="18" charset="0"/>
                    <a:cs typeface="Times New Roman" panose="02020603050405020304" pitchFamily="18" charset="0"/>
                  </a:rPr>
                  <a:t>元谓词，它本身就是一个命题。</a:t>
                </a:r>
                <a:endParaRPr lang="en-US" altLang="zh-CN" b="1" dirty="0" smtClean="0">
                  <a:latin typeface="Times New Roman" panose="02020603050405020304" pitchFamily="18" charset="0"/>
                  <a:cs typeface="Times New Roman" panose="02020603050405020304" pitchFamily="18" charset="0"/>
                </a:endParaRPr>
              </a:p>
              <a:p>
                <a:pPr algn="just"/>
                <a:r>
                  <a:rPr lang="zh-CN" altLang="en-US" b="1" dirty="0" smtClean="0">
                    <a:latin typeface="Times New Roman" panose="02020603050405020304" pitchFamily="18" charset="0"/>
                    <a:cs typeface="Times New Roman" panose="02020603050405020304" pitchFamily="18" charset="0"/>
                  </a:rPr>
                  <a:t>由一个或</a:t>
                </a:r>
                <a:r>
                  <a:rPr lang="en-US" altLang="zh-CN" b="1" dirty="0" smtClean="0">
                    <a:latin typeface="Times New Roman" panose="02020603050405020304" pitchFamily="18" charset="0"/>
                    <a:cs typeface="Times New Roman" panose="02020603050405020304" pitchFamily="18" charset="0"/>
                  </a:rPr>
                  <a:t>n</a:t>
                </a:r>
                <a:r>
                  <a:rPr lang="zh-CN" altLang="en-US" b="1" dirty="0" smtClean="0">
                    <a:latin typeface="Times New Roman" panose="02020603050405020304" pitchFamily="18" charset="0"/>
                    <a:cs typeface="Times New Roman" panose="02020603050405020304" pitchFamily="18" charset="0"/>
                  </a:rPr>
                  <a:t>个简单命题函数以及逻辑联结词组合而成的表达式，称</a:t>
                </a:r>
                <a:r>
                  <a:rPr lang="zh-CN" altLang="en-US" b="1" dirty="0" smtClean="0">
                    <a:solidFill>
                      <a:srgbClr val="CC0099"/>
                    </a:solidFill>
                    <a:latin typeface="Times New Roman" panose="02020603050405020304" pitchFamily="18" charset="0"/>
                    <a:cs typeface="Times New Roman" panose="02020603050405020304" pitchFamily="18" charset="0"/>
                  </a:rPr>
                  <a:t>复合命题函数</a:t>
                </a:r>
                <a:r>
                  <a:rPr lang="zh-CN" altLang="en-US" b="1" dirty="0" smtClean="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pPr algn="just"/>
                <a:r>
                  <a:rPr lang="zh-CN" altLang="en-US" b="1" dirty="0" smtClean="0">
                    <a:solidFill>
                      <a:srgbClr val="0000CC"/>
                    </a:solidFill>
                    <a:latin typeface="Times New Roman" panose="02020603050405020304" pitchFamily="18" charset="0"/>
                    <a:cs typeface="Times New Roman" panose="02020603050405020304" pitchFamily="18" charset="0"/>
                  </a:rPr>
                  <a:t>例</a:t>
                </a:r>
                <a:r>
                  <a:rPr lang="en-US" altLang="zh-CN" b="1" dirty="0" smtClean="0">
                    <a:solidFill>
                      <a:srgbClr val="0000CC"/>
                    </a:solidFill>
                    <a:latin typeface="Times New Roman" panose="02020603050405020304" pitchFamily="18" charset="0"/>
                    <a:cs typeface="Times New Roman" panose="02020603050405020304" pitchFamily="18" charset="0"/>
                  </a:rPr>
                  <a:t>1</a:t>
                </a:r>
                <a:r>
                  <a:rPr lang="en-US" altLang="zh-CN" b="1" dirty="0" smtClean="0">
                    <a:latin typeface="Times New Roman" panose="02020603050405020304" pitchFamily="18" charset="0"/>
                    <a:cs typeface="Times New Roman" panose="02020603050405020304" pitchFamily="18" charset="0"/>
                  </a:rPr>
                  <a:t> </a:t>
                </a:r>
                <a:r>
                  <a:rPr lang="zh-CN" altLang="en-US" b="1" dirty="0" smtClean="0">
                    <a:latin typeface="Times New Roman" panose="02020603050405020304" pitchFamily="18" charset="0"/>
                    <a:cs typeface="Times New Roman" panose="02020603050405020304" pitchFamily="18" charset="0"/>
                  </a:rPr>
                  <a:t>设</a:t>
                </a:r>
                <a:r>
                  <a:rPr lang="en-US" altLang="zh-CN" b="1" i="1" dirty="0" smtClean="0">
                    <a:latin typeface="Times New Roman" panose="02020603050405020304" pitchFamily="18" charset="0"/>
                    <a:cs typeface="Times New Roman" panose="02020603050405020304" pitchFamily="18" charset="0"/>
                  </a:rPr>
                  <a:t>S(x)</a:t>
                </a:r>
                <a:r>
                  <a:rPr lang="zh-CN" altLang="en-US" b="1" dirty="0" smtClean="0">
                    <a:latin typeface="Times New Roman" panose="02020603050405020304" pitchFamily="18" charset="0"/>
                    <a:cs typeface="Times New Roman" panose="02020603050405020304" pitchFamily="18" charset="0"/>
                  </a:rPr>
                  <a:t>表示“</a:t>
                </a:r>
                <a:r>
                  <a:rPr lang="en-US" altLang="zh-CN" b="1" i="1" dirty="0" smtClean="0">
                    <a:latin typeface="Times New Roman" panose="02020603050405020304" pitchFamily="18" charset="0"/>
                    <a:cs typeface="Times New Roman" panose="02020603050405020304" pitchFamily="18" charset="0"/>
                  </a:rPr>
                  <a:t>x</a:t>
                </a:r>
                <a:r>
                  <a:rPr lang="zh-CN" altLang="en-US" b="1" dirty="0" smtClean="0">
                    <a:latin typeface="Times New Roman" panose="02020603050405020304" pitchFamily="18" charset="0"/>
                    <a:cs typeface="Times New Roman" panose="02020603050405020304" pitchFamily="18" charset="0"/>
                  </a:rPr>
                  <a:t>学习很好”，用</a:t>
                </a:r>
                <a:r>
                  <a:rPr lang="en-US" altLang="zh-CN" b="1" i="1" dirty="0" smtClean="0">
                    <a:latin typeface="Times New Roman" panose="02020603050405020304" pitchFamily="18" charset="0"/>
                    <a:cs typeface="Times New Roman" panose="02020603050405020304" pitchFamily="18" charset="0"/>
                  </a:rPr>
                  <a:t>W(x)</a:t>
                </a:r>
                <a:r>
                  <a:rPr lang="zh-CN" altLang="en-US" b="1" dirty="0" smtClean="0">
                    <a:latin typeface="Times New Roman" panose="02020603050405020304" pitchFamily="18" charset="0"/>
                    <a:cs typeface="Times New Roman" panose="02020603050405020304" pitchFamily="18" charset="0"/>
                  </a:rPr>
                  <a:t>表示“</a:t>
                </a:r>
                <a:r>
                  <a:rPr lang="en-US" altLang="zh-CN" b="1" i="1" dirty="0" smtClean="0">
                    <a:latin typeface="Times New Roman" panose="02020603050405020304" pitchFamily="18" charset="0"/>
                    <a:cs typeface="Times New Roman" panose="02020603050405020304" pitchFamily="18" charset="0"/>
                  </a:rPr>
                  <a:t>x</a:t>
                </a:r>
                <a:r>
                  <a:rPr lang="zh-CN" altLang="en-US" b="1" dirty="0" smtClean="0">
                    <a:latin typeface="Times New Roman" panose="02020603050405020304" pitchFamily="18" charset="0"/>
                    <a:cs typeface="Times New Roman" panose="02020603050405020304" pitchFamily="18" charset="0"/>
                  </a:rPr>
                  <a:t>工作很好”。则</a:t>
                </a:r>
                <a14:m>
                  <m:oMath xmlns:m="http://schemas.openxmlformats.org/officeDocument/2006/math">
                    <m:r>
                      <a:rPr lang="en-US" altLang="zh-CN" b="1"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b="1" i="1" dirty="0" smtClean="0">
                    <a:latin typeface="Times New Roman" panose="02020603050405020304" pitchFamily="18" charset="0"/>
                    <a:cs typeface="Times New Roman" panose="02020603050405020304" pitchFamily="18" charset="0"/>
                  </a:rPr>
                  <a:t>S(x</a:t>
                </a:r>
                <a:r>
                  <a:rPr lang="en-US" altLang="zh-CN" b="1" i="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表示“</a:t>
                </a:r>
                <a:r>
                  <a:rPr lang="en-US" altLang="zh-CN" b="1" i="1" dirty="0">
                    <a:latin typeface="Times New Roman" panose="02020603050405020304" pitchFamily="18" charset="0"/>
                    <a:cs typeface="Times New Roman" panose="02020603050405020304" pitchFamily="18" charset="0"/>
                  </a:rPr>
                  <a:t>x</a:t>
                </a:r>
                <a:r>
                  <a:rPr lang="zh-CN" altLang="en-US" b="1" dirty="0" smtClean="0">
                    <a:latin typeface="Times New Roman" panose="02020603050405020304" pitchFamily="18" charset="0"/>
                    <a:cs typeface="Times New Roman" panose="02020603050405020304" pitchFamily="18" charset="0"/>
                  </a:rPr>
                  <a:t>学习不是很好”，用</a:t>
                </a:r>
                <a14:m>
                  <m:oMath xmlns:m="http://schemas.openxmlformats.org/officeDocument/2006/math">
                    <m:r>
                      <a:rPr lang="en-US" altLang="zh-CN" b="1" i="1" smtClean="0">
                        <a:latin typeface="Cambria Math" panose="02040503050406030204" pitchFamily="18" charset="0"/>
                      </a:rPr>
                      <m:t>𝑺</m:t>
                    </m:r>
                    <m:r>
                      <a:rPr lang="en-US" altLang="zh-CN" b="1" i="1" smtClean="0">
                        <a:latin typeface="Cambria Math" panose="02040503050406030204" pitchFamily="18" charset="0"/>
                      </a:rPr>
                      <m:t>(</m:t>
                    </m:r>
                    <m:r>
                      <a:rPr lang="en-US" altLang="zh-CN" b="1" i="1" smtClean="0">
                        <a:latin typeface="Cambria Math" panose="02040503050406030204" pitchFamily="18" charset="0"/>
                      </a:rPr>
                      <m:t>𝒙</m:t>
                    </m:r>
                    <m:r>
                      <a:rPr lang="en-US" altLang="zh-CN" b="1" i="1" smtClean="0">
                        <a:latin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𝑾</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oMath>
                </a14:m>
                <a:r>
                  <a:rPr lang="zh-CN" altLang="en-US" b="1" dirty="0" smtClean="0">
                    <a:latin typeface="Times New Roman" panose="02020603050405020304" pitchFamily="18" charset="0"/>
                    <a:cs typeface="Times New Roman" panose="02020603050405020304" pitchFamily="18" charset="0"/>
                  </a:rPr>
                  <a:t>表示“</a:t>
                </a:r>
                <a:r>
                  <a:rPr lang="en-US" altLang="zh-CN" b="1" i="1" dirty="0" smtClean="0">
                    <a:latin typeface="Times New Roman" panose="02020603050405020304" pitchFamily="18" charset="0"/>
                    <a:cs typeface="Times New Roman" panose="02020603050405020304" pitchFamily="18" charset="0"/>
                  </a:rPr>
                  <a:t>x</a:t>
                </a:r>
                <a:r>
                  <a:rPr lang="zh-CN" altLang="en-US" b="1" dirty="0" smtClean="0">
                    <a:latin typeface="Times New Roman" panose="02020603050405020304" pitchFamily="18" charset="0"/>
                    <a:cs typeface="Times New Roman" panose="02020603050405020304" pitchFamily="18" charset="0"/>
                  </a:rPr>
                  <a:t>的工作、学习都很好”。</a:t>
                </a:r>
                <a:r>
                  <a:rPr lang="zh-CN" altLang="en-US" b="1" dirty="0">
                    <a:latin typeface="Times New Roman" panose="02020603050405020304" pitchFamily="18" charset="0"/>
                    <a:cs typeface="Times New Roman" panose="02020603050405020304" pitchFamily="18" charset="0"/>
                  </a:rPr>
                  <a:t>用</a:t>
                </a:r>
                <a14:m>
                  <m:oMath xmlns:m="http://schemas.openxmlformats.org/officeDocument/2006/math">
                    <m:r>
                      <a:rPr lang="en-US" altLang="zh-CN" b="1" i="1">
                        <a:latin typeface="Cambria Math" panose="02040503050406030204" pitchFamily="18" charset="0"/>
                      </a:rPr>
                      <m:t>𝑺</m:t>
                    </m:r>
                    <m:r>
                      <a:rPr lang="en-US" altLang="zh-CN" b="1" i="1">
                        <a:latin typeface="Cambria Math" panose="02040503050406030204" pitchFamily="18" charset="0"/>
                      </a:rPr>
                      <m:t>(</m:t>
                    </m:r>
                    <m:r>
                      <a:rPr lang="en-US" altLang="zh-CN" b="1" i="1">
                        <a:latin typeface="Cambria Math" panose="02040503050406030204" pitchFamily="18" charset="0"/>
                      </a:rPr>
                      <m:t>𝒙</m:t>
                    </m:r>
                    <m:r>
                      <a:rPr lang="en-US" altLang="zh-CN" b="1" i="1">
                        <a:latin typeface="Cambria Math" panose="02040503050406030204" pitchFamily="18" charset="0"/>
                      </a:rPr>
                      <m:t>)→ </m:t>
                    </m:r>
                    <m:r>
                      <a:rPr lang="en-US" altLang="zh-CN" b="1" i="1">
                        <a:latin typeface="Cambria Math" panose="02040503050406030204" pitchFamily="18" charset="0"/>
                        <a:ea typeface="Cambria Math" panose="02040503050406030204" pitchFamily="18" charset="0"/>
                      </a:rPr>
                      <m:t>𝑾</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oMath>
                </a14:m>
                <a:r>
                  <a:rPr lang="zh-CN" altLang="en-US" b="1" dirty="0">
                    <a:latin typeface="Times New Roman" panose="02020603050405020304" pitchFamily="18" charset="0"/>
                    <a:cs typeface="Times New Roman" panose="02020603050405020304" pitchFamily="18" charset="0"/>
                  </a:rPr>
                  <a:t>表示</a:t>
                </a:r>
                <a:r>
                  <a:rPr lang="zh-CN" altLang="en-US" b="1" dirty="0" smtClean="0">
                    <a:latin typeface="Times New Roman" panose="02020603050405020304" pitchFamily="18" charset="0"/>
                    <a:cs typeface="Times New Roman" panose="02020603050405020304" pitchFamily="18" charset="0"/>
                  </a:rPr>
                  <a:t>“若</a:t>
                </a:r>
                <a:r>
                  <a:rPr lang="en-US" altLang="zh-CN" b="1" i="1" dirty="0" smtClean="0">
                    <a:latin typeface="Times New Roman" panose="02020603050405020304" pitchFamily="18" charset="0"/>
                    <a:cs typeface="Times New Roman" panose="02020603050405020304" pitchFamily="18" charset="0"/>
                  </a:rPr>
                  <a:t>x</a:t>
                </a:r>
                <a:r>
                  <a:rPr lang="zh-CN" altLang="en-US" b="1" dirty="0" smtClean="0">
                    <a:latin typeface="Times New Roman" panose="02020603050405020304" pitchFamily="18" charset="0"/>
                    <a:cs typeface="Times New Roman" panose="02020603050405020304" pitchFamily="18" charset="0"/>
                  </a:rPr>
                  <a:t>学习很好，则</a:t>
                </a:r>
                <a:r>
                  <a:rPr lang="en-US" altLang="zh-CN" b="1" i="1" dirty="0" smtClean="0">
                    <a:latin typeface="Times New Roman" panose="02020603050405020304" pitchFamily="18" charset="0"/>
                    <a:cs typeface="Times New Roman" panose="02020603050405020304" pitchFamily="18" charset="0"/>
                  </a:rPr>
                  <a:t>x</a:t>
                </a:r>
                <a:r>
                  <a:rPr lang="zh-CN" altLang="en-US" b="1" dirty="0" smtClean="0">
                    <a:latin typeface="Times New Roman" panose="02020603050405020304" pitchFamily="18" charset="0"/>
                    <a:cs typeface="Times New Roman" panose="02020603050405020304" pitchFamily="18" charset="0"/>
                  </a:rPr>
                  <a:t>的工作得很好”。</a:t>
                </a:r>
                <a:endParaRPr lang="zh-CN" altLang="en-US" b="1"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37" t="-1455" r="-1111"/>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B67C87BA-7BB4-4FBB-8EE6-A30C0FB65631}" type="datetime1">
              <a:rPr lang="zh-CN" altLang="en-US" smtClean="0"/>
              <a:pPr/>
              <a:t>2019/10/29</a:t>
            </a:fld>
            <a:endParaRPr lang="zh-CN" altLang="en-US"/>
          </a:p>
        </p:txBody>
      </p:sp>
      <p:sp>
        <p:nvSpPr>
          <p:cNvPr id="5" name="灯片编号占位符 4"/>
          <p:cNvSpPr>
            <a:spLocks noGrp="1"/>
          </p:cNvSpPr>
          <p:nvPr>
            <p:ph type="sldNum" sz="quarter" idx="12"/>
          </p:nvPr>
        </p:nvSpPr>
        <p:spPr/>
        <p:txBody>
          <a:bodyPr/>
          <a:lstStyle/>
          <a:p>
            <a:fld id="{9880C485-3EAF-4318-915D-9216C2569B1B}" type="slidenum">
              <a:rPr lang="zh-CN" altLang="en-US" smtClean="0"/>
              <a:pPr/>
              <a:t>6</a:t>
            </a:fld>
            <a:endParaRPr lang="zh-CN" altLang="en-US"/>
          </a:p>
        </p:txBody>
      </p:sp>
    </p:spTree>
    <p:extLst>
      <p:ext uri="{BB962C8B-B14F-4D97-AF65-F5344CB8AC3E}">
        <p14:creationId xmlns:p14="http://schemas.microsoft.com/office/powerpoint/2010/main" val="122408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命题函数与量词</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lgn="just"/>
                <a:r>
                  <a:rPr lang="zh-CN" altLang="en-US" b="1" dirty="0" smtClean="0"/>
                  <a:t>例</a:t>
                </a:r>
                <a:r>
                  <a:rPr lang="en-US" altLang="zh-CN" b="1" dirty="0" smtClean="0"/>
                  <a:t>2 </a:t>
                </a:r>
                <a:r>
                  <a:rPr lang="zh-CN" altLang="en-US" b="1" dirty="0" smtClean="0"/>
                  <a:t>用</a:t>
                </a:r>
                <a14:m>
                  <m:oMath xmlns:m="http://schemas.openxmlformats.org/officeDocument/2006/math">
                    <m:r>
                      <a:rPr lang="en-US" altLang="zh-CN" b="1" i="1" smtClean="0">
                        <a:latin typeface="Cambria Math" panose="02040503050406030204" pitchFamily="18" charset="0"/>
                      </a:rPr>
                      <m:t>𝑯</m:t>
                    </m:r>
                    <m:r>
                      <a:rPr lang="en-US" altLang="zh-CN" b="1" i="1" smtClean="0">
                        <a:latin typeface="Cambria Math" panose="02040503050406030204" pitchFamily="18" charset="0"/>
                      </a:rPr>
                      <m:t>(</m:t>
                    </m:r>
                    <m:r>
                      <a:rPr lang="en-US" altLang="zh-CN" b="1" i="1" smtClean="0">
                        <a:latin typeface="Cambria Math" panose="02040503050406030204" pitchFamily="18" charset="0"/>
                      </a:rPr>
                      <m:t>𝒙</m:t>
                    </m:r>
                    <m:r>
                      <a:rPr lang="en-US" altLang="zh-CN" b="1" i="1" smtClean="0">
                        <a:latin typeface="Cambria Math" panose="02040503050406030204" pitchFamily="18" charset="0"/>
                      </a:rPr>
                      <m:t>,</m:t>
                    </m:r>
                    <m:r>
                      <a:rPr lang="en-US" altLang="zh-CN" b="1" i="1" smtClean="0">
                        <a:latin typeface="Cambria Math" panose="02040503050406030204" pitchFamily="18" charset="0"/>
                      </a:rPr>
                      <m:t>𝒚</m:t>
                    </m:r>
                    <m:r>
                      <a:rPr lang="en-US" altLang="zh-CN" b="1" i="1" smtClean="0">
                        <a:latin typeface="Cambria Math" panose="02040503050406030204" pitchFamily="18" charset="0"/>
                      </a:rPr>
                      <m:t>)</m:t>
                    </m:r>
                  </m:oMath>
                </a14:m>
                <a:r>
                  <a:rPr lang="zh-CN" altLang="en-US" b="1" dirty="0" smtClean="0"/>
                  <a:t>表示“</a:t>
                </a:r>
                <a14:m>
                  <m:oMath xmlns:m="http://schemas.openxmlformats.org/officeDocument/2006/math">
                    <m:r>
                      <a:rPr lang="en-US" altLang="zh-CN" b="1" i="1">
                        <a:latin typeface="Cambria Math" panose="02040503050406030204" pitchFamily="18" charset="0"/>
                      </a:rPr>
                      <m:t>𝒙</m:t>
                    </m:r>
                  </m:oMath>
                </a14:m>
                <a:r>
                  <a:rPr lang="zh-CN" altLang="en-US" b="1" dirty="0" smtClean="0"/>
                  <a:t>比</a:t>
                </a:r>
                <a14:m>
                  <m:oMath xmlns:m="http://schemas.openxmlformats.org/officeDocument/2006/math">
                    <m:r>
                      <a:rPr lang="en-US" altLang="zh-CN" b="1" i="1">
                        <a:latin typeface="Cambria Math" panose="02040503050406030204" pitchFamily="18" charset="0"/>
                      </a:rPr>
                      <m:t>𝒚</m:t>
                    </m:r>
                  </m:oMath>
                </a14:m>
                <a:r>
                  <a:rPr lang="zh-CN" altLang="en-US" b="1" dirty="0" smtClean="0"/>
                  <a:t>长得高”。设</a:t>
                </a:r>
                <a14:m>
                  <m:oMath xmlns:m="http://schemas.openxmlformats.org/officeDocument/2006/math">
                    <m:r>
                      <a:rPr lang="en-US" altLang="zh-CN" b="1" i="1" smtClean="0">
                        <a:latin typeface="Cambria Math" panose="02040503050406030204" pitchFamily="18" charset="0"/>
                      </a:rPr>
                      <m:t>𝒍</m:t>
                    </m:r>
                  </m:oMath>
                </a14:m>
                <a:r>
                  <a:rPr lang="zh-CN" altLang="en-US" b="1" dirty="0" smtClean="0"/>
                  <a:t>表示李四，</a:t>
                </a:r>
                <a14:m>
                  <m:oMath xmlns:m="http://schemas.openxmlformats.org/officeDocument/2006/math">
                    <m:r>
                      <a:rPr lang="en-US" altLang="zh-CN" b="1" i="1" smtClean="0">
                        <a:latin typeface="Cambria Math" panose="02040503050406030204" pitchFamily="18" charset="0"/>
                      </a:rPr>
                      <m:t>𝒄</m:t>
                    </m:r>
                  </m:oMath>
                </a14:m>
                <a:r>
                  <a:rPr lang="zh-CN" altLang="en-US" b="1" dirty="0" smtClean="0"/>
                  <a:t>表示张三。则</a:t>
                </a:r>
                <a14:m>
                  <m:oMath xmlns:m="http://schemas.openxmlformats.org/officeDocument/2006/math">
                    <m:r>
                      <a:rPr lang="en-US" altLang="zh-CN" b="1" i="1">
                        <a:latin typeface="Cambria Math" panose="02040503050406030204" pitchFamily="18" charset="0"/>
                        <a:ea typeface="Cambria Math" panose="02040503050406030204" pitchFamily="18" charset="0"/>
                        <a:cs typeface="Times New Roman" panose="02020603050405020304" pitchFamily="18" charset="0"/>
                      </a:rPr>
                      <m:t>¬</m:t>
                    </m:r>
                    <m:r>
                      <a:rPr lang="en-US" altLang="zh-CN" b="1" i="1" smtClean="0">
                        <a:latin typeface="Cambria Math" panose="02040503050406030204" pitchFamily="18" charset="0"/>
                        <a:ea typeface="Cambria Math" panose="02040503050406030204" pitchFamily="18" charset="0"/>
                        <a:cs typeface="Times New Roman" panose="02020603050405020304" pitchFamily="18" charset="0"/>
                      </a:rPr>
                      <m:t>𝑯</m:t>
                    </m:r>
                    <m:r>
                      <a:rPr lang="en-US" altLang="zh-CN" b="1"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1" i="1" smtClean="0">
                        <a:latin typeface="Cambria Math" panose="02040503050406030204" pitchFamily="18" charset="0"/>
                        <a:ea typeface="Cambria Math" panose="02040503050406030204" pitchFamily="18" charset="0"/>
                        <a:cs typeface="Times New Roman" panose="02020603050405020304" pitchFamily="18" charset="0"/>
                      </a:rPr>
                      <m:t>𝒍</m:t>
                    </m:r>
                    <m:r>
                      <a:rPr lang="en-US" altLang="zh-CN" b="1"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1" i="1" smtClean="0">
                        <a:latin typeface="Cambria Math" panose="02040503050406030204" pitchFamily="18" charset="0"/>
                        <a:ea typeface="Cambria Math" panose="02040503050406030204" pitchFamily="18" charset="0"/>
                        <a:cs typeface="Times New Roman" panose="02020603050405020304" pitchFamily="18" charset="0"/>
                      </a:rPr>
                      <m:t>𝒄</m:t>
                    </m:r>
                    <m:r>
                      <a:rPr lang="en-US" altLang="zh-CN" b="1"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b="1" dirty="0" smtClean="0"/>
                  <a:t>表示“李四不比张三长得高”。</a:t>
                </a:r>
                <a:endParaRPr lang="en-US" altLang="zh-CN" b="1" dirty="0" smtClean="0"/>
              </a:p>
              <a:p>
                <a:pPr algn="just"/>
                <a:r>
                  <a:rPr lang="zh-CN" altLang="en-US" b="1" dirty="0" smtClean="0"/>
                  <a:t>例</a:t>
                </a:r>
                <a:r>
                  <a:rPr lang="en-US" altLang="zh-CN" b="1" dirty="0" smtClean="0"/>
                  <a:t>3 </a:t>
                </a:r>
                <a:r>
                  <a:rPr lang="zh-CN" altLang="en-US" b="1" dirty="0" smtClean="0"/>
                  <a:t>设</a:t>
                </a:r>
                <a14:m>
                  <m:oMath xmlns:m="http://schemas.openxmlformats.org/officeDocument/2006/math">
                    <m:r>
                      <a:rPr lang="en-US" altLang="zh-CN" b="1" i="1" smtClean="0">
                        <a:latin typeface="Cambria Math" panose="02040503050406030204" pitchFamily="18" charset="0"/>
                      </a:rPr>
                      <m:t>𝑸</m:t>
                    </m:r>
                    <m:r>
                      <a:rPr lang="en-US" altLang="zh-CN" b="1" i="1" smtClean="0">
                        <a:latin typeface="Cambria Math" panose="02040503050406030204" pitchFamily="18" charset="0"/>
                      </a:rPr>
                      <m:t>(</m:t>
                    </m:r>
                    <m:r>
                      <a:rPr lang="en-US" altLang="zh-CN" b="1" i="1" smtClean="0">
                        <a:latin typeface="Cambria Math" panose="02040503050406030204" pitchFamily="18" charset="0"/>
                      </a:rPr>
                      <m:t>𝒙</m:t>
                    </m:r>
                    <m:r>
                      <a:rPr lang="en-US" altLang="zh-CN" b="1" i="1" smtClean="0">
                        <a:latin typeface="Cambria Math" panose="02040503050406030204" pitchFamily="18" charset="0"/>
                      </a:rPr>
                      <m:t>,</m:t>
                    </m:r>
                    <m:r>
                      <a:rPr lang="en-US" altLang="zh-CN" b="1" i="1" smtClean="0">
                        <a:latin typeface="Cambria Math" panose="02040503050406030204" pitchFamily="18" charset="0"/>
                      </a:rPr>
                      <m:t>𝒚</m:t>
                    </m:r>
                    <m:r>
                      <a:rPr lang="en-US" altLang="zh-CN" b="1" i="1" smtClean="0">
                        <a:latin typeface="Cambria Math" panose="02040503050406030204" pitchFamily="18" charset="0"/>
                      </a:rPr>
                      <m:t>)</m:t>
                    </m:r>
                  </m:oMath>
                </a14:m>
                <a:r>
                  <a:rPr lang="zh-CN" altLang="en-US" b="1" dirty="0" smtClean="0"/>
                  <a:t>表示“</a:t>
                </a:r>
                <a14:m>
                  <m:oMath xmlns:m="http://schemas.openxmlformats.org/officeDocument/2006/math">
                    <m:r>
                      <a:rPr lang="en-US" altLang="zh-CN" b="1" i="1">
                        <a:latin typeface="Cambria Math" panose="02040503050406030204" pitchFamily="18" charset="0"/>
                      </a:rPr>
                      <m:t>𝒙</m:t>
                    </m:r>
                  </m:oMath>
                </a14:m>
                <a:r>
                  <a:rPr lang="zh-CN" altLang="en-US" b="1" dirty="0"/>
                  <a:t>比</a:t>
                </a:r>
                <a14:m>
                  <m:oMath xmlns:m="http://schemas.openxmlformats.org/officeDocument/2006/math">
                    <m:r>
                      <a:rPr lang="en-US" altLang="zh-CN" b="1" i="1">
                        <a:latin typeface="Cambria Math" panose="02040503050406030204" pitchFamily="18" charset="0"/>
                      </a:rPr>
                      <m:t>𝒚</m:t>
                    </m:r>
                  </m:oMath>
                </a14:m>
                <a:r>
                  <a:rPr lang="zh-CN" altLang="en-US" b="1" dirty="0" smtClean="0"/>
                  <a:t>重”，当</a:t>
                </a:r>
                <a14:m>
                  <m:oMath xmlns:m="http://schemas.openxmlformats.org/officeDocument/2006/math">
                    <m:r>
                      <a:rPr lang="en-US" altLang="zh-CN" b="1" i="1">
                        <a:latin typeface="Cambria Math" panose="02040503050406030204" pitchFamily="18" charset="0"/>
                      </a:rPr>
                      <m:t>𝒙</m:t>
                    </m:r>
                    <m:r>
                      <a:rPr lang="zh-CN" altLang="en-US" b="1" i="1" smtClean="0">
                        <a:latin typeface="Cambria Math" panose="02040503050406030204" pitchFamily="18" charset="0"/>
                      </a:rPr>
                      <m:t>，</m:t>
                    </m:r>
                    <m:r>
                      <a:rPr lang="en-US" altLang="zh-CN" b="1" i="1">
                        <a:latin typeface="Cambria Math" panose="02040503050406030204" pitchFamily="18" charset="0"/>
                      </a:rPr>
                      <m:t>𝒚</m:t>
                    </m:r>
                  </m:oMath>
                </a14:m>
                <a:r>
                  <a:rPr lang="zh-CN" altLang="en-US" b="1" dirty="0" smtClean="0"/>
                  <a:t>指人或物时，它是一个命题，但若</a:t>
                </a:r>
                <a14:m>
                  <m:oMath xmlns:m="http://schemas.openxmlformats.org/officeDocument/2006/math">
                    <m:r>
                      <a:rPr lang="en-US" altLang="zh-CN" b="1" i="1">
                        <a:latin typeface="Cambria Math" panose="02040503050406030204" pitchFamily="18" charset="0"/>
                      </a:rPr>
                      <m:t>𝒙</m:t>
                    </m:r>
                    <m:r>
                      <a:rPr lang="zh-CN" altLang="en-US" b="1" i="1">
                        <a:latin typeface="Cambria Math" panose="02040503050406030204" pitchFamily="18" charset="0"/>
                      </a:rPr>
                      <m:t>，</m:t>
                    </m:r>
                    <m:r>
                      <a:rPr lang="en-US" altLang="zh-CN" b="1" i="1">
                        <a:latin typeface="Cambria Math" panose="02040503050406030204" pitchFamily="18" charset="0"/>
                      </a:rPr>
                      <m:t>𝒚</m:t>
                    </m:r>
                  </m:oMath>
                </a14:m>
                <a:r>
                  <a:rPr lang="zh-CN" altLang="en-US" b="1" dirty="0" smtClean="0"/>
                  <a:t>指实数时，</a:t>
                </a:r>
                <a14:m>
                  <m:oMath xmlns:m="http://schemas.openxmlformats.org/officeDocument/2006/math">
                    <m:r>
                      <a:rPr lang="en-US" altLang="zh-CN" b="1" i="1">
                        <a:latin typeface="Cambria Math" panose="02040503050406030204" pitchFamily="18" charset="0"/>
                      </a:rPr>
                      <m:t>𝑸</m:t>
                    </m:r>
                    <m:r>
                      <a:rPr lang="en-US" altLang="zh-CN" b="1" i="1">
                        <a:latin typeface="Cambria Math" panose="02040503050406030204" pitchFamily="18" charset="0"/>
                      </a:rPr>
                      <m:t>(</m:t>
                    </m:r>
                    <m:r>
                      <a:rPr lang="en-US" altLang="zh-CN" b="1" i="1">
                        <a:latin typeface="Cambria Math" panose="02040503050406030204" pitchFamily="18" charset="0"/>
                      </a:rPr>
                      <m:t>𝒙</m:t>
                    </m:r>
                    <m:r>
                      <a:rPr lang="en-US" altLang="zh-CN" b="1" i="1">
                        <a:latin typeface="Cambria Math" panose="02040503050406030204" pitchFamily="18" charset="0"/>
                      </a:rPr>
                      <m:t>,</m:t>
                    </m:r>
                    <m:r>
                      <a:rPr lang="en-US" altLang="zh-CN" b="1" i="1">
                        <a:latin typeface="Cambria Math" panose="02040503050406030204" pitchFamily="18" charset="0"/>
                      </a:rPr>
                      <m:t>𝒚</m:t>
                    </m:r>
                    <m:r>
                      <a:rPr lang="en-US" altLang="zh-CN" b="1" i="1">
                        <a:latin typeface="Cambria Math" panose="02040503050406030204" pitchFamily="18" charset="0"/>
                      </a:rPr>
                      <m:t>)</m:t>
                    </m:r>
                  </m:oMath>
                </a14:m>
                <a:r>
                  <a:rPr lang="zh-CN" altLang="en-US" b="1" dirty="0" smtClean="0"/>
                  <a:t>就不是一个命题。</a:t>
                </a:r>
                <a:endParaRPr lang="en-US" altLang="zh-CN" b="1" dirty="0" smtClean="0"/>
              </a:p>
              <a:p>
                <a:pPr algn="just"/>
                <a:r>
                  <a:rPr lang="zh-CN" altLang="en-US" b="1" dirty="0" smtClean="0"/>
                  <a:t>例</a:t>
                </a:r>
                <a:r>
                  <a:rPr lang="en-US" altLang="zh-CN" b="1" dirty="0" smtClean="0"/>
                  <a:t>4 </a:t>
                </a:r>
                <a14:m>
                  <m:oMath xmlns:m="http://schemas.openxmlformats.org/officeDocument/2006/math">
                    <m:r>
                      <a:rPr lang="en-US" altLang="zh-CN" b="1" i="1" smtClean="0">
                        <a:latin typeface="Cambria Math" panose="02040503050406030204" pitchFamily="18" charset="0"/>
                      </a:rPr>
                      <m:t>𝑹</m:t>
                    </m:r>
                    <m:r>
                      <a:rPr lang="en-US" altLang="zh-CN" b="1" i="1">
                        <a:latin typeface="Cambria Math" panose="02040503050406030204" pitchFamily="18" charset="0"/>
                      </a:rPr>
                      <m:t>(</m:t>
                    </m:r>
                    <m:r>
                      <a:rPr lang="en-US" altLang="zh-CN" b="1" i="1">
                        <a:latin typeface="Cambria Math" panose="02040503050406030204" pitchFamily="18" charset="0"/>
                      </a:rPr>
                      <m:t>𝒙</m:t>
                    </m:r>
                    <m:r>
                      <a:rPr lang="en-US" altLang="zh-CN" b="1" i="1" smtClean="0">
                        <a:latin typeface="Cambria Math" panose="02040503050406030204" pitchFamily="18" charset="0"/>
                      </a:rPr>
                      <m:t>)</m:t>
                    </m:r>
                  </m:oMath>
                </a14:m>
                <a:r>
                  <a:rPr lang="zh-CN" altLang="en-US" b="1" dirty="0" smtClean="0"/>
                  <a:t>表示“</a:t>
                </a:r>
                <a14:m>
                  <m:oMath xmlns:m="http://schemas.openxmlformats.org/officeDocument/2006/math">
                    <m:r>
                      <a:rPr lang="en-US" altLang="zh-CN" b="1" i="1">
                        <a:latin typeface="Cambria Math" panose="02040503050406030204" pitchFamily="18" charset="0"/>
                      </a:rPr>
                      <m:t>𝒙</m:t>
                    </m:r>
                  </m:oMath>
                </a14:m>
                <a:r>
                  <a:rPr lang="zh-CN" altLang="en-US" b="1" dirty="0" smtClean="0"/>
                  <a:t>是大学生”，如果</a:t>
                </a:r>
                <a14:m>
                  <m:oMath xmlns:m="http://schemas.openxmlformats.org/officeDocument/2006/math">
                    <m:r>
                      <a:rPr lang="en-US" altLang="zh-CN" b="1" i="1">
                        <a:latin typeface="Cambria Math" panose="02040503050406030204" pitchFamily="18" charset="0"/>
                      </a:rPr>
                      <m:t>𝒙</m:t>
                    </m:r>
                    <m:r>
                      <a:rPr lang="zh-CN" altLang="en-US" b="1" i="1" smtClean="0">
                        <a:latin typeface="Cambria Math" panose="02040503050406030204" pitchFamily="18" charset="0"/>
                      </a:rPr>
                      <m:t>的</m:t>
                    </m:r>
                  </m:oMath>
                </a14:m>
                <a:r>
                  <a:rPr lang="zh-CN" altLang="en-US" b="1" dirty="0" smtClean="0"/>
                  <a:t>讨论范围为某大学里班级中的学生，则</a:t>
                </a:r>
                <a14:m>
                  <m:oMath xmlns:m="http://schemas.openxmlformats.org/officeDocument/2006/math">
                    <m:r>
                      <a:rPr lang="en-US" altLang="zh-CN" b="1" i="1">
                        <a:latin typeface="Cambria Math" panose="02040503050406030204" pitchFamily="18" charset="0"/>
                      </a:rPr>
                      <m:t>𝑹</m:t>
                    </m:r>
                    <m:r>
                      <a:rPr lang="en-US" altLang="zh-CN" b="1" i="1">
                        <a:latin typeface="Cambria Math" panose="02040503050406030204" pitchFamily="18" charset="0"/>
                      </a:rPr>
                      <m:t>(</m:t>
                    </m:r>
                    <m:r>
                      <a:rPr lang="en-US" altLang="zh-CN" b="1" i="1">
                        <a:latin typeface="Cambria Math" panose="02040503050406030204" pitchFamily="18" charset="0"/>
                      </a:rPr>
                      <m:t>𝒙</m:t>
                    </m:r>
                    <m:r>
                      <a:rPr lang="en-US" altLang="zh-CN" b="1" i="1">
                        <a:latin typeface="Cambria Math" panose="02040503050406030204" pitchFamily="18" charset="0"/>
                      </a:rPr>
                      <m:t>)</m:t>
                    </m:r>
                  </m:oMath>
                </a14:m>
                <a:r>
                  <a:rPr lang="zh-CN" altLang="en-US" b="1" dirty="0" smtClean="0"/>
                  <a:t>是永真式。如果</a:t>
                </a:r>
                <a14:m>
                  <m:oMath xmlns:m="http://schemas.openxmlformats.org/officeDocument/2006/math">
                    <m:r>
                      <a:rPr lang="en-US" altLang="zh-CN" b="1" i="1">
                        <a:latin typeface="Cambria Math" panose="02040503050406030204" pitchFamily="18" charset="0"/>
                      </a:rPr>
                      <m:t>𝒙</m:t>
                    </m:r>
                    <m:r>
                      <a:rPr lang="zh-CN" altLang="en-US" b="1" i="1">
                        <a:latin typeface="Cambria Math" panose="02040503050406030204" pitchFamily="18" charset="0"/>
                      </a:rPr>
                      <m:t>的</m:t>
                    </m:r>
                  </m:oMath>
                </a14:m>
                <a:r>
                  <a:rPr lang="zh-CN" altLang="en-US" b="1" dirty="0"/>
                  <a:t>讨论范围</a:t>
                </a:r>
                <a:r>
                  <a:rPr lang="zh-CN" altLang="en-US" b="1" dirty="0" smtClean="0"/>
                  <a:t>为某中学里班级中的学生，则</a:t>
                </a:r>
                <a14:m>
                  <m:oMath xmlns:m="http://schemas.openxmlformats.org/officeDocument/2006/math">
                    <m:r>
                      <a:rPr lang="en-US" altLang="zh-CN" b="1" i="1">
                        <a:latin typeface="Cambria Math" panose="02040503050406030204" pitchFamily="18" charset="0"/>
                      </a:rPr>
                      <m:t>𝑹</m:t>
                    </m:r>
                    <m:r>
                      <a:rPr lang="en-US" altLang="zh-CN" b="1" i="1">
                        <a:latin typeface="Cambria Math" panose="02040503050406030204" pitchFamily="18" charset="0"/>
                      </a:rPr>
                      <m:t>(</m:t>
                    </m:r>
                    <m:r>
                      <a:rPr lang="en-US" altLang="zh-CN" b="1" i="1">
                        <a:latin typeface="Cambria Math" panose="02040503050406030204" pitchFamily="18" charset="0"/>
                      </a:rPr>
                      <m:t>𝒙</m:t>
                    </m:r>
                    <m:r>
                      <a:rPr lang="en-US" altLang="zh-CN" b="1" i="1">
                        <a:latin typeface="Cambria Math" panose="02040503050406030204" pitchFamily="18" charset="0"/>
                      </a:rPr>
                      <m:t>)</m:t>
                    </m:r>
                  </m:oMath>
                </a14:m>
                <a:r>
                  <a:rPr lang="zh-CN" altLang="en-US" b="1" dirty="0"/>
                  <a:t>是</a:t>
                </a:r>
                <a:r>
                  <a:rPr lang="zh-CN" altLang="en-US" b="1" dirty="0" smtClean="0"/>
                  <a:t>永假式</a:t>
                </a:r>
                <a:r>
                  <a:rPr lang="zh-CN" altLang="en-US" b="1" dirty="0"/>
                  <a:t>。如果</a:t>
                </a:r>
                <a14:m>
                  <m:oMath xmlns:m="http://schemas.openxmlformats.org/officeDocument/2006/math">
                    <m:r>
                      <a:rPr lang="en-US" altLang="zh-CN" b="1" i="1">
                        <a:latin typeface="Cambria Math" panose="02040503050406030204" pitchFamily="18" charset="0"/>
                      </a:rPr>
                      <m:t>𝒙</m:t>
                    </m:r>
                    <m:r>
                      <a:rPr lang="zh-CN" altLang="en-US" b="1" i="1">
                        <a:latin typeface="Cambria Math" panose="02040503050406030204" pitchFamily="18" charset="0"/>
                      </a:rPr>
                      <m:t>的</m:t>
                    </m:r>
                  </m:oMath>
                </a14:m>
                <a:r>
                  <a:rPr lang="zh-CN" altLang="en-US" b="1" dirty="0"/>
                  <a:t>讨论范围</a:t>
                </a:r>
                <a:r>
                  <a:rPr lang="zh-CN" altLang="en-US" b="1" dirty="0" smtClean="0"/>
                  <a:t>为一个剧场的观众，那么对于某些观众，</a:t>
                </a:r>
                <a14:m>
                  <m:oMath xmlns:m="http://schemas.openxmlformats.org/officeDocument/2006/math">
                    <m:r>
                      <a:rPr lang="en-US" altLang="zh-CN" b="1" i="1">
                        <a:latin typeface="Cambria Math" panose="02040503050406030204" pitchFamily="18" charset="0"/>
                      </a:rPr>
                      <m:t>𝑹</m:t>
                    </m:r>
                    <m:r>
                      <a:rPr lang="en-US" altLang="zh-CN" b="1" i="1">
                        <a:latin typeface="Cambria Math" panose="02040503050406030204" pitchFamily="18" charset="0"/>
                      </a:rPr>
                      <m:t>(</m:t>
                    </m:r>
                    <m:r>
                      <a:rPr lang="en-US" altLang="zh-CN" b="1" i="1">
                        <a:latin typeface="Cambria Math" panose="02040503050406030204" pitchFamily="18" charset="0"/>
                      </a:rPr>
                      <m:t>𝒙</m:t>
                    </m:r>
                    <m:r>
                      <a:rPr lang="en-US" altLang="zh-CN" b="1" i="1">
                        <a:latin typeface="Cambria Math" panose="02040503050406030204" pitchFamily="18" charset="0"/>
                      </a:rPr>
                      <m:t>)</m:t>
                    </m:r>
                  </m:oMath>
                </a14:m>
                <a:r>
                  <a:rPr lang="zh-CN" altLang="en-US" b="1" dirty="0" smtClean="0"/>
                  <a:t>为真，对另一些观众，</a:t>
                </a:r>
                <a14:m>
                  <m:oMath xmlns:m="http://schemas.openxmlformats.org/officeDocument/2006/math">
                    <m:r>
                      <a:rPr lang="en-US" altLang="zh-CN" b="1" i="1">
                        <a:latin typeface="Cambria Math" panose="02040503050406030204" pitchFamily="18" charset="0"/>
                      </a:rPr>
                      <m:t>𝑹</m:t>
                    </m:r>
                    <m:r>
                      <a:rPr lang="en-US" altLang="zh-CN" b="1" i="1">
                        <a:latin typeface="Cambria Math" panose="02040503050406030204" pitchFamily="18" charset="0"/>
                      </a:rPr>
                      <m:t>(</m:t>
                    </m:r>
                    <m:r>
                      <a:rPr lang="en-US" altLang="zh-CN" b="1" i="1">
                        <a:latin typeface="Cambria Math" panose="02040503050406030204" pitchFamily="18" charset="0"/>
                      </a:rPr>
                      <m:t>𝒙</m:t>
                    </m:r>
                    <m:r>
                      <a:rPr lang="en-US" altLang="zh-CN" b="1" i="1">
                        <a:latin typeface="Cambria Math" panose="02040503050406030204" pitchFamily="18" charset="0"/>
                      </a:rPr>
                      <m:t>)</m:t>
                    </m:r>
                  </m:oMath>
                </a14:m>
                <a:r>
                  <a:rPr lang="zh-CN" altLang="en-US" b="1" dirty="0" smtClean="0"/>
                  <a:t>为假。</a:t>
                </a:r>
                <a:endParaRPr lang="en-US" altLang="zh-CN" b="1"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37" t="-1455" r="-4815"/>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B67C87BA-7BB4-4FBB-8EE6-A30C0FB65631}" type="datetime1">
              <a:rPr lang="zh-CN" altLang="en-US" smtClean="0"/>
              <a:pPr/>
              <a:t>2019/10/29</a:t>
            </a:fld>
            <a:endParaRPr lang="zh-CN" altLang="en-US"/>
          </a:p>
        </p:txBody>
      </p:sp>
      <p:sp>
        <p:nvSpPr>
          <p:cNvPr id="5" name="灯片编号占位符 4"/>
          <p:cNvSpPr>
            <a:spLocks noGrp="1"/>
          </p:cNvSpPr>
          <p:nvPr>
            <p:ph type="sldNum" sz="quarter" idx="12"/>
          </p:nvPr>
        </p:nvSpPr>
        <p:spPr/>
        <p:txBody>
          <a:bodyPr/>
          <a:lstStyle/>
          <a:p>
            <a:fld id="{9880C485-3EAF-4318-915D-9216C2569B1B}" type="slidenum">
              <a:rPr lang="zh-CN" altLang="en-US" smtClean="0"/>
              <a:pPr/>
              <a:t>7</a:t>
            </a:fld>
            <a:endParaRPr lang="zh-CN" altLang="en-US"/>
          </a:p>
        </p:txBody>
      </p:sp>
    </p:spTree>
    <p:extLst>
      <p:ext uri="{BB962C8B-B14F-4D97-AF65-F5344CB8AC3E}">
        <p14:creationId xmlns:p14="http://schemas.microsoft.com/office/powerpoint/2010/main" val="11217539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命题函数与量词</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gn="just"/>
                <a:r>
                  <a:rPr lang="zh-CN" altLang="en-US" b="1" dirty="0" smtClean="0">
                    <a:latin typeface="Times New Roman" panose="02020603050405020304" pitchFamily="18" charset="0"/>
                    <a:cs typeface="Times New Roman" panose="02020603050405020304" pitchFamily="18" charset="0"/>
                  </a:rPr>
                  <a:t>例</a:t>
                </a:r>
                <a:r>
                  <a:rPr lang="en-US" altLang="zh-CN" b="1" dirty="0" smtClean="0">
                    <a:latin typeface="Times New Roman" panose="02020603050405020304" pitchFamily="18" charset="0"/>
                    <a:cs typeface="Times New Roman" panose="02020603050405020304" pitchFamily="18" charset="0"/>
                  </a:rPr>
                  <a:t>5 </a:t>
                </a:r>
                <a14:m>
                  <m:oMath xmlns:m="http://schemas.openxmlformats.org/officeDocument/2006/math">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𝑷</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𝒙</m:t>
                            </m:r>
                            <m:r>
                              <a:rPr lang="en-US" altLang="zh-CN" b="1" i="1" smtClean="0">
                                <a:latin typeface="Cambria Math" panose="02040503050406030204" pitchFamily="18" charset="0"/>
                              </a:rPr>
                              <m:t>,</m:t>
                            </m:r>
                            <m:r>
                              <a:rPr lang="en-US" altLang="zh-CN" b="1" i="1" smtClean="0">
                                <a:latin typeface="Cambria Math" panose="02040503050406030204" pitchFamily="18" charset="0"/>
                              </a:rPr>
                              <m:t>𝒚</m:t>
                            </m:r>
                          </m:e>
                        </m:d>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𝑷</m:t>
                        </m:r>
                        <m:d>
                          <m:dPr>
                            <m:ctrlPr>
                              <a:rPr lang="en-US" altLang="zh-CN" b="1" i="1" smtClean="0">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𝒚</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𝒛</m:t>
                            </m:r>
                          </m:e>
                        </m:d>
                      </m:e>
                    </m:d>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rPr>
                      <m:t>𝑷</m:t>
                    </m:r>
                    <m:r>
                      <a:rPr lang="en-US" altLang="zh-CN" b="1" i="1" smtClean="0">
                        <a:latin typeface="Cambria Math" panose="02040503050406030204" pitchFamily="18" charset="0"/>
                      </a:rPr>
                      <m:t>(</m:t>
                    </m:r>
                    <m:r>
                      <a:rPr lang="en-US" altLang="zh-CN" b="1" i="1" smtClean="0">
                        <a:latin typeface="Cambria Math" panose="02040503050406030204" pitchFamily="18" charset="0"/>
                      </a:rPr>
                      <m:t>𝒙</m:t>
                    </m:r>
                    <m:r>
                      <a:rPr lang="en-US" altLang="zh-CN" b="1" i="1" smtClean="0">
                        <a:latin typeface="Cambria Math" panose="02040503050406030204" pitchFamily="18" charset="0"/>
                      </a:rPr>
                      <m:t>,</m:t>
                    </m:r>
                    <m:r>
                      <a:rPr lang="en-US" altLang="zh-CN" b="1" i="1" smtClean="0">
                        <a:latin typeface="Cambria Math" panose="02040503050406030204" pitchFamily="18" charset="0"/>
                      </a:rPr>
                      <m:t>𝒛</m:t>
                    </m:r>
                    <m:r>
                      <a:rPr lang="en-US" altLang="zh-CN" b="1" i="1" smtClean="0">
                        <a:latin typeface="Cambria Math" panose="02040503050406030204" pitchFamily="18" charset="0"/>
                      </a:rPr>
                      <m:t>)</m:t>
                    </m:r>
                  </m:oMath>
                </a14:m>
                <a:endParaRPr lang="en-US" altLang="zh-CN" b="1" dirty="0" smtClean="0">
                  <a:latin typeface="Times New Roman" panose="02020603050405020304" pitchFamily="18" charset="0"/>
                  <a:cs typeface="Times New Roman" panose="02020603050405020304" pitchFamily="18" charset="0"/>
                </a:endParaRPr>
              </a:p>
              <a:p>
                <a:pPr lvl="1" algn="just"/>
                <a:r>
                  <a:rPr lang="zh-CN" altLang="en-US" b="1" dirty="0">
                    <a:latin typeface="Times New Roman" panose="02020603050405020304" pitchFamily="18" charset="0"/>
                    <a:cs typeface="Times New Roman" panose="02020603050405020304" pitchFamily="18" charset="0"/>
                  </a:rPr>
                  <a:t>若</a:t>
                </a:r>
                <a14:m>
                  <m:oMath xmlns:m="http://schemas.openxmlformats.org/officeDocument/2006/math">
                    <m:r>
                      <a:rPr lang="en-US" altLang="zh-CN" b="1" i="1">
                        <a:latin typeface="Cambria Math" panose="02040503050406030204" pitchFamily="18" charset="0"/>
                      </a:rPr>
                      <m:t>𝑷</m:t>
                    </m:r>
                    <m:d>
                      <m:dPr>
                        <m:ctrlPr>
                          <a:rPr lang="en-US" altLang="zh-CN" b="1" i="1">
                            <a:latin typeface="Cambria Math" panose="02040503050406030204" pitchFamily="18" charset="0"/>
                          </a:rPr>
                        </m:ctrlPr>
                      </m:dPr>
                      <m:e>
                        <m:r>
                          <a:rPr lang="en-US" altLang="zh-CN" b="1" i="1">
                            <a:latin typeface="Cambria Math" panose="02040503050406030204" pitchFamily="18" charset="0"/>
                          </a:rPr>
                          <m:t>𝒙</m:t>
                        </m:r>
                        <m:r>
                          <a:rPr lang="en-US" altLang="zh-CN" b="1" i="1">
                            <a:latin typeface="Cambria Math" panose="02040503050406030204" pitchFamily="18" charset="0"/>
                          </a:rPr>
                          <m:t>,</m:t>
                        </m:r>
                        <m:r>
                          <a:rPr lang="en-US" altLang="zh-CN" b="1" i="1">
                            <a:latin typeface="Cambria Math" panose="02040503050406030204" pitchFamily="18" charset="0"/>
                          </a:rPr>
                          <m:t>𝒚</m:t>
                        </m:r>
                      </m:e>
                    </m:d>
                  </m:oMath>
                </a14:m>
                <a:r>
                  <a:rPr lang="zh-CN" altLang="en-US" b="1" dirty="0" smtClean="0">
                    <a:latin typeface="Times New Roman" panose="02020603050405020304" pitchFamily="18" charset="0"/>
                    <a:cs typeface="Times New Roman" panose="02020603050405020304" pitchFamily="18" charset="0"/>
                  </a:rPr>
                  <a:t>解释为“</a:t>
                </a:r>
                <a:r>
                  <a:rPr lang="en-US" altLang="zh-CN" b="1" i="1" dirty="0" smtClean="0">
                    <a:latin typeface="Times New Roman" panose="02020603050405020304" pitchFamily="18" charset="0"/>
                    <a:cs typeface="Times New Roman" panose="02020603050405020304" pitchFamily="18" charset="0"/>
                  </a:rPr>
                  <a:t>x</a:t>
                </a:r>
                <a:r>
                  <a:rPr lang="zh-CN" altLang="en-US" b="1" dirty="0" smtClean="0">
                    <a:latin typeface="Times New Roman" panose="02020603050405020304" pitchFamily="18" charset="0"/>
                    <a:cs typeface="Times New Roman" panose="02020603050405020304" pitchFamily="18" charset="0"/>
                  </a:rPr>
                  <a:t>小于</a:t>
                </a:r>
                <a:r>
                  <a:rPr lang="en-US" altLang="zh-CN" b="1" i="1" dirty="0" smtClean="0">
                    <a:latin typeface="Times New Roman" panose="02020603050405020304" pitchFamily="18" charset="0"/>
                    <a:cs typeface="Times New Roman" panose="02020603050405020304" pitchFamily="18" charset="0"/>
                  </a:rPr>
                  <a:t>y</a:t>
                </a:r>
                <a:r>
                  <a:rPr lang="zh-CN" altLang="en-US" b="1" dirty="0" smtClean="0">
                    <a:latin typeface="Times New Roman" panose="02020603050405020304" pitchFamily="18" charset="0"/>
                    <a:cs typeface="Times New Roman" panose="02020603050405020304" pitchFamily="18" charset="0"/>
                  </a:rPr>
                  <a:t>”，当</a:t>
                </a:r>
                <a:r>
                  <a:rPr lang="en-US" altLang="zh-CN" b="1" i="1" dirty="0" err="1" smtClean="0">
                    <a:latin typeface="Times New Roman" panose="02020603050405020304" pitchFamily="18" charset="0"/>
                    <a:cs typeface="Times New Roman" panose="02020603050405020304" pitchFamily="18" charset="0"/>
                  </a:rPr>
                  <a:t>x,y,z</a:t>
                </a:r>
                <a:r>
                  <a:rPr lang="zh-CN" altLang="en-US" b="1" dirty="0" smtClean="0">
                    <a:latin typeface="Times New Roman" panose="02020603050405020304" pitchFamily="18" charset="0"/>
                    <a:cs typeface="Times New Roman" panose="02020603050405020304" pitchFamily="18" charset="0"/>
                  </a:rPr>
                  <a:t>都在实数域中取值，则这个式子表示为“若</a:t>
                </a:r>
                <a:r>
                  <a:rPr lang="en-US" altLang="zh-CN" b="1" i="1" dirty="0" smtClean="0">
                    <a:latin typeface="Times New Roman" panose="02020603050405020304" pitchFamily="18" charset="0"/>
                    <a:cs typeface="Times New Roman" panose="02020603050405020304" pitchFamily="18" charset="0"/>
                  </a:rPr>
                  <a:t>x</a:t>
                </a:r>
                <a:r>
                  <a:rPr lang="zh-CN" altLang="en-US" b="1" dirty="0" smtClean="0">
                    <a:latin typeface="Times New Roman" panose="02020603050405020304" pitchFamily="18" charset="0"/>
                    <a:cs typeface="Times New Roman" panose="02020603050405020304" pitchFamily="18" charset="0"/>
                  </a:rPr>
                  <a:t>小于</a:t>
                </a:r>
                <a:r>
                  <a:rPr lang="en-US" altLang="zh-CN" b="1" i="1" dirty="0" smtClean="0">
                    <a:latin typeface="Times New Roman" panose="02020603050405020304" pitchFamily="18" charset="0"/>
                    <a:cs typeface="Times New Roman" panose="02020603050405020304" pitchFamily="18" charset="0"/>
                  </a:rPr>
                  <a:t>y</a:t>
                </a:r>
                <a:r>
                  <a:rPr lang="zh-CN" altLang="en-US" b="1" dirty="0" smtClean="0">
                    <a:latin typeface="Times New Roman" panose="02020603050405020304" pitchFamily="18" charset="0"/>
                    <a:cs typeface="Times New Roman" panose="02020603050405020304" pitchFamily="18" charset="0"/>
                  </a:rPr>
                  <a:t>且</a:t>
                </a:r>
                <a:r>
                  <a:rPr lang="en-US" altLang="zh-CN" b="1" i="1" dirty="0" smtClean="0">
                    <a:latin typeface="Times New Roman" panose="02020603050405020304" pitchFamily="18" charset="0"/>
                    <a:cs typeface="Times New Roman" panose="02020603050405020304" pitchFamily="18" charset="0"/>
                  </a:rPr>
                  <a:t>y</a:t>
                </a:r>
                <a:r>
                  <a:rPr lang="zh-CN" altLang="en-US" b="1" dirty="0" smtClean="0">
                    <a:latin typeface="Times New Roman" panose="02020603050405020304" pitchFamily="18" charset="0"/>
                    <a:cs typeface="Times New Roman" panose="02020603050405020304" pitchFamily="18" charset="0"/>
                  </a:rPr>
                  <a:t>小于</a:t>
                </a:r>
                <a:r>
                  <a:rPr lang="en-US" altLang="zh-CN" b="1" i="1" dirty="0" smtClean="0">
                    <a:latin typeface="Times New Roman" panose="02020603050405020304" pitchFamily="18" charset="0"/>
                    <a:cs typeface="Times New Roman" panose="02020603050405020304" pitchFamily="18" charset="0"/>
                  </a:rPr>
                  <a:t>z</a:t>
                </a:r>
                <a:r>
                  <a:rPr lang="zh-CN" altLang="en-US" b="1" dirty="0" smtClean="0">
                    <a:latin typeface="Times New Roman" panose="02020603050405020304" pitchFamily="18" charset="0"/>
                    <a:cs typeface="Times New Roman" panose="02020603050405020304" pitchFamily="18" charset="0"/>
                  </a:rPr>
                  <a:t>，则</a:t>
                </a:r>
                <a:r>
                  <a:rPr lang="en-US" altLang="zh-CN" b="1" i="1" dirty="0" smtClean="0">
                    <a:latin typeface="Times New Roman" panose="02020603050405020304" pitchFamily="18" charset="0"/>
                    <a:cs typeface="Times New Roman" panose="02020603050405020304" pitchFamily="18" charset="0"/>
                  </a:rPr>
                  <a:t>x</a:t>
                </a:r>
                <a:r>
                  <a:rPr lang="zh-CN" altLang="en-US" b="1" dirty="0" smtClean="0">
                    <a:latin typeface="Times New Roman" panose="02020603050405020304" pitchFamily="18" charset="0"/>
                    <a:cs typeface="Times New Roman" panose="02020603050405020304" pitchFamily="18" charset="0"/>
                  </a:rPr>
                  <a:t>小于</a:t>
                </a:r>
                <a:r>
                  <a:rPr lang="en-US" altLang="zh-CN" b="1" i="1" dirty="0" smtClean="0">
                    <a:latin typeface="Times New Roman" panose="02020603050405020304" pitchFamily="18" charset="0"/>
                    <a:cs typeface="Times New Roman" panose="02020603050405020304" pitchFamily="18" charset="0"/>
                  </a:rPr>
                  <a:t>z</a:t>
                </a:r>
                <a:r>
                  <a:rPr lang="zh-CN" altLang="en-US" b="1" dirty="0" smtClean="0">
                    <a:latin typeface="Times New Roman" panose="02020603050405020304" pitchFamily="18" charset="0"/>
                    <a:cs typeface="Times New Roman" panose="02020603050405020304" pitchFamily="18" charset="0"/>
                  </a:rPr>
                  <a:t>”。这是一个永真式。</a:t>
                </a:r>
                <a:endParaRPr lang="en-US" altLang="zh-CN" b="1" dirty="0" smtClean="0">
                  <a:latin typeface="Times New Roman" panose="02020603050405020304" pitchFamily="18" charset="0"/>
                  <a:cs typeface="Times New Roman" panose="02020603050405020304" pitchFamily="18" charset="0"/>
                </a:endParaRPr>
              </a:p>
              <a:p>
                <a:pPr lvl="1" algn="just"/>
                <a:r>
                  <a:rPr lang="zh-CN" altLang="en-US" b="1" dirty="0">
                    <a:latin typeface="Times New Roman" panose="02020603050405020304" pitchFamily="18" charset="0"/>
                    <a:cs typeface="Times New Roman" panose="02020603050405020304" pitchFamily="18" charset="0"/>
                  </a:rPr>
                  <a:t>若</a:t>
                </a:r>
                <a14:m>
                  <m:oMath xmlns:m="http://schemas.openxmlformats.org/officeDocument/2006/math">
                    <m:r>
                      <a:rPr lang="en-US" altLang="zh-CN" b="1" i="1">
                        <a:latin typeface="Cambria Math" panose="02040503050406030204" pitchFamily="18" charset="0"/>
                      </a:rPr>
                      <m:t>𝑷</m:t>
                    </m:r>
                    <m:d>
                      <m:dPr>
                        <m:ctrlPr>
                          <a:rPr lang="en-US" altLang="zh-CN" b="1" i="1">
                            <a:latin typeface="Cambria Math" panose="02040503050406030204" pitchFamily="18" charset="0"/>
                          </a:rPr>
                        </m:ctrlPr>
                      </m:dPr>
                      <m:e>
                        <m:r>
                          <a:rPr lang="en-US" altLang="zh-CN" b="1" i="1">
                            <a:latin typeface="Cambria Math" panose="02040503050406030204" pitchFamily="18" charset="0"/>
                          </a:rPr>
                          <m:t>𝒙</m:t>
                        </m:r>
                        <m:r>
                          <a:rPr lang="en-US" altLang="zh-CN" b="1" i="1">
                            <a:latin typeface="Cambria Math" panose="02040503050406030204" pitchFamily="18" charset="0"/>
                          </a:rPr>
                          <m:t>,</m:t>
                        </m:r>
                        <m:r>
                          <a:rPr lang="en-US" altLang="zh-CN" b="1" i="1">
                            <a:latin typeface="Cambria Math" panose="02040503050406030204" pitchFamily="18" charset="0"/>
                          </a:rPr>
                          <m:t>𝒚</m:t>
                        </m:r>
                      </m:e>
                    </m:d>
                  </m:oMath>
                </a14:m>
                <a:r>
                  <a:rPr lang="zh-CN" altLang="en-US" b="1" dirty="0">
                    <a:latin typeface="Times New Roman" panose="02020603050405020304" pitchFamily="18" charset="0"/>
                    <a:cs typeface="Times New Roman" panose="02020603050405020304" pitchFamily="18" charset="0"/>
                  </a:rPr>
                  <a:t>解释</a:t>
                </a:r>
                <a:r>
                  <a:rPr lang="zh-CN" altLang="en-US" b="1" dirty="0" smtClean="0">
                    <a:latin typeface="Times New Roman" panose="02020603050405020304" pitchFamily="18" charset="0"/>
                    <a:cs typeface="Times New Roman" panose="02020603050405020304" pitchFamily="18" charset="0"/>
                  </a:rPr>
                  <a:t>为“</a:t>
                </a:r>
                <a:r>
                  <a:rPr lang="en-US" altLang="zh-CN" b="1" i="1" dirty="0" smtClean="0">
                    <a:latin typeface="Times New Roman" panose="02020603050405020304" pitchFamily="18" charset="0"/>
                    <a:cs typeface="Times New Roman" panose="02020603050405020304" pitchFamily="18" charset="0"/>
                  </a:rPr>
                  <a:t>x</a:t>
                </a:r>
                <a:r>
                  <a:rPr lang="zh-CN" altLang="en-US" b="1" dirty="0" smtClean="0">
                    <a:latin typeface="Times New Roman" panose="02020603050405020304" pitchFamily="18" charset="0"/>
                    <a:cs typeface="Times New Roman" panose="02020603050405020304" pitchFamily="18" charset="0"/>
                  </a:rPr>
                  <a:t>为</a:t>
                </a:r>
                <a:r>
                  <a:rPr lang="en-US" altLang="zh-CN" b="1" i="1" dirty="0" smtClean="0">
                    <a:latin typeface="Times New Roman" panose="02020603050405020304" pitchFamily="18" charset="0"/>
                    <a:cs typeface="Times New Roman" panose="02020603050405020304" pitchFamily="18" charset="0"/>
                  </a:rPr>
                  <a:t>y</a:t>
                </a:r>
                <a:r>
                  <a:rPr lang="zh-CN" altLang="en-US" b="1" dirty="0" smtClean="0">
                    <a:latin typeface="Times New Roman" panose="02020603050405020304" pitchFamily="18" charset="0"/>
                    <a:cs typeface="Times New Roman" panose="02020603050405020304" pitchFamily="18" charset="0"/>
                  </a:rPr>
                  <a:t>的儿子”，当</a:t>
                </a:r>
                <a:r>
                  <a:rPr lang="en-US" altLang="zh-CN" b="1" i="1" dirty="0" err="1" smtClean="0">
                    <a:latin typeface="Times New Roman" panose="02020603050405020304" pitchFamily="18" charset="0"/>
                    <a:cs typeface="Times New Roman" panose="02020603050405020304" pitchFamily="18" charset="0"/>
                  </a:rPr>
                  <a:t>x,y,z</a:t>
                </a:r>
                <a:r>
                  <a:rPr lang="zh-CN" altLang="en-US" b="1" dirty="0" smtClean="0">
                    <a:latin typeface="Times New Roman" panose="02020603050405020304" pitchFamily="18" charset="0"/>
                    <a:cs typeface="Times New Roman" panose="02020603050405020304" pitchFamily="18" charset="0"/>
                  </a:rPr>
                  <a:t>都指人，则“若</a:t>
                </a:r>
                <a:r>
                  <a:rPr lang="en-US" altLang="zh-CN" b="1" i="1" dirty="0" smtClean="0">
                    <a:latin typeface="Times New Roman" panose="02020603050405020304" pitchFamily="18" charset="0"/>
                    <a:cs typeface="Times New Roman" panose="02020603050405020304" pitchFamily="18" charset="0"/>
                  </a:rPr>
                  <a:t>x</a:t>
                </a:r>
                <a:r>
                  <a:rPr lang="zh-CN" altLang="en-US" b="1" dirty="0" smtClean="0">
                    <a:latin typeface="Times New Roman" panose="02020603050405020304" pitchFamily="18" charset="0"/>
                    <a:cs typeface="Times New Roman" panose="02020603050405020304" pitchFamily="18" charset="0"/>
                  </a:rPr>
                  <a:t>为</a:t>
                </a:r>
                <a:r>
                  <a:rPr lang="en-US" altLang="zh-CN" b="1" i="1" dirty="0" smtClean="0">
                    <a:latin typeface="Times New Roman" panose="02020603050405020304" pitchFamily="18" charset="0"/>
                    <a:cs typeface="Times New Roman" panose="02020603050405020304" pitchFamily="18" charset="0"/>
                  </a:rPr>
                  <a:t>y</a:t>
                </a:r>
                <a:r>
                  <a:rPr lang="zh-CN" altLang="en-US" b="1" dirty="0" smtClean="0">
                    <a:latin typeface="Times New Roman" panose="02020603050405020304" pitchFamily="18" charset="0"/>
                    <a:cs typeface="Times New Roman" panose="02020603050405020304" pitchFamily="18" charset="0"/>
                  </a:rPr>
                  <a:t>的儿子且</a:t>
                </a:r>
                <a:r>
                  <a:rPr lang="en-US" altLang="zh-CN" b="1" i="1" dirty="0" smtClean="0">
                    <a:latin typeface="Times New Roman" panose="02020603050405020304" pitchFamily="18" charset="0"/>
                    <a:cs typeface="Times New Roman" panose="02020603050405020304" pitchFamily="18" charset="0"/>
                  </a:rPr>
                  <a:t>y</a:t>
                </a:r>
                <a:r>
                  <a:rPr lang="zh-CN" altLang="en-US" b="1" dirty="0" smtClean="0">
                    <a:latin typeface="Times New Roman" panose="02020603050405020304" pitchFamily="18" charset="0"/>
                    <a:cs typeface="Times New Roman" panose="02020603050405020304" pitchFamily="18" charset="0"/>
                  </a:rPr>
                  <a:t>是</a:t>
                </a:r>
                <a:r>
                  <a:rPr lang="en-US" altLang="zh-CN" b="1" i="1" dirty="0" smtClean="0">
                    <a:latin typeface="Times New Roman" panose="02020603050405020304" pitchFamily="18" charset="0"/>
                    <a:cs typeface="Times New Roman" panose="02020603050405020304" pitchFamily="18" charset="0"/>
                  </a:rPr>
                  <a:t>z</a:t>
                </a:r>
                <a:r>
                  <a:rPr lang="zh-CN" altLang="en-US" b="1" dirty="0" smtClean="0">
                    <a:latin typeface="Times New Roman" panose="02020603050405020304" pitchFamily="18" charset="0"/>
                    <a:cs typeface="Times New Roman" panose="02020603050405020304" pitchFamily="18" charset="0"/>
                  </a:rPr>
                  <a:t>的儿子，则</a:t>
                </a:r>
                <a:r>
                  <a:rPr lang="en-US" altLang="zh-CN" b="1" i="1" dirty="0" smtClean="0">
                    <a:latin typeface="Times New Roman" panose="02020603050405020304" pitchFamily="18" charset="0"/>
                    <a:cs typeface="Times New Roman" panose="02020603050405020304" pitchFamily="18" charset="0"/>
                  </a:rPr>
                  <a:t>x</a:t>
                </a:r>
                <a:r>
                  <a:rPr lang="zh-CN" altLang="en-US" b="1" dirty="0" smtClean="0">
                    <a:latin typeface="Times New Roman" panose="02020603050405020304" pitchFamily="18" charset="0"/>
                    <a:cs typeface="Times New Roman" panose="02020603050405020304" pitchFamily="18" charset="0"/>
                  </a:rPr>
                  <a:t>是</a:t>
                </a:r>
                <a:r>
                  <a:rPr lang="en-US" altLang="zh-CN" b="1" i="1" dirty="0" smtClean="0">
                    <a:latin typeface="Times New Roman" panose="02020603050405020304" pitchFamily="18" charset="0"/>
                    <a:cs typeface="Times New Roman" panose="02020603050405020304" pitchFamily="18" charset="0"/>
                  </a:rPr>
                  <a:t>z</a:t>
                </a:r>
                <a:r>
                  <a:rPr lang="zh-CN" altLang="en-US" b="1" dirty="0" smtClean="0">
                    <a:latin typeface="Times New Roman" panose="02020603050405020304" pitchFamily="18" charset="0"/>
                    <a:cs typeface="Times New Roman" panose="02020603050405020304" pitchFamily="18" charset="0"/>
                  </a:rPr>
                  <a:t>的儿子”。这个式子表达的是一个永假式。</a:t>
                </a:r>
                <a:endParaRPr lang="en-US" altLang="zh-CN" b="1" dirty="0" smtClean="0">
                  <a:latin typeface="Times New Roman" panose="02020603050405020304" pitchFamily="18" charset="0"/>
                  <a:cs typeface="Times New Roman" panose="02020603050405020304" pitchFamily="18" charset="0"/>
                </a:endParaRPr>
              </a:p>
              <a:p>
                <a:pPr lvl="1" algn="just"/>
                <a:r>
                  <a:rPr lang="zh-CN" altLang="en-US" b="1" dirty="0">
                    <a:latin typeface="Times New Roman" panose="02020603050405020304" pitchFamily="18" charset="0"/>
                    <a:cs typeface="Times New Roman" panose="02020603050405020304" pitchFamily="18" charset="0"/>
                  </a:rPr>
                  <a:t>若</a:t>
                </a:r>
                <a14:m>
                  <m:oMath xmlns:m="http://schemas.openxmlformats.org/officeDocument/2006/math">
                    <m:r>
                      <a:rPr lang="en-US" altLang="zh-CN" b="1" i="1">
                        <a:latin typeface="Cambria Math" panose="02040503050406030204" pitchFamily="18" charset="0"/>
                      </a:rPr>
                      <m:t>𝑷</m:t>
                    </m:r>
                    <m:d>
                      <m:dPr>
                        <m:ctrlPr>
                          <a:rPr lang="en-US" altLang="zh-CN" b="1" i="1">
                            <a:latin typeface="Cambria Math" panose="02040503050406030204" pitchFamily="18" charset="0"/>
                          </a:rPr>
                        </m:ctrlPr>
                      </m:dPr>
                      <m:e>
                        <m:r>
                          <a:rPr lang="en-US" altLang="zh-CN" b="1" i="1">
                            <a:latin typeface="Cambria Math" panose="02040503050406030204" pitchFamily="18" charset="0"/>
                          </a:rPr>
                          <m:t>𝒙</m:t>
                        </m:r>
                        <m:r>
                          <a:rPr lang="en-US" altLang="zh-CN" b="1" i="1">
                            <a:latin typeface="Cambria Math" panose="02040503050406030204" pitchFamily="18" charset="0"/>
                          </a:rPr>
                          <m:t>,</m:t>
                        </m:r>
                        <m:r>
                          <a:rPr lang="en-US" altLang="zh-CN" b="1" i="1">
                            <a:latin typeface="Cambria Math" panose="02040503050406030204" pitchFamily="18" charset="0"/>
                          </a:rPr>
                          <m:t>𝒚</m:t>
                        </m:r>
                      </m:e>
                    </m:d>
                  </m:oMath>
                </a14:m>
                <a:r>
                  <a:rPr lang="zh-CN" altLang="en-US" b="1" dirty="0">
                    <a:latin typeface="Times New Roman" panose="02020603050405020304" pitchFamily="18" charset="0"/>
                    <a:cs typeface="Times New Roman" panose="02020603050405020304" pitchFamily="18" charset="0"/>
                  </a:rPr>
                  <a:t>解释</a:t>
                </a:r>
                <a:r>
                  <a:rPr lang="zh-CN" altLang="en-US" b="1" dirty="0" smtClean="0">
                    <a:latin typeface="Times New Roman" panose="02020603050405020304" pitchFamily="18" charset="0"/>
                    <a:cs typeface="Times New Roman" panose="02020603050405020304" pitchFamily="18" charset="0"/>
                  </a:rPr>
                  <a:t>为“</a:t>
                </a:r>
                <a:r>
                  <a:rPr lang="en-US" altLang="zh-CN" b="1" i="1" dirty="0" smtClean="0">
                    <a:latin typeface="Times New Roman" panose="02020603050405020304" pitchFamily="18" charset="0"/>
                    <a:cs typeface="Times New Roman" panose="02020603050405020304" pitchFamily="18" charset="0"/>
                  </a:rPr>
                  <a:t>x</a:t>
                </a:r>
                <a:r>
                  <a:rPr lang="zh-CN" altLang="en-US" b="1" dirty="0" smtClean="0">
                    <a:latin typeface="Times New Roman" panose="02020603050405020304" pitchFamily="18" charset="0"/>
                    <a:cs typeface="Times New Roman" panose="02020603050405020304" pitchFamily="18" charset="0"/>
                  </a:rPr>
                  <a:t>距离</a:t>
                </a:r>
                <a:r>
                  <a:rPr lang="en-US" altLang="zh-CN" b="1" i="1" dirty="0" smtClean="0">
                    <a:latin typeface="Times New Roman" panose="02020603050405020304" pitchFamily="18" charset="0"/>
                    <a:cs typeface="Times New Roman" panose="02020603050405020304" pitchFamily="18" charset="0"/>
                  </a:rPr>
                  <a:t>y</a:t>
                </a:r>
                <a:r>
                  <a:rPr lang="en-US" altLang="zh-CN" b="1" dirty="0" smtClean="0">
                    <a:latin typeface="Times New Roman" panose="02020603050405020304" pitchFamily="18" charset="0"/>
                    <a:cs typeface="Times New Roman" panose="02020603050405020304" pitchFamily="18" charset="0"/>
                  </a:rPr>
                  <a:t>10</a:t>
                </a:r>
                <a:r>
                  <a:rPr lang="zh-CN" altLang="en-US" b="1" dirty="0" smtClean="0">
                    <a:latin typeface="Times New Roman" panose="02020603050405020304" pitchFamily="18" charset="0"/>
                    <a:cs typeface="Times New Roman" panose="02020603050405020304" pitchFamily="18" charset="0"/>
                  </a:rPr>
                  <a:t>米”，若</a:t>
                </a:r>
                <a:r>
                  <a:rPr lang="en-US" altLang="zh-CN" b="1" i="1" dirty="0" err="1" smtClean="0">
                    <a:latin typeface="Times New Roman" panose="02020603050405020304" pitchFamily="18" charset="0"/>
                    <a:cs typeface="Times New Roman" panose="02020603050405020304" pitchFamily="18" charset="0"/>
                  </a:rPr>
                  <a:t>x,y,z</a:t>
                </a:r>
                <a:r>
                  <a:rPr lang="zh-CN" altLang="en-US" b="1" dirty="0" smtClean="0">
                    <a:latin typeface="Times New Roman" panose="02020603050405020304" pitchFamily="18" charset="0"/>
                    <a:cs typeface="Times New Roman" panose="02020603050405020304" pitchFamily="18" charset="0"/>
                  </a:rPr>
                  <a:t>表示地面上的房子，那么“</a:t>
                </a:r>
                <a:r>
                  <a:rPr lang="en-US" altLang="zh-CN" b="1" i="1" dirty="0" smtClean="0">
                    <a:latin typeface="Times New Roman" panose="02020603050405020304" pitchFamily="18" charset="0"/>
                    <a:cs typeface="Times New Roman" panose="02020603050405020304" pitchFamily="18" charset="0"/>
                  </a:rPr>
                  <a:t>x</a:t>
                </a:r>
                <a:r>
                  <a:rPr lang="zh-CN" altLang="en-US" b="1" dirty="0" smtClean="0">
                    <a:latin typeface="Times New Roman" panose="02020603050405020304" pitchFamily="18" charset="0"/>
                    <a:cs typeface="Times New Roman" panose="02020603050405020304" pitchFamily="18" charset="0"/>
                  </a:rPr>
                  <a:t>距离</a:t>
                </a:r>
                <a:r>
                  <a:rPr lang="en-US" altLang="zh-CN" b="1" i="1" dirty="0" smtClean="0">
                    <a:latin typeface="Times New Roman" panose="02020603050405020304" pitchFamily="18" charset="0"/>
                    <a:cs typeface="Times New Roman" panose="02020603050405020304" pitchFamily="18" charset="0"/>
                  </a:rPr>
                  <a:t>y</a:t>
                </a:r>
                <a:r>
                  <a:rPr lang="en-US" altLang="zh-CN" b="1" dirty="0" smtClean="0">
                    <a:latin typeface="Times New Roman" panose="02020603050405020304" pitchFamily="18" charset="0"/>
                    <a:cs typeface="Times New Roman" panose="02020603050405020304" pitchFamily="18" charset="0"/>
                  </a:rPr>
                  <a:t>10</a:t>
                </a:r>
                <a:r>
                  <a:rPr lang="zh-CN" altLang="en-US" b="1" dirty="0" smtClean="0">
                    <a:latin typeface="Times New Roman" panose="02020603050405020304" pitchFamily="18" charset="0"/>
                    <a:cs typeface="Times New Roman" panose="02020603050405020304" pitchFamily="18" charset="0"/>
                  </a:rPr>
                  <a:t>米且</a:t>
                </a:r>
                <a:r>
                  <a:rPr lang="en-US" altLang="zh-CN" b="1" i="1" dirty="0" smtClean="0">
                    <a:latin typeface="Times New Roman" panose="02020603050405020304" pitchFamily="18" charset="0"/>
                    <a:cs typeface="Times New Roman" panose="02020603050405020304" pitchFamily="18" charset="0"/>
                  </a:rPr>
                  <a:t>y</a:t>
                </a:r>
                <a:r>
                  <a:rPr lang="zh-CN" altLang="en-US" b="1" dirty="0" smtClean="0">
                    <a:latin typeface="Times New Roman" panose="02020603050405020304" pitchFamily="18" charset="0"/>
                    <a:cs typeface="Times New Roman" panose="02020603050405020304" pitchFamily="18" charset="0"/>
                  </a:rPr>
                  <a:t>距离</a:t>
                </a:r>
                <a:r>
                  <a:rPr lang="en-US" altLang="zh-CN" b="1" i="1" dirty="0" smtClean="0">
                    <a:latin typeface="Times New Roman" panose="02020603050405020304" pitchFamily="18" charset="0"/>
                    <a:cs typeface="Times New Roman" panose="02020603050405020304" pitchFamily="18" charset="0"/>
                  </a:rPr>
                  <a:t>z</a:t>
                </a:r>
                <a:r>
                  <a:rPr lang="en-US" altLang="zh-CN" b="1" dirty="0" smtClean="0">
                    <a:latin typeface="Times New Roman" panose="02020603050405020304" pitchFamily="18" charset="0"/>
                    <a:cs typeface="Times New Roman" panose="02020603050405020304" pitchFamily="18" charset="0"/>
                  </a:rPr>
                  <a:t>10</a:t>
                </a:r>
                <a:r>
                  <a:rPr lang="zh-CN" altLang="en-US" b="1" dirty="0" smtClean="0">
                    <a:latin typeface="Times New Roman" panose="02020603050405020304" pitchFamily="18" charset="0"/>
                    <a:cs typeface="Times New Roman" panose="02020603050405020304" pitchFamily="18" charset="0"/>
                  </a:rPr>
                  <a:t>米，则</a:t>
                </a:r>
                <a:r>
                  <a:rPr lang="en-US" altLang="zh-CN" b="1" i="1" dirty="0" smtClean="0">
                    <a:latin typeface="Times New Roman" panose="02020603050405020304" pitchFamily="18" charset="0"/>
                    <a:cs typeface="Times New Roman" panose="02020603050405020304" pitchFamily="18" charset="0"/>
                  </a:rPr>
                  <a:t>x</a:t>
                </a:r>
                <a:r>
                  <a:rPr lang="zh-CN" altLang="en-US" b="1" dirty="0" smtClean="0">
                    <a:latin typeface="Times New Roman" panose="02020603050405020304" pitchFamily="18" charset="0"/>
                    <a:cs typeface="Times New Roman" panose="02020603050405020304" pitchFamily="18" charset="0"/>
                  </a:rPr>
                  <a:t>距离</a:t>
                </a:r>
                <a:r>
                  <a:rPr lang="en-US" altLang="zh-CN" b="1" i="1" dirty="0" smtClean="0">
                    <a:latin typeface="Times New Roman" panose="02020603050405020304" pitchFamily="18" charset="0"/>
                    <a:cs typeface="Times New Roman" panose="02020603050405020304" pitchFamily="18" charset="0"/>
                  </a:rPr>
                  <a:t>z</a:t>
                </a:r>
                <a:r>
                  <a:rPr lang="en-US" altLang="zh-CN" b="1" dirty="0" smtClean="0">
                    <a:latin typeface="Times New Roman" panose="02020603050405020304" pitchFamily="18" charset="0"/>
                    <a:cs typeface="Times New Roman" panose="02020603050405020304" pitchFamily="18" charset="0"/>
                  </a:rPr>
                  <a:t>10</a:t>
                </a:r>
                <a:r>
                  <a:rPr lang="zh-CN" altLang="en-US" b="1" dirty="0" smtClean="0">
                    <a:latin typeface="Times New Roman" panose="02020603050405020304" pitchFamily="18" charset="0"/>
                    <a:cs typeface="Times New Roman" panose="02020603050405020304" pitchFamily="18" charset="0"/>
                  </a:rPr>
                  <a:t>米”。这个命题的真值将由</a:t>
                </a:r>
                <a:r>
                  <a:rPr lang="en-US" altLang="zh-CN" b="1" i="1" dirty="0" err="1" smtClean="0">
                    <a:latin typeface="Times New Roman" panose="02020603050405020304" pitchFamily="18" charset="0"/>
                    <a:cs typeface="Times New Roman" panose="02020603050405020304" pitchFamily="18" charset="0"/>
                  </a:rPr>
                  <a:t>x,y,z</a:t>
                </a:r>
                <a:r>
                  <a:rPr lang="zh-CN" altLang="en-US" b="1" dirty="0" smtClean="0">
                    <a:latin typeface="Times New Roman" panose="02020603050405020304" pitchFamily="18" charset="0"/>
                    <a:cs typeface="Times New Roman" panose="02020603050405020304" pitchFamily="18" charset="0"/>
                  </a:rPr>
                  <a:t>的具体位置而定，它可能为</a:t>
                </a:r>
                <a:r>
                  <a:rPr lang="en-US" altLang="zh-CN" b="1" i="1" dirty="0" smtClean="0">
                    <a:latin typeface="Times New Roman" panose="02020603050405020304" pitchFamily="18" charset="0"/>
                    <a:cs typeface="Times New Roman" panose="02020603050405020304" pitchFamily="18" charset="0"/>
                  </a:rPr>
                  <a:t>T</a:t>
                </a:r>
                <a:r>
                  <a:rPr lang="zh-CN" altLang="en-US" b="1" dirty="0" smtClean="0">
                    <a:latin typeface="Times New Roman" panose="02020603050405020304" pitchFamily="18" charset="0"/>
                    <a:cs typeface="Times New Roman" panose="02020603050405020304" pitchFamily="18" charset="0"/>
                  </a:rPr>
                  <a:t>，也可能为</a:t>
                </a:r>
                <a:r>
                  <a:rPr lang="en-US" altLang="zh-CN" b="1" i="1" dirty="0" smtClean="0">
                    <a:latin typeface="Times New Roman" panose="02020603050405020304" pitchFamily="18" charset="0"/>
                    <a:cs typeface="Times New Roman" panose="02020603050405020304" pitchFamily="18" charset="0"/>
                  </a:rPr>
                  <a:t>F</a:t>
                </a:r>
                <a:r>
                  <a:rPr lang="zh-CN" altLang="en-US"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37" t="-1058" r="-4815"/>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B67C87BA-7BB4-4FBB-8EE6-A30C0FB65631}" type="datetime1">
              <a:rPr lang="zh-CN" altLang="en-US" smtClean="0"/>
              <a:pPr/>
              <a:t>2019/10/29</a:t>
            </a:fld>
            <a:endParaRPr lang="zh-CN" altLang="en-US"/>
          </a:p>
        </p:txBody>
      </p:sp>
      <p:sp>
        <p:nvSpPr>
          <p:cNvPr id="5" name="灯片编号占位符 4"/>
          <p:cNvSpPr>
            <a:spLocks noGrp="1"/>
          </p:cNvSpPr>
          <p:nvPr>
            <p:ph type="sldNum" sz="quarter" idx="12"/>
          </p:nvPr>
        </p:nvSpPr>
        <p:spPr/>
        <p:txBody>
          <a:bodyPr/>
          <a:lstStyle/>
          <a:p>
            <a:fld id="{9880C485-3EAF-4318-915D-9216C2569B1B}" type="slidenum">
              <a:rPr lang="zh-CN" altLang="en-US" smtClean="0"/>
              <a:pPr/>
              <a:t>8</a:t>
            </a:fld>
            <a:endParaRPr lang="zh-CN" altLang="en-US"/>
          </a:p>
        </p:txBody>
      </p:sp>
    </p:spTree>
    <p:extLst>
      <p:ext uri="{BB962C8B-B14F-4D97-AF65-F5344CB8AC3E}">
        <p14:creationId xmlns:p14="http://schemas.microsoft.com/office/powerpoint/2010/main" val="11925281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命题函数与量词</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23528" y="980728"/>
                <a:ext cx="8640960" cy="5688632"/>
              </a:xfrm>
            </p:spPr>
            <p:txBody>
              <a:bodyPr>
                <a:normAutofit/>
              </a:bodyPr>
              <a:lstStyle/>
              <a:p>
                <a:r>
                  <a:rPr lang="zh-CN" altLang="en-US" b="1" dirty="0" smtClean="0">
                    <a:latin typeface="Times New Roman" panose="02020603050405020304" pitchFamily="18" charset="0"/>
                    <a:cs typeface="Times New Roman" panose="02020603050405020304" pitchFamily="18" charset="0"/>
                  </a:rPr>
                  <a:t>客体变元的论述范围称为</a:t>
                </a:r>
                <a:r>
                  <a:rPr lang="zh-CN" altLang="en-US" b="1" dirty="0" smtClean="0">
                    <a:solidFill>
                      <a:srgbClr val="CC0099"/>
                    </a:solidFill>
                    <a:latin typeface="Times New Roman" panose="02020603050405020304" pitchFamily="18" charset="0"/>
                    <a:cs typeface="Times New Roman" panose="02020603050405020304" pitchFamily="18" charset="0"/>
                  </a:rPr>
                  <a:t>个体域</a:t>
                </a:r>
                <a:r>
                  <a:rPr lang="zh-CN" altLang="en-US" b="1" dirty="0" smtClean="0">
                    <a:latin typeface="Times New Roman" panose="02020603050405020304" pitchFamily="18" charset="0"/>
                    <a:cs typeface="Times New Roman" panose="02020603050405020304" pitchFamily="18" charset="0"/>
                  </a:rPr>
                  <a:t>。个体域可以是有限的，也可以是无限的，把各种个体域综合在一起作为论述范围的域称</a:t>
                </a:r>
                <a:r>
                  <a:rPr lang="zh-CN" altLang="en-US" b="1" dirty="0" smtClean="0">
                    <a:solidFill>
                      <a:srgbClr val="CC0099"/>
                    </a:solidFill>
                    <a:latin typeface="Times New Roman" panose="02020603050405020304" pitchFamily="18" charset="0"/>
                    <a:cs typeface="Times New Roman" panose="02020603050405020304" pitchFamily="18" charset="0"/>
                  </a:rPr>
                  <a:t>全总个体域</a:t>
                </a:r>
                <a:r>
                  <a:rPr lang="zh-CN" altLang="en-US" b="1" dirty="0" smtClean="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14:m>
                  <m:oMath xmlns:m="http://schemas.openxmlformats.org/officeDocument/2006/math">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oMath>
                </a14:m>
                <a:r>
                  <a:rPr lang="zh-CN" altLang="en-US" b="1" dirty="0" smtClean="0">
                    <a:latin typeface="Times New Roman" panose="02020603050405020304" pitchFamily="18" charset="0"/>
                    <a:cs typeface="Times New Roman" panose="02020603050405020304" pitchFamily="18" charset="0"/>
                  </a:rPr>
                  <a:t>或</a:t>
                </a:r>
                <a14:m>
                  <m:oMath xmlns:m="http://schemas.openxmlformats.org/officeDocument/2006/math">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oMath>
                </a14:m>
                <a:r>
                  <a:rPr lang="zh-CN" altLang="en-US" b="1" dirty="0" smtClean="0">
                    <a:latin typeface="Times New Roman" panose="02020603050405020304" pitchFamily="18" charset="0"/>
                    <a:cs typeface="Times New Roman" panose="02020603050405020304" pitchFamily="18" charset="0"/>
                  </a:rPr>
                  <a:t>表示“对所有的</a:t>
                </a:r>
                <a14:m>
                  <m:oMath xmlns:m="http://schemas.openxmlformats.org/officeDocument/2006/math">
                    <m:r>
                      <a:rPr lang="en-US" altLang="zh-CN" b="1" i="1">
                        <a:latin typeface="Cambria Math" panose="02040503050406030204" pitchFamily="18" charset="0"/>
                        <a:ea typeface="Cambria Math" panose="02040503050406030204" pitchFamily="18" charset="0"/>
                      </a:rPr>
                      <m:t>𝒙</m:t>
                    </m:r>
                  </m:oMath>
                </a14:m>
                <a:r>
                  <a:rPr lang="zh-CN" altLang="en-US" b="1" dirty="0" smtClean="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14:m>
                  <m:oMath xmlns:m="http://schemas.openxmlformats.org/officeDocument/2006/math">
                    <m:r>
                      <a:rPr lang="en-US" altLang="zh-CN" b="1" i="1" dirty="0" smtClean="0">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oMath>
                </a14:m>
                <a:r>
                  <a:rPr lang="zh-CN" altLang="en-US" b="1" dirty="0" smtClean="0">
                    <a:latin typeface="Times New Roman" panose="02020603050405020304" pitchFamily="18" charset="0"/>
                    <a:cs typeface="Times New Roman" panose="02020603050405020304" pitchFamily="18" charset="0"/>
                  </a:rPr>
                  <a:t>表示“存在一些</a:t>
                </a:r>
                <a14:m>
                  <m:oMath xmlns:m="http://schemas.openxmlformats.org/officeDocument/2006/math">
                    <m:r>
                      <a:rPr lang="en-US" altLang="zh-CN" b="1" i="1">
                        <a:latin typeface="Cambria Math" panose="02040503050406030204" pitchFamily="18" charset="0"/>
                        <a:ea typeface="Cambria Math" panose="02040503050406030204" pitchFamily="18" charset="0"/>
                      </a:rPr>
                      <m:t>𝒙</m:t>
                    </m:r>
                  </m:oMath>
                </a14:m>
                <a:r>
                  <a:rPr lang="zh-CN" altLang="en-US" b="1" dirty="0" smtClean="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r>
                  <a:rPr lang="zh-CN" altLang="en-US" b="1" dirty="0" smtClean="0">
                    <a:solidFill>
                      <a:srgbClr val="0000CC"/>
                    </a:solidFill>
                    <a:latin typeface="Times New Roman" panose="02020603050405020304" pitchFamily="18" charset="0"/>
                    <a:cs typeface="Times New Roman" panose="02020603050405020304" pitchFamily="18" charset="0"/>
                  </a:rPr>
                  <a:t>例如</a:t>
                </a:r>
                <a:r>
                  <a:rPr lang="en-US" altLang="zh-CN" b="1" dirty="0" smtClean="0">
                    <a:solidFill>
                      <a:srgbClr val="0000CC"/>
                    </a:solidFill>
                    <a:latin typeface="Times New Roman" panose="02020603050405020304" pitchFamily="18" charset="0"/>
                    <a:cs typeface="Times New Roman" panose="02020603050405020304" pitchFamily="18" charset="0"/>
                    <a:sym typeface="Wingdings" panose="05000000000000000000" pitchFamily="2" charset="2"/>
                  </a:rPr>
                  <a:t>:</a:t>
                </a:r>
                <a:r>
                  <a:rPr lang="en-US" altLang="zh-CN" b="1" dirty="0" smtClean="0">
                    <a:latin typeface="Times New Roman" panose="02020603050405020304" pitchFamily="18" charset="0"/>
                    <a:cs typeface="Times New Roman" panose="02020603050405020304" pitchFamily="18" charset="0"/>
                    <a:sym typeface="Wingdings" panose="05000000000000000000" pitchFamily="2" charset="2"/>
                  </a:rPr>
                  <a:t> (a)</a:t>
                </a:r>
                <a:r>
                  <a:rPr lang="zh-CN" altLang="en-US" b="1" dirty="0" smtClean="0">
                    <a:latin typeface="Times New Roman" panose="02020603050405020304" pitchFamily="18" charset="0"/>
                    <a:cs typeface="Times New Roman" panose="02020603050405020304" pitchFamily="18" charset="0"/>
                    <a:sym typeface="Wingdings" panose="05000000000000000000" pitchFamily="2" charset="2"/>
                  </a:rPr>
                  <a:t>所有的人都是要呼吸的。</a:t>
                </a:r>
                <a:endParaRPr lang="en-US" altLang="zh-CN" b="1" dirty="0" smtClean="0">
                  <a:latin typeface="Times New Roman" panose="02020603050405020304" pitchFamily="18" charset="0"/>
                  <a:cs typeface="Times New Roman" panose="02020603050405020304" pitchFamily="18" charset="0"/>
                  <a:sym typeface="Wingdings" panose="05000000000000000000" pitchFamily="2" charset="2"/>
                </a:endParaRPr>
              </a:p>
              <a:p>
                <a:pPr marL="0" indent="0">
                  <a:buNone/>
                </a:pPr>
                <a:r>
                  <a:rPr lang="en-US" altLang="zh-CN" b="1" dirty="0" smtClean="0">
                    <a:latin typeface="Times New Roman" panose="02020603050405020304" pitchFamily="18" charset="0"/>
                    <a:cs typeface="Times New Roman" panose="02020603050405020304" pitchFamily="18" charset="0"/>
                    <a:sym typeface="Wingdings" panose="05000000000000000000" pitchFamily="2" charset="2"/>
                  </a:rPr>
                  <a:t>               (b)</a:t>
                </a:r>
                <a:r>
                  <a:rPr lang="zh-CN" altLang="en-US" b="1" dirty="0" smtClean="0">
                    <a:latin typeface="Times New Roman" panose="02020603050405020304" pitchFamily="18" charset="0"/>
                    <a:cs typeface="Times New Roman" panose="02020603050405020304" pitchFamily="18" charset="0"/>
                    <a:sym typeface="Wingdings" panose="05000000000000000000" pitchFamily="2" charset="2"/>
                  </a:rPr>
                  <a:t>每个学生都要参加考试。</a:t>
                </a:r>
                <a:endParaRPr lang="en-US" altLang="zh-CN" b="1" dirty="0" smtClean="0">
                  <a:latin typeface="Times New Roman" panose="02020603050405020304" pitchFamily="18" charset="0"/>
                  <a:cs typeface="Times New Roman" panose="02020603050405020304" pitchFamily="18" charset="0"/>
                  <a:sym typeface="Wingdings" panose="05000000000000000000" pitchFamily="2" charset="2"/>
                </a:endParaRPr>
              </a:p>
              <a:p>
                <a:pPr marL="0" indent="0">
                  <a:buNone/>
                </a:pPr>
                <a:r>
                  <a:rPr lang="en-US" altLang="zh-CN" b="1" dirty="0">
                    <a:latin typeface="Times New Roman" panose="02020603050405020304" pitchFamily="18" charset="0"/>
                    <a:cs typeface="Times New Roman" panose="02020603050405020304" pitchFamily="18" charset="0"/>
                    <a:sym typeface="Wingdings" panose="05000000000000000000" pitchFamily="2" charset="2"/>
                  </a:rPr>
                  <a:t> </a:t>
                </a:r>
                <a:r>
                  <a:rPr lang="en-US" altLang="zh-CN" b="1" dirty="0" smtClean="0">
                    <a:latin typeface="Times New Roman" panose="02020603050405020304" pitchFamily="18" charset="0"/>
                    <a:cs typeface="Times New Roman" panose="02020603050405020304" pitchFamily="18" charset="0"/>
                    <a:sym typeface="Wingdings" panose="05000000000000000000" pitchFamily="2" charset="2"/>
                  </a:rPr>
                  <a:t>              (c)</a:t>
                </a:r>
                <a:r>
                  <a:rPr lang="zh-CN" altLang="en-US" b="1" dirty="0" smtClean="0">
                    <a:latin typeface="Times New Roman" panose="02020603050405020304" pitchFamily="18" charset="0"/>
                    <a:cs typeface="Times New Roman" panose="02020603050405020304" pitchFamily="18" charset="0"/>
                    <a:sym typeface="Wingdings" panose="05000000000000000000" pitchFamily="2" charset="2"/>
                  </a:rPr>
                  <a:t>任何整数或是正的或是负的。</a:t>
                </a:r>
                <a:endParaRPr lang="en-US" altLang="zh-CN" b="1" dirty="0" smtClean="0">
                  <a:latin typeface="Times New Roman" panose="02020603050405020304" pitchFamily="18" charset="0"/>
                  <a:cs typeface="Times New Roman" panose="02020603050405020304" pitchFamily="18" charset="0"/>
                  <a:sym typeface="Wingdings" panose="05000000000000000000" pitchFamily="2" charset="2"/>
                </a:endParaRPr>
              </a:p>
              <a:p>
                <a:pPr marL="0" indent="0">
                  <a:buNone/>
                </a:pPr>
                <a:r>
                  <a:rPr lang="zh-CN" altLang="en-US" b="1" dirty="0" smtClean="0">
                    <a:solidFill>
                      <a:srgbClr val="0000CC"/>
                    </a:solidFill>
                    <a:latin typeface="Times New Roman" panose="02020603050405020304" pitchFamily="18" charset="0"/>
                    <a:cs typeface="Times New Roman" panose="02020603050405020304" pitchFamily="18" charset="0"/>
                    <a:sym typeface="Wingdings" panose="05000000000000000000" pitchFamily="2" charset="2"/>
                  </a:rPr>
                  <a:t>  解</a:t>
                </a:r>
                <a:r>
                  <a:rPr lang="en-US" altLang="zh-CN" b="1" dirty="0" smtClean="0">
                    <a:solidFill>
                      <a:srgbClr val="0000CC"/>
                    </a:solidFill>
                    <a:latin typeface="Times New Roman" panose="02020603050405020304" pitchFamily="18" charset="0"/>
                    <a:cs typeface="Times New Roman" panose="02020603050405020304" pitchFamily="18" charset="0"/>
                    <a:sym typeface="Wingdings" panose="05000000000000000000" pitchFamily="2" charset="2"/>
                  </a:rPr>
                  <a:t>.</a:t>
                </a:r>
                <a:r>
                  <a:rPr lang="zh-CN" altLang="en-US" b="1" dirty="0" smtClean="0">
                    <a:latin typeface="Times New Roman" panose="02020603050405020304" pitchFamily="18" charset="0"/>
                    <a:cs typeface="Times New Roman" panose="02020603050405020304" pitchFamily="18" charset="0"/>
                    <a:sym typeface="Wingdings" panose="05000000000000000000" pitchFamily="2" charset="2"/>
                  </a:rPr>
                  <a:t>设</a:t>
                </a:r>
                <a14:m>
                  <m:oMath xmlns:m="http://schemas.openxmlformats.org/officeDocument/2006/math">
                    <m:r>
                      <a:rPr lang="en-US" altLang="zh-CN" b="1" i="1" smtClean="0">
                        <a:latin typeface="Cambria Math" panose="02040503050406030204" pitchFamily="18" charset="0"/>
                        <a:ea typeface="Cambria Math" panose="02040503050406030204" pitchFamily="18" charset="0"/>
                      </a:rPr>
                      <m:t>𝑴</m:t>
                    </m:r>
                    <m:r>
                      <a:rPr lang="en-US" altLang="zh-CN" b="1" i="0" smtClean="0">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oMath>
                </a14:m>
                <a:r>
                  <a:rPr lang="zh-CN" altLang="en-US" b="1" dirty="0" smtClean="0">
                    <a:latin typeface="Times New Roman" panose="02020603050405020304" pitchFamily="18" charset="0"/>
                    <a:cs typeface="Times New Roman" panose="02020603050405020304" pitchFamily="18" charset="0"/>
                    <a:sym typeface="Wingdings" panose="05000000000000000000" pitchFamily="2" charset="2"/>
                  </a:rPr>
                  <a:t>：</a:t>
                </a:r>
                <a14:m>
                  <m:oMath xmlns:m="http://schemas.openxmlformats.org/officeDocument/2006/math">
                    <m:r>
                      <a:rPr lang="en-US" altLang="zh-CN" b="1" i="1">
                        <a:latin typeface="Cambria Math" panose="02040503050406030204" pitchFamily="18" charset="0"/>
                        <a:ea typeface="Cambria Math" panose="02040503050406030204" pitchFamily="18" charset="0"/>
                      </a:rPr>
                      <m:t>𝒙</m:t>
                    </m:r>
                  </m:oMath>
                </a14:m>
                <a:r>
                  <a:rPr lang="zh-CN" altLang="en-US" b="1" dirty="0" smtClean="0">
                    <a:latin typeface="Times New Roman" panose="02020603050405020304" pitchFamily="18" charset="0"/>
                    <a:cs typeface="Times New Roman" panose="02020603050405020304" pitchFamily="18" charset="0"/>
                    <a:sym typeface="Wingdings" panose="05000000000000000000" pitchFamily="2" charset="2"/>
                  </a:rPr>
                  <a:t>是人，</a:t>
                </a:r>
                <a14:m>
                  <m:oMath xmlns:m="http://schemas.openxmlformats.org/officeDocument/2006/math">
                    <m:r>
                      <a:rPr lang="en-US" altLang="zh-CN" b="1" i="1" smtClean="0">
                        <a:latin typeface="Cambria Math" panose="02040503050406030204" pitchFamily="18" charset="0"/>
                        <a:ea typeface="Cambria Math" panose="02040503050406030204" pitchFamily="18" charset="0"/>
                      </a:rPr>
                      <m:t>𝑯</m:t>
                    </m:r>
                    <m:r>
                      <a:rPr lang="en-US" altLang="zh-CN" b="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oMath>
                </a14:m>
                <a:r>
                  <a:rPr lang="zh-CN" altLang="en-US" b="1" dirty="0">
                    <a:latin typeface="Times New Roman" panose="02020603050405020304" pitchFamily="18" charset="0"/>
                    <a:cs typeface="Times New Roman" panose="02020603050405020304" pitchFamily="18" charset="0"/>
                    <a:sym typeface="Wingdings" panose="05000000000000000000" pitchFamily="2" charset="2"/>
                  </a:rPr>
                  <a:t>：</a:t>
                </a:r>
                <a14:m>
                  <m:oMath xmlns:m="http://schemas.openxmlformats.org/officeDocument/2006/math">
                    <m:r>
                      <a:rPr lang="en-US" altLang="zh-CN" b="1" i="1">
                        <a:latin typeface="Cambria Math" panose="02040503050406030204" pitchFamily="18" charset="0"/>
                        <a:ea typeface="Cambria Math" panose="02040503050406030204" pitchFamily="18" charset="0"/>
                      </a:rPr>
                      <m:t>𝒙</m:t>
                    </m:r>
                  </m:oMath>
                </a14:m>
                <a:r>
                  <a:rPr lang="zh-CN" altLang="en-US" b="1" dirty="0" smtClean="0">
                    <a:latin typeface="Times New Roman" panose="02020603050405020304" pitchFamily="18" charset="0"/>
                    <a:cs typeface="Times New Roman" panose="02020603050405020304" pitchFamily="18" charset="0"/>
                    <a:sym typeface="Wingdings" panose="05000000000000000000" pitchFamily="2" charset="2"/>
                  </a:rPr>
                  <a:t>要呼吸。</a:t>
                </a:r>
                <a:endParaRPr lang="en-US" altLang="zh-CN" b="1" dirty="0" smtClean="0">
                  <a:latin typeface="Times New Roman" panose="02020603050405020304" pitchFamily="18" charset="0"/>
                  <a:cs typeface="Times New Roman" panose="02020603050405020304" pitchFamily="18" charset="0"/>
                  <a:sym typeface="Wingdings" panose="05000000000000000000" pitchFamily="2" charset="2"/>
                </a:endParaRPr>
              </a:p>
              <a:p>
                <a:pPr marL="0" indent="0">
                  <a:buNone/>
                </a:pPr>
                <a:r>
                  <a:rPr lang="en-US" altLang="zh-CN" b="1" dirty="0" smtClean="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altLang="zh-CN" b="1" i="1" smtClean="0">
                        <a:latin typeface="Cambria Math" panose="02040503050406030204" pitchFamily="18" charset="0"/>
                        <a:ea typeface="Cambria Math" panose="02040503050406030204" pitchFamily="18" charset="0"/>
                      </a:rPr>
                      <m:t>𝑷</m:t>
                    </m:r>
                    <m:r>
                      <a:rPr lang="en-US" altLang="zh-CN" b="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oMath>
                </a14:m>
                <a:r>
                  <a:rPr lang="zh-CN" altLang="en-US" b="1" dirty="0">
                    <a:latin typeface="Times New Roman" panose="02020603050405020304" pitchFamily="18" charset="0"/>
                    <a:cs typeface="Times New Roman" panose="02020603050405020304" pitchFamily="18" charset="0"/>
                    <a:sym typeface="Wingdings" panose="05000000000000000000" pitchFamily="2" charset="2"/>
                  </a:rPr>
                  <a:t>：</a:t>
                </a:r>
                <a14:m>
                  <m:oMath xmlns:m="http://schemas.openxmlformats.org/officeDocument/2006/math">
                    <m:r>
                      <a:rPr lang="en-US" altLang="zh-CN" b="1" i="1">
                        <a:latin typeface="Cambria Math" panose="02040503050406030204" pitchFamily="18" charset="0"/>
                        <a:ea typeface="Cambria Math" panose="02040503050406030204" pitchFamily="18" charset="0"/>
                      </a:rPr>
                      <m:t>𝒙</m:t>
                    </m:r>
                  </m:oMath>
                </a14:m>
                <a:r>
                  <a:rPr lang="zh-CN" altLang="en-US" b="1" dirty="0" smtClean="0">
                    <a:latin typeface="Times New Roman" panose="02020603050405020304" pitchFamily="18" charset="0"/>
                    <a:cs typeface="Times New Roman" panose="02020603050405020304" pitchFamily="18" charset="0"/>
                    <a:sym typeface="Wingdings" panose="05000000000000000000" pitchFamily="2" charset="2"/>
                  </a:rPr>
                  <a:t>是学生，</a:t>
                </a:r>
                <a14:m>
                  <m:oMath xmlns:m="http://schemas.openxmlformats.org/officeDocument/2006/math">
                    <m:r>
                      <a:rPr lang="en-US" altLang="zh-CN" b="1" i="1" smtClean="0">
                        <a:latin typeface="Cambria Math" panose="02040503050406030204" pitchFamily="18" charset="0"/>
                        <a:ea typeface="Cambria Math" panose="02040503050406030204" pitchFamily="18" charset="0"/>
                      </a:rPr>
                      <m:t>𝑸</m:t>
                    </m:r>
                    <m:r>
                      <a:rPr lang="en-US" altLang="zh-CN" b="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oMath>
                </a14:m>
                <a:r>
                  <a:rPr lang="zh-CN" altLang="en-US" b="1" dirty="0">
                    <a:latin typeface="Times New Roman" panose="02020603050405020304" pitchFamily="18" charset="0"/>
                    <a:cs typeface="Times New Roman" panose="02020603050405020304" pitchFamily="18" charset="0"/>
                    <a:sym typeface="Wingdings" panose="05000000000000000000" pitchFamily="2" charset="2"/>
                  </a:rPr>
                  <a:t>：</a:t>
                </a:r>
                <a14:m>
                  <m:oMath xmlns:m="http://schemas.openxmlformats.org/officeDocument/2006/math">
                    <m:r>
                      <a:rPr lang="en-US" altLang="zh-CN" b="1" i="1">
                        <a:latin typeface="Cambria Math" panose="02040503050406030204" pitchFamily="18" charset="0"/>
                        <a:ea typeface="Cambria Math" panose="02040503050406030204" pitchFamily="18" charset="0"/>
                      </a:rPr>
                      <m:t>𝒙</m:t>
                    </m:r>
                  </m:oMath>
                </a14:m>
                <a:r>
                  <a:rPr lang="zh-CN" altLang="en-US" b="1" dirty="0" smtClean="0">
                    <a:latin typeface="Times New Roman" panose="02020603050405020304" pitchFamily="18" charset="0"/>
                    <a:cs typeface="Times New Roman" panose="02020603050405020304" pitchFamily="18" charset="0"/>
                    <a:sym typeface="Wingdings" panose="05000000000000000000" pitchFamily="2" charset="2"/>
                  </a:rPr>
                  <a:t>要参加考试。</a:t>
                </a:r>
                <a:endParaRPr lang="en-US" altLang="zh-CN" b="1" dirty="0" smtClean="0">
                  <a:latin typeface="Times New Roman" panose="02020603050405020304" pitchFamily="18" charset="0"/>
                  <a:cs typeface="Times New Roman" panose="02020603050405020304" pitchFamily="18" charset="0"/>
                  <a:sym typeface="Wingdings" panose="05000000000000000000" pitchFamily="2" charset="2"/>
                </a:endParaRPr>
              </a:p>
              <a:p>
                <a:pPr marL="0" indent="0">
                  <a:buNone/>
                </a:pPr>
                <a:r>
                  <a:rPr lang="en-US" altLang="zh-CN" b="1" dirty="0" smtClean="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altLang="zh-CN" b="1" i="1" smtClean="0">
                        <a:latin typeface="Cambria Math" panose="02040503050406030204" pitchFamily="18" charset="0"/>
                        <a:ea typeface="Cambria Math" panose="02040503050406030204" pitchFamily="18" charset="0"/>
                      </a:rPr>
                      <m:t>𝑰</m:t>
                    </m:r>
                    <m:r>
                      <a:rPr lang="en-US" altLang="zh-CN" b="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oMath>
                </a14:m>
                <a:r>
                  <a:rPr lang="zh-CN" altLang="en-US" b="1" dirty="0">
                    <a:latin typeface="Times New Roman" panose="02020603050405020304" pitchFamily="18" charset="0"/>
                    <a:cs typeface="Times New Roman" panose="02020603050405020304" pitchFamily="18" charset="0"/>
                    <a:sym typeface="Wingdings" panose="05000000000000000000" pitchFamily="2" charset="2"/>
                  </a:rPr>
                  <a:t>：</a:t>
                </a:r>
                <a14:m>
                  <m:oMath xmlns:m="http://schemas.openxmlformats.org/officeDocument/2006/math">
                    <m:r>
                      <a:rPr lang="en-US" altLang="zh-CN" b="1" i="1">
                        <a:latin typeface="Cambria Math" panose="02040503050406030204" pitchFamily="18" charset="0"/>
                        <a:ea typeface="Cambria Math" panose="02040503050406030204" pitchFamily="18" charset="0"/>
                      </a:rPr>
                      <m:t>𝒙</m:t>
                    </m:r>
                  </m:oMath>
                </a14:m>
                <a:r>
                  <a:rPr lang="zh-CN" altLang="en-US" b="1" dirty="0" smtClean="0">
                    <a:latin typeface="Times New Roman" panose="02020603050405020304" pitchFamily="18" charset="0"/>
                    <a:cs typeface="Times New Roman" panose="02020603050405020304" pitchFamily="18" charset="0"/>
                    <a:sym typeface="Wingdings" panose="05000000000000000000" pitchFamily="2" charset="2"/>
                  </a:rPr>
                  <a:t>是整数，</a:t>
                </a:r>
                <a14:m>
                  <m:oMath xmlns:m="http://schemas.openxmlformats.org/officeDocument/2006/math">
                    <m:r>
                      <a:rPr lang="en-US" altLang="zh-CN" b="1" i="1" smtClean="0">
                        <a:latin typeface="Cambria Math" panose="02040503050406030204" pitchFamily="18" charset="0"/>
                        <a:ea typeface="Cambria Math" panose="02040503050406030204" pitchFamily="18" charset="0"/>
                      </a:rPr>
                      <m:t>𝑹</m:t>
                    </m:r>
                    <m:r>
                      <a:rPr lang="en-US" altLang="zh-CN" b="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oMath>
                </a14:m>
                <a:r>
                  <a:rPr lang="zh-CN" altLang="en-US" b="1" dirty="0">
                    <a:latin typeface="Times New Roman" panose="02020603050405020304" pitchFamily="18" charset="0"/>
                    <a:cs typeface="Times New Roman" panose="02020603050405020304" pitchFamily="18" charset="0"/>
                    <a:sym typeface="Wingdings" panose="05000000000000000000" pitchFamily="2" charset="2"/>
                  </a:rPr>
                  <a:t>：</a:t>
                </a:r>
                <a14:m>
                  <m:oMath xmlns:m="http://schemas.openxmlformats.org/officeDocument/2006/math">
                    <m:r>
                      <a:rPr lang="en-US" altLang="zh-CN" b="1" i="1">
                        <a:latin typeface="Cambria Math" panose="02040503050406030204" pitchFamily="18" charset="0"/>
                        <a:ea typeface="Cambria Math" panose="02040503050406030204" pitchFamily="18" charset="0"/>
                      </a:rPr>
                      <m:t>𝒙</m:t>
                    </m:r>
                  </m:oMath>
                </a14:m>
                <a:r>
                  <a:rPr lang="zh-CN" altLang="en-US" b="1" dirty="0" smtClean="0">
                    <a:latin typeface="Times New Roman" panose="02020603050405020304" pitchFamily="18" charset="0"/>
                    <a:cs typeface="Times New Roman" panose="02020603050405020304" pitchFamily="18" charset="0"/>
                    <a:sym typeface="Wingdings" panose="05000000000000000000" pitchFamily="2" charset="2"/>
                  </a:rPr>
                  <a:t>是正数，</a:t>
                </a:r>
                <a14:m>
                  <m:oMath xmlns:m="http://schemas.openxmlformats.org/officeDocument/2006/math">
                    <m:r>
                      <a:rPr lang="en-US" altLang="zh-CN" b="1" i="1" smtClean="0">
                        <a:latin typeface="Cambria Math" panose="02040503050406030204" pitchFamily="18" charset="0"/>
                        <a:ea typeface="Cambria Math" panose="02040503050406030204" pitchFamily="18" charset="0"/>
                      </a:rPr>
                      <m:t>𝑵</m:t>
                    </m:r>
                    <m:r>
                      <a:rPr lang="en-US" altLang="zh-CN" b="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oMath>
                </a14:m>
                <a:r>
                  <a:rPr lang="zh-CN" altLang="en-US" b="1" dirty="0">
                    <a:latin typeface="Times New Roman" panose="02020603050405020304" pitchFamily="18" charset="0"/>
                    <a:cs typeface="Times New Roman" panose="02020603050405020304" pitchFamily="18" charset="0"/>
                    <a:sym typeface="Wingdings" panose="05000000000000000000" pitchFamily="2" charset="2"/>
                  </a:rPr>
                  <a:t>：</a:t>
                </a:r>
                <a14:m>
                  <m:oMath xmlns:m="http://schemas.openxmlformats.org/officeDocument/2006/math">
                    <m:r>
                      <a:rPr lang="en-US" altLang="zh-CN" b="1" i="1">
                        <a:latin typeface="Cambria Math" panose="02040503050406030204" pitchFamily="18" charset="0"/>
                        <a:ea typeface="Cambria Math" panose="02040503050406030204" pitchFamily="18" charset="0"/>
                      </a:rPr>
                      <m:t>𝒙</m:t>
                    </m:r>
                  </m:oMath>
                </a14:m>
                <a:r>
                  <a:rPr lang="zh-CN" altLang="en-US" b="1" dirty="0" smtClean="0">
                    <a:latin typeface="Times New Roman" panose="02020603050405020304" pitchFamily="18" charset="0"/>
                    <a:cs typeface="Times New Roman" panose="02020603050405020304" pitchFamily="18" charset="0"/>
                    <a:sym typeface="Wingdings" panose="05000000000000000000" pitchFamily="2" charset="2"/>
                  </a:rPr>
                  <a:t>是负数。</a:t>
                </a:r>
                <a:endParaRPr lang="en-US" altLang="zh-CN" b="1" dirty="0">
                  <a:latin typeface="Times New Roman" panose="02020603050405020304" pitchFamily="18" charset="0"/>
                  <a:cs typeface="Times New Roman" panose="02020603050405020304" pitchFamily="18" charset="0"/>
                  <a:sym typeface="Wingdings" panose="05000000000000000000" pitchFamily="2" charset="2"/>
                </a:endParaRPr>
              </a:p>
              <a:p>
                <a:pPr marL="0" indent="0">
                  <a:buNone/>
                </a:pPr>
                <a:r>
                  <a:rPr lang="en-US" altLang="zh-CN" b="1" dirty="0" smtClean="0">
                    <a:latin typeface="Times New Roman" panose="02020603050405020304" pitchFamily="18" charset="0"/>
                    <a:cs typeface="Times New Roman" panose="02020603050405020304" pitchFamily="18" charset="0"/>
                    <a:sym typeface="Wingdings" panose="05000000000000000000" pitchFamily="2" charset="2"/>
                  </a:rPr>
                  <a:t>       </a:t>
                </a:r>
                <a:r>
                  <a:rPr lang="zh-CN" altLang="en-US" b="1" dirty="0" smtClean="0">
                    <a:latin typeface="Times New Roman" panose="02020603050405020304" pitchFamily="18" charset="0"/>
                    <a:cs typeface="Times New Roman" panose="02020603050405020304" pitchFamily="18" charset="0"/>
                    <a:sym typeface="Wingdings" panose="05000000000000000000" pitchFamily="2" charset="2"/>
                  </a:rPr>
                  <a:t>则</a:t>
                </a:r>
                <a:r>
                  <a:rPr lang="en-US" altLang="zh-CN" b="1" dirty="0" smtClean="0">
                    <a:latin typeface="Times New Roman" panose="02020603050405020304" pitchFamily="18" charset="0"/>
                    <a:cs typeface="Times New Roman" panose="02020603050405020304" pitchFamily="18" charset="0"/>
                    <a:sym typeface="Wingdings" panose="05000000000000000000" pitchFamily="2" charset="2"/>
                  </a:rPr>
                  <a:t>(a) </a:t>
                </a:r>
                <a14:m>
                  <m:oMath xmlns:m="http://schemas.openxmlformats.org/officeDocument/2006/math">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𝑴</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𝑯</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oMath>
                </a14:m>
                <a:r>
                  <a:rPr lang="zh-CN" altLang="en-US" b="1" dirty="0" smtClean="0">
                    <a:latin typeface="Times New Roman" panose="02020603050405020304" pitchFamily="18" charset="0"/>
                    <a:cs typeface="Times New Roman" panose="02020603050405020304" pitchFamily="18" charset="0"/>
                    <a:sym typeface="Wingdings" panose="05000000000000000000" pitchFamily="2" charset="2"/>
                  </a:rPr>
                  <a:t>；</a:t>
                </a:r>
                <a:r>
                  <a:rPr lang="en-US" altLang="zh-CN" b="1" dirty="0">
                    <a:latin typeface="Times New Roman" panose="02020603050405020304" pitchFamily="18" charset="0"/>
                    <a:cs typeface="Times New Roman" panose="02020603050405020304" pitchFamily="18" charset="0"/>
                    <a:sym typeface="Wingdings" panose="05000000000000000000" pitchFamily="2" charset="2"/>
                  </a:rPr>
                  <a:t> </a:t>
                </a:r>
                <a:r>
                  <a:rPr lang="en-US" altLang="zh-CN" b="1" dirty="0" smtClean="0">
                    <a:latin typeface="Times New Roman" panose="02020603050405020304" pitchFamily="18" charset="0"/>
                    <a:cs typeface="Times New Roman" panose="02020603050405020304" pitchFamily="18" charset="0"/>
                    <a:sym typeface="Wingdings" panose="05000000000000000000" pitchFamily="2" charset="2"/>
                  </a:rPr>
                  <a:t>(b) </a:t>
                </a:r>
                <a14:m>
                  <m:oMath xmlns:m="http://schemas.openxmlformats.org/officeDocument/2006/math">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𝑷</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𝑸</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oMath>
                </a14:m>
                <a:r>
                  <a:rPr lang="en-US" altLang="zh-CN" b="1" dirty="0" smtClean="0">
                    <a:latin typeface="Times New Roman" panose="02020603050405020304" pitchFamily="18" charset="0"/>
                    <a:cs typeface="Times New Roman" panose="02020603050405020304" pitchFamily="18" charset="0"/>
                    <a:sym typeface="Wingdings" panose="05000000000000000000" pitchFamily="2" charset="2"/>
                  </a:rPr>
                  <a:t>;</a:t>
                </a:r>
              </a:p>
              <a:p>
                <a:pPr marL="0" indent="0">
                  <a:buNone/>
                </a:pPr>
                <a:r>
                  <a:rPr lang="en-US" altLang="zh-CN" b="1" dirty="0" smtClean="0">
                    <a:latin typeface="Times New Roman" panose="02020603050405020304" pitchFamily="18" charset="0"/>
                    <a:cs typeface="Times New Roman" panose="02020603050405020304" pitchFamily="18" charset="0"/>
                    <a:sym typeface="Wingdings" panose="05000000000000000000" pitchFamily="2" charset="2"/>
                  </a:rPr>
                  <a:t>           (c) </a:t>
                </a:r>
                <a14:m>
                  <m:oMath xmlns:m="http://schemas.openxmlformats.org/officeDocument/2006/math">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𝑰</m:t>
                    </m:r>
                    <m:d>
                      <m:dPr>
                        <m:ctrlPr>
                          <a:rPr lang="en-US" altLang="zh-CN" b="1" i="1" smtClean="0">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𝒙</m:t>
                        </m:r>
                      </m:e>
                    </m:d>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𝑹</m:t>
                    </m:r>
                    <m:d>
                      <m:dPr>
                        <m:ctrlPr>
                          <a:rPr lang="en-US" altLang="zh-CN" b="1" i="1" smtClean="0">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𝒙</m:t>
                        </m:r>
                      </m:e>
                    </m:d>
                    <m:r>
                      <a:rPr lang="en-US" altLang="zh-CN"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𝑵</m:t>
                    </m:r>
                    <m:d>
                      <m:dPr>
                        <m:ctrlPr>
                          <a:rPr lang="en-US" altLang="zh-CN" b="1" i="1" smtClean="0">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𝒙</m:t>
                        </m:r>
                      </m:e>
                    </m:d>
                    <m:r>
                      <a:rPr lang="en-US" altLang="zh-CN" b="1" i="1" smtClean="0">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m:t>
                    </m:r>
                  </m:oMath>
                </a14:m>
                <a:endParaRPr lang="en-US" altLang="zh-CN" b="1" dirty="0" smtClean="0">
                  <a:latin typeface="Times New Roman" panose="02020603050405020304" pitchFamily="18" charset="0"/>
                  <a:cs typeface="Times New Roman" panose="02020603050405020304" pitchFamily="18" charset="0"/>
                  <a:sym typeface="Wingdings" panose="05000000000000000000" pitchFamily="2" charset="2"/>
                </a:endParaRPr>
              </a:p>
              <a:p>
                <a:endParaRPr lang="en-US" altLang="zh-CN" dirty="0">
                  <a:sym typeface="Wingdings" panose="05000000000000000000" pitchFamily="2" charset="2"/>
                </a:endParaRPr>
              </a:p>
              <a:p>
                <a:endParaRPr lang="en-US" altLang="zh-CN" dirty="0" smtClean="0">
                  <a:sym typeface="Wingdings" panose="05000000000000000000" pitchFamily="2" charset="2"/>
                </a:endParaRPr>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23528" y="980728"/>
                <a:ext cx="8640960" cy="5688632"/>
              </a:xfrm>
              <a:blipFill rotWithShape="0">
                <a:blip r:embed="rId2"/>
                <a:stretch>
                  <a:fillRect l="-917" t="-857" b="-536"/>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B67C87BA-7BB4-4FBB-8EE6-A30C0FB65631}" type="datetime1">
              <a:rPr lang="zh-CN" altLang="en-US" smtClean="0"/>
              <a:pPr/>
              <a:t>2019/10/29</a:t>
            </a:fld>
            <a:endParaRPr lang="zh-CN" altLang="en-US" dirty="0"/>
          </a:p>
        </p:txBody>
      </p:sp>
      <p:sp>
        <p:nvSpPr>
          <p:cNvPr id="5" name="灯片编号占位符 4"/>
          <p:cNvSpPr>
            <a:spLocks noGrp="1"/>
          </p:cNvSpPr>
          <p:nvPr>
            <p:ph type="sldNum" sz="quarter" idx="12"/>
          </p:nvPr>
        </p:nvSpPr>
        <p:spPr/>
        <p:txBody>
          <a:bodyPr/>
          <a:lstStyle/>
          <a:p>
            <a:fld id="{9880C485-3EAF-4318-915D-9216C2569B1B}" type="slidenum">
              <a:rPr lang="zh-CN" altLang="en-US" smtClean="0"/>
              <a:pPr/>
              <a:t>9</a:t>
            </a:fld>
            <a:endParaRPr lang="zh-CN" altLang="en-US"/>
          </a:p>
        </p:txBody>
      </p:sp>
      <mc:AlternateContent xmlns:mc="http://schemas.openxmlformats.org/markup-compatibility/2006" xmlns:a14="http://schemas.microsoft.com/office/drawing/2010/main">
        <mc:Choice Requires="a14">
          <p:sp>
            <p:nvSpPr>
              <p:cNvPr id="6" name="文本框 5"/>
              <p:cNvSpPr txBox="1"/>
              <p:nvPr/>
            </p:nvSpPr>
            <p:spPr>
              <a:xfrm>
                <a:off x="6251848" y="2170887"/>
                <a:ext cx="2736304" cy="1569660"/>
              </a:xfrm>
              <a:prstGeom prst="rect">
                <a:avLst/>
              </a:prstGeom>
              <a:solidFill>
                <a:srgbClr val="FFFF00"/>
              </a:solidFill>
            </p:spPr>
            <p:txBody>
              <a:bodyPr wrap="square" rtlCol="0">
                <a:spAutoFit/>
              </a:bodyPr>
              <a:lstStyle/>
              <a:p>
                <a:pPr algn="just"/>
                <a:r>
                  <a:rPr lang="en-US" altLang="zh-CN" sz="2400" b="1" dirty="0" smtClean="0">
                    <a:ea typeface="Cambria Math" panose="02040503050406030204" pitchFamily="18" charset="0"/>
                  </a:rPr>
                  <a:t>“</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smtClean="0"/>
                  <a:t>”</a:t>
                </a:r>
                <a:r>
                  <a:rPr lang="zh-CN" altLang="en-US" sz="2400" b="1" dirty="0" smtClean="0"/>
                  <a:t>称为全称量词，表示“对所有的”，“每一个”，“对</a:t>
                </a:r>
                <a:r>
                  <a:rPr lang="zh-CN" altLang="en-US" sz="2400" b="1" dirty="0"/>
                  <a:t>任</a:t>
                </a:r>
                <a:r>
                  <a:rPr lang="zh-CN" altLang="en-US" sz="2400" b="1" dirty="0" smtClean="0"/>
                  <a:t>一个”。</a:t>
                </a:r>
                <a:endParaRPr lang="zh-CN" altLang="en-US" sz="2400" b="1" dirty="0"/>
              </a:p>
            </p:txBody>
          </p:sp>
        </mc:Choice>
        <mc:Fallback xmlns="">
          <p:sp>
            <p:nvSpPr>
              <p:cNvPr id="6" name="文本框 5"/>
              <p:cNvSpPr txBox="1">
                <a:spLocks noRot="1" noChangeAspect="1" noMove="1" noResize="1" noEditPoints="1" noAdjustHandles="1" noChangeArrowheads="1" noChangeShapeType="1" noTextEdit="1"/>
              </p:cNvSpPr>
              <p:nvPr/>
            </p:nvSpPr>
            <p:spPr>
              <a:xfrm>
                <a:off x="6251848" y="2170887"/>
                <a:ext cx="2736304" cy="1569660"/>
              </a:xfrm>
              <a:prstGeom prst="rect">
                <a:avLst/>
              </a:prstGeom>
              <a:blipFill rotWithShape="0">
                <a:blip r:embed="rId3"/>
                <a:stretch>
                  <a:fillRect l="-3571" t="-4651" r="-14732" b="-620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86210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barn(inVertical)">
                                      <p:cBhvr>
                                        <p:cTn id="7" dur="500"/>
                                        <p:tgtEl>
                                          <p:spTgt spid="3">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0" end="10"/>
                                            </p:txEl>
                                          </p:spTgt>
                                        </p:tgtEl>
                                        <p:attrNameLst>
                                          <p:attrName>style.visibility</p:attrName>
                                        </p:attrNameLst>
                                      </p:cBhvr>
                                      <p:to>
                                        <p:strVal val="visible"/>
                                      </p:to>
                                    </p:set>
                                    <p:anim calcmode="lin" valueType="num">
                                      <p:cBhvr additive="base">
                                        <p:cTn id="12"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heel(1)">
                                      <p:cBhvr>
                                        <p:cTn id="18"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7217</TotalTime>
  <Words>2485</Words>
  <Application>Microsoft Office PowerPoint</Application>
  <PresentationFormat>全屏显示(4:3)</PresentationFormat>
  <Paragraphs>498</Paragraphs>
  <Slides>55</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55</vt:i4>
      </vt:variant>
    </vt:vector>
  </HeadingPairs>
  <TitlesOfParts>
    <vt:vector size="64" baseType="lpstr">
      <vt:lpstr>华文细黑</vt:lpstr>
      <vt:lpstr>楷体</vt:lpstr>
      <vt:lpstr>宋体</vt:lpstr>
      <vt:lpstr>Arial</vt:lpstr>
      <vt:lpstr>Calibri</vt:lpstr>
      <vt:lpstr>Cambria Math</vt:lpstr>
      <vt:lpstr>Times New Roman</vt:lpstr>
      <vt:lpstr>Wingdings</vt:lpstr>
      <vt:lpstr>Office Theme</vt:lpstr>
      <vt:lpstr>第二章 谓词逻辑</vt:lpstr>
      <vt:lpstr>第二章 谓词逻辑</vt:lpstr>
      <vt:lpstr>2-1 谓词的概念和表示</vt:lpstr>
      <vt:lpstr>2-1 谓词的概念和表示</vt:lpstr>
      <vt:lpstr>2-2 命题函数与量词</vt:lpstr>
      <vt:lpstr>2-2 命题函数与量词</vt:lpstr>
      <vt:lpstr>2-2 命题函数与量词</vt:lpstr>
      <vt:lpstr>2-2 命题函数与量词</vt:lpstr>
      <vt:lpstr>2-2 命题函数与量词</vt:lpstr>
      <vt:lpstr>2-2 命题函数与量词</vt:lpstr>
      <vt:lpstr>2-2 命题函数与量词</vt:lpstr>
      <vt:lpstr>PowerPoint 演示文稿</vt:lpstr>
      <vt:lpstr>PowerPoint 演示文稿</vt:lpstr>
      <vt:lpstr>2-3 谓词公式与翻译</vt:lpstr>
      <vt:lpstr>2-3 谓词公式与翻译</vt:lpstr>
      <vt:lpstr>2-3 谓词公式与翻译</vt:lpstr>
      <vt:lpstr>2-3 谓词公式与翻译</vt:lpstr>
      <vt:lpstr>PowerPoint 演示文稿</vt:lpstr>
      <vt:lpstr>PowerPoint 演示文稿</vt:lpstr>
      <vt:lpstr>2-4 变元的约束</vt:lpstr>
      <vt:lpstr>2-4 变元的约束</vt:lpstr>
      <vt:lpstr>2-4 变元的约束</vt:lpstr>
      <vt:lpstr>2-4 变元的约束</vt:lpstr>
      <vt:lpstr>2-4 变元的约束</vt:lpstr>
      <vt:lpstr>2-4 变元的约束</vt:lpstr>
      <vt:lpstr>PowerPoint 演示文稿</vt:lpstr>
      <vt:lpstr>PowerPoint 演示文稿</vt:lpstr>
      <vt:lpstr>2-5 谓词演算的等价式与蕴含式</vt:lpstr>
      <vt:lpstr>2-5 谓词演算的等价式与蕴含式</vt:lpstr>
      <vt:lpstr>2-5 谓词演算的等价式与蕴含式</vt:lpstr>
      <vt:lpstr>2-5 谓词演算的等价式与蕴含式</vt:lpstr>
      <vt:lpstr>2-5 谓词演算的等价式与蕴含式</vt:lpstr>
      <vt:lpstr>2-5 谓词演算的等价式与蕴含式</vt:lpstr>
      <vt:lpstr>2-5 谓词演算的等价式与蕴含式</vt:lpstr>
      <vt:lpstr>2-5 谓词演算的等价式与蕴含式</vt:lpstr>
      <vt:lpstr>2-5 谓词演算的等价式与蕴含式</vt:lpstr>
      <vt:lpstr>PowerPoint 演示文稿</vt:lpstr>
      <vt:lpstr>PowerPoint 演示文稿</vt:lpstr>
      <vt:lpstr>2-6 前束范式</vt:lpstr>
      <vt:lpstr>2-6 前束范式</vt:lpstr>
      <vt:lpstr>2-6 前束范式</vt:lpstr>
      <vt:lpstr>2-6 前束范式</vt:lpstr>
      <vt:lpstr>2-6 前束范式</vt:lpstr>
      <vt:lpstr>PowerPoint 演示文稿</vt:lpstr>
      <vt:lpstr>PowerPoint 演示文稿</vt:lpstr>
      <vt:lpstr>2-7 谓词演算的推理理论</vt:lpstr>
      <vt:lpstr>2-7 谓词演算的推理理论</vt:lpstr>
      <vt:lpstr>2-7 谓词演算的推理理论</vt:lpstr>
      <vt:lpstr>2-7 谓词演算的推理理论</vt:lpstr>
      <vt:lpstr>2-7 谓词演算的推理理论</vt:lpstr>
      <vt:lpstr>2-7 谓词演算的推理理论</vt:lpstr>
      <vt:lpstr>2-7 谓词演算的推理理论</vt:lpstr>
      <vt:lpstr>2-7 谓词演算的推理理论</vt:lpstr>
      <vt:lpstr>2-7 谓词演算的推理理论</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Security</dc:title>
  <dc:creator>liuya</dc:creator>
  <cp:lastModifiedBy>Song Yan</cp:lastModifiedBy>
  <cp:revision>369</cp:revision>
  <dcterms:created xsi:type="dcterms:W3CDTF">2013-11-20T08:36:49Z</dcterms:created>
  <dcterms:modified xsi:type="dcterms:W3CDTF">2019-10-29T13:58:12Z</dcterms:modified>
</cp:coreProperties>
</file>