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80" r:id="rId12"/>
    <p:sldId id="279" r:id="rId13"/>
    <p:sldId id="267" r:id="rId14"/>
    <p:sldId id="268" r:id="rId15"/>
    <p:sldId id="269" r:id="rId16"/>
    <p:sldId id="270" r:id="rId17"/>
    <p:sldId id="271" r:id="rId18"/>
    <p:sldId id="277" r:id="rId19"/>
    <p:sldId id="272" r:id="rId20"/>
    <p:sldId id="273" r:id="rId21"/>
    <p:sldId id="274" r:id="rId22"/>
    <p:sldId id="275" r:id="rId23"/>
    <p:sldId id="276" r:id="rId24"/>
    <p:sldId id="281" r:id="rId25"/>
    <p:sldId id="282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CC0099"/>
    <a:srgbClr val="0000CC"/>
    <a:srgbClr val="008000"/>
    <a:srgbClr val="006600"/>
    <a:srgbClr val="FFFF00"/>
    <a:srgbClr val="00CC00"/>
    <a:srgbClr val="003300"/>
    <a:srgbClr val="FF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84369" autoAdjust="0"/>
  </p:normalViewPr>
  <p:slideViewPr>
    <p:cSldViewPr>
      <p:cViewPr varScale="1">
        <p:scale>
          <a:sx n="56" d="100"/>
          <a:sy n="56" d="100"/>
        </p:scale>
        <p:origin x="56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E5E8B-08FF-469A-9F28-B45358286531}" type="datetimeFigureOut">
              <a:rPr lang="zh-CN" altLang="en-US" smtClean="0"/>
              <a:pPr/>
              <a:t>2019/12/3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D98A8-1122-44FD-9FE9-90A4F1C88A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564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1C7979-2AF9-4986-8EEB-BA76D5F78672}" type="datetimeFigureOut">
              <a:rPr lang="zh-CN" altLang="en-US" smtClean="0"/>
              <a:pPr/>
              <a:t>2019/12/3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A1931-8A8A-4020-98D1-A9F66313D7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875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A1931-8A8A-4020-98D1-A9F66313D7C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377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348880"/>
            <a:ext cx="7772400" cy="1584177"/>
          </a:xfrm>
        </p:spPr>
        <p:txBody>
          <a:bodyPr>
            <a:noAutofit/>
          </a:bodyPr>
          <a:lstStyle>
            <a:lvl1pPr>
              <a:defRPr sz="4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4221088"/>
            <a:ext cx="6400800" cy="115212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1520" y="6381328"/>
            <a:ext cx="2133600" cy="365125"/>
          </a:xfrm>
        </p:spPr>
        <p:txBody>
          <a:bodyPr/>
          <a:lstStyle/>
          <a:p>
            <a:fld id="{65B32B7B-7177-4EEE-B276-F4E923D35417}" type="datetime1">
              <a:rPr lang="zh-CN" altLang="en-US" smtClean="0"/>
              <a:pPr/>
              <a:t>2019/12/3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4248" y="6381328"/>
            <a:ext cx="2133600" cy="365125"/>
          </a:xfrm>
        </p:spPr>
        <p:txBody>
          <a:bodyPr/>
          <a:lstStyle/>
          <a:p>
            <a:fld id="{9880C485-3EAF-4318-915D-9216C2569B1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1" y="81484"/>
            <a:ext cx="3125688" cy="6411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48668"/>
            <a:ext cx="5868144" cy="115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541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D341C-0445-4DA3-A0D0-A5ECCAB6362B}" type="datetime1">
              <a:rPr lang="zh-CN" altLang="en-US" smtClean="0"/>
              <a:pPr/>
              <a:t>2019/12/3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C485-3EAF-4318-915D-9216C2569B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042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41C1-CD86-4945-B298-A39AAD2F83B8}" type="datetime1">
              <a:rPr lang="zh-CN" altLang="en-US" smtClean="0"/>
              <a:pPr/>
              <a:t>2019/12/3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C485-3EAF-4318-915D-9216C2569B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258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740" y="70520"/>
            <a:ext cx="7775748" cy="1054224"/>
          </a:xfrm>
        </p:spPr>
        <p:txBody>
          <a:bodyPr>
            <a:noAutofit/>
          </a:bodyPr>
          <a:lstStyle>
            <a:lvl1pPr>
              <a:defRPr sz="4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608512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C87BA-7BB4-4FBB-8EE6-A30C0FB65631}" type="datetime1">
              <a:rPr lang="zh-CN" altLang="en-US" smtClean="0"/>
              <a:pPr/>
              <a:t>2019/12/3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C485-3EAF-4318-915D-9216C2569B1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2" y="2828"/>
            <a:ext cx="961008" cy="96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142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6A81-0DF8-4626-9FF8-A799D47EC597}" type="datetime1">
              <a:rPr lang="zh-CN" altLang="en-US" smtClean="0"/>
              <a:pPr/>
              <a:t>2019/12/3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C485-3EAF-4318-915D-9216C2569B1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72" y="0"/>
            <a:ext cx="3213720" cy="64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31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940966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60848"/>
            <a:ext cx="4038600" cy="40653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60848"/>
            <a:ext cx="4038600" cy="40653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FF7A2-A1AE-4FB4-AF9C-C7C2949EC399}" type="datetime1">
              <a:rPr lang="zh-CN" altLang="en-US" smtClean="0"/>
              <a:pPr/>
              <a:t>2019/12/3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C485-3EAF-4318-915D-9216C2569B1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72" y="0"/>
            <a:ext cx="3213720" cy="64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937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234888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96952"/>
            <a:ext cx="4040188" cy="31292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46336-9404-4325-8F99-F0396299EE27}" type="datetime1">
              <a:rPr lang="zh-CN" altLang="en-US" smtClean="0"/>
              <a:pPr/>
              <a:t>2019/12/3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C485-3EAF-4318-915D-9216C2569B1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72" y="0"/>
            <a:ext cx="3213720" cy="64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887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5EA8-E5B2-402E-9C02-9374C6759D19}" type="datetime1">
              <a:rPr lang="zh-CN" altLang="en-US" smtClean="0"/>
              <a:pPr/>
              <a:t>2019/12/3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C485-3EAF-4318-915D-9216C2569B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176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01B7-5F4C-40E9-B21A-27ECDE4A3598}" type="datetime1">
              <a:rPr lang="zh-CN" altLang="en-US" smtClean="0"/>
              <a:pPr/>
              <a:t>2019/12/3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C485-3EAF-4318-915D-9216C2569B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4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56DDF-DD45-46F5-A40F-8F7C4CDAB46F}" type="datetime1">
              <a:rPr lang="zh-CN" altLang="en-US" smtClean="0"/>
              <a:pPr/>
              <a:t>2019/12/3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C485-3EAF-4318-915D-9216C2569B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746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FFD6-45D1-45E2-AAEA-2730BA670BE0}" type="datetime1">
              <a:rPr lang="zh-CN" altLang="en-US" smtClean="0"/>
              <a:pPr/>
              <a:t>2019/12/3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C485-3EAF-4318-915D-9216C2569B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39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6C3F0-B6AE-44FF-8555-6B61A8136595}" type="datetime1">
              <a:rPr lang="zh-CN" altLang="en-US" smtClean="0"/>
              <a:pPr/>
              <a:t>2019/12/3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0C485-3EAF-4318-915D-9216C2569B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41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52600"/>
            <a:ext cx="7772400" cy="1219200"/>
          </a:xfrm>
        </p:spPr>
        <p:txBody>
          <a:bodyPr/>
          <a:lstStyle/>
          <a:p>
            <a:pPr algn="ctr"/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第四章 函数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627D6-AFC2-487A-BD25-D48625ADD72C}" type="datetime1">
              <a:rPr lang="zh-CN" altLang="en-US" smtClean="0"/>
              <a:pPr/>
              <a:t>2019/12/3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C485-3EAF-4318-915D-9216C2569B1B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762000" y="3505200"/>
            <a:ext cx="7696200" cy="205740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宋  燕</a:t>
            </a: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b="1" dirty="0" err="1">
                <a:latin typeface="Times New Roman" pitchFamily="18" charset="0"/>
                <a:cs typeface="Times New Roman" pitchFamily="18" charset="0"/>
              </a:rPr>
              <a:t>sonya_usst@126.com</a:t>
            </a: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Tel: 15901932526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78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4-1 </a:t>
            </a:r>
            <a:r>
              <a:rPr lang="zh-CN" altLang="en-US" dirty="0"/>
              <a:t>函数的概念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b="1" dirty="0" smtClean="0">
                    <a:solidFill>
                      <a:srgbClr val="0000CC"/>
                    </a:solidFill>
                  </a:rPr>
                  <a:t>定理</a:t>
                </a:r>
                <a:r>
                  <a:rPr lang="en-US" altLang="zh-CN" b="1" dirty="0" smtClean="0">
                    <a:solidFill>
                      <a:srgbClr val="0000CC"/>
                    </a:solidFill>
                  </a:rPr>
                  <a:t>4-1.1 </a:t>
                </a:r>
                <a:r>
                  <a:rPr lang="zh-CN" altLang="en-US" b="1" dirty="0" smtClean="0"/>
                  <a:t>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b="1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b="1" dirty="0" smtClean="0"/>
                  <a:t>为有限集，若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b="1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b="1" dirty="0" smtClean="0"/>
                  <a:t>的元素个数相同，即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</m:oMath>
                </a14:m>
                <a:r>
                  <a:rPr lang="zh-CN" altLang="en-US" b="1" dirty="0" smtClean="0"/>
                  <a:t>，则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b="1" dirty="0" smtClean="0"/>
                  <a:t>是入射的，当且仅当它是一个满射。</a:t>
                </a:r>
                <a:endParaRPr lang="en-US" altLang="zh-CN" b="1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b="1" dirty="0" smtClean="0">
                    <a:solidFill>
                      <a:srgbClr val="0000CC"/>
                    </a:solidFill>
                  </a:rPr>
                  <a:t>证：（必要性）</a:t>
                </a:r>
                <a:r>
                  <a:rPr lang="zh-CN" altLang="en-US" b="1" dirty="0" smtClean="0">
                    <a:solidFill>
                      <a:schemeClr val="tx1"/>
                    </a:solidFill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b="1" dirty="0" smtClean="0">
                    <a:solidFill>
                      <a:schemeClr val="tx1"/>
                    </a:solidFill>
                  </a:rPr>
                  <a:t>是入射，则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zh-CN" altLang="en-US" b="1" dirty="0" smtClean="0"/>
                  <a:t>，</a:t>
                </a:r>
                <a:r>
                  <a:rPr lang="zh-CN" altLang="en-US" b="1" dirty="0"/>
                  <a:t>因为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b="1" dirty="0"/>
                  <a:t>和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b="1" dirty="0"/>
                  <a:t>的元素个数</a:t>
                </a:r>
                <a:r>
                  <a:rPr lang="zh-CN" altLang="en-US" b="1" dirty="0" smtClean="0"/>
                  <a:t>相同，</a:t>
                </a:r>
                <a14:m>
                  <m:oMath xmlns:m="http://schemas.openxmlformats.org/officeDocument/2006/math">
                    <m:r>
                      <a:rPr lang="zh-CN" altLang="en-US" b="1">
                        <a:latin typeface="Cambria Math" panose="02040503050406030204" pitchFamily="18" charset="0"/>
                      </a:rPr>
                      <m:t>所以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b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</m:oMath>
                </a14:m>
                <a:r>
                  <a:rPr lang="zh-CN" altLang="en-US" b="1" dirty="0" smtClean="0">
                    <a:solidFill>
                      <a:schemeClr val="tx1"/>
                    </a:solidFill>
                  </a:rPr>
                  <a:t>，从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b="1" dirty="0" smtClean="0">
                    <a:solidFill>
                      <a:schemeClr val="tx1"/>
                    </a:solidFill>
                  </a:rPr>
                  <a:t>的定义我们有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)⊆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b="1" dirty="0" smtClean="0">
                    <a:solidFill>
                      <a:schemeClr val="tx1"/>
                    </a:solidFill>
                  </a:rPr>
                  <a:t>，而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</m:oMath>
                </a14:m>
                <a:r>
                  <a:rPr lang="zh-CN" altLang="en-US" b="1" dirty="0" smtClean="0"/>
                  <a:t>，又因为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</m:oMath>
                </a14:m>
                <a:r>
                  <a:rPr lang="zh-CN" altLang="en-US" b="1" dirty="0" smtClean="0">
                    <a:solidFill>
                      <a:schemeClr val="tx1"/>
                    </a:solidFill>
                  </a:rPr>
                  <a:t>是有限的，故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altLang="zh-CN" b="1" dirty="0" smtClean="0">
                    <a:solidFill>
                      <a:schemeClr val="tx1"/>
                    </a:solidFill>
                  </a:rPr>
                  <a:t>,</a:t>
                </a:r>
                <a:r>
                  <a:rPr lang="zh-CN" altLang="en-US" b="1" dirty="0" smtClean="0">
                    <a:solidFill>
                      <a:schemeClr val="tx1"/>
                    </a:solidFill>
                  </a:rPr>
                  <a:t>因此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b="1" dirty="0" smtClean="0"/>
                  <a:t>是</a:t>
                </a:r>
                <a:r>
                  <a:rPr lang="zh-CN" altLang="en-US" b="1" dirty="0"/>
                  <a:t>满</a:t>
                </a:r>
                <a:r>
                  <a:rPr lang="zh-CN" altLang="en-US" b="1" dirty="0" smtClean="0"/>
                  <a:t>射。</a:t>
                </a:r>
                <a:endParaRPr lang="en-US" altLang="zh-CN" b="1" dirty="0" smtClean="0"/>
              </a:p>
              <a:p>
                <a:pPr marL="400050" lvl="1" indent="0">
                  <a:lnSpc>
                    <a:spcPct val="150000"/>
                  </a:lnSpc>
                  <a:buNone/>
                </a:pPr>
                <a:r>
                  <a:rPr lang="zh-CN" altLang="en-US" b="1" dirty="0" smtClean="0">
                    <a:solidFill>
                      <a:srgbClr val="0000CC"/>
                    </a:solidFill>
                  </a:rPr>
                  <a:t>（充分性</a:t>
                </a:r>
                <a:r>
                  <a:rPr lang="zh-CN" altLang="en-US" b="1" dirty="0">
                    <a:solidFill>
                      <a:srgbClr val="0000CC"/>
                    </a:solidFill>
                  </a:rPr>
                  <a:t>）</a:t>
                </a:r>
                <a:r>
                  <a:rPr lang="zh-CN" altLang="en-US" b="1" dirty="0" smtClean="0">
                    <a:solidFill>
                      <a:schemeClr val="tx1"/>
                    </a:solidFill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b="1" dirty="0" smtClean="0"/>
                  <a:t>是满射，根据满射定义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b="1" dirty="0" smtClean="0">
                    <a:solidFill>
                      <a:schemeClr val="tx1"/>
                    </a:solidFill>
                  </a:rPr>
                  <a:t>，于是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zh-CN" altLang="en-US" b="1" dirty="0" smtClean="0">
                    <a:solidFill>
                      <a:schemeClr val="tx1"/>
                    </a:solidFill>
                  </a:rPr>
                  <a:t>。因为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</m:oMath>
                </a14:m>
                <a:r>
                  <a:rPr lang="zh-CN" altLang="en-US" b="1" dirty="0" smtClean="0">
                    <a:solidFill>
                      <a:schemeClr val="tx1"/>
                    </a:solidFill>
                  </a:rPr>
                  <a:t>是有限的，故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b="1" dirty="0"/>
                  <a:t>是</a:t>
                </a:r>
                <a:r>
                  <a:rPr lang="zh-CN" altLang="en-US" b="1" dirty="0" smtClean="0"/>
                  <a:t>入射。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89" r="-4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C87BA-7BB4-4FBB-8EE6-A30C0FB65631}" type="datetime1">
              <a:rPr lang="zh-CN" altLang="en-US" smtClean="0"/>
              <a:pPr/>
              <a:t>2019/12/3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C485-3EAF-4318-915D-9216C2569B1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34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898525" y="1544638"/>
            <a:ext cx="7489825" cy="2492990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Pct val="85000"/>
              <a:defRPr/>
            </a:pPr>
            <a:r>
              <a:rPr kumimoji="1" lang="en-US" altLang="zh-CN" sz="24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	</a:t>
            </a:r>
            <a:r>
              <a:rPr kumimoji="1" lang="zh-CN" altLang="en-US" sz="24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学习要点：</a:t>
            </a:r>
          </a:p>
          <a:p>
            <a:pPr>
              <a:spcBef>
                <a:spcPct val="50000"/>
              </a:spcBef>
              <a:buSzPct val="85000"/>
              <a:defRPr/>
            </a:pPr>
            <a:r>
              <a:rPr kumimoji="1" lang="zh-CN" altLang="en-US" sz="24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	</a:t>
            </a:r>
            <a:r>
              <a:rPr kumimoji="1" lang="en-US" altLang="zh-CN" sz="24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1. </a:t>
            </a:r>
            <a:r>
              <a:rPr kumimoji="1" lang="zh-CN" altLang="en-US" sz="24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理解并掌握相关概念：函数，定义域，值域，共域，满射，入射，双射；</a:t>
            </a:r>
            <a:endParaRPr kumimoji="1" lang="en-US" altLang="zh-CN" sz="2400" b="1" dirty="0" smtClean="0">
              <a:solidFill>
                <a:srgbClr val="0033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>
              <a:spcBef>
                <a:spcPct val="50000"/>
              </a:spcBef>
              <a:buSzPct val="85000"/>
              <a:defRPr/>
            </a:pPr>
            <a:r>
              <a:rPr kumimoji="1" lang="en-US" altLang="zh-CN" sz="24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     </a:t>
            </a:r>
            <a:r>
              <a:rPr kumimoji="1" lang="en-US" altLang="zh-CN" sz="24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      2. </a:t>
            </a:r>
            <a:r>
              <a:rPr kumimoji="1" lang="zh-CN" altLang="en-US" sz="24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会判断是否为函数，函数的个数，映射类别；</a:t>
            </a:r>
            <a:endParaRPr kumimoji="1" lang="en-US" altLang="zh-CN" sz="2400" b="1" dirty="0">
              <a:solidFill>
                <a:srgbClr val="0033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>
              <a:spcBef>
                <a:spcPct val="50000"/>
              </a:spcBef>
              <a:buSzPct val="85000"/>
              <a:defRPr/>
            </a:pPr>
            <a:r>
              <a:rPr kumimoji="1" lang="en-US" altLang="zh-CN" sz="24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       </a:t>
            </a:r>
          </a:p>
        </p:txBody>
      </p:sp>
      <p:pic>
        <p:nvPicPr>
          <p:cNvPr id="60419" name="Picture 3" descr="52design_com_kr_0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908050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0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61AB0D9-82E6-4E3E-9DDC-5AE59A461BF1}" type="slidenum">
              <a:rPr lang="en-US" altLang="zh-CN" smtClean="0">
                <a:solidFill>
                  <a:srgbClr val="045C75"/>
                </a:solidFill>
              </a:rPr>
              <a:pPr/>
              <a:t>11</a:t>
            </a:fld>
            <a:endParaRPr lang="en-US" altLang="zh-CN" smtClean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08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1325563" y="1544638"/>
            <a:ext cx="7026275" cy="2308324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Pct val="85000"/>
              <a:defRPr/>
            </a:pPr>
            <a:r>
              <a:rPr kumimoji="1" lang="en-US" altLang="zh-CN" sz="24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	</a:t>
            </a:r>
            <a:r>
              <a:rPr kumimoji="1" lang="zh-CN" altLang="en-US" sz="36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作业：</a:t>
            </a:r>
            <a:endParaRPr kumimoji="1" lang="en-US" altLang="zh-CN" sz="3600" b="1" dirty="0" smtClean="0">
              <a:solidFill>
                <a:srgbClr val="0033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>
              <a:spcBef>
                <a:spcPct val="50000"/>
              </a:spcBef>
              <a:buSzPct val="85000"/>
              <a:defRPr/>
            </a:pPr>
            <a:r>
              <a:rPr kumimoji="1" lang="en-US" altLang="zh-CN" sz="3600" b="1" dirty="0" err="1" smtClean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P151</a:t>
            </a:r>
            <a:r>
              <a:rPr kumimoji="1" lang="en-US" altLang="zh-CN" sz="3600" b="1" dirty="0" smtClean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细黑" panose="02010600040101010101" pitchFamily="2" charset="-122"/>
              </a:rPr>
              <a:t>:  4-1</a:t>
            </a:r>
            <a:r>
              <a:rPr kumimoji="1" lang="zh-CN" altLang="en-US" sz="3600" b="1" dirty="0" smtClean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细黑" panose="02010600040101010101" pitchFamily="2" charset="-122"/>
              </a:rPr>
              <a:t>习题</a:t>
            </a:r>
            <a:endParaRPr kumimoji="1" lang="en-US" altLang="zh-CN" sz="3600" b="1" dirty="0" smtClean="0">
              <a:solidFill>
                <a:srgbClr val="00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>
              <a:spcBef>
                <a:spcPct val="50000"/>
              </a:spcBef>
              <a:buSzPct val="85000"/>
              <a:defRPr/>
            </a:pPr>
            <a:r>
              <a:rPr kumimoji="1" lang="en-US" altLang="zh-CN" sz="3600" b="1" dirty="0" smtClean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细黑" panose="02010600040101010101" pitchFamily="2" charset="-122"/>
              </a:rPr>
              <a:t>(1)</a:t>
            </a:r>
          </a:p>
        </p:txBody>
      </p:sp>
      <p:pic>
        <p:nvPicPr>
          <p:cNvPr id="61443" name="Picture 3" descr="52design_com_kr_0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908050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4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F14F8AE-9276-4131-A536-34B1A9980463}" type="slidenum">
              <a:rPr lang="en-US" altLang="zh-CN" smtClean="0">
                <a:solidFill>
                  <a:srgbClr val="045C75"/>
                </a:solidFill>
              </a:rPr>
              <a:pPr/>
              <a:t>12</a:t>
            </a:fld>
            <a:endParaRPr lang="en-US" altLang="zh-CN" smtClean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50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4-2 </a:t>
            </a:r>
            <a:r>
              <a:rPr lang="zh-CN" altLang="en-US" dirty="0" smtClean="0"/>
              <a:t>逆函数和复合函数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340768"/>
                <a:ext cx="8496944" cy="518457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b="1" dirty="0" smtClean="0">
                    <a:solidFill>
                      <a:srgbClr val="0000CC"/>
                    </a:solidFill>
                  </a:rPr>
                  <a:t>定理</a:t>
                </a:r>
                <a:r>
                  <a:rPr lang="en-US" altLang="zh-CN" b="1" dirty="0" smtClean="0">
                    <a:solidFill>
                      <a:srgbClr val="0000CC"/>
                    </a:solidFill>
                  </a:rPr>
                  <a:t>4-2.1 </a:t>
                </a:r>
                <a:r>
                  <a:rPr lang="zh-CN" altLang="en-US" b="1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b="1" dirty="0" smtClean="0"/>
                  <a:t>是一双射函数，那么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p>
                    </m:sSup>
                  </m:oMath>
                </a14:m>
                <a:r>
                  <a:rPr lang="zh-CN" altLang="en-US" b="1" dirty="0" smtClean="0"/>
                  <a:t>是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b="1" dirty="0" smtClean="0"/>
                  <a:t>的双射函数。</a:t>
                </a:r>
                <a:endParaRPr lang="en-US" altLang="zh-CN" b="1" dirty="0" smtClean="0"/>
              </a:p>
              <a:p>
                <a:r>
                  <a:rPr lang="zh-CN" altLang="en-US" b="1" dirty="0" smtClean="0"/>
                  <a:t>证：（</a:t>
                </a:r>
                <a:r>
                  <a:rPr lang="en-US" altLang="zh-CN" b="1" dirty="0" smtClean="0"/>
                  <a:t>1</a:t>
                </a:r>
                <a:r>
                  <a:rPr lang="zh-CN" altLang="en-US" b="1" dirty="0" smtClean="0"/>
                  <a:t>）设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e>
                      </m:d>
                    </m:oMath>
                  </m:oMathPara>
                </a14:m>
                <a:endParaRPr lang="en-US" altLang="zh-CN" b="1" dirty="0" smtClean="0"/>
              </a:p>
              <a:p>
                <a:pPr marL="400050" lvl="1" indent="0">
                  <a:buNone/>
                </a:pPr>
                <a:r>
                  <a:rPr lang="zh-CN" altLang="en-US" b="1" dirty="0" smtClean="0"/>
                  <a:t>因为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b="1" dirty="0" smtClean="0"/>
                  <a:t>是满射的，故每一个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b="1" dirty="0" smtClean="0"/>
                  <a:t>必存在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b="1" dirty="0" smtClean="0"/>
                  <a:t>，因此必有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sup>
                    </m:sSup>
                  </m:oMath>
                </a14:m>
                <a:r>
                  <a:rPr lang="zh-CN" altLang="en-US" b="1" dirty="0" smtClean="0"/>
                  <a:t>，即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sup>
                    </m:sSup>
                  </m:oMath>
                </a14:m>
                <a:r>
                  <a:rPr lang="zh-CN" altLang="en-US" b="1" dirty="0" smtClean="0"/>
                  <a:t>的前域为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b="1" dirty="0" smtClean="0"/>
                  <a:t>。又因为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b="1" dirty="0" smtClean="0"/>
                  <a:t>是入射，对每一个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b="1" dirty="0" smtClean="0"/>
                  <a:t>恰有一个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b="1" dirty="0" smtClean="0"/>
                  <a:t>，使得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b="1" dirty="0" smtClean="0"/>
                  <a:t>，因此仅有一个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b="1" dirty="0" smtClean="0"/>
                  <a:t>，使得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sup>
                    </m:sSup>
                  </m:oMath>
                </a14:m>
                <a:r>
                  <a:rPr lang="zh-CN" altLang="en-US" b="1" dirty="0" smtClean="0"/>
                  <a:t>，即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zh-CN" altLang="en-US" b="1" dirty="0" smtClean="0"/>
                  <a:t>对应唯一的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b="1" dirty="0" smtClean="0"/>
                  <a:t>，故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altLang="zh-CN" b="1" i="1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sup>
                    </m:sSup>
                  </m:oMath>
                </a14:m>
                <a:r>
                  <a:rPr lang="zh-CN" altLang="en-US" b="1" dirty="0" smtClean="0">
                    <a:solidFill>
                      <a:srgbClr val="CC0099"/>
                    </a:solidFill>
                  </a:rPr>
                  <a:t>是函数</a:t>
                </a:r>
                <a:r>
                  <a:rPr lang="zh-CN" altLang="en-US" b="1" dirty="0" smtClean="0"/>
                  <a:t>。</a:t>
                </a:r>
                <a:endParaRPr lang="en-US" altLang="zh-CN" b="1" dirty="0" smtClean="0"/>
              </a:p>
              <a:p>
                <a:pPr marL="400050" lvl="1" indent="0">
                  <a:buNone/>
                </a:pPr>
                <a:r>
                  <a:rPr lang="zh-CN" altLang="en-US" b="1" dirty="0" smtClean="0"/>
                  <a:t>（</a:t>
                </a:r>
                <a:r>
                  <a:rPr lang="en-US" altLang="zh-CN" b="1" dirty="0" smtClean="0"/>
                  <a:t>2</a:t>
                </a:r>
                <a:r>
                  <a:rPr lang="zh-CN" altLang="en-US" b="1" dirty="0" smtClean="0"/>
                  <a:t>）因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𝐫𝐚𝐧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𝐝𝐨𝐦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b="1" dirty="0" smtClean="0"/>
                  <a:t>，故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sup>
                    </m:sSup>
                  </m:oMath>
                </a14:m>
                <a:r>
                  <a:rPr lang="zh-CN" altLang="en-US" b="1" dirty="0" smtClean="0"/>
                  <a:t>是满射。若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b="1" dirty="0" smtClean="0"/>
                  <a:t>有</a:t>
                </a:r>
                <a:endParaRPr lang="en-US" altLang="zh-CN" b="1" dirty="0" smtClean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p>
                      </m:sSup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sup>
                      </m:sSup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1" dirty="0" smtClean="0"/>
              </a:p>
              <a:p>
                <a:pPr marL="400050" lvl="1" indent="0">
                  <a:buNone/>
                </a:pPr>
                <a:r>
                  <a:rPr lang="zh-CN" altLang="en-US" b="1" dirty="0"/>
                  <a:t>因为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𝒄</m:t>
                        </m:r>
                      </m:sup>
                    </m:sSup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𝒄</m:t>
                        </m:r>
                      </m:sup>
                    </m:sSup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b="1" dirty="0" smtClean="0"/>
                  <a:t>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b="1" dirty="0" smtClean="0"/>
                  <a:t>，故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 dirty="0" smtClean="0"/>
                  <a:t>，即，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b="1" dirty="0" smtClean="0"/>
                  <a:t>，矛盾，所以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altLang="zh-CN" b="1" i="1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sup>
                    </m:sSup>
                  </m:oMath>
                </a14:m>
                <a:r>
                  <a:rPr lang="zh-CN" altLang="en-US" b="1" dirty="0" smtClean="0">
                    <a:solidFill>
                      <a:srgbClr val="CC0099"/>
                    </a:solidFill>
                  </a:rPr>
                  <a:t>是一个双射</a:t>
                </a:r>
                <a:r>
                  <a:rPr lang="zh-CN" altLang="en-US" b="1" dirty="0" smtClean="0"/>
                  <a:t>。</a:t>
                </a:r>
                <a:endParaRPr lang="en-US" altLang="zh-CN" b="1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340768"/>
                <a:ext cx="8496944" cy="5184576"/>
              </a:xfrm>
              <a:blipFill rotWithShape="0">
                <a:blip r:embed="rId2"/>
                <a:stretch>
                  <a:fillRect l="-1004" t="-1294" r="-46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C87BA-7BB4-4FBB-8EE6-A30C0FB65631}" type="datetime1">
              <a:rPr lang="zh-CN" altLang="en-US" smtClean="0"/>
              <a:pPr/>
              <a:t>2019/12/3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C485-3EAF-4318-915D-9216C2569B1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56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4-2 </a:t>
            </a:r>
            <a:r>
              <a:rPr lang="zh-CN" altLang="en-US" dirty="0"/>
              <a:t>逆函数和复合函数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340768"/>
                <a:ext cx="8229600" cy="5015582"/>
              </a:xfrm>
            </p:spPr>
            <p:txBody>
              <a:bodyPr/>
              <a:lstStyle/>
              <a:p>
                <a:r>
                  <a:rPr lang="zh-CN" altLang="en-US" b="1" dirty="0" smtClean="0">
                    <a:solidFill>
                      <a:srgbClr val="0000CC"/>
                    </a:solidFill>
                  </a:rPr>
                  <a:t>定义</a:t>
                </a:r>
                <a:r>
                  <a:rPr lang="en-US" altLang="zh-CN" b="1" dirty="0" smtClean="0">
                    <a:solidFill>
                      <a:srgbClr val="0000CC"/>
                    </a:solidFill>
                  </a:rPr>
                  <a:t>4-2.1 </a:t>
                </a:r>
                <a:r>
                  <a:rPr lang="zh-CN" altLang="en-US" b="1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b="1" dirty="0"/>
                  <a:t>是一双射函数</a:t>
                </a:r>
                <a:r>
                  <a:rPr lang="zh-CN" altLang="en-US" b="1" dirty="0" smtClean="0"/>
                  <a:t>，称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b="1" dirty="0" smtClean="0"/>
                  <a:t>的双射函数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p>
                    </m:sSup>
                  </m:oMath>
                </a14:m>
                <a:r>
                  <a:rPr lang="zh-CN" altLang="en-US" b="1" dirty="0" smtClean="0"/>
                  <a:t>为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b="1" dirty="0" smtClean="0"/>
                  <a:t>的</a:t>
                </a:r>
                <a:r>
                  <a:rPr lang="zh-CN" altLang="en-US" b="1" dirty="0" smtClean="0">
                    <a:solidFill>
                      <a:srgbClr val="CC0099"/>
                    </a:solidFill>
                  </a:rPr>
                  <a:t>逆函数</a:t>
                </a:r>
                <a:r>
                  <a:rPr lang="zh-CN" altLang="en-US" b="1" dirty="0" smtClean="0"/>
                  <a:t>，记作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zh-CN" altLang="en-US" b="1" dirty="0" smtClean="0"/>
                  <a:t>。</a:t>
                </a:r>
                <a:endParaRPr lang="en-US" altLang="zh-CN" b="1" dirty="0" smtClean="0"/>
              </a:p>
              <a:p>
                <a:r>
                  <a:rPr lang="zh-CN" altLang="en-US" b="1" dirty="0" smtClean="0">
                    <a:solidFill>
                      <a:srgbClr val="0000CC"/>
                    </a:solidFill>
                  </a:rPr>
                  <a:t>例：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b="1" dirty="0" smtClean="0"/>
                  <a:t>为</a:t>
                </a:r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b="1" dirty="0" smtClean="0"/>
                  <a:t>,</a:t>
                </a:r>
                <a:r>
                  <a:rPr lang="zh-CN" altLang="en-US" b="1" dirty="0" smtClean="0"/>
                  <a:t>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b="1" dirty="0"/>
                  <a:t>,</a:t>
                </a:r>
                <a:r>
                  <a:rPr lang="zh-CN" altLang="en-US" b="1" dirty="0"/>
                  <a:t>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p>
                    </m:sSup>
                    <m:r>
                      <a:rPr lang="en-US" altLang="zh-CN" b="1" i="1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</m:oMath>
                </a14:m>
                <a:r>
                  <a:rPr lang="zh-CN" altLang="en-US" b="1" dirty="0" smtClean="0"/>
                  <a:t>不是函数。</a:t>
                </a:r>
                <a:endParaRPr lang="en-US" altLang="zh-CN" b="1" dirty="0" smtClean="0"/>
              </a:p>
              <a:p>
                <a:r>
                  <a:rPr lang="zh-CN" altLang="en-US" b="1" dirty="0" smtClean="0">
                    <a:solidFill>
                      <a:srgbClr val="0000CC"/>
                    </a:solidFill>
                  </a:rPr>
                  <a:t>定义</a:t>
                </a:r>
                <a:r>
                  <a:rPr lang="en-US" altLang="zh-CN" b="1" dirty="0" smtClean="0">
                    <a:solidFill>
                      <a:srgbClr val="0000CC"/>
                    </a:solidFill>
                  </a:rPr>
                  <a:t>4-2.2 </a:t>
                </a:r>
                <a:r>
                  <a:rPr lang="zh-CN" altLang="en-US" b="1" dirty="0" smtClean="0"/>
                  <a:t>设函数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zh-CN" altLang="en-US" b="1" dirty="0" smtClean="0"/>
                  <a:t>，若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)⊆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zh-CN" altLang="en-US" b="1" dirty="0" smtClean="0"/>
                  <a:t>，则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𝒁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∧(∃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)∧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))}</m:t>
                    </m:r>
                  </m:oMath>
                </a14:m>
                <a:r>
                  <a:rPr lang="zh-CN" altLang="en-US" b="1" dirty="0" smtClean="0"/>
                  <a:t>，称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CC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zh-CN" altLang="en-US" b="1" dirty="0" smtClean="0">
                    <a:solidFill>
                      <a:srgbClr val="CC0099"/>
                    </a:solidFill>
                  </a:rPr>
                  <a:t>在函数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CC0099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b="1" dirty="0" smtClean="0">
                    <a:solidFill>
                      <a:srgbClr val="CC0099"/>
                    </a:solidFill>
                  </a:rPr>
                  <a:t>的左边可复合</a:t>
                </a:r>
                <a:r>
                  <a:rPr lang="zh-CN" altLang="en-US" b="1" dirty="0" smtClean="0"/>
                  <a:t>。</a:t>
                </a:r>
                <a:endParaRPr lang="en-US" altLang="zh-CN" b="1" dirty="0" smtClean="0"/>
              </a:p>
              <a:p>
                <a:endParaRPr lang="en-US" altLang="zh-CN" b="1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340768"/>
                <a:ext cx="8229600" cy="5015582"/>
              </a:xfrm>
              <a:blipFill rotWithShape="0">
                <a:blip r:embed="rId2"/>
                <a:stretch>
                  <a:fillRect l="-1037" t="-13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C87BA-7BB4-4FBB-8EE6-A30C0FB65631}" type="datetime1">
              <a:rPr lang="zh-CN" altLang="en-US" smtClean="0"/>
              <a:pPr/>
              <a:t>2019/12/3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C485-3EAF-4318-915D-9216C2569B1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2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4-2 </a:t>
            </a:r>
            <a:r>
              <a:rPr lang="zh-CN" altLang="en-US" dirty="0"/>
              <a:t>逆函数和复合函数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340768"/>
                <a:ext cx="8229600" cy="5112568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zh-CN" altLang="en-US" b="1" dirty="0" smtClean="0">
                    <a:solidFill>
                      <a:srgbClr val="0000CC"/>
                    </a:solidFill>
                  </a:rPr>
                  <a:t>定理</a:t>
                </a:r>
                <a:r>
                  <a:rPr lang="en-US" altLang="zh-CN" b="1" dirty="0" smtClean="0">
                    <a:solidFill>
                      <a:srgbClr val="0000CC"/>
                    </a:solidFill>
                  </a:rPr>
                  <a:t>4-2.2 </a:t>
                </a:r>
                <a:r>
                  <a:rPr lang="zh-CN" altLang="en-US" b="1" dirty="0" smtClean="0"/>
                  <a:t>两个函数的复合是一个函数。</a:t>
                </a:r>
                <a:endParaRPr lang="en-US" altLang="zh-CN" b="1" dirty="0" smtClean="0"/>
              </a:p>
              <a:p>
                <a:pPr algn="just"/>
                <a:r>
                  <a:rPr lang="zh-CN" altLang="en-US" b="1" dirty="0" smtClean="0">
                    <a:solidFill>
                      <a:srgbClr val="0000CC"/>
                    </a:solidFill>
                  </a:rPr>
                  <a:t>证：</a:t>
                </a:r>
                <a:r>
                  <a:rPr lang="zh-CN" altLang="en-US" b="1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𝒁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b="1" dirty="0" smtClean="0"/>
                  <a:t>为左复合，即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)⊆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zh-CN" altLang="en-US" b="1" dirty="0" smtClean="0"/>
                  <a:t>。</a:t>
                </a:r>
                <a:endParaRPr lang="en-US" altLang="zh-CN" b="1" dirty="0" smtClean="0"/>
              </a:p>
              <a:p>
                <a:pPr marL="400050" lvl="1" indent="0" algn="just">
                  <a:buNone/>
                </a:pPr>
                <a:r>
                  <a:rPr lang="en-US" altLang="zh-CN" b="1" dirty="0" smtClean="0"/>
                  <a:t>(1)</a:t>
                </a:r>
                <a:r>
                  <a:rPr lang="zh-CN" altLang="en-US" b="1" dirty="0" smtClean="0"/>
                  <a:t>对于任意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b="1" dirty="0" smtClean="0"/>
                  <a:t>，因为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b="1" dirty="0" smtClean="0"/>
                  <a:t>为函数，故必有唯一的序偶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zh-CN" altLang="en-US" b="1" dirty="0" smtClean="0"/>
                  <a:t>使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 dirty="0" smtClean="0"/>
                  <a:t>成立，而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 dirty="0" smtClean="0"/>
                  <a:t>即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zh-CN" altLang="en-US" b="1" dirty="0" smtClean="0"/>
                  <a:t>，又因为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zh-CN" altLang="en-US" b="1" dirty="0" smtClean="0"/>
                  <a:t>是函数，故必有唯一序偶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zh-CN" altLang="en-US" b="1" dirty="0"/>
                  <a:t>使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 dirty="0" smtClean="0"/>
                  <a:t>成立，根据复合定义，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b="1" dirty="0" smtClean="0"/>
                  <a:t>，即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b="1" dirty="0" smtClean="0"/>
                  <a:t>中每个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b="1" dirty="0" smtClean="0"/>
                  <a:t>对应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zh-CN" altLang="en-US" b="1" dirty="0" smtClean="0"/>
                  <a:t>中某个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zh-CN" altLang="en-US" b="1" dirty="0" smtClean="0"/>
                  <a:t>。</a:t>
                </a:r>
                <a:endParaRPr lang="en-US" altLang="zh-CN" b="1" dirty="0" smtClean="0"/>
              </a:p>
              <a:p>
                <a:pPr marL="400050" lvl="1" indent="0" algn="just">
                  <a:buNone/>
                </a:pPr>
                <a:r>
                  <a:rPr lang="en-US" altLang="zh-CN" b="1" dirty="0" smtClean="0"/>
                  <a:t>(2)</a:t>
                </a:r>
                <a:r>
                  <a:rPr lang="zh-CN" altLang="en-US" b="1" dirty="0" smtClean="0"/>
                  <a:t>假定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b="1" dirty="0" smtClean="0"/>
                  <a:t>中包含序偶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b="1" dirty="0" smtClean="0"/>
                  <a:t>和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b="1" dirty="0" smtClean="0"/>
                  <a:t>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b="1" dirty="0" smtClean="0"/>
                  <a:t>，这样在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b="1" dirty="0" smtClean="0"/>
                  <a:t>中必存在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b="1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b="1" dirty="0" smtClean="0"/>
                  <a:t>，使得在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b="1" dirty="0" smtClean="0"/>
                  <a:t>中有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b="1" dirty="0"/>
                  <a:t>和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b="1" dirty="0" smtClean="0"/>
                  <a:t>在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zh-CN" altLang="en-US" b="1" dirty="0" smtClean="0"/>
                  <a:t>中有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zh-CN" altLang="en-US" b="1" dirty="0"/>
                      <m:t>和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b="1" dirty="0" smtClean="0"/>
                  <a:t>.</a:t>
                </a:r>
                <a:r>
                  <a:rPr lang="zh-CN" altLang="en-US" b="1" dirty="0" smtClean="0"/>
                  <a:t>因为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b="1" dirty="0" smtClean="0"/>
                  <a:t>是一个函数，故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b="1" dirty="0" smtClean="0"/>
                  <a:t>。于是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zh-CN" altLang="en-US" b="1" dirty="0" smtClean="0"/>
                  <a:t>中有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b="1" dirty="0"/>
                  <a:t>和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b="1" dirty="0" smtClean="0"/>
                  <a:t>，但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zh-CN" altLang="en-US" b="1" dirty="0"/>
                  <a:t>是一个函数，故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b="1" dirty="0" smtClean="0"/>
                  <a:t>。即每个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b="1" dirty="0" smtClean="0"/>
                  <a:t>，只能有唯一的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b="1" dirty="0" smtClean="0"/>
                  <a:t>。</a:t>
                </a:r>
                <a:endParaRPr lang="en-US" altLang="zh-CN" b="1" dirty="0" smtClean="0"/>
              </a:p>
              <a:p>
                <a:pPr marL="400050" lvl="1" indent="0" algn="just">
                  <a:buNone/>
                </a:pPr>
                <a:r>
                  <a:rPr lang="zh-CN" altLang="en-US" b="1" dirty="0" smtClean="0"/>
                  <a:t>由</a:t>
                </a:r>
                <a:r>
                  <a:rPr lang="en-US" altLang="zh-CN" b="1" dirty="0" smtClean="0"/>
                  <a:t>(1)(2)</a:t>
                </a:r>
                <a:r>
                  <a:rPr lang="zh-CN" altLang="en-US" b="1" dirty="0" smtClean="0"/>
                  <a:t>可知，</a:t>
                </a:r>
                <a:r>
                  <a:rPr lang="en-US" altLang="zh-CN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b="1" dirty="0" smtClean="0"/>
                  <a:t>是一个函数。</a:t>
                </a:r>
                <a:endParaRPr lang="zh-CN" altLang="en-US" b="1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340768"/>
                <a:ext cx="8229600" cy="5112568"/>
              </a:xfrm>
              <a:blipFill rotWithShape="0">
                <a:blip r:embed="rId2"/>
                <a:stretch>
                  <a:fillRect l="-1037" t="-954" r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C87BA-7BB4-4FBB-8EE6-A30C0FB65631}" type="datetime1">
              <a:rPr lang="zh-CN" altLang="en-US" smtClean="0"/>
              <a:pPr/>
              <a:t>2019/12/3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C485-3EAF-4318-915D-9216C2569B1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18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4-2 </a:t>
            </a:r>
            <a:r>
              <a:rPr lang="zh-CN" altLang="en-US" dirty="0"/>
              <a:t>逆函数和复合函数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 smtClean="0"/>
                  <a:t>注</a:t>
                </a:r>
                <a:r>
                  <a:rPr lang="en-US" altLang="zh-CN" b="1" dirty="0" smtClean="0"/>
                  <a:t>1</a:t>
                </a:r>
                <a:r>
                  <a:rPr lang="zh-CN" altLang="en-US" b="1" dirty="0" smtClean="0"/>
                  <a:t>：</a:t>
                </a:r>
                <a:r>
                  <a:rPr lang="zh-CN" altLang="en-US" b="1" dirty="0"/>
                  <a:t>当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b="1" dirty="0"/>
                  <a:t>时，函数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zh-CN" altLang="en-US" b="1" dirty="0"/>
                  <a:t>。而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𝒁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∧(∃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)(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)∧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))}</m:t>
                    </m:r>
                  </m:oMath>
                </a14:m>
                <a:endParaRPr lang="en-US" altLang="zh-CN" b="1" dirty="0"/>
              </a:p>
              <a:p>
                <a:pPr marL="400050" lvl="1" indent="0">
                  <a:buNone/>
                </a:pPr>
                <a:r>
                  <a:rPr lang="zh-CN" altLang="en-US" b="1" dirty="0"/>
                  <a:t>称为</a:t>
                </a:r>
                <a:r>
                  <a:rPr lang="zh-CN" altLang="en-US" b="1" dirty="0">
                    <a:solidFill>
                      <a:srgbClr val="CC0099"/>
                    </a:solidFill>
                  </a:rPr>
                  <a:t>复合函数</a:t>
                </a:r>
                <a:r>
                  <a:rPr lang="zh-CN" altLang="en-US" b="1" dirty="0"/>
                  <a:t>，或者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为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zh-CN" altLang="en-US" b="1" dirty="0"/>
                  <a:t>对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b="1" dirty="0"/>
                  <a:t>的左复合</a:t>
                </a:r>
                <a:r>
                  <a:rPr lang="zh-CN" altLang="en-US" b="1" dirty="0" smtClean="0"/>
                  <a:t>。</a:t>
                </a:r>
                <a:endParaRPr lang="en-US" altLang="zh-CN" b="1" dirty="0" smtClean="0"/>
              </a:p>
              <a:p>
                <a:r>
                  <a:rPr lang="zh-CN" altLang="en-US" b="1" dirty="0" smtClean="0">
                    <a:solidFill>
                      <a:srgbClr val="CC0099"/>
                    </a:solidFill>
                  </a:rPr>
                  <a:t>注</a:t>
                </a:r>
                <a:r>
                  <a:rPr lang="en-US" altLang="zh-CN" b="1" dirty="0" smtClean="0">
                    <a:solidFill>
                      <a:srgbClr val="CC0099"/>
                    </a:solidFill>
                  </a:rPr>
                  <a:t>2</a:t>
                </a:r>
                <a:r>
                  <a:rPr lang="zh-CN" altLang="en-US" b="1" dirty="0" smtClean="0">
                    <a:solidFill>
                      <a:srgbClr val="CC0099"/>
                    </a:solidFill>
                  </a:rPr>
                  <a:t>：如果</a:t>
                </a:r>
                <a14:m>
                  <m:oMath xmlns:m="http://schemas.openxmlformats.org/officeDocument/2006/math">
                    <m:r>
                      <a:rPr lang="zh-CN" altLang="en-US" b="1" i="1" dirty="0">
                        <a:solidFill>
                          <a:srgbClr val="CC0099"/>
                        </a:solidFill>
                        <a:latin typeface="Cambria Math" panose="02040503050406030204" pitchFamily="18" charset="0"/>
                      </a:rPr>
                      <m:t>不满足</m:t>
                    </m:r>
                    <m:r>
                      <a:rPr lang="en-US" altLang="zh-CN" b="1" i="1" smtClean="0">
                        <a:solidFill>
                          <a:srgbClr val="CC0099"/>
                        </a:solidFill>
                        <a:latin typeface="Cambria Math" panose="02040503050406030204" pitchFamily="18" charset="0"/>
                      </a:rPr>
                      <m:t>𝒓𝒂𝒏</m:t>
                    </m:r>
                    <m:r>
                      <a:rPr lang="en-US" altLang="zh-CN" b="1" i="1" smtClean="0">
                        <a:solidFill>
                          <a:srgbClr val="CC00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solidFill>
                          <a:srgbClr val="CC0099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1" i="1" smtClean="0">
                        <a:solidFill>
                          <a:srgbClr val="CC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CN" b="1" i="1" smtClean="0">
                        <a:solidFill>
                          <a:srgbClr val="CC0099"/>
                        </a:solidFill>
                        <a:latin typeface="Cambria Math" panose="02040503050406030204" pitchFamily="18" charset="0"/>
                      </a:rPr>
                      <m:t>𝒅𝒐𝒎</m:t>
                    </m:r>
                    <m:r>
                      <a:rPr lang="en-US" altLang="zh-CN" b="1" i="1" smtClean="0">
                        <a:solidFill>
                          <a:srgbClr val="CC00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solidFill>
                          <a:srgbClr val="CC0099"/>
                        </a:solidFill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zh-CN" altLang="en-US" b="1" dirty="0" smtClean="0">
                    <a:solidFill>
                      <a:srgbClr val="CC0099"/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CC0099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b="1" i="1">
                        <a:solidFill>
                          <a:srgbClr val="CC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CN" b="1" i="1">
                        <a:solidFill>
                          <a:srgbClr val="CC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b="1" dirty="0" smtClean="0">
                    <a:solidFill>
                      <a:srgbClr val="CC0099"/>
                    </a:solidFill>
                  </a:rPr>
                  <a:t>为空</a:t>
                </a:r>
                <a:r>
                  <a:rPr lang="zh-CN" altLang="en-US" b="1" dirty="0" smtClean="0"/>
                  <a:t>。</a:t>
                </a:r>
                <a:endParaRPr lang="en-US" altLang="zh-CN" b="1" dirty="0" smtClean="0"/>
              </a:p>
              <a:p>
                <a:r>
                  <a:rPr lang="zh-CN" altLang="en-US" b="1" dirty="0" smtClean="0">
                    <a:solidFill>
                      <a:srgbClr val="CC0099"/>
                    </a:solidFill>
                  </a:rPr>
                  <a:t>注</a:t>
                </a:r>
                <a:r>
                  <a:rPr lang="en-US" altLang="zh-CN" b="1" dirty="0" smtClean="0">
                    <a:solidFill>
                      <a:srgbClr val="CC0099"/>
                    </a:solidFill>
                  </a:rPr>
                  <a:t>3</a:t>
                </a:r>
                <a:r>
                  <a:rPr lang="zh-CN" altLang="en-US" b="1" dirty="0" smtClean="0">
                    <a:solidFill>
                      <a:srgbClr val="CC0099"/>
                    </a:solidFill>
                  </a:rPr>
                  <a:t>：</a:t>
                </a:r>
                <a:r>
                  <a:rPr lang="en-US" altLang="zh-CN" b="1" dirty="0" smtClean="0">
                    <a:solidFill>
                      <a:srgbClr val="CC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CC0099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b="1" i="1">
                        <a:solidFill>
                          <a:srgbClr val="CC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CN" b="1" i="1">
                        <a:solidFill>
                          <a:srgbClr val="CC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1" i="1" smtClean="0">
                        <a:solidFill>
                          <a:srgbClr val="CC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CC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  <m:r>
                      <a:rPr lang="en-US" altLang="zh-CN" b="1" i="1" smtClean="0">
                        <a:solidFill>
                          <a:srgbClr val="CC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solidFill>
                          <a:srgbClr val="CC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r>
                      <a:rPr lang="en-US" altLang="zh-CN" b="1" i="1" smtClean="0">
                        <a:solidFill>
                          <a:srgbClr val="CC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solidFill>
                          <a:srgbClr val="CC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solidFill>
                          <a:srgbClr val="CC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altLang="zh-CN" b="1" dirty="0" smtClean="0">
                    <a:solidFill>
                      <a:srgbClr val="CC0099"/>
                    </a:solidFill>
                  </a:rPr>
                  <a:t>.</a:t>
                </a:r>
              </a:p>
              <a:p>
                <a:r>
                  <a:rPr lang="zh-CN" altLang="en-US" b="1" dirty="0" smtClean="0"/>
                  <a:t>例题</a:t>
                </a:r>
                <a:r>
                  <a:rPr lang="en-US" altLang="zh-CN" b="1" dirty="0" smtClean="0"/>
                  <a:t>1 </a:t>
                </a:r>
                <a:r>
                  <a:rPr lang="zh-CN" altLang="en-US" b="1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b="1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</m:d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</m:d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</m:d>
                      </m:e>
                    </m:d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b="1" dirty="0" smtClean="0"/>
                  <a:t>，求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b="1" dirty="0" smtClean="0"/>
                  <a:t>。</a:t>
                </a:r>
                <a:endParaRPr lang="en-US" altLang="zh-CN" b="1" dirty="0" smtClean="0"/>
              </a:p>
              <a:p>
                <a:r>
                  <a:rPr lang="zh-CN" altLang="en-US" b="1" dirty="0" smtClean="0"/>
                  <a:t>解</a:t>
                </a:r>
                <a:r>
                  <a:rPr lang="en-US" altLang="zh-CN" b="1" dirty="0" smtClean="0"/>
                  <a:t>.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37" t="-1455" r="-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C87BA-7BB4-4FBB-8EE6-A30C0FB65631}" type="datetime1">
              <a:rPr lang="zh-CN" altLang="en-US" smtClean="0"/>
              <a:pPr/>
              <a:t>2019/12/3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C485-3EAF-4318-915D-9216C2569B1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00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4-2 </a:t>
            </a:r>
            <a:r>
              <a:rPr lang="zh-CN" altLang="en-US" dirty="0"/>
              <a:t>逆函数和复合函数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196752"/>
                <a:ext cx="8229600" cy="475252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b="1" dirty="0" smtClean="0">
                    <a:solidFill>
                      <a:srgbClr val="0000CC"/>
                    </a:solidFill>
                  </a:rPr>
                  <a:t>定理</a:t>
                </a:r>
                <a:r>
                  <a:rPr lang="en-US" altLang="zh-CN" b="1" dirty="0" smtClean="0">
                    <a:solidFill>
                      <a:srgbClr val="0000CC"/>
                    </a:solidFill>
                  </a:rPr>
                  <a:t>4-2.3 </a:t>
                </a:r>
                <a:r>
                  <a:rPr lang="zh-CN" altLang="en-US" b="1" dirty="0" smtClean="0"/>
                  <a:t>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b="1" dirty="0" smtClean="0"/>
                  <a:t>是一个复合函数</a:t>
                </a:r>
                <a:endParaRPr lang="en-US" altLang="zh-CN" b="1" dirty="0" smtClean="0"/>
              </a:p>
              <a:p>
                <a:pPr lvl="1"/>
                <a:r>
                  <a:rPr lang="zh-CN" altLang="en-US" b="1" dirty="0" smtClean="0"/>
                  <a:t>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zh-CN" altLang="en-US" b="1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b="1" dirty="0" smtClean="0"/>
                  <a:t>是满射的，则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b="1" dirty="0" smtClean="0"/>
                  <a:t>是满射的。</a:t>
                </a:r>
                <a:endParaRPr lang="en-US" altLang="zh-CN" b="1" dirty="0" smtClean="0"/>
              </a:p>
              <a:p>
                <a:pPr lvl="1"/>
                <a:r>
                  <a:rPr lang="zh-CN" altLang="en-US" b="1" dirty="0"/>
                  <a:t>若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zh-CN" altLang="en-US" b="1" dirty="0"/>
                  <a:t>和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b="1" dirty="0" smtClean="0"/>
                  <a:t>是入射</a:t>
                </a:r>
                <a:r>
                  <a:rPr lang="zh-CN" altLang="en-US" b="1" dirty="0"/>
                  <a:t>的，则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b="1" dirty="0" smtClean="0"/>
                  <a:t>是入射的。</a:t>
                </a:r>
                <a:endParaRPr lang="en-US" altLang="zh-CN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zh-CN" altLang="en-US" b="1" dirty="0"/>
                  <a:t>和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b="1" dirty="0" smtClean="0"/>
                  <a:t>是双射</a:t>
                </a:r>
                <a:r>
                  <a:rPr lang="zh-CN" altLang="en-US" b="1" dirty="0"/>
                  <a:t>的，则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b="1" dirty="0" smtClean="0"/>
                  <a:t>是双射的。</a:t>
                </a:r>
                <a:endParaRPr lang="en-US" altLang="zh-CN" b="1" dirty="0" smtClean="0"/>
              </a:p>
              <a:p>
                <a:r>
                  <a:rPr lang="zh-CN" altLang="en-US" b="1" dirty="0" smtClean="0">
                    <a:solidFill>
                      <a:srgbClr val="0000CC"/>
                    </a:solidFill>
                  </a:rPr>
                  <a:t>证</a:t>
                </a:r>
                <a:r>
                  <a:rPr lang="en-US" altLang="zh-CN" b="1" dirty="0" smtClean="0"/>
                  <a:t>. </a:t>
                </a:r>
                <a:r>
                  <a:rPr lang="zh-CN" altLang="en-US" b="1" dirty="0" smtClean="0"/>
                  <a:t>（</a:t>
                </a:r>
                <a:r>
                  <a:rPr lang="en-US" altLang="zh-CN" b="1" dirty="0" smtClean="0"/>
                  <a:t>1</a:t>
                </a:r>
                <a:r>
                  <a:rPr lang="zh-CN" altLang="en-US" b="1" dirty="0" smtClean="0"/>
                  <a:t>）设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zh-CN" altLang="en-US" b="1" dirty="0" smtClean="0"/>
                  <a:t>，令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zh-CN" altLang="en-US" b="1" dirty="0" smtClean="0"/>
                  <a:t>为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zh-CN" altLang="en-US" b="1" dirty="0" smtClean="0"/>
                  <a:t>的任意一个元素，因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zh-CN" altLang="en-US" b="1" dirty="0" smtClean="0"/>
                  <a:t>是满射，故必有某个元素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b="1" dirty="0" smtClean="0"/>
                  <a:t>使得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zh-CN" altLang="en-US" b="1" dirty="0" smtClean="0"/>
                  <a:t>，又因为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b="1" dirty="0"/>
                  <a:t>是</a:t>
                </a:r>
                <a:r>
                  <a:rPr lang="zh-CN" altLang="en-US" b="1" dirty="0" smtClean="0"/>
                  <a:t>满射，故必有某个元素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b="1" dirty="0" smtClean="0"/>
                  <a:t>，使得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zh-CN" altLang="en-US" b="1" dirty="0" smtClean="0"/>
                  <a:t>，故</a:t>
                </a:r>
                <a:endParaRPr lang="en-US" altLang="zh-CN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altLang="zh-CN" b="1" dirty="0" smtClean="0"/>
              </a:p>
              <a:p>
                <a:pPr marL="400050" lvl="1" indent="0">
                  <a:buNone/>
                </a:pPr>
                <a:r>
                  <a:rPr lang="zh-CN" altLang="en-US" b="1" dirty="0" smtClean="0"/>
                  <a:t>因此，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zh-CN" altLang="en-US" b="1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b="1" dirty="0" smtClean="0"/>
                  <a:t>是满射的。</a:t>
                </a:r>
                <a:endParaRPr lang="en-US" altLang="zh-CN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196752"/>
                <a:ext cx="8229600" cy="4752528"/>
              </a:xfrm>
              <a:blipFill rotWithShape="0">
                <a:blip r:embed="rId2"/>
                <a:stretch>
                  <a:fillRect l="-1037" t="-1410" r="-4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C87BA-7BB4-4FBB-8EE6-A30C0FB65631}" type="datetime1">
              <a:rPr lang="zh-CN" altLang="en-US" smtClean="0"/>
              <a:pPr/>
              <a:t>2019/12/3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C485-3EAF-4318-915D-9216C2569B1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9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4-2 </a:t>
            </a:r>
            <a:r>
              <a:rPr lang="zh-CN" altLang="en-US" dirty="0"/>
              <a:t>逆函数和复合函数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CN" b="1" dirty="0" smtClean="0"/>
                  <a:t>(2)</a:t>
                </a:r>
                <a:r>
                  <a:rPr lang="zh-CN" altLang="en-US" b="1" dirty="0" smtClean="0"/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b="1" dirty="0" smtClean="0"/>
                  <a:t>为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b="1" dirty="0" smtClean="0"/>
                  <a:t>的元素，假定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b="1" dirty="0" smtClean="0"/>
                  <a:t>，因为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b="1" dirty="0" smtClean="0"/>
                  <a:t>是入射的，故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 dirty="0" smtClean="0"/>
                  <a:t>。又因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zh-CN" altLang="en-US" b="1" dirty="0"/>
                  <a:t>是入射</a:t>
                </a:r>
                <a:r>
                  <a:rPr lang="zh-CN" altLang="en-US" b="1" dirty="0" smtClean="0"/>
                  <a:t>的，故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 dirty="0" smtClean="0"/>
                  <a:t>，于是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)≠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 dirty="0" smtClean="0"/>
                  <a:t>，因此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b="1" dirty="0"/>
                  <a:t>是入射的。</a:t>
                </a:r>
                <a:endParaRPr lang="en-US" altLang="zh-CN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b="1" dirty="0" smtClean="0"/>
                  <a:t>(3) </a:t>
                </a:r>
                <a:r>
                  <a:rPr lang="zh-CN" altLang="en-US" b="1" dirty="0" smtClean="0"/>
                  <a:t>因为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zh-CN" altLang="en-US" b="1" dirty="0"/>
                  <a:t>和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b="1" dirty="0"/>
                  <a:t>是双射的</a:t>
                </a:r>
                <a:r>
                  <a:rPr lang="zh-CN" altLang="en-US" b="1" dirty="0" smtClean="0"/>
                  <a:t>，由</a:t>
                </a:r>
                <a:r>
                  <a:rPr lang="en-US" altLang="zh-CN" b="1" dirty="0" smtClean="0"/>
                  <a:t>(1)(2)</a:t>
                </a:r>
                <a:r>
                  <a:rPr lang="zh-CN" altLang="en-US" b="1" dirty="0" smtClean="0"/>
                  <a:t>可知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b="1" dirty="0"/>
                  <a:t>是双射的。</a:t>
                </a:r>
                <a:endParaRPr lang="en-US" altLang="zh-CN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C87BA-7BB4-4FBB-8EE6-A30C0FB65631}" type="datetime1">
              <a:rPr lang="zh-CN" altLang="en-US" smtClean="0"/>
              <a:pPr/>
              <a:t>2019/12/3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C485-3EAF-4318-915D-9216C2569B1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74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4-2 </a:t>
            </a:r>
            <a:r>
              <a:rPr lang="zh-CN" altLang="en-US" dirty="0"/>
              <a:t>逆函数和复合函数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 smtClean="0">
                    <a:solidFill>
                      <a:srgbClr val="0000CC"/>
                    </a:solidFill>
                  </a:rPr>
                  <a:t>例题</a:t>
                </a:r>
                <a:r>
                  <a:rPr lang="en-US" altLang="zh-CN" b="1" dirty="0" smtClean="0">
                    <a:solidFill>
                      <a:srgbClr val="0000CC"/>
                    </a:solidFill>
                  </a:rPr>
                  <a:t>2</a:t>
                </a:r>
                <a:r>
                  <a:rPr lang="en-US" altLang="zh-CN" b="1" dirty="0" smtClean="0"/>
                  <a:t> </a:t>
                </a:r>
                <a:r>
                  <a:rPr lang="zh-CN" altLang="en-US" b="1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 dirty="0" smtClean="0"/>
                  <a:t>是实数集合，对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 dirty="0" smtClean="0"/>
                  <a:t>有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b="1" dirty="0" smtClean="0"/>
                  <a:t>。求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b="1" dirty="0" smtClean="0"/>
                  <a:t>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b="1" dirty="0" smtClean="0"/>
                  <a:t>.</a:t>
                </a:r>
              </a:p>
              <a:p>
                <a:r>
                  <a:rPr lang="zh-CN" altLang="en-US" b="1" dirty="0" smtClean="0">
                    <a:solidFill>
                      <a:srgbClr val="0000CC"/>
                    </a:solidFill>
                  </a:rPr>
                  <a:t>解</a:t>
                </a:r>
                <a:r>
                  <a:rPr lang="en-US" altLang="zh-CN" b="1" dirty="0" smtClean="0">
                    <a:solidFill>
                      <a:srgbClr val="0000CC"/>
                    </a:solidFill>
                  </a:rPr>
                  <a:t>.</a:t>
                </a:r>
                <a:r>
                  <a:rPr lang="en-US" altLang="zh-CN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∘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b="1" dirty="0" smtClean="0"/>
              </a:p>
              <a:p>
                <a:r>
                  <a:rPr lang="zh-CN" altLang="en-US" b="1" dirty="0" smtClean="0">
                    <a:solidFill>
                      <a:srgbClr val="0000CC"/>
                    </a:solidFill>
                  </a:rPr>
                  <a:t>定义</a:t>
                </a:r>
                <a:r>
                  <a:rPr lang="en-US" altLang="zh-CN" b="1" dirty="0" smtClean="0">
                    <a:solidFill>
                      <a:srgbClr val="0000CC"/>
                    </a:solidFill>
                  </a:rPr>
                  <a:t>4-2.3 </a:t>
                </a:r>
                <a:r>
                  <a:rPr lang="zh-CN" altLang="en-US" b="1" dirty="0" smtClean="0"/>
                  <a:t>函数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b="1" dirty="0" smtClean="0"/>
                  <a:t>叫做</a:t>
                </a:r>
                <a:r>
                  <a:rPr lang="zh-CN" altLang="en-US" b="1" dirty="0" smtClean="0">
                    <a:solidFill>
                      <a:srgbClr val="CC0099"/>
                    </a:solidFill>
                  </a:rPr>
                  <a:t>常函数</a:t>
                </a:r>
                <a:r>
                  <a:rPr lang="zh-CN" altLang="en-US" b="1" dirty="0" smtClean="0"/>
                  <a:t>，如果存在某个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b="1" dirty="0" smtClean="0"/>
                  <a:t>，对于每个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b="1" dirty="0" smtClean="0"/>
                  <a:t>都有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b="1" dirty="0" smtClean="0"/>
                  <a:t>，即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b="1" dirty="0" smtClean="0"/>
                  <a:t>.</a:t>
                </a:r>
              </a:p>
              <a:p>
                <a:r>
                  <a:rPr lang="zh-CN" altLang="en-US" b="1" dirty="0" smtClean="0">
                    <a:solidFill>
                      <a:srgbClr val="0000CC"/>
                    </a:solidFill>
                  </a:rPr>
                  <a:t>定义</a:t>
                </a:r>
                <a:r>
                  <a:rPr lang="en-US" altLang="zh-CN" b="1" dirty="0" smtClean="0">
                    <a:solidFill>
                      <a:srgbClr val="0000CC"/>
                    </a:solidFill>
                  </a:rPr>
                  <a:t>4-2.4 </a:t>
                </a:r>
                <a:r>
                  <a:rPr lang="zh-CN" altLang="en-US" b="1" dirty="0" smtClean="0"/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b="1" dirty="0" smtClean="0"/>
                  <a:t>，则称函数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b="1" dirty="0" smtClean="0"/>
                  <a:t>为</a:t>
                </a:r>
                <a:r>
                  <a:rPr lang="zh-CN" altLang="en-US" b="1" dirty="0" smtClean="0">
                    <a:solidFill>
                      <a:srgbClr val="CC0099"/>
                    </a:solidFill>
                  </a:rPr>
                  <a:t>恒等函数</a:t>
                </a:r>
                <a:r>
                  <a:rPr lang="zh-CN" altLang="en-US" b="1" dirty="0" smtClean="0"/>
                  <a:t>。</a:t>
                </a:r>
                <a:endParaRPr lang="en-US" altLang="zh-CN" b="1" dirty="0" smtClean="0"/>
              </a:p>
              <a:p>
                <a:r>
                  <a:rPr lang="zh-CN" altLang="en-US" b="1" dirty="0" smtClean="0">
                    <a:solidFill>
                      <a:srgbClr val="0000CC"/>
                    </a:solidFill>
                  </a:rPr>
                  <a:t>定理</a:t>
                </a:r>
                <a:r>
                  <a:rPr lang="en-US" altLang="zh-CN" b="1" dirty="0" smtClean="0">
                    <a:solidFill>
                      <a:srgbClr val="0000CC"/>
                    </a:solidFill>
                  </a:rPr>
                  <a:t>4-2.4 </a:t>
                </a:r>
                <a:r>
                  <a:rPr lang="zh-CN" altLang="en-US" b="1" dirty="0" smtClean="0"/>
                  <a:t>设函数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b="1" dirty="0" smtClean="0"/>
                  <a:t>，则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b="1" dirty="0" smtClean="0"/>
                  <a:t>。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37" t="-1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C87BA-7BB4-4FBB-8EE6-A30C0FB65631}" type="datetime1">
              <a:rPr lang="zh-CN" altLang="en-US" smtClean="0"/>
              <a:pPr/>
              <a:t>2019/12/3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C485-3EAF-4318-915D-9216C2569B1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2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 smtClean="0"/>
              <a:t>4.1 </a:t>
            </a:r>
            <a:r>
              <a:rPr lang="zh-CN" altLang="en-US" b="1" dirty="0" smtClean="0"/>
              <a:t>函数的概念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4.2 </a:t>
            </a:r>
            <a:r>
              <a:rPr lang="zh-CN" altLang="en-US" b="1" dirty="0" smtClean="0"/>
              <a:t>逆函数和复合函数</a:t>
            </a:r>
            <a:endParaRPr lang="zh-CN" altLang="en-US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C87BA-7BB4-4FBB-8EE6-A30C0FB65631}" type="datetime1">
              <a:rPr lang="zh-CN" altLang="en-US" smtClean="0"/>
              <a:pPr/>
              <a:t>2019/12/3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C485-3EAF-4318-915D-9216C2569B1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116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4-2 </a:t>
            </a:r>
            <a:r>
              <a:rPr lang="zh-CN" altLang="en-US" dirty="0"/>
              <a:t>逆函数和复合函数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 smtClean="0">
                    <a:solidFill>
                      <a:srgbClr val="0000CC"/>
                    </a:solidFill>
                  </a:rPr>
                  <a:t>定理</a:t>
                </a:r>
                <a:r>
                  <a:rPr lang="en-US" altLang="zh-CN" b="1" dirty="0" smtClean="0">
                    <a:solidFill>
                      <a:srgbClr val="0000CC"/>
                    </a:solidFill>
                  </a:rPr>
                  <a:t>4-2.5 </a:t>
                </a:r>
                <a:r>
                  <a:rPr lang="zh-CN" altLang="en-US" b="1" dirty="0" smtClean="0"/>
                  <a:t>如果函数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b="1" dirty="0" smtClean="0"/>
                  <a:t>有逆函数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b="1" dirty="0" smtClean="0"/>
                  <a:t>，则</a:t>
                </a:r>
                <a:endParaRPr lang="en-US" altLang="zh-CN" b="1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sub>
                    </m:sSub>
                  </m:oMath>
                </a14:m>
                <a:r>
                  <a:rPr lang="en-US" altLang="zh-CN" b="1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</m:sub>
                    </m:sSub>
                  </m:oMath>
                </a14:m>
                <a:endParaRPr lang="en-US" altLang="zh-CN" b="1" dirty="0" smtClean="0"/>
              </a:p>
              <a:p>
                <a:pPr algn="just"/>
                <a:r>
                  <a:rPr lang="zh-CN" altLang="en-US" b="1" dirty="0" smtClean="0">
                    <a:solidFill>
                      <a:srgbClr val="0000CC"/>
                    </a:solidFill>
                  </a:rPr>
                  <a:t>证</a:t>
                </a:r>
                <a:r>
                  <a:rPr lang="zh-CN" altLang="en-US" b="1" dirty="0">
                    <a:sym typeface="Wingdings" panose="05000000000000000000" pitchFamily="2" charset="2"/>
                  </a:rPr>
                  <a:t> </a:t>
                </a:r>
                <a:r>
                  <a:rPr lang="en-US" altLang="zh-CN" b="1" dirty="0" smtClean="0">
                    <a:sym typeface="Wingdings" panose="05000000000000000000" pitchFamily="2" charset="2"/>
                  </a:rPr>
                  <a:t>(1)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b="1" dirty="0" smtClean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sub>
                    </m:sSub>
                  </m:oMath>
                </a14:m>
                <a:r>
                  <a:rPr lang="zh-CN" altLang="en-US" b="1" dirty="0" smtClean="0"/>
                  <a:t>的定义域均是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en-US" altLang="zh-CN" b="1" dirty="0" smtClean="0"/>
              </a:p>
              <a:p>
                <a:pPr marL="800100" lvl="2" indent="0" algn="just">
                  <a:buNone/>
                </a:pPr>
                <a:r>
                  <a:rPr lang="en-US" altLang="zh-CN" b="1" dirty="0" smtClean="0"/>
                  <a:t>(2) </a:t>
                </a:r>
                <a:r>
                  <a:rPr lang="zh-CN" altLang="en-US" b="1" dirty="0" smtClean="0"/>
                  <a:t>因为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b="1" dirty="0" smtClean="0"/>
                  <a:t>一一对应的函数，故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zh-CN" altLang="en-US" b="1" dirty="0" smtClean="0"/>
                  <a:t>也是一一对应的函数。</a:t>
                </a:r>
                <a:endParaRPr lang="en-US" altLang="zh-CN" b="1" dirty="0" smtClean="0"/>
              </a:p>
              <a:p>
                <a:pPr marL="800100" lvl="2" indent="0" algn="just">
                  <a:buNone/>
                </a:pPr>
                <a:r>
                  <a:rPr lang="zh-CN" altLang="en-US" b="1" dirty="0"/>
                  <a:t>若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 dirty="0" smtClean="0"/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b="1" dirty="0" smtClean="0"/>
                  <a:t>，由</a:t>
                </a:r>
                <a:r>
                  <a:rPr lang="en-US" altLang="zh-CN" b="1" dirty="0" smtClean="0"/>
                  <a:t>(1)(2)</a:t>
                </a:r>
                <a:r>
                  <a:rPr lang="zh-CN" altLang="en-US" b="1" dirty="0" smtClean="0"/>
                  <a:t>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sub>
                    </m:sSub>
                  </m:oMath>
                </a14:m>
                <a:endParaRPr lang="en-US" altLang="zh-CN" b="1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37" t="-1323" r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C87BA-7BB4-4FBB-8EE6-A30C0FB65631}" type="datetime1">
              <a:rPr lang="zh-CN" altLang="en-US" smtClean="0"/>
              <a:pPr/>
              <a:t>2019/12/3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C485-3EAF-4318-915D-9216C2569B1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88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4-2 </a:t>
            </a:r>
            <a:r>
              <a:rPr lang="zh-CN" altLang="en-US" dirty="0"/>
              <a:t>逆函数和复合函数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>
                    <a:solidFill>
                      <a:srgbClr val="0000CC"/>
                    </a:solidFill>
                  </a:rPr>
                  <a:t>例</a:t>
                </a:r>
                <a:r>
                  <a:rPr lang="en-US" altLang="zh-CN" b="1" dirty="0">
                    <a:solidFill>
                      <a:srgbClr val="0000CC"/>
                    </a:solidFill>
                  </a:rPr>
                  <a:t>3</a:t>
                </a:r>
                <a:r>
                  <a:rPr lang="en-US" altLang="zh-CN" b="1" dirty="0"/>
                  <a:t> </a:t>
                </a:r>
                <a:r>
                  <a:rPr lang="zh-CN" altLang="en-US" b="1" dirty="0"/>
                  <a:t>令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→{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b="1" dirty="0"/>
                  <a:t>，其定义如图</a:t>
                </a:r>
                <a:r>
                  <a:rPr lang="en-US" altLang="zh-CN" b="1" dirty="0"/>
                  <a:t>4-2.2</a:t>
                </a:r>
                <a:r>
                  <a:rPr lang="zh-CN" altLang="en-US" b="1" dirty="0"/>
                  <a:t>所示，求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b="1" dirty="0"/>
                  <a:t>和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zh-CN" altLang="en-US" b="1" dirty="0"/>
                  <a:t>。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37" t="-1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C87BA-7BB4-4FBB-8EE6-A30C0FB65631}" type="datetime1">
              <a:rPr lang="zh-CN" altLang="en-US" smtClean="0"/>
              <a:pPr/>
              <a:t>2019/12/3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C485-3EAF-4318-915D-9216C2569B1B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325552" y="2992887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325552" y="2441801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305114" y="3543973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712896" y="2257135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38863" y="335930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712896" y="2837283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477680" y="2441801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477680" y="2963740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479068" y="3501113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stCxn id="7" idx="6"/>
            <a:endCxn id="14" idx="2"/>
          </p:cNvCxnSpPr>
          <p:nvPr/>
        </p:nvCxnSpPr>
        <p:spPr>
          <a:xfrm>
            <a:off x="1469568" y="2513809"/>
            <a:ext cx="1009500" cy="1059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12" idx="3"/>
          </p:cNvCxnSpPr>
          <p:nvPr/>
        </p:nvCxnSpPr>
        <p:spPr>
          <a:xfrm flipV="1">
            <a:off x="1449130" y="2564726"/>
            <a:ext cx="1049641" cy="4979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7"/>
            <a:endCxn id="13" idx="2"/>
          </p:cNvCxnSpPr>
          <p:nvPr/>
        </p:nvCxnSpPr>
        <p:spPr>
          <a:xfrm flipV="1">
            <a:off x="1428039" y="3035748"/>
            <a:ext cx="1049641" cy="529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004659" y="338287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02466" y="231590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55293" y="292309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497657" y="3113262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4497657" y="2562176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4477219" y="3664348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5885001" y="237751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910968" y="347968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885001" y="295765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649785" y="2562176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49785" y="3084115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5651173" y="3621488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>
            <a:stCxn id="31" idx="2"/>
          </p:cNvCxnSpPr>
          <p:nvPr/>
        </p:nvCxnSpPr>
        <p:spPr>
          <a:xfrm flipH="1" flipV="1">
            <a:off x="4650647" y="2685101"/>
            <a:ext cx="1000526" cy="1008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endCxn id="23" idx="6"/>
          </p:cNvCxnSpPr>
          <p:nvPr/>
        </p:nvCxnSpPr>
        <p:spPr>
          <a:xfrm flipH="1">
            <a:off x="4641673" y="2665016"/>
            <a:ext cx="1009566" cy="5202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25" idx="6"/>
          </p:cNvCxnSpPr>
          <p:nvPr/>
        </p:nvCxnSpPr>
        <p:spPr>
          <a:xfrm flipH="1">
            <a:off x="4621235" y="3194332"/>
            <a:ext cx="1038912" cy="542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176764" y="3503249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174571" y="2436279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127398" y="3043465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894756" y="396323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541902" y="38514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3497131" y="5425587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3497131" y="4874501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3476693" y="5976673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4884475" y="4689835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910442" y="579200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884475" y="5269983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4649259" y="4874501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649259" y="5396440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4650647" y="5933813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3176238" y="581557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174045" y="474860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126872" y="535579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曲线连接符 62"/>
          <p:cNvCxnSpPr/>
          <p:nvPr/>
        </p:nvCxnSpPr>
        <p:spPr>
          <a:xfrm rot="16200000" flipH="1" flipV="1">
            <a:off x="3574212" y="5433742"/>
            <a:ext cx="37678" cy="13963"/>
          </a:xfrm>
          <a:prstGeom prst="curvedConnector4">
            <a:avLst>
              <a:gd name="adj1" fmla="val -996836"/>
              <a:gd name="adj2" fmla="val -252961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线连接符 68"/>
          <p:cNvCxnSpPr/>
          <p:nvPr/>
        </p:nvCxnSpPr>
        <p:spPr>
          <a:xfrm rot="16200000" flipH="1" flipV="1">
            <a:off x="3601869" y="6041273"/>
            <a:ext cx="37678" cy="13963"/>
          </a:xfrm>
          <a:prstGeom prst="curvedConnector4">
            <a:avLst>
              <a:gd name="adj1" fmla="val -996836"/>
              <a:gd name="adj2" fmla="val -252961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曲线连接符 69"/>
          <p:cNvCxnSpPr/>
          <p:nvPr/>
        </p:nvCxnSpPr>
        <p:spPr>
          <a:xfrm rot="16200000" flipH="1" flipV="1">
            <a:off x="4781417" y="4905198"/>
            <a:ext cx="37678" cy="13963"/>
          </a:xfrm>
          <a:prstGeom prst="curvedConnector4">
            <a:avLst>
              <a:gd name="adj1" fmla="val -996836"/>
              <a:gd name="adj2" fmla="val -252961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曲线连接符 70"/>
          <p:cNvCxnSpPr/>
          <p:nvPr/>
        </p:nvCxnSpPr>
        <p:spPr>
          <a:xfrm rot="16200000" flipH="1" flipV="1">
            <a:off x="4774434" y="5457504"/>
            <a:ext cx="37678" cy="13963"/>
          </a:xfrm>
          <a:prstGeom prst="curvedConnector4">
            <a:avLst>
              <a:gd name="adj1" fmla="val -996836"/>
              <a:gd name="adj2" fmla="val -252961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曲线连接符 71"/>
          <p:cNvCxnSpPr/>
          <p:nvPr/>
        </p:nvCxnSpPr>
        <p:spPr>
          <a:xfrm rot="16200000" flipH="1" flipV="1">
            <a:off x="3629289" y="4917136"/>
            <a:ext cx="37678" cy="13963"/>
          </a:xfrm>
          <a:prstGeom prst="curvedConnector4">
            <a:avLst>
              <a:gd name="adj1" fmla="val -996836"/>
              <a:gd name="adj2" fmla="val -252961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曲线连接符 72"/>
          <p:cNvCxnSpPr/>
          <p:nvPr/>
        </p:nvCxnSpPr>
        <p:spPr>
          <a:xfrm rot="16200000" flipH="1" flipV="1">
            <a:off x="4776879" y="5937157"/>
            <a:ext cx="37678" cy="13963"/>
          </a:xfrm>
          <a:prstGeom prst="curvedConnector4">
            <a:avLst>
              <a:gd name="adj1" fmla="val -996836"/>
              <a:gd name="adj2" fmla="val -252961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04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4-2 </a:t>
            </a:r>
            <a:r>
              <a:rPr lang="zh-CN" altLang="en-US" dirty="0"/>
              <a:t>逆函数和复合函数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b="1" dirty="0" smtClean="0">
                    <a:solidFill>
                      <a:srgbClr val="0000CC"/>
                    </a:solidFill>
                  </a:rPr>
                  <a:t>定理</a:t>
                </a:r>
                <a:r>
                  <a:rPr lang="en-US" altLang="zh-CN" b="1" dirty="0" smtClean="0">
                    <a:solidFill>
                      <a:srgbClr val="0000CC"/>
                    </a:solidFill>
                  </a:rPr>
                  <a:t>4-2.6 </a:t>
                </a:r>
                <a:r>
                  <a:rPr lang="zh-CN" altLang="en-US" b="1" dirty="0" smtClean="0"/>
                  <a:t>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b="1" dirty="0" smtClean="0"/>
                  <a:t>是一一对应的函数，则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b="1" dirty="0" smtClean="0"/>
                  <a:t>。</a:t>
                </a:r>
                <a:endParaRPr lang="en-US" altLang="zh-CN" b="1" dirty="0" smtClean="0"/>
              </a:p>
              <a:p>
                <a:r>
                  <a:rPr lang="zh-CN" altLang="en-US" b="1" dirty="0" smtClean="0">
                    <a:solidFill>
                      <a:srgbClr val="0000CC"/>
                    </a:solidFill>
                  </a:rPr>
                  <a:t>证</a:t>
                </a:r>
                <a:r>
                  <a:rPr lang="en-US" altLang="zh-CN" b="1" dirty="0" smtClean="0">
                    <a:solidFill>
                      <a:srgbClr val="0000CC"/>
                    </a:solidFill>
                    <a:sym typeface="Wingdings" panose="05000000000000000000" pitchFamily="2" charset="2"/>
                  </a:rPr>
                  <a:t>:</a:t>
                </a:r>
                <a:r>
                  <a:rPr lang="en-US" altLang="zh-CN" b="1" dirty="0" smtClean="0">
                    <a:sym typeface="Wingdings" panose="05000000000000000000" pitchFamily="2" charset="2"/>
                  </a:rPr>
                  <a:t> (1) </a:t>
                </a:r>
                <a:r>
                  <a:rPr lang="zh-CN" altLang="en-US" b="1" dirty="0" smtClean="0">
                    <a:sym typeface="Wingdings" panose="05000000000000000000" pitchFamily="2" charset="2"/>
                  </a:rPr>
                  <a:t>因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b="1" dirty="0"/>
                  <a:t>是一一对应</a:t>
                </a:r>
                <a:r>
                  <a:rPr lang="zh-CN" altLang="en-US" b="1" dirty="0" smtClean="0"/>
                  <a:t>的，故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b="1" dirty="0" smtClean="0"/>
                  <a:t>也是一一对应的函数，因此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p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b="1" dirty="0" smtClean="0"/>
                  <a:t>又为一一对应，显然</a:t>
                </a:r>
                <a:endParaRPr lang="en-US" altLang="zh-CN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𝒅𝒐𝒎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𝒅𝒐𝒎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altLang="zh-CN" b="1" dirty="0" smtClean="0"/>
              </a:p>
              <a:p>
                <a:pPr marL="400050" lvl="1" indent="0">
                  <a:buNone/>
                </a:pPr>
                <a:r>
                  <a:rPr lang="en-US" altLang="zh-CN" b="1" dirty="0" smtClean="0"/>
                  <a:t>(2)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e>
                              <m:sup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b="1" dirty="0" smtClean="0"/>
                  <a:t>。</a:t>
                </a:r>
                <a:endParaRPr lang="en-US" altLang="zh-CN" b="1" dirty="0" smtClean="0"/>
              </a:p>
              <a:p>
                <a:pPr marL="400050" lvl="1" indent="0">
                  <a:buNone/>
                </a:pPr>
                <a:r>
                  <a:rPr lang="zh-CN" altLang="en-US" b="1" dirty="0" smtClean="0"/>
                  <a:t>由</a:t>
                </a:r>
                <a:r>
                  <a:rPr lang="en-US" altLang="zh-CN" b="1" dirty="0" smtClean="0"/>
                  <a:t>(1)(2)</a:t>
                </a:r>
                <a:r>
                  <a:rPr lang="zh-CN" altLang="en-US" b="1" dirty="0" smtClean="0"/>
                  <a:t>可知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p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37" t="-1323" r="-4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C87BA-7BB4-4FBB-8EE6-A30C0FB65631}" type="datetime1">
              <a:rPr lang="zh-CN" altLang="en-US" smtClean="0"/>
              <a:pPr/>
              <a:t>2019/12/3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C485-3EAF-4318-915D-9216C2569B1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18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4-2 </a:t>
            </a:r>
            <a:r>
              <a:rPr lang="zh-CN" altLang="en-US" dirty="0"/>
              <a:t>逆函数和复合函数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124744"/>
                <a:ext cx="8712968" cy="5472608"/>
              </a:xfrm>
            </p:spPr>
            <p:txBody>
              <a:bodyPr>
                <a:normAutofit fontScale="92500"/>
              </a:bodyPr>
              <a:lstStyle/>
              <a:p>
                <a:r>
                  <a:rPr lang="zh-CN" altLang="en-US" b="1" dirty="0" smtClean="0">
                    <a:solidFill>
                      <a:srgbClr val="0000CC"/>
                    </a:solidFill>
                  </a:rPr>
                  <a:t>定理</a:t>
                </a:r>
                <a:r>
                  <a:rPr lang="en-US" altLang="zh-CN" b="1" dirty="0" smtClean="0">
                    <a:solidFill>
                      <a:srgbClr val="0000CC"/>
                    </a:solidFill>
                  </a:rPr>
                  <a:t>4-2.7 </a:t>
                </a:r>
                <a:r>
                  <a:rPr lang="zh-CN" altLang="en-US" b="1" dirty="0" smtClean="0"/>
                  <a:t>若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zh-CN" altLang="en-US" b="1" dirty="0" smtClean="0"/>
                  <a:t>均为一一对应函数，则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zh-CN" altLang="en-US" b="1" dirty="0" smtClean="0"/>
                  <a:t>。</a:t>
                </a:r>
                <a:endParaRPr lang="en-US" altLang="zh-CN" b="1" dirty="0" smtClean="0"/>
              </a:p>
              <a:p>
                <a:r>
                  <a:rPr lang="zh-CN" altLang="en-US" b="1" dirty="0" smtClean="0">
                    <a:solidFill>
                      <a:srgbClr val="0000CC"/>
                    </a:solidFill>
                  </a:rPr>
                  <a:t>证</a:t>
                </a:r>
                <a:r>
                  <a:rPr lang="zh-CN" altLang="en-US" b="1" dirty="0" smtClean="0"/>
                  <a:t>：</a:t>
                </a:r>
                <a:r>
                  <a:rPr lang="en-US" altLang="zh-CN" b="1" dirty="0"/>
                  <a:t> </a:t>
                </a:r>
                <a:r>
                  <a:rPr lang="en-US" altLang="zh-CN" b="1" dirty="0" smtClean="0"/>
                  <a:t>(1)</a:t>
                </a:r>
                <a:r>
                  <a:rPr lang="zh-CN" altLang="en-US" b="1" dirty="0" smtClean="0"/>
                  <a:t>因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zh-CN" altLang="en-US" b="1" dirty="0"/>
                  <a:t>均为一一对应</a:t>
                </a:r>
                <a:r>
                  <a:rPr lang="zh-CN" altLang="en-US" b="1" dirty="0" smtClean="0"/>
                  <a:t>函数，故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和</m:t>
                    </m:r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zh-CN" altLang="en-US" b="1" dirty="0" smtClean="0"/>
                  <a:t>均存在，且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𝒁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b="1" dirty="0" smtClean="0"/>
                  <a:t>，所以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𝒁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b="1" dirty="0" smtClean="0"/>
                  <a:t>。</a:t>
                </a:r>
                <a:endParaRPr lang="en-US" altLang="zh-CN" b="1" dirty="0" smtClean="0"/>
              </a:p>
              <a:p>
                <a:pPr marL="400050" lvl="1" indent="0">
                  <a:buNone/>
                </a:pPr>
                <a:r>
                  <a:rPr lang="zh-CN" altLang="en-US" b="1" dirty="0" smtClean="0"/>
                  <a:t>根据定理</a:t>
                </a:r>
                <a:r>
                  <a:rPr lang="en-US" altLang="zh-CN" b="1" dirty="0" smtClean="0"/>
                  <a:t>4-2.3</a:t>
                </a:r>
                <a:r>
                  <a:rPr lang="zh-CN" altLang="en-US" b="1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zh-CN" altLang="en-US" b="1" dirty="0" smtClean="0"/>
                  <a:t>是双射的，故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𝒈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zh-CN" altLang="en-US" b="1" dirty="0" smtClean="0"/>
                  <a:t>存在且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𝒈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b="1" dirty="0" smtClean="0"/>
                  <a:t>。有</a:t>
                </a:r>
                <a:endParaRPr lang="en-US" altLang="zh-CN" b="1" dirty="0" smtClean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𝒅𝒐𝒎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𝒅𝒐𝒎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∘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𝒇</m:t>
                              </m:r>
                            </m:e>
                          </m:d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𝒁</m:t>
                      </m:r>
                    </m:oMath>
                  </m:oMathPara>
                </a14:m>
                <a:endParaRPr lang="en-US" altLang="zh-CN" b="1" dirty="0" smtClean="0"/>
              </a:p>
              <a:p>
                <a:pPr marL="400050" lvl="1" indent="0">
                  <a:buNone/>
                </a:pPr>
                <a:r>
                  <a:rPr lang="en-US" altLang="zh-CN" b="1" dirty="0" smtClean="0"/>
                  <a:t>(2)</a:t>
                </a:r>
                <a:r>
                  <a:rPr lang="zh-CN" altLang="en-US" b="1" dirty="0" smtClean="0"/>
                  <a:t>对任意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𝒁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b="1" dirty="0" smtClean="0"/>
                  <a:t>存在唯一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b="1" dirty="0" smtClean="0"/>
                  <a:t>，使得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b="1" dirty="0" smtClean="0"/>
                  <a:t>存在唯一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b="1" dirty="0" smtClean="0"/>
                  <a:t>，使得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zh-CN" altLang="en-US" b="1" dirty="0" smtClean="0"/>
                  <a:t>，故</a:t>
                </a:r>
                <a:endParaRPr lang="en-US" altLang="zh-CN" b="1" dirty="0" smtClean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∘</m:t>
                          </m:r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</m:d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altLang="zh-CN" b="1" dirty="0" smtClean="0"/>
              </a:p>
              <a:p>
                <a:pPr marL="400050" lvl="1" indent="0">
                  <a:buNone/>
                </a:pPr>
                <a:r>
                  <a:rPr lang="zh-CN" altLang="en-US" b="1" dirty="0"/>
                  <a:t>但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𝒈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e>
                    </m:d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altLang="zh-CN" b="1" i="1" dirty="0" smtClean="0"/>
                  <a:t>,</a:t>
                </a:r>
                <a:r>
                  <a:rPr lang="zh-CN" altLang="en-US" b="1" dirty="0" smtClean="0"/>
                  <a:t>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𝒈𝒇</m:t>
                            </m:r>
                          </m:e>
                        </m:d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altLang="zh-CN" b="1" dirty="0" smtClean="0"/>
              </a:p>
              <a:p>
                <a:pPr marL="400050" lvl="1" indent="0">
                  <a:buNone/>
                </a:pPr>
                <a:r>
                  <a:rPr lang="zh-CN" altLang="en-US" b="1" dirty="0" smtClean="0"/>
                  <a:t>因此，对任一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zh-CN" altLang="en-US" b="1" dirty="0" smtClean="0"/>
                  <a:t>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𝒈𝒇</m:t>
                            </m:r>
                          </m:e>
                        </m:d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p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sSup>
                          <m:sSupPr>
                            <m:ctrlPr>
                              <a:rPr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𝒈</m:t>
                            </m:r>
                          </m:e>
                          <m:sup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endParaRPr lang="en-US" altLang="zh-CN" b="1" dirty="0" smtClean="0"/>
              </a:p>
              <a:p>
                <a:pPr marL="400050" lvl="1" indent="0">
                  <a:buNone/>
                </a:pPr>
                <a:r>
                  <a:rPr lang="zh-CN" altLang="en-US" b="1" dirty="0" smtClean="0"/>
                  <a:t>由</a:t>
                </a:r>
                <a:r>
                  <a:rPr lang="en-US" altLang="zh-CN" b="1" dirty="0" smtClean="0"/>
                  <a:t>(1)(2)</a:t>
                </a:r>
                <a:r>
                  <a:rPr lang="zh-CN" altLang="en-US" b="1" dirty="0" smtClean="0"/>
                  <a:t>可知，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𝒈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zh-CN" altLang="en-US" b="1" dirty="0"/>
              </a:p>
              <a:p>
                <a:pPr marL="400050" lvl="1" indent="0">
                  <a:buNone/>
                </a:pPr>
                <a:endParaRPr lang="zh-CN" altLang="en-US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124744"/>
                <a:ext cx="8712968" cy="5472608"/>
              </a:xfrm>
              <a:blipFill rotWithShape="0">
                <a:blip r:embed="rId2"/>
                <a:stretch>
                  <a:fillRect l="-769" t="-1003" r="-40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C87BA-7BB4-4FBB-8EE6-A30C0FB65631}" type="datetime1">
              <a:rPr lang="zh-CN" altLang="en-US" smtClean="0"/>
              <a:pPr/>
              <a:t>2019/12/3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C485-3EAF-4318-915D-9216C2569B1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53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898525" y="1544638"/>
            <a:ext cx="7489825" cy="2123658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Pct val="85000"/>
              <a:defRPr/>
            </a:pPr>
            <a:r>
              <a:rPr kumimoji="1" lang="en-US" altLang="zh-CN" sz="24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	</a:t>
            </a:r>
            <a:r>
              <a:rPr kumimoji="1" lang="zh-CN" altLang="en-US" sz="24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学习要点：</a:t>
            </a:r>
          </a:p>
          <a:p>
            <a:pPr>
              <a:spcBef>
                <a:spcPct val="50000"/>
              </a:spcBef>
              <a:buSzPct val="85000"/>
              <a:defRPr/>
            </a:pPr>
            <a:r>
              <a:rPr kumimoji="1" lang="zh-CN" altLang="en-US" sz="24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	</a:t>
            </a:r>
            <a:r>
              <a:rPr kumimoji="1" lang="en-US" altLang="zh-CN" sz="24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1. </a:t>
            </a:r>
            <a:r>
              <a:rPr kumimoji="1" lang="zh-CN" altLang="en-US" sz="24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理解并掌握相关概念：逆函数，复合函数；</a:t>
            </a:r>
            <a:endParaRPr kumimoji="1" lang="en-US" altLang="zh-CN" sz="2400" b="1" dirty="0" smtClean="0">
              <a:solidFill>
                <a:srgbClr val="0033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>
              <a:spcBef>
                <a:spcPct val="50000"/>
              </a:spcBef>
              <a:buSzPct val="85000"/>
              <a:defRPr/>
            </a:pPr>
            <a:r>
              <a:rPr kumimoji="1" lang="en-US" altLang="zh-CN" sz="2400" b="1" dirty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     </a:t>
            </a:r>
            <a:r>
              <a:rPr kumimoji="1" lang="en-US" altLang="zh-CN" sz="24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      2. </a:t>
            </a:r>
            <a:r>
              <a:rPr kumimoji="1" lang="zh-CN" altLang="en-US" sz="24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掌握相关性质；</a:t>
            </a:r>
            <a:endParaRPr kumimoji="1" lang="en-US" altLang="zh-CN" sz="2400" b="1" dirty="0">
              <a:solidFill>
                <a:srgbClr val="0033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>
              <a:spcBef>
                <a:spcPct val="50000"/>
              </a:spcBef>
              <a:buSzPct val="85000"/>
              <a:defRPr/>
            </a:pPr>
            <a:r>
              <a:rPr kumimoji="1" lang="en-US" altLang="zh-CN" sz="24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       </a:t>
            </a:r>
          </a:p>
        </p:txBody>
      </p:sp>
      <p:pic>
        <p:nvPicPr>
          <p:cNvPr id="60419" name="Picture 3" descr="52design_com_kr_0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908050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0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61AB0D9-82E6-4E3E-9DDC-5AE59A461BF1}" type="slidenum">
              <a:rPr lang="en-US" altLang="zh-CN" smtClean="0">
                <a:solidFill>
                  <a:srgbClr val="045C75"/>
                </a:solidFill>
              </a:rPr>
              <a:pPr/>
              <a:t>24</a:t>
            </a:fld>
            <a:endParaRPr lang="en-US" altLang="zh-CN" smtClean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264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1325563" y="1544638"/>
            <a:ext cx="7026275" cy="3139321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Pct val="85000"/>
              <a:defRPr/>
            </a:pPr>
            <a:r>
              <a:rPr kumimoji="1" lang="en-US" altLang="zh-CN" sz="24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	</a:t>
            </a:r>
            <a:r>
              <a:rPr kumimoji="1" lang="zh-CN" altLang="en-US" sz="36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作业：</a:t>
            </a:r>
            <a:endParaRPr kumimoji="1" lang="en-US" altLang="zh-CN" sz="3600" b="1" dirty="0" smtClean="0">
              <a:solidFill>
                <a:srgbClr val="0033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>
              <a:spcBef>
                <a:spcPct val="50000"/>
              </a:spcBef>
              <a:buSzPct val="85000"/>
              <a:defRPr/>
            </a:pPr>
            <a:r>
              <a:rPr kumimoji="1" lang="en-US" altLang="zh-CN" sz="3600" b="1" dirty="0" err="1" smtClean="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P156</a:t>
            </a:r>
            <a:r>
              <a:rPr kumimoji="1" lang="en-US" altLang="zh-CN" sz="3600" b="1" dirty="0" smtClean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细黑" panose="02010600040101010101" pitchFamily="2" charset="-122"/>
              </a:rPr>
              <a:t>:  4-2</a:t>
            </a:r>
            <a:r>
              <a:rPr kumimoji="1" lang="zh-CN" altLang="en-US" sz="3600" b="1" dirty="0" smtClean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细黑" panose="02010600040101010101" pitchFamily="2" charset="-122"/>
              </a:rPr>
              <a:t>习题</a:t>
            </a:r>
            <a:endParaRPr kumimoji="1" lang="en-US" altLang="zh-CN" sz="3600" b="1" dirty="0" smtClean="0">
              <a:solidFill>
                <a:srgbClr val="00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>
              <a:spcBef>
                <a:spcPct val="50000"/>
              </a:spcBef>
              <a:buSzPct val="85000"/>
              <a:defRPr/>
            </a:pPr>
            <a:r>
              <a:rPr kumimoji="1" lang="en-US" altLang="zh-CN" sz="3600" b="1" dirty="0" smtClean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细黑" panose="02010600040101010101" pitchFamily="2" charset="-122"/>
              </a:rPr>
              <a:t>(2) a, c</a:t>
            </a:r>
          </a:p>
          <a:p>
            <a:pPr>
              <a:spcBef>
                <a:spcPct val="50000"/>
              </a:spcBef>
              <a:buSzPct val="85000"/>
              <a:defRPr/>
            </a:pPr>
            <a:r>
              <a:rPr kumimoji="1" lang="en-US" altLang="zh-CN" sz="3600" b="1" dirty="0" smtClean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细黑" panose="02010600040101010101" pitchFamily="2" charset="-122"/>
              </a:rPr>
              <a:t>(5) </a:t>
            </a:r>
            <a:r>
              <a:rPr kumimoji="1" lang="zh-CN" altLang="en-US" sz="3600" b="1" dirty="0" smtClean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细黑" panose="02010600040101010101" pitchFamily="2" charset="-122"/>
              </a:rPr>
              <a:t>举反例</a:t>
            </a:r>
            <a:endParaRPr kumimoji="1" lang="en-US" altLang="zh-CN" sz="3600" b="1" dirty="0" smtClean="0">
              <a:solidFill>
                <a:srgbClr val="00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  <p:pic>
        <p:nvPicPr>
          <p:cNvPr id="61443" name="Picture 3" descr="52design_com_kr_0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908050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4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F14F8AE-9276-4131-A536-34B1A9980463}" type="slidenum">
              <a:rPr lang="en-US" altLang="zh-CN" smtClean="0">
                <a:solidFill>
                  <a:srgbClr val="045C75"/>
                </a:solidFill>
              </a:rPr>
              <a:pPr/>
              <a:t>25</a:t>
            </a:fld>
            <a:endParaRPr lang="en-US" altLang="zh-CN" smtClean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48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4-1 </a:t>
            </a:r>
            <a:r>
              <a:rPr lang="zh-CN" altLang="en-US" dirty="0" smtClean="0"/>
              <a:t>函数的概念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124744"/>
                <a:ext cx="8229600" cy="4824536"/>
              </a:xfrm>
            </p:spPr>
            <p:txBody>
              <a:bodyPr/>
              <a:lstStyle/>
              <a:p>
                <a:r>
                  <a:rPr lang="zh-CN" altLang="en-US" b="1" dirty="0" smtClean="0">
                    <a:solidFill>
                      <a:srgbClr val="0000CC"/>
                    </a:solidFill>
                  </a:rPr>
                  <a:t>定义</a:t>
                </a:r>
                <a:r>
                  <a:rPr lang="en-US" altLang="zh-CN" b="1" dirty="0" smtClean="0">
                    <a:solidFill>
                      <a:srgbClr val="0000CC"/>
                    </a:solidFill>
                  </a:rPr>
                  <a:t>4-1.1 </a:t>
                </a:r>
                <a:r>
                  <a:rPr lang="zh-CN" altLang="en-US" b="1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b="1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b="1" dirty="0" smtClean="0"/>
                  <a:t>是任意两个集合，而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b="1" dirty="0" smtClean="0"/>
                  <a:t>是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b="1" dirty="0" smtClean="0"/>
                  <a:t>到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b="1" dirty="0" smtClean="0"/>
                  <a:t>的一个关系，如果对于每一个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b="1" dirty="0" smtClean="0"/>
                  <a:t>，有唯一的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b="1" dirty="0" smtClean="0"/>
                  <a:t>，使得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b="1" dirty="0" smtClean="0"/>
                  <a:t>，称关系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b="1" dirty="0" smtClean="0"/>
                  <a:t>为函数，记作：</a:t>
                </a:r>
                <a:endParaRPr lang="en-US" altLang="zh-CN" b="1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b="1" dirty="0" smtClean="0"/>
                  <a:t>或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𝑿</m:t>
                    </m:r>
                    <m:groupChr>
                      <m:groupChrPr>
                        <m:chr m:val="→"/>
                        <m:vertJc m:val="bot"/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groupCh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endParaRPr lang="en-US" altLang="zh-CN" b="1" dirty="0" smtClean="0"/>
              </a:p>
              <a:p>
                <a:r>
                  <a:rPr lang="zh-CN" altLang="en-US" b="1" dirty="0"/>
                  <a:t>假如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b="1" dirty="0" smtClean="0"/>
                  <a:t>，则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b="1" dirty="0" smtClean="0"/>
                  <a:t>称为自变元，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zh-CN" altLang="en-US" b="1" dirty="0" smtClean="0"/>
                  <a:t>称为</a:t>
                </a:r>
                <a:r>
                  <a:rPr lang="zh-CN" altLang="en-US" b="1" dirty="0"/>
                  <a:t>在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b="1" dirty="0" smtClean="0"/>
                  <a:t>作用下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b="1" dirty="0" smtClean="0"/>
                  <a:t>的象，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b="1" dirty="0" smtClean="0"/>
                  <a:t>亦可记作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 dirty="0" smtClean="0"/>
                  <a:t>，且记</a:t>
                </a:r>
                <a:endParaRPr lang="en-US" altLang="zh-CN" b="1" dirty="0" smtClean="0"/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)|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b="1" dirty="0" smtClean="0"/>
              </a:p>
              <a:p>
                <a:r>
                  <a:rPr lang="zh-CN" altLang="en-US" b="1" dirty="0" smtClean="0">
                    <a:solidFill>
                      <a:srgbClr val="CC0099"/>
                    </a:solidFill>
                  </a:rPr>
                  <a:t>函数和关系的区别</a:t>
                </a:r>
                <a:r>
                  <a:rPr lang="zh-CN" altLang="en-US" b="1" dirty="0" smtClean="0"/>
                  <a:t>：</a:t>
                </a:r>
                <a:endParaRPr lang="en-US" altLang="zh-CN" b="1" dirty="0" smtClean="0"/>
              </a:p>
              <a:p>
                <a:pPr lvl="1"/>
                <a:r>
                  <a:rPr lang="zh-CN" altLang="en-US" b="1" dirty="0" smtClean="0"/>
                  <a:t>函数的定义域是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b="1" dirty="0" smtClean="0"/>
                  <a:t>，而不能是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b="1" dirty="0" smtClean="0"/>
                  <a:t>的某个真子集。</a:t>
                </a:r>
                <a:endParaRPr lang="en-US" altLang="zh-CN" b="1" dirty="0" smtClean="0"/>
              </a:p>
              <a:p>
                <a:pPr lvl="1"/>
                <a:r>
                  <a:rPr lang="zh-CN" altLang="en-US" b="1" dirty="0"/>
                  <a:t>一</a:t>
                </a:r>
                <a:r>
                  <a:rPr lang="zh-CN" altLang="en-US" b="1" dirty="0" smtClean="0"/>
                  <a:t>个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b="1" dirty="0" smtClean="0"/>
                  <a:t>只能对应于唯一的一个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zh-CN" altLang="en-US" b="1" dirty="0" smtClean="0"/>
                  <a:t>。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124744"/>
                <a:ext cx="8229600" cy="4824536"/>
              </a:xfrm>
              <a:blipFill rotWithShape="0">
                <a:blip r:embed="rId2"/>
                <a:stretch>
                  <a:fillRect l="-1037" t="-1391" r="-4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C87BA-7BB4-4FBB-8EE6-A30C0FB65631}" type="datetime1">
              <a:rPr lang="zh-CN" altLang="en-US" smtClean="0"/>
              <a:pPr/>
              <a:t>2019/12/3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C485-3EAF-4318-915D-9216C2569B1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41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4-1 </a:t>
            </a:r>
            <a:r>
              <a:rPr lang="zh-CN" altLang="en-US" dirty="0"/>
              <a:t>函数的概念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052736"/>
                <a:ext cx="8229600" cy="5400600"/>
              </a:xfrm>
            </p:spPr>
            <p:txBody>
              <a:bodyPr>
                <a:normAutofit fontScale="92500"/>
              </a:bodyPr>
              <a:lstStyle/>
              <a:p>
                <a:r>
                  <a:rPr lang="zh-CN" altLang="en-US" b="1" dirty="0" smtClean="0"/>
                  <a:t>在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b="1" dirty="0" smtClean="0"/>
                  <a:t>中，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b="1" dirty="0" smtClean="0"/>
                  <a:t>的前域就是函数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 dirty="0" smtClean="0"/>
                  <a:t>的</a:t>
                </a:r>
                <a:r>
                  <a:rPr lang="zh-CN" altLang="en-US" b="1" dirty="0" smtClean="0">
                    <a:solidFill>
                      <a:srgbClr val="CC0099"/>
                    </a:solidFill>
                  </a:rPr>
                  <a:t>定义域</a:t>
                </a:r>
                <a:r>
                  <a:rPr lang="zh-CN" altLang="en-US" b="1" dirty="0" smtClean="0"/>
                  <a:t>记作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𝐝𝐨𝐦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b="1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b="1" dirty="0" smtClean="0"/>
                  <a:t>的</a:t>
                </a:r>
                <a:r>
                  <a:rPr lang="zh-CN" altLang="en-US" b="1" dirty="0" smtClean="0">
                    <a:solidFill>
                      <a:srgbClr val="CC0099"/>
                    </a:solidFill>
                  </a:rPr>
                  <a:t>值域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𝐫𝐚𝐧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b="1" dirty="0" smtClean="0"/>
                  <a:t>，有时也记为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zh-CN" altLang="en-US" b="1" dirty="0" smtClean="0"/>
                  <a:t>，即</a:t>
                </a:r>
                <a:endParaRPr lang="en-US" altLang="zh-CN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e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∃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1" dirty="0" smtClean="0"/>
              </a:p>
              <a:p>
                <a:r>
                  <a:rPr lang="zh-CN" altLang="en-US" b="1" dirty="0" smtClean="0"/>
                  <a:t>集合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b="1" dirty="0" smtClean="0"/>
                  <a:t>称为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b="1" dirty="0" smtClean="0"/>
                  <a:t>的</a:t>
                </a:r>
                <a:r>
                  <a:rPr lang="zh-CN" altLang="en-US" b="1" dirty="0" smtClean="0">
                    <a:solidFill>
                      <a:srgbClr val="CC0099"/>
                    </a:solidFill>
                  </a:rPr>
                  <a:t>共域</a:t>
                </a:r>
                <a:r>
                  <a:rPr lang="zh-CN" altLang="en-US" b="1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𝒓𝒂𝒏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b="1" dirty="0" smtClean="0"/>
                  <a:t>亦称为函数的</a:t>
                </a:r>
                <a:r>
                  <a:rPr lang="zh-CN" altLang="en-US" b="1" dirty="0" smtClean="0">
                    <a:solidFill>
                      <a:srgbClr val="CC0099"/>
                    </a:solidFill>
                  </a:rPr>
                  <a:t>象集合</a:t>
                </a:r>
                <a:r>
                  <a:rPr lang="zh-CN" altLang="en-US" b="1" dirty="0" smtClean="0"/>
                  <a:t>。</a:t>
                </a:r>
                <a:endParaRPr lang="en-US" altLang="zh-CN" b="1" dirty="0" smtClean="0"/>
              </a:p>
              <a:p>
                <a:r>
                  <a:rPr lang="zh-CN" altLang="en-US" b="1" dirty="0" smtClean="0">
                    <a:solidFill>
                      <a:srgbClr val="0000CC"/>
                    </a:solidFill>
                  </a:rPr>
                  <a:t>例</a:t>
                </a:r>
                <a:r>
                  <a:rPr lang="en-US" altLang="zh-CN" b="1" dirty="0" smtClean="0">
                    <a:solidFill>
                      <a:srgbClr val="0000CC"/>
                    </a:solidFill>
                  </a:rPr>
                  <a:t>1</a:t>
                </a:r>
                <a:r>
                  <a:rPr lang="en-US" altLang="zh-CN" b="1" dirty="0" smtClean="0"/>
                  <a:t> </a:t>
                </a:r>
                <a:r>
                  <a:rPr lang="zh-CN" altLang="en-US" b="1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1" i="1">
                        <a:latin typeface="Cambria Math" panose="02040503050406030204" pitchFamily="18" charset="0"/>
                      </a:rPr>
                      <m:t>张明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b="1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张明</m:t>
                          </m:r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，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zh-CN" altLang="en-US" b="1" dirty="0" smtClean="0"/>
                  <a:t>  即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张明</m:t>
                        </m:r>
                      </m:e>
                    </m:d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 dirty="0" smtClean="0"/>
                  <a:t>，故</a:t>
                </a:r>
                <a:endParaRPr lang="en-US" altLang="zh-CN" b="1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𝒅𝒐𝒎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b="1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b="1" dirty="0" smtClean="0"/>
              </a:p>
              <a:p>
                <a:pPr algn="just"/>
                <a:r>
                  <a:rPr lang="zh-CN" altLang="en-US" b="1" dirty="0" smtClean="0">
                    <a:solidFill>
                      <a:srgbClr val="0000CC"/>
                    </a:solidFill>
                  </a:rPr>
                  <a:t>例</a:t>
                </a:r>
                <a:r>
                  <a:rPr lang="en-US" altLang="zh-CN" b="1" dirty="0" smtClean="0">
                    <a:solidFill>
                      <a:srgbClr val="0000CC"/>
                    </a:solidFill>
                  </a:rPr>
                  <a:t>2</a:t>
                </a:r>
                <a:r>
                  <a:rPr lang="en-US" altLang="zh-CN" b="1" dirty="0" smtClean="0"/>
                  <a:t> </a:t>
                </a:r>
                <a:r>
                  <a:rPr lang="zh-CN" altLang="en-US" b="1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b="1" dirty="0" smtClean="0"/>
                  <a:t>是房子的集合，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b="1" dirty="0" smtClean="0"/>
                  <a:t>是不同颜色油漆的集合，那么，油漆房子的一种颜色的分配方案是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b="1" dirty="0" smtClean="0"/>
                  <a:t>到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b="1" dirty="0" smtClean="0"/>
                  <a:t>的一个函数，即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𝑨</m:t>
                    </m:r>
                    <m:groupChr>
                      <m:groupChrPr>
                        <m:chr m:val="→"/>
                        <m:vertJc m:val="bot"/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b="1" i="1" dirty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groupCh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b="1" dirty="0" smtClean="0"/>
                  <a:t>，其中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𝒅𝒐𝒎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b="1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𝒓𝒂𝒏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b="1" dirty="0" smtClean="0"/>
                  <a:t>。</a:t>
                </a:r>
                <a:endParaRPr lang="en-US" altLang="zh-CN" b="1" dirty="0" smtClean="0"/>
              </a:p>
              <a:p>
                <a:pPr algn="just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052736"/>
                <a:ext cx="8229600" cy="5400600"/>
              </a:xfrm>
              <a:blipFill rotWithShape="0">
                <a:blip r:embed="rId2"/>
                <a:stretch>
                  <a:fillRect l="-889" t="-1129" r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C87BA-7BB4-4FBB-8EE6-A30C0FB65631}" type="datetime1">
              <a:rPr lang="zh-CN" altLang="en-US" smtClean="0"/>
              <a:pPr/>
              <a:t>2019/12/3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C485-3EAF-4318-915D-9216C2569B1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56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4-1 </a:t>
            </a:r>
            <a:r>
              <a:rPr lang="zh-CN" altLang="en-US" dirty="0"/>
              <a:t>函数的概念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124744"/>
                <a:ext cx="8229600" cy="482453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b="1" dirty="0" smtClean="0">
                    <a:solidFill>
                      <a:srgbClr val="0000CC"/>
                    </a:solidFill>
                  </a:rPr>
                  <a:t>例</a:t>
                </a:r>
                <a:r>
                  <a:rPr lang="en-US" altLang="zh-CN" b="1" dirty="0" smtClean="0">
                    <a:solidFill>
                      <a:srgbClr val="0000CC"/>
                    </a:solidFill>
                  </a:rPr>
                  <a:t>3</a:t>
                </a:r>
                <a:r>
                  <a:rPr lang="en-US" altLang="zh-CN" b="1" dirty="0" smtClean="0"/>
                  <a:t> </a:t>
                </a:r>
                <a:r>
                  <a:rPr lang="zh-CN" altLang="en-US" b="1" dirty="0" smtClean="0"/>
                  <a:t>判别下列关系中哪个能构成函数</a:t>
                </a:r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  <m:r>
                      <a:rPr lang="zh-CN" alt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zh-CN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且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b="1" dirty="0" smtClean="0"/>
                  <a:t> </a:t>
                </a:r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</m:t>
                    </m:r>
                    <m:r>
                      <a:rPr lang="zh-CN" alt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，且</m:t>
                    </m:r>
                    <m:sSubSup>
                      <m:sSub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b="1" dirty="0"/>
                  <a:t> </a:t>
                </a:r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  <m:r>
                      <a:rPr lang="zh-CN" alt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zh-CN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为</m:t>
                    </m:r>
                    <m:r>
                      <a:rPr lang="zh-CN" alt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小于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zh-CN" altLang="en-US" b="1" i="1">
                        <a:latin typeface="Cambria Math" panose="02040503050406030204" pitchFamily="18" charset="0"/>
                      </a:rPr>
                      <m:t>的素数个数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b="1" dirty="0" smtClean="0">
                  <a:solidFill>
                    <a:srgbClr val="CC0099"/>
                  </a:solidFill>
                </a:endParaRPr>
              </a:p>
              <a:p>
                <a:r>
                  <a:rPr lang="zh-CN" altLang="en-US" b="1" dirty="0" smtClean="0">
                    <a:solidFill>
                      <a:srgbClr val="0000CC"/>
                    </a:solidFill>
                  </a:rPr>
                  <a:t>定义</a:t>
                </a:r>
                <a:r>
                  <a:rPr lang="en-US" altLang="zh-CN" b="1" dirty="0" smtClean="0">
                    <a:solidFill>
                      <a:srgbClr val="0000CC"/>
                    </a:solidFill>
                  </a:rPr>
                  <a:t>4-1.2 </a:t>
                </a:r>
                <a:r>
                  <a:rPr lang="zh-CN" altLang="en-US" b="1" dirty="0" smtClean="0"/>
                  <a:t>设函数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b="1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zh-CN" altLang="en-US" b="1" dirty="0" smtClean="0"/>
                  <a:t>，如果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zh-CN" altLang="en-US" b="1" dirty="0" smtClean="0"/>
                  <a:t>，且对于所有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b="1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zh-CN" altLang="en-US" b="1" dirty="0" smtClean="0"/>
                  <a:t>，有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 dirty="0" smtClean="0"/>
                  <a:t>，则称</a:t>
                </a:r>
                <a:r>
                  <a:rPr lang="zh-CN" altLang="en-US" b="1" dirty="0" smtClean="0">
                    <a:solidFill>
                      <a:srgbClr val="CC0099"/>
                    </a:solidFill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CC0099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b="1" dirty="0" smtClean="0">
                    <a:solidFill>
                      <a:srgbClr val="CC0099"/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CC0099"/>
                        </a:solidFill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zh-CN" altLang="en-US" b="1" dirty="0" smtClean="0">
                    <a:solidFill>
                      <a:srgbClr val="CC0099"/>
                    </a:solidFill>
                  </a:rPr>
                  <a:t>相等</a:t>
                </a:r>
                <a:r>
                  <a:rPr lang="zh-CN" altLang="en-US" b="1" dirty="0" smtClean="0"/>
                  <a:t>，记作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zh-CN" altLang="en-US" b="1" dirty="0" smtClean="0"/>
                  <a:t>。</a:t>
                </a:r>
                <a:endParaRPr lang="en-US" altLang="zh-CN" b="1" dirty="0" smtClean="0"/>
              </a:p>
              <a:p>
                <a:r>
                  <a:rPr lang="zh-CN" altLang="en-US" b="1" dirty="0" smtClean="0">
                    <a:solidFill>
                      <a:srgbClr val="0000CC"/>
                    </a:solidFill>
                  </a:rPr>
                  <a:t>例：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altLang="zh-CN" b="1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b="1" dirty="0" smtClean="0"/>
                  <a:t>，</a:t>
                </a:r>
                <a:endParaRPr lang="en-US" altLang="zh-CN" b="1" dirty="0" smtClean="0"/>
              </a:p>
              <a:p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b="1" dirty="0" smtClean="0"/>
                  <a:t>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</m:oMath>
                </a14:m>
                <a:r>
                  <a:rPr lang="zh-CN" altLang="en-US" b="1" dirty="0" smtClean="0"/>
                  <a:t>个可能的子集，但是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b="1" dirty="0" smtClean="0"/>
                  <a:t>到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b="1" dirty="0" smtClean="0"/>
                  <a:t>的函数有哪些？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124744"/>
                <a:ext cx="8229600" cy="4824536"/>
              </a:xfrm>
              <a:blipFill rotWithShape="0">
                <a:blip r:embed="rId2"/>
                <a:stretch>
                  <a:fillRect l="-1037" t="-1011" r="-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C87BA-7BB4-4FBB-8EE6-A30C0FB65631}" type="datetime1">
              <a:rPr lang="zh-CN" altLang="en-US" smtClean="0"/>
              <a:pPr/>
              <a:t>2019/12/3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C485-3EAF-4318-915D-9216C2569B1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84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4-1 </a:t>
            </a:r>
            <a:r>
              <a:rPr lang="zh-CN" altLang="en-US" dirty="0"/>
              <a:t>函数的概念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340768"/>
                <a:ext cx="8229600" cy="518457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b="1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解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. 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b="1" dirty="0" smtClean="0"/>
              </a:p>
              <a:p>
                <a:r>
                  <a:rPr lang="zh-CN" altLang="en-US" b="1" dirty="0" smtClean="0">
                    <a:solidFill>
                      <a:srgbClr val="0000CC"/>
                    </a:solidFill>
                  </a:rPr>
                  <a:t>思考</a:t>
                </a:r>
                <a:r>
                  <a:rPr lang="zh-CN" altLang="en-US" b="1" dirty="0" smtClean="0"/>
                  <a:t>：设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b="1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b="1" dirty="0" smtClean="0"/>
                  <a:t>都为有限集合，分别有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b="1" dirty="0" smtClean="0"/>
                  <a:t>个和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b="1" dirty="0" smtClean="0"/>
                  <a:t>个元素，则从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b="1" dirty="0" smtClean="0"/>
                  <a:t>到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b="1" dirty="0" smtClean="0"/>
                  <a:t>共有多少个函数？</a:t>
                </a:r>
                <a:endParaRPr lang="en-US" altLang="zh-CN" b="1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</m:oMath>
                </a14:m>
                <a:r>
                  <a:rPr lang="zh-CN" altLang="en-US" b="1" dirty="0" smtClean="0"/>
                  <a:t>。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340768"/>
                <a:ext cx="8229600" cy="5184576"/>
              </a:xfrm>
              <a:blipFill rotWithShape="0">
                <a:blip r:embed="rId2"/>
                <a:stretch>
                  <a:fillRect l="-1037" r="-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C87BA-7BB4-4FBB-8EE6-A30C0FB65631}" type="datetime1">
              <a:rPr lang="zh-CN" altLang="en-US" smtClean="0"/>
              <a:pPr/>
              <a:t>2019/12/3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C485-3EAF-4318-915D-9216C2569B1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89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4-1 </a:t>
            </a:r>
            <a:r>
              <a:rPr lang="zh-CN" altLang="en-US" dirty="0"/>
              <a:t>函数的概念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 smtClean="0">
                    <a:solidFill>
                      <a:srgbClr val="0000CC"/>
                    </a:solidFill>
                  </a:rPr>
                  <a:t>定义</a:t>
                </a:r>
                <a:r>
                  <a:rPr lang="en-US" altLang="zh-CN" b="1" dirty="0" smtClean="0">
                    <a:solidFill>
                      <a:srgbClr val="0000CC"/>
                    </a:solidFill>
                  </a:rPr>
                  <a:t>4-1.3 </a:t>
                </a:r>
                <a:r>
                  <a:rPr lang="zh-CN" altLang="en-US" b="1" dirty="0" smtClean="0"/>
                  <a:t>对于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𝑿</m:t>
                    </m:r>
                    <m:groupChr>
                      <m:groupChrPr>
                        <m:chr m:val="→"/>
                        <m:vertJc m:val="bot"/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b="1" i="1" dirty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groupCh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b="1" dirty="0" smtClean="0"/>
                  <a:t>的映射中，如果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𝒓𝒂𝒏</m:t>
                    </m:r>
                    <m:r>
                      <a:rPr lang="en-US" altLang="zh-CN" b="1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1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b="1" dirty="0" smtClean="0"/>
                  <a:t>，即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b="1" dirty="0" smtClean="0"/>
                  <a:t>的每一个元素是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b="1" dirty="0" smtClean="0"/>
                  <a:t>中一个或多个元素的象点，则称这个映射为</a:t>
                </a:r>
                <a:r>
                  <a:rPr lang="zh-CN" altLang="en-US" b="1" dirty="0" smtClean="0">
                    <a:solidFill>
                      <a:srgbClr val="CC0099"/>
                    </a:solidFill>
                  </a:rPr>
                  <a:t>满射</a:t>
                </a:r>
                <a:r>
                  <a:rPr lang="en-US" altLang="zh-CN" b="1" dirty="0" smtClean="0">
                    <a:solidFill>
                      <a:srgbClr val="CC0099"/>
                    </a:solidFill>
                  </a:rPr>
                  <a:t>(</a:t>
                </a:r>
                <a:r>
                  <a:rPr lang="zh-CN" altLang="en-US" b="1" dirty="0" smtClean="0">
                    <a:solidFill>
                      <a:srgbClr val="CC0099"/>
                    </a:solidFill>
                  </a:rPr>
                  <a:t>或到上映射</a:t>
                </a:r>
                <a:r>
                  <a:rPr lang="en-US" altLang="zh-CN" b="1" dirty="0" smtClean="0"/>
                  <a:t>)</a:t>
                </a:r>
                <a:r>
                  <a:rPr lang="zh-CN" altLang="en-US" b="1" dirty="0" smtClean="0"/>
                  <a:t>。</a:t>
                </a:r>
                <a:endParaRPr lang="en-US" altLang="zh-CN" b="1" dirty="0" smtClean="0"/>
              </a:p>
              <a:p>
                <a:r>
                  <a:rPr lang="zh-CN" altLang="en-US" b="1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b="1" dirty="0" smtClean="0"/>
                  <a:t>是满射，即是对于任意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b="1" dirty="0" smtClean="0"/>
                  <a:t>，必存在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b="1" dirty="0" smtClean="0"/>
                  <a:t>使得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zh-CN" altLang="en-US" b="1" dirty="0" smtClean="0"/>
                  <a:t>成立。</a:t>
                </a:r>
                <a:endParaRPr lang="en-US" altLang="zh-CN" b="1" dirty="0" smtClean="0"/>
              </a:p>
              <a:p>
                <a:r>
                  <a:rPr lang="zh-CN" altLang="en-US" b="1" dirty="0" smtClean="0"/>
                  <a:t>例：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b="1" dirty="0" smtClean="0"/>
                  <a:t>，如果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  <m:groupChr>
                      <m:groupChrPr>
                        <m:chr m:val="→"/>
                        <m:vertJc m:val="bot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groupCh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b="1" dirty="0" smtClean="0"/>
                  <a:t>为：</a:t>
                </a:r>
                <a:endParaRPr lang="en-US" altLang="zh-CN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zh-CN" altLang="en-US" b="1" dirty="0" smtClean="0"/>
                  <a:t>  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b="1" dirty="0" smtClean="0"/>
                  <a:t>是满射的。</a:t>
                </a:r>
                <a:endParaRPr lang="en-US" altLang="zh-CN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C87BA-7BB4-4FBB-8EE6-A30C0FB65631}" type="datetime1">
              <a:rPr lang="zh-CN" altLang="en-US" smtClean="0"/>
              <a:pPr/>
              <a:t>2019/12/3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C485-3EAF-4318-915D-9216C2569B1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6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4-1 </a:t>
            </a:r>
            <a:r>
              <a:rPr lang="zh-CN" altLang="en-US" dirty="0"/>
              <a:t>函数的概念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052736"/>
                <a:ext cx="8229600" cy="547260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b="1" dirty="0" smtClean="0">
                    <a:solidFill>
                      <a:srgbClr val="0000CC"/>
                    </a:solidFill>
                  </a:rPr>
                  <a:t>定义</a:t>
                </a:r>
                <a:r>
                  <a:rPr lang="en-US" altLang="zh-CN" b="1" dirty="0" smtClean="0">
                    <a:solidFill>
                      <a:srgbClr val="0000CC"/>
                    </a:solidFill>
                  </a:rPr>
                  <a:t>4-1.4 </a:t>
                </a:r>
                <a:r>
                  <a:rPr lang="zh-CN" altLang="en-US" b="1" dirty="0" smtClean="0"/>
                  <a:t>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b="1" dirty="0" smtClean="0"/>
                  <a:t>到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b="1" dirty="0" smtClean="0"/>
                  <a:t>的映射中，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b="1" dirty="0" smtClean="0"/>
                  <a:t>中没有两个元素有相同的象，则称这个映射为</a:t>
                </a:r>
                <a:r>
                  <a:rPr lang="zh-CN" altLang="en-US" b="1" dirty="0" smtClean="0">
                    <a:solidFill>
                      <a:srgbClr val="CC0099"/>
                    </a:solidFill>
                  </a:rPr>
                  <a:t>入射</a:t>
                </a:r>
                <a:r>
                  <a:rPr lang="zh-CN" altLang="en-US" b="1" dirty="0" smtClean="0"/>
                  <a:t>（或</a:t>
                </a:r>
                <a:r>
                  <a:rPr lang="zh-CN" altLang="en-US" b="1" dirty="0" smtClean="0">
                    <a:solidFill>
                      <a:srgbClr val="CC0099"/>
                    </a:solidFill>
                  </a:rPr>
                  <a:t>一对一映射</a:t>
                </a:r>
                <a:r>
                  <a:rPr lang="zh-CN" altLang="en-US" b="1" dirty="0" smtClean="0"/>
                  <a:t>）。</a:t>
                </a:r>
                <a:endParaRPr lang="en-US" altLang="zh-CN" b="1" dirty="0" smtClean="0"/>
              </a:p>
              <a:p>
                <a:pPr marL="400050" lvl="1" indent="0">
                  <a:buNone/>
                </a:pPr>
                <a:r>
                  <a:rPr lang="zh-CN" altLang="en-US" b="1" dirty="0"/>
                  <a:t>设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b="1" dirty="0" smtClean="0"/>
                  <a:t>是入射，即是对于任意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b="1" dirty="0" smtClean="0"/>
                  <a:t>，如果</a:t>
                </a:r>
                <a:endParaRPr lang="en-US" altLang="zh-CN" b="1" i="1" dirty="0" smtClean="0">
                  <a:latin typeface="Cambria Math" panose="02040503050406030204" pitchFamily="18" charset="0"/>
                </a:endParaRPr>
              </a:p>
              <a:p>
                <a:pPr marL="400050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 dirty="0" smtClean="0"/>
                  <a:t>或者</a:t>
                </a:r>
                <a:endParaRPr lang="en-US" altLang="zh-CN" b="1" dirty="0" smtClean="0"/>
              </a:p>
              <a:p>
                <a:pPr marL="400050" lvl="1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zh-CN" altLang="en-US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b="1" dirty="0" smtClean="0"/>
                  <a:t>。</a:t>
                </a:r>
                <a:endParaRPr lang="en-US" altLang="zh-CN" b="1" dirty="0" smtClean="0"/>
              </a:p>
              <a:p>
                <a:r>
                  <a:rPr lang="zh-CN" altLang="en-US" b="1" dirty="0" smtClean="0">
                    <a:solidFill>
                      <a:srgbClr val="0000CC"/>
                    </a:solidFill>
                  </a:rPr>
                  <a:t>例：</a:t>
                </a:r>
                <a:r>
                  <a:rPr lang="zh-CN" altLang="en-US" b="1" dirty="0" smtClean="0"/>
                  <a:t>函数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→{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b="1" dirty="0" smtClean="0"/>
                  <a:t>为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zh-CN" altLang="en-US" b="1" dirty="0" smtClean="0"/>
                  <a:t>，则这个函数是入射，但不是满射。</a:t>
                </a:r>
                <a:endParaRPr lang="en-US" altLang="zh-CN" b="1" dirty="0" smtClean="0"/>
              </a:p>
              <a:p>
                <a:r>
                  <a:rPr lang="zh-CN" altLang="en-US" b="1" dirty="0" smtClean="0">
                    <a:solidFill>
                      <a:srgbClr val="0000CC"/>
                    </a:solidFill>
                  </a:rPr>
                  <a:t>定义</a:t>
                </a:r>
                <a:r>
                  <a:rPr lang="en-US" altLang="zh-CN" b="1" dirty="0" smtClean="0">
                    <a:solidFill>
                      <a:srgbClr val="0000CC"/>
                    </a:solidFill>
                  </a:rPr>
                  <a:t>4-1.5 </a:t>
                </a:r>
                <a:r>
                  <a:rPr lang="zh-CN" altLang="en-US" b="1" dirty="0" smtClean="0"/>
                  <a:t>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b="1" dirty="0" smtClean="0"/>
                  <a:t>到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b="1" dirty="0" smtClean="0"/>
                  <a:t>的一个映射，若既是满射又是入射的，则称这个映射是</a:t>
                </a:r>
                <a:r>
                  <a:rPr lang="zh-CN" altLang="en-US" b="1" dirty="0" smtClean="0">
                    <a:solidFill>
                      <a:srgbClr val="CC0099"/>
                    </a:solidFill>
                  </a:rPr>
                  <a:t>双射</a:t>
                </a:r>
                <a:r>
                  <a:rPr lang="zh-CN" altLang="en-US" b="1" dirty="0" smtClean="0"/>
                  <a:t>。</a:t>
                </a:r>
                <a:endParaRPr lang="en-US" altLang="zh-CN" b="1" dirty="0" smtClean="0"/>
              </a:p>
              <a:p>
                <a:r>
                  <a:rPr lang="zh-CN" altLang="en-US" b="1" dirty="0" smtClean="0">
                    <a:solidFill>
                      <a:srgbClr val="0000CC"/>
                    </a:solidFill>
                  </a:rPr>
                  <a:t>例：</a:t>
                </a:r>
                <a:r>
                  <a:rPr lang="zh-CN" altLang="en-US" b="1" dirty="0" smtClean="0"/>
                  <a:t>令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zh-CN" altLang="en-US" b="1" dirty="0" smtClean="0"/>
                  <a:t>表示实数的闭区间，即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b="1" dirty="0" smtClean="0"/>
                  <a:t>，令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zh-CN" altLang="en-US" b="1" dirty="0" smtClean="0"/>
                  <a:t>，这里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b="1" dirty="0" smtClean="0"/>
                  <a:t>。这个函数是双射。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052736"/>
                <a:ext cx="8229600" cy="5472608"/>
              </a:xfrm>
              <a:blipFill rotWithShape="0">
                <a:blip r:embed="rId2"/>
                <a:stretch>
                  <a:fillRect l="-1037" t="-1226" r="-4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C87BA-7BB4-4FBB-8EE6-A30C0FB65631}" type="datetime1">
              <a:rPr lang="zh-CN" altLang="en-US" smtClean="0"/>
              <a:pPr/>
              <a:t>2019/12/3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C485-3EAF-4318-915D-9216C2569B1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59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4-1 </a:t>
            </a:r>
            <a:r>
              <a:rPr lang="zh-CN" altLang="en-US" dirty="0"/>
              <a:t>函数的概念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4725143"/>
            <a:ext cx="8229600" cy="1698931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)(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是满射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)(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是入射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是双射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C87BA-7BB4-4FBB-8EE6-A30C0FB65631}" type="datetime1">
              <a:rPr lang="zh-CN" altLang="en-US" smtClean="0"/>
              <a:pPr/>
              <a:t>2019/12/3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C485-3EAF-4318-915D-9216C2569B1B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899592" y="1891854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899592" y="1340768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879154" y="2442940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99592" y="2994026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899592" y="3547764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67544" y="1112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47106" y="233028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47106" y="180403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67544" y="3435106"/>
            <a:ext cx="41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52184" y="2829506"/>
            <a:ext cx="41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051720" y="1340768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051720" y="2049157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2051720" y="2757546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051720" y="3465935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2221063" y="121761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1063" y="1217618"/>
                <a:ext cx="432048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2178880" y="1966657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𝛽</m:t>
                      </m:r>
                    </m:oMath>
                  </m:oMathPara>
                </a14:m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880" y="1966657"/>
                <a:ext cx="432048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2195736" y="2680741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</m:oMath>
                  </m:oMathPara>
                </a14:m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2680741"/>
                <a:ext cx="432048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2221063" y="3430005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𝜊</m:t>
                      </m:r>
                    </m:oMath>
                  </m:oMathPara>
                </a14:m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1063" y="3430005"/>
                <a:ext cx="432048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箭头连接符 24"/>
          <p:cNvCxnSpPr>
            <a:stCxn id="7" idx="6"/>
            <a:endCxn id="16" idx="2"/>
          </p:cNvCxnSpPr>
          <p:nvPr/>
        </p:nvCxnSpPr>
        <p:spPr>
          <a:xfrm>
            <a:off x="1043608" y="1412776"/>
            <a:ext cx="10081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19" idx="1"/>
          </p:cNvCxnSpPr>
          <p:nvPr/>
        </p:nvCxnSpPr>
        <p:spPr>
          <a:xfrm>
            <a:off x="1051494" y="3093398"/>
            <a:ext cx="1021317" cy="393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18" idx="3"/>
          </p:cNvCxnSpPr>
          <p:nvPr/>
        </p:nvCxnSpPr>
        <p:spPr>
          <a:xfrm flipV="1">
            <a:off x="1068935" y="2880471"/>
            <a:ext cx="1003876" cy="729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16" idx="3"/>
          </p:cNvCxnSpPr>
          <p:nvPr/>
        </p:nvCxnSpPr>
        <p:spPr>
          <a:xfrm flipV="1">
            <a:off x="1023170" y="1463693"/>
            <a:ext cx="1049641" cy="4979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endCxn id="17" idx="2"/>
          </p:cNvCxnSpPr>
          <p:nvPr/>
        </p:nvCxnSpPr>
        <p:spPr>
          <a:xfrm flipV="1">
            <a:off x="1010747" y="2121165"/>
            <a:ext cx="1040973" cy="3933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3903764" y="1961210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3903764" y="1410124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3883326" y="2512296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3903764" y="3063382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3903764" y="3617120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3471716" y="118215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451278" y="239963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451278" y="187338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471716" y="3504462"/>
            <a:ext cx="41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456356" y="2898862"/>
            <a:ext cx="41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5055892" y="1280616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5045459" y="1772634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5055892" y="2360315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5028090" y="2953924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5225235" y="1113653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235" y="1113653"/>
                <a:ext cx="432048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5189839" y="165585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𝛽</m:t>
                      </m:r>
                    </m:oMath>
                  </m:oMathPara>
                </a14:m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839" y="1655850"/>
                <a:ext cx="432048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/>
              <p:cNvSpPr txBox="1"/>
              <p:nvPr/>
            </p:nvSpPr>
            <p:spPr>
              <a:xfrm>
                <a:off x="5217631" y="2190272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</m:oMath>
                  </m:oMathPara>
                </a14:m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631" y="2190272"/>
                <a:ext cx="432048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/>
              <p:cNvSpPr txBox="1"/>
              <p:nvPr/>
            </p:nvSpPr>
            <p:spPr>
              <a:xfrm>
                <a:off x="5199273" y="3345557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273" y="3345557"/>
                <a:ext cx="432048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接箭头连接符 52"/>
          <p:cNvCxnSpPr>
            <a:stCxn id="36" idx="6"/>
            <a:endCxn id="45" idx="2"/>
          </p:cNvCxnSpPr>
          <p:nvPr/>
        </p:nvCxnSpPr>
        <p:spPr>
          <a:xfrm flipV="1">
            <a:off x="4047780" y="1352624"/>
            <a:ext cx="1008112" cy="1295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38" idx="6"/>
            <a:endCxn id="48" idx="3"/>
          </p:cNvCxnSpPr>
          <p:nvPr/>
        </p:nvCxnSpPr>
        <p:spPr>
          <a:xfrm flipV="1">
            <a:off x="4047780" y="3076849"/>
            <a:ext cx="1001401" cy="585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endCxn id="60" idx="2"/>
          </p:cNvCxnSpPr>
          <p:nvPr/>
        </p:nvCxnSpPr>
        <p:spPr>
          <a:xfrm>
            <a:off x="4045065" y="2038552"/>
            <a:ext cx="995774" cy="19958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endCxn id="47" idx="2"/>
          </p:cNvCxnSpPr>
          <p:nvPr/>
        </p:nvCxnSpPr>
        <p:spPr>
          <a:xfrm flipV="1">
            <a:off x="4040875" y="2432323"/>
            <a:ext cx="1015017" cy="1402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/>
          <p:cNvSpPr/>
          <p:nvPr/>
        </p:nvSpPr>
        <p:spPr>
          <a:xfrm>
            <a:off x="5036735" y="3418883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5040839" y="3962439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7118583" y="1986756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7118583" y="1435670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7098145" y="2537842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7118583" y="3088928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7118583" y="3642666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6686535" y="120770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6666097" y="242518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6666097" y="189893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6686535" y="3530008"/>
            <a:ext cx="41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6671175" y="2924408"/>
            <a:ext cx="41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8270711" y="1306162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8260278" y="1798180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8270711" y="2385861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8242909" y="2979470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/>
              <p:cNvSpPr txBox="1"/>
              <p:nvPr/>
            </p:nvSpPr>
            <p:spPr>
              <a:xfrm>
                <a:off x="8440054" y="1139199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5" name="文本框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054" y="1139199"/>
                <a:ext cx="432048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/>
              <p:cNvSpPr txBox="1"/>
              <p:nvPr/>
            </p:nvSpPr>
            <p:spPr>
              <a:xfrm>
                <a:off x="8404658" y="1681396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𝛽</m:t>
                      </m:r>
                    </m:oMath>
                  </m:oMathPara>
                </a14:m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6" name="文本框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658" y="1681396"/>
                <a:ext cx="432048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/>
              <p:cNvSpPr txBox="1"/>
              <p:nvPr/>
            </p:nvSpPr>
            <p:spPr>
              <a:xfrm>
                <a:off x="8380482" y="2247612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</m:oMath>
                  </m:oMathPara>
                </a14:m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7" name="文本框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482" y="2247612"/>
                <a:ext cx="432048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/>
              <p:cNvSpPr txBox="1"/>
              <p:nvPr/>
            </p:nvSpPr>
            <p:spPr>
              <a:xfrm>
                <a:off x="8414727" y="2810742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𝜊</m:t>
                      </m:r>
                    </m:oMath>
                  </m:oMathPara>
                </a14:m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8" name="文本框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727" y="2810742"/>
                <a:ext cx="432048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直接箭头连接符 78"/>
          <p:cNvCxnSpPr>
            <a:stCxn id="62" idx="6"/>
            <a:endCxn id="72" idx="2"/>
          </p:cNvCxnSpPr>
          <p:nvPr/>
        </p:nvCxnSpPr>
        <p:spPr>
          <a:xfrm>
            <a:off x="7262599" y="1507678"/>
            <a:ext cx="997679" cy="3625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endCxn id="74" idx="1"/>
          </p:cNvCxnSpPr>
          <p:nvPr/>
        </p:nvCxnSpPr>
        <p:spPr>
          <a:xfrm>
            <a:off x="7242683" y="2606933"/>
            <a:ext cx="1021317" cy="393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64" idx="6"/>
            <a:endCxn id="73" idx="3"/>
          </p:cNvCxnSpPr>
          <p:nvPr/>
        </p:nvCxnSpPr>
        <p:spPr>
          <a:xfrm flipV="1">
            <a:off x="7262599" y="2508786"/>
            <a:ext cx="1029203" cy="6521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61" idx="6"/>
            <a:endCxn id="71" idx="3"/>
          </p:cNvCxnSpPr>
          <p:nvPr/>
        </p:nvCxnSpPr>
        <p:spPr>
          <a:xfrm flipV="1">
            <a:off x="7262599" y="1429087"/>
            <a:ext cx="1029203" cy="6296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endCxn id="84" idx="2"/>
          </p:cNvCxnSpPr>
          <p:nvPr/>
        </p:nvCxnSpPr>
        <p:spPr>
          <a:xfrm flipV="1">
            <a:off x="7289125" y="3516437"/>
            <a:ext cx="962429" cy="1959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椭圆 83"/>
          <p:cNvSpPr/>
          <p:nvPr/>
        </p:nvSpPr>
        <p:spPr>
          <a:xfrm>
            <a:off x="8251554" y="3444429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/>
              <p:cNvSpPr txBox="1"/>
              <p:nvPr/>
            </p:nvSpPr>
            <p:spPr>
              <a:xfrm>
                <a:off x="5233925" y="2818095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𝜊</m:t>
                      </m:r>
                    </m:oMath>
                  </m:oMathPara>
                </a14:m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8" name="文本框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925" y="2818095"/>
                <a:ext cx="432048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/>
              <p:cNvSpPr txBox="1"/>
              <p:nvPr/>
            </p:nvSpPr>
            <p:spPr>
              <a:xfrm>
                <a:off x="5158359" y="3889694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𝜁</m:t>
                      </m:r>
                    </m:oMath>
                  </m:oMathPara>
                </a14:m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9" name="文本框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359" y="3889694"/>
                <a:ext cx="432048" cy="369332"/>
              </a:xfrm>
              <a:prstGeom prst="rect">
                <a:avLst/>
              </a:prstGeom>
              <a:blipFill rotWithShape="0"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直接箭头连接符 91"/>
          <p:cNvCxnSpPr>
            <a:endCxn id="59" idx="2"/>
          </p:cNvCxnSpPr>
          <p:nvPr/>
        </p:nvCxnSpPr>
        <p:spPr>
          <a:xfrm flipV="1">
            <a:off x="4066344" y="3490891"/>
            <a:ext cx="970391" cy="214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/>
              <p:cNvSpPr txBox="1"/>
              <p:nvPr/>
            </p:nvSpPr>
            <p:spPr>
              <a:xfrm>
                <a:off x="8414727" y="331150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7" name="文本框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727" y="3311508"/>
                <a:ext cx="432048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文本框 98"/>
          <p:cNvSpPr txBox="1"/>
          <p:nvPr/>
        </p:nvSpPr>
        <p:spPr>
          <a:xfrm>
            <a:off x="1379713" y="3795579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400474" y="392751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7620000" y="387471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452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11676</TotalTime>
  <Words>650</Words>
  <Application>Microsoft Office PowerPoint</Application>
  <PresentationFormat>全屏显示(4:3)</PresentationFormat>
  <Paragraphs>251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华文细黑</vt:lpstr>
      <vt:lpstr>楷体</vt:lpstr>
      <vt:lpstr>宋体</vt:lpstr>
      <vt:lpstr>Arial</vt:lpstr>
      <vt:lpstr>Calibri</vt:lpstr>
      <vt:lpstr>Cambria Math</vt:lpstr>
      <vt:lpstr>Times New Roman</vt:lpstr>
      <vt:lpstr>Wingdings</vt:lpstr>
      <vt:lpstr>Office Theme</vt:lpstr>
      <vt:lpstr>第四章 函数</vt:lpstr>
      <vt:lpstr>函数</vt:lpstr>
      <vt:lpstr>4-1 函数的概念</vt:lpstr>
      <vt:lpstr>4-1 函数的概念</vt:lpstr>
      <vt:lpstr>4-1 函数的概念</vt:lpstr>
      <vt:lpstr>4-1 函数的概念</vt:lpstr>
      <vt:lpstr>4-1 函数的概念</vt:lpstr>
      <vt:lpstr>4-1 函数的概念</vt:lpstr>
      <vt:lpstr>4-1 函数的概念</vt:lpstr>
      <vt:lpstr>4-1 函数的概念</vt:lpstr>
      <vt:lpstr>PowerPoint 演示文稿</vt:lpstr>
      <vt:lpstr>PowerPoint 演示文稿</vt:lpstr>
      <vt:lpstr>4-2 逆函数和复合函数</vt:lpstr>
      <vt:lpstr>4-2 逆函数和复合函数</vt:lpstr>
      <vt:lpstr>4-2 逆函数和复合函数</vt:lpstr>
      <vt:lpstr>4-2 逆函数和复合函数</vt:lpstr>
      <vt:lpstr>4-2 逆函数和复合函数</vt:lpstr>
      <vt:lpstr>4-2 逆函数和复合函数</vt:lpstr>
      <vt:lpstr>4-2 逆函数和复合函数</vt:lpstr>
      <vt:lpstr>4-2 逆函数和复合函数</vt:lpstr>
      <vt:lpstr>4-2 逆函数和复合函数</vt:lpstr>
      <vt:lpstr>4-2 逆函数和复合函数</vt:lpstr>
      <vt:lpstr>4-2 逆函数和复合函数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Security</dc:title>
  <dc:creator>liuya</dc:creator>
  <cp:lastModifiedBy>Song Yan</cp:lastModifiedBy>
  <cp:revision>522</cp:revision>
  <dcterms:created xsi:type="dcterms:W3CDTF">2013-11-20T08:36:49Z</dcterms:created>
  <dcterms:modified xsi:type="dcterms:W3CDTF">2019-12-03T14:47:05Z</dcterms:modified>
</cp:coreProperties>
</file>