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7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421" r:id="rId19"/>
    <p:sldId id="389" r:id="rId20"/>
    <p:sldId id="390" r:id="rId21"/>
    <p:sldId id="391" r:id="rId22"/>
    <p:sldId id="392" r:id="rId23"/>
    <p:sldId id="393" r:id="rId24"/>
    <p:sldId id="434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22" r:id="rId33"/>
    <p:sldId id="402" r:id="rId34"/>
    <p:sldId id="403" r:id="rId35"/>
    <p:sldId id="405" r:id="rId36"/>
    <p:sldId id="406" r:id="rId37"/>
    <p:sldId id="425" r:id="rId38"/>
    <p:sldId id="426" r:id="rId39"/>
    <p:sldId id="407" r:id="rId40"/>
    <p:sldId id="408" r:id="rId41"/>
    <p:sldId id="409" r:id="rId42"/>
    <p:sldId id="410" r:id="rId43"/>
    <p:sldId id="423" r:id="rId44"/>
    <p:sldId id="411" r:id="rId45"/>
    <p:sldId id="412" r:id="rId46"/>
    <p:sldId id="413" r:id="rId47"/>
    <p:sldId id="414" r:id="rId48"/>
    <p:sldId id="424" r:id="rId49"/>
    <p:sldId id="415" r:id="rId50"/>
    <p:sldId id="427" r:id="rId51"/>
    <p:sldId id="435" r:id="rId52"/>
    <p:sldId id="416" r:id="rId53"/>
    <p:sldId id="417" r:id="rId54"/>
    <p:sldId id="418" r:id="rId55"/>
    <p:sldId id="419" r:id="rId56"/>
    <p:sldId id="428" r:id="rId57"/>
    <p:sldId id="436" r:id="rId58"/>
    <p:sldId id="433" r:id="rId59"/>
    <p:sldId id="420" r:id="rId60"/>
    <p:sldId id="429" r:id="rId61"/>
    <p:sldId id="430" r:id="rId62"/>
    <p:sldId id="431" r:id="rId63"/>
    <p:sldId id="432" r:id="rId64"/>
    <p:sldId id="264" r:id="rId6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Medium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99"/>
    <a:srgbClr val="0066FF"/>
    <a:srgbClr val="000099"/>
    <a:srgbClr val="008000"/>
    <a:srgbClr val="FF9933"/>
    <a:srgbClr val="FF6600"/>
    <a:srgbClr val="BFBFBF"/>
    <a:srgbClr val="00CC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3916" autoAdjust="0"/>
  </p:normalViewPr>
  <p:slideViewPr>
    <p:cSldViewPr>
      <p:cViewPr varScale="1">
        <p:scale>
          <a:sx n="82" d="100"/>
          <a:sy n="82" d="100"/>
        </p:scale>
        <p:origin x="156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6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6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F1E56BD-BFE8-4F88-AD1A-BDCA82D3554E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4529E146-70BB-460D-BD2D-DE9BC0509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BF64809-DF6E-48CA-A8AD-4943DDD4883B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98BD8774-C86D-4B79-B95C-ABCDA8FF90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声明：考试成绩出来后，不得找老师要求修改成绩！批卷过程会尽量宽松，复查只会更严，分数更低！分数和能力哪个更重要？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D8774-C86D-4B79-B95C-ABCDA8FF909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声明：考试成绩出来后，不得找老师要求修改成绩！批卷过程会尽量宽松，复查只会更严，分数更低！分数和能力哪个更重要？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D8774-C86D-4B79-B95C-ABCDA8FF909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声明：考试成绩出来后，不得找老师要求修改成绩！批卷过程会尽量宽松，复查只会更严，分数更低！分数和能力哪个更重要？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D8774-C86D-4B79-B95C-ABCDA8FF909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声明：考试成绩出来后，不得找老师要求修改成绩！批卷过程会尽量宽松，复查只会更严，分数更低！分数和能力哪个更重要？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D8774-C86D-4B79-B95C-ABCDA8FF909B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声明：考试成绩出来后，不得找老师要求修改成绩！批卷过程会尽量宽松，复查只会更严，分数更低！分数和能力哪个更重要？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D8774-C86D-4B79-B95C-ABCDA8FF909B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787218"/>
            <a:ext cx="6400800" cy="38515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84165-A992-4C25-ADBB-240F2E00FD0A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D7F82-36AD-4AC8-BCF9-10F6CCF8A5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E1C4-F614-44AC-A4DC-FFF6E11E6BAD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CB781-29C2-44F2-A0EA-7BEC2AFED7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29B6E-93F6-4830-B1F7-A6A4061E1A8C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6947A-BA13-4E07-9A25-D6B0217FF5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1BA27-B2A0-46AD-80E7-3ACF6EA6BB24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0CA43-F6AC-4CEB-B3F3-D79930C7A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2CD53-0613-40E9-8156-8F994D81C0D9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278D1-79F7-4C12-9BB5-4F8416618A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-8587" y="6194107"/>
            <a:ext cx="9144001" cy="647251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-1" y="-30478"/>
            <a:ext cx="9144001" cy="78078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>
          <a:xfrm>
            <a:off x="38270" y="6396553"/>
            <a:ext cx="1439862" cy="283844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de-DE" altLang="en-US" sz="1200" b="1" i="1" dirty="0">
                <a:solidFill>
                  <a:schemeClr val="bg1"/>
                </a:solidFill>
                <a:latin typeface="微软雅黑" pitchFamily="34" charset="-122"/>
              </a:rPr>
              <a:t> </a:t>
            </a:r>
            <a:fld id="{D732C70F-6D0A-4017-B14A-7833A2AB43AF}" type="slidenum">
              <a:rPr lang="zh-CN" altLang="en-US" sz="1200" b="1" i="1">
                <a:solidFill>
                  <a:schemeClr val="bg1"/>
                </a:solidFill>
                <a:latin typeface="微软雅黑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 i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9" name="灯片编号占位符 3"/>
          <p:cNvSpPr txBox="1">
            <a:spLocks/>
          </p:cNvSpPr>
          <p:nvPr userDrawn="1"/>
        </p:nvSpPr>
        <p:spPr>
          <a:xfrm>
            <a:off x="3347864" y="6343651"/>
            <a:ext cx="4527550" cy="36957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bg1"/>
                </a:solidFill>
              </a:rPr>
              <a:t>国家自然科学基金申请经验交流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图片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464" y="6193156"/>
            <a:ext cx="125253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29" y="-27384"/>
            <a:ext cx="5832475" cy="77724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1560" y="1758018"/>
            <a:ext cx="7920880" cy="3851582"/>
          </a:xfrm>
        </p:spPr>
        <p:txBody>
          <a:bodyPr>
            <a:normAutofit/>
          </a:bodyPr>
          <a:lstStyle>
            <a:lvl1pPr marL="457200" indent="-457200" algn="l"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 bwMode="auto">
          <a:xfrm>
            <a:off x="1" y="6400425"/>
            <a:ext cx="9144001" cy="457574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-1" y="-27384"/>
            <a:ext cx="9144001" cy="694372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75000"/>
                  <a:lumOff val="25000"/>
                </a:schemeClr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3"/>
          <p:cNvSpPr txBox="1">
            <a:spLocks/>
          </p:cNvSpPr>
          <p:nvPr userDrawn="1"/>
        </p:nvSpPr>
        <p:spPr>
          <a:xfrm>
            <a:off x="179388" y="6486526"/>
            <a:ext cx="1439862" cy="283844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de-DE" altLang="en-US" sz="1200" b="1">
                <a:solidFill>
                  <a:schemeClr val="bg1"/>
                </a:solidFill>
                <a:latin typeface="微软雅黑" pitchFamily="34" charset="-122"/>
              </a:rPr>
              <a:t> </a:t>
            </a:r>
            <a:fld id="{4B76F48F-D62A-45C5-8A13-075D51B91A29}" type="slidenum">
              <a:rPr lang="zh-CN" altLang="en-US" sz="1200" b="1">
                <a:solidFill>
                  <a:schemeClr val="bg1"/>
                </a:solidFill>
                <a:latin typeface="微软雅黑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464" y="-26670"/>
            <a:ext cx="1252537" cy="69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23529" y="-30479"/>
            <a:ext cx="5832475" cy="777240"/>
          </a:xfrm>
        </p:spPr>
        <p:txBody>
          <a:bodyPr/>
          <a:lstStyle>
            <a:lvl1pPr algn="l">
              <a:defRPr sz="22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1" y="6400425"/>
            <a:ext cx="9144001" cy="457574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灯片编号占位符 3"/>
          <p:cNvSpPr txBox="1">
            <a:spLocks/>
          </p:cNvSpPr>
          <p:nvPr userDrawn="1"/>
        </p:nvSpPr>
        <p:spPr>
          <a:xfrm>
            <a:off x="179388" y="6486526"/>
            <a:ext cx="1439862" cy="283844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de-DE" altLang="en-US" sz="1200" b="1">
                <a:solidFill>
                  <a:schemeClr val="bg1"/>
                </a:solidFill>
                <a:latin typeface="微软雅黑" pitchFamily="34" charset="-122"/>
              </a:rPr>
              <a:t> </a:t>
            </a:r>
            <a:fld id="{19E87897-4B5D-4905-90AB-D59B8503425C}" type="slidenum">
              <a:rPr lang="zh-CN" altLang="en-US" sz="1200" b="1">
                <a:solidFill>
                  <a:schemeClr val="bg1"/>
                </a:solidFill>
                <a:latin typeface="微软雅黑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4" name="灯片编号占位符 3"/>
          <p:cNvSpPr txBox="1">
            <a:spLocks/>
          </p:cNvSpPr>
          <p:nvPr userDrawn="1"/>
        </p:nvSpPr>
        <p:spPr>
          <a:xfrm>
            <a:off x="6973889" y="6465570"/>
            <a:ext cx="2422525" cy="28384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i="0" kern="120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bg1"/>
                </a:solidFill>
              </a:rPr>
              <a:t>XXXXXXXXXXXXXXXXX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0159F-DA7C-428D-B72B-D33280EDB5D7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E5928-0867-4022-96F8-1C27B502A7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96DC3-E16D-462E-B0C4-8D0E47E8AB97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0BC1A-3CE9-48E4-A805-81A61F98EC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E4A53-3CE7-49FC-A532-580FB697CEB8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55A0D-1857-41BF-A1F2-C9C46C210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8DBD7-6809-473D-81B3-D754D5DABD06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66D0B-A756-49DE-8DE6-CEDE99A8FA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C00B6-F743-44EB-85D6-D573983501A2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C9059-AAAA-478D-8CC5-F175A68DA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32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408257-5690-4A82-8F85-3BD54B333D69}" type="datetimeFigureOut">
              <a:rPr lang="zh-CN" altLang="en-US"/>
              <a:pPr>
                <a:defRPr/>
              </a:pPr>
              <a:t>2020/9/27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986"/>
            <a:ext cx="28956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8366F74-2AF8-416A-A078-676DFC9BF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203" r:id="rId2"/>
    <p:sldLayoutId id="2147484204" r:id="rId3"/>
    <p:sldLayoutId id="2147484205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  <p:sldLayoutId id="2147484201" r:id="rId12"/>
    <p:sldLayoutId id="214748420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5" Type="http://schemas.openxmlformats.org/officeDocument/2006/relationships/slide" Target="slide22.xml"/><Relationship Id="rId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&#31532;&#20108;&#31456;&#21160;&#30011;/A02201.AVI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31532;&#20108;&#31456;&#21160;&#30011;/A02203.AVI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&#31532;&#20108;&#31456;&#21160;&#30011;/A02204.AVI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4" Type="http://schemas.openxmlformats.org/officeDocument/2006/relationships/slide" Target="slide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Relationship Id="rId4" Type="http://schemas.openxmlformats.org/officeDocument/2006/relationships/slide" Target="slide4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3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image" Target="../media/image43.png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2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0.wmf"/><Relationship Id="rId3" Type="http://schemas.openxmlformats.org/officeDocument/2006/relationships/audio" Target="../media/audio1.wav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6.png"/><Relationship Id="rId4" Type="http://schemas.openxmlformats.org/officeDocument/2006/relationships/image" Target="../media/image5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7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9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/>
          </p:cNvPicPr>
          <p:nvPr/>
        </p:nvPicPr>
        <p:blipFill>
          <a:blip r:embed="rId2" cstate="print"/>
          <a:srcRect l="12280" t="30946" r="9671" b="34384"/>
          <a:stretch>
            <a:fillRect/>
          </a:stretch>
        </p:blipFill>
        <p:spPr bwMode="auto">
          <a:xfrm>
            <a:off x="214282" y="500042"/>
            <a:ext cx="3455988" cy="112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48" name="组合 7"/>
          <p:cNvGrpSpPr>
            <a:grpSpLocks/>
          </p:cNvGrpSpPr>
          <p:nvPr/>
        </p:nvGrpSpPr>
        <p:grpSpPr bwMode="auto">
          <a:xfrm>
            <a:off x="0" y="1428736"/>
            <a:ext cx="9144001" cy="2333624"/>
            <a:chOff x="0" y="1704206"/>
            <a:chExt cx="9143977" cy="1806157"/>
          </a:xfrm>
        </p:grpSpPr>
        <p:sp>
          <p:nvSpPr>
            <p:cNvPr id="9" name="矩形 8"/>
            <p:cNvSpPr/>
            <p:nvPr/>
          </p:nvSpPr>
          <p:spPr>
            <a:xfrm>
              <a:off x="0" y="1705680"/>
              <a:ext cx="9143977" cy="16572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35496" y="1705556"/>
              <a:ext cx="3528392" cy="1656000"/>
            </a:xfrm>
            <a:prstGeom prst="rect">
              <a:avLst/>
            </a:prstGeom>
            <a:gradFill flip="none" rotWithShape="1">
              <a:gsLst>
                <a:gs pos="36000">
                  <a:srgbClr val="026DCE"/>
                </a:gs>
                <a:gs pos="95000">
                  <a:schemeClr val="tx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3355550"/>
              <a:ext cx="9143977" cy="154813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55" name="图片 20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19" y="1704206"/>
              <a:ext cx="3024336" cy="164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71868" y="1643050"/>
            <a:ext cx="5133996" cy="175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0" lang="en-US" altLang="zh-CN" sz="6000" b="1" dirty="0" smtClean="0">
                <a:solidFill>
                  <a:srgbClr val="FF0000"/>
                </a:solidFill>
                <a:ea typeface="黑体" pitchFamily="49" charset="-122"/>
              </a:rPr>
              <a:t>2 </a:t>
            </a:r>
            <a:r>
              <a:rPr kumimoji="0" lang="zh-CN" altLang="en-US" sz="6000" b="1" dirty="0" smtClean="0">
                <a:solidFill>
                  <a:srgbClr val="FF0000"/>
                </a:solidFill>
                <a:ea typeface="黑体" pitchFamily="49" charset="-122"/>
              </a:rPr>
              <a:t>二极管及其</a:t>
            </a:r>
            <a:endParaRPr kumimoji="0" lang="en-US" altLang="zh-CN" sz="6000" b="1" dirty="0" smtClean="0">
              <a:solidFill>
                <a:srgbClr val="FF0000"/>
              </a:solidFill>
              <a:ea typeface="黑体" pitchFamily="49" charset="-122"/>
            </a:endParaRPr>
          </a:p>
          <a:p>
            <a:pPr algn="l">
              <a:lnSpc>
                <a:spcPct val="90000"/>
              </a:lnSpc>
            </a:pPr>
            <a:r>
              <a:rPr kumimoji="0" lang="zh-CN" altLang="en-US" sz="6000" b="1" dirty="0" smtClean="0">
                <a:solidFill>
                  <a:srgbClr val="FF0000"/>
                </a:solidFill>
                <a:ea typeface="黑体" pitchFamily="49" charset="-122"/>
              </a:rPr>
              <a:t>基本电路</a:t>
            </a:r>
            <a:endParaRPr kumimoji="0" lang="zh-CN" altLang="en-US" sz="6000" b="1" dirty="0">
              <a:solidFill>
                <a:srgbClr val="FF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2875" y="298470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85720" y="357166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2.1.4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杂质半导体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41325" y="384195"/>
            <a:ext cx="3922713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9875" y="1339870"/>
            <a:ext cx="2944813" cy="5191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1. </a:t>
            </a:r>
            <a:r>
              <a:rPr lang="en-US" altLang="zh-CN" sz="2800" b="1" i="1">
                <a:solidFill>
                  <a:srgbClr val="FF0000"/>
                </a:solidFill>
                <a:ea typeface="长城楷体" pitchFamily="49" charset="-122"/>
              </a:rPr>
              <a:t>P </a:t>
            </a:r>
            <a:r>
              <a:rPr lang="zh-CN" altLang="en-US" sz="2800" b="1">
                <a:solidFill>
                  <a:srgbClr val="FF0000"/>
                </a:solidFill>
                <a:ea typeface="宋体" pitchFamily="2" charset="-122"/>
              </a:rPr>
              <a:t>型半导体</a:t>
            </a:r>
            <a:endParaRPr lang="zh-CN" altLang="en-US" sz="2800" b="1">
              <a:solidFill>
                <a:srgbClr val="FF0000"/>
              </a:solidFill>
              <a:ea typeface="长城楷体" pitchFamily="49" charset="-122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768600" y="1952645"/>
            <a:ext cx="3613150" cy="3505200"/>
            <a:chOff x="1850" y="1341"/>
            <a:chExt cx="2276" cy="2208"/>
          </a:xfrm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850" y="1341"/>
              <a:ext cx="2276" cy="2208"/>
              <a:chOff x="1475" y="1296"/>
              <a:chExt cx="2276" cy="2208"/>
            </a:xfrm>
          </p:grpSpPr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2538" y="179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958" y="1763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1981" y="1779"/>
                <a:ext cx="444" cy="32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+4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1638" y="1459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14"/>
              <p:cNvSpPr>
                <a:spLocks noChangeArrowheads="1"/>
              </p:cNvSpPr>
              <p:nvPr/>
            </p:nvSpPr>
            <p:spPr bwMode="auto">
              <a:xfrm>
                <a:off x="2824" y="1771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Oval 15"/>
              <p:cNvSpPr>
                <a:spLocks noChangeArrowheads="1"/>
              </p:cNvSpPr>
              <p:nvPr/>
            </p:nvSpPr>
            <p:spPr bwMode="auto">
              <a:xfrm>
                <a:off x="2504" y="1467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1966" y="261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1646" y="2314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2868" y="2629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Oval 19"/>
              <p:cNvSpPr>
                <a:spLocks noChangeArrowheads="1"/>
              </p:cNvSpPr>
              <p:nvPr/>
            </p:nvSpPr>
            <p:spPr bwMode="auto">
              <a:xfrm>
                <a:off x="2548" y="2325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Oval 20"/>
              <p:cNvSpPr>
                <a:spLocks noChangeArrowheads="1"/>
              </p:cNvSpPr>
              <p:nvPr/>
            </p:nvSpPr>
            <p:spPr bwMode="auto">
              <a:xfrm>
                <a:off x="2538" y="199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Oval 21"/>
              <p:cNvSpPr>
                <a:spLocks noChangeArrowheads="1"/>
              </p:cNvSpPr>
              <p:nvPr/>
            </p:nvSpPr>
            <p:spPr bwMode="auto">
              <a:xfrm>
                <a:off x="3105" y="2339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Oval 22"/>
              <p:cNvSpPr>
                <a:spLocks noChangeArrowheads="1"/>
              </p:cNvSpPr>
              <p:nvPr/>
            </p:nvSpPr>
            <p:spPr bwMode="auto">
              <a:xfrm>
                <a:off x="2916" y="235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Oval 23"/>
              <p:cNvSpPr>
                <a:spLocks noChangeArrowheads="1"/>
              </p:cNvSpPr>
              <p:nvPr/>
            </p:nvSpPr>
            <p:spPr bwMode="auto">
              <a:xfrm>
                <a:off x="2560" y="2661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Oval 24"/>
              <p:cNvSpPr>
                <a:spLocks noChangeArrowheads="1"/>
              </p:cNvSpPr>
              <p:nvPr/>
            </p:nvSpPr>
            <p:spPr bwMode="auto">
              <a:xfrm>
                <a:off x="2560" y="2839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Oval 25"/>
              <p:cNvSpPr>
                <a:spLocks noChangeArrowheads="1"/>
              </p:cNvSpPr>
              <p:nvPr/>
            </p:nvSpPr>
            <p:spPr bwMode="auto">
              <a:xfrm>
                <a:off x="2016" y="235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Oval 26"/>
              <p:cNvSpPr>
                <a:spLocks noChangeArrowheads="1"/>
              </p:cNvSpPr>
              <p:nvPr/>
            </p:nvSpPr>
            <p:spPr bwMode="auto">
              <a:xfrm>
                <a:off x="1678" y="2657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Oval 27"/>
              <p:cNvSpPr>
                <a:spLocks noChangeArrowheads="1"/>
              </p:cNvSpPr>
              <p:nvPr/>
            </p:nvSpPr>
            <p:spPr bwMode="auto">
              <a:xfrm>
                <a:off x="1678" y="2835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Oval 28"/>
              <p:cNvSpPr>
                <a:spLocks noChangeArrowheads="1"/>
              </p:cNvSpPr>
              <p:nvPr/>
            </p:nvSpPr>
            <p:spPr bwMode="auto">
              <a:xfrm>
                <a:off x="2023" y="149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Oval 29"/>
              <p:cNvSpPr>
                <a:spLocks noChangeArrowheads="1"/>
              </p:cNvSpPr>
              <p:nvPr/>
            </p:nvSpPr>
            <p:spPr bwMode="auto">
              <a:xfrm>
                <a:off x="2201" y="149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Oval 30"/>
              <p:cNvSpPr>
                <a:spLocks noChangeArrowheads="1"/>
              </p:cNvSpPr>
              <p:nvPr/>
            </p:nvSpPr>
            <p:spPr bwMode="auto">
              <a:xfrm>
                <a:off x="1656" y="183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Oval 31"/>
              <p:cNvSpPr>
                <a:spLocks noChangeArrowheads="1"/>
              </p:cNvSpPr>
              <p:nvPr/>
            </p:nvSpPr>
            <p:spPr bwMode="auto">
              <a:xfrm>
                <a:off x="1667" y="2002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Oval 32"/>
              <p:cNvSpPr>
                <a:spLocks noChangeArrowheads="1"/>
              </p:cNvSpPr>
              <p:nvPr/>
            </p:nvSpPr>
            <p:spPr bwMode="auto">
              <a:xfrm>
                <a:off x="3112" y="3201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Oval 33"/>
              <p:cNvSpPr>
                <a:spLocks noChangeArrowheads="1"/>
              </p:cNvSpPr>
              <p:nvPr/>
            </p:nvSpPr>
            <p:spPr bwMode="auto">
              <a:xfrm>
                <a:off x="2923" y="3212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4" name="Group 34"/>
              <p:cNvGrpSpPr>
                <a:grpSpLocks/>
              </p:cNvGrpSpPr>
              <p:nvPr/>
            </p:nvGrpSpPr>
            <p:grpSpPr bwMode="auto">
              <a:xfrm>
                <a:off x="3422" y="1830"/>
                <a:ext cx="110" cy="282"/>
                <a:chOff x="3073" y="3321"/>
                <a:chExt cx="110" cy="282"/>
              </a:xfrm>
            </p:grpSpPr>
            <p:sp>
              <p:nvSpPr>
                <p:cNvPr id="53" name="Oval 35"/>
                <p:cNvSpPr>
                  <a:spLocks noChangeArrowheads="1"/>
                </p:cNvSpPr>
                <p:nvPr/>
              </p:nvSpPr>
              <p:spPr bwMode="auto">
                <a:xfrm>
                  <a:off x="3073" y="3492"/>
                  <a:ext cx="102" cy="111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Oval 36"/>
                <p:cNvSpPr>
                  <a:spLocks noChangeArrowheads="1"/>
                </p:cNvSpPr>
                <p:nvPr/>
              </p:nvSpPr>
              <p:spPr bwMode="auto">
                <a:xfrm>
                  <a:off x="3081" y="3321"/>
                  <a:ext cx="102" cy="111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" name="Oval 37"/>
              <p:cNvSpPr>
                <a:spLocks noChangeArrowheads="1"/>
              </p:cNvSpPr>
              <p:nvPr/>
            </p:nvSpPr>
            <p:spPr bwMode="auto">
              <a:xfrm>
                <a:off x="2200" y="319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38"/>
              <p:cNvSpPr>
                <a:spLocks noChangeArrowheads="1"/>
              </p:cNvSpPr>
              <p:nvPr/>
            </p:nvSpPr>
            <p:spPr bwMode="auto">
              <a:xfrm>
                <a:off x="2030" y="3197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Oval 39"/>
              <p:cNvSpPr>
                <a:spLocks noChangeArrowheads="1"/>
              </p:cNvSpPr>
              <p:nvPr/>
            </p:nvSpPr>
            <p:spPr bwMode="auto">
              <a:xfrm>
                <a:off x="3101" y="1479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Oval 40"/>
              <p:cNvSpPr>
                <a:spLocks noChangeArrowheads="1"/>
              </p:cNvSpPr>
              <p:nvPr/>
            </p:nvSpPr>
            <p:spPr bwMode="auto">
              <a:xfrm>
                <a:off x="2885" y="1476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41"/>
              <p:cNvSpPr>
                <a:spLocks noChangeArrowheads="1"/>
              </p:cNvSpPr>
              <p:nvPr/>
            </p:nvSpPr>
            <p:spPr bwMode="auto">
              <a:xfrm>
                <a:off x="3448" y="2838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42"/>
              <p:cNvSpPr>
                <a:spLocks noChangeArrowheads="1"/>
              </p:cNvSpPr>
              <p:nvPr/>
            </p:nvSpPr>
            <p:spPr bwMode="auto">
              <a:xfrm>
                <a:off x="3455" y="2678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3"/>
              <p:cNvSpPr>
                <a:spLocks/>
              </p:cNvSpPr>
              <p:nvPr/>
            </p:nvSpPr>
            <p:spPr bwMode="auto">
              <a:xfrm>
                <a:off x="3412" y="1502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4"/>
              <p:cNvSpPr>
                <a:spLocks/>
              </p:cNvSpPr>
              <p:nvPr/>
            </p:nvSpPr>
            <p:spPr bwMode="auto">
              <a:xfrm>
                <a:off x="3431" y="2346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5"/>
              <p:cNvSpPr>
                <a:spLocks/>
              </p:cNvSpPr>
              <p:nvPr/>
            </p:nvSpPr>
            <p:spPr bwMode="auto">
              <a:xfrm rot="-5400000">
                <a:off x="2015" y="986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6"/>
              <p:cNvSpPr>
                <a:spLocks/>
              </p:cNvSpPr>
              <p:nvPr/>
            </p:nvSpPr>
            <p:spPr bwMode="auto">
              <a:xfrm rot="-5400000">
                <a:off x="2890" y="994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7"/>
              <p:cNvSpPr>
                <a:spLocks/>
              </p:cNvSpPr>
              <p:nvPr/>
            </p:nvSpPr>
            <p:spPr bwMode="auto">
              <a:xfrm rot="5400000" flipV="1">
                <a:off x="2031" y="2843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8"/>
              <p:cNvSpPr>
                <a:spLocks/>
              </p:cNvSpPr>
              <p:nvPr/>
            </p:nvSpPr>
            <p:spPr bwMode="auto">
              <a:xfrm rot="5400000" flipV="1">
                <a:off x="2904" y="2874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9"/>
              <p:cNvSpPr>
                <a:spLocks/>
              </p:cNvSpPr>
              <p:nvPr/>
            </p:nvSpPr>
            <p:spPr bwMode="auto">
              <a:xfrm flipH="1" flipV="1">
                <a:off x="1475" y="1455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 flipH="1" flipV="1">
                <a:off x="1482" y="2351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Text Box 51"/>
              <p:cNvSpPr txBox="1">
                <a:spLocks noChangeArrowheads="1"/>
              </p:cNvSpPr>
              <p:nvPr/>
            </p:nvSpPr>
            <p:spPr bwMode="auto">
              <a:xfrm>
                <a:off x="2825" y="1787"/>
                <a:ext cx="444" cy="32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+4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50" name="Text Box 52"/>
              <p:cNvSpPr txBox="1">
                <a:spLocks noChangeArrowheads="1"/>
              </p:cNvSpPr>
              <p:nvPr/>
            </p:nvSpPr>
            <p:spPr bwMode="auto">
              <a:xfrm>
                <a:off x="1989" y="2634"/>
                <a:ext cx="444" cy="32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+3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51" name="Text Box 53"/>
              <p:cNvSpPr txBox="1">
                <a:spLocks noChangeArrowheads="1"/>
              </p:cNvSpPr>
              <p:nvPr/>
            </p:nvSpPr>
            <p:spPr bwMode="auto">
              <a:xfrm>
                <a:off x="2877" y="2653"/>
                <a:ext cx="444" cy="32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+4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52" name="Oval 54"/>
              <p:cNvSpPr>
                <a:spLocks noChangeArrowheads="1"/>
              </p:cNvSpPr>
              <p:nvPr/>
            </p:nvSpPr>
            <p:spPr bwMode="auto">
              <a:xfrm>
                <a:off x="2179" y="234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" name="Oval 55"/>
            <p:cNvSpPr>
              <a:spLocks noChangeArrowheads="1"/>
            </p:cNvSpPr>
            <p:nvPr/>
          </p:nvSpPr>
          <p:spPr bwMode="auto">
            <a:xfrm>
              <a:off x="2558" y="2393"/>
              <a:ext cx="102" cy="1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AutoShape 56"/>
          <p:cNvSpPr>
            <a:spLocks noChangeArrowheads="1"/>
          </p:cNvSpPr>
          <p:nvPr/>
        </p:nvSpPr>
        <p:spPr bwMode="auto">
          <a:xfrm>
            <a:off x="2379663" y="2112982"/>
            <a:ext cx="876300" cy="523875"/>
          </a:xfrm>
          <a:prstGeom prst="wedgeRoundRectCallout">
            <a:avLst>
              <a:gd name="adj1" fmla="val 99856"/>
              <a:gd name="adj2" fmla="val 200602"/>
              <a:gd name="adj3" fmla="val 16667"/>
            </a:avLst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长城楷体" pitchFamily="49" charset="-122"/>
              </a:rPr>
              <a:t>空穴</a:t>
            </a:r>
          </a:p>
        </p:txBody>
      </p:sp>
      <p:sp>
        <p:nvSpPr>
          <p:cNvPr id="56" name="AutoShape 57"/>
          <p:cNvSpPr>
            <a:spLocks noChangeArrowheads="1"/>
          </p:cNvSpPr>
          <p:nvPr/>
        </p:nvSpPr>
        <p:spPr bwMode="auto">
          <a:xfrm>
            <a:off x="2282825" y="4916507"/>
            <a:ext cx="1206500" cy="523875"/>
          </a:xfrm>
          <a:prstGeom prst="wedgeRoundRectCallout">
            <a:avLst>
              <a:gd name="adj1" fmla="val 36778"/>
              <a:gd name="adj2" fmla="val -135060"/>
              <a:gd name="adj3" fmla="val 16667"/>
            </a:avLst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长城楷体" pitchFamily="49" charset="-122"/>
              </a:rPr>
              <a:t>硼原子</a:t>
            </a:r>
          </a:p>
        </p:txBody>
      </p:sp>
      <p:sp>
        <p:nvSpPr>
          <p:cNvPr id="57" name="AutoShape 58"/>
          <p:cNvSpPr>
            <a:spLocks noChangeArrowheads="1"/>
          </p:cNvSpPr>
          <p:nvPr/>
        </p:nvSpPr>
        <p:spPr bwMode="auto">
          <a:xfrm>
            <a:off x="1355725" y="5680095"/>
            <a:ext cx="6991350" cy="5349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P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型半导体中空穴是多子，电子是少子。</a:t>
            </a:r>
          </a:p>
        </p:txBody>
      </p:sp>
      <p:grpSp>
        <p:nvGrpSpPr>
          <p:cNvPr id="58" name="Group 59"/>
          <p:cNvGrpSpPr>
            <a:grpSpLocks/>
          </p:cNvGrpSpPr>
          <p:nvPr/>
        </p:nvGrpSpPr>
        <p:grpSpPr bwMode="auto">
          <a:xfrm>
            <a:off x="3889375" y="3613170"/>
            <a:ext cx="1323975" cy="195262"/>
            <a:chOff x="4190" y="2521"/>
            <a:chExt cx="834" cy="123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4922" y="2533"/>
              <a:ext cx="102" cy="11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Oval 61"/>
            <p:cNvSpPr>
              <a:spLocks noChangeArrowheads="1"/>
            </p:cNvSpPr>
            <p:nvPr/>
          </p:nvSpPr>
          <p:spPr bwMode="auto">
            <a:xfrm>
              <a:off x="4190" y="2521"/>
              <a:ext cx="101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 flipH="1">
              <a:off x="4295" y="2579"/>
              <a:ext cx="62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utoUpdateAnimBg="0"/>
      <p:bldP spid="56" grpId="0" animBg="1" autoUpdateAnimBg="0"/>
      <p:bldP spid="5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2.1.4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杂质半导体</a:t>
            </a:r>
          </a:p>
        </p:txBody>
      </p:sp>
      <p:sp>
        <p:nvSpPr>
          <p:cNvPr id="302084" name="Line 4"/>
          <p:cNvSpPr>
            <a:spLocks noChangeShapeType="1"/>
          </p:cNvSpPr>
          <p:nvPr/>
        </p:nvSpPr>
        <p:spPr bwMode="auto">
          <a:xfrm>
            <a:off x="177800" y="889000"/>
            <a:ext cx="4318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441325" y="287338"/>
            <a:ext cx="3922713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307975" y="1025525"/>
            <a:ext cx="3270250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2.</a:t>
            </a:r>
            <a:r>
              <a:rPr lang="en-US" altLang="zh-CN" sz="2800" b="1" i="1">
                <a:solidFill>
                  <a:srgbClr val="FF0000"/>
                </a:solidFill>
                <a:ea typeface="宋体" pitchFamily="2" charset="-122"/>
              </a:rPr>
              <a:t>  N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型半导体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09813" y="1763713"/>
            <a:ext cx="3303587" cy="3041650"/>
            <a:chOff x="1608" y="1341"/>
            <a:chExt cx="2276" cy="220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608" y="1341"/>
              <a:ext cx="2276" cy="2208"/>
              <a:chOff x="1475" y="1296"/>
              <a:chExt cx="2276" cy="2208"/>
            </a:xfrm>
          </p:grpSpPr>
          <p:sp>
            <p:nvSpPr>
              <p:cNvPr id="302096" name="Oval 9"/>
              <p:cNvSpPr>
                <a:spLocks noChangeArrowheads="1"/>
              </p:cNvSpPr>
              <p:nvPr/>
            </p:nvSpPr>
            <p:spPr bwMode="auto">
              <a:xfrm>
                <a:off x="2538" y="179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097" name="Oval 10"/>
              <p:cNvSpPr>
                <a:spLocks noChangeArrowheads="1"/>
              </p:cNvSpPr>
              <p:nvPr/>
            </p:nvSpPr>
            <p:spPr bwMode="auto">
              <a:xfrm>
                <a:off x="1958" y="1763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098" name="Text Box 11"/>
              <p:cNvSpPr txBox="1">
                <a:spLocks noChangeArrowheads="1"/>
              </p:cNvSpPr>
              <p:nvPr/>
            </p:nvSpPr>
            <p:spPr bwMode="auto">
              <a:xfrm>
                <a:off x="1981" y="1779"/>
                <a:ext cx="444" cy="37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+4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302099" name="Oval 12"/>
              <p:cNvSpPr>
                <a:spLocks noChangeArrowheads="1"/>
              </p:cNvSpPr>
              <p:nvPr/>
            </p:nvSpPr>
            <p:spPr bwMode="auto">
              <a:xfrm>
                <a:off x="1638" y="1459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00" name="Oval 13"/>
              <p:cNvSpPr>
                <a:spLocks noChangeArrowheads="1"/>
              </p:cNvSpPr>
              <p:nvPr/>
            </p:nvSpPr>
            <p:spPr bwMode="auto">
              <a:xfrm>
                <a:off x="2824" y="1771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01" name="Oval 14"/>
              <p:cNvSpPr>
                <a:spLocks noChangeArrowheads="1"/>
              </p:cNvSpPr>
              <p:nvPr/>
            </p:nvSpPr>
            <p:spPr bwMode="auto">
              <a:xfrm>
                <a:off x="2504" y="1467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02" name="Oval 15"/>
              <p:cNvSpPr>
                <a:spLocks noChangeArrowheads="1"/>
              </p:cNvSpPr>
              <p:nvPr/>
            </p:nvSpPr>
            <p:spPr bwMode="auto">
              <a:xfrm>
                <a:off x="1966" y="261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03" name="Oval 16"/>
              <p:cNvSpPr>
                <a:spLocks noChangeArrowheads="1"/>
              </p:cNvSpPr>
              <p:nvPr/>
            </p:nvSpPr>
            <p:spPr bwMode="auto">
              <a:xfrm>
                <a:off x="1646" y="2314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04" name="Oval 17"/>
              <p:cNvSpPr>
                <a:spLocks noChangeArrowheads="1"/>
              </p:cNvSpPr>
              <p:nvPr/>
            </p:nvSpPr>
            <p:spPr bwMode="auto">
              <a:xfrm>
                <a:off x="2868" y="2629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05" name="Oval 18"/>
              <p:cNvSpPr>
                <a:spLocks noChangeArrowheads="1"/>
              </p:cNvSpPr>
              <p:nvPr/>
            </p:nvSpPr>
            <p:spPr bwMode="auto">
              <a:xfrm>
                <a:off x="2548" y="2325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06" name="Oval 19"/>
              <p:cNvSpPr>
                <a:spLocks noChangeArrowheads="1"/>
              </p:cNvSpPr>
              <p:nvPr/>
            </p:nvSpPr>
            <p:spPr bwMode="auto">
              <a:xfrm>
                <a:off x="2538" y="199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07" name="Oval 20"/>
              <p:cNvSpPr>
                <a:spLocks noChangeArrowheads="1"/>
              </p:cNvSpPr>
              <p:nvPr/>
            </p:nvSpPr>
            <p:spPr bwMode="auto">
              <a:xfrm>
                <a:off x="3105" y="2339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08" name="Oval 21"/>
              <p:cNvSpPr>
                <a:spLocks noChangeArrowheads="1"/>
              </p:cNvSpPr>
              <p:nvPr/>
            </p:nvSpPr>
            <p:spPr bwMode="auto">
              <a:xfrm>
                <a:off x="2916" y="235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09" name="Oval 22"/>
              <p:cNvSpPr>
                <a:spLocks noChangeArrowheads="1"/>
              </p:cNvSpPr>
              <p:nvPr/>
            </p:nvSpPr>
            <p:spPr bwMode="auto">
              <a:xfrm>
                <a:off x="2560" y="2661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10" name="Oval 23"/>
              <p:cNvSpPr>
                <a:spLocks noChangeArrowheads="1"/>
              </p:cNvSpPr>
              <p:nvPr/>
            </p:nvSpPr>
            <p:spPr bwMode="auto">
              <a:xfrm>
                <a:off x="2560" y="2839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11" name="Oval 24"/>
              <p:cNvSpPr>
                <a:spLocks noChangeArrowheads="1"/>
              </p:cNvSpPr>
              <p:nvPr/>
            </p:nvSpPr>
            <p:spPr bwMode="auto">
              <a:xfrm>
                <a:off x="2016" y="235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12" name="Oval 25"/>
              <p:cNvSpPr>
                <a:spLocks noChangeArrowheads="1"/>
              </p:cNvSpPr>
              <p:nvPr/>
            </p:nvSpPr>
            <p:spPr bwMode="auto">
              <a:xfrm>
                <a:off x="1678" y="2657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13" name="Oval 26"/>
              <p:cNvSpPr>
                <a:spLocks noChangeArrowheads="1"/>
              </p:cNvSpPr>
              <p:nvPr/>
            </p:nvSpPr>
            <p:spPr bwMode="auto">
              <a:xfrm>
                <a:off x="1678" y="2835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14" name="Oval 27"/>
              <p:cNvSpPr>
                <a:spLocks noChangeArrowheads="1"/>
              </p:cNvSpPr>
              <p:nvPr/>
            </p:nvSpPr>
            <p:spPr bwMode="auto">
              <a:xfrm>
                <a:off x="2023" y="149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15" name="Oval 28"/>
              <p:cNvSpPr>
                <a:spLocks noChangeArrowheads="1"/>
              </p:cNvSpPr>
              <p:nvPr/>
            </p:nvSpPr>
            <p:spPr bwMode="auto">
              <a:xfrm>
                <a:off x="2201" y="149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16" name="Oval 29"/>
              <p:cNvSpPr>
                <a:spLocks noChangeArrowheads="1"/>
              </p:cNvSpPr>
              <p:nvPr/>
            </p:nvSpPr>
            <p:spPr bwMode="auto">
              <a:xfrm>
                <a:off x="1656" y="183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17" name="Oval 30"/>
              <p:cNvSpPr>
                <a:spLocks noChangeArrowheads="1"/>
              </p:cNvSpPr>
              <p:nvPr/>
            </p:nvSpPr>
            <p:spPr bwMode="auto">
              <a:xfrm>
                <a:off x="1667" y="2002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18" name="Oval 31"/>
              <p:cNvSpPr>
                <a:spLocks noChangeArrowheads="1"/>
              </p:cNvSpPr>
              <p:nvPr/>
            </p:nvSpPr>
            <p:spPr bwMode="auto">
              <a:xfrm>
                <a:off x="3112" y="3201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19" name="Oval 32"/>
              <p:cNvSpPr>
                <a:spLocks noChangeArrowheads="1"/>
              </p:cNvSpPr>
              <p:nvPr/>
            </p:nvSpPr>
            <p:spPr bwMode="auto">
              <a:xfrm>
                <a:off x="2923" y="3212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3422" y="1830"/>
                <a:ext cx="110" cy="282"/>
                <a:chOff x="3073" y="3321"/>
                <a:chExt cx="110" cy="282"/>
              </a:xfrm>
            </p:grpSpPr>
            <p:sp>
              <p:nvSpPr>
                <p:cNvPr id="302139" name="Oval 34"/>
                <p:cNvSpPr>
                  <a:spLocks noChangeArrowheads="1"/>
                </p:cNvSpPr>
                <p:nvPr/>
              </p:nvSpPr>
              <p:spPr bwMode="auto">
                <a:xfrm>
                  <a:off x="3073" y="3492"/>
                  <a:ext cx="102" cy="111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140" name="Oval 35"/>
                <p:cNvSpPr>
                  <a:spLocks noChangeArrowheads="1"/>
                </p:cNvSpPr>
                <p:nvPr/>
              </p:nvSpPr>
              <p:spPr bwMode="auto">
                <a:xfrm>
                  <a:off x="3081" y="3321"/>
                  <a:ext cx="102" cy="111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02121" name="Oval 36"/>
              <p:cNvSpPr>
                <a:spLocks noChangeArrowheads="1"/>
              </p:cNvSpPr>
              <p:nvPr/>
            </p:nvSpPr>
            <p:spPr bwMode="auto">
              <a:xfrm>
                <a:off x="2200" y="319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22" name="Oval 37"/>
              <p:cNvSpPr>
                <a:spLocks noChangeArrowheads="1"/>
              </p:cNvSpPr>
              <p:nvPr/>
            </p:nvSpPr>
            <p:spPr bwMode="auto">
              <a:xfrm>
                <a:off x="2030" y="3197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23" name="Oval 38"/>
              <p:cNvSpPr>
                <a:spLocks noChangeArrowheads="1"/>
              </p:cNvSpPr>
              <p:nvPr/>
            </p:nvSpPr>
            <p:spPr bwMode="auto">
              <a:xfrm>
                <a:off x="3101" y="1479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24" name="Oval 39"/>
              <p:cNvSpPr>
                <a:spLocks noChangeArrowheads="1"/>
              </p:cNvSpPr>
              <p:nvPr/>
            </p:nvSpPr>
            <p:spPr bwMode="auto">
              <a:xfrm>
                <a:off x="2885" y="1476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25" name="Oval 40"/>
              <p:cNvSpPr>
                <a:spLocks noChangeArrowheads="1"/>
              </p:cNvSpPr>
              <p:nvPr/>
            </p:nvSpPr>
            <p:spPr bwMode="auto">
              <a:xfrm>
                <a:off x="3448" y="2838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26" name="Oval 41"/>
              <p:cNvSpPr>
                <a:spLocks noChangeArrowheads="1"/>
              </p:cNvSpPr>
              <p:nvPr/>
            </p:nvSpPr>
            <p:spPr bwMode="auto">
              <a:xfrm>
                <a:off x="3455" y="2678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27" name="Freeform 42"/>
              <p:cNvSpPr>
                <a:spLocks/>
              </p:cNvSpPr>
              <p:nvPr/>
            </p:nvSpPr>
            <p:spPr bwMode="auto">
              <a:xfrm>
                <a:off x="3412" y="1502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28" name="Freeform 43"/>
              <p:cNvSpPr>
                <a:spLocks/>
              </p:cNvSpPr>
              <p:nvPr/>
            </p:nvSpPr>
            <p:spPr bwMode="auto">
              <a:xfrm>
                <a:off x="3431" y="2346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29" name="Freeform 44"/>
              <p:cNvSpPr>
                <a:spLocks/>
              </p:cNvSpPr>
              <p:nvPr/>
            </p:nvSpPr>
            <p:spPr bwMode="auto">
              <a:xfrm rot="-5400000">
                <a:off x="2015" y="986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30" name="Freeform 45"/>
              <p:cNvSpPr>
                <a:spLocks/>
              </p:cNvSpPr>
              <p:nvPr/>
            </p:nvSpPr>
            <p:spPr bwMode="auto">
              <a:xfrm rot="-5400000">
                <a:off x="2890" y="994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31" name="Freeform 46"/>
              <p:cNvSpPr>
                <a:spLocks/>
              </p:cNvSpPr>
              <p:nvPr/>
            </p:nvSpPr>
            <p:spPr bwMode="auto">
              <a:xfrm rot="5400000" flipV="1">
                <a:off x="2031" y="2843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32" name="Freeform 47"/>
              <p:cNvSpPr>
                <a:spLocks/>
              </p:cNvSpPr>
              <p:nvPr/>
            </p:nvSpPr>
            <p:spPr bwMode="auto">
              <a:xfrm rot="5400000" flipV="1">
                <a:off x="2904" y="2874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33" name="Freeform 48"/>
              <p:cNvSpPr>
                <a:spLocks/>
              </p:cNvSpPr>
              <p:nvPr/>
            </p:nvSpPr>
            <p:spPr bwMode="auto">
              <a:xfrm flipH="1" flipV="1">
                <a:off x="1475" y="1455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34" name="Freeform 49"/>
              <p:cNvSpPr>
                <a:spLocks/>
              </p:cNvSpPr>
              <p:nvPr/>
            </p:nvSpPr>
            <p:spPr bwMode="auto">
              <a:xfrm flipH="1" flipV="1">
                <a:off x="1482" y="2351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2135" name="Text Box 50"/>
              <p:cNvSpPr txBox="1">
                <a:spLocks noChangeArrowheads="1"/>
              </p:cNvSpPr>
              <p:nvPr/>
            </p:nvSpPr>
            <p:spPr bwMode="auto">
              <a:xfrm>
                <a:off x="2825" y="1788"/>
                <a:ext cx="444" cy="37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+4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302136" name="Text Box 51"/>
              <p:cNvSpPr txBox="1">
                <a:spLocks noChangeArrowheads="1"/>
              </p:cNvSpPr>
              <p:nvPr/>
            </p:nvSpPr>
            <p:spPr bwMode="auto">
              <a:xfrm>
                <a:off x="1989" y="2634"/>
                <a:ext cx="444" cy="37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+5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302137" name="Text Box 52"/>
              <p:cNvSpPr txBox="1">
                <a:spLocks noChangeArrowheads="1"/>
              </p:cNvSpPr>
              <p:nvPr/>
            </p:nvSpPr>
            <p:spPr bwMode="auto">
              <a:xfrm>
                <a:off x="2877" y="2652"/>
                <a:ext cx="444" cy="37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+4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302138" name="Oval 53"/>
              <p:cNvSpPr>
                <a:spLocks noChangeArrowheads="1"/>
              </p:cNvSpPr>
              <p:nvPr/>
            </p:nvSpPr>
            <p:spPr bwMode="auto">
              <a:xfrm>
                <a:off x="2179" y="234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2095" name="Oval 54"/>
            <p:cNvSpPr>
              <a:spLocks noChangeArrowheads="1"/>
            </p:cNvSpPr>
            <p:nvPr/>
          </p:nvSpPr>
          <p:spPr bwMode="auto">
            <a:xfrm>
              <a:off x="2635" y="2382"/>
              <a:ext cx="102" cy="111"/>
            </a:xfrm>
            <a:prstGeom prst="ellipse">
              <a:avLst/>
            </a:prstGeom>
            <a:solidFill>
              <a:srgbClr val="00FF00"/>
            </a:solidFill>
            <a:ln w="38100">
              <a:solidFill>
                <a:srgbClr val="008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9495" name="AutoShape 55"/>
          <p:cNvSpPr>
            <a:spLocks noChangeArrowheads="1"/>
          </p:cNvSpPr>
          <p:nvPr/>
        </p:nvSpPr>
        <p:spPr bwMode="auto">
          <a:xfrm>
            <a:off x="1012825" y="1865313"/>
            <a:ext cx="876300" cy="879475"/>
          </a:xfrm>
          <a:prstGeom prst="wedgeRoundRectCallout">
            <a:avLst>
              <a:gd name="adj1" fmla="val 218495"/>
              <a:gd name="adj2" fmla="val 84454"/>
              <a:gd name="adj3" fmla="val 16667"/>
            </a:avLst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长城楷体" pitchFamily="49" charset="-122"/>
              </a:rPr>
              <a:t>多余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zh-CN" altLang="en-US" b="1">
                <a:ea typeface="长城楷体" pitchFamily="49" charset="-122"/>
              </a:rPr>
              <a:t>电子</a:t>
            </a:r>
          </a:p>
        </p:txBody>
      </p:sp>
      <p:sp>
        <p:nvSpPr>
          <p:cNvPr id="189496" name="AutoShape 56"/>
          <p:cNvSpPr>
            <a:spLocks noChangeArrowheads="1"/>
          </p:cNvSpPr>
          <p:nvPr/>
        </p:nvSpPr>
        <p:spPr bwMode="auto">
          <a:xfrm>
            <a:off x="752475" y="3824288"/>
            <a:ext cx="1206500" cy="523875"/>
          </a:xfrm>
          <a:prstGeom prst="wedgeRoundRectCallout">
            <a:avLst>
              <a:gd name="adj1" fmla="val 120764"/>
              <a:gd name="adj2" fmla="val -55542"/>
              <a:gd name="adj3" fmla="val 16667"/>
            </a:avLst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长城楷体" pitchFamily="49" charset="-122"/>
              </a:rPr>
              <a:t>磷原子</a:t>
            </a:r>
          </a:p>
        </p:txBody>
      </p:sp>
      <p:sp>
        <p:nvSpPr>
          <p:cNvPr id="189497" name="Text Box 57"/>
          <p:cNvSpPr txBox="1">
            <a:spLocks noChangeArrowheads="1"/>
          </p:cNvSpPr>
          <p:nvPr/>
        </p:nvSpPr>
        <p:spPr bwMode="auto">
          <a:xfrm>
            <a:off x="6005513" y="2646363"/>
            <a:ext cx="2706687" cy="8223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宋体" pitchFamily="2" charset="-122"/>
              </a:rPr>
              <a:t>N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型半导体中的载流子是什么？</a:t>
            </a:r>
          </a:p>
        </p:txBody>
      </p:sp>
      <p:sp>
        <p:nvSpPr>
          <p:cNvPr id="189498" name="AutoShape 58"/>
          <p:cNvSpPr>
            <a:spLocks noChangeArrowheads="1"/>
          </p:cNvSpPr>
          <p:nvPr/>
        </p:nvSpPr>
        <p:spPr bwMode="auto">
          <a:xfrm>
            <a:off x="139700" y="5180013"/>
            <a:ext cx="8856663" cy="8064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ea typeface="宋体" pitchFamily="2" charset="-122"/>
              </a:rPr>
              <a:t>掺杂浓度远大于本征半导体中载流子浓度，所以，自由电子浓度远大于空穴浓度。自由电子称为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多数载流子</a:t>
            </a:r>
            <a:r>
              <a:rPr lang="zh-CN" altLang="en-US" sz="2000" b="1">
                <a:ea typeface="宋体" pitchFamily="2" charset="-122"/>
              </a:rPr>
              <a:t>（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多子</a:t>
            </a:r>
            <a:r>
              <a:rPr lang="zh-CN" altLang="en-US" sz="2000" b="1">
                <a:ea typeface="宋体" pitchFamily="2" charset="-122"/>
              </a:rPr>
              <a:t>），空穴称为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少数载流子</a:t>
            </a:r>
            <a:r>
              <a:rPr lang="zh-CN" altLang="en-US" sz="2000" b="1">
                <a:ea typeface="宋体" pitchFamily="2" charset="-122"/>
              </a:rPr>
              <a:t>（</a:t>
            </a: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少子</a:t>
            </a:r>
            <a:r>
              <a:rPr lang="zh-CN" altLang="en-US" sz="2000" b="1">
                <a:ea typeface="宋体" pitchFamily="2" charset="-122"/>
              </a:rPr>
              <a:t>）。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9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95" grpId="0" animBg="1" autoUpdateAnimBg="0"/>
      <p:bldP spid="189496" grpId="0" animBg="1" autoUpdateAnimBg="0"/>
      <p:bldP spid="189497" grpId="0" autoUpdateAnimBg="0"/>
      <p:bldP spid="18949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1066800" y="860425"/>
            <a:ext cx="6705600" cy="70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0" lang="en-US" altLang="zh-CN" sz="4400" b="1" dirty="0" smtClean="0">
                <a:solidFill>
                  <a:srgbClr val="FF0000"/>
                </a:solidFill>
                <a:ea typeface="黑体" pitchFamily="49" charset="-122"/>
              </a:rPr>
              <a:t>2.2  </a:t>
            </a:r>
            <a:r>
              <a:rPr kumimoji="0" lang="en-US" altLang="zh-CN" sz="4400" b="1" dirty="0">
                <a:solidFill>
                  <a:srgbClr val="FF0000"/>
                </a:solidFill>
                <a:ea typeface="黑体" pitchFamily="49" charset="-122"/>
              </a:rPr>
              <a:t>PN</a:t>
            </a:r>
            <a:r>
              <a:rPr kumimoji="0" lang="zh-CN" altLang="zh-CN" sz="4400" b="1" dirty="0">
                <a:solidFill>
                  <a:srgbClr val="FF0000"/>
                </a:solidFill>
                <a:ea typeface="黑体" pitchFamily="49" charset="-122"/>
              </a:rPr>
              <a:t>结的形成及特性</a:t>
            </a:r>
            <a:endParaRPr kumimoji="0" lang="zh-CN" altLang="en-US" sz="60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303107" name="Line 3"/>
          <p:cNvSpPr>
            <a:spLocks noChangeShapeType="1"/>
          </p:cNvSpPr>
          <p:nvPr/>
        </p:nvSpPr>
        <p:spPr bwMode="auto">
          <a:xfrm>
            <a:off x="1066800" y="1695450"/>
            <a:ext cx="70104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08" name="AutoShape 4"/>
          <p:cNvSpPr>
            <a:spLocks noChangeArrowheads="1"/>
          </p:cNvSpPr>
          <p:nvPr/>
        </p:nvSpPr>
        <p:spPr bwMode="auto">
          <a:xfrm>
            <a:off x="228600" y="152400"/>
            <a:ext cx="6096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09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82688" y="2076450"/>
            <a:ext cx="6715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.2.1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600" b="1" dirty="0">
                <a:ea typeface="黑体" pitchFamily="49" charset="-122"/>
              </a:rPr>
              <a:t>载流子的漂移与扩散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3110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82688" y="2959100"/>
            <a:ext cx="6132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.2.2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en-US" altLang="zh-CN" sz="3600" b="1" dirty="0">
                <a:ea typeface="黑体" pitchFamily="49" charset="-122"/>
              </a:rPr>
              <a:t>PN</a:t>
            </a:r>
            <a:r>
              <a:rPr kumimoji="0" lang="zh-CN" altLang="en-US" sz="3600" b="1" dirty="0">
                <a:ea typeface="黑体" pitchFamily="49" charset="-122"/>
              </a:rPr>
              <a:t>结的形成</a:t>
            </a:r>
            <a:endParaRPr kumimoji="0"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3111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82688" y="3841750"/>
            <a:ext cx="6132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.2.3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en-US" altLang="zh-CN" sz="3600" b="1" dirty="0">
                <a:ea typeface="黑体" pitchFamily="49" charset="-122"/>
              </a:rPr>
              <a:t>PN</a:t>
            </a:r>
            <a:r>
              <a:rPr kumimoji="0" lang="zh-CN" altLang="en-US" sz="3600" b="1" dirty="0">
                <a:ea typeface="黑体" pitchFamily="49" charset="-122"/>
              </a:rPr>
              <a:t>结的单向导电性</a:t>
            </a:r>
            <a:endParaRPr kumimoji="0"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3113" name="Rectangle 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69988" y="4743450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.2.4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en-US" altLang="zh-CN" sz="3600" b="1" dirty="0">
                <a:ea typeface="黑体" pitchFamily="49" charset="-122"/>
              </a:rPr>
              <a:t>PN</a:t>
            </a:r>
            <a:r>
              <a:rPr kumimoji="0" lang="zh-CN" altLang="en-US" sz="3600" b="1" dirty="0">
                <a:ea typeface="黑体" pitchFamily="49" charset="-122"/>
              </a:rPr>
              <a:t>结的反向击穿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3114" name="Rectangle 1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69988" y="5626100"/>
            <a:ext cx="6132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.2.5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en-US" altLang="zh-CN" sz="3600" b="1" dirty="0">
                <a:ea typeface="黑体" pitchFamily="49" charset="-122"/>
              </a:rPr>
              <a:t>PN</a:t>
            </a:r>
            <a:r>
              <a:rPr kumimoji="0" lang="zh-CN" altLang="en-US" sz="3600" b="1" dirty="0">
                <a:ea typeface="黑体" pitchFamily="49" charset="-122"/>
              </a:rPr>
              <a:t>结的电容效应</a:t>
            </a:r>
            <a:endParaRPr kumimoji="0"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split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2.2.2  PN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结的形成</a:t>
            </a:r>
          </a:p>
        </p:txBody>
      </p:sp>
      <p:sp>
        <p:nvSpPr>
          <p:cNvPr id="304133" name="Line 5"/>
          <p:cNvSpPr>
            <a:spLocks noChangeShapeType="1"/>
          </p:cNvSpPr>
          <p:nvPr/>
        </p:nvSpPr>
        <p:spPr bwMode="auto">
          <a:xfrm>
            <a:off x="177800" y="889000"/>
            <a:ext cx="4318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1468438" y="2357438"/>
            <a:ext cx="3084512" cy="2817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4556125" y="2357438"/>
            <a:ext cx="3027363" cy="2817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1239838" y="1614488"/>
            <a:ext cx="187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/>
              <a:t>P</a:t>
            </a:r>
            <a:r>
              <a:rPr lang="zh-CN" altLang="en-US" b="1">
                <a:ea typeface="宋体" pitchFamily="2" charset="-122"/>
              </a:rPr>
              <a:t>型半导体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83038" y="2547938"/>
            <a:ext cx="533400" cy="2360612"/>
            <a:chOff x="2520" y="1272"/>
            <a:chExt cx="336" cy="1487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520" y="1656"/>
              <a:ext cx="336" cy="311"/>
              <a:chOff x="2568" y="3360"/>
              <a:chExt cx="336" cy="311"/>
            </a:xfrm>
          </p:grpSpPr>
          <p:sp>
            <p:nvSpPr>
              <p:cNvPr id="304375" name="Oval 11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76" name="Text Box 12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77" name="Oval 13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520" y="1272"/>
              <a:ext cx="336" cy="311"/>
              <a:chOff x="2568" y="3360"/>
              <a:chExt cx="336" cy="311"/>
            </a:xfrm>
          </p:grpSpPr>
          <p:sp>
            <p:nvSpPr>
              <p:cNvPr id="304372" name="Oval 15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73" name="Text Box 16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74" name="Oval 17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520" y="2052"/>
              <a:ext cx="336" cy="311"/>
              <a:chOff x="2568" y="3360"/>
              <a:chExt cx="336" cy="311"/>
            </a:xfrm>
          </p:grpSpPr>
          <p:sp>
            <p:nvSpPr>
              <p:cNvPr id="304369" name="Oval 19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70" name="Text Box 20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71" name="Oval 21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2520" y="2448"/>
              <a:ext cx="336" cy="311"/>
              <a:chOff x="2568" y="3360"/>
              <a:chExt cx="336" cy="311"/>
            </a:xfrm>
          </p:grpSpPr>
          <p:sp>
            <p:nvSpPr>
              <p:cNvPr id="304366" name="Oval 23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67" name="Text Box 24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68" name="Oval 25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468688" y="2547938"/>
            <a:ext cx="533400" cy="2360612"/>
            <a:chOff x="2520" y="1272"/>
            <a:chExt cx="336" cy="1487"/>
          </a:xfrm>
        </p:grpSpPr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2520" y="1656"/>
              <a:ext cx="336" cy="311"/>
              <a:chOff x="2568" y="3360"/>
              <a:chExt cx="336" cy="311"/>
            </a:xfrm>
          </p:grpSpPr>
          <p:sp>
            <p:nvSpPr>
              <p:cNvPr id="304359" name="Oval 28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60" name="Text Box 29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61" name="Oval 30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520" y="1272"/>
              <a:ext cx="336" cy="311"/>
              <a:chOff x="2568" y="3360"/>
              <a:chExt cx="336" cy="311"/>
            </a:xfrm>
          </p:grpSpPr>
          <p:sp>
            <p:nvSpPr>
              <p:cNvPr id="304356" name="Oval 32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57" name="Text Box 33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58" name="Oval 34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520" y="2052"/>
              <a:ext cx="336" cy="311"/>
              <a:chOff x="2568" y="3360"/>
              <a:chExt cx="336" cy="311"/>
            </a:xfrm>
          </p:grpSpPr>
          <p:sp>
            <p:nvSpPr>
              <p:cNvPr id="304353" name="Oval 36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54" name="Text Box 37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55" name="Oval 38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2520" y="2448"/>
              <a:ext cx="336" cy="311"/>
              <a:chOff x="2568" y="3360"/>
              <a:chExt cx="336" cy="311"/>
            </a:xfrm>
          </p:grpSpPr>
          <p:sp>
            <p:nvSpPr>
              <p:cNvPr id="304350" name="Oval 40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51" name="Text Box 41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52" name="Oval 42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2973388" y="2547938"/>
            <a:ext cx="533400" cy="2360612"/>
            <a:chOff x="2520" y="1272"/>
            <a:chExt cx="336" cy="1487"/>
          </a:xfrm>
        </p:grpSpPr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2520" y="1656"/>
              <a:ext cx="336" cy="311"/>
              <a:chOff x="2568" y="3360"/>
              <a:chExt cx="336" cy="311"/>
            </a:xfrm>
          </p:grpSpPr>
          <p:sp>
            <p:nvSpPr>
              <p:cNvPr id="304343" name="Oval 45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44" name="Text Box 46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45" name="Oval 47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48"/>
            <p:cNvGrpSpPr>
              <a:grpSpLocks/>
            </p:cNvGrpSpPr>
            <p:nvPr/>
          </p:nvGrpSpPr>
          <p:grpSpPr bwMode="auto">
            <a:xfrm>
              <a:off x="2520" y="1272"/>
              <a:ext cx="336" cy="311"/>
              <a:chOff x="2568" y="3360"/>
              <a:chExt cx="336" cy="311"/>
            </a:xfrm>
          </p:grpSpPr>
          <p:sp>
            <p:nvSpPr>
              <p:cNvPr id="304340" name="Oval 49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41" name="Text Box 50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42" name="Oval 51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2520" y="2052"/>
              <a:ext cx="336" cy="311"/>
              <a:chOff x="2568" y="3360"/>
              <a:chExt cx="336" cy="311"/>
            </a:xfrm>
          </p:grpSpPr>
          <p:sp>
            <p:nvSpPr>
              <p:cNvPr id="304337" name="Oval 53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38" name="Text Box 54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39" name="Oval 55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2520" y="2448"/>
              <a:ext cx="336" cy="311"/>
              <a:chOff x="2568" y="3360"/>
              <a:chExt cx="336" cy="311"/>
            </a:xfrm>
          </p:grpSpPr>
          <p:sp>
            <p:nvSpPr>
              <p:cNvPr id="304334" name="Oval 57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35" name="Text Box 58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36" name="Oval 59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2516188" y="2528888"/>
            <a:ext cx="533400" cy="2360612"/>
            <a:chOff x="2520" y="1272"/>
            <a:chExt cx="336" cy="1487"/>
          </a:xfrm>
        </p:grpSpPr>
        <p:grpSp>
          <p:nvGrpSpPr>
            <p:cNvPr id="18" name="Group 61"/>
            <p:cNvGrpSpPr>
              <a:grpSpLocks/>
            </p:cNvGrpSpPr>
            <p:nvPr/>
          </p:nvGrpSpPr>
          <p:grpSpPr bwMode="auto">
            <a:xfrm>
              <a:off x="2520" y="1656"/>
              <a:ext cx="336" cy="311"/>
              <a:chOff x="2568" y="3360"/>
              <a:chExt cx="336" cy="311"/>
            </a:xfrm>
          </p:grpSpPr>
          <p:sp>
            <p:nvSpPr>
              <p:cNvPr id="304327" name="Oval 62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28" name="Text Box 63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29" name="Oval 64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65"/>
            <p:cNvGrpSpPr>
              <a:grpSpLocks/>
            </p:cNvGrpSpPr>
            <p:nvPr/>
          </p:nvGrpSpPr>
          <p:grpSpPr bwMode="auto">
            <a:xfrm>
              <a:off x="2520" y="1272"/>
              <a:ext cx="336" cy="311"/>
              <a:chOff x="2568" y="3360"/>
              <a:chExt cx="336" cy="311"/>
            </a:xfrm>
          </p:grpSpPr>
          <p:sp>
            <p:nvSpPr>
              <p:cNvPr id="304324" name="Oval 66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25" name="Text Box 67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26" name="Oval 68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69"/>
            <p:cNvGrpSpPr>
              <a:grpSpLocks/>
            </p:cNvGrpSpPr>
            <p:nvPr/>
          </p:nvGrpSpPr>
          <p:grpSpPr bwMode="auto">
            <a:xfrm>
              <a:off x="2520" y="2052"/>
              <a:ext cx="336" cy="311"/>
              <a:chOff x="2568" y="3360"/>
              <a:chExt cx="336" cy="311"/>
            </a:xfrm>
          </p:grpSpPr>
          <p:sp>
            <p:nvSpPr>
              <p:cNvPr id="304321" name="Oval 70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22" name="Text Box 71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23" name="Oval 72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73"/>
            <p:cNvGrpSpPr>
              <a:grpSpLocks/>
            </p:cNvGrpSpPr>
            <p:nvPr/>
          </p:nvGrpSpPr>
          <p:grpSpPr bwMode="auto">
            <a:xfrm>
              <a:off x="2520" y="2448"/>
              <a:ext cx="336" cy="311"/>
              <a:chOff x="2568" y="3360"/>
              <a:chExt cx="336" cy="311"/>
            </a:xfrm>
          </p:grpSpPr>
          <p:sp>
            <p:nvSpPr>
              <p:cNvPr id="304318" name="Oval 74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19" name="Text Box 75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20" name="Oval 76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Group 77"/>
          <p:cNvGrpSpPr>
            <a:grpSpLocks/>
          </p:cNvGrpSpPr>
          <p:nvPr/>
        </p:nvGrpSpPr>
        <p:grpSpPr bwMode="auto">
          <a:xfrm>
            <a:off x="2078038" y="2547938"/>
            <a:ext cx="533400" cy="2360612"/>
            <a:chOff x="2520" y="1272"/>
            <a:chExt cx="336" cy="1487"/>
          </a:xfrm>
        </p:grpSpPr>
        <p:grpSp>
          <p:nvGrpSpPr>
            <p:cNvPr id="23" name="Group 78"/>
            <p:cNvGrpSpPr>
              <a:grpSpLocks/>
            </p:cNvGrpSpPr>
            <p:nvPr/>
          </p:nvGrpSpPr>
          <p:grpSpPr bwMode="auto">
            <a:xfrm>
              <a:off x="2520" y="1656"/>
              <a:ext cx="336" cy="311"/>
              <a:chOff x="2568" y="3360"/>
              <a:chExt cx="336" cy="311"/>
            </a:xfrm>
          </p:grpSpPr>
          <p:sp>
            <p:nvSpPr>
              <p:cNvPr id="304311" name="Oval 79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12" name="Text Box 80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13" name="Oval 81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" name="Group 82"/>
            <p:cNvGrpSpPr>
              <a:grpSpLocks/>
            </p:cNvGrpSpPr>
            <p:nvPr/>
          </p:nvGrpSpPr>
          <p:grpSpPr bwMode="auto">
            <a:xfrm>
              <a:off x="2520" y="1272"/>
              <a:ext cx="336" cy="311"/>
              <a:chOff x="2568" y="3360"/>
              <a:chExt cx="336" cy="311"/>
            </a:xfrm>
          </p:grpSpPr>
          <p:sp>
            <p:nvSpPr>
              <p:cNvPr id="304308" name="Oval 83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09" name="Text Box 84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10" name="Oval 85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86"/>
            <p:cNvGrpSpPr>
              <a:grpSpLocks/>
            </p:cNvGrpSpPr>
            <p:nvPr/>
          </p:nvGrpSpPr>
          <p:grpSpPr bwMode="auto">
            <a:xfrm>
              <a:off x="2520" y="2052"/>
              <a:ext cx="336" cy="311"/>
              <a:chOff x="2568" y="3360"/>
              <a:chExt cx="336" cy="311"/>
            </a:xfrm>
          </p:grpSpPr>
          <p:sp>
            <p:nvSpPr>
              <p:cNvPr id="304305" name="Oval 87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06" name="Text Box 88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07" name="Oval 89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90"/>
            <p:cNvGrpSpPr>
              <a:grpSpLocks/>
            </p:cNvGrpSpPr>
            <p:nvPr/>
          </p:nvGrpSpPr>
          <p:grpSpPr bwMode="auto">
            <a:xfrm>
              <a:off x="2520" y="2448"/>
              <a:ext cx="336" cy="311"/>
              <a:chOff x="2568" y="3360"/>
              <a:chExt cx="336" cy="311"/>
            </a:xfrm>
          </p:grpSpPr>
          <p:sp>
            <p:nvSpPr>
              <p:cNvPr id="304302" name="Oval 91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303" name="Text Box 92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304" name="Oval 93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Group 94"/>
          <p:cNvGrpSpPr>
            <a:grpSpLocks/>
          </p:cNvGrpSpPr>
          <p:nvPr/>
        </p:nvGrpSpPr>
        <p:grpSpPr bwMode="auto">
          <a:xfrm>
            <a:off x="1639888" y="2547938"/>
            <a:ext cx="533400" cy="2360612"/>
            <a:chOff x="2520" y="1272"/>
            <a:chExt cx="336" cy="1487"/>
          </a:xfrm>
        </p:grpSpPr>
        <p:grpSp>
          <p:nvGrpSpPr>
            <p:cNvPr id="28" name="Group 95"/>
            <p:cNvGrpSpPr>
              <a:grpSpLocks/>
            </p:cNvGrpSpPr>
            <p:nvPr/>
          </p:nvGrpSpPr>
          <p:grpSpPr bwMode="auto">
            <a:xfrm>
              <a:off x="2520" y="1656"/>
              <a:ext cx="336" cy="311"/>
              <a:chOff x="2568" y="3360"/>
              <a:chExt cx="336" cy="311"/>
            </a:xfrm>
          </p:grpSpPr>
          <p:sp>
            <p:nvSpPr>
              <p:cNvPr id="304295" name="Oval 96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96" name="Text Box 97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297" name="Oval 98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" name="Group 99"/>
            <p:cNvGrpSpPr>
              <a:grpSpLocks/>
            </p:cNvGrpSpPr>
            <p:nvPr/>
          </p:nvGrpSpPr>
          <p:grpSpPr bwMode="auto">
            <a:xfrm>
              <a:off x="2520" y="1272"/>
              <a:ext cx="336" cy="311"/>
              <a:chOff x="2568" y="3360"/>
              <a:chExt cx="336" cy="311"/>
            </a:xfrm>
          </p:grpSpPr>
          <p:sp>
            <p:nvSpPr>
              <p:cNvPr id="304292" name="Oval 100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93" name="Text Box 101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294" name="Oval 102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" name="Group 103"/>
            <p:cNvGrpSpPr>
              <a:grpSpLocks/>
            </p:cNvGrpSpPr>
            <p:nvPr/>
          </p:nvGrpSpPr>
          <p:grpSpPr bwMode="auto">
            <a:xfrm>
              <a:off x="2520" y="2052"/>
              <a:ext cx="336" cy="311"/>
              <a:chOff x="2568" y="3360"/>
              <a:chExt cx="336" cy="311"/>
            </a:xfrm>
          </p:grpSpPr>
          <p:sp>
            <p:nvSpPr>
              <p:cNvPr id="304289" name="Oval 104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90" name="Text Box 105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291" name="Oval 106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" name="Group 107"/>
            <p:cNvGrpSpPr>
              <a:grpSpLocks/>
            </p:cNvGrpSpPr>
            <p:nvPr/>
          </p:nvGrpSpPr>
          <p:grpSpPr bwMode="auto">
            <a:xfrm>
              <a:off x="2520" y="2448"/>
              <a:ext cx="336" cy="311"/>
              <a:chOff x="2568" y="3360"/>
              <a:chExt cx="336" cy="311"/>
            </a:xfrm>
          </p:grpSpPr>
          <p:sp>
            <p:nvSpPr>
              <p:cNvPr id="304286" name="Oval 108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87" name="Text Box 109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ea typeface="宋体" pitchFamily="2" charset="-122"/>
                  </a:rPr>
                  <a:t>－</a:t>
                </a:r>
              </a:p>
            </p:txBody>
          </p:sp>
          <p:sp>
            <p:nvSpPr>
              <p:cNvPr id="304288" name="Oval 110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4143" name="Text Box 111"/>
          <p:cNvSpPr txBox="1">
            <a:spLocks noChangeArrowheads="1"/>
          </p:cNvSpPr>
          <p:nvPr/>
        </p:nvSpPr>
        <p:spPr bwMode="auto">
          <a:xfrm>
            <a:off x="6192838" y="1595438"/>
            <a:ext cx="185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>
                <a:ea typeface="长城楷体" pitchFamily="49" charset="-122"/>
              </a:rPr>
              <a:t>N</a:t>
            </a:r>
            <a:r>
              <a:rPr lang="zh-CN" altLang="en-US" b="1">
                <a:latin typeface="长城楷体" pitchFamily="49" charset="-122"/>
                <a:ea typeface="长城楷体" pitchFamily="49" charset="-122"/>
              </a:rPr>
              <a:t>型半导体</a:t>
            </a:r>
            <a:endParaRPr lang="zh-CN" altLang="en-US">
              <a:ea typeface="宋体" pitchFamily="2" charset="-122"/>
            </a:endParaRPr>
          </a:p>
        </p:txBody>
      </p:sp>
      <p:grpSp>
        <p:nvGrpSpPr>
          <p:cNvPr id="304202" name="Group 112"/>
          <p:cNvGrpSpPr>
            <a:grpSpLocks/>
          </p:cNvGrpSpPr>
          <p:nvPr/>
        </p:nvGrpSpPr>
        <p:grpSpPr bwMode="auto">
          <a:xfrm>
            <a:off x="4725988" y="2586038"/>
            <a:ext cx="381000" cy="2379662"/>
            <a:chOff x="2988" y="1272"/>
            <a:chExt cx="240" cy="1499"/>
          </a:xfrm>
        </p:grpSpPr>
        <p:grpSp>
          <p:nvGrpSpPr>
            <p:cNvPr id="304203" name="Group 113"/>
            <p:cNvGrpSpPr>
              <a:grpSpLocks/>
            </p:cNvGrpSpPr>
            <p:nvPr/>
          </p:nvGrpSpPr>
          <p:grpSpPr bwMode="auto">
            <a:xfrm>
              <a:off x="2988" y="1272"/>
              <a:ext cx="240" cy="311"/>
              <a:chOff x="1380" y="3360"/>
              <a:chExt cx="240" cy="311"/>
            </a:xfrm>
          </p:grpSpPr>
          <p:sp>
            <p:nvSpPr>
              <p:cNvPr id="304279" name="Oval 114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80" name="Text Box 115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81" name="Oval 116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04" name="Group 117"/>
            <p:cNvGrpSpPr>
              <a:grpSpLocks/>
            </p:cNvGrpSpPr>
            <p:nvPr/>
          </p:nvGrpSpPr>
          <p:grpSpPr bwMode="auto">
            <a:xfrm>
              <a:off x="2988" y="1656"/>
              <a:ext cx="240" cy="311"/>
              <a:chOff x="1380" y="3360"/>
              <a:chExt cx="240" cy="311"/>
            </a:xfrm>
          </p:grpSpPr>
          <p:sp>
            <p:nvSpPr>
              <p:cNvPr id="304276" name="Oval 118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77" name="Text Box 119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78" name="Oval 120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05" name="Group 121"/>
            <p:cNvGrpSpPr>
              <a:grpSpLocks/>
            </p:cNvGrpSpPr>
            <p:nvPr/>
          </p:nvGrpSpPr>
          <p:grpSpPr bwMode="auto">
            <a:xfrm>
              <a:off x="2988" y="2052"/>
              <a:ext cx="240" cy="311"/>
              <a:chOff x="1380" y="3360"/>
              <a:chExt cx="240" cy="311"/>
            </a:xfrm>
          </p:grpSpPr>
          <p:sp>
            <p:nvSpPr>
              <p:cNvPr id="304273" name="Oval 122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74" name="Text Box 123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75" name="Oval 124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18" name="Group 125"/>
            <p:cNvGrpSpPr>
              <a:grpSpLocks/>
            </p:cNvGrpSpPr>
            <p:nvPr/>
          </p:nvGrpSpPr>
          <p:grpSpPr bwMode="auto">
            <a:xfrm>
              <a:off x="2988" y="2460"/>
              <a:ext cx="240" cy="311"/>
              <a:chOff x="1380" y="3360"/>
              <a:chExt cx="240" cy="311"/>
            </a:xfrm>
          </p:grpSpPr>
          <p:sp>
            <p:nvSpPr>
              <p:cNvPr id="304270" name="Oval 126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71" name="Text Box 127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72" name="Oval 128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4219" name="Group 129"/>
          <p:cNvGrpSpPr>
            <a:grpSpLocks/>
          </p:cNvGrpSpPr>
          <p:nvPr/>
        </p:nvGrpSpPr>
        <p:grpSpPr bwMode="auto">
          <a:xfrm>
            <a:off x="5202238" y="2566988"/>
            <a:ext cx="381000" cy="2379662"/>
            <a:chOff x="2988" y="1272"/>
            <a:chExt cx="240" cy="1499"/>
          </a:xfrm>
        </p:grpSpPr>
        <p:grpSp>
          <p:nvGrpSpPr>
            <p:cNvPr id="304220" name="Group 130"/>
            <p:cNvGrpSpPr>
              <a:grpSpLocks/>
            </p:cNvGrpSpPr>
            <p:nvPr/>
          </p:nvGrpSpPr>
          <p:grpSpPr bwMode="auto">
            <a:xfrm>
              <a:off x="2988" y="1272"/>
              <a:ext cx="240" cy="311"/>
              <a:chOff x="1380" y="3360"/>
              <a:chExt cx="240" cy="311"/>
            </a:xfrm>
          </p:grpSpPr>
          <p:sp>
            <p:nvSpPr>
              <p:cNvPr id="304263" name="Oval 131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64" name="Text Box 132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65" name="Oval 133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21" name="Group 134"/>
            <p:cNvGrpSpPr>
              <a:grpSpLocks/>
            </p:cNvGrpSpPr>
            <p:nvPr/>
          </p:nvGrpSpPr>
          <p:grpSpPr bwMode="auto">
            <a:xfrm>
              <a:off x="2988" y="1656"/>
              <a:ext cx="240" cy="311"/>
              <a:chOff x="1380" y="3360"/>
              <a:chExt cx="240" cy="311"/>
            </a:xfrm>
          </p:grpSpPr>
          <p:sp>
            <p:nvSpPr>
              <p:cNvPr id="304260" name="Oval 135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61" name="Text Box 136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62" name="Oval 137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34" name="Group 138"/>
            <p:cNvGrpSpPr>
              <a:grpSpLocks/>
            </p:cNvGrpSpPr>
            <p:nvPr/>
          </p:nvGrpSpPr>
          <p:grpSpPr bwMode="auto">
            <a:xfrm>
              <a:off x="2988" y="2052"/>
              <a:ext cx="240" cy="311"/>
              <a:chOff x="1380" y="3360"/>
              <a:chExt cx="240" cy="311"/>
            </a:xfrm>
          </p:grpSpPr>
          <p:sp>
            <p:nvSpPr>
              <p:cNvPr id="304257" name="Oval 139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58" name="Text Box 140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59" name="Oval 141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35" name="Group 142"/>
            <p:cNvGrpSpPr>
              <a:grpSpLocks/>
            </p:cNvGrpSpPr>
            <p:nvPr/>
          </p:nvGrpSpPr>
          <p:grpSpPr bwMode="auto">
            <a:xfrm>
              <a:off x="2988" y="2460"/>
              <a:ext cx="240" cy="311"/>
              <a:chOff x="1380" y="3360"/>
              <a:chExt cx="240" cy="311"/>
            </a:xfrm>
          </p:grpSpPr>
          <p:sp>
            <p:nvSpPr>
              <p:cNvPr id="304254" name="Oval 143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55" name="Text Box 144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56" name="Oval 145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4236" name="Group 146"/>
          <p:cNvGrpSpPr>
            <a:grpSpLocks/>
          </p:cNvGrpSpPr>
          <p:nvPr/>
        </p:nvGrpSpPr>
        <p:grpSpPr bwMode="auto">
          <a:xfrm>
            <a:off x="5640388" y="2566988"/>
            <a:ext cx="381000" cy="2379662"/>
            <a:chOff x="2988" y="1272"/>
            <a:chExt cx="240" cy="1499"/>
          </a:xfrm>
        </p:grpSpPr>
        <p:grpSp>
          <p:nvGrpSpPr>
            <p:cNvPr id="304237" name="Group 147"/>
            <p:cNvGrpSpPr>
              <a:grpSpLocks/>
            </p:cNvGrpSpPr>
            <p:nvPr/>
          </p:nvGrpSpPr>
          <p:grpSpPr bwMode="auto">
            <a:xfrm>
              <a:off x="2988" y="1272"/>
              <a:ext cx="240" cy="311"/>
              <a:chOff x="1380" y="3360"/>
              <a:chExt cx="240" cy="311"/>
            </a:xfrm>
          </p:grpSpPr>
          <p:sp>
            <p:nvSpPr>
              <p:cNvPr id="304247" name="Oval 148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48" name="Text Box 149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49" name="Oval 150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50" name="Group 151"/>
            <p:cNvGrpSpPr>
              <a:grpSpLocks/>
            </p:cNvGrpSpPr>
            <p:nvPr/>
          </p:nvGrpSpPr>
          <p:grpSpPr bwMode="auto">
            <a:xfrm>
              <a:off x="2988" y="1656"/>
              <a:ext cx="240" cy="311"/>
              <a:chOff x="1380" y="3360"/>
              <a:chExt cx="240" cy="311"/>
            </a:xfrm>
          </p:grpSpPr>
          <p:sp>
            <p:nvSpPr>
              <p:cNvPr id="304244" name="Oval 152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45" name="Text Box 153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46" name="Oval 154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51" name="Group 155"/>
            <p:cNvGrpSpPr>
              <a:grpSpLocks/>
            </p:cNvGrpSpPr>
            <p:nvPr/>
          </p:nvGrpSpPr>
          <p:grpSpPr bwMode="auto">
            <a:xfrm>
              <a:off x="2988" y="2052"/>
              <a:ext cx="240" cy="311"/>
              <a:chOff x="1380" y="3360"/>
              <a:chExt cx="240" cy="311"/>
            </a:xfrm>
          </p:grpSpPr>
          <p:sp>
            <p:nvSpPr>
              <p:cNvPr id="304241" name="Oval 156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42" name="Text Box 157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43" name="Oval 158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52" name="Group 159"/>
            <p:cNvGrpSpPr>
              <a:grpSpLocks/>
            </p:cNvGrpSpPr>
            <p:nvPr/>
          </p:nvGrpSpPr>
          <p:grpSpPr bwMode="auto">
            <a:xfrm>
              <a:off x="2988" y="2460"/>
              <a:ext cx="240" cy="311"/>
              <a:chOff x="1380" y="3360"/>
              <a:chExt cx="240" cy="311"/>
            </a:xfrm>
          </p:grpSpPr>
          <p:sp>
            <p:nvSpPr>
              <p:cNvPr id="304238" name="Oval 160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39" name="Text Box 161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40" name="Oval 162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4253" name="Group 163"/>
          <p:cNvGrpSpPr>
            <a:grpSpLocks/>
          </p:cNvGrpSpPr>
          <p:nvPr/>
        </p:nvGrpSpPr>
        <p:grpSpPr bwMode="auto">
          <a:xfrm>
            <a:off x="6078538" y="2566988"/>
            <a:ext cx="381000" cy="2379662"/>
            <a:chOff x="2988" y="1272"/>
            <a:chExt cx="240" cy="1499"/>
          </a:xfrm>
        </p:grpSpPr>
        <p:grpSp>
          <p:nvGrpSpPr>
            <p:cNvPr id="304266" name="Group 164"/>
            <p:cNvGrpSpPr>
              <a:grpSpLocks/>
            </p:cNvGrpSpPr>
            <p:nvPr/>
          </p:nvGrpSpPr>
          <p:grpSpPr bwMode="auto">
            <a:xfrm>
              <a:off x="2988" y="1272"/>
              <a:ext cx="240" cy="311"/>
              <a:chOff x="1380" y="3360"/>
              <a:chExt cx="240" cy="311"/>
            </a:xfrm>
          </p:grpSpPr>
          <p:sp>
            <p:nvSpPr>
              <p:cNvPr id="304231" name="Oval 165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32" name="Text Box 166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33" name="Oval 167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67" name="Group 168"/>
            <p:cNvGrpSpPr>
              <a:grpSpLocks/>
            </p:cNvGrpSpPr>
            <p:nvPr/>
          </p:nvGrpSpPr>
          <p:grpSpPr bwMode="auto">
            <a:xfrm>
              <a:off x="2988" y="1656"/>
              <a:ext cx="240" cy="311"/>
              <a:chOff x="1380" y="3360"/>
              <a:chExt cx="240" cy="311"/>
            </a:xfrm>
          </p:grpSpPr>
          <p:sp>
            <p:nvSpPr>
              <p:cNvPr id="304228" name="Oval 169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29" name="Text Box 170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30" name="Oval 171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68" name="Group 172"/>
            <p:cNvGrpSpPr>
              <a:grpSpLocks/>
            </p:cNvGrpSpPr>
            <p:nvPr/>
          </p:nvGrpSpPr>
          <p:grpSpPr bwMode="auto">
            <a:xfrm>
              <a:off x="2988" y="2052"/>
              <a:ext cx="240" cy="311"/>
              <a:chOff x="1380" y="3360"/>
              <a:chExt cx="240" cy="311"/>
            </a:xfrm>
          </p:grpSpPr>
          <p:sp>
            <p:nvSpPr>
              <p:cNvPr id="304225" name="Oval 173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26" name="Text Box 174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27" name="Oval 175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69" name="Group 176"/>
            <p:cNvGrpSpPr>
              <a:grpSpLocks/>
            </p:cNvGrpSpPr>
            <p:nvPr/>
          </p:nvGrpSpPr>
          <p:grpSpPr bwMode="auto">
            <a:xfrm>
              <a:off x="2988" y="2460"/>
              <a:ext cx="240" cy="311"/>
              <a:chOff x="1380" y="3360"/>
              <a:chExt cx="240" cy="311"/>
            </a:xfrm>
          </p:grpSpPr>
          <p:sp>
            <p:nvSpPr>
              <p:cNvPr id="304222" name="Oval 177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23" name="Text Box 178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24" name="Oval 179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4282" name="Group 180"/>
          <p:cNvGrpSpPr>
            <a:grpSpLocks/>
          </p:cNvGrpSpPr>
          <p:nvPr/>
        </p:nvGrpSpPr>
        <p:grpSpPr bwMode="auto">
          <a:xfrm>
            <a:off x="6535738" y="2586038"/>
            <a:ext cx="381000" cy="2379662"/>
            <a:chOff x="2988" y="1272"/>
            <a:chExt cx="240" cy="1499"/>
          </a:xfrm>
        </p:grpSpPr>
        <p:grpSp>
          <p:nvGrpSpPr>
            <p:cNvPr id="304283" name="Group 181"/>
            <p:cNvGrpSpPr>
              <a:grpSpLocks/>
            </p:cNvGrpSpPr>
            <p:nvPr/>
          </p:nvGrpSpPr>
          <p:grpSpPr bwMode="auto">
            <a:xfrm>
              <a:off x="2988" y="1272"/>
              <a:ext cx="240" cy="311"/>
              <a:chOff x="1380" y="3360"/>
              <a:chExt cx="240" cy="311"/>
            </a:xfrm>
          </p:grpSpPr>
          <p:sp>
            <p:nvSpPr>
              <p:cNvPr id="304215" name="Oval 182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16" name="Text Box 183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17" name="Oval 184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84" name="Group 185"/>
            <p:cNvGrpSpPr>
              <a:grpSpLocks/>
            </p:cNvGrpSpPr>
            <p:nvPr/>
          </p:nvGrpSpPr>
          <p:grpSpPr bwMode="auto">
            <a:xfrm>
              <a:off x="2988" y="1656"/>
              <a:ext cx="240" cy="311"/>
              <a:chOff x="1380" y="3360"/>
              <a:chExt cx="240" cy="311"/>
            </a:xfrm>
          </p:grpSpPr>
          <p:sp>
            <p:nvSpPr>
              <p:cNvPr id="304212" name="Oval 186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13" name="Text Box 187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14" name="Oval 188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85" name="Group 189"/>
            <p:cNvGrpSpPr>
              <a:grpSpLocks/>
            </p:cNvGrpSpPr>
            <p:nvPr/>
          </p:nvGrpSpPr>
          <p:grpSpPr bwMode="auto">
            <a:xfrm>
              <a:off x="2988" y="2052"/>
              <a:ext cx="240" cy="311"/>
              <a:chOff x="1380" y="3360"/>
              <a:chExt cx="240" cy="311"/>
            </a:xfrm>
          </p:grpSpPr>
          <p:sp>
            <p:nvSpPr>
              <p:cNvPr id="304209" name="Oval 190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10" name="Text Box 191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11" name="Oval 192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298" name="Group 193"/>
            <p:cNvGrpSpPr>
              <a:grpSpLocks/>
            </p:cNvGrpSpPr>
            <p:nvPr/>
          </p:nvGrpSpPr>
          <p:grpSpPr bwMode="auto">
            <a:xfrm>
              <a:off x="2988" y="2460"/>
              <a:ext cx="240" cy="311"/>
              <a:chOff x="1380" y="3360"/>
              <a:chExt cx="240" cy="311"/>
            </a:xfrm>
          </p:grpSpPr>
          <p:sp>
            <p:nvSpPr>
              <p:cNvPr id="304206" name="Oval 194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07" name="Text Box 195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08" name="Oval 196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4299" name="Group 197"/>
          <p:cNvGrpSpPr>
            <a:grpSpLocks/>
          </p:cNvGrpSpPr>
          <p:nvPr/>
        </p:nvGrpSpPr>
        <p:grpSpPr bwMode="auto">
          <a:xfrm>
            <a:off x="6992938" y="2586038"/>
            <a:ext cx="381000" cy="2379662"/>
            <a:chOff x="2988" y="1272"/>
            <a:chExt cx="240" cy="1499"/>
          </a:xfrm>
        </p:grpSpPr>
        <p:grpSp>
          <p:nvGrpSpPr>
            <p:cNvPr id="304300" name="Group 198"/>
            <p:cNvGrpSpPr>
              <a:grpSpLocks/>
            </p:cNvGrpSpPr>
            <p:nvPr/>
          </p:nvGrpSpPr>
          <p:grpSpPr bwMode="auto">
            <a:xfrm>
              <a:off x="2988" y="1272"/>
              <a:ext cx="240" cy="311"/>
              <a:chOff x="1380" y="3360"/>
              <a:chExt cx="240" cy="311"/>
            </a:xfrm>
          </p:grpSpPr>
          <p:sp>
            <p:nvSpPr>
              <p:cNvPr id="304199" name="Oval 199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200" name="Text Box 200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201" name="Oval 201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301" name="Group 202"/>
            <p:cNvGrpSpPr>
              <a:grpSpLocks/>
            </p:cNvGrpSpPr>
            <p:nvPr/>
          </p:nvGrpSpPr>
          <p:grpSpPr bwMode="auto">
            <a:xfrm>
              <a:off x="2988" y="1656"/>
              <a:ext cx="240" cy="311"/>
              <a:chOff x="1380" y="3360"/>
              <a:chExt cx="240" cy="311"/>
            </a:xfrm>
          </p:grpSpPr>
          <p:sp>
            <p:nvSpPr>
              <p:cNvPr id="304196" name="Oval 203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97" name="Text Box 204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198" name="Oval 205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314" name="Group 206"/>
            <p:cNvGrpSpPr>
              <a:grpSpLocks/>
            </p:cNvGrpSpPr>
            <p:nvPr/>
          </p:nvGrpSpPr>
          <p:grpSpPr bwMode="auto">
            <a:xfrm>
              <a:off x="2988" y="2052"/>
              <a:ext cx="240" cy="311"/>
              <a:chOff x="1380" y="3360"/>
              <a:chExt cx="240" cy="311"/>
            </a:xfrm>
          </p:grpSpPr>
          <p:sp>
            <p:nvSpPr>
              <p:cNvPr id="304193" name="Oval 207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94" name="Text Box 208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195" name="Oval 209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4315" name="Group 210"/>
            <p:cNvGrpSpPr>
              <a:grpSpLocks/>
            </p:cNvGrpSpPr>
            <p:nvPr/>
          </p:nvGrpSpPr>
          <p:grpSpPr bwMode="auto">
            <a:xfrm>
              <a:off x="2988" y="2460"/>
              <a:ext cx="240" cy="311"/>
              <a:chOff x="1380" y="3360"/>
              <a:chExt cx="240" cy="311"/>
            </a:xfrm>
          </p:grpSpPr>
          <p:sp>
            <p:nvSpPr>
              <p:cNvPr id="304190" name="Oval 211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91" name="Text Box 212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ea typeface="宋体" pitchFamily="2" charset="-122"/>
                  </a:rPr>
                  <a:t>+</a:t>
                </a:r>
              </a:p>
            </p:txBody>
          </p:sp>
          <p:sp>
            <p:nvSpPr>
              <p:cNvPr id="304192" name="Oval 213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04316" name="Group 214"/>
          <p:cNvGrpSpPr>
            <a:grpSpLocks/>
          </p:cNvGrpSpPr>
          <p:nvPr/>
        </p:nvGrpSpPr>
        <p:grpSpPr bwMode="auto">
          <a:xfrm>
            <a:off x="3983038" y="5500688"/>
            <a:ext cx="1676400" cy="1009650"/>
            <a:chOff x="2520" y="3132"/>
            <a:chExt cx="1056" cy="636"/>
          </a:xfrm>
        </p:grpSpPr>
        <p:grpSp>
          <p:nvGrpSpPr>
            <p:cNvPr id="304317" name="Group 215"/>
            <p:cNvGrpSpPr>
              <a:grpSpLocks/>
            </p:cNvGrpSpPr>
            <p:nvPr/>
          </p:nvGrpSpPr>
          <p:grpSpPr bwMode="auto">
            <a:xfrm>
              <a:off x="2688" y="3132"/>
              <a:ext cx="443" cy="288"/>
              <a:chOff x="2688" y="3132"/>
              <a:chExt cx="443" cy="288"/>
            </a:xfrm>
          </p:grpSpPr>
          <p:sp>
            <p:nvSpPr>
              <p:cNvPr id="304182" name="Oval 216"/>
              <p:cNvSpPr>
                <a:spLocks noChangeArrowheads="1"/>
              </p:cNvSpPr>
              <p:nvPr/>
            </p:nvSpPr>
            <p:spPr bwMode="auto">
              <a:xfrm>
                <a:off x="2688" y="3372"/>
                <a:ext cx="47" cy="4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83" name="Oval 217"/>
              <p:cNvSpPr>
                <a:spLocks noChangeArrowheads="1"/>
              </p:cNvSpPr>
              <p:nvPr/>
            </p:nvSpPr>
            <p:spPr bwMode="auto">
              <a:xfrm>
                <a:off x="3084" y="3132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84" name="Line 218"/>
              <p:cNvSpPr>
                <a:spLocks noChangeShapeType="1"/>
              </p:cNvSpPr>
              <p:nvPr/>
            </p:nvSpPr>
            <p:spPr bwMode="auto">
              <a:xfrm>
                <a:off x="2748" y="3396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85" name="Line 219"/>
              <p:cNvSpPr>
                <a:spLocks noChangeShapeType="1"/>
              </p:cNvSpPr>
              <p:nvPr/>
            </p:nvSpPr>
            <p:spPr bwMode="auto">
              <a:xfrm flipH="1">
                <a:off x="2760" y="3156"/>
                <a:ext cx="3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4181" name="Text Box 220"/>
            <p:cNvSpPr txBox="1">
              <a:spLocks noChangeArrowheads="1"/>
            </p:cNvSpPr>
            <p:nvPr/>
          </p:nvSpPr>
          <p:spPr bwMode="auto">
            <a:xfrm>
              <a:off x="2520" y="3480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D60093"/>
                  </a:solidFill>
                  <a:ea typeface="宋体" pitchFamily="2" charset="-122"/>
                </a:rPr>
                <a:t>扩散运动</a:t>
              </a:r>
              <a:endParaRPr lang="zh-CN" altLang="en-US" sz="2000" b="1">
                <a:solidFill>
                  <a:srgbClr val="D60093"/>
                </a:solidFill>
                <a:ea typeface="宋体" pitchFamily="2" charset="-122"/>
              </a:endParaRPr>
            </a:p>
          </p:txBody>
        </p:sp>
      </p:grpSp>
      <p:grpSp>
        <p:nvGrpSpPr>
          <p:cNvPr id="304330" name="Group 221"/>
          <p:cNvGrpSpPr>
            <a:grpSpLocks/>
          </p:cNvGrpSpPr>
          <p:nvPr/>
        </p:nvGrpSpPr>
        <p:grpSpPr bwMode="auto">
          <a:xfrm>
            <a:off x="4192588" y="2967038"/>
            <a:ext cx="74612" cy="1941512"/>
            <a:chOff x="324" y="696"/>
            <a:chExt cx="47" cy="1223"/>
          </a:xfrm>
        </p:grpSpPr>
        <p:sp>
          <p:nvSpPr>
            <p:cNvPr id="304176" name="Oval 222"/>
            <p:cNvSpPr>
              <a:spLocks noChangeArrowheads="1"/>
            </p:cNvSpPr>
            <p:nvPr/>
          </p:nvSpPr>
          <p:spPr bwMode="auto">
            <a:xfrm>
              <a:off x="324" y="696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77" name="Oval 223"/>
            <p:cNvSpPr>
              <a:spLocks noChangeArrowheads="1"/>
            </p:cNvSpPr>
            <p:nvPr/>
          </p:nvSpPr>
          <p:spPr bwMode="auto">
            <a:xfrm>
              <a:off x="324" y="1080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78" name="Oval 224"/>
            <p:cNvSpPr>
              <a:spLocks noChangeArrowheads="1"/>
            </p:cNvSpPr>
            <p:nvPr/>
          </p:nvSpPr>
          <p:spPr bwMode="auto">
            <a:xfrm>
              <a:off x="324" y="1476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79" name="Oval 225"/>
            <p:cNvSpPr>
              <a:spLocks noChangeArrowheads="1"/>
            </p:cNvSpPr>
            <p:nvPr/>
          </p:nvSpPr>
          <p:spPr bwMode="auto">
            <a:xfrm>
              <a:off x="324" y="1872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4331" name="Group 226"/>
          <p:cNvGrpSpPr>
            <a:grpSpLocks/>
          </p:cNvGrpSpPr>
          <p:nvPr/>
        </p:nvGrpSpPr>
        <p:grpSpPr bwMode="auto">
          <a:xfrm>
            <a:off x="4135438" y="1843088"/>
            <a:ext cx="2171700" cy="457200"/>
            <a:chOff x="2616" y="828"/>
            <a:chExt cx="1368" cy="288"/>
          </a:xfrm>
        </p:grpSpPr>
        <p:sp>
          <p:nvSpPr>
            <p:cNvPr id="304174" name="Line 227"/>
            <p:cNvSpPr>
              <a:spLocks noChangeShapeType="1"/>
            </p:cNvSpPr>
            <p:nvPr/>
          </p:nvSpPr>
          <p:spPr bwMode="auto">
            <a:xfrm flipH="1">
              <a:off x="2616" y="972"/>
              <a:ext cx="4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75" name="Text Box 228"/>
            <p:cNvSpPr txBox="1">
              <a:spLocks noChangeArrowheads="1"/>
            </p:cNvSpPr>
            <p:nvPr/>
          </p:nvSpPr>
          <p:spPr bwMode="auto">
            <a:xfrm>
              <a:off x="3108" y="828"/>
              <a:ext cx="8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D60093"/>
                  </a:solidFill>
                  <a:latin typeface="宋体" pitchFamily="2" charset="-122"/>
                  <a:ea typeface="宋体" pitchFamily="2" charset="-122"/>
                </a:rPr>
                <a:t>内电场</a:t>
              </a:r>
              <a:r>
                <a:rPr lang="en-US" altLang="zh-CN" b="1" i="1">
                  <a:solidFill>
                    <a:srgbClr val="D60093"/>
                  </a:solidFill>
                  <a:ea typeface="宋体" pitchFamily="2" charset="-122"/>
                </a:rPr>
                <a:t>E</a:t>
              </a:r>
              <a:endParaRPr lang="en-US" altLang="zh-CN" sz="2000">
                <a:solidFill>
                  <a:srgbClr val="D60093"/>
                </a:solidFill>
                <a:ea typeface="黑体" pitchFamily="49" charset="-122"/>
              </a:endParaRPr>
            </a:p>
          </p:txBody>
        </p:sp>
      </p:grpSp>
      <p:grpSp>
        <p:nvGrpSpPr>
          <p:cNvPr id="304332" name="Group 229"/>
          <p:cNvGrpSpPr>
            <a:grpSpLocks/>
          </p:cNvGrpSpPr>
          <p:nvPr/>
        </p:nvGrpSpPr>
        <p:grpSpPr bwMode="auto">
          <a:xfrm>
            <a:off x="4040188" y="966788"/>
            <a:ext cx="1733550" cy="855662"/>
            <a:chOff x="2556" y="276"/>
            <a:chExt cx="1092" cy="539"/>
          </a:xfrm>
        </p:grpSpPr>
        <p:grpSp>
          <p:nvGrpSpPr>
            <p:cNvPr id="304333" name="Group 230"/>
            <p:cNvGrpSpPr>
              <a:grpSpLocks/>
            </p:cNvGrpSpPr>
            <p:nvPr/>
          </p:nvGrpSpPr>
          <p:grpSpPr bwMode="auto">
            <a:xfrm>
              <a:off x="2736" y="564"/>
              <a:ext cx="288" cy="251"/>
              <a:chOff x="624" y="3300"/>
              <a:chExt cx="288" cy="251"/>
            </a:xfrm>
          </p:grpSpPr>
          <p:sp>
            <p:nvSpPr>
              <p:cNvPr id="304170" name="Oval 231"/>
              <p:cNvSpPr>
                <a:spLocks noChangeArrowheads="1"/>
              </p:cNvSpPr>
              <p:nvPr/>
            </p:nvSpPr>
            <p:spPr bwMode="auto">
              <a:xfrm>
                <a:off x="840" y="3300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71" name="Line 232"/>
              <p:cNvSpPr>
                <a:spLocks noChangeShapeType="1"/>
              </p:cNvSpPr>
              <p:nvPr/>
            </p:nvSpPr>
            <p:spPr bwMode="auto">
              <a:xfrm flipH="1">
                <a:off x="624" y="332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72" name="Oval 233"/>
              <p:cNvSpPr>
                <a:spLocks noChangeArrowheads="1"/>
              </p:cNvSpPr>
              <p:nvPr/>
            </p:nvSpPr>
            <p:spPr bwMode="auto">
              <a:xfrm>
                <a:off x="636" y="350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4173" name="Line 234"/>
              <p:cNvSpPr>
                <a:spLocks noChangeShapeType="1"/>
              </p:cNvSpPr>
              <p:nvPr/>
            </p:nvSpPr>
            <p:spPr bwMode="auto">
              <a:xfrm>
                <a:off x="684" y="3528"/>
                <a:ext cx="2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4169" name="Text Box 235"/>
            <p:cNvSpPr txBox="1">
              <a:spLocks noChangeArrowheads="1"/>
            </p:cNvSpPr>
            <p:nvPr/>
          </p:nvSpPr>
          <p:spPr bwMode="auto">
            <a:xfrm>
              <a:off x="2556" y="276"/>
              <a:ext cx="1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D60093"/>
                  </a:solidFill>
                  <a:ea typeface="宋体" pitchFamily="2" charset="-122"/>
                </a:rPr>
                <a:t>漂移运动</a:t>
              </a:r>
              <a:endParaRPr lang="zh-CN" altLang="en-US" b="1">
                <a:ea typeface="宋体" pitchFamily="2" charset="-122"/>
              </a:endParaRPr>
            </a:p>
          </p:txBody>
        </p:sp>
      </p:grpSp>
      <p:grpSp>
        <p:nvGrpSpPr>
          <p:cNvPr id="304346" name="Group 236"/>
          <p:cNvGrpSpPr>
            <a:grpSpLocks/>
          </p:cNvGrpSpPr>
          <p:nvPr/>
        </p:nvGrpSpPr>
        <p:grpSpPr bwMode="auto">
          <a:xfrm>
            <a:off x="4875213" y="3006725"/>
            <a:ext cx="74612" cy="1960563"/>
            <a:chOff x="5275" y="2178"/>
            <a:chExt cx="47" cy="1235"/>
          </a:xfrm>
        </p:grpSpPr>
        <p:sp>
          <p:nvSpPr>
            <p:cNvPr id="304164" name="Oval 237"/>
            <p:cNvSpPr>
              <a:spLocks noChangeArrowheads="1"/>
            </p:cNvSpPr>
            <p:nvPr/>
          </p:nvSpPr>
          <p:spPr bwMode="auto">
            <a:xfrm>
              <a:off x="5275" y="2178"/>
              <a:ext cx="47" cy="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65" name="Oval 238"/>
            <p:cNvSpPr>
              <a:spLocks noChangeArrowheads="1"/>
            </p:cNvSpPr>
            <p:nvPr/>
          </p:nvSpPr>
          <p:spPr bwMode="auto">
            <a:xfrm>
              <a:off x="5275" y="2562"/>
              <a:ext cx="47" cy="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66" name="Oval 239"/>
            <p:cNvSpPr>
              <a:spLocks noChangeArrowheads="1"/>
            </p:cNvSpPr>
            <p:nvPr/>
          </p:nvSpPr>
          <p:spPr bwMode="auto">
            <a:xfrm>
              <a:off x="5275" y="2958"/>
              <a:ext cx="47" cy="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67" name="Oval 240"/>
            <p:cNvSpPr>
              <a:spLocks noChangeArrowheads="1"/>
            </p:cNvSpPr>
            <p:nvPr/>
          </p:nvSpPr>
          <p:spPr bwMode="auto">
            <a:xfrm>
              <a:off x="5275" y="3366"/>
              <a:ext cx="47" cy="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4155" name="Oval 241"/>
          <p:cNvSpPr>
            <a:spLocks noChangeArrowheads="1"/>
          </p:cNvSpPr>
          <p:nvPr/>
        </p:nvSpPr>
        <p:spPr bwMode="auto">
          <a:xfrm>
            <a:off x="6059488" y="3632200"/>
            <a:ext cx="74612" cy="968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4156" name="Oval 242"/>
          <p:cNvSpPr>
            <a:spLocks noChangeArrowheads="1"/>
          </p:cNvSpPr>
          <p:nvPr/>
        </p:nvSpPr>
        <p:spPr bwMode="auto">
          <a:xfrm>
            <a:off x="2478088" y="3709988"/>
            <a:ext cx="76200" cy="809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1731" name="AutoShape 243"/>
          <p:cNvSpPr>
            <a:spLocks noChangeArrowheads="1"/>
          </p:cNvSpPr>
          <p:nvPr/>
        </p:nvSpPr>
        <p:spPr bwMode="auto">
          <a:xfrm>
            <a:off x="5686425" y="5110163"/>
            <a:ext cx="3209925" cy="1668462"/>
          </a:xfrm>
          <a:prstGeom prst="wedgeRoundRectCallout">
            <a:avLst>
              <a:gd name="adj1" fmla="val -76755"/>
              <a:gd name="adj2" fmla="val -41565"/>
              <a:gd name="adj3" fmla="val 16667"/>
            </a:avLst>
          </a:prstGeom>
          <a:solidFill>
            <a:srgbClr val="99FFCC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扩散</a:t>
            </a:r>
            <a:r>
              <a:rPr lang="en-US" altLang="zh-CN" b="1">
                <a:ea typeface="宋体" pitchFamily="2" charset="-122"/>
              </a:rPr>
              <a:t>(diffusion)</a:t>
            </a:r>
            <a:r>
              <a:rPr lang="zh-CN" altLang="en-US" b="1">
                <a:ea typeface="宋体" pitchFamily="2" charset="-122"/>
              </a:rPr>
              <a:t>的结果是使空间电荷区逐渐加宽，空间电荷区越宽。</a:t>
            </a:r>
          </a:p>
        </p:txBody>
      </p:sp>
      <p:sp>
        <p:nvSpPr>
          <p:cNvPr id="191732" name="AutoShape 244"/>
          <p:cNvSpPr>
            <a:spLocks noChangeArrowheads="1"/>
          </p:cNvSpPr>
          <p:nvPr/>
        </p:nvSpPr>
        <p:spPr bwMode="auto">
          <a:xfrm>
            <a:off x="5386388" y="246063"/>
            <a:ext cx="3552825" cy="1274762"/>
          </a:xfrm>
          <a:prstGeom prst="wedgeRoundRectCallout">
            <a:avLst>
              <a:gd name="adj1" fmla="val -68185"/>
              <a:gd name="adj2" fmla="val 74750"/>
              <a:gd name="adj3" fmla="val 16667"/>
            </a:avLst>
          </a:prstGeom>
          <a:solidFill>
            <a:srgbClr val="99FFCC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内电场越强，就使漂移</a:t>
            </a:r>
            <a:r>
              <a:rPr lang="en-US" altLang="zh-CN" b="1">
                <a:ea typeface="宋体" pitchFamily="2" charset="-122"/>
              </a:rPr>
              <a:t>(drift)</a:t>
            </a:r>
            <a:r>
              <a:rPr lang="zh-CN" altLang="en-US" b="1">
                <a:ea typeface="宋体" pitchFamily="2" charset="-122"/>
              </a:rPr>
              <a:t>运动越强，而漂移使空间电荷区变薄。</a:t>
            </a:r>
          </a:p>
        </p:txBody>
      </p:sp>
      <p:sp>
        <p:nvSpPr>
          <p:cNvPr id="304159" name="AutoShape 245"/>
          <p:cNvSpPr>
            <a:spLocks noChangeArrowheads="1"/>
          </p:cNvSpPr>
          <p:nvPr/>
        </p:nvSpPr>
        <p:spPr bwMode="auto">
          <a:xfrm>
            <a:off x="785813" y="5338763"/>
            <a:ext cx="2154237" cy="879475"/>
          </a:xfrm>
          <a:prstGeom prst="wedgeRoundRectCallout">
            <a:avLst>
              <a:gd name="adj1" fmla="val 90315"/>
              <a:gd name="adj2" fmla="val -64801"/>
              <a:gd name="adj3" fmla="val 16667"/>
            </a:avLst>
          </a:prstGeom>
          <a:solidFill>
            <a:srgbClr val="FFFF99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长城楷体" pitchFamily="49" charset="-122"/>
              </a:rPr>
              <a:t>空间电荷区，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b="1">
                <a:ea typeface="长城楷体" pitchFamily="49" charset="-122"/>
              </a:rPr>
              <a:t>也称耗尽层。</a:t>
            </a:r>
          </a:p>
        </p:txBody>
      </p:sp>
      <p:sp>
        <p:nvSpPr>
          <p:cNvPr id="304160" name="Line 246"/>
          <p:cNvSpPr>
            <a:spLocks noChangeShapeType="1"/>
          </p:cNvSpPr>
          <p:nvPr/>
        </p:nvSpPr>
        <p:spPr bwMode="auto">
          <a:xfrm>
            <a:off x="3971925" y="2093913"/>
            <a:ext cx="0" cy="3425825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4161" name="Line 247"/>
          <p:cNvSpPr>
            <a:spLocks noChangeShapeType="1"/>
          </p:cNvSpPr>
          <p:nvPr/>
        </p:nvSpPr>
        <p:spPr bwMode="auto">
          <a:xfrm>
            <a:off x="5176838" y="2089150"/>
            <a:ext cx="0" cy="3425825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4162" name="Line 248"/>
          <p:cNvSpPr>
            <a:spLocks noChangeShapeType="1"/>
          </p:cNvSpPr>
          <p:nvPr/>
        </p:nvSpPr>
        <p:spPr bwMode="auto">
          <a:xfrm>
            <a:off x="3971925" y="5362575"/>
            <a:ext cx="1196975" cy="0"/>
          </a:xfrm>
          <a:prstGeom prst="line">
            <a:avLst/>
          </a:prstGeom>
          <a:noFill/>
          <a:ln w="38100">
            <a:solidFill>
              <a:srgbClr val="336600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731" grpId="0" animBg="1" autoUpdateAnimBg="0"/>
      <p:bldP spid="19173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2.2.2  PN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结的形成</a:t>
            </a:r>
          </a:p>
        </p:txBody>
      </p:sp>
      <p:sp>
        <p:nvSpPr>
          <p:cNvPr id="305157" name="Line 5"/>
          <p:cNvSpPr>
            <a:spLocks noChangeShapeType="1"/>
          </p:cNvSpPr>
          <p:nvPr/>
        </p:nvSpPr>
        <p:spPr bwMode="auto">
          <a:xfrm>
            <a:off x="177800" y="889000"/>
            <a:ext cx="4318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81138" y="885825"/>
            <a:ext cx="6810375" cy="5543550"/>
            <a:chOff x="797" y="236"/>
            <a:chExt cx="4290" cy="349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561" y="236"/>
              <a:ext cx="1092" cy="539"/>
              <a:chOff x="2556" y="276"/>
              <a:chExt cx="1092" cy="539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736" y="564"/>
                <a:ext cx="288" cy="251"/>
                <a:chOff x="624" y="3300"/>
                <a:chExt cx="288" cy="251"/>
              </a:xfrm>
            </p:grpSpPr>
            <p:sp>
              <p:nvSpPr>
                <p:cNvPr id="305395" name="Oval 9"/>
                <p:cNvSpPr>
                  <a:spLocks noChangeArrowheads="1"/>
                </p:cNvSpPr>
                <p:nvPr/>
              </p:nvSpPr>
              <p:spPr bwMode="auto">
                <a:xfrm>
                  <a:off x="840" y="3300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96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624" y="3324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97" name="Oval 11"/>
                <p:cNvSpPr>
                  <a:spLocks noChangeArrowheads="1"/>
                </p:cNvSpPr>
                <p:nvPr/>
              </p:nvSpPr>
              <p:spPr bwMode="auto">
                <a:xfrm>
                  <a:off x="636" y="350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98" name="Line 12"/>
                <p:cNvSpPr>
                  <a:spLocks noChangeShapeType="1"/>
                </p:cNvSpPr>
                <p:nvPr/>
              </p:nvSpPr>
              <p:spPr bwMode="auto">
                <a:xfrm>
                  <a:off x="684" y="3528"/>
                  <a:ext cx="2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5394" name="Text Box 13"/>
              <p:cNvSpPr txBox="1">
                <a:spLocks noChangeArrowheads="1"/>
              </p:cNvSpPr>
              <p:nvPr/>
            </p:nvSpPr>
            <p:spPr bwMode="auto">
              <a:xfrm>
                <a:off x="2556" y="276"/>
                <a:ext cx="10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D60093"/>
                    </a:solidFill>
                    <a:ea typeface="宋体" pitchFamily="2" charset="-122"/>
                  </a:rPr>
                  <a:t>漂移运动</a:t>
                </a:r>
                <a:endParaRPr lang="zh-CN" altLang="en-US">
                  <a:ea typeface="黑体" pitchFamily="49" charset="-122"/>
                </a:endParaRPr>
              </a:p>
            </p:txBody>
          </p:sp>
        </p:grpSp>
        <p:sp>
          <p:nvSpPr>
            <p:cNvPr id="305163" name="Rectangle 14"/>
            <p:cNvSpPr>
              <a:spLocks noChangeArrowheads="1"/>
            </p:cNvSpPr>
            <p:nvPr/>
          </p:nvSpPr>
          <p:spPr bwMode="auto">
            <a:xfrm>
              <a:off x="941" y="1112"/>
              <a:ext cx="1943" cy="1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4" name="Rectangle 15"/>
            <p:cNvSpPr>
              <a:spLocks noChangeArrowheads="1"/>
            </p:cNvSpPr>
            <p:nvPr/>
          </p:nvSpPr>
          <p:spPr bwMode="auto">
            <a:xfrm>
              <a:off x="2886" y="1112"/>
              <a:ext cx="1907" cy="1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5" name="Text Box 16"/>
            <p:cNvSpPr txBox="1">
              <a:spLocks noChangeArrowheads="1"/>
            </p:cNvSpPr>
            <p:nvPr/>
          </p:nvSpPr>
          <p:spPr bwMode="auto">
            <a:xfrm>
              <a:off x="797" y="64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ea typeface="宋体" pitchFamily="2" charset="-122"/>
                </a:rPr>
                <a:t>P</a:t>
              </a:r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型半导体</a:t>
              </a:r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2525" y="1232"/>
              <a:ext cx="336" cy="1487"/>
              <a:chOff x="2520" y="1272"/>
              <a:chExt cx="336" cy="1487"/>
            </a:xfrm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5390" name="Oval 19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9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92" name="Oval 21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5387" name="Oval 23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8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89" name="Oval 25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5384" name="Oval 27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8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86" name="Oval 29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5381" name="Oval 31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8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83" name="Oval 33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34"/>
            <p:cNvGrpSpPr>
              <a:grpSpLocks/>
            </p:cNvGrpSpPr>
            <p:nvPr/>
          </p:nvGrpSpPr>
          <p:grpSpPr bwMode="auto">
            <a:xfrm>
              <a:off x="2201" y="1232"/>
              <a:ext cx="336" cy="1487"/>
              <a:chOff x="2520" y="1272"/>
              <a:chExt cx="336" cy="1487"/>
            </a:xfrm>
          </p:grpSpPr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5374" name="Oval 36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7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76" name="Oval 38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5371" name="Oval 40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73" name="Oval 42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5368" name="Oval 44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6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70" name="Oval 46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5365" name="Oval 48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6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67" name="Oval 50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51"/>
            <p:cNvGrpSpPr>
              <a:grpSpLocks/>
            </p:cNvGrpSpPr>
            <p:nvPr/>
          </p:nvGrpSpPr>
          <p:grpSpPr bwMode="auto">
            <a:xfrm>
              <a:off x="1889" y="1232"/>
              <a:ext cx="336" cy="1487"/>
              <a:chOff x="2520" y="1272"/>
              <a:chExt cx="336" cy="1487"/>
            </a:xfrm>
          </p:grpSpPr>
          <p:grpSp>
            <p:nvGrpSpPr>
              <p:cNvPr id="16" name="Group 52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5358" name="Oval 53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5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60" name="Oval 55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5355" name="Oval 57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5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57" name="Oval 59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60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5352" name="Oval 61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5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54" name="Oval 63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64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5349" name="Oval 65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5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51" name="Oval 67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68"/>
            <p:cNvGrpSpPr>
              <a:grpSpLocks/>
            </p:cNvGrpSpPr>
            <p:nvPr/>
          </p:nvGrpSpPr>
          <p:grpSpPr bwMode="auto">
            <a:xfrm>
              <a:off x="1601" y="1220"/>
              <a:ext cx="336" cy="1487"/>
              <a:chOff x="2520" y="1272"/>
              <a:chExt cx="336" cy="1487"/>
            </a:xfrm>
          </p:grpSpPr>
          <p:grpSp>
            <p:nvGrpSpPr>
              <p:cNvPr id="21" name="Group 69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5342" name="Oval 70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4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44" name="Oval 72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73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5339" name="Oval 74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4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41" name="Oval 76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77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5336" name="Oval 78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3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38" name="Oval 80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81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5333" name="Oval 82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3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35" name="Oval 84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" name="Group 85"/>
            <p:cNvGrpSpPr>
              <a:grpSpLocks/>
            </p:cNvGrpSpPr>
            <p:nvPr/>
          </p:nvGrpSpPr>
          <p:grpSpPr bwMode="auto">
            <a:xfrm>
              <a:off x="1325" y="1232"/>
              <a:ext cx="336" cy="1487"/>
              <a:chOff x="2520" y="1272"/>
              <a:chExt cx="336" cy="1487"/>
            </a:xfrm>
          </p:grpSpPr>
          <p:grpSp>
            <p:nvGrpSpPr>
              <p:cNvPr id="26" name="Group 86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5326" name="Oval 87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27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28" name="Oval 89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90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5323" name="Oval 91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2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25" name="Oval 93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94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5320" name="Oval 95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21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22" name="Oval 97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98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5317" name="Oval 99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18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19" name="Oval 101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" name="Group 102"/>
            <p:cNvGrpSpPr>
              <a:grpSpLocks/>
            </p:cNvGrpSpPr>
            <p:nvPr/>
          </p:nvGrpSpPr>
          <p:grpSpPr bwMode="auto">
            <a:xfrm>
              <a:off x="1049" y="1232"/>
              <a:ext cx="336" cy="1487"/>
              <a:chOff x="2520" y="1272"/>
              <a:chExt cx="336" cy="1487"/>
            </a:xfrm>
          </p:grpSpPr>
          <p:grpSp>
            <p:nvGrpSpPr>
              <p:cNvPr id="31" name="Group 103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5310" name="Oval 104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1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12" name="Oval 106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313" name="Group 107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5307" name="Oval 108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08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09" name="Oval 110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314" name="Group 111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5304" name="Oval 112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0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06" name="Oval 114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315" name="Group 115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5301" name="Oval 116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302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宋体" pitchFamily="2" charset="-122"/>
                      <a:ea typeface="宋体" pitchFamily="2" charset="-122"/>
                    </a:rPr>
                    <a:t>－</a:t>
                  </a:r>
                </a:p>
              </p:txBody>
            </p:sp>
            <p:sp>
              <p:nvSpPr>
                <p:cNvPr id="305303" name="Oval 118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05172" name="Text Box 119"/>
            <p:cNvSpPr txBox="1">
              <a:spLocks noChangeArrowheads="1"/>
            </p:cNvSpPr>
            <p:nvPr/>
          </p:nvSpPr>
          <p:spPr bwMode="auto">
            <a:xfrm>
              <a:off x="3917" y="632"/>
              <a:ext cx="1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ea typeface="宋体" pitchFamily="2" charset="-122"/>
                </a:rPr>
                <a:t>N</a:t>
              </a:r>
              <a:r>
                <a:rPr lang="zh-CN" altLang="en-US" b="1">
                  <a:latin typeface="宋体" pitchFamily="2" charset="-122"/>
                  <a:ea typeface="宋体" pitchFamily="2" charset="-122"/>
                </a:rPr>
                <a:t>型半导体</a:t>
              </a:r>
              <a:endParaRPr lang="zh-CN" altLang="en-US"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305316" name="Group 120"/>
            <p:cNvGrpSpPr>
              <a:grpSpLocks/>
            </p:cNvGrpSpPr>
            <p:nvPr/>
          </p:nvGrpSpPr>
          <p:grpSpPr bwMode="auto">
            <a:xfrm>
              <a:off x="2993" y="1256"/>
              <a:ext cx="240" cy="1499"/>
              <a:chOff x="2988" y="1272"/>
              <a:chExt cx="240" cy="1499"/>
            </a:xfrm>
          </p:grpSpPr>
          <p:grpSp>
            <p:nvGrpSpPr>
              <p:cNvPr id="305329" name="Group 121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5294" name="Oval 122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9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96" name="Oval 124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330" name="Group 125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5291" name="Oval 126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9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93" name="Oval 128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331" name="Group 129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5288" name="Oval 130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8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90" name="Oval 132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332" name="Group 133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5285" name="Oval 134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86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87" name="Oval 136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5345" name="Group 137"/>
            <p:cNvGrpSpPr>
              <a:grpSpLocks/>
            </p:cNvGrpSpPr>
            <p:nvPr/>
          </p:nvGrpSpPr>
          <p:grpSpPr bwMode="auto">
            <a:xfrm>
              <a:off x="3293" y="1244"/>
              <a:ext cx="240" cy="1499"/>
              <a:chOff x="2988" y="1272"/>
              <a:chExt cx="240" cy="1499"/>
            </a:xfrm>
          </p:grpSpPr>
          <p:grpSp>
            <p:nvGrpSpPr>
              <p:cNvPr id="305346" name="Group 138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5278" name="Oval 139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79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80" name="Oval 141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347" name="Group 142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5275" name="Oval 14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7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77" name="Oval 145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348" name="Group 146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5272" name="Oval 147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73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74" name="Oval 149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361" name="Group 150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5269" name="Oval 151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70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71" name="Oval 153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5362" name="Group 154"/>
            <p:cNvGrpSpPr>
              <a:grpSpLocks/>
            </p:cNvGrpSpPr>
            <p:nvPr/>
          </p:nvGrpSpPr>
          <p:grpSpPr bwMode="auto">
            <a:xfrm>
              <a:off x="3569" y="1244"/>
              <a:ext cx="240" cy="1499"/>
              <a:chOff x="2988" y="1272"/>
              <a:chExt cx="240" cy="1499"/>
            </a:xfrm>
          </p:grpSpPr>
          <p:grpSp>
            <p:nvGrpSpPr>
              <p:cNvPr id="305363" name="Group 155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5262" name="Oval 156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6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64" name="Oval 158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364" name="Group 159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5259" name="Oval 160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60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61" name="Oval 162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52" name="Group 163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5256" name="Oval 164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57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58" name="Oval 166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53" name="Group 167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5253" name="Oval 168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54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55" name="Oval 170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5158" name="Group 171"/>
            <p:cNvGrpSpPr>
              <a:grpSpLocks/>
            </p:cNvGrpSpPr>
            <p:nvPr/>
          </p:nvGrpSpPr>
          <p:grpSpPr bwMode="auto">
            <a:xfrm>
              <a:off x="3845" y="1244"/>
              <a:ext cx="240" cy="1499"/>
              <a:chOff x="2988" y="1272"/>
              <a:chExt cx="240" cy="1499"/>
            </a:xfrm>
          </p:grpSpPr>
          <p:grpSp>
            <p:nvGrpSpPr>
              <p:cNvPr id="305159" name="Group 172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5246" name="Oval 17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47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48" name="Oval 175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60" name="Group 176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5243" name="Oval 177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4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45" name="Oval 179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62" name="Group 180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5240" name="Oval 181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41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42" name="Oval 183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66" name="Group 184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5237" name="Oval 185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38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39" name="Oval 187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5167" name="Group 188"/>
            <p:cNvGrpSpPr>
              <a:grpSpLocks/>
            </p:cNvGrpSpPr>
            <p:nvPr/>
          </p:nvGrpSpPr>
          <p:grpSpPr bwMode="auto">
            <a:xfrm>
              <a:off x="4133" y="1256"/>
              <a:ext cx="240" cy="1499"/>
              <a:chOff x="2988" y="1272"/>
              <a:chExt cx="240" cy="1499"/>
            </a:xfrm>
          </p:grpSpPr>
          <p:grpSp>
            <p:nvGrpSpPr>
              <p:cNvPr id="305168" name="Group 189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5230" name="Oval 190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31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32" name="Oval 192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69" name="Group 193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5227" name="Oval 194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28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29" name="Oval 196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70" name="Group 197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5224" name="Oval 198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25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26" name="Oval 200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71" name="Group 201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5221" name="Oval 202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22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23" name="Oval 204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5173" name="Group 205"/>
            <p:cNvGrpSpPr>
              <a:grpSpLocks/>
            </p:cNvGrpSpPr>
            <p:nvPr/>
          </p:nvGrpSpPr>
          <p:grpSpPr bwMode="auto">
            <a:xfrm>
              <a:off x="4421" y="1256"/>
              <a:ext cx="240" cy="1499"/>
              <a:chOff x="2988" y="1272"/>
              <a:chExt cx="240" cy="1499"/>
            </a:xfrm>
          </p:grpSpPr>
          <p:grpSp>
            <p:nvGrpSpPr>
              <p:cNvPr id="305174" name="Group 206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5214" name="Oval 207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15" name="Text Box 208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16" name="Oval 209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75" name="Group 210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5211" name="Oval 211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12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13" name="Oval 213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76" name="Group 214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5208" name="Oval 215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09" name="Text Box 216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10" name="Oval 217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177" name="Group 218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5205" name="Oval 219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06" name="Text Box 220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宋体" pitchFamily="2" charset="-122"/>
                      <a:ea typeface="宋体" pitchFamily="2" charset="-122"/>
                    </a:rPr>
                    <a:t>+</a:t>
                  </a:r>
                </a:p>
              </p:txBody>
            </p:sp>
            <p:sp>
              <p:nvSpPr>
                <p:cNvPr id="305207" name="Oval 221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5178" name="Group 222"/>
            <p:cNvGrpSpPr>
              <a:grpSpLocks/>
            </p:cNvGrpSpPr>
            <p:nvPr/>
          </p:nvGrpSpPr>
          <p:grpSpPr bwMode="auto">
            <a:xfrm>
              <a:off x="2525" y="3092"/>
              <a:ext cx="1056" cy="636"/>
              <a:chOff x="2520" y="3132"/>
              <a:chExt cx="1056" cy="636"/>
            </a:xfrm>
          </p:grpSpPr>
          <p:grpSp>
            <p:nvGrpSpPr>
              <p:cNvPr id="305179" name="Group 223"/>
              <p:cNvGrpSpPr>
                <a:grpSpLocks/>
              </p:cNvGrpSpPr>
              <p:nvPr/>
            </p:nvGrpSpPr>
            <p:grpSpPr bwMode="auto">
              <a:xfrm>
                <a:off x="2688" y="3132"/>
                <a:ext cx="443" cy="288"/>
                <a:chOff x="2688" y="3132"/>
                <a:chExt cx="443" cy="288"/>
              </a:xfrm>
            </p:grpSpPr>
            <p:sp>
              <p:nvSpPr>
                <p:cNvPr id="305197" name="Oval 224"/>
                <p:cNvSpPr>
                  <a:spLocks noChangeArrowheads="1"/>
                </p:cNvSpPr>
                <p:nvPr/>
              </p:nvSpPr>
              <p:spPr bwMode="auto">
                <a:xfrm>
                  <a:off x="2688" y="3372"/>
                  <a:ext cx="47" cy="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198" name="Oval 225"/>
                <p:cNvSpPr>
                  <a:spLocks noChangeArrowheads="1"/>
                </p:cNvSpPr>
                <p:nvPr/>
              </p:nvSpPr>
              <p:spPr bwMode="auto">
                <a:xfrm>
                  <a:off x="3084" y="3132"/>
                  <a:ext cx="47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199" name="Line 226"/>
                <p:cNvSpPr>
                  <a:spLocks noChangeShapeType="1"/>
                </p:cNvSpPr>
                <p:nvPr/>
              </p:nvSpPr>
              <p:spPr bwMode="auto">
                <a:xfrm>
                  <a:off x="2748" y="3396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5200" name="Line 227"/>
                <p:cNvSpPr>
                  <a:spLocks noChangeShapeType="1"/>
                </p:cNvSpPr>
                <p:nvPr/>
              </p:nvSpPr>
              <p:spPr bwMode="auto">
                <a:xfrm flipH="1">
                  <a:off x="2760" y="3156"/>
                  <a:ext cx="3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5196" name="Text Box 228"/>
              <p:cNvSpPr txBox="1">
                <a:spLocks noChangeArrowheads="1"/>
              </p:cNvSpPr>
              <p:nvPr/>
            </p:nvSpPr>
            <p:spPr bwMode="auto">
              <a:xfrm>
                <a:off x="2520" y="3480"/>
                <a:ext cx="10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D60093"/>
                    </a:solidFill>
                    <a:latin typeface="宋体" pitchFamily="2" charset="-122"/>
                    <a:ea typeface="宋体" pitchFamily="2" charset="-122"/>
                  </a:rPr>
                  <a:t>扩散运动</a:t>
                </a:r>
                <a:endParaRPr lang="zh-CN" altLang="en-US" sz="2000" b="1">
                  <a:solidFill>
                    <a:srgbClr val="D60093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305180" name="Group 229"/>
            <p:cNvGrpSpPr>
              <a:grpSpLocks/>
            </p:cNvGrpSpPr>
            <p:nvPr/>
          </p:nvGrpSpPr>
          <p:grpSpPr bwMode="auto">
            <a:xfrm>
              <a:off x="2657" y="1496"/>
              <a:ext cx="47" cy="1223"/>
              <a:chOff x="324" y="696"/>
              <a:chExt cx="47" cy="1223"/>
            </a:xfrm>
          </p:grpSpPr>
          <p:sp>
            <p:nvSpPr>
              <p:cNvPr id="305191" name="Oval 230"/>
              <p:cNvSpPr>
                <a:spLocks noChangeArrowheads="1"/>
              </p:cNvSpPr>
              <p:nvPr/>
            </p:nvSpPr>
            <p:spPr bwMode="auto">
              <a:xfrm>
                <a:off x="324" y="696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5192" name="Oval 231"/>
              <p:cNvSpPr>
                <a:spLocks noChangeArrowheads="1"/>
              </p:cNvSpPr>
              <p:nvPr/>
            </p:nvSpPr>
            <p:spPr bwMode="auto">
              <a:xfrm>
                <a:off x="324" y="1080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5193" name="Oval 232"/>
              <p:cNvSpPr>
                <a:spLocks noChangeArrowheads="1"/>
              </p:cNvSpPr>
              <p:nvPr/>
            </p:nvSpPr>
            <p:spPr bwMode="auto">
              <a:xfrm>
                <a:off x="324" y="1476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5194" name="Oval 233"/>
              <p:cNvSpPr>
                <a:spLocks noChangeArrowheads="1"/>
              </p:cNvSpPr>
              <p:nvPr/>
            </p:nvSpPr>
            <p:spPr bwMode="auto">
              <a:xfrm>
                <a:off x="324" y="1872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5181" name="Group 234"/>
            <p:cNvGrpSpPr>
              <a:grpSpLocks/>
            </p:cNvGrpSpPr>
            <p:nvPr/>
          </p:nvGrpSpPr>
          <p:grpSpPr bwMode="auto">
            <a:xfrm>
              <a:off x="2621" y="788"/>
              <a:ext cx="1368" cy="288"/>
              <a:chOff x="2616" y="828"/>
              <a:chExt cx="1368" cy="288"/>
            </a:xfrm>
          </p:grpSpPr>
          <p:sp>
            <p:nvSpPr>
              <p:cNvPr id="305189" name="Line 235"/>
              <p:cNvSpPr>
                <a:spLocks noChangeShapeType="1"/>
              </p:cNvSpPr>
              <p:nvPr/>
            </p:nvSpPr>
            <p:spPr bwMode="auto">
              <a:xfrm flipH="1">
                <a:off x="2616" y="972"/>
                <a:ext cx="4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5190" name="Text Box 236"/>
              <p:cNvSpPr txBox="1">
                <a:spLocks noChangeArrowheads="1"/>
              </p:cNvSpPr>
              <p:nvPr/>
            </p:nvSpPr>
            <p:spPr bwMode="auto">
              <a:xfrm>
                <a:off x="3108" y="828"/>
                <a:ext cx="8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D60093"/>
                    </a:solidFill>
                    <a:latin typeface="宋体" pitchFamily="2" charset="-122"/>
                    <a:ea typeface="宋体" pitchFamily="2" charset="-122"/>
                  </a:rPr>
                  <a:t>内电场</a:t>
                </a:r>
                <a:r>
                  <a:rPr lang="en-US" altLang="zh-CN" b="1" i="1">
                    <a:solidFill>
                      <a:srgbClr val="D60093"/>
                    </a:solidFill>
                    <a:ea typeface="宋体" pitchFamily="2" charset="-122"/>
                  </a:rPr>
                  <a:t>E</a:t>
                </a:r>
                <a:endParaRPr lang="en-US" altLang="zh-CN" sz="2000" b="1">
                  <a:solidFill>
                    <a:srgbClr val="D60093"/>
                  </a:solidFill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grpSp>
          <p:nvGrpSpPr>
            <p:cNvPr id="305182" name="Group 237"/>
            <p:cNvGrpSpPr>
              <a:grpSpLocks/>
            </p:cNvGrpSpPr>
            <p:nvPr/>
          </p:nvGrpSpPr>
          <p:grpSpPr bwMode="auto">
            <a:xfrm>
              <a:off x="3087" y="1521"/>
              <a:ext cx="47" cy="1235"/>
              <a:chOff x="5275" y="2178"/>
              <a:chExt cx="47" cy="1235"/>
            </a:xfrm>
          </p:grpSpPr>
          <p:sp>
            <p:nvSpPr>
              <p:cNvPr id="305185" name="Oval 238"/>
              <p:cNvSpPr>
                <a:spLocks noChangeArrowheads="1"/>
              </p:cNvSpPr>
              <p:nvPr/>
            </p:nvSpPr>
            <p:spPr bwMode="auto">
              <a:xfrm>
                <a:off x="5275" y="2178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5186" name="Oval 239"/>
              <p:cNvSpPr>
                <a:spLocks noChangeArrowheads="1"/>
              </p:cNvSpPr>
              <p:nvPr/>
            </p:nvSpPr>
            <p:spPr bwMode="auto">
              <a:xfrm>
                <a:off x="5275" y="2562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5187" name="Oval 240"/>
              <p:cNvSpPr>
                <a:spLocks noChangeArrowheads="1"/>
              </p:cNvSpPr>
              <p:nvPr/>
            </p:nvSpPr>
            <p:spPr bwMode="auto">
              <a:xfrm>
                <a:off x="5275" y="2958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5188" name="Oval 241"/>
              <p:cNvSpPr>
                <a:spLocks noChangeArrowheads="1"/>
              </p:cNvSpPr>
              <p:nvPr/>
            </p:nvSpPr>
            <p:spPr bwMode="auto">
              <a:xfrm>
                <a:off x="5275" y="3366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5183" name="Oval 242"/>
            <p:cNvSpPr>
              <a:spLocks noChangeArrowheads="1"/>
            </p:cNvSpPr>
            <p:nvPr/>
          </p:nvSpPr>
          <p:spPr bwMode="auto">
            <a:xfrm>
              <a:off x="3833" y="1915"/>
              <a:ext cx="47" cy="6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5184" name="Oval 243"/>
            <p:cNvSpPr>
              <a:spLocks noChangeArrowheads="1"/>
            </p:cNvSpPr>
            <p:nvPr/>
          </p:nvSpPr>
          <p:spPr bwMode="auto">
            <a:xfrm>
              <a:off x="1577" y="1964"/>
              <a:ext cx="48" cy="5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2756" name="AutoShape 244"/>
          <p:cNvSpPr>
            <a:spLocks noChangeArrowheads="1"/>
          </p:cNvSpPr>
          <p:nvPr/>
        </p:nvSpPr>
        <p:spPr bwMode="auto">
          <a:xfrm>
            <a:off x="530225" y="5102225"/>
            <a:ext cx="8283575" cy="1074738"/>
          </a:xfrm>
          <a:prstGeom prst="horizontalScroll">
            <a:avLst>
              <a:gd name="adj" fmla="val 12500"/>
            </a:avLst>
          </a:prstGeom>
          <a:solidFill>
            <a:srgbClr val="99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所以扩散和漂移这一对相反的运动最终达到平衡，相当于两个区之间没有电荷运动，空间电荷区的厚度固定不变。</a:t>
            </a:r>
          </a:p>
        </p:txBody>
      </p:sp>
      <p:sp>
        <p:nvSpPr>
          <p:cNvPr id="192757" name="Text Box 245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6586538" y="785813"/>
            <a:ext cx="1620837" cy="466725"/>
          </a:xfrm>
          <a:prstGeom prst="rect">
            <a:avLst/>
          </a:prstGeom>
          <a:noFill/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动画演示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75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2.2.2  PN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结的形成</a:t>
            </a:r>
          </a:p>
        </p:txBody>
      </p:sp>
      <p:sp>
        <p:nvSpPr>
          <p:cNvPr id="306181" name="Line 5"/>
          <p:cNvSpPr>
            <a:spLocks noChangeShapeType="1"/>
          </p:cNvSpPr>
          <p:nvPr/>
        </p:nvSpPr>
        <p:spPr bwMode="auto">
          <a:xfrm>
            <a:off x="177800" y="889000"/>
            <a:ext cx="4318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84338" y="2351088"/>
            <a:ext cx="6115050" cy="2817812"/>
            <a:chOff x="925" y="1485"/>
            <a:chExt cx="3852" cy="1775"/>
          </a:xfrm>
        </p:grpSpPr>
        <p:sp>
          <p:nvSpPr>
            <p:cNvPr id="306198" name="Rectangle 7"/>
            <p:cNvSpPr>
              <a:spLocks noChangeArrowheads="1"/>
            </p:cNvSpPr>
            <p:nvPr/>
          </p:nvSpPr>
          <p:spPr bwMode="auto">
            <a:xfrm>
              <a:off x="925" y="1485"/>
              <a:ext cx="1943" cy="1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9" name="Rectangle 8"/>
            <p:cNvSpPr>
              <a:spLocks noChangeArrowheads="1"/>
            </p:cNvSpPr>
            <p:nvPr/>
          </p:nvSpPr>
          <p:spPr bwMode="auto">
            <a:xfrm>
              <a:off x="2870" y="1485"/>
              <a:ext cx="1907" cy="1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509" y="1605"/>
              <a:ext cx="336" cy="1487"/>
              <a:chOff x="2520" y="1272"/>
              <a:chExt cx="336" cy="1487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6411" name="Oval 11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41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413" name="Oval 13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4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6408" name="Oval 15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40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410" name="Oval 17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6405" name="Oval 19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40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407" name="Oval 21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6402" name="Oval 23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40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404" name="Oval 25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2185" y="1605"/>
              <a:ext cx="336" cy="1487"/>
              <a:chOff x="2520" y="1272"/>
              <a:chExt cx="336" cy="1487"/>
            </a:xfrm>
          </p:grpSpPr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6395" name="Oval 28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9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97" name="Oval 30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31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6392" name="Oval 32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9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94" name="Oval 34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6389" name="Oval 36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90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91" name="Oval 38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6386" name="Oval 40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8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88" name="Oval 42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1873" y="1605"/>
              <a:ext cx="336" cy="1487"/>
              <a:chOff x="2520" y="1272"/>
              <a:chExt cx="336" cy="1487"/>
            </a:xfrm>
          </p:grpSpPr>
          <p:grpSp>
            <p:nvGrpSpPr>
              <p:cNvPr id="14" name="Group 44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6379" name="Oval 45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8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81" name="Oval 47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6376" name="Oval 49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7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78" name="Oval 51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52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6373" name="Oval 53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7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75" name="Oval 55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6370" name="Oval 57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71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72" name="Oval 59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60"/>
            <p:cNvGrpSpPr>
              <a:grpSpLocks/>
            </p:cNvGrpSpPr>
            <p:nvPr/>
          </p:nvGrpSpPr>
          <p:grpSpPr bwMode="auto">
            <a:xfrm>
              <a:off x="1585" y="1593"/>
              <a:ext cx="336" cy="1487"/>
              <a:chOff x="2520" y="1272"/>
              <a:chExt cx="336" cy="1487"/>
            </a:xfrm>
          </p:grpSpPr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6363" name="Oval 62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64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65" name="Oval 64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65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6360" name="Oval 66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6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62" name="Oval 68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69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6357" name="Oval 70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5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59" name="Oval 72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73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6354" name="Oval 74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5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56" name="Oval 76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" name="Group 77"/>
            <p:cNvGrpSpPr>
              <a:grpSpLocks/>
            </p:cNvGrpSpPr>
            <p:nvPr/>
          </p:nvGrpSpPr>
          <p:grpSpPr bwMode="auto">
            <a:xfrm>
              <a:off x="1309" y="1605"/>
              <a:ext cx="336" cy="1487"/>
              <a:chOff x="2520" y="1272"/>
              <a:chExt cx="336" cy="1487"/>
            </a:xfrm>
          </p:grpSpPr>
          <p:grpSp>
            <p:nvGrpSpPr>
              <p:cNvPr id="24" name="Group 78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6347" name="Oval 79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4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49" name="Oval 81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82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6344" name="Oval 83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4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46" name="Oval 85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86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6341" name="Oval 87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42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43" name="Oval 89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90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6338" name="Oval 91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3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40" name="Oval 93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8" name="Group 94"/>
            <p:cNvGrpSpPr>
              <a:grpSpLocks/>
            </p:cNvGrpSpPr>
            <p:nvPr/>
          </p:nvGrpSpPr>
          <p:grpSpPr bwMode="auto">
            <a:xfrm>
              <a:off x="1033" y="1605"/>
              <a:ext cx="336" cy="1487"/>
              <a:chOff x="2520" y="1272"/>
              <a:chExt cx="336" cy="1487"/>
            </a:xfrm>
          </p:grpSpPr>
          <p:grpSp>
            <p:nvGrpSpPr>
              <p:cNvPr id="29" name="Group 95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6331" name="Oval 96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3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33" name="Oval 98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99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6328" name="Oval 100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2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30" name="Oval 102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103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6325" name="Oval 104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2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27" name="Oval 106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08" name="Group 107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6322" name="Oval 108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23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>
                      <a:latin typeface="楷体_GB2312" pitchFamily="49" charset="-122"/>
                    </a:rPr>
                    <a:t>－</a:t>
                  </a:r>
                </a:p>
              </p:txBody>
            </p:sp>
            <p:sp>
              <p:nvSpPr>
                <p:cNvPr id="306324" name="Oval 110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6209" name="Group 111"/>
            <p:cNvGrpSpPr>
              <a:grpSpLocks/>
            </p:cNvGrpSpPr>
            <p:nvPr/>
          </p:nvGrpSpPr>
          <p:grpSpPr bwMode="auto">
            <a:xfrm>
              <a:off x="2977" y="1629"/>
              <a:ext cx="240" cy="1499"/>
              <a:chOff x="2988" y="1272"/>
              <a:chExt cx="240" cy="1499"/>
            </a:xfrm>
          </p:grpSpPr>
          <p:grpSp>
            <p:nvGrpSpPr>
              <p:cNvPr id="306210" name="Group 112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6315" name="Oval 11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16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317" name="Oval 115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11" name="Group 116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6312" name="Oval 117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13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314" name="Oval 119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12" name="Group 120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6309" name="Oval 121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1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311" name="Oval 123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13" name="Group 124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6306" name="Oval 125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07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308" name="Oval 127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6222" name="Group 128"/>
            <p:cNvGrpSpPr>
              <a:grpSpLocks/>
            </p:cNvGrpSpPr>
            <p:nvPr/>
          </p:nvGrpSpPr>
          <p:grpSpPr bwMode="auto">
            <a:xfrm>
              <a:off x="3277" y="1617"/>
              <a:ext cx="240" cy="1499"/>
              <a:chOff x="2988" y="1272"/>
              <a:chExt cx="240" cy="1499"/>
            </a:xfrm>
          </p:grpSpPr>
          <p:grpSp>
            <p:nvGrpSpPr>
              <p:cNvPr id="306223" name="Group 129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6299" name="Oval 130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300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301" name="Oval 132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24" name="Group 133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6296" name="Oval 134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97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98" name="Oval 136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25" name="Group 137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6293" name="Oval 138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94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95" name="Oval 140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38" name="Group 141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6290" name="Oval 142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9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92" name="Oval 144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6239" name="Group 145"/>
            <p:cNvGrpSpPr>
              <a:grpSpLocks/>
            </p:cNvGrpSpPr>
            <p:nvPr/>
          </p:nvGrpSpPr>
          <p:grpSpPr bwMode="auto">
            <a:xfrm>
              <a:off x="3553" y="1617"/>
              <a:ext cx="240" cy="1499"/>
              <a:chOff x="2988" y="1272"/>
              <a:chExt cx="240" cy="1499"/>
            </a:xfrm>
          </p:grpSpPr>
          <p:grpSp>
            <p:nvGrpSpPr>
              <p:cNvPr id="306240" name="Group 146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6283" name="Oval 147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84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85" name="Oval 149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41" name="Group 150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6280" name="Oval 151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81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82" name="Oval 153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54" name="Group 154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6277" name="Oval 155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78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79" name="Oval 157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55" name="Group 158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6274" name="Oval 159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75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76" name="Oval 161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6256" name="Group 162"/>
            <p:cNvGrpSpPr>
              <a:grpSpLocks/>
            </p:cNvGrpSpPr>
            <p:nvPr/>
          </p:nvGrpSpPr>
          <p:grpSpPr bwMode="auto">
            <a:xfrm>
              <a:off x="3829" y="1617"/>
              <a:ext cx="240" cy="1499"/>
              <a:chOff x="2988" y="1272"/>
              <a:chExt cx="240" cy="1499"/>
            </a:xfrm>
          </p:grpSpPr>
          <p:grpSp>
            <p:nvGrpSpPr>
              <p:cNvPr id="306257" name="Group 163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6267" name="Oval 164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68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69" name="Oval 166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70" name="Group 167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6264" name="Oval 168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65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66" name="Oval 170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71" name="Group 171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6261" name="Oval 172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62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63" name="Oval 174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72" name="Group 175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6258" name="Oval 176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59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60" name="Oval 178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6273" name="Group 179"/>
            <p:cNvGrpSpPr>
              <a:grpSpLocks/>
            </p:cNvGrpSpPr>
            <p:nvPr/>
          </p:nvGrpSpPr>
          <p:grpSpPr bwMode="auto">
            <a:xfrm>
              <a:off x="4117" y="1629"/>
              <a:ext cx="240" cy="1499"/>
              <a:chOff x="2988" y="1272"/>
              <a:chExt cx="240" cy="1499"/>
            </a:xfrm>
          </p:grpSpPr>
          <p:grpSp>
            <p:nvGrpSpPr>
              <p:cNvPr id="306286" name="Group 180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6251" name="Oval 181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52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53" name="Oval 183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87" name="Group 184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6248" name="Oval 185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49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50" name="Oval 187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88" name="Group 188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6245" name="Oval 189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46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47" name="Oval 191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289" name="Group 192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6242" name="Oval 19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43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44" name="Oval 195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6302" name="Group 196"/>
            <p:cNvGrpSpPr>
              <a:grpSpLocks/>
            </p:cNvGrpSpPr>
            <p:nvPr/>
          </p:nvGrpSpPr>
          <p:grpSpPr bwMode="auto">
            <a:xfrm>
              <a:off x="4405" y="1629"/>
              <a:ext cx="240" cy="1499"/>
              <a:chOff x="2988" y="1272"/>
              <a:chExt cx="240" cy="1499"/>
            </a:xfrm>
          </p:grpSpPr>
          <p:grpSp>
            <p:nvGrpSpPr>
              <p:cNvPr id="306303" name="Group 197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6235" name="Oval 198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36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37" name="Oval 200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304" name="Group 201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6232" name="Oval 202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33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34" name="Oval 204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305" name="Group 205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6229" name="Oval 206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30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31" name="Oval 208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318" name="Group 209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6226" name="Oval 210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6227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>
                      <a:latin typeface="楷体_GB2312" pitchFamily="49" charset="-122"/>
                    </a:rPr>
                    <a:t>+</a:t>
                  </a:r>
                </a:p>
              </p:txBody>
            </p:sp>
            <p:sp>
              <p:nvSpPr>
                <p:cNvPr id="306228" name="Oval 212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6319" name="Group 213"/>
            <p:cNvGrpSpPr>
              <a:grpSpLocks/>
            </p:cNvGrpSpPr>
            <p:nvPr/>
          </p:nvGrpSpPr>
          <p:grpSpPr bwMode="auto">
            <a:xfrm>
              <a:off x="2641" y="1869"/>
              <a:ext cx="47" cy="1223"/>
              <a:chOff x="324" y="696"/>
              <a:chExt cx="47" cy="1223"/>
            </a:xfrm>
          </p:grpSpPr>
          <p:sp>
            <p:nvSpPr>
              <p:cNvPr id="306218" name="Oval 214"/>
              <p:cNvSpPr>
                <a:spLocks noChangeArrowheads="1"/>
              </p:cNvSpPr>
              <p:nvPr/>
            </p:nvSpPr>
            <p:spPr bwMode="auto">
              <a:xfrm>
                <a:off x="324" y="696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219" name="Oval 215"/>
              <p:cNvSpPr>
                <a:spLocks noChangeArrowheads="1"/>
              </p:cNvSpPr>
              <p:nvPr/>
            </p:nvSpPr>
            <p:spPr bwMode="auto">
              <a:xfrm>
                <a:off x="324" y="1080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220" name="Oval 216"/>
              <p:cNvSpPr>
                <a:spLocks noChangeArrowheads="1"/>
              </p:cNvSpPr>
              <p:nvPr/>
            </p:nvSpPr>
            <p:spPr bwMode="auto">
              <a:xfrm>
                <a:off x="324" y="1476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221" name="Oval 217"/>
              <p:cNvSpPr>
                <a:spLocks noChangeArrowheads="1"/>
              </p:cNvSpPr>
              <p:nvPr/>
            </p:nvSpPr>
            <p:spPr bwMode="auto">
              <a:xfrm>
                <a:off x="324" y="1872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6320" name="Group 218"/>
            <p:cNvGrpSpPr>
              <a:grpSpLocks/>
            </p:cNvGrpSpPr>
            <p:nvPr/>
          </p:nvGrpSpPr>
          <p:grpSpPr bwMode="auto">
            <a:xfrm>
              <a:off x="3071" y="1894"/>
              <a:ext cx="47" cy="1235"/>
              <a:chOff x="5275" y="2178"/>
              <a:chExt cx="47" cy="1235"/>
            </a:xfrm>
          </p:grpSpPr>
          <p:sp>
            <p:nvSpPr>
              <p:cNvPr id="306214" name="Oval 219"/>
              <p:cNvSpPr>
                <a:spLocks noChangeArrowheads="1"/>
              </p:cNvSpPr>
              <p:nvPr/>
            </p:nvSpPr>
            <p:spPr bwMode="auto">
              <a:xfrm>
                <a:off x="5275" y="2178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215" name="Oval 220"/>
              <p:cNvSpPr>
                <a:spLocks noChangeArrowheads="1"/>
              </p:cNvSpPr>
              <p:nvPr/>
            </p:nvSpPr>
            <p:spPr bwMode="auto">
              <a:xfrm>
                <a:off x="5275" y="2562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216" name="Oval 221"/>
              <p:cNvSpPr>
                <a:spLocks noChangeArrowheads="1"/>
              </p:cNvSpPr>
              <p:nvPr/>
            </p:nvSpPr>
            <p:spPr bwMode="auto">
              <a:xfrm>
                <a:off x="5275" y="2958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217" name="Oval 222"/>
              <p:cNvSpPr>
                <a:spLocks noChangeArrowheads="1"/>
              </p:cNvSpPr>
              <p:nvPr/>
            </p:nvSpPr>
            <p:spPr bwMode="auto">
              <a:xfrm>
                <a:off x="5275" y="3366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06183" name="Line 223"/>
          <p:cNvSpPr>
            <a:spLocks noChangeShapeType="1"/>
          </p:cNvSpPr>
          <p:nvPr/>
        </p:nvSpPr>
        <p:spPr bwMode="auto">
          <a:xfrm>
            <a:off x="4198938" y="2354263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6184" name="Line 224"/>
          <p:cNvSpPr>
            <a:spLocks noChangeShapeType="1"/>
          </p:cNvSpPr>
          <p:nvPr/>
        </p:nvSpPr>
        <p:spPr bwMode="auto">
          <a:xfrm>
            <a:off x="5360988" y="2354263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6185" name="Line 225"/>
          <p:cNvSpPr>
            <a:spLocks noChangeShapeType="1"/>
          </p:cNvSpPr>
          <p:nvPr/>
        </p:nvSpPr>
        <p:spPr bwMode="auto">
          <a:xfrm>
            <a:off x="1703388" y="5168900"/>
            <a:ext cx="0" cy="7858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6186" name="Line 226"/>
          <p:cNvSpPr>
            <a:spLocks noChangeShapeType="1"/>
          </p:cNvSpPr>
          <p:nvPr/>
        </p:nvSpPr>
        <p:spPr bwMode="auto">
          <a:xfrm>
            <a:off x="7799388" y="5168900"/>
            <a:ext cx="0" cy="7635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6187" name="Text Box 227"/>
          <p:cNvSpPr txBox="1">
            <a:spLocks noChangeArrowheads="1"/>
          </p:cNvSpPr>
          <p:nvPr/>
        </p:nvSpPr>
        <p:spPr bwMode="auto">
          <a:xfrm>
            <a:off x="4275138" y="5927725"/>
            <a:ext cx="1143000" cy="8223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楷体_GB2312" pitchFamily="49" charset="-122"/>
              </a:rPr>
              <a:t>空间电荷区</a:t>
            </a:r>
          </a:p>
        </p:txBody>
      </p:sp>
      <p:sp>
        <p:nvSpPr>
          <p:cNvPr id="306188" name="Text Box 228"/>
          <p:cNvSpPr txBox="1">
            <a:spLocks noChangeArrowheads="1"/>
          </p:cNvSpPr>
          <p:nvPr/>
        </p:nvSpPr>
        <p:spPr bwMode="auto">
          <a:xfrm>
            <a:off x="5856288" y="5726113"/>
            <a:ext cx="15795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>
                <a:solidFill>
                  <a:srgbClr val="008000"/>
                </a:solidFill>
              </a:rPr>
              <a:t>N</a:t>
            </a:r>
            <a:r>
              <a:rPr lang="zh-CN" altLang="en-US" b="1">
                <a:solidFill>
                  <a:srgbClr val="008000"/>
                </a:solidFill>
                <a:latin typeface="楷体_GB2312" pitchFamily="49" charset="-122"/>
              </a:rPr>
              <a:t>型区</a:t>
            </a:r>
          </a:p>
        </p:txBody>
      </p:sp>
      <p:sp>
        <p:nvSpPr>
          <p:cNvPr id="306189" name="Text Box 229"/>
          <p:cNvSpPr txBox="1">
            <a:spLocks noChangeArrowheads="1"/>
          </p:cNvSpPr>
          <p:nvPr/>
        </p:nvSpPr>
        <p:spPr bwMode="auto">
          <a:xfrm>
            <a:off x="2314575" y="5726113"/>
            <a:ext cx="1579563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>
                <a:solidFill>
                  <a:srgbClr val="008000"/>
                </a:solidFill>
              </a:rPr>
              <a:t>P</a:t>
            </a:r>
            <a:r>
              <a:rPr lang="zh-CN" altLang="en-US" b="1">
                <a:solidFill>
                  <a:srgbClr val="008000"/>
                </a:solidFill>
                <a:latin typeface="楷体_GB2312" pitchFamily="49" charset="-122"/>
              </a:rPr>
              <a:t>型区</a:t>
            </a:r>
            <a:endParaRPr lang="zh-CN" altLang="en-US" b="1">
              <a:latin typeface="楷体_GB2312" pitchFamily="49" charset="-122"/>
            </a:endParaRPr>
          </a:p>
        </p:txBody>
      </p:sp>
      <p:sp>
        <p:nvSpPr>
          <p:cNvPr id="306190" name="Line 230"/>
          <p:cNvSpPr>
            <a:spLocks noChangeShapeType="1"/>
          </p:cNvSpPr>
          <p:nvPr/>
        </p:nvSpPr>
        <p:spPr bwMode="auto">
          <a:xfrm>
            <a:off x="1684338" y="1954213"/>
            <a:ext cx="61150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6191" name="Line 231"/>
          <p:cNvSpPr>
            <a:spLocks noChangeShapeType="1"/>
          </p:cNvSpPr>
          <p:nvPr/>
        </p:nvSpPr>
        <p:spPr bwMode="auto">
          <a:xfrm flipV="1">
            <a:off x="4198938" y="1325563"/>
            <a:ext cx="1123950" cy="62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6192" name="Line 232"/>
          <p:cNvSpPr>
            <a:spLocks noChangeShapeType="1"/>
          </p:cNvSpPr>
          <p:nvPr/>
        </p:nvSpPr>
        <p:spPr bwMode="auto">
          <a:xfrm>
            <a:off x="5322888" y="1325563"/>
            <a:ext cx="2476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6193" name="Line 233"/>
          <p:cNvSpPr>
            <a:spLocks noChangeShapeType="1"/>
          </p:cNvSpPr>
          <p:nvPr/>
        </p:nvSpPr>
        <p:spPr bwMode="auto">
          <a:xfrm flipV="1">
            <a:off x="1684338" y="963613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6194" name="Text Box 234"/>
          <p:cNvSpPr txBox="1">
            <a:spLocks noChangeArrowheads="1"/>
          </p:cNvSpPr>
          <p:nvPr/>
        </p:nvSpPr>
        <p:spPr bwMode="auto">
          <a:xfrm>
            <a:off x="349250" y="1243013"/>
            <a:ext cx="1468438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  <a:latin typeface="楷体_GB2312" pitchFamily="49" charset="-122"/>
              </a:rPr>
              <a:t>电位</a:t>
            </a:r>
            <a:r>
              <a:rPr lang="en-US" altLang="zh-CN" b="1" i="1">
                <a:solidFill>
                  <a:srgbClr val="008000"/>
                </a:solidFill>
              </a:rPr>
              <a:t>V</a:t>
            </a:r>
            <a:endParaRPr lang="en-US" altLang="zh-CN" b="1">
              <a:solidFill>
                <a:srgbClr val="008000"/>
              </a:solidFill>
              <a:latin typeface="楷体_GB2312" pitchFamily="49" charset="-122"/>
            </a:endParaRPr>
          </a:p>
        </p:txBody>
      </p:sp>
      <p:sp>
        <p:nvSpPr>
          <p:cNvPr id="306195" name="Text Box 235"/>
          <p:cNvSpPr txBox="1">
            <a:spLocks noChangeArrowheads="1"/>
          </p:cNvSpPr>
          <p:nvPr/>
        </p:nvSpPr>
        <p:spPr bwMode="auto">
          <a:xfrm>
            <a:off x="7589838" y="1385888"/>
            <a:ext cx="703262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>
                <a:solidFill>
                  <a:srgbClr val="008000"/>
                </a:solidFill>
              </a:rPr>
              <a:t>V</a:t>
            </a:r>
            <a:r>
              <a:rPr lang="en-US" altLang="zh-CN" b="1" baseline="-25000">
                <a:solidFill>
                  <a:srgbClr val="008000"/>
                </a:solidFill>
              </a:rPr>
              <a:t>0</a:t>
            </a:r>
            <a:endParaRPr lang="en-US" altLang="zh-CN" b="1">
              <a:latin typeface="楷体_GB2312" pitchFamily="49" charset="-122"/>
            </a:endParaRPr>
          </a:p>
        </p:txBody>
      </p:sp>
      <p:sp>
        <p:nvSpPr>
          <p:cNvPr id="306196" name="Line 236"/>
          <p:cNvSpPr>
            <a:spLocks noChangeShapeType="1"/>
          </p:cNvSpPr>
          <p:nvPr/>
        </p:nvSpPr>
        <p:spPr bwMode="auto">
          <a:xfrm flipV="1">
            <a:off x="7589838" y="1325563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0720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2.2.3  PN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结的单向导电性</a:t>
            </a:r>
          </a:p>
        </p:txBody>
      </p:sp>
      <p:sp>
        <p:nvSpPr>
          <p:cNvPr id="307205" name="Line 5"/>
          <p:cNvSpPr>
            <a:spLocks noChangeShapeType="1"/>
          </p:cNvSpPr>
          <p:nvPr/>
        </p:nvSpPr>
        <p:spPr bwMode="auto">
          <a:xfrm>
            <a:off x="306388" y="889000"/>
            <a:ext cx="50387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241300" y="985838"/>
            <a:ext cx="468630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PN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结</a:t>
            </a:r>
            <a:r>
              <a:rPr lang="en-US" altLang="zh-CN" b="1">
                <a:ea typeface="宋体" pitchFamily="2" charset="-122"/>
              </a:rPr>
              <a:t>(PN junction)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正向偏置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2044700"/>
            <a:ext cx="7372350" cy="4765675"/>
            <a:chOff x="528" y="1174"/>
            <a:chExt cx="4644" cy="3002"/>
          </a:xfrm>
        </p:grpSpPr>
        <p:sp>
          <p:nvSpPr>
            <p:cNvPr id="307228" name="Rectangle 8"/>
            <p:cNvSpPr>
              <a:spLocks noChangeArrowheads="1"/>
            </p:cNvSpPr>
            <p:nvPr/>
          </p:nvSpPr>
          <p:spPr bwMode="auto">
            <a:xfrm>
              <a:off x="1092" y="1174"/>
              <a:ext cx="1776" cy="1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9" name="Rectangle 9"/>
            <p:cNvSpPr>
              <a:spLocks noChangeArrowheads="1"/>
            </p:cNvSpPr>
            <p:nvPr/>
          </p:nvSpPr>
          <p:spPr bwMode="auto">
            <a:xfrm>
              <a:off x="2870" y="1174"/>
              <a:ext cx="1822" cy="17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509" y="1294"/>
              <a:ext cx="336" cy="1487"/>
              <a:chOff x="2520" y="1272"/>
              <a:chExt cx="336" cy="1487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2520" y="1656"/>
                <a:ext cx="336" cy="311"/>
                <a:chOff x="2568" y="3360"/>
                <a:chExt cx="336" cy="311"/>
              </a:xfrm>
            </p:grpSpPr>
            <p:sp>
              <p:nvSpPr>
                <p:cNvPr id="307282" name="Oval 12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28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/>
                    <a:t>－</a:t>
                  </a:r>
                </a:p>
              </p:txBody>
            </p:sp>
            <p:sp>
              <p:nvSpPr>
                <p:cNvPr id="307284" name="Oval 14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2520" y="1272"/>
                <a:ext cx="336" cy="311"/>
                <a:chOff x="2568" y="3360"/>
                <a:chExt cx="336" cy="311"/>
              </a:xfrm>
            </p:grpSpPr>
            <p:sp>
              <p:nvSpPr>
                <p:cNvPr id="307279" name="Oval 16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28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/>
                    <a:t>－</a:t>
                  </a:r>
                </a:p>
              </p:txBody>
            </p:sp>
            <p:sp>
              <p:nvSpPr>
                <p:cNvPr id="307281" name="Oval 18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2520" y="2052"/>
                <a:ext cx="336" cy="311"/>
                <a:chOff x="2568" y="3360"/>
                <a:chExt cx="336" cy="311"/>
              </a:xfrm>
            </p:grpSpPr>
            <p:sp>
              <p:nvSpPr>
                <p:cNvPr id="307276" name="Oval 20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27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/>
                    <a:t>－</a:t>
                  </a:r>
                </a:p>
              </p:txBody>
            </p:sp>
            <p:sp>
              <p:nvSpPr>
                <p:cNvPr id="307278" name="Oval 22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520" y="2448"/>
                <a:ext cx="336" cy="311"/>
                <a:chOff x="2568" y="3360"/>
                <a:chExt cx="336" cy="311"/>
              </a:xfrm>
            </p:grpSpPr>
            <p:sp>
              <p:nvSpPr>
                <p:cNvPr id="307273" name="Oval 24"/>
                <p:cNvSpPr>
                  <a:spLocks noChangeArrowheads="1"/>
                </p:cNvSpPr>
                <p:nvPr/>
              </p:nvSpPr>
              <p:spPr bwMode="auto">
                <a:xfrm>
                  <a:off x="2616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27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568" y="3360"/>
                  <a:ext cx="33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zh-CN" altLang="en-US"/>
                    <a:t>－</a:t>
                  </a:r>
                </a:p>
              </p:txBody>
            </p:sp>
            <p:sp>
              <p:nvSpPr>
                <p:cNvPr id="307275" name="Oval 26"/>
                <p:cNvSpPr>
                  <a:spLocks noChangeArrowheads="1"/>
                </p:cNvSpPr>
                <p:nvPr/>
              </p:nvSpPr>
              <p:spPr bwMode="auto">
                <a:xfrm>
                  <a:off x="2700" y="3624"/>
                  <a:ext cx="47" cy="4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2977" y="1318"/>
              <a:ext cx="240" cy="1499"/>
              <a:chOff x="2988" y="1272"/>
              <a:chExt cx="240" cy="1499"/>
            </a:xfrm>
          </p:grpSpPr>
          <p:grpSp>
            <p:nvGrpSpPr>
              <p:cNvPr id="9" name="Group 28"/>
              <p:cNvGrpSpPr>
                <a:grpSpLocks/>
              </p:cNvGrpSpPr>
              <p:nvPr/>
            </p:nvGrpSpPr>
            <p:grpSpPr bwMode="auto">
              <a:xfrm>
                <a:off x="2988" y="1272"/>
                <a:ext cx="240" cy="311"/>
                <a:chOff x="1380" y="3360"/>
                <a:chExt cx="240" cy="311"/>
              </a:xfrm>
            </p:grpSpPr>
            <p:sp>
              <p:nvSpPr>
                <p:cNvPr id="307266" name="Oval 29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26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307268" name="Oval 31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2988" y="1656"/>
                <a:ext cx="240" cy="311"/>
                <a:chOff x="1380" y="3360"/>
                <a:chExt cx="240" cy="311"/>
              </a:xfrm>
            </p:grpSpPr>
            <p:sp>
              <p:nvSpPr>
                <p:cNvPr id="307263" name="Oval 3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26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307265" name="Oval 35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988" y="2052"/>
                <a:ext cx="240" cy="311"/>
                <a:chOff x="1380" y="3360"/>
                <a:chExt cx="240" cy="311"/>
              </a:xfrm>
            </p:grpSpPr>
            <p:sp>
              <p:nvSpPr>
                <p:cNvPr id="307260" name="Oval 37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261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307262" name="Oval 39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>
                <a:off x="2988" y="2460"/>
                <a:ext cx="240" cy="311"/>
                <a:chOff x="1380" y="3360"/>
                <a:chExt cx="240" cy="311"/>
              </a:xfrm>
            </p:grpSpPr>
            <p:sp>
              <p:nvSpPr>
                <p:cNvPr id="307257" name="Oval 41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25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380" y="336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307259" name="Oval 43"/>
                <p:cNvSpPr>
                  <a:spLocks noChangeArrowheads="1"/>
                </p:cNvSpPr>
                <p:nvPr/>
              </p:nvSpPr>
              <p:spPr bwMode="auto">
                <a:xfrm>
                  <a:off x="1476" y="362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2641" y="1558"/>
              <a:ext cx="47" cy="1223"/>
              <a:chOff x="324" y="696"/>
              <a:chExt cx="47" cy="1223"/>
            </a:xfrm>
          </p:grpSpPr>
          <p:sp>
            <p:nvSpPr>
              <p:cNvPr id="307249" name="Oval 45"/>
              <p:cNvSpPr>
                <a:spLocks noChangeArrowheads="1"/>
              </p:cNvSpPr>
              <p:nvPr/>
            </p:nvSpPr>
            <p:spPr bwMode="auto">
              <a:xfrm>
                <a:off x="324" y="696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50" name="Oval 46"/>
              <p:cNvSpPr>
                <a:spLocks noChangeArrowheads="1"/>
              </p:cNvSpPr>
              <p:nvPr/>
            </p:nvSpPr>
            <p:spPr bwMode="auto">
              <a:xfrm>
                <a:off x="324" y="1080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51" name="Oval 47"/>
              <p:cNvSpPr>
                <a:spLocks noChangeArrowheads="1"/>
              </p:cNvSpPr>
              <p:nvPr/>
            </p:nvSpPr>
            <p:spPr bwMode="auto">
              <a:xfrm>
                <a:off x="324" y="1476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52" name="Oval 48"/>
              <p:cNvSpPr>
                <a:spLocks noChangeArrowheads="1"/>
              </p:cNvSpPr>
              <p:nvPr/>
            </p:nvSpPr>
            <p:spPr bwMode="auto">
              <a:xfrm>
                <a:off x="324" y="1872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3071" y="1583"/>
              <a:ext cx="47" cy="1235"/>
              <a:chOff x="5275" y="2178"/>
              <a:chExt cx="47" cy="1235"/>
            </a:xfrm>
          </p:grpSpPr>
          <p:sp>
            <p:nvSpPr>
              <p:cNvPr id="307245" name="Oval 50"/>
              <p:cNvSpPr>
                <a:spLocks noChangeArrowheads="1"/>
              </p:cNvSpPr>
              <p:nvPr/>
            </p:nvSpPr>
            <p:spPr bwMode="auto">
              <a:xfrm>
                <a:off x="5275" y="2178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46" name="Oval 51"/>
              <p:cNvSpPr>
                <a:spLocks noChangeArrowheads="1"/>
              </p:cNvSpPr>
              <p:nvPr/>
            </p:nvSpPr>
            <p:spPr bwMode="auto">
              <a:xfrm>
                <a:off x="5275" y="2562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47" name="Oval 52"/>
              <p:cNvSpPr>
                <a:spLocks noChangeArrowheads="1"/>
              </p:cNvSpPr>
              <p:nvPr/>
            </p:nvSpPr>
            <p:spPr bwMode="auto">
              <a:xfrm>
                <a:off x="5275" y="2958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48" name="Oval 53"/>
              <p:cNvSpPr>
                <a:spLocks noChangeArrowheads="1"/>
              </p:cNvSpPr>
              <p:nvPr/>
            </p:nvSpPr>
            <p:spPr bwMode="auto">
              <a:xfrm>
                <a:off x="5275" y="3366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234" name="Line 54"/>
            <p:cNvSpPr>
              <a:spLocks noChangeShapeType="1"/>
            </p:cNvSpPr>
            <p:nvPr/>
          </p:nvSpPr>
          <p:spPr bwMode="auto">
            <a:xfrm>
              <a:off x="2509" y="1174"/>
              <a:ext cx="0" cy="1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35" name="Line 55"/>
            <p:cNvSpPr>
              <a:spLocks noChangeShapeType="1"/>
            </p:cNvSpPr>
            <p:nvPr/>
          </p:nvSpPr>
          <p:spPr bwMode="auto">
            <a:xfrm>
              <a:off x="3241" y="1186"/>
              <a:ext cx="0" cy="1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36" name="Line 56"/>
            <p:cNvSpPr>
              <a:spLocks noChangeShapeType="1"/>
            </p:cNvSpPr>
            <p:nvPr/>
          </p:nvSpPr>
          <p:spPr bwMode="auto">
            <a:xfrm>
              <a:off x="528" y="2074"/>
              <a:ext cx="5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37" name="Line 57"/>
            <p:cNvSpPr>
              <a:spLocks noChangeShapeType="1"/>
            </p:cNvSpPr>
            <p:nvPr/>
          </p:nvSpPr>
          <p:spPr bwMode="auto">
            <a:xfrm>
              <a:off x="540" y="2074"/>
              <a:ext cx="0" cy="18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38" name="Line 58"/>
            <p:cNvSpPr>
              <a:spLocks noChangeShapeType="1"/>
            </p:cNvSpPr>
            <p:nvPr/>
          </p:nvSpPr>
          <p:spPr bwMode="auto">
            <a:xfrm>
              <a:off x="528" y="3912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39" name="Line 59"/>
            <p:cNvSpPr>
              <a:spLocks noChangeShapeType="1"/>
            </p:cNvSpPr>
            <p:nvPr/>
          </p:nvSpPr>
          <p:spPr bwMode="auto">
            <a:xfrm>
              <a:off x="4692" y="207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40" name="Line 60"/>
            <p:cNvSpPr>
              <a:spLocks noChangeShapeType="1"/>
            </p:cNvSpPr>
            <p:nvPr/>
          </p:nvSpPr>
          <p:spPr bwMode="auto">
            <a:xfrm>
              <a:off x="5160" y="2074"/>
              <a:ext cx="0" cy="18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41" name="Line 61"/>
            <p:cNvSpPr>
              <a:spLocks noChangeShapeType="1"/>
            </p:cNvSpPr>
            <p:nvPr/>
          </p:nvSpPr>
          <p:spPr bwMode="auto">
            <a:xfrm>
              <a:off x="2845" y="3924"/>
              <a:ext cx="23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42" name="Line 62"/>
            <p:cNvSpPr>
              <a:spLocks noChangeShapeType="1"/>
            </p:cNvSpPr>
            <p:nvPr/>
          </p:nvSpPr>
          <p:spPr bwMode="auto">
            <a:xfrm>
              <a:off x="2688" y="364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43" name="Line 63"/>
            <p:cNvSpPr>
              <a:spLocks noChangeShapeType="1"/>
            </p:cNvSpPr>
            <p:nvPr/>
          </p:nvSpPr>
          <p:spPr bwMode="auto">
            <a:xfrm>
              <a:off x="2870" y="3528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44" name="Line 64"/>
            <p:cNvSpPr>
              <a:spLocks noChangeShapeType="1"/>
            </p:cNvSpPr>
            <p:nvPr/>
          </p:nvSpPr>
          <p:spPr bwMode="auto">
            <a:xfrm>
              <a:off x="2845" y="3792"/>
              <a:ext cx="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625" name="Text Box 65"/>
          <p:cNvSpPr txBox="1">
            <a:spLocks noChangeArrowheads="1"/>
          </p:cNvSpPr>
          <p:nvPr/>
        </p:nvSpPr>
        <p:spPr bwMode="auto">
          <a:xfrm>
            <a:off x="2916238" y="4897438"/>
            <a:ext cx="4049712" cy="1004887"/>
          </a:xfrm>
          <a:prstGeom prst="rect">
            <a:avLst/>
          </a:prstGeom>
          <a:solidFill>
            <a:srgbClr val="99FFCC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内电场减弱，使扩散加强，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扩散</a:t>
            </a:r>
            <a:r>
              <a:rPr lang="zh-CN" altLang="en-US" b="1">
                <a:solidFill>
                  <a:srgbClr val="CC33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飘移，正向电流大</a:t>
            </a:r>
            <a:endParaRPr lang="zh-CN" altLang="en-US" b="1">
              <a:solidFill>
                <a:srgbClr val="CC3300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1868488" y="3416300"/>
            <a:ext cx="1905000" cy="117475"/>
            <a:chOff x="1645" y="2146"/>
            <a:chExt cx="1344" cy="62"/>
          </a:xfrm>
        </p:grpSpPr>
        <p:sp>
          <p:nvSpPr>
            <p:cNvPr id="307226" name="Oval 67"/>
            <p:cNvSpPr>
              <a:spLocks noChangeArrowheads="1"/>
            </p:cNvSpPr>
            <p:nvPr/>
          </p:nvSpPr>
          <p:spPr bwMode="auto">
            <a:xfrm>
              <a:off x="1645" y="2146"/>
              <a:ext cx="59" cy="62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7" name="Line 68"/>
            <p:cNvSpPr>
              <a:spLocks noChangeShapeType="1"/>
            </p:cNvSpPr>
            <p:nvPr/>
          </p:nvSpPr>
          <p:spPr bwMode="auto">
            <a:xfrm>
              <a:off x="1704" y="2184"/>
              <a:ext cx="128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Group 69"/>
          <p:cNvGrpSpPr>
            <a:grpSpLocks/>
          </p:cNvGrpSpPr>
          <p:nvPr/>
        </p:nvGrpSpPr>
        <p:grpSpPr bwMode="auto">
          <a:xfrm flipH="1">
            <a:off x="5373688" y="3416300"/>
            <a:ext cx="1866900" cy="117475"/>
            <a:chOff x="1645" y="2146"/>
            <a:chExt cx="1344" cy="62"/>
          </a:xfrm>
        </p:grpSpPr>
        <p:sp>
          <p:nvSpPr>
            <p:cNvPr id="307224" name="Oval 70"/>
            <p:cNvSpPr>
              <a:spLocks noChangeArrowheads="1"/>
            </p:cNvSpPr>
            <p:nvPr/>
          </p:nvSpPr>
          <p:spPr bwMode="auto">
            <a:xfrm>
              <a:off x="1645" y="2146"/>
              <a:ext cx="59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5" name="Line 71"/>
            <p:cNvSpPr>
              <a:spLocks noChangeShapeType="1"/>
            </p:cNvSpPr>
            <p:nvPr/>
          </p:nvSpPr>
          <p:spPr bwMode="auto">
            <a:xfrm>
              <a:off x="1704" y="2184"/>
              <a:ext cx="128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3373438" y="1393825"/>
            <a:ext cx="2419350" cy="889000"/>
            <a:chOff x="2125" y="626"/>
            <a:chExt cx="1524" cy="560"/>
          </a:xfrm>
        </p:grpSpPr>
        <p:sp>
          <p:nvSpPr>
            <p:cNvPr id="307221" name="Line 73"/>
            <p:cNvSpPr>
              <a:spLocks noChangeShapeType="1"/>
            </p:cNvSpPr>
            <p:nvPr/>
          </p:nvSpPr>
          <p:spPr bwMode="auto">
            <a:xfrm>
              <a:off x="2509" y="900"/>
              <a:ext cx="0" cy="27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2" name="Line 74"/>
            <p:cNvSpPr>
              <a:spLocks noChangeShapeType="1"/>
            </p:cNvSpPr>
            <p:nvPr/>
          </p:nvSpPr>
          <p:spPr bwMode="auto">
            <a:xfrm>
              <a:off x="3241" y="912"/>
              <a:ext cx="0" cy="27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23" name="Text Box 75"/>
            <p:cNvSpPr txBox="1">
              <a:spLocks noChangeArrowheads="1"/>
            </p:cNvSpPr>
            <p:nvPr/>
          </p:nvSpPr>
          <p:spPr bwMode="auto">
            <a:xfrm>
              <a:off x="2125" y="626"/>
              <a:ext cx="1524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CC3300"/>
                  </a:solidFill>
                  <a:ea typeface="宋体" pitchFamily="2" charset="-122"/>
                </a:rPr>
                <a:t>空间电荷区变薄</a:t>
              </a:r>
            </a:p>
          </p:txBody>
        </p:sp>
      </p:grpSp>
      <p:sp>
        <p:nvSpPr>
          <p:cNvPr id="307212" name="Text Box 76"/>
          <p:cNvSpPr txBox="1">
            <a:spLocks noChangeArrowheads="1"/>
          </p:cNvSpPr>
          <p:nvPr/>
        </p:nvSpPr>
        <p:spPr bwMode="auto">
          <a:xfrm>
            <a:off x="2222500" y="2259013"/>
            <a:ext cx="693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/>
              <a:t>P</a:t>
            </a:r>
          </a:p>
        </p:txBody>
      </p:sp>
      <p:sp>
        <p:nvSpPr>
          <p:cNvPr id="307213" name="Text Box 77"/>
          <p:cNvSpPr txBox="1">
            <a:spLocks noChangeArrowheads="1"/>
          </p:cNvSpPr>
          <p:nvPr/>
        </p:nvSpPr>
        <p:spPr bwMode="auto">
          <a:xfrm>
            <a:off x="6291263" y="2312988"/>
            <a:ext cx="6937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/>
              <a:t>N</a:t>
            </a:r>
          </a:p>
        </p:txBody>
      </p:sp>
      <p:sp>
        <p:nvSpPr>
          <p:cNvPr id="307214" name="Text Box 78"/>
          <p:cNvSpPr txBox="1">
            <a:spLocks noChangeArrowheads="1"/>
          </p:cNvSpPr>
          <p:nvPr/>
        </p:nvSpPr>
        <p:spPr bwMode="auto">
          <a:xfrm>
            <a:off x="1152525" y="2913063"/>
            <a:ext cx="7493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/>
              <a:t>+</a:t>
            </a:r>
          </a:p>
        </p:txBody>
      </p:sp>
      <p:sp>
        <p:nvSpPr>
          <p:cNvPr id="307215" name="Text Box 79"/>
          <p:cNvSpPr txBox="1">
            <a:spLocks noChangeArrowheads="1"/>
          </p:cNvSpPr>
          <p:nvPr/>
        </p:nvSpPr>
        <p:spPr bwMode="auto">
          <a:xfrm>
            <a:off x="7821613" y="2789238"/>
            <a:ext cx="1322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/>
              <a:t>_</a:t>
            </a:r>
          </a:p>
        </p:txBody>
      </p:sp>
      <p:grpSp>
        <p:nvGrpSpPr>
          <p:cNvPr id="18" name="Group 80"/>
          <p:cNvGrpSpPr>
            <a:grpSpLocks/>
          </p:cNvGrpSpPr>
          <p:nvPr/>
        </p:nvGrpSpPr>
        <p:grpSpPr bwMode="auto">
          <a:xfrm>
            <a:off x="1314450" y="3648075"/>
            <a:ext cx="6400800" cy="685800"/>
            <a:chOff x="-336" y="408"/>
            <a:chExt cx="4032" cy="432"/>
          </a:xfrm>
        </p:grpSpPr>
        <p:sp>
          <p:nvSpPr>
            <p:cNvPr id="307219" name="AutoShape 81"/>
            <p:cNvSpPr>
              <a:spLocks noChangeArrowheads="1"/>
            </p:cNvSpPr>
            <p:nvPr/>
          </p:nvSpPr>
          <p:spPr bwMode="auto">
            <a:xfrm>
              <a:off x="-336" y="408"/>
              <a:ext cx="4032" cy="432"/>
            </a:xfrm>
            <a:prstGeom prst="rightArrow">
              <a:avLst>
                <a:gd name="adj1" fmla="val 50000"/>
                <a:gd name="adj2" fmla="val 233333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0" name="Text Box 82"/>
            <p:cNvSpPr txBox="1">
              <a:spLocks noChangeArrowheads="1"/>
            </p:cNvSpPr>
            <p:nvPr/>
          </p:nvSpPr>
          <p:spPr bwMode="auto">
            <a:xfrm>
              <a:off x="912" y="480"/>
              <a:ext cx="10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CC3300"/>
                  </a:solidFill>
                  <a:ea typeface="宋体" pitchFamily="2" charset="-122"/>
                  <a:sym typeface="Symbol" pitchFamily="18" charset="2"/>
                </a:rPr>
                <a:t>正向电流</a:t>
              </a:r>
            </a:p>
          </p:txBody>
        </p:sp>
      </p:grpSp>
      <p:sp>
        <p:nvSpPr>
          <p:cNvPr id="194643" name="Text Box 83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6537325" y="1082675"/>
            <a:ext cx="1620838" cy="466725"/>
          </a:xfrm>
          <a:prstGeom prst="rect">
            <a:avLst/>
          </a:prstGeom>
          <a:noFill/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动画演示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-1270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6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2.2.3  PN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结的单向导电性</a:t>
            </a:r>
          </a:p>
        </p:txBody>
      </p:sp>
      <p:sp>
        <p:nvSpPr>
          <p:cNvPr id="308229" name="Line 5"/>
          <p:cNvSpPr>
            <a:spLocks noChangeShapeType="1"/>
          </p:cNvSpPr>
          <p:nvPr/>
        </p:nvSpPr>
        <p:spPr bwMode="auto">
          <a:xfrm>
            <a:off x="306388" y="889000"/>
            <a:ext cx="50387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234950" y="974725"/>
            <a:ext cx="4705350" cy="45720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PN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结</a:t>
            </a:r>
            <a:r>
              <a:rPr lang="en-US" altLang="zh-CN" b="1">
                <a:ea typeface="宋体" pitchFamily="2" charset="-122"/>
              </a:rPr>
              <a:t>(PN junction)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反向偏置</a:t>
            </a:r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1733550" y="1949450"/>
            <a:ext cx="2819400" cy="281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4537075" y="1949450"/>
            <a:ext cx="2892425" cy="281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83038" y="2139950"/>
            <a:ext cx="533400" cy="2360613"/>
            <a:chOff x="2520" y="1272"/>
            <a:chExt cx="336" cy="1487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520" y="1656"/>
              <a:ext cx="336" cy="311"/>
              <a:chOff x="2568" y="3360"/>
              <a:chExt cx="336" cy="311"/>
            </a:xfrm>
          </p:grpSpPr>
          <p:sp>
            <p:nvSpPr>
              <p:cNvPr id="308343" name="Oval 11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44" name="Text Box 12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/>
                  <a:t>－</a:t>
                </a:r>
              </a:p>
            </p:txBody>
          </p:sp>
          <p:sp>
            <p:nvSpPr>
              <p:cNvPr id="308345" name="Oval 13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520" y="1272"/>
              <a:ext cx="336" cy="311"/>
              <a:chOff x="2568" y="3360"/>
              <a:chExt cx="336" cy="311"/>
            </a:xfrm>
          </p:grpSpPr>
          <p:sp>
            <p:nvSpPr>
              <p:cNvPr id="308340" name="Oval 15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41" name="Text Box 16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/>
                  <a:t>－</a:t>
                </a:r>
              </a:p>
            </p:txBody>
          </p:sp>
          <p:sp>
            <p:nvSpPr>
              <p:cNvPr id="308342" name="Oval 17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520" y="2052"/>
              <a:ext cx="336" cy="311"/>
              <a:chOff x="2568" y="3360"/>
              <a:chExt cx="336" cy="311"/>
            </a:xfrm>
          </p:grpSpPr>
          <p:sp>
            <p:nvSpPr>
              <p:cNvPr id="308337" name="Oval 19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38" name="Text Box 20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/>
                  <a:t>－</a:t>
                </a:r>
              </a:p>
            </p:txBody>
          </p:sp>
          <p:sp>
            <p:nvSpPr>
              <p:cNvPr id="308339" name="Oval 21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2520" y="2448"/>
              <a:ext cx="336" cy="311"/>
              <a:chOff x="2568" y="3360"/>
              <a:chExt cx="336" cy="311"/>
            </a:xfrm>
          </p:grpSpPr>
          <p:sp>
            <p:nvSpPr>
              <p:cNvPr id="308334" name="Oval 23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35" name="Text Box 24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/>
                  <a:t>－</a:t>
                </a:r>
              </a:p>
            </p:txBody>
          </p:sp>
          <p:sp>
            <p:nvSpPr>
              <p:cNvPr id="308336" name="Oval 25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725988" y="2178050"/>
            <a:ext cx="381000" cy="2379663"/>
            <a:chOff x="2988" y="1272"/>
            <a:chExt cx="240" cy="1499"/>
          </a:xfrm>
        </p:grpSpPr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2988" y="1272"/>
              <a:ext cx="240" cy="311"/>
              <a:chOff x="1380" y="3360"/>
              <a:chExt cx="240" cy="311"/>
            </a:xfrm>
          </p:grpSpPr>
          <p:sp>
            <p:nvSpPr>
              <p:cNvPr id="308327" name="Oval 28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28" name="Text Box 29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+</a:t>
                </a:r>
              </a:p>
            </p:txBody>
          </p:sp>
          <p:sp>
            <p:nvSpPr>
              <p:cNvPr id="308329" name="Oval 30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988" y="1656"/>
              <a:ext cx="240" cy="311"/>
              <a:chOff x="1380" y="3360"/>
              <a:chExt cx="240" cy="311"/>
            </a:xfrm>
          </p:grpSpPr>
          <p:sp>
            <p:nvSpPr>
              <p:cNvPr id="308324" name="Oval 32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25" name="Text Box 33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+</a:t>
                </a:r>
              </a:p>
            </p:txBody>
          </p:sp>
          <p:sp>
            <p:nvSpPr>
              <p:cNvPr id="308326" name="Oval 34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88" y="2052"/>
              <a:ext cx="240" cy="311"/>
              <a:chOff x="1380" y="3360"/>
              <a:chExt cx="240" cy="311"/>
            </a:xfrm>
          </p:grpSpPr>
          <p:sp>
            <p:nvSpPr>
              <p:cNvPr id="308321" name="Oval 36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22" name="Text Box 37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+</a:t>
                </a:r>
              </a:p>
            </p:txBody>
          </p:sp>
          <p:sp>
            <p:nvSpPr>
              <p:cNvPr id="308323" name="Oval 38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39"/>
            <p:cNvGrpSpPr>
              <a:grpSpLocks/>
            </p:cNvGrpSpPr>
            <p:nvPr/>
          </p:nvGrpSpPr>
          <p:grpSpPr bwMode="auto">
            <a:xfrm>
              <a:off x="2988" y="2460"/>
              <a:ext cx="240" cy="311"/>
              <a:chOff x="1380" y="3360"/>
              <a:chExt cx="240" cy="311"/>
            </a:xfrm>
          </p:grpSpPr>
          <p:sp>
            <p:nvSpPr>
              <p:cNvPr id="308318" name="Oval 40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319" name="Text Box 41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+</a:t>
                </a:r>
              </a:p>
            </p:txBody>
          </p:sp>
          <p:sp>
            <p:nvSpPr>
              <p:cNvPr id="308320" name="Oval 42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4192588" y="2559050"/>
            <a:ext cx="74612" cy="1941513"/>
            <a:chOff x="324" y="696"/>
            <a:chExt cx="47" cy="1223"/>
          </a:xfrm>
        </p:grpSpPr>
        <p:sp>
          <p:nvSpPr>
            <p:cNvPr id="308310" name="Oval 44"/>
            <p:cNvSpPr>
              <a:spLocks noChangeArrowheads="1"/>
            </p:cNvSpPr>
            <p:nvPr/>
          </p:nvSpPr>
          <p:spPr bwMode="auto">
            <a:xfrm>
              <a:off x="324" y="696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11" name="Oval 45"/>
            <p:cNvSpPr>
              <a:spLocks noChangeArrowheads="1"/>
            </p:cNvSpPr>
            <p:nvPr/>
          </p:nvSpPr>
          <p:spPr bwMode="auto">
            <a:xfrm>
              <a:off x="324" y="1080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12" name="Oval 46"/>
            <p:cNvSpPr>
              <a:spLocks noChangeArrowheads="1"/>
            </p:cNvSpPr>
            <p:nvPr/>
          </p:nvSpPr>
          <p:spPr bwMode="auto">
            <a:xfrm>
              <a:off x="324" y="1476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13" name="Oval 47"/>
            <p:cNvSpPr>
              <a:spLocks noChangeArrowheads="1"/>
            </p:cNvSpPr>
            <p:nvPr/>
          </p:nvSpPr>
          <p:spPr bwMode="auto">
            <a:xfrm>
              <a:off x="324" y="1872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4875213" y="2598738"/>
            <a:ext cx="74612" cy="1960562"/>
            <a:chOff x="5275" y="2178"/>
            <a:chExt cx="47" cy="1235"/>
          </a:xfrm>
        </p:grpSpPr>
        <p:sp>
          <p:nvSpPr>
            <p:cNvPr id="308306" name="Oval 49"/>
            <p:cNvSpPr>
              <a:spLocks noChangeArrowheads="1"/>
            </p:cNvSpPr>
            <p:nvPr/>
          </p:nvSpPr>
          <p:spPr bwMode="auto">
            <a:xfrm>
              <a:off x="5275" y="2178"/>
              <a:ext cx="47" cy="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07" name="Oval 50"/>
            <p:cNvSpPr>
              <a:spLocks noChangeArrowheads="1"/>
            </p:cNvSpPr>
            <p:nvPr/>
          </p:nvSpPr>
          <p:spPr bwMode="auto">
            <a:xfrm>
              <a:off x="5275" y="2562"/>
              <a:ext cx="47" cy="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08" name="Oval 51"/>
            <p:cNvSpPr>
              <a:spLocks noChangeArrowheads="1"/>
            </p:cNvSpPr>
            <p:nvPr/>
          </p:nvSpPr>
          <p:spPr bwMode="auto">
            <a:xfrm>
              <a:off x="5275" y="2958"/>
              <a:ext cx="47" cy="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09" name="Oval 52"/>
            <p:cNvSpPr>
              <a:spLocks noChangeArrowheads="1"/>
            </p:cNvSpPr>
            <p:nvPr/>
          </p:nvSpPr>
          <p:spPr bwMode="auto">
            <a:xfrm>
              <a:off x="5275" y="3366"/>
              <a:ext cx="47" cy="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237" name="Line 53"/>
          <p:cNvSpPr>
            <a:spLocks noChangeShapeType="1"/>
          </p:cNvSpPr>
          <p:nvPr/>
        </p:nvSpPr>
        <p:spPr bwMode="auto">
          <a:xfrm>
            <a:off x="3640138" y="1949450"/>
            <a:ext cx="0" cy="28178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238" name="Line 54"/>
          <p:cNvSpPr>
            <a:spLocks noChangeShapeType="1"/>
          </p:cNvSpPr>
          <p:nvPr/>
        </p:nvSpPr>
        <p:spPr bwMode="auto">
          <a:xfrm>
            <a:off x="5602288" y="1968500"/>
            <a:ext cx="0" cy="28178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239" name="Line 55"/>
          <p:cNvSpPr>
            <a:spLocks noChangeShapeType="1"/>
          </p:cNvSpPr>
          <p:nvPr/>
        </p:nvSpPr>
        <p:spPr bwMode="auto">
          <a:xfrm>
            <a:off x="838200" y="3378200"/>
            <a:ext cx="895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240" name="Line 56"/>
          <p:cNvSpPr>
            <a:spLocks noChangeShapeType="1"/>
          </p:cNvSpPr>
          <p:nvPr/>
        </p:nvSpPr>
        <p:spPr bwMode="auto">
          <a:xfrm>
            <a:off x="857250" y="3378200"/>
            <a:ext cx="0" cy="291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241" name="Line 57"/>
          <p:cNvSpPr>
            <a:spLocks noChangeShapeType="1"/>
          </p:cNvSpPr>
          <p:nvPr/>
        </p:nvSpPr>
        <p:spPr bwMode="auto">
          <a:xfrm>
            <a:off x="838200" y="6296025"/>
            <a:ext cx="342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242" name="Line 58"/>
          <p:cNvSpPr>
            <a:spLocks noChangeShapeType="1"/>
          </p:cNvSpPr>
          <p:nvPr/>
        </p:nvSpPr>
        <p:spPr bwMode="auto">
          <a:xfrm>
            <a:off x="7448550" y="3378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243" name="Line 59"/>
          <p:cNvSpPr>
            <a:spLocks noChangeShapeType="1"/>
          </p:cNvSpPr>
          <p:nvPr/>
        </p:nvSpPr>
        <p:spPr bwMode="auto">
          <a:xfrm>
            <a:off x="8191500" y="3378200"/>
            <a:ext cx="0" cy="291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244" name="Line 60"/>
          <p:cNvSpPr>
            <a:spLocks noChangeShapeType="1"/>
          </p:cNvSpPr>
          <p:nvPr/>
        </p:nvSpPr>
        <p:spPr bwMode="auto">
          <a:xfrm>
            <a:off x="4516438" y="6315075"/>
            <a:ext cx="3694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245" name="Line 61"/>
          <p:cNvSpPr>
            <a:spLocks noChangeShapeType="1"/>
          </p:cNvSpPr>
          <p:nvPr/>
        </p:nvSpPr>
        <p:spPr bwMode="auto">
          <a:xfrm>
            <a:off x="4533900" y="5791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246" name="Line 62"/>
          <p:cNvSpPr>
            <a:spLocks noChangeShapeType="1"/>
          </p:cNvSpPr>
          <p:nvPr/>
        </p:nvSpPr>
        <p:spPr bwMode="auto">
          <a:xfrm>
            <a:off x="4556125" y="5686425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08247" name="Line 63"/>
          <p:cNvSpPr>
            <a:spLocks noChangeShapeType="1"/>
          </p:cNvSpPr>
          <p:nvPr/>
        </p:nvSpPr>
        <p:spPr bwMode="auto">
          <a:xfrm>
            <a:off x="4268788" y="6105525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1925638" y="3321050"/>
            <a:ext cx="1617662" cy="74613"/>
            <a:chOff x="1645" y="2146"/>
            <a:chExt cx="1344" cy="62"/>
          </a:xfrm>
        </p:grpSpPr>
        <p:sp>
          <p:nvSpPr>
            <p:cNvPr id="308304" name="Oval 65"/>
            <p:cNvSpPr>
              <a:spLocks noChangeArrowheads="1"/>
            </p:cNvSpPr>
            <p:nvPr/>
          </p:nvSpPr>
          <p:spPr bwMode="auto">
            <a:xfrm>
              <a:off x="1645" y="2146"/>
              <a:ext cx="59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05" name="Line 66"/>
            <p:cNvSpPr>
              <a:spLocks noChangeShapeType="1"/>
            </p:cNvSpPr>
            <p:nvPr/>
          </p:nvSpPr>
          <p:spPr bwMode="auto">
            <a:xfrm>
              <a:off x="1704" y="2184"/>
              <a:ext cx="128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67"/>
          <p:cNvGrpSpPr>
            <a:grpSpLocks/>
          </p:cNvGrpSpPr>
          <p:nvPr/>
        </p:nvGrpSpPr>
        <p:grpSpPr bwMode="auto">
          <a:xfrm>
            <a:off x="5627688" y="3263900"/>
            <a:ext cx="1728787" cy="207963"/>
            <a:chOff x="3521" y="1990"/>
            <a:chExt cx="1089" cy="131"/>
          </a:xfrm>
        </p:grpSpPr>
        <p:sp>
          <p:nvSpPr>
            <p:cNvPr id="308302" name="Oval 68"/>
            <p:cNvSpPr>
              <a:spLocks noChangeArrowheads="1"/>
            </p:cNvSpPr>
            <p:nvPr/>
          </p:nvSpPr>
          <p:spPr bwMode="auto">
            <a:xfrm flipH="1">
              <a:off x="4492" y="1990"/>
              <a:ext cx="118" cy="13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03" name="Line 69"/>
            <p:cNvSpPr>
              <a:spLocks noChangeShapeType="1"/>
            </p:cNvSpPr>
            <p:nvPr/>
          </p:nvSpPr>
          <p:spPr bwMode="auto">
            <a:xfrm flipH="1">
              <a:off x="3521" y="2057"/>
              <a:ext cx="98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190875" y="1350963"/>
            <a:ext cx="3144838" cy="874712"/>
            <a:chOff x="2004" y="635"/>
            <a:chExt cx="1981" cy="551"/>
          </a:xfrm>
        </p:grpSpPr>
        <p:sp>
          <p:nvSpPr>
            <p:cNvPr id="308299" name="Line 71"/>
            <p:cNvSpPr>
              <a:spLocks noChangeShapeType="1"/>
            </p:cNvSpPr>
            <p:nvPr/>
          </p:nvSpPr>
          <p:spPr bwMode="auto">
            <a:xfrm>
              <a:off x="2292" y="936"/>
              <a:ext cx="0" cy="23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00" name="Line 72"/>
            <p:cNvSpPr>
              <a:spLocks noChangeShapeType="1"/>
            </p:cNvSpPr>
            <p:nvPr/>
          </p:nvSpPr>
          <p:spPr bwMode="auto">
            <a:xfrm>
              <a:off x="3528" y="936"/>
              <a:ext cx="0" cy="25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301" name="Text Box 73"/>
            <p:cNvSpPr txBox="1">
              <a:spLocks noChangeArrowheads="1"/>
            </p:cNvSpPr>
            <p:nvPr/>
          </p:nvSpPr>
          <p:spPr bwMode="auto">
            <a:xfrm>
              <a:off x="2004" y="635"/>
              <a:ext cx="1981" cy="288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CC3300"/>
                  </a:solidFill>
                  <a:ea typeface="宋体" pitchFamily="2" charset="-122"/>
                </a:rPr>
                <a:t>空间电荷区变厚</a:t>
              </a:r>
            </a:p>
          </p:txBody>
        </p:sp>
      </p:grpSp>
      <p:sp>
        <p:nvSpPr>
          <p:cNvPr id="308251" name="Text Box 74"/>
          <p:cNvSpPr txBox="1">
            <a:spLocks noChangeArrowheads="1"/>
          </p:cNvSpPr>
          <p:nvPr/>
        </p:nvSpPr>
        <p:spPr bwMode="auto">
          <a:xfrm>
            <a:off x="6226175" y="2151063"/>
            <a:ext cx="693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/>
              <a:t>N</a:t>
            </a:r>
          </a:p>
        </p:txBody>
      </p:sp>
      <p:sp>
        <p:nvSpPr>
          <p:cNvPr id="308252" name="Text Box 75"/>
          <p:cNvSpPr txBox="1">
            <a:spLocks noChangeArrowheads="1"/>
          </p:cNvSpPr>
          <p:nvPr/>
        </p:nvSpPr>
        <p:spPr bwMode="auto">
          <a:xfrm>
            <a:off x="2317750" y="2125663"/>
            <a:ext cx="6937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/>
              <a:t>P</a:t>
            </a:r>
          </a:p>
        </p:txBody>
      </p:sp>
      <p:sp>
        <p:nvSpPr>
          <p:cNvPr id="308253" name="Text Box 76"/>
          <p:cNvSpPr txBox="1">
            <a:spLocks noChangeArrowheads="1"/>
          </p:cNvSpPr>
          <p:nvPr/>
        </p:nvSpPr>
        <p:spPr bwMode="auto">
          <a:xfrm>
            <a:off x="8278813" y="2817813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/>
              <a:t>+</a:t>
            </a:r>
          </a:p>
        </p:txBody>
      </p:sp>
      <p:sp>
        <p:nvSpPr>
          <p:cNvPr id="308254" name="Text Box 77"/>
          <p:cNvSpPr txBox="1">
            <a:spLocks noChangeArrowheads="1"/>
          </p:cNvSpPr>
          <p:nvPr/>
        </p:nvSpPr>
        <p:spPr bwMode="auto">
          <a:xfrm>
            <a:off x="1268413" y="2560638"/>
            <a:ext cx="895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/>
              <a:t>_</a:t>
            </a:r>
          </a:p>
        </p:txBody>
      </p:sp>
      <p:grpSp>
        <p:nvGrpSpPr>
          <p:cNvPr id="17" name="Group 78"/>
          <p:cNvGrpSpPr>
            <a:grpSpLocks/>
          </p:cNvGrpSpPr>
          <p:nvPr/>
        </p:nvGrpSpPr>
        <p:grpSpPr bwMode="auto">
          <a:xfrm>
            <a:off x="5126038" y="2178050"/>
            <a:ext cx="381000" cy="2379663"/>
            <a:chOff x="2988" y="1272"/>
            <a:chExt cx="240" cy="1499"/>
          </a:xfrm>
        </p:grpSpPr>
        <p:grpSp>
          <p:nvGrpSpPr>
            <p:cNvPr id="18" name="Group 79"/>
            <p:cNvGrpSpPr>
              <a:grpSpLocks/>
            </p:cNvGrpSpPr>
            <p:nvPr/>
          </p:nvGrpSpPr>
          <p:grpSpPr bwMode="auto">
            <a:xfrm>
              <a:off x="2988" y="1272"/>
              <a:ext cx="240" cy="311"/>
              <a:chOff x="1380" y="3360"/>
              <a:chExt cx="240" cy="311"/>
            </a:xfrm>
          </p:grpSpPr>
          <p:sp>
            <p:nvSpPr>
              <p:cNvPr id="308296" name="Oval 80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97" name="Text Box 81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+</a:t>
                </a:r>
              </a:p>
            </p:txBody>
          </p:sp>
          <p:sp>
            <p:nvSpPr>
              <p:cNvPr id="308298" name="Oval 82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83"/>
            <p:cNvGrpSpPr>
              <a:grpSpLocks/>
            </p:cNvGrpSpPr>
            <p:nvPr/>
          </p:nvGrpSpPr>
          <p:grpSpPr bwMode="auto">
            <a:xfrm>
              <a:off x="2988" y="1656"/>
              <a:ext cx="240" cy="311"/>
              <a:chOff x="1380" y="3360"/>
              <a:chExt cx="240" cy="311"/>
            </a:xfrm>
          </p:grpSpPr>
          <p:sp>
            <p:nvSpPr>
              <p:cNvPr id="308293" name="Oval 84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94" name="Text Box 85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+</a:t>
                </a:r>
              </a:p>
            </p:txBody>
          </p:sp>
          <p:sp>
            <p:nvSpPr>
              <p:cNvPr id="308295" name="Oval 86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" name="Group 87"/>
            <p:cNvGrpSpPr>
              <a:grpSpLocks/>
            </p:cNvGrpSpPr>
            <p:nvPr/>
          </p:nvGrpSpPr>
          <p:grpSpPr bwMode="auto">
            <a:xfrm>
              <a:off x="2988" y="2052"/>
              <a:ext cx="240" cy="311"/>
              <a:chOff x="1380" y="3360"/>
              <a:chExt cx="240" cy="311"/>
            </a:xfrm>
          </p:grpSpPr>
          <p:sp>
            <p:nvSpPr>
              <p:cNvPr id="308290" name="Oval 88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91" name="Text Box 89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+</a:t>
                </a:r>
              </a:p>
            </p:txBody>
          </p:sp>
          <p:sp>
            <p:nvSpPr>
              <p:cNvPr id="308292" name="Oval 90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" name="Group 91"/>
            <p:cNvGrpSpPr>
              <a:grpSpLocks/>
            </p:cNvGrpSpPr>
            <p:nvPr/>
          </p:nvGrpSpPr>
          <p:grpSpPr bwMode="auto">
            <a:xfrm>
              <a:off x="2988" y="2460"/>
              <a:ext cx="240" cy="311"/>
              <a:chOff x="1380" y="3360"/>
              <a:chExt cx="240" cy="311"/>
            </a:xfrm>
          </p:grpSpPr>
          <p:sp>
            <p:nvSpPr>
              <p:cNvPr id="308287" name="Oval 92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88" name="Text Box 93"/>
              <p:cNvSpPr txBox="1">
                <a:spLocks noChangeArrowheads="1"/>
              </p:cNvSpPr>
              <p:nvPr/>
            </p:nvSpPr>
            <p:spPr bwMode="auto">
              <a:xfrm>
                <a:off x="1380" y="3360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/>
                  <a:t>+</a:t>
                </a:r>
              </a:p>
            </p:txBody>
          </p:sp>
          <p:sp>
            <p:nvSpPr>
              <p:cNvPr id="308289" name="Oval 94"/>
              <p:cNvSpPr>
                <a:spLocks noChangeArrowheads="1"/>
              </p:cNvSpPr>
              <p:nvPr/>
            </p:nvSpPr>
            <p:spPr bwMode="auto">
              <a:xfrm>
                <a:off x="1476" y="3624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Group 95"/>
          <p:cNvGrpSpPr>
            <a:grpSpLocks/>
          </p:cNvGrpSpPr>
          <p:nvPr/>
        </p:nvGrpSpPr>
        <p:grpSpPr bwMode="auto">
          <a:xfrm>
            <a:off x="4078288" y="2711450"/>
            <a:ext cx="74612" cy="1941513"/>
            <a:chOff x="324" y="696"/>
            <a:chExt cx="47" cy="1223"/>
          </a:xfrm>
        </p:grpSpPr>
        <p:sp>
          <p:nvSpPr>
            <p:cNvPr id="308279" name="Oval 96"/>
            <p:cNvSpPr>
              <a:spLocks noChangeArrowheads="1"/>
            </p:cNvSpPr>
            <p:nvPr/>
          </p:nvSpPr>
          <p:spPr bwMode="auto">
            <a:xfrm>
              <a:off x="324" y="696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80" name="Oval 97"/>
            <p:cNvSpPr>
              <a:spLocks noChangeArrowheads="1"/>
            </p:cNvSpPr>
            <p:nvPr/>
          </p:nvSpPr>
          <p:spPr bwMode="auto">
            <a:xfrm>
              <a:off x="324" y="1080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81" name="Oval 98"/>
            <p:cNvSpPr>
              <a:spLocks noChangeArrowheads="1"/>
            </p:cNvSpPr>
            <p:nvPr/>
          </p:nvSpPr>
          <p:spPr bwMode="auto">
            <a:xfrm>
              <a:off x="324" y="1476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82" name="Oval 99"/>
            <p:cNvSpPr>
              <a:spLocks noChangeArrowheads="1"/>
            </p:cNvSpPr>
            <p:nvPr/>
          </p:nvSpPr>
          <p:spPr bwMode="auto">
            <a:xfrm>
              <a:off x="324" y="1872"/>
              <a:ext cx="47" cy="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100"/>
          <p:cNvGrpSpPr>
            <a:grpSpLocks/>
          </p:cNvGrpSpPr>
          <p:nvPr/>
        </p:nvGrpSpPr>
        <p:grpSpPr bwMode="auto">
          <a:xfrm>
            <a:off x="3621088" y="2139950"/>
            <a:ext cx="533400" cy="2360613"/>
            <a:chOff x="2520" y="1272"/>
            <a:chExt cx="336" cy="1487"/>
          </a:xfrm>
        </p:grpSpPr>
        <p:grpSp>
          <p:nvGrpSpPr>
            <p:cNvPr id="24" name="Group 101"/>
            <p:cNvGrpSpPr>
              <a:grpSpLocks/>
            </p:cNvGrpSpPr>
            <p:nvPr/>
          </p:nvGrpSpPr>
          <p:grpSpPr bwMode="auto">
            <a:xfrm>
              <a:off x="2520" y="1656"/>
              <a:ext cx="336" cy="311"/>
              <a:chOff x="2568" y="3360"/>
              <a:chExt cx="336" cy="311"/>
            </a:xfrm>
          </p:grpSpPr>
          <p:sp>
            <p:nvSpPr>
              <p:cNvPr id="308276" name="Oval 102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77" name="Text Box 103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/>
                  <a:t>－</a:t>
                </a:r>
              </a:p>
            </p:txBody>
          </p:sp>
          <p:sp>
            <p:nvSpPr>
              <p:cNvPr id="308278" name="Oval 104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105"/>
            <p:cNvGrpSpPr>
              <a:grpSpLocks/>
            </p:cNvGrpSpPr>
            <p:nvPr/>
          </p:nvGrpSpPr>
          <p:grpSpPr bwMode="auto">
            <a:xfrm>
              <a:off x="2520" y="1272"/>
              <a:ext cx="336" cy="311"/>
              <a:chOff x="2568" y="3360"/>
              <a:chExt cx="336" cy="311"/>
            </a:xfrm>
          </p:grpSpPr>
          <p:sp>
            <p:nvSpPr>
              <p:cNvPr id="308273" name="Oval 106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74" name="Text Box 107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/>
                  <a:t>－</a:t>
                </a:r>
              </a:p>
            </p:txBody>
          </p:sp>
          <p:sp>
            <p:nvSpPr>
              <p:cNvPr id="308275" name="Oval 108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109"/>
            <p:cNvGrpSpPr>
              <a:grpSpLocks/>
            </p:cNvGrpSpPr>
            <p:nvPr/>
          </p:nvGrpSpPr>
          <p:grpSpPr bwMode="auto">
            <a:xfrm>
              <a:off x="2520" y="2052"/>
              <a:ext cx="336" cy="311"/>
              <a:chOff x="2568" y="3360"/>
              <a:chExt cx="336" cy="311"/>
            </a:xfrm>
          </p:grpSpPr>
          <p:sp>
            <p:nvSpPr>
              <p:cNvPr id="308270" name="Oval 110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71" name="Text Box 111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/>
                  <a:t>－</a:t>
                </a:r>
              </a:p>
            </p:txBody>
          </p:sp>
          <p:sp>
            <p:nvSpPr>
              <p:cNvPr id="308272" name="Oval 112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Group 113"/>
            <p:cNvGrpSpPr>
              <a:grpSpLocks/>
            </p:cNvGrpSpPr>
            <p:nvPr/>
          </p:nvGrpSpPr>
          <p:grpSpPr bwMode="auto">
            <a:xfrm>
              <a:off x="2520" y="2448"/>
              <a:ext cx="336" cy="311"/>
              <a:chOff x="2568" y="3360"/>
              <a:chExt cx="336" cy="311"/>
            </a:xfrm>
          </p:grpSpPr>
          <p:sp>
            <p:nvSpPr>
              <p:cNvPr id="308267" name="Oval 114"/>
              <p:cNvSpPr>
                <a:spLocks noChangeArrowheads="1"/>
              </p:cNvSpPr>
              <p:nvPr/>
            </p:nvSpPr>
            <p:spPr bwMode="auto">
              <a:xfrm>
                <a:off x="2616" y="34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68" name="Text Box 115"/>
              <p:cNvSpPr txBox="1">
                <a:spLocks noChangeArrowheads="1"/>
              </p:cNvSpPr>
              <p:nvPr/>
            </p:nvSpPr>
            <p:spPr bwMode="auto">
              <a:xfrm>
                <a:off x="2568" y="3360"/>
                <a:ext cx="33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/>
                  <a:t>－</a:t>
                </a:r>
              </a:p>
            </p:txBody>
          </p:sp>
          <p:sp>
            <p:nvSpPr>
              <p:cNvPr id="308269" name="Oval 116"/>
              <p:cNvSpPr>
                <a:spLocks noChangeArrowheads="1"/>
              </p:cNvSpPr>
              <p:nvPr/>
            </p:nvSpPr>
            <p:spPr bwMode="auto">
              <a:xfrm>
                <a:off x="2700" y="3624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5701" name="Text Box 117"/>
          <p:cNvSpPr txBox="1">
            <a:spLocks noChangeArrowheads="1"/>
          </p:cNvSpPr>
          <p:nvPr/>
        </p:nvSpPr>
        <p:spPr bwMode="auto">
          <a:xfrm>
            <a:off x="2840038" y="4859338"/>
            <a:ext cx="4037012" cy="1004887"/>
          </a:xfrm>
          <a:prstGeom prst="rect">
            <a:avLst/>
          </a:prstGeom>
          <a:solidFill>
            <a:srgbClr val="99FFCC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ea typeface="宋体" pitchFamily="2" charset="-122"/>
              </a:rPr>
              <a:t>内电场加强，使扩散停止，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有少量飘移，反向电流很小</a:t>
            </a:r>
            <a:endParaRPr lang="zh-CN" altLang="en-US" b="1">
              <a:solidFill>
                <a:srgbClr val="CC3300"/>
              </a:solidFill>
              <a:ea typeface="宋体" pitchFamily="2" charset="-122"/>
            </a:endParaRPr>
          </a:p>
        </p:txBody>
      </p:sp>
      <p:sp>
        <p:nvSpPr>
          <p:cNvPr id="195702" name="AutoShape 118"/>
          <p:cNvSpPr>
            <a:spLocks noChangeArrowheads="1"/>
          </p:cNvSpPr>
          <p:nvPr/>
        </p:nvSpPr>
        <p:spPr bwMode="auto">
          <a:xfrm>
            <a:off x="1409700" y="3495675"/>
            <a:ext cx="6210300" cy="133350"/>
          </a:xfrm>
          <a:prstGeom prst="leftArrow">
            <a:avLst>
              <a:gd name="adj1" fmla="val 50000"/>
              <a:gd name="adj2" fmla="val 1164286"/>
            </a:avLst>
          </a:prstGeom>
          <a:solidFill>
            <a:srgbClr val="CCFFCC"/>
          </a:solidFill>
          <a:ln w="19050" cap="rnd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703" name="Text Box 119"/>
          <p:cNvSpPr txBox="1">
            <a:spLocks noChangeArrowheads="1"/>
          </p:cNvSpPr>
          <p:nvPr/>
        </p:nvSpPr>
        <p:spPr bwMode="auto">
          <a:xfrm>
            <a:off x="5810250" y="3743325"/>
            <a:ext cx="2076450" cy="1004888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反向饱和电流</a:t>
            </a:r>
          </a:p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CC33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很小，</a:t>
            </a:r>
            <a:r>
              <a:rPr lang="en-US" altLang="zh-CN" b="1">
                <a:solidFill>
                  <a:srgbClr val="CC33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lang="zh-CN" altLang="zh-CN" b="1">
                <a:solidFill>
                  <a:srgbClr val="CC3300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级</a:t>
            </a:r>
            <a:endParaRPr lang="zh-CN" altLang="en-US" b="1">
              <a:solidFill>
                <a:srgbClr val="CC3300"/>
              </a:solidFill>
              <a:latin typeface="宋体" pitchFamily="2" charset="-122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5704" name="Text Box 120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6565900" y="1031875"/>
            <a:ext cx="1620838" cy="466725"/>
          </a:xfrm>
          <a:prstGeom prst="rect">
            <a:avLst/>
          </a:prstGeom>
          <a:noFill/>
          <a:ln w="9525" algn="ctr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动画演示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01" grpId="0" animBg="1" autoUpdateAnimBg="0"/>
      <p:bldP spid="195702" grpId="0" animBg="1"/>
      <p:bldP spid="19570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5984" y="428604"/>
            <a:ext cx="3616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0000FF"/>
                </a:solidFill>
              </a:rPr>
              <a:t>PN </a:t>
            </a:r>
            <a:r>
              <a:rPr kumimoji="1" lang="zh-CN" altLang="en-US" sz="2800" b="1" dirty="0" smtClean="0">
                <a:solidFill>
                  <a:srgbClr val="0000FF"/>
                </a:solidFill>
              </a:rPr>
              <a:t>结</a:t>
            </a:r>
            <a:r>
              <a:rPr kumimoji="1" lang="en-US" altLang="zh-CN" sz="2800" b="1" dirty="0" smtClean="0">
                <a:solidFill>
                  <a:srgbClr val="0000FF"/>
                </a:solidFill>
              </a:rPr>
              <a:t>V-I</a:t>
            </a:r>
            <a:r>
              <a:rPr kumimoji="1" lang="zh-CN" altLang="en-US" sz="2800" b="1" dirty="0" smtClean="0">
                <a:solidFill>
                  <a:srgbClr val="0000FF"/>
                </a:solidFill>
              </a:rPr>
              <a:t>特性的表达式</a:t>
            </a:r>
            <a:endParaRPr lang="zh-CN" altLang="en-US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28926" y="1500174"/>
          <a:ext cx="1903673" cy="406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8" name="公式" r:id="rId3" imgW="1130040" imgH="241200" progId="Equation.3">
                  <p:embed/>
                </p:oleObj>
              </mc:Choice>
              <mc:Fallback>
                <p:oleObj name="公式" r:id="rId3" imgW="11300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1500174"/>
                        <a:ext cx="1903673" cy="4064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928794" y="2643182"/>
          <a:ext cx="290514" cy="41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9" name="公式" r:id="rId5" imgW="152280" imgH="215640" progId="Equation.3">
                  <p:embed/>
                </p:oleObj>
              </mc:Choice>
              <mc:Fallback>
                <p:oleObj name="公式" r:id="rId5" imgW="1522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643182"/>
                        <a:ext cx="290514" cy="41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428860" y="2643182"/>
            <a:ext cx="2108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/>
              <a:t>流过</a:t>
            </a:r>
            <a:r>
              <a:rPr kumimoji="1" lang="en-US" altLang="zh-CN" sz="2000" b="1" dirty="0" smtClean="0"/>
              <a:t>PN </a:t>
            </a:r>
            <a:r>
              <a:rPr kumimoji="1" lang="zh-CN" altLang="en-US" sz="2000" b="1" dirty="0" smtClean="0"/>
              <a:t>结的电流</a:t>
            </a:r>
            <a:endParaRPr lang="zh-CN" altLang="en-US" sz="2000" dirty="0"/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949432" y="3429000"/>
          <a:ext cx="265114" cy="29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0" name="公式" r:id="rId7" imgW="101520" imgH="114120" progId="Equation.3">
                  <p:embed/>
                </p:oleObj>
              </mc:Choice>
              <mc:Fallback>
                <p:oleObj name="公式" r:id="rId7" imgW="101520" imgH="114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32" y="3429000"/>
                        <a:ext cx="265114" cy="298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428860" y="3357562"/>
            <a:ext cx="3413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发射系数，一般取值为“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”</a:t>
            </a:r>
            <a:endParaRPr lang="zh-CN" altLang="en-US" sz="2000" dirty="0"/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928795" y="4071942"/>
          <a:ext cx="428627" cy="36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1" name="公式" r:id="rId9" imgW="139680" imgH="152280" progId="Equation.3">
                  <p:embed/>
                </p:oleObj>
              </mc:Choice>
              <mc:Fallback>
                <p:oleObj name="公式" r:id="rId9" imgW="139680" imgH="152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5" y="4071942"/>
                        <a:ext cx="428627" cy="361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428860" y="4029022"/>
            <a:ext cx="4180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温度的电压当量，其值为“</a:t>
            </a:r>
            <a:r>
              <a:rPr lang="en-US" altLang="zh-CN" sz="2000" dirty="0" smtClean="0"/>
              <a:t>26mV</a:t>
            </a:r>
            <a:r>
              <a:rPr lang="zh-CN" altLang="en-US" sz="2000" dirty="0" smtClean="0"/>
              <a:t>”</a:t>
            </a:r>
            <a:endParaRPr lang="zh-CN" altLang="en-US" sz="2000" dirty="0"/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928794" y="4786322"/>
          <a:ext cx="290514" cy="43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2" name="公式" r:id="rId11" imgW="152280" imgH="228600" progId="Equation.3">
                  <p:embed/>
                </p:oleObj>
              </mc:Choice>
              <mc:Fallback>
                <p:oleObj name="公式" r:id="rId11" imgW="1522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4786322"/>
                        <a:ext cx="290514" cy="435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500298" y="478632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反向饱和电流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092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6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2.2.4  PN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结的反向击穿</a:t>
            </a:r>
          </a:p>
        </p:txBody>
      </p:sp>
      <p:sp>
        <p:nvSpPr>
          <p:cNvPr id="309253" name="Line 5"/>
          <p:cNvSpPr>
            <a:spLocks noChangeShapeType="1"/>
          </p:cNvSpPr>
          <p:nvPr/>
        </p:nvSpPr>
        <p:spPr bwMode="auto">
          <a:xfrm>
            <a:off x="306388" y="889000"/>
            <a:ext cx="46783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54" name="AutoShape 6"/>
          <p:cNvSpPr>
            <a:spLocks noChangeArrowheads="1"/>
          </p:cNvSpPr>
          <p:nvPr/>
        </p:nvSpPr>
        <p:spPr bwMode="auto">
          <a:xfrm>
            <a:off x="993775" y="1258888"/>
            <a:ext cx="2740025" cy="3787775"/>
          </a:xfrm>
          <a:prstGeom prst="bracketPair">
            <a:avLst>
              <a:gd name="adj" fmla="val 16667"/>
            </a:avLst>
          </a:prstGeom>
          <a:noFill/>
          <a:ln w="38100">
            <a:noFill/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marL="1055688" indent="-952500" algn="l">
              <a:spcBef>
                <a:spcPct val="50000"/>
              </a:spcBef>
            </a:pPr>
            <a:r>
              <a:rPr lang="en-US" altLang="zh-CN" sz="2800" b="1"/>
              <a:t>     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电击穿</a:t>
            </a:r>
          </a:p>
          <a:p>
            <a:pPr marL="1055688" indent="-952500" algn="l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可逆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)</a:t>
            </a:r>
          </a:p>
          <a:p>
            <a:pPr marL="1055688" indent="-952500" algn="l">
              <a:spcBef>
                <a:spcPct val="50000"/>
              </a:spcBef>
            </a:pPr>
            <a:endParaRPr lang="en-US" altLang="zh-CN" sz="2800" b="1"/>
          </a:p>
          <a:p>
            <a:pPr marL="1055688" indent="-952500" algn="l">
              <a:spcBef>
                <a:spcPct val="50000"/>
              </a:spcBef>
            </a:pPr>
            <a:r>
              <a:rPr lang="en-US" altLang="zh-CN" sz="2800" b="1"/>
              <a:t>      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热击穿</a:t>
            </a:r>
          </a:p>
          <a:p>
            <a:pPr marL="1055688" indent="-952500" algn="l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不可逆</a:t>
            </a:r>
            <a:r>
              <a:rPr lang="en-US" altLang="zh-CN" b="1"/>
              <a:t>)</a:t>
            </a:r>
          </a:p>
          <a:p>
            <a:pPr marL="1055688" indent="-952500" algn="l">
              <a:spcBef>
                <a:spcPct val="50000"/>
              </a:spcBef>
            </a:pPr>
            <a:r>
              <a:rPr lang="en-US" altLang="en-US" sz="2800" b="1"/>
              <a:t> </a:t>
            </a:r>
            <a:endParaRPr lang="en-US" altLang="zh-CN" sz="2800" b="1"/>
          </a:p>
        </p:txBody>
      </p:sp>
      <p:sp>
        <p:nvSpPr>
          <p:cNvPr id="309255" name="AutoShape 7"/>
          <p:cNvSpPr>
            <a:spLocks/>
          </p:cNvSpPr>
          <p:nvPr/>
        </p:nvSpPr>
        <p:spPr bwMode="auto">
          <a:xfrm>
            <a:off x="1333500" y="1627188"/>
            <a:ext cx="400050" cy="2114550"/>
          </a:xfrm>
          <a:prstGeom prst="leftBrace">
            <a:avLst>
              <a:gd name="adj1" fmla="val 4404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 b="1" i="1">
              <a:ea typeface="宋体" pitchFamily="2" charset="-122"/>
            </a:endParaRP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0" y="2400300"/>
            <a:ext cx="1428750" cy="869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击穿</a:t>
            </a:r>
          </a:p>
          <a:p>
            <a:pPr>
              <a:spcBef>
                <a:spcPct val="50000"/>
              </a:spcBef>
            </a:pPr>
            <a:endParaRPr kumimoji="0" lang="en-US" altLang="zh-CN" sz="180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309257" name="AutoShape 9"/>
          <p:cNvSpPr>
            <a:spLocks/>
          </p:cNvSpPr>
          <p:nvPr/>
        </p:nvSpPr>
        <p:spPr bwMode="auto">
          <a:xfrm>
            <a:off x="3114675" y="998538"/>
            <a:ext cx="228600" cy="1543050"/>
          </a:xfrm>
          <a:prstGeom prst="leftBrace">
            <a:avLst>
              <a:gd name="adj1" fmla="val 562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 b="1" i="1">
              <a:ea typeface="宋体" pitchFamily="2" charset="-122"/>
            </a:endParaRPr>
          </a:p>
        </p:txBody>
      </p:sp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3275013" y="979488"/>
            <a:ext cx="5335587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</a:rPr>
              <a:t>雪崩击穿</a:t>
            </a:r>
            <a:r>
              <a:rPr lang="en-US" altLang="zh-CN" sz="2000" b="1">
                <a:ea typeface="宋体" pitchFamily="2" charset="-122"/>
              </a:rPr>
              <a:t>(avalanche breakdown):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碰撞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载流子倍增效应。</a:t>
            </a: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3249613" y="2081213"/>
            <a:ext cx="5932487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000" b="1">
                <a:latin typeface="宋体" pitchFamily="2" charset="-122"/>
                <a:ea typeface="宋体" pitchFamily="2" charset="-122"/>
              </a:rPr>
              <a:t>齐纳击穿</a:t>
            </a:r>
            <a:r>
              <a:rPr lang="en-US" altLang="zh-CN" sz="2000" b="1">
                <a:ea typeface="宋体" pitchFamily="2" charset="-122"/>
              </a:rPr>
              <a:t>(zener breakdown)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局部电场增强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分离。</a:t>
            </a:r>
          </a:p>
        </p:txBody>
      </p:sp>
      <p:sp>
        <p:nvSpPr>
          <p:cNvPr id="309260" name="Text Box 12"/>
          <p:cNvSpPr txBox="1">
            <a:spLocks noChangeArrowheads="1"/>
          </p:cNvSpPr>
          <p:nvPr/>
        </p:nvSpPr>
        <p:spPr bwMode="auto">
          <a:xfrm>
            <a:off x="1752600" y="4629150"/>
            <a:ext cx="6705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整流二极管    雪崩击穿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多数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309261" name="AutoShape 13"/>
          <p:cNvSpPr>
            <a:spLocks/>
          </p:cNvSpPr>
          <p:nvPr/>
        </p:nvSpPr>
        <p:spPr bwMode="auto">
          <a:xfrm>
            <a:off x="1428750" y="4760913"/>
            <a:ext cx="304800" cy="1885950"/>
          </a:xfrm>
          <a:prstGeom prst="leftBrace">
            <a:avLst>
              <a:gd name="adj1" fmla="val 5156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 sz="2800" b="1" i="1">
              <a:ea typeface="宋体" pitchFamily="2" charset="-122"/>
            </a:endParaRPr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1735138" y="6257925"/>
            <a:ext cx="6705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latin typeface="宋体" pitchFamily="2" charset="-122"/>
                <a:ea typeface="宋体" pitchFamily="2" charset="-122"/>
              </a:rPr>
              <a:t>稳压二极管    齐纳击穿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多数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)</a:t>
            </a:r>
          </a:p>
        </p:txBody>
      </p: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0" y="5391150"/>
            <a:ext cx="12382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击穿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考核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1472" y="0"/>
            <a:ext cx="6705600" cy="70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0" lang="en-US" altLang="zh-CN" sz="4400" b="1" dirty="0" smtClean="0">
                <a:solidFill>
                  <a:srgbClr val="FF0000"/>
                </a:solidFill>
                <a:ea typeface="黑体" pitchFamily="49" charset="-122"/>
              </a:rPr>
              <a:t>2.1  </a:t>
            </a:r>
            <a:r>
              <a:rPr kumimoji="0" lang="zh-CN" altLang="en-US" sz="4400" b="1" dirty="0">
                <a:solidFill>
                  <a:srgbClr val="FF0000"/>
                </a:solidFill>
                <a:ea typeface="黑体" pitchFamily="49" charset="-122"/>
              </a:rPr>
              <a:t>半导体的基本知识</a:t>
            </a:r>
            <a:endParaRPr kumimoji="0" lang="zh-CN" altLang="en-US" sz="60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5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1472" y="1216025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.1.1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600" b="1" dirty="0">
                <a:latin typeface="黑体" pitchFamily="49" charset="-122"/>
                <a:ea typeface="黑体" pitchFamily="49" charset="-122"/>
              </a:rPr>
              <a:t>半导体材料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6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1472" y="2105025"/>
            <a:ext cx="6132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.1.2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600" b="1" dirty="0">
                <a:latin typeface="黑体" pitchFamily="49" charset="-122"/>
                <a:ea typeface="黑体" pitchFamily="49" charset="-122"/>
              </a:rPr>
              <a:t>半导体的共价键结构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7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71472" y="2994025"/>
            <a:ext cx="642942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.1.3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600" b="1" dirty="0">
                <a:latin typeface="黑体" pitchFamily="49" charset="-122"/>
                <a:ea typeface="黑体" pitchFamily="49" charset="-122"/>
              </a:rPr>
              <a:t>本征半导体的导电作用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71472" y="3883025"/>
            <a:ext cx="541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.1.4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600" b="1" dirty="0">
                <a:latin typeface="黑体" pitchFamily="49" charset="-122"/>
                <a:ea typeface="黑体" pitchFamily="49" charset="-122"/>
              </a:rPr>
              <a:t>杂质半导体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6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2.2.5  PN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结的电容效应</a:t>
            </a:r>
          </a:p>
        </p:txBody>
      </p:sp>
      <p:sp>
        <p:nvSpPr>
          <p:cNvPr id="310276" name="Line 4"/>
          <p:cNvSpPr>
            <a:spLocks noChangeShapeType="1"/>
          </p:cNvSpPr>
          <p:nvPr/>
        </p:nvSpPr>
        <p:spPr bwMode="auto">
          <a:xfrm>
            <a:off x="306388" y="889000"/>
            <a:ext cx="46783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403225" y="1671638"/>
            <a:ext cx="7493000" cy="5302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PN</a:t>
            </a:r>
            <a:r>
              <a:rPr lang="zh-CN" altLang="en-US" b="1">
                <a:ea typeface="宋体" pitchFamily="2" charset="-122"/>
              </a:rPr>
              <a:t>结的两种电容效应：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扩散电容</a:t>
            </a:r>
            <a:r>
              <a:rPr lang="en-US" altLang="zh-CN" b="1" i="1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ea typeface="宋体" pitchFamily="2" charset="-122"/>
              </a:rPr>
              <a:t>D</a:t>
            </a:r>
            <a:r>
              <a:rPr lang="zh-CN" altLang="en-US" b="1">
                <a:ea typeface="宋体" pitchFamily="2" charset="-122"/>
              </a:rPr>
              <a:t>和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势垒电容</a:t>
            </a:r>
            <a:r>
              <a:rPr lang="en-US" altLang="zh-CN" b="1" i="1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b="1" baseline="-25000">
                <a:solidFill>
                  <a:srgbClr val="FF0000"/>
                </a:solidFill>
                <a:ea typeface="宋体" pitchFamily="2" charset="-122"/>
              </a:rPr>
              <a:t>B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403225" y="2830513"/>
            <a:ext cx="8231188" cy="775213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PN</a:t>
            </a:r>
            <a:r>
              <a:rPr lang="zh-CN" altLang="en-US" b="1" dirty="0">
                <a:ea typeface="宋体" pitchFamily="2" charset="-122"/>
              </a:rPr>
              <a:t>结处于正向偏置时，多子的扩散导致在</a:t>
            </a:r>
            <a:r>
              <a:rPr lang="en-US" altLang="zh-CN" b="1" dirty="0">
                <a:ea typeface="宋体" pitchFamily="2" charset="-122"/>
              </a:rPr>
              <a:t>P</a:t>
            </a:r>
            <a:r>
              <a:rPr lang="zh-CN" altLang="en-US" b="1" dirty="0">
                <a:ea typeface="宋体" pitchFamily="2" charset="-122"/>
              </a:rPr>
              <a:t>区（</a:t>
            </a:r>
            <a:r>
              <a:rPr lang="en-US" altLang="zh-CN" b="1" dirty="0">
                <a:ea typeface="宋体" pitchFamily="2" charset="-122"/>
              </a:rPr>
              <a:t>N</a:t>
            </a:r>
            <a:r>
              <a:rPr lang="zh-CN" altLang="en-US" b="1" dirty="0">
                <a:ea typeface="宋体" pitchFamily="2" charset="-122"/>
              </a:rPr>
              <a:t>区）靠近结的边缘有高于正常情况的电子（空穴）浓度，这种超量的浓度可视为电荷存储到</a:t>
            </a:r>
            <a:r>
              <a:rPr lang="en-US" altLang="zh-CN" b="1" dirty="0">
                <a:ea typeface="宋体" pitchFamily="2" charset="-122"/>
              </a:rPr>
              <a:t>PN</a:t>
            </a:r>
            <a:r>
              <a:rPr lang="zh-CN" altLang="en-US" b="1" dirty="0">
                <a:ea typeface="宋体" pitchFamily="2" charset="-122"/>
              </a:rPr>
              <a:t>结的</a:t>
            </a:r>
            <a:r>
              <a:rPr lang="zh-CN" altLang="en-US" b="1" dirty="0" smtClean="0">
                <a:ea typeface="宋体" pitchFamily="2" charset="-122"/>
              </a:rPr>
              <a:t>邻域       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97640" name="Text Box 8"/>
          <p:cNvSpPr txBox="1">
            <a:spLocks noChangeArrowheads="1"/>
          </p:cNvSpPr>
          <p:nvPr/>
        </p:nvSpPr>
        <p:spPr bwMode="auto">
          <a:xfrm>
            <a:off x="404813" y="1147763"/>
            <a:ext cx="80899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PN</a:t>
            </a:r>
            <a:r>
              <a:rPr lang="zh-CN" altLang="en-US" b="1">
                <a:ea typeface="宋体" pitchFamily="2" charset="-122"/>
              </a:rPr>
              <a:t>结的电容效应直接影响半导体器件的高频和开关性能</a:t>
            </a:r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406400" y="2324100"/>
            <a:ext cx="2147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1. </a:t>
            </a:r>
            <a:r>
              <a:rPr lang="zh-CN" altLang="zh-CN" b="1">
                <a:solidFill>
                  <a:srgbClr val="800000"/>
                </a:solidFill>
                <a:ea typeface="宋体" pitchFamily="2" charset="-122"/>
              </a:rPr>
              <a:t>扩散电容</a:t>
            </a:r>
            <a:endParaRPr lang="zh-CN" altLang="en-US" b="1">
              <a:solidFill>
                <a:srgbClr val="8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8" grpId="0" autoUpdateAnimBg="0"/>
      <p:bldP spid="197639" grpId="0"/>
      <p:bldP spid="197640" grpId="0"/>
      <p:bldP spid="1976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6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2.2.5  PN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结的电容效应</a:t>
            </a: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306388" y="889000"/>
            <a:ext cx="46783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8662" name="Picture 6"/>
          <p:cNvPicPr>
            <a:picLocks noChangeAspect="1" noChangeArrowheads="1"/>
          </p:cNvPicPr>
          <p:nvPr/>
        </p:nvPicPr>
        <p:blipFill>
          <a:blip r:embed="rId3"/>
          <a:srcRect l="1111" t="2200" r="1414" b="58110"/>
          <a:stretch>
            <a:fillRect/>
          </a:stretch>
        </p:blipFill>
        <p:spPr bwMode="auto">
          <a:xfrm>
            <a:off x="4094163" y="1487488"/>
            <a:ext cx="4594225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774700" y="2154238"/>
          <a:ext cx="300513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4" imgW="1295280" imgH="507960" progId="Equation.3">
                  <p:embed/>
                </p:oleObj>
              </mc:Choice>
              <mc:Fallback>
                <p:oleObj name="公式" r:id="rId4" imgW="129528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154238"/>
                        <a:ext cx="3005138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654050" y="3629025"/>
            <a:ext cx="3440113" cy="8858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000" b="1">
                <a:ea typeface="宋体" pitchFamily="2" charset="-122"/>
              </a:rPr>
              <a:t>PN</a:t>
            </a:r>
            <a:r>
              <a:rPr lang="zh-CN" altLang="en-US" sz="2000" b="1">
                <a:ea typeface="宋体" pitchFamily="2" charset="-122"/>
              </a:rPr>
              <a:t>结反向偏置时，载流子数目很少，扩散电容可忽略</a:t>
            </a:r>
          </a:p>
        </p:txBody>
      </p:sp>
      <p:pic>
        <p:nvPicPr>
          <p:cNvPr id="198665" name="Picture 9"/>
          <p:cNvPicPr>
            <a:picLocks noChangeAspect="1" noChangeArrowheads="1"/>
          </p:cNvPicPr>
          <p:nvPr/>
        </p:nvPicPr>
        <p:blipFill>
          <a:blip r:embed="rId3"/>
          <a:srcRect l="1144" t="48619" r="1448"/>
          <a:stretch>
            <a:fillRect/>
          </a:stretch>
        </p:blipFill>
        <p:spPr bwMode="auto">
          <a:xfrm>
            <a:off x="4094163" y="2894013"/>
            <a:ext cx="459105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663575" y="1268413"/>
            <a:ext cx="2147888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rgbClr val="800000"/>
                </a:solidFill>
                <a:ea typeface="宋体" pitchFamily="2" charset="-122"/>
              </a:rPr>
              <a:t>1. </a:t>
            </a:r>
            <a:r>
              <a:rPr lang="zh-CN" altLang="zh-CN" b="1">
                <a:solidFill>
                  <a:srgbClr val="800000"/>
                </a:solidFill>
                <a:ea typeface="宋体" pitchFamily="2" charset="-122"/>
              </a:rPr>
              <a:t>扩散电容</a:t>
            </a:r>
            <a:endParaRPr lang="zh-CN" altLang="en-US" b="1">
              <a:solidFill>
                <a:srgbClr val="8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/>
      <p:bldP spid="1986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6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2.2.5  PN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结的电容效应</a:t>
            </a:r>
          </a:p>
        </p:txBody>
      </p:sp>
      <p:sp>
        <p:nvSpPr>
          <p:cNvPr id="311300" name="Line 4"/>
          <p:cNvSpPr>
            <a:spLocks noChangeShapeType="1"/>
          </p:cNvSpPr>
          <p:nvPr/>
        </p:nvSpPr>
        <p:spPr bwMode="auto">
          <a:xfrm>
            <a:off x="306388" y="889000"/>
            <a:ext cx="46783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498475" y="1798638"/>
            <a:ext cx="3852863" cy="1257909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</a:rPr>
              <a:t>势垒区是积累空间电荷的区域，当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反向偏置</a:t>
            </a:r>
            <a:r>
              <a:rPr lang="zh-CN" altLang="en-US" b="1" dirty="0">
                <a:ea typeface="宋体" pitchFamily="2" charset="-122"/>
              </a:rPr>
              <a:t>电压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变化</a:t>
            </a:r>
            <a:r>
              <a:rPr lang="zh-CN" altLang="en-US" b="1" dirty="0">
                <a:ea typeface="宋体" pitchFamily="2" charset="-122"/>
              </a:rPr>
              <a:t>时，就会引起积累在势垒区的空间电荷的变化</a:t>
            </a:r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450850" y="1233488"/>
            <a:ext cx="21875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olidFill>
                  <a:srgbClr val="800000"/>
                </a:solidFill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800000"/>
                </a:solidFill>
                <a:ea typeface="宋体" pitchFamily="2" charset="-122"/>
              </a:rPr>
              <a:t>势垒电容</a:t>
            </a:r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514350" y="4006850"/>
            <a:ext cx="5930900" cy="6032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40000"/>
              </a:lnSpc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类似于平板电容器两极板上电荷的变化</a:t>
            </a:r>
          </a:p>
        </p:txBody>
      </p:sp>
      <p:pic>
        <p:nvPicPr>
          <p:cNvPr id="31130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5" y="1171575"/>
            <a:ext cx="4054475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6" grpId="0"/>
      <p:bldP spid="1996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6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2.2.5  PN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结的电容效应</a:t>
            </a:r>
          </a:p>
        </p:txBody>
      </p:sp>
      <p:sp>
        <p:nvSpPr>
          <p:cNvPr id="312324" name="Line 4"/>
          <p:cNvSpPr>
            <a:spLocks noChangeShapeType="1"/>
          </p:cNvSpPr>
          <p:nvPr/>
        </p:nvSpPr>
        <p:spPr bwMode="auto">
          <a:xfrm>
            <a:off x="306388" y="889000"/>
            <a:ext cx="46783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373063" y="1431925"/>
            <a:ext cx="8320087" cy="895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9900"/>
                </a:solidFill>
                <a:ea typeface="宋体" pitchFamily="2" charset="-122"/>
              </a:rPr>
              <a:t>PN</a:t>
            </a:r>
            <a:r>
              <a:rPr lang="zh-CN" altLang="en-US" b="1">
                <a:solidFill>
                  <a:srgbClr val="009900"/>
                </a:solidFill>
                <a:ea typeface="宋体" pitchFamily="2" charset="-122"/>
              </a:rPr>
              <a:t>结的电容效应是扩散电容和势垒电容的综合反映，在高频运用时，须考虑</a:t>
            </a:r>
            <a:r>
              <a:rPr lang="en-US" altLang="zh-CN" b="1">
                <a:solidFill>
                  <a:srgbClr val="009900"/>
                </a:solidFill>
                <a:ea typeface="宋体" pitchFamily="2" charset="-122"/>
              </a:rPr>
              <a:t>PN</a:t>
            </a:r>
            <a:r>
              <a:rPr lang="zh-CN" altLang="en-US" b="1">
                <a:solidFill>
                  <a:srgbClr val="009900"/>
                </a:solidFill>
                <a:ea typeface="宋体" pitchFamily="2" charset="-122"/>
              </a:rPr>
              <a:t>结电容的影响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374650" y="2503488"/>
            <a:ext cx="8361363" cy="12969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009900"/>
                </a:solidFill>
                <a:ea typeface="宋体" pitchFamily="2" charset="-122"/>
              </a:rPr>
              <a:t>PN</a:t>
            </a:r>
            <a:r>
              <a:rPr lang="zh-CN" altLang="en-US" b="1">
                <a:solidFill>
                  <a:srgbClr val="009900"/>
                </a:solidFill>
                <a:ea typeface="宋体" pitchFamily="2" charset="-122"/>
              </a:rPr>
              <a:t>结电容的大小与本身的结构和工艺及外加电压有关。正偏时，结电容较大（主要决定于扩散电容）；反偏时，结电容较小（主要决定于势垒电容）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/>
      <p:bldP spid="2007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68" y="3861048"/>
            <a:ext cx="8552338" cy="8175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2" y="1772816"/>
            <a:ext cx="88868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1752600" y="990600"/>
            <a:ext cx="6705600" cy="70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0" lang="en-US" altLang="zh-CN" sz="4400" b="1" dirty="0" smtClean="0">
                <a:solidFill>
                  <a:srgbClr val="FF0000"/>
                </a:solidFill>
                <a:ea typeface="黑体" pitchFamily="49" charset="-122"/>
              </a:rPr>
              <a:t>2.3  </a:t>
            </a:r>
            <a:r>
              <a:rPr kumimoji="0" lang="zh-CN" altLang="en-US" sz="4400" b="1" dirty="0">
                <a:solidFill>
                  <a:srgbClr val="FF0000"/>
                </a:solidFill>
                <a:ea typeface="黑体" pitchFamily="49" charset="-122"/>
              </a:rPr>
              <a:t>二极管</a:t>
            </a:r>
            <a:endParaRPr kumimoji="0" lang="zh-CN" altLang="en-US" sz="60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313347" name="Line 3"/>
          <p:cNvSpPr>
            <a:spLocks noChangeShapeType="1"/>
          </p:cNvSpPr>
          <p:nvPr/>
        </p:nvSpPr>
        <p:spPr bwMode="auto">
          <a:xfrm>
            <a:off x="1066800" y="1825625"/>
            <a:ext cx="70104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auto">
          <a:xfrm>
            <a:off x="228600" y="152400"/>
            <a:ext cx="6096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49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35088" y="2206625"/>
            <a:ext cx="6132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.3.1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600" b="1" dirty="0">
                <a:latin typeface="黑体" pitchFamily="49" charset="-122"/>
                <a:ea typeface="黑体" pitchFamily="49" charset="-122"/>
              </a:rPr>
              <a:t>半导体二极管的结构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3350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35088" y="3095625"/>
            <a:ext cx="6132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.3.2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600" b="1" dirty="0">
                <a:latin typeface="黑体" pitchFamily="49" charset="-122"/>
                <a:ea typeface="黑体" pitchFamily="49" charset="-122"/>
              </a:rPr>
              <a:t>二极管的伏安特性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3351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35088" y="3984625"/>
            <a:ext cx="6132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.3.3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600" b="1" dirty="0">
                <a:latin typeface="黑体" pitchFamily="49" charset="-122"/>
                <a:ea typeface="黑体" pitchFamily="49" charset="-122"/>
              </a:rPr>
              <a:t>二极管的参数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ransition>
    <p:split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2.3.1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半导体二极管的结构</a:t>
            </a: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306388" y="889000"/>
            <a:ext cx="5399087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469900" y="1038225"/>
            <a:ext cx="5549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半导体二极</a:t>
            </a:r>
            <a:r>
              <a:rPr lang="zh-CN" altLang="en-US" sz="2800" b="1">
                <a:solidFill>
                  <a:schemeClr val="hlink"/>
                </a:solidFill>
                <a:ea typeface="黑体" pitchFamily="49" charset="-122"/>
              </a:rPr>
              <a:t>管</a:t>
            </a:r>
            <a:r>
              <a:rPr lang="en-US" altLang="zh-CN" sz="2800" b="1">
                <a:solidFill>
                  <a:schemeClr val="hlink"/>
                </a:solidFill>
                <a:ea typeface="宋体" pitchFamily="2" charset="-122"/>
              </a:rPr>
              <a:t>(diode insulator)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图片</a:t>
            </a:r>
          </a:p>
        </p:txBody>
      </p:sp>
      <p:graphicFrame>
        <p:nvGraphicFramePr>
          <p:cNvPr id="45058" name="Object 7"/>
          <p:cNvGraphicFramePr>
            <a:graphicFrameLocks noChangeAspect="1"/>
          </p:cNvGraphicFramePr>
          <p:nvPr/>
        </p:nvGraphicFramePr>
        <p:xfrm>
          <a:off x="1449388" y="1685925"/>
          <a:ext cx="6172200" cy="466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BMP 图象" r:id="rId3" imgW="3114355" imgH="2352301" progId="PBrush">
                  <p:embed/>
                </p:oleObj>
              </mc:Choice>
              <mc:Fallback>
                <p:oleObj name="BMP 图象" r:id="rId3" imgW="3114355" imgH="2352301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1685925"/>
                        <a:ext cx="6172200" cy="466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FF"/>
                                </a:gs>
                                <a:gs pos="100000">
                                  <a:srgbClr val="66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2.3.1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半导体二极管的结构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06388" y="889000"/>
            <a:ext cx="5399087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082" name="Object 6"/>
          <p:cNvGraphicFramePr>
            <a:graphicFrameLocks noChangeAspect="1"/>
          </p:cNvGraphicFramePr>
          <p:nvPr/>
        </p:nvGraphicFramePr>
        <p:xfrm>
          <a:off x="1601788" y="1785938"/>
          <a:ext cx="5942012" cy="448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BMP 图象" r:id="rId3" imgW="3114355" imgH="2352301" progId="PBrush">
                  <p:embed/>
                </p:oleObj>
              </mc:Choice>
              <mc:Fallback>
                <p:oleObj name="BMP 图象" r:id="rId3" imgW="3114355" imgH="2352301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1785938"/>
                        <a:ext cx="5942012" cy="448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FF"/>
                                </a:gs>
                                <a:gs pos="100000">
                                  <a:srgbClr val="66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469900" y="1038225"/>
            <a:ext cx="5549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半导体二极</a:t>
            </a:r>
            <a:r>
              <a:rPr lang="zh-CN" altLang="en-US" sz="2800" b="1">
                <a:solidFill>
                  <a:schemeClr val="hlink"/>
                </a:solidFill>
                <a:ea typeface="黑体" pitchFamily="49" charset="-122"/>
              </a:rPr>
              <a:t>管</a:t>
            </a:r>
            <a:r>
              <a:rPr lang="en-US" altLang="zh-CN" sz="2800" b="1">
                <a:solidFill>
                  <a:schemeClr val="hlink"/>
                </a:solidFill>
                <a:ea typeface="宋体" pitchFamily="2" charset="-122"/>
              </a:rPr>
              <a:t>(diode insulator)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图片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4710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2.3.1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半导体二极管的结构</a:t>
            </a: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306388" y="889000"/>
            <a:ext cx="5399087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06" name="Object 6"/>
          <p:cNvGraphicFramePr>
            <a:graphicFrameLocks noChangeAspect="1"/>
          </p:cNvGraphicFramePr>
          <p:nvPr/>
        </p:nvGraphicFramePr>
        <p:xfrm>
          <a:off x="1550988" y="1914525"/>
          <a:ext cx="6172200" cy="466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BMP 图象" r:id="rId3" imgW="3114355" imgH="2352301" progId="PBrush">
                  <p:embed/>
                </p:oleObj>
              </mc:Choice>
              <mc:Fallback>
                <p:oleObj name="BMP 图象" r:id="rId3" imgW="3114355" imgH="2352301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914525"/>
                        <a:ext cx="6172200" cy="466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FF"/>
                                </a:gs>
                                <a:gs pos="100000">
                                  <a:srgbClr val="66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69900" y="1038225"/>
            <a:ext cx="5549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半导体二极</a:t>
            </a:r>
            <a:r>
              <a:rPr lang="zh-CN" altLang="en-US" sz="2800" b="1">
                <a:solidFill>
                  <a:schemeClr val="hlink"/>
                </a:solidFill>
                <a:ea typeface="黑体" pitchFamily="49" charset="-122"/>
              </a:rPr>
              <a:t>管</a:t>
            </a:r>
            <a:r>
              <a:rPr lang="en-US" altLang="zh-CN" sz="2800" b="1">
                <a:solidFill>
                  <a:schemeClr val="hlink"/>
                </a:solidFill>
                <a:ea typeface="宋体" pitchFamily="2" charset="-122"/>
              </a:rPr>
              <a:t>(diode insulator)</a:t>
            </a:r>
            <a:r>
              <a:rPr lang="zh-CN" altLang="en-US" sz="2800" b="1">
                <a:solidFill>
                  <a:srgbClr val="0000FF"/>
                </a:solidFill>
                <a:ea typeface="黑体" pitchFamily="49" charset="-122"/>
              </a:rPr>
              <a:t>图片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2.3.1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半导体二极管的结构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306388" y="889000"/>
            <a:ext cx="5399087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357188" y="1033463"/>
            <a:ext cx="79248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000" b="1">
                <a:ea typeface="宋体" pitchFamily="2" charset="-122"/>
              </a:rPr>
              <a:t>         </a:t>
            </a:r>
            <a:r>
              <a:rPr lang="zh-CN" altLang="en-US" b="1">
                <a:ea typeface="宋体" pitchFamily="2" charset="-122"/>
              </a:rPr>
              <a:t>在</a:t>
            </a:r>
            <a:r>
              <a:rPr lang="en-US" altLang="zh-CN" b="1">
                <a:ea typeface="宋体" pitchFamily="2" charset="-122"/>
              </a:rPr>
              <a:t>PN</a:t>
            </a:r>
            <a:r>
              <a:rPr lang="zh-CN" altLang="en-US" b="1">
                <a:ea typeface="宋体" pitchFamily="2" charset="-122"/>
              </a:rPr>
              <a:t>结上加上引线和封装，就成为一个二极管。二极管按结构分有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点接触型、面接触型和平面型</a:t>
            </a:r>
            <a:r>
              <a:rPr lang="zh-CN" altLang="en-US" b="1">
                <a:ea typeface="宋体" pitchFamily="2" charset="-122"/>
              </a:rPr>
              <a:t>三大类。</a:t>
            </a: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762000" y="2317750"/>
            <a:ext cx="2836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(1)  </a:t>
            </a:r>
            <a:r>
              <a:rPr lang="zh-CN" altLang="en-US" b="1">
                <a:solidFill>
                  <a:srgbClr val="0000FF"/>
                </a:solidFill>
                <a:ea typeface="宋体" pitchFamily="2" charset="-122"/>
              </a:rPr>
              <a:t>点接触型二极管</a:t>
            </a:r>
          </a:p>
        </p:txBody>
      </p:sp>
      <p:graphicFrame>
        <p:nvGraphicFramePr>
          <p:cNvPr id="48130" name="Object 8"/>
          <p:cNvGraphicFramePr>
            <a:graphicFrameLocks/>
          </p:cNvGraphicFramePr>
          <p:nvPr/>
        </p:nvGraphicFramePr>
        <p:xfrm>
          <a:off x="2287588" y="3111500"/>
          <a:ext cx="4494212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BMP 图象" r:id="rId3" imgW="2381704" imgH="1257334" progId="PBrush">
                  <p:embed/>
                </p:oleObj>
              </mc:Choice>
              <mc:Fallback>
                <p:oleObj name="BMP 图象" r:id="rId3" imgW="2381704" imgH="1257334" progId="PBrush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111500"/>
                        <a:ext cx="4494212" cy="1843088"/>
                      </a:xfrm>
                      <a:prstGeom prst="rect">
                        <a:avLst/>
                      </a:prstGeom>
                      <a:noFill/>
                      <a:ln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FF00"/>
                                </a:gs>
                                <a:gs pos="100000">
                                  <a:srgbClr val="66FFFF"/>
                                </a:gs>
                              </a:gsLst>
                              <a:path path="rect">
                                <a:fillToRect t="100000" r="100000"/>
                              </a:path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5392738" y="5016500"/>
            <a:ext cx="174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(a)</a:t>
            </a:r>
            <a:r>
              <a:rPr lang="zh-CN" altLang="zh-CN" sz="2000" b="1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点接触型</a:t>
            </a:r>
            <a:r>
              <a:rPr lang="zh-CN" altLang="zh-CN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zh-CN" altLang="en-US">
              <a:solidFill>
                <a:srgbClr val="FF0066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1784350" y="5046663"/>
            <a:ext cx="248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000" b="1">
                <a:solidFill>
                  <a:srgbClr val="FF0066"/>
                </a:solidFill>
                <a:ea typeface="宋体" pitchFamily="2" charset="-122"/>
              </a:rPr>
              <a:t>二极管的结构示意图</a:t>
            </a:r>
            <a:endParaRPr lang="zh-CN" altLang="en-US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205836" name="AutoShape 12"/>
          <p:cNvSpPr>
            <a:spLocks noChangeArrowheads="1"/>
          </p:cNvSpPr>
          <p:nvPr/>
        </p:nvSpPr>
        <p:spPr bwMode="auto">
          <a:xfrm>
            <a:off x="4060825" y="1592263"/>
            <a:ext cx="4800600" cy="1641475"/>
          </a:xfrm>
          <a:prstGeom prst="wedgeEllipseCallout">
            <a:avLst>
              <a:gd name="adj1" fmla="val -52116"/>
              <a:gd name="adj2" fmla="val 51352"/>
            </a:avLst>
          </a:prstGeom>
          <a:gradFill rotWithShape="0">
            <a:gsLst>
              <a:gs pos="0">
                <a:srgbClr val="00FF00"/>
              </a:gs>
              <a:gs pos="100000">
                <a:srgbClr val="66FFFF"/>
              </a:gs>
            </a:gsLst>
            <a:path path="rect">
              <a:fillToRect t="100000" r="100000"/>
            </a:path>
          </a:gradFill>
          <a:ln w="9525">
            <a:noFill/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l"/>
            <a:r>
              <a:rPr lang="en-US" altLang="zh-CN" b="1">
                <a:ea typeface="宋体" pitchFamily="2" charset="-122"/>
              </a:rPr>
              <a:t>         PN</a:t>
            </a:r>
            <a:r>
              <a:rPr lang="zh-CN" altLang="en-US" b="1">
                <a:ea typeface="宋体" pitchFamily="2" charset="-122"/>
              </a:rPr>
              <a:t>结面积小，结电容小，用于检波和变频等高频电路。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71525" y="1479567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785830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1625" y="1989155"/>
            <a:ext cx="8343900" cy="36933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052513" indent="-1052513"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导体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(conductor)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自然界中很容易导电的物质称为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导体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，金属一般都是导体。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55588" y="3359167"/>
            <a:ext cx="8361362" cy="64633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428750" indent="-1428750"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绝缘体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(semiconductor)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有的物质几乎不导电，称为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绝缘体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，如橡皮、陶瓷、塑料和石英。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8925" y="4741880"/>
            <a:ext cx="8361363" cy="64633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428750" indent="-1428750"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半导体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(insulator)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另有一类物质的导电特性处于导体和绝缘体之间，称为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半导体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，如锗、硅、砷化镓和一些硫化物、氧化物等。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8263" y="584217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§2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.1.1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半导体材料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2.3.1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半导体二极管的结构</a:t>
            </a:r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306388" y="889000"/>
            <a:ext cx="5399087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720725" y="1147763"/>
            <a:ext cx="2836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(2)  </a:t>
            </a:r>
            <a:r>
              <a:rPr lang="zh-CN" altLang="en-US" b="1">
                <a:solidFill>
                  <a:srgbClr val="0000FF"/>
                </a:solidFill>
                <a:ea typeface="宋体" pitchFamily="2" charset="-122"/>
              </a:rPr>
              <a:t>面接触型二极管</a:t>
            </a:r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>
            <a:off x="3730625" y="2141538"/>
            <a:ext cx="4384675" cy="1549400"/>
          </a:xfrm>
          <a:prstGeom prst="wedgeEllipseCallout">
            <a:avLst>
              <a:gd name="adj1" fmla="val -62528"/>
              <a:gd name="adj2" fmla="val -27606"/>
            </a:avLst>
          </a:prstGeom>
          <a:gradFill rotWithShape="0">
            <a:gsLst>
              <a:gs pos="0">
                <a:srgbClr val="FFCCFF"/>
              </a:gs>
              <a:gs pos="50000">
                <a:srgbClr val="FFFFCC"/>
              </a:gs>
              <a:gs pos="100000">
                <a:srgbClr val="FFCC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l"/>
            <a:r>
              <a:rPr lang="en-US" altLang="zh-CN" b="1">
                <a:ea typeface="宋体" pitchFamily="2" charset="-122"/>
              </a:rPr>
              <a:t>        PN</a:t>
            </a:r>
            <a:r>
              <a:rPr lang="zh-CN" altLang="en-US" b="1">
                <a:ea typeface="宋体" pitchFamily="2" charset="-122"/>
              </a:rPr>
              <a:t>结面积大，用于工频大电流整流电路。</a:t>
            </a:r>
          </a:p>
        </p:txBody>
      </p:sp>
      <p:graphicFrame>
        <p:nvGraphicFramePr>
          <p:cNvPr id="49154" name="Object 8"/>
          <p:cNvGraphicFramePr>
            <a:graphicFrameLocks/>
          </p:cNvGraphicFramePr>
          <p:nvPr/>
        </p:nvGraphicFramePr>
        <p:xfrm>
          <a:off x="1079500" y="1778000"/>
          <a:ext cx="1981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BMP 图象" r:id="rId3" imgW="1571844" imgH="1580952" progId="PBrush">
                  <p:embed/>
                </p:oleObj>
              </mc:Choice>
              <mc:Fallback>
                <p:oleObj name="BMP 图象" r:id="rId3" imgW="1571844" imgH="1580952" progId="PBrush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778000"/>
                        <a:ext cx="1981200" cy="2286000"/>
                      </a:xfrm>
                      <a:prstGeom prst="rect">
                        <a:avLst/>
                      </a:prstGeom>
                      <a:noFill/>
                      <a:ln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FF00"/>
                                </a:gs>
                                <a:gs pos="100000">
                                  <a:srgbClr val="66FFFF"/>
                                </a:gs>
                              </a:gsLst>
                              <a:path path="rect">
                                <a:fillToRect t="100000" r="100000"/>
                              </a:path>
                            </a:gra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1249363" y="4124325"/>
            <a:ext cx="159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(b)</a:t>
            </a:r>
            <a:r>
              <a:rPr lang="zh-CN" altLang="en-US" sz="2000" b="1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面接触型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733425" y="1135063"/>
            <a:ext cx="2530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(3)  </a:t>
            </a:r>
            <a:r>
              <a:rPr lang="zh-CN" altLang="en-US" b="1">
                <a:solidFill>
                  <a:srgbClr val="0000FF"/>
                </a:solidFill>
                <a:ea typeface="宋体" pitchFamily="2" charset="-122"/>
              </a:rPr>
              <a:t>平面型二极管</a:t>
            </a:r>
            <a:endParaRPr lang="zh-CN" altLang="en-US" sz="2000" b="1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1604963" y="3651250"/>
            <a:ext cx="1336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(c)</a:t>
            </a:r>
            <a:r>
              <a:rPr lang="zh-CN" altLang="en-US" sz="2000" b="1">
                <a:solidFill>
                  <a:srgbClr val="FF0066"/>
                </a:solidFill>
                <a:latin typeface="宋体" pitchFamily="2" charset="-122"/>
                <a:ea typeface="宋体" pitchFamily="2" charset="-122"/>
              </a:rPr>
              <a:t>平面型</a:t>
            </a:r>
            <a:endParaRPr lang="zh-CN" altLang="en-US" sz="2000" b="1">
              <a:ea typeface="宋体" pitchFamily="2" charset="-122"/>
            </a:endParaRPr>
          </a:p>
        </p:txBody>
      </p:sp>
      <p:graphicFrame>
        <p:nvGraphicFramePr>
          <p:cNvPr id="50178" name="Object 4"/>
          <p:cNvGraphicFramePr>
            <a:graphicFrameLocks noChangeAspect="1"/>
          </p:cNvGraphicFramePr>
          <p:nvPr/>
        </p:nvGraphicFramePr>
        <p:xfrm>
          <a:off x="1257300" y="1716088"/>
          <a:ext cx="2062163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图片" r:id="rId3" imgW="1876320" imgH="1609560" progId="Word.Picture.8">
                  <p:embed/>
                </p:oleObj>
              </mc:Choice>
              <mc:Fallback>
                <p:oleObj name="图片" r:id="rId3" imgW="1876320" imgH="160956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716088"/>
                        <a:ext cx="2062163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511175" y="4210050"/>
            <a:ext cx="465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(4) </a:t>
            </a:r>
            <a:r>
              <a:rPr lang="zh-CN" altLang="en-US" b="1">
                <a:solidFill>
                  <a:srgbClr val="0000FF"/>
                </a:solidFill>
                <a:ea typeface="宋体" pitchFamily="2" charset="-122"/>
              </a:rPr>
              <a:t>二极管的代表符号</a:t>
            </a:r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(symbol)</a:t>
            </a:r>
            <a:endParaRPr lang="en-US" altLang="zh-CN" sz="20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50179" name="Object 6"/>
          <p:cNvGraphicFramePr>
            <a:graphicFrameLocks noChangeAspect="1"/>
          </p:cNvGraphicFramePr>
          <p:nvPr/>
        </p:nvGraphicFramePr>
        <p:xfrm>
          <a:off x="1603375" y="4827588"/>
          <a:ext cx="2803525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图片" r:id="rId5" imgW="1866960" imgH="971640" progId="Word.Picture.8">
                  <p:embed/>
                </p:oleObj>
              </mc:Choice>
              <mc:Fallback>
                <p:oleObj name="图片" r:id="rId5" imgW="1866960" imgH="9716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827588"/>
                        <a:ext cx="2803525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930275" y="5351463"/>
            <a:ext cx="42830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宋体" pitchFamily="2" charset="-122"/>
              </a:rPr>
              <a:t>anode                 cathode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211138" y="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</a:rPr>
              <a:t>§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itchFamily="2" charset="-122"/>
              </a:rPr>
              <a:t>2.3.1  </a:t>
            </a:r>
            <a:r>
              <a:rPr lang="zh-CN" altLang="en-US" sz="3200" b="1" dirty="0">
                <a:solidFill>
                  <a:srgbClr val="0000FF"/>
                </a:solidFill>
                <a:ea typeface="宋体" pitchFamily="2" charset="-122"/>
              </a:rPr>
              <a:t>半导体二极管的结构</a:t>
            </a: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306388" y="889000"/>
            <a:ext cx="5399087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4567238" y="1008063"/>
            <a:ext cx="4576762" cy="2157412"/>
          </a:xfrm>
          <a:prstGeom prst="wedgeEllipseCallout">
            <a:avLst>
              <a:gd name="adj1" fmla="val -86106"/>
              <a:gd name="adj2" fmla="val 54981"/>
            </a:avLst>
          </a:prstGeom>
          <a:gradFill rotWithShape="0">
            <a:gsLst>
              <a:gs pos="0">
                <a:srgbClr val="FFFFFF"/>
              </a:gs>
              <a:gs pos="100000">
                <a:srgbClr val="66FFFF"/>
              </a:gs>
            </a:gsLst>
            <a:path path="rect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lIns="0" rIns="0" anchor="ctr">
            <a:spAutoFit/>
          </a:bodyPr>
          <a:lstStyle/>
          <a:p>
            <a:pPr algn="l"/>
            <a:r>
              <a:rPr lang="en-US" altLang="zh-CN" b="1">
                <a:ea typeface="宋体" pitchFamily="2" charset="-122"/>
              </a:rPr>
              <a:t>          </a:t>
            </a:r>
            <a:r>
              <a:rPr lang="zh-CN" altLang="en-US" b="1">
                <a:ea typeface="宋体" pitchFamily="2" charset="-122"/>
              </a:rPr>
              <a:t>往往用于集成电路制造艺中。</a:t>
            </a:r>
            <a:r>
              <a:rPr lang="en-US" altLang="zh-CN" b="1">
                <a:ea typeface="宋体" pitchFamily="2" charset="-122"/>
              </a:rPr>
              <a:t>PN </a:t>
            </a:r>
            <a:r>
              <a:rPr lang="zh-CN" altLang="en-US" b="1">
                <a:ea typeface="宋体" pitchFamily="2" charset="-122"/>
              </a:rPr>
              <a:t>结面积可大可小，用于高频整流和开关电路中。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(14-</a:t>
            </a:r>
            <a:fld id="{80A2FC80-CB60-4DA2-B58B-2B184B1F7C6A}" type="slidenum">
              <a:rPr lang="en-US" altLang="zh-CN"/>
              <a:pPr/>
              <a:t>32</a:t>
            </a:fld>
            <a:r>
              <a:rPr lang="en-US" altLang="zh-CN"/>
              <a:t>)</a:t>
            </a:r>
          </a:p>
        </p:txBody>
      </p:sp>
      <p:grpSp>
        <p:nvGrpSpPr>
          <p:cNvPr id="198671" name="Group 15"/>
          <p:cNvGrpSpPr>
            <a:grpSpLocks/>
          </p:cNvGrpSpPr>
          <p:nvPr/>
        </p:nvGrpSpPr>
        <p:grpSpPr bwMode="auto">
          <a:xfrm>
            <a:off x="2133600" y="811213"/>
            <a:ext cx="5362575" cy="4278312"/>
            <a:chOff x="1344" y="547"/>
            <a:chExt cx="3378" cy="2695"/>
          </a:xfrm>
        </p:grpSpPr>
        <p:sp>
          <p:nvSpPr>
            <p:cNvPr id="198672" name="Line 16"/>
            <p:cNvSpPr>
              <a:spLocks noChangeShapeType="1"/>
            </p:cNvSpPr>
            <p:nvPr/>
          </p:nvSpPr>
          <p:spPr bwMode="auto">
            <a:xfrm>
              <a:off x="2706" y="732"/>
              <a:ext cx="0" cy="25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8673" name="Line 17"/>
            <p:cNvSpPr>
              <a:spLocks noChangeShapeType="1"/>
            </p:cNvSpPr>
            <p:nvPr/>
          </p:nvSpPr>
          <p:spPr bwMode="auto">
            <a:xfrm rot="5400000">
              <a:off x="2775" y="630"/>
              <a:ext cx="0" cy="28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8674" name="Freeform 18"/>
            <p:cNvSpPr>
              <a:spLocks/>
            </p:cNvSpPr>
            <p:nvPr/>
          </p:nvSpPr>
          <p:spPr bwMode="auto">
            <a:xfrm>
              <a:off x="2706" y="763"/>
              <a:ext cx="609" cy="1306"/>
            </a:xfrm>
            <a:custGeom>
              <a:avLst/>
              <a:gdLst>
                <a:gd name="T0" fmla="*/ 0 w 609"/>
                <a:gd name="T1" fmla="*/ 1689 h 1693"/>
                <a:gd name="T2" fmla="*/ 276 w 609"/>
                <a:gd name="T3" fmla="*/ 1677 h 1693"/>
                <a:gd name="T4" fmla="*/ 355 w 609"/>
                <a:gd name="T5" fmla="*/ 1591 h 1693"/>
                <a:gd name="T6" fmla="*/ 380 w 609"/>
                <a:gd name="T7" fmla="*/ 1533 h 1693"/>
                <a:gd name="T8" fmla="*/ 400 w 609"/>
                <a:gd name="T9" fmla="*/ 1457 h 1693"/>
                <a:gd name="T10" fmla="*/ 436 w 609"/>
                <a:gd name="T11" fmla="*/ 1255 h 1693"/>
                <a:gd name="T12" fmla="*/ 609 w 609"/>
                <a:gd name="T13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9" h="1693">
                  <a:moveTo>
                    <a:pt x="0" y="1689"/>
                  </a:moveTo>
                  <a:cubicBezTo>
                    <a:pt x="46" y="1687"/>
                    <a:pt x="217" y="1693"/>
                    <a:pt x="276" y="1677"/>
                  </a:cubicBezTo>
                  <a:cubicBezTo>
                    <a:pt x="335" y="1661"/>
                    <a:pt x="338" y="1615"/>
                    <a:pt x="355" y="1591"/>
                  </a:cubicBezTo>
                  <a:cubicBezTo>
                    <a:pt x="372" y="1567"/>
                    <a:pt x="373" y="1555"/>
                    <a:pt x="380" y="1533"/>
                  </a:cubicBezTo>
                  <a:cubicBezTo>
                    <a:pt x="387" y="1511"/>
                    <a:pt x="391" y="1503"/>
                    <a:pt x="400" y="1457"/>
                  </a:cubicBezTo>
                  <a:cubicBezTo>
                    <a:pt x="409" y="1411"/>
                    <a:pt x="401" y="1498"/>
                    <a:pt x="436" y="1255"/>
                  </a:cubicBezTo>
                  <a:cubicBezTo>
                    <a:pt x="471" y="1012"/>
                    <a:pt x="580" y="209"/>
                    <a:pt x="609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8675" name="Line 19"/>
            <p:cNvSpPr>
              <a:spLocks noChangeShapeType="1"/>
            </p:cNvSpPr>
            <p:nvPr/>
          </p:nvSpPr>
          <p:spPr bwMode="auto">
            <a:xfrm>
              <a:off x="2706" y="2066"/>
              <a:ext cx="0" cy="0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8676" name="Freeform 20"/>
            <p:cNvSpPr>
              <a:spLocks/>
            </p:cNvSpPr>
            <p:nvPr/>
          </p:nvSpPr>
          <p:spPr bwMode="auto">
            <a:xfrm>
              <a:off x="1554" y="2066"/>
              <a:ext cx="1152" cy="1065"/>
            </a:xfrm>
            <a:custGeom>
              <a:avLst/>
              <a:gdLst>
                <a:gd name="T0" fmla="*/ 1152 w 1152"/>
                <a:gd name="T1" fmla="*/ 0 h 1380"/>
                <a:gd name="T2" fmla="*/ 1086 w 1152"/>
                <a:gd name="T3" fmla="*/ 48 h 1380"/>
                <a:gd name="T4" fmla="*/ 966 w 1152"/>
                <a:gd name="T5" fmla="*/ 60 h 1380"/>
                <a:gd name="T6" fmla="*/ 558 w 1152"/>
                <a:gd name="T7" fmla="*/ 66 h 1380"/>
                <a:gd name="T8" fmla="*/ 258 w 1152"/>
                <a:gd name="T9" fmla="*/ 78 h 1380"/>
                <a:gd name="T10" fmla="*/ 162 w 1152"/>
                <a:gd name="T11" fmla="*/ 114 h 1380"/>
                <a:gd name="T12" fmla="*/ 114 w 1152"/>
                <a:gd name="T13" fmla="*/ 276 h 1380"/>
                <a:gd name="T14" fmla="*/ 0 w 1152"/>
                <a:gd name="T15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2" h="1380">
                  <a:moveTo>
                    <a:pt x="1152" y="0"/>
                  </a:moveTo>
                  <a:cubicBezTo>
                    <a:pt x="1141" y="8"/>
                    <a:pt x="1117" y="38"/>
                    <a:pt x="1086" y="48"/>
                  </a:cubicBezTo>
                  <a:cubicBezTo>
                    <a:pt x="1055" y="58"/>
                    <a:pt x="1054" y="57"/>
                    <a:pt x="966" y="60"/>
                  </a:cubicBezTo>
                  <a:cubicBezTo>
                    <a:pt x="878" y="63"/>
                    <a:pt x="676" y="63"/>
                    <a:pt x="558" y="66"/>
                  </a:cubicBezTo>
                  <a:cubicBezTo>
                    <a:pt x="440" y="69"/>
                    <a:pt x="324" y="70"/>
                    <a:pt x="258" y="78"/>
                  </a:cubicBezTo>
                  <a:cubicBezTo>
                    <a:pt x="192" y="86"/>
                    <a:pt x="186" y="81"/>
                    <a:pt x="162" y="114"/>
                  </a:cubicBezTo>
                  <a:cubicBezTo>
                    <a:pt x="138" y="147"/>
                    <a:pt x="141" y="65"/>
                    <a:pt x="114" y="276"/>
                  </a:cubicBezTo>
                  <a:cubicBezTo>
                    <a:pt x="87" y="487"/>
                    <a:pt x="24" y="1150"/>
                    <a:pt x="0" y="138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8677" name="Text Box 21"/>
            <p:cNvSpPr txBox="1">
              <a:spLocks noChangeArrowheads="1"/>
            </p:cNvSpPr>
            <p:nvPr/>
          </p:nvSpPr>
          <p:spPr bwMode="auto">
            <a:xfrm>
              <a:off x="4002" y="1883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ea typeface="楷体_GB2312" pitchFamily="49" charset="-122"/>
                </a:rPr>
                <a:t>U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98678" name="Text Box 22"/>
            <p:cNvSpPr txBox="1">
              <a:spLocks noChangeArrowheads="1"/>
            </p:cNvSpPr>
            <p:nvPr/>
          </p:nvSpPr>
          <p:spPr bwMode="auto">
            <a:xfrm>
              <a:off x="2736" y="547"/>
              <a:ext cx="2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endParaRPr lang="en-US" altLang="zh-CN" sz="28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98659" name="Line 3"/>
          <p:cNvSpPr>
            <a:spLocks noChangeShapeType="1"/>
          </p:cNvSpPr>
          <p:nvPr/>
        </p:nvSpPr>
        <p:spPr bwMode="auto">
          <a:xfrm flipV="1">
            <a:off x="4295775" y="3219450"/>
            <a:ext cx="442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sm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364288" y="3752850"/>
            <a:ext cx="1470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硅管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0.5V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锗管</a:t>
            </a:r>
            <a:r>
              <a:rPr lang="zh-CN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0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.1V</a:t>
            </a:r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 flipV="1">
            <a:off x="5181600" y="1619250"/>
            <a:ext cx="0" cy="1600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2667000" y="3219450"/>
            <a:ext cx="0" cy="22860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AutoShape 7"/>
          <p:cNvSpPr>
            <a:spLocks noChangeArrowheads="1"/>
          </p:cNvSpPr>
          <p:nvPr/>
        </p:nvSpPr>
        <p:spPr bwMode="auto">
          <a:xfrm>
            <a:off x="428625" y="3319463"/>
            <a:ext cx="1639888" cy="769937"/>
          </a:xfrm>
          <a:prstGeom prst="wedgeRoundRectCallout">
            <a:avLst>
              <a:gd name="adj1" fmla="val 81171"/>
              <a:gd name="adj2" fmla="val -55565"/>
              <a:gd name="adj3" fmla="val 16667"/>
            </a:avLst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zh-CN" altLang="en-US" sz="2400">
                <a:solidFill>
                  <a:srgbClr val="003366"/>
                </a:solidFill>
                <a:ea typeface="楷体_GB2312" pitchFamily="49" charset="-122"/>
              </a:rPr>
              <a:t>反向击穿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zh-CN" altLang="en-US" sz="2400">
                <a:solidFill>
                  <a:srgbClr val="003366"/>
                </a:solidFill>
                <a:ea typeface="楷体_GB2312" pitchFamily="49" charset="-122"/>
              </a:rPr>
              <a:t>电压</a:t>
            </a:r>
            <a:r>
              <a:rPr lang="en-US" altLang="zh-CN" sz="2400" i="1">
                <a:solidFill>
                  <a:srgbClr val="003366"/>
                </a:solidFill>
                <a:ea typeface="楷体_GB2312" pitchFamily="49" charset="-122"/>
              </a:rPr>
              <a:t>U</a:t>
            </a:r>
            <a:r>
              <a:rPr lang="en-US" altLang="zh-CN" sz="2400" baseline="-25000">
                <a:solidFill>
                  <a:srgbClr val="003366"/>
                </a:solidFill>
                <a:ea typeface="楷体_GB2312" pitchFamily="49" charset="-122"/>
              </a:rPr>
              <a:t>(BR)</a:t>
            </a:r>
            <a:endParaRPr lang="en-US" altLang="zh-CN" sz="2400" u="sng">
              <a:solidFill>
                <a:srgbClr val="003366"/>
              </a:solidFill>
              <a:ea typeface="楷体_GB2312" pitchFamily="49" charset="-122"/>
            </a:endParaRPr>
          </a:p>
        </p:txBody>
      </p:sp>
      <p:sp>
        <p:nvSpPr>
          <p:cNvPr id="198664" name="AutoShape 8"/>
          <p:cNvSpPr>
            <a:spLocks noChangeArrowheads="1"/>
          </p:cNvSpPr>
          <p:nvPr/>
        </p:nvSpPr>
        <p:spPr bwMode="auto">
          <a:xfrm>
            <a:off x="5494338" y="2443163"/>
            <a:ext cx="1593850" cy="544512"/>
          </a:xfrm>
          <a:prstGeom prst="wedgeRoundRectCallout">
            <a:avLst>
              <a:gd name="adj1" fmla="val -62250"/>
              <a:gd name="adj2" fmla="val 77699"/>
              <a:gd name="adj3" fmla="val 16667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003366"/>
                </a:solidFill>
                <a:ea typeface="楷体_GB2312" pitchFamily="49" charset="-122"/>
              </a:rPr>
              <a:t>导通压降</a:t>
            </a: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4953000" y="5470525"/>
            <a:ext cx="37925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外加电压大于死区电压，二极管才能导通。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533400" y="5470525"/>
            <a:ext cx="38242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外加电压大于反向击穿电压时，二极管被击穿，失去单向导电性。</a:t>
            </a:r>
          </a:p>
        </p:txBody>
      </p:sp>
      <p:sp>
        <p:nvSpPr>
          <p:cNvPr id="198667" name="AutoShape 11"/>
          <p:cNvSpPr>
            <a:spLocks noChangeArrowheads="1"/>
          </p:cNvSpPr>
          <p:nvPr/>
        </p:nvSpPr>
        <p:spPr bwMode="auto">
          <a:xfrm>
            <a:off x="5486400" y="897409"/>
            <a:ext cx="1774825" cy="587375"/>
          </a:xfrm>
          <a:prstGeom prst="wedgeRoundRectCallout">
            <a:avLst>
              <a:gd name="adj1" fmla="val -66727"/>
              <a:gd name="adj2" fmla="val 138917"/>
              <a:gd name="adj3" fmla="val 16667"/>
            </a:avLst>
          </a:prstGeom>
          <a:solidFill>
            <a:srgbClr val="FF0000">
              <a:alpha val="38000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003366"/>
                </a:solidFill>
                <a:ea typeface="楷体_GB2312" pitchFamily="49" charset="-122"/>
              </a:rPr>
              <a:t>正向特性</a:t>
            </a:r>
          </a:p>
        </p:txBody>
      </p:sp>
      <p:sp>
        <p:nvSpPr>
          <p:cNvPr id="198668" name="AutoShape 12"/>
          <p:cNvSpPr>
            <a:spLocks noChangeArrowheads="1"/>
          </p:cNvSpPr>
          <p:nvPr/>
        </p:nvSpPr>
        <p:spPr bwMode="auto">
          <a:xfrm>
            <a:off x="533400" y="4625975"/>
            <a:ext cx="1757363" cy="454025"/>
          </a:xfrm>
          <a:prstGeom prst="wedgeRoundRectCallout">
            <a:avLst>
              <a:gd name="adj1" fmla="val 53796"/>
              <a:gd name="adj2" fmla="val -136713"/>
              <a:gd name="adj3" fmla="val 16667"/>
            </a:avLst>
          </a:prstGeom>
          <a:solidFill>
            <a:srgbClr val="FF0000">
              <a:alpha val="38000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003366"/>
                </a:solidFill>
                <a:ea typeface="楷体_GB2312" pitchFamily="49" charset="-122"/>
              </a:rPr>
              <a:t>反向特性</a:t>
            </a:r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7100888" y="2302799"/>
            <a:ext cx="183197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硅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.7V</a:t>
            </a:r>
          </a:p>
          <a:p>
            <a:pPr algn="l"/>
            <a:r>
              <a:rPr lang="zh-CN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锗</a:t>
            </a:r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0.2V/0.3V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98679" name="AutoShape 23"/>
          <p:cNvSpPr>
            <a:spLocks noChangeArrowheads="1"/>
          </p:cNvSpPr>
          <p:nvPr/>
        </p:nvSpPr>
        <p:spPr bwMode="auto">
          <a:xfrm>
            <a:off x="4732338" y="3887788"/>
            <a:ext cx="1687512" cy="511175"/>
          </a:xfrm>
          <a:prstGeom prst="wedgeRoundRectCallout">
            <a:avLst>
              <a:gd name="adj1" fmla="val -52917"/>
              <a:gd name="adj2" fmla="val -150931"/>
              <a:gd name="adj3" fmla="val 16667"/>
            </a:avLst>
          </a:prstGeom>
          <a:solidFill>
            <a:srgbClr val="FFFF99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003366"/>
                </a:solidFill>
                <a:ea typeface="楷体_GB2312" pitchFamily="49" charset="-122"/>
              </a:rPr>
              <a:t>死区电压</a:t>
            </a:r>
          </a:p>
        </p:txBody>
      </p:sp>
      <p:grpSp>
        <p:nvGrpSpPr>
          <p:cNvPr id="198680" name="Group 24"/>
          <p:cNvGrpSpPr>
            <a:grpSpLocks/>
          </p:cNvGrpSpPr>
          <p:nvPr/>
        </p:nvGrpSpPr>
        <p:grpSpPr bwMode="auto">
          <a:xfrm>
            <a:off x="2614613" y="4418013"/>
            <a:ext cx="1824037" cy="768350"/>
            <a:chOff x="1632" y="2275"/>
            <a:chExt cx="1149" cy="484"/>
          </a:xfrm>
        </p:grpSpPr>
        <p:grpSp>
          <p:nvGrpSpPr>
            <p:cNvPr id="198681" name="Group 25"/>
            <p:cNvGrpSpPr>
              <a:grpSpLocks/>
            </p:cNvGrpSpPr>
            <p:nvPr/>
          </p:nvGrpSpPr>
          <p:grpSpPr bwMode="auto">
            <a:xfrm>
              <a:off x="1632" y="2308"/>
              <a:ext cx="1149" cy="451"/>
              <a:chOff x="1632" y="2308"/>
              <a:chExt cx="1149" cy="451"/>
            </a:xfrm>
          </p:grpSpPr>
          <p:sp>
            <p:nvSpPr>
              <p:cNvPr id="198682" name="Line 26"/>
              <p:cNvSpPr>
                <a:spLocks noChangeShapeType="1"/>
              </p:cNvSpPr>
              <p:nvPr/>
            </p:nvSpPr>
            <p:spPr bwMode="auto">
              <a:xfrm rot="-5400000">
                <a:off x="1999" y="2579"/>
                <a:ext cx="361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8683" name="Line 27"/>
              <p:cNvSpPr>
                <a:spLocks noChangeShapeType="1"/>
              </p:cNvSpPr>
              <p:nvPr/>
            </p:nvSpPr>
            <p:spPr bwMode="auto">
              <a:xfrm rot="5400000" flipV="1">
                <a:off x="2121" y="2276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8684" name="Text Box 28"/>
              <p:cNvSpPr txBox="1">
                <a:spLocks noChangeArrowheads="1"/>
              </p:cNvSpPr>
              <p:nvPr/>
            </p:nvSpPr>
            <p:spPr bwMode="auto">
              <a:xfrm>
                <a:off x="1632" y="2406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99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 sz="2800">
                    <a:solidFill>
                      <a:schemeClr val="tx1"/>
                    </a:solidFill>
                    <a:ea typeface="楷体_GB2312" pitchFamily="49" charset="-122"/>
                  </a:rPr>
                  <a:t>P</a:t>
                </a:r>
              </a:p>
            </p:txBody>
          </p:sp>
          <p:sp>
            <p:nvSpPr>
              <p:cNvPr id="198685" name="Text Box 29"/>
              <p:cNvSpPr txBox="1">
                <a:spLocks noChangeArrowheads="1"/>
              </p:cNvSpPr>
              <p:nvPr/>
            </p:nvSpPr>
            <p:spPr bwMode="auto">
              <a:xfrm>
                <a:off x="2352" y="2383"/>
                <a:ext cx="42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FF99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r>
                  <a:rPr lang="en-US" altLang="zh-CN" sz="2800">
                    <a:solidFill>
                      <a:schemeClr val="tx1"/>
                    </a:solidFill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198686" name="AutoShape 30"/>
              <p:cNvSpPr>
                <a:spLocks noChangeArrowheads="1"/>
              </p:cNvSpPr>
              <p:nvPr/>
            </p:nvSpPr>
            <p:spPr bwMode="auto">
              <a:xfrm rot="5400000">
                <a:off x="1933" y="2485"/>
                <a:ext cx="334" cy="16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687" name="Text Box 31"/>
              <p:cNvSpPr txBox="1">
                <a:spLocks noChangeArrowheads="1"/>
              </p:cNvSpPr>
              <p:nvPr/>
            </p:nvSpPr>
            <p:spPr bwMode="auto">
              <a:xfrm>
                <a:off x="2214" y="2308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ea typeface="楷体_GB2312" pitchFamily="49" charset="-122"/>
                  </a:rPr>
                  <a:t>+</a:t>
                </a:r>
              </a:p>
            </p:txBody>
          </p:sp>
        </p:grpSp>
        <p:sp>
          <p:nvSpPr>
            <p:cNvPr id="198688" name="Text Box 32"/>
            <p:cNvSpPr txBox="1">
              <a:spLocks noChangeArrowheads="1"/>
            </p:cNvSpPr>
            <p:nvPr/>
          </p:nvSpPr>
          <p:spPr bwMode="auto">
            <a:xfrm>
              <a:off x="1780" y="227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楷体_GB2312" pitchFamily="49" charset="-122"/>
                </a:rPr>
                <a:t>–</a:t>
              </a:r>
            </a:p>
          </p:txBody>
        </p:sp>
      </p:grpSp>
      <p:grpSp>
        <p:nvGrpSpPr>
          <p:cNvPr id="198689" name="Group 33"/>
          <p:cNvGrpSpPr>
            <a:grpSpLocks/>
          </p:cNvGrpSpPr>
          <p:nvPr/>
        </p:nvGrpSpPr>
        <p:grpSpPr bwMode="auto">
          <a:xfrm>
            <a:off x="7144643" y="1406351"/>
            <a:ext cx="1747837" cy="798513"/>
            <a:chOff x="3984" y="672"/>
            <a:chExt cx="1101" cy="503"/>
          </a:xfrm>
        </p:grpSpPr>
        <p:sp>
          <p:nvSpPr>
            <p:cNvPr id="198690" name="Line 34"/>
            <p:cNvSpPr>
              <a:spLocks noChangeShapeType="1"/>
            </p:cNvSpPr>
            <p:nvPr/>
          </p:nvSpPr>
          <p:spPr bwMode="auto">
            <a:xfrm rot="-5400000">
              <a:off x="4351" y="995"/>
              <a:ext cx="36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8691" name="Line 35"/>
            <p:cNvSpPr>
              <a:spLocks noChangeShapeType="1"/>
            </p:cNvSpPr>
            <p:nvPr/>
          </p:nvSpPr>
          <p:spPr bwMode="auto">
            <a:xfrm rot="5400000" flipV="1">
              <a:off x="4473" y="69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8692" name="Text Box 36"/>
            <p:cNvSpPr txBox="1">
              <a:spLocks noChangeArrowheads="1"/>
            </p:cNvSpPr>
            <p:nvPr/>
          </p:nvSpPr>
          <p:spPr bwMode="auto">
            <a:xfrm>
              <a:off x="3984" y="82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ea typeface="楷体_GB2312" pitchFamily="49" charset="-122"/>
                </a:rPr>
                <a:t>P</a:t>
              </a:r>
            </a:p>
          </p:txBody>
        </p:sp>
        <p:sp>
          <p:nvSpPr>
            <p:cNvPr id="198693" name="Text Box 37"/>
            <p:cNvSpPr txBox="1">
              <a:spLocks noChangeArrowheads="1"/>
            </p:cNvSpPr>
            <p:nvPr/>
          </p:nvSpPr>
          <p:spPr bwMode="auto">
            <a:xfrm>
              <a:off x="4752" y="799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99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lang="en-US" altLang="zh-CN" sz="2800">
                  <a:solidFill>
                    <a:schemeClr val="tx1"/>
                  </a:solidFill>
                  <a:ea typeface="楷体_GB2312" pitchFamily="49" charset="-122"/>
                </a:rPr>
                <a:t>N</a:t>
              </a:r>
            </a:p>
          </p:txBody>
        </p:sp>
        <p:sp>
          <p:nvSpPr>
            <p:cNvPr id="198694" name="AutoShape 38"/>
            <p:cNvSpPr>
              <a:spLocks noChangeArrowheads="1"/>
            </p:cNvSpPr>
            <p:nvPr/>
          </p:nvSpPr>
          <p:spPr bwMode="auto">
            <a:xfrm rot="5400000">
              <a:off x="4285" y="901"/>
              <a:ext cx="334" cy="160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95" name="Text Box 39"/>
            <p:cNvSpPr txBox="1">
              <a:spLocks noChangeArrowheads="1"/>
            </p:cNvSpPr>
            <p:nvPr/>
          </p:nvSpPr>
          <p:spPr bwMode="auto">
            <a:xfrm>
              <a:off x="4575" y="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tx1"/>
                  </a:solidFill>
                  <a:cs typeface="Times New Roman" panose="02020603050405020304" pitchFamily="18" charset="0"/>
                </a:rPr>
                <a:t>–</a:t>
              </a:r>
              <a:endParaRPr lang="en-US" altLang="zh-CN" sz="28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98696" name="Text Box 40"/>
            <p:cNvSpPr txBox="1">
              <a:spLocks noChangeArrowheads="1"/>
            </p:cNvSpPr>
            <p:nvPr/>
          </p:nvSpPr>
          <p:spPr bwMode="auto">
            <a:xfrm>
              <a:off x="4124" y="691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tx1"/>
                  </a:solidFill>
                  <a:ea typeface="楷体_GB2312" pitchFamily="49" charset="-122"/>
                </a:rPr>
                <a:t>+</a:t>
              </a:r>
            </a:p>
          </p:txBody>
        </p:sp>
      </p:grpSp>
      <p:sp>
        <p:nvSpPr>
          <p:cNvPr id="198697" name="AutoShape 41"/>
          <p:cNvSpPr>
            <a:spLocks noChangeArrowheads="1"/>
          </p:cNvSpPr>
          <p:nvPr/>
        </p:nvSpPr>
        <p:spPr bwMode="auto">
          <a:xfrm>
            <a:off x="1679575" y="1212850"/>
            <a:ext cx="1828800" cy="1582738"/>
          </a:xfrm>
          <a:prstGeom prst="wedgeRoundRectCallout">
            <a:avLst>
              <a:gd name="adj1" fmla="val 51824"/>
              <a:gd name="adj2" fmla="val 70259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 sz="2400">
                <a:solidFill>
                  <a:srgbClr val="003366"/>
                </a:solidFill>
                <a:ea typeface="楷体_GB2312" pitchFamily="49" charset="-122"/>
              </a:rPr>
              <a:t>  </a:t>
            </a:r>
            <a:r>
              <a:rPr lang="zh-CN" altLang="en-US" sz="2400">
                <a:solidFill>
                  <a:srgbClr val="003366"/>
                </a:solidFill>
                <a:ea typeface="楷体_GB2312" pitchFamily="49" charset="-122"/>
              </a:rPr>
              <a:t>反向电流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zh-CN" altLang="en-US" sz="2400">
                <a:solidFill>
                  <a:srgbClr val="003366"/>
                </a:solidFill>
                <a:ea typeface="楷体_GB2312" pitchFamily="49" charset="-122"/>
              </a:rPr>
              <a:t>在一定电压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zh-CN" altLang="en-US" sz="2400">
                <a:solidFill>
                  <a:srgbClr val="003366"/>
                </a:solidFill>
                <a:ea typeface="楷体_GB2312" pitchFamily="49" charset="-122"/>
              </a:rPr>
              <a:t>范围内保持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zh-CN" altLang="en-US" sz="2400">
                <a:solidFill>
                  <a:srgbClr val="003366"/>
                </a:solidFill>
                <a:ea typeface="楷体_GB2312" pitchFamily="49" charset="-122"/>
              </a:rPr>
              <a:t>常数。</a:t>
            </a:r>
          </a:p>
        </p:txBody>
      </p:sp>
      <p:sp>
        <p:nvSpPr>
          <p:cNvPr id="198698" name="Text Box 42"/>
          <p:cNvSpPr txBox="1">
            <a:spLocks noChangeArrowheads="1"/>
          </p:cNvSpPr>
          <p:nvPr/>
        </p:nvSpPr>
        <p:spPr bwMode="auto">
          <a:xfrm>
            <a:off x="319088" y="227401"/>
            <a:ext cx="536575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altLang="zh-CN" sz="3200" dirty="0">
                <a:solidFill>
                  <a:srgbClr val="A5002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3200" b="1" dirty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2.3.2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伏安特性</a:t>
            </a:r>
            <a:r>
              <a:rPr lang="zh-CN" altLang="en-US" sz="3200" dirty="0" smtClean="0">
                <a:solidFill>
                  <a:srgbClr val="A50021"/>
                </a:solidFill>
                <a:latin typeface="宋体" panose="02010600030101010101" pitchFamily="2" charset="-122"/>
              </a:rPr>
              <a:t>：</a:t>
            </a:r>
            <a:endParaRPr lang="zh-CN" altLang="en-US" sz="3200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198700" name="Rectangle 44"/>
          <p:cNvSpPr>
            <a:spLocks noChangeArrowheads="1"/>
          </p:cNvSpPr>
          <p:nvPr/>
        </p:nvSpPr>
        <p:spPr bwMode="auto">
          <a:xfrm>
            <a:off x="7117556" y="280665"/>
            <a:ext cx="1433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lang="zh-CN" altLang="en-US" sz="2800" dirty="0">
                <a:solidFill>
                  <a:srgbClr val="000099"/>
                </a:solidFill>
              </a:rPr>
              <a:t>非线性</a:t>
            </a:r>
          </a:p>
        </p:txBody>
      </p:sp>
      <p:graphicFrame>
        <p:nvGraphicFramePr>
          <p:cNvPr id="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9350"/>
              </p:ext>
            </p:extLst>
          </p:nvPr>
        </p:nvGraphicFramePr>
        <p:xfrm>
          <a:off x="4210656" y="278606"/>
          <a:ext cx="27130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公式" r:id="rId3" imgW="1117440" imgH="253800" progId="Equation.3">
                  <p:embed/>
                </p:oleObj>
              </mc:Choice>
              <mc:Fallback>
                <p:oleObj name="公式" r:id="rId3" imgW="1117440" imgH="253800" progId="Equation.3">
                  <p:embed/>
                  <p:pic>
                    <p:nvPicPr>
                      <p:cNvPr id="51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656" y="278606"/>
                        <a:ext cx="271303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4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8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8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utoUpdateAnimBg="0"/>
      <p:bldP spid="198663" grpId="0" animBg="1" autoUpdateAnimBg="0"/>
      <p:bldP spid="198664" grpId="0" animBg="1" autoUpdateAnimBg="0"/>
      <p:bldP spid="198665" grpId="0" autoUpdateAnimBg="0"/>
      <p:bldP spid="198666" grpId="0" autoUpdateAnimBg="0"/>
      <p:bldP spid="198667" grpId="0" animBg="1" autoUpdateAnimBg="0"/>
      <p:bldP spid="198668" grpId="0" animBg="1" autoUpdateAnimBg="0"/>
      <p:bldP spid="198670" grpId="0" autoUpdateAnimBg="0"/>
      <p:bldP spid="198679" grpId="0" animBg="1" autoUpdateAnimBg="0"/>
      <p:bldP spid="198697" grpId="0" animBg="1" autoUpdateAnimBg="0"/>
      <p:bldP spid="19870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2.3.3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itchFamily="2" charset="-122"/>
              </a:rPr>
              <a:t>二极管的参数</a:t>
            </a:r>
          </a:p>
        </p:txBody>
      </p:sp>
      <p:sp>
        <p:nvSpPr>
          <p:cNvPr id="314373" name="Line 5"/>
          <p:cNvSpPr>
            <a:spLocks noChangeShapeType="1"/>
          </p:cNvSpPr>
          <p:nvPr/>
        </p:nvSpPr>
        <p:spPr bwMode="auto">
          <a:xfrm>
            <a:off x="306388" y="889000"/>
            <a:ext cx="4318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258763" y="1092200"/>
            <a:ext cx="5429250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1. </a:t>
            </a:r>
            <a:r>
              <a:rPr lang="zh-CN" altLang="en-US" sz="2800" b="1">
                <a:ea typeface="宋体" pitchFamily="2" charset="-122"/>
              </a:rPr>
              <a:t>最大整流电流</a:t>
            </a:r>
            <a:r>
              <a:rPr lang="zh-CN" altLang="en-US" sz="2800" b="1"/>
              <a:t> </a:t>
            </a:r>
            <a:r>
              <a:rPr lang="en-US" altLang="zh-CN" sz="2800" b="1" i="1"/>
              <a:t>I</a:t>
            </a:r>
            <a:r>
              <a:rPr lang="en-US" altLang="zh-CN" sz="2800" b="1" i="1" baseline="-25000"/>
              <a:t>F</a:t>
            </a:r>
            <a:endParaRPr lang="en-US" altLang="zh-CN" sz="2800" b="1"/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622300" y="1660525"/>
            <a:ext cx="7483475" cy="8223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         </a:t>
            </a:r>
            <a:r>
              <a:rPr lang="zh-CN" altLang="en-US" b="1">
                <a:ea typeface="宋体" pitchFamily="2" charset="-122"/>
              </a:rPr>
              <a:t>二极管长期运行时，允许流过二极管的最大正向平均电流。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269875" y="2460625"/>
            <a:ext cx="5429250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>
                <a:ea typeface="宋体" pitchFamily="2" charset="-122"/>
              </a:rPr>
              <a:t>反向击穿电压</a:t>
            </a:r>
            <a:r>
              <a:rPr lang="en-US" altLang="zh-CN" sz="2800" b="1" i="1"/>
              <a:t>V</a:t>
            </a:r>
            <a:r>
              <a:rPr lang="en-US" altLang="zh-CN" sz="2800" b="1" i="1" baseline="-25000"/>
              <a:t>BR</a:t>
            </a:r>
            <a:endParaRPr lang="en-US" altLang="zh-CN" sz="2800" b="1"/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571500" y="2974975"/>
            <a:ext cx="7643813" cy="14065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二极管反向击穿时的电压值。击穿时反向电流剧增，二极管的单向导电性被破坏，甚至过热而烧坏。手册上给出的最高反向工作电压</a:t>
            </a:r>
            <a:r>
              <a:rPr lang="zh-CN" altLang="en-US" b="1">
                <a:ea typeface="宋体" pitchFamily="2" charset="-122"/>
              </a:rPr>
              <a:t>约为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击穿电压的一半。</a:t>
            </a:r>
          </a:p>
        </p:txBody>
      </p:sp>
      <p:sp>
        <p:nvSpPr>
          <p:cNvPr id="209930" name="Text Box 10"/>
          <p:cNvSpPr txBox="1">
            <a:spLocks noChangeArrowheads="1"/>
          </p:cNvSpPr>
          <p:nvPr/>
        </p:nvSpPr>
        <p:spPr bwMode="auto">
          <a:xfrm>
            <a:off x="255588" y="4381500"/>
            <a:ext cx="2971800" cy="519113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>
                <a:ea typeface="宋体" pitchFamily="2" charset="-122"/>
              </a:rPr>
              <a:t>反向电流</a:t>
            </a:r>
            <a:r>
              <a:rPr lang="zh-CN" altLang="en-US" sz="2800" b="1"/>
              <a:t> </a:t>
            </a:r>
            <a:r>
              <a:rPr lang="en-US" altLang="zh-CN" sz="2800" b="1" i="1"/>
              <a:t>I</a:t>
            </a:r>
            <a:r>
              <a:rPr lang="en-US" altLang="zh-CN" sz="2800" b="1" i="1" baseline="-25000"/>
              <a:t>R</a:t>
            </a:r>
            <a:endParaRPr lang="en-US" altLang="zh-CN" sz="2800" b="1"/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571500" y="4956175"/>
            <a:ext cx="7899400" cy="14065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         </a:t>
            </a:r>
            <a:r>
              <a:rPr lang="zh-CN" altLang="en-US" b="1">
                <a:ea typeface="宋体" pitchFamily="2" charset="-122"/>
              </a:rPr>
              <a:t>指管子未击穿时的反向电流。反向电流大，说明管子的单向导电性差，因此反向电流越小越好。反向电流受温度的影响，温度越高反向电流越大。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0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autoUpdateAnimBg="0"/>
      <p:bldP spid="209927" grpId="0" autoUpdateAnimBg="0"/>
      <p:bldP spid="209928" grpId="0" autoUpdateAnimBg="0"/>
      <p:bldP spid="209929" grpId="0" autoUpdateAnimBg="0"/>
      <p:bldP spid="209930" grpId="0" autoUpdateAnimBg="0"/>
      <p:bldP spid="20993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1539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kumimoji="1" lang="en-US" altLang="zh-CN" sz="3200" b="1" smtClean="0">
                <a:solidFill>
                  <a:srgbClr val="0000FF"/>
                </a:solidFill>
                <a:ea typeface="黑体" pitchFamily="49" charset="-122"/>
              </a:rPr>
              <a:t>2.3.3</a:t>
            </a:r>
            <a:r>
              <a:rPr kumimoji="1" lang="en-US" altLang="zh-CN" sz="3200" b="1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200" b="1" smtClean="0">
                <a:solidFill>
                  <a:srgbClr val="0000FF"/>
                </a:solidFill>
                <a:latin typeface="宋体" pitchFamily="2" charset="-122"/>
              </a:rPr>
              <a:t>二极管的参数</a:t>
            </a:r>
          </a:p>
        </p:txBody>
      </p:sp>
      <p:sp>
        <p:nvSpPr>
          <p:cNvPr id="315397" name="Line 5"/>
          <p:cNvSpPr>
            <a:spLocks noChangeShapeType="1"/>
          </p:cNvSpPr>
          <p:nvPr/>
        </p:nvSpPr>
        <p:spPr bwMode="auto">
          <a:xfrm>
            <a:off x="306388" y="889000"/>
            <a:ext cx="4318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476250" y="1125538"/>
            <a:ext cx="7705725" cy="5191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ea typeface="宋体" pitchFamily="2" charset="-122"/>
              </a:rPr>
              <a:t>4.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二极管的极间电容</a:t>
            </a:r>
            <a:r>
              <a:rPr lang="zh-CN" altLang="en-US" sz="2800" b="1" dirty="0">
                <a:ea typeface="宋体" pitchFamily="2" charset="-122"/>
              </a:rPr>
              <a:t>（</a:t>
            </a:r>
            <a:r>
              <a:rPr lang="en-US" altLang="zh-CN" sz="2800" b="1" dirty="0">
                <a:ea typeface="宋体" pitchFamily="2" charset="-122"/>
              </a:rPr>
              <a:t>parasitic capacitance</a:t>
            </a:r>
            <a:r>
              <a:rPr lang="zh-CN" altLang="en-US" sz="2800" b="1" dirty="0">
                <a:ea typeface="宋体" pitchFamily="2" charset="-122"/>
              </a:rPr>
              <a:t>）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854075" y="1673225"/>
            <a:ext cx="7696200" cy="14065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二极管的两极之间有电容，此电容由两部分组成：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势垒电容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(barrier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depletion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capacitance)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扩散电容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(diffusion capacitance)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  <a:ea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25122" y="3563987"/>
            <a:ext cx="7705725" cy="525401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ea typeface="宋体" pitchFamily="2" charset="-122"/>
              </a:rPr>
              <a:t>5. 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反向恢复时间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T</a:t>
            </a:r>
            <a:r>
              <a:rPr lang="en-US" altLang="zh-CN" sz="2800" b="1" baseline="-25000" dirty="0" smtClean="0">
                <a:latin typeface="宋体" pitchFamily="2" charset="-122"/>
                <a:ea typeface="宋体" pitchFamily="2" charset="-122"/>
              </a:rPr>
              <a:t>RR</a:t>
            </a:r>
            <a:endParaRPr lang="zh-CN" altLang="en-US" sz="2800" b="1" dirty="0">
              <a:ea typeface="宋体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83568" y="4573625"/>
            <a:ext cx="7696200" cy="1424109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正向偏置电压变为反向偏置电压时，因正向偏置时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的大量空穴扩散到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区不能马上被复合掉，这时会在反向偏置作用下漂移到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区形成较大的反向电流，同理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区的扩散到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区电子也会在反向电压作用下形成大的反向电流，经过一段时间后电流才会变得很小。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1" grpId="0" autoUpdateAnimBg="0"/>
      <p:bldP spid="1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5222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§2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.3.3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itchFamily="2" charset="-122"/>
              </a:rPr>
              <a:t>二极管的参数</a:t>
            </a:r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306388" y="889000"/>
            <a:ext cx="43180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379413" y="1235075"/>
            <a:ext cx="5429250" cy="525401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ea typeface="宋体" pitchFamily="2" charset="-122"/>
              </a:rPr>
              <a:t>6. 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微变电阻 </a:t>
            </a:r>
            <a:r>
              <a:rPr lang="en-US" altLang="zh-CN" sz="2800" b="1" i="1" dirty="0" err="1">
                <a:ea typeface="宋体" pitchFamily="2" charset="-122"/>
              </a:rPr>
              <a:t>r</a:t>
            </a:r>
            <a:r>
              <a:rPr lang="en-US" altLang="zh-CN" sz="2800" b="1" i="1" baseline="-25000" dirty="0" err="1">
                <a:ea typeface="宋体" pitchFamily="2" charset="-122"/>
              </a:rPr>
              <a:t>D</a:t>
            </a:r>
            <a:endParaRPr lang="en-US" altLang="zh-CN" sz="2800" b="1" i="1" dirty="0">
              <a:ea typeface="宋体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891088" y="1062038"/>
            <a:ext cx="4210050" cy="3997325"/>
            <a:chOff x="384" y="996"/>
            <a:chExt cx="2652" cy="2518"/>
          </a:xfrm>
        </p:grpSpPr>
        <p:sp>
          <p:nvSpPr>
            <p:cNvPr id="52242" name="Line 8"/>
            <p:cNvSpPr>
              <a:spLocks noChangeShapeType="1"/>
            </p:cNvSpPr>
            <p:nvPr/>
          </p:nvSpPr>
          <p:spPr bwMode="auto">
            <a:xfrm>
              <a:off x="756" y="1152"/>
              <a:ext cx="0" cy="2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3" name="Line 9"/>
            <p:cNvSpPr>
              <a:spLocks noChangeShapeType="1"/>
            </p:cNvSpPr>
            <p:nvPr/>
          </p:nvSpPr>
          <p:spPr bwMode="auto">
            <a:xfrm>
              <a:off x="742" y="3155"/>
              <a:ext cx="16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4" name="Freeform 10"/>
            <p:cNvSpPr>
              <a:spLocks/>
            </p:cNvSpPr>
            <p:nvPr/>
          </p:nvSpPr>
          <p:spPr bwMode="auto">
            <a:xfrm>
              <a:off x="756" y="1248"/>
              <a:ext cx="1032" cy="1942"/>
            </a:xfrm>
            <a:custGeom>
              <a:avLst/>
              <a:gdLst>
                <a:gd name="T0" fmla="*/ 0 w 1032"/>
                <a:gd name="T1" fmla="*/ 1896 h 1942"/>
                <a:gd name="T2" fmla="*/ 528 w 1032"/>
                <a:gd name="T3" fmla="*/ 1836 h 1942"/>
                <a:gd name="T4" fmla="*/ 780 w 1032"/>
                <a:gd name="T5" fmla="*/ 1260 h 1942"/>
                <a:gd name="T6" fmla="*/ 900 w 1032"/>
                <a:gd name="T7" fmla="*/ 732 h 1942"/>
                <a:gd name="T8" fmla="*/ 1032 w 1032"/>
                <a:gd name="T9" fmla="*/ 0 h 1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2"/>
                <a:gd name="T16" fmla="*/ 0 h 1942"/>
                <a:gd name="T17" fmla="*/ 1032 w 1032"/>
                <a:gd name="T18" fmla="*/ 1942 h 1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2" h="1942">
                  <a:moveTo>
                    <a:pt x="0" y="1896"/>
                  </a:moveTo>
                  <a:cubicBezTo>
                    <a:pt x="88" y="1886"/>
                    <a:pt x="398" y="1942"/>
                    <a:pt x="528" y="1836"/>
                  </a:cubicBezTo>
                  <a:cubicBezTo>
                    <a:pt x="658" y="1730"/>
                    <a:pt x="718" y="1444"/>
                    <a:pt x="780" y="1260"/>
                  </a:cubicBezTo>
                  <a:cubicBezTo>
                    <a:pt x="842" y="1076"/>
                    <a:pt x="858" y="942"/>
                    <a:pt x="900" y="732"/>
                  </a:cubicBezTo>
                  <a:lnTo>
                    <a:pt x="103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5" name="Line 11"/>
            <p:cNvSpPr>
              <a:spLocks noChangeShapeType="1"/>
            </p:cNvSpPr>
            <p:nvPr/>
          </p:nvSpPr>
          <p:spPr bwMode="auto">
            <a:xfrm flipV="1">
              <a:off x="1404" y="1236"/>
              <a:ext cx="444" cy="19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6" name="Line 12"/>
            <p:cNvSpPr>
              <a:spLocks noChangeShapeType="1"/>
            </p:cNvSpPr>
            <p:nvPr/>
          </p:nvSpPr>
          <p:spPr bwMode="auto">
            <a:xfrm>
              <a:off x="742" y="2208"/>
              <a:ext cx="85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7" name="Text Box 13"/>
            <p:cNvSpPr txBox="1">
              <a:spLocks noChangeArrowheads="1"/>
            </p:cNvSpPr>
            <p:nvPr/>
          </p:nvSpPr>
          <p:spPr bwMode="auto">
            <a:xfrm>
              <a:off x="756" y="996"/>
              <a:ext cx="408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/>
                <a:t>i</a:t>
              </a:r>
              <a:r>
                <a:rPr lang="en-US" altLang="zh-CN" sz="3200" b="1" i="1" baseline="-25000"/>
                <a:t>D</a:t>
              </a:r>
              <a:endParaRPr lang="en-US" altLang="zh-CN" sz="3200" b="1" i="1"/>
            </a:p>
          </p:txBody>
        </p:sp>
        <p:sp>
          <p:nvSpPr>
            <p:cNvPr id="52248" name="Text Box 14"/>
            <p:cNvSpPr txBox="1">
              <a:spLocks noChangeArrowheads="1"/>
            </p:cNvSpPr>
            <p:nvPr/>
          </p:nvSpPr>
          <p:spPr bwMode="auto">
            <a:xfrm>
              <a:off x="2362" y="2964"/>
              <a:ext cx="674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/>
                <a:t>v</a:t>
              </a:r>
              <a:r>
                <a:rPr lang="en-US" altLang="zh-CN" sz="3200" b="1" i="1" baseline="-25000"/>
                <a:t>D</a:t>
              </a:r>
              <a:endParaRPr lang="en-US" altLang="zh-CN" sz="3200" b="1" i="1"/>
            </a:p>
          </p:txBody>
        </p:sp>
        <p:sp>
          <p:nvSpPr>
            <p:cNvPr id="52249" name="Line 15"/>
            <p:cNvSpPr>
              <a:spLocks noChangeShapeType="1"/>
            </p:cNvSpPr>
            <p:nvPr/>
          </p:nvSpPr>
          <p:spPr bwMode="auto">
            <a:xfrm>
              <a:off x="1614" y="2208"/>
              <a:ext cx="0" cy="9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50" name="Text Box 16"/>
            <p:cNvSpPr txBox="1">
              <a:spLocks noChangeArrowheads="1"/>
            </p:cNvSpPr>
            <p:nvPr/>
          </p:nvSpPr>
          <p:spPr bwMode="auto">
            <a:xfrm>
              <a:off x="384" y="1992"/>
              <a:ext cx="442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/>
                <a:t>I</a:t>
              </a:r>
              <a:r>
                <a:rPr lang="en-US" altLang="zh-CN" sz="3200" b="1" i="1" baseline="-25000"/>
                <a:t>D</a:t>
              </a:r>
              <a:endParaRPr lang="en-US" altLang="zh-CN" sz="3200" b="1" i="1"/>
            </a:p>
          </p:txBody>
        </p:sp>
        <p:sp>
          <p:nvSpPr>
            <p:cNvPr id="52251" name="Text Box 17"/>
            <p:cNvSpPr txBox="1">
              <a:spLocks noChangeArrowheads="1"/>
            </p:cNvSpPr>
            <p:nvPr/>
          </p:nvSpPr>
          <p:spPr bwMode="auto">
            <a:xfrm>
              <a:off x="1452" y="3149"/>
              <a:ext cx="444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/>
                <a:t>V</a:t>
              </a:r>
              <a:r>
                <a:rPr lang="en-US" altLang="zh-CN" sz="3200" b="1" i="1" baseline="-25000"/>
                <a:t>D</a:t>
              </a:r>
              <a:endParaRPr lang="en-US" altLang="zh-CN" sz="3200" b="1" i="1"/>
            </a:p>
          </p:txBody>
        </p:sp>
        <p:sp>
          <p:nvSpPr>
            <p:cNvPr id="52252" name="Text Box 18"/>
            <p:cNvSpPr txBox="1">
              <a:spLocks noChangeArrowheads="1"/>
            </p:cNvSpPr>
            <p:nvPr/>
          </p:nvSpPr>
          <p:spPr bwMode="auto">
            <a:xfrm>
              <a:off x="1164" y="1843"/>
              <a:ext cx="456" cy="365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/>
                <a:t>Q</a:t>
              </a:r>
            </a:p>
          </p:txBody>
        </p:sp>
        <p:sp>
          <p:nvSpPr>
            <p:cNvPr id="52253" name="Oval 19"/>
            <p:cNvSpPr>
              <a:spLocks noChangeArrowheads="1"/>
            </p:cNvSpPr>
            <p:nvPr/>
          </p:nvSpPr>
          <p:spPr bwMode="auto">
            <a:xfrm>
              <a:off x="1597" y="2184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62750" y="2359025"/>
            <a:ext cx="1422400" cy="1112838"/>
            <a:chOff x="1563" y="1813"/>
            <a:chExt cx="896" cy="701"/>
          </a:xfrm>
        </p:grpSpPr>
        <p:sp>
          <p:nvSpPr>
            <p:cNvPr id="52238" name="Line 21"/>
            <p:cNvSpPr>
              <a:spLocks noChangeShapeType="1"/>
            </p:cNvSpPr>
            <p:nvPr/>
          </p:nvSpPr>
          <p:spPr bwMode="auto">
            <a:xfrm>
              <a:off x="1731" y="1813"/>
              <a:ext cx="0" cy="701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39" name="Line 22"/>
            <p:cNvSpPr>
              <a:spLocks noChangeShapeType="1"/>
            </p:cNvSpPr>
            <p:nvPr/>
          </p:nvSpPr>
          <p:spPr bwMode="auto">
            <a:xfrm flipH="1">
              <a:off x="1563" y="2514"/>
              <a:ext cx="16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0" name="Line 23"/>
            <p:cNvSpPr>
              <a:spLocks noChangeShapeType="1"/>
            </p:cNvSpPr>
            <p:nvPr/>
          </p:nvSpPr>
          <p:spPr bwMode="auto">
            <a:xfrm>
              <a:off x="2118" y="1843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241" name="Text Box 24"/>
            <p:cNvSpPr txBox="1">
              <a:spLocks noChangeArrowheads="1"/>
            </p:cNvSpPr>
            <p:nvPr/>
          </p:nvSpPr>
          <p:spPr bwMode="auto">
            <a:xfrm>
              <a:off x="1731" y="2030"/>
              <a:ext cx="728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ym typeface="Symbol" pitchFamily="18" charset="2"/>
                </a:rPr>
                <a:t></a:t>
              </a:r>
              <a:r>
                <a:rPr lang="en-US" altLang="zh-CN" sz="2800" b="1" i="1">
                  <a:sym typeface="Symbol" pitchFamily="18" charset="2"/>
                </a:rPr>
                <a:t>i</a:t>
              </a:r>
              <a:r>
                <a:rPr lang="en-US" altLang="zh-CN" sz="2800" b="1" i="1" baseline="-25000">
                  <a:sym typeface="Symbol" pitchFamily="18" charset="2"/>
                </a:rPr>
                <a:t>D</a:t>
              </a:r>
              <a:endParaRPr lang="en-US" altLang="zh-CN" sz="3200" b="1"/>
            </a:p>
          </p:txBody>
        </p:sp>
      </p:grpSp>
      <p:sp>
        <p:nvSpPr>
          <p:cNvPr id="213017" name="Text Box 25"/>
          <p:cNvSpPr txBox="1">
            <a:spLocks noChangeArrowheads="1"/>
          </p:cNvSpPr>
          <p:nvPr/>
        </p:nvSpPr>
        <p:spPr bwMode="auto">
          <a:xfrm>
            <a:off x="6653213" y="3395663"/>
            <a:ext cx="893762" cy="519112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sym typeface="Symbol" pitchFamily="18" charset="2"/>
              </a:rPr>
              <a:t></a:t>
            </a:r>
            <a:r>
              <a:rPr lang="en-US" altLang="zh-CN" sz="2800" b="1" i="1">
                <a:sym typeface="Symbol" pitchFamily="18" charset="2"/>
              </a:rPr>
              <a:t>v</a:t>
            </a:r>
            <a:r>
              <a:rPr lang="en-US" altLang="zh-CN" sz="2800" b="1" i="1" baseline="-25000">
                <a:sym typeface="Symbol" pitchFamily="18" charset="2"/>
              </a:rPr>
              <a:t>D</a:t>
            </a:r>
            <a:endParaRPr lang="en-US" altLang="zh-CN" sz="2800" b="1">
              <a:sym typeface="Symbol" pitchFamily="18" charset="2"/>
            </a:endParaRPr>
          </a:p>
        </p:txBody>
      </p:sp>
      <p:sp>
        <p:nvSpPr>
          <p:cNvPr id="213018" name="Text Box 26"/>
          <p:cNvSpPr txBox="1">
            <a:spLocks noChangeArrowheads="1"/>
          </p:cNvSpPr>
          <p:nvPr/>
        </p:nvSpPr>
        <p:spPr bwMode="auto">
          <a:xfrm>
            <a:off x="428625" y="1990725"/>
            <a:ext cx="4243388" cy="14065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b="1" i="1">
                <a:ea typeface="宋体" pitchFamily="2" charset="-122"/>
              </a:rPr>
              <a:t>         r</a:t>
            </a:r>
            <a:r>
              <a:rPr lang="en-US" altLang="zh-CN" b="1" i="1" baseline="-25000">
                <a:ea typeface="宋体" pitchFamily="2" charset="-122"/>
              </a:rPr>
              <a:t>D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是二极管特性曲线上工作点</a:t>
            </a:r>
            <a:r>
              <a:rPr lang="en-US" altLang="zh-CN" b="1" i="1">
                <a:ea typeface="宋体" pitchFamily="2" charset="-122"/>
              </a:rPr>
              <a:t>Q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附近电压的变化与电流的变化之比：</a:t>
            </a:r>
          </a:p>
        </p:txBody>
      </p:sp>
      <p:graphicFrame>
        <p:nvGraphicFramePr>
          <p:cNvPr id="213019" name="Object 27"/>
          <p:cNvGraphicFramePr>
            <a:graphicFrameLocks noChangeAspect="1"/>
          </p:cNvGraphicFramePr>
          <p:nvPr/>
        </p:nvGraphicFramePr>
        <p:xfrm>
          <a:off x="1782763" y="3270250"/>
          <a:ext cx="16478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公式" r:id="rId3" imgW="622080" imgH="419040" progId="Equation.3">
                  <p:embed/>
                </p:oleObj>
              </mc:Choice>
              <mc:Fallback>
                <p:oleObj name="公式" r:id="rId3" imgW="622080" imgH="419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270250"/>
                        <a:ext cx="164782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20" name="Text Box 28"/>
          <p:cNvSpPr txBox="1">
            <a:spLocks noChangeArrowheads="1"/>
          </p:cNvSpPr>
          <p:nvPr/>
        </p:nvSpPr>
        <p:spPr bwMode="auto">
          <a:xfrm>
            <a:off x="536575" y="4467225"/>
            <a:ext cx="4495800" cy="8223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显然，</a:t>
            </a:r>
            <a:r>
              <a:rPr lang="en-US" altLang="zh-CN" b="1" i="1"/>
              <a:t>r</a:t>
            </a:r>
            <a:r>
              <a:rPr lang="en-US" altLang="zh-CN" b="1" i="1" baseline="-25000"/>
              <a:t>D</a:t>
            </a:r>
            <a:r>
              <a:rPr lang="zh-CN" altLang="en-US" b="1">
                <a:ea typeface="宋体" pitchFamily="2" charset="-122"/>
              </a:rPr>
              <a:t>是对</a:t>
            </a:r>
            <a:r>
              <a:rPr lang="en-US" altLang="zh-CN" b="1" i="1"/>
              <a:t>Q</a:t>
            </a:r>
            <a:r>
              <a:rPr lang="zh-CN" altLang="en-US" b="1">
                <a:ea typeface="宋体" pitchFamily="2" charset="-122"/>
              </a:rPr>
              <a:t>附近的微小变化区域内的电阻。</a:t>
            </a:r>
            <a:endParaRPr lang="zh-CN" altLang="en-US" b="1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8" grpId="0" autoUpdateAnimBg="0"/>
      <p:bldP spid="213017" grpId="0" autoUpdateAnimBg="0"/>
      <p:bldP spid="213018" grpId="0" autoUpdateAnimBg="0"/>
      <p:bldP spid="21302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874713" y="1219200"/>
            <a:ext cx="7924800" cy="70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0" lang="en-US" altLang="zh-CN" sz="3600" b="1" dirty="0" smtClean="0">
                <a:solidFill>
                  <a:srgbClr val="FF0000"/>
                </a:solidFill>
                <a:ea typeface="黑体" pitchFamily="49" charset="-122"/>
              </a:rPr>
              <a:t>2.4</a:t>
            </a:r>
            <a:r>
              <a:rPr kumimoji="0" lang="en-US" altLang="zh-CN" sz="4400" b="1" dirty="0" smtClean="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kumimoji="0" lang="zh-CN" altLang="en-US" sz="3600" b="1" dirty="0">
                <a:solidFill>
                  <a:srgbClr val="FF0000"/>
                </a:solidFill>
                <a:ea typeface="黑体" pitchFamily="49" charset="-122"/>
              </a:rPr>
              <a:t>二极管基本电路及其分析方法</a:t>
            </a:r>
            <a:endParaRPr kumimoji="0" lang="zh-CN" altLang="en-US" sz="6000" b="1" dirty="0">
              <a:solidFill>
                <a:srgbClr val="0033CC"/>
              </a:solidFill>
              <a:ea typeface="黑体" pitchFamily="49" charset="-122"/>
            </a:endParaRPr>
          </a:p>
        </p:txBody>
      </p:sp>
      <p:sp>
        <p:nvSpPr>
          <p:cNvPr id="317443" name="Line 3"/>
          <p:cNvSpPr>
            <a:spLocks noChangeShapeType="1"/>
          </p:cNvSpPr>
          <p:nvPr/>
        </p:nvSpPr>
        <p:spPr bwMode="auto">
          <a:xfrm>
            <a:off x="990600" y="1954213"/>
            <a:ext cx="70104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44" name="AutoShape 4"/>
          <p:cNvSpPr>
            <a:spLocks noChangeArrowheads="1"/>
          </p:cNvSpPr>
          <p:nvPr/>
        </p:nvSpPr>
        <p:spPr bwMode="auto">
          <a:xfrm>
            <a:off x="228600" y="152400"/>
            <a:ext cx="6096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45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82688" y="2692400"/>
            <a:ext cx="71755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altLang="zh-CN" sz="3200" dirty="0">
                <a:ea typeface="宋体" pitchFamily="2" charset="-122"/>
              </a:rPr>
              <a:t> </a:t>
            </a:r>
            <a:r>
              <a:rPr kumimoji="0" lang="en-US" altLang="zh-CN" sz="3200" dirty="0" smtClean="0">
                <a:ea typeface="宋体" pitchFamily="2" charset="-122"/>
              </a:rPr>
              <a:t>2</a:t>
            </a:r>
            <a:r>
              <a:rPr kumimoji="0" lang="en-US" altLang="zh-CN" sz="3200" b="1" dirty="0" smtClean="0">
                <a:ea typeface="黑体" pitchFamily="49" charset="-122"/>
              </a:rPr>
              <a:t>.4.1</a:t>
            </a:r>
            <a:r>
              <a:rPr kumimoji="0" lang="en-US" altLang="zh-CN" sz="32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200" b="1" dirty="0">
                <a:latin typeface="黑体" pitchFamily="49" charset="-122"/>
                <a:ea typeface="黑体" pitchFamily="49" charset="-122"/>
              </a:rPr>
              <a:t>简单二极管电路的图解分析方法</a:t>
            </a:r>
            <a:endParaRPr kumimoji="0" lang="zh-CN" altLang="en-US" sz="32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7446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82688" y="3581400"/>
            <a:ext cx="72659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200" dirty="0">
                <a:ea typeface="宋体" pitchFamily="2" charset="-122"/>
              </a:rPr>
              <a:t> </a:t>
            </a:r>
            <a:r>
              <a:rPr kumimoji="0" lang="en-US" altLang="zh-CN" sz="3200" dirty="0" smtClean="0">
                <a:ea typeface="宋体" pitchFamily="2" charset="-122"/>
              </a:rPr>
              <a:t>2</a:t>
            </a:r>
            <a:r>
              <a:rPr kumimoji="0" lang="en-US" altLang="zh-CN" sz="3200" b="1" dirty="0" smtClean="0">
                <a:ea typeface="黑体" pitchFamily="49" charset="-122"/>
              </a:rPr>
              <a:t>.4.2</a:t>
            </a:r>
            <a:r>
              <a:rPr kumimoji="0" lang="en-US" altLang="zh-CN" sz="32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200" b="1" dirty="0">
                <a:latin typeface="黑体" pitchFamily="49" charset="-122"/>
                <a:ea typeface="黑体" pitchFamily="49" charset="-122"/>
              </a:rPr>
              <a:t>二极管电路的简化模型分析方法</a:t>
            </a:r>
          </a:p>
        </p:txBody>
      </p:sp>
    </p:spTree>
  </p:cSld>
  <p:clrMapOvr>
    <a:masterClrMapping/>
  </p:clrMapOvr>
  <p:transition>
    <p:split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§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2.4.1</a:t>
            </a:r>
            <a:r>
              <a:rPr kumimoji="1" lang="zh-CN" altLang="en-US" sz="3200" b="1" dirty="0" smtClean="0">
                <a:solidFill>
                  <a:schemeClr val="hlink"/>
                </a:solidFill>
                <a:latin typeface="宋体" pitchFamily="2" charset="-122"/>
              </a:rPr>
              <a:t>二极管电路的图解分析方法</a:t>
            </a:r>
          </a:p>
        </p:txBody>
      </p:sp>
      <p:sp>
        <p:nvSpPr>
          <p:cNvPr id="318469" name="Line 5"/>
          <p:cNvSpPr>
            <a:spLocks noChangeShapeType="1"/>
          </p:cNvSpPr>
          <p:nvPr/>
        </p:nvSpPr>
        <p:spPr bwMode="auto">
          <a:xfrm>
            <a:off x="306388" y="889000"/>
            <a:ext cx="71977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76023"/>
            <a:ext cx="7711439" cy="38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1462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§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2.4.1</a:t>
            </a:r>
            <a:r>
              <a:rPr kumimoji="1" lang="zh-CN" altLang="en-US" sz="3200" b="1" dirty="0" smtClean="0">
                <a:solidFill>
                  <a:schemeClr val="hlink"/>
                </a:solidFill>
                <a:latin typeface="宋体" pitchFamily="2" charset="-122"/>
              </a:rPr>
              <a:t>二极管电路的图解分析方法</a:t>
            </a:r>
          </a:p>
        </p:txBody>
      </p:sp>
      <p:sp>
        <p:nvSpPr>
          <p:cNvPr id="318469" name="Line 5"/>
          <p:cNvSpPr>
            <a:spLocks noChangeShapeType="1"/>
          </p:cNvSpPr>
          <p:nvPr/>
        </p:nvSpPr>
        <p:spPr bwMode="auto">
          <a:xfrm>
            <a:off x="306388" y="889000"/>
            <a:ext cx="71977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36693"/>
            <a:ext cx="8180952" cy="87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1" y="1993900"/>
            <a:ext cx="3142857" cy="2066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864327"/>
            <a:ext cx="4824536" cy="29374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02" y="4779767"/>
            <a:ext cx="804761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8465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§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2.4.2</a:t>
            </a:r>
            <a:r>
              <a:rPr kumimoji="1" lang="zh-CN" altLang="en-US" sz="3200" b="1" dirty="0" smtClean="0">
                <a:solidFill>
                  <a:schemeClr val="hlink"/>
                </a:solidFill>
                <a:latin typeface="宋体" pitchFamily="2" charset="-122"/>
              </a:rPr>
              <a:t>二极管电路的简化模型分析方法</a:t>
            </a:r>
          </a:p>
        </p:txBody>
      </p:sp>
      <p:sp>
        <p:nvSpPr>
          <p:cNvPr id="318469" name="Line 5"/>
          <p:cNvSpPr>
            <a:spLocks noChangeShapeType="1"/>
          </p:cNvSpPr>
          <p:nvPr/>
        </p:nvSpPr>
        <p:spPr bwMode="auto">
          <a:xfrm>
            <a:off x="306388" y="889000"/>
            <a:ext cx="71977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687388" y="1166813"/>
            <a:ext cx="420211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ea typeface="宋体" pitchFamily="2" charset="-122"/>
              </a:rPr>
              <a:t>1.</a:t>
            </a:r>
            <a:r>
              <a:rPr lang="zh-CN" altLang="en-US" sz="2800" b="1">
                <a:ea typeface="宋体" pitchFamily="2" charset="-122"/>
              </a:rPr>
              <a:t>理想模型（</a:t>
            </a:r>
            <a:r>
              <a:rPr lang="en-US" altLang="zh-CN" sz="2800" b="1">
                <a:ea typeface="宋体" pitchFamily="2" charset="-122"/>
              </a:rPr>
              <a:t>ideal diode)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02250" y="1395413"/>
            <a:ext cx="2559050" cy="2405062"/>
            <a:chOff x="3497" y="1118"/>
            <a:chExt cx="1612" cy="1515"/>
          </a:xfrm>
        </p:grpSpPr>
        <p:sp>
          <p:nvSpPr>
            <p:cNvPr id="318490" name="Line 8"/>
            <p:cNvSpPr>
              <a:spLocks noChangeShapeType="1"/>
            </p:cNvSpPr>
            <p:nvPr/>
          </p:nvSpPr>
          <p:spPr bwMode="auto">
            <a:xfrm>
              <a:off x="3497" y="2444"/>
              <a:ext cx="1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91" name="Line 9"/>
            <p:cNvSpPr>
              <a:spLocks noChangeShapeType="1"/>
            </p:cNvSpPr>
            <p:nvPr/>
          </p:nvSpPr>
          <p:spPr bwMode="auto">
            <a:xfrm>
              <a:off x="4279" y="1243"/>
              <a:ext cx="0" cy="1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92" name="Line 10"/>
            <p:cNvSpPr>
              <a:spLocks noChangeShapeType="1"/>
            </p:cNvSpPr>
            <p:nvPr/>
          </p:nvSpPr>
          <p:spPr bwMode="auto">
            <a:xfrm>
              <a:off x="4281" y="1529"/>
              <a:ext cx="0" cy="92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93" name="Line 11"/>
            <p:cNvSpPr>
              <a:spLocks noChangeShapeType="1"/>
            </p:cNvSpPr>
            <p:nvPr/>
          </p:nvSpPr>
          <p:spPr bwMode="auto">
            <a:xfrm>
              <a:off x="3587" y="2442"/>
              <a:ext cx="69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94" name="Text Box 12"/>
            <p:cNvSpPr txBox="1">
              <a:spLocks noChangeArrowheads="1"/>
            </p:cNvSpPr>
            <p:nvPr/>
          </p:nvSpPr>
          <p:spPr bwMode="auto">
            <a:xfrm>
              <a:off x="4607" y="2254"/>
              <a:ext cx="502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幼圆" pitchFamily="49" charset="-122"/>
                </a:rPr>
                <a:t>v</a:t>
              </a:r>
              <a:r>
                <a:rPr lang="en-US" altLang="zh-CN" sz="2800" b="1" baseline="-25000">
                  <a:ea typeface="宋体" pitchFamily="2" charset="-122"/>
                </a:rPr>
                <a:t>D</a:t>
              </a:r>
            </a:p>
          </p:txBody>
        </p:sp>
        <p:sp>
          <p:nvSpPr>
            <p:cNvPr id="318495" name="Rectangle 13"/>
            <p:cNvSpPr>
              <a:spLocks noChangeArrowheads="1"/>
            </p:cNvSpPr>
            <p:nvPr/>
          </p:nvSpPr>
          <p:spPr bwMode="auto">
            <a:xfrm>
              <a:off x="4333" y="1118"/>
              <a:ext cx="286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ea typeface="幼圆" pitchFamily="49" charset="-122"/>
                </a:rPr>
                <a:t>i</a:t>
              </a:r>
              <a:r>
                <a:rPr lang="en-US" altLang="zh-CN" sz="2800" b="1" baseline="-25000"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318472" name="Text Box 14"/>
          <p:cNvSpPr txBox="1">
            <a:spLocks noChangeArrowheads="1"/>
          </p:cNvSpPr>
          <p:nvPr/>
        </p:nvSpPr>
        <p:spPr bwMode="auto">
          <a:xfrm>
            <a:off x="774700" y="4295775"/>
            <a:ext cx="7380288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        </a:t>
            </a:r>
            <a:r>
              <a:rPr lang="zh-CN" altLang="en-US" b="1">
                <a:ea typeface="宋体" pitchFamily="2" charset="-122"/>
              </a:rPr>
              <a:t>当电源电压远比二极管的管压降大时，利用此模型作近似分析。</a:t>
            </a:r>
          </a:p>
        </p:txBody>
      </p:sp>
      <p:sp>
        <p:nvSpPr>
          <p:cNvPr id="318474" name="Rectangle 16"/>
          <p:cNvSpPr>
            <a:spLocks noChangeArrowheads="1"/>
          </p:cNvSpPr>
          <p:nvPr/>
        </p:nvSpPr>
        <p:spPr bwMode="auto">
          <a:xfrm>
            <a:off x="4586288" y="1962150"/>
            <a:ext cx="42227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41538" y="2557463"/>
            <a:ext cx="1377950" cy="1331912"/>
            <a:chOff x="1349" y="1611"/>
            <a:chExt cx="868" cy="839"/>
          </a:xfrm>
        </p:grpSpPr>
        <p:sp>
          <p:nvSpPr>
            <p:cNvPr id="318476" name="Rectangle 18"/>
            <p:cNvSpPr>
              <a:spLocks noChangeArrowheads="1"/>
            </p:cNvSpPr>
            <p:nvPr/>
          </p:nvSpPr>
          <p:spPr bwMode="auto">
            <a:xfrm>
              <a:off x="1349" y="1611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幼圆" pitchFamily="49" charset="-122"/>
                </a:rPr>
                <a:t>i</a:t>
              </a:r>
              <a:r>
                <a:rPr lang="en-US" altLang="zh-CN" b="1" baseline="-25000">
                  <a:ea typeface="宋体" pitchFamily="2" charset="-122"/>
                </a:rPr>
                <a:t>D</a:t>
              </a:r>
            </a:p>
          </p:txBody>
        </p:sp>
        <p:sp>
          <p:nvSpPr>
            <p:cNvPr id="318477" name="Rectangle 19"/>
            <p:cNvSpPr>
              <a:spLocks noChangeArrowheads="1"/>
            </p:cNvSpPr>
            <p:nvPr/>
          </p:nvSpPr>
          <p:spPr bwMode="auto">
            <a:xfrm>
              <a:off x="1666" y="2162"/>
              <a:ext cx="2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幼圆" pitchFamily="49" charset="-122"/>
                </a:rPr>
                <a:t>v</a:t>
              </a:r>
              <a:r>
                <a:rPr lang="en-US" altLang="zh-CN" b="1" baseline="-25000">
                  <a:ea typeface="宋体" pitchFamily="2" charset="-122"/>
                </a:rPr>
                <a:t>D</a:t>
              </a:r>
            </a:p>
          </p:txBody>
        </p:sp>
        <p:sp>
          <p:nvSpPr>
            <p:cNvPr id="318478" name="Line 20"/>
            <p:cNvSpPr>
              <a:spLocks noChangeShapeType="1"/>
            </p:cNvSpPr>
            <p:nvPr/>
          </p:nvSpPr>
          <p:spPr bwMode="auto">
            <a:xfrm>
              <a:off x="1466" y="2238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79" name="Line 21"/>
            <p:cNvSpPr>
              <a:spLocks noChangeShapeType="1"/>
            </p:cNvSpPr>
            <p:nvPr/>
          </p:nvSpPr>
          <p:spPr bwMode="auto">
            <a:xfrm>
              <a:off x="1516" y="2189"/>
              <a:ext cx="0" cy="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480" name="Line 22"/>
            <p:cNvSpPr>
              <a:spLocks noChangeShapeType="1"/>
            </p:cNvSpPr>
            <p:nvPr/>
          </p:nvSpPr>
          <p:spPr bwMode="auto">
            <a:xfrm>
              <a:off x="2108" y="2241"/>
              <a:ext cx="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 rot="-5400000">
              <a:off x="1460" y="1823"/>
              <a:ext cx="179" cy="343"/>
              <a:chOff x="2593" y="1322"/>
              <a:chExt cx="179" cy="343"/>
            </a:xfrm>
          </p:grpSpPr>
          <p:sp>
            <p:nvSpPr>
              <p:cNvPr id="318487" name="Rectangle 24"/>
              <p:cNvSpPr>
                <a:spLocks noChangeArrowheads="1"/>
              </p:cNvSpPr>
              <p:nvPr/>
            </p:nvSpPr>
            <p:spPr bwMode="auto">
              <a:xfrm>
                <a:off x="2749" y="1322"/>
                <a:ext cx="16" cy="3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88" name="Freeform 25"/>
              <p:cNvSpPr>
                <a:spLocks/>
              </p:cNvSpPr>
              <p:nvPr/>
            </p:nvSpPr>
            <p:spPr bwMode="auto">
              <a:xfrm>
                <a:off x="2741" y="1571"/>
                <a:ext cx="31" cy="94"/>
              </a:xfrm>
              <a:custGeom>
                <a:avLst/>
                <a:gdLst>
                  <a:gd name="T0" fmla="*/ 16 w 31"/>
                  <a:gd name="T1" fmla="*/ 94 h 94"/>
                  <a:gd name="T2" fmla="*/ 31 w 31"/>
                  <a:gd name="T3" fmla="*/ 0 h 94"/>
                  <a:gd name="T4" fmla="*/ 0 w 31"/>
                  <a:gd name="T5" fmla="*/ 0 h 94"/>
                  <a:gd name="T6" fmla="*/ 16 w 31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94"/>
                  <a:gd name="T14" fmla="*/ 31 w 31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94">
                    <a:moveTo>
                      <a:pt x="16" y="94"/>
                    </a:moveTo>
                    <a:lnTo>
                      <a:pt x="31" y="0"/>
                    </a:lnTo>
                    <a:lnTo>
                      <a:pt x="0" y="0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89" name="Rectangle 26"/>
              <p:cNvSpPr>
                <a:spLocks noChangeArrowheads="1"/>
              </p:cNvSpPr>
              <p:nvPr/>
            </p:nvSpPr>
            <p:spPr bwMode="auto">
              <a:xfrm>
                <a:off x="2593" y="1392"/>
                <a:ext cx="14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 rot="-5400000">
              <a:off x="1779" y="1653"/>
              <a:ext cx="195" cy="680"/>
              <a:chOff x="2961" y="3496"/>
              <a:chExt cx="195" cy="680"/>
            </a:xfrm>
          </p:grpSpPr>
          <p:sp>
            <p:nvSpPr>
              <p:cNvPr id="318483" name="Rectangle 28"/>
              <p:cNvSpPr>
                <a:spLocks noChangeArrowheads="1"/>
              </p:cNvSpPr>
              <p:nvPr/>
            </p:nvSpPr>
            <p:spPr bwMode="auto">
              <a:xfrm>
                <a:off x="3054" y="3496"/>
                <a:ext cx="16" cy="68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84" name="Freeform 29"/>
              <p:cNvSpPr>
                <a:spLocks/>
              </p:cNvSpPr>
              <p:nvPr/>
            </p:nvSpPr>
            <p:spPr bwMode="auto">
              <a:xfrm>
                <a:off x="2984" y="3798"/>
                <a:ext cx="148" cy="125"/>
              </a:xfrm>
              <a:custGeom>
                <a:avLst/>
                <a:gdLst>
                  <a:gd name="T0" fmla="*/ 78 w 148"/>
                  <a:gd name="T1" fmla="*/ 125 h 125"/>
                  <a:gd name="T2" fmla="*/ 148 w 148"/>
                  <a:gd name="T3" fmla="*/ 0 h 125"/>
                  <a:gd name="T4" fmla="*/ 0 w 148"/>
                  <a:gd name="T5" fmla="*/ 0 h 125"/>
                  <a:gd name="T6" fmla="*/ 78 w 148"/>
                  <a:gd name="T7" fmla="*/ 125 h 1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125"/>
                  <a:gd name="T14" fmla="*/ 148 w 148"/>
                  <a:gd name="T15" fmla="*/ 125 h 1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125">
                    <a:moveTo>
                      <a:pt x="78" y="125"/>
                    </a:moveTo>
                    <a:lnTo>
                      <a:pt x="148" y="0"/>
                    </a:lnTo>
                    <a:lnTo>
                      <a:pt x="0" y="0"/>
                    </a:lnTo>
                    <a:lnTo>
                      <a:pt x="78" y="125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85" name="Freeform 30"/>
              <p:cNvSpPr>
                <a:spLocks noEditPoints="1"/>
              </p:cNvSpPr>
              <p:nvPr/>
            </p:nvSpPr>
            <p:spPr bwMode="auto">
              <a:xfrm>
                <a:off x="2961" y="3790"/>
                <a:ext cx="195" cy="156"/>
              </a:xfrm>
              <a:custGeom>
                <a:avLst/>
                <a:gdLst>
                  <a:gd name="T0" fmla="*/ 187 w 195"/>
                  <a:gd name="T1" fmla="*/ 16 h 156"/>
                  <a:gd name="T2" fmla="*/ 195 w 195"/>
                  <a:gd name="T3" fmla="*/ 0 h 156"/>
                  <a:gd name="T4" fmla="*/ 171 w 195"/>
                  <a:gd name="T5" fmla="*/ 0 h 156"/>
                  <a:gd name="T6" fmla="*/ 23 w 195"/>
                  <a:gd name="T7" fmla="*/ 0 h 156"/>
                  <a:gd name="T8" fmla="*/ 0 w 195"/>
                  <a:gd name="T9" fmla="*/ 0 h 156"/>
                  <a:gd name="T10" fmla="*/ 15 w 195"/>
                  <a:gd name="T11" fmla="*/ 16 h 156"/>
                  <a:gd name="T12" fmla="*/ 93 w 195"/>
                  <a:gd name="T13" fmla="*/ 140 h 156"/>
                  <a:gd name="T14" fmla="*/ 101 w 195"/>
                  <a:gd name="T15" fmla="*/ 156 h 156"/>
                  <a:gd name="T16" fmla="*/ 117 w 195"/>
                  <a:gd name="T17" fmla="*/ 140 h 156"/>
                  <a:gd name="T18" fmla="*/ 187 w 195"/>
                  <a:gd name="T19" fmla="*/ 16 h 156"/>
                  <a:gd name="T20" fmla="*/ 93 w 195"/>
                  <a:gd name="T21" fmla="*/ 133 h 156"/>
                  <a:gd name="T22" fmla="*/ 101 w 195"/>
                  <a:gd name="T23" fmla="*/ 133 h 156"/>
                  <a:gd name="T24" fmla="*/ 117 w 195"/>
                  <a:gd name="T25" fmla="*/ 133 h 156"/>
                  <a:gd name="T26" fmla="*/ 39 w 195"/>
                  <a:gd name="T27" fmla="*/ 8 h 156"/>
                  <a:gd name="T28" fmla="*/ 23 w 195"/>
                  <a:gd name="T29" fmla="*/ 8 h 156"/>
                  <a:gd name="T30" fmla="*/ 23 w 195"/>
                  <a:gd name="T31" fmla="*/ 23 h 156"/>
                  <a:gd name="T32" fmla="*/ 171 w 195"/>
                  <a:gd name="T33" fmla="*/ 23 h 156"/>
                  <a:gd name="T34" fmla="*/ 171 w 195"/>
                  <a:gd name="T35" fmla="*/ 8 h 156"/>
                  <a:gd name="T36" fmla="*/ 164 w 195"/>
                  <a:gd name="T37" fmla="*/ 8 h 156"/>
                  <a:gd name="T38" fmla="*/ 93 w 195"/>
                  <a:gd name="T39" fmla="*/ 133 h 15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95"/>
                  <a:gd name="T61" fmla="*/ 0 h 156"/>
                  <a:gd name="T62" fmla="*/ 195 w 195"/>
                  <a:gd name="T63" fmla="*/ 156 h 15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95" h="156">
                    <a:moveTo>
                      <a:pt x="187" y="16"/>
                    </a:moveTo>
                    <a:lnTo>
                      <a:pt x="195" y="0"/>
                    </a:lnTo>
                    <a:lnTo>
                      <a:pt x="171" y="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15" y="16"/>
                    </a:lnTo>
                    <a:lnTo>
                      <a:pt x="93" y="140"/>
                    </a:lnTo>
                    <a:lnTo>
                      <a:pt x="101" y="156"/>
                    </a:lnTo>
                    <a:lnTo>
                      <a:pt x="117" y="140"/>
                    </a:lnTo>
                    <a:lnTo>
                      <a:pt x="187" y="16"/>
                    </a:lnTo>
                    <a:close/>
                    <a:moveTo>
                      <a:pt x="93" y="133"/>
                    </a:moveTo>
                    <a:lnTo>
                      <a:pt x="101" y="133"/>
                    </a:lnTo>
                    <a:lnTo>
                      <a:pt x="117" y="133"/>
                    </a:lnTo>
                    <a:lnTo>
                      <a:pt x="39" y="8"/>
                    </a:lnTo>
                    <a:lnTo>
                      <a:pt x="23" y="8"/>
                    </a:lnTo>
                    <a:lnTo>
                      <a:pt x="23" y="23"/>
                    </a:lnTo>
                    <a:lnTo>
                      <a:pt x="171" y="23"/>
                    </a:lnTo>
                    <a:lnTo>
                      <a:pt x="171" y="8"/>
                    </a:lnTo>
                    <a:lnTo>
                      <a:pt x="164" y="8"/>
                    </a:lnTo>
                    <a:lnTo>
                      <a:pt x="93" y="13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86" name="Rectangle 31"/>
              <p:cNvSpPr>
                <a:spLocks noChangeArrowheads="1"/>
              </p:cNvSpPr>
              <p:nvPr/>
            </p:nvSpPr>
            <p:spPr bwMode="auto">
              <a:xfrm>
                <a:off x="2976" y="3923"/>
                <a:ext cx="172" cy="2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71525" y="1479567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785830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68263" y="584217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§2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.1.1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半导体材料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2763" y="2019315"/>
            <a:ext cx="7770812" cy="9683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半导体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的导电机理不同于其它物质，所以它具有不同于其它物质的特点。例如：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16013" y="3378215"/>
            <a:ext cx="6757987" cy="8842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当受外界热和光的作用时，它的导电能力明显变化。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117600" y="4687902"/>
            <a:ext cx="6881813" cy="8842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往纯净的半导体中掺入某些杂质，会使它的导电能力明显改变。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/>
          <p:cNvSpPr txBox="1">
            <a:spLocks noChangeArrowheads="1"/>
          </p:cNvSpPr>
          <p:nvPr/>
        </p:nvSpPr>
        <p:spPr bwMode="auto">
          <a:xfrm>
            <a:off x="658813" y="1198563"/>
            <a:ext cx="455453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ea typeface="宋体" pitchFamily="2" charset="-122"/>
              </a:rPr>
              <a:t>2.</a:t>
            </a:r>
            <a:r>
              <a:rPr lang="zh-CN" altLang="en-US" sz="2800" b="1">
                <a:ea typeface="宋体" pitchFamily="2" charset="-122"/>
              </a:rPr>
              <a:t>恒压降模型（</a:t>
            </a:r>
            <a:r>
              <a:rPr lang="en-US" altLang="zh-CN" sz="2800" b="1">
                <a:ea typeface="宋体" pitchFamily="2" charset="-122"/>
              </a:rPr>
              <a:t>offset model)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777875" y="4430713"/>
            <a:ext cx="7531100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         </a:t>
            </a:r>
            <a:r>
              <a:rPr lang="zh-CN" altLang="en-US" b="1">
                <a:ea typeface="宋体" pitchFamily="2" charset="-122"/>
              </a:rPr>
              <a:t>二极管导通后，认为其压降是恒定的，典型值为</a:t>
            </a:r>
            <a:r>
              <a:rPr lang="en-US" altLang="zh-CN" b="1">
                <a:ea typeface="宋体" pitchFamily="2" charset="-122"/>
              </a:rPr>
              <a:t>0.7V</a:t>
            </a:r>
            <a:r>
              <a:rPr lang="zh-CN" altLang="en-US" b="1">
                <a:ea typeface="宋体" pitchFamily="2" charset="-122"/>
              </a:rPr>
              <a:t>，只有当二极管的电流大于等于</a:t>
            </a:r>
            <a:r>
              <a:rPr lang="en-US" altLang="zh-CN" b="1">
                <a:ea typeface="宋体" pitchFamily="2" charset="-122"/>
              </a:rPr>
              <a:t>1mA</a:t>
            </a:r>
            <a:r>
              <a:rPr lang="zh-CN" altLang="en-US" b="1">
                <a:ea typeface="宋体" pitchFamily="2" charset="-122"/>
              </a:rPr>
              <a:t>时，才是正确的。</a:t>
            </a:r>
          </a:p>
        </p:txBody>
      </p:sp>
      <p:sp>
        <p:nvSpPr>
          <p:cNvPr id="319492" name="Line 4"/>
          <p:cNvSpPr>
            <a:spLocks noChangeShapeType="1"/>
          </p:cNvSpPr>
          <p:nvPr/>
        </p:nvSpPr>
        <p:spPr bwMode="auto">
          <a:xfrm>
            <a:off x="5227638" y="3671888"/>
            <a:ext cx="2325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9493" name="Line 5"/>
          <p:cNvSpPr>
            <a:spLocks noChangeShapeType="1"/>
          </p:cNvSpPr>
          <p:nvPr/>
        </p:nvSpPr>
        <p:spPr bwMode="auto">
          <a:xfrm>
            <a:off x="6469063" y="1765300"/>
            <a:ext cx="0" cy="220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9494" name="Line 6"/>
          <p:cNvSpPr>
            <a:spLocks noChangeShapeType="1"/>
          </p:cNvSpPr>
          <p:nvPr/>
        </p:nvSpPr>
        <p:spPr bwMode="auto">
          <a:xfrm>
            <a:off x="6864350" y="2232025"/>
            <a:ext cx="0" cy="14636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9495" name="Line 7"/>
          <p:cNvSpPr>
            <a:spLocks noChangeShapeType="1"/>
          </p:cNvSpPr>
          <p:nvPr/>
        </p:nvSpPr>
        <p:spPr bwMode="auto">
          <a:xfrm>
            <a:off x="5762625" y="3681413"/>
            <a:ext cx="11096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7354888" y="3343275"/>
            <a:ext cx="79692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ea typeface="幼圆" pitchFamily="49" charset="-122"/>
              </a:rPr>
              <a:t>v</a:t>
            </a:r>
            <a:r>
              <a:rPr lang="en-US" altLang="zh-CN" sz="2800" b="1" baseline="-25000">
                <a:ea typeface="宋体" pitchFamily="2" charset="-122"/>
              </a:rPr>
              <a:t>D</a:t>
            </a:r>
          </a:p>
        </p:txBody>
      </p:sp>
      <p:sp>
        <p:nvSpPr>
          <p:cNvPr id="319497" name="Rectangle 9"/>
          <p:cNvSpPr>
            <a:spLocks noChangeArrowheads="1"/>
          </p:cNvSpPr>
          <p:nvPr/>
        </p:nvSpPr>
        <p:spPr bwMode="auto">
          <a:xfrm>
            <a:off x="6554788" y="1566863"/>
            <a:ext cx="4540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ea typeface="幼圆" pitchFamily="49" charset="-122"/>
              </a:rPr>
              <a:t>i</a:t>
            </a:r>
            <a:r>
              <a:rPr lang="en-US" altLang="zh-CN" sz="2800" b="1" baseline="-25000">
                <a:ea typeface="宋体" pitchFamily="2" charset="-122"/>
              </a:rPr>
              <a:t>D</a:t>
            </a:r>
          </a:p>
        </p:txBody>
      </p:sp>
      <p:sp>
        <p:nvSpPr>
          <p:cNvPr id="319499" name="Rectangle 11"/>
          <p:cNvSpPr>
            <a:spLocks noChangeArrowheads="1"/>
          </p:cNvSpPr>
          <p:nvPr/>
        </p:nvSpPr>
        <p:spPr bwMode="auto">
          <a:xfrm>
            <a:off x="8035925" y="2406650"/>
            <a:ext cx="2349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306638" y="2687638"/>
            <a:ext cx="1679575" cy="1243012"/>
            <a:chOff x="1453" y="1693"/>
            <a:chExt cx="1058" cy="783"/>
          </a:xfrm>
        </p:grpSpPr>
        <p:sp>
          <p:nvSpPr>
            <p:cNvPr id="319504" name="Rectangle 13"/>
            <p:cNvSpPr>
              <a:spLocks noChangeArrowheads="1"/>
            </p:cNvSpPr>
            <p:nvPr/>
          </p:nvSpPr>
          <p:spPr bwMode="auto">
            <a:xfrm>
              <a:off x="1904" y="2188"/>
              <a:ext cx="2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幼圆" pitchFamily="49" charset="-122"/>
                </a:rPr>
                <a:t>v</a:t>
              </a:r>
              <a:r>
                <a:rPr lang="en-US" altLang="zh-CN" b="1" baseline="-25000">
                  <a:ea typeface="宋体" pitchFamily="2" charset="-122"/>
                </a:rPr>
                <a:t>D</a:t>
              </a:r>
            </a:p>
          </p:txBody>
        </p:sp>
        <p:sp>
          <p:nvSpPr>
            <p:cNvPr id="319505" name="Line 14"/>
            <p:cNvSpPr>
              <a:spLocks noChangeShapeType="1"/>
            </p:cNvSpPr>
            <p:nvPr/>
          </p:nvSpPr>
          <p:spPr bwMode="auto">
            <a:xfrm>
              <a:off x="1506" y="2272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06" name="Line 15"/>
            <p:cNvSpPr>
              <a:spLocks noChangeShapeType="1"/>
            </p:cNvSpPr>
            <p:nvPr/>
          </p:nvSpPr>
          <p:spPr bwMode="auto">
            <a:xfrm>
              <a:off x="1556" y="2223"/>
              <a:ext cx="0" cy="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19507" name="Line 16"/>
            <p:cNvSpPr>
              <a:spLocks noChangeShapeType="1"/>
            </p:cNvSpPr>
            <p:nvPr/>
          </p:nvSpPr>
          <p:spPr bwMode="auto">
            <a:xfrm>
              <a:off x="2412" y="2264"/>
              <a:ext cx="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 rot="-5400000">
              <a:off x="1927" y="1654"/>
              <a:ext cx="195" cy="907"/>
              <a:chOff x="4672" y="678"/>
              <a:chExt cx="195" cy="907"/>
            </a:xfrm>
          </p:grpSpPr>
          <p:sp>
            <p:nvSpPr>
              <p:cNvPr id="319518" name="Rectangle 18"/>
              <p:cNvSpPr>
                <a:spLocks noChangeArrowheads="1"/>
              </p:cNvSpPr>
              <p:nvPr/>
            </p:nvSpPr>
            <p:spPr bwMode="auto">
              <a:xfrm>
                <a:off x="4765" y="678"/>
                <a:ext cx="16" cy="90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19" name="Rectangle 19"/>
              <p:cNvSpPr>
                <a:spLocks noChangeArrowheads="1"/>
              </p:cNvSpPr>
              <p:nvPr/>
            </p:nvSpPr>
            <p:spPr bwMode="auto">
              <a:xfrm>
                <a:off x="4719" y="1329"/>
                <a:ext cx="101" cy="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20" name="Rectangle 20"/>
              <p:cNvSpPr>
                <a:spLocks noChangeArrowheads="1"/>
              </p:cNvSpPr>
              <p:nvPr/>
            </p:nvSpPr>
            <p:spPr bwMode="auto">
              <a:xfrm>
                <a:off x="4687" y="1321"/>
                <a:ext cx="172" cy="23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21" name="Rectangle 21"/>
              <p:cNvSpPr>
                <a:spLocks noChangeArrowheads="1"/>
              </p:cNvSpPr>
              <p:nvPr/>
            </p:nvSpPr>
            <p:spPr bwMode="auto">
              <a:xfrm>
                <a:off x="4726" y="1383"/>
                <a:ext cx="94" cy="24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4672" y="1001"/>
                <a:ext cx="195" cy="156"/>
                <a:chOff x="4672" y="1001"/>
                <a:chExt cx="195" cy="156"/>
              </a:xfrm>
            </p:grpSpPr>
            <p:sp>
              <p:nvSpPr>
                <p:cNvPr id="319524" name="Freeform 23"/>
                <p:cNvSpPr>
                  <a:spLocks/>
                </p:cNvSpPr>
                <p:nvPr/>
              </p:nvSpPr>
              <p:spPr bwMode="auto">
                <a:xfrm>
                  <a:off x="4695" y="1009"/>
                  <a:ext cx="148" cy="124"/>
                </a:xfrm>
                <a:custGeom>
                  <a:avLst/>
                  <a:gdLst>
                    <a:gd name="T0" fmla="*/ 78 w 148"/>
                    <a:gd name="T1" fmla="*/ 124 h 124"/>
                    <a:gd name="T2" fmla="*/ 148 w 148"/>
                    <a:gd name="T3" fmla="*/ 0 h 124"/>
                    <a:gd name="T4" fmla="*/ 0 w 148"/>
                    <a:gd name="T5" fmla="*/ 0 h 124"/>
                    <a:gd name="T6" fmla="*/ 78 w 148"/>
                    <a:gd name="T7" fmla="*/ 124 h 1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124"/>
                    <a:gd name="T14" fmla="*/ 148 w 148"/>
                    <a:gd name="T15" fmla="*/ 124 h 1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124">
                      <a:moveTo>
                        <a:pt x="78" y="124"/>
                      </a:moveTo>
                      <a:lnTo>
                        <a:pt x="148" y="0"/>
                      </a:lnTo>
                      <a:lnTo>
                        <a:pt x="0" y="0"/>
                      </a:lnTo>
                      <a:lnTo>
                        <a:pt x="78" y="12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25" name="Freeform 24"/>
                <p:cNvSpPr>
                  <a:spLocks noEditPoints="1"/>
                </p:cNvSpPr>
                <p:nvPr/>
              </p:nvSpPr>
              <p:spPr bwMode="auto">
                <a:xfrm>
                  <a:off x="4672" y="1001"/>
                  <a:ext cx="195" cy="156"/>
                </a:xfrm>
                <a:custGeom>
                  <a:avLst/>
                  <a:gdLst>
                    <a:gd name="T0" fmla="*/ 187 w 195"/>
                    <a:gd name="T1" fmla="*/ 15 h 156"/>
                    <a:gd name="T2" fmla="*/ 195 w 195"/>
                    <a:gd name="T3" fmla="*/ 0 h 156"/>
                    <a:gd name="T4" fmla="*/ 171 w 195"/>
                    <a:gd name="T5" fmla="*/ 0 h 156"/>
                    <a:gd name="T6" fmla="*/ 23 w 195"/>
                    <a:gd name="T7" fmla="*/ 0 h 156"/>
                    <a:gd name="T8" fmla="*/ 0 w 195"/>
                    <a:gd name="T9" fmla="*/ 0 h 156"/>
                    <a:gd name="T10" fmla="*/ 15 w 195"/>
                    <a:gd name="T11" fmla="*/ 15 h 156"/>
                    <a:gd name="T12" fmla="*/ 93 w 195"/>
                    <a:gd name="T13" fmla="*/ 140 h 156"/>
                    <a:gd name="T14" fmla="*/ 101 w 195"/>
                    <a:gd name="T15" fmla="*/ 156 h 156"/>
                    <a:gd name="T16" fmla="*/ 117 w 195"/>
                    <a:gd name="T17" fmla="*/ 140 h 156"/>
                    <a:gd name="T18" fmla="*/ 187 w 195"/>
                    <a:gd name="T19" fmla="*/ 15 h 156"/>
                    <a:gd name="T20" fmla="*/ 93 w 195"/>
                    <a:gd name="T21" fmla="*/ 132 h 156"/>
                    <a:gd name="T22" fmla="*/ 101 w 195"/>
                    <a:gd name="T23" fmla="*/ 132 h 156"/>
                    <a:gd name="T24" fmla="*/ 117 w 195"/>
                    <a:gd name="T25" fmla="*/ 132 h 156"/>
                    <a:gd name="T26" fmla="*/ 39 w 195"/>
                    <a:gd name="T27" fmla="*/ 8 h 156"/>
                    <a:gd name="T28" fmla="*/ 23 w 195"/>
                    <a:gd name="T29" fmla="*/ 8 h 156"/>
                    <a:gd name="T30" fmla="*/ 23 w 195"/>
                    <a:gd name="T31" fmla="*/ 23 h 156"/>
                    <a:gd name="T32" fmla="*/ 171 w 195"/>
                    <a:gd name="T33" fmla="*/ 23 h 156"/>
                    <a:gd name="T34" fmla="*/ 171 w 195"/>
                    <a:gd name="T35" fmla="*/ 8 h 156"/>
                    <a:gd name="T36" fmla="*/ 164 w 195"/>
                    <a:gd name="T37" fmla="*/ 8 h 156"/>
                    <a:gd name="T38" fmla="*/ 93 w 195"/>
                    <a:gd name="T39" fmla="*/ 132 h 15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95"/>
                    <a:gd name="T61" fmla="*/ 0 h 156"/>
                    <a:gd name="T62" fmla="*/ 195 w 195"/>
                    <a:gd name="T63" fmla="*/ 156 h 15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95" h="156">
                      <a:moveTo>
                        <a:pt x="187" y="15"/>
                      </a:moveTo>
                      <a:lnTo>
                        <a:pt x="195" y="0"/>
                      </a:lnTo>
                      <a:lnTo>
                        <a:pt x="171" y="0"/>
                      </a:lnTo>
                      <a:lnTo>
                        <a:pt x="23" y="0"/>
                      </a:lnTo>
                      <a:lnTo>
                        <a:pt x="0" y="0"/>
                      </a:lnTo>
                      <a:lnTo>
                        <a:pt x="15" y="15"/>
                      </a:lnTo>
                      <a:lnTo>
                        <a:pt x="93" y="140"/>
                      </a:lnTo>
                      <a:lnTo>
                        <a:pt x="101" y="156"/>
                      </a:lnTo>
                      <a:lnTo>
                        <a:pt x="117" y="140"/>
                      </a:lnTo>
                      <a:lnTo>
                        <a:pt x="187" y="15"/>
                      </a:lnTo>
                      <a:close/>
                      <a:moveTo>
                        <a:pt x="93" y="132"/>
                      </a:moveTo>
                      <a:lnTo>
                        <a:pt x="101" y="132"/>
                      </a:lnTo>
                      <a:lnTo>
                        <a:pt x="117" y="132"/>
                      </a:lnTo>
                      <a:lnTo>
                        <a:pt x="39" y="8"/>
                      </a:lnTo>
                      <a:lnTo>
                        <a:pt x="23" y="8"/>
                      </a:lnTo>
                      <a:lnTo>
                        <a:pt x="23" y="23"/>
                      </a:lnTo>
                      <a:lnTo>
                        <a:pt x="171" y="23"/>
                      </a:lnTo>
                      <a:lnTo>
                        <a:pt x="171" y="8"/>
                      </a:lnTo>
                      <a:lnTo>
                        <a:pt x="164" y="8"/>
                      </a:lnTo>
                      <a:lnTo>
                        <a:pt x="93" y="13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9523" name="Rectangle 25"/>
              <p:cNvSpPr>
                <a:spLocks noChangeArrowheads="1"/>
              </p:cNvSpPr>
              <p:nvPr/>
            </p:nvSpPr>
            <p:spPr bwMode="auto">
              <a:xfrm>
                <a:off x="4687" y="1141"/>
                <a:ext cx="172" cy="24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509" name="Rectangle 26"/>
            <p:cNvSpPr>
              <a:spLocks noChangeArrowheads="1"/>
            </p:cNvSpPr>
            <p:nvPr/>
          </p:nvSpPr>
          <p:spPr bwMode="auto">
            <a:xfrm>
              <a:off x="1453" y="1696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幼圆" pitchFamily="49" charset="-122"/>
                </a:rPr>
                <a:t>i</a:t>
              </a:r>
              <a:r>
                <a:rPr lang="en-US" altLang="zh-CN" b="1" baseline="-25000">
                  <a:ea typeface="宋体" pitchFamily="2" charset="-122"/>
                </a:rPr>
                <a:t>D</a:t>
              </a: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 rot="-5400000">
              <a:off x="1537" y="1908"/>
              <a:ext cx="179" cy="343"/>
              <a:chOff x="2593" y="1322"/>
              <a:chExt cx="179" cy="343"/>
            </a:xfrm>
          </p:grpSpPr>
          <p:sp>
            <p:nvSpPr>
              <p:cNvPr id="319515" name="Rectangle 28"/>
              <p:cNvSpPr>
                <a:spLocks noChangeArrowheads="1"/>
              </p:cNvSpPr>
              <p:nvPr/>
            </p:nvSpPr>
            <p:spPr bwMode="auto">
              <a:xfrm>
                <a:off x="2749" y="1322"/>
                <a:ext cx="16" cy="3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16" name="Freeform 29"/>
              <p:cNvSpPr>
                <a:spLocks/>
              </p:cNvSpPr>
              <p:nvPr/>
            </p:nvSpPr>
            <p:spPr bwMode="auto">
              <a:xfrm>
                <a:off x="2741" y="1571"/>
                <a:ext cx="31" cy="94"/>
              </a:xfrm>
              <a:custGeom>
                <a:avLst/>
                <a:gdLst>
                  <a:gd name="T0" fmla="*/ 16 w 31"/>
                  <a:gd name="T1" fmla="*/ 94 h 94"/>
                  <a:gd name="T2" fmla="*/ 31 w 31"/>
                  <a:gd name="T3" fmla="*/ 0 h 94"/>
                  <a:gd name="T4" fmla="*/ 0 w 31"/>
                  <a:gd name="T5" fmla="*/ 0 h 94"/>
                  <a:gd name="T6" fmla="*/ 16 w 31"/>
                  <a:gd name="T7" fmla="*/ 94 h 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94"/>
                  <a:gd name="T14" fmla="*/ 31 w 31"/>
                  <a:gd name="T15" fmla="*/ 94 h 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94">
                    <a:moveTo>
                      <a:pt x="16" y="94"/>
                    </a:moveTo>
                    <a:lnTo>
                      <a:pt x="31" y="0"/>
                    </a:lnTo>
                    <a:lnTo>
                      <a:pt x="0" y="0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17" name="Rectangle 30"/>
              <p:cNvSpPr>
                <a:spLocks noChangeArrowheads="1"/>
              </p:cNvSpPr>
              <p:nvPr/>
            </p:nvSpPr>
            <p:spPr bwMode="auto">
              <a:xfrm>
                <a:off x="2593" y="1392"/>
                <a:ext cx="14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 rot="-5400000">
              <a:off x="2268" y="1880"/>
              <a:ext cx="31" cy="245"/>
              <a:chOff x="4423" y="281"/>
              <a:chExt cx="31" cy="245"/>
            </a:xfrm>
          </p:grpSpPr>
          <p:sp>
            <p:nvSpPr>
              <p:cNvPr id="319513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431" y="281"/>
                <a:ext cx="9" cy="16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14" name="Freeform 33"/>
              <p:cNvSpPr>
                <a:spLocks/>
              </p:cNvSpPr>
              <p:nvPr/>
            </p:nvSpPr>
            <p:spPr bwMode="auto">
              <a:xfrm>
                <a:off x="4423" y="433"/>
                <a:ext cx="31" cy="93"/>
              </a:xfrm>
              <a:custGeom>
                <a:avLst/>
                <a:gdLst>
                  <a:gd name="T0" fmla="*/ 16 w 31"/>
                  <a:gd name="T1" fmla="*/ 93 h 93"/>
                  <a:gd name="T2" fmla="*/ 31 w 31"/>
                  <a:gd name="T3" fmla="*/ 0 h 93"/>
                  <a:gd name="T4" fmla="*/ 0 w 31"/>
                  <a:gd name="T5" fmla="*/ 0 h 93"/>
                  <a:gd name="T6" fmla="*/ 16 w 31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93"/>
                  <a:gd name="T14" fmla="*/ 31 w 31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93">
                    <a:moveTo>
                      <a:pt x="16" y="93"/>
                    </a:moveTo>
                    <a:lnTo>
                      <a:pt x="31" y="0"/>
                    </a:lnTo>
                    <a:lnTo>
                      <a:pt x="0" y="0"/>
                    </a:lnTo>
                    <a:lnTo>
                      <a:pt x="16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512" name="Rectangle 34"/>
            <p:cNvSpPr>
              <a:spLocks noChangeArrowheads="1"/>
            </p:cNvSpPr>
            <p:nvPr/>
          </p:nvSpPr>
          <p:spPr bwMode="auto">
            <a:xfrm>
              <a:off x="2081" y="1693"/>
              <a:ext cx="36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幼圆" pitchFamily="49" charset="-122"/>
                </a:rPr>
                <a:t>V</a:t>
              </a:r>
              <a:r>
                <a:rPr lang="en-US" altLang="zh-CN" b="1" baseline="-25000">
                  <a:ea typeface="宋体" pitchFamily="2" charset="-122"/>
                </a:rPr>
                <a:t>th</a:t>
              </a:r>
            </a:p>
          </p:txBody>
        </p:sp>
      </p:grpSp>
      <p:sp>
        <p:nvSpPr>
          <p:cNvPr id="319501" name="Text Box 35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19502" name="Rectangle 36"/>
          <p:cNvSpPr>
            <a:spLocks noChangeArrowheads="1"/>
          </p:cNvSpPr>
          <p:nvPr/>
        </p:nvSpPr>
        <p:spPr bwMode="auto">
          <a:xfrm>
            <a:off x="0" y="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2.4.2</a:t>
            </a:r>
            <a:r>
              <a:rPr lang="zh-CN" altLang="en-US" sz="3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二极管电路的简化模型分析方法</a:t>
            </a:r>
          </a:p>
        </p:txBody>
      </p:sp>
      <p:sp>
        <p:nvSpPr>
          <p:cNvPr id="319503" name="Line 37"/>
          <p:cNvSpPr>
            <a:spLocks noChangeShapeType="1"/>
          </p:cNvSpPr>
          <p:nvPr/>
        </p:nvSpPr>
        <p:spPr bwMode="auto">
          <a:xfrm>
            <a:off x="306388" y="889000"/>
            <a:ext cx="71977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588963" y="1146175"/>
            <a:ext cx="6669087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ea typeface="宋体" pitchFamily="2" charset="-122"/>
              </a:rPr>
              <a:t>3.</a:t>
            </a:r>
            <a:r>
              <a:rPr lang="zh-CN" altLang="en-US" sz="2800" b="1">
                <a:ea typeface="宋体" pitchFamily="2" charset="-122"/>
              </a:rPr>
              <a:t>折线模型</a:t>
            </a:r>
            <a:r>
              <a:rPr lang="en-US" altLang="zh-CN" sz="2800" b="1">
                <a:ea typeface="宋体" pitchFamily="2" charset="-122"/>
              </a:rPr>
              <a:t>(piecewise linear diode model)</a:t>
            </a:r>
          </a:p>
        </p:txBody>
      </p:sp>
      <p:sp>
        <p:nvSpPr>
          <p:cNvPr id="320517" name="Text Box 5"/>
          <p:cNvSpPr txBox="1">
            <a:spLocks noChangeArrowheads="1"/>
          </p:cNvSpPr>
          <p:nvPr/>
        </p:nvSpPr>
        <p:spPr bwMode="auto">
          <a:xfrm>
            <a:off x="862013" y="4413250"/>
            <a:ext cx="7380287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        </a:t>
            </a:r>
            <a:r>
              <a:rPr lang="zh-CN" altLang="en-US" b="1">
                <a:ea typeface="宋体" pitchFamily="2" charset="-122"/>
              </a:rPr>
              <a:t>认为其压降不是恒定的，而是随着二极管电流的增加而增加，用一个电池与一个电阻的串联来进一步的近似。 </a:t>
            </a:r>
            <a:r>
              <a:rPr lang="en-US" altLang="zh-CN" b="1">
                <a:ea typeface="幼圆" pitchFamily="49" charset="-122"/>
              </a:rPr>
              <a:t>r</a:t>
            </a:r>
            <a:r>
              <a:rPr lang="en-US" altLang="zh-CN" b="1" baseline="-25000">
                <a:ea typeface="宋体" pitchFamily="2" charset="-122"/>
              </a:rPr>
              <a:t>D</a:t>
            </a:r>
            <a:r>
              <a:rPr lang="zh-CN" altLang="en-US" b="1">
                <a:ea typeface="宋体" pitchFamily="2" charset="-122"/>
              </a:rPr>
              <a:t>近似为 </a:t>
            </a:r>
            <a:r>
              <a:rPr lang="en-US" altLang="zh-CN" b="1">
                <a:ea typeface="宋体" pitchFamily="2" charset="-122"/>
              </a:rPr>
              <a:t>200</a:t>
            </a:r>
            <a:r>
              <a:rPr lang="en-US" altLang="zh-CN" b="1">
                <a:ea typeface="宋体" pitchFamily="2" charset="-122"/>
                <a:cs typeface="Times New Roman" pitchFamily="18" charset="0"/>
              </a:rPr>
              <a:t>Ω</a:t>
            </a:r>
            <a:r>
              <a:rPr lang="zh-CN" altLang="en-US" b="1">
                <a:ea typeface="宋体" pitchFamily="2" charset="-122"/>
              </a:rPr>
              <a:t>。</a:t>
            </a:r>
          </a:p>
        </p:txBody>
      </p:sp>
      <p:sp>
        <p:nvSpPr>
          <p:cNvPr id="320518" name="Line 6"/>
          <p:cNvSpPr>
            <a:spLocks noChangeShapeType="1"/>
          </p:cNvSpPr>
          <p:nvPr/>
        </p:nvSpPr>
        <p:spPr bwMode="auto">
          <a:xfrm>
            <a:off x="4899025" y="3543300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0519" name="Line 7"/>
          <p:cNvSpPr>
            <a:spLocks noChangeShapeType="1"/>
          </p:cNvSpPr>
          <p:nvPr/>
        </p:nvSpPr>
        <p:spPr bwMode="auto">
          <a:xfrm>
            <a:off x="6140450" y="1636713"/>
            <a:ext cx="0" cy="220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 rot="858673">
            <a:off x="6692900" y="2128838"/>
            <a:ext cx="1588" cy="14636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0521" name="Line 9"/>
          <p:cNvSpPr>
            <a:spLocks noChangeShapeType="1"/>
          </p:cNvSpPr>
          <p:nvPr/>
        </p:nvSpPr>
        <p:spPr bwMode="auto">
          <a:xfrm>
            <a:off x="5434013" y="3552825"/>
            <a:ext cx="110966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0522" name="Text Box 10"/>
          <p:cNvSpPr txBox="1">
            <a:spLocks noChangeArrowheads="1"/>
          </p:cNvSpPr>
          <p:nvPr/>
        </p:nvSpPr>
        <p:spPr bwMode="auto">
          <a:xfrm>
            <a:off x="7026275" y="3214688"/>
            <a:ext cx="7969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ea typeface="幼圆" pitchFamily="49" charset="-122"/>
              </a:rPr>
              <a:t>v</a:t>
            </a:r>
            <a:r>
              <a:rPr lang="en-US" altLang="zh-CN" sz="2800" b="1" baseline="-25000">
                <a:ea typeface="宋体" pitchFamily="2" charset="-122"/>
              </a:rPr>
              <a:t>D</a:t>
            </a:r>
          </a:p>
        </p:txBody>
      </p:sp>
      <p:sp>
        <p:nvSpPr>
          <p:cNvPr id="320523" name="Rectangle 11"/>
          <p:cNvSpPr>
            <a:spLocks noChangeArrowheads="1"/>
          </p:cNvSpPr>
          <p:nvPr/>
        </p:nvSpPr>
        <p:spPr bwMode="auto">
          <a:xfrm>
            <a:off x="6226175" y="1438275"/>
            <a:ext cx="45402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ea typeface="幼圆" pitchFamily="49" charset="-122"/>
              </a:rPr>
              <a:t>i</a:t>
            </a:r>
            <a:r>
              <a:rPr lang="en-US" altLang="zh-CN" sz="2800" b="1" baseline="-25000">
                <a:ea typeface="宋体" pitchFamily="2" charset="-122"/>
              </a:rPr>
              <a:t>D</a:t>
            </a:r>
          </a:p>
        </p:txBody>
      </p:sp>
      <p:sp>
        <p:nvSpPr>
          <p:cNvPr id="320524" name="Rectangle 12"/>
          <p:cNvSpPr>
            <a:spLocks noChangeArrowheads="1"/>
          </p:cNvSpPr>
          <p:nvPr/>
        </p:nvSpPr>
        <p:spPr bwMode="auto">
          <a:xfrm>
            <a:off x="6170613" y="3689350"/>
            <a:ext cx="20256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幼圆" pitchFamily="49" charset="-122"/>
              </a:rPr>
              <a:t>V</a:t>
            </a:r>
            <a:r>
              <a:rPr lang="en-US" altLang="zh-CN" b="1" baseline="-25000">
                <a:ea typeface="宋体" pitchFamily="2" charset="-122"/>
              </a:rPr>
              <a:t>th</a:t>
            </a:r>
            <a:r>
              <a:rPr lang="en-US" altLang="zh-CN" b="1">
                <a:ea typeface="宋体" pitchFamily="2" charset="-122"/>
              </a:rPr>
              <a:t>≈0.5V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43125" y="2576513"/>
            <a:ext cx="1995488" cy="1300162"/>
            <a:chOff x="1350" y="1623"/>
            <a:chExt cx="1257" cy="819"/>
          </a:xfrm>
        </p:grpSpPr>
        <p:sp>
          <p:nvSpPr>
            <p:cNvPr id="320530" name="Rectangle 15"/>
            <p:cNvSpPr>
              <a:spLocks noChangeArrowheads="1"/>
            </p:cNvSpPr>
            <p:nvPr/>
          </p:nvSpPr>
          <p:spPr bwMode="auto">
            <a:xfrm>
              <a:off x="1772" y="2154"/>
              <a:ext cx="2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幼圆" pitchFamily="49" charset="-122"/>
                </a:rPr>
                <a:t>v</a:t>
              </a:r>
              <a:r>
                <a:rPr lang="en-US" altLang="zh-CN" b="1" baseline="-25000">
                  <a:ea typeface="宋体" pitchFamily="2" charset="-122"/>
                </a:rPr>
                <a:t>D</a:t>
              </a:r>
            </a:p>
          </p:txBody>
        </p:sp>
        <p:sp>
          <p:nvSpPr>
            <p:cNvPr id="320531" name="Line 16"/>
            <p:cNvSpPr>
              <a:spLocks noChangeShapeType="1"/>
            </p:cNvSpPr>
            <p:nvPr/>
          </p:nvSpPr>
          <p:spPr bwMode="auto">
            <a:xfrm>
              <a:off x="1474" y="2270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0532" name="Line 17"/>
            <p:cNvSpPr>
              <a:spLocks noChangeShapeType="1"/>
            </p:cNvSpPr>
            <p:nvPr/>
          </p:nvSpPr>
          <p:spPr bwMode="auto">
            <a:xfrm>
              <a:off x="1524" y="2221"/>
              <a:ext cx="0" cy="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0533" name="Line 18"/>
            <p:cNvSpPr>
              <a:spLocks noChangeShapeType="1"/>
            </p:cNvSpPr>
            <p:nvPr/>
          </p:nvSpPr>
          <p:spPr bwMode="auto">
            <a:xfrm>
              <a:off x="2465" y="2267"/>
              <a:ext cx="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0534" name="Rectangle 19"/>
            <p:cNvSpPr>
              <a:spLocks noChangeArrowheads="1"/>
            </p:cNvSpPr>
            <p:nvPr/>
          </p:nvSpPr>
          <p:spPr bwMode="auto">
            <a:xfrm>
              <a:off x="1904" y="1658"/>
              <a:ext cx="36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幼圆" pitchFamily="49" charset="-122"/>
                </a:rPr>
                <a:t>V</a:t>
              </a:r>
              <a:r>
                <a:rPr lang="en-US" altLang="zh-CN" b="1" baseline="-25000">
                  <a:ea typeface="宋体" pitchFamily="2" charset="-122"/>
                </a:rPr>
                <a:t>th</a:t>
              </a:r>
            </a:p>
          </p:txBody>
        </p:sp>
        <p:sp>
          <p:nvSpPr>
            <p:cNvPr id="320535" name="Rectangle 20"/>
            <p:cNvSpPr>
              <a:spLocks noChangeArrowheads="1"/>
            </p:cNvSpPr>
            <p:nvPr/>
          </p:nvSpPr>
          <p:spPr bwMode="auto">
            <a:xfrm>
              <a:off x="2269" y="1703"/>
              <a:ext cx="2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幼圆" pitchFamily="49" charset="-122"/>
                </a:rPr>
                <a:t>r</a:t>
              </a:r>
              <a:r>
                <a:rPr lang="en-US" altLang="zh-CN" b="1" baseline="-25000">
                  <a:ea typeface="宋体" pitchFamily="2" charset="-122"/>
                </a:rPr>
                <a:t>D</a:t>
              </a:r>
            </a:p>
          </p:txBody>
        </p:sp>
        <p:sp>
          <p:nvSpPr>
            <p:cNvPr id="320536" name="Rectangle 21"/>
            <p:cNvSpPr>
              <a:spLocks noChangeArrowheads="1"/>
            </p:cNvSpPr>
            <p:nvPr/>
          </p:nvSpPr>
          <p:spPr bwMode="auto">
            <a:xfrm rot="-5400000">
              <a:off x="2032" y="1482"/>
              <a:ext cx="16" cy="113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37" name="Rectangle 22"/>
            <p:cNvSpPr>
              <a:spLocks noChangeArrowheads="1"/>
            </p:cNvSpPr>
            <p:nvPr/>
          </p:nvSpPr>
          <p:spPr bwMode="auto">
            <a:xfrm rot="-5400000">
              <a:off x="2104" y="2021"/>
              <a:ext cx="101" cy="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38" name="Rectangle 23"/>
            <p:cNvSpPr>
              <a:spLocks noChangeArrowheads="1"/>
            </p:cNvSpPr>
            <p:nvPr/>
          </p:nvSpPr>
          <p:spPr bwMode="auto">
            <a:xfrm rot="-5400000">
              <a:off x="2042" y="2037"/>
              <a:ext cx="172" cy="2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39" name="Rectangle 24"/>
            <p:cNvSpPr>
              <a:spLocks noChangeArrowheads="1"/>
            </p:cNvSpPr>
            <p:nvPr/>
          </p:nvSpPr>
          <p:spPr bwMode="auto">
            <a:xfrm rot="-5400000">
              <a:off x="2143" y="2037"/>
              <a:ext cx="94" cy="2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40" name="Freeform 25"/>
            <p:cNvSpPr>
              <a:spLocks/>
            </p:cNvSpPr>
            <p:nvPr/>
          </p:nvSpPr>
          <p:spPr bwMode="auto">
            <a:xfrm rot="-5400000">
              <a:off x="1792" y="1991"/>
              <a:ext cx="148" cy="124"/>
            </a:xfrm>
            <a:custGeom>
              <a:avLst/>
              <a:gdLst>
                <a:gd name="T0" fmla="*/ 78 w 148"/>
                <a:gd name="T1" fmla="*/ 124 h 124"/>
                <a:gd name="T2" fmla="*/ 148 w 148"/>
                <a:gd name="T3" fmla="*/ 0 h 124"/>
                <a:gd name="T4" fmla="*/ 0 w 148"/>
                <a:gd name="T5" fmla="*/ 0 h 124"/>
                <a:gd name="T6" fmla="*/ 78 w 148"/>
                <a:gd name="T7" fmla="*/ 124 h 1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124"/>
                <a:gd name="T14" fmla="*/ 148 w 148"/>
                <a:gd name="T15" fmla="*/ 124 h 1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124">
                  <a:moveTo>
                    <a:pt x="78" y="124"/>
                  </a:moveTo>
                  <a:lnTo>
                    <a:pt x="148" y="0"/>
                  </a:lnTo>
                  <a:lnTo>
                    <a:pt x="0" y="0"/>
                  </a:lnTo>
                  <a:lnTo>
                    <a:pt x="78" y="124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41" name="Freeform 26"/>
            <p:cNvSpPr>
              <a:spLocks noEditPoints="1"/>
            </p:cNvSpPr>
            <p:nvPr/>
          </p:nvSpPr>
          <p:spPr bwMode="auto">
            <a:xfrm rot="-5400000">
              <a:off x="1776" y="1974"/>
              <a:ext cx="195" cy="156"/>
            </a:xfrm>
            <a:custGeom>
              <a:avLst/>
              <a:gdLst>
                <a:gd name="T0" fmla="*/ 187 w 195"/>
                <a:gd name="T1" fmla="*/ 15 h 156"/>
                <a:gd name="T2" fmla="*/ 195 w 195"/>
                <a:gd name="T3" fmla="*/ 0 h 156"/>
                <a:gd name="T4" fmla="*/ 171 w 195"/>
                <a:gd name="T5" fmla="*/ 0 h 156"/>
                <a:gd name="T6" fmla="*/ 23 w 195"/>
                <a:gd name="T7" fmla="*/ 0 h 156"/>
                <a:gd name="T8" fmla="*/ 0 w 195"/>
                <a:gd name="T9" fmla="*/ 0 h 156"/>
                <a:gd name="T10" fmla="*/ 15 w 195"/>
                <a:gd name="T11" fmla="*/ 15 h 156"/>
                <a:gd name="T12" fmla="*/ 93 w 195"/>
                <a:gd name="T13" fmla="*/ 140 h 156"/>
                <a:gd name="T14" fmla="*/ 101 w 195"/>
                <a:gd name="T15" fmla="*/ 156 h 156"/>
                <a:gd name="T16" fmla="*/ 117 w 195"/>
                <a:gd name="T17" fmla="*/ 140 h 156"/>
                <a:gd name="T18" fmla="*/ 187 w 195"/>
                <a:gd name="T19" fmla="*/ 15 h 156"/>
                <a:gd name="T20" fmla="*/ 93 w 195"/>
                <a:gd name="T21" fmla="*/ 132 h 156"/>
                <a:gd name="T22" fmla="*/ 101 w 195"/>
                <a:gd name="T23" fmla="*/ 132 h 156"/>
                <a:gd name="T24" fmla="*/ 117 w 195"/>
                <a:gd name="T25" fmla="*/ 132 h 156"/>
                <a:gd name="T26" fmla="*/ 39 w 195"/>
                <a:gd name="T27" fmla="*/ 8 h 156"/>
                <a:gd name="T28" fmla="*/ 23 w 195"/>
                <a:gd name="T29" fmla="*/ 8 h 156"/>
                <a:gd name="T30" fmla="*/ 23 w 195"/>
                <a:gd name="T31" fmla="*/ 23 h 156"/>
                <a:gd name="T32" fmla="*/ 171 w 195"/>
                <a:gd name="T33" fmla="*/ 23 h 156"/>
                <a:gd name="T34" fmla="*/ 171 w 195"/>
                <a:gd name="T35" fmla="*/ 8 h 156"/>
                <a:gd name="T36" fmla="*/ 164 w 195"/>
                <a:gd name="T37" fmla="*/ 8 h 156"/>
                <a:gd name="T38" fmla="*/ 93 w 195"/>
                <a:gd name="T39" fmla="*/ 132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95"/>
                <a:gd name="T61" fmla="*/ 0 h 156"/>
                <a:gd name="T62" fmla="*/ 195 w 195"/>
                <a:gd name="T63" fmla="*/ 156 h 1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95" h="156">
                  <a:moveTo>
                    <a:pt x="187" y="15"/>
                  </a:moveTo>
                  <a:lnTo>
                    <a:pt x="195" y="0"/>
                  </a:lnTo>
                  <a:lnTo>
                    <a:pt x="171" y="0"/>
                  </a:lnTo>
                  <a:lnTo>
                    <a:pt x="23" y="0"/>
                  </a:lnTo>
                  <a:lnTo>
                    <a:pt x="0" y="0"/>
                  </a:lnTo>
                  <a:lnTo>
                    <a:pt x="15" y="15"/>
                  </a:lnTo>
                  <a:lnTo>
                    <a:pt x="93" y="140"/>
                  </a:lnTo>
                  <a:lnTo>
                    <a:pt x="101" y="156"/>
                  </a:lnTo>
                  <a:lnTo>
                    <a:pt x="117" y="140"/>
                  </a:lnTo>
                  <a:lnTo>
                    <a:pt x="187" y="15"/>
                  </a:lnTo>
                  <a:close/>
                  <a:moveTo>
                    <a:pt x="93" y="132"/>
                  </a:moveTo>
                  <a:lnTo>
                    <a:pt x="101" y="132"/>
                  </a:lnTo>
                  <a:lnTo>
                    <a:pt x="117" y="132"/>
                  </a:lnTo>
                  <a:lnTo>
                    <a:pt x="39" y="8"/>
                  </a:lnTo>
                  <a:lnTo>
                    <a:pt x="23" y="8"/>
                  </a:lnTo>
                  <a:lnTo>
                    <a:pt x="23" y="23"/>
                  </a:lnTo>
                  <a:lnTo>
                    <a:pt x="171" y="23"/>
                  </a:lnTo>
                  <a:lnTo>
                    <a:pt x="171" y="8"/>
                  </a:lnTo>
                  <a:lnTo>
                    <a:pt x="164" y="8"/>
                  </a:lnTo>
                  <a:lnTo>
                    <a:pt x="93" y="132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42" name="Rectangle 27"/>
            <p:cNvSpPr>
              <a:spLocks noChangeArrowheads="1"/>
            </p:cNvSpPr>
            <p:nvPr/>
          </p:nvSpPr>
          <p:spPr bwMode="auto">
            <a:xfrm rot="-5400000">
              <a:off x="1862" y="2037"/>
              <a:ext cx="172" cy="2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43" name="Rectangle 28"/>
            <p:cNvSpPr>
              <a:spLocks noChangeArrowheads="1"/>
            </p:cNvSpPr>
            <p:nvPr/>
          </p:nvSpPr>
          <p:spPr bwMode="auto">
            <a:xfrm>
              <a:off x="1382" y="1623"/>
              <a:ext cx="259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ea typeface="幼圆" pitchFamily="49" charset="-122"/>
                </a:rPr>
                <a:t>i</a:t>
              </a:r>
              <a:r>
                <a:rPr lang="en-US" altLang="zh-CN" b="1" baseline="-25000">
                  <a:ea typeface="宋体" pitchFamily="2" charset="-122"/>
                </a:rPr>
                <a:t>D</a:t>
              </a:r>
            </a:p>
          </p:txBody>
        </p:sp>
        <p:sp>
          <p:nvSpPr>
            <p:cNvPr id="320544" name="Rectangle 29"/>
            <p:cNvSpPr>
              <a:spLocks noChangeArrowheads="1"/>
            </p:cNvSpPr>
            <p:nvPr/>
          </p:nvSpPr>
          <p:spPr bwMode="auto">
            <a:xfrm rot="-5400000">
              <a:off x="1494" y="1804"/>
              <a:ext cx="16" cy="3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45" name="Freeform 30"/>
            <p:cNvSpPr>
              <a:spLocks/>
            </p:cNvSpPr>
            <p:nvPr/>
          </p:nvSpPr>
          <p:spPr bwMode="auto">
            <a:xfrm rot="-5400000">
              <a:off x="1630" y="1909"/>
              <a:ext cx="31" cy="94"/>
            </a:xfrm>
            <a:custGeom>
              <a:avLst/>
              <a:gdLst>
                <a:gd name="T0" fmla="*/ 16 w 31"/>
                <a:gd name="T1" fmla="*/ 94 h 94"/>
                <a:gd name="T2" fmla="*/ 31 w 31"/>
                <a:gd name="T3" fmla="*/ 0 h 94"/>
                <a:gd name="T4" fmla="*/ 0 w 31"/>
                <a:gd name="T5" fmla="*/ 0 h 94"/>
                <a:gd name="T6" fmla="*/ 16 w 31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94"/>
                <a:gd name="T14" fmla="*/ 31 w 31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94">
                  <a:moveTo>
                    <a:pt x="16" y="94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6" y="94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546" name="Rectangle 31"/>
            <p:cNvSpPr>
              <a:spLocks noChangeArrowheads="1"/>
            </p:cNvSpPr>
            <p:nvPr/>
          </p:nvSpPr>
          <p:spPr bwMode="auto">
            <a:xfrm>
              <a:off x="2298" y="1990"/>
              <a:ext cx="223" cy="115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 rot="-5400000">
              <a:off x="2099" y="1819"/>
              <a:ext cx="31" cy="245"/>
              <a:chOff x="4423" y="281"/>
              <a:chExt cx="31" cy="245"/>
            </a:xfrm>
          </p:grpSpPr>
          <p:sp>
            <p:nvSpPr>
              <p:cNvPr id="320548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4431" y="281"/>
                <a:ext cx="9" cy="16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0549" name="Freeform 34"/>
              <p:cNvSpPr>
                <a:spLocks/>
              </p:cNvSpPr>
              <p:nvPr/>
            </p:nvSpPr>
            <p:spPr bwMode="auto">
              <a:xfrm>
                <a:off x="4423" y="433"/>
                <a:ext cx="31" cy="93"/>
              </a:xfrm>
              <a:custGeom>
                <a:avLst/>
                <a:gdLst>
                  <a:gd name="T0" fmla="*/ 16 w 31"/>
                  <a:gd name="T1" fmla="*/ 93 h 93"/>
                  <a:gd name="T2" fmla="*/ 31 w 31"/>
                  <a:gd name="T3" fmla="*/ 0 h 93"/>
                  <a:gd name="T4" fmla="*/ 0 w 31"/>
                  <a:gd name="T5" fmla="*/ 0 h 93"/>
                  <a:gd name="T6" fmla="*/ 16 w 31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93"/>
                  <a:gd name="T14" fmla="*/ 31 w 31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93">
                    <a:moveTo>
                      <a:pt x="16" y="93"/>
                    </a:moveTo>
                    <a:lnTo>
                      <a:pt x="31" y="0"/>
                    </a:lnTo>
                    <a:lnTo>
                      <a:pt x="0" y="0"/>
                    </a:lnTo>
                    <a:lnTo>
                      <a:pt x="16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20527" name="Text Box 35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20528" name="Rectangle 36"/>
          <p:cNvSpPr>
            <a:spLocks noChangeArrowheads="1"/>
          </p:cNvSpPr>
          <p:nvPr/>
        </p:nvSpPr>
        <p:spPr bwMode="auto">
          <a:xfrm>
            <a:off x="0" y="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2.4.2</a:t>
            </a:r>
            <a:r>
              <a:rPr lang="zh-CN" altLang="en-US" sz="3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二极管电路的简化模型分析方法</a:t>
            </a:r>
          </a:p>
        </p:txBody>
      </p:sp>
      <p:sp>
        <p:nvSpPr>
          <p:cNvPr id="320529" name="Line 37"/>
          <p:cNvSpPr>
            <a:spLocks noChangeShapeType="1"/>
          </p:cNvSpPr>
          <p:nvPr/>
        </p:nvSpPr>
        <p:spPr bwMode="auto">
          <a:xfrm>
            <a:off x="306388" y="889000"/>
            <a:ext cx="71977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468313" y="1201738"/>
            <a:ext cx="538321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ea typeface="宋体" pitchFamily="2" charset="-122"/>
              </a:rPr>
              <a:t>4.</a:t>
            </a:r>
            <a:r>
              <a:rPr lang="zh-CN" altLang="en-US" sz="2800" b="1" dirty="0">
                <a:ea typeface="宋体" pitchFamily="2" charset="-122"/>
              </a:rPr>
              <a:t>小信号模型</a:t>
            </a:r>
            <a:r>
              <a:rPr lang="en-US" altLang="zh-CN" sz="2800" b="1" dirty="0">
                <a:ea typeface="宋体" pitchFamily="2" charset="-122"/>
              </a:rPr>
              <a:t>(small signal model)</a:t>
            </a:r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862013" y="4627563"/>
            <a:ext cx="7380287" cy="11874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         </a:t>
            </a:r>
            <a:r>
              <a:rPr lang="zh-CN" altLang="en-US" b="1">
                <a:ea typeface="宋体" pitchFamily="2" charset="-122"/>
              </a:rPr>
              <a:t>当二极管在其伏安特性的某一小范围内工作，可以把伏安特性看出一条直线。 小信号模型的微变等效电阻</a:t>
            </a:r>
            <a:r>
              <a:rPr lang="en-US" altLang="zh-CN" b="1">
                <a:ea typeface="幼圆" pitchFamily="49" charset="-122"/>
              </a:rPr>
              <a:t>r</a:t>
            </a:r>
            <a:r>
              <a:rPr lang="en-US" altLang="zh-CN" b="1" baseline="-25000">
                <a:ea typeface="宋体" pitchFamily="2" charset="-122"/>
              </a:rPr>
              <a:t>d</a:t>
            </a:r>
            <a:r>
              <a:rPr lang="zh-CN" altLang="en-US" b="1">
                <a:ea typeface="宋体" pitchFamily="2" charset="-122"/>
              </a:rPr>
              <a:t>＝</a:t>
            </a:r>
            <a:r>
              <a:rPr lang="en-US" altLang="zh-CN" b="1">
                <a:ea typeface="宋体" pitchFamily="2" charset="-122"/>
              </a:rPr>
              <a:t>26</a:t>
            </a:r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mv</a:t>
            </a:r>
            <a:r>
              <a:rPr lang="zh-CN" altLang="en-US" b="1">
                <a:ea typeface="宋体" pitchFamily="2" charset="-122"/>
              </a:rPr>
              <a:t>）</a:t>
            </a:r>
            <a:r>
              <a:rPr lang="en-US" altLang="zh-CN" b="1">
                <a:ea typeface="宋体" pitchFamily="2" charset="-122"/>
              </a:rPr>
              <a:t>/I</a:t>
            </a:r>
            <a:r>
              <a:rPr lang="en-US" altLang="zh-CN" b="1" baseline="-25000">
                <a:ea typeface="宋体" pitchFamily="2" charset="-122"/>
              </a:rPr>
              <a:t>D</a:t>
            </a:r>
            <a:r>
              <a:rPr lang="zh-CN" altLang="en-US" b="1">
                <a:ea typeface="宋体" pitchFamily="2" charset="-122"/>
              </a:rPr>
              <a:t>。</a:t>
            </a:r>
          </a:p>
        </p:txBody>
      </p:sp>
      <p:sp>
        <p:nvSpPr>
          <p:cNvPr id="321542" name="Line 6"/>
          <p:cNvSpPr>
            <a:spLocks noChangeShapeType="1"/>
          </p:cNvSpPr>
          <p:nvPr/>
        </p:nvSpPr>
        <p:spPr bwMode="auto">
          <a:xfrm>
            <a:off x="4598988" y="3557588"/>
            <a:ext cx="2325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1543" name="Line 7"/>
          <p:cNvSpPr>
            <a:spLocks noChangeShapeType="1"/>
          </p:cNvSpPr>
          <p:nvPr/>
        </p:nvSpPr>
        <p:spPr bwMode="auto">
          <a:xfrm>
            <a:off x="5840413" y="1651000"/>
            <a:ext cx="0" cy="220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6726238" y="3228975"/>
            <a:ext cx="79692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ea typeface="幼圆" pitchFamily="49" charset="-122"/>
              </a:rPr>
              <a:t>v</a:t>
            </a:r>
            <a:r>
              <a:rPr lang="en-US" altLang="zh-CN" sz="2800" b="1" baseline="-25000">
                <a:ea typeface="宋体" pitchFamily="2" charset="-122"/>
              </a:rPr>
              <a:t>D</a:t>
            </a:r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5926138" y="1452563"/>
            <a:ext cx="4540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ea typeface="幼圆" pitchFamily="49" charset="-122"/>
              </a:rPr>
              <a:t>i</a:t>
            </a:r>
            <a:r>
              <a:rPr lang="en-US" altLang="zh-CN" sz="2800" b="1" baseline="-25000">
                <a:ea typeface="宋体" pitchFamily="2" charset="-122"/>
              </a:rPr>
              <a:t>D</a:t>
            </a:r>
          </a:p>
        </p:txBody>
      </p:sp>
      <p:sp>
        <p:nvSpPr>
          <p:cNvPr id="321546" name="Arc 10"/>
          <p:cNvSpPr>
            <a:spLocks/>
          </p:cNvSpPr>
          <p:nvPr/>
        </p:nvSpPr>
        <p:spPr bwMode="auto">
          <a:xfrm flipV="1">
            <a:off x="6310313" y="1585913"/>
            <a:ext cx="430212" cy="1958975"/>
          </a:xfrm>
          <a:custGeom>
            <a:avLst/>
            <a:gdLst>
              <a:gd name="T0" fmla="*/ 0 w 21600"/>
              <a:gd name="T1" fmla="*/ 0 h 21600"/>
              <a:gd name="T2" fmla="*/ 430212 w 21600"/>
              <a:gd name="T3" fmla="*/ 1958975 h 21600"/>
              <a:gd name="T4" fmla="*/ 0 w 21600"/>
              <a:gd name="T5" fmla="*/ 195897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1547" name="Line 11"/>
          <p:cNvSpPr>
            <a:spLocks noChangeShapeType="1"/>
          </p:cNvSpPr>
          <p:nvPr/>
        </p:nvSpPr>
        <p:spPr bwMode="auto">
          <a:xfrm flipV="1">
            <a:off x="6599238" y="1930400"/>
            <a:ext cx="209550" cy="1319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1548" name="Line 12"/>
          <p:cNvSpPr>
            <a:spLocks noChangeShapeType="1"/>
          </p:cNvSpPr>
          <p:nvPr/>
        </p:nvSpPr>
        <p:spPr bwMode="auto">
          <a:xfrm>
            <a:off x="6597650" y="3230563"/>
            <a:ext cx="260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1549" name="Line 13"/>
          <p:cNvSpPr>
            <a:spLocks noChangeShapeType="1"/>
          </p:cNvSpPr>
          <p:nvPr/>
        </p:nvSpPr>
        <p:spPr bwMode="auto">
          <a:xfrm>
            <a:off x="6832600" y="1911350"/>
            <a:ext cx="0" cy="1331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1550" name="AutoShape 14"/>
          <p:cNvSpPr>
            <a:spLocks noChangeArrowheads="1"/>
          </p:cNvSpPr>
          <p:nvPr/>
        </p:nvSpPr>
        <p:spPr bwMode="auto">
          <a:xfrm>
            <a:off x="5316538" y="3897313"/>
            <a:ext cx="1449387" cy="609600"/>
          </a:xfrm>
          <a:prstGeom prst="wedgeRoundRectCallout">
            <a:avLst>
              <a:gd name="adj1" fmla="val 48468"/>
              <a:gd name="adj2" fmla="val -156509"/>
              <a:gd name="adj3" fmla="val 16667"/>
            </a:avLst>
          </a:prstGeom>
          <a:solidFill>
            <a:srgbClr val="CCE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Δ</a:t>
            </a:r>
            <a:r>
              <a:rPr lang="en-US" altLang="zh-CN" sz="2800" b="1" i="1">
                <a:ea typeface="幼圆" pitchFamily="49" charset="-122"/>
              </a:rPr>
              <a:t>v</a:t>
            </a:r>
            <a:r>
              <a:rPr lang="en-US" altLang="zh-CN" sz="2800" b="1" baseline="-25000">
                <a:latin typeface="幼圆" pitchFamily="49" charset="-122"/>
                <a:ea typeface="幼圆" pitchFamily="49" charset="-122"/>
              </a:rPr>
              <a:t>D</a:t>
            </a:r>
          </a:p>
        </p:txBody>
      </p:sp>
      <p:sp>
        <p:nvSpPr>
          <p:cNvPr id="321551" name="AutoShape 15"/>
          <p:cNvSpPr>
            <a:spLocks noChangeArrowheads="1"/>
          </p:cNvSpPr>
          <p:nvPr/>
        </p:nvSpPr>
        <p:spPr bwMode="auto">
          <a:xfrm>
            <a:off x="7642225" y="2498725"/>
            <a:ext cx="1122363" cy="692150"/>
          </a:xfrm>
          <a:prstGeom prst="wedgeRoundRectCallout">
            <a:avLst>
              <a:gd name="adj1" fmla="val -121713"/>
              <a:gd name="adj2" fmla="val -33255"/>
              <a:gd name="adj3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Monotype Corsiva" pitchFamily="66" charset="0"/>
                <a:ea typeface="幼圆" pitchFamily="49" charset="-122"/>
              </a:rPr>
              <a:t>Δ</a:t>
            </a:r>
            <a:r>
              <a:rPr lang="en-US" altLang="zh-CN" sz="2800" b="1" i="1">
                <a:ea typeface="幼圆" pitchFamily="49" charset="-122"/>
              </a:rPr>
              <a:t>i</a:t>
            </a:r>
            <a:r>
              <a:rPr lang="en-US" altLang="zh-CN" sz="2800" b="1" baseline="-25000">
                <a:ea typeface="宋体" pitchFamily="2" charset="-122"/>
              </a:rPr>
              <a:t>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92175" y="2147888"/>
            <a:ext cx="2474913" cy="1590675"/>
            <a:chOff x="562" y="1353"/>
            <a:chExt cx="1559" cy="1002"/>
          </a:xfrm>
        </p:grpSpPr>
        <p:sp>
          <p:nvSpPr>
            <p:cNvPr id="321557" name="Rectangle 18"/>
            <p:cNvSpPr>
              <a:spLocks noChangeArrowheads="1"/>
            </p:cNvSpPr>
            <p:nvPr/>
          </p:nvSpPr>
          <p:spPr bwMode="auto">
            <a:xfrm>
              <a:off x="878" y="1353"/>
              <a:ext cx="72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Monotype Corsiva" pitchFamily="66" charset="0"/>
                  <a:ea typeface="幼圆" pitchFamily="49" charset="-122"/>
                </a:rPr>
                <a:t>Δ</a:t>
              </a:r>
              <a:r>
                <a:rPr lang="en-US" altLang="zh-CN" b="1" i="1">
                  <a:ea typeface="幼圆" pitchFamily="49" charset="-122"/>
                </a:rPr>
                <a:t>i</a:t>
              </a:r>
              <a:r>
                <a:rPr lang="en-US" altLang="zh-CN" b="1" baseline="-25000">
                  <a:ea typeface="宋体" pitchFamily="2" charset="-122"/>
                </a:rPr>
                <a:t>D</a:t>
              </a:r>
            </a:p>
          </p:txBody>
        </p:sp>
        <p:sp>
          <p:nvSpPr>
            <p:cNvPr id="321558" name="Line 19"/>
            <p:cNvSpPr>
              <a:spLocks noChangeShapeType="1"/>
            </p:cNvSpPr>
            <p:nvPr/>
          </p:nvSpPr>
          <p:spPr bwMode="auto">
            <a:xfrm flipH="1">
              <a:off x="938" y="1698"/>
              <a:ext cx="8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1559" name="Rectangle 20"/>
            <p:cNvSpPr>
              <a:spLocks noChangeArrowheads="1"/>
            </p:cNvSpPr>
            <p:nvPr/>
          </p:nvSpPr>
          <p:spPr bwMode="auto">
            <a:xfrm>
              <a:off x="562" y="1912"/>
              <a:ext cx="92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ea typeface="幼圆" pitchFamily="49" charset="-122"/>
                </a:rPr>
                <a:t>Δ</a:t>
              </a:r>
              <a:r>
                <a:rPr lang="en-US" altLang="zh-CN" b="1" i="1">
                  <a:ea typeface="幼圆" pitchFamily="49" charset="-122"/>
                </a:rPr>
                <a:t>v</a:t>
              </a:r>
              <a:r>
                <a:rPr lang="en-US" altLang="zh-CN" b="1" baseline="-25000">
                  <a:ea typeface="幼圆" pitchFamily="49" charset="-122"/>
                </a:rPr>
                <a:t>D</a:t>
              </a:r>
            </a:p>
          </p:txBody>
        </p:sp>
        <p:sp>
          <p:nvSpPr>
            <p:cNvPr id="321560" name="Line 21"/>
            <p:cNvSpPr>
              <a:spLocks noChangeShapeType="1"/>
            </p:cNvSpPr>
            <p:nvPr/>
          </p:nvSpPr>
          <p:spPr bwMode="auto">
            <a:xfrm>
              <a:off x="790" y="1812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1561" name="Line 22"/>
            <p:cNvSpPr>
              <a:spLocks noChangeShapeType="1"/>
            </p:cNvSpPr>
            <p:nvPr/>
          </p:nvSpPr>
          <p:spPr bwMode="auto">
            <a:xfrm>
              <a:off x="839" y="1771"/>
              <a:ext cx="0" cy="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1562" name="Line 23"/>
            <p:cNvSpPr>
              <a:spLocks noChangeShapeType="1"/>
            </p:cNvSpPr>
            <p:nvPr/>
          </p:nvSpPr>
          <p:spPr bwMode="auto">
            <a:xfrm>
              <a:off x="806" y="2275"/>
              <a:ext cx="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1563" name="Rectangle 24"/>
            <p:cNvSpPr>
              <a:spLocks noChangeArrowheads="1"/>
            </p:cNvSpPr>
            <p:nvPr/>
          </p:nvSpPr>
          <p:spPr bwMode="auto">
            <a:xfrm>
              <a:off x="1830" y="1867"/>
              <a:ext cx="29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ea typeface="幼圆" pitchFamily="49" charset="-122"/>
                </a:rPr>
                <a:t>r</a:t>
              </a:r>
              <a:r>
                <a:rPr lang="en-US" altLang="zh-CN" b="1" baseline="-25000">
                  <a:ea typeface="宋体" pitchFamily="2" charset="-122"/>
                </a:rPr>
                <a:t>D</a:t>
              </a:r>
            </a:p>
          </p:txBody>
        </p:sp>
        <p:sp>
          <p:nvSpPr>
            <p:cNvPr id="321564" name="Line 25"/>
            <p:cNvSpPr>
              <a:spLocks noChangeShapeType="1"/>
            </p:cNvSpPr>
            <p:nvPr/>
          </p:nvSpPr>
          <p:spPr bwMode="auto">
            <a:xfrm flipH="1">
              <a:off x="928" y="2338"/>
              <a:ext cx="8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1565" name="Line 26"/>
            <p:cNvSpPr>
              <a:spLocks noChangeShapeType="1"/>
            </p:cNvSpPr>
            <p:nvPr/>
          </p:nvSpPr>
          <p:spPr bwMode="auto">
            <a:xfrm>
              <a:off x="1744" y="1697"/>
              <a:ext cx="0" cy="6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1566" name="Rectangle 27"/>
            <p:cNvSpPr>
              <a:spLocks noChangeArrowheads="1"/>
            </p:cNvSpPr>
            <p:nvPr/>
          </p:nvSpPr>
          <p:spPr bwMode="auto">
            <a:xfrm>
              <a:off x="1686" y="1886"/>
              <a:ext cx="125" cy="296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1567" name="Rectangle 28"/>
            <p:cNvSpPr>
              <a:spLocks noChangeArrowheads="1"/>
            </p:cNvSpPr>
            <p:nvPr/>
          </p:nvSpPr>
          <p:spPr bwMode="auto">
            <a:xfrm rot="-5400000">
              <a:off x="1176" y="1493"/>
              <a:ext cx="16" cy="3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568" name="Freeform 29"/>
            <p:cNvSpPr>
              <a:spLocks/>
            </p:cNvSpPr>
            <p:nvPr/>
          </p:nvSpPr>
          <p:spPr bwMode="auto">
            <a:xfrm rot="-5400000">
              <a:off x="1371" y="1601"/>
              <a:ext cx="31" cy="94"/>
            </a:xfrm>
            <a:custGeom>
              <a:avLst/>
              <a:gdLst>
                <a:gd name="T0" fmla="*/ 16 w 31"/>
                <a:gd name="T1" fmla="*/ 94 h 94"/>
                <a:gd name="T2" fmla="*/ 31 w 31"/>
                <a:gd name="T3" fmla="*/ 0 h 94"/>
                <a:gd name="T4" fmla="*/ 0 w 31"/>
                <a:gd name="T5" fmla="*/ 0 h 94"/>
                <a:gd name="T6" fmla="*/ 16 w 31"/>
                <a:gd name="T7" fmla="*/ 94 h 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94"/>
                <a:gd name="T14" fmla="*/ 31 w 31"/>
                <a:gd name="T15" fmla="*/ 94 h 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94">
                  <a:moveTo>
                    <a:pt x="16" y="94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16" y="94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1554" name="Text Box 30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21555" name="Rectangle 31"/>
          <p:cNvSpPr>
            <a:spLocks noChangeArrowheads="1"/>
          </p:cNvSpPr>
          <p:nvPr/>
        </p:nvSpPr>
        <p:spPr bwMode="auto">
          <a:xfrm>
            <a:off x="0" y="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2.4.2</a:t>
            </a:r>
            <a:r>
              <a:rPr lang="zh-CN" altLang="en-US" sz="3200" b="1" dirty="0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二极管电路的简化模型分析方法</a:t>
            </a:r>
          </a:p>
        </p:txBody>
      </p:sp>
      <p:sp>
        <p:nvSpPr>
          <p:cNvPr id="321556" name="Line 32"/>
          <p:cNvSpPr>
            <a:spLocks noChangeShapeType="1"/>
          </p:cNvSpPr>
          <p:nvPr/>
        </p:nvSpPr>
        <p:spPr bwMode="auto">
          <a:xfrm>
            <a:off x="306388" y="889000"/>
            <a:ext cx="71977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1118025" y="5708712"/>
            <a:ext cx="5383212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ea typeface="宋体" pitchFamily="2" charset="-122"/>
              </a:rPr>
              <a:t>针对变化的</a:t>
            </a:r>
            <a:r>
              <a:rPr lang="en-US" altLang="zh-CN" sz="2800" b="1" dirty="0" smtClean="0">
                <a:ea typeface="宋体" pitchFamily="2" charset="-122"/>
              </a:rPr>
              <a:t>/</a:t>
            </a:r>
            <a:r>
              <a:rPr lang="zh-CN" altLang="en-US" sz="2800" b="1" dirty="0" smtClean="0">
                <a:ea typeface="宋体" pitchFamily="2" charset="-122"/>
              </a:rPr>
              <a:t>交流信号</a:t>
            </a:r>
            <a:endParaRPr lang="en-US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(14-</a:t>
            </a:r>
            <a:fld id="{580A02CC-CD5F-4A8F-B483-96191E022F0D}" type="slidenum">
              <a:rPr lang="en-US" altLang="zh-CN"/>
              <a:pPr/>
              <a:t>43</a:t>
            </a:fld>
            <a:r>
              <a:rPr lang="en-US" altLang="zh-CN"/>
              <a:t>)</a:t>
            </a: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63763" y="508000"/>
            <a:ext cx="4606925" cy="515938"/>
          </a:xfrm>
          <a:noFill/>
          <a:ln/>
        </p:spPr>
        <p:txBody>
          <a:bodyPr/>
          <a:lstStyle/>
          <a:p>
            <a:pPr algn="ctr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 </a:t>
            </a:r>
            <a:r>
              <a:rPr lang="zh-CN" altLang="en-US" b="1">
                <a:solidFill>
                  <a:srgbClr val="000099"/>
                </a:solidFill>
                <a:ea typeface="隶书" panose="02010509060101010101" pitchFamily="49" charset="-122"/>
              </a:rPr>
              <a:t>二极管电路分析</a:t>
            </a:r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1066800" y="1344613"/>
            <a:ext cx="7685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6666"/>
                </a:solidFill>
              </a:rPr>
              <a:t> </a:t>
            </a:r>
            <a:r>
              <a:rPr lang="zh-CN" altLang="en-US" sz="2800">
                <a:solidFill>
                  <a:srgbClr val="006666"/>
                </a:solidFill>
              </a:rPr>
              <a:t>分析方法：</a:t>
            </a: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1055688" y="2019300"/>
            <a:ext cx="7685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9900"/>
                </a:solidFill>
              </a:rPr>
              <a:t>        </a:t>
            </a:r>
            <a:r>
              <a:rPr lang="en-US" altLang="zh-CN" sz="2800">
                <a:solidFill>
                  <a:srgbClr val="006666"/>
                </a:solidFill>
              </a:rPr>
              <a:t>1.  </a:t>
            </a:r>
            <a:r>
              <a:rPr lang="zh-CN" altLang="en-US" sz="2800">
                <a:solidFill>
                  <a:srgbClr val="006666"/>
                </a:solidFill>
              </a:rPr>
              <a:t>断开二极管</a:t>
            </a:r>
            <a:r>
              <a:rPr lang="zh-CN" altLang="en-US" sz="2800">
                <a:solidFill>
                  <a:srgbClr val="009900"/>
                </a:solidFill>
              </a:rPr>
              <a:t>        </a:t>
            </a:r>
          </a:p>
        </p:txBody>
      </p:sp>
      <p:sp>
        <p:nvSpPr>
          <p:cNvPr id="201741" name="Rectangle 13"/>
          <p:cNvSpPr>
            <a:spLocks noChangeArrowheads="1"/>
          </p:cNvSpPr>
          <p:nvPr/>
        </p:nvSpPr>
        <p:spPr bwMode="auto">
          <a:xfrm>
            <a:off x="1066800" y="2825750"/>
            <a:ext cx="76850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CC0066"/>
                </a:solidFill>
              </a:rPr>
              <a:t>        </a:t>
            </a:r>
            <a:r>
              <a:rPr lang="en-US" altLang="zh-CN" sz="2800"/>
              <a:t>2.  a) </a:t>
            </a:r>
            <a:r>
              <a:rPr lang="zh-CN" altLang="en-US" sz="2800"/>
              <a:t>分析其两端电位高低，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CC0066"/>
                </a:solidFill>
              </a:rPr>
              <a:t>             </a:t>
            </a:r>
            <a:r>
              <a:rPr lang="en-US" altLang="zh-CN" sz="2800">
                <a:solidFill>
                  <a:srgbClr val="3333FF"/>
                </a:solidFill>
              </a:rPr>
              <a:t>b) </a:t>
            </a:r>
            <a:r>
              <a:rPr lang="zh-CN" altLang="en-US" sz="2800">
                <a:solidFill>
                  <a:srgbClr val="3333FF"/>
                </a:solidFill>
              </a:rPr>
              <a:t>或其两端所加电压 </a:t>
            </a:r>
            <a:r>
              <a:rPr lang="en-US" altLang="zh-CN" sz="2800" i="1">
                <a:solidFill>
                  <a:srgbClr val="3333FF"/>
                </a:solidFill>
              </a:rPr>
              <a:t>U</a:t>
            </a:r>
            <a:r>
              <a:rPr lang="en-US" altLang="zh-CN" sz="2800" baseline="-25000">
                <a:solidFill>
                  <a:srgbClr val="3333FF"/>
                </a:solidFill>
              </a:rPr>
              <a:t>D </a:t>
            </a:r>
            <a:r>
              <a:rPr lang="zh-CN" altLang="en-US" sz="2800">
                <a:solidFill>
                  <a:srgbClr val="3333FF"/>
                </a:solidFill>
              </a:rPr>
              <a:t>的正负。</a:t>
            </a:r>
          </a:p>
        </p:txBody>
      </p: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1066800" y="4178300"/>
            <a:ext cx="7685088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FF"/>
                </a:solidFill>
              </a:rPr>
              <a:t>        3.  </a:t>
            </a:r>
            <a:r>
              <a:rPr lang="en-US" altLang="zh-CN" sz="2800"/>
              <a:t>a)  V</a:t>
            </a:r>
            <a:r>
              <a:rPr lang="zh-CN" altLang="en-US" sz="2800"/>
              <a:t>阳 </a:t>
            </a:r>
            <a:r>
              <a:rPr lang="en-US" altLang="zh-CN" sz="2800"/>
              <a:t>&gt; V</a:t>
            </a:r>
            <a:r>
              <a:rPr lang="zh-CN" altLang="en-US" sz="2800"/>
              <a:t>阴     →   导通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                   </a:t>
            </a:r>
            <a:r>
              <a:rPr lang="en-US" altLang="zh-CN" sz="2800"/>
              <a:t>V</a:t>
            </a:r>
            <a:r>
              <a:rPr lang="zh-CN" altLang="en-US" sz="2800"/>
              <a:t>阳 </a:t>
            </a:r>
            <a:r>
              <a:rPr lang="en-US" altLang="zh-CN" sz="2800"/>
              <a:t>&lt; V</a:t>
            </a:r>
            <a:r>
              <a:rPr lang="zh-CN" altLang="en-US" sz="2800"/>
              <a:t>阴    →   截止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endParaRPr lang="zh-CN" altLang="en-US" sz="100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3333FF"/>
                </a:solidFill>
              </a:rPr>
              <a:t>             </a:t>
            </a:r>
            <a:r>
              <a:rPr lang="en-US" altLang="zh-CN" sz="2800">
                <a:solidFill>
                  <a:srgbClr val="3333FF"/>
                </a:solidFill>
              </a:rPr>
              <a:t>b)  </a:t>
            </a:r>
            <a:r>
              <a:rPr lang="en-US" altLang="zh-CN" sz="2800" i="1">
                <a:solidFill>
                  <a:srgbClr val="3333FF"/>
                </a:solidFill>
              </a:rPr>
              <a:t>U</a:t>
            </a:r>
            <a:r>
              <a:rPr lang="en-US" altLang="zh-CN" sz="2800" baseline="-25000">
                <a:solidFill>
                  <a:srgbClr val="3333FF"/>
                </a:solidFill>
              </a:rPr>
              <a:t>D </a:t>
            </a:r>
            <a:r>
              <a:rPr lang="en-US" altLang="zh-CN" sz="2800">
                <a:solidFill>
                  <a:srgbClr val="3333FF"/>
                </a:solidFill>
              </a:rPr>
              <a:t>&gt; 0    →   </a:t>
            </a:r>
            <a:r>
              <a:rPr lang="zh-CN" altLang="en-US" sz="2800">
                <a:solidFill>
                  <a:srgbClr val="3333FF"/>
                </a:solidFill>
              </a:rPr>
              <a:t>导通</a:t>
            </a:r>
          </a:p>
          <a:p>
            <a:pPr algn="l">
              <a:spcBef>
                <a:spcPct val="20000"/>
              </a:spcBef>
            </a:pPr>
            <a:r>
              <a:rPr lang="zh-CN" altLang="en-US" sz="2800">
                <a:solidFill>
                  <a:srgbClr val="3333FF"/>
                </a:solidFill>
              </a:rPr>
              <a:t>                   </a:t>
            </a:r>
            <a:r>
              <a:rPr lang="en-US" altLang="zh-CN" sz="2800" i="1">
                <a:solidFill>
                  <a:srgbClr val="3333FF"/>
                </a:solidFill>
              </a:rPr>
              <a:t>U</a:t>
            </a:r>
            <a:r>
              <a:rPr lang="en-US" altLang="zh-CN" sz="2800" baseline="-25000">
                <a:solidFill>
                  <a:srgbClr val="3333FF"/>
                </a:solidFill>
              </a:rPr>
              <a:t>D </a:t>
            </a:r>
            <a:r>
              <a:rPr lang="en-US" altLang="zh-CN" sz="2800">
                <a:solidFill>
                  <a:srgbClr val="3333FF"/>
                </a:solidFill>
              </a:rPr>
              <a:t>&lt; 0   →   </a:t>
            </a:r>
            <a:r>
              <a:rPr lang="zh-CN" altLang="en-US" sz="2800">
                <a:solidFill>
                  <a:srgbClr val="3333FF"/>
                </a:solidFill>
              </a:rPr>
              <a:t>截止</a:t>
            </a:r>
          </a:p>
        </p:txBody>
      </p:sp>
    </p:spTree>
    <p:extLst>
      <p:ext uri="{BB962C8B-B14F-4D97-AF65-F5344CB8AC3E}">
        <p14:creationId xmlns:p14="http://schemas.microsoft.com/office/powerpoint/2010/main" val="32199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 autoUpdateAnimBg="0"/>
      <p:bldP spid="201739" grpId="0" autoUpdateAnimBg="0"/>
      <p:bldP spid="201741" grpId="0" autoUpdateAnimBg="0"/>
      <p:bldP spid="20174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71438" y="157163"/>
            <a:ext cx="3608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8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2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应用举例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304800" y="866775"/>
            <a:ext cx="532606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1. </a:t>
            </a:r>
            <a:r>
              <a:rPr lang="zh-CN" altLang="en-US" sz="2800" b="1">
                <a:solidFill>
                  <a:srgbClr val="FF0000"/>
                </a:solidFill>
                <a:ea typeface="宋体" pitchFamily="2" charset="-122"/>
              </a:rPr>
              <a:t>整流电路</a:t>
            </a:r>
          </a:p>
        </p:txBody>
      </p:sp>
      <p:sp>
        <p:nvSpPr>
          <p:cNvPr id="322564" name="Line 4"/>
          <p:cNvSpPr>
            <a:spLocks noChangeShapeType="1"/>
          </p:cNvSpPr>
          <p:nvPr/>
        </p:nvSpPr>
        <p:spPr bwMode="auto">
          <a:xfrm>
            <a:off x="333375" y="762000"/>
            <a:ext cx="18002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430213" y="1457325"/>
            <a:ext cx="8005762" cy="9683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>
                <a:ea typeface="宋体" pitchFamily="2" charset="-122"/>
              </a:rPr>
              <a:t>二极管当作理想元件处理，即二极管的正向导通电阻为零（</a:t>
            </a:r>
            <a:r>
              <a:rPr lang="zh-CN" altLang="zh-CN" b="1">
                <a:ea typeface="宋体" pitchFamily="2" charset="-122"/>
              </a:rPr>
              <a:t>忽略二极管正向压降</a:t>
            </a:r>
            <a:r>
              <a:rPr lang="zh-CN" altLang="en-US" b="1">
                <a:ea typeface="宋体" pitchFamily="2" charset="-122"/>
              </a:rPr>
              <a:t>），反向电阻为无穷大</a:t>
            </a:r>
          </a:p>
        </p:txBody>
      </p:sp>
      <p:sp>
        <p:nvSpPr>
          <p:cNvPr id="322567" name="Line 7"/>
          <p:cNvSpPr>
            <a:spLocks noChangeShapeType="1"/>
          </p:cNvSpPr>
          <p:nvPr/>
        </p:nvSpPr>
        <p:spPr bwMode="auto">
          <a:xfrm>
            <a:off x="1179513" y="3505200"/>
            <a:ext cx="20494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8" name="Line 8"/>
          <p:cNvSpPr>
            <a:spLocks noChangeShapeType="1"/>
          </p:cNvSpPr>
          <p:nvPr/>
        </p:nvSpPr>
        <p:spPr bwMode="auto">
          <a:xfrm flipV="1">
            <a:off x="1165225" y="5308600"/>
            <a:ext cx="2063750" cy="3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>
            <a:off x="3211513" y="3500438"/>
            <a:ext cx="0" cy="18113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3525838" y="4140200"/>
            <a:ext cx="0" cy="6048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71" name="Text Box 11"/>
          <p:cNvSpPr txBox="1">
            <a:spLocks noChangeArrowheads="1"/>
          </p:cNvSpPr>
          <p:nvPr/>
        </p:nvSpPr>
        <p:spPr bwMode="auto">
          <a:xfrm>
            <a:off x="2549525" y="3074988"/>
            <a:ext cx="54768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/>
              <a:t>D</a:t>
            </a:r>
          </a:p>
        </p:txBody>
      </p:sp>
      <p:sp>
        <p:nvSpPr>
          <p:cNvPr id="322572" name="Text Box 12"/>
          <p:cNvSpPr txBox="1">
            <a:spLocks noChangeArrowheads="1"/>
          </p:cNvSpPr>
          <p:nvPr/>
        </p:nvSpPr>
        <p:spPr bwMode="auto">
          <a:xfrm>
            <a:off x="2667000" y="4110038"/>
            <a:ext cx="449263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i="1"/>
              <a:t>R</a:t>
            </a:r>
            <a:endParaRPr lang="en-US" altLang="zh-CN" sz="2800" b="1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 flipH="1">
            <a:off x="2114550" y="3295650"/>
            <a:ext cx="319088" cy="422275"/>
            <a:chOff x="2793" y="1735"/>
            <a:chExt cx="206" cy="292"/>
          </a:xfrm>
        </p:grpSpPr>
        <p:sp>
          <p:nvSpPr>
            <p:cNvPr id="322597" name="AutoShape 14"/>
            <p:cNvSpPr>
              <a:spLocks noChangeArrowheads="1"/>
            </p:cNvSpPr>
            <p:nvPr/>
          </p:nvSpPr>
          <p:spPr bwMode="auto">
            <a:xfrm rot="-5400000">
              <a:off x="2759" y="1787"/>
              <a:ext cx="288" cy="19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8" name="Line 15"/>
            <p:cNvSpPr>
              <a:spLocks noChangeShapeType="1"/>
            </p:cNvSpPr>
            <p:nvPr/>
          </p:nvSpPr>
          <p:spPr bwMode="auto">
            <a:xfrm rot="-5400000">
              <a:off x="2648" y="1880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2574" name="Rectangle 16"/>
          <p:cNvSpPr>
            <a:spLocks noChangeArrowheads="1"/>
          </p:cNvSpPr>
          <p:nvPr/>
        </p:nvSpPr>
        <p:spPr bwMode="auto">
          <a:xfrm>
            <a:off x="3127375" y="4097338"/>
            <a:ext cx="179388" cy="56038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75" name="Text Box 17"/>
          <p:cNvSpPr txBox="1">
            <a:spLocks noChangeArrowheads="1"/>
          </p:cNvSpPr>
          <p:nvPr/>
        </p:nvSpPr>
        <p:spPr bwMode="auto">
          <a:xfrm>
            <a:off x="3614738" y="4097338"/>
            <a:ext cx="547687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i="1"/>
              <a:t>v</a:t>
            </a:r>
            <a:r>
              <a:rPr lang="en-US" altLang="zh-CN" sz="2800" b="1" baseline="-25000"/>
              <a:t>O</a:t>
            </a:r>
            <a:endParaRPr lang="en-US" altLang="zh-CN" sz="2800" b="1"/>
          </a:p>
        </p:txBody>
      </p:sp>
      <p:sp>
        <p:nvSpPr>
          <p:cNvPr id="322576" name="Line 18"/>
          <p:cNvSpPr>
            <a:spLocks noChangeShapeType="1"/>
          </p:cNvSpPr>
          <p:nvPr/>
        </p:nvSpPr>
        <p:spPr bwMode="auto">
          <a:xfrm>
            <a:off x="1168400" y="3484563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2577" name="Oval 19"/>
          <p:cNvSpPr>
            <a:spLocks noChangeArrowheads="1"/>
          </p:cNvSpPr>
          <p:nvPr/>
        </p:nvSpPr>
        <p:spPr bwMode="auto">
          <a:xfrm>
            <a:off x="944563" y="4198938"/>
            <a:ext cx="457200" cy="4191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22578" name="Text Box 20"/>
          <p:cNvSpPr txBox="1">
            <a:spLocks noChangeArrowheads="1"/>
          </p:cNvSpPr>
          <p:nvPr/>
        </p:nvSpPr>
        <p:spPr bwMode="auto">
          <a:xfrm>
            <a:off x="501650" y="4105275"/>
            <a:ext cx="522288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i="1">
                <a:ea typeface="宋体" pitchFamily="2" charset="-122"/>
              </a:rPr>
              <a:t>v</a:t>
            </a:r>
            <a:r>
              <a:rPr lang="en-US" altLang="zh-CN" sz="2800" b="1" baseline="-25000">
                <a:ea typeface="宋体" pitchFamily="2" charset="-122"/>
              </a:rPr>
              <a:t>s</a:t>
            </a:r>
          </a:p>
        </p:txBody>
      </p:sp>
      <p:sp>
        <p:nvSpPr>
          <p:cNvPr id="322579" name="Text Box 21"/>
          <p:cNvSpPr txBox="1">
            <a:spLocks noChangeArrowheads="1"/>
          </p:cNvSpPr>
          <p:nvPr/>
        </p:nvSpPr>
        <p:spPr bwMode="auto">
          <a:xfrm>
            <a:off x="792163" y="3751263"/>
            <a:ext cx="3524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ea typeface="宋体" pitchFamily="2" charset="-122"/>
              </a:rPr>
              <a:t>+</a:t>
            </a:r>
          </a:p>
        </p:txBody>
      </p:sp>
      <p:sp>
        <p:nvSpPr>
          <p:cNvPr id="322580" name="Text Box 22"/>
          <p:cNvSpPr txBox="1">
            <a:spLocks noChangeArrowheads="1"/>
          </p:cNvSpPr>
          <p:nvPr/>
        </p:nvSpPr>
        <p:spPr bwMode="auto">
          <a:xfrm>
            <a:off x="817563" y="4602163"/>
            <a:ext cx="35242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ea typeface="宋体" pitchFamily="2" charset="-122"/>
              </a:rPr>
              <a:t>-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21275" y="2935288"/>
            <a:ext cx="3095625" cy="1295400"/>
            <a:chOff x="3412" y="1647"/>
            <a:chExt cx="1950" cy="816"/>
          </a:xfrm>
        </p:grpSpPr>
        <p:sp>
          <p:nvSpPr>
            <p:cNvPr id="322593" name="Freeform 24"/>
            <p:cNvSpPr>
              <a:spLocks/>
            </p:cNvSpPr>
            <p:nvPr/>
          </p:nvSpPr>
          <p:spPr bwMode="auto">
            <a:xfrm>
              <a:off x="3412" y="1647"/>
              <a:ext cx="488" cy="408"/>
            </a:xfrm>
            <a:custGeom>
              <a:avLst/>
              <a:gdLst>
                <a:gd name="T0" fmla="*/ 0 w 488"/>
                <a:gd name="T1" fmla="*/ 408 h 408"/>
                <a:gd name="T2" fmla="*/ 232 w 488"/>
                <a:gd name="T3" fmla="*/ 0 h 408"/>
                <a:gd name="T4" fmla="*/ 488 w 488"/>
                <a:gd name="T5" fmla="*/ 408 h 408"/>
                <a:gd name="T6" fmla="*/ 0 60000 65536"/>
                <a:gd name="T7" fmla="*/ 0 60000 65536"/>
                <a:gd name="T8" fmla="*/ 0 60000 65536"/>
                <a:gd name="T9" fmla="*/ 0 w 488"/>
                <a:gd name="T10" fmla="*/ 0 h 408"/>
                <a:gd name="T11" fmla="*/ 488 w 488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408">
                  <a:moveTo>
                    <a:pt x="0" y="408"/>
                  </a:moveTo>
                  <a:cubicBezTo>
                    <a:pt x="75" y="204"/>
                    <a:pt x="151" y="0"/>
                    <a:pt x="232" y="0"/>
                  </a:cubicBezTo>
                  <a:cubicBezTo>
                    <a:pt x="313" y="0"/>
                    <a:pt x="400" y="204"/>
                    <a:pt x="488" y="40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4" name="Freeform 25"/>
            <p:cNvSpPr>
              <a:spLocks/>
            </p:cNvSpPr>
            <p:nvPr/>
          </p:nvSpPr>
          <p:spPr bwMode="auto">
            <a:xfrm flipV="1">
              <a:off x="3902" y="2051"/>
              <a:ext cx="488" cy="408"/>
            </a:xfrm>
            <a:custGeom>
              <a:avLst/>
              <a:gdLst>
                <a:gd name="T0" fmla="*/ 0 w 488"/>
                <a:gd name="T1" fmla="*/ 408 h 408"/>
                <a:gd name="T2" fmla="*/ 232 w 488"/>
                <a:gd name="T3" fmla="*/ 0 h 408"/>
                <a:gd name="T4" fmla="*/ 488 w 488"/>
                <a:gd name="T5" fmla="*/ 408 h 408"/>
                <a:gd name="T6" fmla="*/ 0 60000 65536"/>
                <a:gd name="T7" fmla="*/ 0 60000 65536"/>
                <a:gd name="T8" fmla="*/ 0 60000 65536"/>
                <a:gd name="T9" fmla="*/ 0 w 488"/>
                <a:gd name="T10" fmla="*/ 0 h 408"/>
                <a:gd name="T11" fmla="*/ 488 w 488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408">
                  <a:moveTo>
                    <a:pt x="0" y="408"/>
                  </a:moveTo>
                  <a:cubicBezTo>
                    <a:pt x="75" y="204"/>
                    <a:pt x="151" y="0"/>
                    <a:pt x="232" y="0"/>
                  </a:cubicBezTo>
                  <a:cubicBezTo>
                    <a:pt x="313" y="0"/>
                    <a:pt x="400" y="204"/>
                    <a:pt x="488" y="40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5" name="Freeform 26"/>
            <p:cNvSpPr>
              <a:spLocks/>
            </p:cNvSpPr>
            <p:nvPr/>
          </p:nvSpPr>
          <p:spPr bwMode="auto">
            <a:xfrm>
              <a:off x="4382" y="1651"/>
              <a:ext cx="488" cy="408"/>
            </a:xfrm>
            <a:custGeom>
              <a:avLst/>
              <a:gdLst>
                <a:gd name="T0" fmla="*/ 0 w 488"/>
                <a:gd name="T1" fmla="*/ 408 h 408"/>
                <a:gd name="T2" fmla="*/ 232 w 488"/>
                <a:gd name="T3" fmla="*/ 0 h 408"/>
                <a:gd name="T4" fmla="*/ 488 w 488"/>
                <a:gd name="T5" fmla="*/ 408 h 408"/>
                <a:gd name="T6" fmla="*/ 0 60000 65536"/>
                <a:gd name="T7" fmla="*/ 0 60000 65536"/>
                <a:gd name="T8" fmla="*/ 0 60000 65536"/>
                <a:gd name="T9" fmla="*/ 0 w 488"/>
                <a:gd name="T10" fmla="*/ 0 h 408"/>
                <a:gd name="T11" fmla="*/ 488 w 488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408">
                  <a:moveTo>
                    <a:pt x="0" y="408"/>
                  </a:moveTo>
                  <a:cubicBezTo>
                    <a:pt x="75" y="204"/>
                    <a:pt x="151" y="0"/>
                    <a:pt x="232" y="0"/>
                  </a:cubicBezTo>
                  <a:cubicBezTo>
                    <a:pt x="313" y="0"/>
                    <a:pt x="400" y="204"/>
                    <a:pt x="488" y="40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6" name="Freeform 27"/>
            <p:cNvSpPr>
              <a:spLocks/>
            </p:cNvSpPr>
            <p:nvPr/>
          </p:nvSpPr>
          <p:spPr bwMode="auto">
            <a:xfrm flipV="1">
              <a:off x="4874" y="2055"/>
              <a:ext cx="488" cy="408"/>
            </a:xfrm>
            <a:custGeom>
              <a:avLst/>
              <a:gdLst>
                <a:gd name="T0" fmla="*/ 0 w 488"/>
                <a:gd name="T1" fmla="*/ 408 h 408"/>
                <a:gd name="T2" fmla="*/ 232 w 488"/>
                <a:gd name="T3" fmla="*/ 0 h 408"/>
                <a:gd name="T4" fmla="*/ 488 w 488"/>
                <a:gd name="T5" fmla="*/ 408 h 408"/>
                <a:gd name="T6" fmla="*/ 0 60000 65536"/>
                <a:gd name="T7" fmla="*/ 0 60000 65536"/>
                <a:gd name="T8" fmla="*/ 0 60000 65536"/>
                <a:gd name="T9" fmla="*/ 0 w 488"/>
                <a:gd name="T10" fmla="*/ 0 h 408"/>
                <a:gd name="T11" fmla="*/ 488 w 488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408">
                  <a:moveTo>
                    <a:pt x="0" y="408"/>
                  </a:moveTo>
                  <a:cubicBezTo>
                    <a:pt x="75" y="204"/>
                    <a:pt x="151" y="0"/>
                    <a:pt x="232" y="0"/>
                  </a:cubicBezTo>
                  <a:cubicBezTo>
                    <a:pt x="313" y="0"/>
                    <a:pt x="400" y="204"/>
                    <a:pt x="488" y="40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133975" y="4586288"/>
            <a:ext cx="3187700" cy="666750"/>
            <a:chOff x="3236" y="1872"/>
            <a:chExt cx="2008" cy="420"/>
          </a:xfrm>
        </p:grpSpPr>
        <p:sp>
          <p:nvSpPr>
            <p:cNvPr id="322589" name="Freeform 29"/>
            <p:cNvSpPr>
              <a:spLocks/>
            </p:cNvSpPr>
            <p:nvPr/>
          </p:nvSpPr>
          <p:spPr bwMode="auto">
            <a:xfrm>
              <a:off x="3236" y="1872"/>
              <a:ext cx="488" cy="408"/>
            </a:xfrm>
            <a:custGeom>
              <a:avLst/>
              <a:gdLst>
                <a:gd name="T0" fmla="*/ 0 w 488"/>
                <a:gd name="T1" fmla="*/ 408 h 408"/>
                <a:gd name="T2" fmla="*/ 232 w 488"/>
                <a:gd name="T3" fmla="*/ 0 h 408"/>
                <a:gd name="T4" fmla="*/ 488 w 488"/>
                <a:gd name="T5" fmla="*/ 408 h 408"/>
                <a:gd name="T6" fmla="*/ 0 60000 65536"/>
                <a:gd name="T7" fmla="*/ 0 60000 65536"/>
                <a:gd name="T8" fmla="*/ 0 60000 65536"/>
                <a:gd name="T9" fmla="*/ 0 w 488"/>
                <a:gd name="T10" fmla="*/ 0 h 408"/>
                <a:gd name="T11" fmla="*/ 488 w 488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408">
                  <a:moveTo>
                    <a:pt x="0" y="408"/>
                  </a:moveTo>
                  <a:cubicBezTo>
                    <a:pt x="75" y="204"/>
                    <a:pt x="151" y="0"/>
                    <a:pt x="232" y="0"/>
                  </a:cubicBezTo>
                  <a:cubicBezTo>
                    <a:pt x="313" y="0"/>
                    <a:pt x="400" y="204"/>
                    <a:pt x="488" y="408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0" name="Freeform 30"/>
            <p:cNvSpPr>
              <a:spLocks/>
            </p:cNvSpPr>
            <p:nvPr/>
          </p:nvSpPr>
          <p:spPr bwMode="auto">
            <a:xfrm>
              <a:off x="4232" y="1884"/>
              <a:ext cx="488" cy="408"/>
            </a:xfrm>
            <a:custGeom>
              <a:avLst/>
              <a:gdLst>
                <a:gd name="T0" fmla="*/ 0 w 488"/>
                <a:gd name="T1" fmla="*/ 408 h 408"/>
                <a:gd name="T2" fmla="*/ 232 w 488"/>
                <a:gd name="T3" fmla="*/ 0 h 408"/>
                <a:gd name="T4" fmla="*/ 488 w 488"/>
                <a:gd name="T5" fmla="*/ 408 h 408"/>
                <a:gd name="T6" fmla="*/ 0 60000 65536"/>
                <a:gd name="T7" fmla="*/ 0 60000 65536"/>
                <a:gd name="T8" fmla="*/ 0 60000 65536"/>
                <a:gd name="T9" fmla="*/ 0 w 488"/>
                <a:gd name="T10" fmla="*/ 0 h 408"/>
                <a:gd name="T11" fmla="*/ 488 w 488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408">
                  <a:moveTo>
                    <a:pt x="0" y="408"/>
                  </a:moveTo>
                  <a:cubicBezTo>
                    <a:pt x="75" y="204"/>
                    <a:pt x="151" y="0"/>
                    <a:pt x="232" y="0"/>
                  </a:cubicBezTo>
                  <a:cubicBezTo>
                    <a:pt x="313" y="0"/>
                    <a:pt x="400" y="204"/>
                    <a:pt x="488" y="408"/>
                  </a:cubicBezTo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1" name="Line 31"/>
            <p:cNvSpPr>
              <a:spLocks noChangeShapeType="1"/>
            </p:cNvSpPr>
            <p:nvPr/>
          </p:nvSpPr>
          <p:spPr bwMode="auto">
            <a:xfrm>
              <a:off x="3720" y="2292"/>
              <a:ext cx="51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2592" name="Line 32"/>
            <p:cNvSpPr>
              <a:spLocks noChangeShapeType="1"/>
            </p:cNvSpPr>
            <p:nvPr/>
          </p:nvSpPr>
          <p:spPr bwMode="auto">
            <a:xfrm>
              <a:off x="4728" y="2292"/>
              <a:ext cx="51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2583" name="Line 33"/>
          <p:cNvSpPr>
            <a:spLocks noChangeShapeType="1"/>
          </p:cNvSpPr>
          <p:nvPr/>
        </p:nvSpPr>
        <p:spPr bwMode="auto">
          <a:xfrm flipV="1">
            <a:off x="4943475" y="3586163"/>
            <a:ext cx="3514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2584" name="Line 34"/>
          <p:cNvSpPr>
            <a:spLocks noChangeShapeType="1"/>
          </p:cNvSpPr>
          <p:nvPr/>
        </p:nvSpPr>
        <p:spPr bwMode="auto">
          <a:xfrm flipV="1">
            <a:off x="4943475" y="5249863"/>
            <a:ext cx="3513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2585" name="Line 35"/>
          <p:cNvSpPr>
            <a:spLocks noChangeShapeType="1"/>
          </p:cNvSpPr>
          <p:nvPr/>
        </p:nvSpPr>
        <p:spPr bwMode="auto">
          <a:xfrm flipH="1" flipV="1">
            <a:off x="5124450" y="4330700"/>
            <a:ext cx="0" cy="1122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2586" name="Line 36"/>
          <p:cNvSpPr>
            <a:spLocks noChangeShapeType="1"/>
          </p:cNvSpPr>
          <p:nvPr/>
        </p:nvSpPr>
        <p:spPr bwMode="auto">
          <a:xfrm flipH="1" flipV="1">
            <a:off x="5124450" y="2933700"/>
            <a:ext cx="0" cy="1122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322587" name="Text Box 37"/>
          <p:cNvSpPr txBox="1">
            <a:spLocks noChangeArrowheads="1"/>
          </p:cNvSpPr>
          <p:nvPr/>
        </p:nvSpPr>
        <p:spPr bwMode="auto">
          <a:xfrm>
            <a:off x="4729163" y="2709863"/>
            <a:ext cx="522287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i="1">
                <a:ea typeface="宋体" pitchFamily="2" charset="-122"/>
              </a:rPr>
              <a:t>v</a:t>
            </a:r>
            <a:r>
              <a:rPr lang="en-US" altLang="zh-CN" sz="2800" b="1" baseline="-25000">
                <a:ea typeface="宋体" pitchFamily="2" charset="-122"/>
              </a:rPr>
              <a:t>s</a:t>
            </a:r>
          </a:p>
        </p:txBody>
      </p:sp>
      <p:sp>
        <p:nvSpPr>
          <p:cNvPr id="322588" name="Text Box 38"/>
          <p:cNvSpPr txBox="1">
            <a:spLocks noChangeArrowheads="1"/>
          </p:cNvSpPr>
          <p:nvPr/>
        </p:nvSpPr>
        <p:spPr bwMode="auto">
          <a:xfrm>
            <a:off x="4654550" y="4100513"/>
            <a:ext cx="547688" cy="5191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sz="2800" b="1" i="1"/>
              <a:t>v</a:t>
            </a:r>
            <a:r>
              <a:rPr lang="en-US" altLang="zh-CN" sz="2800" b="1" baseline="-25000"/>
              <a:t>O</a:t>
            </a:r>
            <a:endParaRPr lang="en-US" altLang="zh-CN" sz="2800" b="1"/>
          </a:p>
        </p:txBody>
      </p:sp>
    </p:spTree>
  </p:cSld>
  <p:clrMapOvr>
    <a:masterClrMapping/>
  </p:clrMapOvr>
  <p:transition>
    <p:pull dir="d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utoUpdateAnimBg="0"/>
      <p:bldP spid="2191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1" name="Rectangle 2"/>
          <p:cNvSpPr>
            <a:spLocks noChangeArrowheads="1"/>
          </p:cNvSpPr>
          <p:nvPr/>
        </p:nvSpPr>
        <p:spPr bwMode="auto">
          <a:xfrm>
            <a:off x="71438" y="157163"/>
            <a:ext cx="3608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8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2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应用举例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304800" y="866775"/>
            <a:ext cx="532606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2. </a:t>
            </a:r>
            <a:r>
              <a:rPr lang="zh-CN" altLang="en-US" sz="2800" b="1">
                <a:solidFill>
                  <a:srgbClr val="FF0000"/>
                </a:solidFill>
                <a:ea typeface="宋体" pitchFamily="2" charset="-122"/>
              </a:rPr>
              <a:t>二极管的静态工作情况分析</a:t>
            </a: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992188" y="2271713"/>
          <a:ext cx="10890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" name="公式" r:id="rId5" imgW="545760" imgH="203040" progId="Equation.3">
                  <p:embed/>
                </p:oleObj>
              </mc:Choice>
              <mc:Fallback>
                <p:oleObj name="公式" r:id="rId5" imgW="5457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2271713"/>
                        <a:ext cx="10890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2235200" y="2271713"/>
          <a:ext cx="2336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" name="公式" r:id="rId7" imgW="1168200" imgH="203040" progId="Equation.3">
                  <p:embed/>
                </p:oleObj>
              </mc:Choice>
              <mc:Fallback>
                <p:oleObj name="公式" r:id="rId7" imgW="11682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271713"/>
                        <a:ext cx="23368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609600" y="1797050"/>
            <a:ext cx="167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宋体" pitchFamily="2" charset="-122"/>
              </a:rPr>
              <a:t>理想模型</a:t>
            </a:r>
          </a:p>
        </p:txBody>
      </p:sp>
      <p:sp>
        <p:nvSpPr>
          <p:cNvPr id="53264" name="Line 7"/>
          <p:cNvSpPr>
            <a:spLocks noChangeShapeType="1"/>
          </p:cNvSpPr>
          <p:nvPr/>
        </p:nvSpPr>
        <p:spPr bwMode="auto">
          <a:xfrm>
            <a:off x="333375" y="762000"/>
            <a:ext cx="18002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1357313"/>
            <a:ext cx="3810000" cy="457200"/>
            <a:chOff x="144" y="855"/>
            <a:chExt cx="2400" cy="288"/>
          </a:xfrm>
        </p:grpSpPr>
        <p:sp>
          <p:nvSpPr>
            <p:cNvPr id="53320" name="Text Box 9"/>
            <p:cNvSpPr txBox="1">
              <a:spLocks noChangeArrowheads="1"/>
            </p:cNvSpPr>
            <p:nvPr/>
          </p:nvSpPr>
          <p:spPr bwMode="auto">
            <a:xfrm>
              <a:off x="1440" y="855"/>
              <a:ext cx="11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>
                  <a:ea typeface="宋体" pitchFamily="2" charset="-122"/>
                </a:rPr>
                <a:t>（</a:t>
              </a:r>
              <a:r>
                <a:rPr lang="en-US" altLang="zh-CN" sz="2000" b="1" i="1">
                  <a:ea typeface="宋体" pitchFamily="2" charset="-122"/>
                </a:rPr>
                <a:t>R</a:t>
              </a:r>
              <a:r>
                <a:rPr lang="en-US" altLang="zh-CN" sz="2000" b="1">
                  <a:ea typeface="宋体" pitchFamily="2" charset="-122"/>
                </a:rPr>
                <a:t>=10k</a:t>
              </a:r>
              <a:r>
                <a:rPr lang="en-US" altLang="zh-CN" sz="2000" b="1">
                  <a:ea typeface="宋体" pitchFamily="2" charset="-122"/>
                  <a:sym typeface="Symbol" pitchFamily="18" charset="2"/>
                </a:rPr>
                <a:t></a:t>
              </a:r>
              <a:r>
                <a:rPr lang="zh-CN" altLang="en-US" sz="2000" b="1">
                  <a:ea typeface="宋体" pitchFamily="2" charset="-122"/>
                  <a:sym typeface="Symbol" pitchFamily="18" charset="2"/>
                </a:rPr>
                <a:t>）</a:t>
              </a:r>
              <a:endParaRPr lang="zh-CN" altLang="en-US" sz="2000" b="1">
                <a:ea typeface="宋体" pitchFamily="2" charset="-122"/>
              </a:endParaRPr>
            </a:p>
          </p:txBody>
        </p:sp>
        <p:sp>
          <p:nvSpPr>
            <p:cNvPr id="53321" name="Text Box 10"/>
            <p:cNvSpPr txBox="1">
              <a:spLocks noChangeArrowheads="1"/>
            </p:cNvSpPr>
            <p:nvPr/>
          </p:nvSpPr>
          <p:spPr bwMode="auto">
            <a:xfrm>
              <a:off x="144" y="855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>
                  <a:ea typeface="宋体" pitchFamily="2" charset="-122"/>
                </a:rPr>
                <a:t>（</a:t>
              </a:r>
              <a:r>
                <a:rPr lang="en-US" altLang="zh-CN" sz="2000" b="1">
                  <a:ea typeface="宋体" pitchFamily="2" charset="-122"/>
                </a:rPr>
                <a:t>1</a:t>
              </a:r>
              <a:r>
                <a:rPr lang="zh-CN" altLang="en-US" sz="2000" b="1">
                  <a:ea typeface="宋体" pitchFamily="2" charset="-122"/>
                </a:rPr>
                <a:t>）</a:t>
              </a:r>
              <a:r>
                <a:rPr lang="en-US" altLang="zh-CN" sz="2000" b="1" i="1">
                  <a:ea typeface="宋体" pitchFamily="2" charset="-122"/>
                </a:rPr>
                <a:t>V</a:t>
              </a:r>
              <a:r>
                <a:rPr lang="en-US" altLang="zh-CN" sz="2000" b="1" baseline="-25000">
                  <a:ea typeface="宋体" pitchFamily="2" charset="-122"/>
                </a:rPr>
                <a:t>DD</a:t>
              </a:r>
              <a:r>
                <a:rPr lang="en-US" altLang="zh-CN" sz="2000" b="1">
                  <a:ea typeface="宋体" pitchFamily="2" charset="-122"/>
                </a:rPr>
                <a:t>=10V </a:t>
              </a:r>
              <a:r>
                <a:rPr lang="zh-CN" altLang="en-US" sz="2000" b="1">
                  <a:ea typeface="宋体" pitchFamily="2" charset="-122"/>
                </a:rPr>
                <a:t>时</a:t>
              </a:r>
            </a:p>
          </p:txBody>
        </p:sp>
      </p:grpSp>
      <p:graphicFrame>
        <p:nvGraphicFramePr>
          <p:cNvPr id="220171" name="Object 11"/>
          <p:cNvGraphicFramePr>
            <a:graphicFrameLocks noChangeAspect="1"/>
          </p:cNvGraphicFramePr>
          <p:nvPr/>
        </p:nvGraphicFramePr>
        <p:xfrm>
          <a:off x="992188" y="3567113"/>
          <a:ext cx="3454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" name="公式" r:id="rId9" imgW="1726920" imgH="203040" progId="Equation.3">
                  <p:embed/>
                </p:oleObj>
              </mc:Choice>
              <mc:Fallback>
                <p:oleObj name="公式" r:id="rId9" imgW="17269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3567113"/>
                        <a:ext cx="34544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609600" y="2652713"/>
            <a:ext cx="167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宋体" pitchFamily="2" charset="-122"/>
              </a:rPr>
              <a:t>恒压模型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90600" y="3048000"/>
            <a:ext cx="3684588" cy="533400"/>
            <a:chOff x="624" y="1968"/>
            <a:chExt cx="2321" cy="336"/>
          </a:xfrm>
        </p:grpSpPr>
        <p:graphicFrame>
          <p:nvGraphicFramePr>
            <p:cNvPr id="53260" name="Object 14"/>
            <p:cNvGraphicFramePr>
              <a:graphicFrameLocks noChangeAspect="1"/>
            </p:cNvGraphicFramePr>
            <p:nvPr/>
          </p:nvGraphicFramePr>
          <p:xfrm>
            <a:off x="624" y="2049"/>
            <a:ext cx="81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7" name="公式" r:id="rId11" imgW="647640" imgH="203040" progId="Equation.3">
                    <p:embed/>
                  </p:oleObj>
                </mc:Choice>
                <mc:Fallback>
                  <p:oleObj name="公式" r:id="rId11" imgW="647640" imgH="203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049"/>
                          <a:ext cx="817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19" name="Text Box 15"/>
            <p:cNvSpPr txBox="1">
              <a:spLocks noChangeArrowheads="1"/>
            </p:cNvSpPr>
            <p:nvPr/>
          </p:nvSpPr>
          <p:spPr bwMode="auto">
            <a:xfrm>
              <a:off x="1361" y="1968"/>
              <a:ext cx="15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>
                  <a:ea typeface="宋体" pitchFamily="2" charset="-122"/>
                </a:rPr>
                <a:t>（硅二极管典型值）</a:t>
              </a:r>
            </a:p>
          </p:txBody>
        </p:sp>
      </p:grpSp>
      <p:sp>
        <p:nvSpPr>
          <p:cNvPr id="220176" name="Text Box 16"/>
          <p:cNvSpPr txBox="1">
            <a:spLocks noChangeArrowheads="1"/>
          </p:cNvSpPr>
          <p:nvPr/>
        </p:nvSpPr>
        <p:spPr bwMode="auto">
          <a:xfrm>
            <a:off x="609600" y="3948113"/>
            <a:ext cx="1676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宋体" pitchFamily="2" charset="-122"/>
              </a:rPr>
              <a:t>折线模型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990600" y="4343400"/>
            <a:ext cx="3670300" cy="512763"/>
            <a:chOff x="712" y="2860"/>
            <a:chExt cx="2312" cy="323"/>
          </a:xfrm>
        </p:grpSpPr>
        <p:graphicFrame>
          <p:nvGraphicFramePr>
            <p:cNvPr id="53259" name="Object 18"/>
            <p:cNvGraphicFramePr>
              <a:graphicFrameLocks noChangeAspect="1"/>
            </p:cNvGraphicFramePr>
            <p:nvPr/>
          </p:nvGraphicFramePr>
          <p:xfrm>
            <a:off x="712" y="2928"/>
            <a:ext cx="83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8" name="公式" r:id="rId13" imgW="660240" imgH="203040" progId="Equation.3">
                    <p:embed/>
                  </p:oleObj>
                </mc:Choice>
                <mc:Fallback>
                  <p:oleObj name="公式" r:id="rId13" imgW="660240" imgH="2030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2928"/>
                          <a:ext cx="833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18" name="Text Box 19"/>
            <p:cNvSpPr txBox="1">
              <a:spLocks noChangeArrowheads="1"/>
            </p:cNvSpPr>
            <p:nvPr/>
          </p:nvSpPr>
          <p:spPr bwMode="auto">
            <a:xfrm>
              <a:off x="1440" y="2860"/>
              <a:ext cx="15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>
                  <a:ea typeface="宋体" pitchFamily="2" charset="-122"/>
                </a:rPr>
                <a:t>（硅二极管典型值）</a:t>
              </a:r>
            </a:p>
          </p:txBody>
        </p:sp>
      </p:grpSp>
      <p:graphicFrame>
        <p:nvGraphicFramePr>
          <p:cNvPr id="220180" name="Object 20"/>
          <p:cNvGraphicFramePr>
            <a:graphicFrameLocks noChangeAspect="1"/>
          </p:cNvGraphicFramePr>
          <p:nvPr/>
        </p:nvGraphicFramePr>
        <p:xfrm>
          <a:off x="990600" y="5345113"/>
          <a:ext cx="3098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公式" r:id="rId15" imgW="1549080" imgH="406080" progId="Equation.3">
                  <p:embed/>
                </p:oleObj>
              </mc:Choice>
              <mc:Fallback>
                <p:oleObj name="公式" r:id="rId15" imgW="1549080" imgH="406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45113"/>
                        <a:ext cx="30988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14400" y="4830763"/>
            <a:ext cx="1828800" cy="488950"/>
            <a:chOff x="3216" y="2880"/>
            <a:chExt cx="1152" cy="308"/>
          </a:xfrm>
        </p:grpSpPr>
        <p:graphicFrame>
          <p:nvGraphicFramePr>
            <p:cNvPr id="53258" name="Object 22"/>
            <p:cNvGraphicFramePr>
              <a:graphicFrameLocks noChangeAspect="1"/>
            </p:cNvGraphicFramePr>
            <p:nvPr/>
          </p:nvGraphicFramePr>
          <p:xfrm>
            <a:off x="3504" y="2913"/>
            <a:ext cx="86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0" name="公式" r:id="rId17" imgW="685800" imgH="203040" progId="Equation.3">
                    <p:embed/>
                  </p:oleObj>
                </mc:Choice>
                <mc:Fallback>
                  <p:oleObj name="公式" r:id="rId17" imgW="685800" imgH="2030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13"/>
                          <a:ext cx="864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17" name="Text Box 23"/>
            <p:cNvSpPr txBox="1">
              <a:spLocks noChangeArrowheads="1"/>
            </p:cNvSpPr>
            <p:nvPr/>
          </p:nvSpPr>
          <p:spPr bwMode="auto">
            <a:xfrm>
              <a:off x="3216" y="2880"/>
              <a:ext cx="33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>
                  <a:ea typeface="宋体" pitchFamily="2" charset="-122"/>
                </a:rPr>
                <a:t>设</a:t>
              </a:r>
            </a:p>
          </p:txBody>
        </p:sp>
      </p:grpSp>
      <p:graphicFrame>
        <p:nvGraphicFramePr>
          <p:cNvPr id="220184" name="Object 24"/>
          <p:cNvGraphicFramePr>
            <a:graphicFrameLocks noChangeAspect="1"/>
          </p:cNvGraphicFramePr>
          <p:nvPr/>
        </p:nvGraphicFramePr>
        <p:xfrm>
          <a:off x="4340225" y="5538788"/>
          <a:ext cx="28225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公式" r:id="rId19" imgW="1409400" imgH="203040" progId="Equation.3">
                  <p:embed/>
                </p:oleObj>
              </mc:Choice>
              <mc:Fallback>
                <p:oleObj name="公式" r:id="rId19" imgW="1409400" imgH="2030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5538788"/>
                        <a:ext cx="282257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338" y="6108700"/>
            <a:ext cx="3200400" cy="488950"/>
            <a:chOff x="624" y="3916"/>
            <a:chExt cx="2016" cy="308"/>
          </a:xfrm>
        </p:grpSpPr>
        <p:sp>
          <p:nvSpPr>
            <p:cNvPr id="53315" name="Text Box 26"/>
            <p:cNvSpPr txBox="1">
              <a:spLocks noChangeArrowheads="1"/>
            </p:cNvSpPr>
            <p:nvPr/>
          </p:nvSpPr>
          <p:spPr bwMode="auto">
            <a:xfrm>
              <a:off x="624" y="3936"/>
              <a:ext cx="1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2000" b="1">
                  <a:ea typeface="宋体" pitchFamily="2" charset="-122"/>
                </a:rPr>
                <a:t>（</a:t>
              </a:r>
              <a:r>
                <a:rPr lang="en-US" altLang="zh-CN" sz="2000" b="1">
                  <a:ea typeface="宋体" pitchFamily="2" charset="-122"/>
                </a:rPr>
                <a:t>2</a:t>
              </a:r>
              <a:r>
                <a:rPr lang="zh-CN" altLang="en-US" sz="2000" b="1">
                  <a:ea typeface="宋体" pitchFamily="2" charset="-122"/>
                </a:rPr>
                <a:t>）</a:t>
              </a:r>
              <a:r>
                <a:rPr lang="en-US" altLang="zh-CN" sz="2000" b="1" i="1">
                  <a:ea typeface="宋体" pitchFamily="2" charset="-122"/>
                </a:rPr>
                <a:t>V</a:t>
              </a:r>
              <a:r>
                <a:rPr lang="en-US" altLang="zh-CN" sz="2000" b="1" baseline="-25000">
                  <a:ea typeface="宋体" pitchFamily="2" charset="-122"/>
                </a:rPr>
                <a:t>DD</a:t>
              </a:r>
              <a:r>
                <a:rPr lang="en-US" altLang="zh-CN" sz="2000" b="1">
                  <a:ea typeface="宋体" pitchFamily="2" charset="-122"/>
                </a:rPr>
                <a:t>=1V </a:t>
              </a:r>
              <a:r>
                <a:rPr lang="zh-CN" altLang="en-US" sz="2000" b="1">
                  <a:ea typeface="宋体" pitchFamily="2" charset="-122"/>
                </a:rPr>
                <a:t>时</a:t>
              </a:r>
            </a:p>
          </p:txBody>
        </p:sp>
        <p:sp>
          <p:nvSpPr>
            <p:cNvPr id="53316" name="Text Box 27"/>
            <p:cNvSpPr txBox="1">
              <a:spLocks noChangeArrowheads="1"/>
            </p:cNvSpPr>
            <p:nvPr/>
          </p:nvSpPr>
          <p:spPr bwMode="auto">
            <a:xfrm>
              <a:off x="1776" y="3916"/>
              <a:ext cx="86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>
                  <a:ea typeface="宋体" pitchFamily="2" charset="-122"/>
                </a:rPr>
                <a:t>（自看）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724400" y="3048000"/>
            <a:ext cx="1238250" cy="2152650"/>
            <a:chOff x="2976" y="1920"/>
            <a:chExt cx="780" cy="1356"/>
          </a:xfrm>
        </p:grpSpPr>
        <p:graphicFrame>
          <p:nvGraphicFramePr>
            <p:cNvPr id="53257" name="Object 29"/>
            <p:cNvGraphicFramePr>
              <a:graphicFrameLocks noChangeAspect="1"/>
            </p:cNvGraphicFramePr>
            <p:nvPr/>
          </p:nvGraphicFramePr>
          <p:xfrm>
            <a:off x="2976" y="1920"/>
            <a:ext cx="780" cy="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2" name="图片" r:id="rId21" imgW="952560" imgH="1657440" progId="Word.Picture.8">
                    <p:embed/>
                  </p:oleObj>
                </mc:Choice>
                <mc:Fallback>
                  <p:oleObj name="图片" r:id="rId21" imgW="952560" imgH="1657440" progId="Word.Picture.8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920"/>
                          <a:ext cx="780" cy="1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14" name="Rectangle 30"/>
            <p:cNvSpPr>
              <a:spLocks noChangeArrowheads="1"/>
            </p:cNvSpPr>
            <p:nvPr/>
          </p:nvSpPr>
          <p:spPr bwMode="auto">
            <a:xfrm>
              <a:off x="3289" y="2126"/>
              <a:ext cx="70" cy="187"/>
            </a:xfrm>
            <a:prstGeom prst="rect">
              <a:avLst/>
            </a:prstGeom>
            <a:solidFill>
              <a:srgbClr val="00CCFF"/>
            </a:solidFill>
            <a:ln w="36576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172200" y="3048000"/>
            <a:ext cx="1238250" cy="2155825"/>
            <a:chOff x="3888" y="1920"/>
            <a:chExt cx="780" cy="1358"/>
          </a:xfrm>
        </p:grpSpPr>
        <p:graphicFrame>
          <p:nvGraphicFramePr>
            <p:cNvPr id="53256" name="Object 32"/>
            <p:cNvGraphicFramePr>
              <a:graphicFrameLocks noChangeAspect="1"/>
            </p:cNvGraphicFramePr>
            <p:nvPr/>
          </p:nvGraphicFramePr>
          <p:xfrm>
            <a:off x="3888" y="1920"/>
            <a:ext cx="780" cy="1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3" name="图片" r:id="rId23" imgW="952560" imgH="1657440" progId="Word.Picture.8">
                    <p:embed/>
                  </p:oleObj>
                </mc:Choice>
                <mc:Fallback>
                  <p:oleObj name="图片" r:id="rId23" imgW="952560" imgH="1657440" progId="Word.Picture.8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920"/>
                          <a:ext cx="780" cy="1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13" name="Rectangle 33"/>
            <p:cNvSpPr>
              <a:spLocks noChangeArrowheads="1"/>
            </p:cNvSpPr>
            <p:nvPr/>
          </p:nvSpPr>
          <p:spPr bwMode="auto">
            <a:xfrm>
              <a:off x="4195" y="2136"/>
              <a:ext cx="70" cy="187"/>
            </a:xfrm>
            <a:prstGeom prst="rect">
              <a:avLst/>
            </a:prstGeom>
            <a:solidFill>
              <a:srgbClr val="00CCFF"/>
            </a:solidFill>
            <a:ln w="36576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7620000" y="3048000"/>
            <a:ext cx="1238250" cy="2155825"/>
            <a:chOff x="4800" y="1920"/>
            <a:chExt cx="780" cy="1358"/>
          </a:xfrm>
        </p:grpSpPr>
        <p:graphicFrame>
          <p:nvGraphicFramePr>
            <p:cNvPr id="53255" name="Object 35"/>
            <p:cNvGraphicFramePr>
              <a:graphicFrameLocks noChangeAspect="1"/>
            </p:cNvGraphicFramePr>
            <p:nvPr/>
          </p:nvGraphicFramePr>
          <p:xfrm>
            <a:off x="4800" y="1920"/>
            <a:ext cx="780" cy="1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4" name="图片" r:id="rId25" imgW="952560" imgH="1657440" progId="Word.Picture.8">
                    <p:embed/>
                  </p:oleObj>
                </mc:Choice>
                <mc:Fallback>
                  <p:oleObj name="图片" r:id="rId25" imgW="952560" imgH="1657440" progId="Word.Picture.8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920"/>
                          <a:ext cx="780" cy="1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12" name="Rectangle 36"/>
            <p:cNvSpPr>
              <a:spLocks noChangeArrowheads="1"/>
            </p:cNvSpPr>
            <p:nvPr/>
          </p:nvSpPr>
          <p:spPr bwMode="auto">
            <a:xfrm>
              <a:off x="5103" y="2131"/>
              <a:ext cx="70" cy="187"/>
            </a:xfrm>
            <a:prstGeom prst="rect">
              <a:avLst/>
            </a:prstGeom>
            <a:solidFill>
              <a:srgbClr val="00CCFF"/>
            </a:solidFill>
            <a:ln w="36576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413375" y="692150"/>
            <a:ext cx="2338388" cy="1892300"/>
            <a:chOff x="3410" y="436"/>
            <a:chExt cx="1473" cy="1192"/>
          </a:xfrm>
        </p:grpSpPr>
        <p:grpSp>
          <p:nvGrpSpPr>
            <p:cNvPr id="11" name="Group 38"/>
            <p:cNvGrpSpPr>
              <a:grpSpLocks/>
            </p:cNvGrpSpPr>
            <p:nvPr/>
          </p:nvGrpSpPr>
          <p:grpSpPr bwMode="auto">
            <a:xfrm rot="-5400000">
              <a:off x="4105" y="433"/>
              <a:ext cx="31" cy="343"/>
              <a:chOff x="1019" y="1267"/>
              <a:chExt cx="31" cy="343"/>
            </a:xfrm>
          </p:grpSpPr>
          <p:sp>
            <p:nvSpPr>
              <p:cNvPr id="53310" name="Rectangle 39"/>
              <p:cNvSpPr>
                <a:spLocks noChangeArrowheads="1"/>
              </p:cNvSpPr>
              <p:nvPr/>
            </p:nvSpPr>
            <p:spPr bwMode="auto">
              <a:xfrm>
                <a:off x="1027" y="1267"/>
                <a:ext cx="16" cy="3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1" name="Freeform 40"/>
              <p:cNvSpPr>
                <a:spLocks/>
              </p:cNvSpPr>
              <p:nvPr/>
            </p:nvSpPr>
            <p:spPr bwMode="auto">
              <a:xfrm>
                <a:off x="1019" y="1517"/>
                <a:ext cx="31" cy="93"/>
              </a:xfrm>
              <a:custGeom>
                <a:avLst/>
                <a:gdLst>
                  <a:gd name="T0" fmla="*/ 16 w 31"/>
                  <a:gd name="T1" fmla="*/ 93 h 93"/>
                  <a:gd name="T2" fmla="*/ 31 w 31"/>
                  <a:gd name="T3" fmla="*/ 0 h 93"/>
                  <a:gd name="T4" fmla="*/ 0 w 31"/>
                  <a:gd name="T5" fmla="*/ 0 h 93"/>
                  <a:gd name="T6" fmla="*/ 16 w 31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"/>
                  <a:gd name="T13" fmla="*/ 0 h 93"/>
                  <a:gd name="T14" fmla="*/ 31 w 31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" h="93">
                    <a:moveTo>
                      <a:pt x="16" y="93"/>
                    </a:moveTo>
                    <a:lnTo>
                      <a:pt x="31" y="0"/>
                    </a:lnTo>
                    <a:lnTo>
                      <a:pt x="0" y="0"/>
                    </a:lnTo>
                    <a:lnTo>
                      <a:pt x="16" y="93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78" name="Rectangle 41"/>
            <p:cNvSpPr>
              <a:spLocks noChangeArrowheads="1"/>
            </p:cNvSpPr>
            <p:nvPr/>
          </p:nvSpPr>
          <p:spPr bwMode="auto">
            <a:xfrm>
              <a:off x="4004" y="705"/>
              <a:ext cx="14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Rectangle 42"/>
            <p:cNvSpPr>
              <a:spLocks noChangeArrowheads="1"/>
            </p:cNvSpPr>
            <p:nvPr/>
          </p:nvSpPr>
          <p:spPr bwMode="auto">
            <a:xfrm>
              <a:off x="4684" y="730"/>
              <a:ext cx="6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0000"/>
                  </a:solidFill>
                  <a:ea typeface="宋体" pitchFamily="2" charset="-122"/>
                </a:rPr>
                <a:t>+</a:t>
              </a: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53280" name="Rectangle 43"/>
            <p:cNvSpPr>
              <a:spLocks noChangeArrowheads="1"/>
            </p:cNvSpPr>
            <p:nvPr/>
          </p:nvSpPr>
          <p:spPr bwMode="auto">
            <a:xfrm>
              <a:off x="4004" y="1368"/>
              <a:ext cx="14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Rectangle 44"/>
            <p:cNvSpPr>
              <a:spLocks noChangeArrowheads="1"/>
            </p:cNvSpPr>
            <p:nvPr/>
          </p:nvSpPr>
          <p:spPr bwMode="auto">
            <a:xfrm>
              <a:off x="4720" y="1205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-</a:t>
              </a: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53282" name="Rectangle 45"/>
            <p:cNvSpPr>
              <a:spLocks noChangeArrowheads="1"/>
            </p:cNvSpPr>
            <p:nvPr/>
          </p:nvSpPr>
          <p:spPr bwMode="auto">
            <a:xfrm>
              <a:off x="3996" y="1001"/>
              <a:ext cx="164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3" name="Rectangle 46"/>
            <p:cNvSpPr>
              <a:spLocks noChangeArrowheads="1"/>
            </p:cNvSpPr>
            <p:nvPr/>
          </p:nvSpPr>
          <p:spPr bwMode="auto">
            <a:xfrm>
              <a:off x="4115" y="436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i="1">
                  <a:solidFill>
                    <a:srgbClr val="000000"/>
                  </a:solidFill>
                  <a:ea typeface="宋体" pitchFamily="2" charset="-122"/>
                </a:rPr>
                <a:t>i</a:t>
              </a: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53284" name="Rectangle 47"/>
            <p:cNvSpPr>
              <a:spLocks noChangeArrowheads="1"/>
            </p:cNvSpPr>
            <p:nvPr/>
          </p:nvSpPr>
          <p:spPr bwMode="auto">
            <a:xfrm>
              <a:off x="4172" y="504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900" b="1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53285" name="Rectangle 48"/>
            <p:cNvSpPr>
              <a:spLocks noChangeArrowheads="1"/>
            </p:cNvSpPr>
            <p:nvPr/>
          </p:nvSpPr>
          <p:spPr bwMode="auto">
            <a:xfrm>
              <a:off x="3707" y="695"/>
              <a:ext cx="1" cy="2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Rectangle 49"/>
            <p:cNvSpPr>
              <a:spLocks noChangeArrowheads="1"/>
            </p:cNvSpPr>
            <p:nvPr/>
          </p:nvSpPr>
          <p:spPr bwMode="auto">
            <a:xfrm>
              <a:off x="3661" y="1181"/>
              <a:ext cx="101" cy="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Rectangle 50"/>
            <p:cNvSpPr>
              <a:spLocks noChangeArrowheads="1"/>
            </p:cNvSpPr>
            <p:nvPr/>
          </p:nvSpPr>
          <p:spPr bwMode="auto">
            <a:xfrm>
              <a:off x="3629" y="1173"/>
              <a:ext cx="172" cy="2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Rectangle 51"/>
            <p:cNvSpPr>
              <a:spLocks noChangeArrowheads="1"/>
            </p:cNvSpPr>
            <p:nvPr/>
          </p:nvSpPr>
          <p:spPr bwMode="auto">
            <a:xfrm>
              <a:off x="3668" y="1235"/>
              <a:ext cx="94" cy="24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Rectangle 52"/>
            <p:cNvSpPr>
              <a:spLocks noChangeArrowheads="1"/>
            </p:cNvSpPr>
            <p:nvPr/>
          </p:nvSpPr>
          <p:spPr bwMode="auto">
            <a:xfrm>
              <a:off x="3410" y="1102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i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53290" name="Rectangle 53"/>
            <p:cNvSpPr>
              <a:spLocks noChangeArrowheads="1"/>
            </p:cNvSpPr>
            <p:nvPr/>
          </p:nvSpPr>
          <p:spPr bwMode="auto">
            <a:xfrm>
              <a:off x="3469" y="1148"/>
              <a:ext cx="10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900" b="1">
                  <a:solidFill>
                    <a:srgbClr val="000000"/>
                  </a:solidFill>
                  <a:ea typeface="宋体" pitchFamily="2" charset="-122"/>
                </a:rPr>
                <a:t>DD</a:t>
              </a: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53291" name="Rectangle 54"/>
            <p:cNvSpPr>
              <a:spLocks noChangeArrowheads="1"/>
            </p:cNvSpPr>
            <p:nvPr/>
          </p:nvSpPr>
          <p:spPr bwMode="auto">
            <a:xfrm>
              <a:off x="4006" y="1605"/>
              <a:ext cx="172" cy="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Rectangle 55"/>
            <p:cNvSpPr>
              <a:spLocks noChangeArrowheads="1"/>
            </p:cNvSpPr>
            <p:nvPr/>
          </p:nvSpPr>
          <p:spPr bwMode="auto">
            <a:xfrm>
              <a:off x="4618" y="977"/>
              <a:ext cx="26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Rectangle 56"/>
            <p:cNvSpPr>
              <a:spLocks noChangeArrowheads="1"/>
            </p:cNvSpPr>
            <p:nvPr/>
          </p:nvSpPr>
          <p:spPr bwMode="auto">
            <a:xfrm>
              <a:off x="4702" y="984"/>
              <a:ext cx="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0000"/>
                  </a:solidFill>
                  <a:ea typeface="宋体" pitchFamily="2" charset="-122"/>
                </a:rPr>
                <a:t>v</a:t>
              </a:r>
              <a:endParaRPr lang="en-US" altLang="zh-CN" sz="2000" b="1">
                <a:ea typeface="宋体" pitchFamily="2" charset="-122"/>
              </a:endParaRPr>
            </a:p>
          </p:txBody>
        </p:sp>
        <p:sp>
          <p:nvSpPr>
            <p:cNvPr id="53294" name="Rectangle 57"/>
            <p:cNvSpPr>
              <a:spLocks noChangeArrowheads="1"/>
            </p:cNvSpPr>
            <p:nvPr/>
          </p:nvSpPr>
          <p:spPr bwMode="auto">
            <a:xfrm>
              <a:off x="4796" y="1109"/>
              <a:ext cx="52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900" b="1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53295" name="Oval 58"/>
            <p:cNvSpPr>
              <a:spLocks noChangeArrowheads="1"/>
            </p:cNvSpPr>
            <p:nvPr/>
          </p:nvSpPr>
          <p:spPr bwMode="auto">
            <a:xfrm>
              <a:off x="4061" y="669"/>
              <a:ext cx="54" cy="5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6" name="Rectangle 59"/>
            <p:cNvSpPr>
              <a:spLocks noChangeArrowheads="1"/>
            </p:cNvSpPr>
            <p:nvPr/>
          </p:nvSpPr>
          <p:spPr bwMode="auto">
            <a:xfrm>
              <a:off x="3707" y="681"/>
              <a:ext cx="35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7" name="Oval 60"/>
            <p:cNvSpPr>
              <a:spLocks noChangeArrowheads="1"/>
            </p:cNvSpPr>
            <p:nvPr/>
          </p:nvSpPr>
          <p:spPr bwMode="auto">
            <a:xfrm>
              <a:off x="4064" y="1439"/>
              <a:ext cx="55" cy="4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8" name="Rectangle 61"/>
            <p:cNvSpPr>
              <a:spLocks noChangeArrowheads="1"/>
            </p:cNvSpPr>
            <p:nvPr/>
          </p:nvSpPr>
          <p:spPr bwMode="auto">
            <a:xfrm>
              <a:off x="3708" y="1245"/>
              <a:ext cx="1" cy="2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9" name="Rectangle 62"/>
            <p:cNvSpPr>
              <a:spLocks noChangeArrowheads="1"/>
            </p:cNvSpPr>
            <p:nvPr/>
          </p:nvSpPr>
          <p:spPr bwMode="auto">
            <a:xfrm>
              <a:off x="3709" y="940"/>
              <a:ext cx="1" cy="2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0" name="Rectangle 63"/>
            <p:cNvSpPr>
              <a:spLocks noChangeArrowheads="1"/>
            </p:cNvSpPr>
            <p:nvPr/>
          </p:nvSpPr>
          <p:spPr bwMode="auto">
            <a:xfrm>
              <a:off x="3675" y="872"/>
              <a:ext cx="70" cy="187"/>
            </a:xfrm>
            <a:prstGeom prst="rect">
              <a:avLst/>
            </a:prstGeom>
            <a:solidFill>
              <a:srgbClr val="00CCFF"/>
            </a:solidFill>
            <a:ln w="36576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1" name="Rectangle 64"/>
            <p:cNvSpPr>
              <a:spLocks noChangeArrowheads="1"/>
            </p:cNvSpPr>
            <p:nvPr/>
          </p:nvSpPr>
          <p:spPr bwMode="auto">
            <a:xfrm>
              <a:off x="3717" y="1456"/>
              <a:ext cx="35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2" name="Rectangle 65"/>
            <p:cNvSpPr>
              <a:spLocks noChangeArrowheads="1"/>
            </p:cNvSpPr>
            <p:nvPr/>
          </p:nvSpPr>
          <p:spPr bwMode="auto">
            <a:xfrm>
              <a:off x="4122" y="682"/>
              <a:ext cx="35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3" name="Rectangle 66"/>
            <p:cNvSpPr>
              <a:spLocks noChangeArrowheads="1"/>
            </p:cNvSpPr>
            <p:nvPr/>
          </p:nvSpPr>
          <p:spPr bwMode="auto">
            <a:xfrm>
              <a:off x="4123" y="1457"/>
              <a:ext cx="35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4" name="Rectangle 67"/>
            <p:cNvSpPr>
              <a:spLocks noChangeArrowheads="1"/>
            </p:cNvSpPr>
            <p:nvPr/>
          </p:nvSpPr>
          <p:spPr bwMode="auto">
            <a:xfrm>
              <a:off x="3525" y="871"/>
              <a:ext cx="7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i="1">
                  <a:solidFill>
                    <a:srgbClr val="000000"/>
                  </a:solidFill>
                  <a:ea typeface="宋体" pitchFamily="2" charset="-122"/>
                </a:rPr>
                <a:t>R</a:t>
              </a: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53305" name="Rectangle 68"/>
            <p:cNvSpPr>
              <a:spLocks noChangeArrowheads="1"/>
            </p:cNvSpPr>
            <p:nvPr/>
          </p:nvSpPr>
          <p:spPr bwMode="auto">
            <a:xfrm>
              <a:off x="4087" y="1489"/>
              <a:ext cx="1" cy="11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6" name="Rectangle 69"/>
            <p:cNvSpPr>
              <a:spLocks noChangeArrowheads="1"/>
            </p:cNvSpPr>
            <p:nvPr/>
          </p:nvSpPr>
          <p:spPr bwMode="auto">
            <a:xfrm>
              <a:off x="4477" y="687"/>
              <a:ext cx="1" cy="4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7" name="Freeform 70"/>
            <p:cNvSpPr>
              <a:spLocks/>
            </p:cNvSpPr>
            <p:nvPr/>
          </p:nvSpPr>
          <p:spPr bwMode="auto">
            <a:xfrm>
              <a:off x="4404" y="994"/>
              <a:ext cx="148" cy="125"/>
            </a:xfrm>
            <a:custGeom>
              <a:avLst/>
              <a:gdLst>
                <a:gd name="T0" fmla="*/ 78 w 148"/>
                <a:gd name="T1" fmla="*/ 125 h 125"/>
                <a:gd name="T2" fmla="*/ 148 w 148"/>
                <a:gd name="T3" fmla="*/ 0 h 125"/>
                <a:gd name="T4" fmla="*/ 0 w 148"/>
                <a:gd name="T5" fmla="*/ 0 h 125"/>
                <a:gd name="T6" fmla="*/ 78 w 148"/>
                <a:gd name="T7" fmla="*/ 125 h 1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8"/>
                <a:gd name="T13" fmla="*/ 0 h 125"/>
                <a:gd name="T14" fmla="*/ 148 w 148"/>
                <a:gd name="T15" fmla="*/ 125 h 1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8" h="125">
                  <a:moveTo>
                    <a:pt x="78" y="125"/>
                  </a:moveTo>
                  <a:lnTo>
                    <a:pt x="148" y="0"/>
                  </a:lnTo>
                  <a:lnTo>
                    <a:pt x="0" y="0"/>
                  </a:lnTo>
                  <a:lnTo>
                    <a:pt x="78" y="125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8" name="Rectangle 71"/>
            <p:cNvSpPr>
              <a:spLocks noChangeArrowheads="1"/>
            </p:cNvSpPr>
            <p:nvPr/>
          </p:nvSpPr>
          <p:spPr bwMode="auto">
            <a:xfrm>
              <a:off x="4389" y="1119"/>
              <a:ext cx="172" cy="23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9" name="Rectangle 72"/>
            <p:cNvSpPr>
              <a:spLocks noChangeArrowheads="1"/>
            </p:cNvSpPr>
            <p:nvPr/>
          </p:nvSpPr>
          <p:spPr bwMode="auto">
            <a:xfrm>
              <a:off x="4478" y="994"/>
              <a:ext cx="1" cy="45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220166" grpId="0" autoUpdateAnimBg="0"/>
      <p:bldP spid="220172" grpId="0" autoUpdateAnimBg="0"/>
      <p:bldP spid="22017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ext Box 2"/>
          <p:cNvSpPr txBox="1">
            <a:spLocks noChangeArrowheads="1"/>
          </p:cNvSpPr>
          <p:nvPr/>
        </p:nvSpPr>
        <p:spPr bwMode="auto">
          <a:xfrm>
            <a:off x="428625" y="866775"/>
            <a:ext cx="2971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3. </a:t>
            </a:r>
            <a:r>
              <a:rPr lang="zh-CN" altLang="en-US" sz="2800" b="1">
                <a:solidFill>
                  <a:srgbClr val="FF0000"/>
                </a:solidFill>
                <a:ea typeface="宋体" pitchFamily="2" charset="-122"/>
              </a:rPr>
              <a:t>限幅电路</a:t>
            </a:r>
          </a:p>
        </p:txBody>
      </p:sp>
      <p:graphicFrame>
        <p:nvGraphicFramePr>
          <p:cNvPr id="542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552608"/>
              </p:ext>
            </p:extLst>
          </p:nvPr>
        </p:nvGraphicFramePr>
        <p:xfrm>
          <a:off x="4355976" y="49712"/>
          <a:ext cx="4437062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图片" r:id="rId5" imgW="3409920" imgH="1400040" progId="Word.Picture.8">
                  <p:embed/>
                </p:oleObj>
              </mc:Choice>
              <mc:Fallback>
                <p:oleObj name="图片" r:id="rId5" imgW="3409920" imgH="140004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9712"/>
                        <a:ext cx="4437062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71438" y="157163"/>
            <a:ext cx="3608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8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2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应用举例</a:t>
            </a:r>
          </a:p>
        </p:txBody>
      </p:sp>
      <p:sp>
        <p:nvSpPr>
          <p:cNvPr id="54280" name="Line 6"/>
          <p:cNvSpPr>
            <a:spLocks noChangeShapeType="1"/>
          </p:cNvSpPr>
          <p:nvPr/>
        </p:nvSpPr>
        <p:spPr bwMode="auto">
          <a:xfrm>
            <a:off x="333375" y="762000"/>
            <a:ext cx="18002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687201"/>
              </p:ext>
            </p:extLst>
          </p:nvPr>
        </p:nvGraphicFramePr>
        <p:xfrm>
          <a:off x="2411760" y="3329311"/>
          <a:ext cx="4433888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图片" r:id="rId7" imgW="3409920" imgH="1400040" progId="Word.Picture.8">
                  <p:embed/>
                </p:oleObj>
              </mc:Choice>
              <mc:Fallback>
                <p:oleObj name="图片" r:id="rId7" imgW="3409920" imgH="140004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329311"/>
                        <a:ext cx="4433888" cy="182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099726"/>
              </p:ext>
            </p:extLst>
          </p:nvPr>
        </p:nvGraphicFramePr>
        <p:xfrm>
          <a:off x="2279650" y="1678635"/>
          <a:ext cx="4433887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图片" r:id="rId9" imgW="3409920" imgH="1400040" progId="Word.Picture.8">
                  <p:embed/>
                </p:oleObj>
              </mc:Choice>
              <mc:Fallback>
                <p:oleObj name="图片" r:id="rId9" imgW="3409920" imgH="140004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678635"/>
                        <a:ext cx="4433887" cy="182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508000" y="1554163"/>
            <a:ext cx="3543300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b="1">
                <a:ea typeface="宋体" pitchFamily="2" charset="-122"/>
              </a:rPr>
              <a:t>有一限幅电路如图所示， </a:t>
            </a:r>
            <a:r>
              <a:rPr lang="en-US" altLang="zh-CN" sz="2000" b="1" i="1">
                <a:ea typeface="宋体" pitchFamily="2" charset="-122"/>
              </a:rPr>
              <a:t>R</a:t>
            </a:r>
            <a:r>
              <a:rPr lang="en-US" altLang="zh-CN" sz="2000" b="1">
                <a:ea typeface="宋体" pitchFamily="2" charset="-122"/>
              </a:rPr>
              <a:t>=1k</a:t>
            </a:r>
            <a:r>
              <a:rPr lang="en-US" altLang="zh-CN" sz="2000" b="1">
                <a:ea typeface="宋体" pitchFamily="2" charset="-122"/>
                <a:sym typeface="Symbol" pitchFamily="18" charset="2"/>
              </a:rPr>
              <a:t></a:t>
            </a:r>
            <a:r>
              <a:rPr lang="zh-CN" altLang="en-US" sz="2000" b="1">
                <a:ea typeface="宋体" pitchFamily="2" charset="-122"/>
                <a:sym typeface="Symbol" pitchFamily="18" charset="2"/>
              </a:rPr>
              <a:t>， </a:t>
            </a:r>
            <a:r>
              <a:rPr lang="en-US" altLang="zh-CN" sz="2000" b="1">
                <a:ea typeface="宋体" pitchFamily="2" charset="-122"/>
              </a:rPr>
              <a:t>V</a:t>
            </a:r>
            <a:r>
              <a:rPr lang="en-US" altLang="zh-CN" sz="2000" b="1" baseline="-25000">
                <a:ea typeface="宋体" pitchFamily="2" charset="-122"/>
              </a:rPr>
              <a:t>REF</a:t>
            </a:r>
            <a:r>
              <a:rPr lang="en-US" altLang="zh-CN" sz="2000" b="1">
                <a:ea typeface="宋体" pitchFamily="2" charset="-122"/>
              </a:rPr>
              <a:t>=3V,</a:t>
            </a:r>
            <a:r>
              <a:rPr lang="zh-CN" altLang="en-US" sz="2000" b="1">
                <a:ea typeface="宋体" pitchFamily="2" charset="-122"/>
              </a:rPr>
              <a:t>二极管为硅二极管。分别用理想模型和恒压降模型求解一下两问：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>
                <a:ea typeface="宋体" pitchFamily="2" charset="-122"/>
                <a:sym typeface="Symbol" pitchFamily="18" charset="2"/>
              </a:rPr>
              <a:t>（１）</a:t>
            </a:r>
            <a:r>
              <a:rPr lang="en-US" altLang="zh-CN" sz="2000" b="1" i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baseline="-25000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>
                <a:ea typeface="宋体" pitchFamily="2" charset="-122"/>
                <a:sym typeface="Symbol" pitchFamily="18" charset="2"/>
              </a:rPr>
              <a:t>=0V</a:t>
            </a:r>
            <a:r>
              <a:rPr lang="zh-CN" altLang="en-US" sz="2000" b="1"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sz="2000" b="1">
                <a:ea typeface="宋体" pitchFamily="2" charset="-122"/>
                <a:sym typeface="Symbol" pitchFamily="18" charset="2"/>
              </a:rPr>
              <a:t>4V</a:t>
            </a:r>
            <a:r>
              <a:rPr lang="zh-CN" altLang="en-US" sz="2000" b="1"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sz="2000" b="1">
                <a:ea typeface="宋体" pitchFamily="2" charset="-122"/>
                <a:sym typeface="Symbol" pitchFamily="18" charset="2"/>
              </a:rPr>
              <a:t>6V</a:t>
            </a:r>
            <a:r>
              <a:rPr lang="zh-CN" altLang="en-US" sz="2000" b="1">
                <a:ea typeface="宋体" pitchFamily="2" charset="-122"/>
                <a:sym typeface="Symbol" pitchFamily="18" charset="2"/>
              </a:rPr>
              <a:t>时，求相应的输出电压</a:t>
            </a:r>
            <a:r>
              <a:rPr lang="en-US" altLang="zh-CN" sz="2800" b="1" i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baseline="-25000">
                <a:ea typeface="宋体" pitchFamily="2" charset="-122"/>
                <a:sym typeface="Symbol" pitchFamily="18" charset="2"/>
              </a:rPr>
              <a:t>O</a:t>
            </a:r>
            <a:r>
              <a:rPr lang="zh-CN" altLang="en-US" sz="2000" b="1">
                <a:ea typeface="宋体" pitchFamily="2" charset="-122"/>
                <a:sym typeface="Symbol" pitchFamily="18" charset="2"/>
              </a:rPr>
              <a:t>的值；</a:t>
            </a:r>
          </a:p>
          <a:p>
            <a:pPr algn="l">
              <a:lnSpc>
                <a:spcPct val="130000"/>
              </a:lnSpc>
            </a:pPr>
            <a:r>
              <a:rPr lang="zh-CN" altLang="en-US" sz="2000" b="1">
                <a:ea typeface="宋体" pitchFamily="2" charset="-122"/>
                <a:sym typeface="Symbol" pitchFamily="18" charset="2"/>
              </a:rPr>
              <a:t>（２）当</a:t>
            </a:r>
            <a:r>
              <a:rPr lang="en-US" altLang="zh-CN" sz="2000" b="1" i="1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000" b="1" baseline="-25000"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sz="2000" b="1">
                <a:ea typeface="宋体" pitchFamily="2" charset="-122"/>
                <a:sym typeface="Symbol" pitchFamily="18" charset="2"/>
              </a:rPr>
              <a:t>=</a:t>
            </a:r>
            <a:r>
              <a:rPr lang="zh-CN" altLang="en-US" sz="2000" b="1">
                <a:ea typeface="宋体" pitchFamily="2" charset="-122"/>
                <a:sym typeface="Symbol" pitchFamily="18" charset="2"/>
              </a:rPr>
              <a:t>６</a:t>
            </a:r>
            <a:r>
              <a:rPr lang="en-US" altLang="zh-CN" sz="2000" b="1">
                <a:ea typeface="宋体" pitchFamily="2" charset="-122"/>
                <a:sym typeface="Symbol" pitchFamily="18" charset="2"/>
              </a:rPr>
              <a:t>sin</a:t>
            </a:r>
            <a:r>
              <a:rPr lang="en-US" altLang="zh-CN" sz="2000" b="1" i="1">
                <a:ea typeface="宋体" pitchFamily="2" charset="-122"/>
                <a:sym typeface="Symbol" pitchFamily="18" charset="2"/>
              </a:rPr>
              <a:t>w</a:t>
            </a:r>
            <a:r>
              <a:rPr lang="en-US" altLang="zh-CN" sz="2000" b="1">
                <a:ea typeface="宋体" pitchFamily="2" charset="-122"/>
                <a:sym typeface="Symbol" pitchFamily="18" charset="2"/>
              </a:rPr>
              <a:t>t(V)</a:t>
            </a:r>
            <a:r>
              <a:rPr lang="zh-CN" altLang="en-US" sz="2000" b="1">
                <a:ea typeface="宋体" pitchFamily="2" charset="-122"/>
                <a:sym typeface="Symbol" pitchFamily="18" charset="2"/>
              </a:rPr>
              <a:t>时，绘出相应的输出电压波形．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908" y="4986160"/>
            <a:ext cx="7056784" cy="1766484"/>
          </a:xfrm>
          <a:prstGeom prst="rect">
            <a:avLst/>
          </a:prstGeom>
        </p:spPr>
      </p:pic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428625" y="866775"/>
            <a:ext cx="2971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4. </a:t>
            </a:r>
            <a:r>
              <a:rPr lang="zh-CN" altLang="en-US" sz="2800" b="1">
                <a:solidFill>
                  <a:srgbClr val="FF0000"/>
                </a:solidFill>
                <a:ea typeface="宋体" pitchFamily="2" charset="-122"/>
              </a:rPr>
              <a:t>开关电路</a:t>
            </a:r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71438" y="157163"/>
            <a:ext cx="3608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8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2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应用举例</a:t>
            </a:r>
          </a:p>
        </p:txBody>
      </p:sp>
      <p:sp>
        <p:nvSpPr>
          <p:cNvPr id="55303" name="Line 5"/>
          <p:cNvSpPr>
            <a:spLocks noChangeShapeType="1"/>
          </p:cNvSpPr>
          <p:nvPr/>
        </p:nvSpPr>
        <p:spPr bwMode="auto">
          <a:xfrm>
            <a:off x="333375" y="762000"/>
            <a:ext cx="18002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 flipH="1">
            <a:off x="4283075" y="2192338"/>
            <a:ext cx="1403350" cy="609600"/>
            <a:chOff x="1680" y="240"/>
            <a:chExt cx="816" cy="384"/>
          </a:xfrm>
        </p:grpSpPr>
        <p:sp>
          <p:nvSpPr>
            <p:cNvPr id="55336" name="Line 7"/>
            <p:cNvSpPr>
              <a:spLocks noChangeShapeType="1"/>
            </p:cNvSpPr>
            <p:nvPr/>
          </p:nvSpPr>
          <p:spPr bwMode="auto">
            <a:xfrm>
              <a:off x="1968" y="240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 flipH="1">
              <a:off x="1968" y="43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1968" y="2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 flipH="1">
              <a:off x="1680" y="43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2256" y="2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 flipH="1">
            <a:off x="4283075" y="3000375"/>
            <a:ext cx="1403350" cy="609600"/>
            <a:chOff x="1680" y="240"/>
            <a:chExt cx="816" cy="384"/>
          </a:xfrm>
        </p:grpSpPr>
        <p:sp>
          <p:nvSpPr>
            <p:cNvPr id="55331" name="Line 13"/>
            <p:cNvSpPr>
              <a:spLocks noChangeShapeType="1"/>
            </p:cNvSpPr>
            <p:nvPr/>
          </p:nvSpPr>
          <p:spPr bwMode="auto">
            <a:xfrm>
              <a:off x="1968" y="240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Line 14"/>
            <p:cNvSpPr>
              <a:spLocks noChangeShapeType="1"/>
            </p:cNvSpPr>
            <p:nvPr/>
          </p:nvSpPr>
          <p:spPr bwMode="auto">
            <a:xfrm flipH="1">
              <a:off x="1968" y="432"/>
              <a:ext cx="28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15"/>
            <p:cNvSpPr>
              <a:spLocks noChangeShapeType="1"/>
            </p:cNvSpPr>
            <p:nvPr/>
          </p:nvSpPr>
          <p:spPr bwMode="auto">
            <a:xfrm>
              <a:off x="1968" y="2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16"/>
            <p:cNvSpPr>
              <a:spLocks noChangeShapeType="1"/>
            </p:cNvSpPr>
            <p:nvPr/>
          </p:nvSpPr>
          <p:spPr bwMode="auto">
            <a:xfrm flipH="1">
              <a:off x="1680" y="43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Line 17"/>
            <p:cNvSpPr>
              <a:spLocks noChangeShapeType="1"/>
            </p:cNvSpPr>
            <p:nvPr/>
          </p:nvSpPr>
          <p:spPr bwMode="auto">
            <a:xfrm>
              <a:off x="2256" y="24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6" name="Rectangle 18"/>
          <p:cNvSpPr>
            <a:spLocks noChangeArrowheads="1"/>
          </p:cNvSpPr>
          <p:nvPr/>
        </p:nvSpPr>
        <p:spPr bwMode="auto">
          <a:xfrm rot="10800000">
            <a:off x="5802313" y="1554163"/>
            <a:ext cx="157162" cy="581025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7" name="Line 19"/>
          <p:cNvSpPr>
            <a:spLocks noChangeShapeType="1"/>
          </p:cNvSpPr>
          <p:nvPr/>
        </p:nvSpPr>
        <p:spPr bwMode="auto">
          <a:xfrm rot="10800000">
            <a:off x="5881688" y="1271588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8" name="Line 20"/>
          <p:cNvSpPr>
            <a:spLocks noChangeShapeType="1"/>
          </p:cNvSpPr>
          <p:nvPr/>
        </p:nvSpPr>
        <p:spPr bwMode="auto">
          <a:xfrm rot="10800000">
            <a:off x="5881688" y="21336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9" name="Oval 21"/>
          <p:cNvSpPr>
            <a:spLocks noChangeArrowheads="1"/>
          </p:cNvSpPr>
          <p:nvPr/>
        </p:nvSpPr>
        <p:spPr bwMode="auto">
          <a:xfrm>
            <a:off x="6491288" y="2420938"/>
            <a:ext cx="1651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0" name="Oval 22"/>
          <p:cNvSpPr>
            <a:spLocks noChangeArrowheads="1"/>
          </p:cNvSpPr>
          <p:nvPr/>
        </p:nvSpPr>
        <p:spPr bwMode="auto">
          <a:xfrm>
            <a:off x="5803900" y="1196975"/>
            <a:ext cx="1651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1" name="Oval 23"/>
          <p:cNvSpPr>
            <a:spLocks noChangeArrowheads="1"/>
          </p:cNvSpPr>
          <p:nvPr/>
        </p:nvSpPr>
        <p:spPr bwMode="auto">
          <a:xfrm>
            <a:off x="4117975" y="3228975"/>
            <a:ext cx="1651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2" name="Oval 24"/>
          <p:cNvSpPr>
            <a:spLocks noChangeArrowheads="1"/>
          </p:cNvSpPr>
          <p:nvPr/>
        </p:nvSpPr>
        <p:spPr bwMode="auto">
          <a:xfrm>
            <a:off x="4117975" y="2420938"/>
            <a:ext cx="165100" cy="152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3" name="Line 25"/>
          <p:cNvSpPr>
            <a:spLocks noChangeShapeType="1"/>
          </p:cNvSpPr>
          <p:nvPr/>
        </p:nvSpPr>
        <p:spPr bwMode="auto">
          <a:xfrm>
            <a:off x="5418138" y="2497138"/>
            <a:ext cx="10731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4" name="Line 26"/>
          <p:cNvSpPr>
            <a:spLocks noChangeShapeType="1"/>
          </p:cNvSpPr>
          <p:nvPr/>
        </p:nvSpPr>
        <p:spPr bwMode="auto">
          <a:xfrm>
            <a:off x="5881688" y="2341563"/>
            <a:ext cx="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5" name="Oval 27"/>
          <p:cNvSpPr>
            <a:spLocks noChangeArrowheads="1"/>
          </p:cNvSpPr>
          <p:nvPr/>
        </p:nvSpPr>
        <p:spPr bwMode="auto">
          <a:xfrm>
            <a:off x="5838825" y="2455863"/>
            <a:ext cx="90488" cy="90487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6" name="Text Box 28"/>
          <p:cNvSpPr txBox="1">
            <a:spLocks noChangeArrowheads="1"/>
          </p:cNvSpPr>
          <p:nvPr/>
        </p:nvSpPr>
        <p:spPr bwMode="auto">
          <a:xfrm>
            <a:off x="6078538" y="973138"/>
            <a:ext cx="936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ea typeface="宋体" pitchFamily="2" charset="-122"/>
              </a:rPr>
              <a:t>+5V</a:t>
            </a:r>
          </a:p>
        </p:txBody>
      </p:sp>
      <p:sp>
        <p:nvSpPr>
          <p:cNvPr id="55317" name="Text Box 29"/>
          <p:cNvSpPr txBox="1">
            <a:spLocks noChangeArrowheads="1"/>
          </p:cNvSpPr>
          <p:nvPr/>
        </p:nvSpPr>
        <p:spPr bwMode="auto">
          <a:xfrm>
            <a:off x="3605213" y="2208213"/>
            <a:ext cx="623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i="1">
                <a:ea typeface="宋体" pitchFamily="2" charset="-122"/>
              </a:rPr>
              <a:t>v</a:t>
            </a:r>
            <a:r>
              <a:rPr lang="en-US" altLang="zh-CN" sz="2800" b="1" baseline="-25000">
                <a:ea typeface="宋体" pitchFamily="2" charset="-122"/>
              </a:rPr>
              <a:t>I1</a:t>
            </a:r>
          </a:p>
        </p:txBody>
      </p:sp>
      <p:sp>
        <p:nvSpPr>
          <p:cNvPr id="55318" name="Text Box 30"/>
          <p:cNvSpPr txBox="1">
            <a:spLocks noChangeArrowheads="1"/>
          </p:cNvSpPr>
          <p:nvPr/>
        </p:nvSpPr>
        <p:spPr bwMode="auto">
          <a:xfrm>
            <a:off x="3605213" y="3000375"/>
            <a:ext cx="596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i="1">
                <a:ea typeface="宋体" pitchFamily="2" charset="-122"/>
              </a:rPr>
              <a:t>v</a:t>
            </a:r>
            <a:r>
              <a:rPr lang="en-US" altLang="zh-CN" sz="2800" b="1" baseline="-25000">
                <a:ea typeface="宋体" pitchFamily="2" charset="-122"/>
              </a:rPr>
              <a:t>I2</a:t>
            </a:r>
          </a:p>
        </p:txBody>
      </p:sp>
      <p:sp>
        <p:nvSpPr>
          <p:cNvPr id="55319" name="Text Box 31"/>
          <p:cNvSpPr txBox="1">
            <a:spLocks noChangeArrowheads="1"/>
          </p:cNvSpPr>
          <p:nvPr/>
        </p:nvSpPr>
        <p:spPr bwMode="auto">
          <a:xfrm>
            <a:off x="5006975" y="1028700"/>
            <a:ext cx="814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i="1">
                <a:ea typeface="宋体" pitchFamily="2" charset="-122"/>
              </a:rPr>
              <a:t>V</a:t>
            </a:r>
            <a:r>
              <a:rPr lang="en-US" altLang="zh-CN" sz="2800" b="1" baseline="-25000">
                <a:ea typeface="宋体" pitchFamily="2" charset="-122"/>
              </a:rPr>
              <a:t>CC</a:t>
            </a:r>
          </a:p>
        </p:txBody>
      </p:sp>
      <p:sp>
        <p:nvSpPr>
          <p:cNvPr id="55320" name="Line 32"/>
          <p:cNvSpPr>
            <a:spLocks noChangeShapeType="1"/>
          </p:cNvSpPr>
          <p:nvPr/>
        </p:nvSpPr>
        <p:spPr bwMode="auto">
          <a:xfrm>
            <a:off x="2089150" y="2454275"/>
            <a:ext cx="41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1" name="Rectangle 33"/>
          <p:cNvSpPr>
            <a:spLocks noChangeArrowheads="1"/>
          </p:cNvSpPr>
          <p:nvPr/>
        </p:nvSpPr>
        <p:spPr bwMode="auto">
          <a:xfrm>
            <a:off x="1428750" y="2073275"/>
            <a:ext cx="660400" cy="838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2" name="Line 34"/>
          <p:cNvSpPr>
            <a:spLocks noChangeShapeType="1"/>
          </p:cNvSpPr>
          <p:nvPr/>
        </p:nvSpPr>
        <p:spPr bwMode="auto">
          <a:xfrm>
            <a:off x="1016000" y="2682875"/>
            <a:ext cx="41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3" name="Line 35"/>
          <p:cNvSpPr>
            <a:spLocks noChangeShapeType="1"/>
          </p:cNvSpPr>
          <p:nvPr/>
        </p:nvSpPr>
        <p:spPr bwMode="auto">
          <a:xfrm>
            <a:off x="1016000" y="2225675"/>
            <a:ext cx="412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24" name="Text Box 36"/>
          <p:cNvSpPr txBox="1">
            <a:spLocks noChangeArrowheads="1"/>
          </p:cNvSpPr>
          <p:nvPr/>
        </p:nvSpPr>
        <p:spPr bwMode="auto">
          <a:xfrm>
            <a:off x="1593850" y="2019300"/>
            <a:ext cx="461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&amp;</a:t>
            </a:r>
          </a:p>
        </p:txBody>
      </p:sp>
      <p:sp>
        <p:nvSpPr>
          <p:cNvPr id="55325" name="Line 37"/>
          <p:cNvSpPr>
            <a:spLocks noChangeShapeType="1"/>
          </p:cNvSpPr>
          <p:nvPr/>
        </p:nvSpPr>
        <p:spPr bwMode="auto">
          <a:xfrm>
            <a:off x="5646738" y="3305175"/>
            <a:ext cx="2365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vert="eaVert" anchor="ctr">
            <a:spAutoFit/>
          </a:bodyPr>
          <a:lstStyle/>
          <a:p>
            <a:endParaRPr lang="zh-CN" altLang="en-US"/>
          </a:p>
        </p:txBody>
      </p:sp>
      <p:sp>
        <p:nvSpPr>
          <p:cNvPr id="55326" name="Text Box 38"/>
          <p:cNvSpPr txBox="1">
            <a:spLocks noChangeArrowheads="1"/>
          </p:cNvSpPr>
          <p:nvPr/>
        </p:nvSpPr>
        <p:spPr bwMode="auto">
          <a:xfrm>
            <a:off x="6064250" y="1725613"/>
            <a:ext cx="1171575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>
                <a:ea typeface="宋体" pitchFamily="2" charset="-122"/>
              </a:rPr>
              <a:t>4.7k</a:t>
            </a:r>
            <a:r>
              <a:rPr lang="en-US" altLang="zh-CN" sz="2800" b="1">
                <a:ea typeface="宋体" pitchFamily="2" charset="-122"/>
                <a:sym typeface="Symbol" pitchFamily="18" charset="2"/>
              </a:rPr>
              <a:t></a:t>
            </a:r>
          </a:p>
        </p:txBody>
      </p:sp>
      <p:sp>
        <p:nvSpPr>
          <p:cNvPr id="55327" name="Text Box 39"/>
          <p:cNvSpPr txBox="1">
            <a:spLocks noChangeArrowheads="1"/>
          </p:cNvSpPr>
          <p:nvPr/>
        </p:nvSpPr>
        <p:spPr bwMode="auto">
          <a:xfrm>
            <a:off x="6642100" y="2214563"/>
            <a:ext cx="623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i="1">
                <a:ea typeface="宋体" pitchFamily="2" charset="-122"/>
              </a:rPr>
              <a:t>v</a:t>
            </a:r>
            <a:r>
              <a:rPr lang="en-US" altLang="zh-CN" sz="2800" b="1" baseline="-25000">
                <a:ea typeface="宋体" pitchFamily="2" charset="-122"/>
              </a:rPr>
              <a:t>O</a:t>
            </a:r>
          </a:p>
        </p:txBody>
      </p:sp>
      <p:sp>
        <p:nvSpPr>
          <p:cNvPr id="55328" name="Text Box 40"/>
          <p:cNvSpPr txBox="1">
            <a:spLocks noChangeArrowheads="1"/>
          </p:cNvSpPr>
          <p:nvPr/>
        </p:nvSpPr>
        <p:spPr bwMode="auto">
          <a:xfrm>
            <a:off x="425450" y="3660775"/>
            <a:ext cx="37703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5. </a:t>
            </a:r>
            <a:r>
              <a:rPr lang="zh-CN" altLang="en-US" sz="2800" b="1">
                <a:solidFill>
                  <a:srgbClr val="FF0000"/>
                </a:solidFill>
                <a:ea typeface="宋体" pitchFamily="2" charset="-122"/>
              </a:rPr>
              <a:t>低电压稳压电路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993900" y="4349750"/>
            <a:ext cx="1339850" cy="2152650"/>
            <a:chOff x="2976" y="1920"/>
            <a:chExt cx="780" cy="1356"/>
          </a:xfrm>
        </p:grpSpPr>
        <p:graphicFrame>
          <p:nvGraphicFramePr>
            <p:cNvPr id="55299" name="Object 42"/>
            <p:cNvGraphicFramePr>
              <a:graphicFrameLocks noChangeAspect="1"/>
            </p:cNvGraphicFramePr>
            <p:nvPr/>
          </p:nvGraphicFramePr>
          <p:xfrm>
            <a:off x="2976" y="1920"/>
            <a:ext cx="780" cy="1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" name="图片" r:id="rId4" imgW="952560" imgH="1657440" progId="Word.Picture.8">
                    <p:embed/>
                  </p:oleObj>
                </mc:Choice>
                <mc:Fallback>
                  <p:oleObj name="图片" r:id="rId4" imgW="952560" imgH="1657440" progId="Word.Picture.8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920"/>
                          <a:ext cx="780" cy="1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30" name="Rectangle 43"/>
            <p:cNvSpPr>
              <a:spLocks noChangeArrowheads="1"/>
            </p:cNvSpPr>
            <p:nvPr/>
          </p:nvSpPr>
          <p:spPr bwMode="auto">
            <a:xfrm>
              <a:off x="3289" y="2126"/>
              <a:ext cx="70" cy="187"/>
            </a:xfrm>
            <a:prstGeom prst="rect">
              <a:avLst/>
            </a:prstGeom>
            <a:solidFill>
              <a:srgbClr val="00CCFF"/>
            </a:solidFill>
            <a:ln w="36576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5298" name="Object 44"/>
          <p:cNvGraphicFramePr>
            <a:graphicFrameLocks noChangeAspect="1"/>
          </p:cNvGraphicFramePr>
          <p:nvPr/>
        </p:nvGraphicFramePr>
        <p:xfrm>
          <a:off x="4592638" y="4206875"/>
          <a:ext cx="28194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图片" r:id="rId6" imgW="1562040" imgH="1009800" progId="Word.Picture.8">
                  <p:embed/>
                </p:oleObj>
              </mc:Choice>
              <mc:Fallback>
                <p:oleObj name="图片" r:id="rId6" imgW="1562040" imgH="1009800" progId="Word.Picture.8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206875"/>
                        <a:ext cx="2819400" cy="182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ext Box 2"/>
          <p:cNvSpPr txBox="1">
            <a:spLocks noChangeArrowheads="1"/>
          </p:cNvSpPr>
          <p:nvPr/>
        </p:nvSpPr>
        <p:spPr bwMode="auto">
          <a:xfrm>
            <a:off x="609600" y="687388"/>
            <a:ext cx="8374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zh-CN" altLang="en-US" sz="2800" dirty="0">
                <a:solidFill>
                  <a:schemeClr val="tx1"/>
                </a:solidFill>
              </a:rPr>
              <a:t>已知：管子为锗管，</a:t>
            </a:r>
            <a:r>
              <a:rPr lang="en-US" altLang="zh-CN" sz="2800" i="1" dirty="0">
                <a:solidFill>
                  <a:schemeClr val="tx1"/>
                </a:solidFill>
              </a:rPr>
              <a:t>V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en-US" altLang="zh-CN" sz="2800" dirty="0">
                <a:solidFill>
                  <a:schemeClr val="tx1"/>
                </a:solidFill>
              </a:rPr>
              <a:t> = 3V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</a:rPr>
              <a:t>V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r>
              <a:rPr lang="en-US" altLang="zh-CN" sz="2800" dirty="0">
                <a:solidFill>
                  <a:schemeClr val="tx1"/>
                </a:solidFill>
              </a:rPr>
              <a:t> = 0V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r>
              <a:rPr lang="zh-CN" altLang="en-US" sz="2800" dirty="0"/>
              <a:t>导通压降为</a:t>
            </a:r>
            <a:r>
              <a:rPr lang="en-US" altLang="zh-CN" sz="2800" dirty="0"/>
              <a:t>0.3V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试求：</a:t>
            </a:r>
            <a:r>
              <a:rPr lang="en-US" altLang="zh-CN" sz="2800" i="1" dirty="0">
                <a:solidFill>
                  <a:schemeClr val="tx1"/>
                </a:solidFill>
              </a:rPr>
              <a:t>V</a:t>
            </a:r>
            <a:r>
              <a:rPr lang="en-US" altLang="zh-CN" sz="1400" dirty="0">
                <a:solidFill>
                  <a:schemeClr val="tx1"/>
                </a:solidFill>
              </a:rPr>
              <a:t>Y</a:t>
            </a:r>
            <a:r>
              <a:rPr lang="en-US" altLang="zh-CN" sz="2800" dirty="0">
                <a:solidFill>
                  <a:schemeClr val="tx1"/>
                </a:solidFill>
              </a:rPr>
              <a:t> = ?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3684588" y="1984375"/>
            <a:ext cx="563086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800">
                <a:solidFill>
                  <a:srgbClr val="006666"/>
                </a:solidFill>
              </a:rPr>
              <a:t>方法：先判二极管谁优先导通，</a:t>
            </a:r>
          </a:p>
          <a:p>
            <a:pPr algn="l">
              <a:spcBef>
                <a:spcPct val="20000"/>
              </a:spcBef>
            </a:pPr>
            <a:r>
              <a:rPr lang="zh-CN" altLang="en-US" sz="2800">
                <a:solidFill>
                  <a:srgbClr val="006666"/>
                </a:solidFill>
              </a:rPr>
              <a:t>            导通后二极管起嵌位作用</a:t>
            </a:r>
          </a:p>
          <a:p>
            <a:pPr algn="l">
              <a:spcBef>
                <a:spcPct val="20000"/>
              </a:spcBef>
            </a:pPr>
            <a:r>
              <a:rPr lang="zh-CN" altLang="en-US" sz="2800">
                <a:solidFill>
                  <a:srgbClr val="006666"/>
                </a:solidFill>
              </a:rPr>
              <a:t>             两端压降为定值。</a:t>
            </a: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4283968" y="4724401"/>
            <a:ext cx="417177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i="1" dirty="0" smtClean="0"/>
              <a:t>V</a:t>
            </a:r>
            <a:r>
              <a:rPr lang="en-US" altLang="zh-CN" sz="1400" dirty="0" smtClean="0"/>
              <a:t>Y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2.7V</a:t>
            </a: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2976563" y="1863725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 b="0">
                <a:solidFill>
                  <a:srgbClr val="FF3300"/>
                </a:solidFill>
                <a:ea typeface="隶书" panose="02010509060101010101" pitchFamily="49" charset="-122"/>
              </a:rPr>
              <a:t>解：</a:t>
            </a:r>
          </a:p>
        </p:txBody>
      </p:sp>
      <p:grpSp>
        <p:nvGrpSpPr>
          <p:cNvPr id="277513" name="Group 9"/>
          <p:cNvGrpSpPr>
            <a:grpSpLocks/>
          </p:cNvGrpSpPr>
          <p:nvPr/>
        </p:nvGrpSpPr>
        <p:grpSpPr bwMode="auto">
          <a:xfrm>
            <a:off x="844550" y="2312988"/>
            <a:ext cx="2724150" cy="3111500"/>
            <a:chOff x="532" y="1457"/>
            <a:chExt cx="1716" cy="1960"/>
          </a:xfrm>
        </p:grpSpPr>
        <p:sp>
          <p:nvSpPr>
            <p:cNvPr id="277514" name="Rectangle 10"/>
            <p:cNvSpPr>
              <a:spLocks noChangeArrowheads="1"/>
            </p:cNvSpPr>
            <p:nvPr/>
          </p:nvSpPr>
          <p:spPr bwMode="auto">
            <a:xfrm>
              <a:off x="1075" y="1457"/>
              <a:ext cx="34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</a:rPr>
                <a:t>D</a:t>
              </a:r>
              <a:r>
                <a:rPr lang="en-US" altLang="zh-CN" sz="140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277515" name="Line 11"/>
            <p:cNvSpPr>
              <a:spLocks noChangeShapeType="1"/>
            </p:cNvSpPr>
            <p:nvPr/>
          </p:nvSpPr>
          <p:spPr bwMode="auto">
            <a:xfrm flipV="1">
              <a:off x="974" y="1826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16" name="Line 12"/>
            <p:cNvSpPr>
              <a:spLocks noChangeShapeType="1"/>
            </p:cNvSpPr>
            <p:nvPr/>
          </p:nvSpPr>
          <p:spPr bwMode="auto">
            <a:xfrm flipV="1">
              <a:off x="974" y="2279"/>
              <a:ext cx="4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17" name="Rectangle 13"/>
            <p:cNvSpPr>
              <a:spLocks noChangeArrowheads="1"/>
            </p:cNvSpPr>
            <p:nvPr/>
          </p:nvSpPr>
          <p:spPr bwMode="auto">
            <a:xfrm>
              <a:off x="1244" y="3109"/>
              <a:ext cx="54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</a:rPr>
                <a:t>-12V</a:t>
              </a:r>
            </a:p>
          </p:txBody>
        </p:sp>
        <p:sp>
          <p:nvSpPr>
            <p:cNvPr id="277518" name="AutoShape 14"/>
            <p:cNvSpPr>
              <a:spLocks noChangeArrowheads="1"/>
            </p:cNvSpPr>
            <p:nvPr/>
          </p:nvSpPr>
          <p:spPr bwMode="auto">
            <a:xfrm>
              <a:off x="917" y="2230"/>
              <a:ext cx="61" cy="75"/>
            </a:xfrm>
            <a:prstGeom prst="flowChartConnector">
              <a:avLst/>
            </a:prstGeom>
            <a:solidFill>
              <a:srgbClr val="800000"/>
            </a:solidFill>
            <a:ln w="9525" algn="ctr">
              <a:solidFill>
                <a:srgbClr val="8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77519" name="Group 15"/>
            <p:cNvGrpSpPr>
              <a:grpSpLocks/>
            </p:cNvGrpSpPr>
            <p:nvPr/>
          </p:nvGrpSpPr>
          <p:grpSpPr bwMode="auto">
            <a:xfrm>
              <a:off x="1226" y="1716"/>
              <a:ext cx="113" cy="199"/>
              <a:chOff x="4162" y="1687"/>
              <a:chExt cx="113" cy="199"/>
            </a:xfrm>
          </p:grpSpPr>
          <p:sp>
            <p:nvSpPr>
              <p:cNvPr id="277520" name="AutoShape 16"/>
              <p:cNvSpPr>
                <a:spLocks noChangeArrowheads="1"/>
              </p:cNvSpPr>
              <p:nvPr/>
            </p:nvSpPr>
            <p:spPr bwMode="auto">
              <a:xfrm rot="5303174" flipH="1">
                <a:off x="4127" y="1739"/>
                <a:ext cx="165" cy="9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7521" name="Line 17"/>
              <p:cNvSpPr>
                <a:spLocks noChangeShapeType="1"/>
              </p:cNvSpPr>
              <p:nvPr/>
            </p:nvSpPr>
            <p:spPr bwMode="auto">
              <a:xfrm flipV="1">
                <a:off x="4275" y="1687"/>
                <a:ext cx="0" cy="19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7522" name="Group 18"/>
            <p:cNvGrpSpPr>
              <a:grpSpLocks/>
            </p:cNvGrpSpPr>
            <p:nvPr/>
          </p:nvGrpSpPr>
          <p:grpSpPr bwMode="auto">
            <a:xfrm>
              <a:off x="1233" y="2174"/>
              <a:ext cx="113" cy="199"/>
              <a:chOff x="4162" y="1687"/>
              <a:chExt cx="113" cy="199"/>
            </a:xfrm>
          </p:grpSpPr>
          <p:sp>
            <p:nvSpPr>
              <p:cNvPr id="277523" name="AutoShape 19"/>
              <p:cNvSpPr>
                <a:spLocks noChangeArrowheads="1"/>
              </p:cNvSpPr>
              <p:nvPr/>
            </p:nvSpPr>
            <p:spPr bwMode="auto">
              <a:xfrm rot="5303174" flipH="1">
                <a:off x="4127" y="1739"/>
                <a:ext cx="165" cy="9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7524" name="Line 20"/>
              <p:cNvSpPr>
                <a:spLocks noChangeShapeType="1"/>
              </p:cNvSpPr>
              <p:nvPr/>
            </p:nvSpPr>
            <p:spPr bwMode="auto">
              <a:xfrm flipV="1">
                <a:off x="4275" y="1687"/>
                <a:ext cx="0" cy="19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7525" name="Line 21"/>
            <p:cNvSpPr>
              <a:spLocks noChangeShapeType="1"/>
            </p:cNvSpPr>
            <p:nvPr/>
          </p:nvSpPr>
          <p:spPr bwMode="auto">
            <a:xfrm>
              <a:off x="1356" y="1828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26" name="Line 22"/>
            <p:cNvSpPr>
              <a:spLocks noChangeShapeType="1"/>
            </p:cNvSpPr>
            <p:nvPr/>
          </p:nvSpPr>
          <p:spPr bwMode="auto">
            <a:xfrm flipH="1">
              <a:off x="1515" y="1818"/>
              <a:ext cx="0" cy="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27" name="Line 23"/>
            <p:cNvSpPr>
              <a:spLocks noChangeShapeType="1"/>
            </p:cNvSpPr>
            <p:nvPr/>
          </p:nvSpPr>
          <p:spPr bwMode="auto">
            <a:xfrm flipH="1">
              <a:off x="1515" y="2305"/>
              <a:ext cx="0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28" name="Line 24"/>
            <p:cNvSpPr>
              <a:spLocks noChangeShapeType="1"/>
            </p:cNvSpPr>
            <p:nvPr/>
          </p:nvSpPr>
          <p:spPr bwMode="auto">
            <a:xfrm flipH="1">
              <a:off x="1509" y="2936"/>
              <a:ext cx="0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29" name="Rectangle 25"/>
            <p:cNvSpPr>
              <a:spLocks noChangeArrowheads="1"/>
            </p:cNvSpPr>
            <p:nvPr/>
          </p:nvSpPr>
          <p:spPr bwMode="auto">
            <a:xfrm rot="5400000">
              <a:off x="1319" y="2678"/>
              <a:ext cx="406" cy="1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30" name="Line 26"/>
            <p:cNvSpPr>
              <a:spLocks noChangeShapeType="1"/>
            </p:cNvSpPr>
            <p:nvPr/>
          </p:nvSpPr>
          <p:spPr bwMode="auto">
            <a:xfrm>
              <a:off x="1356" y="2280"/>
              <a:ext cx="1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31" name="Line 27"/>
            <p:cNvSpPr>
              <a:spLocks noChangeShapeType="1"/>
            </p:cNvSpPr>
            <p:nvPr/>
          </p:nvSpPr>
          <p:spPr bwMode="auto">
            <a:xfrm>
              <a:off x="1534" y="2281"/>
              <a:ext cx="3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32" name="Rectangle 28"/>
            <p:cNvSpPr>
              <a:spLocks noChangeArrowheads="1"/>
            </p:cNvSpPr>
            <p:nvPr/>
          </p:nvSpPr>
          <p:spPr bwMode="auto">
            <a:xfrm>
              <a:off x="532" y="1650"/>
              <a:ext cx="34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i="1">
                  <a:solidFill>
                    <a:srgbClr val="000099"/>
                  </a:solidFill>
                </a:rPr>
                <a:t>V</a:t>
              </a:r>
              <a:r>
                <a:rPr lang="en-US" altLang="zh-CN" sz="160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277533" name="Rectangle 29"/>
            <p:cNvSpPr>
              <a:spLocks noChangeArrowheads="1"/>
            </p:cNvSpPr>
            <p:nvPr/>
          </p:nvSpPr>
          <p:spPr bwMode="auto">
            <a:xfrm>
              <a:off x="550" y="2108"/>
              <a:ext cx="33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i="1">
                  <a:solidFill>
                    <a:srgbClr val="000099"/>
                  </a:solidFill>
                </a:rPr>
                <a:t>V</a:t>
              </a:r>
              <a:r>
                <a:rPr lang="en-US" altLang="zh-CN" sz="1600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277534" name="Rectangle 30"/>
            <p:cNvSpPr>
              <a:spLocks noChangeArrowheads="1"/>
            </p:cNvSpPr>
            <p:nvPr/>
          </p:nvSpPr>
          <p:spPr bwMode="auto">
            <a:xfrm>
              <a:off x="1914" y="2108"/>
              <a:ext cx="33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i="1">
                  <a:solidFill>
                    <a:srgbClr val="000099"/>
                  </a:solidFill>
                </a:rPr>
                <a:t>V</a:t>
              </a:r>
              <a:r>
                <a:rPr lang="en-US" altLang="zh-CN" sz="1400">
                  <a:solidFill>
                    <a:srgbClr val="000099"/>
                  </a:solidFill>
                </a:rPr>
                <a:t>Y</a:t>
              </a:r>
            </a:p>
          </p:txBody>
        </p:sp>
        <p:sp>
          <p:nvSpPr>
            <p:cNvPr id="277535" name="AutoShape 31"/>
            <p:cNvSpPr>
              <a:spLocks noChangeArrowheads="1"/>
            </p:cNvSpPr>
            <p:nvPr/>
          </p:nvSpPr>
          <p:spPr bwMode="auto">
            <a:xfrm>
              <a:off x="1485" y="2244"/>
              <a:ext cx="61" cy="75"/>
            </a:xfrm>
            <a:prstGeom prst="flowChartConnector">
              <a:avLst/>
            </a:prstGeom>
            <a:solidFill>
              <a:srgbClr val="800000"/>
            </a:solidFill>
            <a:ln w="9525" algn="ctr">
              <a:solidFill>
                <a:srgbClr val="8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36" name="AutoShape 32"/>
            <p:cNvSpPr>
              <a:spLocks noChangeArrowheads="1"/>
            </p:cNvSpPr>
            <p:nvPr/>
          </p:nvSpPr>
          <p:spPr bwMode="auto">
            <a:xfrm>
              <a:off x="924" y="1784"/>
              <a:ext cx="61" cy="75"/>
            </a:xfrm>
            <a:prstGeom prst="flowChartConnector">
              <a:avLst/>
            </a:prstGeom>
            <a:solidFill>
              <a:srgbClr val="800000"/>
            </a:solidFill>
            <a:ln w="9525" algn="ctr">
              <a:solidFill>
                <a:srgbClr val="8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37" name="AutoShape 33"/>
            <p:cNvSpPr>
              <a:spLocks noChangeArrowheads="1"/>
            </p:cNvSpPr>
            <p:nvPr/>
          </p:nvSpPr>
          <p:spPr bwMode="auto">
            <a:xfrm>
              <a:off x="1816" y="2238"/>
              <a:ext cx="61" cy="75"/>
            </a:xfrm>
            <a:prstGeom prst="flowChartConnector">
              <a:avLst/>
            </a:prstGeom>
            <a:solidFill>
              <a:srgbClr val="800000"/>
            </a:solidFill>
            <a:ln w="9525" algn="ctr">
              <a:solidFill>
                <a:srgbClr val="8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38" name="AutoShape 34"/>
            <p:cNvSpPr>
              <a:spLocks noChangeArrowheads="1"/>
            </p:cNvSpPr>
            <p:nvPr/>
          </p:nvSpPr>
          <p:spPr bwMode="auto">
            <a:xfrm>
              <a:off x="1479" y="3066"/>
              <a:ext cx="61" cy="75"/>
            </a:xfrm>
            <a:prstGeom prst="flowChartConnector">
              <a:avLst/>
            </a:prstGeom>
            <a:solidFill>
              <a:srgbClr val="800000"/>
            </a:solidFill>
            <a:ln w="9525" algn="ctr">
              <a:solidFill>
                <a:srgbClr val="8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539" name="Rectangle 35"/>
            <p:cNvSpPr>
              <a:spLocks noChangeArrowheads="1"/>
            </p:cNvSpPr>
            <p:nvPr/>
          </p:nvSpPr>
          <p:spPr bwMode="auto">
            <a:xfrm>
              <a:off x="1096" y="1889"/>
              <a:ext cx="33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</a:rPr>
                <a:t>D</a:t>
              </a:r>
              <a:r>
                <a:rPr lang="en-US" altLang="zh-CN" sz="1400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277540" name="Rectangle 36"/>
            <p:cNvSpPr>
              <a:spLocks noChangeArrowheads="1"/>
            </p:cNvSpPr>
            <p:nvPr/>
          </p:nvSpPr>
          <p:spPr bwMode="auto">
            <a:xfrm>
              <a:off x="1198" y="2579"/>
              <a:ext cx="25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i="1">
                  <a:solidFill>
                    <a:srgbClr val="000099"/>
                  </a:solidFill>
                </a:rPr>
                <a:t>R</a:t>
              </a:r>
              <a:endParaRPr lang="en-US" altLang="zh-CN" sz="1400" i="1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32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9" grpId="0"/>
      <p:bldP spid="277511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2"/>
          <p:cNvSpPr txBox="1">
            <a:spLocks noChangeArrowheads="1"/>
          </p:cNvSpPr>
          <p:nvPr/>
        </p:nvSpPr>
        <p:spPr bwMode="auto">
          <a:xfrm>
            <a:off x="428625" y="866775"/>
            <a:ext cx="44926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b="1">
                <a:solidFill>
                  <a:srgbClr val="FF0000"/>
                </a:solidFill>
                <a:ea typeface="宋体" pitchFamily="2" charset="-122"/>
              </a:rPr>
              <a:t>6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</a:rPr>
              <a:t>. </a:t>
            </a:r>
            <a:r>
              <a:rPr lang="zh-CN" altLang="en-US" sz="2800" b="1">
                <a:solidFill>
                  <a:srgbClr val="FF0000"/>
                </a:solidFill>
                <a:ea typeface="宋体" pitchFamily="2" charset="-122"/>
              </a:rPr>
              <a:t>小信号工作情况分析</a:t>
            </a:r>
          </a:p>
        </p:txBody>
      </p:sp>
      <p:sp>
        <p:nvSpPr>
          <p:cNvPr id="56329" name="Rectangle 4"/>
          <p:cNvSpPr>
            <a:spLocks noChangeArrowheads="1"/>
          </p:cNvSpPr>
          <p:nvPr/>
        </p:nvSpPr>
        <p:spPr bwMode="auto">
          <a:xfrm>
            <a:off x="71438" y="157163"/>
            <a:ext cx="3608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8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2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应用举例</a:t>
            </a:r>
          </a:p>
        </p:txBody>
      </p:sp>
      <p:sp>
        <p:nvSpPr>
          <p:cNvPr id="56330" name="Line 5"/>
          <p:cNvSpPr>
            <a:spLocks noChangeShapeType="1"/>
          </p:cNvSpPr>
          <p:nvPr/>
        </p:nvSpPr>
        <p:spPr bwMode="auto">
          <a:xfrm>
            <a:off x="333375" y="762000"/>
            <a:ext cx="18002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1" name="Text Box 6"/>
          <p:cNvSpPr txBox="1">
            <a:spLocks noChangeArrowheads="1"/>
          </p:cNvSpPr>
          <p:nvPr/>
        </p:nvSpPr>
        <p:spPr bwMode="auto">
          <a:xfrm>
            <a:off x="801688" y="1412875"/>
            <a:ext cx="1905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ea typeface="宋体" pitchFamily="2" charset="-122"/>
              </a:rPr>
              <a:t>求</a:t>
            </a:r>
            <a:r>
              <a:rPr lang="zh-CN" altLang="en-US" sz="2000" b="1">
                <a:ea typeface="宋体" pitchFamily="2" charset="-122"/>
                <a:sym typeface="Symbol" pitchFamily="18" charset="2"/>
              </a:rPr>
              <a:t></a:t>
            </a:r>
            <a:r>
              <a:rPr lang="en-US" altLang="zh-CN" sz="2000" b="1" i="1">
                <a:ea typeface="宋体" pitchFamily="2" charset="-122"/>
              </a:rPr>
              <a:t>v</a:t>
            </a:r>
            <a:r>
              <a:rPr lang="en-US" altLang="zh-CN" sz="2000" b="1" baseline="-25000">
                <a:ea typeface="宋体" pitchFamily="2" charset="-122"/>
              </a:rPr>
              <a:t>D</a:t>
            </a:r>
            <a:r>
              <a:rPr lang="zh-CN" altLang="en-US" sz="2000" b="1">
                <a:ea typeface="宋体" pitchFamily="2" charset="-122"/>
              </a:rPr>
              <a:t>、</a:t>
            </a:r>
            <a:r>
              <a:rPr lang="zh-CN" altLang="en-US" sz="2000" b="1">
                <a:ea typeface="宋体" pitchFamily="2" charset="-122"/>
                <a:sym typeface="Symbol" pitchFamily="18" charset="2"/>
              </a:rPr>
              <a:t></a:t>
            </a:r>
            <a:r>
              <a:rPr lang="en-US" altLang="zh-CN" sz="2000" b="1" i="1">
                <a:ea typeface="宋体" pitchFamily="2" charset="-122"/>
              </a:rPr>
              <a:t>i</a:t>
            </a:r>
            <a:r>
              <a:rPr lang="en-US" altLang="zh-CN" sz="2000" b="1" baseline="-25000">
                <a:ea typeface="宋体" pitchFamily="2" charset="-122"/>
              </a:rPr>
              <a:t>D</a:t>
            </a:r>
            <a:endParaRPr lang="en-US" altLang="zh-CN" sz="2000" b="1">
              <a:ea typeface="宋体" pitchFamily="2" charset="-122"/>
            </a:endParaRPr>
          </a:p>
        </p:txBody>
      </p:sp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6129338" y="1670050"/>
          <a:ext cx="25590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图片" r:id="rId4" imgW="1866960" imgH="1295280" progId="Word.Picture.8">
                  <p:embed/>
                </p:oleObj>
              </mc:Choice>
              <mc:Fallback>
                <p:oleObj name="图片" r:id="rId4" imgW="1866960" imgH="129528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1670050"/>
                        <a:ext cx="2559050" cy="170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8"/>
          <p:cNvGraphicFramePr>
            <a:graphicFrameLocks noChangeAspect="1"/>
          </p:cNvGraphicFramePr>
          <p:nvPr/>
        </p:nvGraphicFramePr>
        <p:xfrm>
          <a:off x="793750" y="2284413"/>
          <a:ext cx="28194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图片" r:id="rId6" imgW="1562040" imgH="1009800" progId="Word.Picture.8">
                  <p:embed/>
                </p:oleObj>
              </mc:Choice>
              <mc:Fallback>
                <p:oleObj name="图片" r:id="rId6" imgW="1562040" imgH="10098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284413"/>
                        <a:ext cx="2819400" cy="182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9"/>
          <p:cNvSpPr txBox="1">
            <a:spLocks noChangeArrowheads="1"/>
          </p:cNvSpPr>
          <p:nvPr/>
        </p:nvSpPr>
        <p:spPr bwMode="auto">
          <a:xfrm>
            <a:off x="2084388" y="1879600"/>
            <a:ext cx="206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i="1">
                <a:ea typeface="宋体" pitchFamily="2" charset="-122"/>
              </a:rPr>
              <a:t>v</a:t>
            </a:r>
            <a:r>
              <a:rPr lang="en-US" altLang="zh-CN" sz="2000" b="1" baseline="-25000">
                <a:ea typeface="宋体" pitchFamily="2" charset="-122"/>
              </a:rPr>
              <a:t>i </a:t>
            </a:r>
            <a:r>
              <a:rPr lang="en-US" altLang="zh-CN" sz="2000" b="1">
                <a:ea typeface="宋体" pitchFamily="2" charset="-122"/>
              </a:rPr>
              <a:t>=</a:t>
            </a:r>
            <a:r>
              <a:rPr lang="en-US" altLang="zh-CN" sz="2000" b="1" baseline="-25000">
                <a:ea typeface="宋体" pitchFamily="2" charset="-122"/>
              </a:rPr>
              <a:t> </a:t>
            </a:r>
            <a:r>
              <a:rPr lang="en-US" altLang="zh-CN" sz="2000" b="1">
                <a:ea typeface="宋体" pitchFamily="2" charset="-122"/>
              </a:rPr>
              <a:t>0.1sin</a:t>
            </a:r>
            <a:r>
              <a:rPr lang="en-US" altLang="zh-CN" sz="2000" b="1" i="1">
                <a:ea typeface="宋体" pitchFamily="2" charset="-122"/>
                <a:sym typeface="Symbol" pitchFamily="18" charset="2"/>
              </a:rPr>
              <a:t></a:t>
            </a:r>
            <a:r>
              <a:rPr lang="en-US" altLang="zh-CN" sz="2000" b="1" i="1">
                <a:ea typeface="宋体" pitchFamily="2" charset="-122"/>
              </a:rPr>
              <a:t>t </a:t>
            </a:r>
            <a:r>
              <a:rPr lang="en-US" altLang="zh-CN" sz="2000" b="1">
                <a:ea typeface="宋体" pitchFamily="2" charset="-122"/>
              </a:rPr>
              <a:t> V</a:t>
            </a:r>
          </a:p>
        </p:txBody>
      </p:sp>
      <p:sp>
        <p:nvSpPr>
          <p:cNvPr id="56333" name="Text Box 10"/>
          <p:cNvSpPr txBox="1">
            <a:spLocks noChangeArrowheads="1"/>
          </p:cNvSpPr>
          <p:nvPr/>
        </p:nvSpPr>
        <p:spPr bwMode="auto">
          <a:xfrm>
            <a:off x="846138" y="1860550"/>
            <a:ext cx="1651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i="1">
                <a:ea typeface="宋体" pitchFamily="2" charset="-122"/>
              </a:rPr>
              <a:t>V</a:t>
            </a:r>
            <a:r>
              <a:rPr lang="en-US" altLang="zh-CN" sz="2000" b="1" baseline="-25000">
                <a:ea typeface="宋体" pitchFamily="2" charset="-122"/>
              </a:rPr>
              <a:t>DD </a:t>
            </a:r>
            <a:r>
              <a:rPr lang="en-US" altLang="zh-CN" sz="2000" b="1">
                <a:ea typeface="宋体" pitchFamily="2" charset="-122"/>
              </a:rPr>
              <a:t>=</a:t>
            </a:r>
            <a:r>
              <a:rPr lang="en-US" altLang="zh-CN" sz="2000" b="1" baseline="-25000">
                <a:ea typeface="宋体" pitchFamily="2" charset="-122"/>
              </a:rPr>
              <a:t> </a:t>
            </a:r>
            <a:r>
              <a:rPr lang="en-US" altLang="zh-CN" sz="2000" b="1">
                <a:ea typeface="宋体" pitchFamily="2" charset="-122"/>
              </a:rPr>
              <a:t>5V</a:t>
            </a:r>
            <a:r>
              <a:rPr lang="zh-CN" altLang="en-US" sz="2000" b="1">
                <a:ea typeface="宋体" pitchFamily="2" charset="-122"/>
              </a:rPr>
              <a:t>，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481513" y="603250"/>
            <a:ext cx="3943350" cy="854075"/>
            <a:chOff x="2823" y="380"/>
            <a:chExt cx="2484" cy="538"/>
          </a:xfrm>
        </p:grpSpPr>
        <p:sp>
          <p:nvSpPr>
            <p:cNvPr id="56346" name="Text Box 12"/>
            <p:cNvSpPr txBox="1">
              <a:spLocks noChangeArrowheads="1"/>
            </p:cNvSpPr>
            <p:nvPr/>
          </p:nvSpPr>
          <p:spPr bwMode="auto">
            <a:xfrm>
              <a:off x="2875" y="380"/>
              <a:ext cx="2432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ea typeface="宋体" pitchFamily="2" charset="-122"/>
                </a:rPr>
                <a:t>V</a:t>
              </a:r>
              <a:r>
                <a:rPr lang="en-US" altLang="zh-CN" sz="2000" baseline="-25000">
                  <a:ea typeface="宋体" pitchFamily="2" charset="-122"/>
                </a:rPr>
                <a:t>D</a:t>
              </a:r>
              <a:r>
                <a:rPr lang="en-US" altLang="zh-CN" sz="2000">
                  <a:ea typeface="宋体" pitchFamily="2" charset="-122"/>
                  <a:sym typeface="Symbol" pitchFamily="18" charset="2"/>
                </a:rPr>
                <a:t>0.7V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 i="1">
                  <a:ea typeface="宋体" pitchFamily="2" charset="-122"/>
                </a:rPr>
                <a:t>I</a:t>
              </a:r>
              <a:r>
                <a:rPr lang="en-US" altLang="zh-CN" sz="2000" baseline="-25000">
                  <a:ea typeface="宋体" pitchFamily="2" charset="-122"/>
                </a:rPr>
                <a:t>D </a:t>
              </a:r>
              <a:r>
                <a:rPr lang="en-US" altLang="zh-CN" sz="2000">
                  <a:ea typeface="宋体" pitchFamily="2" charset="-122"/>
                  <a:sym typeface="Symbol" pitchFamily="18" charset="2"/>
                </a:rPr>
                <a:t>=(5-0.7)/5k=0.86mA</a:t>
              </a:r>
            </a:p>
          </p:txBody>
        </p:sp>
        <p:sp>
          <p:nvSpPr>
            <p:cNvPr id="56347" name="AutoShape 13"/>
            <p:cNvSpPr>
              <a:spLocks/>
            </p:cNvSpPr>
            <p:nvPr/>
          </p:nvSpPr>
          <p:spPr bwMode="auto">
            <a:xfrm>
              <a:off x="2823" y="486"/>
              <a:ext cx="52" cy="288"/>
            </a:xfrm>
            <a:prstGeom prst="leftBrace">
              <a:avLst>
                <a:gd name="adj1" fmla="val 46154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065588" y="2374900"/>
            <a:ext cx="1733550" cy="990600"/>
            <a:chOff x="2208" y="1248"/>
            <a:chExt cx="1008" cy="624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208" y="1248"/>
              <a:ext cx="1008" cy="432"/>
              <a:chOff x="2208" y="1248"/>
              <a:chExt cx="1008" cy="432"/>
            </a:xfrm>
          </p:grpSpPr>
          <p:sp>
            <p:nvSpPr>
              <p:cNvPr id="56344" name="AutoShape 16"/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960" cy="192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rgbClr val="00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5" name="Text Box 17"/>
              <p:cNvSpPr txBox="1">
                <a:spLocks noChangeArrowheads="1"/>
              </p:cNvSpPr>
              <p:nvPr/>
            </p:nvSpPr>
            <p:spPr bwMode="auto">
              <a:xfrm>
                <a:off x="2208" y="1248"/>
                <a:ext cx="960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ea typeface="宋体" pitchFamily="2" charset="-122"/>
                  </a:rPr>
                  <a:t>静态分析</a:t>
                </a:r>
              </a:p>
            </p:txBody>
          </p:sp>
        </p:grpSp>
        <p:sp>
          <p:nvSpPr>
            <p:cNvPr id="56343" name="Text Box 18"/>
            <p:cNvSpPr txBox="1">
              <a:spLocks noChangeArrowheads="1"/>
            </p:cNvSpPr>
            <p:nvPr/>
          </p:nvSpPr>
          <p:spPr bwMode="auto">
            <a:xfrm>
              <a:off x="2256" y="1584"/>
              <a:ext cx="81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宋体" pitchFamily="2" charset="-122"/>
                </a:rPr>
                <a:t>v</a:t>
              </a:r>
              <a:r>
                <a:rPr lang="en-US" altLang="zh-CN" b="1" baseline="-30000">
                  <a:solidFill>
                    <a:srgbClr val="FF0000"/>
                  </a:solidFill>
                  <a:ea typeface="宋体" pitchFamily="2" charset="-122"/>
                </a:rPr>
                <a:t>i </a:t>
              </a:r>
              <a:r>
                <a:rPr lang="en-US" altLang="zh-CN" b="1">
                  <a:solidFill>
                    <a:srgbClr val="FF0000"/>
                  </a:solidFill>
                  <a:ea typeface="宋体" pitchFamily="2" charset="-122"/>
                </a:rPr>
                <a:t>= 0</a:t>
              </a:r>
              <a:endParaRPr lang="en-US" altLang="zh-CN" b="1" baseline="-30000">
                <a:solidFill>
                  <a:srgbClr val="FF0000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589338" y="3698875"/>
            <a:ext cx="2146300" cy="914400"/>
            <a:chOff x="1824" y="2352"/>
            <a:chExt cx="1248" cy="576"/>
          </a:xfrm>
        </p:grpSpPr>
        <p:sp>
          <p:nvSpPr>
            <p:cNvPr id="56338" name="Text Box 20"/>
            <p:cNvSpPr txBox="1">
              <a:spLocks noChangeArrowheads="1"/>
            </p:cNvSpPr>
            <p:nvPr/>
          </p:nvSpPr>
          <p:spPr bwMode="auto">
            <a:xfrm rot="1759644">
              <a:off x="2160" y="2352"/>
              <a:ext cx="9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b="1">
                  <a:ea typeface="宋体" pitchFamily="2" charset="-122"/>
                </a:rPr>
                <a:t>动态分析</a:t>
              </a: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824" y="2544"/>
              <a:ext cx="1248" cy="384"/>
              <a:chOff x="1776" y="2688"/>
              <a:chExt cx="1248" cy="384"/>
            </a:xfrm>
          </p:grpSpPr>
          <p:sp>
            <p:nvSpPr>
              <p:cNvPr id="56340" name="AutoShape 22"/>
              <p:cNvSpPr>
                <a:spLocks noChangeArrowheads="1"/>
              </p:cNvSpPr>
              <p:nvPr/>
            </p:nvSpPr>
            <p:spPr bwMode="auto">
              <a:xfrm rot="1741363">
                <a:off x="2016" y="2688"/>
                <a:ext cx="1008" cy="240"/>
              </a:xfrm>
              <a:prstGeom prst="rightArrow">
                <a:avLst>
                  <a:gd name="adj1" fmla="val 43333"/>
                  <a:gd name="adj2" fmla="val 94578"/>
                </a:avLst>
              </a:prstGeom>
              <a:solidFill>
                <a:srgbClr val="00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41" name="Text Box 23"/>
              <p:cNvSpPr txBox="1">
                <a:spLocks noChangeArrowheads="1"/>
              </p:cNvSpPr>
              <p:nvPr/>
            </p:nvSpPr>
            <p:spPr bwMode="auto">
              <a:xfrm rot="1676846">
                <a:off x="1776" y="2784"/>
                <a:ext cx="110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0000"/>
                    </a:solidFill>
                    <a:ea typeface="宋体" pitchFamily="2" charset="-122"/>
                  </a:rPr>
                  <a:t>V</a:t>
                </a:r>
                <a:r>
                  <a:rPr lang="en-US" altLang="zh-CN" b="1" baseline="-30000">
                    <a:solidFill>
                      <a:srgbClr val="FF0000"/>
                    </a:solidFill>
                    <a:ea typeface="宋体" pitchFamily="2" charset="-122"/>
                  </a:rPr>
                  <a:t>DD </a:t>
                </a:r>
                <a:r>
                  <a:rPr lang="en-US" altLang="zh-CN" b="1">
                    <a:solidFill>
                      <a:srgbClr val="FF0000"/>
                    </a:solidFill>
                    <a:ea typeface="宋体" pitchFamily="2" charset="-122"/>
                  </a:rPr>
                  <a:t>= 0</a:t>
                </a:r>
                <a:endParaRPr lang="en-US" altLang="zh-CN" b="1">
                  <a:ea typeface="宋体" pitchFamily="2" charset="-122"/>
                </a:endParaRPr>
              </a:p>
            </p:txBody>
          </p:sp>
        </p:grpSp>
      </p:grpSp>
      <p:sp>
        <p:nvSpPr>
          <p:cNvPr id="223256" name="Text Box 24"/>
          <p:cNvSpPr txBox="1">
            <a:spLocks noChangeArrowheads="1"/>
          </p:cNvSpPr>
          <p:nvPr/>
        </p:nvSpPr>
        <p:spPr bwMode="auto">
          <a:xfrm>
            <a:off x="3983038" y="1746250"/>
            <a:ext cx="1981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叠加原理</a:t>
            </a:r>
          </a:p>
        </p:txBody>
      </p:sp>
      <p:graphicFrame>
        <p:nvGraphicFramePr>
          <p:cNvPr id="223257" name="Object 25"/>
          <p:cNvGraphicFramePr>
            <a:graphicFrameLocks noChangeAspect="1"/>
          </p:cNvGraphicFramePr>
          <p:nvPr/>
        </p:nvGraphicFramePr>
        <p:xfrm>
          <a:off x="5846763" y="4337050"/>
          <a:ext cx="31242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图片" r:id="rId8" imgW="1609560" imgH="952560" progId="Word.Picture.8">
                  <p:embed/>
                </p:oleObj>
              </mc:Choice>
              <mc:Fallback>
                <p:oleObj name="图片" r:id="rId8" imgW="1609560" imgH="952560" progId="Word.Picture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8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4337050"/>
                        <a:ext cx="3124200" cy="1847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8" name="Object 26"/>
          <p:cNvGraphicFramePr>
            <a:graphicFrameLocks noChangeAspect="1"/>
          </p:cNvGraphicFramePr>
          <p:nvPr/>
        </p:nvGraphicFramePr>
        <p:xfrm>
          <a:off x="695325" y="4418013"/>
          <a:ext cx="44910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10" imgW="2349360" imgH="431640" progId="">
                  <p:embed/>
                </p:oleObj>
              </mc:Choice>
              <mc:Fallback>
                <p:oleObj name="Equation" r:id="rId10" imgW="2349360" imgH="4316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418013"/>
                        <a:ext cx="4491038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9" name="Object 27"/>
          <p:cNvGraphicFramePr>
            <a:graphicFrameLocks noChangeAspect="1"/>
          </p:cNvGraphicFramePr>
          <p:nvPr/>
        </p:nvGraphicFramePr>
        <p:xfrm>
          <a:off x="796925" y="5294313"/>
          <a:ext cx="490220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公式" r:id="rId12" imgW="2666880" imgH="850680" progId="Equation.3">
                  <p:embed/>
                </p:oleObj>
              </mc:Choice>
              <mc:Fallback>
                <p:oleObj name="公式" r:id="rId12" imgW="2666880" imgH="850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5294313"/>
                        <a:ext cx="4902200" cy="156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2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2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5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71525" y="1479567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785830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652463" y="1787525"/>
            <a:ext cx="3248025" cy="3209925"/>
            <a:chOff x="411" y="2011"/>
            <a:chExt cx="2046" cy="2022"/>
          </a:xfrm>
        </p:grpSpPr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1248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879" y="2485"/>
              <a:ext cx="1104" cy="110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auto">
            <a:xfrm>
              <a:off x="692" y="2279"/>
              <a:ext cx="1467" cy="14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auto">
            <a:xfrm>
              <a:off x="481" y="2079"/>
              <a:ext cx="1934" cy="18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auto">
            <a:xfrm>
              <a:off x="1101" y="2685"/>
              <a:ext cx="672" cy="6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234" y="2833"/>
              <a:ext cx="489" cy="365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ea typeface="长城楷体" pitchFamily="49" charset="-122"/>
                </a:rPr>
                <a:t>Ge</a:t>
              </a:r>
              <a:endParaRPr lang="en-US" altLang="zh-CN" sz="3200">
                <a:ea typeface="长城楷体" pitchFamily="49" charset="-122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2333" y="2977"/>
              <a:ext cx="124" cy="1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auto">
            <a:xfrm>
              <a:off x="411" y="2889"/>
              <a:ext cx="124" cy="1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15"/>
            <p:cNvSpPr>
              <a:spLocks noChangeArrowheads="1"/>
            </p:cNvSpPr>
            <p:nvPr/>
          </p:nvSpPr>
          <p:spPr bwMode="auto">
            <a:xfrm>
              <a:off x="1410" y="2011"/>
              <a:ext cx="124" cy="1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1388" y="3888"/>
              <a:ext cx="124" cy="1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7" name="Group 17"/>
          <p:cNvGrpSpPr>
            <a:grpSpLocks/>
          </p:cNvGrpSpPr>
          <p:nvPr/>
        </p:nvGrpSpPr>
        <p:grpSpPr bwMode="auto">
          <a:xfrm>
            <a:off x="5291138" y="1946275"/>
            <a:ext cx="2513012" cy="2554288"/>
            <a:chOff x="3333" y="2276"/>
            <a:chExt cx="1583" cy="1609"/>
          </a:xfrm>
        </p:grpSpPr>
        <p:sp>
          <p:nvSpPr>
            <p:cNvPr id="28" name="Oval 18"/>
            <p:cNvSpPr>
              <a:spLocks noChangeArrowheads="1"/>
            </p:cNvSpPr>
            <p:nvPr/>
          </p:nvSpPr>
          <p:spPr bwMode="auto">
            <a:xfrm>
              <a:off x="3816" y="2732"/>
              <a:ext cx="672" cy="6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3956" y="2872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3587" y="2514"/>
              <a:ext cx="1104" cy="110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Oval 21"/>
            <p:cNvSpPr>
              <a:spLocks noChangeArrowheads="1"/>
            </p:cNvSpPr>
            <p:nvPr/>
          </p:nvSpPr>
          <p:spPr bwMode="auto">
            <a:xfrm>
              <a:off x="3400" y="2320"/>
              <a:ext cx="1467" cy="14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3978" y="2866"/>
              <a:ext cx="444" cy="365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bg1"/>
                  </a:solidFill>
                  <a:ea typeface="长城楷体" pitchFamily="49" charset="-122"/>
                </a:rPr>
                <a:t>Si</a:t>
              </a:r>
              <a:endParaRPr lang="en-US" altLang="zh-CN" sz="3200">
                <a:ea typeface="长城楷体" pitchFamily="49" charset="-122"/>
              </a:endParaRP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3333" y="2966"/>
              <a:ext cx="124" cy="1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Oval 24"/>
            <p:cNvSpPr>
              <a:spLocks noChangeArrowheads="1"/>
            </p:cNvSpPr>
            <p:nvPr/>
          </p:nvSpPr>
          <p:spPr bwMode="auto">
            <a:xfrm>
              <a:off x="4107" y="3740"/>
              <a:ext cx="124" cy="1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Oval 25"/>
            <p:cNvSpPr>
              <a:spLocks noChangeArrowheads="1"/>
            </p:cNvSpPr>
            <p:nvPr/>
          </p:nvSpPr>
          <p:spPr bwMode="auto">
            <a:xfrm>
              <a:off x="4792" y="3003"/>
              <a:ext cx="124" cy="1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044" y="2276"/>
              <a:ext cx="124" cy="1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500042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2.1.2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半导体的共价键结构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Rectangle 4"/>
          <p:cNvSpPr>
            <a:spLocks noChangeArrowheads="1"/>
          </p:cNvSpPr>
          <p:nvPr/>
        </p:nvSpPr>
        <p:spPr bwMode="auto">
          <a:xfrm>
            <a:off x="71438" y="157163"/>
            <a:ext cx="3608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280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200" b="1">
                <a:solidFill>
                  <a:schemeClr val="hlink"/>
                </a:solidFill>
                <a:latin typeface="宋体" pitchFamily="2" charset="-122"/>
                <a:ea typeface="宋体" pitchFamily="2" charset="-122"/>
              </a:rPr>
              <a:t>应用举例</a:t>
            </a:r>
          </a:p>
        </p:txBody>
      </p:sp>
      <p:sp>
        <p:nvSpPr>
          <p:cNvPr id="56330" name="Line 5"/>
          <p:cNvSpPr>
            <a:spLocks noChangeShapeType="1"/>
          </p:cNvSpPr>
          <p:nvPr/>
        </p:nvSpPr>
        <p:spPr bwMode="auto">
          <a:xfrm>
            <a:off x="333375" y="762000"/>
            <a:ext cx="18002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976618"/>
            <a:ext cx="8529472" cy="526069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79825" y="414777"/>
            <a:ext cx="5068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</a:rPr>
              <a:t>关键是电容反向充满电后二极管不会再导通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28155"/>
      </p:ext>
    </p:extLst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6" y="476672"/>
            <a:ext cx="8023101" cy="843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68" y="1269637"/>
            <a:ext cx="6649099" cy="27847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3932390"/>
            <a:ext cx="5279031" cy="28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5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1066800" y="914400"/>
            <a:ext cx="6705600" cy="70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0" lang="en-US" altLang="zh-CN" sz="4400" b="1" dirty="0" smtClean="0">
                <a:solidFill>
                  <a:srgbClr val="FF0000"/>
                </a:solidFill>
                <a:ea typeface="黑体" pitchFamily="49" charset="-122"/>
              </a:rPr>
              <a:t>2.5  </a:t>
            </a:r>
            <a:r>
              <a:rPr kumimoji="0" lang="zh-CN" altLang="en-US" sz="4400" b="1" dirty="0">
                <a:solidFill>
                  <a:srgbClr val="FF0000"/>
                </a:solidFill>
                <a:ea typeface="黑体" pitchFamily="49" charset="-122"/>
              </a:rPr>
              <a:t>特殊体二极管</a:t>
            </a:r>
            <a:endParaRPr kumimoji="0" lang="zh-CN" altLang="en-US" sz="60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323587" name="Line 3"/>
          <p:cNvSpPr>
            <a:spLocks noChangeShapeType="1"/>
          </p:cNvSpPr>
          <p:nvPr/>
        </p:nvSpPr>
        <p:spPr bwMode="auto">
          <a:xfrm>
            <a:off x="1066800" y="1749425"/>
            <a:ext cx="70104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88" name="AutoShape 4"/>
          <p:cNvSpPr>
            <a:spLocks noChangeArrowheads="1"/>
          </p:cNvSpPr>
          <p:nvPr/>
        </p:nvSpPr>
        <p:spPr bwMode="auto">
          <a:xfrm>
            <a:off x="228600" y="152400"/>
            <a:ext cx="609600" cy="990600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89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00200" y="20574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.5.1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600" b="1" dirty="0">
                <a:latin typeface="黑体" pitchFamily="49" charset="-122"/>
                <a:ea typeface="黑体" pitchFamily="49" charset="-122"/>
              </a:rPr>
              <a:t>齐纳二极管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3590" name="Rectangle 6"/>
          <p:cNvSpPr>
            <a:spLocks noChangeArrowheads="1"/>
          </p:cNvSpPr>
          <p:nvPr/>
        </p:nvSpPr>
        <p:spPr bwMode="auto">
          <a:xfrm>
            <a:off x="1600200" y="29464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.5.2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600" b="1" dirty="0">
                <a:latin typeface="黑体" pitchFamily="49" charset="-122"/>
                <a:ea typeface="黑体" pitchFamily="49" charset="-122"/>
              </a:rPr>
              <a:t>变容二极管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3591" name="Rectangle 7"/>
          <p:cNvSpPr>
            <a:spLocks noChangeArrowheads="1"/>
          </p:cNvSpPr>
          <p:nvPr/>
        </p:nvSpPr>
        <p:spPr bwMode="auto">
          <a:xfrm>
            <a:off x="1600200" y="38354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0" lang="en-US" altLang="zh-CN" sz="3600" dirty="0">
                <a:ea typeface="宋体" pitchFamily="2" charset="-122"/>
              </a:rPr>
              <a:t> </a:t>
            </a:r>
            <a:r>
              <a:rPr kumimoji="0" lang="en-US" altLang="zh-CN" sz="3600" dirty="0" smtClean="0">
                <a:ea typeface="宋体" pitchFamily="2" charset="-122"/>
              </a:rPr>
              <a:t>2</a:t>
            </a:r>
            <a:r>
              <a:rPr kumimoji="0" lang="en-US" altLang="zh-CN" sz="3600" b="1" dirty="0" smtClean="0">
                <a:ea typeface="黑体" pitchFamily="49" charset="-122"/>
              </a:rPr>
              <a:t>.5.4</a:t>
            </a:r>
            <a:r>
              <a:rPr kumimoji="0" lang="en-US" altLang="zh-CN" sz="3600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kumimoji="0" lang="zh-CN" altLang="en-US" sz="3600" b="1" dirty="0">
                <a:latin typeface="黑体" pitchFamily="49" charset="-122"/>
                <a:ea typeface="黑体" pitchFamily="49" charset="-122"/>
              </a:rPr>
              <a:t>光电子器件</a:t>
            </a:r>
            <a:endParaRPr kumimoji="0" lang="zh-CN" altLang="en-US" sz="3600" dirty="0"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3592" name="Rectangle 8"/>
          <p:cNvSpPr>
            <a:spLocks noChangeArrowheads="1"/>
          </p:cNvSpPr>
          <p:nvPr/>
        </p:nvSpPr>
        <p:spPr bwMode="auto">
          <a:xfrm>
            <a:off x="2322513" y="4513263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800" b="1">
                <a:solidFill>
                  <a:srgbClr val="0000FF"/>
                </a:solidFill>
                <a:ea typeface="黑体" pitchFamily="49" charset="-122"/>
              </a:rPr>
              <a:t>1.  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49" charset="-122"/>
              </a:rPr>
              <a:t>光电二极管</a:t>
            </a:r>
          </a:p>
        </p:txBody>
      </p:sp>
      <p:sp>
        <p:nvSpPr>
          <p:cNvPr id="323593" name="Rectangle 9"/>
          <p:cNvSpPr>
            <a:spLocks noChangeArrowheads="1"/>
          </p:cNvSpPr>
          <p:nvPr/>
        </p:nvSpPr>
        <p:spPr bwMode="auto">
          <a:xfrm>
            <a:off x="2322513" y="5084763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800" b="1">
                <a:solidFill>
                  <a:srgbClr val="0000FF"/>
                </a:solidFill>
                <a:ea typeface="黑体" pitchFamily="49" charset="-122"/>
              </a:rPr>
              <a:t>2.  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49" charset="-122"/>
              </a:rPr>
              <a:t>发光二极管</a:t>
            </a:r>
          </a:p>
        </p:txBody>
      </p:sp>
      <p:sp>
        <p:nvSpPr>
          <p:cNvPr id="323594" name="Rectangle 10"/>
          <p:cNvSpPr>
            <a:spLocks noChangeArrowheads="1"/>
          </p:cNvSpPr>
          <p:nvPr/>
        </p:nvSpPr>
        <p:spPr bwMode="auto">
          <a:xfrm>
            <a:off x="2322513" y="5656263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2800" b="1">
                <a:solidFill>
                  <a:srgbClr val="0000FF"/>
                </a:solidFill>
                <a:ea typeface="黑体" pitchFamily="49" charset="-122"/>
              </a:rPr>
              <a:t>3.  </a:t>
            </a:r>
            <a:r>
              <a:rPr kumimoji="0" lang="zh-CN" altLang="en-US" sz="2800" b="1">
                <a:solidFill>
                  <a:srgbClr val="0000FF"/>
                </a:solidFill>
                <a:ea typeface="黑体" pitchFamily="49" charset="-122"/>
              </a:rPr>
              <a:t>激光二极管</a:t>
            </a:r>
          </a:p>
        </p:txBody>
      </p:sp>
    </p:spTree>
  </p:cSld>
  <p:clrMapOvr>
    <a:masterClrMapping/>
  </p:clrMapOvr>
  <p:transition>
    <p:split/>
    <p:sndAc>
      <p:stSnd>
        <p:snd r:embed="rId2" name="PROJCTOR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2.5.1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齐纳二极管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306388" y="889000"/>
            <a:ext cx="35988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7662863" y="3690938"/>
            <a:ext cx="1481137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/>
              <a:t>v</a:t>
            </a:r>
            <a:r>
              <a:rPr lang="en-US" altLang="zh-CN" b="1" i="1" baseline="-25000"/>
              <a:t>Z </a:t>
            </a:r>
            <a:r>
              <a:rPr lang="en-US" altLang="zh-CN" b="1" i="1"/>
              <a:t>/</a:t>
            </a:r>
            <a:r>
              <a:rPr lang="en-US" altLang="zh-CN" b="1"/>
              <a:t>V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98913" y="1704975"/>
            <a:ext cx="4095750" cy="4068763"/>
            <a:chOff x="1512" y="1457"/>
            <a:chExt cx="2580" cy="2563"/>
          </a:xfrm>
        </p:grpSpPr>
        <p:sp>
          <p:nvSpPr>
            <p:cNvPr id="57384" name="Line 7"/>
            <p:cNvSpPr>
              <a:spLocks noChangeShapeType="1"/>
            </p:cNvSpPr>
            <p:nvPr/>
          </p:nvSpPr>
          <p:spPr bwMode="auto">
            <a:xfrm>
              <a:off x="2916" y="1457"/>
              <a:ext cx="0" cy="2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5" name="Line 8"/>
            <p:cNvSpPr>
              <a:spLocks noChangeShapeType="1"/>
            </p:cNvSpPr>
            <p:nvPr/>
          </p:nvSpPr>
          <p:spPr bwMode="auto">
            <a:xfrm>
              <a:off x="1512" y="2724"/>
              <a:ext cx="2580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352" name="Freeform 9"/>
          <p:cNvSpPr>
            <a:spLocks/>
          </p:cNvSpPr>
          <p:nvPr/>
        </p:nvSpPr>
        <p:spPr bwMode="auto">
          <a:xfrm>
            <a:off x="6227763" y="1697038"/>
            <a:ext cx="914400" cy="2044700"/>
          </a:xfrm>
          <a:custGeom>
            <a:avLst/>
            <a:gdLst>
              <a:gd name="T0" fmla="*/ 0 w 576"/>
              <a:gd name="T1" fmla="*/ 1284 h 1288"/>
              <a:gd name="T2" fmla="*/ 288 w 576"/>
              <a:gd name="T3" fmla="*/ 1284 h 1288"/>
              <a:gd name="T4" fmla="*/ 372 w 576"/>
              <a:gd name="T5" fmla="*/ 1260 h 1288"/>
              <a:gd name="T6" fmla="*/ 420 w 576"/>
              <a:gd name="T7" fmla="*/ 1164 h 1288"/>
              <a:gd name="T8" fmla="*/ 492 w 576"/>
              <a:gd name="T9" fmla="*/ 828 h 1288"/>
              <a:gd name="T10" fmla="*/ 576 w 576"/>
              <a:gd name="T11" fmla="*/ 0 h 12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6"/>
              <a:gd name="T19" fmla="*/ 0 h 1288"/>
              <a:gd name="T20" fmla="*/ 576 w 576"/>
              <a:gd name="T21" fmla="*/ 1288 h 12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6" h="1288">
                <a:moveTo>
                  <a:pt x="0" y="1284"/>
                </a:moveTo>
                <a:cubicBezTo>
                  <a:pt x="48" y="1282"/>
                  <a:pt x="226" y="1288"/>
                  <a:pt x="288" y="1284"/>
                </a:cubicBezTo>
                <a:cubicBezTo>
                  <a:pt x="350" y="1280"/>
                  <a:pt x="350" y="1280"/>
                  <a:pt x="372" y="1260"/>
                </a:cubicBezTo>
                <a:cubicBezTo>
                  <a:pt x="394" y="1240"/>
                  <a:pt x="400" y="1236"/>
                  <a:pt x="420" y="1164"/>
                </a:cubicBezTo>
                <a:cubicBezTo>
                  <a:pt x="440" y="1092"/>
                  <a:pt x="466" y="1022"/>
                  <a:pt x="492" y="828"/>
                </a:cubicBezTo>
                <a:cubicBezTo>
                  <a:pt x="518" y="634"/>
                  <a:pt x="562" y="138"/>
                  <a:pt x="57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353" name="Freeform 10"/>
          <p:cNvSpPr>
            <a:spLocks/>
          </p:cNvSpPr>
          <p:nvPr/>
        </p:nvSpPr>
        <p:spPr bwMode="auto">
          <a:xfrm>
            <a:off x="4589463" y="3713163"/>
            <a:ext cx="1638300" cy="2174875"/>
          </a:xfrm>
          <a:custGeom>
            <a:avLst/>
            <a:gdLst>
              <a:gd name="T0" fmla="*/ 1032 w 1032"/>
              <a:gd name="T1" fmla="*/ 2 h 1466"/>
              <a:gd name="T2" fmla="*/ 720 w 1032"/>
              <a:gd name="T3" fmla="*/ 14 h 1466"/>
              <a:gd name="T4" fmla="*/ 228 w 1032"/>
              <a:gd name="T5" fmla="*/ 14 h 1466"/>
              <a:gd name="T6" fmla="*/ 96 w 1032"/>
              <a:gd name="T7" fmla="*/ 98 h 1466"/>
              <a:gd name="T8" fmla="*/ 60 w 1032"/>
              <a:gd name="T9" fmla="*/ 482 h 1466"/>
              <a:gd name="T10" fmla="*/ 12 w 1032"/>
              <a:gd name="T11" fmla="*/ 1262 h 1466"/>
              <a:gd name="T12" fmla="*/ 0 w 1032"/>
              <a:gd name="T13" fmla="*/ 1466 h 14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32"/>
              <a:gd name="T22" fmla="*/ 0 h 1466"/>
              <a:gd name="T23" fmla="*/ 1032 w 1032"/>
              <a:gd name="T24" fmla="*/ 1466 h 14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32" h="1466">
                <a:moveTo>
                  <a:pt x="1032" y="2"/>
                </a:moveTo>
                <a:cubicBezTo>
                  <a:pt x="943" y="7"/>
                  <a:pt x="854" y="12"/>
                  <a:pt x="720" y="14"/>
                </a:cubicBezTo>
                <a:cubicBezTo>
                  <a:pt x="586" y="16"/>
                  <a:pt x="332" y="0"/>
                  <a:pt x="228" y="14"/>
                </a:cubicBezTo>
                <a:cubicBezTo>
                  <a:pt x="124" y="28"/>
                  <a:pt x="124" y="20"/>
                  <a:pt x="96" y="98"/>
                </a:cubicBezTo>
                <a:cubicBezTo>
                  <a:pt x="68" y="176"/>
                  <a:pt x="74" y="288"/>
                  <a:pt x="60" y="482"/>
                </a:cubicBezTo>
                <a:cubicBezTo>
                  <a:pt x="46" y="676"/>
                  <a:pt x="22" y="1098"/>
                  <a:pt x="12" y="1262"/>
                </a:cubicBezTo>
                <a:cubicBezTo>
                  <a:pt x="2" y="1426"/>
                  <a:pt x="2" y="1432"/>
                  <a:pt x="0" y="146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354" name="Text Box 11"/>
          <p:cNvSpPr txBox="1">
            <a:spLocks noChangeArrowheads="1"/>
          </p:cNvSpPr>
          <p:nvPr/>
        </p:nvSpPr>
        <p:spPr bwMode="auto">
          <a:xfrm>
            <a:off x="6170613" y="1316038"/>
            <a:ext cx="1192212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 i="1" baseline="-25000"/>
              <a:t>Z </a:t>
            </a:r>
            <a:r>
              <a:rPr lang="en-US" altLang="zh-CN" b="1" i="1"/>
              <a:t>/mA</a:t>
            </a:r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4646613" y="3716338"/>
            <a:ext cx="0" cy="217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4589463" y="4783138"/>
            <a:ext cx="16383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6265863" y="4478338"/>
            <a:ext cx="158115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/>
              <a:t>I</a:t>
            </a:r>
            <a:r>
              <a:rPr lang="en-US" altLang="zh-CN" b="1" i="1" baseline="-25000"/>
              <a:t>Z</a:t>
            </a:r>
            <a:endParaRPr lang="en-US" altLang="zh-CN" b="1" i="1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341813" y="5422900"/>
            <a:ext cx="3943350" cy="457200"/>
            <a:chOff x="1728" y="3799"/>
            <a:chExt cx="2484" cy="288"/>
          </a:xfrm>
        </p:grpSpPr>
        <p:sp>
          <p:nvSpPr>
            <p:cNvPr id="57382" name="Line 16"/>
            <p:cNvSpPr>
              <a:spLocks noChangeShapeType="1"/>
            </p:cNvSpPr>
            <p:nvPr/>
          </p:nvSpPr>
          <p:spPr bwMode="auto">
            <a:xfrm flipH="1">
              <a:off x="1728" y="4020"/>
              <a:ext cx="11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3" name="Text Box 17"/>
            <p:cNvSpPr txBox="1">
              <a:spLocks noChangeArrowheads="1"/>
            </p:cNvSpPr>
            <p:nvPr/>
          </p:nvSpPr>
          <p:spPr bwMode="auto">
            <a:xfrm>
              <a:off x="3012" y="3799"/>
              <a:ext cx="1200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/>
                <a:t>I</a:t>
              </a:r>
              <a:r>
                <a:rPr lang="en-US" altLang="zh-CN" b="1" i="1" baseline="-25000"/>
                <a:t>Zmax</a:t>
              </a:r>
              <a:endParaRPr lang="en-US" altLang="zh-CN" b="1" i="1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998913" y="5888038"/>
            <a:ext cx="1219200" cy="0"/>
            <a:chOff x="1512" y="4092"/>
            <a:chExt cx="768" cy="0"/>
          </a:xfrm>
        </p:grpSpPr>
        <p:sp>
          <p:nvSpPr>
            <p:cNvPr id="57380" name="Line 19"/>
            <p:cNvSpPr>
              <a:spLocks noChangeShapeType="1"/>
            </p:cNvSpPr>
            <p:nvPr/>
          </p:nvSpPr>
          <p:spPr bwMode="auto">
            <a:xfrm>
              <a:off x="1512" y="4092"/>
              <a:ext cx="3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1" name="Line 20"/>
            <p:cNvSpPr>
              <a:spLocks noChangeShapeType="1"/>
            </p:cNvSpPr>
            <p:nvPr/>
          </p:nvSpPr>
          <p:spPr bwMode="auto">
            <a:xfrm>
              <a:off x="1920" y="4092"/>
              <a:ext cx="3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360" name="Text Box 21"/>
          <p:cNvSpPr txBox="1">
            <a:spLocks noChangeArrowheads="1"/>
          </p:cNvSpPr>
          <p:nvPr/>
        </p:nvSpPr>
        <p:spPr bwMode="auto">
          <a:xfrm>
            <a:off x="4298950" y="5891213"/>
            <a:ext cx="167640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</a:t>
            </a:r>
            <a:r>
              <a:rPr lang="en-US" altLang="zh-CN" b="1" i="1">
                <a:sym typeface="Symbol" pitchFamily="18" charset="2"/>
              </a:rPr>
              <a:t>V</a:t>
            </a:r>
            <a:r>
              <a:rPr lang="en-US" altLang="zh-CN" b="1" i="1" baseline="-25000">
                <a:sym typeface="Symbol" pitchFamily="18" charset="2"/>
              </a:rPr>
              <a:t>Z</a:t>
            </a:r>
            <a:endParaRPr lang="en-US" altLang="zh-CN" b="1" i="1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760913" y="4783138"/>
            <a:ext cx="1314450" cy="990600"/>
            <a:chOff x="1992" y="3396"/>
            <a:chExt cx="828" cy="624"/>
          </a:xfrm>
        </p:grpSpPr>
        <p:sp>
          <p:nvSpPr>
            <p:cNvPr id="57378" name="Line 23"/>
            <p:cNvSpPr>
              <a:spLocks noChangeShapeType="1"/>
            </p:cNvSpPr>
            <p:nvPr/>
          </p:nvSpPr>
          <p:spPr bwMode="auto">
            <a:xfrm>
              <a:off x="1992" y="3396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9" name="Text Box 24"/>
            <p:cNvSpPr txBox="1">
              <a:spLocks noChangeArrowheads="1"/>
            </p:cNvSpPr>
            <p:nvPr/>
          </p:nvSpPr>
          <p:spPr bwMode="auto">
            <a:xfrm>
              <a:off x="2016" y="3504"/>
              <a:ext cx="804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sym typeface="Symbol" pitchFamily="18" charset="2"/>
                </a:rPr>
                <a:t></a:t>
              </a:r>
              <a:r>
                <a:rPr lang="en-US" altLang="zh-CN" b="1" i="1">
                  <a:sym typeface="Symbol" pitchFamily="18" charset="2"/>
                </a:rPr>
                <a:t>I</a:t>
              </a:r>
              <a:r>
                <a:rPr lang="en-US" altLang="zh-CN" b="1" i="1" baseline="-25000">
                  <a:sym typeface="Symbol" pitchFamily="18" charset="2"/>
                </a:rPr>
                <a:t>Z</a:t>
              </a:r>
              <a:endParaRPr lang="en-US" altLang="zh-CN" b="1" i="1"/>
            </a:p>
          </p:txBody>
        </p:sp>
      </p:grpSp>
      <p:sp>
        <p:nvSpPr>
          <p:cNvPr id="225305" name="AutoShape 25"/>
          <p:cNvSpPr>
            <a:spLocks noChangeArrowheads="1"/>
          </p:cNvSpPr>
          <p:nvPr/>
        </p:nvSpPr>
        <p:spPr bwMode="auto">
          <a:xfrm>
            <a:off x="2571750" y="3535363"/>
            <a:ext cx="1416050" cy="1150937"/>
          </a:xfrm>
          <a:prstGeom prst="wedgeEllipseCallout">
            <a:avLst>
              <a:gd name="adj1" fmla="val 91704"/>
              <a:gd name="adj2" fmla="val 10273"/>
            </a:avLst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</a:rPr>
              <a:t>稳压误差</a:t>
            </a:r>
          </a:p>
        </p:txBody>
      </p:sp>
      <p:sp>
        <p:nvSpPr>
          <p:cNvPr id="225306" name="AutoShape 26"/>
          <p:cNvSpPr>
            <a:spLocks noChangeArrowheads="1"/>
          </p:cNvSpPr>
          <p:nvPr/>
        </p:nvSpPr>
        <p:spPr bwMode="auto">
          <a:xfrm>
            <a:off x="3729038" y="1908175"/>
            <a:ext cx="2112962" cy="904875"/>
          </a:xfrm>
          <a:prstGeom prst="wedgeRoundRectCallout">
            <a:avLst>
              <a:gd name="adj1" fmla="val 40986"/>
              <a:gd name="adj2" fmla="val 10074"/>
              <a:gd name="adj3" fmla="val 16667"/>
            </a:avLst>
          </a:prstGeom>
          <a:noFill/>
          <a:ln w="25400">
            <a:solidFill>
              <a:schemeClr val="hlink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rgbClr val="800000"/>
                </a:solidFill>
              </a:rPr>
              <a:t>曲线越陡，电压越定。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7717586" y="1528762"/>
            <a:ext cx="635000" cy="1701800"/>
            <a:chOff x="850" y="969"/>
            <a:chExt cx="400" cy="1072"/>
          </a:xfrm>
        </p:grpSpPr>
        <p:sp>
          <p:nvSpPr>
            <p:cNvPr id="57370" name="Line 28"/>
            <p:cNvSpPr>
              <a:spLocks noChangeShapeType="1"/>
            </p:cNvSpPr>
            <p:nvPr/>
          </p:nvSpPr>
          <p:spPr bwMode="auto">
            <a:xfrm rot="10800000">
              <a:off x="1030" y="1567"/>
              <a:ext cx="2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1" name="AutoShape 29"/>
            <p:cNvSpPr>
              <a:spLocks noChangeArrowheads="1"/>
            </p:cNvSpPr>
            <p:nvPr/>
          </p:nvSpPr>
          <p:spPr bwMode="auto">
            <a:xfrm rot="10800000">
              <a:off x="1030" y="1419"/>
              <a:ext cx="220" cy="148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2" name="Line 30"/>
            <p:cNvSpPr>
              <a:spLocks noChangeShapeType="1"/>
            </p:cNvSpPr>
            <p:nvPr/>
          </p:nvSpPr>
          <p:spPr bwMode="auto">
            <a:xfrm rot="10800000">
              <a:off x="1030" y="1567"/>
              <a:ext cx="0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3" name="Line 31"/>
            <p:cNvSpPr>
              <a:spLocks noChangeShapeType="1"/>
            </p:cNvSpPr>
            <p:nvPr/>
          </p:nvSpPr>
          <p:spPr bwMode="auto">
            <a:xfrm rot="10800000">
              <a:off x="1030" y="1567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4" name="Line 32"/>
            <p:cNvSpPr>
              <a:spLocks noChangeShapeType="1"/>
            </p:cNvSpPr>
            <p:nvPr/>
          </p:nvSpPr>
          <p:spPr bwMode="auto">
            <a:xfrm rot="10800000">
              <a:off x="1036" y="1521"/>
              <a:ext cx="0" cy="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5" name="Line 33"/>
            <p:cNvSpPr>
              <a:spLocks noChangeShapeType="1"/>
            </p:cNvSpPr>
            <p:nvPr/>
          </p:nvSpPr>
          <p:spPr bwMode="auto">
            <a:xfrm rot="10800000">
              <a:off x="1138" y="1262"/>
              <a:ext cx="0" cy="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6" name="Text Box 34"/>
            <p:cNvSpPr txBox="1">
              <a:spLocks noChangeArrowheads="1"/>
            </p:cNvSpPr>
            <p:nvPr/>
          </p:nvSpPr>
          <p:spPr bwMode="auto">
            <a:xfrm rot="10800000">
              <a:off x="926" y="969"/>
              <a:ext cx="260" cy="36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+</a:t>
              </a:r>
            </a:p>
          </p:txBody>
        </p:sp>
        <p:sp>
          <p:nvSpPr>
            <p:cNvPr id="57377" name="Text Box 35"/>
            <p:cNvSpPr txBox="1">
              <a:spLocks noChangeArrowheads="1"/>
            </p:cNvSpPr>
            <p:nvPr/>
          </p:nvSpPr>
          <p:spPr bwMode="auto">
            <a:xfrm rot="10800000">
              <a:off x="850" y="1676"/>
              <a:ext cx="371" cy="365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－</a:t>
              </a:r>
            </a:p>
          </p:txBody>
        </p:sp>
      </p:grpSp>
      <p:sp>
        <p:nvSpPr>
          <p:cNvPr id="225316" name="Text Box 36"/>
          <p:cNvSpPr txBox="1">
            <a:spLocks noChangeArrowheads="1"/>
          </p:cNvSpPr>
          <p:nvPr/>
        </p:nvSpPr>
        <p:spPr bwMode="auto">
          <a:xfrm>
            <a:off x="4418013" y="3192463"/>
            <a:ext cx="127635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i="1"/>
              <a:t>V</a:t>
            </a:r>
            <a:r>
              <a:rPr lang="en-US" altLang="zh-CN" b="1" i="1" baseline="-25000"/>
              <a:t>Z</a:t>
            </a:r>
            <a:endParaRPr lang="en-US" altLang="zh-CN" b="1" i="1"/>
          </a:p>
        </p:txBody>
      </p:sp>
      <p:sp>
        <p:nvSpPr>
          <p:cNvPr id="57366" name="Text Box 37"/>
          <p:cNvSpPr txBox="1">
            <a:spLocks noChangeArrowheads="1"/>
          </p:cNvSpPr>
          <p:nvPr/>
        </p:nvSpPr>
        <p:spPr bwMode="auto">
          <a:xfrm>
            <a:off x="458788" y="3214688"/>
            <a:ext cx="1712912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动态电阻：</a:t>
            </a:r>
            <a:endParaRPr lang="zh-CN" altLang="en-US" b="1"/>
          </a:p>
        </p:txBody>
      </p:sp>
      <p:graphicFrame>
        <p:nvGraphicFramePr>
          <p:cNvPr id="57346" name="Object 38"/>
          <p:cNvGraphicFramePr>
            <a:graphicFrameLocks noChangeAspect="1"/>
          </p:cNvGraphicFramePr>
          <p:nvPr/>
        </p:nvGraphicFramePr>
        <p:xfrm>
          <a:off x="571500" y="3763963"/>
          <a:ext cx="15382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公式" r:id="rId3" imgW="545760" imgH="279360" progId="Equation.3">
                  <p:embed/>
                </p:oleObj>
              </mc:Choice>
              <mc:Fallback>
                <p:oleObj name="公式" r:id="rId3" imgW="54576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763963"/>
                        <a:ext cx="15382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7" name="Rectangle 39"/>
          <p:cNvSpPr>
            <a:spLocks noChangeArrowheads="1"/>
          </p:cNvSpPr>
          <p:nvPr/>
        </p:nvSpPr>
        <p:spPr bwMode="auto">
          <a:xfrm>
            <a:off x="289442" y="3252788"/>
            <a:ext cx="2290762" cy="2635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368" name="Text Box 40"/>
          <p:cNvSpPr txBox="1">
            <a:spLocks noChangeArrowheads="1"/>
          </p:cNvSpPr>
          <p:nvPr/>
        </p:nvSpPr>
        <p:spPr bwMode="auto">
          <a:xfrm>
            <a:off x="503238" y="4694238"/>
            <a:ext cx="1985962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b="1" i="1">
                <a:ea typeface="宋体" pitchFamily="2" charset="-122"/>
              </a:rPr>
              <a:t>r</a:t>
            </a:r>
            <a:r>
              <a:rPr lang="en-US" altLang="en-US" b="1" i="1" baseline="-25000">
                <a:ea typeface="宋体" pitchFamily="2" charset="-122"/>
              </a:rPr>
              <a:t>z</a:t>
            </a:r>
            <a:r>
              <a:rPr lang="zh-CN" altLang="en-US" b="1">
                <a:ea typeface="宋体" pitchFamily="2" charset="-122"/>
              </a:rPr>
              <a:t>越小，稳压性能越好。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259557" y="911225"/>
            <a:ext cx="32766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10000"/>
              </a:spcBef>
            </a:pPr>
            <a:r>
              <a:rPr kumimoji="0" lang="zh-CN" altLang="en-US" sz="2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稳压原理：</a:t>
            </a:r>
          </a:p>
          <a:p>
            <a:pPr algn="l">
              <a:spcBef>
                <a:spcPct val="10000"/>
              </a:spcBef>
            </a:pPr>
            <a:r>
              <a:rPr kumimoji="0" lang="zh-CN" altLang="en-US" sz="2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稳</a:t>
            </a:r>
            <a:r>
              <a:rPr lang="zh-CN" altLang="en-US" sz="2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压管反向击穿以后，电流变化很大，但其两端电压变化很小。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163" y="4219297"/>
            <a:ext cx="1420839" cy="24763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53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4" grpId="0" autoUpdateAnimBg="0"/>
      <p:bldP spid="225305" grpId="0" animBg="1" autoUpdateAnimBg="0"/>
      <p:bldP spid="225306" grpId="0" animBg="1" autoUpdateAnimBg="0"/>
      <p:bldP spid="225316" grpId="0" autoUpdateAnimBg="0"/>
      <p:bldP spid="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527050" y="4157663"/>
            <a:ext cx="874395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 marL="952500" indent="-952500" algn="l"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4</a:t>
            </a:r>
            <a:r>
              <a:rPr lang="zh-CN" altLang="en-US" b="1"/>
              <a:t>）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稳定电流</a:t>
            </a:r>
            <a:r>
              <a:rPr lang="en-US" altLang="zh-CN" b="1" i="1">
                <a:ea typeface="宋体" pitchFamily="2" charset="-122"/>
              </a:rPr>
              <a:t>I</a:t>
            </a:r>
            <a:r>
              <a:rPr lang="en-US" altLang="zh-CN" b="1" i="1" baseline="-25000">
                <a:ea typeface="宋体" pitchFamily="2" charset="-122"/>
              </a:rPr>
              <a:t>Z</a:t>
            </a:r>
            <a:r>
              <a:rPr lang="zh-CN" altLang="en-US" b="1" baseline="-2500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最大、最小稳定电流</a:t>
            </a:r>
            <a:r>
              <a:rPr lang="en-US" altLang="zh-CN" b="1" i="1">
                <a:ea typeface="宋体" pitchFamily="2" charset="-122"/>
              </a:rPr>
              <a:t>I</a:t>
            </a:r>
            <a:r>
              <a:rPr lang="en-US" altLang="zh-CN" b="1" i="1" baseline="-25000">
                <a:ea typeface="宋体" pitchFamily="2" charset="-122"/>
              </a:rPr>
              <a:t>zmax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b="1" i="1">
                <a:ea typeface="宋体" pitchFamily="2" charset="-122"/>
              </a:rPr>
              <a:t>I</a:t>
            </a:r>
            <a:r>
              <a:rPr lang="en-US" altLang="zh-CN" b="1" i="1" baseline="-25000">
                <a:ea typeface="宋体" pitchFamily="2" charset="-122"/>
              </a:rPr>
              <a:t>zmin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4988" y="4789488"/>
            <a:ext cx="4854575" cy="519112"/>
            <a:chOff x="337" y="3265"/>
            <a:chExt cx="3058" cy="327"/>
          </a:xfrm>
        </p:grpSpPr>
        <p:sp>
          <p:nvSpPr>
            <p:cNvPr id="58384" name="Text Box 4"/>
            <p:cNvSpPr txBox="1">
              <a:spLocks noChangeArrowheads="1"/>
            </p:cNvSpPr>
            <p:nvPr/>
          </p:nvSpPr>
          <p:spPr bwMode="auto">
            <a:xfrm>
              <a:off x="337" y="3277"/>
              <a:ext cx="1754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（</a:t>
              </a:r>
              <a:r>
                <a:rPr lang="en-US" altLang="zh-CN" b="1">
                  <a:ea typeface="宋体" pitchFamily="2" charset="-122"/>
                </a:rPr>
                <a:t>5</a:t>
              </a:r>
              <a:r>
                <a:rPr lang="zh-CN" altLang="en-US" b="1">
                  <a:ea typeface="宋体" pitchFamily="2" charset="-122"/>
                </a:rPr>
                <a:t>）最大允许功耗</a:t>
              </a:r>
            </a:p>
          </p:txBody>
        </p:sp>
        <p:graphicFrame>
          <p:nvGraphicFramePr>
            <p:cNvPr id="58371" name="Object 5"/>
            <p:cNvGraphicFramePr>
              <a:graphicFrameLocks noChangeAspect="1"/>
            </p:cNvGraphicFramePr>
            <p:nvPr/>
          </p:nvGraphicFramePr>
          <p:xfrm>
            <a:off x="2129" y="3265"/>
            <a:ext cx="1266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6" name="公式" r:id="rId3" imgW="939600" imgH="228600" progId="Equation.3">
                    <p:embed/>
                  </p:oleObj>
                </mc:Choice>
                <mc:Fallback>
                  <p:oleObj name="公式" r:id="rId3" imgW="9396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9" y="3265"/>
                          <a:ext cx="1266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28650" y="1079500"/>
            <a:ext cx="3081591" cy="3715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稳压管（</a:t>
            </a:r>
            <a:r>
              <a:rPr lang="en-US" altLang="zh-CN" b="1" dirty="0" err="1">
                <a:solidFill>
                  <a:srgbClr val="FF0000"/>
                </a:solidFill>
                <a:ea typeface="宋体" pitchFamily="2" charset="-122"/>
              </a:rPr>
              <a:t>zener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 diode)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的参数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: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601663" y="1624013"/>
            <a:ext cx="2574925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zh-CN" altLang="en-US" b="1">
                <a:ea typeface="宋体" pitchFamily="2" charset="-122"/>
              </a:rPr>
              <a:t>稳定电压</a:t>
            </a:r>
            <a:r>
              <a:rPr lang="zh-CN" altLang="en-US" b="1"/>
              <a:t> </a:t>
            </a:r>
            <a:r>
              <a:rPr lang="en-US" altLang="zh-CN" b="1" i="1"/>
              <a:t>V</a:t>
            </a:r>
            <a:r>
              <a:rPr lang="en-US" altLang="zh-CN" b="1" i="1" baseline="-25000"/>
              <a:t>Z</a:t>
            </a:r>
            <a:endParaRPr lang="en-US" altLang="zh-CN" b="1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49275" y="2254250"/>
            <a:ext cx="5670550" cy="1068388"/>
            <a:chOff x="568" y="1510"/>
            <a:chExt cx="3572" cy="673"/>
          </a:xfrm>
        </p:grpSpPr>
        <p:sp>
          <p:nvSpPr>
            <p:cNvPr id="58382" name="Text Box 9"/>
            <p:cNvSpPr txBox="1">
              <a:spLocks noChangeArrowheads="1"/>
            </p:cNvSpPr>
            <p:nvPr/>
          </p:nvSpPr>
          <p:spPr bwMode="auto">
            <a:xfrm>
              <a:off x="568" y="1510"/>
              <a:ext cx="2791" cy="28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/>
                <a:t>（</a:t>
              </a:r>
              <a:r>
                <a:rPr lang="en-US" altLang="zh-CN" b="1"/>
                <a:t>2</a:t>
              </a:r>
              <a:r>
                <a:rPr lang="zh-CN" altLang="en-US" b="1"/>
                <a:t>）</a:t>
              </a:r>
              <a:r>
                <a:rPr lang="zh-CN" altLang="en-US" b="1">
                  <a:ea typeface="宋体" pitchFamily="2" charset="-122"/>
                </a:rPr>
                <a:t>电压温度系数</a:t>
              </a:r>
              <a:r>
                <a:rPr lang="zh-CN" altLang="en-US" b="1" i="1">
                  <a:sym typeface="Symbol" pitchFamily="18" charset="2"/>
                </a:rPr>
                <a:t></a:t>
              </a:r>
              <a:r>
                <a:rPr lang="en-US" altLang="zh-CN" b="1" i="1" baseline="-25000">
                  <a:sym typeface="Symbol" pitchFamily="18" charset="2"/>
                </a:rPr>
                <a:t>U</a:t>
              </a:r>
              <a:r>
                <a:rPr lang="zh-CN" altLang="en-US" b="1">
                  <a:sym typeface="Symbol" pitchFamily="18" charset="2"/>
                </a:rPr>
                <a:t>（</a:t>
              </a:r>
              <a:r>
                <a:rPr lang="en-US" altLang="zh-CN" b="1">
                  <a:solidFill>
                    <a:srgbClr val="CC3300"/>
                  </a:solidFill>
                  <a:sym typeface="Symbol" pitchFamily="18" charset="2"/>
                </a:rPr>
                <a:t>%/℃</a:t>
              </a:r>
              <a:r>
                <a:rPr lang="zh-CN" altLang="en-US" b="1">
                  <a:sym typeface="Symbol" pitchFamily="18" charset="2"/>
                </a:rPr>
                <a:t>）</a:t>
              </a:r>
              <a:endParaRPr lang="zh-CN" altLang="en-US" b="1"/>
            </a:p>
          </p:txBody>
        </p:sp>
        <p:sp>
          <p:nvSpPr>
            <p:cNvPr id="58383" name="Text Box 10"/>
            <p:cNvSpPr txBox="1">
              <a:spLocks noChangeArrowheads="1"/>
            </p:cNvSpPr>
            <p:nvPr/>
          </p:nvSpPr>
          <p:spPr bwMode="auto">
            <a:xfrm>
              <a:off x="963" y="1856"/>
              <a:ext cx="3177" cy="327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ea typeface="宋体" pitchFamily="2" charset="-122"/>
                </a:rPr>
                <a:t>   </a:t>
              </a:r>
              <a:r>
                <a:rPr lang="zh-CN" altLang="en-US" b="1">
                  <a:ea typeface="宋体" pitchFamily="2" charset="-122"/>
                </a:rPr>
                <a:t>稳压值受温度变化影响的的系数。</a:t>
              </a:r>
            </a:p>
          </p:txBody>
        </p:sp>
      </p:grp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515938" y="3498850"/>
            <a:ext cx="217170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3</a:t>
            </a:r>
            <a:r>
              <a:rPr lang="zh-CN" altLang="en-US" b="1">
                <a:ea typeface="宋体" pitchFamily="2" charset="-122"/>
              </a:rPr>
              <a:t>）动态电阻</a:t>
            </a:r>
            <a:endParaRPr lang="zh-CN" altLang="en-US" b="1"/>
          </a:p>
        </p:txBody>
      </p:sp>
      <p:graphicFrame>
        <p:nvGraphicFramePr>
          <p:cNvPr id="226316" name="Object 12"/>
          <p:cNvGraphicFramePr>
            <a:graphicFrameLocks noChangeAspect="1"/>
          </p:cNvGraphicFramePr>
          <p:nvPr/>
        </p:nvGraphicFramePr>
        <p:xfrm>
          <a:off x="2897188" y="3335338"/>
          <a:ext cx="15017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公式" r:id="rId5" imgW="545760" imgH="279360" progId="Equation.3">
                  <p:embed/>
                </p:oleObj>
              </mc:Choice>
              <mc:Fallback>
                <p:oleObj name="公式" r:id="rId5" imgW="54576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335338"/>
                        <a:ext cx="150177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58379" name="Line 14"/>
          <p:cNvSpPr>
            <a:spLocks noChangeShapeType="1"/>
          </p:cNvSpPr>
          <p:nvPr/>
        </p:nvSpPr>
        <p:spPr bwMode="auto">
          <a:xfrm>
            <a:off x="306388" y="889000"/>
            <a:ext cx="35988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Rectangle 15"/>
          <p:cNvSpPr>
            <a:spLocks noChangeArrowheads="1"/>
          </p:cNvSpPr>
          <p:nvPr/>
        </p:nvSpPr>
        <p:spPr bwMode="auto">
          <a:xfrm>
            <a:off x="211138" y="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2.5.1  </a:t>
            </a:r>
            <a:r>
              <a:rPr lang="zh-CN" altLang="en-US" sz="3200" b="1" dirty="0">
                <a:solidFill>
                  <a:srgbClr val="0000FF"/>
                </a:solidFill>
                <a:ea typeface="宋体" pitchFamily="2" charset="-122"/>
              </a:rPr>
              <a:t>齐纳二极管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utoUpdateAnimBg="0"/>
      <p:bldP spid="226311" grpId="0" autoUpdateAnimBg="0"/>
      <p:bldP spid="22631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881063" y="1117600"/>
            <a:ext cx="2570162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稳压管稳压电路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306388" y="889000"/>
            <a:ext cx="35988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211138" y="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2.5.1  </a:t>
            </a:r>
            <a:r>
              <a:rPr lang="zh-CN" altLang="en-US" sz="3200" b="1" dirty="0">
                <a:solidFill>
                  <a:srgbClr val="0000FF"/>
                </a:solidFill>
                <a:ea typeface="宋体" pitchFamily="2" charset="-122"/>
              </a:rPr>
              <a:t>齐纳二极管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71988" y="406400"/>
            <a:ext cx="4337050" cy="2466975"/>
            <a:chOff x="2817" y="256"/>
            <a:chExt cx="2732" cy="1554"/>
          </a:xfrm>
        </p:grpSpPr>
        <p:graphicFrame>
          <p:nvGraphicFramePr>
            <p:cNvPr id="59394" name="Object 7"/>
            <p:cNvGraphicFramePr>
              <a:graphicFrameLocks noChangeAspect="1"/>
            </p:cNvGraphicFramePr>
            <p:nvPr/>
          </p:nvGraphicFramePr>
          <p:xfrm>
            <a:off x="2817" y="256"/>
            <a:ext cx="2732" cy="1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8" name="图片" r:id="rId3" imgW="2847960" imgH="1619280" progId="Word.Picture.8">
                    <p:embed/>
                  </p:oleObj>
                </mc:Choice>
                <mc:Fallback>
                  <p:oleObj name="图片" r:id="rId3" imgW="2847960" imgH="1619280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7" y="256"/>
                          <a:ext cx="2732" cy="1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0" name="Rectangle 8"/>
            <p:cNvSpPr>
              <a:spLocks noChangeArrowheads="1"/>
            </p:cNvSpPr>
            <p:nvPr/>
          </p:nvSpPr>
          <p:spPr bwMode="auto">
            <a:xfrm>
              <a:off x="5107" y="1009"/>
              <a:ext cx="125" cy="296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rgbClr val="00CCFF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1" name="Rectangle 9"/>
            <p:cNvSpPr>
              <a:spLocks noChangeArrowheads="1"/>
            </p:cNvSpPr>
            <p:nvPr/>
          </p:nvSpPr>
          <p:spPr bwMode="auto">
            <a:xfrm rot="5400000">
              <a:off x="3506" y="448"/>
              <a:ext cx="125" cy="296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rgbClr val="00CCFF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3143250"/>
            <a:ext cx="8250238" cy="1519238"/>
            <a:chOff x="400" y="1980"/>
            <a:chExt cx="5197" cy="957"/>
          </a:xfrm>
        </p:grpSpPr>
        <p:sp>
          <p:nvSpPr>
            <p:cNvPr id="59411" name="Line 11"/>
            <p:cNvSpPr>
              <a:spLocks noChangeAspect="1" noChangeShapeType="1"/>
            </p:cNvSpPr>
            <p:nvPr/>
          </p:nvSpPr>
          <p:spPr bwMode="auto">
            <a:xfrm rot="-3880293" flipH="1" flipV="1">
              <a:off x="3910" y="1876"/>
              <a:ext cx="680" cy="1442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" name="Text Box 12"/>
            <p:cNvSpPr txBox="1">
              <a:spLocks noChangeArrowheads="1"/>
            </p:cNvSpPr>
            <p:nvPr/>
          </p:nvSpPr>
          <p:spPr bwMode="auto">
            <a:xfrm>
              <a:off x="400" y="2004"/>
              <a:ext cx="90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0033CC"/>
                  </a:solidFill>
                  <a:ea typeface="宋体" pitchFamily="2" charset="-122"/>
                  <a:sym typeface="Symbol" pitchFamily="18" charset="2"/>
                </a:rPr>
                <a:t>负载</a:t>
              </a:r>
              <a:r>
                <a:rPr lang="zh-CN" altLang="en-US" b="1" dirty="0">
                  <a:solidFill>
                    <a:srgbClr val="0033CC"/>
                  </a:solidFill>
                  <a:ea typeface="宋体" pitchFamily="2" charset="-122"/>
                  <a:sym typeface="Symbol" pitchFamily="18" charset="2"/>
                </a:rPr>
                <a:t>减小</a:t>
              </a:r>
            </a:p>
          </p:txBody>
        </p:sp>
        <p:sp>
          <p:nvSpPr>
            <p:cNvPr id="59413" name="Text Box 13"/>
            <p:cNvSpPr txBox="1">
              <a:spLocks noChangeArrowheads="1"/>
            </p:cNvSpPr>
            <p:nvPr/>
          </p:nvSpPr>
          <p:spPr bwMode="auto">
            <a:xfrm>
              <a:off x="1208" y="2012"/>
              <a:ext cx="81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 </a:t>
              </a:r>
              <a:r>
                <a:rPr lang="en-US" altLang="zh-CN" b="1" i="1" dirty="0">
                  <a:solidFill>
                    <a:srgbClr val="0033CC"/>
                  </a:solidFill>
                  <a:ea typeface="黑体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0033CC"/>
                  </a:solidFill>
                  <a:ea typeface="黑体" pitchFamily="49" charset="-122"/>
                </a:rPr>
                <a:t>o</a:t>
              </a:r>
              <a:r>
                <a:rPr lang="en-US" altLang="zh-CN" b="1" dirty="0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</a:t>
              </a:r>
            </a:p>
          </p:txBody>
        </p:sp>
        <p:sp>
          <p:nvSpPr>
            <p:cNvPr id="59414" name="Text Box 14"/>
            <p:cNvSpPr txBox="1">
              <a:spLocks noChangeArrowheads="1"/>
            </p:cNvSpPr>
            <p:nvPr/>
          </p:nvSpPr>
          <p:spPr bwMode="auto">
            <a:xfrm>
              <a:off x="2664" y="2421"/>
              <a:ext cx="105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solidFill>
                    <a:srgbClr val="0033CC"/>
                  </a:solidFill>
                  <a:ea typeface="宋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33CC"/>
                  </a:solidFill>
                  <a:ea typeface="宋体" pitchFamily="2" charset="-122"/>
                </a:rPr>
                <a:t>O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</a:rPr>
                <a:t>(</a:t>
              </a:r>
              <a:r>
                <a:rPr lang="en-US" altLang="zh-CN" b="1" i="1">
                  <a:solidFill>
                    <a:srgbClr val="0033CC"/>
                  </a:solidFill>
                  <a:ea typeface="宋体" pitchFamily="2" charset="-122"/>
                </a:rPr>
                <a:t>V</a:t>
              </a:r>
              <a:r>
                <a:rPr lang="en-US" altLang="zh-CN" b="1" i="1" baseline="-25000">
                  <a:solidFill>
                    <a:srgbClr val="0033CC"/>
                  </a:solidFill>
                  <a:ea typeface="宋体" pitchFamily="2" charset="-122"/>
                </a:rPr>
                <a:t>Z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</a:rPr>
                <a:t>) 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  <a:sym typeface="Symbol" pitchFamily="18" charset="2"/>
                </a:rPr>
                <a:t></a:t>
              </a:r>
            </a:p>
          </p:txBody>
        </p:sp>
        <p:sp>
          <p:nvSpPr>
            <p:cNvPr id="59415" name="Text Box 15"/>
            <p:cNvSpPr txBox="1">
              <a:spLocks noChangeArrowheads="1"/>
            </p:cNvSpPr>
            <p:nvPr/>
          </p:nvSpPr>
          <p:spPr bwMode="auto">
            <a:xfrm>
              <a:off x="1745" y="1980"/>
              <a:ext cx="727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</a:t>
              </a:r>
              <a:r>
                <a:rPr lang="en-US" altLang="zh-CN" sz="2800" b="1">
                  <a:solidFill>
                    <a:srgbClr val="0033CC"/>
                  </a:solidFill>
                  <a:ea typeface="黑体" pitchFamily="49" charset="-122"/>
                </a:rPr>
                <a:t> </a:t>
              </a:r>
              <a:r>
                <a:rPr lang="en-US" altLang="zh-CN" b="1" i="1">
                  <a:solidFill>
                    <a:srgbClr val="0033CC"/>
                  </a:solidFill>
                  <a:ea typeface="黑体" pitchFamily="49" charset="-122"/>
                </a:rPr>
                <a:t>I</a:t>
              </a:r>
              <a:r>
                <a:rPr lang="en-US" altLang="zh-CN" b="1" baseline="-25000">
                  <a:solidFill>
                    <a:srgbClr val="0033CC"/>
                  </a:solidFill>
                  <a:ea typeface="黑体" pitchFamily="49" charset="-122"/>
                </a:rPr>
                <a:t>R</a:t>
              </a: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</a:t>
              </a:r>
              <a:endParaRPr lang="en-US" altLang="zh-CN" sz="2800" b="1">
                <a:solidFill>
                  <a:srgbClr val="0033CC"/>
                </a:solidFill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59416" name="Text Box 16"/>
            <p:cNvSpPr txBox="1">
              <a:spLocks noChangeArrowheads="1"/>
            </p:cNvSpPr>
            <p:nvPr/>
          </p:nvSpPr>
          <p:spPr bwMode="auto">
            <a:xfrm>
              <a:off x="2424" y="1980"/>
              <a:ext cx="149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</a:t>
              </a:r>
              <a:r>
                <a:rPr lang="en-US" altLang="zh-CN" sz="2800" b="1" baseline="-25000">
                  <a:solidFill>
                    <a:srgbClr val="0033CC"/>
                  </a:solidFill>
                  <a:ea typeface="黑体" pitchFamily="49" charset="-122"/>
                </a:rPr>
                <a:t> </a:t>
              </a:r>
              <a:r>
                <a:rPr lang="en-US" altLang="zh-CN" b="1" i="1">
                  <a:solidFill>
                    <a:srgbClr val="0033CC"/>
                  </a:solidFill>
                  <a:ea typeface="黑体" pitchFamily="49" charset="-122"/>
                </a:rPr>
                <a:t>V</a:t>
              </a:r>
              <a:r>
                <a:rPr lang="en-US" altLang="zh-CN" b="1" baseline="-25000">
                  <a:solidFill>
                    <a:srgbClr val="0033CC"/>
                  </a:solidFill>
                  <a:ea typeface="黑体" pitchFamily="49" charset="-122"/>
                </a:rPr>
                <a:t>O</a:t>
              </a: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</a:rPr>
                <a:t>(</a:t>
              </a:r>
              <a:r>
                <a:rPr lang="en-US" altLang="zh-CN" b="1" i="1">
                  <a:solidFill>
                    <a:srgbClr val="0033CC"/>
                  </a:solidFill>
                  <a:ea typeface="宋体" pitchFamily="2" charset="-122"/>
                </a:rPr>
                <a:t>V</a:t>
              </a:r>
              <a:r>
                <a:rPr lang="en-US" altLang="zh-CN" b="1" i="1" baseline="-25000">
                  <a:solidFill>
                    <a:srgbClr val="0033CC"/>
                  </a:solidFill>
                  <a:ea typeface="宋体" pitchFamily="2" charset="-122"/>
                </a:rPr>
                <a:t>Z</a:t>
              </a: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</a:rPr>
                <a:t>)</a:t>
              </a:r>
              <a:r>
                <a:rPr lang="en-US" altLang="zh-CN" b="1" baseline="-25000">
                  <a:solidFill>
                    <a:srgbClr val="0033CC"/>
                  </a:solidFill>
                  <a:ea typeface="黑体" pitchFamily="49" charset="-122"/>
                </a:rPr>
                <a:t> </a:t>
              </a: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</a:t>
              </a:r>
            </a:p>
          </p:txBody>
        </p:sp>
        <p:sp>
          <p:nvSpPr>
            <p:cNvPr id="59417" name="Text Box 17"/>
            <p:cNvSpPr txBox="1">
              <a:spLocks noChangeArrowheads="1"/>
            </p:cNvSpPr>
            <p:nvPr/>
          </p:nvSpPr>
          <p:spPr bwMode="auto">
            <a:xfrm>
              <a:off x="3520" y="1980"/>
              <a:ext cx="113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</a:t>
              </a: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</a:rPr>
                <a:t>  </a:t>
              </a:r>
              <a:r>
                <a:rPr lang="en-US" altLang="zh-CN" b="1" i="1">
                  <a:solidFill>
                    <a:srgbClr val="0033CC"/>
                  </a:solidFill>
                  <a:ea typeface="黑体" pitchFamily="49" charset="-122"/>
                </a:rPr>
                <a:t>I</a:t>
              </a:r>
              <a:r>
                <a:rPr lang="en-US" altLang="zh-CN" b="1" baseline="-25000">
                  <a:solidFill>
                    <a:srgbClr val="0033CC"/>
                  </a:solidFill>
                  <a:ea typeface="黑体" pitchFamily="49" charset="-122"/>
                </a:rPr>
                <a:t>Z 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  <a:sym typeface="Symbol" pitchFamily="18" charset="2"/>
                </a:rPr>
                <a:t> </a:t>
              </a:r>
            </a:p>
          </p:txBody>
        </p:sp>
        <p:sp>
          <p:nvSpPr>
            <p:cNvPr id="59418" name="Line 18"/>
            <p:cNvSpPr>
              <a:spLocks noChangeShapeType="1"/>
            </p:cNvSpPr>
            <p:nvPr/>
          </p:nvSpPr>
          <p:spPr bwMode="auto">
            <a:xfrm flipV="1">
              <a:off x="5048" y="2316"/>
              <a:ext cx="0" cy="288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Text Box 19"/>
            <p:cNvSpPr txBox="1">
              <a:spLocks noChangeArrowheads="1"/>
            </p:cNvSpPr>
            <p:nvPr/>
          </p:nvSpPr>
          <p:spPr bwMode="auto">
            <a:xfrm>
              <a:off x="4464" y="1988"/>
              <a:ext cx="113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</a:t>
              </a: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</a:rPr>
                <a:t>  </a:t>
              </a:r>
              <a:r>
                <a:rPr lang="en-US" altLang="zh-CN" b="1" i="1">
                  <a:solidFill>
                    <a:srgbClr val="0033CC"/>
                  </a:solidFill>
                  <a:ea typeface="黑体" pitchFamily="49" charset="-122"/>
                </a:rPr>
                <a:t>I</a:t>
              </a:r>
              <a:r>
                <a:rPr lang="en-US" altLang="zh-CN" b="1" baseline="-25000">
                  <a:solidFill>
                    <a:srgbClr val="0033CC"/>
                  </a:solidFill>
                  <a:ea typeface="黑体" pitchFamily="49" charset="-122"/>
                </a:rPr>
                <a:t>R 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  <a:sym typeface="Symbol" pitchFamily="18" charset="2"/>
                </a:rPr>
                <a:t>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598613" y="4835525"/>
            <a:ext cx="7197725" cy="1820863"/>
            <a:chOff x="1007" y="3046"/>
            <a:chExt cx="4534" cy="1147"/>
          </a:xfrm>
        </p:grpSpPr>
        <p:sp>
          <p:nvSpPr>
            <p:cNvPr id="59403" name="Line 21"/>
            <p:cNvSpPr>
              <a:spLocks noChangeAspect="1" noChangeShapeType="1"/>
            </p:cNvSpPr>
            <p:nvPr/>
          </p:nvSpPr>
          <p:spPr bwMode="auto">
            <a:xfrm rot="-3880293" flipH="1" flipV="1">
              <a:off x="3526" y="2778"/>
              <a:ext cx="907" cy="19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4" name="Text Box 22"/>
            <p:cNvSpPr txBox="1">
              <a:spLocks noChangeArrowheads="1"/>
            </p:cNvSpPr>
            <p:nvPr/>
          </p:nvSpPr>
          <p:spPr bwMode="auto">
            <a:xfrm>
              <a:off x="1007" y="3046"/>
              <a:ext cx="1194" cy="5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solidFill>
                    <a:srgbClr val="0033CC"/>
                  </a:solidFill>
                  <a:ea typeface="宋体" pitchFamily="2" charset="-122"/>
                </a:rPr>
                <a:t>电源电压波动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33CC"/>
                  </a:solidFill>
                  <a:ea typeface="宋体" pitchFamily="2" charset="-122"/>
                </a:rPr>
                <a:t>I</a:t>
              </a:r>
              <a:r>
                <a:rPr lang="zh-CN" altLang="en-US" b="1">
                  <a:solidFill>
                    <a:srgbClr val="0033CC"/>
                  </a:solidFill>
                  <a:ea typeface="宋体" pitchFamily="2" charset="-122"/>
                </a:rPr>
                <a:t>增加使</a:t>
              </a:r>
              <a:endParaRPr lang="zh-CN" altLang="en-US" b="1">
                <a:solidFill>
                  <a:srgbClr val="0033CC"/>
                </a:solidFill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59405" name="Text Box 23"/>
            <p:cNvSpPr txBox="1">
              <a:spLocks noChangeArrowheads="1"/>
            </p:cNvSpPr>
            <p:nvPr/>
          </p:nvSpPr>
          <p:spPr bwMode="auto">
            <a:xfrm>
              <a:off x="2408" y="3565"/>
              <a:ext cx="105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 i="1">
                  <a:solidFill>
                    <a:srgbClr val="0033CC"/>
                  </a:solidFill>
                  <a:ea typeface="宋体" pitchFamily="2" charset="-122"/>
                </a:rPr>
                <a:t>V</a:t>
              </a:r>
              <a:r>
                <a:rPr lang="en-US" altLang="zh-CN" b="1" baseline="-25000">
                  <a:solidFill>
                    <a:srgbClr val="0033CC"/>
                  </a:solidFill>
                  <a:ea typeface="宋体" pitchFamily="2" charset="-122"/>
                </a:rPr>
                <a:t>O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</a:rPr>
                <a:t> 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  <a:sym typeface="Symbol" pitchFamily="18" charset="2"/>
                </a:rPr>
                <a:t></a:t>
              </a:r>
            </a:p>
          </p:txBody>
        </p:sp>
        <p:sp>
          <p:nvSpPr>
            <p:cNvPr id="59406" name="Text Box 24"/>
            <p:cNvSpPr txBox="1">
              <a:spLocks noChangeArrowheads="1"/>
            </p:cNvSpPr>
            <p:nvPr/>
          </p:nvSpPr>
          <p:spPr bwMode="auto">
            <a:xfrm>
              <a:off x="2904" y="3124"/>
              <a:ext cx="78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</a:t>
              </a:r>
              <a:r>
                <a:rPr lang="en-US" altLang="zh-CN" b="1" i="1">
                  <a:solidFill>
                    <a:srgbClr val="0033CC"/>
                  </a:solidFill>
                  <a:ea typeface="宋体" pitchFamily="2" charset="-122"/>
                </a:rPr>
                <a:t>V</a:t>
              </a:r>
              <a:r>
                <a:rPr lang="en-US" altLang="zh-CN" b="1" i="1" baseline="-25000">
                  <a:solidFill>
                    <a:srgbClr val="0033CC"/>
                  </a:solidFill>
                  <a:ea typeface="宋体" pitchFamily="2" charset="-122"/>
                </a:rPr>
                <a:t>Z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  <a:sym typeface="Symbol" pitchFamily="18" charset="2"/>
                </a:rPr>
                <a:t></a:t>
              </a:r>
            </a:p>
          </p:txBody>
        </p:sp>
        <p:sp>
          <p:nvSpPr>
            <p:cNvPr id="59407" name="Text Box 25"/>
            <p:cNvSpPr txBox="1">
              <a:spLocks noChangeArrowheads="1"/>
            </p:cNvSpPr>
            <p:nvPr/>
          </p:nvSpPr>
          <p:spPr bwMode="auto">
            <a:xfrm>
              <a:off x="3520" y="3124"/>
              <a:ext cx="113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</a:t>
              </a: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</a:rPr>
                <a:t>  </a:t>
              </a:r>
              <a:r>
                <a:rPr lang="en-US" altLang="zh-CN" b="1" i="1">
                  <a:solidFill>
                    <a:srgbClr val="0033CC"/>
                  </a:solidFill>
                  <a:ea typeface="黑体" pitchFamily="49" charset="-122"/>
                </a:rPr>
                <a:t>I</a:t>
              </a:r>
              <a:r>
                <a:rPr lang="en-US" altLang="zh-CN" b="1" baseline="-25000">
                  <a:solidFill>
                    <a:srgbClr val="0033CC"/>
                  </a:solidFill>
                  <a:ea typeface="黑体" pitchFamily="49" charset="-122"/>
                </a:rPr>
                <a:t>Z 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  <a:sym typeface="Symbol" pitchFamily="18" charset="2"/>
                </a:rPr>
                <a:t> </a:t>
              </a:r>
            </a:p>
          </p:txBody>
        </p:sp>
        <p:sp>
          <p:nvSpPr>
            <p:cNvPr id="59408" name="Line 26"/>
            <p:cNvSpPr>
              <a:spLocks noChangeShapeType="1"/>
            </p:cNvSpPr>
            <p:nvPr/>
          </p:nvSpPr>
          <p:spPr bwMode="auto">
            <a:xfrm flipV="1">
              <a:off x="5048" y="3460"/>
              <a:ext cx="0" cy="288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Text Box 27"/>
            <p:cNvSpPr txBox="1">
              <a:spLocks noChangeArrowheads="1"/>
            </p:cNvSpPr>
            <p:nvPr/>
          </p:nvSpPr>
          <p:spPr bwMode="auto">
            <a:xfrm>
              <a:off x="4408" y="3132"/>
              <a:ext cx="113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</a:t>
              </a: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</a:rPr>
                <a:t>  </a:t>
              </a:r>
              <a:r>
                <a:rPr lang="en-US" altLang="zh-CN" b="1" i="1">
                  <a:solidFill>
                    <a:srgbClr val="0033CC"/>
                  </a:solidFill>
                  <a:ea typeface="黑体" pitchFamily="49" charset="-122"/>
                </a:rPr>
                <a:t>I</a:t>
              </a:r>
              <a:r>
                <a:rPr lang="en-US" altLang="zh-CN" b="1" baseline="-25000">
                  <a:solidFill>
                    <a:srgbClr val="0033CC"/>
                  </a:solidFill>
                  <a:ea typeface="黑体" pitchFamily="49" charset="-122"/>
                </a:rPr>
                <a:t>R 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  <a:sym typeface="Symbol" pitchFamily="18" charset="2"/>
                </a:rPr>
                <a:t></a:t>
              </a:r>
            </a:p>
          </p:txBody>
        </p:sp>
        <p:sp>
          <p:nvSpPr>
            <p:cNvPr id="59410" name="Text Box 28"/>
            <p:cNvSpPr txBox="1">
              <a:spLocks noChangeArrowheads="1"/>
            </p:cNvSpPr>
            <p:nvPr/>
          </p:nvSpPr>
          <p:spPr bwMode="auto">
            <a:xfrm>
              <a:off x="2128" y="3132"/>
              <a:ext cx="80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33CC"/>
                  </a:solidFill>
                  <a:ea typeface="黑体" pitchFamily="49" charset="-122"/>
                  <a:sym typeface="Symbol" pitchFamily="18" charset="2"/>
                </a:rPr>
                <a:t></a:t>
              </a:r>
              <a:r>
                <a:rPr lang="en-US" altLang="zh-CN" sz="2800" b="1" baseline="-25000">
                  <a:solidFill>
                    <a:srgbClr val="0033CC"/>
                  </a:solidFill>
                  <a:ea typeface="黑体" pitchFamily="49" charset="-122"/>
                </a:rPr>
                <a:t> </a:t>
              </a:r>
              <a:r>
                <a:rPr lang="en-US" altLang="zh-CN" b="1" i="1">
                  <a:solidFill>
                    <a:srgbClr val="0033CC"/>
                  </a:solidFill>
                  <a:ea typeface="黑体" pitchFamily="49" charset="-122"/>
                </a:rPr>
                <a:t>V</a:t>
              </a:r>
              <a:r>
                <a:rPr lang="en-US" altLang="zh-CN" b="1" baseline="-25000">
                  <a:solidFill>
                    <a:srgbClr val="0033CC"/>
                  </a:solidFill>
                  <a:ea typeface="黑体" pitchFamily="49" charset="-122"/>
                </a:rPr>
                <a:t>O</a:t>
              </a:r>
              <a:r>
                <a:rPr lang="en-US" altLang="zh-CN" b="1">
                  <a:solidFill>
                    <a:srgbClr val="0033CC"/>
                  </a:solidFill>
                  <a:ea typeface="黑体" pitchFamily="49" charset="-122"/>
                </a:rPr>
                <a:t> </a:t>
              </a:r>
              <a:r>
                <a:rPr lang="en-US" altLang="zh-CN" b="1">
                  <a:solidFill>
                    <a:srgbClr val="0033CC"/>
                  </a:solidFill>
                  <a:ea typeface="宋体" pitchFamily="2" charset="-122"/>
                  <a:sym typeface="Symbol" pitchFamily="18" charset="2"/>
                </a:rPr>
                <a:t>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438150" y="558800"/>
            <a:ext cx="847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</a:rPr>
              <a:t>已知：</a:t>
            </a:r>
            <a:r>
              <a:rPr lang="en-US" altLang="zh-CN" sz="2800" i="1" dirty="0" err="1">
                <a:solidFill>
                  <a:schemeClr val="tx1"/>
                </a:solidFill>
              </a:rPr>
              <a:t>U</a:t>
            </a:r>
            <a:r>
              <a:rPr lang="en-US" altLang="zh-CN" sz="2800" dirty="0" err="1">
                <a:solidFill>
                  <a:schemeClr val="tx1"/>
                </a:solidFill>
              </a:rPr>
              <a:t>z</a:t>
            </a:r>
            <a:r>
              <a:rPr lang="en-US" altLang="zh-CN" sz="2800" dirty="0">
                <a:solidFill>
                  <a:schemeClr val="tx1"/>
                </a:solidFill>
              </a:rPr>
              <a:t> = 12V</a:t>
            </a:r>
            <a:r>
              <a:rPr lang="zh-CN" altLang="en-US" sz="2800" dirty="0" smtClean="0">
                <a:solidFill>
                  <a:schemeClr val="tx1"/>
                </a:solidFill>
              </a:rPr>
              <a:t>，</a:t>
            </a:r>
            <a:r>
              <a:rPr lang="en-US" altLang="zh-CN" sz="2800" i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i="1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800" baseline="-25000" dirty="0" err="1" smtClean="0">
                <a:solidFill>
                  <a:schemeClr val="tx1"/>
                </a:solidFill>
              </a:rPr>
              <a:t>ZMin</a:t>
            </a:r>
            <a:r>
              <a:rPr lang="en-US" altLang="zh-CN" sz="2800" dirty="0" smtClean="0">
                <a:solidFill>
                  <a:schemeClr val="tx1"/>
                </a:solidFill>
              </a:rPr>
              <a:t> = 3mA</a:t>
            </a:r>
            <a:r>
              <a:rPr lang="zh-CN" altLang="en-US" sz="2800" dirty="0" smtClean="0">
                <a:solidFill>
                  <a:schemeClr val="tx1"/>
                </a:solidFill>
              </a:rPr>
              <a:t>， </a:t>
            </a:r>
            <a:r>
              <a:rPr lang="en-US" altLang="zh-CN" sz="2800" i="1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800" baseline="-25000" dirty="0" err="1" smtClean="0">
                <a:solidFill>
                  <a:schemeClr val="tx1"/>
                </a:solidFill>
              </a:rPr>
              <a:t>ZMax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= 18mA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</a:rPr>
              <a:t>R</a:t>
            </a:r>
            <a:r>
              <a:rPr lang="en-US" altLang="zh-CN" sz="2800" dirty="0">
                <a:solidFill>
                  <a:schemeClr val="tx1"/>
                </a:solidFill>
              </a:rPr>
              <a:t> = </a:t>
            </a:r>
            <a:r>
              <a:rPr lang="en-US" altLang="zh-CN" sz="2800" dirty="0" smtClean="0">
                <a:solidFill>
                  <a:schemeClr val="tx1"/>
                </a:solidFill>
              </a:rPr>
              <a:t>1.6</a:t>
            </a:r>
            <a:r>
              <a:rPr lang="en-US" altLang="zh-CN" sz="2400" dirty="0" smtClean="0">
                <a:solidFill>
                  <a:schemeClr val="tx1"/>
                </a:solidFill>
              </a:rPr>
              <a:t>K</a:t>
            </a:r>
            <a:r>
              <a:rPr lang="en-US" altLang="zh-CN" sz="2800" dirty="0" smtClean="0">
                <a:solidFill>
                  <a:schemeClr val="tx1"/>
                </a:solidFill>
              </a:rPr>
              <a:t>Ω. </a:t>
            </a:r>
            <a:r>
              <a:rPr lang="zh-CN" altLang="en-US" sz="2800" dirty="0" smtClean="0">
                <a:solidFill>
                  <a:schemeClr val="tx1"/>
                </a:solidFill>
              </a:rPr>
              <a:t>试</a:t>
            </a:r>
            <a:r>
              <a:rPr lang="zh-CN" altLang="en-US" sz="2800" dirty="0">
                <a:solidFill>
                  <a:schemeClr val="tx1"/>
                </a:solidFill>
              </a:rPr>
              <a:t>求：</a:t>
            </a:r>
            <a:r>
              <a:rPr lang="en-US" altLang="zh-CN" sz="2800" i="1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 err="1">
                <a:solidFill>
                  <a:schemeClr val="tx1"/>
                </a:solidFill>
              </a:rPr>
              <a:t>z</a:t>
            </a:r>
            <a:r>
              <a:rPr lang="en-US" altLang="zh-CN" sz="2800" dirty="0">
                <a:solidFill>
                  <a:schemeClr val="tx1"/>
                </a:solidFill>
              </a:rPr>
              <a:t> = ? </a:t>
            </a:r>
            <a:r>
              <a:rPr lang="zh-CN" altLang="en-US" sz="2800" dirty="0">
                <a:solidFill>
                  <a:schemeClr val="tx1"/>
                </a:solidFill>
              </a:rPr>
              <a:t>限流电阻 </a:t>
            </a:r>
            <a:r>
              <a:rPr lang="en-US" altLang="zh-CN" sz="2800" i="1" dirty="0">
                <a:solidFill>
                  <a:schemeClr val="tx1"/>
                </a:solidFill>
              </a:rPr>
              <a:t>R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的阻值是否合适？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009900" y="2220913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 b="0">
                <a:solidFill>
                  <a:srgbClr val="FF3300"/>
                </a:solidFill>
                <a:ea typeface="隶书" panose="02010509060101010101" pitchFamily="49" charset="-122"/>
              </a:rPr>
              <a:t>解：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4318000" y="2362200"/>
            <a:ext cx="503237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i="1" dirty="0" err="1">
                <a:solidFill>
                  <a:srgbClr val="006666"/>
                </a:solidFill>
              </a:rPr>
              <a:t>I</a:t>
            </a:r>
            <a:r>
              <a:rPr lang="en-US" altLang="zh-CN" sz="2800" dirty="0" err="1">
                <a:solidFill>
                  <a:srgbClr val="006666"/>
                </a:solidFill>
              </a:rPr>
              <a:t>z</a:t>
            </a:r>
            <a:r>
              <a:rPr lang="en-US" altLang="zh-CN" sz="2800" dirty="0">
                <a:solidFill>
                  <a:srgbClr val="006666"/>
                </a:solidFill>
              </a:rPr>
              <a:t> = ( 20 – </a:t>
            </a:r>
            <a:r>
              <a:rPr lang="en-US" altLang="zh-CN" sz="2800" i="1" dirty="0" err="1">
                <a:solidFill>
                  <a:srgbClr val="006666"/>
                </a:solidFill>
              </a:rPr>
              <a:t>U</a:t>
            </a:r>
            <a:r>
              <a:rPr lang="en-US" altLang="zh-CN" sz="2800" dirty="0" err="1">
                <a:solidFill>
                  <a:srgbClr val="006666"/>
                </a:solidFill>
              </a:rPr>
              <a:t>z</a:t>
            </a:r>
            <a:r>
              <a:rPr lang="en-US" altLang="zh-CN" sz="2800" dirty="0">
                <a:solidFill>
                  <a:srgbClr val="006666"/>
                </a:solidFill>
              </a:rPr>
              <a:t> ) / </a:t>
            </a:r>
            <a:r>
              <a:rPr lang="en-US" altLang="zh-CN" sz="2800" i="1" dirty="0">
                <a:solidFill>
                  <a:srgbClr val="006666"/>
                </a:solidFill>
              </a:rPr>
              <a:t>R</a:t>
            </a:r>
          </a:p>
          <a:p>
            <a:pPr algn="l"/>
            <a:r>
              <a:rPr lang="en-US" altLang="zh-CN" sz="2800" dirty="0">
                <a:solidFill>
                  <a:srgbClr val="006666"/>
                </a:solidFill>
              </a:rPr>
              <a:t>    = ( 20-12 ) / 1.6x10</a:t>
            </a:r>
            <a:r>
              <a:rPr lang="en-US" altLang="zh-CN" sz="2800" baseline="30000" dirty="0">
                <a:solidFill>
                  <a:srgbClr val="006666"/>
                </a:solidFill>
              </a:rPr>
              <a:t>3</a:t>
            </a:r>
          </a:p>
          <a:p>
            <a:pPr algn="l"/>
            <a:r>
              <a:rPr lang="en-US" altLang="zh-CN" sz="2800" baseline="30000" dirty="0">
                <a:solidFill>
                  <a:srgbClr val="006666"/>
                </a:solidFill>
              </a:rPr>
              <a:t>      </a:t>
            </a:r>
            <a:r>
              <a:rPr lang="en-US" altLang="zh-CN" sz="2800" dirty="0">
                <a:solidFill>
                  <a:srgbClr val="006666"/>
                </a:solidFill>
              </a:rPr>
              <a:t>= 5mA</a:t>
            </a:r>
          </a:p>
          <a:p>
            <a:pPr algn="l"/>
            <a:endParaRPr lang="en-US" altLang="zh-CN" sz="1600" dirty="0">
              <a:solidFill>
                <a:srgbClr val="006666"/>
              </a:solidFill>
            </a:endParaRPr>
          </a:p>
          <a:p>
            <a:pPr algn="l"/>
            <a:r>
              <a:rPr lang="zh-CN" altLang="en-US" sz="2800" dirty="0">
                <a:solidFill>
                  <a:srgbClr val="006666"/>
                </a:solidFill>
              </a:rPr>
              <a:t>因</a:t>
            </a:r>
            <a:r>
              <a:rPr lang="zh-CN" altLang="en-US" sz="2800" dirty="0" smtClean="0">
                <a:solidFill>
                  <a:srgbClr val="006666"/>
                </a:solidFill>
              </a:rPr>
              <a:t>：</a:t>
            </a:r>
            <a:r>
              <a:rPr lang="en-US" altLang="zh-CN" sz="2800" dirty="0" smtClean="0">
                <a:solidFill>
                  <a:srgbClr val="006666"/>
                </a:solidFill>
              </a:rPr>
              <a:t> </a:t>
            </a:r>
            <a:r>
              <a:rPr lang="en-US" altLang="zh-CN" sz="2800" i="1" dirty="0" err="1" smtClean="0">
                <a:solidFill>
                  <a:srgbClr val="006666"/>
                </a:solidFill>
              </a:rPr>
              <a:t>I</a:t>
            </a:r>
            <a:r>
              <a:rPr lang="en-US" altLang="zh-CN" sz="2800" baseline="-25000" dirty="0" err="1" smtClean="0">
                <a:solidFill>
                  <a:srgbClr val="006666"/>
                </a:solidFill>
              </a:rPr>
              <a:t>ZMin</a:t>
            </a:r>
            <a:r>
              <a:rPr lang="en-US" altLang="zh-CN" sz="2800" baseline="-25000" dirty="0" smtClean="0">
                <a:solidFill>
                  <a:srgbClr val="006666"/>
                </a:solidFill>
              </a:rPr>
              <a:t> </a:t>
            </a:r>
            <a:r>
              <a:rPr lang="en-US" altLang="zh-CN" sz="2800" dirty="0" smtClean="0">
                <a:solidFill>
                  <a:srgbClr val="006666"/>
                </a:solidFill>
              </a:rPr>
              <a:t>&lt; </a:t>
            </a:r>
            <a:r>
              <a:rPr lang="en-US" altLang="zh-CN" sz="2800" i="1" dirty="0" smtClean="0">
                <a:solidFill>
                  <a:srgbClr val="006666"/>
                </a:solidFill>
              </a:rPr>
              <a:t>I</a:t>
            </a:r>
            <a:r>
              <a:rPr lang="en-US" altLang="zh-CN" sz="2800" baseline="-25000" dirty="0" smtClean="0">
                <a:solidFill>
                  <a:srgbClr val="006666"/>
                </a:solidFill>
              </a:rPr>
              <a:t>Z </a:t>
            </a:r>
            <a:r>
              <a:rPr lang="en-US" altLang="zh-CN" sz="2800" dirty="0">
                <a:solidFill>
                  <a:srgbClr val="006666"/>
                </a:solidFill>
              </a:rPr>
              <a:t>&lt; </a:t>
            </a:r>
            <a:r>
              <a:rPr lang="en-US" altLang="zh-CN" sz="2800" i="1" dirty="0" err="1" smtClean="0">
                <a:solidFill>
                  <a:srgbClr val="006666"/>
                </a:solidFill>
              </a:rPr>
              <a:t>I</a:t>
            </a:r>
            <a:r>
              <a:rPr lang="en-US" altLang="zh-CN" sz="2800" baseline="-25000" dirty="0" err="1" smtClean="0">
                <a:solidFill>
                  <a:srgbClr val="006666"/>
                </a:solidFill>
              </a:rPr>
              <a:t>ZMax</a:t>
            </a:r>
            <a:endParaRPr lang="en-US" altLang="zh-CN" sz="2800" baseline="-25000" dirty="0">
              <a:solidFill>
                <a:srgbClr val="006666"/>
              </a:solidFill>
            </a:endParaRPr>
          </a:p>
          <a:p>
            <a:pPr algn="l"/>
            <a:r>
              <a:rPr lang="zh-CN" altLang="en-US" sz="2800" dirty="0">
                <a:solidFill>
                  <a:srgbClr val="006666"/>
                </a:solidFill>
              </a:rPr>
              <a:t>故：限流电阻 </a:t>
            </a:r>
            <a:r>
              <a:rPr lang="en-US" altLang="zh-CN" sz="2800" i="1" dirty="0">
                <a:solidFill>
                  <a:srgbClr val="006666"/>
                </a:solidFill>
              </a:rPr>
              <a:t>R</a:t>
            </a:r>
            <a:r>
              <a:rPr lang="en-US" altLang="zh-CN" sz="2800" dirty="0">
                <a:solidFill>
                  <a:srgbClr val="006666"/>
                </a:solidFill>
              </a:rPr>
              <a:t> </a:t>
            </a:r>
            <a:r>
              <a:rPr lang="zh-CN" altLang="en-US" sz="2800" dirty="0">
                <a:solidFill>
                  <a:srgbClr val="006666"/>
                </a:solidFill>
              </a:rPr>
              <a:t>的阻值合适</a:t>
            </a:r>
          </a:p>
          <a:p>
            <a:pPr algn="l"/>
            <a:endParaRPr lang="en-US" altLang="zh-CN" sz="2800" dirty="0">
              <a:solidFill>
                <a:srgbClr val="006666"/>
              </a:solidFill>
            </a:endParaRPr>
          </a:p>
        </p:txBody>
      </p:sp>
      <p:grpSp>
        <p:nvGrpSpPr>
          <p:cNvPr id="183355" name="Group 59"/>
          <p:cNvGrpSpPr>
            <a:grpSpLocks/>
          </p:cNvGrpSpPr>
          <p:nvPr/>
        </p:nvGrpSpPr>
        <p:grpSpPr bwMode="auto">
          <a:xfrm>
            <a:off x="493713" y="1924050"/>
            <a:ext cx="3400425" cy="4338638"/>
            <a:chOff x="1200" y="595"/>
            <a:chExt cx="2352" cy="2861"/>
          </a:xfrm>
        </p:grpSpPr>
        <p:sp>
          <p:nvSpPr>
            <p:cNvPr id="183356" name="Line 60"/>
            <p:cNvSpPr>
              <a:spLocks noChangeShapeType="1"/>
            </p:cNvSpPr>
            <p:nvPr/>
          </p:nvSpPr>
          <p:spPr bwMode="auto">
            <a:xfrm>
              <a:off x="1776" y="912"/>
              <a:ext cx="0" cy="2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57" name="Rectangle 61"/>
            <p:cNvSpPr>
              <a:spLocks noChangeArrowheads="1"/>
            </p:cNvSpPr>
            <p:nvPr/>
          </p:nvSpPr>
          <p:spPr bwMode="auto">
            <a:xfrm>
              <a:off x="1696" y="1344"/>
              <a:ext cx="144" cy="52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3358" name="Group 62"/>
            <p:cNvGrpSpPr>
              <a:grpSpLocks/>
            </p:cNvGrpSpPr>
            <p:nvPr/>
          </p:nvGrpSpPr>
          <p:grpSpPr bwMode="auto">
            <a:xfrm>
              <a:off x="1552" y="2160"/>
              <a:ext cx="539" cy="973"/>
              <a:chOff x="564" y="1637"/>
              <a:chExt cx="539" cy="973"/>
            </a:xfrm>
          </p:grpSpPr>
          <p:sp>
            <p:nvSpPr>
              <p:cNvPr id="183359" name="Line 63"/>
              <p:cNvSpPr>
                <a:spLocks noChangeShapeType="1"/>
              </p:cNvSpPr>
              <p:nvPr/>
            </p:nvSpPr>
            <p:spPr bwMode="auto">
              <a:xfrm>
                <a:off x="576" y="1884"/>
                <a:ext cx="4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360" name="AutoShape 64"/>
              <p:cNvSpPr>
                <a:spLocks noChangeArrowheads="1"/>
              </p:cNvSpPr>
              <p:nvPr/>
            </p:nvSpPr>
            <p:spPr bwMode="auto">
              <a:xfrm>
                <a:off x="564" y="1884"/>
                <a:ext cx="450" cy="276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361" name="Line 65"/>
              <p:cNvSpPr>
                <a:spLocks noChangeShapeType="1"/>
              </p:cNvSpPr>
              <p:nvPr/>
            </p:nvSpPr>
            <p:spPr bwMode="auto">
              <a:xfrm>
                <a:off x="1014" y="1884"/>
                <a:ext cx="0" cy="0"/>
              </a:xfrm>
              <a:prstGeom prst="line">
                <a:avLst/>
              </a:prstGeom>
              <a:noFill/>
              <a:ln w="25400">
                <a:solidFill>
                  <a:srgbClr val="99CC00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362" name="Line 66"/>
              <p:cNvSpPr>
                <a:spLocks noChangeShapeType="1"/>
              </p:cNvSpPr>
              <p:nvPr/>
            </p:nvSpPr>
            <p:spPr bwMode="auto">
              <a:xfrm>
                <a:off x="1014" y="1884"/>
                <a:ext cx="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363" name="Line 67"/>
              <p:cNvSpPr>
                <a:spLocks noChangeShapeType="1"/>
              </p:cNvSpPr>
              <p:nvPr/>
            </p:nvSpPr>
            <p:spPr bwMode="auto">
              <a:xfrm>
                <a:off x="1002" y="1878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364" name="Line 68"/>
              <p:cNvSpPr>
                <a:spLocks noChangeShapeType="1"/>
              </p:cNvSpPr>
              <p:nvPr/>
            </p:nvSpPr>
            <p:spPr bwMode="auto">
              <a:xfrm>
                <a:off x="792" y="1637"/>
                <a:ext cx="0" cy="8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365" name="Text Box 69"/>
              <p:cNvSpPr txBox="1">
                <a:spLocks noChangeArrowheads="1"/>
              </p:cNvSpPr>
              <p:nvPr/>
            </p:nvSpPr>
            <p:spPr bwMode="auto">
              <a:xfrm>
                <a:off x="818" y="2228"/>
                <a:ext cx="285" cy="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99CC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r>
                  <a:rPr lang="en-US" altLang="zh-CN" sz="3200">
                    <a:solidFill>
                      <a:schemeClr val="tx1"/>
                    </a:solidFill>
                    <a:ea typeface="楷体_GB2312" pitchFamily="49" charset="-122"/>
                  </a:rPr>
                  <a:t>+</a:t>
                </a:r>
              </a:p>
            </p:txBody>
          </p:sp>
        </p:grpSp>
        <p:sp>
          <p:nvSpPr>
            <p:cNvPr id="183366" name="Line 70"/>
            <p:cNvSpPr>
              <a:spLocks noChangeShapeType="1"/>
            </p:cNvSpPr>
            <p:nvPr/>
          </p:nvSpPr>
          <p:spPr bwMode="auto">
            <a:xfrm>
              <a:off x="1632" y="34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7" name="Oval 71"/>
            <p:cNvSpPr>
              <a:spLocks noChangeArrowheads="1"/>
            </p:cNvSpPr>
            <p:nvPr/>
          </p:nvSpPr>
          <p:spPr bwMode="auto">
            <a:xfrm>
              <a:off x="1728" y="81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8" name="Line 72"/>
            <p:cNvSpPr>
              <a:spLocks noChangeShapeType="1"/>
            </p:cNvSpPr>
            <p:nvPr/>
          </p:nvSpPr>
          <p:spPr bwMode="auto">
            <a:xfrm>
              <a:off x="1584" y="100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3369" name="Text Box 73"/>
            <p:cNvSpPr txBox="1">
              <a:spLocks noChangeArrowheads="1"/>
            </p:cNvSpPr>
            <p:nvPr/>
          </p:nvSpPr>
          <p:spPr bwMode="auto">
            <a:xfrm>
              <a:off x="1248" y="1056"/>
              <a:ext cx="6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solidFill>
                    <a:schemeClr val="tx1"/>
                  </a:solidFill>
                  <a:ea typeface="楷体_GB2312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tx1"/>
                  </a:solidFill>
                  <a:ea typeface="楷体_GB2312" pitchFamily="49" charset="-122"/>
                </a:rPr>
                <a:t>Z</a:t>
              </a:r>
              <a:endParaRPr lang="en-US" altLang="zh-CN" sz="28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83370" name="Text Box 74"/>
            <p:cNvSpPr txBox="1">
              <a:spLocks noChangeArrowheads="1"/>
            </p:cNvSpPr>
            <p:nvPr/>
          </p:nvSpPr>
          <p:spPr bwMode="auto">
            <a:xfrm>
              <a:off x="1200" y="2275"/>
              <a:ext cx="67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楷体_GB2312" pitchFamily="49" charset="-122"/>
                </a:rPr>
                <a:t>D</a:t>
              </a:r>
              <a:r>
                <a:rPr lang="en-US" altLang="zh-CN" sz="2800" baseline="-25000">
                  <a:solidFill>
                    <a:schemeClr val="tx1"/>
                  </a:solidFill>
                  <a:ea typeface="楷体_GB2312" pitchFamily="49" charset="-122"/>
                </a:rPr>
                <a:t>Z</a:t>
              </a:r>
              <a:endParaRPr lang="en-US" altLang="zh-CN" sz="280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183371" name="Text Box 75"/>
            <p:cNvSpPr txBox="1">
              <a:spLocks noChangeArrowheads="1"/>
            </p:cNvSpPr>
            <p:nvPr/>
          </p:nvSpPr>
          <p:spPr bwMode="auto">
            <a:xfrm>
              <a:off x="1824" y="595"/>
              <a:ext cx="1008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>
                  <a:solidFill>
                    <a:schemeClr val="tx1"/>
                  </a:solidFill>
                  <a:ea typeface="楷体_GB2312" pitchFamily="49" charset="-122"/>
                </a:rPr>
                <a:t>+20V</a:t>
              </a:r>
            </a:p>
          </p:txBody>
        </p:sp>
        <p:sp>
          <p:nvSpPr>
            <p:cNvPr id="183372" name="Text Box 76"/>
            <p:cNvSpPr txBox="1">
              <a:spLocks noChangeArrowheads="1"/>
            </p:cNvSpPr>
            <p:nvPr/>
          </p:nvSpPr>
          <p:spPr bwMode="auto">
            <a:xfrm>
              <a:off x="1872" y="1410"/>
              <a:ext cx="1248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solidFill>
                    <a:schemeClr val="tx1"/>
                  </a:solidFill>
                  <a:ea typeface="楷体_GB2312" pitchFamily="49" charset="-122"/>
                </a:rPr>
                <a:t>R</a:t>
              </a:r>
              <a:r>
                <a:rPr lang="en-US" altLang="zh-CN" sz="2800">
                  <a:solidFill>
                    <a:schemeClr val="tx1"/>
                  </a:solidFill>
                  <a:ea typeface="楷体_GB2312" pitchFamily="49" charset="-122"/>
                </a:rPr>
                <a:t>=1.6k</a:t>
              </a:r>
              <a:r>
                <a:rPr lang="en-US" altLang="zh-CN" sz="2800">
                  <a:solidFill>
                    <a:schemeClr val="tx2"/>
                  </a:solidFill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3373" name="Text Box 77"/>
            <p:cNvSpPr txBox="1">
              <a:spLocks noChangeArrowheads="1"/>
            </p:cNvSpPr>
            <p:nvPr/>
          </p:nvSpPr>
          <p:spPr bwMode="auto">
            <a:xfrm>
              <a:off x="2064" y="2227"/>
              <a:ext cx="1248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>
                  <a:solidFill>
                    <a:schemeClr val="tx1"/>
                  </a:solidFill>
                  <a:ea typeface="楷体_GB2312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tx1"/>
                  </a:solidFill>
                  <a:ea typeface="楷体_GB2312" pitchFamily="49" charset="-122"/>
                </a:rPr>
                <a:t>Z</a:t>
              </a:r>
              <a:r>
                <a:rPr lang="en-US" altLang="zh-CN" sz="2800">
                  <a:solidFill>
                    <a:schemeClr val="tx1"/>
                  </a:solidFill>
                  <a:ea typeface="楷体_GB2312" pitchFamily="49" charset="-122"/>
                </a:rPr>
                <a:t>=12V</a:t>
              </a:r>
              <a:endParaRPr lang="en-US" altLang="zh-CN" sz="2800">
                <a:solidFill>
                  <a:schemeClr val="tx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83374" name="Text Box 78"/>
            <p:cNvSpPr txBox="1">
              <a:spLocks noChangeArrowheads="1"/>
            </p:cNvSpPr>
            <p:nvPr/>
          </p:nvSpPr>
          <p:spPr bwMode="auto">
            <a:xfrm>
              <a:off x="2064" y="2611"/>
              <a:ext cx="1488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800" i="1" dirty="0">
                  <a:solidFill>
                    <a:schemeClr val="tx1"/>
                  </a:solidFill>
                  <a:ea typeface="楷体_GB2312" pitchFamily="49" charset="-122"/>
                </a:rPr>
                <a:t>I</a:t>
              </a:r>
              <a:r>
                <a:rPr lang="en-US" altLang="zh-CN" sz="2800" baseline="-25000" dirty="0">
                  <a:solidFill>
                    <a:schemeClr val="tx1"/>
                  </a:solidFill>
                  <a:ea typeface="楷体_GB2312" pitchFamily="49" charset="-122"/>
                </a:rPr>
                <a:t>ZM</a:t>
              </a:r>
              <a:r>
                <a:rPr lang="en-US" altLang="zh-CN" sz="2800" dirty="0">
                  <a:solidFill>
                    <a:schemeClr val="tx1"/>
                  </a:solidFill>
                  <a:ea typeface="楷体_GB2312" pitchFamily="49" charset="-122"/>
                </a:rPr>
                <a:t>=18mA</a:t>
              </a:r>
              <a:endParaRPr lang="en-US" altLang="zh-CN" sz="2800" dirty="0">
                <a:solidFill>
                  <a:schemeClr val="tx2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11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build="p" autoUpdateAnimBg="0"/>
      <p:bldP spid="183301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364477" cy="8767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77" y="2420888"/>
            <a:ext cx="6858594" cy="2659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5445224"/>
            <a:ext cx="3246401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6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5" y="620688"/>
            <a:ext cx="8306561" cy="55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977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324611" name="Line 3"/>
          <p:cNvSpPr>
            <a:spLocks noChangeShapeType="1"/>
          </p:cNvSpPr>
          <p:nvPr/>
        </p:nvSpPr>
        <p:spPr bwMode="auto">
          <a:xfrm>
            <a:off x="306388" y="889000"/>
            <a:ext cx="3545532" cy="14288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211138" y="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CN" sz="32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2.5.2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itchFamily="2" charset="-122"/>
              </a:rPr>
              <a:t>变容二极管</a:t>
            </a:r>
            <a:r>
              <a:rPr lang="en-US" altLang="zh-CN" sz="3200" b="1" dirty="0" smtClean="0">
                <a:solidFill>
                  <a:srgbClr val="0000FF"/>
                </a:solidFill>
                <a:ea typeface="宋体" pitchFamily="2" charset="-122"/>
              </a:rPr>
              <a:t>:</a:t>
            </a:r>
            <a:endParaRPr lang="en-US" altLang="zh-CN" sz="32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62" y="1414714"/>
            <a:ext cx="6790476" cy="4028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1120757" y="1004874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49232" y="311137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4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28596" y="571480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</a:rPr>
              <a:t>2.1.2  </a:t>
            </a:r>
            <a:r>
              <a:rPr kumimoji="1" lang="zh-CN" altLang="en-US" sz="3200" b="1" dirty="0" smtClean="0">
                <a:solidFill>
                  <a:srgbClr val="0000FF"/>
                </a:solidFill>
              </a:rPr>
              <a:t>半导体的共价键结构</a:t>
            </a: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000232" y="1928802"/>
            <a:ext cx="5335588" cy="369332"/>
          </a:xfrm>
          <a:prstGeom prst="rect">
            <a:avLst/>
          </a:prstGeom>
          <a:noFill/>
          <a:ln w="762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硅和锗的共价键</a:t>
            </a:r>
            <a:r>
              <a:rPr lang="en-US" altLang="zh-CN" b="1" dirty="0">
                <a:ea typeface="宋体" pitchFamily="2" charset="-122"/>
              </a:rPr>
              <a:t>(covalent bond)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结构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6657957" y="3240074"/>
            <a:ext cx="1928813" cy="1114425"/>
          </a:xfrm>
          <a:prstGeom prst="wedgeRoundRectCallout">
            <a:avLst>
              <a:gd name="adj1" fmla="val -114444"/>
              <a:gd name="adj2" fmla="val 50537"/>
              <a:gd name="adj3" fmla="val 16667"/>
            </a:avLst>
          </a:prstGeom>
          <a:solidFill>
            <a:srgbClr val="CCFFCC">
              <a:alpha val="50195"/>
            </a:srgbClr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共价键共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用电子对</a:t>
            </a:r>
          </a:p>
        </p:txBody>
      </p:sp>
      <p:grpSp>
        <p:nvGrpSpPr>
          <p:cNvPr id="44" name="Group 8"/>
          <p:cNvGrpSpPr>
            <a:grpSpLocks/>
          </p:cNvGrpSpPr>
          <p:nvPr/>
        </p:nvGrpSpPr>
        <p:grpSpPr bwMode="auto">
          <a:xfrm>
            <a:off x="2547920" y="2695562"/>
            <a:ext cx="3613150" cy="3505200"/>
            <a:chOff x="1475" y="1296"/>
            <a:chExt cx="2276" cy="2208"/>
          </a:xfrm>
        </p:grpSpPr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2538" y="1794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Oval 10"/>
            <p:cNvSpPr>
              <a:spLocks noChangeArrowheads="1"/>
            </p:cNvSpPr>
            <p:nvPr/>
          </p:nvSpPr>
          <p:spPr bwMode="auto">
            <a:xfrm>
              <a:off x="1958" y="1763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1981" y="1779"/>
              <a:ext cx="444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a typeface="长城楷体" pitchFamily="49" charset="-122"/>
                </a:rPr>
                <a:t>+4</a:t>
              </a:r>
              <a:endParaRPr lang="en-US" altLang="zh-CN" sz="3200">
                <a:ea typeface="长城楷体" pitchFamily="49" charset="-122"/>
              </a:endParaRPr>
            </a:p>
          </p:txBody>
        </p:sp>
        <p:sp>
          <p:nvSpPr>
            <p:cNvPr id="48" name="Oval 12"/>
            <p:cNvSpPr>
              <a:spLocks noChangeArrowheads="1"/>
            </p:cNvSpPr>
            <p:nvPr/>
          </p:nvSpPr>
          <p:spPr bwMode="auto">
            <a:xfrm>
              <a:off x="1638" y="1459"/>
              <a:ext cx="1044" cy="10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2824" y="1771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auto">
            <a:xfrm>
              <a:off x="2504" y="1467"/>
              <a:ext cx="1044" cy="10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1966" y="2618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1646" y="2314"/>
              <a:ext cx="1044" cy="10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Oval 17"/>
            <p:cNvSpPr>
              <a:spLocks noChangeArrowheads="1"/>
            </p:cNvSpPr>
            <p:nvPr/>
          </p:nvSpPr>
          <p:spPr bwMode="auto">
            <a:xfrm>
              <a:off x="2868" y="2629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auto">
            <a:xfrm>
              <a:off x="2548" y="2325"/>
              <a:ext cx="1044" cy="10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auto">
            <a:xfrm>
              <a:off x="2538" y="1994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Oval 20"/>
            <p:cNvSpPr>
              <a:spLocks noChangeArrowheads="1"/>
            </p:cNvSpPr>
            <p:nvPr/>
          </p:nvSpPr>
          <p:spPr bwMode="auto">
            <a:xfrm>
              <a:off x="3105" y="2339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auto">
            <a:xfrm>
              <a:off x="2916" y="2350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Oval 22"/>
            <p:cNvSpPr>
              <a:spLocks noChangeArrowheads="1"/>
            </p:cNvSpPr>
            <p:nvPr/>
          </p:nvSpPr>
          <p:spPr bwMode="auto">
            <a:xfrm>
              <a:off x="2560" y="2661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Oval 23"/>
            <p:cNvSpPr>
              <a:spLocks noChangeArrowheads="1"/>
            </p:cNvSpPr>
            <p:nvPr/>
          </p:nvSpPr>
          <p:spPr bwMode="auto">
            <a:xfrm>
              <a:off x="2560" y="2839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Oval 24"/>
            <p:cNvSpPr>
              <a:spLocks noChangeArrowheads="1"/>
            </p:cNvSpPr>
            <p:nvPr/>
          </p:nvSpPr>
          <p:spPr bwMode="auto">
            <a:xfrm>
              <a:off x="2016" y="2350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Oval 25"/>
            <p:cNvSpPr>
              <a:spLocks noChangeArrowheads="1"/>
            </p:cNvSpPr>
            <p:nvPr/>
          </p:nvSpPr>
          <p:spPr bwMode="auto">
            <a:xfrm>
              <a:off x="2238" y="2349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Oval 26"/>
            <p:cNvSpPr>
              <a:spLocks noChangeArrowheads="1"/>
            </p:cNvSpPr>
            <p:nvPr/>
          </p:nvSpPr>
          <p:spPr bwMode="auto">
            <a:xfrm>
              <a:off x="1678" y="2657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Oval 27"/>
            <p:cNvSpPr>
              <a:spLocks noChangeArrowheads="1"/>
            </p:cNvSpPr>
            <p:nvPr/>
          </p:nvSpPr>
          <p:spPr bwMode="auto">
            <a:xfrm>
              <a:off x="1678" y="2835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Oval 28"/>
            <p:cNvSpPr>
              <a:spLocks noChangeArrowheads="1"/>
            </p:cNvSpPr>
            <p:nvPr/>
          </p:nvSpPr>
          <p:spPr bwMode="auto">
            <a:xfrm>
              <a:off x="2023" y="1490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Oval 29"/>
            <p:cNvSpPr>
              <a:spLocks noChangeArrowheads="1"/>
            </p:cNvSpPr>
            <p:nvPr/>
          </p:nvSpPr>
          <p:spPr bwMode="auto">
            <a:xfrm>
              <a:off x="2201" y="1490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Oval 30"/>
            <p:cNvSpPr>
              <a:spLocks noChangeArrowheads="1"/>
            </p:cNvSpPr>
            <p:nvPr/>
          </p:nvSpPr>
          <p:spPr bwMode="auto">
            <a:xfrm>
              <a:off x="1656" y="1834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Oval 31"/>
            <p:cNvSpPr>
              <a:spLocks noChangeArrowheads="1"/>
            </p:cNvSpPr>
            <p:nvPr/>
          </p:nvSpPr>
          <p:spPr bwMode="auto">
            <a:xfrm>
              <a:off x="1667" y="2002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Oval 32"/>
            <p:cNvSpPr>
              <a:spLocks noChangeArrowheads="1"/>
            </p:cNvSpPr>
            <p:nvPr/>
          </p:nvSpPr>
          <p:spPr bwMode="auto">
            <a:xfrm>
              <a:off x="3112" y="3201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Oval 33"/>
            <p:cNvSpPr>
              <a:spLocks noChangeArrowheads="1"/>
            </p:cNvSpPr>
            <p:nvPr/>
          </p:nvSpPr>
          <p:spPr bwMode="auto">
            <a:xfrm>
              <a:off x="2923" y="3212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0" name="Group 34"/>
            <p:cNvGrpSpPr>
              <a:grpSpLocks/>
            </p:cNvGrpSpPr>
            <p:nvPr/>
          </p:nvGrpSpPr>
          <p:grpSpPr bwMode="auto">
            <a:xfrm>
              <a:off x="3422" y="1830"/>
              <a:ext cx="110" cy="282"/>
              <a:chOff x="3073" y="3321"/>
              <a:chExt cx="110" cy="282"/>
            </a:xfrm>
          </p:grpSpPr>
          <p:sp>
            <p:nvSpPr>
              <p:cNvPr id="88" name="Oval 35"/>
              <p:cNvSpPr>
                <a:spLocks noChangeArrowheads="1"/>
              </p:cNvSpPr>
              <p:nvPr/>
            </p:nvSpPr>
            <p:spPr bwMode="auto">
              <a:xfrm>
                <a:off x="3073" y="3492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/>
            </p:nvSpPr>
            <p:spPr bwMode="auto">
              <a:xfrm>
                <a:off x="3081" y="3321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2200" y="3190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Oval 38"/>
            <p:cNvSpPr>
              <a:spLocks noChangeArrowheads="1"/>
            </p:cNvSpPr>
            <p:nvPr/>
          </p:nvSpPr>
          <p:spPr bwMode="auto">
            <a:xfrm>
              <a:off x="2030" y="3197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Oval 39"/>
            <p:cNvSpPr>
              <a:spLocks noChangeArrowheads="1"/>
            </p:cNvSpPr>
            <p:nvPr/>
          </p:nvSpPr>
          <p:spPr bwMode="auto">
            <a:xfrm>
              <a:off x="3101" y="1479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Oval 40"/>
            <p:cNvSpPr>
              <a:spLocks noChangeArrowheads="1"/>
            </p:cNvSpPr>
            <p:nvPr/>
          </p:nvSpPr>
          <p:spPr bwMode="auto">
            <a:xfrm>
              <a:off x="2885" y="1476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Oval 41"/>
            <p:cNvSpPr>
              <a:spLocks noChangeArrowheads="1"/>
            </p:cNvSpPr>
            <p:nvPr/>
          </p:nvSpPr>
          <p:spPr bwMode="auto">
            <a:xfrm>
              <a:off x="3448" y="2838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Oval 42"/>
            <p:cNvSpPr>
              <a:spLocks noChangeArrowheads="1"/>
            </p:cNvSpPr>
            <p:nvPr/>
          </p:nvSpPr>
          <p:spPr bwMode="auto">
            <a:xfrm>
              <a:off x="3455" y="2678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Freeform 43"/>
            <p:cNvSpPr>
              <a:spLocks/>
            </p:cNvSpPr>
            <p:nvPr/>
          </p:nvSpPr>
          <p:spPr bwMode="auto">
            <a:xfrm>
              <a:off x="3412" y="1502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Freeform 44"/>
            <p:cNvSpPr>
              <a:spLocks/>
            </p:cNvSpPr>
            <p:nvPr/>
          </p:nvSpPr>
          <p:spPr bwMode="auto">
            <a:xfrm>
              <a:off x="3431" y="2346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Freeform 45"/>
            <p:cNvSpPr>
              <a:spLocks/>
            </p:cNvSpPr>
            <p:nvPr/>
          </p:nvSpPr>
          <p:spPr bwMode="auto">
            <a:xfrm rot="-5400000">
              <a:off x="2015" y="986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Freeform 46"/>
            <p:cNvSpPr>
              <a:spLocks/>
            </p:cNvSpPr>
            <p:nvPr/>
          </p:nvSpPr>
          <p:spPr bwMode="auto">
            <a:xfrm rot="-5400000">
              <a:off x="2890" y="994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Freeform 47"/>
            <p:cNvSpPr>
              <a:spLocks/>
            </p:cNvSpPr>
            <p:nvPr/>
          </p:nvSpPr>
          <p:spPr bwMode="auto">
            <a:xfrm rot="5400000" flipV="1">
              <a:off x="2031" y="2843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Freeform 48"/>
            <p:cNvSpPr>
              <a:spLocks/>
            </p:cNvSpPr>
            <p:nvPr/>
          </p:nvSpPr>
          <p:spPr bwMode="auto">
            <a:xfrm rot="5400000" flipV="1">
              <a:off x="2904" y="2874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Freeform 49"/>
            <p:cNvSpPr>
              <a:spLocks/>
            </p:cNvSpPr>
            <p:nvPr/>
          </p:nvSpPr>
          <p:spPr bwMode="auto">
            <a:xfrm flipH="1" flipV="1">
              <a:off x="1475" y="1455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Freeform 50"/>
            <p:cNvSpPr>
              <a:spLocks/>
            </p:cNvSpPr>
            <p:nvPr/>
          </p:nvSpPr>
          <p:spPr bwMode="auto">
            <a:xfrm flipH="1" flipV="1">
              <a:off x="1482" y="2351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51"/>
            <p:cNvSpPr txBox="1">
              <a:spLocks noChangeArrowheads="1"/>
            </p:cNvSpPr>
            <p:nvPr/>
          </p:nvSpPr>
          <p:spPr bwMode="auto">
            <a:xfrm>
              <a:off x="2825" y="1787"/>
              <a:ext cx="444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a typeface="长城楷体" pitchFamily="49" charset="-122"/>
                </a:rPr>
                <a:t>+4</a:t>
              </a:r>
              <a:endParaRPr lang="en-US" altLang="zh-CN" sz="3200">
                <a:ea typeface="长城楷体" pitchFamily="49" charset="-122"/>
              </a:endParaRPr>
            </a:p>
          </p:txBody>
        </p:sp>
        <p:sp>
          <p:nvSpPr>
            <p:cNvPr id="86" name="Text Box 52"/>
            <p:cNvSpPr txBox="1">
              <a:spLocks noChangeArrowheads="1"/>
            </p:cNvSpPr>
            <p:nvPr/>
          </p:nvSpPr>
          <p:spPr bwMode="auto">
            <a:xfrm>
              <a:off x="1989" y="2634"/>
              <a:ext cx="444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a typeface="长城楷体" pitchFamily="49" charset="-122"/>
                </a:rPr>
                <a:t>+4</a:t>
              </a:r>
              <a:endParaRPr lang="en-US" altLang="zh-CN" sz="3200">
                <a:ea typeface="长城楷体" pitchFamily="49" charset="-122"/>
              </a:endParaRPr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2877" y="2653"/>
              <a:ext cx="444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a typeface="长城楷体" pitchFamily="49" charset="-122"/>
                </a:rPr>
                <a:t>+4</a:t>
              </a:r>
              <a:endParaRPr lang="en-US" altLang="zh-CN" sz="3200">
                <a:ea typeface="长城楷体" pitchFamily="49" charset="-122"/>
              </a:endParaRPr>
            </a:p>
          </p:txBody>
        </p:sp>
      </p:grpSp>
      <p:sp>
        <p:nvSpPr>
          <p:cNvPr id="90" name="AutoShape 54"/>
          <p:cNvSpPr>
            <a:spLocks noChangeArrowheads="1"/>
          </p:cNvSpPr>
          <p:nvPr/>
        </p:nvSpPr>
        <p:spPr bwMode="auto">
          <a:xfrm>
            <a:off x="528620" y="4348149"/>
            <a:ext cx="1820862" cy="1312863"/>
          </a:xfrm>
          <a:prstGeom prst="wedgeRoundRectCallout">
            <a:avLst>
              <a:gd name="adj1" fmla="val 103523"/>
              <a:gd name="adj2" fmla="val 5412"/>
              <a:gd name="adj3" fmla="val 16667"/>
            </a:avLst>
          </a:prstGeom>
          <a:solidFill>
            <a:srgbClr val="CCFFCC">
              <a:alpha val="50195"/>
            </a:srgbClr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</a:rPr>
              <a:t>+4</a:t>
            </a:r>
            <a:r>
              <a:rPr lang="zh-CN" altLang="en-US" b="1">
                <a:latin typeface="楷体_GB2312" pitchFamily="49" charset="-122"/>
              </a:rPr>
              <a:t>表示除去价电子后的原子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utoUpdateAnimBg="0"/>
      <p:bldP spid="90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306388" y="889000"/>
            <a:ext cx="35988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211138" y="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2.5.3  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itchFamily="2" charset="-122"/>
              </a:rPr>
              <a:t>肖特基二极管</a:t>
            </a:r>
            <a:endParaRPr lang="zh-CN" altLang="en-US" sz="32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35" y="1412776"/>
            <a:ext cx="4609524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306388" y="889000"/>
            <a:ext cx="35988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211138" y="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2.5.4  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itchFamily="2" charset="-122"/>
              </a:rPr>
              <a:t>光电器件</a:t>
            </a:r>
            <a:endParaRPr lang="zh-CN" altLang="en-US" sz="32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1" y="1200428"/>
            <a:ext cx="7542857" cy="4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306388" y="889000"/>
            <a:ext cx="35988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211138" y="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2.5.4  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itchFamily="2" charset="-122"/>
              </a:rPr>
              <a:t>光电器件</a:t>
            </a:r>
            <a:endParaRPr lang="zh-CN" altLang="en-US" sz="32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00" y="1557571"/>
            <a:ext cx="7600000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>
            <a:off x="306388" y="889000"/>
            <a:ext cx="3598862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Rectangle 5"/>
          <p:cNvSpPr>
            <a:spLocks noChangeArrowheads="1"/>
          </p:cNvSpPr>
          <p:nvPr/>
        </p:nvSpPr>
        <p:spPr bwMode="auto">
          <a:xfrm>
            <a:off x="211138" y="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l"/>
            <a:r>
              <a:rPr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2.5.4  </a:t>
            </a:r>
            <a:r>
              <a:rPr lang="zh-CN" altLang="en-US" sz="3200" b="1" dirty="0" smtClean="0">
                <a:solidFill>
                  <a:srgbClr val="0000FF"/>
                </a:solidFill>
                <a:ea typeface="宋体" pitchFamily="2" charset="-122"/>
              </a:rPr>
              <a:t>光电器件</a:t>
            </a:r>
            <a:endParaRPr lang="zh-CN" altLang="en-US" sz="3200" b="1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7" y="1076619"/>
            <a:ext cx="7761905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4324350"/>
            <a:ext cx="9144000" cy="5734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820" name="组合 3"/>
          <p:cNvGrpSpPr>
            <a:grpSpLocks/>
          </p:cNvGrpSpPr>
          <p:nvPr/>
        </p:nvGrpSpPr>
        <p:grpSpPr bwMode="auto">
          <a:xfrm>
            <a:off x="0" y="0"/>
            <a:ext cx="9144000" cy="2737486"/>
            <a:chOff x="0" y="0"/>
            <a:chExt cx="9144000" cy="2281238"/>
          </a:xfrm>
        </p:grpSpPr>
        <p:pic>
          <p:nvPicPr>
            <p:cNvPr id="34822" name="图片 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4000" cy="2281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3" name="图片 2"/>
            <p:cNvPicPr>
              <a:picLocks noChangeAspect="1"/>
            </p:cNvPicPr>
            <p:nvPr/>
          </p:nvPicPr>
          <p:blipFill>
            <a:blip r:embed="rId4" cstate="print"/>
            <a:srcRect l="13800" t="33321" r="10944" b="39386"/>
            <a:stretch>
              <a:fillRect/>
            </a:stretch>
          </p:blipFill>
          <p:spPr bwMode="auto">
            <a:xfrm>
              <a:off x="1" y="72991"/>
              <a:ext cx="2987824" cy="574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6">
            <a:extLst>
              <a:ext uri="{FF2B5EF4-FFF2-40B4-BE49-F238E27FC236}">
                <a16:creationId xmlns:a16="http://schemas.microsoft.com/office/drawing/2014/main" id="{0A9ED7A9-CAAE-4C6B-8CD1-2B42EE1C8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2928934"/>
            <a:ext cx="8229600" cy="113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bg1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b="1" kern="0" dirty="0" smtClean="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模拟电子技术</a:t>
            </a:r>
            <a:endParaRPr lang="en-US" altLang="zh-CN" b="1" kern="0" dirty="0" smtClean="0">
              <a:solidFill>
                <a:srgbClr val="99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defRPr/>
            </a:pPr>
            <a:r>
              <a:rPr lang="zh-CN" altLang="en-US" b="1" kern="0" dirty="0" smtClean="0">
                <a:solidFill>
                  <a:srgbClr val="99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第二章结束</a:t>
            </a:r>
            <a:endParaRPr lang="zh-CN" altLang="en-US" b="1" kern="0" dirty="0">
              <a:solidFill>
                <a:srgbClr val="99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895350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285720" y="357166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§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+mj-lt"/>
                <a:ea typeface="黑体" pitchFamily="49" charset="-122"/>
                <a:cs typeface="+mj-cs"/>
              </a:rPr>
              <a:t>2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.1.3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+mj-ea"/>
                <a:cs typeface="+mj-cs"/>
              </a:rPr>
              <a:t>本征半导体的导电作用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85786" y="1357298"/>
            <a:ext cx="6488113" cy="52540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本征半导体</a:t>
            </a:r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(intrinsic or pure insulator)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214438" y="2473325"/>
            <a:ext cx="5949950" cy="3297238"/>
            <a:chOff x="939" y="1968"/>
            <a:chExt cx="3748" cy="2077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498" y="1968"/>
              <a:ext cx="2189" cy="2077"/>
              <a:chOff x="1812" y="1400"/>
              <a:chExt cx="2189" cy="2077"/>
            </a:xfrm>
          </p:grpSpPr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1922" y="1511"/>
                <a:ext cx="1991" cy="1835"/>
                <a:chOff x="1922" y="1511"/>
                <a:chExt cx="1991" cy="1835"/>
              </a:xfrm>
            </p:grpSpPr>
            <p:sp>
              <p:nvSpPr>
                <p:cNvPr id="20" name="AutoShape 10"/>
                <p:cNvSpPr>
                  <a:spLocks noChangeArrowheads="1"/>
                </p:cNvSpPr>
                <p:nvPr/>
              </p:nvSpPr>
              <p:spPr bwMode="auto">
                <a:xfrm>
                  <a:off x="1924" y="1513"/>
                  <a:ext cx="1989" cy="1833"/>
                </a:xfrm>
                <a:prstGeom prst="cube">
                  <a:avLst>
                    <a:gd name="adj" fmla="val 25000"/>
                  </a:avLst>
                </a:prstGeom>
                <a:noFill/>
                <a:ln w="38100">
                  <a:solidFill>
                    <a:schemeClr val="tx1"/>
                  </a:solidFill>
                  <a:prstDash val="dash"/>
                  <a:miter lim="800000"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auto">
                <a:xfrm>
                  <a:off x="2400" y="1511"/>
                  <a:ext cx="0" cy="14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389" y="2878"/>
                  <a:ext cx="15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922" y="2866"/>
                  <a:ext cx="478" cy="4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1" name="Oval 14"/>
              <p:cNvSpPr>
                <a:spLocks noChangeArrowheads="1"/>
              </p:cNvSpPr>
              <p:nvPr/>
            </p:nvSpPr>
            <p:spPr bwMode="auto">
              <a:xfrm>
                <a:off x="2734" y="2278"/>
                <a:ext cx="266" cy="277"/>
              </a:xfrm>
              <a:prstGeom prst="ellipse">
                <a:avLst/>
              </a:prstGeom>
              <a:solidFill>
                <a:schemeClr val="tx1">
                  <a:alpha val="50195"/>
                </a:schemeClr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auto">
              <a:xfrm>
                <a:off x="1812" y="1823"/>
                <a:ext cx="266" cy="2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Oval 16"/>
              <p:cNvSpPr>
                <a:spLocks noChangeArrowheads="1"/>
              </p:cNvSpPr>
              <p:nvPr/>
            </p:nvSpPr>
            <p:spPr bwMode="auto">
              <a:xfrm>
                <a:off x="2256" y="2711"/>
                <a:ext cx="266" cy="277"/>
              </a:xfrm>
              <a:prstGeom prst="ellipse">
                <a:avLst/>
              </a:prstGeom>
              <a:solidFill>
                <a:schemeClr val="tx1">
                  <a:alpha val="50195"/>
                </a:schemeClr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3735" y="1400"/>
                <a:ext cx="266" cy="2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3312" y="3200"/>
                <a:ext cx="266" cy="2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2056" y="2010"/>
                <a:ext cx="811" cy="41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 flipH="1">
                <a:off x="2400" y="2433"/>
                <a:ext cx="434" cy="42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2878" y="2411"/>
                <a:ext cx="567" cy="933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 flipV="1">
                <a:off x="2856" y="1522"/>
                <a:ext cx="1022" cy="878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939" y="2562"/>
              <a:ext cx="1160" cy="518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b="1">
                  <a:ea typeface="宋体" pitchFamily="2" charset="-122"/>
                </a:rPr>
                <a:t>硅和锗的晶体结构：</a:t>
              </a:r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500166" y="1928802"/>
            <a:ext cx="53895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</a:rPr>
              <a:t>完全纯净的、结构完整的半导体晶体。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355744"/>
            <a:ext cx="533400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3200" b="1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2875" y="662007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1138" y="460394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2.1.3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itchFamily="2" charset="-122"/>
              </a:rPr>
              <a:t>本征半导体的导电作用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06438" y="1493857"/>
            <a:ext cx="6488112" cy="9562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ea typeface="宋体" pitchFamily="2" charset="-122"/>
              </a:rPr>
              <a:t>2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.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载流子、自由电子和空穴</a:t>
            </a:r>
            <a:r>
              <a:rPr lang="en-US" altLang="zh-CN" sz="2800" b="1" dirty="0">
                <a:ea typeface="宋体" pitchFamily="2" charset="-122"/>
              </a:rPr>
              <a:t>(carrier</a:t>
            </a:r>
            <a:r>
              <a:rPr lang="zh-CN" altLang="en-US" sz="2800" b="1" dirty="0">
                <a:ea typeface="宋体" pitchFamily="2" charset="-122"/>
              </a:rPr>
              <a:t>、</a:t>
            </a:r>
            <a:r>
              <a:rPr lang="en-US" altLang="zh-CN" sz="2800" b="1" dirty="0">
                <a:ea typeface="宋体" pitchFamily="2" charset="-122"/>
              </a:rPr>
              <a:t>free electrons and holes)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551113" y="2552719"/>
            <a:ext cx="3613150" cy="3505200"/>
            <a:chOff x="1475" y="1296"/>
            <a:chExt cx="2276" cy="2208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538" y="1794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958" y="1763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981" y="1779"/>
              <a:ext cx="444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a typeface="长城楷体" pitchFamily="49" charset="-122"/>
                </a:rPr>
                <a:t>+4</a:t>
              </a:r>
              <a:endParaRPr lang="en-US" altLang="zh-CN" sz="3200" b="1">
                <a:solidFill>
                  <a:schemeClr val="bg1"/>
                </a:solidFill>
                <a:ea typeface="长城楷体" pitchFamily="49" charset="-122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638" y="1459"/>
              <a:ext cx="1044" cy="10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824" y="1771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504" y="1467"/>
              <a:ext cx="1044" cy="10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966" y="2618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646" y="2314"/>
              <a:ext cx="1044" cy="10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868" y="2629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548" y="2325"/>
              <a:ext cx="1044" cy="10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538" y="1994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105" y="2339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916" y="2350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560" y="2661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2560" y="2839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2016" y="2350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1678" y="2657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1678" y="2835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2023" y="1490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2201" y="1490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1656" y="1834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1667" y="2002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3112" y="3201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2923" y="3212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2" name="Group 32"/>
            <p:cNvGrpSpPr>
              <a:grpSpLocks/>
            </p:cNvGrpSpPr>
            <p:nvPr/>
          </p:nvGrpSpPr>
          <p:grpSpPr bwMode="auto">
            <a:xfrm>
              <a:off x="3422" y="1830"/>
              <a:ext cx="110" cy="282"/>
              <a:chOff x="3073" y="3321"/>
              <a:chExt cx="110" cy="282"/>
            </a:xfrm>
          </p:grpSpPr>
          <p:sp>
            <p:nvSpPr>
              <p:cNvPr id="51" name="Oval 33"/>
              <p:cNvSpPr>
                <a:spLocks noChangeArrowheads="1"/>
              </p:cNvSpPr>
              <p:nvPr/>
            </p:nvSpPr>
            <p:spPr bwMode="auto">
              <a:xfrm>
                <a:off x="3073" y="3492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Oval 34"/>
              <p:cNvSpPr>
                <a:spLocks noChangeArrowheads="1"/>
              </p:cNvSpPr>
              <p:nvPr/>
            </p:nvSpPr>
            <p:spPr bwMode="auto">
              <a:xfrm>
                <a:off x="3081" y="3321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2200" y="3190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2030" y="3197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3101" y="1479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2885" y="1476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3448" y="2838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3455" y="2678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3412" y="1502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3431" y="2346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 rot="-5400000">
              <a:off x="2015" y="986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 rot="-5400000">
              <a:off x="2890" y="994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/>
            </p:cNvSpPr>
            <p:nvPr/>
          </p:nvSpPr>
          <p:spPr bwMode="auto">
            <a:xfrm rot="5400000" flipV="1">
              <a:off x="2031" y="2843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 rot="5400000" flipV="1">
              <a:off x="2904" y="2874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 flipH="1" flipV="1">
              <a:off x="1475" y="1455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 flipH="1" flipV="1">
              <a:off x="1482" y="2351"/>
              <a:ext cx="320" cy="940"/>
            </a:xfrm>
            <a:custGeom>
              <a:avLst/>
              <a:gdLst>
                <a:gd name="T0" fmla="*/ 282 w 320"/>
                <a:gd name="T1" fmla="*/ 18 h 940"/>
                <a:gd name="T2" fmla="*/ 286 w 320"/>
                <a:gd name="T3" fmla="*/ 18 h 940"/>
                <a:gd name="T4" fmla="*/ 142 w 320"/>
                <a:gd name="T5" fmla="*/ 129 h 940"/>
                <a:gd name="T6" fmla="*/ 19 w 320"/>
                <a:gd name="T7" fmla="*/ 340 h 940"/>
                <a:gd name="T8" fmla="*/ 30 w 320"/>
                <a:gd name="T9" fmla="*/ 618 h 940"/>
                <a:gd name="T10" fmla="*/ 157 w 320"/>
                <a:gd name="T11" fmla="*/ 818 h 940"/>
                <a:gd name="T12" fmla="*/ 227 w 320"/>
                <a:gd name="T13" fmla="*/ 885 h 940"/>
                <a:gd name="T14" fmla="*/ 305 w 320"/>
                <a:gd name="T15" fmla="*/ 929 h 940"/>
                <a:gd name="T16" fmla="*/ 316 w 320"/>
                <a:gd name="T17" fmla="*/ 940 h 940"/>
                <a:gd name="T18" fmla="*/ 305 w 320"/>
                <a:gd name="T19" fmla="*/ 929 h 9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0"/>
                <a:gd name="T31" fmla="*/ 0 h 940"/>
                <a:gd name="T32" fmla="*/ 320 w 320"/>
                <a:gd name="T33" fmla="*/ 940 h 9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0" h="940">
                  <a:moveTo>
                    <a:pt x="282" y="18"/>
                  </a:moveTo>
                  <a:cubicBezTo>
                    <a:pt x="283" y="16"/>
                    <a:pt x="309" y="0"/>
                    <a:pt x="286" y="18"/>
                  </a:cubicBezTo>
                  <a:cubicBezTo>
                    <a:pt x="263" y="36"/>
                    <a:pt x="187" y="75"/>
                    <a:pt x="142" y="129"/>
                  </a:cubicBezTo>
                  <a:cubicBezTo>
                    <a:pt x="97" y="183"/>
                    <a:pt x="38" y="259"/>
                    <a:pt x="19" y="340"/>
                  </a:cubicBezTo>
                  <a:cubicBezTo>
                    <a:pt x="0" y="421"/>
                    <a:pt x="7" y="538"/>
                    <a:pt x="30" y="618"/>
                  </a:cubicBezTo>
                  <a:cubicBezTo>
                    <a:pt x="53" y="698"/>
                    <a:pt x="124" y="774"/>
                    <a:pt x="157" y="818"/>
                  </a:cubicBezTo>
                  <a:cubicBezTo>
                    <a:pt x="190" y="862"/>
                    <a:pt x="202" y="867"/>
                    <a:pt x="227" y="885"/>
                  </a:cubicBezTo>
                  <a:cubicBezTo>
                    <a:pt x="252" y="903"/>
                    <a:pt x="290" y="920"/>
                    <a:pt x="305" y="929"/>
                  </a:cubicBezTo>
                  <a:cubicBezTo>
                    <a:pt x="320" y="938"/>
                    <a:pt x="316" y="940"/>
                    <a:pt x="316" y="940"/>
                  </a:cubicBezTo>
                  <a:cubicBezTo>
                    <a:pt x="316" y="940"/>
                    <a:pt x="307" y="931"/>
                    <a:pt x="305" y="92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Text Box 49"/>
            <p:cNvSpPr txBox="1">
              <a:spLocks noChangeArrowheads="1"/>
            </p:cNvSpPr>
            <p:nvPr/>
          </p:nvSpPr>
          <p:spPr bwMode="auto">
            <a:xfrm>
              <a:off x="2825" y="1787"/>
              <a:ext cx="444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a typeface="长城楷体" pitchFamily="49" charset="-122"/>
                </a:rPr>
                <a:t>+4</a:t>
              </a:r>
              <a:endParaRPr lang="en-US" altLang="zh-CN" sz="3200" b="1">
                <a:solidFill>
                  <a:schemeClr val="bg1"/>
                </a:solidFill>
                <a:ea typeface="长城楷体" pitchFamily="49" charset="-122"/>
              </a:endParaRPr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1989" y="2634"/>
              <a:ext cx="444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a typeface="长城楷体" pitchFamily="49" charset="-122"/>
                </a:rPr>
                <a:t>+4</a:t>
              </a:r>
              <a:endParaRPr lang="en-US" altLang="zh-CN" sz="3200" b="1">
                <a:solidFill>
                  <a:schemeClr val="bg1"/>
                </a:solidFill>
                <a:ea typeface="长城楷体" pitchFamily="49" charset="-122"/>
              </a:endParaRPr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2877" y="2653"/>
              <a:ext cx="444" cy="327"/>
            </a:xfrm>
            <a:prstGeom prst="rect">
              <a:avLst/>
            </a:prstGeom>
            <a:noFill/>
            <a:ln w="38100">
              <a:noFill/>
              <a:prstDash val="dash"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a typeface="长城楷体" pitchFamily="49" charset="-122"/>
                </a:rPr>
                <a:t>+4</a:t>
              </a:r>
              <a:endParaRPr lang="en-US" altLang="zh-CN" sz="3200" b="1">
                <a:solidFill>
                  <a:schemeClr val="bg1"/>
                </a:solidFill>
                <a:ea typeface="长城楷体" pitchFamily="49" charset="-122"/>
              </a:endParaRPr>
            </a:p>
          </p:txBody>
        </p:sp>
        <p:sp>
          <p:nvSpPr>
            <p:cNvPr id="50" name="Oval 52"/>
            <p:cNvSpPr>
              <a:spLocks noChangeArrowheads="1"/>
            </p:cNvSpPr>
            <p:nvPr/>
          </p:nvSpPr>
          <p:spPr bwMode="auto">
            <a:xfrm>
              <a:off x="2179" y="2344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3649663" y="4081482"/>
            <a:ext cx="2620962" cy="314325"/>
            <a:chOff x="2267" y="2304"/>
            <a:chExt cx="1651" cy="198"/>
          </a:xfrm>
        </p:grpSpPr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3816" y="2304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2267" y="2379"/>
              <a:ext cx="125" cy="12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V="1">
              <a:off x="2388" y="2368"/>
              <a:ext cx="1368" cy="5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triangl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" name="AutoShape 57"/>
          <p:cNvSpPr>
            <a:spLocks noChangeArrowheads="1"/>
          </p:cNvSpPr>
          <p:nvPr/>
        </p:nvSpPr>
        <p:spPr bwMode="auto">
          <a:xfrm>
            <a:off x="6824663" y="3387744"/>
            <a:ext cx="1541462" cy="523875"/>
          </a:xfrm>
          <a:prstGeom prst="wedgeRoundRectCallout">
            <a:avLst>
              <a:gd name="adj1" fmla="val -75000"/>
              <a:gd name="adj2" fmla="val 75301"/>
              <a:gd name="adj3" fmla="val 16667"/>
            </a:avLst>
          </a:prstGeom>
          <a:solidFill>
            <a:srgbClr val="00FF00"/>
          </a:solidFill>
          <a:ln w="381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自由电子</a:t>
            </a:r>
            <a:endParaRPr lang="zh-CN" altLang="en-US" b="1">
              <a:ea typeface="长城楷体" pitchFamily="49" charset="-122"/>
            </a:endParaRPr>
          </a:p>
        </p:txBody>
      </p:sp>
      <p:sp>
        <p:nvSpPr>
          <p:cNvPr id="58" name="AutoShape 58"/>
          <p:cNvSpPr>
            <a:spLocks noChangeArrowheads="1"/>
          </p:cNvSpPr>
          <p:nvPr/>
        </p:nvSpPr>
        <p:spPr bwMode="auto">
          <a:xfrm>
            <a:off x="598488" y="3343294"/>
            <a:ext cx="1657350" cy="523875"/>
          </a:xfrm>
          <a:prstGeom prst="wedgeRoundRectCallout">
            <a:avLst>
              <a:gd name="adj1" fmla="val 134005"/>
              <a:gd name="adj2" fmla="val 98792"/>
              <a:gd name="adj3" fmla="val 16667"/>
            </a:avLst>
          </a:prstGeom>
          <a:solidFill>
            <a:srgbClr val="00FF00"/>
          </a:solidFill>
          <a:ln w="381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空穴</a:t>
            </a:r>
          </a:p>
        </p:txBody>
      </p:sp>
      <p:sp>
        <p:nvSpPr>
          <p:cNvPr id="59" name="AutoShape 59"/>
          <p:cNvSpPr>
            <a:spLocks noChangeArrowheads="1"/>
          </p:cNvSpPr>
          <p:nvPr/>
        </p:nvSpPr>
        <p:spPr bwMode="auto">
          <a:xfrm>
            <a:off x="6500813" y="5691207"/>
            <a:ext cx="1541462" cy="523875"/>
          </a:xfrm>
          <a:prstGeom prst="wedgeRoundRectCallout">
            <a:avLst>
              <a:gd name="adj1" fmla="val -115657"/>
              <a:gd name="adj2" fmla="val -49731"/>
              <a:gd name="adj3" fmla="val 16667"/>
            </a:avLst>
          </a:prstGeom>
          <a:solidFill>
            <a:srgbClr val="00FF00"/>
          </a:solidFill>
          <a:ln w="381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束缚电子</a:t>
            </a:r>
            <a:endParaRPr lang="zh-CN" altLang="en-US" b="1">
              <a:ea typeface="长城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 autoUpdateAnimBg="0"/>
      <p:bldP spid="58" grpId="0" animBg="1" autoUpdateAnimBg="0"/>
      <p:bldP spid="5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2875" y="201613"/>
            <a:ext cx="563880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4000" b="1">
              <a:solidFill>
                <a:srgbClr val="FF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357166"/>
            <a:ext cx="7772400" cy="1104900"/>
          </a:xfrm>
        </p:spPr>
        <p:txBody>
          <a:bodyPr/>
          <a:lstStyle/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楷体_GB2312" pitchFamily="49" charset="-122"/>
              </a:rPr>
              <a:t>§</a:t>
            </a:r>
            <a:r>
              <a:rPr kumimoji="1"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FF"/>
                </a:solidFill>
                <a:ea typeface="黑体" pitchFamily="49" charset="-122"/>
              </a:rPr>
              <a:t>2.1.3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宋体" pitchFamily="2" charset="-122"/>
              </a:rPr>
              <a:t>本征半导体的导电作用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7158" y="1357298"/>
            <a:ext cx="3968750" cy="525401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长城楷体" pitchFamily="49" charset="-122"/>
              </a:rPr>
              <a:t>3.</a:t>
            </a:r>
            <a:r>
              <a:rPr lang="zh-CN" altLang="en-US" sz="2800" b="1" dirty="0">
                <a:ea typeface="宋体" pitchFamily="2" charset="-122"/>
              </a:rPr>
              <a:t>载流子的产生与复合</a:t>
            </a:r>
            <a:endParaRPr lang="zh-CN" altLang="en-US" sz="2800" b="1" dirty="0">
              <a:ea typeface="长城楷体" pitchFamily="49" charset="-122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2551113" y="2611438"/>
            <a:ext cx="3613150" cy="3505200"/>
            <a:chOff x="519" y="1341"/>
            <a:chExt cx="2276" cy="2208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519" y="1341"/>
              <a:ext cx="2276" cy="2208"/>
              <a:chOff x="1475" y="1296"/>
              <a:chExt cx="2276" cy="2208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2538" y="179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958" y="1763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1981" y="1779"/>
                <a:ext cx="444" cy="32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+4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1638" y="1459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2824" y="1771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2504" y="1467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1966" y="261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>
                <a:off x="1646" y="2314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2868" y="2629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2548" y="2325"/>
                <a:ext cx="1044" cy="10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2538" y="199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3105" y="2339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2916" y="235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2560" y="2661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2560" y="2839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2016" y="235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1678" y="2657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1678" y="2835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2023" y="149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Oval 28"/>
              <p:cNvSpPr>
                <a:spLocks noChangeArrowheads="1"/>
              </p:cNvSpPr>
              <p:nvPr/>
            </p:nvSpPr>
            <p:spPr bwMode="auto">
              <a:xfrm>
                <a:off x="2201" y="149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1656" y="183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auto">
              <a:xfrm>
                <a:off x="1667" y="2002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auto">
              <a:xfrm>
                <a:off x="3112" y="3201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2923" y="3212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4" name="Group 33"/>
              <p:cNvGrpSpPr>
                <a:grpSpLocks/>
              </p:cNvGrpSpPr>
              <p:nvPr/>
            </p:nvGrpSpPr>
            <p:grpSpPr bwMode="auto">
              <a:xfrm>
                <a:off x="3422" y="1830"/>
                <a:ext cx="110" cy="282"/>
                <a:chOff x="3073" y="3321"/>
                <a:chExt cx="110" cy="282"/>
              </a:xfrm>
            </p:grpSpPr>
            <p:sp>
              <p:nvSpPr>
                <p:cNvPr id="53" name="Oval 34"/>
                <p:cNvSpPr>
                  <a:spLocks noChangeArrowheads="1"/>
                </p:cNvSpPr>
                <p:nvPr/>
              </p:nvSpPr>
              <p:spPr bwMode="auto">
                <a:xfrm>
                  <a:off x="3073" y="3492"/>
                  <a:ext cx="102" cy="111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Oval 35"/>
                <p:cNvSpPr>
                  <a:spLocks noChangeArrowheads="1"/>
                </p:cNvSpPr>
                <p:nvPr/>
              </p:nvSpPr>
              <p:spPr bwMode="auto">
                <a:xfrm>
                  <a:off x="3081" y="3321"/>
                  <a:ext cx="102" cy="111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" name="Oval 36"/>
              <p:cNvSpPr>
                <a:spLocks noChangeArrowheads="1"/>
              </p:cNvSpPr>
              <p:nvPr/>
            </p:nvSpPr>
            <p:spPr bwMode="auto">
              <a:xfrm>
                <a:off x="2200" y="3190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37"/>
              <p:cNvSpPr>
                <a:spLocks noChangeArrowheads="1"/>
              </p:cNvSpPr>
              <p:nvPr/>
            </p:nvSpPr>
            <p:spPr bwMode="auto">
              <a:xfrm>
                <a:off x="2030" y="3197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Oval 38"/>
              <p:cNvSpPr>
                <a:spLocks noChangeArrowheads="1"/>
              </p:cNvSpPr>
              <p:nvPr/>
            </p:nvSpPr>
            <p:spPr bwMode="auto">
              <a:xfrm>
                <a:off x="3101" y="1479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Oval 39"/>
              <p:cNvSpPr>
                <a:spLocks noChangeArrowheads="1"/>
              </p:cNvSpPr>
              <p:nvPr/>
            </p:nvSpPr>
            <p:spPr bwMode="auto">
              <a:xfrm>
                <a:off x="2885" y="1476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40"/>
              <p:cNvSpPr>
                <a:spLocks noChangeArrowheads="1"/>
              </p:cNvSpPr>
              <p:nvPr/>
            </p:nvSpPr>
            <p:spPr bwMode="auto">
              <a:xfrm>
                <a:off x="3448" y="2838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41"/>
              <p:cNvSpPr>
                <a:spLocks noChangeArrowheads="1"/>
              </p:cNvSpPr>
              <p:nvPr/>
            </p:nvSpPr>
            <p:spPr bwMode="auto">
              <a:xfrm>
                <a:off x="3455" y="2678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42"/>
              <p:cNvSpPr>
                <a:spLocks/>
              </p:cNvSpPr>
              <p:nvPr/>
            </p:nvSpPr>
            <p:spPr bwMode="auto">
              <a:xfrm>
                <a:off x="3412" y="1502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43"/>
              <p:cNvSpPr>
                <a:spLocks/>
              </p:cNvSpPr>
              <p:nvPr/>
            </p:nvSpPr>
            <p:spPr bwMode="auto">
              <a:xfrm>
                <a:off x="3431" y="2346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 rot="-5400000">
                <a:off x="2015" y="986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45"/>
              <p:cNvSpPr>
                <a:spLocks/>
              </p:cNvSpPr>
              <p:nvPr/>
            </p:nvSpPr>
            <p:spPr bwMode="auto">
              <a:xfrm rot="-5400000">
                <a:off x="2890" y="994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46"/>
              <p:cNvSpPr>
                <a:spLocks/>
              </p:cNvSpPr>
              <p:nvPr/>
            </p:nvSpPr>
            <p:spPr bwMode="auto">
              <a:xfrm rot="5400000" flipV="1">
                <a:off x="2031" y="2843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47"/>
              <p:cNvSpPr>
                <a:spLocks/>
              </p:cNvSpPr>
              <p:nvPr/>
            </p:nvSpPr>
            <p:spPr bwMode="auto">
              <a:xfrm rot="5400000" flipV="1">
                <a:off x="2904" y="2874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8"/>
              <p:cNvSpPr>
                <a:spLocks/>
              </p:cNvSpPr>
              <p:nvPr/>
            </p:nvSpPr>
            <p:spPr bwMode="auto">
              <a:xfrm flipH="1" flipV="1">
                <a:off x="1475" y="1455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9"/>
              <p:cNvSpPr>
                <a:spLocks/>
              </p:cNvSpPr>
              <p:nvPr/>
            </p:nvSpPr>
            <p:spPr bwMode="auto">
              <a:xfrm flipH="1" flipV="1">
                <a:off x="1482" y="2351"/>
                <a:ext cx="320" cy="940"/>
              </a:xfrm>
              <a:custGeom>
                <a:avLst/>
                <a:gdLst>
                  <a:gd name="T0" fmla="*/ 282 w 320"/>
                  <a:gd name="T1" fmla="*/ 18 h 940"/>
                  <a:gd name="T2" fmla="*/ 286 w 320"/>
                  <a:gd name="T3" fmla="*/ 18 h 940"/>
                  <a:gd name="T4" fmla="*/ 142 w 320"/>
                  <a:gd name="T5" fmla="*/ 129 h 940"/>
                  <a:gd name="T6" fmla="*/ 19 w 320"/>
                  <a:gd name="T7" fmla="*/ 340 h 940"/>
                  <a:gd name="T8" fmla="*/ 30 w 320"/>
                  <a:gd name="T9" fmla="*/ 618 h 940"/>
                  <a:gd name="T10" fmla="*/ 157 w 320"/>
                  <a:gd name="T11" fmla="*/ 818 h 940"/>
                  <a:gd name="T12" fmla="*/ 227 w 320"/>
                  <a:gd name="T13" fmla="*/ 885 h 940"/>
                  <a:gd name="T14" fmla="*/ 305 w 320"/>
                  <a:gd name="T15" fmla="*/ 929 h 940"/>
                  <a:gd name="T16" fmla="*/ 316 w 320"/>
                  <a:gd name="T17" fmla="*/ 940 h 940"/>
                  <a:gd name="T18" fmla="*/ 305 w 320"/>
                  <a:gd name="T19" fmla="*/ 929 h 9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0"/>
                  <a:gd name="T31" fmla="*/ 0 h 940"/>
                  <a:gd name="T32" fmla="*/ 320 w 320"/>
                  <a:gd name="T33" fmla="*/ 940 h 9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0" h="940">
                    <a:moveTo>
                      <a:pt x="282" y="18"/>
                    </a:moveTo>
                    <a:cubicBezTo>
                      <a:pt x="283" y="16"/>
                      <a:pt x="309" y="0"/>
                      <a:pt x="286" y="18"/>
                    </a:cubicBezTo>
                    <a:cubicBezTo>
                      <a:pt x="263" y="36"/>
                      <a:pt x="187" y="75"/>
                      <a:pt x="142" y="129"/>
                    </a:cubicBezTo>
                    <a:cubicBezTo>
                      <a:pt x="97" y="183"/>
                      <a:pt x="38" y="259"/>
                      <a:pt x="19" y="340"/>
                    </a:cubicBezTo>
                    <a:cubicBezTo>
                      <a:pt x="0" y="421"/>
                      <a:pt x="7" y="538"/>
                      <a:pt x="30" y="618"/>
                    </a:cubicBezTo>
                    <a:cubicBezTo>
                      <a:pt x="53" y="698"/>
                      <a:pt x="124" y="774"/>
                      <a:pt x="157" y="818"/>
                    </a:cubicBezTo>
                    <a:cubicBezTo>
                      <a:pt x="190" y="862"/>
                      <a:pt x="202" y="867"/>
                      <a:pt x="227" y="885"/>
                    </a:cubicBezTo>
                    <a:cubicBezTo>
                      <a:pt x="252" y="903"/>
                      <a:pt x="290" y="920"/>
                      <a:pt x="305" y="929"/>
                    </a:cubicBezTo>
                    <a:cubicBezTo>
                      <a:pt x="320" y="938"/>
                      <a:pt x="316" y="940"/>
                      <a:pt x="316" y="940"/>
                    </a:cubicBezTo>
                    <a:cubicBezTo>
                      <a:pt x="316" y="940"/>
                      <a:pt x="307" y="931"/>
                      <a:pt x="305" y="92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Text Box 50"/>
              <p:cNvSpPr txBox="1">
                <a:spLocks noChangeArrowheads="1"/>
              </p:cNvSpPr>
              <p:nvPr/>
            </p:nvSpPr>
            <p:spPr bwMode="auto">
              <a:xfrm>
                <a:off x="2825" y="1787"/>
                <a:ext cx="444" cy="32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+4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1989" y="2634"/>
                <a:ext cx="444" cy="32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+4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51" name="Text Box 52"/>
              <p:cNvSpPr txBox="1">
                <a:spLocks noChangeArrowheads="1"/>
              </p:cNvSpPr>
              <p:nvPr/>
            </p:nvSpPr>
            <p:spPr bwMode="auto">
              <a:xfrm>
                <a:off x="2877" y="2653"/>
                <a:ext cx="444" cy="327"/>
              </a:xfrm>
              <a:prstGeom prst="rect">
                <a:avLst/>
              </a:prstGeom>
              <a:noFill/>
              <a:ln w="38100">
                <a:noFill/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bg1"/>
                    </a:solidFill>
                    <a:ea typeface="长城楷体" pitchFamily="49" charset="-122"/>
                  </a:rPr>
                  <a:t>+4</a:t>
                </a:r>
                <a:endParaRPr lang="en-US" altLang="zh-CN" sz="3200" b="1">
                  <a:solidFill>
                    <a:schemeClr val="bg1"/>
                  </a:solidFill>
                  <a:ea typeface="长城楷体" pitchFamily="49" charset="-122"/>
                </a:endParaRPr>
              </a:p>
            </p:txBody>
          </p:sp>
          <p:sp>
            <p:nvSpPr>
              <p:cNvPr id="52" name="Oval 53"/>
              <p:cNvSpPr>
                <a:spLocks noChangeArrowheads="1"/>
              </p:cNvSpPr>
              <p:nvPr/>
            </p:nvSpPr>
            <p:spPr bwMode="auto">
              <a:xfrm>
                <a:off x="2179" y="2344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Oval 54"/>
            <p:cNvSpPr>
              <a:spLocks noChangeArrowheads="1"/>
            </p:cNvSpPr>
            <p:nvPr/>
          </p:nvSpPr>
          <p:spPr bwMode="auto">
            <a:xfrm>
              <a:off x="2646" y="2249"/>
              <a:ext cx="102" cy="111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Oval 55"/>
            <p:cNvSpPr>
              <a:spLocks noChangeArrowheads="1"/>
            </p:cNvSpPr>
            <p:nvPr/>
          </p:nvSpPr>
          <p:spPr bwMode="auto">
            <a:xfrm>
              <a:off x="1208" y="2379"/>
              <a:ext cx="125" cy="12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Text Box 56"/>
          <p:cNvSpPr txBox="1">
            <a:spLocks noChangeArrowheads="1"/>
          </p:cNvSpPr>
          <p:nvPr/>
        </p:nvSpPr>
        <p:spPr bwMode="auto">
          <a:xfrm>
            <a:off x="642910" y="1714488"/>
            <a:ext cx="7599363" cy="822325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ea typeface="宋体" pitchFamily="2" charset="-122"/>
              </a:rPr>
              <a:t>本征半导体中存在数量相等的两种载流子，即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自由电子</a:t>
            </a:r>
            <a:r>
              <a:rPr lang="zh-CN" altLang="en-US" b="1" dirty="0">
                <a:ea typeface="宋体" pitchFamily="2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空穴</a:t>
            </a:r>
            <a:r>
              <a:rPr lang="zh-CN" altLang="en-US" b="1" dirty="0">
                <a:ea typeface="宋体" pitchFamily="2" charset="-122"/>
              </a:rPr>
              <a:t>。</a:t>
            </a:r>
          </a:p>
        </p:txBody>
      </p:sp>
      <p:grpSp>
        <p:nvGrpSpPr>
          <p:cNvPr id="56" name="Group 57"/>
          <p:cNvGrpSpPr>
            <a:grpSpLocks/>
          </p:cNvGrpSpPr>
          <p:nvPr/>
        </p:nvGrpSpPr>
        <p:grpSpPr bwMode="auto">
          <a:xfrm>
            <a:off x="3663950" y="3705225"/>
            <a:ext cx="774700" cy="744538"/>
            <a:chOff x="1012" y="2160"/>
            <a:chExt cx="488" cy="469"/>
          </a:xfrm>
        </p:grpSpPr>
        <p:grpSp>
          <p:nvGrpSpPr>
            <p:cNvPr id="57" name="Group 58"/>
            <p:cNvGrpSpPr>
              <a:grpSpLocks/>
            </p:cNvGrpSpPr>
            <p:nvPr/>
          </p:nvGrpSpPr>
          <p:grpSpPr bwMode="auto">
            <a:xfrm>
              <a:off x="1012" y="2160"/>
              <a:ext cx="488" cy="469"/>
              <a:chOff x="1220" y="2030"/>
              <a:chExt cx="488" cy="469"/>
            </a:xfrm>
          </p:grpSpPr>
          <p:sp>
            <p:nvSpPr>
              <p:cNvPr id="59" name="Oval 59"/>
              <p:cNvSpPr>
                <a:spLocks noChangeArrowheads="1"/>
              </p:cNvSpPr>
              <p:nvPr/>
            </p:nvSpPr>
            <p:spPr bwMode="auto">
              <a:xfrm>
                <a:off x="1220" y="2388"/>
                <a:ext cx="102" cy="111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Oval 60"/>
              <p:cNvSpPr>
                <a:spLocks noChangeArrowheads="1"/>
              </p:cNvSpPr>
              <p:nvPr/>
            </p:nvSpPr>
            <p:spPr bwMode="auto">
              <a:xfrm>
                <a:off x="1583" y="2030"/>
                <a:ext cx="125" cy="12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 flipH="1">
              <a:off x="1127" y="2279"/>
              <a:ext cx="250" cy="2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4">
      <a:dk1>
        <a:sysClr val="windowText" lastClr="000000"/>
      </a:dk1>
      <a:lt1>
        <a:sysClr val="window" lastClr="FFFFFF"/>
      </a:lt1>
      <a:dk2>
        <a:srgbClr val="014C83"/>
      </a:dk2>
      <a:lt2>
        <a:srgbClr val="EEECE1"/>
      </a:lt2>
      <a:accent1>
        <a:srgbClr val="014C8D"/>
      </a:accent1>
      <a:accent2>
        <a:srgbClr val="012E57"/>
      </a:accent2>
      <a:accent3>
        <a:srgbClr val="24673E"/>
      </a:accent3>
      <a:accent4>
        <a:srgbClr val="3371A4"/>
      </a:accent4>
      <a:accent5>
        <a:srgbClr val="4BACC6"/>
      </a:accent5>
      <a:accent6>
        <a:srgbClr val="7FA6C7"/>
      </a:accent6>
      <a:hlink>
        <a:srgbClr val="0000FF"/>
      </a:hlink>
      <a:folHlink>
        <a:srgbClr val="CDDBE8"/>
      </a:folHlink>
    </a:clrScheme>
    <a:fontScheme name="微软雅黑">
      <a:majorFont>
        <a:latin typeface="Franklin Gothic Medium"/>
        <a:ea typeface="微软雅黑"/>
        <a:cs typeface=""/>
      </a:majorFont>
      <a:minorFont>
        <a:latin typeface="Franklin Gothic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</TotalTime>
  <Words>2879</Words>
  <Application>Microsoft Office PowerPoint</Application>
  <PresentationFormat>全屏显示(4:3)</PresentationFormat>
  <Paragraphs>603</Paragraphs>
  <Slides>64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84" baseType="lpstr">
      <vt:lpstr>Monotype Sorts</vt:lpstr>
      <vt:lpstr>黑体</vt:lpstr>
      <vt:lpstr>楷体_GB2312</vt:lpstr>
      <vt:lpstr>隶书</vt:lpstr>
      <vt:lpstr>宋体</vt:lpstr>
      <vt:lpstr>微软雅黑</vt:lpstr>
      <vt:lpstr>幼圆</vt:lpstr>
      <vt:lpstr>长城楷体</vt:lpstr>
      <vt:lpstr>Arial</vt:lpstr>
      <vt:lpstr>Calibri</vt:lpstr>
      <vt:lpstr>Franklin Gothic Medium</vt:lpstr>
      <vt:lpstr>Monotype Corsiva</vt:lpstr>
      <vt:lpstr>Symbol</vt:lpstr>
      <vt:lpstr>Times New Roman</vt:lpstr>
      <vt:lpstr>Wingdings</vt:lpstr>
      <vt:lpstr>Office 主题​​</vt:lpstr>
      <vt:lpstr>公式</vt:lpstr>
      <vt:lpstr>BMP 图象</vt:lpstr>
      <vt:lpstr>图片</vt:lpstr>
      <vt:lpstr>Equation</vt:lpstr>
      <vt:lpstr>PowerPoint 演示文稿</vt:lpstr>
      <vt:lpstr>PowerPoint 演示文稿</vt:lpstr>
      <vt:lpstr>§2.1.1  半导体材料</vt:lpstr>
      <vt:lpstr>§2.1.1  半导体材料</vt:lpstr>
      <vt:lpstr>§ 2.1.2  半导体的共价键结构</vt:lpstr>
      <vt:lpstr>§ 2.1.2  半导体的共价键结构</vt:lpstr>
      <vt:lpstr>PowerPoint 演示文稿</vt:lpstr>
      <vt:lpstr>§ 2.1.3 本征半导体的导电作用</vt:lpstr>
      <vt:lpstr>§ 2.1.3 本征半导体的导电作用</vt:lpstr>
      <vt:lpstr>§ 2.1.4  杂质半导体</vt:lpstr>
      <vt:lpstr>§ 2.1.4  杂质半导体</vt:lpstr>
      <vt:lpstr>PowerPoint 演示文稿</vt:lpstr>
      <vt:lpstr>§ 2.2.2  PN 结的形成</vt:lpstr>
      <vt:lpstr>§ 2.2.2  PN 结的形成</vt:lpstr>
      <vt:lpstr>§ 2.2.2  PN 结的形成</vt:lpstr>
      <vt:lpstr>§ 2.2.3  PN 结的单向导电性</vt:lpstr>
      <vt:lpstr>§ 2.2.3  PN 结的单向导电性</vt:lpstr>
      <vt:lpstr>PowerPoint 演示文稿</vt:lpstr>
      <vt:lpstr>§ 2.2.4  PN 结的反向击穿</vt:lpstr>
      <vt:lpstr>§ 2.2.5  PN 结的电容效应</vt:lpstr>
      <vt:lpstr>§ 2.2.5  PN 结的电容效应</vt:lpstr>
      <vt:lpstr>§ 2.2.5  PN 结的电容效应</vt:lpstr>
      <vt:lpstr>§ 2.2.5  PN 结的电容效应</vt:lpstr>
      <vt:lpstr>PowerPoint 演示文稿</vt:lpstr>
      <vt:lpstr>PowerPoint 演示文稿</vt:lpstr>
      <vt:lpstr>§ 2.3.1  半导体二极管的结构</vt:lpstr>
      <vt:lpstr>§ 2.3.1  半导体二极管的结构</vt:lpstr>
      <vt:lpstr>§ 2.3.1  半导体二极管的结构</vt:lpstr>
      <vt:lpstr>§ 2.3.1  半导体二极管的结构</vt:lpstr>
      <vt:lpstr>§ 2.3.1  半导体二极管的结构</vt:lpstr>
      <vt:lpstr>PowerPoint 演示文稿</vt:lpstr>
      <vt:lpstr>PowerPoint 演示文稿</vt:lpstr>
      <vt:lpstr>§2.3.3 二极管的参数</vt:lpstr>
      <vt:lpstr>§2.3.3 二极管的参数</vt:lpstr>
      <vt:lpstr>§2.3.3 二极管的参数</vt:lpstr>
      <vt:lpstr>PowerPoint 演示文稿</vt:lpstr>
      <vt:lpstr> §2.4.1二极管电路的图解分析方法</vt:lpstr>
      <vt:lpstr> §2.4.1二极管电路的图解分析方法</vt:lpstr>
      <vt:lpstr> §2.4.2二极管电路的简化模型分析方法</vt:lpstr>
      <vt:lpstr>PowerPoint 演示文稿</vt:lpstr>
      <vt:lpstr>PowerPoint 演示文稿</vt:lpstr>
      <vt:lpstr>PowerPoint 演示文稿</vt:lpstr>
      <vt:lpstr> 二极管电路分析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§2.5.1  齐纳二极管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wangjing</dc:creator>
  <cp:lastModifiedBy>fan yp</cp:lastModifiedBy>
  <cp:revision>619</cp:revision>
  <dcterms:created xsi:type="dcterms:W3CDTF">2011-06-03T14:53:06Z</dcterms:created>
  <dcterms:modified xsi:type="dcterms:W3CDTF">2020-09-27T14:03:21Z</dcterms:modified>
</cp:coreProperties>
</file>