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7" r:id="rId2"/>
    <p:sldId id="266" r:id="rId3"/>
    <p:sldId id="267" r:id="rId4"/>
    <p:sldId id="268" r:id="rId5"/>
    <p:sldId id="269" r:id="rId6"/>
    <p:sldId id="27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5" r:id="rId31"/>
    <p:sldId id="406" r:id="rId32"/>
    <p:sldId id="407" r:id="rId33"/>
    <p:sldId id="408" r:id="rId34"/>
    <p:sldId id="456" r:id="rId35"/>
    <p:sldId id="409" r:id="rId36"/>
    <p:sldId id="410" r:id="rId37"/>
    <p:sldId id="411" r:id="rId38"/>
    <p:sldId id="412" r:id="rId39"/>
    <p:sldId id="413" r:id="rId40"/>
    <p:sldId id="414" r:id="rId41"/>
    <p:sldId id="455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48" r:id="rId59"/>
    <p:sldId id="449" r:id="rId60"/>
    <p:sldId id="450" r:id="rId61"/>
    <p:sldId id="451" r:id="rId62"/>
    <p:sldId id="452" r:id="rId63"/>
    <p:sldId id="453" r:id="rId64"/>
    <p:sldId id="454" r:id="rId65"/>
    <p:sldId id="431" r:id="rId66"/>
    <p:sldId id="432" r:id="rId67"/>
    <p:sldId id="433" r:id="rId68"/>
    <p:sldId id="434" r:id="rId69"/>
    <p:sldId id="436" r:id="rId70"/>
    <p:sldId id="437" r:id="rId71"/>
    <p:sldId id="438" r:id="rId72"/>
    <p:sldId id="439" r:id="rId73"/>
    <p:sldId id="440" r:id="rId74"/>
    <p:sldId id="441" r:id="rId75"/>
    <p:sldId id="442" r:id="rId76"/>
    <p:sldId id="443" r:id="rId77"/>
    <p:sldId id="444" r:id="rId78"/>
    <p:sldId id="445" r:id="rId79"/>
    <p:sldId id="446" r:id="rId80"/>
    <p:sldId id="447" r:id="rId81"/>
    <p:sldId id="264" r:id="rId8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FF"/>
    <a:srgbClr val="0000CC"/>
    <a:srgbClr val="000099"/>
    <a:srgbClr val="008000"/>
    <a:srgbClr val="FF9933"/>
    <a:srgbClr val="FF6600"/>
    <a:srgbClr val="BFBFBF"/>
    <a:srgbClr val="00CC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3916" autoAdjust="0"/>
  </p:normalViewPr>
  <p:slideViewPr>
    <p:cSldViewPr>
      <p:cViewPr varScale="1">
        <p:scale>
          <a:sx n="108" d="100"/>
          <a:sy n="108" d="100"/>
        </p:scale>
        <p:origin x="18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8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10.jpeg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29.wmf"/><Relationship Id="rId1" Type="http://schemas.openxmlformats.org/officeDocument/2006/relationships/image" Target="../media/image13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png"/><Relationship Id="rId6" Type="http://schemas.openxmlformats.org/officeDocument/2006/relationships/image" Target="../media/image146.wmf"/><Relationship Id="rId5" Type="http://schemas.openxmlformats.org/officeDocument/2006/relationships/image" Target="../media/image145.png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42.wmf"/><Relationship Id="rId1" Type="http://schemas.openxmlformats.org/officeDocument/2006/relationships/image" Target="../media/image169.png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image" Target="../media/image187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Relationship Id="rId14" Type="http://schemas.openxmlformats.org/officeDocument/2006/relationships/image" Target="../media/image18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image" Target="../media/image204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12" Type="http://schemas.openxmlformats.org/officeDocument/2006/relationships/image" Target="../media/image203.wmf"/><Relationship Id="rId17" Type="http://schemas.openxmlformats.org/officeDocument/2006/relationships/image" Target="../media/image208.wmf"/><Relationship Id="rId2" Type="http://schemas.openxmlformats.org/officeDocument/2006/relationships/image" Target="../media/image193.wmf"/><Relationship Id="rId16" Type="http://schemas.openxmlformats.org/officeDocument/2006/relationships/image" Target="../media/image207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11" Type="http://schemas.openxmlformats.org/officeDocument/2006/relationships/image" Target="../media/image202.wmf"/><Relationship Id="rId5" Type="http://schemas.openxmlformats.org/officeDocument/2006/relationships/image" Target="../media/image196.wmf"/><Relationship Id="rId15" Type="http://schemas.openxmlformats.org/officeDocument/2006/relationships/image" Target="../media/image20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Relationship Id="rId14" Type="http://schemas.openxmlformats.org/officeDocument/2006/relationships/image" Target="../media/image20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4" Type="http://schemas.openxmlformats.org/officeDocument/2006/relationships/image" Target="../media/image24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7" Type="http://schemas.openxmlformats.org/officeDocument/2006/relationships/image" Target="../media/image249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10.jpeg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4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png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4.wmf"/><Relationship Id="rId5" Type="http://schemas.openxmlformats.org/officeDocument/2006/relationships/image" Target="../media/image59.wmf"/><Relationship Id="rId10" Type="http://schemas.openxmlformats.org/officeDocument/2006/relationships/image" Target="../media/image10.jpeg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1E56BD-BFE8-4F88-AD1A-BDCA82D3554E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4529E146-70BB-460D-BD2D-DE9BC0509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F64809-DF6E-48CA-A8AD-4943DDD4883B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98BD8774-C86D-4B79-B95C-ABCDA8FF90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787218"/>
            <a:ext cx="6400800" cy="38515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84165-A992-4C25-ADBB-240F2E00FD0A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7F82-36AD-4AC8-BCF9-10F6CCF8A5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E1C4-F614-44AC-A4DC-FFF6E11E6BAD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B781-29C2-44F2-A0EA-7BEC2AFED7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29B6E-93F6-4830-B1F7-A6A4061E1A8C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6947A-BA13-4E07-9A25-D6B0217FF5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1BA27-B2A0-46AD-80E7-3ACF6EA6BB24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CA43-F6AC-4CEB-B3F3-D79930C7A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2CD53-0613-40E9-8156-8F994D81C0D9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278D1-79F7-4C12-9BB5-4F8416618A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A2601-0348-4001-9F01-2967B1628E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-8587" y="6194107"/>
            <a:ext cx="9144001" cy="647251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-1" y="-30478"/>
            <a:ext cx="9144001" cy="78078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>
          <a:xfrm>
            <a:off x="38270" y="6396553"/>
            <a:ext cx="1439862" cy="283844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de-DE" altLang="en-US" sz="1200" b="1" i="1" dirty="0">
                <a:solidFill>
                  <a:schemeClr val="bg1"/>
                </a:solidFill>
                <a:latin typeface="微软雅黑" pitchFamily="34" charset="-122"/>
              </a:rPr>
              <a:t> </a:t>
            </a:r>
            <a:fld id="{D732C70F-6D0A-4017-B14A-7833A2AB43AF}" type="slidenum">
              <a:rPr lang="zh-CN" altLang="en-US" sz="1200" b="1" i="1">
                <a:solidFill>
                  <a:schemeClr val="bg1"/>
                </a:solidFill>
                <a:latin typeface="微软雅黑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 i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9" name="灯片编号占位符 3"/>
          <p:cNvSpPr txBox="1">
            <a:spLocks/>
          </p:cNvSpPr>
          <p:nvPr userDrawn="1"/>
        </p:nvSpPr>
        <p:spPr>
          <a:xfrm>
            <a:off x="3347864" y="6343651"/>
            <a:ext cx="4527550" cy="36957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国家自然科学基金申请经验交流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图片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464" y="6193156"/>
            <a:ext cx="12525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29" y="-27384"/>
            <a:ext cx="5832475" cy="77724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758018"/>
            <a:ext cx="7920880" cy="385158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" y="6400425"/>
            <a:ext cx="9144001" cy="457574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-1" y="-27384"/>
            <a:ext cx="9144001" cy="694372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3"/>
          <p:cNvSpPr txBox="1">
            <a:spLocks/>
          </p:cNvSpPr>
          <p:nvPr userDrawn="1"/>
        </p:nvSpPr>
        <p:spPr>
          <a:xfrm>
            <a:off x="179388" y="6486526"/>
            <a:ext cx="1439862" cy="283844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de-DE" altLang="en-US" sz="1200" b="1">
                <a:solidFill>
                  <a:schemeClr val="bg1"/>
                </a:solidFill>
                <a:latin typeface="微软雅黑" pitchFamily="34" charset="-122"/>
              </a:rPr>
              <a:t> </a:t>
            </a:r>
            <a:fld id="{4B76F48F-D62A-45C5-8A13-075D51B91A29}" type="slidenum">
              <a:rPr lang="zh-CN" altLang="en-US" sz="1200" b="1">
                <a:solidFill>
                  <a:schemeClr val="bg1"/>
                </a:solidFill>
                <a:latin typeface="微软雅黑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464" y="-26670"/>
            <a:ext cx="1252537" cy="6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29" y="-30479"/>
            <a:ext cx="5832475" cy="77724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1" y="6400425"/>
            <a:ext cx="9144001" cy="457574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灯片编号占位符 3"/>
          <p:cNvSpPr txBox="1">
            <a:spLocks/>
          </p:cNvSpPr>
          <p:nvPr userDrawn="1"/>
        </p:nvSpPr>
        <p:spPr>
          <a:xfrm>
            <a:off x="179388" y="6486526"/>
            <a:ext cx="1439862" cy="283844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de-DE" altLang="en-US" sz="1200" b="1">
                <a:solidFill>
                  <a:schemeClr val="bg1"/>
                </a:solidFill>
                <a:latin typeface="微软雅黑" pitchFamily="34" charset="-122"/>
              </a:rPr>
              <a:t> </a:t>
            </a:r>
            <a:fld id="{19E87897-4B5D-4905-90AB-D59B8503425C}" type="slidenum">
              <a:rPr lang="zh-CN" altLang="en-US" sz="1200" b="1">
                <a:solidFill>
                  <a:schemeClr val="bg1"/>
                </a:solidFill>
                <a:latin typeface="微软雅黑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4" name="灯片编号占位符 3"/>
          <p:cNvSpPr txBox="1">
            <a:spLocks/>
          </p:cNvSpPr>
          <p:nvPr userDrawn="1"/>
        </p:nvSpPr>
        <p:spPr>
          <a:xfrm>
            <a:off x="6973889" y="6465570"/>
            <a:ext cx="2422525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XXXXXXXXXXXXXXXXX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0159F-DA7C-428D-B72B-D33280EDB5D7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E5928-0867-4022-96F8-1C27B502A7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96DC3-E16D-462E-B0C4-8D0E47E8AB97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0BC1A-3CE9-48E4-A805-81A61F98EC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E4A53-3CE7-49FC-A532-580FB697CEB8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55A0D-1857-41BF-A1F2-C9C46C210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8DBD7-6809-473D-81B3-D754D5DABD06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6D0B-A756-49DE-8DE6-CEDE99A8FA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00B6-F743-44EB-85D6-D573983501A2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9059-AAAA-478D-8CC5-F175A68DA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408257-5690-4A82-8F85-3BD54B333D69}" type="datetimeFigureOut">
              <a:rPr lang="zh-CN" altLang="en-US"/>
              <a:pPr>
                <a:defRPr/>
              </a:pPr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986"/>
            <a:ext cx="28956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8366F74-2AF8-416A-A078-676DFC9BF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203" r:id="rId2"/>
    <p:sldLayoutId id="2147484204" r:id="rId3"/>
    <p:sldLayoutId id="2147484205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8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4" Type="http://schemas.openxmlformats.org/officeDocument/2006/relationships/slide" Target="slide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5" Type="http://schemas.openxmlformats.org/officeDocument/2006/relationships/slide" Target="slide81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slide" Target="slide8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slide" Target="slide8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slide" Target="slide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" Target="slide8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29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6.xml"/><Relationship Id="rId5" Type="http://schemas.openxmlformats.org/officeDocument/2006/relationships/slide" Target="slide81.xml"/><Relationship Id="rId4" Type="http://schemas.openxmlformats.org/officeDocument/2006/relationships/slide" Target="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slide" Target="slide8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jpeg"/><Relationship Id="rId5" Type="http://schemas.openxmlformats.org/officeDocument/2006/relationships/slide" Target="slide81.xml"/><Relationship Id="rId4" Type="http://schemas.openxmlformats.org/officeDocument/2006/relationships/image" Target="../media/image4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jpeg"/><Relationship Id="rId4" Type="http://schemas.openxmlformats.org/officeDocument/2006/relationships/slide" Target="slide8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5" Type="http://schemas.openxmlformats.org/officeDocument/2006/relationships/slide" Target="slide81.xml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png"/><Relationship Id="rId5" Type="http://schemas.openxmlformats.org/officeDocument/2006/relationships/oleObject" Target="../embeddings/oleObject17.bin"/><Relationship Id="rId4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png"/><Relationship Id="rId5" Type="http://schemas.openxmlformats.org/officeDocument/2006/relationships/oleObject" Target="../embeddings/oleObject18.bin"/><Relationship Id="rId4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9.xml"/><Relationship Id="rId4" Type="http://schemas.openxmlformats.org/officeDocument/2006/relationships/slide" Target="slide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61.wmf"/><Relationship Id="rId26" Type="http://schemas.openxmlformats.org/officeDocument/2006/relationships/image" Target="../media/image65.png"/><Relationship Id="rId3" Type="http://schemas.openxmlformats.org/officeDocument/2006/relationships/audio" Target="../media/audio2.wav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26.bin"/><Relationship Id="rId25" Type="http://schemas.openxmlformats.org/officeDocument/2006/relationships/image" Target="../media/image10.jpeg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27.bin"/><Relationship Id="rId4" Type="http://schemas.openxmlformats.org/officeDocument/2006/relationships/slide" Target="slide81.xml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29" Type="http://schemas.openxmlformats.org/officeDocument/2006/relationships/image" Target="../media/image10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78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37.bin"/><Relationship Id="rId4" Type="http://schemas.openxmlformats.org/officeDocument/2006/relationships/slide" Target="slide81.xml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4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9.xml"/><Relationship Id="rId5" Type="http://schemas.openxmlformats.org/officeDocument/2006/relationships/slide" Target="slide81.xml"/><Relationship Id="rId4" Type="http://schemas.openxmlformats.org/officeDocument/2006/relationships/slide" Target="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46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81.wmf"/><Relationship Id="rId4" Type="http://schemas.openxmlformats.org/officeDocument/2006/relationships/slide" Target="slide81.xml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83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8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51.bin"/><Relationship Id="rId3" Type="http://schemas.openxmlformats.org/officeDocument/2006/relationships/slide" Target="slide81.xml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88.wmf"/><Relationship Id="rId4" Type="http://schemas.openxmlformats.org/officeDocument/2006/relationships/image" Target="../media/image91.png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9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93.jpeg"/><Relationship Id="rId4" Type="http://schemas.openxmlformats.org/officeDocument/2006/relationships/slide" Target="slide8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jpeg"/><Relationship Id="rId3" Type="http://schemas.openxmlformats.org/officeDocument/2006/relationships/audio" Target="../media/audio1.wav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3.bin"/><Relationship Id="rId5" Type="http://schemas.openxmlformats.org/officeDocument/2006/relationships/slide" Target="slide81.xml"/><Relationship Id="rId4" Type="http://schemas.openxmlformats.org/officeDocument/2006/relationships/audio" Target="../media/audio2.wav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6.wmf"/><Relationship Id="rId11" Type="http://schemas.openxmlformats.org/officeDocument/2006/relationships/image" Target="../media/image99.jpeg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98.wmf"/><Relationship Id="rId4" Type="http://schemas.openxmlformats.org/officeDocument/2006/relationships/slide" Target="slide81.xml"/><Relationship Id="rId9" Type="http://schemas.openxmlformats.org/officeDocument/2006/relationships/oleObject" Target="../embeddings/oleObject5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0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104.wmf"/><Relationship Id="rId3" Type="http://schemas.openxmlformats.org/officeDocument/2006/relationships/audio" Target="../media/audio1.wav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103.wmf"/><Relationship Id="rId5" Type="http://schemas.openxmlformats.org/officeDocument/2006/relationships/image" Target="../media/image100.jpeg"/><Relationship Id="rId10" Type="http://schemas.openxmlformats.org/officeDocument/2006/relationships/oleObject" Target="../embeddings/oleObject59.bin"/><Relationship Id="rId4" Type="http://schemas.openxmlformats.org/officeDocument/2006/relationships/audio" Target="../media/audio2.wav"/><Relationship Id="rId9" Type="http://schemas.openxmlformats.org/officeDocument/2006/relationships/image" Target="../media/image10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06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61.bin"/><Relationship Id="rId4" Type="http://schemas.openxmlformats.org/officeDocument/2006/relationships/slide" Target="slide8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10.jpe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slide" Target="slide8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113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109.wmf"/><Relationship Id="rId4" Type="http://schemas.openxmlformats.org/officeDocument/2006/relationships/slide" Target="slide81.xml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11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69.bin"/><Relationship Id="rId4" Type="http://schemas.openxmlformats.org/officeDocument/2006/relationships/slide" Target="slide8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74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120.jpeg"/><Relationship Id="rId10" Type="http://schemas.openxmlformats.org/officeDocument/2006/relationships/image" Target="../media/image117.wmf"/><Relationship Id="rId4" Type="http://schemas.openxmlformats.org/officeDocument/2006/relationships/slide" Target="slide81.xml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11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124.wmf"/><Relationship Id="rId3" Type="http://schemas.openxmlformats.org/officeDocument/2006/relationships/audio" Target="../media/audio1.wav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123.wmf"/><Relationship Id="rId5" Type="http://schemas.openxmlformats.org/officeDocument/2006/relationships/slide" Target="slide81.xml"/><Relationship Id="rId10" Type="http://schemas.openxmlformats.org/officeDocument/2006/relationships/oleObject" Target="../embeddings/oleObject77.bin"/><Relationship Id="rId4" Type="http://schemas.openxmlformats.org/officeDocument/2006/relationships/audio" Target="../media/audio2.wav"/><Relationship Id="rId9" Type="http://schemas.openxmlformats.org/officeDocument/2006/relationships/image" Target="../media/image122.wmf"/><Relationship Id="rId14" Type="http://schemas.openxmlformats.org/officeDocument/2006/relationships/image" Target="../media/image12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132.wmf"/><Relationship Id="rId26" Type="http://schemas.openxmlformats.org/officeDocument/2006/relationships/image" Target="../media/image136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135.w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86.bin"/><Relationship Id="rId4" Type="http://schemas.openxmlformats.org/officeDocument/2006/relationships/slide" Target="slide81.xml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Relationship Id="rId27" Type="http://schemas.openxmlformats.org/officeDocument/2006/relationships/image" Target="../media/image13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audio" Target="../media/audio1.wav"/><Relationship Id="rId7" Type="http://schemas.openxmlformats.org/officeDocument/2006/relationships/image" Target="../media/image138.wmf"/><Relationship Id="rId12" Type="http://schemas.openxmlformats.org/officeDocument/2006/relationships/slide" Target="slide8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39.wmf"/><Relationship Id="rId5" Type="http://schemas.openxmlformats.org/officeDocument/2006/relationships/image" Target="../media/image140.png"/><Relationship Id="rId10" Type="http://schemas.openxmlformats.org/officeDocument/2006/relationships/oleObject" Target="../embeddings/oleObject92.bin"/><Relationship Id="rId4" Type="http://schemas.openxmlformats.org/officeDocument/2006/relationships/audio" Target="../media/audio2.wav"/><Relationship Id="rId9" Type="http://schemas.openxmlformats.org/officeDocument/2006/relationships/image" Target="../media/image12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45.png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141.png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4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02.bin"/><Relationship Id="rId21" Type="http://schemas.openxmlformats.org/officeDocument/2006/relationships/image" Target="../media/image159.png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5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18" Type="http://schemas.openxmlformats.org/officeDocument/2006/relationships/image" Target="../media/image17.wmf"/><Relationship Id="rId3" Type="http://schemas.openxmlformats.org/officeDocument/2006/relationships/image" Target="../media/image19.png"/><Relationship Id="rId21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11.bin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png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16.bin"/><Relationship Id="rId18" Type="http://schemas.openxmlformats.org/officeDocument/2006/relationships/oleObject" Target="../embeddings/oleObject118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64.wmf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66.wmf"/><Relationship Id="rId20" Type="http://schemas.openxmlformats.org/officeDocument/2006/relationships/image" Target="../media/image168.png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63.wmf"/><Relationship Id="rId19" Type="http://schemas.openxmlformats.org/officeDocument/2006/relationships/image" Target="../media/image167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6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71.wmf"/><Relationship Id="rId4" Type="http://schemas.openxmlformats.org/officeDocument/2006/relationships/image" Target="../media/image169.png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7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82.wmf"/><Relationship Id="rId26" Type="http://schemas.openxmlformats.org/officeDocument/2006/relationships/image" Target="../media/image185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81.wmf"/><Relationship Id="rId20" Type="http://schemas.openxmlformats.org/officeDocument/2006/relationships/image" Target="../media/image10.jpeg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84.wmf"/><Relationship Id="rId32" Type="http://schemas.openxmlformats.org/officeDocument/2006/relationships/image" Target="../media/image188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86.wmf"/><Relationship Id="rId10" Type="http://schemas.openxmlformats.org/officeDocument/2006/relationships/image" Target="../media/image178.wmf"/><Relationship Id="rId19" Type="http://schemas.openxmlformats.org/officeDocument/2006/relationships/image" Target="../media/image189.png"/><Relationship Id="rId31" Type="http://schemas.openxmlformats.org/officeDocument/2006/relationships/oleObject" Target="../embeddings/oleObject139.bin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80.wmf"/><Relationship Id="rId22" Type="http://schemas.openxmlformats.org/officeDocument/2006/relationships/image" Target="../media/image183.w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187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6.wmf"/><Relationship Id="rId18" Type="http://schemas.openxmlformats.org/officeDocument/2006/relationships/oleObject" Target="../embeddings/oleObject148.bin"/><Relationship Id="rId26" Type="http://schemas.openxmlformats.org/officeDocument/2006/relationships/oleObject" Target="../embeddings/oleObject152.bin"/><Relationship Id="rId39" Type="http://schemas.openxmlformats.org/officeDocument/2006/relationships/image" Target="../media/image190.png"/><Relationship Id="rId21" Type="http://schemas.openxmlformats.org/officeDocument/2006/relationships/image" Target="../media/image200.wmf"/><Relationship Id="rId34" Type="http://schemas.openxmlformats.org/officeDocument/2006/relationships/oleObject" Target="../embeddings/oleObject156.bin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98.wmf"/><Relationship Id="rId25" Type="http://schemas.openxmlformats.org/officeDocument/2006/relationships/image" Target="../media/image202.wmf"/><Relationship Id="rId33" Type="http://schemas.openxmlformats.org/officeDocument/2006/relationships/image" Target="../media/image206.wmf"/><Relationship Id="rId38" Type="http://schemas.openxmlformats.org/officeDocument/2006/relationships/oleObject" Target="../embeddings/oleObject158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29" Type="http://schemas.openxmlformats.org/officeDocument/2006/relationships/image" Target="../media/image20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144.bin"/><Relationship Id="rId24" Type="http://schemas.openxmlformats.org/officeDocument/2006/relationships/oleObject" Target="../embeddings/oleObject151.bin"/><Relationship Id="rId32" Type="http://schemas.openxmlformats.org/officeDocument/2006/relationships/oleObject" Target="../embeddings/oleObject155.bin"/><Relationship Id="rId37" Type="http://schemas.openxmlformats.org/officeDocument/2006/relationships/image" Target="../media/image208.wmf"/><Relationship Id="rId40" Type="http://schemas.openxmlformats.org/officeDocument/2006/relationships/image" Target="../media/image191.png"/><Relationship Id="rId5" Type="http://schemas.openxmlformats.org/officeDocument/2006/relationships/oleObject" Target="../embeddings/oleObject141.bin"/><Relationship Id="rId15" Type="http://schemas.openxmlformats.org/officeDocument/2006/relationships/image" Target="../media/image197.wmf"/><Relationship Id="rId23" Type="http://schemas.openxmlformats.org/officeDocument/2006/relationships/image" Target="../media/image201.wmf"/><Relationship Id="rId28" Type="http://schemas.openxmlformats.org/officeDocument/2006/relationships/oleObject" Target="../embeddings/oleObject153.bin"/><Relationship Id="rId36" Type="http://schemas.openxmlformats.org/officeDocument/2006/relationships/oleObject" Target="../embeddings/oleObject157.bin"/><Relationship Id="rId10" Type="http://schemas.openxmlformats.org/officeDocument/2006/relationships/image" Target="../media/image195.wmf"/><Relationship Id="rId19" Type="http://schemas.openxmlformats.org/officeDocument/2006/relationships/image" Target="../media/image199.wmf"/><Relationship Id="rId31" Type="http://schemas.openxmlformats.org/officeDocument/2006/relationships/image" Target="../media/image20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43.bin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Relationship Id="rId27" Type="http://schemas.openxmlformats.org/officeDocument/2006/relationships/image" Target="../media/image203.wmf"/><Relationship Id="rId30" Type="http://schemas.openxmlformats.org/officeDocument/2006/relationships/oleObject" Target="../embeddings/oleObject154.bin"/><Relationship Id="rId35" Type="http://schemas.openxmlformats.org/officeDocument/2006/relationships/image" Target="../media/image207.wmf"/><Relationship Id="rId8" Type="http://schemas.openxmlformats.org/officeDocument/2006/relationships/image" Target="../media/image194.wmf"/><Relationship Id="rId3" Type="http://schemas.openxmlformats.org/officeDocument/2006/relationships/oleObject" Target="../embeddings/oleObject14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159.bin"/><Relationship Id="rId4" Type="http://schemas.openxmlformats.org/officeDocument/2006/relationships/slide" Target="slide8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0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slide" Target="slide81.xml"/><Relationship Id="rId3" Type="http://schemas.openxmlformats.org/officeDocument/2006/relationships/audio" Target="../media/audio2.wav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209.wmf"/><Relationship Id="rId4" Type="http://schemas.openxmlformats.org/officeDocument/2006/relationships/image" Target="../media/image214.jpeg"/><Relationship Id="rId9" Type="http://schemas.openxmlformats.org/officeDocument/2006/relationships/oleObject" Target="../embeddings/oleObject16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audio" Target="../media/audio2.wav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slide" Target="slide81.xml"/><Relationship Id="rId5" Type="http://schemas.openxmlformats.org/officeDocument/2006/relationships/image" Target="../media/image22.jpeg"/><Relationship Id="rId4" Type="http://schemas.openxmlformats.org/officeDocument/2006/relationships/audio" Target="../media/audio1.wav"/><Relationship Id="rId9" Type="http://schemas.openxmlformats.org/officeDocument/2006/relationships/image" Target="../media/image10.jpe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221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2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217.wmf"/><Relationship Id="rId4" Type="http://schemas.openxmlformats.org/officeDocument/2006/relationships/slide" Target="slide81.xml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219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slide" Target="slide8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171.bin"/><Relationship Id="rId4" Type="http://schemas.openxmlformats.org/officeDocument/2006/relationships/slide" Target="slide8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25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172.bin"/><Relationship Id="rId4" Type="http://schemas.openxmlformats.org/officeDocument/2006/relationships/slide" Target="slide8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232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31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228.wmf"/><Relationship Id="rId19" Type="http://schemas.openxmlformats.org/officeDocument/2006/relationships/image" Target="../media/image233.jpeg"/><Relationship Id="rId4" Type="http://schemas.openxmlformats.org/officeDocument/2006/relationships/slide" Target="slide81.xml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230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240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237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39.wmf"/><Relationship Id="rId20" Type="http://schemas.openxmlformats.org/officeDocument/2006/relationships/image" Target="../media/image24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236.wmf"/><Relationship Id="rId19" Type="http://schemas.openxmlformats.org/officeDocument/2006/relationships/oleObject" Target="../embeddings/oleObject187.bin"/><Relationship Id="rId4" Type="http://schemas.openxmlformats.org/officeDocument/2006/relationships/slide" Target="slide81.xml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238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image" Target="../media/image242.png"/><Relationship Id="rId3" Type="http://schemas.openxmlformats.org/officeDocument/2006/relationships/audio" Target="../media/audio2.wav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240.wmf"/><Relationship Id="rId4" Type="http://schemas.openxmlformats.org/officeDocument/2006/relationships/slide" Target="slide81.xml"/><Relationship Id="rId9" Type="http://schemas.openxmlformats.org/officeDocument/2006/relationships/oleObject" Target="../embeddings/oleObject190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248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46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198.bin"/><Relationship Id="rId20" Type="http://schemas.openxmlformats.org/officeDocument/2006/relationships/image" Target="../media/image24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image" Target="../media/image247.wmf"/><Relationship Id="rId10" Type="http://schemas.openxmlformats.org/officeDocument/2006/relationships/image" Target="../media/image245.wmf"/><Relationship Id="rId19" Type="http://schemas.openxmlformats.org/officeDocument/2006/relationships/oleObject" Target="../embeddings/oleObject200.bin"/><Relationship Id="rId4" Type="http://schemas.openxmlformats.org/officeDocument/2006/relationships/slide" Target="slide81.xml"/><Relationship Id="rId9" Type="http://schemas.openxmlformats.org/officeDocument/2006/relationships/oleObject" Target="../embeddings/oleObject194.bin"/><Relationship Id="rId14" Type="http://schemas.openxmlformats.org/officeDocument/2006/relationships/oleObject" Target="../embeddings/oleObject197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52.wmf"/><Relationship Id="rId3" Type="http://schemas.openxmlformats.org/officeDocument/2006/relationships/audio" Target="../media/audio2.wav"/><Relationship Id="rId7" Type="http://schemas.openxmlformats.org/officeDocument/2006/relationships/hyperlink" Target="A07503m.pps" TargetMode="External"/><Relationship Id="rId12" Type="http://schemas.openxmlformats.org/officeDocument/2006/relationships/image" Target="../media/image247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51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oleObject" Target="../embeddings/oleObject203.bin"/><Relationship Id="rId19" Type="http://schemas.openxmlformats.org/officeDocument/2006/relationships/oleObject" Target="../embeddings/oleObject208.bin"/><Relationship Id="rId4" Type="http://schemas.openxmlformats.org/officeDocument/2006/relationships/slide" Target="slide81.xml"/><Relationship Id="rId9" Type="http://schemas.openxmlformats.org/officeDocument/2006/relationships/image" Target="../media/image246.wmf"/><Relationship Id="rId14" Type="http://schemas.openxmlformats.org/officeDocument/2006/relationships/image" Target="../media/image25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4" Type="http://schemas.openxmlformats.org/officeDocument/2006/relationships/slide" Target="slide8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13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45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52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255.wmf"/><Relationship Id="rId4" Type="http://schemas.openxmlformats.org/officeDocument/2006/relationships/image" Target="../media/image256.png"/><Relationship Id="rId9" Type="http://schemas.openxmlformats.org/officeDocument/2006/relationships/oleObject" Target="../embeddings/oleObject211.bin"/><Relationship Id="rId14" Type="http://schemas.openxmlformats.org/officeDocument/2006/relationships/slide" Target="slide8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/>
          </p:cNvPicPr>
          <p:nvPr/>
        </p:nvPicPr>
        <p:blipFill>
          <a:blip r:embed="rId3" cstate="print"/>
          <a:srcRect l="12280" t="30946" r="9671" b="34384"/>
          <a:stretch>
            <a:fillRect/>
          </a:stretch>
        </p:blipFill>
        <p:spPr bwMode="auto">
          <a:xfrm>
            <a:off x="214282" y="500042"/>
            <a:ext cx="3455988" cy="112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48" name="组合 7"/>
          <p:cNvGrpSpPr>
            <a:grpSpLocks/>
          </p:cNvGrpSpPr>
          <p:nvPr/>
        </p:nvGrpSpPr>
        <p:grpSpPr bwMode="auto">
          <a:xfrm>
            <a:off x="0" y="1428736"/>
            <a:ext cx="9144001" cy="2333624"/>
            <a:chOff x="0" y="1704206"/>
            <a:chExt cx="9143977" cy="1806157"/>
          </a:xfrm>
        </p:grpSpPr>
        <p:sp>
          <p:nvSpPr>
            <p:cNvPr id="9" name="矩形 8"/>
            <p:cNvSpPr/>
            <p:nvPr/>
          </p:nvSpPr>
          <p:spPr>
            <a:xfrm>
              <a:off x="0" y="1705680"/>
              <a:ext cx="9143977" cy="16572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5496" y="1705556"/>
              <a:ext cx="3528392" cy="1656000"/>
            </a:xfrm>
            <a:prstGeom prst="rect">
              <a:avLst/>
            </a:prstGeom>
            <a:gradFill flip="none" rotWithShape="1">
              <a:gsLst>
                <a:gs pos="36000">
                  <a:srgbClr val="026DCE"/>
                </a:gs>
                <a:gs pos="95000">
                  <a:schemeClr val="tx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3355550"/>
              <a:ext cx="9143977" cy="154813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55" name="图片 20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519" y="1704206"/>
              <a:ext cx="3024336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标题 1"/>
          <p:cNvSpPr txBox="1">
            <a:spLocks/>
          </p:cNvSpPr>
          <p:nvPr/>
        </p:nvSpPr>
        <p:spPr bwMode="auto">
          <a:xfrm>
            <a:off x="301625" y="2649557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00430" y="2143116"/>
            <a:ext cx="52864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5400" b="1" dirty="0"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5 </a:t>
            </a:r>
            <a:r>
              <a:rPr lang="zh-CN" altLang="en-US" sz="54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反馈放大电路</a:t>
            </a:r>
            <a:endParaRPr lang="zh-CN" altLang="en-US" sz="5400" b="1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2" name="Picture 4" descr="BD14711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411557"/>
            <a:ext cx="8001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4514850" y="5272107"/>
          <a:ext cx="114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公式" r:id="rId6" imgW="114201" imgH="241091" progId="Equation.3">
                  <p:embed/>
                </p:oleObj>
              </mc:Choice>
              <mc:Fallback>
                <p:oleObj name="公式" r:id="rId6" imgW="114201" imgH="241091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5272107"/>
                        <a:ext cx="114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410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5.1.2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直流反馈与交流反馈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09600" y="765175"/>
            <a:ext cx="8277225" cy="1117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根据反馈到输入端的信号是交流，还是直流，或同时存在，来进行判别。</a:t>
            </a:r>
          </a:p>
        </p:txBody>
      </p:sp>
      <p:pic>
        <p:nvPicPr>
          <p:cNvPr id="9222" name="Picture 6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1965325"/>
            <a:ext cx="6453188" cy="4776788"/>
          </a:xfrm>
          <a:prstGeom prst="rect">
            <a:avLst/>
          </a:prstGeom>
          <a:noFill/>
        </p:spPr>
      </p:pic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997450" y="1628775"/>
            <a:ext cx="2019300" cy="565150"/>
          </a:xfrm>
          <a:prstGeom prst="wedgeEllipseCallout">
            <a:avLst>
              <a:gd name="adj1" fmla="val -68398"/>
              <a:gd name="adj2" fmla="val 256181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直流反馈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5410200" y="5783263"/>
            <a:ext cx="2743200" cy="565150"/>
          </a:xfrm>
          <a:prstGeom prst="wedgeEllipseCallout">
            <a:avLst>
              <a:gd name="adj1" fmla="val -70662"/>
              <a:gd name="adj2" fmla="val -107630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交、直流反馈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23" grpId="0" animBg="1" autoUpdateAnimBg="0"/>
      <p:bldP spid="922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410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5.1.2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直流反馈与交流反馈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45" name="Picture 5" descr="71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981075"/>
            <a:ext cx="8964613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971675" y="4899025"/>
            <a:ext cx="4992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(a)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直流通路                                 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(b)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交流通路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5.1.3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正反馈与负反馈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533400" y="762000"/>
            <a:ext cx="4267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990600" y="1295400"/>
            <a:ext cx="7315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正反馈：输入量不变时，引入反馈后输出量变大了。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990600" y="1828800"/>
            <a:ext cx="7315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负反馈：输入量不变时，引入反馈后输出量变小了。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57200" y="809625"/>
            <a:ext cx="41910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从输出端看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7200" y="2333625"/>
            <a:ext cx="41910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从输入端看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990600" y="2914650"/>
            <a:ext cx="7315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正反馈：引入反馈后，使净输入量变大了。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990600" y="3448050"/>
            <a:ext cx="7315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负反馈：引入反馈后，使净输入量变小了。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827088" y="4292600"/>
            <a:ext cx="7315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净输入量可以是电压，也可以是电流。</a:t>
            </a:r>
          </a:p>
        </p:txBody>
      </p:sp>
    </p:spTree>
  </p:cSld>
  <p:clrMapOvr>
    <a:masterClrMapping/>
  </p:clrMapOvr>
  <p:transition>
    <p:wipe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0" grpId="0" autoUpdateAnimBg="0"/>
      <p:bldP spid="11271" grpId="0" autoUpdateAnimBg="0"/>
      <p:bldP spid="11272" grpId="0" autoUpdateAnimBg="0"/>
      <p:bldP spid="11273" grpId="0" autoUpdateAnimBg="0"/>
      <p:bldP spid="11274" grpId="0" autoUpdateAnimBg="0"/>
      <p:bldP spid="112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未标题-3 拷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3429000"/>
            <a:ext cx="3738562" cy="1774825"/>
          </a:xfrm>
          <a:prstGeom prst="rect">
            <a:avLst/>
          </a:prstGeom>
          <a:noFill/>
        </p:spPr>
      </p:pic>
      <p:pic>
        <p:nvPicPr>
          <p:cNvPr id="12291" name="Picture 3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3130550"/>
            <a:ext cx="3671888" cy="2303463"/>
          </a:xfrm>
          <a:prstGeom prst="rect">
            <a:avLst/>
          </a:prstGeom>
          <a:noFill/>
        </p:spPr>
      </p:pic>
      <p:sp>
        <p:nvSpPr>
          <p:cNvPr id="12293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5.1.3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正反馈与负反馈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33400" y="762000"/>
            <a:ext cx="4267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57200" y="914400"/>
            <a:ext cx="8382000" cy="1443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判别方法：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瞬时极性法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。即在电路中，从输入端开始，沿着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信号流向，标出某一时刻有关节点电压变化的斜率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（正斜率或负斜率，用“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+”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、“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-”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号表示）。</a:t>
            </a:r>
            <a:endParaRPr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1763713" y="5373688"/>
            <a:ext cx="2438400" cy="495300"/>
          </a:xfrm>
          <a:prstGeom prst="wedgeEllipseCallout">
            <a:avLst>
              <a:gd name="adj1" fmla="val -29231"/>
              <a:gd name="adj2" fmla="val -24679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净输入量减小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5864225" y="2390775"/>
            <a:ext cx="2438400" cy="495300"/>
          </a:xfrm>
          <a:prstGeom prst="wedgeEllipseCallout">
            <a:avLst>
              <a:gd name="adj1" fmla="val -23435"/>
              <a:gd name="adj2" fmla="val 266028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净输入量增大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11188" y="3213100"/>
            <a:ext cx="968375" cy="396875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负反馈</a:t>
            </a:r>
            <a:endParaRPr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419975" y="3429000"/>
            <a:ext cx="968375" cy="396875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正反馈</a:t>
            </a:r>
            <a:endParaRPr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2820988" y="2501900"/>
            <a:ext cx="2438400" cy="495300"/>
          </a:xfrm>
          <a:prstGeom prst="wedgeEllipseCallout">
            <a:avLst>
              <a:gd name="adj1" fmla="val -32097"/>
              <a:gd name="adj2" fmla="val 137819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反馈通路</a:t>
            </a:r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4932363" y="5229225"/>
            <a:ext cx="2438400" cy="495300"/>
          </a:xfrm>
          <a:prstGeom prst="wedgeEllipseCallout">
            <a:avLst>
              <a:gd name="adj1" fmla="val 20769"/>
              <a:gd name="adj2" fmla="val -150639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反馈通路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nimBg="1" autoUpdateAnimBg="0"/>
      <p:bldP spid="12297" grpId="0" animBg="1" autoUpdateAnimBg="0"/>
      <p:bldP spid="12298" grpId="0" animBg="1" autoUpdateAnimBg="0"/>
      <p:bldP spid="12299" grpId="0" animBg="1" autoUpdateAnimBg="0"/>
      <p:bldP spid="12300" grpId="0" animBg="1" autoUpdateAnimBg="0"/>
      <p:bldP spid="1230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未标题-2 拷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196975"/>
            <a:ext cx="7273925" cy="4446588"/>
          </a:xfrm>
          <a:prstGeom prst="rect">
            <a:avLst/>
          </a:prstGeom>
          <a:noFill/>
        </p:spPr>
      </p:pic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5219700" y="476250"/>
            <a:ext cx="2286000" cy="495300"/>
          </a:xfrm>
          <a:prstGeom prst="wedgeEllipseCallout">
            <a:avLst>
              <a:gd name="adj1" fmla="val -20417"/>
              <a:gd name="adj2" fmla="val 516347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级间反馈通路</a:t>
            </a:r>
          </a:p>
        </p:txBody>
      </p:sp>
      <p:sp>
        <p:nvSpPr>
          <p:cNvPr id="13320" name="Freeform 8"/>
          <p:cNvSpPr>
            <a:spLocks/>
          </p:cNvSpPr>
          <p:nvPr/>
        </p:nvSpPr>
        <p:spPr bwMode="auto">
          <a:xfrm>
            <a:off x="2368550" y="2357438"/>
            <a:ext cx="2584450" cy="922337"/>
          </a:xfrm>
          <a:custGeom>
            <a:avLst/>
            <a:gdLst/>
            <a:ahLst/>
            <a:cxnLst>
              <a:cxn ang="0">
                <a:pos x="140" y="581"/>
              </a:cxn>
              <a:cxn ang="0">
                <a:pos x="206" y="49"/>
              </a:cxn>
              <a:cxn ang="0">
                <a:pos x="1373" y="288"/>
              </a:cxn>
              <a:cxn ang="0">
                <a:pos x="1628" y="580"/>
              </a:cxn>
            </a:cxnLst>
            <a:rect l="0" t="0" r="r" b="b"/>
            <a:pathLst>
              <a:path w="1628" h="581">
                <a:moveTo>
                  <a:pt x="140" y="581"/>
                </a:moveTo>
                <a:cubicBezTo>
                  <a:pt x="151" y="492"/>
                  <a:pt x="0" y="98"/>
                  <a:pt x="206" y="49"/>
                </a:cubicBezTo>
                <a:cubicBezTo>
                  <a:pt x="412" y="0"/>
                  <a:pt x="1136" y="200"/>
                  <a:pt x="1373" y="288"/>
                </a:cubicBezTo>
                <a:cubicBezTo>
                  <a:pt x="1610" y="376"/>
                  <a:pt x="1575" y="519"/>
                  <a:pt x="1628" y="58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stealth" w="sm" len="med"/>
            <a:tailEnd type="stealth" w="sm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458788" y="1339850"/>
            <a:ext cx="2344737" cy="495300"/>
          </a:xfrm>
          <a:prstGeom prst="wedgeEllipseCallout">
            <a:avLst>
              <a:gd name="adj1" fmla="val 60884"/>
              <a:gd name="adj2" fmla="val 169810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净输入量减小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52400" y="2286000"/>
            <a:ext cx="2286000" cy="51911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楷体_GB2312" pitchFamily="49" charset="-122"/>
              </a:rPr>
              <a:t>级间负反馈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3323" name="Rectangle 1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5.1.3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正反馈与负反馈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533400" y="762000"/>
            <a:ext cx="4267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  <p:bldP spid="13320" grpId="0" animBg="1"/>
      <p:bldP spid="13321" grpId="0" animBg="1" autoUpdateAnimBg="0"/>
      <p:bldP spid="1332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未标题-2 拷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1196975"/>
            <a:ext cx="4032250" cy="3648075"/>
          </a:xfrm>
          <a:prstGeom prst="rect">
            <a:avLst/>
          </a:prstGeom>
          <a:noFill/>
        </p:spPr>
      </p:pic>
      <p:sp>
        <p:nvSpPr>
          <p:cNvPr id="14340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5.1.3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正反馈与负反馈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533400" y="762000"/>
            <a:ext cx="4267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5334000" y="4267200"/>
            <a:ext cx="1752600" cy="495300"/>
          </a:xfrm>
          <a:prstGeom prst="wedgeEllipseCallout">
            <a:avLst>
              <a:gd name="adj1" fmla="val -68477"/>
              <a:gd name="adj2" fmla="val -10448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反馈通路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2287588" y="4724400"/>
            <a:ext cx="2268537" cy="495300"/>
          </a:xfrm>
          <a:prstGeom prst="wedgeEllipseCallout">
            <a:avLst>
              <a:gd name="adj1" fmla="val 39727"/>
              <a:gd name="adj2" fmla="val -279435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净输入量减小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81000" y="1371600"/>
            <a:ext cx="2057400" cy="51911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楷体_GB2312" pitchFamily="49" charset="-122"/>
              </a:rPr>
              <a:t>本级负反馈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 autoUpdateAnimBg="0"/>
      <p:bldP spid="14343" grpId="0" animBg="1" autoUpdateAnimBg="0"/>
      <p:bldP spid="1434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5.1.4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串联反馈与并联反馈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33400" y="809625"/>
            <a:ext cx="841375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由反馈网络在放大电路输入端的连接方式判定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7488" y="1431925"/>
            <a:ext cx="4278312" cy="2835275"/>
            <a:chOff x="137" y="902"/>
            <a:chExt cx="2695" cy="1786"/>
          </a:xfrm>
        </p:grpSpPr>
        <p:pic>
          <p:nvPicPr>
            <p:cNvPr id="15367" name="Picture 7" descr="未标题-2 拷贝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7" y="941"/>
              <a:ext cx="2695" cy="1747"/>
            </a:xfrm>
            <a:prstGeom prst="rect">
              <a:avLst/>
            </a:prstGeom>
            <a:noFill/>
          </p:spPr>
        </p:pic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144" y="902"/>
              <a:ext cx="67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串联</a:t>
              </a:r>
            </a:p>
          </p:txBody>
        </p:sp>
      </p:grp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76200" y="4343400"/>
            <a:ext cx="89916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串联：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输入以电压形式求和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KVL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-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康简宋" charset="-122"/>
              </a:rPr>
              <a:t>+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康简宋" charset="-122"/>
              </a:rPr>
              <a:t>+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f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康简宋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即 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-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康简宋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f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6200" y="4876800"/>
            <a:ext cx="89916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并联：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输入以电流形式求和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KCL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-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-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f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康简宋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即  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-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f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648200" y="1355725"/>
            <a:ext cx="4394200" cy="2924175"/>
            <a:chOff x="2928" y="854"/>
            <a:chExt cx="2768" cy="1842"/>
          </a:xfrm>
        </p:grpSpPr>
        <p:pic>
          <p:nvPicPr>
            <p:cNvPr id="15372" name="Picture 12" descr="未标题-2 拷贝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28" y="864"/>
              <a:ext cx="2768" cy="1832"/>
            </a:xfrm>
            <a:prstGeom prst="rect">
              <a:avLst/>
            </a:prstGeom>
            <a:noFill/>
          </p:spPr>
        </p:pic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2928" y="854"/>
              <a:ext cx="67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并联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9" grpId="0" autoUpdateAnimBg="0"/>
      <p:bldP spid="1537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未标题-2 拷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524000"/>
            <a:ext cx="5416550" cy="3460750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63538" y="914400"/>
            <a:ext cx="723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判断电路中的级间交流反馈是串联反馈还是并联反馈</a:t>
            </a:r>
          </a:p>
        </p:txBody>
      </p:sp>
      <p:sp>
        <p:nvSpPr>
          <p:cNvPr id="16389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5.1.4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串联反馈与并联反馈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6200" y="1676400"/>
            <a:ext cx="1676400" cy="51911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楷体_GB2312" pitchFamily="49" charset="-122"/>
              </a:rPr>
              <a:t>并联反馈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5943600" y="4800600"/>
            <a:ext cx="2286000" cy="495300"/>
          </a:xfrm>
          <a:prstGeom prst="wedgeEllipseCallout">
            <a:avLst>
              <a:gd name="adj1" fmla="val -60833"/>
              <a:gd name="adj2" fmla="val -10448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级间反馈通路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819400" y="3505200"/>
            <a:ext cx="914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  <p:bldP spid="16392" grpId="0" animBg="1" autoUpdateAnimBg="0"/>
      <p:bldP spid="1639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63538" y="914400"/>
            <a:ext cx="7231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判断电路中的级间交流反馈是串联反馈还是并联反馈</a:t>
            </a:r>
          </a:p>
        </p:txBody>
      </p:sp>
      <p:sp>
        <p:nvSpPr>
          <p:cNvPr id="17412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5.1.4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串联反馈与并联反馈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414" name="Picture 6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447800"/>
            <a:ext cx="6096000" cy="4014788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52400" y="1600200"/>
            <a:ext cx="1752600" cy="51911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楷体_GB2312" pitchFamily="49" charset="-122"/>
              </a:rPr>
              <a:t>串联反馈</a:t>
            </a: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6705600" y="2286000"/>
            <a:ext cx="2286000" cy="495300"/>
          </a:xfrm>
          <a:prstGeom prst="wedgeEllipseCallout">
            <a:avLst>
              <a:gd name="adj1" fmla="val -97500"/>
              <a:gd name="adj2" fmla="val 172435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级间反馈通路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495800" y="2971800"/>
            <a:ext cx="10668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楷体_GB2312" pitchFamily="49" charset="-122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  <p:bldP spid="17416" grpId="0" animBg="1" autoUpdateAnimBg="0"/>
      <p:bldP spid="1741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5.1.5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电压反馈与电流反馈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3213" y="914400"/>
            <a:ext cx="853598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电压反馈与电流反馈由反馈网络在放大电路输出端的取样对象决定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04800" y="1905000"/>
            <a:ext cx="8305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电压反馈：反馈信号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和输出电压成比例，即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b="1" i="1">
                <a:latin typeface="Book Antiqua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o</a:t>
            </a:r>
          </a:p>
          <a:p>
            <a:pPr>
              <a:lnSpc>
                <a:spcPct val="135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电流反馈：反馈信号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与输出电流成比例，即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Fi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pic>
        <p:nvPicPr>
          <p:cNvPr id="18439" name="Picture 7" descr="未标题-2 拷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95625"/>
            <a:ext cx="8791575" cy="2847975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505200" y="4876800"/>
            <a:ext cx="1371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并联结构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391400" y="4953000"/>
            <a:ext cx="1524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串联结构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autoUpdateAnimBg="0"/>
      <p:bldP spid="18440" grpId="0" autoUpdateAnimBg="0"/>
      <p:bldP spid="184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>
            <a:spLocks noGrp="1"/>
          </p:cNvSpPr>
          <p:nvPr/>
        </p:nvSpPr>
        <p:spPr bwMode="auto">
          <a:xfrm>
            <a:off x="6843713" y="63087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fld id="{11B9FB29-5E53-473C-85F6-06DA57F12A71}" type="slidenum">
              <a:rPr kumimoji="0" lang="zh-CN" altLang="en-US" sz="14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 algn="r" eaLnBrk="1" hangingPunct="1"/>
              <a:t>2</a:t>
            </a:fld>
            <a:endParaRPr kumimoji="0" lang="en-US" altLang="zh-CN" sz="1400" b="1">
              <a:solidFill>
                <a:schemeClr val="tx2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25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5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zh-CN" altLang="en-US" sz="5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反馈放大电路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985838" y="1292812"/>
            <a:ext cx="6176962" cy="48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5.1  </a:t>
            </a:r>
            <a:r>
              <a:rPr lang="zh-CN" altLang="en-US" sz="3200" b="1" dirty="0">
                <a:solidFill>
                  <a:srgbClr val="0033CC"/>
                </a:solidFill>
                <a:ea typeface="黑体" panose="02010609060101010101" pitchFamily="49" charset="-122"/>
              </a:rPr>
              <a:t>反馈的基本概念与分类</a:t>
            </a:r>
            <a:endParaRPr lang="zh-CN" altLang="en-US" sz="3200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5989" name="Line 5"/>
          <p:cNvSpPr>
            <a:spLocks noChangeShapeType="1"/>
          </p:cNvSpPr>
          <p:nvPr/>
        </p:nvSpPr>
        <p:spPr bwMode="auto">
          <a:xfrm>
            <a:off x="681038" y="1143000"/>
            <a:ext cx="7696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5990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12019" y="3067425"/>
            <a:ext cx="73199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3200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5.2  </a:t>
            </a:r>
            <a:r>
              <a:rPr lang="zh-CN" altLang="en-US" sz="3200" b="1" dirty="0">
                <a:solidFill>
                  <a:srgbClr val="0033CC"/>
                </a:solidFill>
                <a:ea typeface="黑体" panose="02010609060101010101" pitchFamily="49" charset="-122"/>
              </a:rPr>
              <a:t>负反馈放大电路的方框图及增益的</a:t>
            </a:r>
          </a:p>
          <a:p>
            <a:pPr algn="l" eaLnBrk="1" hangingPunct="1"/>
            <a:r>
              <a:rPr lang="zh-CN" altLang="en-US" sz="3200" b="1" dirty="0">
                <a:solidFill>
                  <a:srgbClr val="0033CC"/>
                </a:solidFill>
                <a:ea typeface="黑体" panose="02010609060101010101" pitchFamily="49" charset="-122"/>
              </a:rPr>
              <a:t>        一般表达式</a:t>
            </a: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985838" y="4318587"/>
            <a:ext cx="7472362" cy="48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5.3  </a:t>
            </a:r>
            <a:r>
              <a:rPr lang="zh-CN" altLang="en-US" sz="3200" b="1" dirty="0">
                <a:solidFill>
                  <a:srgbClr val="0033CC"/>
                </a:solidFill>
                <a:ea typeface="黑体" panose="02010609060101010101" pitchFamily="49" charset="-122"/>
              </a:rPr>
              <a:t>负反馈对放大电路性能的改善</a:t>
            </a: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985838" y="4958349"/>
            <a:ext cx="7696200" cy="48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5.4  </a:t>
            </a:r>
            <a:r>
              <a:rPr lang="zh-CN" altLang="en-US" sz="3200" b="1" dirty="0">
                <a:solidFill>
                  <a:srgbClr val="0033CC"/>
                </a:solidFill>
                <a:ea typeface="黑体" panose="02010609060101010101" pitchFamily="49" charset="-122"/>
              </a:rPr>
              <a:t>负反馈放大电路的分析方法</a:t>
            </a:r>
            <a:endParaRPr lang="zh-CN" altLang="en-US" sz="3200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5993" name="Text Box 9"/>
          <p:cNvSpPr txBox="1">
            <a:spLocks noChangeArrowheads="1"/>
          </p:cNvSpPr>
          <p:nvPr/>
        </p:nvSpPr>
        <p:spPr bwMode="auto">
          <a:xfrm>
            <a:off x="985838" y="5598112"/>
            <a:ext cx="7239000" cy="48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33CC"/>
                </a:solidFill>
                <a:ea typeface="黑体" panose="02010609060101010101" pitchFamily="49" charset="-122"/>
              </a:rPr>
              <a:t>5.5  </a:t>
            </a:r>
            <a:r>
              <a:rPr lang="zh-CN" altLang="en-US" sz="3200" b="1" dirty="0">
                <a:solidFill>
                  <a:srgbClr val="0033CC"/>
                </a:solidFill>
                <a:ea typeface="黑体" panose="02010609060101010101" pitchFamily="49" charset="-122"/>
              </a:rPr>
              <a:t>负反馈放大电路的稳定问题</a:t>
            </a:r>
            <a:endParaRPr lang="zh-CN" altLang="en-US" sz="3200" dirty="0">
              <a:solidFill>
                <a:srgbClr val="0033CC"/>
              </a:solidFill>
              <a:ea typeface="黑体" panose="02010609060101010101" pitchFamily="49" charset="-122"/>
            </a:endParaRPr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1600200" y="1933575"/>
            <a:ext cx="44196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5.1.1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反馈的基本概念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25995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674019" y="2417262"/>
            <a:ext cx="6096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5.1.2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四种类型的反馈组态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9079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5.1.5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电压反馈与电流反馈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819150"/>
            <a:ext cx="38100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电压负反馈</a:t>
            </a:r>
            <a:endParaRPr kumimoji="1" lang="zh-CN" altLang="en-US" sz="2400" b="1" baseline="-3000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9462" name="Picture 6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9463" y="914400"/>
            <a:ext cx="4402137" cy="2733675"/>
          </a:xfrm>
          <a:prstGeom prst="rect">
            <a:avLst/>
          </a:prstGeom>
          <a:noFill/>
        </p:spPr>
      </p:pic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57200" y="2209800"/>
            <a:ext cx="871538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</a:t>
            </a:r>
            <a:endParaRPr lang="en-US" altLang="zh-CN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66813" y="2209800"/>
            <a:ext cx="1238250" cy="493713"/>
            <a:chOff x="642" y="1405"/>
            <a:chExt cx="780" cy="311"/>
          </a:xfrm>
        </p:grpSpPr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 flipV="1">
              <a:off x="642" y="1560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928" y="1405"/>
              <a:ext cx="49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v</a:t>
              </a:r>
              <a:r>
                <a:rPr lang="en-US" altLang="zh-CN" sz="2400" b="1" baseline="-30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o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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43138" y="2209800"/>
            <a:ext cx="1255712" cy="493713"/>
            <a:chOff x="1320" y="1405"/>
            <a:chExt cx="791" cy="311"/>
          </a:xfrm>
        </p:grpSpPr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V="1">
              <a:off x="1320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617" y="1405"/>
              <a:ext cx="49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x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f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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336925" y="2209800"/>
            <a:ext cx="1255713" cy="895350"/>
            <a:chOff x="2009" y="1405"/>
            <a:chExt cx="791" cy="564"/>
          </a:xfrm>
        </p:grpSpPr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V="1">
              <a:off x="2009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2306" y="1405"/>
              <a:ext cx="494" cy="5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x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id 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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619250" y="2765425"/>
            <a:ext cx="2411413" cy="536575"/>
            <a:chOff x="927" y="1755"/>
            <a:chExt cx="1519" cy="338"/>
          </a:xfrm>
        </p:grpSpPr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927" y="1782"/>
              <a:ext cx="49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v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</a:t>
              </a:r>
              <a:endPara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35" y="1755"/>
              <a:ext cx="1111" cy="222"/>
              <a:chOff x="1335" y="1611"/>
              <a:chExt cx="1111" cy="278"/>
            </a:xfrm>
          </p:grpSpPr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 flipH="1" flipV="1">
                <a:off x="1335" y="1889"/>
                <a:ext cx="11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 flipV="1">
                <a:off x="2445" y="1611"/>
                <a:ext cx="0" cy="2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381000" y="3505200"/>
            <a:ext cx="3902075" cy="488950"/>
          </a:xfrm>
          <a:prstGeom prst="flowChartAlternateProcess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电压负反馈稳定输出电压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1066800" y="1471613"/>
            <a:ext cx="3276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b="1" i="1">
                <a:latin typeface="Book Antiqua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o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baseline="-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id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f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3" grpId="0" autoUpdateAnimBg="0"/>
      <p:bldP spid="19478" grpId="0" animBg="1" autoUpdateAnimBg="0"/>
      <p:bldP spid="1947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5.1.5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电压反馈与电流反馈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485" name="Picture 5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066800"/>
            <a:ext cx="3962400" cy="2752725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57200" y="819150"/>
            <a:ext cx="38100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电流负反馈</a:t>
            </a:r>
            <a:endParaRPr kumimoji="1" lang="zh-CN" altLang="en-US" sz="2400" b="1" baseline="-30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57200" y="2209800"/>
            <a:ext cx="871538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L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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66813" y="2209800"/>
            <a:ext cx="1238250" cy="493713"/>
            <a:chOff x="642" y="1405"/>
            <a:chExt cx="780" cy="311"/>
          </a:xfrm>
        </p:grpSpPr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V="1">
              <a:off x="642" y="1560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928" y="1405"/>
              <a:ext cx="49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altLang="zh-CN" sz="2400" b="1" baseline="-30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o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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43138" y="2209800"/>
            <a:ext cx="1255712" cy="493713"/>
            <a:chOff x="1320" y="1405"/>
            <a:chExt cx="791" cy="311"/>
          </a:xfrm>
        </p:grpSpPr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V="1">
              <a:off x="1320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617" y="1405"/>
              <a:ext cx="49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x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f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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336925" y="2209800"/>
            <a:ext cx="1255713" cy="895350"/>
            <a:chOff x="2009" y="1405"/>
            <a:chExt cx="791" cy="564"/>
          </a:xfrm>
        </p:grpSpPr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V="1">
              <a:off x="2009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2306" y="1405"/>
              <a:ext cx="494" cy="5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x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id 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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619250" y="2765425"/>
            <a:ext cx="2411413" cy="536575"/>
            <a:chOff x="927" y="1755"/>
            <a:chExt cx="1519" cy="338"/>
          </a:xfrm>
        </p:grpSpPr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927" y="1782"/>
              <a:ext cx="49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altLang="zh-CN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</a:t>
              </a: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35" y="1755"/>
              <a:ext cx="1111" cy="222"/>
              <a:chOff x="1335" y="1611"/>
              <a:chExt cx="1111" cy="278"/>
            </a:xfrm>
          </p:grpSpPr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 flipH="1" flipV="1">
                <a:off x="1335" y="1889"/>
                <a:ext cx="11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 flipV="1">
                <a:off x="2445" y="1611"/>
                <a:ext cx="0" cy="2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381000" y="3505200"/>
            <a:ext cx="3902075" cy="488950"/>
          </a:xfrm>
          <a:prstGeom prst="flowChartAlternateProcess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电流负反馈稳定输出电流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1066800" y="1471613"/>
            <a:ext cx="3276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b="1" i="1">
                <a:latin typeface="Book Antiqua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o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baseline="-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id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f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  <p:bldP spid="20487" grpId="0" autoUpdateAnimBg="0"/>
      <p:bldP spid="20502" grpId="0" animBg="1" autoUpdateAnimBg="0"/>
      <p:bldP spid="2050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08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5.1.5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电压反馈与电流反馈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03213" y="914400"/>
            <a:ext cx="52593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判断方法：负载短路法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81000" y="2438400"/>
            <a:ext cx="8458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将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负载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短路，反馈量仍然存在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电流反馈。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04800" y="1524000"/>
            <a:ext cx="8534400" cy="89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将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负载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短路（未接负载时输出对地短路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），使</a:t>
            </a:r>
            <a:r>
              <a:rPr lang="en-US" altLang="zh-CN" sz="2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v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o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为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零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，如果反馈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量为零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电压反馈。</a:t>
            </a:r>
          </a:p>
        </p:txBody>
      </p:sp>
      <p:pic>
        <p:nvPicPr>
          <p:cNvPr id="21513" name="Picture 9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971800"/>
            <a:ext cx="8129588" cy="2641600"/>
          </a:xfrm>
          <a:prstGeom prst="rect">
            <a:avLst/>
          </a:prstGeom>
          <a:noFill/>
        </p:spPr>
      </p:pic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600200" y="5108575"/>
            <a:ext cx="1600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电压反馈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781800" y="5108575"/>
            <a:ext cx="1676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电流反馈</a:t>
            </a:r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3835400" y="3679825"/>
            <a:ext cx="333375" cy="109220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30" y="194"/>
              </a:cxn>
              <a:cxn ang="0">
                <a:pos x="30" y="538"/>
              </a:cxn>
              <a:cxn ang="0">
                <a:pos x="210" y="688"/>
              </a:cxn>
            </a:cxnLst>
            <a:rect l="0" t="0" r="r" b="b"/>
            <a:pathLst>
              <a:path w="210" h="688">
                <a:moveTo>
                  <a:pt x="180" y="0"/>
                </a:moveTo>
                <a:cubicBezTo>
                  <a:pt x="155" y="32"/>
                  <a:pt x="55" y="104"/>
                  <a:pt x="30" y="194"/>
                </a:cubicBezTo>
                <a:cubicBezTo>
                  <a:pt x="5" y="284"/>
                  <a:pt x="0" y="456"/>
                  <a:pt x="30" y="538"/>
                </a:cubicBezTo>
                <a:cubicBezTo>
                  <a:pt x="60" y="620"/>
                  <a:pt x="172" y="657"/>
                  <a:pt x="210" y="68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Freeform 13"/>
          <p:cNvSpPr>
            <a:spLocks/>
          </p:cNvSpPr>
          <p:nvPr/>
        </p:nvSpPr>
        <p:spPr bwMode="auto">
          <a:xfrm>
            <a:off x="7718425" y="3697288"/>
            <a:ext cx="187325" cy="97948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23" y="183"/>
              </a:cxn>
              <a:cxn ang="0">
                <a:pos x="8" y="453"/>
              </a:cxn>
              <a:cxn ang="0">
                <a:pos x="68" y="617"/>
              </a:cxn>
            </a:cxnLst>
            <a:rect l="0" t="0" r="r" b="b"/>
            <a:pathLst>
              <a:path w="118" h="617">
                <a:moveTo>
                  <a:pt x="118" y="0"/>
                </a:moveTo>
                <a:cubicBezTo>
                  <a:pt x="102" y="31"/>
                  <a:pt x="41" y="108"/>
                  <a:pt x="23" y="183"/>
                </a:cubicBezTo>
                <a:cubicBezTo>
                  <a:pt x="5" y="258"/>
                  <a:pt x="0" y="381"/>
                  <a:pt x="8" y="453"/>
                </a:cubicBezTo>
                <a:cubicBezTo>
                  <a:pt x="16" y="525"/>
                  <a:pt x="55" y="583"/>
                  <a:pt x="68" y="617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AutoShape 14"/>
          <p:cNvSpPr>
            <a:spLocks noChangeArrowheads="1"/>
          </p:cNvSpPr>
          <p:nvPr/>
        </p:nvSpPr>
        <p:spPr bwMode="auto">
          <a:xfrm>
            <a:off x="3124200" y="4992688"/>
            <a:ext cx="1600200" cy="495300"/>
          </a:xfrm>
          <a:prstGeom prst="wedgeEllipseCallout">
            <a:avLst>
              <a:gd name="adj1" fmla="val -53375"/>
              <a:gd name="adj2" fmla="val -150639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反馈通路</a:t>
            </a:r>
          </a:p>
        </p:txBody>
      </p:sp>
      <p:sp>
        <p:nvSpPr>
          <p:cNvPr id="21519" name="AutoShape 15"/>
          <p:cNvSpPr>
            <a:spLocks noChangeArrowheads="1"/>
          </p:cNvSpPr>
          <p:nvPr/>
        </p:nvSpPr>
        <p:spPr bwMode="auto">
          <a:xfrm>
            <a:off x="4572000" y="3621088"/>
            <a:ext cx="1600200" cy="495300"/>
          </a:xfrm>
          <a:prstGeom prst="wedgeEllipseCallout">
            <a:avLst>
              <a:gd name="adj1" fmla="val 60912"/>
              <a:gd name="adj2" fmla="val 157051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反馈通路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utoUpdateAnimBg="0"/>
      <p:bldP spid="21512" grpId="0" autoUpdateAnimBg="0"/>
      <p:bldP spid="21514" grpId="0" autoUpdateAnimBg="0"/>
      <p:bldP spid="21515" grpId="0" autoUpdateAnimBg="0"/>
      <p:bldP spid="21516" grpId="0" animBg="1"/>
      <p:bldP spid="21517" grpId="0" animBg="1"/>
      <p:bldP spid="21518" grpId="0" animBg="1" autoUpdateAnimBg="0"/>
      <p:bldP spid="2151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47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32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5.1.5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电压反馈与电流反馈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28600" y="1143000"/>
            <a:ext cx="19812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电压反馈</a:t>
            </a:r>
          </a:p>
        </p:txBody>
      </p:sp>
      <p:pic>
        <p:nvPicPr>
          <p:cNvPr id="22535" name="Picture 7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990600"/>
            <a:ext cx="5113338" cy="4176713"/>
          </a:xfrm>
          <a:prstGeom prst="rect">
            <a:avLst/>
          </a:prstGeom>
          <a:noFill/>
        </p:spPr>
      </p:pic>
      <p:sp>
        <p:nvSpPr>
          <p:cNvPr id="22536" name="Freeform 8"/>
          <p:cNvSpPr>
            <a:spLocks/>
          </p:cNvSpPr>
          <p:nvPr/>
        </p:nvSpPr>
        <p:spPr bwMode="auto">
          <a:xfrm>
            <a:off x="6248400" y="3408363"/>
            <a:ext cx="228600" cy="1112837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25" y="209"/>
              </a:cxn>
              <a:cxn ang="0">
                <a:pos x="40" y="553"/>
              </a:cxn>
              <a:cxn ang="0">
                <a:pos x="193" y="701"/>
              </a:cxn>
            </a:cxnLst>
            <a:rect l="0" t="0" r="r" b="b"/>
            <a:pathLst>
              <a:path w="193" h="701">
                <a:moveTo>
                  <a:pt x="190" y="0"/>
                </a:moveTo>
                <a:cubicBezTo>
                  <a:pt x="163" y="35"/>
                  <a:pt x="50" y="117"/>
                  <a:pt x="25" y="209"/>
                </a:cubicBezTo>
                <a:cubicBezTo>
                  <a:pt x="0" y="301"/>
                  <a:pt x="12" y="471"/>
                  <a:pt x="40" y="553"/>
                </a:cubicBezTo>
                <a:cubicBezTo>
                  <a:pt x="68" y="635"/>
                  <a:pt x="161" y="670"/>
                  <a:pt x="193" y="701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3048000" y="4648200"/>
            <a:ext cx="1600200" cy="495300"/>
          </a:xfrm>
          <a:prstGeom prst="wedgeEllipseCallout">
            <a:avLst>
              <a:gd name="adj1" fmla="val 84722"/>
              <a:gd name="adj2" fmla="val -166028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反馈通路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705600" y="632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/>
      <p:bldP spid="22536" grpId="0" animBg="1"/>
      <p:bldP spid="22537" grpId="0" animBg="1" autoUpdateAnimBg="0"/>
      <p:bldP spid="225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533400" y="1752600"/>
            <a:ext cx="80772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1000" y="904875"/>
            <a:ext cx="8305800" cy="70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5.2  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负反馈放大电路的四种组态</a:t>
            </a:r>
          </a:p>
        </p:txBody>
      </p:sp>
      <p:sp>
        <p:nvSpPr>
          <p:cNvPr id="23556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95400" y="2590800"/>
            <a:ext cx="68580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5.2.2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电压并联负反馈放大电路</a:t>
            </a:r>
          </a:p>
        </p:txBody>
      </p:sp>
      <p:sp>
        <p:nvSpPr>
          <p:cNvPr id="2355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95400" y="3276600"/>
            <a:ext cx="70866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5.2.3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电流串联负反馈放大电路</a:t>
            </a:r>
          </a:p>
        </p:txBody>
      </p:sp>
      <p:sp>
        <p:nvSpPr>
          <p:cNvPr id="23559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95400" y="3962400"/>
            <a:ext cx="70866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5.2.4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电流并联负反馈放大电路</a:t>
            </a:r>
          </a:p>
        </p:txBody>
      </p:sp>
      <p:sp>
        <p:nvSpPr>
          <p:cNvPr id="23560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295400" y="1905000"/>
            <a:ext cx="6096000" cy="58541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5.2.1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电压串联负反馈放大电路</a:t>
            </a:r>
          </a:p>
        </p:txBody>
      </p:sp>
      <p:sp>
        <p:nvSpPr>
          <p:cNvPr id="23561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295400" y="4648200"/>
            <a:ext cx="708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      </a:t>
            </a:r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反馈组态判断举例（交流）</a:t>
            </a:r>
          </a:p>
        </p:txBody>
      </p:sp>
      <p:sp>
        <p:nvSpPr>
          <p:cNvPr id="23562" name="Rectangle 1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295400" y="5334000"/>
            <a:ext cx="708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      </a:t>
            </a:r>
            <a:r>
              <a:rPr lang="zh-CN" altLang="zh-CN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信号源对反馈效果的影响</a:t>
            </a:r>
            <a:endParaRPr lang="zh-CN" altLang="en-US" sz="3200" b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5.2.1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电压串联负反馈放大电路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533400" y="762000"/>
            <a:ext cx="5791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81" name="Picture 5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538" y="869950"/>
            <a:ext cx="4487862" cy="2635250"/>
          </a:xfrm>
          <a:prstGeom prst="rect">
            <a:avLst/>
          </a:prstGeom>
          <a:noFill/>
        </p:spPr>
      </p:pic>
      <p:pic>
        <p:nvPicPr>
          <p:cNvPr id="24582" name="Picture 6" descr="未标题-2 拷贝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838200"/>
            <a:ext cx="3706813" cy="2784475"/>
          </a:xfrm>
          <a:prstGeom prst="rect">
            <a:avLst/>
          </a:prstGeom>
          <a:noFill/>
        </p:spPr>
      </p:pic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33400" y="3933825"/>
            <a:ext cx="80772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输入以电压形式求和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KVL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：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-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康简宋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533400" y="4457700"/>
            <a:ext cx="2878138" cy="554038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稳定输出电压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81000" y="3429000"/>
            <a:ext cx="15240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特点：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33400" y="504348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电压控制的电压源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3276600" y="4581525"/>
          <a:ext cx="55213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5" name="图片" r:id="rId7" imgW="2735580" imgH="681228" progId="Word.Picture.8">
                  <p:embed/>
                </p:oleObj>
              </mc:Choice>
              <mc:Fallback>
                <p:oleObj name="图片" r:id="rId7" imgW="2735580" imgH="681228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5406"/>
                      <a:stretch>
                        <a:fillRect/>
                      </a:stretch>
                    </p:blipFill>
                    <p:spPr bwMode="auto">
                      <a:xfrm>
                        <a:off x="3276600" y="4581525"/>
                        <a:ext cx="5521325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84" grpId="0" autoUpdateAnimBg="0"/>
      <p:bldP spid="24585" grpId="0" autoUpdateAnimBg="0"/>
      <p:bldP spid="2458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5.2.2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电压并联负反馈放大电路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33400" y="762000"/>
            <a:ext cx="5791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4800" y="3933825"/>
            <a:ext cx="68580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输入以电流形式求和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KCL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：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-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f</a:t>
            </a:r>
            <a:endParaRPr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304800" y="4433888"/>
            <a:ext cx="3576638" cy="554037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稳定输出电压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04800" y="496728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电流控制的电压源</a:t>
            </a:r>
          </a:p>
        </p:txBody>
      </p:sp>
      <p:pic>
        <p:nvPicPr>
          <p:cNvPr id="25608" name="Picture 8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838200"/>
            <a:ext cx="4746625" cy="2732088"/>
          </a:xfrm>
          <a:prstGeom prst="rect">
            <a:avLst/>
          </a:prstGeom>
          <a:noFill/>
        </p:spPr>
      </p:pic>
      <p:pic>
        <p:nvPicPr>
          <p:cNvPr id="25609" name="Picture 9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838200"/>
            <a:ext cx="4062413" cy="2736850"/>
          </a:xfrm>
          <a:prstGeom prst="rect">
            <a:avLst/>
          </a:prstGeom>
          <a:noFill/>
        </p:spPr>
      </p:pic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76200" y="3429000"/>
            <a:ext cx="15240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特点：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  <p:bldP spid="25607" grpId="0" autoUpdateAnimBg="0"/>
      <p:bldP spid="2561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890588"/>
            <a:ext cx="4635500" cy="2963862"/>
          </a:xfrm>
          <a:prstGeom prst="rect">
            <a:avLst/>
          </a:prstGeom>
          <a:noFill/>
        </p:spPr>
      </p:pic>
      <p:sp>
        <p:nvSpPr>
          <p:cNvPr id="26628" name="Rectangl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5.2.3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电流串联负反馈放大电路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33400" y="762000"/>
            <a:ext cx="5791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5800" y="4191000"/>
            <a:ext cx="77724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输入以电压形式求和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KVL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：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-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康简宋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685800" y="4703763"/>
            <a:ext cx="3352800" cy="554037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稳定输出电流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5800" y="5646738"/>
            <a:ext cx="4173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电压控制的电流源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52400" y="3733800"/>
            <a:ext cx="15240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特点：</a:t>
            </a:r>
          </a:p>
        </p:txBody>
      </p:sp>
      <p:pic>
        <p:nvPicPr>
          <p:cNvPr id="26634" name="Picture 10" descr="未标题-2 拷贝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947738"/>
            <a:ext cx="4294188" cy="2786062"/>
          </a:xfrm>
          <a:prstGeom prst="rect">
            <a:avLst/>
          </a:prstGeom>
          <a:noFill/>
        </p:spPr>
      </p:pic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2862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3995738" y="4560888"/>
          <a:ext cx="4170362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3" name="图片" r:id="rId7" imgW="2592324" imgH="868680" progId="Word.Picture.8">
                  <p:embed/>
                </p:oleObj>
              </mc:Choice>
              <mc:Fallback>
                <p:oleObj name="图片" r:id="rId7" imgW="2592324" imgH="868680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7406" b="-13261"/>
                      <a:stretch>
                        <a:fillRect/>
                      </a:stretch>
                    </p:blipFill>
                    <p:spPr bwMode="auto">
                      <a:xfrm>
                        <a:off x="3995738" y="4560888"/>
                        <a:ext cx="4170362" cy="182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  <p:bldP spid="26631" grpId="0" autoUpdateAnimBg="0"/>
      <p:bldP spid="26632" grpId="0" autoUpdateAnimBg="0"/>
      <p:bldP spid="266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未标题-2 拷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838200"/>
            <a:ext cx="4646613" cy="2820988"/>
          </a:xfrm>
          <a:prstGeom prst="rect">
            <a:avLst/>
          </a:prstGeom>
          <a:noFill/>
        </p:spPr>
      </p:pic>
      <p:sp>
        <p:nvSpPr>
          <p:cNvPr id="27652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5.2.4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电流并联负反馈放大电路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533400" y="762000"/>
            <a:ext cx="5791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62000" y="4086225"/>
            <a:ext cx="73152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输入以电流形式求和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KCL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：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-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f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762000" y="4575175"/>
            <a:ext cx="4011613" cy="554038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稳定输出电流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62000" y="511968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电流控制的电流源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81000" y="3581400"/>
            <a:ext cx="15240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特点：</a:t>
            </a:r>
          </a:p>
        </p:txBody>
      </p:sp>
      <p:pic>
        <p:nvPicPr>
          <p:cNvPr id="27658" name="Picture 10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782638"/>
            <a:ext cx="4260850" cy="28749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utoUpdateAnimBg="0"/>
      <p:bldP spid="27655" grpId="0" autoUpdateAnimBg="0"/>
      <p:bldP spid="27656" grpId="0" autoUpdateAnimBg="0"/>
      <p:bldP spid="2765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81000" y="3244850"/>
            <a:ext cx="8418513" cy="620713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电压负反馈：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稳定输出电压，具有恒压特性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381000" y="1670050"/>
            <a:ext cx="6761163" cy="620713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串联反馈：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输入端电压求和（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KVL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81000" y="4032250"/>
            <a:ext cx="8418513" cy="620713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电流负反馈：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稳定输出电流，具有恒流特性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381000" y="2457450"/>
            <a:ext cx="6705600" cy="620713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并联反馈：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输入端电流求和（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KCL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471488" y="804863"/>
            <a:ext cx="3430587" cy="684212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特点小结：</a:t>
            </a:r>
          </a:p>
        </p:txBody>
      </p:sp>
    </p:spTree>
  </p:cSld>
  <p:clrMapOvr>
    <a:masterClrMapping/>
  </p:clrMapOvr>
  <p:transition>
    <p:wipe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7" grpId="0" autoUpdateAnimBg="0"/>
      <p:bldP spid="28678" grpId="0" autoUpdateAnimBg="0"/>
      <p:bldP spid="286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6843713" y="63087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fld id="{9D698C96-0699-48D2-BBD9-2DCC66529EEC}" type="slidenum">
              <a:rPr kumimoji="0" lang="zh-CN" altLang="en-US" sz="14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 algn="r" eaLnBrk="1" hangingPunct="1"/>
              <a:t>3</a:t>
            </a:fld>
            <a:endParaRPr kumimoji="0" lang="en-US" altLang="zh-CN" sz="1400" b="1">
              <a:solidFill>
                <a:schemeClr val="tx2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27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3716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5.1.1</a:t>
            </a:r>
            <a:r>
              <a:rPr lang="en-US" altLang="zh-CN" sz="36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反馈的基本概念</a:t>
            </a: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914400" y="301276"/>
            <a:ext cx="7162800" cy="70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b="1" dirty="0" smtClean="0">
                <a:solidFill>
                  <a:srgbClr val="FF3300"/>
                </a:solidFill>
                <a:ea typeface="黑体" panose="02010609060101010101" pitchFamily="49" charset="-122"/>
              </a:rPr>
              <a:t>5.1  </a:t>
            </a:r>
            <a:r>
              <a:rPr lang="zh-CN" altLang="en-US" sz="4400" b="1" dirty="0">
                <a:solidFill>
                  <a:srgbClr val="FF3300"/>
                </a:solidFill>
                <a:ea typeface="黑体" panose="02010609060101010101" pitchFamily="49" charset="-122"/>
              </a:rPr>
              <a:t>反馈的基本概念与分类</a:t>
            </a:r>
          </a:p>
        </p:txBody>
      </p:sp>
      <p:sp>
        <p:nvSpPr>
          <p:cNvPr id="427013" name="Line 5"/>
          <p:cNvSpPr>
            <a:spLocks noChangeShapeType="1"/>
          </p:cNvSpPr>
          <p:nvPr/>
        </p:nvSpPr>
        <p:spPr bwMode="auto">
          <a:xfrm>
            <a:off x="1066800" y="990600"/>
            <a:ext cx="70104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14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676400" y="2133600"/>
            <a:ext cx="2206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3200" b="1">
                <a:solidFill>
                  <a:srgbClr val="8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800000"/>
                </a:solidFill>
                <a:ea typeface="黑体" panose="02010609060101010101" pitchFamily="49" charset="-122"/>
              </a:rPr>
              <a:t>反馈定义</a:t>
            </a:r>
            <a:endParaRPr lang="zh-CN" altLang="en-US" sz="3200" b="1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427015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676400" y="2895600"/>
            <a:ext cx="3524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3200" b="1">
                <a:solidFill>
                  <a:srgbClr val="800000"/>
                </a:solidFill>
                <a:ea typeface="黑体" panose="02010609060101010101" pitchFamily="49" charset="-122"/>
              </a:rPr>
              <a:t>反馈举例</a:t>
            </a:r>
          </a:p>
        </p:txBody>
      </p:sp>
      <p:sp>
        <p:nvSpPr>
          <p:cNvPr id="427016" name="Rectangle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3657600"/>
            <a:ext cx="480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3200" b="1">
                <a:solidFill>
                  <a:srgbClr val="800000"/>
                </a:solidFill>
                <a:ea typeface="黑体" panose="02010609060101010101" pitchFamily="49" charset="-122"/>
              </a:rPr>
              <a:t>直流反馈和交流反馈</a:t>
            </a:r>
          </a:p>
        </p:txBody>
      </p:sp>
    </p:spTree>
    <p:extLst>
      <p:ext uri="{BB962C8B-B14F-4D97-AF65-F5344CB8AC3E}">
        <p14:creationId xmlns:p14="http://schemas.microsoft.com/office/powerpoint/2010/main" val="19127635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762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反馈组态判断举例（交流）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059113" y="5516563"/>
            <a:ext cx="30178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电压并联负反馈</a:t>
            </a:r>
          </a:p>
        </p:txBody>
      </p:sp>
      <p:pic>
        <p:nvPicPr>
          <p:cNvPr id="30726" name="Picture 6" descr="7205b"/>
          <p:cNvPicPr>
            <a:picLocks noChangeAspect="1" noChangeArrowheads="1"/>
          </p:cNvPicPr>
          <p:nvPr/>
        </p:nvPicPr>
        <p:blipFill>
          <a:blip r:embed="rId4"/>
          <a:srcRect t="1167" b="49286"/>
          <a:stretch>
            <a:fillRect/>
          </a:stretch>
        </p:blipFill>
        <p:spPr bwMode="auto">
          <a:xfrm>
            <a:off x="1187450" y="981075"/>
            <a:ext cx="68405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990600"/>
            <a:ext cx="6453188" cy="4776788"/>
          </a:xfrm>
          <a:prstGeom prst="rect">
            <a:avLst/>
          </a:prstGeom>
          <a:noFill/>
        </p:spPr>
      </p:pic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5486400" y="654050"/>
            <a:ext cx="2019300" cy="565150"/>
          </a:xfrm>
          <a:prstGeom prst="wedgeEllipseCallout">
            <a:avLst>
              <a:gd name="adj1" fmla="val -68398"/>
              <a:gd name="adj2" fmla="val 256181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直流反馈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5715000" y="4800600"/>
            <a:ext cx="2743200" cy="565150"/>
          </a:xfrm>
          <a:prstGeom prst="wedgeEllipseCallout">
            <a:avLst>
              <a:gd name="adj1" fmla="val -70662"/>
              <a:gd name="adj2" fmla="val -107630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72000" rIns="3600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交、直流反馈</a:t>
            </a:r>
          </a:p>
        </p:txBody>
      </p:sp>
      <p:sp>
        <p:nvSpPr>
          <p:cNvPr id="31750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762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反馈组态判断举例（交流）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925638" y="35052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(+)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611438" y="354965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(+)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192463" y="3016250"/>
            <a:ext cx="388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(-)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876800" y="2971800"/>
            <a:ext cx="43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(+)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172200" y="4114800"/>
            <a:ext cx="43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(+)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819400" y="4159250"/>
            <a:ext cx="43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00"/>
                </a:solidFill>
                <a:latin typeface="Times New Roman" pitchFamily="18" charset="0"/>
              </a:rPr>
              <a:t>(+)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916238" y="5734050"/>
            <a:ext cx="33845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电流串联负反馈</a:t>
            </a:r>
          </a:p>
        </p:txBody>
      </p:sp>
    </p:spTree>
  </p:cSld>
  <p:clrMapOvr>
    <a:masterClrMapping/>
  </p:clrMapOvr>
  <p:transition>
    <p:wipe dir="r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 autoUpdateAnimBg="0"/>
      <p:bldP spid="31749" grpId="0" animBg="1" autoUpdateAnimBg="0"/>
      <p:bldP spid="31752" grpId="0" autoUpdateAnimBg="0"/>
      <p:bldP spid="31753" grpId="0" autoUpdateAnimBg="0"/>
      <p:bldP spid="31754" grpId="0" autoUpdateAnimBg="0"/>
      <p:bldP spid="31755" grpId="0" autoUpdateAnimBg="0"/>
      <p:bldP spid="31756" grpId="0" autoUpdateAnimBg="0"/>
      <p:bldP spid="31757" grpId="0" autoUpdateAnimBg="0"/>
      <p:bldP spid="3175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33400" y="762000"/>
            <a:ext cx="44958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63538" y="917575"/>
            <a:ext cx="1922462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串联负反馈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96888" y="152400"/>
            <a:ext cx="46085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信号源对反馈效果的影响</a:t>
            </a:r>
            <a:endParaRPr kumimoji="1" lang="zh-CN" altLang="en-US" sz="2800" b="1">
              <a:solidFill>
                <a:srgbClr val="000066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012825" y="1346200"/>
            <a:ext cx="1895475" cy="89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ID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-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 altLang="zh-CN" sz="2400" b="1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11163" y="3338513"/>
            <a:ext cx="3676650" cy="803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则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最好为恒压源，即信号源内阻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越小越好。</a:t>
            </a:r>
            <a:endParaRPr lang="zh-CN" altLang="en-US" sz="2400" b="1"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2750" y="1965325"/>
            <a:ext cx="3713163" cy="1204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要想反馈效果明显，就要求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变化能有效引起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ID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的变化。</a:t>
            </a: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4405313" y="1085850"/>
          <a:ext cx="43434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7" name="位图图像" r:id="rId5" imgW="3619048" imgH="2905531" progId="PBrush">
                  <p:embed/>
                </p:oleObj>
              </mc:Choice>
              <mc:Fallback>
                <p:oleObj name="位图图像" r:id="rId5" imgW="3619048" imgH="2905531" progId="PBrus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085850"/>
                        <a:ext cx="4343400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4" grpId="0" autoUpdateAnimBg="0"/>
      <p:bldP spid="32775" grpId="0" autoUpdateAnimBg="0"/>
      <p:bldP spid="3277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533400" y="762000"/>
            <a:ext cx="44958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96888" y="152400"/>
            <a:ext cx="46085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信号源对反馈效果的影响</a:t>
            </a:r>
            <a:endParaRPr kumimoji="1" lang="zh-CN" altLang="en-US" sz="2800" b="1">
              <a:solidFill>
                <a:srgbClr val="000066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63538" y="914400"/>
            <a:ext cx="2151062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并联负反馈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030288" y="1435100"/>
            <a:ext cx="1895475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ID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-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 altLang="zh-CN" sz="2400" b="1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11163" y="3405188"/>
            <a:ext cx="3676650" cy="803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则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最好为恒</a:t>
            </a:r>
            <a:r>
              <a:rPr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流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源，即信号源内阻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越大越好。</a:t>
            </a:r>
            <a:endParaRPr lang="zh-CN" altLang="en-US" sz="2400" b="1"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12750" y="2032000"/>
            <a:ext cx="3713163" cy="1204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要想反馈效果明显，就要求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变化能有效引起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ID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的变化。</a:t>
            </a:r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4478338" y="1082675"/>
          <a:ext cx="4344987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3" name="位图图像" r:id="rId5" imgW="3696216" imgH="2676899" progId="PBrush">
                  <p:embed/>
                </p:oleObj>
              </mc:Choice>
              <mc:Fallback>
                <p:oleObj name="位图图像" r:id="rId5" imgW="3696216" imgH="2676899" progId="PBrush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1082675"/>
                        <a:ext cx="4344987" cy="314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95800" y="1168400"/>
            <a:ext cx="1241425" cy="1524000"/>
            <a:chOff x="2832" y="1140"/>
            <a:chExt cx="782" cy="960"/>
          </a:xfrm>
        </p:grpSpPr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2832" y="1140"/>
              <a:ext cx="696" cy="960"/>
            </a:xfrm>
            <a:prstGeom prst="rect">
              <a:avLst/>
            </a:prstGeom>
            <a:solidFill>
              <a:srgbClr val="FFEFD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3804" name="Object 12"/>
            <p:cNvGraphicFramePr>
              <a:graphicFrameLocks noChangeAspect="1"/>
            </p:cNvGraphicFramePr>
            <p:nvPr/>
          </p:nvGraphicFramePr>
          <p:xfrm>
            <a:off x="2857" y="1197"/>
            <a:ext cx="757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64" name="图片" r:id="rId7" imgW="733425" imgH="676275" progId="Word.Picture.8">
                    <p:embed/>
                  </p:oleObj>
                </mc:Choice>
                <mc:Fallback>
                  <p:oleObj name="图片" r:id="rId7" imgW="733425" imgH="676275" progId="Word.Picture.8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1197"/>
                          <a:ext cx="757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705600" y="632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798" grpId="0" autoUpdateAnimBg="0"/>
      <p:bldP spid="33799" grpId="0" autoUpdateAnimBg="0"/>
      <p:bldP spid="33800" grpId="0" autoUpdateAnimBg="0"/>
      <p:bldP spid="3380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533400" y="762000"/>
            <a:ext cx="44958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8" y="1052736"/>
            <a:ext cx="883183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9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1143000" y="2060575"/>
            <a:ext cx="6858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71550" y="1412875"/>
            <a:ext cx="7313613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5.3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负反馈放大电路增益的一般表达式</a:t>
            </a:r>
          </a:p>
        </p:txBody>
      </p:sp>
      <p:sp>
        <p:nvSpPr>
          <p:cNvPr id="34820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71600" y="25654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闭环增益的一般表达式</a:t>
            </a:r>
          </a:p>
        </p:txBody>
      </p:sp>
      <p:sp>
        <p:nvSpPr>
          <p:cNvPr id="34822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71600" y="335915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2. </a:t>
            </a:r>
            <a:r>
              <a:rPr lang="zh-CN" altLang="en-US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反馈深度讨论</a:t>
            </a:r>
          </a:p>
        </p:txBody>
      </p:sp>
      <p:sp>
        <p:nvSpPr>
          <p:cNvPr id="34823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71600" y="419735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3. </a:t>
            </a:r>
            <a:r>
              <a:rPr lang="zh-CN" altLang="en-US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环路增益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77800" y="90805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闭环增益的一般表达式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468313" y="762000"/>
            <a:ext cx="6918325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1427163"/>
            <a:ext cx="3200400" cy="935037"/>
            <a:chOff x="672" y="528"/>
            <a:chExt cx="2016" cy="589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1392" y="649"/>
              <a:ext cx="1296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开环增益</a:t>
              </a:r>
            </a:p>
          </p:txBody>
        </p:sp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672" y="528"/>
            <a:ext cx="717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07" name="Equation" r:id="rId5" imgW="494870" imgH="406048" progId="Equation.3">
                    <p:embed/>
                  </p:oleObj>
                </mc:Choice>
                <mc:Fallback>
                  <p:oleObj name="Equation" r:id="rId5" imgW="494870" imgH="406048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528"/>
                          <a:ext cx="717" cy="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12838" y="2371725"/>
            <a:ext cx="2933700" cy="935038"/>
            <a:chOff x="701" y="1152"/>
            <a:chExt cx="1848" cy="589"/>
          </a:xfrm>
        </p:grpSpPr>
        <p:graphicFrame>
          <p:nvGraphicFramePr>
            <p:cNvPr id="35849" name="Object 9"/>
            <p:cNvGraphicFramePr>
              <a:graphicFrameLocks noChangeAspect="1"/>
            </p:cNvGraphicFramePr>
            <p:nvPr/>
          </p:nvGraphicFramePr>
          <p:xfrm>
            <a:off x="701" y="1152"/>
            <a:ext cx="643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08" name="Equation" r:id="rId7" imgW="444114" imgH="406048" progId="Equation.3">
                    <p:embed/>
                  </p:oleObj>
                </mc:Choice>
                <mc:Fallback>
                  <p:oleObj name="Equation" r:id="rId7" imgW="444114" imgH="406048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1152"/>
                          <a:ext cx="643" cy="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346" y="1253"/>
              <a:ext cx="1203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反馈系数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96950" y="3286125"/>
            <a:ext cx="2965450" cy="935038"/>
            <a:chOff x="628" y="1728"/>
            <a:chExt cx="1868" cy="589"/>
          </a:xfrm>
        </p:grpSpPr>
        <p:graphicFrame>
          <p:nvGraphicFramePr>
            <p:cNvPr id="35852" name="Object 12"/>
            <p:cNvGraphicFramePr>
              <a:graphicFrameLocks noChangeAspect="1"/>
            </p:cNvGraphicFramePr>
            <p:nvPr/>
          </p:nvGraphicFramePr>
          <p:xfrm>
            <a:off x="628" y="1728"/>
            <a:ext cx="754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09" name="Equation" r:id="rId9" imgW="520474" imgH="406224" progId="Equation.3">
                    <p:embed/>
                  </p:oleObj>
                </mc:Choice>
                <mc:Fallback>
                  <p:oleObj name="Equation" r:id="rId9" imgW="520474" imgH="406224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1728"/>
                          <a:ext cx="754" cy="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393" y="1849"/>
              <a:ext cx="1103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闭环增益</a:t>
              </a:r>
            </a:p>
          </p:txBody>
        </p:sp>
      </p:grp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227013" y="4240213"/>
            <a:ext cx="1046162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因为</a:t>
            </a: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1106488" y="4276725"/>
          <a:ext cx="16938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0" name="Equation" r:id="rId11" imgW="736600" imgH="203200" progId="Equation.3">
                  <p:embed/>
                </p:oleObj>
              </mc:Choice>
              <mc:Fallback>
                <p:oleObj name="Equation" r:id="rId11" imgW="736600" imgH="2032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4276725"/>
                        <a:ext cx="1693862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519113" y="4941888"/>
            <a:ext cx="1046162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1428750" y="4789488"/>
          <a:ext cx="11969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1" name="Equation" r:id="rId13" imgW="520474" imgH="406224" progId="Equation.3">
                  <p:embed/>
                </p:oleObj>
              </mc:Choice>
              <mc:Fallback>
                <p:oleObj name="Equation" r:id="rId13" imgW="520474" imgH="406224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789488"/>
                        <a:ext cx="119697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2649538" y="4791075"/>
          <a:ext cx="14303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2" name="Equation" r:id="rId15" imgW="622030" imgH="406224" progId="Equation.3">
                  <p:embed/>
                </p:oleObj>
              </mc:Choice>
              <mc:Fallback>
                <p:oleObj name="Equation" r:id="rId15" imgW="622030" imgH="406224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4791075"/>
                        <a:ext cx="143033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4097338" y="4791075"/>
          <a:ext cx="20145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3" name="Equation" r:id="rId17" imgW="875920" imgH="406224" progId="Equation.3">
                  <p:embed/>
                </p:oleObj>
              </mc:Choice>
              <mc:Fallback>
                <p:oleObj name="Equation" r:id="rId17" imgW="875920" imgH="406224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4791075"/>
                        <a:ext cx="201453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6200" y="1541463"/>
            <a:ext cx="1046163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6230938" y="4833938"/>
          <a:ext cx="13128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4" name="Equation" r:id="rId19" imgW="571500" imgH="368300" progId="Equation.3">
                  <p:embed/>
                </p:oleObj>
              </mc:Choice>
              <mc:Fallback>
                <p:oleObj name="Equation" r:id="rId19" imgW="571500" imgH="3683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4833938"/>
                        <a:ext cx="1312862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063875" y="4276725"/>
            <a:ext cx="2270125" cy="468313"/>
            <a:chOff x="1930" y="2352"/>
            <a:chExt cx="1430" cy="295"/>
          </a:xfrm>
        </p:grpSpPr>
        <p:graphicFrame>
          <p:nvGraphicFramePr>
            <p:cNvPr id="35863" name="Object 23"/>
            <p:cNvGraphicFramePr>
              <a:graphicFrameLocks noChangeAspect="1"/>
            </p:cNvGraphicFramePr>
            <p:nvPr/>
          </p:nvGraphicFramePr>
          <p:xfrm>
            <a:off x="2275" y="2352"/>
            <a:ext cx="108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15" name="Equation" r:id="rId21" imgW="748975" imgH="203112" progId="Equation.3">
                    <p:embed/>
                  </p:oleObj>
                </mc:Choice>
                <mc:Fallback>
                  <p:oleObj name="Equation" r:id="rId21" imgW="748975" imgH="203112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2352"/>
                          <a:ext cx="1085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4" name="AutoShape 24"/>
            <p:cNvSpPr>
              <a:spLocks noChangeArrowheads="1"/>
            </p:cNvSpPr>
            <p:nvPr/>
          </p:nvSpPr>
          <p:spPr bwMode="auto">
            <a:xfrm>
              <a:off x="1930" y="244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3629025" y="5916613"/>
            <a:ext cx="3686175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闭环增益的一般表达式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114425" y="5800725"/>
            <a:ext cx="2333625" cy="811213"/>
            <a:chOff x="432" y="3360"/>
            <a:chExt cx="1470" cy="511"/>
          </a:xfrm>
        </p:grpSpPr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432" y="3408"/>
              <a:ext cx="480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35868" name="Object 28" descr="羊皮纸"/>
            <p:cNvGraphicFramePr>
              <a:graphicFrameLocks noChangeAspect="1"/>
            </p:cNvGraphicFramePr>
            <p:nvPr/>
          </p:nvGraphicFramePr>
          <p:xfrm>
            <a:off x="841" y="3360"/>
            <a:ext cx="1061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16" name="Equation" r:id="rId23" imgW="761669" imgH="368140" progId="Equation.3">
                    <p:embed/>
                  </p:oleObj>
                </mc:Choice>
                <mc:Fallback>
                  <p:oleObj name="Equation" r:id="rId23" imgW="761669" imgH="368140" progId="Equation.3">
                    <p:embed/>
                    <p:pic>
                      <p:nvPicPr>
                        <p:cNvPr id="0" name="Picture 72" descr="羊皮纸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726" r="-4726" b="-9775"/>
                        <a:stretch>
                          <a:fillRect/>
                        </a:stretch>
                      </p:blipFill>
                      <p:spPr bwMode="auto">
                        <a:xfrm>
                          <a:off x="841" y="3360"/>
                          <a:ext cx="1061" cy="511"/>
                        </a:xfrm>
                        <a:prstGeom prst="rect">
                          <a:avLst/>
                        </a:prstGeom>
                        <a:blipFill dpi="0" rotWithShape="0">
                          <a:blip r:embed="rId25"/>
                          <a:srcRect l="-4726" r="-4726" b="-9775"/>
                          <a:tile tx="0" ty="0" sx="100000" sy="100000" flip="none" algn="tl"/>
                        </a:blipFill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5869" name="Picture 29" descr="7301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3635375" y="1484313"/>
            <a:ext cx="5400675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250825" y="188913"/>
            <a:ext cx="7313613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5.3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负反馈放大电路增益的一般表达式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4" grpId="0" autoUpdateAnimBg="0"/>
      <p:bldP spid="35856" grpId="0" autoUpdateAnimBg="0"/>
      <p:bldP spid="35860" grpId="0" autoUpdateAnimBg="0"/>
      <p:bldP spid="3586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295400" y="981075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负反馈放大电路中各种信号量的含义</a:t>
            </a:r>
          </a:p>
        </p:txBody>
      </p:sp>
      <p:pic>
        <p:nvPicPr>
          <p:cNvPr id="36867" name="Picture 3" descr="未标题-2 拷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1670050"/>
            <a:ext cx="9036050" cy="3546475"/>
          </a:xfrm>
          <a:prstGeom prst="rect">
            <a:avLst/>
          </a:prstGeom>
          <a:noFill/>
        </p:spPr>
      </p:pic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468313" y="762000"/>
            <a:ext cx="6918325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50825" y="188913"/>
            <a:ext cx="7313613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5.3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负反馈放大电路增益的一般表达式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95288" y="925513"/>
            <a:ext cx="525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2. </a:t>
            </a:r>
            <a:r>
              <a:rPr lang="zh-CN" altLang="en-US" sz="28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反馈深度讨论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940300" y="3424238"/>
            <a:ext cx="2657475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一般负反馈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95700" y="2622550"/>
            <a:ext cx="3314700" cy="496888"/>
            <a:chOff x="2328" y="1369"/>
            <a:chExt cx="2088" cy="313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3008" y="1369"/>
              <a:ext cx="1408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称为反馈深度</a:t>
              </a:r>
            </a:p>
          </p:txBody>
        </p:sp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2328" y="1393"/>
            <a:ext cx="67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55" name="Equation" r:id="rId5" imgW="533169" imgH="228501" progId="Equation.3">
                    <p:embed/>
                  </p:oleObj>
                </mc:Choice>
                <mc:Fallback>
                  <p:oleObj name="Equation" r:id="rId5" imgW="533169" imgH="228501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1393"/>
                          <a:ext cx="67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827088" y="3425825"/>
          <a:ext cx="2381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6" name="公式" r:id="rId7" imgW="1180588" imgH="279279" progId="Equation.3">
                  <p:embed/>
                </p:oleObj>
              </mc:Choice>
              <mc:Fallback>
                <p:oleObj name="公式" r:id="rId7" imgW="1180588" imgH="279279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25825"/>
                        <a:ext cx="23812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3409950" y="3425825"/>
          <a:ext cx="13319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7" name="公式" r:id="rId9" imgW="660400" imgH="279400" progId="Equation.3">
                  <p:embed/>
                </p:oleObj>
              </mc:Choice>
              <mc:Fallback>
                <p:oleObj name="公式" r:id="rId9" imgW="660400" imgH="2794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425825"/>
                        <a:ext cx="133191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827088" y="4148138"/>
          <a:ext cx="25606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8" name="公式" r:id="rId11" imgW="1270000" imgH="279400" progId="Equation.3">
                  <p:embed/>
                </p:oleObj>
              </mc:Choice>
              <mc:Fallback>
                <p:oleObj name="公式" r:id="rId11" imgW="1270000" imgH="2794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8138"/>
                        <a:ext cx="256063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687763" y="4094163"/>
            <a:ext cx="2657475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深度负反馈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922838" y="4851400"/>
            <a:ext cx="2657475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正反馈</a:t>
            </a:r>
          </a:p>
        </p:txBody>
      </p:sp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827088" y="4852988"/>
          <a:ext cx="2406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9" name="公式" r:id="rId13" imgW="1193800" imgH="279400" progId="Equation.3">
                  <p:embed/>
                </p:oleObj>
              </mc:Choice>
              <mc:Fallback>
                <p:oleObj name="公式" r:id="rId13" imgW="1193800" imgH="2794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52988"/>
                        <a:ext cx="24066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3392488" y="4852988"/>
          <a:ext cx="13319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0" name="公式" r:id="rId15" imgW="660400" imgH="279400" progId="Equation.3">
                  <p:embed/>
                </p:oleObj>
              </mc:Choice>
              <mc:Fallback>
                <p:oleObj name="公式" r:id="rId15" imgW="660400" imgH="2794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852988"/>
                        <a:ext cx="133191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975225" y="5573713"/>
            <a:ext cx="2657475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自激振荡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827088" y="5575300"/>
          <a:ext cx="2432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1" name="公式" r:id="rId17" imgW="1206500" imgH="279400" progId="Equation.3">
                  <p:embed/>
                </p:oleObj>
              </mc:Choice>
              <mc:Fallback>
                <p:oleObj name="公式" r:id="rId17" imgW="1206500" imgH="2794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75300"/>
                        <a:ext cx="24320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3419475" y="5575300"/>
          <a:ext cx="13843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2" name="公式" r:id="rId19" imgW="685800" imgH="279400" progId="Equation.3">
                  <p:embed/>
                </p:oleObj>
              </mc:Choice>
              <mc:Fallback>
                <p:oleObj name="公式" r:id="rId19" imgW="685800" imgH="2794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575300"/>
                        <a:ext cx="13843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2400" y="1412875"/>
            <a:ext cx="8740775" cy="981075"/>
            <a:chOff x="96" y="528"/>
            <a:chExt cx="5616" cy="618"/>
          </a:xfrm>
        </p:grpSpPr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96" y="528"/>
              <a:ext cx="5616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       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一般情况下，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和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都是频率的函数，当考虑信号频率的影响时，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 baseline="-30000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、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和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分别用     、    和     表示。 </a:t>
              </a:r>
            </a:p>
          </p:txBody>
        </p:sp>
        <p:graphicFrame>
          <p:nvGraphicFramePr>
            <p:cNvPr id="37908" name="Object 20"/>
            <p:cNvGraphicFramePr>
              <a:graphicFrameLocks noChangeAspect="1"/>
            </p:cNvGraphicFramePr>
            <p:nvPr/>
          </p:nvGraphicFramePr>
          <p:xfrm>
            <a:off x="2106" y="816"/>
            <a:ext cx="29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3" name="Equation" r:id="rId21" imgW="203112" imgH="228501" progId="Equation.3">
                    <p:embed/>
                  </p:oleObj>
                </mc:Choice>
                <mc:Fallback>
                  <p:oleObj name="Equation" r:id="rId21" imgW="203112" imgH="228501" progId="Equation.3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816"/>
                          <a:ext cx="29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9" name="Object 21"/>
            <p:cNvGraphicFramePr>
              <a:graphicFrameLocks noChangeAspect="1"/>
            </p:cNvGraphicFramePr>
            <p:nvPr/>
          </p:nvGraphicFramePr>
          <p:xfrm>
            <a:off x="2497" y="816"/>
            <a:ext cx="23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4" name="Equation" r:id="rId23" imgW="164957" imgH="190335" progId="Equation.3">
                    <p:embed/>
                  </p:oleObj>
                </mc:Choice>
                <mc:Fallback>
                  <p:oleObj name="Equation" r:id="rId23" imgW="164957" imgH="190335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7" y="816"/>
                          <a:ext cx="239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22"/>
            <p:cNvGraphicFramePr>
              <a:graphicFrameLocks noChangeAspect="1"/>
            </p:cNvGraphicFramePr>
            <p:nvPr/>
          </p:nvGraphicFramePr>
          <p:xfrm>
            <a:off x="2966" y="816"/>
            <a:ext cx="20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5" name="Equation" r:id="rId25" imgW="139639" imgH="190417" progId="Equation.3">
                    <p:embed/>
                  </p:oleObj>
                </mc:Choice>
                <mc:Fallback>
                  <p:oleObj name="Equation" r:id="rId25" imgW="139639" imgH="190417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6" y="816"/>
                          <a:ext cx="202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66775" y="2479675"/>
            <a:ext cx="2333625" cy="868363"/>
            <a:chOff x="528" y="1278"/>
            <a:chExt cx="1470" cy="547"/>
          </a:xfrm>
        </p:grpSpPr>
        <p:sp>
          <p:nvSpPr>
            <p:cNvPr id="37912" name="Rectangle 24"/>
            <p:cNvSpPr>
              <a:spLocks noChangeArrowheads="1"/>
            </p:cNvSpPr>
            <p:nvPr/>
          </p:nvSpPr>
          <p:spPr bwMode="auto">
            <a:xfrm>
              <a:off x="528" y="1344"/>
              <a:ext cx="480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37913" name="Object 25" descr="羊皮纸"/>
            <p:cNvGraphicFramePr>
              <a:graphicFrameLocks noChangeAspect="1"/>
            </p:cNvGraphicFramePr>
            <p:nvPr/>
          </p:nvGraphicFramePr>
          <p:xfrm>
            <a:off x="937" y="1278"/>
            <a:ext cx="1061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6" name="Equation" r:id="rId27" imgW="761669" imgH="393529" progId="Equation.3">
                    <p:embed/>
                  </p:oleObj>
                </mc:Choice>
                <mc:Fallback>
                  <p:oleObj name="Equation" r:id="rId27" imgW="761669" imgH="393529" progId="Equation.3">
                    <p:embed/>
                    <p:pic>
                      <p:nvPicPr>
                        <p:cNvPr id="0" name="Picture 86" descr="羊皮纸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726" r="-4726" b="-9775"/>
                        <a:stretch>
                          <a:fillRect/>
                        </a:stretch>
                      </p:blipFill>
                      <p:spPr bwMode="auto">
                        <a:xfrm>
                          <a:off x="937" y="1278"/>
                          <a:ext cx="1061" cy="547"/>
                        </a:xfrm>
                        <a:prstGeom prst="rect">
                          <a:avLst/>
                        </a:prstGeom>
                        <a:blipFill dpi="0" rotWithShape="0">
                          <a:blip r:embed="rId29"/>
                          <a:srcRect l="-4726" r="-4726" b="-9775"/>
                          <a:tile tx="0" ty="0" sx="100000" sy="100000" flip="none" algn="tl"/>
                        </a:blip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6705600" y="632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end</a:t>
            </a: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468313" y="762000"/>
            <a:ext cx="6918325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50825" y="188913"/>
            <a:ext cx="7313613" cy="53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5.3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负反馈放大电路增益的一般表达式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9" grpId="0" autoUpdateAnimBg="0"/>
      <p:bldP spid="37900" grpId="0" autoUpdateAnimBg="0"/>
      <p:bldP spid="37903" grpId="0" autoUpdateAnimBg="0"/>
      <p:bldP spid="3791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533400" y="1905000"/>
            <a:ext cx="80772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676400" y="533400"/>
            <a:ext cx="5715000" cy="131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5.4  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负反馈对放大电路性能的影响</a:t>
            </a:r>
          </a:p>
        </p:txBody>
      </p:sp>
      <p:sp>
        <p:nvSpPr>
          <p:cNvPr id="38916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0600" y="28194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7.4.2  </a:t>
            </a:r>
            <a:r>
              <a:rPr lang="zh-CN" altLang="en-US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减小非线性失真</a:t>
            </a:r>
          </a:p>
        </p:txBody>
      </p:sp>
      <p:sp>
        <p:nvSpPr>
          <p:cNvPr id="3891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0600" y="3581400"/>
            <a:ext cx="708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7.4.3  </a:t>
            </a:r>
            <a:r>
              <a:rPr lang="zh-CN" altLang="en-US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抑制反馈环内噪声</a:t>
            </a:r>
          </a:p>
        </p:txBody>
      </p:sp>
      <p:sp>
        <p:nvSpPr>
          <p:cNvPr id="38919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90600" y="434340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7.4.4  </a:t>
            </a:r>
            <a:r>
              <a:rPr lang="zh-CN" altLang="en-US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对输入电阻和输出电阻的影响</a:t>
            </a:r>
          </a:p>
        </p:txBody>
      </p:sp>
      <p:sp>
        <p:nvSpPr>
          <p:cNvPr id="38920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2057400"/>
            <a:ext cx="6096000" cy="6413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7.4.1  </a:t>
            </a:r>
            <a:r>
              <a:rPr lang="zh-CN" altLang="en-US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提高增益的稳定性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6843713" y="63087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fld id="{9C969ABB-28D5-46A0-AB34-3473D6220F72}" type="slidenum">
              <a:rPr kumimoji="0" lang="zh-CN" altLang="en-US" sz="14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 algn="r" eaLnBrk="1" hangingPunct="1"/>
              <a:t>4</a:t>
            </a:fld>
            <a:endParaRPr kumimoji="0" lang="en-US" altLang="zh-CN" sz="1400" b="1">
              <a:solidFill>
                <a:schemeClr val="tx2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28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762000"/>
            <a:ext cx="41148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>
                <a:solidFill>
                  <a:srgbClr val="0000FF"/>
                </a:solidFill>
                <a:ea typeface="黑体" panose="02010609060101010101" pitchFamily="49" charset="-122"/>
              </a:rPr>
              <a:t>1.  </a:t>
            </a:r>
            <a:r>
              <a:rPr lang="zh-CN" altLang="en-US" sz="3200" b="1" smtClean="0">
                <a:solidFill>
                  <a:srgbClr val="0000FF"/>
                </a:solidFill>
                <a:ea typeface="黑体" panose="02010609060101010101" pitchFamily="49" charset="-122"/>
              </a:rPr>
              <a:t>反馈定义</a:t>
            </a:r>
            <a:endParaRPr lang="zh-CN" altLang="en-US" sz="4000" b="1" smtClean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85800" y="152400"/>
            <a:ext cx="563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5.1.1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反馈的基本概念</a:t>
            </a:r>
          </a:p>
        </p:txBody>
      </p:sp>
      <p:sp>
        <p:nvSpPr>
          <p:cNvPr id="428037" name="Line 5"/>
          <p:cNvSpPr>
            <a:spLocks noChangeShapeType="1"/>
          </p:cNvSpPr>
          <p:nvPr/>
        </p:nvSpPr>
        <p:spPr bwMode="auto">
          <a:xfrm>
            <a:off x="609600" y="685800"/>
            <a:ext cx="4191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38" name="AutoShape 6"/>
          <p:cNvSpPr>
            <a:spLocks noChangeArrowheads="1"/>
          </p:cNvSpPr>
          <p:nvPr/>
        </p:nvSpPr>
        <p:spPr bwMode="auto">
          <a:xfrm>
            <a:off x="228600" y="152400"/>
            <a:ext cx="457200" cy="609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57200" y="1295400"/>
            <a:ext cx="830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</a:rPr>
              <a:t>   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所谓反馈，就是在电子系统中把输出回路的电量（电压或电流）馈送到输入回路的过程。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57200" y="2209800"/>
            <a:ext cx="8305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</a:rPr>
              <a:t>    </a:t>
            </a:r>
            <a:r>
              <a:rPr lang="zh-CN" altLang="en-US" b="1">
                <a:latin typeface="楷体_GB2312" pitchFamily="49" charset="-122"/>
              </a:rPr>
              <a:t>在电子电路中，将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输出量</a:t>
            </a:r>
            <a:r>
              <a:rPr lang="zh-CN" altLang="en-US" b="1">
                <a:latin typeface="楷体_GB2312" pitchFamily="49" charset="-122"/>
              </a:rPr>
              <a:t>（输出电压或输出电流）的一部分或全部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通过一定的电路形式作用到输入回路</a:t>
            </a:r>
            <a:r>
              <a:rPr lang="zh-CN" altLang="en-US" b="1">
                <a:latin typeface="楷体_GB2312" pitchFamily="49" charset="-122"/>
              </a:rPr>
              <a:t>，用来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影响其输入量</a:t>
            </a:r>
            <a:r>
              <a:rPr lang="en-US" altLang="zh-CN" b="1">
                <a:latin typeface="楷体_GB2312" pitchFamily="49" charset="-122"/>
              </a:rPr>
              <a:t>(</a:t>
            </a:r>
            <a:r>
              <a:rPr lang="zh-CN" altLang="en-US" b="1">
                <a:latin typeface="楷体_GB2312" pitchFamily="49" charset="-122"/>
              </a:rPr>
              <a:t>输入电压或输入电流</a:t>
            </a:r>
            <a:r>
              <a:rPr lang="en-US" altLang="zh-CN" b="1">
                <a:latin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</a:rPr>
              <a:t>的措施称为反馈。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altLang="zh-CN" sz="2000" b="1"/>
              <a:t>——</a:t>
            </a:r>
            <a:r>
              <a:rPr lang="zh-CN" altLang="en-US" sz="2000" b="1">
                <a:latin typeface="楷体_GB2312" pitchFamily="49" charset="-122"/>
              </a:rPr>
              <a:t>清华模电第三版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04800" y="47244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3200" b="1">
                <a:solidFill>
                  <a:srgbClr val="8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</a:rPr>
              <a:t>对输出量取样：电压 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</a:rPr>
              <a:t>or 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</a:rPr>
              <a:t>电流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304800" y="4154488"/>
            <a:ext cx="495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</a:rPr>
              <a:t>存在一个反向传输信号的电路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04800" y="5867400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3200" b="1">
                <a:solidFill>
                  <a:srgbClr val="8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</a:rPr>
              <a:t>影响效果：增大 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</a:rPr>
              <a:t>or 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</a:rPr>
              <a:t>减小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4800600" y="4267200"/>
            <a:ext cx="685800" cy="306388"/>
          </a:xfrm>
          <a:prstGeom prst="rightArrow">
            <a:avLst>
              <a:gd name="adj1" fmla="val 50000"/>
              <a:gd name="adj2" fmla="val 55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4800600" y="4857750"/>
            <a:ext cx="685800" cy="266700"/>
          </a:xfrm>
          <a:prstGeom prst="rightArrow">
            <a:avLst>
              <a:gd name="adj1" fmla="val 50000"/>
              <a:gd name="adj2" fmla="val 6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04800" y="5295900"/>
            <a:ext cx="510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</a:t>
            </a:r>
            <a:r>
              <a:rPr lang="en-US" altLang="zh-CN" sz="3200" b="1">
                <a:solidFill>
                  <a:srgbClr val="8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</a:rPr>
              <a:t>影响输入量：电压 </a:t>
            </a:r>
            <a:r>
              <a:rPr lang="en-US" altLang="zh-CN" b="1">
                <a:solidFill>
                  <a:srgbClr val="800000"/>
                </a:solidFill>
                <a:latin typeface="楷体_GB2312" pitchFamily="49" charset="-122"/>
              </a:rPr>
              <a:t>or </a:t>
            </a:r>
            <a:r>
              <a:rPr lang="zh-CN" altLang="en-US" b="1">
                <a:solidFill>
                  <a:srgbClr val="800000"/>
                </a:solidFill>
                <a:latin typeface="楷体_GB2312" pitchFamily="49" charset="-122"/>
              </a:rPr>
              <a:t>电流</a:t>
            </a:r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4800600" y="5410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4800600" y="6000750"/>
            <a:ext cx="685800" cy="266700"/>
          </a:xfrm>
          <a:prstGeom prst="rightArrow">
            <a:avLst>
              <a:gd name="adj1" fmla="val 50000"/>
              <a:gd name="adj2" fmla="val 6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5181600" y="1752600"/>
            <a:ext cx="259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752600" y="21336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5638800" y="4216400"/>
            <a:ext cx="33528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800000"/>
                </a:solidFill>
                <a:latin typeface="黑体" panose="02010609060101010101" pitchFamily="49" charset="-122"/>
              </a:rPr>
              <a:t>有无反馈的判断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5638800" y="4786313"/>
            <a:ext cx="3352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800000"/>
                </a:solidFill>
              </a:rPr>
              <a:t>电压反馈、电流反馈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5638800" y="5929313"/>
            <a:ext cx="3276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800000"/>
                </a:solidFill>
              </a:rPr>
              <a:t>正反馈、负反馈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5638800" y="5357813"/>
            <a:ext cx="3352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038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800000"/>
                </a:solidFill>
              </a:rPr>
              <a:t>串联反馈、并联反馈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28600" y="35052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</a:rPr>
              <a:t>4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</a:rPr>
              <a:t>层含义：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4419600" y="35052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</a:rPr>
              <a:t>相关判断：</a:t>
            </a:r>
          </a:p>
        </p:txBody>
      </p:sp>
    </p:spTree>
    <p:extLst>
      <p:ext uri="{BB962C8B-B14F-4D97-AF65-F5344CB8AC3E}">
        <p14:creationId xmlns:p14="http://schemas.microsoft.com/office/powerpoint/2010/main" val="394432858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utoUpdateAnimBg="0"/>
      <p:bldP spid="7177" grpId="0" autoUpdateAnimBg="0"/>
      <p:bldP spid="7180" grpId="0" autoUpdateAnimBg="0"/>
      <p:bldP spid="7182" grpId="0" autoUpdateAnimBg="0"/>
      <p:bldP spid="7183" grpId="0" autoUpdateAnimBg="0"/>
      <p:bldP spid="7184" grpId="0" animBg="1"/>
      <p:bldP spid="7185" grpId="0" animBg="1"/>
      <p:bldP spid="7181" grpId="0" autoUpdateAnimBg="0"/>
      <p:bldP spid="7186" grpId="0" animBg="1"/>
      <p:bldP spid="7187" grpId="0" animBg="1"/>
      <p:bldP spid="7191" grpId="0" autoUpdateAnimBg="0"/>
      <p:bldP spid="7192" grpId="0" autoUpdateAnimBg="0"/>
      <p:bldP spid="7193" grpId="0" autoUpdateAnimBg="0"/>
      <p:bldP spid="7194" grpId="0" autoUpdateAnimBg="0"/>
      <p:bldP spid="7195" grpId="0" autoUpdateAnimBg="0"/>
      <p:bldP spid="719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86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5.4.1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提高增益的稳定性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533400" y="762000"/>
            <a:ext cx="45720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5613" y="889000"/>
            <a:ext cx="1538287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闭环时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673225" y="762000"/>
          <a:ext cx="15652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9" name="Equation" r:id="rId5" imgW="774364" imgH="393529" progId="Equation.3">
                  <p:embed/>
                </p:oleObj>
              </mc:Choice>
              <mc:Fallback>
                <p:oleObj name="Equation" r:id="rId5" imgW="774364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762000"/>
                        <a:ext cx="15652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371600" y="1716088"/>
            <a:ext cx="19050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对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求导得</a:t>
            </a:r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559175" y="1611313"/>
          <a:ext cx="20780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0" name="Equation" r:id="rId7" imgW="1028254" imgH="406224" progId="Equation.3">
                  <p:embed/>
                </p:oleObj>
              </mc:Choice>
              <mc:Fallback>
                <p:oleObj name="Equation" r:id="rId7" imgW="1028254" imgH="406224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1611313"/>
                        <a:ext cx="2078038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683000" y="923925"/>
            <a:ext cx="2386013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只考虑幅值有</a:t>
            </a: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5818188" y="857250"/>
          <a:ext cx="15652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1" name="Equation" r:id="rId9" imgW="774364" imgH="368140" progId="Equation.3">
                  <p:embed/>
                </p:oleObj>
              </mc:Choice>
              <mc:Fallback>
                <p:oleObj name="Equation" r:id="rId9" imgW="774364" imgH="3681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857250"/>
                        <a:ext cx="156527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2557463" y="2547938"/>
          <a:ext cx="22828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2" name="Equation" r:id="rId11" imgW="1129810" imgH="406224" progId="Equation.3">
                  <p:embed/>
                </p:oleObj>
              </mc:Choice>
              <mc:Fallback>
                <p:oleObj name="Equation" r:id="rId11" imgW="1129810" imgH="406224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2547938"/>
                        <a:ext cx="228282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AutoShape 12"/>
          <p:cNvSpPr>
            <a:spLocks noChangeArrowheads="1"/>
          </p:cNvSpPr>
          <p:nvPr/>
        </p:nvSpPr>
        <p:spPr bwMode="auto">
          <a:xfrm>
            <a:off x="1524000" y="2805113"/>
            <a:ext cx="706438" cy="212725"/>
          </a:xfrm>
          <a:prstGeom prst="rightArrow">
            <a:avLst>
              <a:gd name="adj1" fmla="val 50000"/>
              <a:gd name="adj2" fmla="val 83022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108075" y="3413125"/>
            <a:ext cx="7061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即闭环增益相对变化量比开环减小了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1+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AF</a:t>
            </a:r>
            <a:endParaRPr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685800" y="3987800"/>
            <a:ext cx="4624388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另一方面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在深度负反馈条件下</a:t>
            </a:r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5194300" y="3886200"/>
          <a:ext cx="9731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3" name="Equation" r:id="rId13" imgW="482391" imgH="368140" progId="Equation.3">
                  <p:embed/>
                </p:oleObj>
              </mc:Choice>
              <mc:Fallback>
                <p:oleObj name="Equation" r:id="rId13" imgW="482391" imgH="3681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886200"/>
                        <a:ext cx="973138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381000" y="4572000"/>
            <a:ext cx="8382000" cy="968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即闭环增益只取决于反馈网络。当反馈网络由稳定的线性元件组成时，闭环增益将有很高的稳定性。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负反馈的组态不同，稳定的增益不同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（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康简宋" charset="-122"/>
              </a:rPr>
              <a:t>A</a:t>
            </a:r>
            <a:r>
              <a:rPr lang="en-US" altLang="zh-CN" sz="2400" b="1" i="1" baseline="-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="1" baseline="-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康简宋" charset="-122"/>
              </a:rPr>
              <a:t>f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康简宋" charset="-122"/>
              </a:rPr>
              <a:t>A</a:t>
            </a:r>
            <a:r>
              <a:rPr lang="en-US" altLang="zh-CN" sz="2400" b="1" baseline="-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康简宋" charset="-122"/>
              </a:rPr>
              <a:t>rf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康简宋" charset="-122"/>
              </a:rPr>
              <a:t>A</a:t>
            </a:r>
            <a:r>
              <a:rPr lang="en-US" altLang="zh-CN" sz="2400" b="1" baseline="-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康简宋" charset="-122"/>
              </a:rPr>
              <a:t>gf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康简宋" charset="-122"/>
              </a:rPr>
              <a:t>A</a:t>
            </a:r>
            <a:r>
              <a:rPr lang="en-US" altLang="zh-CN" sz="2400" b="1" baseline="-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康简宋" charset="-122"/>
              </a:rPr>
              <a:t>if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  <p:bldP spid="39943" grpId="0" autoUpdateAnimBg="0"/>
      <p:bldP spid="39945" grpId="0" autoUpdateAnimBg="0"/>
      <p:bldP spid="39948" grpId="0" animBg="1"/>
      <p:bldP spid="39949" grpId="0" autoUpdateAnimBg="0"/>
      <p:bldP spid="39950" grpId="0" autoUpdateAnimBg="0"/>
      <p:bldP spid="39952" grpId="0" autoUpdateAnimBg="0"/>
      <p:bldP spid="3995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48680"/>
            <a:ext cx="8640960" cy="220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3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5.4.2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减小非线性失真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533400" y="762000"/>
            <a:ext cx="41148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06413" y="838200"/>
            <a:ext cx="6567487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闭环时增益减小，线性度变好。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04800" y="5105400"/>
            <a:ext cx="8534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只能减少环内放大电路产生的失真，如果输入波形本身就是失真的，即使引入负反馈，也无济于事。 </a:t>
            </a:r>
          </a:p>
        </p:txBody>
      </p:sp>
      <p:pic>
        <p:nvPicPr>
          <p:cNvPr id="40967" name="Picture 7" descr="74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1444625"/>
            <a:ext cx="4392613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323850" y="2386013"/>
            <a:ext cx="27368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1——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开环特性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2——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闭环特性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6553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5.4.3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抑制反馈环内噪声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533400" y="762000"/>
            <a:ext cx="4648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989" name="Picture 5" descr="740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6813" y="1133475"/>
            <a:ext cx="5329237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360488" y="1401763"/>
          <a:ext cx="10509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7" name="公式" r:id="rId5" imgW="583947" imgH="533169" progId="Equation.3">
                  <p:embed/>
                </p:oleObj>
              </mc:Choice>
              <mc:Fallback>
                <p:oleObj name="公式" r:id="rId5" imgW="583947" imgH="53316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401763"/>
                        <a:ext cx="105092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611188" y="3276600"/>
          <a:ext cx="2697162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8" name="公式" r:id="rId7" imgW="1498600" imgH="927100" progId="Equation.3">
                  <p:embed/>
                </p:oleObj>
              </mc:Choice>
              <mc:Fallback>
                <p:oleObj name="公式" r:id="rId7" imgW="1498600" imgH="9271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76600"/>
                        <a:ext cx="2697162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19250" y="6092825"/>
            <a:ext cx="5329238" cy="503238"/>
            <a:chOff x="930" y="3657"/>
            <a:chExt cx="3357" cy="317"/>
          </a:xfrm>
        </p:grpSpPr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930" y="3657"/>
              <a:ext cx="33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比原有的信噪比提高了        倍</a:t>
              </a:r>
            </a:p>
          </p:txBody>
        </p:sp>
        <p:graphicFrame>
          <p:nvGraphicFramePr>
            <p:cNvPr id="41994" name="Object 10"/>
            <p:cNvGraphicFramePr>
              <a:graphicFrameLocks noChangeAspect="1"/>
            </p:cNvGraphicFramePr>
            <p:nvPr/>
          </p:nvGraphicFramePr>
          <p:xfrm>
            <a:off x="2929" y="3657"/>
            <a:ext cx="37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69" name="公式" r:id="rId9" imgW="330200" imgH="279400" progId="Equation.3">
                    <p:embed/>
                  </p:oleObj>
                </mc:Choice>
                <mc:Fallback>
                  <p:oleObj name="公式" r:id="rId9" imgW="330200" imgH="2794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9" y="3657"/>
                          <a:ext cx="374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395288" y="908050"/>
            <a:ext cx="209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电压的信噪比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1150" y="2395538"/>
            <a:ext cx="3324225" cy="914400"/>
            <a:chOff x="196" y="1509"/>
            <a:chExt cx="2094" cy="576"/>
          </a:xfrm>
        </p:grpSpPr>
        <p:graphicFrame>
          <p:nvGraphicFramePr>
            <p:cNvPr id="41997" name="Object 13"/>
            <p:cNvGraphicFramePr>
              <a:graphicFrameLocks noChangeAspect="1"/>
            </p:cNvGraphicFramePr>
            <p:nvPr/>
          </p:nvGraphicFramePr>
          <p:xfrm>
            <a:off x="1519" y="1523"/>
            <a:ext cx="2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0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523"/>
                          <a:ext cx="288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249" y="1509"/>
              <a:ext cx="1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增加一前置级  </a:t>
              </a:r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196" y="1797"/>
              <a:ext cx="20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并认为该级为无噪声的 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7950" y="5084763"/>
            <a:ext cx="3471863" cy="960437"/>
            <a:chOff x="68" y="3203"/>
            <a:chExt cx="2187" cy="605"/>
          </a:xfrm>
        </p:grpSpPr>
        <p:graphicFrame>
          <p:nvGraphicFramePr>
            <p:cNvPr id="42001" name="Object 17"/>
            <p:cNvGraphicFramePr>
              <a:graphicFrameLocks noChangeAspect="1"/>
            </p:cNvGraphicFramePr>
            <p:nvPr/>
          </p:nvGraphicFramePr>
          <p:xfrm>
            <a:off x="1247" y="3203"/>
            <a:ext cx="1008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1" name="公式" r:id="rId13" imgW="888614" imgH="533169" progId="Equation.3">
                    <p:embed/>
                  </p:oleObj>
                </mc:Choice>
                <mc:Fallback>
                  <p:oleObj name="公式" r:id="rId13" imgW="888614" imgH="533169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203"/>
                          <a:ext cx="1008" cy="6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68" y="3339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新的信噪比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701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5.4.4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对输入电阻和输出电阻的影响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533400" y="762000"/>
            <a:ext cx="6705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52400" y="1495425"/>
            <a:ext cx="25146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串联负反馈</a:t>
            </a:r>
            <a:endParaRPr lang="zh-CN" altLang="en-US" sz="2800" b="1" baseline="-30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81000" y="885825"/>
            <a:ext cx="38862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对输入电阻的影响</a:t>
            </a:r>
          </a:p>
        </p:txBody>
      </p:sp>
      <p:pic>
        <p:nvPicPr>
          <p:cNvPr id="43015" name="Picture 7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838200"/>
            <a:ext cx="4164013" cy="3786188"/>
          </a:xfrm>
          <a:prstGeom prst="rect">
            <a:avLst/>
          </a:prstGeom>
          <a:noFill/>
        </p:spPr>
      </p:pic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533400" y="2049463"/>
            <a:ext cx="45720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开环输入电阻 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R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/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33400" y="3400425"/>
            <a:ext cx="46482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因为 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F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华康简宋" charset="-122"/>
              </a:rPr>
              <a:t>·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x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o  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x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o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A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华康简宋" charset="-122"/>
              </a:rPr>
              <a:t>·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33400" y="2714625"/>
            <a:ext cx="45720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闭环输入电阻 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R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if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/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228600" y="4086225"/>
            <a:ext cx="47244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所以 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+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=(1+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AF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康简宋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)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609600" y="4848225"/>
            <a:ext cx="45720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闭环输入电阻 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R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if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/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4694238" y="4724400"/>
          <a:ext cx="37639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3" name="Equation" r:id="rId6" imgW="1637589" imgH="406224" progId="Equation.3">
                  <p:embed/>
                </p:oleObj>
              </mc:Choice>
              <mc:Fallback>
                <p:oleObj name="Equation" r:id="rId6" imgW="1637589" imgH="40622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4724400"/>
                        <a:ext cx="37639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447800" y="5576888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引入串联负反馈后，输入电阻增加了。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43014" grpId="0" autoUpdateAnimBg="0"/>
      <p:bldP spid="43016" grpId="0" autoUpdateAnimBg="0"/>
      <p:bldP spid="43017" grpId="0" autoUpdateAnimBg="0"/>
      <p:bldP spid="43018" grpId="0" autoUpdateAnimBg="0"/>
      <p:bldP spid="43019" grpId="0" autoUpdateAnimBg="0"/>
      <p:bldP spid="43020" grpId="0" autoUpdateAnimBg="0"/>
      <p:bldP spid="4302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701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5.4.4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对输入电阻和输出电阻的影响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533400" y="762000"/>
            <a:ext cx="6705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52400" y="1495425"/>
            <a:ext cx="25146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并联负反馈</a:t>
            </a:r>
            <a:endParaRPr lang="zh-CN" altLang="en-US" sz="2800" b="1" baseline="-30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81000" y="885825"/>
            <a:ext cx="38862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对输入电阻的影响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5800" y="2209800"/>
            <a:ext cx="2752725" cy="1454150"/>
            <a:chOff x="432" y="1392"/>
            <a:chExt cx="1734" cy="916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432" y="1392"/>
              <a:ext cx="1680" cy="3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闭环输入电阻</a:t>
              </a:r>
              <a:endParaRPr lang="zh-CN" altLang="en-US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endParaRPr>
            </a:p>
          </p:txBody>
        </p:sp>
        <p:graphicFrame>
          <p:nvGraphicFramePr>
            <p:cNvPr id="44042" name="Object 10"/>
            <p:cNvGraphicFramePr>
              <a:graphicFrameLocks noChangeAspect="1"/>
            </p:cNvGraphicFramePr>
            <p:nvPr/>
          </p:nvGraphicFramePr>
          <p:xfrm>
            <a:off x="1008" y="1776"/>
            <a:ext cx="1158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68" name="Equation" r:id="rId6" imgW="800100" imgH="368300" progId="Equation.3">
                    <p:embed/>
                  </p:oleObj>
                </mc:Choice>
                <mc:Fallback>
                  <p:oleObj name="Equation" r:id="rId6" imgW="800100" imgH="3683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76"/>
                          <a:ext cx="1158" cy="5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304800" y="3810000"/>
            <a:ext cx="4114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引入并联负反馈后，输入电阻减小了。</a:t>
            </a:r>
          </a:p>
        </p:txBody>
      </p:sp>
      <p:pic>
        <p:nvPicPr>
          <p:cNvPr id="44044" name="Picture 12" descr="未标题-2 拷贝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62450" y="1017588"/>
            <a:ext cx="4476750" cy="3554412"/>
          </a:xfrm>
          <a:prstGeom prst="rect">
            <a:avLst/>
          </a:prstGeom>
          <a:noFill/>
        </p:spPr>
      </p:pic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04800" y="4876800"/>
            <a:ext cx="8534400" cy="1117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反馈对输入电阻的影响仅限于环内，对环外不产生影响。</a:t>
            </a:r>
          </a:p>
        </p:txBody>
      </p:sp>
    </p:spTree>
  </p:cSld>
  <p:clrMapOvr>
    <a:masterClrMapping/>
  </p:clrMapOvr>
  <p:transition>
    <p:wipe dir="r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 autoUpdateAnimBg="0"/>
      <p:bldP spid="4404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114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例如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533400" y="762000"/>
            <a:ext cx="121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81000" y="1081088"/>
            <a:ext cx="4038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图中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华康简宋" charset="-122"/>
              </a:rPr>
              <a:t>R</a:t>
            </a:r>
            <a:r>
              <a:rPr lang="en-US" altLang="zh-CN" sz="2800" b="1" baseline="-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华康简宋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不在环内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143000" y="1676400"/>
          <a:ext cx="20113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5" name="Equation" r:id="rId5" imgW="800100" imgH="368300" progId="Equation.3">
                  <p:embed/>
                </p:oleObj>
              </mc:Choice>
              <mc:Fallback>
                <p:oleObj name="Equation" r:id="rId5" imgW="800100" imgH="3683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201136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2833688"/>
            <a:ext cx="4038600" cy="587375"/>
            <a:chOff x="240" y="2361"/>
            <a:chExt cx="2544" cy="370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40" y="2361"/>
              <a:ext cx="254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但是</a:t>
              </a: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506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881811"/>
                </p:ext>
              </p:extLst>
            </p:nvPr>
          </p:nvGraphicFramePr>
          <p:xfrm>
            <a:off x="854" y="2390"/>
            <a:ext cx="128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16" name="公式" r:id="rId7" imgW="812520" imgH="215640" progId="Equation.3">
                    <p:embed/>
                  </p:oleObj>
                </mc:Choice>
                <mc:Fallback>
                  <p:oleObj name="公式" r:id="rId7" imgW="812520" imgH="21564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2390"/>
                          <a:ext cx="1287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7200" y="3824288"/>
            <a:ext cx="7848600" cy="519112"/>
            <a:chOff x="288" y="2880"/>
            <a:chExt cx="4944" cy="327"/>
          </a:xfrm>
        </p:grpSpPr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288" y="2880"/>
              <a:ext cx="494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当</a:t>
              </a:r>
              <a:r>
                <a:rPr lang="en-US" altLang="zh-CN" sz="2800" b="1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Book Antiqua" pitchFamily="18" charset="0"/>
                  <a:ea typeface="华康简宋" charset="-122"/>
                </a:rPr>
                <a:t>R</a:t>
              </a:r>
              <a:r>
                <a:rPr lang="en-US" altLang="zh-CN" sz="2800" b="1" i="1" baseline="-25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Book Antiqua" pitchFamily="18" charset="0"/>
                  <a:ea typeface="华康简宋" charset="-122"/>
                </a:rPr>
                <a:t>1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&gt;&gt; </a:t>
              </a:r>
              <a:r>
                <a:rPr lang="en-US" altLang="zh-CN" sz="2800" b="1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Book Antiqua" pitchFamily="18" charset="0"/>
                  <a:ea typeface="华康简宋" charset="-122"/>
                </a:rPr>
                <a:t>     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时，反馈对</a:t>
              </a:r>
              <a:r>
                <a:rPr lang="en-US" altLang="zh-CN" sz="28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Book Antiqua" pitchFamily="18" charset="0"/>
                  <a:ea typeface="华康简宋" charset="-122"/>
                </a:rPr>
                <a:t>R</a:t>
              </a:r>
              <a:r>
                <a:rPr lang="en-US" altLang="zh-CN" sz="2800" b="1" baseline="-30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康简宋" charset="-122"/>
                </a:rPr>
                <a:t>if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几乎没有影响。</a:t>
              </a:r>
            </a:p>
          </p:txBody>
        </p:sp>
        <p:graphicFrame>
          <p:nvGraphicFramePr>
            <p:cNvPr id="45068" name="Object 12"/>
            <p:cNvGraphicFramePr>
              <a:graphicFrameLocks noChangeAspect="1"/>
            </p:cNvGraphicFramePr>
            <p:nvPr/>
          </p:nvGraphicFramePr>
          <p:xfrm>
            <a:off x="1056" y="2880"/>
            <a:ext cx="34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17" name="Equation" r:id="rId9" imgW="215713" imgH="203024" progId="Equation.3">
                    <p:embed/>
                  </p:oleObj>
                </mc:Choice>
                <mc:Fallback>
                  <p:oleObj name="Equation" r:id="rId9" imgW="215713" imgH="203024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80"/>
                          <a:ext cx="342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5069" name="Picture 13" descr="未标题-2 拷贝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67175" y="620713"/>
            <a:ext cx="4778375" cy="3133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701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5.4.4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对输入电阻和输出电阻的影响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533400" y="762000"/>
            <a:ext cx="6705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1000" y="885825"/>
            <a:ext cx="38862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对输出电阻的影响</a:t>
            </a:r>
          </a:p>
        </p:txBody>
      </p:sp>
      <p:pic>
        <p:nvPicPr>
          <p:cNvPr id="46086" name="Picture 6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1600200"/>
            <a:ext cx="6297613" cy="3554413"/>
          </a:xfrm>
          <a:prstGeom prst="rect">
            <a:avLst/>
          </a:prstGeom>
          <a:noFill/>
        </p:spPr>
      </p:pic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52400" y="1495425"/>
            <a:ext cx="25146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电压负反馈</a:t>
            </a:r>
            <a:endParaRPr lang="zh-CN" altLang="en-US" sz="2400" b="1" baseline="-30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1000" y="76200"/>
            <a:ext cx="38862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对输出电阻的影响</a:t>
            </a:r>
          </a:p>
        </p:txBody>
      </p:sp>
      <p:pic>
        <p:nvPicPr>
          <p:cNvPr id="47108" name="Picture 4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93988" y="609600"/>
            <a:ext cx="6297612" cy="3554413"/>
          </a:xfrm>
          <a:prstGeom prst="rect">
            <a:avLst/>
          </a:prstGeom>
          <a:noFill/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52400" y="1295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闭环输出电阻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762000" y="1752600"/>
          <a:ext cx="1289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5" name="Equation" r:id="rId6" imgW="558558" imgH="406224" progId="Equation.3">
                  <p:embed/>
                </p:oleObj>
              </mc:Choice>
              <mc:Fallback>
                <p:oleObj name="Equation" r:id="rId6" imgW="558558" imgH="406224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12890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52400" y="685800"/>
            <a:ext cx="25146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电压负反馈</a:t>
            </a:r>
            <a:endParaRPr lang="zh-CN" altLang="en-US" sz="2400" b="1" baseline="-30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04800" y="44196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3060700" algn="ctr"/>
              </a:tabLs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而  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id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 -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 -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b="1" i="1">
                <a:latin typeface="Book Antiqua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52400" y="3727450"/>
          <a:ext cx="24971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6" name="Equation" r:id="rId8" imgW="1079032" imgH="203112" progId="Equation.3">
                  <p:embed/>
                </p:oleObj>
              </mc:Choice>
              <mc:Fallback>
                <p:oleObj name="Equation" r:id="rId8" imgW="1079032" imgH="203112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727450"/>
                        <a:ext cx="249713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76200" y="2590800"/>
            <a:ext cx="26670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忽略反馈网络对</a:t>
            </a:r>
            <a:r>
              <a:rPr kumimoji="1" lang="en-US" altLang="zh-CN" sz="2400" b="1" i="1">
                <a:latin typeface="Book Antiqua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30000">
                <a:latin typeface="Book Antiqua" pitchFamily="18" charset="0"/>
                <a:ea typeface="楷体_GB2312" pitchFamily="49" charset="-122"/>
              </a:rPr>
              <a:t>T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的分流</a:t>
            </a:r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1171575" y="4953000"/>
          <a:ext cx="27146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7" name="Equation" r:id="rId10" imgW="1180588" imgH="406224" progId="Equation.3">
                  <p:embed/>
                </p:oleObj>
              </mc:Choice>
              <mc:Fallback>
                <p:oleObj name="Equation" r:id="rId10" imgW="1180588" imgH="406224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953000"/>
                        <a:ext cx="2714625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605213" y="4310063"/>
            <a:ext cx="3938587" cy="566737"/>
            <a:chOff x="2112" y="2715"/>
            <a:chExt cx="2481" cy="357"/>
          </a:xfrm>
        </p:grpSpPr>
        <p:graphicFrame>
          <p:nvGraphicFramePr>
            <p:cNvPr id="47117" name="Object 13"/>
            <p:cNvGraphicFramePr>
              <a:graphicFrameLocks noChangeAspect="1"/>
            </p:cNvGraphicFramePr>
            <p:nvPr/>
          </p:nvGraphicFramePr>
          <p:xfrm>
            <a:off x="2976" y="2763"/>
            <a:ext cx="161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78" name="Equation" r:id="rId12" imgW="1117115" imgH="203112" progId="Equation.3">
                    <p:embed/>
                  </p:oleObj>
                </mc:Choice>
                <mc:Fallback>
                  <p:oleObj name="Equation" r:id="rId12" imgW="1117115" imgH="203112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763"/>
                          <a:ext cx="1617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112" y="2715"/>
              <a:ext cx="100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所以</a:t>
              </a:r>
            </a:p>
          </p:txBody>
        </p:sp>
      </p:grp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333375" y="5257800"/>
            <a:ext cx="706438" cy="212725"/>
          </a:xfrm>
          <a:prstGeom prst="rightArrow">
            <a:avLst>
              <a:gd name="adj1" fmla="val 50000"/>
              <a:gd name="adj2" fmla="val 83022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4419600" y="5029200"/>
            <a:ext cx="449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引入电压负反馈后，输出电阻减小了。</a:t>
            </a:r>
          </a:p>
        </p:txBody>
      </p:sp>
    </p:spTree>
  </p:cSld>
  <p:clrMapOvr>
    <a:masterClrMapping/>
  </p:clrMapOvr>
  <p:transition>
    <p:wipe dir="r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/>
      <p:bldP spid="47112" grpId="0" autoUpdateAnimBg="0"/>
      <p:bldP spid="47114" grpId="0" autoUpdateAnimBg="0"/>
      <p:bldP spid="47119" grpId="0" animBg="1"/>
      <p:bldP spid="4712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701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5.4.4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对输入电阻和输出电阻的影响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533400" y="762000"/>
            <a:ext cx="6705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81000" y="838200"/>
            <a:ext cx="38862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对输出电阻的影响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52400" y="1447800"/>
            <a:ext cx="25146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电流负反馈</a:t>
            </a:r>
            <a:endParaRPr lang="zh-CN" altLang="en-US" sz="2400" b="1" baseline="-30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4143375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闭环输出电阻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14400" y="4524375"/>
          <a:ext cx="32321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3" name="Equation" r:id="rId5" imgW="1396394" imgH="406224" progId="Equation.3">
                  <p:embed/>
                </p:oleObj>
              </mc:Choice>
              <mc:Fallback>
                <p:oleObj name="Equation" r:id="rId5" imgW="1396394" imgH="40622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24375"/>
                        <a:ext cx="323215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419600" y="4524375"/>
            <a:ext cx="449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引入电流负反馈后，输出电阻增大了。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152400" y="5441950"/>
            <a:ext cx="88392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反馈对输出电阻的影响仅限于环内，对环外不产生影响。</a:t>
            </a:r>
          </a:p>
        </p:txBody>
      </p:sp>
      <p:pic>
        <p:nvPicPr>
          <p:cNvPr id="48139" name="Picture 11" descr="未标题-2 拷贝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08238" y="1371600"/>
            <a:ext cx="6507162" cy="3113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utoUpdateAnimBg="0"/>
      <p:bldP spid="48137" grpId="0" autoUpdateAnimBg="0"/>
      <p:bldP spid="4813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 txBox="1">
            <a:spLocks noGrp="1"/>
          </p:cNvSpPr>
          <p:nvPr/>
        </p:nvSpPr>
        <p:spPr bwMode="auto">
          <a:xfrm>
            <a:off x="6843713" y="63087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fld id="{39368B56-00F1-4178-8D46-4EC151F3D3CC}" type="slidenum">
              <a:rPr kumimoji="0" lang="zh-CN" altLang="en-US" sz="14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 algn="r" eaLnBrk="1" hangingPunct="1"/>
              <a:t>5</a:t>
            </a:fld>
            <a:endParaRPr kumimoji="0" lang="en-US" altLang="zh-CN" sz="1400" b="1">
              <a:solidFill>
                <a:schemeClr val="tx2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35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838200"/>
            <a:ext cx="4572000" cy="5334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>
                <a:solidFill>
                  <a:srgbClr val="0000FF"/>
                </a:solidFill>
                <a:ea typeface="黑体" panose="02010609060101010101" pitchFamily="49" charset="-122"/>
              </a:rPr>
              <a:t>2.  </a:t>
            </a:r>
            <a:r>
              <a:rPr lang="zh-CN" altLang="en-US" sz="3200" b="1" smtClean="0">
                <a:solidFill>
                  <a:srgbClr val="0000FF"/>
                </a:solidFill>
                <a:ea typeface="黑体" panose="02010609060101010101" pitchFamily="49" charset="-122"/>
              </a:rPr>
              <a:t>反馈举例</a:t>
            </a:r>
          </a:p>
        </p:txBody>
      </p:sp>
      <p:sp>
        <p:nvSpPr>
          <p:cNvPr id="193543" name="Rectangle 4"/>
          <p:cNvSpPr>
            <a:spLocks noChangeArrowheads="1"/>
          </p:cNvSpPr>
          <p:nvPr/>
        </p:nvSpPr>
        <p:spPr bwMode="auto">
          <a:xfrm>
            <a:off x="685800" y="228600"/>
            <a:ext cx="563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5.1.1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反馈的基本概念</a:t>
            </a:r>
          </a:p>
        </p:txBody>
      </p:sp>
      <p:sp>
        <p:nvSpPr>
          <p:cNvPr id="193544" name="Line 5"/>
          <p:cNvSpPr>
            <a:spLocks noChangeShapeType="1"/>
          </p:cNvSpPr>
          <p:nvPr/>
        </p:nvSpPr>
        <p:spPr bwMode="auto">
          <a:xfrm>
            <a:off x="609600" y="762000"/>
            <a:ext cx="4191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5" name="AutoShape 6"/>
          <p:cNvSpPr>
            <a:spLocks noChangeArrowheads="1"/>
          </p:cNvSpPr>
          <p:nvPr/>
        </p:nvSpPr>
        <p:spPr bwMode="auto">
          <a:xfrm>
            <a:off x="228600" y="152400"/>
            <a:ext cx="457200" cy="609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" y="2057400"/>
            <a:ext cx="2971800" cy="1752600"/>
            <a:chOff x="672" y="1152"/>
            <a:chExt cx="1872" cy="1104"/>
          </a:xfrm>
        </p:grpSpPr>
        <p:sp>
          <p:nvSpPr>
            <p:cNvPr id="193562" name="AutoShape 8" descr="羊皮纸"/>
            <p:cNvSpPr>
              <a:spLocks noChangeArrowheads="1"/>
            </p:cNvSpPr>
            <p:nvPr/>
          </p:nvSpPr>
          <p:spPr bwMode="auto">
            <a:xfrm>
              <a:off x="672" y="1152"/>
              <a:ext cx="1872" cy="110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endParaRPr lang="zh-CN" altLang="zh-CN" b="1"/>
            </a:p>
          </p:txBody>
        </p:sp>
        <p:graphicFrame>
          <p:nvGraphicFramePr>
            <p:cNvPr id="193540" name="Object 9"/>
            <p:cNvGraphicFramePr>
              <a:graphicFrameLocks noChangeAspect="1"/>
            </p:cNvGraphicFramePr>
            <p:nvPr/>
          </p:nvGraphicFramePr>
          <p:xfrm>
            <a:off x="699" y="1200"/>
            <a:ext cx="1822" cy="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1" name="图片" r:id="rId5" imgW="2066925" imgH="1076325" progId="Word.Picture.8">
                    <p:embed/>
                  </p:oleObj>
                </mc:Choice>
                <mc:Fallback>
                  <p:oleObj name="图片" r:id="rId5" imgW="2066925" imgH="1076325" progId="Word.Picture.8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1200"/>
                          <a:ext cx="1822" cy="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38600" y="2743200"/>
            <a:ext cx="3581400" cy="2286000"/>
            <a:chOff x="2784" y="1104"/>
            <a:chExt cx="2256" cy="1440"/>
          </a:xfrm>
        </p:grpSpPr>
        <p:sp>
          <p:nvSpPr>
            <p:cNvPr id="193561" name="AutoShape 11" descr="羊皮纸"/>
            <p:cNvSpPr>
              <a:spLocks noChangeArrowheads="1"/>
            </p:cNvSpPr>
            <p:nvPr/>
          </p:nvSpPr>
          <p:spPr bwMode="auto">
            <a:xfrm>
              <a:off x="2784" y="1104"/>
              <a:ext cx="2256" cy="14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endParaRPr lang="zh-CN" altLang="zh-CN" b="1"/>
            </a:p>
          </p:txBody>
        </p:sp>
        <p:graphicFrame>
          <p:nvGraphicFramePr>
            <p:cNvPr id="193539" name="Object 12"/>
            <p:cNvGraphicFramePr>
              <a:graphicFrameLocks noChangeAspect="1"/>
            </p:cNvGraphicFramePr>
            <p:nvPr/>
          </p:nvGraphicFramePr>
          <p:xfrm>
            <a:off x="2880" y="1152"/>
            <a:ext cx="2038" cy="1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2" name="图片" r:id="rId7" imgW="2486025" imgH="1543050" progId="Word.Picture.8">
                    <p:embed/>
                  </p:oleObj>
                </mc:Choice>
                <mc:Fallback>
                  <p:oleObj name="图片" r:id="rId7" imgW="2486025" imgH="1543050" progId="Word.Picture.8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152"/>
                          <a:ext cx="2038" cy="1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548" name="Rectangle 13"/>
          <p:cNvSpPr>
            <a:spLocks noChangeArrowheads="1"/>
          </p:cNvSpPr>
          <p:nvPr/>
        </p:nvSpPr>
        <p:spPr bwMode="auto">
          <a:xfrm>
            <a:off x="228600" y="1371600"/>
            <a:ext cx="6019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反馈通路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信号反向传输的渠道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57200" y="4002088"/>
            <a:ext cx="33528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开环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无反馈通路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457200" y="4687888"/>
            <a:ext cx="33528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闭环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有反馈通路</a:t>
            </a:r>
          </a:p>
        </p:txBody>
      </p:sp>
      <p:sp>
        <p:nvSpPr>
          <p:cNvPr id="8208" name="AutoShape 16"/>
          <p:cNvSpPr>
            <a:spLocks noChangeArrowheads="1"/>
          </p:cNvSpPr>
          <p:nvPr/>
        </p:nvSpPr>
        <p:spPr bwMode="auto">
          <a:xfrm>
            <a:off x="7086600" y="2209800"/>
            <a:ext cx="1985963" cy="1050925"/>
          </a:xfrm>
          <a:prstGeom prst="wedgeEllipseCallout">
            <a:avLst>
              <a:gd name="adj1" fmla="val -61352"/>
              <a:gd name="adj2" fmla="val 50907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36000" tIns="68400" rIns="36000" bIns="684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反馈通路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（反馈网络）</a:t>
            </a:r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6172200" y="5029200"/>
            <a:ext cx="2663825" cy="488950"/>
          </a:xfrm>
          <a:prstGeom prst="wedgeEllipseCallout">
            <a:avLst>
              <a:gd name="adj1" fmla="val -47796"/>
              <a:gd name="adj2" fmla="val -247403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36000" tIns="68400" rIns="36000" bIns="684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信号的正向传输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304800" y="5449888"/>
            <a:ext cx="85344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有无反馈判断：</a:t>
            </a:r>
            <a:r>
              <a:rPr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若有反馈通路</a:t>
            </a:r>
            <a:r>
              <a:rPr lang="zh-CN" altLang="en-US" b="1">
                <a:ea typeface="宋体" panose="02010600030101010101" pitchFamily="2" charset="-122"/>
              </a:rPr>
              <a:t>（</a:t>
            </a: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闭环）</a:t>
            </a:r>
            <a:r>
              <a:rPr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8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>
                <a:solidFill>
                  <a:schemeClr val="accent2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  则引入了反馈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257800" y="228600"/>
            <a:ext cx="3581400" cy="1905000"/>
            <a:chOff x="3312" y="144"/>
            <a:chExt cx="2256" cy="1200"/>
          </a:xfrm>
        </p:grpSpPr>
        <p:grpSp>
          <p:nvGrpSpPr>
            <p:cNvPr id="193558" name="Group 22"/>
            <p:cNvGrpSpPr>
              <a:grpSpLocks/>
            </p:cNvGrpSpPr>
            <p:nvPr/>
          </p:nvGrpSpPr>
          <p:grpSpPr bwMode="auto">
            <a:xfrm>
              <a:off x="3312" y="144"/>
              <a:ext cx="2256" cy="1200"/>
              <a:chOff x="3024" y="1920"/>
              <a:chExt cx="2256" cy="1200"/>
            </a:xfrm>
          </p:grpSpPr>
          <p:sp>
            <p:nvSpPr>
              <p:cNvPr id="193560" name="AutoShape 19" descr="羊皮纸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2256" cy="1200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 b="1"/>
              </a:p>
            </p:txBody>
          </p:sp>
          <p:graphicFrame>
            <p:nvGraphicFramePr>
              <p:cNvPr id="193538" name="Object 20"/>
              <p:cNvGraphicFramePr>
                <a:graphicFrameLocks noChangeAspect="1"/>
              </p:cNvGraphicFramePr>
              <p:nvPr/>
            </p:nvGraphicFramePr>
            <p:xfrm>
              <a:off x="3120" y="2016"/>
              <a:ext cx="2038" cy="9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3" name="Picture2" r:id="rId9" imgW="2486660" imgH="1049020" progId="Word.Picture.8">
                      <p:embed/>
                    </p:oleObj>
                  </mc:Choice>
                  <mc:Fallback>
                    <p:oleObj name="Picture2" r:id="rId9" imgW="2486660" imgH="1049020" progId="Word.Picture.8">
                      <p:embed/>
                      <p:pic>
                        <p:nvPicPr>
                          <p:cNvPr id="0" name="Picture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016"/>
                            <a:ext cx="2038" cy="9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3559" name="Text Box 23"/>
            <p:cNvSpPr txBox="1">
              <a:spLocks noChangeArrowheads="1"/>
            </p:cNvSpPr>
            <p:nvPr/>
          </p:nvSpPr>
          <p:spPr bwMode="auto">
            <a:xfrm>
              <a:off x="3408" y="960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  <a:ea typeface="宋体" panose="02010600030101010101" pitchFamily="2" charset="-122"/>
                </a:rPr>
                <a:t>?</a:t>
              </a:r>
            </a:p>
          </p:txBody>
        </p:sp>
      </p:grpSp>
      <p:grpSp>
        <p:nvGrpSpPr>
          <p:cNvPr id="193555" name="Group 28"/>
          <p:cNvGrpSpPr>
            <a:grpSpLocks/>
          </p:cNvGrpSpPr>
          <p:nvPr/>
        </p:nvGrpSpPr>
        <p:grpSpPr bwMode="auto">
          <a:xfrm>
            <a:off x="457200" y="5943600"/>
            <a:ext cx="8534400" cy="533400"/>
            <a:chOff x="288" y="3744"/>
            <a:chExt cx="5376" cy="336"/>
          </a:xfrm>
        </p:grpSpPr>
        <p:sp>
          <p:nvSpPr>
            <p:cNvPr id="193556" name="Rectangle 25"/>
            <p:cNvSpPr>
              <a:spLocks noChangeArrowheads="1"/>
            </p:cNvSpPr>
            <p:nvPr/>
          </p:nvSpPr>
          <p:spPr bwMode="auto">
            <a:xfrm>
              <a:off x="288" y="3744"/>
              <a:ext cx="53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038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00FF"/>
                  </a:solidFill>
                  <a:ea typeface="黑体" panose="02010609060101010101" pitchFamily="49" charset="-122"/>
                  <a:sym typeface="Symbol" panose="05050102010706020507" pitchFamily="18" charset="2"/>
                </a:rPr>
                <a:t> </a:t>
              </a:r>
              <a:r>
                <a:rPr lang="zh-CN" altLang="en-US" b="1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存在一个反向传输信号的电路       有无反馈的判断</a:t>
              </a:r>
            </a:p>
          </p:txBody>
        </p:sp>
        <p:sp>
          <p:nvSpPr>
            <p:cNvPr id="193557" name="AutoShape 26"/>
            <p:cNvSpPr>
              <a:spLocks noChangeArrowheads="1"/>
            </p:cNvSpPr>
            <p:nvPr/>
          </p:nvSpPr>
          <p:spPr bwMode="auto">
            <a:xfrm>
              <a:off x="3120" y="3888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endParaRPr lang="zh-CN" altLang="zh-CN" b="1"/>
            </a:p>
          </p:txBody>
        </p:sp>
      </p:grpSp>
    </p:spTree>
    <p:extLst>
      <p:ext uri="{BB962C8B-B14F-4D97-AF65-F5344CB8AC3E}">
        <p14:creationId xmlns:p14="http://schemas.microsoft.com/office/powerpoint/2010/main" val="34213901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utoUpdateAnimBg="0"/>
      <p:bldP spid="8207" grpId="0" autoUpdateAnimBg="0"/>
      <p:bldP spid="8208" grpId="0" animBg="1" autoUpdateAnimBg="0"/>
      <p:bldP spid="8209" grpId="0" animBg="1" autoUpdateAnimBg="0"/>
      <p:bldP spid="821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 descr="羊皮纸"/>
          <p:cNvSpPr>
            <a:spLocks noChangeArrowheads="1"/>
          </p:cNvSpPr>
          <p:nvPr/>
        </p:nvSpPr>
        <p:spPr bwMode="auto">
          <a:xfrm>
            <a:off x="152400" y="4210050"/>
            <a:ext cx="8763000" cy="13493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tIns="0" bIns="8280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负反馈对放大电路性能的改善，是以牺牲增益为代价的，且仅对环内的性能产生影响。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60388" y="933450"/>
            <a:ext cx="3579812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串联负反馈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60388" y="1590675"/>
            <a:ext cx="3438525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并联负反馈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560388" y="2249488"/>
            <a:ext cx="3325812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电压负反馈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560388" y="2908300"/>
            <a:ext cx="380365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电流负反馈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85800" y="3505200"/>
            <a:ext cx="4495800" cy="5884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特别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注意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375025" y="914400"/>
            <a:ext cx="2519363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增大输入电阻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378200" y="1571625"/>
            <a:ext cx="2689225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减小输入电阻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370263" y="2249488"/>
            <a:ext cx="5164137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减小输出电阻，稳定输出电压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376613" y="2889250"/>
            <a:ext cx="5151437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增大输出电阻，稳定输出电流</a:t>
            </a:r>
          </a:p>
        </p:txBody>
      </p:sp>
      <p:sp>
        <p:nvSpPr>
          <p:cNvPr id="49165" name="Rectangle 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701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5.4.4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对输入电阻和输出电阻的影响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533400" y="762000"/>
            <a:ext cx="6705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6705600" y="632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 autoUpdateAnimBg="0"/>
      <p:bldP spid="49156" grpId="0" autoUpdateAnimBg="0"/>
      <p:bldP spid="49157" grpId="0" autoUpdateAnimBg="0"/>
      <p:bldP spid="49158" grpId="0" autoUpdateAnimBg="0"/>
      <p:bldP spid="49159" grpId="0" autoUpdateAnimBg="0"/>
      <p:bldP spid="49160" grpId="0" autoUpdateAnimBg="0"/>
      <p:bldP spid="49161" grpId="0" autoUpdateAnimBg="0"/>
      <p:bldP spid="49162" grpId="0" autoUpdateAnimBg="0"/>
      <p:bldP spid="49163" grpId="0" autoUpdateAnimBg="0"/>
      <p:bldP spid="49164" grpId="0" autoUpdateAnimBg="0"/>
      <p:bldP spid="4916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533400" y="2209800"/>
            <a:ext cx="80772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600200" y="758825"/>
            <a:ext cx="5867400" cy="131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5.5  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深度负反馈条件下的近似计算</a:t>
            </a:r>
          </a:p>
        </p:txBody>
      </p:sp>
      <p:sp>
        <p:nvSpPr>
          <p:cNvPr id="50181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46150" y="2536825"/>
            <a:ext cx="743585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46038" anchor="ctr">
            <a:spAutoFit/>
          </a:bodyPr>
          <a:lstStyle/>
          <a:p>
            <a:r>
              <a:rPr lang="en-US" altLang="zh-CN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深度负反馈的特点</a:t>
            </a:r>
            <a:endParaRPr lang="zh-CN" altLang="en-US" sz="3600" b="1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50182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46150" y="3429000"/>
            <a:ext cx="457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46038" anchor="ctr">
            <a:spAutoFit/>
          </a:bodyPr>
          <a:lstStyle/>
          <a:p>
            <a:r>
              <a:rPr lang="en-US" altLang="zh-CN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2. </a:t>
            </a:r>
            <a:r>
              <a:rPr lang="zh-CN" altLang="en-US" sz="36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举例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86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深度负反馈的特点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533400" y="762000"/>
            <a:ext cx="45720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15950" y="1720850"/>
            <a:ext cx="76898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即，深度负反馈条件下，闭环增益只与反馈网络有关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4050" y="1063625"/>
            <a:ext cx="2690813" cy="598488"/>
            <a:chOff x="412" y="670"/>
            <a:chExt cx="1695" cy="377"/>
          </a:xfrm>
        </p:grpSpPr>
        <p:graphicFrame>
          <p:nvGraphicFramePr>
            <p:cNvPr id="51207" name="Object 7"/>
            <p:cNvGraphicFramePr>
              <a:graphicFrameLocks noChangeAspect="1"/>
            </p:cNvGraphicFramePr>
            <p:nvPr/>
          </p:nvGraphicFramePr>
          <p:xfrm>
            <a:off x="994" y="693"/>
            <a:ext cx="1113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7" name="公式" r:id="rId5" imgW="876300" imgH="279400" progId="Equation.3">
                    <p:embed/>
                  </p:oleObj>
                </mc:Choice>
                <mc:Fallback>
                  <p:oleObj name="公式" r:id="rId5" imgW="876300" imgH="2794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" y="693"/>
                          <a:ext cx="1113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412" y="670"/>
              <a:ext cx="57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由于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46475" y="914400"/>
            <a:ext cx="2106613" cy="790575"/>
            <a:chOff x="2234" y="576"/>
            <a:chExt cx="1327" cy="498"/>
          </a:xfrm>
        </p:grpSpPr>
        <p:graphicFrame>
          <p:nvGraphicFramePr>
            <p:cNvPr id="51210" name="Object 10"/>
            <p:cNvGraphicFramePr>
              <a:graphicFrameLocks noChangeAspect="1"/>
            </p:cNvGraphicFramePr>
            <p:nvPr/>
          </p:nvGraphicFramePr>
          <p:xfrm>
            <a:off x="2576" y="576"/>
            <a:ext cx="985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8" name="Equation" r:id="rId7" imgW="774364" imgH="393529" progId="Equation.3">
                    <p:embed/>
                  </p:oleObj>
                </mc:Choice>
                <mc:Fallback>
                  <p:oleObj name="Equation" r:id="rId7" imgW="774364" imgH="393529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576"/>
                          <a:ext cx="985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2234" y="681"/>
              <a:ext cx="430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则</a:t>
              </a:r>
            </a:p>
          </p:txBody>
        </p:sp>
      </p:grpSp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5678488" y="914400"/>
          <a:ext cx="13858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9" name="公式" r:id="rId9" imgW="685800" imgH="393700" progId="Equation.3">
                  <p:embed/>
                </p:oleObj>
              </mc:Choice>
              <mc:Fallback>
                <p:oleObj name="公式" r:id="rId9" imgW="685800" imgH="3937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914400"/>
                        <a:ext cx="138588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54050" y="2212975"/>
            <a:ext cx="2236788" cy="841375"/>
            <a:chOff x="412" y="1394"/>
            <a:chExt cx="1409" cy="530"/>
          </a:xfrm>
        </p:grpSpPr>
        <p:sp>
          <p:nvSpPr>
            <p:cNvPr id="51214" name="Rectangle 14"/>
            <p:cNvSpPr>
              <a:spLocks noChangeArrowheads="1"/>
            </p:cNvSpPr>
            <p:nvPr/>
          </p:nvSpPr>
          <p:spPr bwMode="auto">
            <a:xfrm>
              <a:off x="412" y="1470"/>
              <a:ext cx="863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又因为</a:t>
              </a:r>
            </a:p>
          </p:txBody>
        </p:sp>
        <p:graphicFrame>
          <p:nvGraphicFramePr>
            <p:cNvPr id="51215" name="Object 15"/>
            <p:cNvGraphicFramePr>
              <a:graphicFrameLocks noChangeAspect="1"/>
            </p:cNvGraphicFramePr>
            <p:nvPr/>
          </p:nvGraphicFramePr>
          <p:xfrm>
            <a:off x="1129" y="1394"/>
            <a:ext cx="692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0" name="Equation" r:id="rId11" imgW="545863" imgH="418918" progId="Equation.3">
                    <p:embed/>
                  </p:oleObj>
                </mc:Choice>
                <mc:Fallback>
                  <p:oleObj name="Equation" r:id="rId11" imgW="545863" imgH="418918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1394"/>
                          <a:ext cx="692" cy="5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3114675" y="2216150"/>
          <a:ext cx="10239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1" name="公式" r:id="rId13" imgW="508000" imgH="431800" progId="Equation.3">
                  <p:embed/>
                </p:oleObj>
              </mc:Choice>
              <mc:Fallback>
                <p:oleObj name="公式" r:id="rId13" imgW="508000" imgH="4318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2216150"/>
                        <a:ext cx="10239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4498975" y="2370138"/>
            <a:ext cx="2092325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代入上式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09600" y="3109913"/>
            <a:ext cx="1597025" cy="493712"/>
            <a:chOff x="384" y="1959"/>
            <a:chExt cx="1006" cy="311"/>
          </a:xfrm>
        </p:grpSpPr>
        <p:graphicFrame>
          <p:nvGraphicFramePr>
            <p:cNvPr id="51219" name="Object 19"/>
            <p:cNvGraphicFramePr>
              <a:graphicFrameLocks noChangeAspect="1"/>
            </p:cNvGraphicFramePr>
            <p:nvPr/>
          </p:nvGraphicFramePr>
          <p:xfrm>
            <a:off x="744" y="1998"/>
            <a:ext cx="64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2" name="公式" r:id="rId15" imgW="507780" imgH="215806" progId="Equation.3">
                    <p:embed/>
                  </p:oleObj>
                </mc:Choice>
                <mc:Fallback>
                  <p:oleObj name="公式" r:id="rId15" imgW="507780" imgH="215806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1998"/>
                          <a:ext cx="64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0" name="Rectangle 20"/>
            <p:cNvSpPr>
              <a:spLocks noChangeArrowheads="1"/>
            </p:cNvSpPr>
            <p:nvPr/>
          </p:nvSpPr>
          <p:spPr bwMode="auto">
            <a:xfrm>
              <a:off x="384" y="1959"/>
              <a:ext cx="373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得</a:t>
              </a:r>
            </a:p>
          </p:txBody>
        </p:sp>
      </p:grp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2133600" y="3124200"/>
            <a:ext cx="3200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（也常写为 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x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f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  <a:sym typeface="Symbol" pitchFamily="18" charset="2"/>
              </a:rPr>
              <a:t> 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x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i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）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51222" name="AutoShape 22"/>
          <p:cNvSpPr>
            <a:spLocks noChangeArrowheads="1"/>
          </p:cNvSpPr>
          <p:nvPr/>
        </p:nvSpPr>
        <p:spPr bwMode="auto">
          <a:xfrm>
            <a:off x="685800" y="3873500"/>
            <a:ext cx="439738" cy="176213"/>
          </a:xfrm>
          <a:prstGeom prst="rightArrow">
            <a:avLst>
              <a:gd name="adj1" fmla="val 50000"/>
              <a:gd name="adj2" fmla="val 6238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1298575" y="3752850"/>
          <a:ext cx="2152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3" name="公式" r:id="rId17" imgW="1066337" imgH="215806" progId="Equation.3">
                  <p:embed/>
                </p:oleObj>
              </mc:Choice>
              <mc:Fallback>
                <p:oleObj name="公式" r:id="rId17" imgW="1066337" imgH="215806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752850"/>
                        <a:ext cx="21526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5119688" y="3692525"/>
            <a:ext cx="3414712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净输入量近似等于零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460375" y="4413250"/>
            <a:ext cx="8367713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由此可得深度负反馈条件下，基本放大电路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“两虚”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的概念</a:t>
            </a: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181600" y="3087688"/>
            <a:ext cx="34290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输入量近似等于反馈量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3352800" y="3697288"/>
            <a:ext cx="18288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（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x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id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  <a:sym typeface="Symbol" pitchFamily="18" charset="2"/>
              </a:rPr>
              <a:t>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0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17" grpId="0" autoUpdateAnimBg="0"/>
      <p:bldP spid="51221" grpId="0" autoUpdateAnimBg="0"/>
      <p:bldP spid="51222" grpId="0" animBg="1"/>
      <p:bldP spid="51224" grpId="0" autoUpdateAnimBg="0"/>
      <p:bldP spid="51225" grpId="0" autoUpdateAnimBg="0"/>
      <p:bldP spid="51226" grpId="0" autoUpdateAnimBg="0"/>
      <p:bldP spid="5122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86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深度负反馈的特点</a:t>
            </a: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533400" y="762000"/>
            <a:ext cx="45720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85800" y="1908175"/>
            <a:ext cx="4916488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串联负反馈，输入端电压求和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235075" y="3019425"/>
          <a:ext cx="14620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9" name="Equation" r:id="rId5" imgW="723586" imgH="406224" progId="Equation.3">
                  <p:embed/>
                </p:oleObj>
              </mc:Choice>
              <mc:Fallback>
                <p:oleObj name="Equation" r:id="rId5" imgW="723586" imgH="40622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019425"/>
                        <a:ext cx="1462088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11188" y="914400"/>
            <a:ext cx="5133975" cy="968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深度负反馈条件下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x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  <a:sym typeface="Symbol" pitchFamily="18" charset="2"/>
              </a:rPr>
              <a:t>=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 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x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i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  <a:sym typeface="Symbol" pitchFamily="18" charset="2"/>
              </a:rPr>
              <a:t>-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 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x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f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  <a:sym typeface="Symbol" pitchFamily="18" charset="2"/>
              </a:rPr>
              <a:t>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0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611563" y="2486025"/>
            <a:ext cx="1030287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虚短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081338" y="3124200"/>
            <a:ext cx="1030287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虚断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3267075" y="5195888"/>
            <a:ext cx="1030288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虚短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3343275" y="4524375"/>
            <a:ext cx="1030288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虚断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685800" y="3962400"/>
            <a:ext cx="4811713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并联负反馈，输入端电流求和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01713" y="2486025"/>
            <a:ext cx="2686050" cy="1069975"/>
            <a:chOff x="372" y="1566"/>
            <a:chExt cx="1692" cy="674"/>
          </a:xfrm>
        </p:grpSpPr>
        <p:sp>
          <p:nvSpPr>
            <p:cNvPr id="52238" name="AutoShape 14"/>
            <p:cNvSpPr>
              <a:spLocks/>
            </p:cNvSpPr>
            <p:nvPr/>
          </p:nvSpPr>
          <p:spPr bwMode="auto">
            <a:xfrm>
              <a:off x="372" y="1662"/>
              <a:ext cx="67" cy="578"/>
            </a:xfrm>
            <a:prstGeom prst="leftBrace">
              <a:avLst>
                <a:gd name="adj1" fmla="val 718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480" y="1566"/>
              <a:ext cx="158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华康简宋" charset="-122"/>
                </a:rPr>
                <a:t>v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id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  <a:sym typeface="Symbol" pitchFamily="18" charset="2"/>
                </a:rPr>
                <a:t>=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华康简宋" charset="-122"/>
                </a:rPr>
                <a:t>v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i 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  <a:sym typeface="Symbol" pitchFamily="18" charset="2"/>
                </a:rPr>
                <a:t>-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华康简宋" charset="-122"/>
                </a:rPr>
                <a:t>v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f 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  <a:sym typeface="Symbol" pitchFamily="18" charset="2"/>
                </a:rPr>
                <a:t>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华康简宋" charset="-122"/>
                </a:rPr>
                <a:t>0</a:t>
              </a:r>
              <a:endPara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17588" y="4518025"/>
            <a:ext cx="2670175" cy="1055688"/>
            <a:chOff x="382" y="2846"/>
            <a:chExt cx="1682" cy="665"/>
          </a:xfrm>
        </p:grpSpPr>
        <p:sp>
          <p:nvSpPr>
            <p:cNvPr id="52241" name="AutoShape 17"/>
            <p:cNvSpPr>
              <a:spLocks/>
            </p:cNvSpPr>
            <p:nvPr/>
          </p:nvSpPr>
          <p:spPr bwMode="auto">
            <a:xfrm>
              <a:off x="382" y="2933"/>
              <a:ext cx="67" cy="578"/>
            </a:xfrm>
            <a:prstGeom prst="leftBrace">
              <a:avLst>
                <a:gd name="adj1" fmla="val 718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480" y="2846"/>
              <a:ext cx="158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华康简宋" charset="-122"/>
                </a:rPr>
                <a:t>i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id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  <a:sym typeface="Symbol" pitchFamily="18" charset="2"/>
                </a:rPr>
                <a:t>=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华康简宋" charset="-122"/>
                </a:rPr>
                <a:t>i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i 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  <a:sym typeface="Symbol" pitchFamily="18" charset="2"/>
                </a:rPr>
                <a:t>-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华康简宋" charset="-122"/>
                </a:rPr>
                <a:t>i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f 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  <a:sym typeface="Symbol" pitchFamily="18" charset="2"/>
                </a:rPr>
                <a:t>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华康简宋" charset="-122"/>
                </a:rPr>
                <a:t>0</a:t>
              </a:r>
              <a:endPara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</p:grp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1173163" y="5167313"/>
            <a:ext cx="25146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  <a:sym typeface="Symbol" pitchFamily="18" charset="2"/>
              </a:rPr>
              <a:t>=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 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id 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r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i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  <a:sym typeface="Symbol" pitchFamily="18" charset="2"/>
              </a:rPr>
              <a:t>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 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0</a:t>
            </a:r>
            <a:endParaRPr lang="en-US" altLang="zh-CN" sz="2400" b="1"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2" grpId="0" autoUpdateAnimBg="0"/>
      <p:bldP spid="52233" grpId="0" autoUpdateAnimBg="0"/>
      <p:bldP spid="52234" grpId="0" autoUpdateAnimBg="0"/>
      <p:bldP spid="52235" grpId="0" autoUpdateAnimBg="0"/>
      <p:bldP spid="52236" grpId="0" autoUpdateAnimBg="0"/>
      <p:bldP spid="5224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2. </a:t>
            </a:r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举例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533400" y="685800"/>
            <a:ext cx="1676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85800" y="1792288"/>
            <a:ext cx="31242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电压串联负反馈</a:t>
            </a:r>
            <a:endParaRPr lang="zh-CN" altLang="en-US" sz="2400" b="1" baseline="-3000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838200" y="2895600"/>
            <a:ext cx="1676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反馈系数</a:t>
            </a:r>
            <a:endParaRPr lang="zh-CN" altLang="en-US" sz="2400" b="1" baseline="-30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438400" y="2819400"/>
          <a:ext cx="10112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1" name="Equation" r:id="rId5" imgW="507780" imgH="406224" progId="Equation.3">
                  <p:embed/>
                </p:oleObj>
              </mc:Choice>
              <mc:Fallback>
                <p:oleObj name="Equation" r:id="rId5" imgW="507780" imgH="406224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1011238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152400" y="762000"/>
            <a:ext cx="53340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设电路满足深度负反馈条件，试写出该电路的闭环电压增益表达式。 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28600" y="1755775"/>
            <a:ext cx="1066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解： 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838200" y="2286000"/>
            <a:ext cx="3124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虚断</a:t>
            </a:r>
            <a:endParaRPr lang="zh-CN" altLang="en-US" sz="2400" b="1" baseline="-30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3429000" y="2819400"/>
          <a:ext cx="12382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2" name="Equation" r:id="rId7" imgW="622030" imgH="406224" progId="Equation.3">
                  <p:embed/>
                </p:oleObj>
              </mc:Choice>
              <mc:Fallback>
                <p:oleObj name="Equation" r:id="rId7" imgW="622030" imgH="406224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19400"/>
                        <a:ext cx="123825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107950" y="3581400"/>
            <a:ext cx="3397250" cy="968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闭环增益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（就是闭环电压增益）</a:t>
            </a:r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611563" y="3657600"/>
          <a:ext cx="11128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3" name="Equation" r:id="rId9" imgW="558558" imgH="406224" progId="Equation.3">
                  <p:embed/>
                </p:oleObj>
              </mc:Choice>
              <mc:Fallback>
                <p:oleObj name="Equation" r:id="rId9" imgW="558558" imgH="406224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3657600"/>
                        <a:ext cx="1112837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4727575" y="3657600"/>
          <a:ext cx="6826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4" name="Equation" r:id="rId11" imgW="342603" imgH="406048" progId="Equation.3">
                  <p:embed/>
                </p:oleObj>
              </mc:Choice>
              <mc:Fallback>
                <p:oleObj name="Equation" r:id="rId11" imgW="342603" imgH="406048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657600"/>
                        <a:ext cx="682625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5365750" y="3657600"/>
          <a:ext cx="10350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5" name="Equation" r:id="rId13" imgW="520474" imgH="406224" progId="Equation.3">
                  <p:embed/>
                </p:oleObj>
              </mc:Choice>
              <mc:Fallback>
                <p:oleObj name="Equation" r:id="rId13" imgW="520474" imgH="406224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657600"/>
                        <a:ext cx="103505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65" name="Picture 17" descr="未标题-2 拷贝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364163" y="981075"/>
            <a:ext cx="3543300" cy="2501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utoUpdateAnimBg="0"/>
      <p:bldP spid="53254" grpId="0" autoUpdateAnimBg="0"/>
      <p:bldP spid="53258" grpId="0" autoUpdateAnimBg="0"/>
      <p:bldP spid="53259" grpId="0" autoUpdateAnimBg="0"/>
      <p:bldP spid="5326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3246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2.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举例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.5.1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) </a:t>
            </a: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533400" y="685800"/>
            <a:ext cx="2743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09600" y="2170113"/>
            <a:ext cx="31242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电压串联负反馈</a:t>
            </a:r>
            <a:endParaRPr lang="zh-CN" altLang="en-US" sz="2400" b="1" baseline="-3000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76200" y="685800"/>
            <a:ext cx="3657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设电路满足深度负反馈条件，试写出该电路的闭环电压增益表达式。 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52400" y="2133600"/>
            <a:ext cx="1066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解： 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762000" y="2663825"/>
            <a:ext cx="3124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虚断</a:t>
            </a:r>
            <a:endParaRPr lang="zh-CN" altLang="en-US" sz="2400" b="1" baseline="-30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838200" y="3763963"/>
          <a:ext cx="2247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4" name="Equation" r:id="rId6" imgW="977476" imgH="406224" progId="Equation.3">
                  <p:embed/>
                </p:oleObj>
              </mc:Choice>
              <mc:Fallback>
                <p:oleObj name="Equation" r:id="rId6" imgW="977476" imgH="406224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63963"/>
                        <a:ext cx="22479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33400" y="4953000"/>
            <a:ext cx="2438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闭环电压增益</a:t>
            </a: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2805113" y="4830763"/>
          <a:ext cx="12858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5" name="Equation" r:id="rId8" imgW="558558" imgH="406224" progId="Equation.3">
                  <p:embed/>
                </p:oleObj>
              </mc:Choice>
              <mc:Fallback>
                <p:oleObj name="Equation" r:id="rId8" imgW="558558" imgH="406224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830763"/>
                        <a:ext cx="128587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4038600" y="4830763"/>
          <a:ext cx="13430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6" name="Equation" r:id="rId10" imgW="583947" imgH="406224" progId="Equation.3">
                  <p:embed/>
                </p:oleObj>
              </mc:Choice>
              <mc:Fallback>
                <p:oleObj name="Equation" r:id="rId10" imgW="583947" imgH="406224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30763"/>
                        <a:ext cx="134302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9600" y="3276600"/>
            <a:ext cx="1220788" cy="1295400"/>
            <a:chOff x="384" y="2064"/>
            <a:chExt cx="769" cy="816"/>
          </a:xfrm>
        </p:grpSpPr>
        <p:graphicFrame>
          <p:nvGraphicFramePr>
            <p:cNvPr id="54287" name="Object 15"/>
            <p:cNvGraphicFramePr>
              <a:graphicFrameLocks noChangeAspect="1"/>
            </p:cNvGraphicFramePr>
            <p:nvPr/>
          </p:nvGraphicFramePr>
          <p:xfrm>
            <a:off x="528" y="2064"/>
            <a:ext cx="62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47" name="Equation" r:id="rId12" imgW="431613" imgH="203112" progId="Equation.3">
                    <p:embed/>
                  </p:oleObj>
                </mc:Choice>
                <mc:Fallback>
                  <p:oleObj name="Equation" r:id="rId12" imgW="431613" imgH="203112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064"/>
                          <a:ext cx="625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8" name="AutoShape 16"/>
            <p:cNvSpPr>
              <a:spLocks/>
            </p:cNvSpPr>
            <p:nvPr/>
          </p:nvSpPr>
          <p:spPr bwMode="auto">
            <a:xfrm>
              <a:off x="384" y="2160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4289" name="Picture 17" descr="7501"/>
          <p:cNvPicPr>
            <a:picLocks noChangeAspect="1" noChangeArrowheads="1"/>
          </p:cNvPicPr>
          <p:nvPr/>
        </p:nvPicPr>
        <p:blipFill>
          <a:blip r:embed="rId14"/>
          <a:srcRect b="4771"/>
          <a:stretch>
            <a:fillRect/>
          </a:stretch>
        </p:blipFill>
        <p:spPr bwMode="auto">
          <a:xfrm>
            <a:off x="3635375" y="871538"/>
            <a:ext cx="5437188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utoUpdateAnimBg="0"/>
      <p:bldP spid="54280" grpId="0" autoUpdateAnimBg="0"/>
      <p:bldP spid="54281" grpId="0" autoUpdateAnimBg="0"/>
      <p:bldP spid="5428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2814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2.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举例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.5.4</a:t>
            </a: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) 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533400" y="685800"/>
            <a:ext cx="2743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609600" y="2057400"/>
            <a:ext cx="3124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电流并联负反馈</a:t>
            </a:r>
            <a:endParaRPr lang="zh-CN" altLang="en-US" sz="2400" b="1" baseline="-3000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76200" y="685800"/>
            <a:ext cx="43434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设电路满足深度负反馈条件，试写出该电路的闭环增益和闭环源电压增益表达式。 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76200" y="1981200"/>
            <a:ext cx="1066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解： 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762000" y="2474913"/>
            <a:ext cx="31242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虚断</a:t>
            </a:r>
            <a:endParaRPr lang="zh-CN" altLang="en-US" sz="2400" b="1" baseline="-30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990600" y="3419475"/>
          <a:ext cx="17224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1" name="Equation" r:id="rId5" imgW="748975" imgH="203112" progId="Equation.3">
                  <p:embed/>
                </p:oleObj>
              </mc:Choice>
              <mc:Fallback>
                <p:oleObj name="Equation" r:id="rId5" imgW="748975" imgH="203112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19475"/>
                        <a:ext cx="17224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3810000" y="3560763"/>
            <a:ext cx="18288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闭环增益</a:t>
            </a:r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5672138" y="3408363"/>
          <a:ext cx="11382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2" name="Equation" r:id="rId7" imgW="494870" imgH="406048" progId="Equation.3">
                  <p:embed/>
                </p:oleObj>
              </mc:Choice>
              <mc:Fallback>
                <p:oleObj name="Equation" r:id="rId7" imgW="494870" imgH="406048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3408363"/>
                        <a:ext cx="1138237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6804025" y="3365500"/>
          <a:ext cx="15176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3" name="公式" r:id="rId9" imgW="660113" imgH="406224" progId="Equation.3">
                  <p:embed/>
                </p:oleObj>
              </mc:Choice>
              <mc:Fallback>
                <p:oleObj name="公式" r:id="rId9" imgW="660113" imgH="406224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365500"/>
                        <a:ext cx="151765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38200" y="2971800"/>
            <a:ext cx="990600" cy="1219200"/>
            <a:chOff x="528" y="1872"/>
            <a:chExt cx="624" cy="768"/>
          </a:xfrm>
        </p:grpSpPr>
        <p:graphicFrame>
          <p:nvGraphicFramePr>
            <p:cNvPr id="55310" name="Object 14"/>
            <p:cNvGraphicFramePr>
              <a:graphicFrameLocks noChangeAspect="1"/>
            </p:cNvGraphicFramePr>
            <p:nvPr/>
          </p:nvGraphicFramePr>
          <p:xfrm>
            <a:off x="619" y="1872"/>
            <a:ext cx="53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54" name="Equation" r:id="rId11" imgW="368140" imgH="203112" progId="Equation.3">
                    <p:embed/>
                  </p:oleObj>
                </mc:Choice>
                <mc:Fallback>
                  <p:oleObj name="Equation" r:id="rId11" imgW="368140" imgH="203112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" y="1872"/>
                          <a:ext cx="533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1" name="AutoShape 15"/>
            <p:cNvSpPr>
              <a:spLocks/>
            </p:cNvSpPr>
            <p:nvPr/>
          </p:nvSpPr>
          <p:spPr bwMode="auto">
            <a:xfrm>
              <a:off x="528" y="1968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57200" y="5068888"/>
            <a:ext cx="35052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所以闭环电压增益</a:t>
            </a:r>
          </a:p>
        </p:txBody>
      </p:sp>
      <p:graphicFrame>
        <p:nvGraphicFramePr>
          <p:cNvPr id="55313" name="Object 17"/>
          <p:cNvGraphicFramePr>
            <a:graphicFrameLocks noChangeAspect="1"/>
          </p:cNvGraphicFramePr>
          <p:nvPr/>
        </p:nvGraphicFramePr>
        <p:xfrm>
          <a:off x="3171825" y="4833938"/>
          <a:ext cx="13430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5" name="公式" r:id="rId13" imgW="583947" imgH="444307" progId="Equation.3">
                  <p:embed/>
                </p:oleObj>
              </mc:Choice>
              <mc:Fallback>
                <p:oleObj name="公式" r:id="rId13" imgW="583947" imgH="444307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4833938"/>
                        <a:ext cx="13430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4" name="Object 18"/>
          <p:cNvGraphicFramePr>
            <a:graphicFrameLocks noChangeAspect="1"/>
          </p:cNvGraphicFramePr>
          <p:nvPr/>
        </p:nvGraphicFramePr>
        <p:xfrm>
          <a:off x="3862388" y="4381500"/>
          <a:ext cx="13144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6" name="公式" r:id="rId15" imgW="571252" imgH="228501" progId="Equation.3">
                  <p:embed/>
                </p:oleObj>
              </mc:Choice>
              <mc:Fallback>
                <p:oleObj name="公式" r:id="rId15" imgW="571252" imgH="228501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381500"/>
                        <a:ext cx="131445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1946275" y="4367213"/>
          <a:ext cx="16922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7" name="公式" r:id="rId17" imgW="736600" imgH="241300" progId="Equation.3">
                  <p:embed/>
                </p:oleObj>
              </mc:Choice>
              <mc:Fallback>
                <p:oleObj name="公式" r:id="rId17" imgW="736600" imgH="2413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4367213"/>
                        <a:ext cx="169227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20"/>
          <p:cNvGraphicFramePr>
            <a:graphicFrameLocks noChangeAspect="1"/>
          </p:cNvGraphicFramePr>
          <p:nvPr/>
        </p:nvGraphicFramePr>
        <p:xfrm>
          <a:off x="5527675" y="4381500"/>
          <a:ext cx="16367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8" name="公式" r:id="rId19" imgW="711200" imgH="228600" progId="Equation.3">
                  <p:embed/>
                </p:oleObj>
              </mc:Choice>
              <mc:Fallback>
                <p:oleObj name="公式" r:id="rId19" imgW="711200" imgH="2286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4381500"/>
                        <a:ext cx="16367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5680075" y="4833938"/>
          <a:ext cx="22764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9" name="公式" r:id="rId21" imgW="990170" imgH="444307" progId="Equation.3">
                  <p:embed/>
                </p:oleObj>
              </mc:Choice>
              <mc:Fallback>
                <p:oleObj name="公式" r:id="rId21" imgW="990170" imgH="444307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4833938"/>
                        <a:ext cx="227647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4449763" y="4833938"/>
          <a:ext cx="1316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0" name="公式" r:id="rId23" imgW="571252" imgH="444307" progId="Equation.3">
                  <p:embed/>
                </p:oleObj>
              </mc:Choice>
              <mc:Fallback>
                <p:oleObj name="公式" r:id="rId23" imgW="571252" imgH="444307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4833938"/>
                        <a:ext cx="1316037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990600" y="5791200"/>
            <a:ext cx="7772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注意：若</a:t>
            </a: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="1" baseline="-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o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参考方向不同，将影响闭环增益的结果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5320" name="Object 24"/>
          <p:cNvGraphicFramePr>
            <a:graphicFrameLocks noChangeAspect="1"/>
          </p:cNvGraphicFramePr>
          <p:nvPr/>
        </p:nvGraphicFramePr>
        <p:xfrm>
          <a:off x="979488" y="3860800"/>
          <a:ext cx="15763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1" name="公式" r:id="rId25" imgW="685800" imgH="228600" progId="Equation.3">
                  <p:embed/>
                </p:oleObj>
              </mc:Choice>
              <mc:Fallback>
                <p:oleObj name="公式" r:id="rId25" imgW="685800" imgH="2286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860800"/>
                        <a:ext cx="157638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762000" y="4383088"/>
            <a:ext cx="13716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又因为</a:t>
            </a:r>
          </a:p>
        </p:txBody>
      </p:sp>
      <p:pic>
        <p:nvPicPr>
          <p:cNvPr id="55322" name="Picture 26" descr="7504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4284663" y="828675"/>
            <a:ext cx="47244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027988" y="2708275"/>
            <a:ext cx="419100" cy="482600"/>
            <a:chOff x="4776" y="1248"/>
            <a:chExt cx="264" cy="304"/>
          </a:xfrm>
        </p:grpSpPr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4776" y="1248"/>
              <a:ext cx="26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b="1" i="1">
                  <a:latin typeface="Times New Roman" pitchFamily="18" charset="0"/>
                </a:rPr>
                <a:t>i</a:t>
              </a:r>
              <a:r>
                <a:rPr lang="en-US" altLang="zh-CN" b="1" baseline="-25000">
                  <a:latin typeface="Times New Roman" pitchFamily="18" charset="0"/>
                </a:rPr>
                <a:t>R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 rot="5400000">
              <a:off x="4848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utoUpdateAnimBg="0"/>
      <p:bldP spid="55303" grpId="0" autoUpdateAnimBg="0"/>
      <p:bldP spid="55304" grpId="0" autoUpdateAnimBg="0"/>
      <p:bldP spid="55306" grpId="0" autoUpdateAnimBg="0"/>
      <p:bldP spid="55312" grpId="0" autoUpdateAnimBg="0"/>
      <p:bldP spid="55319" grpId="0" autoUpdateAnimBg="0"/>
      <p:bldP spid="5532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750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1775" y="2349500"/>
            <a:ext cx="6265863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6200" y="1757363"/>
            <a:ext cx="1447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4925" y="4043363"/>
            <a:ext cx="18288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闭环增益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87363" y="4500563"/>
          <a:ext cx="21034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9" name="Equation" r:id="rId6" imgW="914003" imgH="406224" progId="Equation.3">
                  <p:embed/>
                </p:oleObj>
              </mc:Choice>
              <mc:Fallback>
                <p:oleObj name="Equation" r:id="rId6" imgW="914003" imgH="406224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500563"/>
                        <a:ext cx="2103437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" y="2976563"/>
            <a:ext cx="1066800" cy="838200"/>
            <a:chOff x="480" y="1968"/>
            <a:chExt cx="672" cy="528"/>
          </a:xfrm>
        </p:grpSpPr>
        <p:graphicFrame>
          <p:nvGraphicFramePr>
            <p:cNvPr id="56328" name="Object 8"/>
            <p:cNvGraphicFramePr>
              <a:graphicFrameLocks noChangeAspect="1"/>
            </p:cNvGraphicFramePr>
            <p:nvPr/>
          </p:nvGraphicFramePr>
          <p:xfrm>
            <a:off x="619" y="1968"/>
            <a:ext cx="53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80" name="Equation" r:id="rId8" imgW="368140" imgH="203112" progId="Equation.3">
                    <p:embed/>
                  </p:oleObj>
                </mc:Choice>
                <mc:Fallback>
                  <p:oleObj name="Equation" r:id="rId8" imgW="368140" imgH="203112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" y="1968"/>
                          <a:ext cx="533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9" name="AutoShape 9"/>
            <p:cNvSpPr>
              <a:spLocks/>
            </p:cNvSpPr>
            <p:nvPr/>
          </p:nvSpPr>
          <p:spPr bwMode="auto">
            <a:xfrm>
              <a:off x="480" y="2064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76200" y="690563"/>
            <a:ext cx="85994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>
                <a:latin typeface="Arial" pitchFamily="34" charset="0"/>
                <a:ea typeface="黑体" pitchFamily="49" charset="-122"/>
              </a:rPr>
              <a:t>例</a:t>
            </a:r>
            <a:r>
              <a:rPr kumimoji="1" lang="en-US" altLang="zh-CN" sz="2400" b="1">
                <a:latin typeface="Arial" pitchFamily="34" charset="0"/>
                <a:cs typeface="Arial" pitchFamily="34" charset="0"/>
              </a:rPr>
              <a:t>7.5.5 </a:t>
            </a:r>
            <a:r>
              <a:rPr kumimoji="1" lang="en-US" altLang="zh-CN" sz="2400" b="1">
                <a:latin typeface="Times New Roman"/>
                <a:cs typeface="Arial" pitchFamily="34" charset="0"/>
              </a:rPr>
              <a:t>…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）求大环反馈的闭环增益以及对信号源的闭环电压增益；</a:t>
            </a:r>
            <a:r>
              <a:rPr kumimoji="1" lang="en-US" altLang="zh-CN" sz="2400" b="1">
                <a:latin typeface="Times New Roman"/>
                <a:ea typeface="楷体_GB2312" pitchFamily="49" charset="-122"/>
              </a:rPr>
              <a:t>…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1219200" y="1797050"/>
            <a:ext cx="3124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电压并联负反馈</a:t>
            </a:r>
            <a:endParaRPr lang="zh-CN" altLang="en-US" sz="2400" b="1" baseline="-3000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457200" y="2366963"/>
            <a:ext cx="31242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虚断</a:t>
            </a:r>
            <a:endParaRPr lang="zh-CN" altLang="en-US" sz="2400" b="1" baseline="-30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457200" y="3509963"/>
          <a:ext cx="14303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1" name="Equation" r:id="rId10" imgW="622030" imgH="203112" progId="Equation.3">
                  <p:embed/>
                </p:oleObj>
              </mc:Choice>
              <mc:Fallback>
                <p:oleObj name="Equation" r:id="rId10" imgW="622030" imgH="203112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9963"/>
                        <a:ext cx="14303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4467225" y="4543425"/>
            <a:ext cx="609600" cy="325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0V</a:t>
            </a:r>
          </a:p>
        </p:txBody>
      </p:sp>
      <p:sp>
        <p:nvSpPr>
          <p:cNvPr id="56335" name="Rectangle 15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2814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2. </a:t>
            </a:r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举例</a:t>
            </a:r>
            <a:endParaRPr lang="zh-CN" altLang="en-US" sz="24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533400" y="685800"/>
            <a:ext cx="1446213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31" grpId="0" autoUpdateAnimBg="0"/>
      <p:bldP spid="56332" grpId="0" autoUpdateAnimBg="0"/>
      <p:bldP spid="5633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1295400" cy="6096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152400"/>
          <a:ext cx="61722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4" name="Photo Editor 照片" r:id="rId3" imgW="16085714" imgH="6087325" progId="">
                  <p:embed/>
                </p:oleObj>
              </mc:Choice>
              <mc:Fallback>
                <p:oleObj name="Photo Editor 照片" r:id="rId3" imgW="16085714" imgH="6087325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2400"/>
                        <a:ext cx="6172200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29000" y="2286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0" y="533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24600" y="990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458200" y="9144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324600" y="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10000" y="17526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1775" y="762000"/>
            <a:ext cx="32734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电压串联负反馈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1266825"/>
            <a:ext cx="3048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由虚短、虚断：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36575" y="2081213"/>
          <a:ext cx="923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5" name="Equation" r:id="rId5" imgW="457002" imgH="215806" progId="Equation.3">
                  <p:embed/>
                </p:oleObj>
              </mc:Choice>
              <mc:Fallback>
                <p:oleObj name="Equation" r:id="rId5" imgW="457002" imgH="215806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081213"/>
                        <a:ext cx="9239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492250" y="1851025"/>
          <a:ext cx="17843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6" name="Equation" r:id="rId7" imgW="888614" imgH="444307" progId="Equation.3">
                  <p:embed/>
                </p:oleObj>
              </mc:Choice>
              <mc:Fallback>
                <p:oleObj name="Equation" r:id="rId7" imgW="888614" imgH="444307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851025"/>
                        <a:ext cx="17843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52400" y="2743200"/>
          <a:ext cx="28527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7" name="Equation" r:id="rId9" imgW="1422400" imgH="444500" progId="Equation.3">
                  <p:embed/>
                </p:oleObj>
              </mc:Choice>
              <mc:Fallback>
                <p:oleObj name="Equation" r:id="rId9" imgW="1422400" imgH="4445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743200"/>
                        <a:ext cx="28527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962400" y="2743200"/>
          <a:ext cx="4897438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8" name="Photo Editor 照片" r:id="rId11" imgW="13213019" imgH="8888066" progId="">
                  <p:embed/>
                </p:oleObj>
              </mc:Choice>
              <mc:Fallback>
                <p:oleObj name="Photo Editor 照片" r:id="rId11" imgW="13213019" imgH="8888066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43200"/>
                        <a:ext cx="4897438" cy="329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733800" y="39624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800600" y="39624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791200" y="3581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239000" y="29718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257800" y="48006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029200" y="4572000"/>
            <a:ext cx="3810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3657600"/>
            <a:ext cx="1371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虚短：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1068388" y="3810000"/>
          <a:ext cx="2360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9" name="Equation" r:id="rId13" imgW="1168400" imgH="228600" progId="Equation.3">
                  <p:embed/>
                </p:oleObj>
              </mc:Choice>
              <mc:Fallback>
                <p:oleObj name="Equation" r:id="rId13" imgW="1168400" imgH="2286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3810000"/>
                        <a:ext cx="23606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4267200"/>
            <a:ext cx="1676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虚断：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1068388" y="4406900"/>
          <a:ext cx="20526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70" name="Equation" r:id="rId15" imgW="1016000" imgH="228600" progId="Equation.3">
                  <p:embed/>
                </p:oleObj>
              </mc:Choice>
              <mc:Fallback>
                <p:oleObj name="Equation" r:id="rId15" imgW="1016000" imgH="228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4406900"/>
                        <a:ext cx="205263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914400" y="5157788"/>
            <a:ext cx="439738" cy="176212"/>
          </a:xfrm>
          <a:prstGeom prst="rightArrow">
            <a:avLst>
              <a:gd name="adj1" fmla="val 50000"/>
              <a:gd name="adj2" fmla="val 62388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1465263" y="4800600"/>
          <a:ext cx="23971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71" name="Equation" r:id="rId17" imgW="1193800" imgH="444500" progId="Equation.3">
                  <p:embed/>
                </p:oleObj>
              </mc:Choice>
              <mc:Fallback>
                <p:oleObj name="Equation" r:id="rId17" imgW="1193800" imgH="4445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800600"/>
                        <a:ext cx="239712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914400" y="5638800"/>
          <a:ext cx="29035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72" name="Equation" r:id="rId19" imgW="1447172" imgH="444307" progId="Equation.3">
                  <p:embed/>
                </p:oleObj>
              </mc:Choice>
              <mc:Fallback>
                <p:oleObj name="Equation" r:id="rId19" imgW="1447172" imgH="444307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29035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486400" y="4191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309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3" grpId="0" autoUpdateAnimBg="0"/>
      <p:bldP spid="25" grpId="0" autoUpdateAnimBg="0"/>
      <p:bldP spid="27" grpId="0" animBg="1"/>
      <p:bldP spid="3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76200" y="76200"/>
            <a:ext cx="6096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400" y="14288"/>
            <a:ext cx="1069975" cy="7524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4150" y="5791200"/>
            <a:ext cx="27114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闭环电压增益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820738" y="2590800"/>
          <a:ext cx="844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8" name="公式" r:id="rId3" imgW="418918" imgH="215806" progId="Equation.3">
                  <p:embed/>
                </p:oleObj>
              </mc:Choice>
              <mc:Fallback>
                <p:oleObj name="公式" r:id="rId3" imgW="418918" imgH="215806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2590800"/>
                        <a:ext cx="844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05200" y="4078288"/>
            <a:ext cx="27305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/>
              <a:t>则反馈系数为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68388" y="582613"/>
            <a:ext cx="35036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b="1">
                <a:ea typeface="宋体" panose="02010600030101010101" pitchFamily="2" charset="-122"/>
              </a:rPr>
              <a:t>       (2) </a:t>
            </a:r>
            <a:r>
              <a:rPr lang="zh-CN" altLang="en-US" b="1">
                <a:latin typeface="楷体_GB2312" pitchFamily="49" charset="-122"/>
              </a:rPr>
              <a:t>闭环电压增益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820738" y="3057525"/>
          <a:ext cx="20478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9" name="公式" r:id="rId5" imgW="1015559" imgH="406224" progId="Equation.3">
                  <p:embed/>
                </p:oleObj>
              </mc:Choice>
              <mc:Fallback>
                <p:oleObj name="公式" r:id="rId5" imgW="1015559" imgH="406224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3057525"/>
                        <a:ext cx="204787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820738" y="3908425"/>
          <a:ext cx="22272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0" name="Equation" r:id="rId7" imgW="1104900" imgH="444500" progId="Equation.3">
                  <p:embed/>
                </p:oleObj>
              </mc:Choice>
              <mc:Fallback>
                <p:oleObj name="Equation" r:id="rId7" imgW="1104900" imgH="4445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3908425"/>
                        <a:ext cx="2227262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820738" y="4837113"/>
          <a:ext cx="19970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1" name="公式" r:id="rId9" imgW="990170" imgH="406224" progId="Equation.3">
                  <p:embed/>
                </p:oleObj>
              </mc:Choice>
              <mc:Fallback>
                <p:oleObj name="公式" r:id="rId9" imgW="990170" imgH="406224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837113"/>
                        <a:ext cx="199707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4257675" y="4648200"/>
          <a:ext cx="10493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2" name="公式" r:id="rId11" imgW="520474" imgH="431613" progId="Equation.3">
                  <p:embed/>
                </p:oleObj>
              </mc:Choice>
              <mc:Fallback>
                <p:oleObj name="公式" r:id="rId11" imgW="520474" imgH="431613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4648200"/>
                        <a:ext cx="10493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5295900" y="4673600"/>
          <a:ext cx="34512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3" name="公式" r:id="rId13" imgW="1713756" imgH="406224" progId="Equation.3">
                  <p:embed/>
                </p:oleObj>
              </mc:Choice>
              <mc:Fallback>
                <p:oleObj name="公式" r:id="rId13" imgW="1713756" imgH="406224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4673600"/>
                        <a:ext cx="345122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2647950" y="5683250"/>
          <a:ext cx="11525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4" name="公式" r:id="rId15" imgW="571252" imgH="431613" progId="Equation.3">
                  <p:embed/>
                </p:oleObj>
              </mc:Choice>
              <mc:Fallback>
                <p:oleObj name="公式" r:id="rId15" imgW="571252" imgH="431613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5683250"/>
                        <a:ext cx="11525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3817938" y="5708650"/>
          <a:ext cx="7127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5" name="公式" r:id="rId17" imgW="355292" imgH="406048" progId="Equation.3">
                  <p:embed/>
                </p:oleObj>
              </mc:Choice>
              <mc:Fallback>
                <p:oleObj name="公式" r:id="rId17" imgW="355292" imgH="406048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5708650"/>
                        <a:ext cx="712787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4570413" y="5708650"/>
          <a:ext cx="28638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6" name="公式" r:id="rId19" imgW="1422400" imgH="406400" progId="Equation.3">
                  <p:embed/>
                </p:oleObj>
              </mc:Choice>
              <mc:Fallback>
                <p:oleObj name="公式" r:id="rId19" imgW="1422400" imgH="4064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5708650"/>
                        <a:ext cx="286385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52500" y="153988"/>
            <a:ext cx="35433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b="1"/>
              <a:t>求：</a:t>
            </a:r>
            <a:r>
              <a:rPr lang="en-US" altLang="zh-CN" b="1">
                <a:ea typeface="宋体" panose="02010600030101010101" pitchFamily="2" charset="-122"/>
              </a:rPr>
              <a:t>(1) </a:t>
            </a:r>
            <a:r>
              <a:rPr lang="zh-CN" altLang="en-US" b="1"/>
              <a:t>反馈组态极性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04800" y="1849438"/>
            <a:ext cx="38100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lang="en-US" altLang="zh-CN" b="1">
                <a:ea typeface="宋体" panose="02010600030101010101" pitchFamily="2" charset="-122"/>
              </a:rPr>
              <a:t>(2) </a:t>
            </a:r>
            <a:r>
              <a:rPr lang="zh-CN" altLang="en-US" b="1"/>
              <a:t>由</a:t>
            </a:r>
            <a:r>
              <a:rPr lang="zh-CN" altLang="en-US" b="1">
                <a:solidFill>
                  <a:srgbClr val="FF3300"/>
                </a:solidFill>
              </a:rPr>
              <a:t>虚短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FF3300"/>
                </a:solidFill>
              </a:rPr>
              <a:t>虚断</a:t>
            </a:r>
            <a:r>
              <a:rPr lang="zh-CN" altLang="en-US" b="1"/>
              <a:t>可知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5088" y="838200"/>
            <a:ext cx="11541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800000"/>
                </a:solidFill>
              </a:rPr>
              <a:t>解：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81000" y="1350963"/>
            <a:ext cx="32766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>
                <a:ea typeface="宋体" panose="02010600030101010101" pitchFamily="2" charset="-122"/>
              </a:rPr>
              <a:t>(1) </a:t>
            </a:r>
            <a:r>
              <a:rPr lang="zh-CN" altLang="en-US" b="1"/>
              <a:t>电压串联负反馈</a:t>
            </a:r>
          </a:p>
        </p:txBody>
      </p:sp>
      <p:sp>
        <p:nvSpPr>
          <p:cNvPr id="21" name="AutoShape 22"/>
          <p:cNvSpPr>
            <a:spLocks/>
          </p:cNvSpPr>
          <p:nvPr/>
        </p:nvSpPr>
        <p:spPr bwMode="auto">
          <a:xfrm>
            <a:off x="457200" y="2819400"/>
            <a:ext cx="284163" cy="2346325"/>
          </a:xfrm>
          <a:prstGeom prst="leftBrace">
            <a:avLst>
              <a:gd name="adj1" fmla="val 6880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495800" y="762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943600" y="762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705600" y="762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8355013" y="609600"/>
            <a:ext cx="56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450013" y="1371600"/>
            <a:ext cx="56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343400" y="19050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324600" y="24384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4724400" y="6096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pic>
        <p:nvPicPr>
          <p:cNvPr id="31" name="Picture 3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146050"/>
            <a:ext cx="49339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22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8" grpId="0" autoUpdateAnimBg="0"/>
      <p:bldP spid="19" grpId="0" autoUpdateAnimBg="0"/>
      <p:bldP spid="20" grpId="0" autoUpdateAnimBg="0"/>
      <p:bldP spid="21" grpId="0" animBg="1"/>
      <p:bldP spid="22" grpId="0" autoUpdateAnimBg="0"/>
      <p:bldP spid="23" grpId="0" build="p" autoUpdateAnimBg="0"/>
      <p:bldP spid="24" grpId="0" build="p" autoUpdateAnimBg="0"/>
      <p:bldP spid="25" grpId="0" build="p" autoUpdateAnimBg="0"/>
      <p:bldP spid="26" grpId="0" build="p" autoUpdateAnimBg="0"/>
      <p:bldP spid="27" grpId="0" build="p" autoUpdateAnimBg="0"/>
      <p:bldP spid="28" grpId="0" build="p" autoUpdateAnimBg="0"/>
      <p:bldP spid="2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 txBox="1">
            <a:spLocks noGrp="1"/>
          </p:cNvSpPr>
          <p:nvPr/>
        </p:nvSpPr>
        <p:spPr bwMode="auto">
          <a:xfrm>
            <a:off x="6843713" y="63087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fld id="{31AB9BAA-DE7B-4AC6-91CC-5118B5293DD3}" type="slidenum">
              <a:rPr kumimoji="0" lang="zh-CN" altLang="en-US" sz="14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 algn="r" eaLnBrk="1" hangingPunct="1"/>
              <a:t>6</a:t>
            </a:fld>
            <a:endParaRPr kumimoji="0" lang="en-US" altLang="zh-CN" sz="1400" b="1">
              <a:solidFill>
                <a:schemeClr val="tx2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10267" name="Picture 27" descr="3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152400"/>
            <a:ext cx="2749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52400" y="171450"/>
            <a:ext cx="3629025" cy="2862263"/>
            <a:chOff x="240" y="108"/>
            <a:chExt cx="2286" cy="1803"/>
          </a:xfrm>
        </p:grpSpPr>
        <p:graphicFrame>
          <p:nvGraphicFramePr>
            <p:cNvPr id="194570" name="Object 11"/>
            <p:cNvGraphicFramePr>
              <a:graphicFrameLocks noChangeAspect="1"/>
            </p:cNvGraphicFramePr>
            <p:nvPr/>
          </p:nvGraphicFramePr>
          <p:xfrm>
            <a:off x="240" y="108"/>
            <a:ext cx="2286" cy="1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7" name="BMP 图象" r:id="rId4" imgW="3629111" imgH="2572127" progId="PBrush">
                    <p:embed/>
                  </p:oleObj>
                </mc:Choice>
                <mc:Fallback>
                  <p:oleObj name="BMP 图象" r:id="rId4" imgW="3629111" imgH="2572127" progId="PBrush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08"/>
                          <a:ext cx="2286" cy="1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00" name="Text Box 10"/>
            <p:cNvSpPr txBox="1">
              <a:spLocks noChangeArrowheads="1"/>
            </p:cNvSpPr>
            <p:nvPr/>
          </p:nvSpPr>
          <p:spPr bwMode="auto">
            <a:xfrm>
              <a:off x="528" y="1680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1800" b="1">
                  <a:ea typeface="宋体" panose="02010600030101010101" pitchFamily="2" charset="-122"/>
                </a:rPr>
                <a:t>  </a:t>
              </a:r>
              <a:r>
                <a:rPr lang="zh-CN" altLang="en-US" sz="1800" b="1">
                  <a:ea typeface="宋体" panose="02010600030101010101" pitchFamily="2" charset="-122"/>
                </a:rPr>
                <a:t>固定偏流共射电路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0" y="3352800"/>
            <a:ext cx="4648200" cy="2133600"/>
            <a:chOff x="1056" y="2064"/>
            <a:chExt cx="4027" cy="1518"/>
          </a:xfrm>
        </p:grpSpPr>
        <p:grpSp>
          <p:nvGrpSpPr>
            <p:cNvPr id="194592" name="Group 31"/>
            <p:cNvGrpSpPr>
              <a:grpSpLocks/>
            </p:cNvGrpSpPr>
            <p:nvPr/>
          </p:nvGrpSpPr>
          <p:grpSpPr bwMode="auto">
            <a:xfrm>
              <a:off x="1056" y="2064"/>
              <a:ext cx="4027" cy="1518"/>
              <a:chOff x="864" y="2112"/>
              <a:chExt cx="4027" cy="1518"/>
            </a:xfrm>
          </p:grpSpPr>
          <p:graphicFrame>
            <p:nvGraphicFramePr>
              <p:cNvPr id="194569" name="Object 32"/>
              <p:cNvGraphicFramePr>
                <a:graphicFrameLocks noChangeAspect="1"/>
              </p:cNvGraphicFramePr>
              <p:nvPr/>
            </p:nvGraphicFramePr>
            <p:xfrm>
              <a:off x="864" y="2112"/>
              <a:ext cx="4027" cy="15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48" name="位图图像" r:id="rId6" imgW="6391444" imgH="2409796" progId="PBrush">
                      <p:embed/>
                    </p:oleObj>
                  </mc:Choice>
                  <mc:Fallback>
                    <p:oleObj name="位图图像" r:id="rId6" imgW="6391444" imgH="2409796" progId="PBrush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112"/>
                            <a:ext cx="4027" cy="15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596" name="Text Box 33"/>
              <p:cNvSpPr txBox="1">
                <a:spLocks noChangeArrowheads="1"/>
              </p:cNvSpPr>
              <p:nvPr/>
            </p:nvSpPr>
            <p:spPr bwMode="auto">
              <a:xfrm>
                <a:off x="1823" y="2831"/>
                <a:ext cx="28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R</a:t>
                </a:r>
                <a:r>
                  <a:rPr lang="en-US" altLang="zh-CN" b="1" baseline="-25000">
                    <a:solidFill>
                      <a:srgbClr val="000000"/>
                    </a:solidFill>
                    <a:ea typeface="黑体" panose="02010609060101010101" pitchFamily="49" charset="-122"/>
                  </a:rPr>
                  <a:t>b</a:t>
                </a:r>
                <a:endParaRPr lang="en-US" altLang="zh-CN" sz="3200" b="1">
                  <a:solidFill>
                    <a:srgbClr val="CC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94597" name="Text Box 34"/>
              <p:cNvSpPr txBox="1">
                <a:spLocks noChangeArrowheads="1"/>
              </p:cNvSpPr>
              <p:nvPr/>
            </p:nvSpPr>
            <p:spPr bwMode="auto">
              <a:xfrm>
                <a:off x="1249" y="2784"/>
                <a:ext cx="28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v</a:t>
                </a:r>
                <a:r>
                  <a:rPr lang="en-US" altLang="zh-CN" b="1" baseline="-25000">
                    <a:solidFill>
                      <a:srgbClr val="000000"/>
                    </a:solidFill>
                    <a:ea typeface="黑体" panose="02010609060101010101" pitchFamily="49" charset="-122"/>
                  </a:rPr>
                  <a:t>i</a:t>
                </a:r>
                <a:endParaRPr lang="en-US" altLang="zh-CN" sz="3200" b="1">
                  <a:solidFill>
                    <a:srgbClr val="CC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94598" name="Text Box 35"/>
              <p:cNvSpPr txBox="1">
                <a:spLocks noChangeArrowheads="1"/>
              </p:cNvSpPr>
              <p:nvPr/>
            </p:nvSpPr>
            <p:spPr bwMode="auto">
              <a:xfrm>
                <a:off x="3697" y="2831"/>
                <a:ext cx="2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R</a:t>
                </a:r>
                <a:r>
                  <a:rPr lang="en-US" altLang="zh-CN" b="1" baseline="-25000">
                    <a:solidFill>
                      <a:srgbClr val="000000"/>
                    </a:solidFill>
                    <a:ea typeface="黑体" panose="02010609060101010101" pitchFamily="49" charset="-122"/>
                  </a:rPr>
                  <a:t>c</a:t>
                </a:r>
                <a:endParaRPr lang="en-US" altLang="zh-CN" sz="3200" b="1">
                  <a:solidFill>
                    <a:srgbClr val="CC0000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94599" name="Text Box 36"/>
              <p:cNvSpPr txBox="1">
                <a:spLocks noChangeArrowheads="1"/>
              </p:cNvSpPr>
              <p:nvPr/>
            </p:nvSpPr>
            <p:spPr bwMode="auto">
              <a:xfrm>
                <a:off x="4225" y="2831"/>
                <a:ext cx="286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00"/>
                    </a:solidFill>
                    <a:ea typeface="黑体" panose="02010609060101010101" pitchFamily="49" charset="-122"/>
                  </a:rPr>
                  <a:t>R</a:t>
                </a:r>
                <a:r>
                  <a:rPr lang="en-US" altLang="zh-CN" b="1" baseline="-25000">
                    <a:solidFill>
                      <a:srgbClr val="000000"/>
                    </a:solidFill>
                    <a:ea typeface="黑体" panose="02010609060101010101" pitchFamily="49" charset="-122"/>
                  </a:rPr>
                  <a:t>L</a:t>
                </a:r>
                <a:endParaRPr lang="en-US" altLang="zh-CN" sz="3200" b="1">
                  <a:solidFill>
                    <a:srgbClr val="CC0000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94593" name="Group 37"/>
            <p:cNvGrpSpPr>
              <a:grpSpLocks/>
            </p:cNvGrpSpPr>
            <p:nvPr/>
          </p:nvGrpSpPr>
          <p:grpSpPr bwMode="auto">
            <a:xfrm>
              <a:off x="1392" y="2064"/>
              <a:ext cx="3640" cy="1008"/>
              <a:chOff x="1392" y="2064"/>
              <a:chExt cx="3640" cy="1008"/>
            </a:xfrm>
          </p:grpSpPr>
          <p:graphicFrame>
            <p:nvGraphicFramePr>
              <p:cNvPr id="194564" name="Object 38"/>
              <p:cNvGraphicFramePr>
                <a:graphicFrameLocks noChangeAspect="1"/>
              </p:cNvGraphicFramePr>
              <p:nvPr/>
            </p:nvGraphicFramePr>
            <p:xfrm>
              <a:off x="1392" y="2688"/>
              <a:ext cx="28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49" name="公式" r:id="rId8" imgW="139579" imgH="215713" progId="Equation.3">
                      <p:embed/>
                    </p:oleObj>
                  </mc:Choice>
                  <mc:Fallback>
                    <p:oleObj name="公式" r:id="rId8" imgW="139579" imgH="215713" progId="Equation.3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2688"/>
                            <a:ext cx="280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565" name="Object 39"/>
              <p:cNvGraphicFramePr>
                <a:graphicFrameLocks noChangeAspect="1"/>
              </p:cNvGraphicFramePr>
              <p:nvPr/>
            </p:nvGraphicFramePr>
            <p:xfrm>
              <a:off x="3456" y="2688"/>
              <a:ext cx="27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50" name="公式" r:id="rId10" imgW="139579" imgH="215713" progId="Equation.3">
                      <p:embed/>
                    </p:oleObj>
                  </mc:Choice>
                  <mc:Fallback>
                    <p:oleObj name="公式" r:id="rId10" imgW="139579" imgH="215713" progId="Equation.3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688"/>
                            <a:ext cx="272" cy="38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566" name="Object 40"/>
              <p:cNvGraphicFramePr>
                <a:graphicFrameLocks noChangeAspect="1"/>
              </p:cNvGraphicFramePr>
              <p:nvPr/>
            </p:nvGraphicFramePr>
            <p:xfrm>
              <a:off x="3312" y="2064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51" name="公式" r:id="rId12" imgW="139579" imgH="215713" progId="Equation.3">
                      <p:embed/>
                    </p:oleObj>
                  </mc:Choice>
                  <mc:Fallback>
                    <p:oleObj name="公式" r:id="rId12" imgW="139579" imgH="215713" progId="Equation.3">
                      <p:embed/>
                      <p:pic>
                        <p:nvPicPr>
                          <p:cNvPr id="0" name="Picture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064"/>
                            <a:ext cx="320" cy="38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594" name="Line 41"/>
              <p:cNvSpPr>
                <a:spLocks noChangeShapeType="1"/>
              </p:cNvSpPr>
              <p:nvPr/>
            </p:nvSpPr>
            <p:spPr bwMode="auto">
              <a:xfrm flipH="1">
                <a:off x="3216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567" name="Object 42"/>
              <p:cNvGraphicFramePr>
                <a:graphicFrameLocks noChangeAspect="1"/>
              </p:cNvGraphicFramePr>
              <p:nvPr/>
            </p:nvGraphicFramePr>
            <p:xfrm>
              <a:off x="4704" y="2736"/>
              <a:ext cx="32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52" name="公式" r:id="rId14" imgW="164885" imgH="215619" progId="Equation.3">
                      <p:embed/>
                    </p:oleObj>
                  </mc:Choice>
                  <mc:Fallback>
                    <p:oleObj name="公式" r:id="rId14" imgW="164885" imgH="215619" progId="Equation.3">
                      <p:embed/>
                      <p:pic>
                        <p:nvPicPr>
                          <p:cNvPr id="0" name="Picture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736"/>
                            <a:ext cx="328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568" name="Object 43"/>
              <p:cNvGraphicFramePr>
                <a:graphicFrameLocks noChangeAspect="1"/>
              </p:cNvGraphicFramePr>
              <p:nvPr/>
            </p:nvGraphicFramePr>
            <p:xfrm>
              <a:off x="1968" y="2064"/>
              <a:ext cx="28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53" name="公式" r:id="rId16" imgW="139579" imgH="215713" progId="Equation.3">
                      <p:embed/>
                    </p:oleObj>
                  </mc:Choice>
                  <mc:Fallback>
                    <p:oleObj name="公式" r:id="rId16" imgW="139579" imgH="215713" progId="Equation.3">
                      <p:embed/>
                      <p:pic>
                        <p:nvPicPr>
                          <p:cNvPr id="0" name="Picture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2064"/>
                            <a:ext cx="288" cy="38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595" name="Line 44"/>
              <p:cNvSpPr>
                <a:spLocks noChangeShapeType="1"/>
              </p:cNvSpPr>
              <p:nvPr/>
            </p:nvSpPr>
            <p:spPr bwMode="auto">
              <a:xfrm>
                <a:off x="2208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87" name="Line 47"/>
          <p:cNvSpPr>
            <a:spLocks noChangeShapeType="1"/>
          </p:cNvSpPr>
          <p:nvPr/>
        </p:nvSpPr>
        <p:spPr bwMode="auto">
          <a:xfrm flipV="1">
            <a:off x="609600" y="3810000"/>
            <a:ext cx="685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1676400" y="36576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>
            <a:off x="2819400" y="3657600"/>
            <a:ext cx="1371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 flipV="1">
            <a:off x="5257800" y="3505200"/>
            <a:ext cx="990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1" name="Line 51"/>
          <p:cNvSpPr>
            <a:spLocks noChangeShapeType="1"/>
          </p:cNvSpPr>
          <p:nvPr/>
        </p:nvSpPr>
        <p:spPr bwMode="auto">
          <a:xfrm>
            <a:off x="6629400" y="34290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2" name="Line 52"/>
          <p:cNvSpPr>
            <a:spLocks noChangeShapeType="1"/>
          </p:cNvSpPr>
          <p:nvPr/>
        </p:nvSpPr>
        <p:spPr bwMode="auto">
          <a:xfrm>
            <a:off x="7620000" y="3505200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 flipH="1">
            <a:off x="7010400" y="3657600"/>
            <a:ext cx="381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 flipH="1" flipV="1">
            <a:off x="6477000" y="4114800"/>
            <a:ext cx="304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95" name="Object 55"/>
          <p:cNvGraphicFramePr>
            <a:graphicFrameLocks noChangeAspect="1"/>
          </p:cNvGraphicFramePr>
          <p:nvPr/>
        </p:nvGraphicFramePr>
        <p:xfrm>
          <a:off x="1066800" y="5678488"/>
          <a:ext cx="1219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4" name="Equation" r:id="rId17" imgW="469696" imgH="190417" progId="Equation.3">
                  <p:embed/>
                </p:oleObj>
              </mc:Choice>
              <mc:Fallback>
                <p:oleObj name="Equation" r:id="rId17" imgW="469696" imgH="190417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678488"/>
                        <a:ext cx="121920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6" name="Object 56"/>
          <p:cNvGraphicFramePr>
            <a:graphicFrameLocks noChangeAspect="1"/>
          </p:cNvGraphicFramePr>
          <p:nvPr/>
        </p:nvGraphicFramePr>
        <p:xfrm>
          <a:off x="1066800" y="6172200"/>
          <a:ext cx="3657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5" name="Equation" r:id="rId19" imgW="1409088" imgH="190417" progId="Equation.3">
                  <p:embed/>
                </p:oleObj>
              </mc:Choice>
              <mc:Fallback>
                <p:oleObj name="Equation" r:id="rId19" imgW="1409088" imgH="190417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172200"/>
                        <a:ext cx="36576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3" name="Rectangle 57"/>
          <p:cNvSpPr>
            <a:spLocks noChangeArrowheads="1"/>
          </p:cNvSpPr>
          <p:nvPr/>
        </p:nvSpPr>
        <p:spPr bwMode="auto">
          <a:xfrm>
            <a:off x="152400" y="152400"/>
            <a:ext cx="137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2.  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反馈举例</a:t>
            </a:r>
          </a:p>
        </p:txBody>
      </p:sp>
      <p:sp>
        <p:nvSpPr>
          <p:cNvPr id="10298" name="Text Box 58"/>
          <p:cNvSpPr txBox="1">
            <a:spLocks noChangeArrowheads="1"/>
          </p:cNvSpPr>
          <p:nvPr/>
        </p:nvSpPr>
        <p:spPr bwMode="auto">
          <a:xfrm>
            <a:off x="2895600" y="533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无反馈</a:t>
            </a:r>
          </a:p>
        </p:txBody>
      </p:sp>
      <p:sp>
        <p:nvSpPr>
          <p:cNvPr id="10299" name="Text Box 59"/>
          <p:cNvSpPr txBox="1">
            <a:spLocks noChangeArrowheads="1"/>
          </p:cNvSpPr>
          <p:nvPr/>
        </p:nvSpPr>
        <p:spPr bwMode="auto">
          <a:xfrm>
            <a:off x="7467600" y="533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有反馈</a:t>
            </a:r>
          </a:p>
        </p:txBody>
      </p:sp>
      <p:sp>
        <p:nvSpPr>
          <p:cNvPr id="10300" name="Text Box 60"/>
          <p:cNvSpPr txBox="1">
            <a:spLocks noChangeArrowheads="1"/>
          </p:cNvSpPr>
          <p:nvPr/>
        </p:nvSpPr>
        <p:spPr bwMode="auto">
          <a:xfrm>
            <a:off x="2590800" y="2438400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受温度影响  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Q</a:t>
            </a:r>
            <a:r>
              <a:rPr lang="zh-CN" altLang="en-US" b="1">
                <a:solidFill>
                  <a:schemeClr val="accent2"/>
                </a:solidFill>
              </a:rPr>
              <a:t>不稳定</a:t>
            </a:r>
          </a:p>
        </p:txBody>
      </p:sp>
      <p:sp>
        <p:nvSpPr>
          <p:cNvPr id="10301" name="Text Box 61"/>
          <p:cNvSpPr txBox="1">
            <a:spLocks noChangeArrowheads="1"/>
          </p:cNvSpPr>
          <p:nvPr/>
        </p:nvSpPr>
        <p:spPr bwMode="auto">
          <a:xfrm>
            <a:off x="7086600" y="2438400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可自动调整   </a:t>
            </a: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Q</a:t>
            </a:r>
            <a:r>
              <a:rPr lang="zh-CN" altLang="en-US" b="1">
                <a:solidFill>
                  <a:schemeClr val="accent2"/>
                </a:solidFill>
              </a:rPr>
              <a:t>稳定</a:t>
            </a:r>
          </a:p>
        </p:txBody>
      </p: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2743200" y="5410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无反馈</a:t>
            </a:r>
          </a:p>
        </p:txBody>
      </p:sp>
      <p:sp>
        <p:nvSpPr>
          <p:cNvPr id="10303" name="Text Box 63"/>
          <p:cNvSpPr txBox="1">
            <a:spLocks noChangeArrowheads="1"/>
          </p:cNvSpPr>
          <p:nvPr/>
        </p:nvSpPr>
        <p:spPr bwMode="auto">
          <a:xfrm>
            <a:off x="6172200" y="6172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有反馈</a:t>
            </a:r>
          </a:p>
        </p:txBody>
      </p:sp>
      <p:sp>
        <p:nvSpPr>
          <p:cNvPr id="10304" name="Text Box 64"/>
          <p:cNvSpPr txBox="1">
            <a:spLocks noChangeArrowheads="1"/>
          </p:cNvSpPr>
          <p:nvPr/>
        </p:nvSpPr>
        <p:spPr bwMode="auto">
          <a:xfrm>
            <a:off x="304800" y="5334000"/>
            <a:ext cx="60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净输入</a:t>
            </a:r>
          </a:p>
        </p:txBody>
      </p:sp>
      <p:pic>
        <p:nvPicPr>
          <p:cNvPr id="194591" name="Picture 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3238500"/>
            <a:ext cx="3833812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36138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8" grpId="0" autoUpdateAnimBg="0"/>
      <p:bldP spid="10299" grpId="0" autoUpdateAnimBg="0"/>
      <p:bldP spid="10300" grpId="0" autoUpdateAnimBg="0"/>
      <p:bldP spid="10301" grpId="0" autoUpdateAnimBg="0"/>
      <p:bldP spid="10302" grpId="0" autoUpdateAnimBg="0"/>
      <p:bldP spid="10303" grpId="0" autoUpdateAnimBg="0"/>
      <p:bldP spid="1030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>
            <a:spLocks noGrp="1"/>
          </p:cNvSpPr>
          <p:nvPr/>
        </p:nvSpPr>
        <p:spPr bwMode="auto">
          <a:xfrm>
            <a:off x="6843713" y="63087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fld id="{182FBF35-BD0C-4E68-85C5-6579C02555B6}" type="slidenum">
              <a:rPr kumimoji="0" lang="zh-CN" altLang="en-US" sz="14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 algn="r" eaLnBrk="1" hangingPunct="1"/>
              <a:t>60</a:t>
            </a:fld>
            <a:endParaRPr kumimoji="0" lang="en-US" altLang="zh-CN" sz="1400" b="1">
              <a:solidFill>
                <a:schemeClr val="tx2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1295400" cy="6858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914400"/>
            <a:ext cx="3657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电流串联负反馈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00600" y="2133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ea typeface="宋体" panose="02010600030101010101" pitchFamily="2" charset="-122"/>
              </a:rPr>
              <a:t>v</a:t>
            </a:r>
            <a:r>
              <a:rPr lang="en-US" altLang="zh-CN" b="1" baseline="-25000"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57800" y="762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ea typeface="宋体" panose="02010600030101010101" pitchFamily="2" charset="-122"/>
              </a:rPr>
              <a:t>v</a:t>
            </a:r>
            <a:r>
              <a:rPr lang="en-US" altLang="zh-CN" b="1" baseline="-25000"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391400" y="25908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宋体" panose="02010600030101010101" pitchFamily="2" charset="-122"/>
              </a:rPr>
              <a:t>v</a:t>
            </a:r>
            <a:r>
              <a:rPr lang="en-US" altLang="zh-CN" sz="2800" b="1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458200" y="18288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ea typeface="宋体" panose="02010600030101010101" pitchFamily="2" charset="-122"/>
              </a:rPr>
              <a:t>v</a:t>
            </a:r>
            <a:r>
              <a:rPr lang="en-US" altLang="zh-CN" b="1" baseline="-25000"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8077200" y="457200"/>
            <a:ext cx="914400" cy="609600"/>
          </a:xfrm>
          <a:prstGeom prst="wedgeEllipseCallout">
            <a:avLst>
              <a:gd name="adj1" fmla="val -78472"/>
              <a:gd name="adj2" fmla="val 1703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ea typeface="宋体" panose="02010600030101010101" pitchFamily="2" charset="-122"/>
              </a:rPr>
              <a:t>i</a:t>
            </a:r>
            <a:r>
              <a:rPr lang="en-US" altLang="zh-CN" b="1" baseline="-25000"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6200" y="1600200"/>
            <a:ext cx="13716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800000"/>
                </a:solidFill>
              </a:rPr>
              <a:t>虚短：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990600" y="1636713"/>
          <a:ext cx="15890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2" name="Equation" r:id="rId3" imgW="787400" imgH="228600" progId="Equation.3">
                  <p:embed/>
                </p:oleObj>
              </mc:Choice>
              <mc:Fallback>
                <p:oleObj name="Equation" r:id="rId3" imgW="787400" imgH="228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36713"/>
                        <a:ext cx="15890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6200" y="2170113"/>
            <a:ext cx="12192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800000"/>
                </a:solidFill>
              </a:rPr>
              <a:t>虚断：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990600" y="2259013"/>
          <a:ext cx="796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3" name="Equation" r:id="rId5" imgW="393359" imgH="215713" progId="Equation.3">
                  <p:embed/>
                </p:oleObj>
              </mc:Choice>
              <mc:Fallback>
                <p:oleObj name="Equation" r:id="rId5" imgW="393359" imgH="215713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59013"/>
                        <a:ext cx="7969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990600" y="2855913"/>
          <a:ext cx="822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4" name="Equation" r:id="rId7" imgW="406224" imgH="228501" progId="Equation.3">
                  <p:embed/>
                </p:oleObj>
              </mc:Choice>
              <mc:Fallback>
                <p:oleObj name="Equation" r:id="rId7" imgW="406224" imgH="228501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55913"/>
                        <a:ext cx="822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1981200" y="2398713"/>
            <a:ext cx="439738" cy="176212"/>
          </a:xfrm>
          <a:prstGeom prst="rightArrow">
            <a:avLst>
              <a:gd name="adj1" fmla="val 50000"/>
              <a:gd name="adj2" fmla="val 62388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981200" y="2984500"/>
            <a:ext cx="439738" cy="176213"/>
          </a:xfrm>
          <a:prstGeom prst="rightArrow">
            <a:avLst>
              <a:gd name="adj1" fmla="val 50000"/>
              <a:gd name="adj2" fmla="val 6238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2590800" y="2246313"/>
          <a:ext cx="920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5" name="Equation" r:id="rId9" imgW="457002" imgH="215806" progId="Equation.3">
                  <p:embed/>
                </p:oleObj>
              </mc:Choice>
              <mc:Fallback>
                <p:oleObj name="Equation" r:id="rId9" imgW="457002" imgH="215806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46313"/>
                        <a:ext cx="9207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2590800" y="2843213"/>
          <a:ext cx="1819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6" name="Equation" r:id="rId11" imgW="901309" imgH="228501" progId="Equation.3">
                  <p:embed/>
                </p:oleObj>
              </mc:Choice>
              <mc:Fallback>
                <p:oleObj name="Equation" r:id="rId11" imgW="901309" imgH="228501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43213"/>
                        <a:ext cx="18192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3352800"/>
            <a:ext cx="22304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闭环增益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685800" y="3833813"/>
          <a:ext cx="18176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7" name="Equation" r:id="rId13" imgW="901309" imgH="444307" progId="Equation.3">
                  <p:embed/>
                </p:oleObj>
              </mc:Choice>
              <mc:Fallback>
                <p:oleObj name="Equation" r:id="rId13" imgW="901309" imgH="444307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33813"/>
                        <a:ext cx="18176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0" y="4724400"/>
            <a:ext cx="297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闭环电压增益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685800" y="5294313"/>
          <a:ext cx="29956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8" name="Equation" r:id="rId15" imgW="1485255" imgH="444307" progId="Equation.3">
                  <p:embed/>
                </p:oleObj>
              </mc:Choice>
              <mc:Fallback>
                <p:oleObj name="Equation" r:id="rId15" imgW="1485255" imgH="444307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94313"/>
                        <a:ext cx="29956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4019550" y="3657600"/>
            <a:ext cx="5124450" cy="2927350"/>
            <a:chOff x="2296" y="1085"/>
            <a:chExt cx="3228" cy="1844"/>
          </a:xfrm>
        </p:grpSpPr>
        <p:sp>
          <p:nvSpPr>
            <p:cNvPr id="24" name="AutoShape 24" descr="羊皮纸"/>
            <p:cNvSpPr>
              <a:spLocks noChangeArrowheads="1"/>
            </p:cNvSpPr>
            <p:nvPr/>
          </p:nvSpPr>
          <p:spPr bwMode="auto">
            <a:xfrm>
              <a:off x="2296" y="1085"/>
              <a:ext cx="3228" cy="184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endParaRPr lang="zh-CN" altLang="zh-CN" b="1"/>
            </a:p>
          </p:txBody>
        </p:sp>
        <p:graphicFrame>
          <p:nvGraphicFramePr>
            <p:cNvPr id="25" name="Object 25"/>
            <p:cNvGraphicFramePr>
              <a:graphicFrameLocks noChangeAspect="1"/>
            </p:cNvGraphicFramePr>
            <p:nvPr/>
          </p:nvGraphicFramePr>
          <p:xfrm>
            <a:off x="2393" y="1141"/>
            <a:ext cx="3045" cy="1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09" name="Picture2" r:id="rId18" imgW="3219450" imgH="1790700" progId="Word.Picture.8">
                    <p:embed/>
                  </p:oleObj>
                </mc:Choice>
                <mc:Fallback>
                  <p:oleObj name="Picture2" r:id="rId18" imgW="3219450" imgH="1790700" progId="Word.Picture.8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1141"/>
                          <a:ext cx="3045" cy="1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" name="Picture 2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"/>
            <a:ext cx="44958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7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  <p:bldP spid="12" grpId="0" autoUpdateAnimBg="0"/>
      <p:bldP spid="15" grpId="0" animBg="1"/>
      <p:bldP spid="16" grpId="0" animBg="1"/>
      <p:bldP spid="19" grpId="0" autoUpdateAnimBg="0"/>
      <p:bldP spid="2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1295400" cy="6858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4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95800" y="230188"/>
          <a:ext cx="4457700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6" name="Photo Editor 照片" r:id="rId3" imgW="10000000" imgH="8371429" progId="">
                  <p:embed/>
                </p:oleObj>
              </mc:Choice>
              <mc:Fallback>
                <p:oleObj name="Photo Editor 照片" r:id="rId3" imgW="10000000" imgH="8371429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0188"/>
                        <a:ext cx="4457700" cy="373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29200" y="10668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162800" y="14478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229600" y="22098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24400" y="23622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228600"/>
            <a:ext cx="3657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电流串联负反馈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" y="990600"/>
            <a:ext cx="3048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由虚短、虚断：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36575" y="1830388"/>
          <a:ext cx="923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7" name="Equation" r:id="rId5" imgW="457002" imgH="215806" progId="Equation.3">
                  <p:embed/>
                </p:oleObj>
              </mc:Choice>
              <mc:Fallback>
                <p:oleObj name="Equation" r:id="rId5" imgW="457002" imgH="215806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830388"/>
                        <a:ext cx="9239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504950" y="1600200"/>
          <a:ext cx="1758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8" name="Equation" r:id="rId7" imgW="875920" imgH="444307" progId="Equation.3">
                  <p:embed/>
                </p:oleObj>
              </mc:Choice>
              <mc:Fallback>
                <p:oleObj name="Equation" r:id="rId7" imgW="875920" imgH="444307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1600200"/>
                        <a:ext cx="1758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81685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79475" y="2590800"/>
          <a:ext cx="27019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9" name="Equation" r:id="rId9" imgW="1346200" imgH="228600" progId="Equation.3">
                  <p:embed/>
                </p:oleObj>
              </mc:Choice>
              <mc:Fallback>
                <p:oleObj name="Equation" r:id="rId9" imgW="1346200" imgH="228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590800"/>
                        <a:ext cx="2701925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2486025"/>
            <a:ext cx="1371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而：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876300" y="3124200"/>
          <a:ext cx="3848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0" name="Equation" r:id="rId11" imgW="1916868" imgH="444307" progId="Equation.3">
                  <p:embed/>
                </p:oleObj>
              </mc:Choice>
              <mc:Fallback>
                <p:oleObj name="Equation" r:id="rId11" imgW="1916868" imgH="444307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124200"/>
                        <a:ext cx="38481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4086225"/>
            <a:ext cx="22304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闭环增益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881188" y="4140200"/>
          <a:ext cx="3148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1" name="Equation" r:id="rId13" imgW="1562100" imgH="444500" progId="Equation.3">
                  <p:embed/>
                </p:oleObj>
              </mc:Choice>
              <mc:Fallback>
                <p:oleObj name="Equation" r:id="rId13" imgW="1562100" imgH="4445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4140200"/>
                        <a:ext cx="31480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3276600"/>
            <a:ext cx="1371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即：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5334000"/>
            <a:ext cx="255746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闭环电压增益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514600" y="5334000"/>
          <a:ext cx="46847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2" name="Equation" r:id="rId15" imgW="2324100" imgH="444500" progId="Equation.3">
                  <p:embed/>
                </p:oleObj>
              </mc:Choice>
              <mc:Fallback>
                <p:oleObj name="Equation" r:id="rId15" imgW="2324100" imgH="4445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34000"/>
                        <a:ext cx="46847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867400" y="4114800"/>
            <a:ext cx="3048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串联稳压电路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048000" y="3200400"/>
            <a:ext cx="11430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1447800" y="3657600"/>
            <a:ext cx="11430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8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3" grpId="0" autoUpdateAnimBg="0"/>
      <p:bldP spid="15" grpId="0" autoUpdateAnimBg="0"/>
      <p:bldP spid="17" grpId="0" autoUpdateAnimBg="0"/>
      <p:bldP spid="19" grpId="0" autoUpdateAnimBg="0"/>
      <p:bldP spid="20" grpId="0" autoUpdateAnimBg="0"/>
      <p:bldP spid="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>
            <a:spLocks noGrp="1"/>
          </p:cNvSpPr>
          <p:nvPr/>
        </p:nvSpPr>
        <p:spPr bwMode="auto">
          <a:xfrm>
            <a:off x="6843713" y="63087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fld id="{8FA5995F-1A5E-471C-ADC2-9EA7FBF0F37D}" type="slidenum">
              <a:rPr kumimoji="0" lang="zh-CN" altLang="en-US" sz="14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 algn="r" eaLnBrk="1" hangingPunct="1"/>
              <a:t>62</a:t>
            </a:fld>
            <a:endParaRPr kumimoji="0" lang="en-US" altLang="zh-CN" sz="1400" b="1">
              <a:solidFill>
                <a:schemeClr val="tx2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76200" y="76200"/>
            <a:ext cx="6096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163" y="152400"/>
            <a:ext cx="1341437" cy="6096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5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65338" y="2762250"/>
          <a:ext cx="10255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0" name="公式" r:id="rId3" imgW="508000" imgH="431800" progId="Equation.3">
                  <p:embed/>
                </p:oleObj>
              </mc:Choice>
              <mc:Fallback>
                <p:oleObj name="公式" r:id="rId3" imgW="508000" imgH="4318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762250"/>
                        <a:ext cx="10255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36988" y="2990850"/>
          <a:ext cx="582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1" name="公式" r:id="rId5" imgW="291973" imgH="203112" progId="Equation.3">
                  <p:embed/>
                </p:oleObj>
              </mc:Choice>
              <mc:Fallback>
                <p:oleObj name="公式" r:id="rId5" imgW="291973" imgH="203112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2990850"/>
                        <a:ext cx="5826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81200" y="3705225"/>
          <a:ext cx="11255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2" name="公式" r:id="rId7" imgW="558558" imgH="431613" progId="Equation.3">
                  <p:embed/>
                </p:oleObj>
              </mc:Choice>
              <mc:Fallback>
                <p:oleObj name="公式" r:id="rId7" imgW="558558" imgH="431613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05225"/>
                        <a:ext cx="11255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140075" y="3730625"/>
          <a:ext cx="7127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3" name="公式" r:id="rId9" imgW="355292" imgH="406048" progId="Equation.3">
                  <p:embed/>
                </p:oleObj>
              </mc:Choice>
              <mc:Fallback>
                <p:oleObj name="公式" r:id="rId9" imgW="355292" imgH="406048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3730625"/>
                        <a:ext cx="712788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86200" y="3732213"/>
          <a:ext cx="6651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4" name="公式" r:id="rId11" imgW="330057" imgH="406224" progId="Equation.3">
                  <p:embed/>
                </p:oleObj>
              </mc:Choice>
              <mc:Fallback>
                <p:oleObj name="公式" r:id="rId11" imgW="330057" imgH="406224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732213"/>
                        <a:ext cx="66516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" y="3829050"/>
            <a:ext cx="2286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闭环增益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" y="4572000"/>
            <a:ext cx="3124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闭环电压增益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752600" y="5105400"/>
          <a:ext cx="11509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5" name="公式" r:id="rId13" imgW="571252" imgH="431613" progId="Equation.3">
                  <p:embed/>
                </p:oleObj>
              </mc:Choice>
              <mc:Fallback>
                <p:oleObj name="公式" r:id="rId13" imgW="571252" imgH="431613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11509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916238" y="5105400"/>
          <a:ext cx="11985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6" name="Equation" r:id="rId15" imgW="596900" imgH="457200" progId="Equation.3">
                  <p:embed/>
                </p:oleObj>
              </mc:Choice>
              <mc:Fallback>
                <p:oleObj name="Equation" r:id="rId15" imgW="596900" imgH="4572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105400"/>
                        <a:ext cx="1198562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191000" y="5181600"/>
          <a:ext cx="8667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7" name="公式" r:id="rId17" imgW="431613" imgH="406224" progId="Equation.3">
                  <p:embed/>
                </p:oleObj>
              </mc:Choice>
              <mc:Fallback>
                <p:oleObj name="公式" r:id="rId17" imgW="431613" imgH="406224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81600"/>
                        <a:ext cx="866775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a0740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3505200"/>
            <a:ext cx="3570288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34000" y="141288"/>
            <a:ext cx="3622675" cy="3211512"/>
            <a:chOff x="1145" y="621"/>
            <a:chExt cx="2012" cy="1912"/>
          </a:xfrm>
        </p:grpSpPr>
        <p:sp>
          <p:nvSpPr>
            <p:cNvPr id="17" name="Rectangle 16" descr="羊皮纸"/>
            <p:cNvSpPr>
              <a:spLocks noChangeArrowheads="1"/>
            </p:cNvSpPr>
            <p:nvPr/>
          </p:nvSpPr>
          <p:spPr bwMode="auto">
            <a:xfrm>
              <a:off x="1145" y="621"/>
              <a:ext cx="2012" cy="1912"/>
            </a:xfrm>
            <a:prstGeom prst="rect">
              <a:avLst/>
            </a:prstGeom>
            <a:blipFill dpi="0" rotWithShape="0">
              <a:blip r:embed="rId2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endParaRPr lang="zh-CN" altLang="zh-CN" b="1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1181" y="692"/>
            <a:ext cx="1963" cy="1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18" name="图片" r:id="rId21" imgW="2076450" imgH="1876425" progId="Word.Picture.8">
                    <p:embed/>
                  </p:oleObj>
                </mc:Choice>
                <mc:Fallback>
                  <p:oleObj name="图片" r:id="rId21" imgW="2076450" imgH="1876425" progId="Word.Picture.8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" y="692"/>
                          <a:ext cx="1963" cy="1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71600" y="228600"/>
            <a:ext cx="36258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电流串联负反馈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200" y="2867025"/>
            <a:ext cx="22304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/>
              <a:t>反馈系数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138488" y="2760663"/>
          <a:ext cx="6365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9" name="公式" r:id="rId23" imgW="317225" imgH="431425" progId="Equation.3">
                  <p:embed/>
                </p:oleObj>
              </mc:Choice>
              <mc:Fallback>
                <p:oleObj name="公式" r:id="rId23" imgW="317225" imgH="431425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760663"/>
                        <a:ext cx="636587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6050" y="6248400"/>
            <a:ext cx="64833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注：电路必须满足深度负反馈条件才有此结论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0" y="914400"/>
            <a:ext cx="4878388" cy="915988"/>
            <a:chOff x="151" y="1456"/>
            <a:chExt cx="3073" cy="577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51" y="1456"/>
              <a:ext cx="3073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ea typeface="宋体" panose="02010600030101010101" pitchFamily="2" charset="-122"/>
                </a:rPr>
                <a:t>     </a:t>
              </a:r>
              <a:r>
                <a:rPr lang="zh-CN" altLang="en-US" b="1"/>
                <a:t>在深度负反馈条件下，利用</a:t>
              </a:r>
              <a:r>
                <a:rPr lang="zh-CN" altLang="en-US" b="1">
                  <a:solidFill>
                    <a:srgbClr val="FF3300"/>
                  </a:solidFill>
                </a:rPr>
                <a:t>虚短</a:t>
              </a:r>
              <a:r>
                <a:rPr lang="zh-CN" altLang="en-US" b="1"/>
                <a:t>和</a:t>
              </a:r>
              <a:r>
                <a:rPr lang="zh-CN" altLang="en-US" b="1">
                  <a:solidFill>
                    <a:srgbClr val="FF3300"/>
                  </a:solidFill>
                </a:rPr>
                <a:t>虚断</a:t>
              </a:r>
              <a:r>
                <a:rPr lang="zh-CN" altLang="en-US" b="1"/>
                <a:t>可知</a:t>
              </a: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1279" y="1761"/>
            <a:ext cx="57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20" name="公式" r:id="rId25" imgW="457002" imgH="215806" progId="Equation.3">
                    <p:embed/>
                  </p:oleObj>
                </mc:Choice>
                <mc:Fallback>
                  <p:oleObj name="公式" r:id="rId25" imgW="457002" imgH="215806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1761"/>
                          <a:ext cx="57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876800" y="76200"/>
            <a:ext cx="2667000" cy="1219200"/>
            <a:chOff x="434" y="2723"/>
            <a:chExt cx="1433" cy="589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34" y="2723"/>
              <a:ext cx="1433" cy="58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endParaRPr lang="zh-CN" altLang="zh-CN" b="1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490" y="2762"/>
            <a:ext cx="1271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21" name="公式" r:id="rId27" imgW="1002865" imgH="406224" progId="Equation.3">
                    <p:embed/>
                  </p:oleObj>
                </mc:Choice>
                <mc:Fallback>
                  <p:oleObj name="公式" r:id="rId27" imgW="1002865" imgH="406224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2762"/>
                          <a:ext cx="1271" cy="51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2971800" y="1371600"/>
          <a:ext cx="123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22" name="Equation" r:id="rId29" imgW="609336" imgH="241195" progId="Equation.3">
                  <p:embed/>
                </p:oleObj>
              </mc:Choice>
              <mc:Fallback>
                <p:oleObj name="Equation" r:id="rId29" imgW="609336" imgH="241195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71600"/>
                        <a:ext cx="1231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2057400" y="2108200"/>
          <a:ext cx="30797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23" name="Equation" r:id="rId31" imgW="1524000" imgH="241300" progId="Equation.3">
                  <p:embed/>
                </p:oleObj>
              </mc:Choice>
              <mc:Fallback>
                <p:oleObj name="Equation" r:id="rId31" imgW="1524000" imgH="2413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08200"/>
                        <a:ext cx="30797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7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9" grpId="0" autoUpdateAnimBg="0"/>
      <p:bldP spid="20" grpId="0" autoUpdateAnimBg="0"/>
      <p:bldP spid="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>
            <a:spLocks noGrp="1"/>
          </p:cNvSpPr>
          <p:nvPr/>
        </p:nvSpPr>
        <p:spPr bwMode="auto">
          <a:xfrm>
            <a:off x="6843713" y="63087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fld id="{8D0C479F-74D4-4E8E-9B72-B077B30CF09A}" type="slidenum">
              <a:rPr kumimoji="0" lang="zh-CN" altLang="en-US" sz="14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pPr algn="r" eaLnBrk="1" hangingPunct="1"/>
              <a:t>63</a:t>
            </a:fld>
            <a:endParaRPr kumimoji="0" lang="en-US" altLang="zh-CN" sz="1400" b="1">
              <a:solidFill>
                <a:schemeClr val="tx2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76200" y="76200"/>
            <a:ext cx="6096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0"/>
            <a:ext cx="1192213" cy="63023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4000" b="1" smtClean="0">
                <a:solidFill>
                  <a:schemeClr val="accent2"/>
                </a:solidFill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76200"/>
            <a:ext cx="70485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求：</a:t>
            </a:r>
            <a:r>
              <a:rPr lang="en-US" altLang="zh-CN" b="1">
                <a:solidFill>
                  <a:schemeClr val="accent2"/>
                </a:solidFill>
              </a:rPr>
              <a:t>(1)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大环组态；</a:t>
            </a:r>
            <a:r>
              <a:rPr lang="en-US" altLang="zh-CN" b="1">
                <a:solidFill>
                  <a:schemeClr val="accent2"/>
                </a:solidFill>
              </a:rPr>
              <a:t>(2)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二、三级局部组态；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17663" y="531813"/>
            <a:ext cx="69167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b="1">
                <a:solidFill>
                  <a:schemeClr val="accent2"/>
                </a:solidFill>
              </a:rPr>
              <a:t>(3)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深度负反馈下大环的闭环电压增益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5413" y="2971800"/>
            <a:ext cx="56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71600" y="24384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11413" y="2057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352800" y="16764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773613" y="121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676400" y="3657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419600" y="24384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325813" y="2514600"/>
            <a:ext cx="56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895600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28600" y="990600"/>
            <a:ext cx="9255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解：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52400" y="5181600"/>
            <a:ext cx="3886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/>
              <a:t>(1)  </a:t>
            </a:r>
            <a:r>
              <a:rPr lang="zh-CN" altLang="en-US" b="1">
                <a:latin typeface="楷体_GB2312" pitchFamily="49" charset="-122"/>
              </a:rPr>
              <a:t>电压并联负反馈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895600" y="2667000"/>
            <a:ext cx="3048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52400" y="5648325"/>
            <a:ext cx="5032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" y="5684838"/>
            <a:ext cx="480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b="1"/>
              <a:t>T</a:t>
            </a:r>
            <a:r>
              <a:rPr lang="en-US" altLang="zh-CN" b="1" baseline="-25000"/>
              <a:t>2</a:t>
            </a:r>
            <a:r>
              <a:rPr lang="zh-CN" altLang="en-US" b="1">
                <a:latin typeface="楷体_GB2312" pitchFamily="49" charset="-122"/>
              </a:rPr>
              <a:t>和</a:t>
            </a:r>
            <a:r>
              <a:rPr lang="en-US" altLang="zh-CN" b="1"/>
              <a:t>T</a:t>
            </a:r>
            <a:r>
              <a:rPr lang="en-US" altLang="zh-CN" b="1" baseline="-25000"/>
              <a:t>3</a:t>
            </a:r>
            <a:r>
              <a:rPr lang="zh-CN" altLang="en-US" b="1">
                <a:latin typeface="楷体_GB2312" pitchFamily="49" charset="-122"/>
              </a:rPr>
              <a:t>级间电流串联正反馈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2667000" y="2667000"/>
            <a:ext cx="4572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85800" y="6151563"/>
            <a:ext cx="3429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/>
              <a:t>T</a:t>
            </a:r>
            <a:r>
              <a:rPr lang="en-US" altLang="zh-CN" b="1" baseline="-25000"/>
              <a:t>2 </a:t>
            </a:r>
            <a:r>
              <a:rPr lang="zh-CN" altLang="en-US" b="1">
                <a:latin typeface="楷体_GB2312" pitchFamily="49" charset="-122"/>
              </a:rPr>
              <a:t>电流串联负反馈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886200" y="2209800"/>
            <a:ext cx="4572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114800" y="6151563"/>
            <a:ext cx="3429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/>
              <a:t>T</a:t>
            </a:r>
            <a:r>
              <a:rPr lang="en-US" altLang="zh-CN" b="1" baseline="-25000"/>
              <a:t>3 </a:t>
            </a:r>
            <a:r>
              <a:rPr lang="zh-CN" altLang="en-US" b="1">
                <a:latin typeface="楷体_GB2312" pitchFamily="49" charset="-122"/>
              </a:rPr>
              <a:t>电流串联负反馈</a:t>
            </a:r>
          </a:p>
        </p:txBody>
      </p:sp>
      <p:pic>
        <p:nvPicPr>
          <p:cNvPr id="2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22525"/>
            <a:ext cx="35052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49325"/>
            <a:ext cx="5762625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4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76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求：</a:t>
            </a:r>
            <a:r>
              <a:rPr lang="en-US" altLang="zh-CN" sz="2400" b="1" smtClean="0">
                <a:solidFill>
                  <a:schemeClr val="accent2"/>
                </a:solidFill>
                <a:ea typeface="楷体_GB2312" pitchFamily="49" charset="-122"/>
              </a:rPr>
              <a:t>(3) </a:t>
            </a:r>
            <a:r>
              <a:rPr lang="zh-CN" altLang="en-US" sz="24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深度负反馈下大环的闭环电压增益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192213" cy="63023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4000" b="1">
                <a:solidFill>
                  <a:schemeClr val="accent2"/>
                </a:solidFill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" y="25146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8285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24238" y="1219200"/>
            <a:ext cx="56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45050" y="762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990600" y="2743200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828800" y="274320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676400" y="3810000"/>
            <a:ext cx="685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066800" y="2819400"/>
          <a:ext cx="306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4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3063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828800" y="2870200"/>
          <a:ext cx="434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5" name="Equation" r:id="rId5" imgW="215713" imgH="241091" progId="Equation.3">
                  <p:embed/>
                </p:oleObj>
              </mc:Choice>
              <mc:Fallback>
                <p:oleObj name="Equation" r:id="rId5" imgW="215713" imgH="241091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70200"/>
                        <a:ext cx="4349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1371600" y="3581400"/>
          <a:ext cx="333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6" name="Equation" r:id="rId7" imgW="165028" imgH="228501" progId="Equation.3">
                  <p:embed/>
                </p:oleObj>
              </mc:Choice>
              <mc:Fallback>
                <p:oleObj name="Equation" r:id="rId7" imgW="165028" imgH="228501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333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1219200" y="1905000"/>
          <a:ext cx="920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7" name="公式" r:id="rId9" imgW="457002" imgH="215806" progId="Equation.3">
                  <p:embed/>
                </p:oleObj>
              </mc:Choice>
              <mc:Fallback>
                <p:oleObj name="公式" r:id="rId9" imgW="457002" imgH="215806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9207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943600" y="1143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楷体_GB2312" pitchFamily="49" charset="-122"/>
              </a:rPr>
              <a:t>由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虚短</a:t>
            </a:r>
            <a:r>
              <a:rPr lang="zh-CN" altLang="en-US" b="1">
                <a:latin typeface="楷体_GB2312" pitchFamily="49" charset="-122"/>
              </a:rPr>
              <a:t>和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虚断</a:t>
            </a:r>
            <a:r>
              <a:rPr lang="zh-CN" altLang="en-US" b="1">
                <a:latin typeface="楷体_GB2312" pitchFamily="49" charset="-122"/>
              </a:rPr>
              <a:t>：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6248400" y="1676400"/>
          <a:ext cx="920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8" name="公式" r:id="rId11" imgW="457002" imgH="215806" progId="Equation.3">
                  <p:embed/>
                </p:oleObj>
              </mc:Choice>
              <mc:Fallback>
                <p:oleObj name="公式" r:id="rId11" imgW="457002" imgH="215806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9207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6248400" y="2146300"/>
          <a:ext cx="844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9" name="公式" r:id="rId12" imgW="418918" imgH="215806" progId="Equation.3">
                  <p:embed/>
                </p:oleObj>
              </mc:Choice>
              <mc:Fallback>
                <p:oleObj name="公式" r:id="rId12" imgW="418918" imgH="215806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146300"/>
                        <a:ext cx="844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7869238" y="2133600"/>
          <a:ext cx="893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0" name="Equation" r:id="rId14" imgW="444307" imgH="228501" progId="Equation.3">
                  <p:embed/>
                </p:oleObj>
              </mc:Choice>
              <mc:Fallback>
                <p:oleObj name="Equation" r:id="rId14" imgW="444307" imgH="228501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2133600"/>
                        <a:ext cx="8937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7256463" y="2273300"/>
            <a:ext cx="439737" cy="176213"/>
          </a:xfrm>
          <a:prstGeom prst="rightArrow">
            <a:avLst>
              <a:gd name="adj1" fmla="val 50000"/>
              <a:gd name="adj2" fmla="val 6238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943600" y="533400"/>
            <a:ext cx="320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800000"/>
                </a:solidFill>
                <a:latin typeface="楷体_GB2312" pitchFamily="49" charset="-122"/>
              </a:rPr>
              <a:t>电压并联负反馈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6189663" y="3048000"/>
            <a:ext cx="439737" cy="176213"/>
          </a:xfrm>
          <a:prstGeom prst="rightArrow">
            <a:avLst>
              <a:gd name="adj1" fmla="val 50000"/>
              <a:gd name="adj2" fmla="val 6238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6705600" y="2667000"/>
          <a:ext cx="19494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1" name="Equation" r:id="rId16" imgW="965200" imgH="457200" progId="Equation.3">
                  <p:embed/>
                </p:oleObj>
              </mc:Choice>
              <mc:Fallback>
                <p:oleObj name="Equation" r:id="rId16" imgW="965200" imgH="4572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667000"/>
                        <a:ext cx="194945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6069013" y="3870325"/>
            <a:ext cx="439737" cy="176213"/>
          </a:xfrm>
          <a:prstGeom prst="rightArrow">
            <a:avLst>
              <a:gd name="adj1" fmla="val 50000"/>
              <a:gd name="adj2" fmla="val 6238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 b="1"/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7974013" y="3565525"/>
          <a:ext cx="8651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2" name="公式" r:id="rId18" imgW="431613" imgH="406224" progId="Equation.3">
                  <p:embed/>
                </p:oleObj>
              </mc:Choice>
              <mc:Fallback>
                <p:oleObj name="公式" r:id="rId18" imgW="431613" imgH="406224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3565525"/>
                        <a:ext cx="865187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6662738" y="3505200"/>
          <a:ext cx="12541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3" name="Equation" r:id="rId20" imgW="622300" imgH="457200" progId="Equation.3">
                  <p:embed/>
                </p:oleObj>
              </mc:Choice>
              <mc:Fallback>
                <p:oleObj name="Equation" r:id="rId20" imgW="622300" imgH="4572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3505200"/>
                        <a:ext cx="125412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52400" y="4949825"/>
            <a:ext cx="22304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latin typeface="楷体_GB2312" pitchFamily="49" charset="-122"/>
              </a:rPr>
              <a:t>反馈系数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1600200" y="4845050"/>
          <a:ext cx="10509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4" name="公式" r:id="rId22" imgW="520474" imgH="431613" progId="Equation.3">
                  <p:embed/>
                </p:oleObj>
              </mc:Choice>
              <mc:Fallback>
                <p:oleObj name="公式" r:id="rId22" imgW="520474" imgH="431613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45050"/>
                        <a:ext cx="10509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2644775" y="4870450"/>
          <a:ext cx="8651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5" name="公式" r:id="rId24" imgW="431613" imgH="406224" progId="Equation.3">
                  <p:embed/>
                </p:oleObj>
              </mc:Choice>
              <mc:Fallback>
                <p:oleObj name="公式" r:id="rId24" imgW="431613" imgH="406224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870450"/>
                        <a:ext cx="865188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3694113" y="4981575"/>
            <a:ext cx="18415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闭环增益</a:t>
            </a: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5154613" y="4848225"/>
          <a:ext cx="11509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6" name="公式" r:id="rId26" imgW="571252" imgH="431613" progId="Equation.3">
                  <p:embed/>
                </p:oleObj>
              </mc:Choice>
              <mc:Fallback>
                <p:oleObj name="公式" r:id="rId26" imgW="571252" imgH="431613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4848225"/>
                        <a:ext cx="1150937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6324600" y="4873625"/>
          <a:ext cx="7127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7" name="公式" r:id="rId28" imgW="355292" imgH="406048" progId="Equation.3">
                  <p:embed/>
                </p:oleObj>
              </mc:Choice>
              <mc:Fallback>
                <p:oleObj name="公式" r:id="rId28" imgW="355292" imgH="406048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73625"/>
                        <a:ext cx="712788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7069138" y="5080000"/>
          <a:ext cx="7667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8" name="公式" r:id="rId30" imgW="380835" imgH="203112" progId="Equation.3">
                  <p:embed/>
                </p:oleObj>
              </mc:Choice>
              <mc:Fallback>
                <p:oleObj name="公式" r:id="rId30" imgW="380835" imgH="203112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5080000"/>
                        <a:ext cx="766762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152400" y="5851525"/>
            <a:ext cx="22304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闭环电压增益</a:t>
            </a:r>
          </a:p>
        </p:txBody>
      </p:sp>
      <p:graphicFrame>
        <p:nvGraphicFramePr>
          <p:cNvPr id="35" name="Object 35"/>
          <p:cNvGraphicFramePr>
            <a:graphicFrameLocks noChangeAspect="1"/>
          </p:cNvGraphicFramePr>
          <p:nvPr/>
        </p:nvGraphicFramePr>
        <p:xfrm>
          <a:off x="2286000" y="5743575"/>
          <a:ext cx="11509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9" name="公式" r:id="rId32" imgW="571252" imgH="431613" progId="Equation.3">
                  <p:embed/>
                </p:oleObj>
              </mc:Choice>
              <mc:Fallback>
                <p:oleObj name="公式" r:id="rId32" imgW="571252" imgH="431613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43575"/>
                        <a:ext cx="11509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/>
        </p:nvGraphicFramePr>
        <p:xfrm>
          <a:off x="3502025" y="5719763"/>
          <a:ext cx="9445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00" name="Equation" r:id="rId34" imgW="469900" imgH="457200" progId="Equation.3">
                  <p:embed/>
                </p:oleObj>
              </mc:Choice>
              <mc:Fallback>
                <p:oleObj name="Equation" r:id="rId34" imgW="469900" imgH="4572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5719763"/>
                        <a:ext cx="944563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/>
        </p:nvGraphicFramePr>
        <p:xfrm>
          <a:off x="4511675" y="5770563"/>
          <a:ext cx="124936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01" name="公式" r:id="rId36" imgW="622030" imgH="406224" progId="Equation.3">
                  <p:embed/>
                </p:oleObj>
              </mc:Choice>
              <mc:Fallback>
                <p:oleObj name="公式" r:id="rId36" imgW="622030" imgH="406224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5770563"/>
                        <a:ext cx="1249363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/>
        </p:nvGraphicFramePr>
        <p:xfrm>
          <a:off x="5826125" y="5770563"/>
          <a:ext cx="8651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02" name="公式" r:id="rId38" imgW="431613" imgH="406224" progId="Equation.3">
                  <p:embed/>
                </p:oleObj>
              </mc:Choice>
              <mc:Fallback>
                <p:oleObj name="公式" r:id="rId38" imgW="431613" imgH="406224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5770563"/>
                        <a:ext cx="865188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7313613" y="632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end</a:t>
            </a:r>
          </a:p>
        </p:txBody>
      </p:sp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038600"/>
            <a:ext cx="35052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2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" y="728550"/>
            <a:ext cx="4664074" cy="33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4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0" grpId="0" animBg="1"/>
      <p:bldP spid="22" grpId="0" animBg="1"/>
      <p:bldP spid="24" grpId="0" animBg="1"/>
      <p:bldP spid="27" grpId="0" autoUpdateAnimBg="0"/>
      <p:bldP spid="30" grpId="0" autoUpdateAnimBg="0"/>
      <p:bldP spid="34" grpId="0" autoUpdateAnimBg="0"/>
      <p:bldP spid="3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2"/>
          <p:cNvSpPr>
            <a:spLocks noChangeShapeType="1"/>
          </p:cNvSpPr>
          <p:nvPr/>
        </p:nvSpPr>
        <p:spPr bwMode="auto">
          <a:xfrm>
            <a:off x="533400" y="2133600"/>
            <a:ext cx="80772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066800" y="1212850"/>
            <a:ext cx="6934200" cy="70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5.6  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负反馈放大电路设计</a:t>
            </a:r>
          </a:p>
        </p:txBody>
      </p:sp>
      <p:sp>
        <p:nvSpPr>
          <p:cNvPr id="5734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5800" y="2536825"/>
            <a:ext cx="82296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46038" anchor="ctr">
            <a:spAutoFit/>
          </a:bodyPr>
          <a:lstStyle/>
          <a:p>
            <a:r>
              <a:rPr lang="en-US" altLang="zh-CN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5.6.1  </a:t>
            </a:r>
            <a:r>
              <a:rPr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设计负反馈放大电路的一般步骤</a:t>
            </a:r>
          </a:p>
        </p:txBody>
      </p:sp>
      <p:sp>
        <p:nvSpPr>
          <p:cNvPr id="57350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5800" y="3443288"/>
            <a:ext cx="7481888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46038" anchor="ctr">
            <a:spAutoFit/>
          </a:bodyPr>
          <a:lstStyle/>
          <a:p>
            <a:r>
              <a:rPr lang="en-US" altLang="zh-CN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5.6.2  </a:t>
            </a:r>
            <a:r>
              <a:rPr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设计举例</a:t>
            </a:r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762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5.6.1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设计负反馈放大电路的一般步骤</a:t>
            </a:r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533400" y="762000"/>
            <a:ext cx="71628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766763" y="762000"/>
            <a:ext cx="6403975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选定需要的反馈类型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766763" y="2743200"/>
            <a:ext cx="6167437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确定反馈系数的大小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766763" y="3962400"/>
            <a:ext cx="6853237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适当选择反馈网络中的电阻阻值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766763" y="5076825"/>
            <a:ext cx="7310437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通过仿真分析，检验设计是否满足要求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1524000" y="1295400"/>
            <a:ext cx="1984375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信号源性质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657600" y="1295400"/>
            <a:ext cx="3051175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对输出信号的要求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1527175" y="1752600"/>
            <a:ext cx="48069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对输入、输出电阻的要求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1527175" y="2249488"/>
            <a:ext cx="70866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对信号变换的要求（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V-V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V-I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I-V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I-I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09800" y="3276600"/>
            <a:ext cx="3106738" cy="739775"/>
            <a:chOff x="1392" y="2078"/>
            <a:chExt cx="1957" cy="466"/>
          </a:xfrm>
        </p:grpSpPr>
        <p:graphicFrame>
          <p:nvGraphicFramePr>
            <p:cNvPr id="58382" name="Object 14"/>
            <p:cNvGraphicFramePr>
              <a:graphicFrameLocks noChangeAspect="1"/>
            </p:cNvGraphicFramePr>
            <p:nvPr/>
          </p:nvGraphicFramePr>
          <p:xfrm>
            <a:off x="2736" y="2078"/>
            <a:ext cx="613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503" name="Equation" r:id="rId5" imgW="482391" imgH="368140" progId="Equation.3">
                    <p:embed/>
                  </p:oleObj>
                </mc:Choice>
                <mc:Fallback>
                  <p:oleObj name="Equation" r:id="rId5" imgW="482391" imgH="3681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78"/>
                          <a:ext cx="613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>
              <a:off x="1392" y="2137"/>
              <a:ext cx="1632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深度负反馈时</a:t>
              </a:r>
            </a:p>
          </p:txBody>
        </p:sp>
      </p:grp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1524000" y="4572000"/>
            <a:ext cx="6629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尽量减小反馈网络对基本放大电路的负载效应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74" grpId="0" autoUpdateAnimBg="0"/>
      <p:bldP spid="58375" grpId="0" autoUpdateAnimBg="0"/>
      <p:bldP spid="58376" grpId="0" autoUpdateAnimBg="0"/>
      <p:bldP spid="58377" grpId="0" autoUpdateAnimBg="0"/>
      <p:bldP spid="58378" grpId="0" autoUpdateAnimBg="0"/>
      <p:bldP spid="58379" grpId="0" autoUpdateAnimBg="0"/>
      <p:bldP spid="58380" grpId="0" autoUpdateAnimBg="0"/>
      <p:bldP spid="5838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76200"/>
            <a:ext cx="358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5.6.2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设计举例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533400" y="685800"/>
            <a:ext cx="3276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44500" y="765175"/>
            <a:ext cx="8375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7.6.2 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设计一个带负反馈的光电隔离器的驱动电路。设</a:t>
            </a:r>
            <a:r>
              <a:rPr kumimoji="1" lang="en-US" altLang="zh-CN" sz="2000" b="1" i="1">
                <a:latin typeface="Book Antiqua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的变化范围为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～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5V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，内阻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=500Ω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。要求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LED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o1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=10</a:t>
            </a:r>
            <a:r>
              <a:rPr kumimoji="1" lang="en-US" altLang="zh-CN" sz="2000" b="1" baseline="30000">
                <a:latin typeface="Times New Roman" pitchFamily="18" charset="0"/>
                <a:ea typeface="楷体_GB2312" pitchFamily="49" charset="-122"/>
              </a:rPr>
              <a:t>-3</a:t>
            </a:r>
            <a:r>
              <a:rPr kumimoji="1" lang="en-US" altLang="zh-CN" sz="2000" b="1" i="1">
                <a:latin typeface="Book Antiqua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(A)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。已知运放的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000" b="1" i="1" baseline="-30000">
                <a:latin typeface="Book Antiqua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=10</a:t>
            </a:r>
            <a:r>
              <a:rPr kumimoji="1" lang="en-US" altLang="zh-CN" sz="2000" b="1" baseline="3000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=5kΩ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=100Ω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。设计后仿真检验发光二极管的电流。 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71450" y="4191000"/>
            <a:ext cx="76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1360488" y="4876800"/>
            <a:ext cx="5878512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驱动电路需要将电压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s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转换为电流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rPr>
              <a:t>o1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3962400"/>
            <a:ext cx="6324600" cy="830263"/>
            <a:chOff x="528" y="2496"/>
            <a:chExt cx="3984" cy="523"/>
          </a:xfrm>
        </p:grpSpPr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528" y="2708"/>
              <a:ext cx="398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已知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LED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的光强度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ea typeface="楷体_GB2312" pitchFamily="49" charset="-122"/>
                </a:rPr>
                <a:t>——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流过</a:t>
              </a: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LED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的电流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华康简宋" charset="-122"/>
                </a:rPr>
                <a:t>i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o1</a:t>
              </a:r>
            </a:p>
          </p:txBody>
        </p:sp>
        <p:sp>
          <p:nvSpPr>
            <p:cNvPr id="59402" name="Rectangle 10"/>
            <p:cNvSpPr>
              <a:spLocks noChangeArrowheads="1"/>
            </p:cNvSpPr>
            <p:nvPr/>
          </p:nvSpPr>
          <p:spPr bwMode="auto">
            <a:xfrm>
              <a:off x="2168" y="2496"/>
              <a:ext cx="37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线性</a:t>
              </a:r>
              <a:endParaRPr lang="zh-CN" altLang="en-US" sz="2000" b="1" baseline="-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477000" y="3962400"/>
            <a:ext cx="2514600" cy="830263"/>
            <a:chOff x="4080" y="2496"/>
            <a:chExt cx="1584" cy="523"/>
          </a:xfrm>
        </p:grpSpPr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4080" y="2708"/>
              <a:ext cx="158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ea typeface="楷体_GB2312" pitchFamily="49" charset="-122"/>
                </a:rPr>
                <a:t>——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电压信号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  <a:ea typeface="华康简宋" charset="-122"/>
                </a:rPr>
                <a:t>v</a:t>
              </a:r>
              <a:r>
                <a:rPr lang="en-US" altLang="zh-CN" sz="2400" b="1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华康简宋" charset="-122"/>
                </a:rPr>
                <a:t>s</a:t>
              </a:r>
            </a:p>
          </p:txBody>
        </p:sp>
        <p:sp>
          <p:nvSpPr>
            <p:cNvPr id="59405" name="Rectangle 13"/>
            <p:cNvSpPr>
              <a:spLocks noChangeArrowheads="1"/>
            </p:cNvSpPr>
            <p:nvPr/>
          </p:nvSpPr>
          <p:spPr bwMode="auto">
            <a:xfrm>
              <a:off x="4176" y="2496"/>
              <a:ext cx="33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线性</a:t>
              </a:r>
              <a:endParaRPr lang="zh-CN" altLang="en-US" sz="2000" b="1" baseline="-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康简宋" charset="-122"/>
              </a:endParaRPr>
            </a:p>
          </p:txBody>
        </p:sp>
      </p:grp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1360488" y="5373688"/>
            <a:ext cx="46482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选用电流串联负反馈电路</a:t>
            </a:r>
            <a:endParaRPr lang="zh-CN" altLang="en-US" sz="2400" b="1" baseline="-3000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73063" y="2141538"/>
            <a:ext cx="8520112" cy="1863725"/>
            <a:chOff x="144" y="1116"/>
            <a:chExt cx="5367" cy="1174"/>
          </a:xfrm>
        </p:grpSpPr>
        <p:pic>
          <p:nvPicPr>
            <p:cNvPr id="59408" name="Picture 16" descr="未标题-2 拷贝"/>
            <p:cNvPicPr>
              <a:picLocks noChangeAspect="1" noChangeArrowheads="1"/>
            </p:cNvPicPr>
            <p:nvPr/>
          </p:nvPicPr>
          <p:blipFill>
            <a:blip r:embed="rId4"/>
            <a:srcRect b="-1558"/>
            <a:stretch>
              <a:fillRect/>
            </a:stretch>
          </p:blipFill>
          <p:spPr bwMode="auto">
            <a:xfrm>
              <a:off x="144" y="1139"/>
              <a:ext cx="5367" cy="938"/>
            </a:xfrm>
            <a:prstGeom prst="rect">
              <a:avLst/>
            </a:prstGeom>
            <a:noFill/>
          </p:spPr>
        </p:pic>
        <p:sp>
          <p:nvSpPr>
            <p:cNvPr id="59409" name="Rectangle 17"/>
            <p:cNvSpPr>
              <a:spLocks noChangeArrowheads="1"/>
            </p:cNvSpPr>
            <p:nvPr/>
          </p:nvSpPr>
          <p:spPr bwMode="auto">
            <a:xfrm>
              <a:off x="2699" y="2024"/>
              <a:ext cx="953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b="1">
                  <a:latin typeface="Times New Roman" pitchFamily="18" charset="0"/>
                  <a:ea typeface="楷体_GB2312" pitchFamily="49" charset="-122"/>
                </a:rPr>
                <a:t>光电隔离器</a:t>
              </a:r>
            </a:p>
          </p:txBody>
        </p:sp>
        <p:sp>
          <p:nvSpPr>
            <p:cNvPr id="59410" name="Rectangle 18"/>
            <p:cNvSpPr>
              <a:spLocks noChangeArrowheads="1"/>
            </p:cNvSpPr>
            <p:nvPr/>
          </p:nvSpPr>
          <p:spPr bwMode="auto">
            <a:xfrm>
              <a:off x="2608" y="1116"/>
              <a:ext cx="1043" cy="953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utoUpdateAnimBg="0"/>
      <p:bldP spid="59399" grpId="0" autoUpdateAnimBg="0"/>
      <p:bldP spid="59406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71450" y="2060575"/>
            <a:ext cx="76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87400" y="2133600"/>
            <a:ext cx="4648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选用电流串联负反馈电路</a:t>
            </a:r>
            <a:endParaRPr lang="zh-CN" altLang="en-US" sz="2400" b="1" baseline="-3000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华康简宋" charset="-122"/>
            </a:endParaRPr>
          </a:p>
        </p:txBody>
      </p:sp>
      <p:pic>
        <p:nvPicPr>
          <p:cNvPr id="60421" name="Picture 5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989138"/>
            <a:ext cx="4602163" cy="3213100"/>
          </a:xfrm>
          <a:prstGeom prst="rect">
            <a:avLst/>
          </a:prstGeom>
          <a:noFill/>
        </p:spPr>
      </p:pic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671513" y="4135438"/>
          <a:ext cx="34115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87" name="Equation" r:id="rId5" imgW="1485900" imgH="419100" progId="Equation.3">
                  <p:embed/>
                </p:oleObj>
              </mc:Choice>
              <mc:Fallback>
                <p:oleObj name="Equation" r:id="rId5" imgW="1485900" imgH="4191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135438"/>
                        <a:ext cx="341153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5410200" y="5241925"/>
            <a:ext cx="27432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所以  </a:t>
            </a:r>
            <a:r>
              <a:rPr lang="en-US" altLang="zh-CN" sz="2400" b="1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</a:t>
            </a:r>
            <a:r>
              <a:rPr lang="en-US" altLang="zh-CN" sz="2400" b="1" baseline="-3000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</a:t>
            </a: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=1kΩ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838200" y="2663825"/>
          <a:ext cx="29479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88" name="Equation" r:id="rId7" imgW="1282700" imgH="406400" progId="Equation.3">
                  <p:embed/>
                </p:oleObj>
              </mc:Choice>
              <mc:Fallback>
                <p:oleObj name="Equation" r:id="rId7" imgW="1282700" imgH="4064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3825"/>
                        <a:ext cx="2947988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81000" y="5202238"/>
            <a:ext cx="281940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又因为根据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虚断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3525838"/>
            <a:ext cx="3106738" cy="739775"/>
            <a:chOff x="1392" y="2078"/>
            <a:chExt cx="1957" cy="466"/>
          </a:xfrm>
        </p:grpSpPr>
        <p:graphicFrame>
          <p:nvGraphicFramePr>
            <p:cNvPr id="60427" name="Object 11"/>
            <p:cNvGraphicFramePr>
              <a:graphicFrameLocks noChangeAspect="1"/>
            </p:cNvGraphicFramePr>
            <p:nvPr/>
          </p:nvGraphicFramePr>
          <p:xfrm>
            <a:off x="2736" y="2078"/>
            <a:ext cx="613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9" name="Equation" r:id="rId9" imgW="482391" imgH="368140" progId="Equation.3">
                    <p:embed/>
                  </p:oleObj>
                </mc:Choice>
                <mc:Fallback>
                  <p:oleObj name="Equation" r:id="rId9" imgW="482391" imgH="36814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78"/>
                          <a:ext cx="613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1392" y="2137"/>
              <a:ext cx="1632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深度负反馈时</a:t>
              </a:r>
            </a:p>
          </p:txBody>
        </p:sp>
      </p:grpSp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3221038" y="5049838"/>
          <a:ext cx="18081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0" name="Equation" r:id="rId11" imgW="787058" imgH="406224" progId="Equation.3">
                  <p:embed/>
                </p:oleObj>
              </mc:Choice>
              <mc:Fallback>
                <p:oleObj name="Equation" r:id="rId11" imgW="787058" imgH="406224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5049838"/>
                        <a:ext cx="180816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Rectangle 14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33400" y="76200"/>
            <a:ext cx="358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5.6.2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设计举例</a:t>
            </a:r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533400" y="685800"/>
            <a:ext cx="3276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444500" y="765175"/>
            <a:ext cx="8375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7.6.2 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设计一个带负反馈的光电隔离器的驱动电路。设</a:t>
            </a:r>
            <a:r>
              <a:rPr kumimoji="1" lang="en-US" altLang="zh-CN" sz="2000" b="1" i="1">
                <a:latin typeface="Book Antiqua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的变化范围为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～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5V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，内阻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=500Ω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。要求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LED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o1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=10</a:t>
            </a:r>
            <a:r>
              <a:rPr kumimoji="1" lang="en-US" altLang="zh-CN" sz="2000" b="1" baseline="30000">
                <a:latin typeface="Times New Roman" pitchFamily="18" charset="0"/>
                <a:ea typeface="楷体_GB2312" pitchFamily="49" charset="-122"/>
              </a:rPr>
              <a:t>-3</a:t>
            </a:r>
            <a:r>
              <a:rPr kumimoji="1" lang="en-US" altLang="zh-CN" sz="2000" b="1" i="1">
                <a:latin typeface="Book Antiqua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(A)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。已知运放的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000" b="1" i="1" baseline="-30000">
                <a:latin typeface="Book Antiqua" pitchFamily="18" charset="0"/>
                <a:ea typeface="楷体_GB2312" pitchFamily="49" charset="-122"/>
              </a:rPr>
              <a:t>v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=10</a:t>
            </a:r>
            <a:r>
              <a:rPr kumimoji="1" lang="en-US" altLang="zh-CN" sz="2000" b="1" baseline="3000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=5kΩ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30000"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=100Ω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。设计后仿真检验发光二极管的电流。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autoUpdateAnimBg="0"/>
      <p:bldP spid="6042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Line 2"/>
          <p:cNvSpPr>
            <a:spLocks noChangeShapeType="1"/>
          </p:cNvSpPr>
          <p:nvPr/>
        </p:nvSpPr>
        <p:spPr bwMode="auto">
          <a:xfrm>
            <a:off x="533400" y="1752600"/>
            <a:ext cx="8001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1000" y="987425"/>
            <a:ext cx="8305800" cy="70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5.7  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负反馈放大电路的频率响应</a:t>
            </a:r>
          </a:p>
        </p:txBody>
      </p:sp>
      <p:sp>
        <p:nvSpPr>
          <p:cNvPr id="62468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71600" y="3171825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5.7.2  </a:t>
            </a:r>
            <a:r>
              <a:rPr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增益一带宽积</a:t>
            </a:r>
          </a:p>
        </p:txBody>
      </p:sp>
      <p:sp>
        <p:nvSpPr>
          <p:cNvPr id="62470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71600" y="2333625"/>
            <a:ext cx="6096000" cy="6413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5.7.1  </a:t>
            </a:r>
            <a:r>
              <a:rPr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频率响应的一般表达式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53075" y="1852613"/>
            <a:ext cx="3195638" cy="2908300"/>
          </a:xfrm>
          <a:prstGeom prst="rect">
            <a:avLst/>
          </a:prstGeom>
          <a:noFill/>
        </p:spPr>
      </p:pic>
      <p:sp>
        <p:nvSpPr>
          <p:cNvPr id="6148" name="Rectangle 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什么是反馈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533400" y="762000"/>
            <a:ext cx="3276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57200" y="914400"/>
            <a:ext cx="8229600" cy="103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将电子系统输出回路的电量（电压或电流），送回到输入回路的过程。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2495550"/>
            <a:ext cx="4505325" cy="2228850"/>
            <a:chOff x="2640" y="1236"/>
            <a:chExt cx="2838" cy="1404"/>
          </a:xfrm>
        </p:grpSpPr>
        <p:graphicFrame>
          <p:nvGraphicFramePr>
            <p:cNvPr id="6152" name="Object 8" descr="羊皮纸"/>
            <p:cNvGraphicFramePr>
              <a:graphicFrameLocks noChangeAspect="1"/>
            </p:cNvGraphicFramePr>
            <p:nvPr/>
          </p:nvGraphicFramePr>
          <p:xfrm>
            <a:off x="2640" y="1236"/>
            <a:ext cx="2838" cy="1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27" name="位图图像" r:id="rId7" imgW="4439270" imgH="2161905" progId="PBrush">
                    <p:embed/>
                  </p:oleObj>
                </mc:Choice>
                <mc:Fallback>
                  <p:oleObj name="位图图像" r:id="rId7" imgW="4439270" imgH="2161905" progId="PBrush">
                    <p:embed/>
                    <p:pic>
                      <p:nvPicPr>
                        <p:cNvPr id="0" name="Picture 9" descr="羊皮纸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236"/>
                          <a:ext cx="2838" cy="1404"/>
                        </a:xfrm>
                        <a:prstGeom prst="rect">
                          <a:avLst/>
                        </a:prstGeom>
                        <a:blipFill dpi="0" rotWithShape="0">
                          <a:blip r:embed="rId9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278" y="1805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fe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998" y="125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5232" y="1834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ce</a:t>
              </a: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2934" y="125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2742" y="1805"/>
              <a:ext cx="3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be</a:t>
              </a: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3174" y="1805"/>
              <a:ext cx="6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re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ce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3270" y="129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ie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4902" y="1978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oe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</p:grp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2057400" y="2043113"/>
            <a:ext cx="2130425" cy="495300"/>
          </a:xfrm>
          <a:prstGeom prst="wedgeEllipseCallout">
            <a:avLst>
              <a:gd name="adj1" fmla="val -29583"/>
              <a:gd name="adj2" fmla="val 246153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内部反馈</a:t>
            </a:r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>
            <a:off x="5321300" y="4949825"/>
            <a:ext cx="2130425" cy="495300"/>
          </a:xfrm>
          <a:prstGeom prst="wedgeEllipseCallout">
            <a:avLst>
              <a:gd name="adj1" fmla="val 35694"/>
              <a:gd name="adj2" fmla="val -203847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外部反馈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61" grpId="0" animBg="1" autoUpdateAnimBg="0"/>
      <p:bldP spid="6162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76200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5.7.1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频率响应的一般表达式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533400" y="685800"/>
            <a:ext cx="5562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57200" y="809625"/>
            <a:ext cx="38862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基本放大电路的高频响应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6400800" y="3429000"/>
            <a:ext cx="25908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比开环时增加了</a:t>
            </a:r>
          </a:p>
        </p:txBody>
      </p:sp>
      <p:graphicFrame>
        <p:nvGraphicFramePr>
          <p:cNvPr id="63495" name="Object 7" descr="羊皮纸"/>
          <p:cNvGraphicFramePr>
            <a:graphicFrameLocks noChangeAspect="1"/>
          </p:cNvGraphicFramePr>
          <p:nvPr/>
        </p:nvGraphicFramePr>
        <p:xfrm>
          <a:off x="4191000" y="685800"/>
          <a:ext cx="18796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5" name="Equation" r:id="rId5" imgW="850531" imgH="609336" progId="Equation.3">
                  <p:embed/>
                </p:oleObj>
              </mc:Choice>
              <mc:Fallback>
                <p:oleObj name="Equation" r:id="rId5" imgW="850531" imgH="609336" progId="Equation.3">
                  <p:embed/>
                  <p:pic>
                    <p:nvPicPr>
                      <p:cNvPr id="0" name="Picture 45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26" r="-4726" b="-9775"/>
                      <a:stretch>
                        <a:fillRect/>
                      </a:stretch>
                    </p:blipFill>
                    <p:spPr bwMode="auto">
                      <a:xfrm>
                        <a:off x="4191000" y="685800"/>
                        <a:ext cx="18796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 l="-4726" r="-4726" b="-9775"/>
                              <a:tile tx="0" ty="0" sx="100000" sy="100000" flip="none" algn="tl"/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400800" y="733425"/>
            <a:ext cx="2590800" cy="895350"/>
            <a:chOff x="720" y="1056"/>
            <a:chExt cx="1632" cy="564"/>
          </a:xfrm>
        </p:grpSpPr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720" y="1056"/>
              <a:ext cx="1632" cy="5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      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为基本放大电路通带增益</a:t>
              </a:r>
            </a:p>
          </p:txBody>
        </p:sp>
        <p:graphicFrame>
          <p:nvGraphicFramePr>
            <p:cNvPr id="63498" name="Object 10" descr="羊皮纸"/>
            <p:cNvGraphicFramePr>
              <a:graphicFrameLocks noChangeAspect="1"/>
            </p:cNvGraphicFramePr>
            <p:nvPr/>
          </p:nvGraphicFramePr>
          <p:xfrm>
            <a:off x="768" y="1056"/>
            <a:ext cx="31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96" name="Equation" r:id="rId7" imgW="228600" imgH="228600" progId="Equation.3">
                    <p:embed/>
                  </p:oleObj>
                </mc:Choice>
                <mc:Fallback>
                  <p:oleObj name="Equation" r:id="rId7" imgW="228600" imgH="228600" progId="Equation.3">
                    <p:embed/>
                    <p:pic>
                      <p:nvPicPr>
                        <p:cNvPr id="0" name="Picture 46" descr="羊皮纸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726" r="-4726" b="-9775"/>
                        <a:stretch>
                          <a:fillRect/>
                        </a:stretch>
                      </p:blipFill>
                      <p:spPr bwMode="auto">
                        <a:xfrm>
                          <a:off x="768" y="1056"/>
                          <a:ext cx="318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 l="-4726" r="-4726" b="-9775"/>
                                <a:tile tx="0" ty="0" sx="100000" sy="100000" flip="none" algn="tl"/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9" name="Object 11" descr="羊皮纸"/>
          <p:cNvGraphicFramePr>
            <a:graphicFrameLocks noChangeAspect="1"/>
          </p:cNvGraphicFramePr>
          <p:nvPr/>
        </p:nvGraphicFramePr>
        <p:xfrm>
          <a:off x="3810000" y="1905000"/>
          <a:ext cx="34798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7" name="Equation" r:id="rId9" imgW="1574800" imgH="609600" progId="Equation.3">
                  <p:embed/>
                </p:oleObj>
              </mc:Choice>
              <mc:Fallback>
                <p:oleObj name="Equation" r:id="rId9" imgW="1574800" imgH="609600" progId="Equation.3">
                  <p:embed/>
                  <p:pic>
                    <p:nvPicPr>
                      <p:cNvPr id="0" name="Picture 47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26" r="-4726" b="-9775"/>
                      <a:stretch>
                        <a:fillRect/>
                      </a:stretch>
                    </p:blipFill>
                    <p:spPr bwMode="auto">
                      <a:xfrm>
                        <a:off x="3810000" y="1905000"/>
                        <a:ext cx="34798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 l="-4726" r="-4726" b="-9775"/>
                              <a:tile tx="0" ty="0" sx="100000" sy="100000" flip="none" algn="tl"/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" y="1944688"/>
            <a:ext cx="4191000" cy="1027112"/>
            <a:chOff x="96" y="1225"/>
            <a:chExt cx="2640" cy="647"/>
          </a:xfrm>
        </p:grpSpPr>
        <p:sp>
          <p:nvSpPr>
            <p:cNvPr id="63501" name="Text Box 13"/>
            <p:cNvSpPr txBox="1">
              <a:spLocks noChangeArrowheads="1"/>
            </p:cNvSpPr>
            <p:nvPr/>
          </p:nvSpPr>
          <p:spPr bwMode="auto">
            <a:xfrm>
              <a:off x="240" y="1225"/>
              <a:ext cx="2448" cy="3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根据闭环增益表达式有</a:t>
              </a:r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96" y="1561"/>
              <a:ext cx="2640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（设反馈网络为纯阻网络）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95400" y="3001963"/>
            <a:ext cx="3886200" cy="503237"/>
            <a:chOff x="816" y="1891"/>
            <a:chExt cx="2448" cy="317"/>
          </a:xfrm>
        </p:grpSpPr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1130" y="1891"/>
              <a:ext cx="213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/>
                  <a:ea typeface="楷体_GB2312" pitchFamily="49" charset="-122"/>
                </a:rPr>
                <a:t>——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通带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闭环增益</a:t>
              </a:r>
            </a:p>
          </p:txBody>
        </p:sp>
        <p:graphicFrame>
          <p:nvGraphicFramePr>
            <p:cNvPr id="63505" name="Object 17" descr="羊皮纸"/>
            <p:cNvGraphicFramePr>
              <a:graphicFrameLocks noChangeAspect="1"/>
            </p:cNvGraphicFramePr>
            <p:nvPr/>
          </p:nvGraphicFramePr>
          <p:xfrm>
            <a:off x="816" y="1891"/>
            <a:ext cx="37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98" name="Equation" r:id="rId11" imgW="266584" imgH="228501" progId="Equation.3">
                    <p:embed/>
                  </p:oleObj>
                </mc:Choice>
                <mc:Fallback>
                  <p:oleObj name="Equation" r:id="rId11" imgW="266584" imgH="228501" progId="Equation.3">
                    <p:embed/>
                    <p:pic>
                      <p:nvPicPr>
                        <p:cNvPr id="0" name="Picture 48" descr="羊皮纸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726" r="-4726" b="-9775"/>
                        <a:stretch>
                          <a:fillRect/>
                        </a:stretch>
                      </p:blipFill>
                      <p:spPr bwMode="auto">
                        <a:xfrm>
                          <a:off x="816" y="1891"/>
                          <a:ext cx="37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 l="-4726" r="-4726" b="-9775"/>
                                <a:tile tx="0" ty="0" sx="100000" sy="100000" flip="none" algn="tl"/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457200" y="2971800"/>
            <a:ext cx="11430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其中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57200" y="4038600"/>
            <a:ext cx="16764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同理可得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066800" y="3505200"/>
            <a:ext cx="6019800" cy="503238"/>
            <a:chOff x="672" y="2208"/>
            <a:chExt cx="3792" cy="317"/>
          </a:xfrm>
        </p:grpSpPr>
        <p:sp>
          <p:nvSpPr>
            <p:cNvPr id="63509" name="Rectangle 21"/>
            <p:cNvSpPr>
              <a:spLocks noChangeArrowheads="1"/>
            </p:cNvSpPr>
            <p:nvPr/>
          </p:nvSpPr>
          <p:spPr bwMode="auto">
            <a:xfrm>
              <a:off x="2256" y="2208"/>
              <a:ext cx="2208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/>
                  <a:ea typeface="楷体_GB2312" pitchFamily="49" charset="-122"/>
                </a:rPr>
                <a:t>——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闭环上限频率</a:t>
              </a:r>
            </a:p>
          </p:txBody>
        </p:sp>
        <p:graphicFrame>
          <p:nvGraphicFramePr>
            <p:cNvPr id="63510" name="Object 22" descr="羊皮纸"/>
            <p:cNvGraphicFramePr>
              <a:graphicFrameLocks noChangeAspect="1"/>
            </p:cNvGraphicFramePr>
            <p:nvPr/>
          </p:nvGraphicFramePr>
          <p:xfrm>
            <a:off x="672" y="2208"/>
            <a:ext cx="160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99" name="Equation" r:id="rId13" imgW="1155700" imgH="228600" progId="Equation.3">
                    <p:embed/>
                  </p:oleObj>
                </mc:Choice>
                <mc:Fallback>
                  <p:oleObj name="Equation" r:id="rId13" imgW="1155700" imgH="228600" progId="Equation.3">
                    <p:embed/>
                    <p:pic>
                      <p:nvPicPr>
                        <p:cNvPr id="0" name="Picture 49" descr="羊皮纸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726" r="-4726" b="-9775"/>
                        <a:stretch>
                          <a:fillRect/>
                        </a:stretch>
                      </p:blipFill>
                      <p:spPr bwMode="auto">
                        <a:xfrm>
                          <a:off x="672" y="2208"/>
                          <a:ext cx="1608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 l="-4726" r="-4726" b="-9775"/>
                                <a:tile tx="0" ty="0" sx="100000" sy="100000" flip="none" algn="tl"/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6400800" y="4419600"/>
            <a:ext cx="2590800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比开环时减小了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562100" y="4364038"/>
            <a:ext cx="5524500" cy="893762"/>
            <a:chOff x="984" y="2749"/>
            <a:chExt cx="3480" cy="563"/>
          </a:xfrm>
        </p:grpSpPr>
        <p:sp>
          <p:nvSpPr>
            <p:cNvPr id="63513" name="Rectangle 25"/>
            <p:cNvSpPr>
              <a:spLocks noChangeArrowheads="1"/>
            </p:cNvSpPr>
            <p:nvPr/>
          </p:nvSpPr>
          <p:spPr bwMode="auto">
            <a:xfrm>
              <a:off x="2256" y="2832"/>
              <a:ext cx="2208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/>
                  <a:ea typeface="楷体_GB2312" pitchFamily="49" charset="-122"/>
                </a:rPr>
                <a:t>——</a:t>
              </a:r>
              <a:r>
                <a:rPr lang="zh-CN" alt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闭环下限频率</a:t>
              </a:r>
            </a:p>
          </p:txBody>
        </p:sp>
        <p:graphicFrame>
          <p:nvGraphicFramePr>
            <p:cNvPr id="63514" name="Object 26" descr="羊皮纸"/>
            <p:cNvGraphicFramePr>
              <a:graphicFrameLocks noChangeAspect="1"/>
            </p:cNvGraphicFramePr>
            <p:nvPr/>
          </p:nvGraphicFramePr>
          <p:xfrm>
            <a:off x="984" y="2749"/>
            <a:ext cx="1272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00" name="Equation" r:id="rId15" imgW="914003" imgH="406224" progId="Equation.3">
                    <p:embed/>
                  </p:oleObj>
                </mc:Choice>
                <mc:Fallback>
                  <p:oleObj name="Equation" r:id="rId15" imgW="914003" imgH="406224" progId="Equation.3">
                    <p:embed/>
                    <p:pic>
                      <p:nvPicPr>
                        <p:cNvPr id="0" name="Picture 50" descr="羊皮纸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726" r="-4726" b="-9775"/>
                        <a:stretch>
                          <a:fillRect/>
                        </a:stretch>
                      </p:blipFill>
                      <p:spPr bwMode="auto">
                        <a:xfrm>
                          <a:off x="984" y="2749"/>
                          <a:ext cx="1272" cy="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 l="-4726" r="-4726" b="-9775"/>
                                <a:tile tx="0" ty="0" sx="100000" sy="100000" flip="none" algn="tl"/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2971800" y="52578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引入负反馈后，放大电路的通频带展宽了</a:t>
            </a:r>
          </a:p>
        </p:txBody>
      </p:sp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185738" y="5257800"/>
          <a:ext cx="27860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1" name="Equation" r:id="rId17" imgW="1371600" imgH="203200" progId="Equation.3">
                  <p:embed/>
                </p:oleObj>
              </mc:Choice>
              <mc:Fallback>
                <p:oleObj name="Equation" r:id="rId17" imgW="1371600" imgH="2032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5257800"/>
                        <a:ext cx="27860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  <p:bldP spid="63494" grpId="0" autoUpdateAnimBg="0"/>
      <p:bldP spid="63506" grpId="0" autoUpdateAnimBg="0"/>
      <p:bldP spid="63507" grpId="0" autoUpdateAnimBg="0"/>
      <p:bldP spid="63511" grpId="0" autoUpdateAnimBg="0"/>
      <p:bldP spid="63515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76200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5.7.1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频率响应的一般表达式</a:t>
            </a: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533400" y="685800"/>
            <a:ext cx="5562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4517" name="Picture 5" descr="77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700213"/>
            <a:ext cx="75247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900113" y="1125538"/>
            <a:ext cx="240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7.7.1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的波特图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5.7.2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增益一带宽积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533400" y="762000"/>
            <a:ext cx="3962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09600" y="9906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放大电路的增益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带宽积为常数 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676400" y="1676400"/>
          <a:ext cx="51038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1" name="Equation" r:id="rId5" imgW="2197100" imgH="368300" progId="Equation.3">
                  <p:embed/>
                </p:oleObj>
              </mc:Choice>
              <mc:Fallback>
                <p:oleObj name="Equation" r:id="rId5" imgW="2197100" imgH="368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5103813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81000" y="3505200"/>
            <a:ext cx="3505200" cy="666750"/>
          </a:xfrm>
          <a:prstGeom prst="wedgeEllipseCallout">
            <a:avLst>
              <a:gd name="adj1" fmla="val -2130"/>
              <a:gd name="adj2" fmla="val -21904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72000" rIns="0" bIns="7200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闭环增益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带宽积</a:t>
            </a:r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auto">
          <a:xfrm>
            <a:off x="4724400" y="3505200"/>
            <a:ext cx="3505200" cy="666750"/>
          </a:xfrm>
          <a:prstGeom prst="wedgeEllipseCallout">
            <a:avLst>
              <a:gd name="adj1" fmla="val -2130"/>
              <a:gd name="adj2" fmla="val -21904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72000" rIns="0" bIns="7200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开环增益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带宽积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705600" y="6324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utoUpdateAnimBg="0"/>
      <p:bldP spid="65543" grpId="0" animBg="1" autoUpdateAnimBg="0"/>
      <p:bldP spid="65544" grpId="0" animBg="1" autoUpdateAnimBg="0"/>
      <p:bldP spid="6554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533400" y="1752600"/>
            <a:ext cx="8001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1000" y="987425"/>
            <a:ext cx="8305800" cy="70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5.8  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负反馈放大电路的稳定性</a:t>
            </a:r>
          </a:p>
        </p:txBody>
      </p:sp>
      <p:sp>
        <p:nvSpPr>
          <p:cNvPr id="66566" name="Rectangl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43000" y="2333625"/>
            <a:ext cx="7481888" cy="6413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2075" tIns="46038" rIns="92075" bIns="46038" anchor="b">
            <a:spAutoFit/>
          </a:bodyPr>
          <a:lstStyle/>
          <a:p>
            <a:r>
              <a:rPr lang="en-US" altLang="zh-CN" sz="3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5.8.1  </a:t>
            </a:r>
            <a:r>
              <a:rPr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自激振荡及稳定工作的条件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762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5.8.1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自激振荡及稳定工作的条件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533400" y="685800"/>
            <a:ext cx="6248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65113" y="838200"/>
            <a:ext cx="32686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1.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自激振荡现象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98450" y="1484313"/>
            <a:ext cx="2701925" cy="2100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在不加任何输入信号的情况下，放大电路仍会产生一定频率的信号输出。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65113" y="4014788"/>
            <a:ext cx="3333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2.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产生原因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5450" y="4538663"/>
            <a:ext cx="8294688" cy="1296987"/>
            <a:chOff x="268" y="2907"/>
            <a:chExt cx="5225" cy="817"/>
          </a:xfrm>
        </p:grpSpPr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268" y="2907"/>
              <a:ext cx="5225" cy="8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        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在高频区或低频区产生的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附加相移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达到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180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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，使中频区的负反馈在高频区或低频区变成了正反馈，当满足了一定的幅值条件时，便产生自激振荡。</a:t>
              </a:r>
            </a:p>
          </p:txBody>
        </p:sp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720" y="2935"/>
            <a:ext cx="51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19" name="公式" r:id="rId5" imgW="406048" imgH="215713" progId="Equation.3">
                    <p:embed/>
                  </p:oleObj>
                </mc:Choice>
                <mc:Fallback>
                  <p:oleObj name="公式" r:id="rId5" imgW="406048" imgH="215713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935"/>
                          <a:ext cx="51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7595" name="Picture 11" descr="780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41675" y="981075"/>
            <a:ext cx="56515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utoUpdateAnimBg="0"/>
      <p:bldP spid="67591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762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5.8.1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自激振荡及稳定工作的条件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533400" y="685800"/>
            <a:ext cx="6248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265113" y="762000"/>
            <a:ext cx="32686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3.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自激振荡条件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927225" y="2501900"/>
            <a:ext cx="1563688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自激振荡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0688" y="2006600"/>
            <a:ext cx="3295650" cy="595313"/>
            <a:chOff x="265" y="1360"/>
            <a:chExt cx="2076" cy="375"/>
          </a:xfrm>
        </p:grpSpPr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265" y="1360"/>
              <a:ext cx="1001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反馈深度</a:t>
              </a:r>
            </a:p>
          </p:txBody>
        </p:sp>
        <p:graphicFrame>
          <p:nvGraphicFramePr>
            <p:cNvPr id="68617" name="Object 9"/>
            <p:cNvGraphicFramePr>
              <a:graphicFrameLocks noChangeAspect="1"/>
            </p:cNvGraphicFramePr>
            <p:nvPr/>
          </p:nvGraphicFramePr>
          <p:xfrm>
            <a:off x="1099" y="1381"/>
            <a:ext cx="124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5" name="公式" r:id="rId5" imgW="977900" imgH="279400" progId="Equation.3">
                    <p:embed/>
                  </p:oleObj>
                </mc:Choice>
                <mc:Fallback>
                  <p:oleObj name="公式" r:id="rId5" imgW="977900" imgH="2794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1381"/>
                          <a:ext cx="124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98450" y="2997200"/>
            <a:ext cx="4071938" cy="493713"/>
            <a:chOff x="188" y="1984"/>
            <a:chExt cx="2565" cy="311"/>
          </a:xfrm>
        </p:grpSpPr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188" y="1984"/>
              <a:ext cx="401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68620" name="Object 12"/>
            <p:cNvGraphicFramePr>
              <a:graphicFrameLocks noChangeAspect="1"/>
            </p:cNvGraphicFramePr>
            <p:nvPr/>
          </p:nvGraphicFramePr>
          <p:xfrm>
            <a:off x="518" y="2019"/>
            <a:ext cx="69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6" name="公式" r:id="rId7" imgW="545863" imgH="190417" progId="Equation.3">
                    <p:embed/>
                  </p:oleObj>
                </mc:Choice>
                <mc:Fallback>
                  <p:oleObj name="公式" r:id="rId7" imgW="545863" imgH="190417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" y="2019"/>
                          <a:ext cx="69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1" name="Object 13"/>
            <p:cNvGraphicFramePr>
              <a:graphicFrameLocks noChangeAspect="1"/>
            </p:cNvGraphicFramePr>
            <p:nvPr/>
          </p:nvGraphicFramePr>
          <p:xfrm>
            <a:off x="1332" y="2004"/>
            <a:ext cx="142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7" name="公式" r:id="rId9" imgW="1117115" imgH="215806" progId="Equation.3">
                    <p:embed/>
                  </p:oleObj>
                </mc:Choice>
                <mc:Fallback>
                  <p:oleObj name="公式" r:id="rId9" imgW="1117115" imgH="215806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2004"/>
                          <a:ext cx="1421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98450" y="3533775"/>
            <a:ext cx="4765675" cy="581025"/>
            <a:chOff x="210" y="2327"/>
            <a:chExt cx="3002" cy="366"/>
          </a:xfrm>
        </p:grpSpPr>
        <p:sp>
          <p:nvSpPr>
            <p:cNvPr id="68623" name="Rectangle 15"/>
            <p:cNvSpPr>
              <a:spLocks noChangeArrowheads="1"/>
            </p:cNvSpPr>
            <p:nvPr/>
          </p:nvSpPr>
          <p:spPr bwMode="auto">
            <a:xfrm>
              <a:off x="210" y="2327"/>
              <a:ext cx="401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又</a:t>
              </a:r>
            </a:p>
          </p:txBody>
        </p:sp>
        <p:graphicFrame>
          <p:nvGraphicFramePr>
            <p:cNvPr id="68624" name="Object 16"/>
            <p:cNvGraphicFramePr>
              <a:graphicFrameLocks noChangeAspect="1"/>
            </p:cNvGraphicFramePr>
            <p:nvPr/>
          </p:nvGraphicFramePr>
          <p:xfrm>
            <a:off x="565" y="2340"/>
            <a:ext cx="264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8" name="公式" r:id="rId11" imgW="2082800" imgH="279400" progId="Equation.3">
                    <p:embed/>
                  </p:oleObj>
                </mc:Choice>
                <mc:Fallback>
                  <p:oleObj name="公式" r:id="rId11" imgW="2082800" imgH="2794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" y="2340"/>
                          <a:ext cx="2647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261938" y="4073525"/>
            <a:ext cx="2487612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得自激振荡条件</a:t>
            </a:r>
          </a:p>
        </p:txBody>
      </p:sp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1319213" y="4587875"/>
          <a:ext cx="2228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9" name="公式" r:id="rId13" imgW="1104900" imgH="279400" progId="Equation.3">
                  <p:embed/>
                </p:oleObj>
              </mc:Choice>
              <mc:Fallback>
                <p:oleObj name="公式" r:id="rId13" imgW="1104900" imgH="2794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587875"/>
                        <a:ext cx="222885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9"/>
          <p:cNvGraphicFramePr>
            <a:graphicFrameLocks noChangeAspect="1"/>
          </p:cNvGraphicFramePr>
          <p:nvPr/>
        </p:nvGraphicFramePr>
        <p:xfrm>
          <a:off x="1284288" y="5194300"/>
          <a:ext cx="39195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20" name="Equation" r:id="rId15" imgW="1943100" imgH="203200" progId="Equation.3">
                  <p:embed/>
                </p:oleObj>
              </mc:Choice>
              <mc:Fallback>
                <p:oleObj name="Equation" r:id="rId15" imgW="1943100" imgH="2032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5194300"/>
                        <a:ext cx="39195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8" name="AutoShape 20"/>
          <p:cNvSpPr>
            <a:spLocks/>
          </p:cNvSpPr>
          <p:nvPr/>
        </p:nvSpPr>
        <p:spPr bwMode="auto">
          <a:xfrm>
            <a:off x="1095375" y="4751388"/>
            <a:ext cx="87313" cy="723900"/>
          </a:xfrm>
          <a:prstGeom prst="leftBrace">
            <a:avLst>
              <a:gd name="adj1" fmla="val 690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4148138" y="4549775"/>
            <a:ext cx="1563687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幅值条件</a:t>
            </a:r>
          </a:p>
        </p:txBody>
      </p: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5275263" y="5078413"/>
            <a:ext cx="3344862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相位条件</a:t>
            </a:r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（附加相移）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1125538" y="5678488"/>
            <a:ext cx="6113462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注：输入端求和的相位（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）不包含在内</a:t>
            </a:r>
          </a:p>
        </p:txBody>
      </p:sp>
      <p:graphicFrame>
        <p:nvGraphicFramePr>
          <p:cNvPr id="68632" name="Object 24"/>
          <p:cNvGraphicFramePr>
            <a:graphicFrameLocks noChangeAspect="1"/>
          </p:cNvGraphicFramePr>
          <p:nvPr/>
        </p:nvGraphicFramePr>
        <p:xfrm>
          <a:off x="2098675" y="1187450"/>
          <a:ext cx="15652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21" name="Equation" r:id="rId17" imgW="774364" imgH="393529" progId="Equation.3">
                  <p:embed/>
                </p:oleObj>
              </mc:Choice>
              <mc:Fallback>
                <p:oleObj name="Equation" r:id="rId17" imgW="774364" imgH="393529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1187450"/>
                        <a:ext cx="15652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422275" y="1335088"/>
            <a:ext cx="1589088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闭环增益</a:t>
            </a:r>
          </a:p>
        </p:txBody>
      </p:sp>
      <p:pic>
        <p:nvPicPr>
          <p:cNvPr id="68634" name="Picture 26" descr="未标题-1 拷贝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4495800" y="863600"/>
            <a:ext cx="4540250" cy="26368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utoUpdateAnimBg="0"/>
      <p:bldP spid="68625" grpId="0" autoUpdateAnimBg="0"/>
      <p:bldP spid="68628" grpId="0" animBg="1"/>
      <p:bldP spid="68629" grpId="0" autoUpdateAnimBg="0"/>
      <p:bldP spid="68630" grpId="0" autoUpdateAnimBg="0"/>
      <p:bldP spid="68631" grpId="0" autoUpdateAnimBg="0"/>
      <p:bldP spid="68633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762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5.8.1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自激振荡及稳定工作的条件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533400" y="685800"/>
            <a:ext cx="6248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65113" y="762000"/>
            <a:ext cx="32686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4.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稳定工作条件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12775" y="1254125"/>
            <a:ext cx="2981325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破坏自激振荡条件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12788" y="1754188"/>
            <a:ext cx="3021012" cy="969962"/>
            <a:chOff x="156" y="1364"/>
            <a:chExt cx="1903" cy="611"/>
          </a:xfrm>
        </p:grpSpPr>
        <p:graphicFrame>
          <p:nvGraphicFramePr>
            <p:cNvPr id="69639" name="Object 7"/>
            <p:cNvGraphicFramePr>
              <a:graphicFrameLocks noChangeAspect="1"/>
            </p:cNvGraphicFramePr>
            <p:nvPr/>
          </p:nvGraphicFramePr>
          <p:xfrm>
            <a:off x="240" y="1364"/>
            <a:ext cx="62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1" name="公式" r:id="rId5" imgW="495085" imgH="279279" progId="Equation.3">
                    <p:embed/>
                  </p:oleObj>
                </mc:Choice>
                <mc:Fallback>
                  <p:oleObj name="公式" r:id="rId5" imgW="495085" imgH="279279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364"/>
                          <a:ext cx="628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270" y="1688"/>
            <a:ext cx="178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2" name="Equation" r:id="rId7" imgW="1409700" imgH="228600" progId="Equation.3">
                    <p:embed/>
                  </p:oleObj>
                </mc:Choice>
                <mc:Fallback>
                  <p:oleObj name="Equation" r:id="rId7" imgW="1409700" imgH="2286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" y="1688"/>
                          <a:ext cx="1789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1" name="AutoShape 9"/>
            <p:cNvSpPr>
              <a:spLocks/>
            </p:cNvSpPr>
            <p:nvPr/>
          </p:nvSpPr>
          <p:spPr bwMode="auto">
            <a:xfrm>
              <a:off x="156" y="1445"/>
              <a:ext cx="55" cy="456"/>
            </a:xfrm>
            <a:prstGeom prst="leftBrace">
              <a:avLst>
                <a:gd name="adj1" fmla="val 6909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337050" y="1600200"/>
            <a:ext cx="2673350" cy="1100138"/>
            <a:chOff x="2496" y="1339"/>
            <a:chExt cx="1684" cy="693"/>
          </a:xfrm>
        </p:grpSpPr>
        <p:graphicFrame>
          <p:nvGraphicFramePr>
            <p:cNvPr id="69643" name="Object 11"/>
            <p:cNvGraphicFramePr>
              <a:graphicFrameLocks noChangeAspect="1"/>
            </p:cNvGraphicFramePr>
            <p:nvPr/>
          </p:nvGraphicFramePr>
          <p:xfrm>
            <a:off x="2939" y="1358"/>
            <a:ext cx="64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3" name="公式" r:id="rId9" imgW="508000" imgH="279400" progId="Equation.3">
                    <p:embed/>
                  </p:oleObj>
                </mc:Choice>
                <mc:Fallback>
                  <p:oleObj name="公式" r:id="rId9" imgW="508000" imgH="27940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9" y="1358"/>
                          <a:ext cx="646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4" name="Object 12"/>
            <p:cNvGraphicFramePr>
              <a:graphicFrameLocks noChangeAspect="1"/>
            </p:cNvGraphicFramePr>
            <p:nvPr/>
          </p:nvGraphicFramePr>
          <p:xfrm>
            <a:off x="2939" y="1713"/>
            <a:ext cx="124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4" name="Equation" r:id="rId11" imgW="977476" imgH="253890" progId="Equation.3">
                    <p:embed/>
                  </p:oleObj>
                </mc:Choice>
                <mc:Fallback>
                  <p:oleObj name="Equation" r:id="rId11" imgW="977476" imgH="25389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9" y="1713"/>
                          <a:ext cx="1241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5" name="AutoShape 13"/>
            <p:cNvSpPr>
              <a:spLocks/>
            </p:cNvSpPr>
            <p:nvPr/>
          </p:nvSpPr>
          <p:spPr bwMode="auto">
            <a:xfrm>
              <a:off x="2844" y="1457"/>
              <a:ext cx="55" cy="502"/>
            </a:xfrm>
            <a:prstGeom prst="leftBrace">
              <a:avLst>
                <a:gd name="adj1" fmla="val 7606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496" y="1339"/>
              <a:ext cx="378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或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3276600"/>
            <a:ext cx="3122613" cy="1030288"/>
            <a:chOff x="576" y="2064"/>
            <a:chExt cx="1967" cy="649"/>
          </a:xfrm>
        </p:grpSpPr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701" y="2064"/>
            <a:ext cx="151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5" name="Equation" r:id="rId13" imgW="1193800" imgH="279400" progId="Equation.3">
                    <p:embed/>
                  </p:oleObj>
                </mc:Choice>
                <mc:Fallback>
                  <p:oleObj name="Equation" r:id="rId13" imgW="1193800" imgH="27940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2064"/>
                          <a:ext cx="1516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9" name="Object 17"/>
            <p:cNvGraphicFramePr>
              <a:graphicFrameLocks noChangeAspect="1"/>
            </p:cNvGraphicFramePr>
            <p:nvPr/>
          </p:nvGraphicFramePr>
          <p:xfrm>
            <a:off x="720" y="2432"/>
            <a:ext cx="182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6" name="Equation" r:id="rId15" imgW="1307532" imgH="203112" progId="Equation.3">
                    <p:embed/>
                  </p:oleObj>
                </mc:Choice>
                <mc:Fallback>
                  <p:oleObj name="Equation" r:id="rId15" imgW="1307532" imgH="203112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32"/>
                          <a:ext cx="1823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0" name="AutoShape 18"/>
            <p:cNvSpPr>
              <a:spLocks/>
            </p:cNvSpPr>
            <p:nvPr/>
          </p:nvSpPr>
          <p:spPr bwMode="auto">
            <a:xfrm>
              <a:off x="576" y="2156"/>
              <a:ext cx="55" cy="456"/>
            </a:xfrm>
            <a:prstGeom prst="leftBrace">
              <a:avLst>
                <a:gd name="adj1" fmla="val 6909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637088" y="3276600"/>
            <a:ext cx="2906712" cy="1074738"/>
            <a:chOff x="2921" y="2064"/>
            <a:chExt cx="1831" cy="677"/>
          </a:xfrm>
        </p:grpSpPr>
        <p:graphicFrame>
          <p:nvGraphicFramePr>
            <p:cNvPr id="69652" name="Object 20"/>
            <p:cNvGraphicFramePr>
              <a:graphicFrameLocks noChangeAspect="1"/>
            </p:cNvGraphicFramePr>
            <p:nvPr/>
          </p:nvGraphicFramePr>
          <p:xfrm>
            <a:off x="3027" y="2064"/>
            <a:ext cx="108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7" name="Equation" r:id="rId17" imgW="850531" imgH="279279" progId="Equation.3">
                    <p:embed/>
                  </p:oleObj>
                </mc:Choice>
                <mc:Fallback>
                  <p:oleObj name="Equation" r:id="rId17" imgW="850531" imgH="279279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2064"/>
                          <a:ext cx="1082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3" name="Object 21"/>
            <p:cNvGraphicFramePr>
              <a:graphicFrameLocks noChangeAspect="1"/>
            </p:cNvGraphicFramePr>
            <p:nvPr/>
          </p:nvGraphicFramePr>
          <p:xfrm>
            <a:off x="3043" y="2407"/>
            <a:ext cx="17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58" name="Equation" r:id="rId19" imgW="1218671" imgH="241195" progId="Equation.3">
                    <p:embed/>
                  </p:oleObj>
                </mc:Choice>
                <mc:Fallback>
                  <p:oleObj name="Equation" r:id="rId19" imgW="1218671" imgH="241195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2407"/>
                          <a:ext cx="1709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4" name="AutoShape 22"/>
            <p:cNvSpPr>
              <a:spLocks/>
            </p:cNvSpPr>
            <p:nvPr/>
          </p:nvSpPr>
          <p:spPr bwMode="auto">
            <a:xfrm>
              <a:off x="2921" y="2170"/>
              <a:ext cx="55" cy="456"/>
            </a:xfrm>
            <a:prstGeom prst="leftBrace">
              <a:avLst>
                <a:gd name="adj1" fmla="val 6909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228600" y="5486400"/>
            <a:ext cx="83058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当反馈网络为纯电阻网络时， </a:t>
            </a:r>
            <a:r>
              <a:rPr lang="zh-CN" alt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 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= 0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241300" y="4402138"/>
            <a:ext cx="1146175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其中</a:t>
            </a: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1017588" y="4403725"/>
            <a:ext cx="5708650" cy="89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G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幅值裕度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，一般要求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G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 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 - 10dB</a:t>
            </a: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1017588" y="4916488"/>
            <a:ext cx="5378450" cy="493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相位裕度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，一般要求</a:t>
            </a:r>
            <a:r>
              <a:rPr lang="zh-CN" alt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 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 45</a:t>
            </a:r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6553200" y="4441825"/>
            <a:ext cx="2590800" cy="968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（保证可靠稳定，留有余地）</a:t>
            </a: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457200" y="2743200"/>
            <a:ext cx="647700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写成等式，且幅值用分贝数表示时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utoUpdateAnimBg="0"/>
      <p:bldP spid="69655" grpId="0" autoUpdateAnimBg="0"/>
      <p:bldP spid="69656" grpId="0" autoUpdateAnimBg="0"/>
      <p:bldP spid="69657" grpId="0" autoUpdateAnimBg="0"/>
      <p:bldP spid="69658" grpId="0" autoUpdateAnimBg="0"/>
      <p:bldP spid="69659" grpId="0" autoUpdateAnimBg="0"/>
      <p:bldP spid="69661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762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5.8.1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自激振荡及稳定工作的条件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533400" y="685800"/>
            <a:ext cx="6248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530225" y="1371600"/>
            <a:ext cx="2981325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用波特图表示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90550" y="3130550"/>
            <a:ext cx="1101725" cy="53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或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714375" y="4983163"/>
            <a:ext cx="3933825" cy="89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G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 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 -10dB  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或   </a:t>
            </a:r>
            <a:r>
              <a:rPr lang="zh-CN" alt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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 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 45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65113" y="762000"/>
            <a:ext cx="32686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4.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稳定工作条件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1981200"/>
            <a:ext cx="3122613" cy="1030288"/>
            <a:chOff x="576" y="2064"/>
            <a:chExt cx="1967" cy="649"/>
          </a:xfrm>
        </p:grpSpPr>
        <p:graphicFrame>
          <p:nvGraphicFramePr>
            <p:cNvPr id="70666" name="Object 10"/>
            <p:cNvGraphicFramePr>
              <a:graphicFrameLocks noChangeAspect="1"/>
            </p:cNvGraphicFramePr>
            <p:nvPr/>
          </p:nvGraphicFramePr>
          <p:xfrm>
            <a:off x="701" y="2064"/>
            <a:ext cx="151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27" name="Equation" r:id="rId5" imgW="1193800" imgH="279400" progId="Equation.3">
                    <p:embed/>
                  </p:oleObj>
                </mc:Choice>
                <mc:Fallback>
                  <p:oleObj name="Equation" r:id="rId5" imgW="1193800" imgH="2794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2064"/>
                          <a:ext cx="1516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7" name="Object 11"/>
            <p:cNvGraphicFramePr>
              <a:graphicFrameLocks noChangeAspect="1"/>
            </p:cNvGraphicFramePr>
            <p:nvPr/>
          </p:nvGraphicFramePr>
          <p:xfrm>
            <a:off x="720" y="2432"/>
            <a:ext cx="182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28" name="Equation" r:id="rId7" imgW="1307532" imgH="203112" progId="Equation.3">
                    <p:embed/>
                  </p:oleObj>
                </mc:Choice>
                <mc:Fallback>
                  <p:oleObj name="Equation" r:id="rId7" imgW="1307532" imgH="203112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32"/>
                          <a:ext cx="1823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8" name="AutoShape 12"/>
            <p:cNvSpPr>
              <a:spLocks/>
            </p:cNvSpPr>
            <p:nvPr/>
          </p:nvSpPr>
          <p:spPr bwMode="auto">
            <a:xfrm>
              <a:off x="576" y="2156"/>
              <a:ext cx="55" cy="456"/>
            </a:xfrm>
            <a:prstGeom prst="leftBrace">
              <a:avLst>
                <a:gd name="adj1" fmla="val 6909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38200" y="3733800"/>
            <a:ext cx="2906713" cy="1074738"/>
            <a:chOff x="2921" y="2064"/>
            <a:chExt cx="1831" cy="677"/>
          </a:xfrm>
        </p:grpSpPr>
        <p:graphicFrame>
          <p:nvGraphicFramePr>
            <p:cNvPr id="70670" name="Object 14"/>
            <p:cNvGraphicFramePr>
              <a:graphicFrameLocks noChangeAspect="1"/>
            </p:cNvGraphicFramePr>
            <p:nvPr/>
          </p:nvGraphicFramePr>
          <p:xfrm>
            <a:off x="3027" y="2064"/>
            <a:ext cx="108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29" name="Equation" r:id="rId9" imgW="850531" imgH="279279" progId="Equation.3">
                    <p:embed/>
                  </p:oleObj>
                </mc:Choice>
                <mc:Fallback>
                  <p:oleObj name="Equation" r:id="rId9" imgW="850531" imgH="279279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2064"/>
                          <a:ext cx="1082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1" name="Object 15"/>
            <p:cNvGraphicFramePr>
              <a:graphicFrameLocks noChangeAspect="1"/>
            </p:cNvGraphicFramePr>
            <p:nvPr/>
          </p:nvGraphicFramePr>
          <p:xfrm>
            <a:off x="3043" y="2407"/>
            <a:ext cx="17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30" name="Equation" r:id="rId11" imgW="1218671" imgH="241195" progId="Equation.3">
                    <p:embed/>
                  </p:oleObj>
                </mc:Choice>
                <mc:Fallback>
                  <p:oleObj name="Equation" r:id="rId11" imgW="1218671" imgH="241195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2407"/>
                          <a:ext cx="1709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2" name="AutoShape 16"/>
            <p:cNvSpPr>
              <a:spLocks/>
            </p:cNvSpPr>
            <p:nvPr/>
          </p:nvSpPr>
          <p:spPr bwMode="auto">
            <a:xfrm>
              <a:off x="2921" y="2170"/>
              <a:ext cx="55" cy="456"/>
            </a:xfrm>
            <a:prstGeom prst="leftBrace">
              <a:avLst>
                <a:gd name="adj1" fmla="val 6909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70673" name="Picture 17" descr="780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4663" y="765175"/>
            <a:ext cx="46926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1" grpId="0" autoUpdateAnimBg="0"/>
      <p:bldP spid="7066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762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5.8.1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自激振荡及稳定工作的条件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533400" y="685800"/>
            <a:ext cx="6248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65113" y="838200"/>
            <a:ext cx="51895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5.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负反馈放大电路稳定性分析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9925" y="1949450"/>
            <a:ext cx="6992938" cy="811213"/>
            <a:chOff x="422" y="1307"/>
            <a:chExt cx="4405" cy="511"/>
          </a:xfrm>
        </p:grpSpPr>
        <p:graphicFrame>
          <p:nvGraphicFramePr>
            <p:cNvPr id="71687" name="Object 7"/>
            <p:cNvGraphicFramePr>
              <a:graphicFrameLocks noChangeAspect="1"/>
            </p:cNvGraphicFramePr>
            <p:nvPr/>
          </p:nvGraphicFramePr>
          <p:xfrm>
            <a:off x="2663" y="1307"/>
            <a:ext cx="216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1" name="公式" r:id="rId5" imgW="1701800" imgH="406400" progId="Equation.3">
                    <p:embed/>
                  </p:oleObj>
                </mc:Choice>
                <mc:Fallback>
                  <p:oleObj name="公式" r:id="rId5" imgW="1701800" imgH="40640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1307"/>
                          <a:ext cx="2164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422" y="1374"/>
              <a:ext cx="2347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环路增益的幅频响应写为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7200" y="2851150"/>
            <a:ext cx="3106738" cy="511175"/>
            <a:chOff x="200" y="1650"/>
            <a:chExt cx="1816" cy="322"/>
          </a:xfrm>
        </p:grpSpPr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200" y="1661"/>
              <a:ext cx="579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一般</a:t>
              </a:r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758" y="1650"/>
              <a:ext cx="1258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与频率无关，</a:t>
              </a:r>
            </a:p>
          </p:txBody>
        </p:sp>
        <p:graphicFrame>
          <p:nvGraphicFramePr>
            <p:cNvPr id="71692" name="Object 12"/>
            <p:cNvGraphicFramePr>
              <a:graphicFrameLocks noChangeAspect="1"/>
            </p:cNvGraphicFramePr>
            <p:nvPr/>
          </p:nvGraphicFramePr>
          <p:xfrm>
            <a:off x="634" y="1706"/>
            <a:ext cx="20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2" name="公式" r:id="rId7" imgW="164814" imgH="177492" progId="Equation.3">
                    <p:embed/>
                  </p:oleObj>
                </mc:Choice>
                <mc:Fallback>
                  <p:oleObj name="公式" r:id="rId7" imgW="164814" imgH="177492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1706"/>
                          <a:ext cx="208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82975" y="2744788"/>
            <a:ext cx="5203825" cy="811212"/>
            <a:chOff x="1935" y="1583"/>
            <a:chExt cx="3278" cy="511"/>
          </a:xfrm>
        </p:grpSpPr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935" y="1648"/>
              <a:ext cx="410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则</a:t>
              </a:r>
            </a:p>
          </p:txBody>
        </p:sp>
        <p:graphicFrame>
          <p:nvGraphicFramePr>
            <p:cNvPr id="71695" name="Object 15"/>
            <p:cNvGraphicFramePr>
              <a:graphicFrameLocks noChangeAspect="1"/>
            </p:cNvGraphicFramePr>
            <p:nvPr/>
          </p:nvGraphicFramePr>
          <p:xfrm>
            <a:off x="2246" y="1583"/>
            <a:ext cx="62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3" name="公式" r:id="rId9" imgW="494870" imgH="406048" progId="Equation.3">
                    <p:embed/>
                  </p:oleObj>
                </mc:Choice>
                <mc:Fallback>
                  <p:oleObj name="公式" r:id="rId9" imgW="494870" imgH="406048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1583"/>
                          <a:ext cx="628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2880" y="1648"/>
              <a:ext cx="2333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的幅频响应是一条水平线</a:t>
              </a:r>
            </a:p>
          </p:txBody>
        </p:sp>
      </p:grp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1100138" y="1371600"/>
            <a:ext cx="2557462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利用波特图分析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16025" y="5324475"/>
            <a:ext cx="5946775" cy="493713"/>
            <a:chOff x="136" y="2508"/>
            <a:chExt cx="3746" cy="311"/>
          </a:xfrm>
        </p:grpSpPr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136" y="2508"/>
              <a:ext cx="1000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关键作出</a:t>
              </a:r>
            </a:p>
          </p:txBody>
        </p:sp>
        <p:graphicFrame>
          <p:nvGraphicFramePr>
            <p:cNvPr id="71700" name="Object 20"/>
            <p:cNvGraphicFramePr>
              <a:graphicFrameLocks noChangeAspect="1"/>
            </p:cNvGraphicFramePr>
            <p:nvPr/>
          </p:nvGraphicFramePr>
          <p:xfrm>
            <a:off x="968" y="2542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4" name="公式" r:id="rId11" imgW="152334" imgH="190417" progId="Equation.3">
                    <p:embed/>
                  </p:oleObj>
                </mc:Choice>
                <mc:Fallback>
                  <p:oleObj name="公式" r:id="rId11" imgW="152334" imgH="190417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2542"/>
                          <a:ext cx="19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1104" y="2508"/>
              <a:ext cx="2778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的幅频响应和相频响应波特图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63563" y="3573463"/>
            <a:ext cx="6959600" cy="828675"/>
            <a:chOff x="146" y="2105"/>
            <a:chExt cx="4384" cy="522"/>
          </a:xfrm>
        </p:grpSpPr>
        <p:graphicFrame>
          <p:nvGraphicFramePr>
            <p:cNvPr id="71703" name="Object 23"/>
            <p:cNvGraphicFramePr>
              <a:graphicFrameLocks noChangeAspect="1"/>
            </p:cNvGraphicFramePr>
            <p:nvPr/>
          </p:nvGraphicFramePr>
          <p:xfrm>
            <a:off x="834" y="2105"/>
            <a:ext cx="62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5" name="公式" r:id="rId13" imgW="494870" imgH="406048" progId="Equation.3">
                    <p:embed/>
                  </p:oleObj>
                </mc:Choice>
                <mc:Fallback>
                  <p:oleObj name="公式" r:id="rId13" imgW="494870" imgH="406048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" y="2105"/>
                          <a:ext cx="628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4" name="Rectangle 24"/>
            <p:cNvSpPr>
              <a:spLocks noChangeArrowheads="1"/>
            </p:cNvSpPr>
            <p:nvPr/>
          </p:nvSpPr>
          <p:spPr bwMode="auto">
            <a:xfrm>
              <a:off x="146" y="2176"/>
              <a:ext cx="74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水平线</a:t>
              </a:r>
            </a:p>
          </p:txBody>
        </p:sp>
        <p:graphicFrame>
          <p:nvGraphicFramePr>
            <p:cNvPr id="71705" name="Object 25"/>
            <p:cNvGraphicFramePr>
              <a:graphicFrameLocks noChangeAspect="1"/>
            </p:cNvGraphicFramePr>
            <p:nvPr/>
          </p:nvGraphicFramePr>
          <p:xfrm>
            <a:off x="1477" y="2178"/>
            <a:ext cx="77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6" name="公式" r:id="rId14" imgW="609600" imgH="279400" progId="Equation.3">
                    <p:embed/>
                  </p:oleObj>
                </mc:Choice>
                <mc:Fallback>
                  <p:oleObj name="公式" r:id="rId14" imgW="609600" imgH="27940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2178"/>
                          <a:ext cx="77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2257" y="2176"/>
              <a:ext cx="970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的交点为</a:t>
              </a:r>
            </a:p>
          </p:txBody>
        </p:sp>
        <p:graphicFrame>
          <p:nvGraphicFramePr>
            <p:cNvPr id="71707" name="Object 27"/>
            <p:cNvGraphicFramePr>
              <a:graphicFrameLocks noChangeAspect="1"/>
            </p:cNvGraphicFramePr>
            <p:nvPr/>
          </p:nvGraphicFramePr>
          <p:xfrm>
            <a:off x="3135" y="2116"/>
            <a:ext cx="62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7" name="公式" r:id="rId16" imgW="494870" imgH="406048" progId="Equation.3">
                    <p:embed/>
                  </p:oleObj>
                </mc:Choice>
                <mc:Fallback>
                  <p:oleObj name="公式" r:id="rId16" imgW="494870" imgH="406048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2116"/>
                          <a:ext cx="628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8" name="Object 28"/>
            <p:cNvGraphicFramePr>
              <a:graphicFrameLocks noChangeAspect="1"/>
            </p:cNvGraphicFramePr>
            <p:nvPr/>
          </p:nvGraphicFramePr>
          <p:xfrm>
            <a:off x="3802" y="2197"/>
            <a:ext cx="7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8" name="公式" r:id="rId17" imgW="571252" imgH="279279" progId="Equation.3">
                    <p:embed/>
                  </p:oleObj>
                </mc:Choice>
                <mc:Fallback>
                  <p:oleObj name="公式" r:id="rId17" imgW="571252" imgH="279279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2" y="2197"/>
                          <a:ext cx="728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85788" y="4576763"/>
            <a:ext cx="2757487" cy="614362"/>
            <a:chOff x="369" y="2995"/>
            <a:chExt cx="1737" cy="387"/>
          </a:xfrm>
        </p:grpSpPr>
        <p:graphicFrame>
          <p:nvGraphicFramePr>
            <p:cNvPr id="71710" name="Object 30"/>
            <p:cNvGraphicFramePr>
              <a:graphicFrameLocks noChangeAspect="1"/>
            </p:cNvGraphicFramePr>
            <p:nvPr/>
          </p:nvGraphicFramePr>
          <p:xfrm>
            <a:off x="1460" y="3029"/>
            <a:ext cx="64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9" name="公式" r:id="rId19" imgW="508000" imgH="279400" progId="Equation.3">
                    <p:embed/>
                  </p:oleObj>
                </mc:Choice>
                <mc:Fallback>
                  <p:oleObj name="公式" r:id="rId19" imgW="508000" imgH="27940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" y="3029"/>
                          <a:ext cx="646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1" name="Rectangle 31"/>
            <p:cNvSpPr>
              <a:spLocks noChangeArrowheads="1"/>
            </p:cNvSpPr>
            <p:nvPr/>
          </p:nvSpPr>
          <p:spPr bwMode="auto">
            <a:xfrm>
              <a:off x="369" y="2995"/>
              <a:ext cx="1143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即该点满足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762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5.8.1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自激振荡及稳定工作的条件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533400" y="685800"/>
            <a:ext cx="6248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1163" y="2482850"/>
            <a:ext cx="3546475" cy="1000125"/>
            <a:chOff x="259" y="1605"/>
            <a:chExt cx="2234" cy="630"/>
          </a:xfrm>
        </p:grpSpPr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259" y="1671"/>
              <a:ext cx="620" cy="5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(2) 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作</a:t>
              </a:r>
            </a:p>
          </p:txBody>
        </p:sp>
        <p:graphicFrame>
          <p:nvGraphicFramePr>
            <p:cNvPr id="72711" name="Object 7"/>
            <p:cNvGraphicFramePr>
              <a:graphicFrameLocks noChangeAspect="1"/>
            </p:cNvGraphicFramePr>
            <p:nvPr/>
          </p:nvGraphicFramePr>
          <p:xfrm>
            <a:off x="828" y="1605"/>
            <a:ext cx="62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3" name="公式" r:id="rId5" imgW="494870" imgH="406048" progId="Equation.3">
                    <p:embed/>
                  </p:oleObj>
                </mc:Choice>
                <mc:Fallback>
                  <p:oleObj name="公式" r:id="rId5" imgW="494870" imgH="406048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605"/>
                          <a:ext cx="628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1450" y="1660"/>
              <a:ext cx="1043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水平线</a:t>
              </a:r>
            </a:p>
          </p:txBody>
        </p:sp>
      </p:grpSp>
      <p:sp>
        <p:nvSpPr>
          <p:cNvPr id="72713" name="Rectangle 9">
            <a:hlinkClick r:id="rId7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239713" y="1371600"/>
            <a:ext cx="2557462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判断稳定性方法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1163" y="1905000"/>
            <a:ext cx="6069012" cy="528638"/>
            <a:chOff x="259" y="1241"/>
            <a:chExt cx="3823" cy="33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59" y="1263"/>
              <a:ext cx="1289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(1) 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作出</a:t>
              </a:r>
            </a:p>
          </p:txBody>
        </p:sp>
        <p:graphicFrame>
          <p:nvGraphicFramePr>
            <p:cNvPr id="72716" name="Object 12"/>
            <p:cNvGraphicFramePr>
              <a:graphicFrameLocks noChangeAspect="1"/>
            </p:cNvGraphicFramePr>
            <p:nvPr/>
          </p:nvGraphicFramePr>
          <p:xfrm>
            <a:off x="1004" y="1287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4" name="公式" r:id="rId8" imgW="152334" imgH="190417" progId="Equation.3">
                    <p:embed/>
                  </p:oleObj>
                </mc:Choice>
                <mc:Fallback>
                  <p:oleObj name="公式" r:id="rId8" imgW="152334" imgH="190417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1287"/>
                          <a:ext cx="19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1149" y="1241"/>
              <a:ext cx="2933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的幅频响应和相频响应波特图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9388" y="3821113"/>
            <a:ext cx="8747125" cy="811212"/>
            <a:chOff x="113" y="2448"/>
            <a:chExt cx="5510" cy="511"/>
          </a:xfrm>
        </p:grpSpPr>
        <p:graphicFrame>
          <p:nvGraphicFramePr>
            <p:cNvPr id="72719" name="Object 15"/>
            <p:cNvGraphicFramePr>
              <a:graphicFrameLocks noChangeAspect="1"/>
            </p:cNvGraphicFramePr>
            <p:nvPr/>
          </p:nvGraphicFramePr>
          <p:xfrm>
            <a:off x="977" y="2448"/>
            <a:ext cx="62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5" name="公式" r:id="rId10" imgW="494870" imgH="406048" progId="Equation.3">
                    <p:embed/>
                  </p:oleObj>
                </mc:Choice>
                <mc:Fallback>
                  <p:oleObj name="公式" r:id="rId10" imgW="494870" imgH="406048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2448"/>
                          <a:ext cx="628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0" name="Rectangle 16"/>
            <p:cNvSpPr>
              <a:spLocks noChangeArrowheads="1"/>
            </p:cNvSpPr>
            <p:nvPr/>
          </p:nvSpPr>
          <p:spPr bwMode="auto">
            <a:xfrm>
              <a:off x="113" y="2493"/>
              <a:ext cx="932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在水平线</a:t>
              </a:r>
            </a:p>
          </p:txBody>
        </p:sp>
        <p:graphicFrame>
          <p:nvGraphicFramePr>
            <p:cNvPr id="72721" name="Object 17"/>
            <p:cNvGraphicFramePr>
              <a:graphicFrameLocks noChangeAspect="1"/>
            </p:cNvGraphicFramePr>
            <p:nvPr/>
          </p:nvGraphicFramePr>
          <p:xfrm>
            <a:off x="1620" y="2519"/>
            <a:ext cx="77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6" name="公式" r:id="rId11" imgW="609600" imgH="279400" progId="Equation.3">
                    <p:embed/>
                  </p:oleObj>
                </mc:Choice>
                <mc:Fallback>
                  <p:oleObj name="公式" r:id="rId11" imgW="609600" imgH="27940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2519"/>
                          <a:ext cx="77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2" name="Rectangle 18"/>
            <p:cNvSpPr>
              <a:spLocks noChangeArrowheads="1"/>
            </p:cNvSpPr>
            <p:nvPr/>
          </p:nvSpPr>
          <p:spPr bwMode="auto">
            <a:xfrm>
              <a:off x="2368" y="2514"/>
              <a:ext cx="3255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的交点作垂线交相频响应曲线的一点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23863" y="3265488"/>
            <a:ext cx="5537200" cy="509587"/>
            <a:chOff x="267" y="2098"/>
            <a:chExt cx="3488" cy="321"/>
          </a:xfrm>
        </p:grpSpPr>
        <p:sp>
          <p:nvSpPr>
            <p:cNvPr id="72724" name="Rectangle 20"/>
            <p:cNvSpPr>
              <a:spLocks noChangeArrowheads="1"/>
            </p:cNvSpPr>
            <p:nvPr/>
          </p:nvSpPr>
          <p:spPr bwMode="auto">
            <a:xfrm>
              <a:off x="267" y="2108"/>
              <a:ext cx="2679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(3) 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判断是否满足相位裕度</a:t>
              </a:r>
            </a:p>
          </p:txBody>
        </p:sp>
        <p:sp>
          <p:nvSpPr>
            <p:cNvPr id="72725" name="Rectangle 21"/>
            <p:cNvSpPr>
              <a:spLocks noChangeArrowheads="1"/>
            </p:cNvSpPr>
            <p:nvPr/>
          </p:nvSpPr>
          <p:spPr bwMode="auto">
            <a:xfrm>
              <a:off x="2556" y="2098"/>
              <a:ext cx="1199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</a:t>
              </a:r>
              <a:r>
                <a:rPr lang="en-US" altLang="zh-CN" sz="24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itchFamily="18" charset="2"/>
                </a:rPr>
                <a:t> 45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779463" y="4548188"/>
            <a:ext cx="7612062" cy="558800"/>
            <a:chOff x="491" y="2906"/>
            <a:chExt cx="4795" cy="352"/>
          </a:xfrm>
        </p:grpSpPr>
        <p:sp>
          <p:nvSpPr>
            <p:cNvPr id="72727" name="Rectangle 23"/>
            <p:cNvSpPr>
              <a:spLocks noChangeArrowheads="1"/>
            </p:cNvSpPr>
            <p:nvPr/>
          </p:nvSpPr>
          <p:spPr bwMode="auto">
            <a:xfrm>
              <a:off x="491" y="2906"/>
              <a:ext cx="1143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若该点</a:t>
              </a:r>
            </a:p>
          </p:txBody>
        </p:sp>
        <p:graphicFrame>
          <p:nvGraphicFramePr>
            <p:cNvPr id="72728" name="Object 24"/>
            <p:cNvGraphicFramePr>
              <a:graphicFrameLocks noChangeAspect="1"/>
            </p:cNvGraphicFramePr>
            <p:nvPr/>
          </p:nvGraphicFramePr>
          <p:xfrm>
            <a:off x="1116" y="2939"/>
            <a:ext cx="90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7" name="Equation" r:id="rId13" imgW="710891" imgH="253890" progId="Equation.3">
                    <p:embed/>
                  </p:oleObj>
                </mc:Choice>
                <mc:Fallback>
                  <p:oleObj name="Equation" r:id="rId13" imgW="710891" imgH="25389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939"/>
                          <a:ext cx="902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9" name="Rectangle 25"/>
            <p:cNvSpPr>
              <a:spLocks noChangeArrowheads="1"/>
            </p:cNvSpPr>
            <p:nvPr/>
          </p:nvSpPr>
          <p:spPr bwMode="auto">
            <a:xfrm>
              <a:off x="1974" y="2908"/>
              <a:ext cx="3312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满足相位裕度，稳定；否则不稳定。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76275" y="5224463"/>
            <a:ext cx="7451725" cy="566737"/>
            <a:chOff x="426" y="3291"/>
            <a:chExt cx="4694" cy="357"/>
          </a:xfrm>
        </p:grpSpPr>
        <p:sp>
          <p:nvSpPr>
            <p:cNvPr id="72731" name="Rectangle 27"/>
            <p:cNvSpPr>
              <a:spLocks noChangeArrowheads="1"/>
            </p:cNvSpPr>
            <p:nvPr/>
          </p:nvSpPr>
          <p:spPr bwMode="auto">
            <a:xfrm>
              <a:off x="426" y="3293"/>
              <a:ext cx="1545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在相频响应的</a:t>
              </a:r>
            </a:p>
          </p:txBody>
        </p:sp>
        <p:sp>
          <p:nvSpPr>
            <p:cNvPr id="72732" name="Rectangle 28"/>
            <p:cNvSpPr>
              <a:spLocks noChangeArrowheads="1"/>
            </p:cNvSpPr>
            <p:nvPr/>
          </p:nvSpPr>
          <p:spPr bwMode="auto">
            <a:xfrm>
              <a:off x="2513" y="3291"/>
              <a:ext cx="2607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点处作垂线交            于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点</a:t>
              </a:r>
            </a:p>
          </p:txBody>
        </p:sp>
        <p:graphicFrame>
          <p:nvGraphicFramePr>
            <p:cNvPr id="72733" name="Object 29"/>
            <p:cNvGraphicFramePr>
              <a:graphicFrameLocks noChangeAspect="1"/>
            </p:cNvGraphicFramePr>
            <p:nvPr/>
          </p:nvGraphicFramePr>
          <p:xfrm>
            <a:off x="1641" y="3340"/>
            <a:ext cx="92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8" name="Equation" r:id="rId15" imgW="774364" imgH="228501" progId="Equation.3">
                    <p:embed/>
                  </p:oleObj>
                </mc:Choice>
                <mc:Fallback>
                  <p:oleObj name="Equation" r:id="rId15" imgW="774364" imgH="228501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3340"/>
                          <a:ext cx="929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4" name="Object 30"/>
            <p:cNvGraphicFramePr>
              <a:graphicFrameLocks noChangeAspect="1"/>
            </p:cNvGraphicFramePr>
            <p:nvPr/>
          </p:nvGraphicFramePr>
          <p:xfrm>
            <a:off x="3696" y="3296"/>
            <a:ext cx="6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9" name="公式" r:id="rId17" imgW="495085" imgH="279279" progId="Equation.3">
                    <p:embed/>
                  </p:oleObj>
                </mc:Choice>
                <mc:Fallback>
                  <p:oleObj name="公式" r:id="rId17" imgW="495085" imgH="279279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296"/>
                          <a:ext cx="628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958850" y="5808663"/>
            <a:ext cx="7399338" cy="811212"/>
            <a:chOff x="604" y="3659"/>
            <a:chExt cx="4661" cy="511"/>
          </a:xfrm>
        </p:grpSpPr>
        <p:sp>
          <p:nvSpPr>
            <p:cNvPr id="72736" name="Rectangle 32"/>
            <p:cNvSpPr>
              <a:spLocks noChangeArrowheads="1"/>
            </p:cNvSpPr>
            <p:nvPr/>
          </p:nvSpPr>
          <p:spPr bwMode="auto">
            <a:xfrm>
              <a:off x="604" y="3728"/>
              <a:ext cx="4661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若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点在              水平线之下，稳定；否则不稳定。</a:t>
              </a:r>
            </a:p>
          </p:txBody>
        </p:sp>
        <p:graphicFrame>
          <p:nvGraphicFramePr>
            <p:cNvPr id="72737" name="Object 33"/>
            <p:cNvGraphicFramePr>
              <a:graphicFrameLocks noChangeAspect="1"/>
            </p:cNvGraphicFramePr>
            <p:nvPr/>
          </p:nvGraphicFramePr>
          <p:xfrm>
            <a:off x="1393" y="3659"/>
            <a:ext cx="62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0" name="公式" r:id="rId19" imgW="494870" imgH="406048" progId="Equation.3">
                    <p:embed/>
                  </p:oleObj>
                </mc:Choice>
                <mc:Fallback>
                  <p:oleObj name="公式" r:id="rId19" imgW="494870" imgH="406048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3659"/>
                          <a:ext cx="628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38" name="Rectangle 34"/>
          <p:cNvSpPr>
            <a:spLocks noChangeArrowheads="1"/>
          </p:cNvSpPr>
          <p:nvPr/>
        </p:nvSpPr>
        <p:spPr bwMode="auto">
          <a:xfrm>
            <a:off x="87313" y="5140325"/>
            <a:ext cx="530225" cy="561975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或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265113" y="838200"/>
            <a:ext cx="51895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5.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负反馈放大电路稳定性分析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 autoUpdateAnimBg="0"/>
      <p:bldP spid="7273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101"/>
          <p:cNvPicPr>
            <a:picLocks noChangeAspect="1" noChangeArrowheads="1"/>
          </p:cNvPicPr>
          <p:nvPr/>
        </p:nvPicPr>
        <p:blipFill>
          <a:blip r:embed="rId3"/>
          <a:srcRect t="-1915"/>
          <a:stretch>
            <a:fillRect/>
          </a:stretch>
        </p:blipFill>
        <p:spPr bwMode="auto">
          <a:xfrm>
            <a:off x="1763713" y="1633538"/>
            <a:ext cx="6140450" cy="32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092950" y="1201738"/>
            <a:ext cx="1595438" cy="495300"/>
          </a:xfrm>
          <a:prstGeom prst="wedgeEllipseCallout">
            <a:avLst>
              <a:gd name="adj1" fmla="val -18657"/>
              <a:gd name="adj2" fmla="val 143912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输出信号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179388" y="2852738"/>
            <a:ext cx="2179637" cy="1012825"/>
          </a:xfrm>
          <a:prstGeom prst="wedgeEllipseCallout">
            <a:avLst>
              <a:gd name="adj1" fmla="val 46213"/>
              <a:gd name="adj2" fmla="val -78370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72000" rIns="0" bIns="7200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反馈放大电路的输入信号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1692275" y="4297363"/>
            <a:ext cx="1509713" cy="581025"/>
          </a:xfrm>
          <a:prstGeom prst="wedgeEllipseCallout">
            <a:avLst>
              <a:gd name="adj1" fmla="val 55676"/>
              <a:gd name="adj2" fmla="val -218579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72000" rIns="0" bIns="7200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反馈信号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563938" y="549275"/>
            <a:ext cx="3390900" cy="1012825"/>
          </a:xfrm>
          <a:prstGeom prst="wedgeEllipseCallout">
            <a:avLst>
              <a:gd name="adj1" fmla="val -39468"/>
              <a:gd name="adj2" fmla="val 110343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72000" rIns="0" bIns="7200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基本放大电路的输入信号（净输入信号）</a:t>
            </a:r>
          </a:p>
        </p:txBody>
      </p:sp>
      <p:sp>
        <p:nvSpPr>
          <p:cNvPr id="7176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什么是反馈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533400" y="762000"/>
            <a:ext cx="3276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57200" y="914400"/>
            <a:ext cx="1752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框图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431925" y="5018088"/>
            <a:ext cx="60198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反馈通路</a:t>
            </a: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信号反向传输的渠道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476375" y="5516563"/>
            <a:ext cx="33528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开环 </a:t>
            </a: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无反馈通路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476375" y="5954713"/>
            <a:ext cx="33528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闭环 </a:t>
            </a: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楷体_GB2312" pitchFamily="49" charset="-122"/>
              </a:rPr>
              <a:t>——</a:t>
            </a: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有反馈通路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  <p:bldP spid="7173" grpId="0" animBg="1" autoUpdateAnimBg="0"/>
      <p:bldP spid="7174" grpId="0" animBg="1" autoUpdateAnimBg="0"/>
      <p:bldP spid="7175" grpId="0" animBg="1" autoUpdateAnimBg="0"/>
      <p:bldP spid="7179" grpId="0"/>
      <p:bldP spid="7180" grpId="0" autoUpdateAnimBg="0"/>
      <p:bldP spid="7181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78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1368425"/>
            <a:ext cx="5113337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70700" y="765175"/>
            <a:ext cx="2238375" cy="666750"/>
            <a:chOff x="4194" y="523"/>
            <a:chExt cx="1410" cy="420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auto">
            <a:xfrm>
              <a:off x="4194" y="523"/>
              <a:ext cx="1410" cy="420"/>
            </a:xfrm>
            <a:prstGeom prst="wedgeEllipseCallout">
              <a:avLst>
                <a:gd name="adj1" fmla="val -68653"/>
                <a:gd name="adj2" fmla="val 178569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72000" rIns="0" bIns="72000" anchor="ctr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CCFFCC"/>
                  </a:solidFill>
                  <a:latin typeface="Times New Roman" pitchFamily="18" charset="0"/>
                </a:rPr>
                <a:t>基本放大电</a:t>
              </a:r>
              <a:endParaRPr kumimoji="1"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3733" name="Object 5"/>
            <p:cNvGraphicFramePr>
              <a:graphicFrameLocks noChangeAspect="1"/>
            </p:cNvGraphicFramePr>
            <p:nvPr/>
          </p:nvGraphicFramePr>
          <p:xfrm>
            <a:off x="4498" y="566"/>
            <a:ext cx="86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23" name="公式" r:id="rId5" imgW="685800" imgH="279400" progId="Equation.3">
                    <p:embed/>
                  </p:oleObj>
                </mc:Choice>
                <mc:Fallback>
                  <p:oleObj name="公式" r:id="rId5" imgW="685800" imgH="2794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566"/>
                          <a:ext cx="866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93975" y="3644900"/>
            <a:ext cx="1762125" cy="666750"/>
            <a:chOff x="1504" y="2412"/>
            <a:chExt cx="1110" cy="420"/>
          </a:xfrm>
        </p:grpSpPr>
        <p:sp>
          <p:nvSpPr>
            <p:cNvPr id="73735" name="AutoShape 7"/>
            <p:cNvSpPr>
              <a:spLocks noChangeArrowheads="1"/>
            </p:cNvSpPr>
            <p:nvPr/>
          </p:nvSpPr>
          <p:spPr bwMode="auto">
            <a:xfrm>
              <a:off x="1504" y="2412"/>
              <a:ext cx="1110" cy="420"/>
            </a:xfrm>
            <a:prstGeom prst="wedgeEllipseCallout">
              <a:avLst>
                <a:gd name="adj1" fmla="val 76579"/>
                <a:gd name="adj2" fmla="val -160236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72000" rIns="0" bIns="72000" anchor="ctr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CCFFCC"/>
                  </a:solidFill>
                  <a:latin typeface="Times New Roman" pitchFamily="18" charset="0"/>
                </a:rPr>
                <a:t>基本放大</a:t>
              </a:r>
              <a:endParaRPr kumimoji="1"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3736" name="Object 8"/>
            <p:cNvGraphicFramePr>
              <a:graphicFrameLocks noChangeAspect="1"/>
            </p:cNvGraphicFramePr>
            <p:nvPr/>
          </p:nvGraphicFramePr>
          <p:xfrm>
            <a:off x="1720" y="2464"/>
            <a:ext cx="64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24" name="公式" r:id="rId7" imgW="507780" imgH="266584" progId="Equation.3">
                    <p:embed/>
                  </p:oleObj>
                </mc:Choice>
                <mc:Fallback>
                  <p:oleObj name="公式" r:id="rId7" imgW="507780" imgH="266584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2464"/>
                          <a:ext cx="641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244475" y="4743450"/>
            <a:ext cx="2538413" cy="895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反馈深度越深，越容易自激。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7650" y="1458913"/>
            <a:ext cx="2606675" cy="1870075"/>
            <a:chOff x="156" y="929"/>
            <a:chExt cx="1642" cy="1178"/>
          </a:xfrm>
        </p:grpSpPr>
        <p:graphicFrame>
          <p:nvGraphicFramePr>
            <p:cNvPr id="73739" name="Object 11"/>
            <p:cNvGraphicFramePr>
              <a:graphicFrameLocks noChangeAspect="1"/>
            </p:cNvGraphicFramePr>
            <p:nvPr/>
          </p:nvGraphicFramePr>
          <p:xfrm>
            <a:off x="184" y="948"/>
            <a:ext cx="25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25" name="公式" r:id="rId9" imgW="203024" imgH="266469" progId="Equation.3">
                    <p:embed/>
                  </p:oleObj>
                </mc:Choice>
                <mc:Fallback>
                  <p:oleObj name="公式" r:id="rId9" imgW="203024" imgH="266469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948"/>
                          <a:ext cx="25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434" y="929"/>
              <a:ext cx="135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越大，水平线</a:t>
              </a:r>
            </a:p>
          </p:txBody>
        </p:sp>
        <p:sp>
          <p:nvSpPr>
            <p:cNvPr id="73741" name="Rectangle 13"/>
            <p:cNvSpPr>
              <a:spLocks noChangeArrowheads="1"/>
            </p:cNvSpPr>
            <p:nvPr/>
          </p:nvSpPr>
          <p:spPr bwMode="auto">
            <a:xfrm>
              <a:off x="822" y="1361"/>
              <a:ext cx="976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下移，越</a:t>
              </a:r>
            </a:p>
          </p:txBody>
        </p:sp>
        <p:graphicFrame>
          <p:nvGraphicFramePr>
            <p:cNvPr id="73742" name="Object 14"/>
            <p:cNvGraphicFramePr>
              <a:graphicFrameLocks noChangeAspect="1"/>
            </p:cNvGraphicFramePr>
            <p:nvPr/>
          </p:nvGraphicFramePr>
          <p:xfrm>
            <a:off x="209" y="1303"/>
            <a:ext cx="62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26" name="公式" r:id="rId11" imgW="494870" imgH="406048" progId="Equation.3">
                    <p:embed/>
                  </p:oleObj>
                </mc:Choice>
                <mc:Fallback>
                  <p:oleObj name="公式" r:id="rId11" imgW="494870" imgH="406048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" y="1303"/>
                          <a:ext cx="628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156" y="1796"/>
              <a:ext cx="1232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容易自激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46063" y="3556000"/>
            <a:ext cx="2592387" cy="1004888"/>
            <a:chOff x="155" y="2239"/>
            <a:chExt cx="1633" cy="633"/>
          </a:xfrm>
        </p:grpSpPr>
        <p:graphicFrame>
          <p:nvGraphicFramePr>
            <p:cNvPr id="73745" name="Object 17"/>
            <p:cNvGraphicFramePr>
              <a:graphicFrameLocks noChangeAspect="1"/>
            </p:cNvGraphicFramePr>
            <p:nvPr/>
          </p:nvGraphicFramePr>
          <p:xfrm>
            <a:off x="184" y="2258"/>
            <a:ext cx="25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27" name="公式" r:id="rId13" imgW="203024" imgH="266469" progId="Equation.3">
                    <p:embed/>
                  </p:oleObj>
                </mc:Choice>
                <mc:Fallback>
                  <p:oleObj name="公式" r:id="rId13" imgW="203024" imgH="266469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2258"/>
                          <a:ext cx="25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6" name="Rectangle 18"/>
            <p:cNvSpPr>
              <a:spLocks noChangeArrowheads="1"/>
            </p:cNvSpPr>
            <p:nvPr/>
          </p:nvSpPr>
          <p:spPr bwMode="auto">
            <a:xfrm>
              <a:off x="434" y="2239"/>
              <a:ext cx="1354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越大，表明</a:t>
              </a:r>
            </a:p>
          </p:txBody>
        </p:sp>
        <p:sp>
          <p:nvSpPr>
            <p:cNvPr id="73747" name="Rectangle 19"/>
            <p:cNvSpPr>
              <a:spLocks noChangeArrowheads="1"/>
            </p:cNvSpPr>
            <p:nvPr/>
          </p:nvSpPr>
          <p:spPr bwMode="auto">
            <a:xfrm>
              <a:off x="155" y="2561"/>
              <a:ext cx="1377" cy="3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反馈深度越深</a:t>
              </a:r>
            </a:p>
          </p:txBody>
        </p:sp>
      </p:grpSp>
      <p:sp>
        <p:nvSpPr>
          <p:cNvPr id="73748" name="Rectangle 20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33400" y="762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7.8.1  </a:t>
            </a:r>
            <a:r>
              <a:rPr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自激振荡及稳定工作的条件</a:t>
            </a:r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533400" y="685800"/>
            <a:ext cx="6248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265113" y="838200"/>
            <a:ext cx="518953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5.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负反馈放大电路稳定性分析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68300" y="109538"/>
            <a:ext cx="8472488" cy="966787"/>
            <a:chOff x="232" y="89"/>
            <a:chExt cx="5337" cy="609"/>
          </a:xfrm>
        </p:grpSpPr>
        <p:sp>
          <p:nvSpPr>
            <p:cNvPr id="73752" name="Rectangle 24"/>
            <p:cNvSpPr>
              <a:spLocks noChangeArrowheads="1"/>
            </p:cNvSpPr>
            <p:nvPr/>
          </p:nvSpPr>
          <p:spPr bwMode="auto">
            <a:xfrm>
              <a:off x="232" y="89"/>
              <a:ext cx="5337" cy="411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360" y="134"/>
              <a:ext cx="5122" cy="5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点交在              的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-20dB/</a:t>
              </a: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十倍频程处，放大电路是稳定的。</a:t>
              </a:r>
            </a:p>
          </p:txBody>
        </p:sp>
        <p:graphicFrame>
          <p:nvGraphicFramePr>
            <p:cNvPr id="73754" name="Object 26"/>
            <p:cNvGraphicFramePr>
              <a:graphicFrameLocks noChangeAspect="1"/>
            </p:cNvGraphicFramePr>
            <p:nvPr/>
          </p:nvGraphicFramePr>
          <p:xfrm>
            <a:off x="1132" y="134"/>
            <a:ext cx="6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28" name="公式" r:id="rId15" imgW="495085" imgH="279279" progId="Equation.3">
                    <p:embed/>
                  </p:oleObj>
                </mc:Choice>
                <mc:Fallback>
                  <p:oleObj name="公式" r:id="rId15" imgW="495085" imgH="279279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134"/>
                          <a:ext cx="628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324350"/>
            <a:ext cx="9144000" cy="573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820" name="组合 3"/>
          <p:cNvGrpSpPr>
            <a:grpSpLocks/>
          </p:cNvGrpSpPr>
          <p:nvPr/>
        </p:nvGrpSpPr>
        <p:grpSpPr bwMode="auto">
          <a:xfrm>
            <a:off x="0" y="0"/>
            <a:ext cx="9144000" cy="2737486"/>
            <a:chOff x="0" y="0"/>
            <a:chExt cx="9144000" cy="2281238"/>
          </a:xfrm>
        </p:grpSpPr>
        <p:pic>
          <p:nvPicPr>
            <p:cNvPr id="34822" name="图片 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2281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3" name="图片 2"/>
            <p:cNvPicPr>
              <a:picLocks noChangeAspect="1"/>
            </p:cNvPicPr>
            <p:nvPr/>
          </p:nvPicPr>
          <p:blipFill>
            <a:blip r:embed="rId4" cstate="print"/>
            <a:srcRect l="13800" t="33321" r="10944" b="39386"/>
            <a:stretch>
              <a:fillRect/>
            </a:stretch>
          </p:blipFill>
          <p:spPr bwMode="auto">
            <a:xfrm>
              <a:off x="1" y="72991"/>
              <a:ext cx="2987824" cy="574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1000" y="914400"/>
            <a:ext cx="5410200" cy="56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判断电路是否存在反馈通路</a:t>
            </a:r>
          </a:p>
        </p:txBody>
      </p:sp>
      <p:sp>
        <p:nvSpPr>
          <p:cNvPr id="8196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373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5.1.1  </a:t>
            </a:r>
            <a:r>
              <a:rPr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黑体" pitchFamily="49" charset="-122"/>
              </a:rPr>
              <a:t>什么是反馈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533400" y="762000"/>
            <a:ext cx="3276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198" name="Picture 6" descr="未标题-2 拷贝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806575"/>
            <a:ext cx="3257550" cy="2486025"/>
          </a:xfrm>
          <a:prstGeom prst="rect">
            <a:avLst/>
          </a:prstGeom>
          <a:noFill/>
        </p:spPr>
      </p:pic>
      <p:pic>
        <p:nvPicPr>
          <p:cNvPr id="8199" name="Picture 7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524000"/>
            <a:ext cx="5416550" cy="3460750"/>
          </a:xfrm>
          <a:prstGeom prst="rect">
            <a:avLst/>
          </a:prstGeom>
          <a:noFill/>
        </p:spPr>
      </p:pic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4954588" y="665163"/>
            <a:ext cx="1751012" cy="835025"/>
          </a:xfrm>
          <a:prstGeom prst="wedgeEllipseCallout">
            <a:avLst>
              <a:gd name="adj1" fmla="val -24796"/>
              <a:gd name="adj2" fmla="val 103611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68400" rIns="36000" bIns="684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反馈通路（本级）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7239000" y="284163"/>
            <a:ext cx="1681163" cy="835025"/>
          </a:xfrm>
          <a:prstGeom prst="wedgeEllipseCallout">
            <a:avLst>
              <a:gd name="adj1" fmla="val -9301"/>
              <a:gd name="adj2" fmla="val 121861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68400" rIns="36000" bIns="684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反馈通路（本级）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4114800" y="4856163"/>
            <a:ext cx="1681163" cy="835025"/>
          </a:xfrm>
          <a:prstGeom prst="wedgeEllipseCallout">
            <a:avLst>
              <a:gd name="adj1" fmla="val 28472"/>
              <a:gd name="adj2" fmla="val -88782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68400" rIns="36000" bIns="684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反馈通路（级间）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 autoUpdateAnimBg="0"/>
      <p:bldP spid="8201" grpId="0" animBg="1" autoUpdateAnimBg="0"/>
      <p:bldP spid="8202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6124</TotalTime>
  <Words>3268</Words>
  <Application>Microsoft Office PowerPoint</Application>
  <PresentationFormat>全屏显示(4:3)</PresentationFormat>
  <Paragraphs>604</Paragraphs>
  <Slides>81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81</vt:i4>
      </vt:variant>
    </vt:vector>
  </HeadingPairs>
  <TitlesOfParts>
    <vt:vector size="106" baseType="lpstr">
      <vt:lpstr>Monotype Sorts</vt:lpstr>
      <vt:lpstr>黑体</vt:lpstr>
      <vt:lpstr>华康简宋</vt:lpstr>
      <vt:lpstr>华文新魏</vt:lpstr>
      <vt:lpstr>楷体_GB2312</vt:lpstr>
      <vt:lpstr>宋体</vt:lpstr>
      <vt:lpstr>微软雅黑</vt:lpstr>
      <vt:lpstr>幼圆</vt:lpstr>
      <vt:lpstr>Arial</vt:lpstr>
      <vt:lpstr>Arial Narrow</vt:lpstr>
      <vt:lpstr>Book Antiqua</vt:lpstr>
      <vt:lpstr>Calibri</vt:lpstr>
      <vt:lpstr>Franklin Gothic Medium</vt:lpstr>
      <vt:lpstr>Symbol</vt:lpstr>
      <vt:lpstr>Times New Roman</vt:lpstr>
      <vt:lpstr>Wingdings</vt:lpstr>
      <vt:lpstr>Office 主题​​</vt:lpstr>
      <vt:lpstr>公式</vt:lpstr>
      <vt:lpstr>Equation</vt:lpstr>
      <vt:lpstr>图片</vt:lpstr>
      <vt:lpstr>Picture2</vt:lpstr>
      <vt:lpstr>BMP 图象</vt:lpstr>
      <vt:lpstr>位图图像</vt:lpstr>
      <vt:lpstr>Microsoft 公式 3.0</vt:lpstr>
      <vt:lpstr>Photo Editor 照片</vt:lpstr>
      <vt:lpstr>PowerPoint 演示文稿</vt:lpstr>
      <vt:lpstr>5 反馈放大电路</vt:lpstr>
      <vt:lpstr>5.1.1 反馈的基本概念</vt:lpstr>
      <vt:lpstr>1.  反馈定义</vt:lpstr>
      <vt:lpstr>2.  反馈举例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wangjing</dc:creator>
  <cp:lastModifiedBy>Fan yp</cp:lastModifiedBy>
  <cp:revision>606</cp:revision>
  <dcterms:created xsi:type="dcterms:W3CDTF">2011-06-03T14:53:06Z</dcterms:created>
  <dcterms:modified xsi:type="dcterms:W3CDTF">2021-11-18T01:00:58Z</dcterms:modified>
</cp:coreProperties>
</file>