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6" r:id="rId3"/>
    <p:sldId id="267" r:id="rId4"/>
    <p:sldId id="270" r:id="rId5"/>
    <p:sldId id="271" r:id="rId6"/>
    <p:sldId id="264" r:id="rId7"/>
    <p:sldId id="268" r:id="rId8"/>
    <p:sldId id="263" r:id="rId9"/>
    <p:sldId id="265" r:id="rId10"/>
    <p:sldId id="269" r:id="rId11"/>
    <p:sldId id="262" r:id="rId12"/>
    <p:sldId id="260" r:id="rId13"/>
    <p:sldId id="258" r:id="rId14"/>
    <p:sldId id="259" r:id="rId15"/>
    <p:sldId id="26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AFBF309-84FD-475D-BA53-D1BA49752A60}">
          <p14:sldIdLst>
            <p14:sldId id="257"/>
            <p14:sldId id="266"/>
            <p14:sldId id="267"/>
            <p14:sldId id="270"/>
            <p14:sldId id="271"/>
            <p14:sldId id="264"/>
            <p14:sldId id="268"/>
            <p14:sldId id="263"/>
            <p14:sldId id="265"/>
            <p14:sldId id="269"/>
            <p14:sldId id="262"/>
            <p14:sldId id="260"/>
            <p14:sldId id="258"/>
            <p14:sldId id="259"/>
            <p14:sldId id="26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CA3CC-6CA1-44F3-BE74-DE776C542430}" type="datetimeFigureOut">
              <a:rPr lang="en-GB" smtClean="0"/>
              <a:t>23/12/2021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77016-5278-4F8C-9674-7B88FAC5CC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92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58223-56D1-4124-925F-282669F5A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C8151-2F83-4F17-9923-32DCCE33E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88DFE-B046-4247-9F2A-00DC88EB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B621C-85C2-412D-8893-27AC8F18AA59}" type="datetimeFigureOut">
              <a:rPr lang="en-GB" smtClean="0"/>
              <a:t>23/12/2021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43F36-1E1D-4046-B9F4-927016F1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34A9F-B450-4543-A2F8-8C3A99C1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C928-8A47-41C7-B154-D4744CC4B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71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EE2D-CC12-4EA1-85AD-DAEDE06EC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A6017-4B2A-4E7A-AAFD-537608C8C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72B24-23AA-464E-A9DA-A2A664C7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B621C-85C2-412D-8893-27AC8F18AA59}" type="datetimeFigureOut">
              <a:rPr lang="en-GB" smtClean="0"/>
              <a:t>23/12/2021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85F6A-B177-4C14-8C32-986BB1AE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07EB4-5914-4727-98AE-51FD84E1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C928-8A47-41C7-B154-D4744CC4B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64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CEE8E7-BAD3-4E5B-87EE-F822AF807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B0A37-DA2B-4155-902B-A9A476ED1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54FAF-3590-4956-A9B8-C85E446D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B621C-85C2-412D-8893-27AC8F18AA59}" type="datetimeFigureOut">
              <a:rPr lang="en-GB" smtClean="0"/>
              <a:t>23/12/2021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FD16D-5791-4D3F-95A2-95C61EC1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C1743-A968-49AE-B197-FAD8E8C2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C928-8A47-41C7-B154-D4744CC4B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57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014B-5A79-4B17-85F4-60EE6674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25A46-DCB2-4A54-A613-D572F56BF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A4C2E-5E59-459A-AF33-D1BC9E8B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B621C-85C2-412D-8893-27AC8F18AA59}" type="datetimeFigureOut">
              <a:rPr lang="en-GB" smtClean="0"/>
              <a:t>23/12/2021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64F01-643A-414A-AAFC-05619AB37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08ABD-133F-4535-8A26-13F469622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C928-8A47-41C7-B154-D4744CC4B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40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55A6-6A68-4EB9-8A4F-901FA0534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E4D8D-E72C-4D9C-A358-3706D74B2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EADA2-82F0-421F-9648-1FDA0F24A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B621C-85C2-412D-8893-27AC8F18AA59}" type="datetimeFigureOut">
              <a:rPr lang="en-GB" smtClean="0"/>
              <a:t>23/12/2021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A9386-57EC-4645-8297-B6834E97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774D4-A521-45E9-BCEB-9AE03F4BB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C928-8A47-41C7-B154-D4744CC4B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45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187EA-BA7E-4377-B09B-68CC9E13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92ADF-3984-4003-BDB2-0DEB31DD9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27772-4DA9-4FF6-910B-A89448EFB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17543-94A2-4B4B-9AFD-28D4D5CB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B621C-85C2-412D-8893-27AC8F18AA59}" type="datetimeFigureOut">
              <a:rPr lang="en-GB" smtClean="0"/>
              <a:t>23/12/2021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6025F-6D8B-43AC-AA6E-55273EE60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18DB3-ABD5-48F4-AFCB-A8163709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C928-8A47-41C7-B154-D4744CC4B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70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C2CF-5332-4574-ABBE-0BA84A23C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9AFE3-D047-4122-BA87-E11684BDE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522A7-70E8-426A-88AD-E9F9F8B68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149AC1-1475-4BDC-ABF6-8E9BDE573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30ED6-1983-4573-9543-F4A17477E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54187A-465B-4691-B49F-E8527CC4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B621C-85C2-412D-8893-27AC8F18AA59}" type="datetimeFigureOut">
              <a:rPr lang="en-GB" smtClean="0"/>
              <a:t>23/12/2021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98D5F-4742-438F-8717-E9F913E5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5BF903-06A3-445F-A6AB-ACD8D56BC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C928-8A47-41C7-B154-D4744CC4B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38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D582D-1B3B-4E29-B6F5-75CE67DA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6C11B-8875-4306-BE2D-1C7E93D7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B621C-85C2-412D-8893-27AC8F18AA59}" type="datetimeFigureOut">
              <a:rPr lang="en-GB" smtClean="0"/>
              <a:t>23/12/2021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ADB1A8-7927-4F7B-9CD4-7AC35A19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EE80EB-9321-422D-8552-111F4123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C928-8A47-41C7-B154-D4744CC4B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47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D04D4-9C4C-42DF-9FFC-F8C14E6A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B621C-85C2-412D-8893-27AC8F18AA59}" type="datetimeFigureOut">
              <a:rPr lang="en-GB" smtClean="0"/>
              <a:t>23/12/2021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51DA65-5D27-4B37-852B-2FE8CD41F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E2680-FC47-4A0E-8F7B-A429EE14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C928-8A47-41C7-B154-D4744CC4B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95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644AC-C159-49B5-AD64-FB2C161A5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9063C-B68F-4F3F-8426-A8D808B38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067B9-00D0-4FDE-9A43-D1BC7F2D2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0C0E7-19B1-474B-B8CA-0AA9CEB3A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B621C-85C2-412D-8893-27AC8F18AA59}" type="datetimeFigureOut">
              <a:rPr lang="en-GB" smtClean="0"/>
              <a:t>23/12/2021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7407B-0266-44CD-8DCB-F46903843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BD79-2442-4C0A-BFDA-EC761E0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C928-8A47-41C7-B154-D4744CC4B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16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09E8-83F1-414B-AA6D-4156AC54D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772A90-6679-4DED-BBFB-34B751832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8DE70-B7D5-4F41-ADA4-64F4B3E77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0C455-A1AC-4BEA-8080-233CE595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B621C-85C2-412D-8893-27AC8F18AA59}" type="datetimeFigureOut">
              <a:rPr lang="en-GB" smtClean="0"/>
              <a:t>23/12/2021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CC3A8-B1D2-48DC-A8DF-52CC2BB6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FEF1B-59FF-4805-B97D-EF1BC12E4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C928-8A47-41C7-B154-D4744CC4B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46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6DF243-4CB3-4136-9C0E-B938820B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4E766-DA2A-4C81-97A1-43573913A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5EFF4-C064-41A9-B724-54BB921AE2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B621C-85C2-412D-8893-27AC8F18AA59}" type="datetimeFigureOut">
              <a:rPr lang="en-GB" smtClean="0"/>
              <a:t>23/12/2021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8E63B-030A-455C-A182-5E56F0BB3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75E90-07D2-4C3D-B3DF-6EF569493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EC928-8A47-41C7-B154-D4744CC4B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87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BD944D-213A-47FE-9781-1C5087A284DD}"/>
              </a:ext>
            </a:extLst>
          </p:cNvPr>
          <p:cNvSpPr txBox="1"/>
          <p:nvPr/>
        </p:nvSpPr>
        <p:spPr>
          <a:xfrm>
            <a:off x="2410690" y="868218"/>
            <a:ext cx="6751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遗传算法</a:t>
            </a:r>
            <a:r>
              <a:rPr lang="en-GB" altLang="zh-CN" sz="4000" dirty="0"/>
              <a:t>(</a:t>
            </a:r>
            <a:r>
              <a:rPr lang="en-US" altLang="zh-CN" sz="4000" dirty="0"/>
              <a:t>Genetic Algorithm</a:t>
            </a:r>
            <a:r>
              <a:rPr lang="en-GB" altLang="zh-CN" sz="4000" dirty="0"/>
              <a:t>)</a:t>
            </a:r>
            <a:endParaRPr lang="en-GB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7B5E29-17D1-42D4-881E-F84F30673777}"/>
              </a:ext>
            </a:extLst>
          </p:cNvPr>
          <p:cNvSpPr txBox="1"/>
          <p:nvPr/>
        </p:nvSpPr>
        <p:spPr>
          <a:xfrm>
            <a:off x="9864436" y="6031345"/>
            <a:ext cx="18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2021.12.16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2D0F50-1887-4AF9-BE61-DD3D5038D95D}"/>
              </a:ext>
            </a:extLst>
          </p:cNvPr>
          <p:cNvSpPr txBox="1"/>
          <p:nvPr/>
        </p:nvSpPr>
        <p:spPr>
          <a:xfrm>
            <a:off x="10072254" y="6294582"/>
            <a:ext cx="18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高浩琦</a:t>
            </a:r>
            <a:endParaRPr lang="en-GB" altLang="zh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F88E71-3D07-4EA9-AD18-6B39572E96F7}"/>
              </a:ext>
            </a:extLst>
          </p:cNvPr>
          <p:cNvSpPr txBox="1"/>
          <p:nvPr/>
        </p:nvSpPr>
        <p:spPr>
          <a:xfrm>
            <a:off x="3214254" y="2019464"/>
            <a:ext cx="55510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1.</a:t>
            </a:r>
            <a:r>
              <a:rPr lang="zh-CN" altLang="en-US" sz="2800" dirty="0"/>
              <a:t>是什么</a:t>
            </a:r>
            <a:endParaRPr lang="en-GB" altLang="zh-CN" sz="2800" dirty="0"/>
          </a:p>
          <a:p>
            <a:endParaRPr lang="en-GB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2.</a:t>
            </a:r>
            <a:r>
              <a:rPr lang="zh-CN" altLang="en-US" sz="2800" dirty="0"/>
              <a:t>基础概念</a:t>
            </a:r>
            <a:endParaRPr lang="en-GB" altLang="zh-CN" sz="2800" dirty="0"/>
          </a:p>
          <a:p>
            <a:endParaRPr lang="en-GB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3.</a:t>
            </a:r>
            <a:r>
              <a:rPr lang="zh-CN" altLang="en-US" sz="2800" dirty="0"/>
              <a:t>基本过程及算法实现</a:t>
            </a:r>
            <a:endParaRPr lang="en-GB" altLang="zh-CN" sz="2800" dirty="0"/>
          </a:p>
          <a:p>
            <a:endParaRPr lang="en-GB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4.</a:t>
            </a:r>
            <a:r>
              <a:rPr lang="zh-CN" altLang="en-US" sz="2800" dirty="0"/>
              <a:t>优缺点</a:t>
            </a:r>
            <a:endParaRPr lang="en-GB" altLang="zh-CN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2615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55991-D3F6-48EA-9CC2-50254EEB8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96" y="108671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续</a:t>
            </a:r>
            <a:r>
              <a:rPr lang="en-GB" altLang="zh-CN" sz="2800" dirty="0"/>
              <a:t>…</a:t>
            </a:r>
          </a:p>
          <a:p>
            <a:r>
              <a:rPr lang="zh-CN" altLang="en-US" sz="2800" dirty="0"/>
              <a:t>父代与子代</a:t>
            </a:r>
            <a:r>
              <a:rPr lang="en-GB" altLang="zh-CN" sz="2800" dirty="0"/>
              <a:t>(parents and children)</a:t>
            </a:r>
          </a:p>
          <a:p>
            <a:r>
              <a:rPr lang="zh-CN" altLang="en-US" sz="2800" dirty="0"/>
              <a:t>选择</a:t>
            </a:r>
            <a:r>
              <a:rPr lang="en-GB" altLang="zh-CN" sz="2800" dirty="0"/>
              <a:t>(selection)---</a:t>
            </a:r>
            <a:r>
              <a:rPr lang="zh-CN" altLang="en-US" sz="1800" b="0" i="0" dirty="0">
                <a:effectLst/>
                <a:latin typeface="-apple-system"/>
              </a:rPr>
              <a:t>优胜劣汰，适者生存</a:t>
            </a:r>
            <a:endParaRPr lang="en-GB" altLang="zh-CN" sz="2800" dirty="0"/>
          </a:p>
          <a:p>
            <a:r>
              <a:rPr lang="zh-CN" altLang="en-US" sz="2800" dirty="0"/>
              <a:t>交叉</a:t>
            </a:r>
            <a:r>
              <a:rPr lang="en-GB" altLang="zh-CN" sz="2800" dirty="0"/>
              <a:t>(crossover)---</a:t>
            </a:r>
            <a:r>
              <a:rPr lang="zh-CN" altLang="en-US" sz="1800" b="0" i="0" dirty="0">
                <a:effectLst/>
                <a:latin typeface="-apple-system"/>
              </a:rPr>
              <a:t>丰富种群，持续优化</a:t>
            </a:r>
            <a:endParaRPr lang="en-GB" altLang="zh-CN" sz="2800" dirty="0"/>
          </a:p>
          <a:p>
            <a:r>
              <a:rPr lang="zh-CN" altLang="en-US" sz="2800" dirty="0"/>
              <a:t>变异</a:t>
            </a:r>
            <a:r>
              <a:rPr lang="en-GB" altLang="zh-CN" sz="2800" dirty="0"/>
              <a:t>(mutation)---</a:t>
            </a:r>
            <a:r>
              <a:rPr lang="zh-CN" altLang="en-US" sz="1800" b="0" i="0" dirty="0">
                <a:effectLst/>
                <a:latin typeface="-apple-system"/>
              </a:rPr>
              <a:t>随机扰动，避免局部最优</a:t>
            </a:r>
            <a:endParaRPr lang="en-GB" altLang="zh-CN" sz="2800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F639A-D3DD-46DD-9078-7D3DCDDD7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787" y="493063"/>
            <a:ext cx="4890117" cy="527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1CEA6-3261-493B-A29C-B3D94581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遗传算法工具箱</a:t>
            </a:r>
            <a:r>
              <a:rPr lang="en-GB" altLang="zh-CN" dirty="0"/>
              <a:t>(</a:t>
            </a:r>
            <a:r>
              <a:rPr lang="en-US" altLang="zh-CN" dirty="0"/>
              <a:t>GA toolbox</a:t>
            </a:r>
            <a:r>
              <a:rPr lang="en-GB" altLang="zh-CN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F8859-883B-4D46-AB90-A4EB7B016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GB" altLang="zh-CN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英国谢菲尔德大学的遗传算法工具箱</a:t>
            </a:r>
            <a:endParaRPr lang="en-GB" altLang="zh-CN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美国北卡罗来纳州立大学的遗传算法最优化工具箱</a:t>
            </a:r>
            <a:endParaRPr lang="en-GB" altLang="zh-CN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3600" b="1" i="0" dirty="0">
                <a:effectLst/>
                <a:latin typeface="-apple-system"/>
              </a:rPr>
              <a:t>MATLAB</a:t>
            </a:r>
            <a:r>
              <a:rPr lang="zh-CN" altLang="en-US" sz="3600" b="1" i="0" dirty="0">
                <a:effectLst/>
                <a:latin typeface="-apple-system"/>
              </a:rPr>
              <a:t>自带的遗传算法与直接搜索工具箱（</a:t>
            </a:r>
            <a:r>
              <a:rPr lang="en-US" altLang="zh-CN" sz="3600" b="1" i="0" dirty="0">
                <a:effectLst/>
                <a:latin typeface="-apple-system"/>
              </a:rPr>
              <a:t>GADS</a:t>
            </a:r>
            <a:r>
              <a:rPr lang="zh-CN" altLang="en-US" sz="3200" b="1" i="0" dirty="0">
                <a:effectLst/>
                <a:latin typeface="-apple-system"/>
              </a:rPr>
              <a:t>）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746CE-7BF9-47AB-BBF3-966B6BDE4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374" y="365125"/>
            <a:ext cx="2357571" cy="293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6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F89BED-56A6-4001-A34D-E42767961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82" y="213322"/>
            <a:ext cx="9883997" cy="33149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6D43B0-17FA-488C-B98C-AAB564670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82" y="2082195"/>
            <a:ext cx="9688393" cy="35378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B1C1E9-2BA0-484F-9D98-230EEE149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090" y="2082195"/>
            <a:ext cx="9388654" cy="608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9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B1479C-5A72-4AF7-AEE4-C6D9F2EADF91}"/>
              </a:ext>
            </a:extLst>
          </p:cNvPr>
          <p:cNvSpPr txBox="1"/>
          <p:nvPr/>
        </p:nvSpPr>
        <p:spPr>
          <a:xfrm flipH="1">
            <a:off x="2788918" y="2757952"/>
            <a:ext cx="62996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工具箱演示及代码实现</a:t>
            </a:r>
            <a:endParaRPr lang="en-GB" sz="4400" b="1" dirty="0"/>
          </a:p>
        </p:txBody>
      </p:sp>
    </p:spTree>
    <p:extLst>
      <p:ext uri="{BB962C8B-B14F-4D97-AF65-F5344CB8AC3E}">
        <p14:creationId xmlns:p14="http://schemas.microsoft.com/office/powerpoint/2010/main" val="2920426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2826C4-D605-4561-A6D9-B4FB5252D08F}"/>
              </a:ext>
            </a:extLst>
          </p:cNvPr>
          <p:cNvSpPr txBox="1"/>
          <p:nvPr/>
        </p:nvSpPr>
        <p:spPr>
          <a:xfrm>
            <a:off x="424873" y="701964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相比于其他优化算法的</a:t>
            </a:r>
            <a:r>
              <a:rPr lang="zh-CN" altLang="en-US" sz="3600" b="1" dirty="0"/>
              <a:t>优缺点</a:t>
            </a:r>
            <a:endParaRPr lang="en-GB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4E696C-1EDE-4CD6-AA82-9289B2FD77C0}"/>
              </a:ext>
            </a:extLst>
          </p:cNvPr>
          <p:cNvSpPr txBox="1"/>
          <p:nvPr/>
        </p:nvSpPr>
        <p:spPr>
          <a:xfrm>
            <a:off x="2539618" y="1373226"/>
            <a:ext cx="6455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为什么要选择</a:t>
            </a:r>
            <a:r>
              <a:rPr lang="zh-CN" altLang="en-US" sz="2800" b="1" dirty="0"/>
              <a:t>遗传算法</a:t>
            </a:r>
            <a:r>
              <a:rPr lang="zh-CN" altLang="en-US" sz="2800" dirty="0"/>
              <a:t>而不是其他算法</a:t>
            </a:r>
            <a:r>
              <a:rPr lang="en-GB" altLang="zh-CN" sz="2800" dirty="0"/>
              <a:t>?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7E4468-6D14-4493-884D-04DCB9D4A8DD}"/>
              </a:ext>
            </a:extLst>
          </p:cNvPr>
          <p:cNvSpPr txBox="1"/>
          <p:nvPr/>
        </p:nvSpPr>
        <p:spPr>
          <a:xfrm>
            <a:off x="475673" y="1776373"/>
            <a:ext cx="1124065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遗传算法的优点：</a:t>
            </a:r>
            <a:endParaRPr lang="en-GB" altLang="zh-CN" sz="2800" dirty="0"/>
          </a:p>
          <a:p>
            <a:endParaRPr lang="en-GB" altLang="zh-CN" sz="2800" dirty="0"/>
          </a:p>
          <a:p>
            <a:r>
              <a:rPr lang="en-GB" altLang="zh-CN" sz="2800" dirty="0"/>
              <a:t>1.</a:t>
            </a:r>
            <a:r>
              <a:rPr lang="zh-CN" altLang="en-US" sz="2800" dirty="0"/>
              <a:t>与问题领域无关切快速随机的搜索能力。</a:t>
            </a:r>
            <a:endParaRPr lang="en-GB" altLang="zh-CN" sz="2800" dirty="0"/>
          </a:p>
          <a:p>
            <a:endParaRPr lang="en-GB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全局最优</a:t>
            </a:r>
            <a:r>
              <a:rPr lang="en-GB" altLang="zh-CN" sz="2800" dirty="0"/>
              <a:t>    </a:t>
            </a:r>
            <a:r>
              <a:rPr lang="zh-CN" altLang="en-US" sz="2800" dirty="0"/>
              <a:t>能够求出优化问题的全局最优解。            </a:t>
            </a:r>
            <a:endParaRPr lang="en-GB" altLang="zh-CN" sz="2800" dirty="0"/>
          </a:p>
          <a:p>
            <a:r>
              <a:rPr lang="zh-CN" altLang="en-US" sz="2800" dirty="0"/>
              <a:t>              </a:t>
            </a:r>
            <a:endParaRPr lang="en-GB" altLang="zh-CN" sz="28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客观</a:t>
            </a:r>
            <a:r>
              <a:rPr lang="en-GB" altLang="zh-CN" sz="2800" dirty="0"/>
              <a:t>,</a:t>
            </a:r>
            <a:r>
              <a:rPr lang="zh-CN" altLang="en-US" sz="2800" dirty="0"/>
              <a:t>随机性强</a:t>
            </a:r>
            <a:r>
              <a:rPr lang="en-GB" altLang="zh-CN" sz="2800" dirty="0"/>
              <a:t>  </a:t>
            </a:r>
            <a:r>
              <a:rPr lang="zh-CN" altLang="en-US" sz="2800" dirty="0"/>
              <a:t>优化结果与初始条件无关</a:t>
            </a:r>
            <a:r>
              <a:rPr lang="en-GB" altLang="zh-CN" sz="2800" dirty="0"/>
              <a:t>,</a:t>
            </a:r>
            <a:r>
              <a:rPr lang="zh-CN" altLang="en-US" sz="2800" dirty="0"/>
              <a:t>使用概率机制进行迭代</a:t>
            </a:r>
            <a:r>
              <a:rPr lang="en-GB" altLang="zh-CN" sz="2800" dirty="0"/>
              <a:t>,</a:t>
            </a:r>
            <a:r>
              <a:rPr lang="zh-CN" altLang="en-US" sz="2800" dirty="0"/>
              <a:t>具有随机性</a:t>
            </a:r>
            <a:endParaRPr lang="en-GB" altLang="zh-CN" sz="2800" dirty="0"/>
          </a:p>
          <a:p>
            <a:endParaRPr lang="en-GB" altLang="zh-CN" sz="2800" dirty="0"/>
          </a:p>
          <a:p>
            <a:r>
              <a:rPr lang="en-GB" altLang="zh-CN" sz="2800" dirty="0"/>
              <a:t>4.</a:t>
            </a:r>
            <a:r>
              <a:rPr lang="zh-CN" altLang="en-US" sz="2800" dirty="0"/>
              <a:t>并行性</a:t>
            </a:r>
            <a:r>
              <a:rPr lang="en-GB" altLang="zh-CN" sz="2800" dirty="0"/>
              <a:t>    </a:t>
            </a:r>
            <a:r>
              <a:rPr lang="zh-CN" altLang="en-US" sz="2800" dirty="0"/>
              <a:t>搜索从群体出发</a:t>
            </a:r>
            <a:r>
              <a:rPr lang="en-GB" altLang="zh-CN" sz="2800" dirty="0"/>
              <a:t>,</a:t>
            </a:r>
            <a:r>
              <a:rPr lang="zh-CN" altLang="en-US" sz="2800" dirty="0"/>
              <a:t>具有潜在的并行性</a:t>
            </a:r>
            <a:r>
              <a:rPr lang="en-GB" altLang="zh-CN" sz="2800" dirty="0"/>
              <a:t>,</a:t>
            </a:r>
            <a:r>
              <a:rPr lang="zh-CN" altLang="en-US" sz="2800" dirty="0"/>
              <a:t>适应度是针对每一个个体独立计算的</a:t>
            </a:r>
            <a:r>
              <a:rPr lang="en-GB" altLang="zh-CN" sz="2800" dirty="0"/>
              <a:t>,</a:t>
            </a:r>
            <a:r>
              <a:rPr lang="zh-CN" altLang="en-US" sz="2800" dirty="0"/>
              <a:t>这意味着能够同时评估种群中的全部个体。</a:t>
            </a:r>
            <a:br>
              <a:rPr lang="zh-CN" altLang="en-US" sz="2800" dirty="0"/>
            </a:br>
            <a:endParaRPr lang="en-GB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13078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51F134-2BF5-4B9F-A702-A447372714BA}"/>
              </a:ext>
            </a:extLst>
          </p:cNvPr>
          <p:cNvSpPr txBox="1"/>
          <p:nvPr/>
        </p:nvSpPr>
        <p:spPr>
          <a:xfrm>
            <a:off x="2145883" y="780805"/>
            <a:ext cx="473719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缺点：</a:t>
            </a:r>
            <a:endParaRPr lang="en-GB" altLang="zh-CN" sz="3600" b="1" dirty="0"/>
          </a:p>
          <a:p>
            <a:endParaRPr lang="en-GB" altLang="zh-CN" sz="3600" b="1" dirty="0"/>
          </a:p>
          <a:p>
            <a:r>
              <a:rPr lang="en-US" altLang="zh-CN" sz="3600" dirty="0"/>
              <a:t>1</a:t>
            </a:r>
            <a:r>
              <a:rPr lang="zh-CN" altLang="en-US" sz="3600" dirty="0"/>
              <a:t>：收敛速度慢。   </a:t>
            </a:r>
            <a:endParaRPr lang="en-GB" altLang="zh-CN" sz="3600" dirty="0"/>
          </a:p>
          <a:p>
            <a:r>
              <a:rPr lang="zh-CN" altLang="en-US" sz="3600" dirty="0"/>
              <a:t>                           </a:t>
            </a:r>
            <a:endParaRPr lang="en-GB" altLang="zh-CN" sz="3600" dirty="0"/>
          </a:p>
          <a:p>
            <a:r>
              <a:rPr lang="en-US" altLang="zh-CN" sz="3600" dirty="0"/>
              <a:t>2</a:t>
            </a:r>
            <a:r>
              <a:rPr lang="zh-CN" altLang="en-US" sz="3600" dirty="0"/>
              <a:t>：局部搜索能力差。 </a:t>
            </a:r>
            <a:endParaRPr lang="en-GB" altLang="zh-CN" sz="3600" dirty="0"/>
          </a:p>
          <a:p>
            <a:r>
              <a:rPr lang="zh-CN" altLang="en-US" sz="3600" dirty="0"/>
              <a:t>                         </a:t>
            </a:r>
            <a:endParaRPr lang="en-GB" altLang="zh-CN" sz="3600" dirty="0"/>
          </a:p>
          <a:p>
            <a:r>
              <a:rPr lang="en-US" altLang="zh-CN" sz="3600" dirty="0"/>
              <a:t>3</a:t>
            </a:r>
            <a:r>
              <a:rPr lang="zh-CN" altLang="en-US" sz="3600" dirty="0"/>
              <a:t>：控制变量较多。      </a:t>
            </a:r>
            <a:endParaRPr lang="en-GB" altLang="zh-CN" sz="3600" dirty="0"/>
          </a:p>
          <a:p>
            <a:r>
              <a:rPr lang="zh-CN" altLang="en-US" sz="3600" dirty="0"/>
              <a:t>                     </a:t>
            </a:r>
            <a:endParaRPr lang="en-GB" altLang="zh-CN" sz="3600" dirty="0"/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973221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18CFA-D5B7-40CE-A21F-F5D1FF62E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到目前为止</a:t>
            </a:r>
            <a:r>
              <a:rPr lang="en-GB" altLang="zh-CN" dirty="0"/>
              <a:t>,</a:t>
            </a:r>
            <a:r>
              <a:rPr lang="zh-CN" altLang="en-US" dirty="0"/>
              <a:t>我们只是初识了遗传算法</a:t>
            </a:r>
            <a:endParaRPr lang="en-GB" altLang="zh-CN" dirty="0"/>
          </a:p>
          <a:p>
            <a:pPr marL="0" indent="0">
              <a:buNone/>
            </a:pPr>
            <a:endParaRPr lang="en-GB" altLang="zh-CN" dirty="0"/>
          </a:p>
          <a:p>
            <a:endParaRPr lang="en-GB" dirty="0"/>
          </a:p>
          <a:p>
            <a:r>
              <a:rPr lang="zh-CN" altLang="en-US" dirty="0"/>
              <a:t>只是进行了一些基本的演示</a:t>
            </a:r>
            <a:endParaRPr lang="en-GB" altLang="zh-CN" dirty="0"/>
          </a:p>
          <a:p>
            <a:endParaRPr lang="en-GB" dirty="0"/>
          </a:p>
          <a:p>
            <a:r>
              <a:rPr lang="zh-CN" altLang="en-US" dirty="0"/>
              <a:t>道阻且长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B88ABF-46CA-49FA-A3AF-63446A762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102" y="1131743"/>
            <a:ext cx="3583698" cy="445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6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1D53-880B-423C-96F1-1DF0319BA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257"/>
          </a:xfrm>
        </p:spPr>
        <p:txBody>
          <a:bodyPr>
            <a:normAutofit/>
          </a:bodyPr>
          <a:lstStyle/>
          <a:p>
            <a:r>
              <a:rPr lang="zh-CN" altLang="en-US" b="1" i="0" dirty="0">
                <a:solidFill>
                  <a:srgbClr val="4F4F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最优化问题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　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Arial Black" panose="020B0A04020102020204" pitchFamily="34" charset="0"/>
              </a:rPr>
              <a:t>　</a:t>
            </a:r>
            <a:endParaRPr lang="en-GB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184A9-7966-49EA-968E-EE1343297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933"/>
            <a:ext cx="10725727" cy="457517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          在生活或者工作中存在各种各样的最优化问题，比如每个企业和个人都要考虑的一个问题“在一定成本下，如何使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利润最大化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”等。最优化方法是一种数学方法，它是研究在给定约束之下如何寻求某些因素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的量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，以使某一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或某些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指标达到最优的一些学科的总称。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　　工程设计中最优化问题（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optimalization problem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）的一般提法是要选择一组参数（变量），在满足一系列有关的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限制条件（约束）下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，使设计指标（目标）达到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最优值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。因此，最优化问题通常可以表示为数学规划形式的问题。进行工程优化设计时，应将工程设计问题用上述形式表示成数学问题，再用最优化的方法求解。这项工作就是建立优化设计的数学模型。</a:t>
            </a:r>
            <a:b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</a:b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6130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44A4-200A-44FA-9DEA-7683D2EB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最优化算法解决实际问题主要分为下列两步：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1DC7D-D99B-4488-AD3F-87DF31D15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906"/>
            <a:ext cx="10515600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altLang="zh-CN" b="0" i="0" dirty="0">
                <a:solidFill>
                  <a:srgbClr val="333333"/>
                </a:solidFill>
                <a:effectLst/>
                <a:latin typeface="-apple-system"/>
              </a:rPr>
              <a:t>1.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建立数学模型。找出变量</a:t>
            </a:r>
            <a:r>
              <a:rPr lang="en-GB" altLang="zh-CN" dirty="0">
                <a:solidFill>
                  <a:srgbClr val="333333"/>
                </a:solidFill>
                <a:latin typeface="-apple-system"/>
              </a:rPr>
              <a:t>--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编码，约束条件以及构造目标函数。</a:t>
            </a:r>
            <a:endParaRPr lang="en-GB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altLang="zh-CN" b="0" i="0" dirty="0">
                <a:solidFill>
                  <a:srgbClr val="333333"/>
                </a:solidFill>
                <a:effectLst/>
                <a:latin typeface="-apple-system"/>
              </a:rPr>
              <a:t>2.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最优值的搜索策略。在约束条件下 搜索最优解的方法，根据一定的方法</a:t>
            </a:r>
            <a:endParaRPr lang="en-GB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三要素：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变量（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Decision Variable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）、约束条件（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Constraints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）和目标函数（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Objective function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en-GB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最优化算法</a:t>
            </a:r>
            <a:r>
              <a:rPr lang="en-GB" altLang="zh-CN" b="0" i="0" dirty="0">
                <a:solidFill>
                  <a:srgbClr val="4D4D4D"/>
                </a:solidFill>
                <a:effectLst/>
                <a:latin typeface="-apple-system"/>
              </a:rPr>
              <a:t>,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基于某种思想和机制</a:t>
            </a:r>
            <a:r>
              <a:rPr lang="en-GB" altLang="zh-CN" b="0" i="0" dirty="0">
                <a:solidFill>
                  <a:srgbClr val="4D4D4D"/>
                </a:solidFill>
                <a:effectLst/>
                <a:latin typeface="-apple-system"/>
              </a:rPr>
              <a:t>,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通过一定的途径或规则来得到满足用户要求的问题的解。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199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6DA34-505B-4347-ADD7-C0F47F0C2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199" y="-257896"/>
            <a:ext cx="10515600" cy="68434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altLang="zh-CN" sz="4000" b="1" dirty="0"/>
          </a:p>
          <a:p>
            <a:pPr marL="0" indent="0">
              <a:buNone/>
            </a:pPr>
            <a:r>
              <a:rPr lang="zh-CN" altLang="en-US" sz="4000" b="1" dirty="0"/>
              <a:t>最优化问题</a:t>
            </a:r>
            <a:endParaRPr lang="en-GB" altLang="zh-CN" sz="4000" b="1" dirty="0"/>
          </a:p>
          <a:p>
            <a:pPr marL="0" indent="0">
              <a:buNone/>
            </a:pPr>
            <a:endParaRPr lang="en-GB" altLang="zh-CN" sz="2400" dirty="0"/>
          </a:p>
          <a:p>
            <a:pPr marL="0" indent="0">
              <a:buNone/>
            </a:pPr>
            <a:r>
              <a:rPr lang="zh-CN" altLang="en-US" sz="2400" dirty="0"/>
              <a:t>目标函数      约束条件</a:t>
            </a:r>
            <a:r>
              <a:rPr lang="zh-CN" altLang="en-US" sz="2400" b="1" dirty="0"/>
              <a:t>    种类巨多</a:t>
            </a:r>
            <a:r>
              <a:rPr lang="en-GB" altLang="zh-CN" sz="2400" b="1" dirty="0"/>
              <a:t>!!!</a:t>
            </a:r>
          </a:p>
          <a:p>
            <a:pPr marL="0" indent="0">
              <a:buNone/>
            </a:pPr>
            <a:endParaRPr lang="en-GB" altLang="zh-CN" sz="2400" b="1" dirty="0"/>
          </a:p>
          <a:p>
            <a:pPr marL="0" indent="0">
              <a:buNone/>
            </a:pPr>
            <a:r>
              <a:rPr lang="zh-CN" altLang="en-US" sz="2400" b="1" dirty="0"/>
              <a:t>线性的  非线性的   </a:t>
            </a:r>
            <a:endParaRPr lang="en-GB" altLang="zh-CN" sz="2400" b="1" dirty="0"/>
          </a:p>
          <a:p>
            <a:pPr marL="0" indent="0">
              <a:buNone/>
            </a:pPr>
            <a:r>
              <a:rPr lang="zh-CN" altLang="en-US" sz="2400" b="1" dirty="0"/>
              <a:t>连续的   离散的    </a:t>
            </a:r>
            <a:endParaRPr lang="en-GB" altLang="zh-CN" sz="2400" b="1" dirty="0"/>
          </a:p>
          <a:p>
            <a:pPr marL="0" indent="0">
              <a:buNone/>
            </a:pPr>
            <a:r>
              <a:rPr lang="zh-CN" altLang="en-US" sz="2400" b="1" dirty="0"/>
              <a:t>单峰值的  多峰值的</a:t>
            </a:r>
            <a:endParaRPr lang="en-GB" altLang="zh-CN" sz="2400" b="1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r>
              <a:rPr lang="zh-CN" altLang="en-US" sz="2400" dirty="0"/>
              <a:t>想要求出完全精确地提出最优解大体是不太现实的</a:t>
            </a:r>
            <a:endParaRPr lang="en-GB" altLang="zh-CN" sz="2400" dirty="0"/>
          </a:p>
          <a:p>
            <a:pPr marL="0" indent="0">
              <a:buNone/>
            </a:pPr>
            <a:r>
              <a:rPr lang="zh-CN" altLang="en-US" sz="2400" dirty="0"/>
              <a:t>我们最终解决问题的目标转变为   </a:t>
            </a:r>
            <a:r>
              <a:rPr lang="zh-CN" altLang="en-US" sz="2400" b="1" dirty="0"/>
              <a:t>求出近似最优解或者满意解</a:t>
            </a:r>
            <a:endParaRPr lang="en-GB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30342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DC95C-BC12-4FF8-A589-E2E85868D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582" y="75420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/>
              <a:t>目前主要有三种方法</a:t>
            </a:r>
            <a:r>
              <a:rPr lang="en-GB" altLang="zh-CN" sz="2800" dirty="0"/>
              <a:t>:</a:t>
            </a:r>
          </a:p>
          <a:p>
            <a:r>
              <a:rPr lang="en-GB" sz="2800" dirty="0"/>
              <a:t>1.</a:t>
            </a:r>
            <a:r>
              <a:rPr lang="zh-CN" altLang="en-US" sz="2800" dirty="0"/>
              <a:t>枚举</a:t>
            </a:r>
            <a:r>
              <a:rPr lang="en-GB" altLang="zh-CN" sz="2800" dirty="0"/>
              <a:t>-----------</a:t>
            </a:r>
            <a:r>
              <a:rPr lang="zh-CN" altLang="en-US" sz="2800" dirty="0"/>
              <a:t>列出所有可能的解   连续</a:t>
            </a:r>
            <a:r>
              <a:rPr lang="en-GB" altLang="zh-CN" sz="2800" dirty="0">
                <a:sym typeface="Wingdings" panose="05000000000000000000" pitchFamily="2" charset="2"/>
              </a:rPr>
              <a:t>=&gt;</a:t>
            </a:r>
            <a:r>
              <a:rPr lang="zh-CN" altLang="en-US" sz="2800" dirty="0">
                <a:sym typeface="Wingdings" panose="05000000000000000000" pitchFamily="2" charset="2"/>
              </a:rPr>
              <a:t>离散   </a:t>
            </a:r>
            <a:r>
              <a:rPr lang="zh-CN" altLang="en-US" sz="2800" b="1" dirty="0">
                <a:sym typeface="Wingdings" panose="05000000000000000000" pitchFamily="2" charset="2"/>
              </a:rPr>
              <a:t>效率太低</a:t>
            </a:r>
            <a:r>
              <a:rPr lang="en-GB" altLang="zh-CN" sz="2800" b="1" dirty="0">
                <a:sym typeface="Wingdings" panose="05000000000000000000" pitchFamily="2" charset="2"/>
              </a:rPr>
              <a:t>!</a:t>
            </a:r>
          </a:p>
          <a:p>
            <a:endParaRPr lang="en-GB" altLang="zh-CN" sz="2800" b="1" dirty="0"/>
          </a:p>
          <a:p>
            <a:r>
              <a:rPr lang="en-GB" sz="2800" dirty="0"/>
              <a:t>2.</a:t>
            </a:r>
            <a:r>
              <a:rPr lang="zh-CN" altLang="en-US" sz="2800" dirty="0"/>
              <a:t>启发式算法</a:t>
            </a:r>
            <a:r>
              <a:rPr lang="en-GB" altLang="zh-CN" sz="2800" dirty="0"/>
              <a:t>-------</a:t>
            </a:r>
            <a:r>
              <a:rPr lang="zh-CN" altLang="en-US" sz="2800" b="1" dirty="0"/>
              <a:t>没有通用性  一对一型   不适用于其他问题</a:t>
            </a:r>
            <a:endParaRPr lang="en-GB" altLang="zh-CN" sz="2800" b="1" dirty="0"/>
          </a:p>
          <a:p>
            <a:pPr marL="0" indent="0">
              <a:buNone/>
            </a:pPr>
            <a:r>
              <a:rPr lang="en-GB" altLang="zh-CN" sz="2800" dirty="0"/>
              <a:t>	</a:t>
            </a:r>
            <a:r>
              <a:rPr lang="zh-CN" altLang="en-US" sz="2800" dirty="0"/>
              <a:t>基于问题本身的规则得到较好的可行解，本质是贪心算法（贪婪算法，</a:t>
            </a:r>
            <a:r>
              <a:rPr lang="en-US" altLang="zh-CN" sz="2800" dirty="0"/>
              <a:t>greedy)  </a:t>
            </a:r>
            <a:r>
              <a:rPr lang="zh-CN" altLang="en-US" sz="2800" dirty="0"/>
              <a:t>蚁群算法  模拟退火算法  神经网络</a:t>
            </a:r>
            <a:endParaRPr lang="en-GB" altLang="zh-CN" sz="2800" dirty="0"/>
          </a:p>
          <a:p>
            <a:pPr marL="0" indent="0">
              <a:buNone/>
            </a:pPr>
            <a:endParaRPr lang="zh-CN" altLang="en-US" sz="2800" dirty="0"/>
          </a:p>
          <a:p>
            <a:r>
              <a:rPr lang="en-GB" sz="2800" dirty="0"/>
              <a:t>3.</a:t>
            </a:r>
            <a:r>
              <a:rPr lang="zh-CN" altLang="en-US" sz="2800" dirty="0"/>
              <a:t>搜索算法</a:t>
            </a:r>
            <a:r>
              <a:rPr lang="en-GB" altLang="zh-CN" sz="2800" dirty="0"/>
              <a:t>------</a:t>
            </a:r>
            <a:r>
              <a:rPr lang="zh-CN" altLang="en-US" sz="2800" dirty="0"/>
              <a:t>可行解内进行搜索操作</a:t>
            </a:r>
            <a:endParaRPr lang="en-GB" altLang="zh-CN" sz="2800" dirty="0"/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zh-CN" altLang="en-US" dirty="0"/>
              <a:t>全局和局部搜索</a:t>
            </a:r>
            <a:endParaRPr lang="en-GB" altLang="zh-CN" sz="2800" dirty="0"/>
          </a:p>
          <a:p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496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8E1C8B-5F39-4488-9E54-5FFD75555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21" y="135368"/>
            <a:ext cx="4781352" cy="63751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3F3EDC-B7E9-41E4-A297-0AF82916E76F}"/>
              </a:ext>
            </a:extLst>
          </p:cNvPr>
          <p:cNvSpPr txBox="1"/>
          <p:nvPr/>
        </p:nvSpPr>
        <p:spPr>
          <a:xfrm>
            <a:off x="6096000" y="508862"/>
            <a:ext cx="478135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0" i="0" dirty="0">
                <a:solidFill>
                  <a:srgbClr val="121212"/>
                </a:solidFill>
                <a:effectLst/>
                <a:latin typeface="-apple-system"/>
              </a:rPr>
              <a:t>这是</a:t>
            </a:r>
            <a:r>
              <a:rPr lang="en-US" altLang="zh-CN" sz="3200" b="0" i="0" dirty="0">
                <a:solidFill>
                  <a:srgbClr val="121212"/>
                </a:solidFill>
                <a:effectLst/>
                <a:latin typeface="-apple-system"/>
              </a:rPr>
              <a:t>GitHub</a:t>
            </a:r>
            <a:r>
              <a:rPr lang="zh-CN" altLang="en-US" sz="3200" b="0" i="0" dirty="0">
                <a:solidFill>
                  <a:srgbClr val="121212"/>
                </a:solidFill>
                <a:effectLst/>
                <a:latin typeface="-apple-system"/>
              </a:rPr>
              <a:t>上的一个开源项目</a:t>
            </a:r>
            <a:r>
              <a:rPr lang="en-GB" sz="3200" b="0" i="0" dirty="0">
                <a:solidFill>
                  <a:srgbClr val="121212"/>
                </a:solidFill>
                <a:effectLst/>
                <a:latin typeface="-apple-system"/>
              </a:rPr>
              <a:t>：Genetic Drawing。</a:t>
            </a:r>
          </a:p>
          <a:p>
            <a:pPr algn="l"/>
            <a:endParaRPr lang="en-GB" sz="3200" dirty="0">
              <a:solidFill>
                <a:srgbClr val="121212"/>
              </a:solidFill>
              <a:latin typeface="-apple-system"/>
            </a:endParaRPr>
          </a:p>
          <a:p>
            <a:pPr algn="l"/>
            <a:r>
              <a:rPr lang="zh-CN" altLang="en-US" sz="3200" b="0" i="0" dirty="0">
                <a:solidFill>
                  <a:srgbClr val="121212"/>
                </a:solidFill>
                <a:effectLst/>
                <a:latin typeface="-apple-system"/>
              </a:rPr>
              <a:t>主要特点</a:t>
            </a:r>
            <a:r>
              <a:rPr lang="zh-CN" altLang="en-US" sz="3200" dirty="0">
                <a:solidFill>
                  <a:srgbClr val="121212"/>
                </a:solidFill>
                <a:latin typeface="-apple-system"/>
              </a:rPr>
              <a:t>是能借助遗传算法来完成绘</a:t>
            </a:r>
            <a:r>
              <a:rPr lang="zh-CN" altLang="en-US" sz="3200" b="0" i="0" dirty="0">
                <a:solidFill>
                  <a:srgbClr val="121212"/>
                </a:solidFill>
                <a:effectLst/>
                <a:latin typeface="-apple-system"/>
              </a:rPr>
              <a:t>画工作，</a:t>
            </a:r>
            <a:endParaRPr lang="en-GB" altLang="zh-CN" sz="32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sz="3200" b="0" i="0" dirty="0">
                <a:solidFill>
                  <a:srgbClr val="121212"/>
                </a:solidFill>
                <a:effectLst/>
                <a:latin typeface="-apple-system"/>
              </a:rPr>
              <a:t>具体示例 如</a:t>
            </a:r>
            <a:r>
              <a:rPr lang="zh-CN" altLang="en-US" sz="3200" dirty="0">
                <a:solidFill>
                  <a:srgbClr val="121212"/>
                </a:solidFill>
                <a:latin typeface="-apple-system"/>
              </a:rPr>
              <a:t>左图</a:t>
            </a:r>
            <a:r>
              <a:rPr lang="zh-CN" altLang="en-US" sz="3200" b="0" i="0" dirty="0">
                <a:solidFill>
                  <a:srgbClr val="121212"/>
                </a:solidFill>
                <a:effectLst/>
                <a:latin typeface="-apple-system"/>
              </a:rPr>
              <a:t>：</a:t>
            </a:r>
          </a:p>
          <a:p>
            <a:endParaRPr lang="en-GB" sz="3200" dirty="0"/>
          </a:p>
          <a:p>
            <a:r>
              <a:rPr lang="en-US" altLang="zh-CN" sz="3200" dirty="0"/>
              <a:t>Python</a:t>
            </a:r>
            <a:r>
              <a:rPr lang="zh-CN" altLang="en-US" sz="3200" dirty="0"/>
              <a:t>语言</a:t>
            </a:r>
            <a:endParaRPr lang="en-GB" sz="3200" dirty="0"/>
          </a:p>
          <a:p>
            <a:endParaRPr lang="en-GB" sz="3200" dirty="0"/>
          </a:p>
          <a:p>
            <a:r>
              <a:rPr lang="zh-CN" altLang="en-US" sz="3200" dirty="0"/>
              <a:t>项目地址</a:t>
            </a:r>
            <a:r>
              <a:rPr lang="en-GB" altLang="zh-CN" sz="3200" dirty="0"/>
              <a:t>:</a:t>
            </a:r>
          </a:p>
          <a:p>
            <a:r>
              <a:rPr lang="en-GB" altLang="zh-CN" sz="3200" dirty="0"/>
              <a:t>https://github.com/anopara/genetic-drawing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0558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4DD3B7-102B-4B35-8BE4-F0863ADC1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8" y="509133"/>
            <a:ext cx="7721599" cy="583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9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9B94-89DB-4292-87AC-F376A7FB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1.</a:t>
            </a:r>
            <a:r>
              <a:rPr lang="en-US" altLang="zh-CN" sz="5400" dirty="0"/>
              <a:t>what?</a:t>
            </a:r>
            <a:endParaRPr lang="en-GB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0C389C-D26D-4793-B20C-F8F03A8FDA49}"/>
              </a:ext>
            </a:extLst>
          </p:cNvPr>
          <p:cNvSpPr txBox="1"/>
          <p:nvPr/>
        </p:nvSpPr>
        <p:spPr>
          <a:xfrm>
            <a:off x="1228438" y="1865660"/>
            <a:ext cx="92825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         遗传算法</a:t>
            </a:r>
            <a:r>
              <a:rPr lang="zh-CN" altLang="en-US" sz="3200" dirty="0"/>
              <a:t>最初是借鉴进化生物学中的一些现象而发展起来的</a:t>
            </a:r>
            <a:r>
              <a:rPr lang="en-GB" altLang="zh-CN" sz="3200" dirty="0"/>
              <a:t>,</a:t>
            </a:r>
            <a:r>
              <a:rPr lang="zh-CN" altLang="en-US" sz="3200" dirty="0"/>
              <a:t>这些现象包括遗传</a:t>
            </a:r>
            <a:r>
              <a:rPr lang="en-GB" altLang="zh-CN" sz="3200" dirty="0"/>
              <a:t>,</a:t>
            </a:r>
            <a:r>
              <a:rPr lang="zh-CN" altLang="en-US" sz="3200" dirty="0"/>
              <a:t>突变</a:t>
            </a:r>
            <a:r>
              <a:rPr lang="en-GB" altLang="zh-CN" sz="3200" dirty="0"/>
              <a:t>,</a:t>
            </a:r>
            <a:r>
              <a:rPr lang="zh-CN" altLang="en-US" sz="3200" dirty="0"/>
              <a:t>自然选择</a:t>
            </a:r>
            <a:r>
              <a:rPr lang="en-GB" altLang="zh-CN" sz="3200" dirty="0"/>
              <a:t>(</a:t>
            </a:r>
            <a:r>
              <a:rPr lang="zh-CN" altLang="en-US" sz="3200" dirty="0"/>
              <a:t>适者生存</a:t>
            </a:r>
            <a:r>
              <a:rPr lang="en-GB" altLang="zh-CN" sz="3200" dirty="0"/>
              <a:t>,</a:t>
            </a:r>
            <a:r>
              <a:rPr lang="zh-CN" altLang="en-US" sz="3200" dirty="0"/>
              <a:t>优胜劣汰遗传机制</a:t>
            </a:r>
            <a:r>
              <a:rPr lang="en-GB" altLang="zh-CN" sz="3200" dirty="0"/>
              <a:t>) </a:t>
            </a:r>
            <a:r>
              <a:rPr lang="zh-CN" altLang="en-US" sz="3200" dirty="0"/>
              <a:t>以及杂交等</a:t>
            </a:r>
            <a:r>
              <a:rPr lang="en-GB" altLang="zh-CN" sz="3200" dirty="0"/>
              <a:t>. </a:t>
            </a:r>
          </a:p>
          <a:p>
            <a:r>
              <a:rPr lang="zh-CN" altLang="en-US" sz="3200" dirty="0"/>
              <a:t>         </a:t>
            </a:r>
            <a:endParaRPr lang="en-GB" altLang="zh-CN" sz="3200" dirty="0"/>
          </a:p>
          <a:p>
            <a:r>
              <a:rPr lang="en-GB" altLang="zh-CN" sz="3200" dirty="0"/>
              <a:t>          </a:t>
            </a:r>
            <a:r>
              <a:rPr lang="zh-CN" altLang="en-US" sz="3200" dirty="0"/>
              <a:t>在遗传算法中</a:t>
            </a:r>
            <a:r>
              <a:rPr lang="en-GB" altLang="zh-CN" sz="3200" dirty="0"/>
              <a:t>,</a:t>
            </a:r>
            <a:r>
              <a:rPr lang="zh-CN" altLang="en-US" sz="3200" dirty="0"/>
              <a:t>问题域中的可能解看作是种群的个体</a:t>
            </a:r>
            <a:endParaRPr lang="en-GB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150975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099D7-90DB-4D58-884D-59803118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365125"/>
            <a:ext cx="10614891" cy="54003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基本概念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BB941-D313-4E72-8242-F883903E7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909" y="1409989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种群</a:t>
            </a:r>
            <a:r>
              <a:rPr lang="en-GB" altLang="zh-CN" sz="3200" dirty="0"/>
              <a:t>(</a:t>
            </a:r>
            <a:r>
              <a:rPr lang="en-US" altLang="zh-CN" sz="3200" dirty="0"/>
              <a:t>population</a:t>
            </a:r>
            <a:r>
              <a:rPr lang="en-GB" altLang="zh-CN" sz="3200" dirty="0"/>
              <a:t>)</a:t>
            </a:r>
          </a:p>
          <a:p>
            <a:r>
              <a:rPr lang="zh-CN" altLang="en-US" sz="3200" dirty="0"/>
              <a:t>个体</a:t>
            </a:r>
            <a:r>
              <a:rPr lang="en-GB" altLang="zh-CN" sz="3200" dirty="0"/>
              <a:t>(</a:t>
            </a:r>
            <a:r>
              <a:rPr lang="en-US" altLang="zh-CN" sz="3200" dirty="0"/>
              <a:t>individual</a:t>
            </a:r>
            <a:r>
              <a:rPr lang="en-GB" altLang="zh-CN" sz="3200" dirty="0"/>
              <a:t>)------</a:t>
            </a:r>
            <a:r>
              <a:rPr lang="zh-CN" altLang="en-US" sz="3200" dirty="0"/>
              <a:t>染色体</a:t>
            </a:r>
            <a:endParaRPr lang="en-GB" altLang="zh-CN" sz="3200" dirty="0"/>
          </a:p>
          <a:p>
            <a:r>
              <a:rPr lang="zh-CN" altLang="en-US" sz="3200" dirty="0"/>
              <a:t>适应度函数</a:t>
            </a:r>
            <a:r>
              <a:rPr lang="en-GB" altLang="zh-CN" sz="3200" dirty="0"/>
              <a:t>(</a:t>
            </a:r>
            <a:r>
              <a:rPr lang="en-US" altLang="zh-CN" sz="3200" dirty="0"/>
              <a:t>fitness function</a:t>
            </a:r>
            <a:r>
              <a:rPr lang="en-GB" altLang="zh-CN" sz="3200" dirty="0"/>
              <a:t>)</a:t>
            </a:r>
          </a:p>
          <a:p>
            <a:r>
              <a:rPr lang="zh-CN" altLang="en-US" sz="3200" dirty="0"/>
              <a:t>代</a:t>
            </a:r>
            <a:r>
              <a:rPr lang="en-GB" altLang="zh-CN" sz="3200" dirty="0"/>
              <a:t>(generation)</a:t>
            </a:r>
          </a:p>
          <a:p>
            <a:pPr marL="0" indent="0">
              <a:buNone/>
            </a:pPr>
            <a:endParaRPr lang="en-GB" altLang="zh-CN" sz="3200" dirty="0"/>
          </a:p>
          <a:p>
            <a:endParaRPr lang="en-GB" altLang="zh-C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074A6C-08F1-4C09-9343-FFCB64AD8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332" y="169790"/>
            <a:ext cx="4890117" cy="527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40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9358</TotalTime>
  <Words>761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-apple-system</vt:lpstr>
      <vt:lpstr>阿里巴巴普惠体</vt:lpstr>
      <vt:lpstr>Arial</vt:lpstr>
      <vt:lpstr>Arial Black</vt:lpstr>
      <vt:lpstr>Calibri</vt:lpstr>
      <vt:lpstr>Calibri Light</vt:lpstr>
      <vt:lpstr>Office Theme</vt:lpstr>
      <vt:lpstr>PowerPoint Presentation</vt:lpstr>
      <vt:lpstr>最优化问题　　</vt:lpstr>
      <vt:lpstr>最优化算法解决实际问题主要分为下列两步： </vt:lpstr>
      <vt:lpstr>PowerPoint Presentation</vt:lpstr>
      <vt:lpstr>PowerPoint Presentation</vt:lpstr>
      <vt:lpstr>PowerPoint Presentation</vt:lpstr>
      <vt:lpstr>PowerPoint Presentation</vt:lpstr>
      <vt:lpstr>1.what?</vt:lpstr>
      <vt:lpstr>基本概念</vt:lpstr>
      <vt:lpstr>PowerPoint Presentation</vt:lpstr>
      <vt:lpstr>遗传算法工具箱(GA toolbox)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高 浩琦</dc:creator>
  <cp:lastModifiedBy>高 浩琦</cp:lastModifiedBy>
  <cp:revision>46</cp:revision>
  <dcterms:created xsi:type="dcterms:W3CDTF">2021-12-02T05:05:38Z</dcterms:created>
  <dcterms:modified xsi:type="dcterms:W3CDTF">2021-12-23T09:44:37Z</dcterms:modified>
</cp:coreProperties>
</file>