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showSpecialPlsOnTitleSld="0">
  <p:sldMasterIdLst>
    <p:sldMasterId id="2147483648" r:id="rId1"/>
    <p:sldMasterId id="2147483658" r:id="rId3"/>
  </p:sldMasterIdLst>
  <p:notesMasterIdLst>
    <p:notesMasterId r:id="rId5"/>
  </p:notesMasterIdLst>
  <p:handoutMasterIdLst>
    <p:handoutMasterId r:id="rId40"/>
  </p:handoutMasterIdLst>
  <p:sldIdLst>
    <p:sldId id="355" r:id="rId4"/>
    <p:sldId id="534" r:id="rId6"/>
    <p:sldId id="535" r:id="rId7"/>
    <p:sldId id="536" r:id="rId8"/>
    <p:sldId id="537" r:id="rId9"/>
    <p:sldId id="539" r:id="rId10"/>
    <p:sldId id="540" r:id="rId11"/>
    <p:sldId id="538" r:id="rId12"/>
    <p:sldId id="541" r:id="rId13"/>
    <p:sldId id="543" r:id="rId14"/>
    <p:sldId id="542" r:id="rId15"/>
    <p:sldId id="544" r:id="rId16"/>
    <p:sldId id="545" r:id="rId17"/>
    <p:sldId id="548" r:id="rId18"/>
    <p:sldId id="550" r:id="rId19"/>
    <p:sldId id="551" r:id="rId20"/>
    <p:sldId id="552" r:id="rId21"/>
    <p:sldId id="553" r:id="rId22"/>
    <p:sldId id="554" r:id="rId23"/>
    <p:sldId id="555" r:id="rId24"/>
    <p:sldId id="557" r:id="rId25"/>
    <p:sldId id="556" r:id="rId26"/>
    <p:sldId id="549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9" r:id="rId38"/>
    <p:sldId id="57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1CFC"/>
    <a:srgbClr val="E76045"/>
    <a:srgbClr val="CCCCFF"/>
    <a:srgbClr val="8583EF"/>
    <a:srgbClr val="EB7D67"/>
    <a:srgbClr val="3399FF"/>
    <a:srgbClr val="66CCFF"/>
    <a:srgbClr val="0066CC"/>
    <a:srgbClr val="0BA179"/>
    <a:srgbClr val="00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6279" autoAdjust="0"/>
  </p:normalViewPr>
  <p:slideViewPr>
    <p:cSldViewPr snapToGrid="0">
      <p:cViewPr>
        <p:scale>
          <a:sx n="110" d="100"/>
          <a:sy n="110" d="100"/>
        </p:scale>
        <p:origin x="114" y="318"/>
      </p:cViewPr>
      <p:guideLst>
        <p:guide orient="horz" pos="2122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80"/>
    </p:cViewPr>
  </p:sorterViewPr>
  <p:notesViewPr>
    <p:cSldViewPr snapToGrid="0">
      <p:cViewPr varScale="1">
        <p:scale>
          <a:sx n="85" d="100"/>
          <a:sy n="85" d="100"/>
        </p:scale>
        <p:origin x="316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DE8DA-7302-43B5-ADAC-6E52404299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F60F0-ED24-41E5-96E2-00F64F71DF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4546C-2343-434F-9D55-3CA9DCCB7F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4C766-02E5-4332-9B66-CB33CC8D7C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英标题-含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23"/>
            <a:ext cx="2917704" cy="7911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  <p:sp>
        <p:nvSpPr>
          <p:cNvPr id="6" name="灯片编号占位符 5"/>
          <p:cNvSpPr txBox="1"/>
          <p:nvPr userDrawn="1"/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DCE8E7-E34A-4B24-9C7B-A3C18BC1E262}" type="slidenum">
              <a:rPr lang="zh-CN" altLang="en-US" smtClean="0"/>
            </a:fld>
            <a:r>
              <a:rPr lang="en-US" altLang="zh-CN" dirty="0">
                <a:ea typeface="Cambria Math" panose="02040503050406030204" pitchFamily="18" charset="0"/>
              </a:rPr>
              <a:t>/11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英标题-含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23"/>
            <a:ext cx="2917704" cy="7911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  <p:sp>
        <p:nvSpPr>
          <p:cNvPr id="6" name="灯片编号占位符 5"/>
          <p:cNvSpPr txBox="1"/>
          <p:nvPr userDrawn="1"/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DCE8E7-E34A-4B24-9C7B-A3C18BC1E262}" type="slidenum">
              <a:rPr lang="zh-CN" altLang="en-US" smtClean="0"/>
            </a:fld>
            <a:r>
              <a:rPr lang="en-US" altLang="zh-CN" dirty="0">
                <a:ea typeface="Cambria Math" panose="02040503050406030204" pitchFamily="18" charset="0"/>
              </a:rPr>
              <a:t>/11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英标题-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23"/>
            <a:ext cx="2917704" cy="7911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理中文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23"/>
            <a:ext cx="2917704" cy="791134"/>
          </a:xfrm>
          <a:prstGeom prst="rect">
            <a:avLst/>
          </a:prstGeom>
        </p:spPr>
      </p:pic>
      <p:sp>
        <p:nvSpPr>
          <p:cNvPr id="7" name="灯片编号占位符 5"/>
          <p:cNvSpPr txBox="1"/>
          <p:nvPr userDrawn="1"/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DCE8E7-E34A-4B24-9C7B-A3C18BC1E262}" type="slidenum">
              <a:rPr lang="zh-CN" altLang="en-US" smtClean="0"/>
            </a:fld>
            <a:r>
              <a:rPr lang="en-US" altLang="zh-CN" dirty="0">
                <a:ea typeface="Cambria Math" panose="02040503050406030204" pitchFamily="18" charset="0"/>
              </a:rPr>
              <a:t>/11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理英文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  <p:sp>
        <p:nvSpPr>
          <p:cNvPr id="6" name="灯片编号占位符 5"/>
          <p:cNvSpPr txBox="1"/>
          <p:nvPr userDrawn="1"/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DCE8E7-E34A-4B24-9C7B-A3C18BC1E262}" type="slidenum">
              <a:rPr lang="zh-CN" altLang="en-US" smtClean="0"/>
            </a:fld>
            <a:r>
              <a:rPr lang="en-US" altLang="zh-CN" dirty="0">
                <a:ea typeface="Cambria Math" panose="02040503050406030204" pitchFamily="18" charset="0"/>
              </a:rPr>
              <a:t>/11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-1" y="4157926"/>
            <a:ext cx="6076709" cy="27000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157931"/>
            <a:ext cx="6115291" cy="27000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23"/>
            <a:ext cx="2917704" cy="7911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、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59883" y="76925"/>
            <a:ext cx="5403430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71A3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一、研究背景及现状</a:t>
            </a:r>
            <a:endParaRPr lang="en-US" altLang="zh-CN" sz="3200" b="1" dirty="0">
              <a:solidFill>
                <a:srgbClr val="B71A3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</a:defRPr>
            </a:lvl1pPr>
          </a:lstStyle>
          <a:p>
            <a:fld id="{CEDCE8E7-E34A-4B24-9C7B-A3C18BC1E262}" type="slidenum">
              <a:rPr lang="zh-CN" altLang="en-US" smtClean="0"/>
            </a:fld>
            <a:r>
              <a:rPr lang="en-US" altLang="zh-CN">
                <a:ea typeface="Cambria Math" panose="02040503050406030204" pitchFamily="18" charset="0"/>
              </a:rPr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、算法/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59882" y="76922"/>
            <a:ext cx="5873449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71A3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二、算法</a:t>
            </a:r>
            <a:r>
              <a:rPr lang="en-US" altLang="zh-CN" sz="3200" b="1" dirty="0">
                <a:solidFill>
                  <a:srgbClr val="B71A3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 b="1" dirty="0">
                <a:solidFill>
                  <a:srgbClr val="B71A3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en-US" altLang="zh-CN" sz="3200" b="1" dirty="0">
              <a:solidFill>
                <a:srgbClr val="B71A3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</a:defRPr>
            </a:lvl1pPr>
          </a:lstStyle>
          <a:p>
            <a:fld id="{CEDCE8E7-E34A-4B24-9C7B-A3C18BC1E262}" type="slidenum">
              <a:rPr lang="zh-CN" altLang="en-US" smtClean="0"/>
            </a:fld>
            <a:r>
              <a:rPr lang="en-US" altLang="zh-CN">
                <a:ea typeface="Cambria Math" panose="02040503050406030204" pitchFamily="18" charset="0"/>
              </a:rPr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、实验与讨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59882" y="76919"/>
            <a:ext cx="6181097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71A3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三、实验与结果</a:t>
            </a:r>
            <a:endParaRPr lang="en-US" altLang="zh-CN" sz="3200" b="1" dirty="0">
              <a:solidFill>
                <a:srgbClr val="B71A3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</a:defRPr>
            </a:lvl1pPr>
          </a:lstStyle>
          <a:p>
            <a:fld id="{CEDCE8E7-E34A-4B24-9C7B-A3C18BC1E262}" type="slidenum">
              <a:rPr lang="zh-CN" altLang="en-US" smtClean="0"/>
            </a:fld>
            <a:r>
              <a:rPr lang="en-US" altLang="zh-CN">
                <a:ea typeface="Cambria Math" panose="02040503050406030204" pitchFamily="18" charset="0"/>
              </a:rPr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、分析与讨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59882" y="76922"/>
            <a:ext cx="3489171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71A3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四、结果与讨论    </a:t>
            </a:r>
            <a:endParaRPr lang="en-US" altLang="zh-CN" sz="3200" b="1" dirty="0">
              <a:solidFill>
                <a:srgbClr val="B71A3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</a:defRPr>
            </a:lvl1pPr>
          </a:lstStyle>
          <a:p>
            <a:fld id="{CEDCE8E7-E34A-4B24-9C7B-A3C18BC1E262}" type="slidenum">
              <a:rPr lang="zh-CN" altLang="en-US" smtClean="0"/>
            </a:fld>
            <a:r>
              <a:rPr lang="en-US" altLang="zh-CN">
                <a:ea typeface="Cambria Math" panose="02040503050406030204" pitchFamily="18" charset="0"/>
              </a:rPr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英标题-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23"/>
            <a:ext cx="2917704" cy="7911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理中文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23"/>
            <a:ext cx="2917704" cy="791134"/>
          </a:xfrm>
          <a:prstGeom prst="rect">
            <a:avLst/>
          </a:prstGeom>
        </p:spPr>
      </p:pic>
      <p:sp>
        <p:nvSpPr>
          <p:cNvPr id="7" name="灯片编号占位符 5"/>
          <p:cNvSpPr txBox="1"/>
          <p:nvPr userDrawn="1"/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DCE8E7-E34A-4B24-9C7B-A3C18BC1E262}" type="slidenum">
              <a:rPr lang="zh-CN" altLang="en-US" smtClean="0"/>
            </a:fld>
            <a:r>
              <a:rPr lang="en-US" altLang="zh-CN" dirty="0">
                <a:ea typeface="Cambria Math" panose="02040503050406030204" pitchFamily="18" charset="0"/>
              </a:rPr>
              <a:t>/11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理英文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  <p:sp>
        <p:nvSpPr>
          <p:cNvPr id="6" name="灯片编号占位符 5"/>
          <p:cNvSpPr txBox="1"/>
          <p:nvPr userDrawn="1"/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DCE8E7-E34A-4B24-9C7B-A3C18BC1E262}" type="slidenum">
              <a:rPr lang="zh-CN" altLang="en-US" smtClean="0"/>
            </a:fld>
            <a:r>
              <a:rPr lang="en-US" altLang="zh-CN" dirty="0">
                <a:ea typeface="Cambria Math" panose="02040503050406030204" pitchFamily="18" charset="0"/>
              </a:rPr>
              <a:t>/11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-1" y="4157926"/>
            <a:ext cx="6076709" cy="27000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157931"/>
            <a:ext cx="6115291" cy="27000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23"/>
            <a:ext cx="2917704" cy="7911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、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59883" y="76925"/>
            <a:ext cx="5403430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71A3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一、研究背景及现状</a:t>
            </a:r>
            <a:endParaRPr lang="en-US" altLang="zh-CN" sz="3200" b="1" dirty="0">
              <a:solidFill>
                <a:srgbClr val="B71A3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</a:defRPr>
            </a:lvl1pPr>
          </a:lstStyle>
          <a:p>
            <a:fld id="{CEDCE8E7-E34A-4B24-9C7B-A3C18BC1E262}" type="slidenum">
              <a:rPr lang="zh-CN" altLang="en-US" smtClean="0"/>
            </a:fld>
            <a:r>
              <a:rPr lang="en-US" altLang="zh-CN">
                <a:ea typeface="Cambria Math" panose="02040503050406030204" pitchFamily="18" charset="0"/>
              </a:rPr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、算法/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59882" y="76922"/>
            <a:ext cx="5873449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71A3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二、算法</a:t>
            </a:r>
            <a:r>
              <a:rPr lang="en-US" altLang="zh-CN" sz="3200" b="1" dirty="0">
                <a:solidFill>
                  <a:srgbClr val="B71A3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 b="1" dirty="0">
                <a:solidFill>
                  <a:srgbClr val="B71A3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en-US" altLang="zh-CN" sz="3200" b="1" dirty="0">
              <a:solidFill>
                <a:srgbClr val="B71A3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</a:defRPr>
            </a:lvl1pPr>
          </a:lstStyle>
          <a:p>
            <a:fld id="{CEDCE8E7-E34A-4B24-9C7B-A3C18BC1E262}" type="slidenum">
              <a:rPr lang="zh-CN" altLang="en-US" smtClean="0"/>
            </a:fld>
            <a:r>
              <a:rPr lang="en-US" altLang="zh-CN">
                <a:ea typeface="Cambria Math" panose="02040503050406030204" pitchFamily="18" charset="0"/>
              </a:rPr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、实验与讨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59882" y="76919"/>
            <a:ext cx="6181097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71A3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三、实验与结果</a:t>
            </a:r>
            <a:endParaRPr lang="en-US" altLang="zh-CN" sz="3200" b="1" dirty="0">
              <a:solidFill>
                <a:srgbClr val="B71A3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</a:defRPr>
            </a:lvl1pPr>
          </a:lstStyle>
          <a:p>
            <a:fld id="{CEDCE8E7-E34A-4B24-9C7B-A3C18BC1E262}" type="slidenum">
              <a:rPr lang="zh-CN" altLang="en-US" smtClean="0"/>
            </a:fld>
            <a:r>
              <a:rPr lang="en-US" altLang="zh-CN">
                <a:ea typeface="Cambria Math" panose="02040503050406030204" pitchFamily="18" charset="0"/>
              </a:rPr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、分析与讨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59882" y="76922"/>
            <a:ext cx="3489171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71A3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四、结果与讨论    </a:t>
            </a:r>
            <a:endParaRPr lang="en-US" altLang="zh-CN" sz="3200" b="1" dirty="0">
              <a:solidFill>
                <a:srgbClr val="B71A3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6954" y="-622"/>
            <a:ext cx="3095046" cy="791134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</a:defRPr>
            </a:lvl1pPr>
          </a:lstStyle>
          <a:p>
            <a:fld id="{CEDCE8E7-E34A-4B24-9C7B-A3C18BC1E262}" type="slidenum">
              <a:rPr lang="zh-CN" altLang="en-US" smtClean="0"/>
            </a:fld>
            <a:r>
              <a:rPr lang="en-US" altLang="zh-CN">
                <a:ea typeface="Cambria Math" panose="02040503050406030204" pitchFamily="18" charset="0"/>
              </a:rPr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</a:defRPr>
            </a:lvl1pPr>
          </a:lstStyle>
          <a:p>
            <a:fld id="{CEDCE8E7-E34A-4B24-9C7B-A3C18BC1E262}" type="slidenum">
              <a:rPr lang="zh-CN" altLang="en-US" smtClean="0"/>
            </a:fld>
            <a:r>
              <a:rPr lang="en-US" altLang="zh-CN" dirty="0">
                <a:ea typeface="Cambria Math" panose="02040503050406030204" pitchFamily="18" charset="0"/>
              </a:rPr>
              <a:t>/11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427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</a:defRPr>
            </a:lvl1pPr>
          </a:lstStyle>
          <a:p>
            <a:fld id="{CEDCE8E7-E34A-4B24-9C7B-A3C18BC1E262}" type="slidenum">
              <a:rPr lang="zh-CN" altLang="en-US" smtClean="0"/>
            </a:fld>
            <a:r>
              <a:rPr lang="en-US" altLang="zh-CN" dirty="0">
                <a:ea typeface="Cambria Math" panose="02040503050406030204" pitchFamily="18" charset="0"/>
              </a:rPr>
              <a:t>/11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/>
        </p:nvSpPr>
        <p:spPr>
          <a:xfrm>
            <a:off x="1256030" y="2443480"/>
            <a:ext cx="8521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471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b="1" dirty="0">
                <a:solidFill>
                  <a:srgbClr val="471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r>
              <a:rPr lang="zh-CN" altLang="en-US" sz="3600" b="1" dirty="0">
                <a:solidFill>
                  <a:srgbClr val="471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与习题--第3章</a:t>
            </a:r>
            <a:endParaRPr lang="zh-CN" altLang="en-US" sz="3600" b="1" dirty="0">
              <a:solidFill>
                <a:srgbClr val="471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5"/>
          <p:cNvSpPr txBox="1"/>
          <p:nvPr/>
        </p:nvSpPr>
        <p:spPr>
          <a:xfrm>
            <a:off x="4724399" y="61950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4189F6B-0459-45CD-8B1F-46E0979671F2}" type="datetime1"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99720" y="821690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490" y="1540510"/>
            <a:ext cx="1019238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  A,DATA  ;直接寻址      2字节1周期	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  A,#DATA       ;立即数寻址   2字节1周期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  DATA1,DATA2      ;直接寻址      3字节2周期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  74H,#78H      ;立即数寻址   3字节2周期</a:t>
            </a:r>
            <a:endParaRPr lang="en-US" altLang="zh-CN" sz="2800" b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99720" y="821690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9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490" y="1540510"/>
            <a:ext cx="1019238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 MOV      A,@R0   ;((R0))=80H→A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    MOV      @R0,40H       ;(40H)=08H→(R0)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    MOV      40H,A     ;(A)=80→40H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    MOV      R0,#35H ;35H→R0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最后结果：（R0）=35H    （A）=80H，（32H）=08H，（40H）=80H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490" y="1540510"/>
            <a:ext cx="1019238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10、用直接寻址，位寻址，寄存器寻址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11、只能采用寄存器间接寻址（用MOVX指令）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12、低128字节：直接寻址，位寻址，寄存器间接寻址，寄存器寻址（R0~R7）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高128字节：直接寻址，位寻址，寄存器寻址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13、采用变址寻址（用MOVC指令）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14、压缩BCD码在进行加法运算时应逢十进一，而计算机只将其当作十六进制数处理，此时得到的结果不正确。用DA  A指令调整（加06H，60H，66H）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15、用来进行位操作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490" y="1540510"/>
            <a:ext cx="1019238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ANL   A，#17H      ；83H∧17H=03H→A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ORL    17H，A        ；34H∨03H=37H→17H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XRL    A，@R0        ；03H&amp;oplus;37H=34H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CPL    A           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 ；34H求反等于CBH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所以（A）=CBH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17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490" y="1530985"/>
            <a:ext cx="1019238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（1）SETB  ACC.0或SETB  E0H    ;E0H是累加器的地址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altLang="zh-CN" sz="280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(2)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CLR ACC.7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altLang="zh-CN" sz="2800"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   CLR  ACC.6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altLang="zh-CN" sz="2800"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  CLR  ACC.5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altLang="zh-CN" sz="2800"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 CLR  ACC.4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0125" y="3840480"/>
            <a:ext cx="1019238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(3)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CLR  ACC.6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altLang="zh-CN" sz="28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CLR  ACC.5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altLang="zh-CN" sz="28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CLR  ACC.4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altLang="zh-CN" sz="28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CLR  ACC.3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18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5" y="1233805"/>
            <a:ext cx="1019238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27H，R7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26H，R6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25H，R5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24H，R4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23H，R3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22H，R2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21H，R1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20H，R0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19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5" y="1233805"/>
            <a:ext cx="1019238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MOV  2FH，20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 MOV  2EH，21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 MOV  2DH，22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20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2525" y="927100"/>
            <a:ext cx="1019238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CLR 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C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A，#5DH     ；被减数的低8位→A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R2，#B4H    ；减数低8位→R2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SUBB 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A，R2       ；被减数减去减数，差→A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30H，A       ；低8位结果→30H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A，#6FH     ；被减数的高8位→A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R2，#13H    ；减数高8位→R2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SUBB 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A，R2       ；被减数减去减数，差→A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MOV 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31H，A       ；高8位结果→30H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注意：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如果在你的程序中用到了进位位，在程序开始的时候要记得清0进位位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0" y="2706370"/>
            <a:ext cx="5080000" cy="1445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100" b="0">
                <a:ea typeface="宋体" panose="02010600030101010101" pitchFamily="2" charset="-122"/>
              </a:rPr>
              <a:t>（1）A≥10CJNE  A，#0AH，L1     ；（A）与10比较，不等转L1LJMP  LABEL           ；相等转LABELL1：JNC   LABEL           ；（A）大于10，转LABEL或者：</a:t>
            </a:r>
            <a:r>
              <a:rPr lang="en-US" sz="1100" b="0">
                <a:latin typeface="宋体" panose="02010600030101010101" pitchFamily="2" charset="-122"/>
                <a:ea typeface="宋体" panose="02010600030101010101" pitchFamily="2" charset="-122"/>
              </a:rPr>
              <a:t>CLR C</a:t>
            </a:r>
            <a:r>
              <a:rPr lang="zh-CN" sz="1100" b="0">
                <a:ea typeface="宋体" panose="02010600030101010101" pitchFamily="2" charset="-122"/>
              </a:rPr>
              <a:t>SUBB  A，#0AH</a:t>
            </a:r>
            <a:r>
              <a:rPr lang="en-US" sz="1100" b="0">
                <a:latin typeface="宋体" panose="02010600030101010101" pitchFamily="2" charset="-122"/>
                <a:ea typeface="宋体" panose="02010600030101010101" pitchFamily="2" charset="-122"/>
              </a:rPr>
              <a:t>JNC   LABEL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21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2525" y="927100"/>
            <a:ext cx="1019238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（1）A≥10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CJNE  A，#0AH，L1     ；（A）与10比较，不等转L1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LJMP  LABEL           ；相等转LABEL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L1：JNC   LABEL           ；（A）大于10，转LABEL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或者：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CLR C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SUBB  A，#0AH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JNC   LABEL</a:t>
            </a:r>
            <a:endParaRPr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21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6485" y="734060"/>
            <a:ext cx="10192385" cy="6123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（2）A＞10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</a:t>
            </a:r>
            <a:r>
              <a:rPr sz="2800">
                <a:ea typeface="宋体" panose="02010600030101010101" pitchFamily="2" charset="-122"/>
                <a:sym typeface="+mn-ea"/>
              </a:rPr>
              <a:t>CJNE  A，#0AH，L1     ；（A）与10比较，不等转L1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</a:t>
            </a:r>
            <a:r>
              <a:rPr sz="2800">
                <a:ea typeface="宋体" panose="02010600030101010101" pitchFamily="2" charset="-122"/>
                <a:sym typeface="+mn-ea"/>
              </a:rPr>
              <a:t>RET        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        </a:t>
            </a:r>
            <a:r>
              <a:rPr sz="2800">
                <a:ea typeface="宋体" panose="02010600030101010101" pitchFamily="2" charset="-122"/>
                <a:sym typeface="+mn-ea"/>
              </a:rPr>
              <a:t>   ；相等结束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L1：JNC  LABEL 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    </a:t>
            </a:r>
            <a:r>
              <a:rPr sz="2800">
                <a:ea typeface="宋体" panose="02010600030101010101" pitchFamily="2" charset="-122"/>
                <a:sym typeface="+mn-ea"/>
              </a:rPr>
              <a:t>   ；（A）大于10，转LABEL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</a:t>
            </a:r>
            <a:r>
              <a:rPr sz="2800">
                <a:ea typeface="宋体" panose="02010600030101010101" pitchFamily="2" charset="-122"/>
                <a:sym typeface="+mn-ea"/>
              </a:rPr>
              <a:t>RET       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         </a:t>
            </a:r>
            <a:r>
              <a:rPr sz="2800">
                <a:ea typeface="宋体" panose="02010600030101010101" pitchFamily="2" charset="-122"/>
                <a:sym typeface="+mn-ea"/>
              </a:rPr>
              <a:t>    ；（A）小于10，结束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或者：</a:t>
            </a:r>
            <a:endParaRPr sz="280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 </a:t>
            </a:r>
            <a:r>
              <a:rPr sz="2800">
                <a:ea typeface="宋体" panose="02010600030101010101" pitchFamily="2" charset="-122"/>
                <a:sym typeface="+mn-ea"/>
              </a:rPr>
              <a:t>CLR C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 </a:t>
            </a:r>
            <a:r>
              <a:rPr sz="2800">
                <a:ea typeface="宋体" panose="02010600030101010101" pitchFamily="2" charset="-122"/>
                <a:sym typeface="+mn-ea"/>
              </a:rPr>
              <a:t>SUBB  A，#0AH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</a:t>
            </a:r>
            <a:r>
              <a:rPr sz="2800">
                <a:ea typeface="宋体" panose="02010600030101010101" pitchFamily="2" charset="-122"/>
                <a:sym typeface="+mn-ea"/>
              </a:rPr>
              <a:t>JNC   L1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</a:t>
            </a:r>
            <a:r>
              <a:rPr sz="2800">
                <a:ea typeface="宋体" panose="02010600030101010101" pitchFamily="2" charset="-122"/>
                <a:sym typeface="+mn-ea"/>
              </a:rPr>
              <a:t>RET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L1：JNZ  LABEL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</a:t>
            </a:r>
            <a:r>
              <a:rPr sz="2800">
                <a:ea typeface="宋体" panose="02010600030101010101" pitchFamily="2" charset="-122"/>
                <a:sym typeface="+mn-ea"/>
              </a:rPr>
              <a:t>RET</a:t>
            </a:r>
            <a:endParaRPr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501775" y="1069340"/>
            <a:ext cx="87871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1、  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指</a:t>
            </a:r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       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令：</a:t>
            </a:r>
            <a:r>
              <a:rPr lang="zh-CN" sz="2800" b="0">
                <a:ea typeface="宋体" panose="02010600030101010101" pitchFamily="2" charset="-122"/>
              </a:rPr>
              <a:t>CPU根据人的意图来执行某种操作的命令</a:t>
            </a:r>
            <a:r>
              <a:rPr lang="zh-CN" sz="2800" b="0">
                <a:solidFill>
                  <a:srgbClr val="471CFC"/>
                </a:solidFill>
                <a:ea typeface="宋体" panose="02010600030101010101" pitchFamily="2" charset="-122"/>
              </a:rPr>
              <a:t>指令系统：</a:t>
            </a:r>
            <a:r>
              <a:rPr lang="zh-CN" sz="2800" b="0">
                <a:ea typeface="宋体" panose="02010600030101010101" pitchFamily="2" charset="-122"/>
              </a:rPr>
              <a:t>一台计算机所能执行的全部指令集合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机器语言：</a:t>
            </a:r>
            <a:r>
              <a:rPr lang="zh-CN" sz="2800" b="0">
                <a:ea typeface="宋体" panose="02010600030101010101" pitchFamily="2" charset="-122"/>
              </a:rPr>
              <a:t>用二进制编码表示，计算机能直接识别和执行的语言</a:t>
            </a:r>
            <a:r>
              <a:rPr lang="zh-CN" sz="2800" b="0">
                <a:solidFill>
                  <a:srgbClr val="471CFC"/>
                </a:solidFill>
                <a:ea typeface="宋体" panose="02010600030101010101" pitchFamily="2" charset="-122"/>
              </a:rPr>
              <a:t>汇编语言：</a:t>
            </a:r>
            <a:r>
              <a:rPr lang="zh-CN" sz="2800" b="0">
                <a:ea typeface="宋体" panose="02010600030101010101" pitchFamily="2" charset="-122"/>
              </a:rPr>
              <a:t>用助记符、符号和数字来表示指令的程序语言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高级语言：</a:t>
            </a:r>
            <a:r>
              <a:rPr lang="zh-CN" sz="2800" b="0">
                <a:ea typeface="宋体" panose="02010600030101010101" pitchFamily="2" charset="-122"/>
              </a:rPr>
              <a:t>独立于机器的，在编程时不需要对机器结构及其指令系统有深入了解的通用性语言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21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6485" y="734060"/>
            <a:ext cx="1019238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（3）A≤10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	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	</a:t>
            </a:r>
            <a:r>
              <a:rPr sz="2800">
                <a:ea typeface="宋体" panose="02010600030101010101" pitchFamily="2" charset="-122"/>
                <a:sym typeface="+mn-ea"/>
              </a:rPr>
              <a:t>CJNE  A，#0AH，L1     ；（A）与10比较，不等转L1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L2：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</a:t>
            </a:r>
            <a:r>
              <a:rPr sz="2800">
                <a:ea typeface="宋体" panose="02010600030101010101" pitchFamily="2" charset="-122"/>
                <a:sym typeface="+mn-ea"/>
              </a:rPr>
              <a:t>LJMP  LABEL           ；相等转LABEL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L1：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</a:t>
            </a:r>
            <a:r>
              <a:rPr sz="2800">
                <a:ea typeface="宋体" panose="02010600030101010101" pitchFamily="2" charset="-122"/>
                <a:sym typeface="+mn-ea"/>
              </a:rPr>
              <a:t>JC   L2           ；（A）小于10，转L2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	</a:t>
            </a:r>
            <a:r>
              <a:rPr sz="2800">
                <a:ea typeface="宋体" panose="02010600030101010101" pitchFamily="2" charset="-122"/>
                <a:sym typeface="+mn-ea"/>
              </a:rPr>
              <a:t>RET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或者：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	</a:t>
            </a:r>
            <a:r>
              <a:rPr sz="2800">
                <a:ea typeface="宋体" panose="02010600030101010101" pitchFamily="2" charset="-122"/>
                <a:sym typeface="+mn-ea"/>
              </a:rPr>
              <a:t>CLR C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	</a:t>
            </a:r>
            <a:r>
              <a:rPr sz="2800">
                <a:ea typeface="宋体" panose="02010600030101010101" pitchFamily="2" charset="-122"/>
                <a:sym typeface="+mn-ea"/>
              </a:rPr>
              <a:t>SUBB  A，#0AH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	</a:t>
            </a:r>
            <a:r>
              <a:rPr sz="2800">
                <a:ea typeface="宋体" panose="02010600030101010101" pitchFamily="2" charset="-122"/>
                <a:sym typeface="+mn-ea"/>
              </a:rPr>
              <a:t>JC   LABEL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	</a:t>
            </a:r>
            <a:r>
              <a:rPr sz="2800">
                <a:ea typeface="宋体" panose="02010600030101010101" pitchFamily="2" charset="-122"/>
                <a:sym typeface="+mn-ea"/>
              </a:rPr>
              <a:t>JZ  LABEL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	</a:t>
            </a:r>
            <a:r>
              <a:rPr sz="2800">
                <a:ea typeface="宋体" panose="02010600030101010101" pitchFamily="2" charset="-122"/>
                <a:sym typeface="+mn-ea"/>
              </a:rPr>
              <a:t>RET</a:t>
            </a:r>
            <a:endParaRPr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22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490" y="1586865"/>
            <a:ext cx="101923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（SP）=23H，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（PC）=3412H</a:t>
            </a:r>
            <a:endParaRPr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23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490" y="1586865"/>
            <a:ext cx="1019238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（SP）=27H，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（26H）=48H，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（27H）=23H，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（PC）=3456H</a:t>
            </a:r>
            <a:endParaRPr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24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490" y="1586865"/>
            <a:ext cx="1019238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不能。ACALL是短转指令，可调用的地址范围是2KB。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在看这个题的时候同时看一下AJMP指令。同时考虑调用指令ACALL和LCALL指令和RET指令的关系。</a:t>
            </a:r>
            <a:endParaRPr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25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3475" y="850265"/>
            <a:ext cx="10192385" cy="6123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</a:t>
            </a:r>
            <a:r>
              <a:rPr sz="2800">
                <a:ea typeface="宋体" panose="02010600030101010101" pitchFamily="2" charset="-122"/>
                <a:sym typeface="+mn-ea"/>
              </a:rPr>
              <a:t>MOV  R2，#31H   ；数据块长度→R2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MOV  R0，#20H   ；数据块首地址→R0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LOOP：MOV  A，@R0     ；待查找的数据→A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CLR  C            ；清进位位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SUBB A，#0AAH    ；待查找的数据是0AAH吗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JZ   L1            ；是，转L1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INC  R0            ；不是，地址增1，指向下一个待查数据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DJNZ  R2，LOOP   ；数据块长度减1，不等于0，继续查找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MOV  51H，#00H   ；等于0，未找到，00H→51H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RET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L1：MOV  51H，#01H    ；找到，01H→51H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RET</a:t>
            </a:r>
            <a:endParaRPr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26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3475" y="850265"/>
            <a:ext cx="1079563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     </a:t>
            </a:r>
            <a:r>
              <a:rPr sz="2800">
                <a:ea typeface="宋体" panose="02010600030101010101" pitchFamily="2" charset="-122"/>
                <a:sym typeface="+mn-ea"/>
              </a:rPr>
              <a:t>MOV  R2，#31H     ；数据块长度→R2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 </a:t>
            </a:r>
            <a:r>
              <a:rPr sz="2800">
                <a:ea typeface="宋体" panose="02010600030101010101" pitchFamily="2" charset="-122"/>
                <a:sym typeface="+mn-ea"/>
              </a:rPr>
              <a:t>MOV  R0，#20H   ；数据块首地址→R0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LOOP：MOV  A，@R0     ；待查找的数据→A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 </a:t>
            </a:r>
            <a:r>
              <a:rPr sz="2800">
                <a:ea typeface="宋体" panose="02010600030101010101" pitchFamily="2" charset="-122"/>
                <a:sym typeface="+mn-ea"/>
              </a:rPr>
              <a:t>JNZ  L1            ；不为0，转L1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 </a:t>
            </a:r>
            <a:r>
              <a:rPr sz="2800">
                <a:ea typeface="宋体" panose="02010600030101010101" pitchFamily="2" charset="-122"/>
                <a:sym typeface="+mn-ea"/>
              </a:rPr>
              <a:t>INC  51H           ；为0，00H个数增1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L1：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  </a:t>
            </a:r>
            <a:r>
              <a:rPr sz="2800">
                <a:ea typeface="宋体" panose="02010600030101010101" pitchFamily="2" charset="-122"/>
                <a:sym typeface="+mn-ea"/>
              </a:rPr>
              <a:t>INC  R0            ；地址增1，指向下一个待查数据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 </a:t>
            </a:r>
            <a:r>
              <a:rPr sz="2800">
                <a:ea typeface="宋体" panose="02010600030101010101" pitchFamily="2" charset="-122"/>
                <a:sym typeface="+mn-ea"/>
              </a:rPr>
              <a:t>DJNZ  R2，LOOP   ；数据块长度减1，不等于0，继续查找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</a:t>
            </a:r>
            <a:r>
              <a:rPr sz="2800">
                <a:ea typeface="宋体" panose="02010600030101010101" pitchFamily="2" charset="-122"/>
                <a:sym typeface="+mn-ea"/>
              </a:rPr>
              <a:t>RET</a:t>
            </a:r>
            <a:endParaRPr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27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635" y="1674495"/>
            <a:ext cx="1211834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      </a:t>
            </a:r>
            <a:r>
              <a:rPr sz="2800">
                <a:ea typeface="宋体" panose="02010600030101010101" pitchFamily="2" charset="-122"/>
                <a:sym typeface="+mn-ea"/>
              </a:rPr>
              <a:t>MOV  DPTR，#SOURCE    ；源首地址→DPTR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  </a:t>
            </a:r>
            <a:r>
              <a:rPr sz="2800">
                <a:ea typeface="宋体" panose="02010600030101010101" pitchFamily="2" charset="-122"/>
                <a:sym typeface="+mn-ea"/>
              </a:rPr>
              <a:t>MOV  R0，#DIST           ；目的首地址→R0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LOOP：MOVX  A，@DPTR         ；传送一个字符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</a:t>
            </a:r>
            <a:r>
              <a:rPr sz="2800">
                <a:ea typeface="宋体" panose="02010600030101010101" pitchFamily="2" charset="-122"/>
                <a:sym typeface="+mn-ea"/>
              </a:rPr>
              <a:t>MOV  @R0，A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</a:t>
            </a:r>
            <a:r>
              <a:rPr sz="2800">
                <a:ea typeface="宋体" panose="02010600030101010101" pitchFamily="2" charset="-122"/>
                <a:sym typeface="+mn-ea"/>
              </a:rPr>
              <a:t>INC  DPTR                ；指向下一个字符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 </a:t>
            </a:r>
            <a:r>
              <a:rPr sz="2800">
                <a:ea typeface="宋体" panose="02010600030101010101" pitchFamily="2" charset="-122"/>
                <a:sym typeface="+mn-ea"/>
              </a:rPr>
              <a:t>INC  R0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</a:t>
            </a:r>
            <a:r>
              <a:rPr sz="2800">
                <a:ea typeface="宋体" panose="02010600030101010101" pitchFamily="2" charset="-122"/>
                <a:sym typeface="+mn-ea"/>
              </a:rPr>
              <a:t>CJNE  A，#24H，LOOP ；传送的是“$”字符吗</a:t>
            </a:r>
            <a:r>
              <a:rPr lang="en-US" sz="2800">
                <a:ea typeface="宋体" panose="02010600030101010101" pitchFamily="2" charset="-122"/>
                <a:sym typeface="+mn-ea"/>
              </a:rPr>
              <a:t>?</a:t>
            </a:r>
            <a:r>
              <a:rPr sz="2800">
                <a:ea typeface="宋体" panose="02010600030101010101" pitchFamily="2" charset="-122"/>
                <a:sym typeface="+mn-ea"/>
              </a:rPr>
              <a:t>不是，传送下一个字符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800">
                <a:ea typeface="宋体" panose="02010600030101010101" pitchFamily="2" charset="-122"/>
                <a:sym typeface="+mn-ea"/>
              </a:rPr>
              <a:t>   </a:t>
            </a:r>
            <a:r>
              <a:rPr sz="2800">
                <a:ea typeface="宋体" panose="02010600030101010101" pitchFamily="2" charset="-122"/>
                <a:sym typeface="+mn-ea"/>
              </a:rPr>
              <a:t> RET</a:t>
            </a:r>
            <a:endParaRPr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28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5245" y="946150"/>
            <a:ext cx="954087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</a:t>
            </a:r>
            <a:r>
              <a:rPr sz="2800">
                <a:ea typeface="宋体" panose="02010600030101010101" pitchFamily="2" charset="-122"/>
                <a:sym typeface="+mn-ea"/>
              </a:rPr>
              <a:t>MOV  A，R3    ；取该数高8位→A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ANL   A，#80H  ；取出该数符号判断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JZ  L1           ；是正数，转L1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MOV  A，R4     ；是负数，将该数低8位→A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CPL  A           ；低8位取反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ADD  A，#01H   ；加1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MOV  R4，A     ；低8位取反加1后→R4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MOV  A，R3     ；将该数高8位→A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CPL  A           ；高8位取反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ADDC  A，#00H   ；加上低8位加1时可能产生的进位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MOV  R3，A     ；高8位取反加1后→R3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L1：RET</a:t>
            </a:r>
            <a:endParaRPr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29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5245" y="946150"/>
            <a:ext cx="954087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CLR  C          ；清进位位C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MOV  A，31H    ；取该数低8位→A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RLC  A           ；带进位位左移1位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MOV  31H，A     ；结果存回31H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MOV  A，30H    ；取该数高8位→A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RLC  A           ；带进位位左移1位</a:t>
            </a:r>
            <a:endParaRPr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sz="2800">
                <a:ea typeface="宋体" panose="02010600030101010101" pitchFamily="2" charset="-122"/>
                <a:sym typeface="+mn-ea"/>
              </a:rPr>
              <a:t>       MOV  30H，A     ；结果存回30H</a:t>
            </a:r>
            <a:endParaRPr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30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5245" y="946150"/>
            <a:ext cx="1021143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MOV  R2，#04H     ；字节长度→R2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MOV  R0，#30H   ；一个加数首地址→R0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MOV  R1，#40H   ；另一个加数首地址→R1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CLR  C            ；清进位位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LOOP：MOV  A，@R0     ；取一个加数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ADDC  A，@R1     ；两个加数带进位位相加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DA  A             ；十进制调整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MOV  @R0，A     ；存放结果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INC  R0            ；指向下一个字节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INC  R1            ；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DJNZ  R2，LOOP   ；数据块长度减1，不等于0，继续查找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RET</a:t>
            </a:r>
            <a:endParaRPr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501775" y="1069340"/>
            <a:ext cx="87871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1、  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指</a:t>
            </a:r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       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令：</a:t>
            </a:r>
            <a:r>
              <a:rPr lang="zh-CN" sz="2800" b="0">
                <a:ea typeface="宋体" panose="02010600030101010101" pitchFamily="2" charset="-122"/>
              </a:rPr>
              <a:t>CPU根据人的意图来执行某种操作的命令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solidFill>
                  <a:srgbClr val="471CFC"/>
                </a:solidFill>
                <a:ea typeface="宋体" panose="02010600030101010101" pitchFamily="2" charset="-122"/>
              </a:rPr>
              <a:t>指令系统：</a:t>
            </a:r>
            <a:r>
              <a:rPr lang="zh-CN" sz="2800" b="0">
                <a:ea typeface="宋体" panose="02010600030101010101" pitchFamily="2" charset="-122"/>
              </a:rPr>
              <a:t>一台计算机所能执行的全部指令集合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机器语言：</a:t>
            </a:r>
            <a:r>
              <a:rPr lang="zh-CN" sz="2800" b="0">
                <a:ea typeface="宋体" panose="02010600030101010101" pitchFamily="2" charset="-122"/>
              </a:rPr>
              <a:t>用二进制编码表示，计算机能直接识别和执行的语言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solidFill>
                  <a:srgbClr val="471CFC"/>
                </a:solidFill>
                <a:ea typeface="宋体" panose="02010600030101010101" pitchFamily="2" charset="-122"/>
              </a:rPr>
              <a:t>汇编语言：</a:t>
            </a:r>
            <a:r>
              <a:rPr lang="zh-CN" sz="2800" b="0">
                <a:ea typeface="宋体" panose="02010600030101010101" pitchFamily="2" charset="-122"/>
              </a:rPr>
              <a:t>用助记符、符号和数字来表示指令的程序语言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高级语言：</a:t>
            </a:r>
            <a:r>
              <a:rPr lang="zh-CN" sz="2800" b="0">
                <a:ea typeface="宋体" panose="02010600030101010101" pitchFamily="2" charset="-122"/>
              </a:rPr>
              <a:t>独立于机器的，在编程时不需要对机器结构及其指令系统有深入了解的通用性语言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31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5245" y="946150"/>
            <a:ext cx="1021143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MOV  R2，#08H     ；数据块长度→R2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MOV  R0，#30H   ；数据块目的地址→R0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MOV  DPTR，#2000H  ；数据块源地址→DPTR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LOOP：MOVX  A，@ DPTR     ；传送一个数据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MOV  @R0，A        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INC  DPTR          ；指向下一个数据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INC  R0            ；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DJNZ  R2，LOOP   ；数据块长度减1，没传送完，继续传送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RET</a:t>
            </a:r>
            <a:endParaRPr lang="en-US"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32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5245" y="946150"/>
            <a:ext cx="1021143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（1）MOV  R0，0FH    ；2字节，2周期    4字节4周期（差）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MOV  B，R0       ；2字节，2周期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（2）MOV  R0，#0FH    ；2字节，1周期    4字节3周期（中）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MOV  B，@R0     ；2字节，2周期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（3）MOV  B，#0FH    ；3字节，2周期    3字节2周期（好）</a:t>
            </a:r>
            <a:endParaRPr lang="en-US"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33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5245" y="946150"/>
            <a:ext cx="1021143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（1）功能是将片内RAM中50H~51H单元清0。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（2）7A0A （对于立即数寻址，后面一个字节存放的是立即数）   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  7850 （第一个字节的后三位是寄存器，前一个条指令是010也就是指的R2，在这里是R0，所以应该是78，后一个字节存放的是立即数）    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   DAFC  （这里涉及到偏移量的计算，可以参考书上56页）</a:t>
            </a:r>
            <a:endParaRPr lang="en-US"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34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5245" y="946150"/>
            <a:ext cx="1021143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INC  @R0     ；（7EH）=00H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INC  R0     ；（R0）=7FH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INC  @R0     ；（7FH）=39H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INC  DPTR    ；（DPTR）=10FFH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 INC  DPTR    ；（DPTR）=1100H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INC  DPTR    ；（DPTR）=1101H</a:t>
            </a:r>
            <a:endParaRPr lang="en-US"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35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6670" y="610870"/>
            <a:ext cx="10211435" cy="6123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MOV   R0，#40H      ；40H→R0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MOV   A，@R0        ；98H→A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INC     R0              ；41H→R0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ADD    A，@R0        ；98H+（41H）=47H→A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INC     R0               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MOV   @R0，A          ；结果存入42H单元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CLR     A               ；清A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ADDC  A，#0           ；进位位存入A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INC     R0 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MOV  @R0，A         ；进位位存入43H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功能：</a:t>
            </a:r>
            <a:r>
              <a:rPr lang="en-US" sz="2800">
                <a:ea typeface="宋体" panose="02010600030101010101" pitchFamily="2" charset="-122"/>
                <a:sym typeface="+mn-ea"/>
              </a:rPr>
              <a:t>将40H，41H单元中的内容相加结果放在42H单元，进位放在43H单元，（R0）=43H，（A）=1，（40H）=98H，（41H）=AFH，（42H）=47H，（43H）=01H</a:t>
            </a:r>
            <a:endParaRPr lang="en-US"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2425" y="85026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36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6670" y="610870"/>
            <a:ext cx="1021143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MOV   A，61H       ；F2H→A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MOV   B，#02H         ；02H→B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MUL  AB               ；F2H&amp;times;O2H=E4H→A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ADD A，62H            ；积的低8位加上CCH→A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MOV  63H，A           ；结果送62H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CLR  A                ；清A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ADDC  A，B            ；积的高8位加进位位→A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ea typeface="宋体" panose="02010600030101010101" pitchFamily="2" charset="-122"/>
                <a:sym typeface="+mn-ea"/>
              </a:rPr>
              <a:t>       MOV  64H，A           ；结果送64H</a:t>
            </a:r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功能：</a:t>
            </a:r>
            <a:r>
              <a:rPr lang="en-US" sz="2800">
                <a:ea typeface="宋体" panose="02010600030101010101" pitchFamily="2" charset="-122"/>
                <a:sym typeface="+mn-ea"/>
              </a:rPr>
              <a:t>将61H单元的内容乘2，低8位再加上62H单元的内容放入63H，将结果的高8位放在64H单元。（A）=02H，（B）=01H，（61H）=F2H，（62H）=CCH，（63H）=B0H，（64H）=02H</a:t>
            </a:r>
            <a:endParaRPr lang="en-US" sz="2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501775" y="1069340"/>
            <a:ext cx="87871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3、  操作码   [目的操作数]  [，源操作数]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7925" y="2880360"/>
            <a:ext cx="26828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MOV    A，40H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99970" y="2091055"/>
            <a:ext cx="16173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例如：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777875" y="783590"/>
            <a:ext cx="27584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875" y="1246505"/>
            <a:ext cx="1120013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寻址方式     </a:t>
            </a:r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       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寻址空间  </a:t>
            </a:r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                                                   </a:t>
            </a:r>
            <a:r>
              <a:rPr lang="zh-CN" sz="28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寻址</a:t>
            </a:r>
            <a:r>
              <a:rPr lang="zh-CN" sz="28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范围</a:t>
            </a:r>
            <a:endParaRPr lang="zh-CN" sz="2800" b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indent="0"/>
            <a:r>
              <a:rPr lang="zh-CN" altLang="en-US" sz="2800" b="0">
                <a:ea typeface="宋体" panose="02010600030101010101" pitchFamily="2" charset="-122"/>
              </a:rPr>
              <a:t>立即数寻址  </a:t>
            </a:r>
            <a:r>
              <a:rPr lang="en-US" altLang="zh-CN" sz="2800" b="0">
                <a:ea typeface="宋体" panose="02010600030101010101" pitchFamily="2" charset="-122"/>
              </a:rPr>
              <a:t>       </a:t>
            </a:r>
            <a:r>
              <a:rPr lang="zh-CN" altLang="en-US" sz="2800" b="0">
                <a:ea typeface="宋体" panose="02010600030101010101" pitchFamily="2" charset="-122"/>
              </a:rPr>
              <a:t>程序存储器ROM   </a:t>
            </a:r>
            <a:r>
              <a:rPr lang="en-US" altLang="zh-CN" sz="2800" b="0">
                <a:ea typeface="宋体" panose="02010600030101010101" pitchFamily="2" charset="-122"/>
              </a:rPr>
              <a:t>                                            </a:t>
            </a:r>
            <a:r>
              <a:rPr lang="en-US" altLang="zh-CN" sz="2800" b="0">
                <a:solidFill>
                  <a:srgbClr val="471CFC"/>
                </a:solidFill>
                <a:ea typeface="宋体" panose="02010600030101010101" pitchFamily="2" charset="-122"/>
              </a:rPr>
              <a:t>64K</a:t>
            </a:r>
            <a:endParaRPr lang="zh-CN" altLang="en-US" sz="2800" b="0">
              <a:ea typeface="宋体" panose="02010600030101010101" pitchFamily="2" charset="-122"/>
            </a:endParaRPr>
          </a:p>
          <a:p>
            <a:pPr indent="0"/>
            <a:r>
              <a:rPr lang="zh-CN" altLang="en-US" sz="2800" b="0">
                <a:ea typeface="宋体" panose="02010600030101010101" pitchFamily="2" charset="-122"/>
              </a:rPr>
              <a:t>直接寻址 </a:t>
            </a:r>
            <a:r>
              <a:rPr lang="en-US" altLang="zh-CN" sz="2800" b="0">
                <a:ea typeface="宋体" panose="02010600030101010101" pitchFamily="2" charset="-122"/>
              </a:rPr>
              <a:t>            </a:t>
            </a:r>
            <a:r>
              <a:rPr lang="zh-CN" altLang="en-US" sz="2800" b="0">
                <a:ea typeface="宋体" panose="02010600030101010101" pitchFamily="2" charset="-122"/>
              </a:rPr>
              <a:t>片内RAM低128B、特殊功能寄存器</a:t>
            </a:r>
            <a:r>
              <a:rPr lang="en-US" altLang="zh-CN" sz="2800" b="0">
                <a:ea typeface="宋体" panose="02010600030101010101" pitchFamily="2" charset="-122"/>
              </a:rPr>
              <a:t>           </a:t>
            </a:r>
            <a:r>
              <a:rPr lang="en-US" altLang="zh-CN" sz="2800" b="0">
                <a:solidFill>
                  <a:srgbClr val="471CFC"/>
                </a:solidFill>
                <a:ea typeface="宋体" panose="02010600030101010101" pitchFamily="2" charset="-122"/>
              </a:rPr>
              <a:t>128B+SFR</a:t>
            </a:r>
            <a:endParaRPr lang="zh-CN" altLang="en-US" sz="2800" b="0">
              <a:ea typeface="宋体" panose="02010600030101010101" pitchFamily="2" charset="-122"/>
            </a:endParaRPr>
          </a:p>
          <a:p>
            <a:pPr indent="0"/>
            <a:r>
              <a:rPr lang="zh-CN" altLang="en-US" sz="2800" b="0">
                <a:ea typeface="宋体" panose="02010600030101010101" pitchFamily="2" charset="-122"/>
              </a:rPr>
              <a:t>寄存器寻址  </a:t>
            </a:r>
            <a:r>
              <a:rPr lang="en-US" altLang="zh-CN" sz="2800" b="0">
                <a:ea typeface="宋体" panose="02010600030101010101" pitchFamily="2" charset="-122"/>
              </a:rPr>
              <a:t>       </a:t>
            </a:r>
            <a:r>
              <a:rPr lang="zh-CN" altLang="en-US" sz="2800" b="0">
                <a:ea typeface="宋体" panose="02010600030101010101" pitchFamily="2" charset="-122"/>
              </a:rPr>
              <a:t>工作寄存器R0-R7、A、B、C、DPTR </a:t>
            </a:r>
            <a:r>
              <a:rPr lang="en-US" altLang="zh-CN" sz="2800" b="0">
                <a:ea typeface="宋体" panose="02010600030101010101" pitchFamily="2" charset="-122"/>
              </a:rPr>
              <a:t>        </a:t>
            </a:r>
            <a:r>
              <a:rPr lang="en-US" altLang="zh-CN" sz="2800" b="0">
                <a:solidFill>
                  <a:srgbClr val="471CFC"/>
                </a:solidFill>
                <a:ea typeface="宋体" panose="02010600030101010101" pitchFamily="2" charset="-122"/>
              </a:rPr>
              <a:t>SFR</a:t>
            </a:r>
            <a:r>
              <a:rPr lang="zh-CN" altLang="en-US" sz="2800" b="0">
                <a:solidFill>
                  <a:srgbClr val="471CFC"/>
                </a:solidFill>
                <a:ea typeface="宋体" panose="02010600030101010101" pitchFamily="2" charset="-122"/>
              </a:rPr>
              <a:t>  </a:t>
            </a:r>
            <a:endParaRPr lang="zh-CN" altLang="en-US" sz="2800" b="0">
              <a:ea typeface="宋体" panose="02010600030101010101" pitchFamily="2" charset="-122"/>
            </a:endParaRPr>
          </a:p>
          <a:p>
            <a:pPr indent="0"/>
            <a:r>
              <a:rPr lang="zh-CN" altLang="en-US" sz="2800" b="0">
                <a:ea typeface="宋体" panose="02010600030101010101" pitchFamily="2" charset="-122"/>
              </a:rPr>
              <a:t>寄存器间接寻址  片内RAM低128B、片外RAM  </a:t>
            </a:r>
            <a:r>
              <a:rPr lang="en-US" altLang="zh-CN" sz="2800" b="0">
                <a:ea typeface="宋体" panose="02010600030101010101" pitchFamily="2" charset="-122"/>
              </a:rPr>
              <a:t>                    </a:t>
            </a:r>
            <a:r>
              <a:rPr lang="en-US" altLang="zh-CN" sz="2800" b="0">
                <a:solidFill>
                  <a:srgbClr val="471CFC"/>
                </a:solidFill>
                <a:ea typeface="宋体" panose="02010600030101010101" pitchFamily="2" charset="-122"/>
              </a:rPr>
              <a:t>128+64K</a:t>
            </a:r>
            <a:r>
              <a:rPr lang="zh-CN" altLang="en-US" sz="2800" b="0">
                <a:ea typeface="宋体" panose="02010600030101010101" pitchFamily="2" charset="-122"/>
              </a:rPr>
              <a:t>  </a:t>
            </a:r>
            <a:endParaRPr lang="zh-CN" altLang="en-US" sz="2800" b="0">
              <a:ea typeface="宋体" panose="02010600030101010101" pitchFamily="2" charset="-122"/>
            </a:endParaRPr>
          </a:p>
          <a:p>
            <a:pPr indent="0"/>
            <a:r>
              <a:rPr lang="zh-CN" altLang="en-US" sz="2800" b="0">
                <a:ea typeface="宋体" panose="02010600030101010101" pitchFamily="2" charset="-122"/>
              </a:rPr>
              <a:t>变址寻址       </a:t>
            </a:r>
            <a:r>
              <a:rPr lang="en-US" altLang="zh-CN" sz="2800" b="0">
                <a:ea typeface="宋体" panose="02010600030101010101" pitchFamily="2" charset="-122"/>
              </a:rPr>
              <a:t>      </a:t>
            </a:r>
            <a:r>
              <a:rPr lang="zh-CN" altLang="en-US" sz="2800" b="0">
                <a:ea typeface="宋体" panose="02010600030101010101" pitchFamily="2" charset="-122"/>
              </a:rPr>
              <a:t>程序存储器（@A+PC,@A+DPTR） </a:t>
            </a:r>
            <a:r>
              <a:rPr lang="en-US" altLang="zh-CN" sz="2800" b="0">
                <a:ea typeface="宋体" panose="02010600030101010101" pitchFamily="2" charset="-122"/>
              </a:rPr>
              <a:t>          </a:t>
            </a:r>
            <a:r>
              <a:rPr lang="en-US" altLang="zh-CN" sz="2800" b="0">
                <a:solidFill>
                  <a:srgbClr val="471CFC"/>
                </a:solidFill>
                <a:ea typeface="宋体" panose="02010600030101010101" pitchFamily="2" charset="-122"/>
              </a:rPr>
              <a:t>64K</a:t>
            </a:r>
            <a:endParaRPr lang="zh-CN" altLang="en-US" sz="2800" b="0">
              <a:ea typeface="宋体" panose="02010600030101010101" pitchFamily="2" charset="-122"/>
            </a:endParaRPr>
          </a:p>
          <a:p>
            <a:pPr indent="0"/>
            <a:r>
              <a:rPr lang="zh-CN" altLang="en-US" sz="2800" b="0">
                <a:ea typeface="宋体" panose="02010600030101010101" pitchFamily="2" charset="-122"/>
              </a:rPr>
              <a:t>相对寻址  </a:t>
            </a:r>
            <a:r>
              <a:rPr lang="en-US" altLang="zh-CN" sz="2800" b="0">
                <a:ea typeface="宋体" panose="02010600030101010101" pitchFamily="2" charset="-122"/>
              </a:rPr>
              <a:t>         </a:t>
            </a:r>
            <a:r>
              <a:rPr lang="zh-CN" altLang="en-US" sz="2800" b="0">
                <a:ea typeface="宋体" panose="02010600030101010101" pitchFamily="2" charset="-122"/>
              </a:rPr>
              <a:t> </a:t>
            </a:r>
            <a:r>
              <a:rPr lang="en-US" altLang="zh-CN" sz="2800" b="0">
                <a:ea typeface="宋体" panose="02010600030101010101" pitchFamily="2" charset="-122"/>
              </a:rPr>
              <a:t> </a:t>
            </a:r>
            <a:r>
              <a:rPr lang="zh-CN" altLang="en-US" sz="2800" b="0">
                <a:ea typeface="宋体" panose="02010600030101010101" pitchFamily="2" charset="-122"/>
              </a:rPr>
              <a:t>程序存储器256B范围（PC+偏移量）</a:t>
            </a:r>
            <a:r>
              <a:rPr lang="en-US" altLang="zh-CN" sz="2800" b="0">
                <a:ea typeface="宋体" panose="02010600030101010101" pitchFamily="2" charset="-122"/>
              </a:rPr>
              <a:t>       </a:t>
            </a:r>
            <a:r>
              <a:rPr lang="en-US" altLang="zh-CN" sz="2800" b="0">
                <a:solidFill>
                  <a:srgbClr val="471CFC"/>
                </a:solidFill>
                <a:ea typeface="宋体" panose="02010600030101010101" pitchFamily="2" charset="-122"/>
              </a:rPr>
              <a:t>-128</a:t>
            </a:r>
            <a:r>
              <a:rPr lang="en-US" altLang="zh-CN" sz="2800" b="0">
                <a:ea typeface="宋体" panose="02010600030101010101" pitchFamily="2" charset="-122"/>
              </a:rPr>
              <a:t>--</a:t>
            </a:r>
            <a:r>
              <a:rPr lang="en-US" altLang="zh-CN" sz="2800" b="0">
                <a:solidFill>
                  <a:srgbClr val="471CFC"/>
                </a:solidFill>
                <a:ea typeface="宋体" panose="02010600030101010101" pitchFamily="2" charset="-122"/>
              </a:rPr>
              <a:t>+127</a:t>
            </a:r>
            <a:endParaRPr lang="zh-CN" altLang="en-US" sz="2800" b="0">
              <a:solidFill>
                <a:srgbClr val="471CFC"/>
              </a:solidFill>
              <a:ea typeface="宋体" panose="02010600030101010101" pitchFamily="2" charset="-122"/>
            </a:endParaRPr>
          </a:p>
          <a:p>
            <a:pPr indent="0"/>
            <a:r>
              <a:rPr lang="zh-CN" altLang="en-US" sz="2800" b="0">
                <a:ea typeface="宋体" panose="02010600030101010101" pitchFamily="2" charset="-122"/>
              </a:rPr>
              <a:t>位寻址   </a:t>
            </a:r>
            <a:r>
              <a:rPr lang="en-US" altLang="zh-CN" sz="2800" b="0">
                <a:ea typeface="宋体" panose="02010600030101010101" pitchFamily="2" charset="-122"/>
              </a:rPr>
              <a:t>             </a:t>
            </a:r>
            <a:r>
              <a:rPr lang="zh-CN" altLang="en-US" sz="2800" b="0">
                <a:ea typeface="宋体" panose="02010600030101010101" pitchFamily="2" charset="-122"/>
              </a:rPr>
              <a:t>片内RAM的20H-2FH字节地址、部分SFR</a:t>
            </a:r>
            <a:r>
              <a:rPr lang="en-US" altLang="zh-CN" sz="2800" b="0">
                <a:ea typeface="宋体" panose="02010600030101010101" pitchFamily="2" charset="-122"/>
              </a:rPr>
              <a:t>    </a:t>
            </a:r>
            <a:endParaRPr lang="en-US" altLang="zh-CN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777875" y="783590"/>
            <a:ext cx="27584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575" y="1181735"/>
            <a:ext cx="7683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solidFill>
                  <a:srgbClr val="471CFC"/>
                </a:solidFill>
                <a:ea typeface="宋体" panose="02010600030101010101" pitchFamily="2" charset="-122"/>
                <a:sym typeface="+mn-ea"/>
              </a:rPr>
              <a:t>SFR：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直接寻址，位寻址，寄存器寻址；</a:t>
            </a:r>
            <a:endParaRPr lang="en-US" altLang="zh-CN" sz="2800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0985" y="1958340"/>
            <a:ext cx="16173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例如：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25575" y="3133090"/>
            <a:ext cx="7683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solidFill>
                  <a:srgbClr val="471CFC"/>
                </a:solidFill>
                <a:ea typeface="宋体" panose="02010600030101010101" pitchFamily="2" charset="-122"/>
                <a:sym typeface="+mn-ea"/>
              </a:rPr>
              <a:t>片外RAM：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寄存器间接寻址</a:t>
            </a:r>
            <a:endParaRPr lang="en-US" altLang="zh-CN" sz="2800" b="0"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0985" y="4213225"/>
            <a:ext cx="16173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例如：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99720" y="79311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7475" y="702310"/>
            <a:ext cx="10519410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>
                <a:solidFill>
                  <a:srgbClr val="471CFC"/>
                </a:solidFill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800">
                <a:solidFill>
                  <a:srgbClr val="471CFC"/>
                </a:solidFill>
                <a:ea typeface="宋体" panose="02010600030101010101" pitchFamily="2" charset="-122"/>
                <a:sym typeface="+mn-ea"/>
              </a:rPr>
              <a:t>MOV    A，40H  ；直接寻址   （40H）→A</a:t>
            </a:r>
            <a:endParaRPr lang="zh-CN" altLang="en-US" sz="2800">
              <a:solidFill>
                <a:srgbClr val="471CFC"/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R0，A    ；寄存器寻址   （A）→R0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P1，#0F0H  ；立即数寻址   0F0→P1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@R0,30H  ；直接寻址 （30H） →（R0）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DPTR,#3848H  ；立即数寻址   3848H→DPTR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40H,38H    ；直接寻址（38H） →40H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R0,30H     ；直接寻址 （30H） →R0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P0,R0      ；寄存器寻址   （ R0 ）→P0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18H，#30H  ；立即数寻址   30H→18H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A，@R0    ；寄存器间接寻址 ((R0)) →A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   MOV   P2，P1     ；直接寻址 （P1）→P2</a:t>
            </a:r>
            <a:endParaRPr lang="en-US" altLang="zh-CN" sz="2800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3860" y="5765800"/>
            <a:ext cx="902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注意：→左边是内容，右边是单元直接寻址，位寻址，寄存器寻址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99720" y="79311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7290" y="902970"/>
            <a:ext cx="484505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最后结果：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（R0）=38H，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（A）=40H，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（P0）=38H，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（P1）=（P2）=0F0H，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（DPTR）=3848H，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（18H）=30H，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（30H）=38H，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（38H）=40H，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（40H）=40H，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（48H）=38H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99720" y="793115"/>
            <a:ext cx="647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、  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7290" y="902970"/>
            <a:ext cx="5870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用直接寻址，寄存器寻址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位寻址，</a:t>
            </a:r>
            <a:endParaRPr lang="en-US" altLang="zh-CN" sz="2800" b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290" y="1819275"/>
            <a:ext cx="33978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字节地址是间断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的</a:t>
            </a:r>
            <a:endParaRPr lang="en-US" altLang="zh-CN" sz="2800" b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5240" y="2736215"/>
            <a:ext cx="5870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ea typeface="宋体" panose="02010600030101010101" pitchFamily="2" charset="-122"/>
                <a:sym typeface="+mn-ea"/>
              </a:rPr>
              <a:t>位地址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也是间断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的</a:t>
            </a:r>
            <a:endParaRPr lang="en-US" altLang="zh-CN" sz="2800" b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2455" y="1934210"/>
            <a:ext cx="33978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>
                <a:ea typeface="宋体" panose="02010600030101010101" pitchFamily="2" charset="-122"/>
                <a:sym typeface="+mn-ea"/>
              </a:rPr>
              <a:t>P40--P41</a:t>
            </a:r>
            <a:endParaRPr lang="en-US" altLang="zh-CN" sz="2800" b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7193</Words>
  <Application>WPS 演示</Application>
  <PresentationFormat>宽屏</PresentationFormat>
  <Paragraphs>384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Arial</vt:lpstr>
      <vt:lpstr>宋体</vt:lpstr>
      <vt:lpstr>Wingdings</vt:lpstr>
      <vt:lpstr>Cambria Math</vt:lpstr>
      <vt:lpstr>华文新魏</vt:lpstr>
      <vt:lpstr>微软雅黑</vt:lpstr>
      <vt:lpstr>Times New Roman</vt:lpstr>
      <vt:lpstr>黑体</vt:lpstr>
      <vt:lpstr>Algerian</vt:lpstr>
      <vt:lpstr>Juice ITC</vt:lpstr>
      <vt:lpstr>Monotype Corsiva</vt:lpstr>
      <vt:lpstr>Adobe Devanagari</vt:lpstr>
      <vt:lpstr>SWAstro</vt:lpstr>
      <vt:lpstr>楷体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强</dc:creator>
  <cp:lastModifiedBy>ECNU</cp:lastModifiedBy>
  <cp:revision>734</cp:revision>
  <dcterms:created xsi:type="dcterms:W3CDTF">2020-10-12T10:01:00Z</dcterms:created>
  <dcterms:modified xsi:type="dcterms:W3CDTF">2022-04-01T01:47:20Z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ED32D051E3C146FEBFA7D17E8CD1DFA2</vt:lpwstr>
  </property>
  <property fmtid="{D5CDD505-2E9C-101B-9397-08002B2CF9AE}" pid="3" name="KSOProductBuildVer">
    <vt:lpwstr>2052-11.1.0.11365</vt:lpwstr>
  </property>
</Properties>
</file>