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56"/>
  </p:notesMasterIdLst>
  <p:handoutMasterIdLst>
    <p:handoutMasterId r:id="rId157"/>
  </p:handoutMasterIdLst>
  <p:sldIdLst>
    <p:sldId id="328" r:id="rId2"/>
    <p:sldId id="316" r:id="rId3"/>
    <p:sldId id="314" r:id="rId4"/>
    <p:sldId id="1070" r:id="rId5"/>
    <p:sldId id="1072" r:id="rId6"/>
    <p:sldId id="462" r:id="rId7"/>
    <p:sldId id="1076" r:id="rId8"/>
    <p:sldId id="1075" r:id="rId9"/>
    <p:sldId id="1077" r:id="rId10"/>
    <p:sldId id="463" r:id="rId11"/>
    <p:sldId id="464" r:id="rId12"/>
    <p:sldId id="1078" r:id="rId13"/>
    <p:sldId id="1100" r:id="rId14"/>
    <p:sldId id="1097" r:id="rId15"/>
    <p:sldId id="1101" r:id="rId16"/>
    <p:sldId id="1102" r:id="rId17"/>
    <p:sldId id="469" r:id="rId18"/>
    <p:sldId id="470" r:id="rId19"/>
    <p:sldId id="471" r:id="rId20"/>
    <p:sldId id="472" r:id="rId21"/>
    <p:sldId id="1098" r:id="rId22"/>
    <p:sldId id="474" r:id="rId23"/>
    <p:sldId id="475" r:id="rId24"/>
    <p:sldId id="476" r:id="rId25"/>
    <p:sldId id="477" r:id="rId26"/>
    <p:sldId id="479" r:id="rId27"/>
    <p:sldId id="1099" r:id="rId28"/>
    <p:sldId id="478" r:id="rId29"/>
    <p:sldId id="480" r:id="rId30"/>
    <p:sldId id="1074" r:id="rId31"/>
    <p:sldId id="1103" r:id="rId32"/>
    <p:sldId id="1104" r:id="rId33"/>
    <p:sldId id="1105" r:id="rId34"/>
    <p:sldId id="1106" r:id="rId35"/>
    <p:sldId id="1107" r:id="rId36"/>
    <p:sldId id="1108" r:id="rId37"/>
    <p:sldId id="1096" r:id="rId38"/>
    <p:sldId id="841" r:id="rId39"/>
    <p:sldId id="487" r:id="rId40"/>
    <p:sldId id="488" r:id="rId41"/>
    <p:sldId id="490" r:id="rId42"/>
    <p:sldId id="491" r:id="rId43"/>
    <p:sldId id="494" r:id="rId44"/>
    <p:sldId id="496" r:id="rId45"/>
    <p:sldId id="498" r:id="rId46"/>
    <p:sldId id="500" r:id="rId47"/>
    <p:sldId id="502" r:id="rId48"/>
    <p:sldId id="504" r:id="rId49"/>
    <p:sldId id="507" r:id="rId50"/>
    <p:sldId id="509" r:id="rId51"/>
    <p:sldId id="512" r:id="rId52"/>
    <p:sldId id="515" r:id="rId53"/>
    <p:sldId id="1109" r:id="rId54"/>
    <p:sldId id="1110" r:id="rId55"/>
    <p:sldId id="1111" r:id="rId56"/>
    <p:sldId id="1112" r:id="rId57"/>
    <p:sldId id="1113" r:id="rId58"/>
    <p:sldId id="1114" r:id="rId59"/>
    <p:sldId id="1115" r:id="rId60"/>
    <p:sldId id="1116" r:id="rId61"/>
    <p:sldId id="1117" r:id="rId62"/>
    <p:sldId id="1118" r:id="rId63"/>
    <p:sldId id="1119" r:id="rId64"/>
    <p:sldId id="1120" r:id="rId65"/>
    <p:sldId id="1121" r:id="rId66"/>
    <p:sldId id="1122" r:id="rId67"/>
    <p:sldId id="1123" r:id="rId68"/>
    <p:sldId id="1124" r:id="rId69"/>
    <p:sldId id="1125" r:id="rId70"/>
    <p:sldId id="1126" r:id="rId71"/>
    <p:sldId id="1127" r:id="rId72"/>
    <p:sldId id="1128" r:id="rId73"/>
    <p:sldId id="1129" r:id="rId74"/>
    <p:sldId id="1131" r:id="rId75"/>
    <p:sldId id="1132" r:id="rId76"/>
    <p:sldId id="1133" r:id="rId77"/>
    <p:sldId id="1134" r:id="rId78"/>
    <p:sldId id="1135" r:id="rId79"/>
    <p:sldId id="1073" r:id="rId80"/>
    <p:sldId id="1136" r:id="rId81"/>
    <p:sldId id="1137" r:id="rId82"/>
    <p:sldId id="1138" r:id="rId83"/>
    <p:sldId id="1139" r:id="rId84"/>
    <p:sldId id="1140" r:id="rId85"/>
    <p:sldId id="1141" r:id="rId86"/>
    <p:sldId id="1142" r:id="rId87"/>
    <p:sldId id="1080" r:id="rId88"/>
    <p:sldId id="1081" r:id="rId89"/>
    <p:sldId id="1082" r:id="rId90"/>
    <p:sldId id="1143" r:id="rId91"/>
    <p:sldId id="1083" r:id="rId92"/>
    <p:sldId id="1084" r:id="rId93"/>
    <p:sldId id="1144" r:id="rId94"/>
    <p:sldId id="1085" r:id="rId95"/>
    <p:sldId id="1086" r:id="rId96"/>
    <p:sldId id="1087" r:id="rId97"/>
    <p:sldId id="1130" r:id="rId98"/>
    <p:sldId id="1071" r:id="rId99"/>
    <p:sldId id="1089" r:id="rId100"/>
    <p:sldId id="1090" r:id="rId101"/>
    <p:sldId id="1091" r:id="rId102"/>
    <p:sldId id="1095" r:id="rId103"/>
    <p:sldId id="1092" r:id="rId104"/>
    <p:sldId id="1093" r:id="rId105"/>
    <p:sldId id="1094" r:id="rId106"/>
    <p:sldId id="1145" r:id="rId107"/>
    <p:sldId id="560" r:id="rId108"/>
    <p:sldId id="563" r:id="rId109"/>
    <p:sldId id="981" r:id="rId110"/>
    <p:sldId id="564" r:id="rId111"/>
    <p:sldId id="980" r:id="rId112"/>
    <p:sldId id="950" r:id="rId113"/>
    <p:sldId id="570" r:id="rId114"/>
    <p:sldId id="571" r:id="rId115"/>
    <p:sldId id="573" r:id="rId116"/>
    <p:sldId id="575" r:id="rId117"/>
    <p:sldId id="576" r:id="rId118"/>
    <p:sldId id="579" r:id="rId119"/>
    <p:sldId id="580" r:id="rId120"/>
    <p:sldId id="951" r:id="rId121"/>
    <p:sldId id="585" r:id="rId122"/>
    <p:sldId id="589" r:id="rId123"/>
    <p:sldId id="953" r:id="rId124"/>
    <p:sldId id="591" r:id="rId125"/>
    <p:sldId id="954" r:id="rId126"/>
    <p:sldId id="1146" r:id="rId127"/>
    <p:sldId id="1147" r:id="rId128"/>
    <p:sldId id="1148" r:id="rId129"/>
    <p:sldId id="598" r:id="rId130"/>
    <p:sldId id="600" r:id="rId131"/>
    <p:sldId id="955" r:id="rId132"/>
    <p:sldId id="983" r:id="rId133"/>
    <p:sldId id="606" r:id="rId134"/>
    <p:sldId id="609" r:id="rId135"/>
    <p:sldId id="612" r:id="rId136"/>
    <p:sldId id="984" r:id="rId137"/>
    <p:sldId id="1149" r:id="rId138"/>
    <p:sldId id="1150" r:id="rId139"/>
    <p:sldId id="1151" r:id="rId140"/>
    <p:sldId id="1152" r:id="rId141"/>
    <p:sldId id="1153" r:id="rId142"/>
    <p:sldId id="1154" r:id="rId143"/>
    <p:sldId id="1155" r:id="rId144"/>
    <p:sldId id="1156" r:id="rId145"/>
    <p:sldId id="1157" r:id="rId146"/>
    <p:sldId id="1158" r:id="rId147"/>
    <p:sldId id="1159" r:id="rId148"/>
    <p:sldId id="1079" r:id="rId149"/>
    <p:sldId id="1160" r:id="rId150"/>
    <p:sldId id="1161" r:id="rId151"/>
    <p:sldId id="1162" r:id="rId152"/>
    <p:sldId id="1163" r:id="rId153"/>
    <p:sldId id="1164" r:id="rId154"/>
    <p:sldId id="1165" r:id="rId15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3264">
          <p15:clr>
            <a:srgbClr val="A4A3A4"/>
          </p15:clr>
        </p15:guide>
        <p15:guide id="2" pos="44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0000"/>
    <a:srgbClr val="FF9900"/>
    <a:srgbClr val="00CC00"/>
    <a:srgbClr val="CC6600"/>
    <a:srgbClr val="FFFF00"/>
    <a:srgbClr val="FFCC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4819" autoAdjust="0"/>
  </p:normalViewPr>
  <p:slideViewPr>
    <p:cSldViewPr>
      <p:cViewPr varScale="1">
        <p:scale>
          <a:sx n="108" d="100"/>
          <a:sy n="108" d="100"/>
        </p:scale>
        <p:origin x="1434" y="144"/>
      </p:cViewPr>
      <p:guideLst>
        <p:guide orient="horz" pos="3264"/>
        <p:guide pos="446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4.xml"/><Relationship Id="rId13" Type="http://schemas.openxmlformats.org/officeDocument/2006/relationships/slide" Target="slides/slide149.xml"/><Relationship Id="rId3" Type="http://schemas.openxmlformats.org/officeDocument/2006/relationships/slide" Target="slides/slide88.xml"/><Relationship Id="rId7" Type="http://schemas.openxmlformats.org/officeDocument/2006/relationships/slide" Target="slides/slide143.xml"/><Relationship Id="rId12" Type="http://schemas.openxmlformats.org/officeDocument/2006/relationships/slide" Target="slides/slide148.xml"/><Relationship Id="rId17" Type="http://schemas.openxmlformats.org/officeDocument/2006/relationships/slide" Target="slides/slide153.xml"/><Relationship Id="rId2" Type="http://schemas.openxmlformats.org/officeDocument/2006/relationships/slide" Target="slides/slide65.xml"/><Relationship Id="rId16" Type="http://schemas.openxmlformats.org/officeDocument/2006/relationships/slide" Target="slides/slide152.xml"/><Relationship Id="rId1" Type="http://schemas.openxmlformats.org/officeDocument/2006/relationships/slide" Target="slides/slide44.xml"/><Relationship Id="rId6" Type="http://schemas.openxmlformats.org/officeDocument/2006/relationships/slide" Target="slides/slide130.xml"/><Relationship Id="rId11" Type="http://schemas.openxmlformats.org/officeDocument/2006/relationships/slide" Target="slides/slide147.xml"/><Relationship Id="rId5" Type="http://schemas.openxmlformats.org/officeDocument/2006/relationships/slide" Target="slides/slide129.xml"/><Relationship Id="rId15" Type="http://schemas.openxmlformats.org/officeDocument/2006/relationships/slide" Target="slides/slide151.xml"/><Relationship Id="rId10" Type="http://schemas.openxmlformats.org/officeDocument/2006/relationships/slide" Target="slides/slide146.xml"/><Relationship Id="rId4" Type="http://schemas.openxmlformats.org/officeDocument/2006/relationships/slide" Target="slides/slide128.xml"/><Relationship Id="rId9" Type="http://schemas.openxmlformats.org/officeDocument/2006/relationships/slide" Target="slides/slide145.xml"/><Relationship Id="rId14" Type="http://schemas.openxmlformats.org/officeDocument/2006/relationships/slide" Target="slides/slide1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88A3786A-4D18-4F5D-ADA7-4FA5D7415496}" type="datetime1">
              <a:rPr lang="zh-CN" altLang="en-US"/>
              <a:pPr>
                <a:defRPr/>
              </a:pPr>
              <a:t>2020/2/25</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D5E7EE49-CB9F-4FC0-81E0-CF0255733C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1-02T06:06:28.54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2B339A61-518B-406D-B20B-0D4BF0793F1E}" type="datetime1">
              <a:rPr lang="zh-CN" altLang="en-US"/>
              <a:pPr>
                <a:defRPr/>
              </a:pPr>
              <a:t>2020/2/25</a:t>
            </a:fld>
            <a:endParaRPr lang="en-US" altLang="zh-CN"/>
          </a:p>
        </p:txBody>
      </p:sp>
      <p:sp>
        <p:nvSpPr>
          <p:cNvPr id="7066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2961D9E1-0713-4F7A-BFD5-B9CDF88AB96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1</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106</a:t>
            </a:fld>
            <a:endParaRPr lang="zh-CN" altLang="en-US">
              <a:solidFill>
                <a:srgbClr val="000000"/>
              </a:solidFill>
            </a:endParaRPr>
          </a:p>
        </p:txBody>
      </p:sp>
    </p:spTree>
    <p:extLst>
      <p:ext uri="{BB962C8B-B14F-4D97-AF65-F5344CB8AC3E}">
        <p14:creationId xmlns:p14="http://schemas.microsoft.com/office/powerpoint/2010/main" val="3748264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126</a:t>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137</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D8EC3106-96CE-4002-A11A-B9C909396A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6018059B-5A31-4287-BCD9-E1FAD11B8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8A50EE5E-FEC9-4F43-AABA-3C2BF22DCB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7A6F79E-E118-43F1-9F24-99FC37B0F3BA}" type="slidenum">
              <a:rPr lang="zh-CN" altLang="en-US" smtClean="0">
                <a:solidFill>
                  <a:srgbClr val="000000"/>
                </a:solidFill>
                <a:latin typeface="Calibri" panose="020F0502020204030204" pitchFamily="34" charset="0"/>
              </a:rPr>
              <a:pPr/>
              <a:t>2</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12</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32</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34</a:t>
            </a:fld>
            <a:endParaRPr lang="zh-CN" altLang="en-US">
              <a:solidFill>
                <a:srgbClr val="000000"/>
              </a:solidFill>
            </a:endParaRPr>
          </a:p>
        </p:txBody>
      </p:sp>
    </p:spTree>
    <p:extLst>
      <p:ext uri="{BB962C8B-B14F-4D97-AF65-F5344CB8AC3E}">
        <p14:creationId xmlns:p14="http://schemas.microsoft.com/office/powerpoint/2010/main" val="374826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53</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55</a:t>
            </a:fld>
            <a:endParaRPr lang="zh-CN" altLang="en-US">
              <a:solidFill>
                <a:srgbClr val="000000"/>
              </a:solidFill>
            </a:endParaRPr>
          </a:p>
        </p:txBody>
      </p:sp>
    </p:spTree>
    <p:extLst>
      <p:ext uri="{BB962C8B-B14F-4D97-AF65-F5344CB8AC3E}">
        <p14:creationId xmlns:p14="http://schemas.microsoft.com/office/powerpoint/2010/main" val="374826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74</a:t>
            </a:fld>
            <a:endParaRPr lang="zh-CN" altLang="en-US">
              <a:solidFill>
                <a:srgbClr val="000000"/>
              </a:solidFill>
            </a:endParaRPr>
          </a:p>
        </p:txBody>
      </p:sp>
    </p:spTree>
    <p:extLst>
      <p:ext uri="{BB962C8B-B14F-4D97-AF65-F5344CB8AC3E}">
        <p14:creationId xmlns:p14="http://schemas.microsoft.com/office/powerpoint/2010/main" val="374826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FDFE460-0191-4F24-851D-24D2073FB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92DB074-E356-4222-83C1-4B9913013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C46C7373-E889-4BB5-9B00-2C5E5726E3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C7869D-C045-496F-B3B0-04C1E9D6747D}" type="slidenum">
              <a:rPr lang="zh-CN" altLang="en-US" smtClean="0">
                <a:solidFill>
                  <a:srgbClr val="000000"/>
                </a:solidFill>
              </a:rPr>
              <a:pPr>
                <a:spcBef>
                  <a:spcPct val="0"/>
                </a:spcBef>
              </a:pPr>
              <a:t>97</a:t>
            </a:fld>
            <a:endParaRPr lang="zh-CN" altLang="en-US">
              <a:solidFill>
                <a:srgbClr val="000000"/>
              </a:solidFill>
            </a:endParaRPr>
          </a:p>
        </p:txBody>
      </p:sp>
    </p:spTree>
    <p:extLst>
      <p:ext uri="{BB962C8B-B14F-4D97-AF65-F5344CB8AC3E}">
        <p14:creationId xmlns:p14="http://schemas.microsoft.com/office/powerpoint/2010/main" val="374826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9953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9953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FF624819-99C7-4677-A55A-FA833D63C593}" type="datetime10">
              <a:rPr lang="zh-CN" altLang="en-US"/>
              <a:pPr>
                <a:defRPr/>
              </a:pPr>
              <a:t>10:24</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20018279-D03C-4EEF-BADC-0512BFCC7EA0}" type="slidenum">
              <a:rPr lang="en-US" altLang="zh-CN"/>
              <a:pPr>
                <a:defRPr/>
              </a:pPr>
              <a:t>‹#›</a:t>
            </a:fld>
            <a:endParaRPr lang="en-US" altLang="zh-CN"/>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DAC8DF75-A1D7-4E54-B8B8-014E5F6516C0}" type="datetime10">
              <a:rPr lang="zh-CN" altLang="en-US"/>
              <a:pPr>
                <a:defRPr/>
              </a:pPr>
              <a:t>10:24</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92FACA3-EA12-460D-9185-1B029B65A175}" type="slidenum">
              <a:rPr lang="en-US" altLang="zh-CN"/>
              <a:pPr>
                <a:defRPr/>
              </a:pPr>
              <a:t>‹#›</a:t>
            </a:fld>
            <a:endParaRPr lang="en-US" altLang="zh-CN"/>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63515E32-0A4F-4C2C-B263-392FF7415D86}" type="datetime10">
              <a:rPr lang="zh-CN" altLang="en-US"/>
              <a:pPr>
                <a:defRPr/>
              </a:pPr>
              <a:t>10:24</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8DA10042-008D-429E-8C6E-DA0F9C33BE5B}" type="slidenum">
              <a:rPr lang="en-US" altLang="zh-CN"/>
              <a:pPr>
                <a:defRPr/>
              </a:pPr>
              <a:t>‹#›</a:t>
            </a:fld>
            <a:endParaRPr lang="en-US" altLang="zh-CN"/>
          </a:p>
        </p:txBody>
      </p:sp>
    </p:spTree>
  </p:cSld>
  <p:clrMapOvr>
    <a:masterClrMapping/>
  </p:clrMapOvr>
  <p:transition>
    <p:cut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
        <p:nvSpPr>
          <p:cNvPr id="4" name="Rectangle 6"/>
          <p:cNvSpPr>
            <a:spLocks noGrp="1" noChangeArrowheads="1"/>
          </p:cNvSpPr>
          <p:nvPr>
            <p:ph type="dt" sz="half" idx="10"/>
          </p:nvPr>
        </p:nvSpPr>
        <p:spPr/>
        <p:txBody>
          <a:bodyPr/>
          <a:lstStyle>
            <a:lvl1pPr>
              <a:defRPr/>
            </a:lvl1pPr>
          </a:lstStyle>
          <a:p>
            <a:pPr>
              <a:defRPr/>
            </a:pPr>
            <a:fld id="{E4953C14-E9F7-4B04-8E25-38D8E82677DD}" type="datetime10">
              <a:rPr lang="zh-CN" altLang="en-US"/>
              <a:pPr>
                <a:defRPr/>
              </a:pPr>
              <a:t>10:24</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35DBD47-9AC9-439A-8026-F485532CDCC1}" type="slidenum">
              <a:rPr lang="en-US" altLang="zh-CN"/>
              <a:pPr>
                <a:defRPr/>
              </a:pPr>
              <a:t>‹#›</a:t>
            </a:fld>
            <a:endParaRPr lang="en-US" altLang="zh-CN"/>
          </a:p>
        </p:txBody>
      </p:sp>
    </p:spTree>
  </p:cSld>
  <p:clrMapOvr>
    <a:masterClrMapping/>
  </p:clrMapOvr>
  <p:transition>
    <p:cut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A9B66F2D-3740-4929-BE53-D428C7E68B6C}" type="datetime10">
              <a:rPr lang="zh-CN" altLang="en-US"/>
              <a:pPr>
                <a:defRPr/>
              </a:pPr>
              <a:t>10:24</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C25F81-5EA1-4456-BF0A-B46187BD24BF}" type="slidenum">
              <a:rPr lang="en-US" altLang="zh-CN"/>
              <a:pPr>
                <a:defRPr/>
              </a:pPr>
              <a:t>‹#›</a:t>
            </a:fld>
            <a:endParaRPr lang="en-US" altLang="zh-CN"/>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905121CE-C2DD-4E3C-8953-91B3CA17E0F7}" type="datetime10">
              <a:rPr lang="zh-CN" altLang="en-US"/>
              <a:pPr>
                <a:defRPr/>
              </a:pPr>
              <a:t>10:24</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3F822C86-C09A-4B6A-AC51-F50028DEA67B}" type="slidenum">
              <a:rPr lang="en-US" altLang="zh-CN"/>
              <a:pPr>
                <a:defRPr/>
              </a:pPr>
              <a:t>‹#›</a:t>
            </a:fld>
            <a:endParaRPr lang="en-US" altLang="zh-CN"/>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C6ED721F-DD57-4BEE-B5E1-7F8C630C264E}" type="datetime10">
              <a:rPr lang="zh-CN" altLang="en-US"/>
              <a:pPr>
                <a:defRPr/>
              </a:pPr>
              <a:t>10:24</a:t>
            </a:fld>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023F8654-3412-44FA-87EE-0A96060E73B2}" type="slidenum">
              <a:rPr lang="en-US" altLang="zh-CN"/>
              <a:pPr>
                <a:defRPr/>
              </a:pPr>
              <a:t>‹#›</a:t>
            </a:fld>
            <a:endParaRPr lang="en-US" altLang="zh-CN"/>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25650BA0-3264-4865-A917-7C60A3A40700}" type="datetime10">
              <a:rPr lang="zh-CN" altLang="en-US"/>
              <a:pPr>
                <a:defRPr/>
              </a:pPr>
              <a:t>10:24</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3FDC3FA6-27E0-41A7-BB57-B2D37EC0C456}" type="slidenum">
              <a:rPr lang="en-US" altLang="zh-CN"/>
              <a:pPr>
                <a:defRPr/>
              </a:pPr>
              <a:t>‹#›</a:t>
            </a:fld>
            <a:endParaRPr lang="en-US" altLang="zh-CN"/>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97C0EDDD-33B9-4A9F-A1DE-EDB4F2497C85}" type="datetime10">
              <a:rPr lang="zh-CN" altLang="en-US"/>
              <a:pPr>
                <a:defRPr/>
              </a:pPr>
              <a:t>10:24</a:t>
            </a:fld>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98ED33D9-2CC9-404F-B99A-44BF440A4FA9}" type="slidenum">
              <a:rPr lang="en-US" altLang="zh-CN"/>
              <a:pPr>
                <a:defRPr/>
              </a:pPr>
              <a:t>‹#›</a:t>
            </a:fld>
            <a:endParaRPr lang="en-US" altLang="zh-CN"/>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2B7EE9AA-B707-40F3-8EDE-FE1784CFF4FF}" type="datetime10">
              <a:rPr lang="zh-CN" altLang="en-US"/>
              <a:pPr>
                <a:defRPr/>
              </a:pPr>
              <a:t>10:24</a:t>
            </a:fld>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4963E0C5-21C7-4652-8733-D1204FADDBDC}" type="slidenum">
              <a:rPr lang="en-US" altLang="zh-CN"/>
              <a:pPr>
                <a:defRPr/>
              </a:pPr>
              <a:t>‹#›</a:t>
            </a:fld>
            <a:endParaRPr lang="en-US" altLang="zh-CN"/>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059CDB60-91A1-42C3-8D36-8A12495367DC}" type="datetime10">
              <a:rPr lang="zh-CN" altLang="en-US"/>
              <a:pPr>
                <a:defRPr/>
              </a:pPr>
              <a:t>10:24</a:t>
            </a:fld>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B90CAA37-682E-43D9-9445-1671789B59AC}" type="slidenum">
              <a:rPr lang="en-US" altLang="zh-CN"/>
              <a:pPr>
                <a:defRPr/>
              </a:pPr>
              <a:t>‹#›</a:t>
            </a:fld>
            <a:endParaRPr lang="en-US" altLang="zh-CN"/>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4672204-9070-40EB-9988-45DD204BC87E}" type="datetime10">
              <a:rPr lang="zh-CN" altLang="en-US"/>
              <a:pPr>
                <a:defRPr/>
              </a:pPr>
              <a:t>10:24</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D87C7A9-D462-4881-88DA-3FD977446866}" type="slidenum">
              <a:rPr lang="en-US" altLang="zh-CN"/>
              <a:pPr>
                <a:defRPr/>
              </a:pPr>
              <a:t>‹#›</a:t>
            </a:fld>
            <a:endParaRPr lang="en-US" altLang="zh-CN"/>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9E34EB5-3B62-4A31-8700-BE4D6CEB4D33}" type="datetime10">
              <a:rPr lang="zh-CN" altLang="en-US"/>
              <a:pPr>
                <a:defRPr/>
              </a:pPr>
              <a:t>10:24</a:t>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07070966-EE0D-4CEE-805A-E2E5E28CFD9B}" type="slidenum">
              <a:rPr lang="en-US" altLang="zh-CN"/>
              <a:pPr>
                <a:defRPr/>
              </a:pPr>
              <a:t>‹#›</a:t>
            </a:fld>
            <a:endParaRPr lang="en-US" altLang="zh-CN"/>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9430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9943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538BA2AD-D26C-4CE5-9117-7020AA2A684A}" type="datetime10">
              <a:rPr lang="zh-CN" altLang="en-US"/>
              <a:pPr>
                <a:defRPr/>
              </a:pPr>
              <a:t>10:24</a:t>
            </a:fld>
            <a:endParaRPr lang="en-US" altLang="zh-CN"/>
          </a:p>
        </p:txBody>
      </p:sp>
      <p:sp>
        <p:nvSpPr>
          <p:cNvPr id="9943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9943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2E950152-9BF7-4A82-AEDF-8EA75D10AD8A}" type="slidenum">
              <a:rPr lang="en-US" altLang="zh-CN"/>
              <a:pPr>
                <a:defRPr/>
              </a:pPr>
              <a:t>‹#›</a:t>
            </a:fld>
            <a:endParaRPr lang="en-US" altLang="zh-CN"/>
          </a:p>
        </p:txBody>
      </p:sp>
      <p:pic>
        <p:nvPicPr>
          <p:cNvPr id="3080" name="Picture 9" descr="Fy"/>
          <p:cNvPicPr>
            <a:picLocks noChangeAspect="1" noChangeArrowheads="1"/>
          </p:cNvPicPr>
          <p:nvPr userDrawn="1"/>
        </p:nvPicPr>
        <p:blipFill>
          <a:blip r:embed="rId15" cstate="print"/>
          <a:srcRect/>
          <a:stretch>
            <a:fillRect/>
          </a:stretch>
        </p:blipFill>
        <p:spPr bwMode="auto">
          <a:xfrm>
            <a:off x="0" y="0"/>
            <a:ext cx="684213" cy="684213"/>
          </a:xfrm>
          <a:prstGeom prst="rect">
            <a:avLst/>
          </a:prstGeom>
          <a:noFill/>
          <a:ln w="9525">
            <a:noFill/>
            <a:miter lim="800000"/>
            <a:headEnd/>
            <a:tailEnd/>
          </a:ln>
        </p:spPr>
      </p:pic>
      <p:sp>
        <p:nvSpPr>
          <p:cNvPr id="994315" name="Rectangle 11"/>
          <p:cNvSpPr>
            <a:spLocks noChangeArrowheads="1"/>
          </p:cNvSpPr>
          <p:nvPr userDrawn="1"/>
        </p:nvSpPr>
        <p:spPr bwMode="auto">
          <a:xfrm>
            <a:off x="0" y="6096000"/>
            <a:ext cx="9144000" cy="762000"/>
          </a:xfrm>
          <a:prstGeom prst="rect">
            <a:avLst/>
          </a:prstGeom>
          <a:gradFill rotWithShape="0">
            <a:gsLst>
              <a:gs pos="0">
                <a:schemeClr val="bg2"/>
              </a:gs>
              <a:gs pos="100000">
                <a:schemeClr val="accent1"/>
              </a:gs>
            </a:gsLst>
            <a:lin ang="0" scaled="1"/>
          </a:gradFill>
          <a:ln w="9525">
            <a:noFill/>
            <a:miter lim="800000"/>
            <a:headEnd/>
            <a:tailEnd/>
          </a:ln>
        </p:spPr>
        <p:txBody>
          <a:bodyPr wrap="none" anchor="ctr"/>
          <a:lstStyle/>
          <a:p>
            <a:pPr algn="ctr">
              <a:defRPr/>
            </a:pPr>
            <a:r>
              <a:rPr kumimoji="1" lang="en-US" altLang="zh-CN" sz="2800" b="1" i="1">
                <a:solidFill>
                  <a:schemeClr val="hlink"/>
                </a:solidFill>
                <a:effectLst>
                  <a:outerShdw blurRad="38100" dist="38100" dir="2700000" algn="tl">
                    <a:srgbClr val="000000"/>
                  </a:outerShdw>
                </a:effectLst>
                <a:latin typeface="Times New Roman" pitchFamily="18" charset="0"/>
                <a:ea typeface="宋体" pitchFamily="2" charset="-122"/>
              </a:rPr>
              <a:t>                             </a:t>
            </a:r>
            <a:r>
              <a:rPr kumimoji="1" lang="zh-CN" altLang="en-US" sz="2800" b="1" i="1">
                <a:solidFill>
                  <a:srgbClr val="00CC00"/>
                </a:solidFill>
                <a:effectLst>
                  <a:outerShdw blurRad="38100" dist="38100" dir="2700000" algn="tl">
                    <a:srgbClr val="000000"/>
                  </a:outerShdw>
                </a:effectLst>
                <a:latin typeface="Times New Roman" pitchFamily="18" charset="0"/>
                <a:ea typeface="宋体" pitchFamily="2" charset="-122"/>
              </a:rPr>
              <a:t>单片机原理及接口技术</a:t>
            </a:r>
            <a:endParaRPr kumimoji="1" lang="zh-CN" altLang="en-US" sz="2800" b="1" i="1">
              <a:solidFill>
                <a:schemeClr val="hlink"/>
              </a:solidFill>
              <a:effectLst>
                <a:outerShdw blurRad="38100" dist="38100" dir="2700000" algn="tl">
                  <a:srgbClr val="000000"/>
                </a:outerShdw>
              </a:effectLst>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p:cut thruBlk="1"/>
  </p:transition>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jpeg"/></Relationships>
</file>

<file path=ppt/slides/_rels/slide1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mailto:xiaoerliang@126.co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9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9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zh-CN" altLang="en-US" dirty="0">
                <a:solidFill>
                  <a:schemeClr val="bg1"/>
                </a:solidFill>
                <a:latin typeface="黑体" panose="02010609060101010101" pitchFamily="49" charset="-122"/>
                <a:ea typeface="黑体" panose="02010609060101010101" pitchFamily="49" charset="-122"/>
              </a:rPr>
              <a:t>第</a:t>
            </a:r>
            <a:r>
              <a:rPr lang="en-US" altLang="zh-CN" dirty="0">
                <a:solidFill>
                  <a:schemeClr val="bg1"/>
                </a:solidFill>
                <a:latin typeface="黑体" panose="02010609060101010101" pitchFamily="49" charset="-122"/>
                <a:ea typeface="黑体" panose="02010609060101010101" pitchFamily="49" charset="-122"/>
              </a:rPr>
              <a:t>3</a:t>
            </a:r>
            <a:r>
              <a:rPr lang="zh-CN" altLang="en-US" dirty="0">
                <a:solidFill>
                  <a:schemeClr val="bg1"/>
                </a:solidFill>
                <a:latin typeface="黑体" panose="02010609060101010101" pitchFamily="49" charset="-122"/>
                <a:ea typeface="黑体" panose="02010609060101010101" pitchFamily="49" charset="-122"/>
              </a:rPr>
              <a:t>章</a:t>
            </a:r>
            <a:r>
              <a:rPr lang="en-US" altLang="zh-CN" dirty="0">
                <a:solidFill>
                  <a:schemeClr val="bg1"/>
                </a:solidFill>
                <a:latin typeface="黑体" panose="02010609060101010101" pitchFamily="49" charset="-122"/>
                <a:ea typeface="黑体" panose="02010609060101010101" pitchFamily="49" charset="-122"/>
              </a:rPr>
              <a:t>  </a:t>
            </a:r>
            <a:r>
              <a:rPr lang="zh-CN" altLang="en-US" dirty="0">
                <a:solidFill>
                  <a:schemeClr val="bg1"/>
                </a:solidFill>
                <a:latin typeface="黑体" panose="02010609060101010101" pitchFamily="49" charset="-122"/>
                <a:ea typeface="黑体" panose="02010609060101010101" pitchFamily="49" charset="-122"/>
              </a:rPr>
              <a:t>指令系统</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汇编语言</a:t>
            </a:r>
          </a:p>
        </p:txBody>
      </p:sp>
    </p:spTree>
  </p:cSld>
  <p:clrMapOvr>
    <a:masterClrMapping/>
  </p:clrMapOvr>
  <mc:AlternateContent xmlns:mc="http://schemas.openxmlformats.org/markup-compatibility/2006" xmlns:p14="http://schemas.microsoft.com/office/powerpoint/2010/main">
    <mc:Choice Requires="p14">
      <p:transition p14:dur="0" advTm="8014"/>
    </mc:Choice>
    <mc:Fallback xmlns="">
      <p:transition advTm="8014"/>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5" name="Rectangle 3"/>
          <p:cNvSpPr>
            <a:spLocks noGrp="1" noChangeArrowheads="1"/>
          </p:cNvSpPr>
          <p:nvPr>
            <p:ph type="body" idx="1"/>
          </p:nvPr>
        </p:nvSpPr>
        <p:spPr>
          <a:xfrm>
            <a:off x="354601" y="1165650"/>
            <a:ext cx="7169727" cy="513160"/>
          </a:xfrm>
        </p:spPr>
        <p:txBody>
          <a:bodyPr/>
          <a:lstStyle/>
          <a:p>
            <a:pPr eaLnBrk="1" hangingPunct="1">
              <a:lnSpc>
                <a:spcPts val="3000"/>
              </a:lnSpc>
              <a:buFont typeface="Wingdings" pitchFamily="2" charset="2"/>
              <a:buNone/>
            </a:pPr>
            <a:r>
              <a:rPr lang="en-US" altLang="zh-CN" sz="2000" b="1" dirty="0"/>
              <a:t>[</a:t>
            </a:r>
            <a:r>
              <a:rPr lang="zh-CN" altLang="en-US" sz="2000" b="1" dirty="0"/>
              <a:t>标号</a:t>
            </a:r>
            <a:r>
              <a:rPr lang="en-US" altLang="zh-CN" sz="2000" b="1" dirty="0"/>
              <a:t>]</a:t>
            </a:r>
            <a:r>
              <a:rPr lang="zh-CN" altLang="en-US" sz="2000" b="1" dirty="0"/>
              <a:t>     </a:t>
            </a:r>
            <a:r>
              <a:rPr lang="zh-CN" altLang="en-US" sz="2000" b="1" dirty="0">
                <a:solidFill>
                  <a:srgbClr val="FF0000"/>
                </a:solidFill>
              </a:rPr>
              <a:t>操作码</a:t>
            </a:r>
            <a:r>
              <a:rPr lang="zh-CN" altLang="en-US" sz="2000" b="1" dirty="0"/>
              <a:t>    </a:t>
            </a:r>
            <a:r>
              <a:rPr lang="en-US" altLang="zh-CN" sz="2000" b="1" dirty="0">
                <a:solidFill>
                  <a:srgbClr val="3333FF"/>
                </a:solidFill>
              </a:rPr>
              <a:t>[</a:t>
            </a:r>
            <a:r>
              <a:rPr lang="zh-CN" altLang="en-US" sz="2000" b="1" dirty="0">
                <a:solidFill>
                  <a:srgbClr val="3333FF"/>
                </a:solidFill>
              </a:rPr>
              <a:t>目的操作数</a:t>
            </a:r>
            <a:r>
              <a:rPr lang="en-US" altLang="zh-CN" sz="2000" b="1" dirty="0">
                <a:solidFill>
                  <a:srgbClr val="3333FF"/>
                </a:solidFill>
              </a:rPr>
              <a:t>][</a:t>
            </a:r>
            <a:r>
              <a:rPr lang="zh-CN" altLang="en-US" sz="2000" b="1" dirty="0">
                <a:solidFill>
                  <a:srgbClr val="3333FF"/>
                </a:solidFill>
              </a:rPr>
              <a:t>，源操作数</a:t>
            </a:r>
            <a:r>
              <a:rPr lang="en-US" altLang="zh-CN" sz="2000" b="1" dirty="0">
                <a:solidFill>
                  <a:srgbClr val="3333FF"/>
                </a:solidFill>
              </a:rPr>
              <a:t>]    </a:t>
            </a:r>
            <a:r>
              <a:rPr lang="en-US" altLang="zh-CN" sz="2000" b="1" dirty="0">
                <a:solidFill>
                  <a:srgbClr val="00B050"/>
                </a:solidFill>
              </a:rPr>
              <a:t>[</a:t>
            </a:r>
            <a:r>
              <a:rPr lang="zh-CN" altLang="en-US" sz="2000" b="1" dirty="0">
                <a:solidFill>
                  <a:srgbClr val="00B050"/>
                </a:solidFill>
              </a:rPr>
              <a:t>；注释</a:t>
            </a:r>
            <a:r>
              <a:rPr lang="en-US" altLang="zh-CN" sz="2000" b="1" dirty="0">
                <a:solidFill>
                  <a:srgbClr val="00B050"/>
                </a:solidFill>
              </a:rPr>
              <a:t>]</a:t>
            </a:r>
          </a:p>
          <a:p>
            <a:pPr eaLnBrk="1" hangingPunct="1">
              <a:lnSpc>
                <a:spcPts val="3000"/>
              </a:lnSpc>
              <a:buNone/>
            </a:pPr>
            <a:r>
              <a:rPr kumimoji="1" lang="zh-CN" altLang="en-US" sz="2000" b="1" dirty="0">
                <a:latin typeface="Times New Roman" pitchFamily="18" charset="0"/>
              </a:rPr>
              <a:t>              </a:t>
            </a:r>
            <a:endParaRPr kumimoji="1" lang="en-US" altLang="zh-CN" sz="2000" b="1" dirty="0">
              <a:latin typeface="Times New Roman" pitchFamily="18" charset="0"/>
            </a:endParaRPr>
          </a:p>
        </p:txBody>
      </p:sp>
      <p:sp>
        <p:nvSpPr>
          <p:cNvPr id="6" name="矩形 5"/>
          <p:cNvSpPr/>
          <p:nvPr/>
        </p:nvSpPr>
        <p:spPr>
          <a:xfrm>
            <a:off x="641787" y="3347519"/>
            <a:ext cx="7890654" cy="369332"/>
          </a:xfrm>
          <a:prstGeom prst="rect">
            <a:avLst/>
          </a:prstGeom>
          <a:solidFill>
            <a:schemeClr val="bg1">
              <a:lumMod val="85000"/>
            </a:schemeClr>
          </a:solidFill>
          <a:ln>
            <a:solidFill>
              <a:schemeClr val="accent1"/>
            </a:solidFill>
          </a:ln>
        </p:spPr>
        <p:txBody>
          <a:bodyPr wrap="square">
            <a:spAutoFit/>
          </a:bodyPr>
          <a:lstStyle/>
          <a:p>
            <a:r>
              <a:rPr lang="zh-CN" altLang="en-US" b="1" dirty="0">
                <a:solidFill>
                  <a:srgbClr val="FF0000"/>
                </a:solidFill>
              </a:rPr>
              <a:t>操作码</a:t>
            </a:r>
            <a:r>
              <a:rPr lang="en-US" altLang="zh-CN" b="1" kern="0" dirty="0">
                <a:solidFill>
                  <a:srgbClr val="FF0000"/>
                </a:solidFill>
                <a:latin typeface="宋体" panose="02010600030101010101" pitchFamily="2" charset="-122"/>
                <a:ea typeface="宋体" panose="02010600030101010101" pitchFamily="2" charset="-122"/>
              </a:rPr>
              <a:t>②</a:t>
            </a:r>
            <a:r>
              <a:rPr lang="zh-CN" altLang="en-US" b="1" dirty="0">
                <a:solidFill>
                  <a:srgbClr val="3333FF"/>
                </a:solidFill>
              </a:rPr>
              <a:t>：</a:t>
            </a:r>
            <a:r>
              <a:rPr lang="en-US" altLang="zh-CN" b="1" dirty="0"/>
              <a:t>2-5</a:t>
            </a:r>
            <a:r>
              <a:rPr lang="zh-CN" altLang="en-US" b="1" dirty="0"/>
              <a:t>个英文字母，规定该指令所实现的操作功能 </a:t>
            </a:r>
            <a:r>
              <a:rPr lang="zh-CN" altLang="en-US" b="1" dirty="0">
                <a:solidFill>
                  <a:srgbClr val="3333FF"/>
                </a:solidFill>
              </a:rPr>
              <a:t>例如：</a:t>
            </a:r>
            <a:r>
              <a:rPr lang="en-US" altLang="zh-CN" b="1" dirty="0">
                <a:solidFill>
                  <a:srgbClr val="FF0000"/>
                </a:solidFill>
              </a:rPr>
              <a:t>ADD</a:t>
            </a:r>
            <a:endParaRPr lang="zh-CN" altLang="en-US" dirty="0"/>
          </a:p>
        </p:txBody>
      </p:sp>
      <p:sp>
        <p:nvSpPr>
          <p:cNvPr id="7" name="矩形 6"/>
          <p:cNvSpPr/>
          <p:nvPr/>
        </p:nvSpPr>
        <p:spPr>
          <a:xfrm>
            <a:off x="641786" y="3810333"/>
            <a:ext cx="7890655" cy="1477328"/>
          </a:xfrm>
          <a:prstGeom prst="rect">
            <a:avLst/>
          </a:prstGeom>
          <a:solidFill>
            <a:schemeClr val="bg1">
              <a:lumMod val="85000"/>
            </a:schemeClr>
          </a:solidFill>
        </p:spPr>
        <p:txBody>
          <a:bodyPr wrap="square">
            <a:spAutoFit/>
          </a:bodyPr>
          <a:lstStyle/>
          <a:p>
            <a:r>
              <a:rPr lang="zh-CN" altLang="en-US" b="1" dirty="0">
                <a:solidFill>
                  <a:srgbClr val="3333FF"/>
                </a:solidFill>
              </a:rPr>
              <a:t>操作数</a:t>
            </a:r>
            <a:r>
              <a:rPr lang="en-US" altLang="zh-CN" b="1" kern="0" dirty="0">
                <a:solidFill>
                  <a:srgbClr val="3333FF"/>
                </a:solidFill>
                <a:latin typeface="宋体" panose="02010600030101010101" pitchFamily="2" charset="-122"/>
                <a:ea typeface="宋体" panose="02010600030101010101" pitchFamily="2" charset="-122"/>
              </a:rPr>
              <a:t>③</a:t>
            </a:r>
            <a:r>
              <a:rPr lang="zh-CN" altLang="en-US" b="1" dirty="0">
                <a:solidFill>
                  <a:srgbClr val="3333FF"/>
                </a:solidFill>
              </a:rPr>
              <a:t>：</a:t>
            </a:r>
            <a:r>
              <a:rPr lang="zh-CN" altLang="en-US" b="1" dirty="0"/>
              <a:t>是操作对象，指明参与操作的数据来源，以及操作结果存放的目的单元。可以是一个立即数，或是一个数据所在的空间地址。</a:t>
            </a:r>
            <a:endParaRPr lang="en-US" altLang="zh-CN" b="1" dirty="0"/>
          </a:p>
          <a:p>
            <a:endParaRPr lang="en-US" altLang="zh-CN" b="1" dirty="0"/>
          </a:p>
          <a:p>
            <a:endParaRPr lang="en-US" altLang="zh-CN" b="1" dirty="0"/>
          </a:p>
          <a:p>
            <a:endParaRPr lang="zh-CN" altLang="en-US" dirty="0"/>
          </a:p>
        </p:txBody>
      </p:sp>
      <p:sp>
        <p:nvSpPr>
          <p:cNvPr id="8" name="矩形 7"/>
          <p:cNvSpPr/>
          <p:nvPr/>
        </p:nvSpPr>
        <p:spPr>
          <a:xfrm>
            <a:off x="641787" y="2605094"/>
            <a:ext cx="7890654" cy="646331"/>
          </a:xfrm>
          <a:prstGeom prst="rect">
            <a:avLst/>
          </a:prstGeom>
          <a:solidFill>
            <a:schemeClr val="bg1">
              <a:lumMod val="85000"/>
            </a:schemeClr>
          </a:solidFill>
        </p:spPr>
        <p:txBody>
          <a:bodyPr wrap="square">
            <a:spAutoFit/>
          </a:bodyPr>
          <a:lstStyle/>
          <a:p>
            <a:r>
              <a:rPr lang="zh-CN" altLang="en-US" b="1" dirty="0"/>
              <a:t>标号</a:t>
            </a:r>
            <a:r>
              <a:rPr lang="en-US" altLang="zh-CN" b="1" kern="0" dirty="0">
                <a:latin typeface="宋体" panose="02010600030101010101" pitchFamily="2" charset="-122"/>
                <a:ea typeface="宋体" panose="02010600030101010101" pitchFamily="2" charset="-122"/>
              </a:rPr>
              <a:t>①</a:t>
            </a:r>
            <a:r>
              <a:rPr lang="zh-CN" altLang="en-US" b="1" dirty="0"/>
              <a:t>：</a:t>
            </a:r>
            <a:r>
              <a:rPr lang="zh-CN" altLang="en-US" b="1" dirty="0">
                <a:solidFill>
                  <a:srgbClr val="3333FF"/>
                </a:solidFill>
              </a:rPr>
              <a:t>    </a:t>
            </a:r>
            <a:r>
              <a:rPr lang="zh-CN" altLang="en-US" b="1" dirty="0"/>
              <a:t>是一个编号或字符串，编译时把标号用具体的立即数替换。 </a:t>
            </a:r>
            <a:endParaRPr lang="en-US" altLang="zh-CN" b="1" dirty="0"/>
          </a:p>
          <a:p>
            <a:r>
              <a:rPr kumimoji="1" lang="en-US" altLang="zh-CN" b="1" kern="0" dirty="0">
                <a:solidFill>
                  <a:srgbClr val="FF0000"/>
                </a:solidFill>
                <a:latin typeface="Times New Roman" pitchFamily="18" charset="0"/>
              </a:rPr>
              <a:t>	      </a:t>
            </a:r>
            <a:r>
              <a:rPr lang="zh-CN" altLang="en-US" b="1" dirty="0"/>
              <a:t>是可以选择的。</a:t>
            </a:r>
            <a:r>
              <a:rPr lang="zh-CN" altLang="en-US" b="1" dirty="0">
                <a:solidFill>
                  <a:srgbClr val="3333FF"/>
                </a:solidFill>
              </a:rPr>
              <a:t>例如：</a:t>
            </a:r>
            <a:r>
              <a:rPr lang="en-US" altLang="zh-CN" b="1" dirty="0"/>
              <a:t> </a:t>
            </a:r>
            <a:r>
              <a:rPr kumimoji="1" lang="en-US" altLang="zh-CN" b="1" kern="0" dirty="0">
                <a:solidFill>
                  <a:srgbClr val="FF0000"/>
                </a:solidFill>
                <a:latin typeface="Times New Roman" pitchFamily="18" charset="0"/>
              </a:rPr>
              <a:t>STR: </a:t>
            </a:r>
            <a:r>
              <a:rPr kumimoji="1" lang="zh-CN" altLang="en-US" b="1" kern="0" dirty="0">
                <a:solidFill>
                  <a:srgbClr val="FF0000"/>
                </a:solidFill>
                <a:latin typeface="Times New Roman" pitchFamily="18" charset="0"/>
              </a:rPr>
              <a:t>（后面带冒号）。</a:t>
            </a:r>
            <a:endParaRPr lang="zh-CN" altLang="en-US" dirty="0"/>
          </a:p>
        </p:txBody>
      </p:sp>
      <p:sp>
        <p:nvSpPr>
          <p:cNvPr id="9" name="矩形 8"/>
          <p:cNvSpPr/>
          <p:nvPr/>
        </p:nvSpPr>
        <p:spPr>
          <a:xfrm>
            <a:off x="641787" y="5371125"/>
            <a:ext cx="7890654" cy="646331"/>
          </a:xfrm>
          <a:prstGeom prst="rect">
            <a:avLst/>
          </a:prstGeom>
          <a:solidFill>
            <a:schemeClr val="bg1">
              <a:lumMod val="85000"/>
            </a:schemeClr>
          </a:solidFill>
        </p:spPr>
        <p:txBody>
          <a:bodyPr wrap="square">
            <a:spAutoFit/>
          </a:bodyPr>
          <a:lstStyle/>
          <a:p>
            <a:r>
              <a:rPr lang="zh-CN" altLang="en-US" b="1" dirty="0">
                <a:solidFill>
                  <a:srgbClr val="00B050"/>
                </a:solidFill>
              </a:rPr>
              <a:t>注释</a:t>
            </a:r>
            <a:r>
              <a:rPr lang="en-US" altLang="zh-CN" b="1" kern="0" dirty="0">
                <a:solidFill>
                  <a:srgbClr val="00B050"/>
                </a:solidFill>
                <a:latin typeface="宋体" panose="02010600030101010101" pitchFamily="2" charset="-122"/>
                <a:ea typeface="宋体" panose="02010600030101010101" pitchFamily="2" charset="-122"/>
              </a:rPr>
              <a:t>④</a:t>
            </a:r>
            <a:r>
              <a:rPr lang="zh-CN" altLang="en-US" b="1" dirty="0">
                <a:solidFill>
                  <a:srgbClr val="3333FF"/>
                </a:solidFill>
              </a:rPr>
              <a:t>：   </a:t>
            </a:r>
            <a:r>
              <a:rPr lang="zh-CN" altLang="en-US" b="1" dirty="0"/>
              <a:t>指令或程序的说明，方便理解   </a:t>
            </a:r>
            <a:r>
              <a:rPr lang="zh-CN" altLang="en-US" b="1" dirty="0">
                <a:solidFill>
                  <a:srgbClr val="3333FF"/>
                </a:solidFill>
              </a:rPr>
              <a:t>例如：</a:t>
            </a:r>
            <a:r>
              <a:rPr lang="en-US" altLang="zh-CN" b="1" dirty="0">
                <a:solidFill>
                  <a:srgbClr val="00B050"/>
                </a:solidFill>
              </a:rPr>
              <a:t>;</a:t>
            </a:r>
            <a:r>
              <a:rPr lang="zh-CN" altLang="en-US" b="1" dirty="0">
                <a:solidFill>
                  <a:srgbClr val="00B050"/>
                </a:solidFill>
              </a:rPr>
              <a:t>累加器里的数加</a:t>
            </a:r>
            <a:r>
              <a:rPr lang="en-US" altLang="zh-CN" b="1" dirty="0">
                <a:solidFill>
                  <a:srgbClr val="00B050"/>
                </a:solidFill>
              </a:rPr>
              <a:t>3</a:t>
            </a:r>
          </a:p>
          <a:p>
            <a:r>
              <a:rPr lang="en-US" altLang="zh-CN" b="1" dirty="0">
                <a:solidFill>
                  <a:srgbClr val="00B050"/>
                </a:solidFill>
              </a:rPr>
              <a:t>               (</a:t>
            </a:r>
            <a:r>
              <a:rPr lang="zh-CN" altLang="en-US" b="1" dirty="0">
                <a:solidFill>
                  <a:srgbClr val="00B050"/>
                </a:solidFill>
              </a:rPr>
              <a:t>以</a:t>
            </a:r>
            <a:r>
              <a:rPr lang="en-US" altLang="zh-CN" b="1" dirty="0">
                <a:solidFill>
                  <a:srgbClr val="00B050"/>
                </a:solidFill>
              </a:rPr>
              <a:t>;</a:t>
            </a:r>
            <a:r>
              <a:rPr lang="zh-CN" altLang="en-US" b="1" dirty="0">
                <a:solidFill>
                  <a:srgbClr val="00B050"/>
                </a:solidFill>
              </a:rPr>
              <a:t>开始）</a:t>
            </a:r>
          </a:p>
        </p:txBody>
      </p:sp>
      <p:pic>
        <p:nvPicPr>
          <p:cNvPr id="10" name="Picture 2" descr="c:\documents and settings\ibm\application data\360se6\User Data\temp\01300000323145123029807175635_s.jpg">
            <a:extLst>
              <a:ext uri="{FF2B5EF4-FFF2-40B4-BE49-F238E27FC236}">
                <a16:creationId xmlns:a16="http://schemas.microsoft.com/office/drawing/2014/main" id="{23783C0C-C9DB-4AEF-9B43-8FD93B3252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DA94053A-849E-4FCB-8638-7BB358F16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FDF2E2A9-AC96-46AF-BBE2-1A899952009A}"/>
              </a:ext>
            </a:extLst>
          </p:cNvPr>
          <p:cNvSpPr>
            <a:spLocks noGrp="1" noChangeArrowheads="1"/>
          </p:cNvSpPr>
          <p:nvPr>
            <p:ph type="title"/>
          </p:nvPr>
        </p:nvSpPr>
        <p:spPr>
          <a:xfrm>
            <a:off x="253306" y="652231"/>
            <a:ext cx="1981200" cy="493951"/>
          </a:xfrm>
        </p:spPr>
        <p:txBody>
          <a:bodyPr/>
          <a:lstStyle/>
          <a:p>
            <a:pPr eaLnBrk="1" hangingPunct="1"/>
            <a:r>
              <a:rPr lang="en-US" altLang="zh-CN" sz="2400" b="1" dirty="0">
                <a:solidFill>
                  <a:srgbClr val="FF0000"/>
                </a:solidFill>
                <a:latin typeface="黑体" pitchFamily="2" charset="-122"/>
                <a:ea typeface="黑体" pitchFamily="2" charset="-122"/>
              </a:rPr>
              <a:t>2</a:t>
            </a:r>
            <a:r>
              <a:rPr lang="zh-CN" altLang="en-US" sz="2400" b="1" dirty="0">
                <a:solidFill>
                  <a:srgbClr val="FF0000"/>
                </a:solidFill>
                <a:latin typeface="黑体" pitchFamily="2" charset="-122"/>
                <a:ea typeface="黑体" pitchFamily="2" charset="-122"/>
              </a:rPr>
              <a:t>、指令格式</a:t>
            </a:r>
          </a:p>
        </p:txBody>
      </p:sp>
      <p:sp>
        <p:nvSpPr>
          <p:cNvPr id="19" name="Rectangle 3">
            <a:extLst>
              <a:ext uri="{FF2B5EF4-FFF2-40B4-BE49-F238E27FC236}">
                <a16:creationId xmlns:a16="http://schemas.microsoft.com/office/drawing/2014/main" id="{841A08A7-7F04-40FD-A7A0-F078393E9259}"/>
              </a:ext>
            </a:extLst>
          </p:cNvPr>
          <p:cNvSpPr txBox="1">
            <a:spLocks noChangeArrowheads="1"/>
          </p:cNvSpPr>
          <p:nvPr/>
        </p:nvSpPr>
        <p:spPr bwMode="auto">
          <a:xfrm>
            <a:off x="186139" y="2083212"/>
            <a:ext cx="6628810" cy="4118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ts val="3000"/>
              </a:lnSpc>
              <a:buFont typeface="Wingdings" pitchFamily="2" charset="2"/>
              <a:buNone/>
            </a:pPr>
            <a:r>
              <a:rPr kumimoji="1" lang="zh-CN" altLang="en-US" sz="2000" b="1" kern="0" dirty="0">
                <a:solidFill>
                  <a:srgbClr val="3333FF"/>
                </a:solidFill>
                <a:latin typeface="Times New Roman" pitchFamily="18" charset="0"/>
              </a:rPr>
              <a:t>例如：</a:t>
            </a:r>
            <a:r>
              <a:rPr kumimoji="1" lang="en-US" altLang="zh-CN" sz="2000" b="1" kern="0" dirty="0">
                <a:latin typeface="Times New Roman" pitchFamily="18" charset="0"/>
              </a:rPr>
              <a:t>STR:</a:t>
            </a:r>
            <a:r>
              <a:rPr kumimoji="1" lang="zh-CN" altLang="en-US" sz="2000" b="1" kern="0" dirty="0">
                <a:latin typeface="Times New Roman" pitchFamily="18" charset="0"/>
              </a:rPr>
              <a:t>     </a:t>
            </a:r>
            <a:r>
              <a:rPr kumimoji="1" lang="en-US" altLang="zh-CN" sz="2000" b="1" kern="0" dirty="0">
                <a:solidFill>
                  <a:srgbClr val="FF0000"/>
                </a:solidFill>
                <a:latin typeface="Times New Roman" pitchFamily="18" charset="0"/>
              </a:rPr>
              <a:t>ADD        </a:t>
            </a:r>
            <a:r>
              <a:rPr kumimoji="1" lang="en-US" altLang="zh-CN" sz="2000" b="1" kern="0" dirty="0">
                <a:solidFill>
                  <a:srgbClr val="3333FF"/>
                </a:solidFill>
                <a:latin typeface="Times New Roman" pitchFamily="18" charset="0"/>
              </a:rPr>
              <a:t>A,  #14H            </a:t>
            </a:r>
            <a:r>
              <a:rPr kumimoji="1" lang="en-US" altLang="zh-CN" sz="2000" b="1" kern="0" dirty="0">
                <a:solidFill>
                  <a:srgbClr val="00B050"/>
                </a:solidFill>
                <a:latin typeface="Times New Roman" pitchFamily="18" charset="0"/>
              </a:rPr>
              <a:t>;</a:t>
            </a:r>
            <a:r>
              <a:rPr kumimoji="1" lang="zh-CN" altLang="en-US" sz="2000" b="1" kern="0" dirty="0">
                <a:solidFill>
                  <a:srgbClr val="00B050"/>
                </a:solidFill>
                <a:latin typeface="Times New Roman" pitchFamily="18" charset="0"/>
              </a:rPr>
              <a:t>累加器里的数加</a:t>
            </a:r>
            <a:r>
              <a:rPr kumimoji="1" lang="en-US" altLang="zh-CN" sz="2000" b="1" kern="0" dirty="0">
                <a:solidFill>
                  <a:srgbClr val="00B050"/>
                </a:solidFill>
                <a:latin typeface="Times New Roman" pitchFamily="18" charset="0"/>
              </a:rPr>
              <a:t>3</a:t>
            </a:r>
          </a:p>
        </p:txBody>
      </p:sp>
      <p:sp>
        <p:nvSpPr>
          <p:cNvPr id="20" name="矩形 19">
            <a:extLst>
              <a:ext uri="{FF2B5EF4-FFF2-40B4-BE49-F238E27FC236}">
                <a16:creationId xmlns:a16="http://schemas.microsoft.com/office/drawing/2014/main" id="{8523BDB8-6314-4D25-BD58-08BF478A8012}"/>
              </a:ext>
            </a:extLst>
          </p:cNvPr>
          <p:cNvSpPr/>
          <p:nvPr/>
        </p:nvSpPr>
        <p:spPr>
          <a:xfrm>
            <a:off x="1978914" y="4446191"/>
            <a:ext cx="6220271" cy="369332"/>
          </a:xfrm>
          <a:prstGeom prst="rect">
            <a:avLst/>
          </a:prstGeom>
        </p:spPr>
        <p:txBody>
          <a:bodyPr wrap="square">
            <a:spAutoFit/>
          </a:bodyPr>
          <a:lstStyle/>
          <a:p>
            <a:r>
              <a:rPr lang="zh-CN" altLang="en-US" b="1" dirty="0">
                <a:solidFill>
                  <a:srgbClr val="3333FF"/>
                </a:solidFill>
              </a:rPr>
              <a:t>源操作数：</a:t>
            </a:r>
            <a:r>
              <a:rPr lang="zh-CN" altLang="en-US" b="1" dirty="0"/>
              <a:t>参与操作的数据来源，</a:t>
            </a:r>
            <a:r>
              <a:rPr lang="zh-CN" altLang="en-US" b="1" dirty="0">
                <a:solidFill>
                  <a:srgbClr val="3333FF"/>
                </a:solidFill>
              </a:rPr>
              <a:t>例如：</a:t>
            </a:r>
            <a:r>
              <a:rPr lang="en-US" altLang="zh-CN" b="1" dirty="0">
                <a:solidFill>
                  <a:srgbClr val="FF0000"/>
                </a:solidFill>
              </a:rPr>
              <a:t>#14H </a:t>
            </a:r>
            <a:r>
              <a:rPr lang="zh-CN" altLang="en-US" b="1" dirty="0">
                <a:solidFill>
                  <a:srgbClr val="3333FF"/>
                </a:solidFill>
              </a:rPr>
              <a:t>（立即数）</a:t>
            </a:r>
            <a:endParaRPr lang="zh-CN" altLang="en-US" dirty="0">
              <a:solidFill>
                <a:srgbClr val="3333FF"/>
              </a:solidFill>
            </a:endParaRPr>
          </a:p>
        </p:txBody>
      </p:sp>
      <p:sp>
        <p:nvSpPr>
          <p:cNvPr id="21" name="矩形 20">
            <a:extLst>
              <a:ext uri="{FF2B5EF4-FFF2-40B4-BE49-F238E27FC236}">
                <a16:creationId xmlns:a16="http://schemas.microsoft.com/office/drawing/2014/main" id="{766804B8-0494-4378-941F-5393A79ACDA5}"/>
              </a:ext>
            </a:extLst>
          </p:cNvPr>
          <p:cNvSpPr/>
          <p:nvPr/>
        </p:nvSpPr>
        <p:spPr>
          <a:xfrm>
            <a:off x="1978914" y="4827082"/>
            <a:ext cx="6220271" cy="369332"/>
          </a:xfrm>
          <a:prstGeom prst="rect">
            <a:avLst/>
          </a:prstGeom>
        </p:spPr>
        <p:txBody>
          <a:bodyPr wrap="square">
            <a:spAutoFit/>
          </a:bodyPr>
          <a:lstStyle/>
          <a:p>
            <a:r>
              <a:rPr lang="zh-CN" altLang="en-US" b="1" dirty="0">
                <a:solidFill>
                  <a:srgbClr val="3333FF"/>
                </a:solidFill>
              </a:rPr>
              <a:t>目的操作数：</a:t>
            </a:r>
            <a:r>
              <a:rPr lang="zh-CN" altLang="en-US" b="1" dirty="0"/>
              <a:t>操作结果存放的目的单元，</a:t>
            </a:r>
            <a:r>
              <a:rPr lang="zh-CN" altLang="en-US" b="1" dirty="0">
                <a:solidFill>
                  <a:srgbClr val="3333FF"/>
                </a:solidFill>
              </a:rPr>
              <a:t>例如：</a:t>
            </a:r>
            <a:r>
              <a:rPr lang="en-US" altLang="zh-CN" b="1" dirty="0">
                <a:solidFill>
                  <a:srgbClr val="FF0000"/>
                </a:solidFill>
              </a:rPr>
              <a:t>A</a:t>
            </a:r>
            <a:endParaRPr lang="zh-CN" altLang="en-US" dirty="0">
              <a:solidFill>
                <a:srgbClr val="FF0000"/>
              </a:solidFill>
            </a:endParaRPr>
          </a:p>
        </p:txBody>
      </p:sp>
      <p:sp>
        <p:nvSpPr>
          <p:cNvPr id="22" name="日期占位符 3">
            <a:extLst>
              <a:ext uri="{FF2B5EF4-FFF2-40B4-BE49-F238E27FC236}">
                <a16:creationId xmlns:a16="http://schemas.microsoft.com/office/drawing/2014/main" id="{027A18BB-51CB-48D0-BE73-A519515DEA2C}"/>
              </a:ext>
            </a:extLst>
          </p:cNvPr>
          <p:cNvSpPr>
            <a:spLocks noGrp="1"/>
          </p:cNvSpPr>
          <p:nvPr>
            <p:ph type="dt" sz="quarter" idx="10"/>
          </p:nvPr>
        </p:nvSpPr>
        <p:spPr>
          <a:xfrm>
            <a:off x="-5703" y="6367872"/>
            <a:ext cx="1981200" cy="476250"/>
          </a:xfrm>
          <a:noFill/>
        </p:spPr>
        <p:txBody>
          <a:bodyPr/>
          <a:lstStyle/>
          <a:p>
            <a:fld id="{FF5229FC-342B-481C-BE9A-19299C9466F0}" type="datetime10">
              <a:rPr lang="zh-CN" altLang="en-US" smtClean="0">
                <a:ea typeface="宋体" charset="-122"/>
              </a:rPr>
              <a:pPr/>
              <a:t>10:24</a:t>
            </a:fld>
            <a:endParaRPr lang="en-US" altLang="zh-CN" dirty="0">
              <a:ea typeface="宋体" charset="-122"/>
            </a:endParaRPr>
          </a:p>
        </p:txBody>
      </p:sp>
      <p:sp>
        <p:nvSpPr>
          <p:cNvPr id="23" name="灯片编号占位符 5">
            <a:extLst>
              <a:ext uri="{FF2B5EF4-FFF2-40B4-BE49-F238E27FC236}">
                <a16:creationId xmlns:a16="http://schemas.microsoft.com/office/drawing/2014/main" id="{DD31DFD0-2A36-4992-813E-4242353BD439}"/>
              </a:ext>
            </a:extLst>
          </p:cNvPr>
          <p:cNvSpPr>
            <a:spLocks noGrp="1"/>
          </p:cNvSpPr>
          <p:nvPr>
            <p:ph type="sldNum" sz="quarter" idx="12"/>
          </p:nvPr>
        </p:nvSpPr>
        <p:spPr>
          <a:xfrm>
            <a:off x="7150975" y="6381750"/>
            <a:ext cx="1981200" cy="476250"/>
          </a:xfrm>
          <a:noFill/>
        </p:spPr>
        <p:txBody>
          <a:bodyPr/>
          <a:lstStyle/>
          <a:p>
            <a:fld id="{4CFA459C-4C53-476C-A743-8AAE9DFE6649}" type="slidenum">
              <a:rPr lang="en-US" altLang="zh-CN" smtClean="0">
                <a:ea typeface="宋体" charset="-122"/>
              </a:rPr>
              <a:pPr/>
              <a:t>10</a:t>
            </a:fld>
            <a:endParaRPr lang="en-US" altLang="zh-CN" dirty="0">
              <a:ea typeface="宋体" charset="-122"/>
            </a:endParaRPr>
          </a:p>
        </p:txBody>
      </p:sp>
      <p:sp>
        <p:nvSpPr>
          <p:cNvPr id="18" name="标题 1">
            <a:extLst>
              <a:ext uri="{FF2B5EF4-FFF2-40B4-BE49-F238E27FC236}">
                <a16:creationId xmlns:a16="http://schemas.microsoft.com/office/drawing/2014/main" id="{A893D46D-3AC8-4CCC-87BE-D7034832F0F7}"/>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
        <p:nvSpPr>
          <p:cNvPr id="25" name="Rectangle 2">
            <a:extLst>
              <a:ext uri="{FF2B5EF4-FFF2-40B4-BE49-F238E27FC236}">
                <a16:creationId xmlns:a16="http://schemas.microsoft.com/office/drawing/2014/main" id="{8DA5EE41-6C06-4419-A567-E72C5B4F64E5}"/>
              </a:ext>
            </a:extLst>
          </p:cNvPr>
          <p:cNvSpPr txBox="1">
            <a:spLocks noChangeArrowheads="1"/>
          </p:cNvSpPr>
          <p:nvPr/>
        </p:nvSpPr>
        <p:spPr bwMode="auto">
          <a:xfrm>
            <a:off x="613103" y="1515781"/>
            <a:ext cx="524280" cy="49395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latin typeface="宋体" panose="02010600030101010101" pitchFamily="2" charset="-122"/>
                <a:ea typeface="宋体" panose="02010600030101010101" pitchFamily="2" charset="-122"/>
              </a:rPr>
              <a:t>①</a:t>
            </a:r>
            <a:endParaRPr lang="zh-CN" altLang="en-US" sz="2400" b="1" kern="0" dirty="0">
              <a:solidFill>
                <a:schemeClr val="tx1"/>
              </a:solidFill>
              <a:latin typeface="黑体" pitchFamily="2" charset="-122"/>
              <a:ea typeface="黑体" pitchFamily="2" charset="-122"/>
            </a:endParaRPr>
          </a:p>
        </p:txBody>
      </p:sp>
      <p:sp>
        <p:nvSpPr>
          <p:cNvPr id="26" name="Rectangle 2">
            <a:extLst>
              <a:ext uri="{FF2B5EF4-FFF2-40B4-BE49-F238E27FC236}">
                <a16:creationId xmlns:a16="http://schemas.microsoft.com/office/drawing/2014/main" id="{F2A6BA30-79A2-49EB-AC7B-39F7AE0E30A1}"/>
              </a:ext>
            </a:extLst>
          </p:cNvPr>
          <p:cNvSpPr txBox="1">
            <a:spLocks noChangeArrowheads="1"/>
          </p:cNvSpPr>
          <p:nvPr/>
        </p:nvSpPr>
        <p:spPr bwMode="auto">
          <a:xfrm>
            <a:off x="6598925" y="1513273"/>
            <a:ext cx="432048" cy="49395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latin typeface="宋体" panose="02010600030101010101" pitchFamily="2" charset="-122"/>
                <a:ea typeface="宋体" panose="02010600030101010101" pitchFamily="2" charset="-122"/>
              </a:rPr>
              <a:t>④</a:t>
            </a:r>
            <a:endParaRPr lang="zh-CN" altLang="en-US" sz="2400" b="1" kern="0" dirty="0">
              <a:solidFill>
                <a:srgbClr val="00B050"/>
              </a:solidFill>
              <a:latin typeface="黑体" pitchFamily="2" charset="-122"/>
              <a:ea typeface="黑体" pitchFamily="2" charset="-122"/>
            </a:endParaRPr>
          </a:p>
        </p:txBody>
      </p:sp>
      <p:sp>
        <p:nvSpPr>
          <p:cNvPr id="27" name="Rectangle 2">
            <a:extLst>
              <a:ext uri="{FF2B5EF4-FFF2-40B4-BE49-F238E27FC236}">
                <a16:creationId xmlns:a16="http://schemas.microsoft.com/office/drawing/2014/main" id="{673FE221-2F05-4E35-9DC7-D204B6D56B62}"/>
              </a:ext>
            </a:extLst>
          </p:cNvPr>
          <p:cNvSpPr txBox="1">
            <a:spLocks noChangeArrowheads="1"/>
          </p:cNvSpPr>
          <p:nvPr/>
        </p:nvSpPr>
        <p:spPr bwMode="auto">
          <a:xfrm>
            <a:off x="1836814" y="1495332"/>
            <a:ext cx="504438" cy="49395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panose="02010600030101010101" pitchFamily="2" charset="-122"/>
                <a:ea typeface="宋体" panose="02010600030101010101" pitchFamily="2" charset="-122"/>
              </a:rPr>
              <a:t>②</a:t>
            </a:r>
            <a:endParaRPr lang="zh-CN" altLang="en-US" sz="2400" b="1" kern="0" dirty="0">
              <a:solidFill>
                <a:srgbClr val="FF0000"/>
              </a:solidFill>
              <a:latin typeface="黑体" pitchFamily="2" charset="-122"/>
              <a:ea typeface="黑体" pitchFamily="2" charset="-122"/>
            </a:endParaRPr>
          </a:p>
        </p:txBody>
      </p:sp>
      <p:sp>
        <p:nvSpPr>
          <p:cNvPr id="29" name="Rectangle 2">
            <a:extLst>
              <a:ext uri="{FF2B5EF4-FFF2-40B4-BE49-F238E27FC236}">
                <a16:creationId xmlns:a16="http://schemas.microsoft.com/office/drawing/2014/main" id="{85190864-0989-43B8-84C2-A1AD1E025FF5}"/>
              </a:ext>
            </a:extLst>
          </p:cNvPr>
          <p:cNvSpPr txBox="1">
            <a:spLocks noChangeArrowheads="1"/>
          </p:cNvSpPr>
          <p:nvPr/>
        </p:nvSpPr>
        <p:spPr bwMode="auto">
          <a:xfrm>
            <a:off x="3927240" y="1486875"/>
            <a:ext cx="511811" cy="49395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latin typeface="宋体" panose="02010600030101010101" pitchFamily="2" charset="-122"/>
                <a:ea typeface="宋体" panose="02010600030101010101" pitchFamily="2" charset="-122"/>
              </a:rPr>
              <a:t>③</a:t>
            </a:r>
            <a:endParaRPr lang="zh-CN" altLang="en-US" sz="2400" b="1" kern="0" dirty="0">
              <a:solidFill>
                <a:srgbClr val="3333FF"/>
              </a:solidFill>
              <a:latin typeface="黑体" pitchFamily="2" charset="-122"/>
              <a:ea typeface="黑体" pitchFamily="2" charset="-122"/>
            </a:endParaRPr>
          </a:p>
        </p:txBody>
      </p:sp>
      <p:sp>
        <p:nvSpPr>
          <p:cNvPr id="24" name="矩形 23">
            <a:extLst>
              <a:ext uri="{FF2B5EF4-FFF2-40B4-BE49-F238E27FC236}">
                <a16:creationId xmlns:a16="http://schemas.microsoft.com/office/drawing/2014/main" id="{4435EEEB-73B2-4E94-B8CF-D5DA11EC5FB7}"/>
              </a:ext>
            </a:extLst>
          </p:cNvPr>
          <p:cNvSpPr/>
          <p:nvPr/>
        </p:nvSpPr>
        <p:spPr>
          <a:xfrm>
            <a:off x="641787" y="6076067"/>
            <a:ext cx="7890654" cy="369332"/>
          </a:xfrm>
          <a:prstGeom prst="rect">
            <a:avLst/>
          </a:prstGeom>
          <a:solidFill>
            <a:schemeClr val="bg1">
              <a:lumMod val="85000"/>
            </a:schemeClr>
          </a:solidFill>
        </p:spPr>
        <p:txBody>
          <a:bodyPr wrap="square">
            <a:spAutoFit/>
          </a:bodyPr>
          <a:lstStyle/>
          <a:p>
            <a:r>
              <a:rPr lang="zh-CN" altLang="en-US" b="1" dirty="0">
                <a:solidFill>
                  <a:srgbClr val="FF0000"/>
                </a:solidFill>
              </a:rPr>
              <a:t>这条指令对应的机器码为：</a:t>
            </a:r>
            <a:r>
              <a:rPr lang="en-US" altLang="zh-CN" b="1" dirty="0">
                <a:solidFill>
                  <a:srgbClr val="FF0000"/>
                </a:solidFill>
              </a:rPr>
              <a:t>24 14  </a:t>
            </a:r>
            <a:r>
              <a:rPr lang="zh-CN" altLang="en-US" b="1" dirty="0">
                <a:solidFill>
                  <a:srgbClr val="FF0000"/>
                </a:solidFill>
              </a:rPr>
              <a:t>，</a:t>
            </a:r>
            <a:r>
              <a:rPr lang="zh-CN" altLang="en-US" b="1" dirty="0">
                <a:solidFill>
                  <a:srgbClr val="3333FF"/>
                </a:solidFill>
              </a:rPr>
              <a:t>长度为</a:t>
            </a:r>
            <a:r>
              <a:rPr lang="en-US" altLang="zh-CN" b="1" dirty="0">
                <a:solidFill>
                  <a:srgbClr val="3333FF"/>
                </a:solidFill>
              </a:rPr>
              <a:t>2</a:t>
            </a:r>
            <a:r>
              <a:rPr lang="zh-CN" altLang="en-US" b="1" dirty="0">
                <a:solidFill>
                  <a:srgbClr val="3333FF"/>
                </a:solidFill>
              </a:rPr>
              <a:t>个字节</a:t>
            </a:r>
            <a:r>
              <a:rPr lang="zh-CN" altLang="en-US" b="1" dirty="0">
                <a:solidFill>
                  <a:srgbClr val="FF0000"/>
                </a:solidFill>
              </a:rPr>
              <a:t>。</a:t>
            </a:r>
          </a:p>
        </p:txBody>
      </p:sp>
    </p:spTree>
  </p:cSld>
  <p:clrMapOvr>
    <a:masterClrMapping/>
  </p:clrMapOvr>
  <mc:AlternateContent xmlns:mc="http://schemas.openxmlformats.org/markup-compatibility/2006" xmlns:p14="http://schemas.microsoft.com/office/powerpoint/2010/main">
    <mc:Choice Requires="p14">
      <p:transition p14:dur="0" advTm="238311"/>
    </mc:Choice>
    <mc:Fallback xmlns="">
      <p:transition advTm="238311"/>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54489" y="1250247"/>
            <a:ext cx="8915400" cy="3594100"/>
            <a:chOff x="48" y="432"/>
            <a:chExt cx="5616" cy="2264"/>
          </a:xfrm>
        </p:grpSpPr>
        <p:sp>
          <p:nvSpPr>
            <p:cNvPr id="36872" name="Text Box 9"/>
            <p:cNvSpPr txBox="1">
              <a:spLocks noChangeArrowheads="1"/>
            </p:cNvSpPr>
            <p:nvPr/>
          </p:nvSpPr>
          <p:spPr bwMode="auto">
            <a:xfrm>
              <a:off x="48" y="432"/>
              <a:ext cx="5616" cy="2264"/>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宋体" charset="-122"/>
                </a:rPr>
                <a:t>RL</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0010 0011                          A</a:t>
              </a:r>
              <a:r>
                <a:rPr kumimoji="1" lang="zh-CN" altLang="en-US" b="1" dirty="0">
                  <a:latin typeface="宋体" charset="-122"/>
                </a:rPr>
                <a:t>中内容</a:t>
              </a:r>
              <a:r>
                <a:rPr kumimoji="1" lang="zh-CN" altLang="en-US" b="1" dirty="0">
                  <a:solidFill>
                    <a:srgbClr val="3333FF"/>
                  </a:solidFill>
                  <a:latin typeface="宋体" charset="-122"/>
                </a:rPr>
                <a:t>循环左移一位</a:t>
              </a:r>
              <a:r>
                <a:rPr kumimoji="1" lang="zh-CN" altLang="en-US" b="1" dirty="0">
                  <a:latin typeface="宋体" charset="-122"/>
                </a:rPr>
                <a:t>。</a:t>
              </a:r>
            </a:p>
            <a:p>
              <a:pPr algn="just" eaLnBrk="0" hangingPunct="0">
                <a:lnSpc>
                  <a:spcPct val="80000"/>
                </a:lnSpc>
                <a:spcBef>
                  <a:spcPct val="50000"/>
                </a:spcBef>
              </a:pPr>
              <a:r>
                <a:rPr kumimoji="1" lang="zh-CN" altLang="en-US" b="1" dirty="0">
                  <a:latin typeface="宋体" charset="-122"/>
                </a:rPr>
                <a:t>			    </a:t>
              </a:r>
              <a:r>
                <a:rPr kumimoji="1" lang="zh-CN" altLang="en-US" b="1" dirty="0">
                  <a:latin typeface="Times New Roman" pitchFamily="18" charset="0"/>
                </a:rPr>
                <a:t>←</a:t>
              </a:r>
              <a:r>
                <a:rPr kumimoji="1" lang="en-US" altLang="zh-CN" b="1" dirty="0">
                  <a:latin typeface="宋体" charset="-122"/>
                </a:rPr>
                <a:t>a7 </a:t>
              </a:r>
              <a:r>
                <a:rPr kumimoji="1" lang="en-US" altLang="zh-CN" b="1" dirty="0">
                  <a:latin typeface="Times New Roman" pitchFamily="18" charset="0"/>
                </a:rPr>
                <a:t> ← a0</a:t>
              </a:r>
              <a:r>
                <a:rPr kumimoji="1" lang="en-US" altLang="zh-CN" b="1" dirty="0">
                  <a:latin typeface="宋体" charset="-122"/>
                </a:rPr>
                <a:t>    </a:t>
              </a:r>
              <a:r>
                <a:rPr kumimoji="1" lang="en-US" altLang="zh-CN" b="1" dirty="0">
                  <a:latin typeface="Times New Roman" pitchFamily="18" charset="0"/>
                </a:rPr>
                <a:t>←</a:t>
              </a:r>
              <a:endParaRPr kumimoji="1" lang="en-US" altLang="zh-CN" b="1" dirty="0">
                <a:latin typeface="宋体" charset="-122"/>
              </a:endParaRPr>
            </a:p>
            <a:p>
              <a:pPr algn="just" eaLnBrk="0" hangingPunct="0">
                <a:lnSpc>
                  <a:spcPct val="80000"/>
                </a:lnSpc>
                <a:spcBef>
                  <a:spcPct val="50000"/>
                </a:spcBef>
              </a:pPr>
              <a:r>
                <a:rPr kumimoji="1" lang="en-US" altLang="zh-CN" b="1" dirty="0">
                  <a:solidFill>
                    <a:srgbClr val="FF0000"/>
                  </a:solidFill>
                  <a:latin typeface="宋体" charset="-122"/>
                </a:rPr>
                <a:t>RR</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0000 0011                          A</a:t>
              </a:r>
              <a:r>
                <a:rPr kumimoji="1" lang="zh-CN" altLang="en-US" b="1" dirty="0">
                  <a:latin typeface="宋体" charset="-122"/>
                </a:rPr>
                <a:t>中内容</a:t>
              </a:r>
              <a:r>
                <a:rPr kumimoji="1" lang="zh-CN" altLang="en-US" b="1" dirty="0">
                  <a:solidFill>
                    <a:srgbClr val="3333FF"/>
                  </a:solidFill>
                  <a:latin typeface="宋体" charset="-122"/>
                </a:rPr>
                <a:t>循环右移一位</a:t>
              </a:r>
              <a:r>
                <a:rPr kumimoji="1" lang="zh-CN" altLang="en-US" b="1" dirty="0">
                  <a:latin typeface="宋体" charset="-122"/>
                </a:rPr>
                <a:t>。 </a:t>
              </a:r>
            </a:p>
            <a:p>
              <a:pPr algn="just" eaLnBrk="0" hangingPunct="0">
                <a:lnSpc>
                  <a:spcPct val="80000"/>
                </a:lnSpc>
                <a:spcBef>
                  <a:spcPct val="50000"/>
                </a:spcBef>
              </a:pPr>
              <a:r>
                <a:rPr kumimoji="1" lang="zh-CN" altLang="en-US" b="1" dirty="0">
                  <a:latin typeface="宋体" charset="-122"/>
                </a:rPr>
                <a:t>			   → </a:t>
              </a:r>
              <a:r>
                <a:rPr kumimoji="1" lang="en-US" altLang="zh-CN" b="1" dirty="0">
                  <a:latin typeface="宋体" charset="-122"/>
                </a:rPr>
                <a:t>a7 → a0   →</a:t>
              </a:r>
            </a:p>
            <a:p>
              <a:pPr algn="just" eaLnBrk="0" hangingPunct="0">
                <a:lnSpc>
                  <a:spcPct val="80000"/>
                </a:lnSpc>
                <a:spcBef>
                  <a:spcPct val="50000"/>
                </a:spcBef>
              </a:pPr>
              <a:r>
                <a:rPr kumimoji="1" lang="en-US" altLang="zh-CN" b="1" dirty="0">
                  <a:solidFill>
                    <a:srgbClr val="FF0000"/>
                  </a:solidFill>
                  <a:latin typeface="宋体" charset="-122"/>
                </a:rPr>
                <a:t>RLC</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0011 0011                          A</a:t>
              </a:r>
              <a:r>
                <a:rPr kumimoji="1" lang="zh-CN" altLang="en-US" b="1" dirty="0">
                  <a:latin typeface="宋体" charset="-122"/>
                </a:rPr>
                <a:t>中内容</a:t>
              </a:r>
              <a:r>
                <a:rPr kumimoji="1" lang="zh-CN" altLang="en-US" b="1" dirty="0">
                  <a:solidFill>
                    <a:srgbClr val="3333FF"/>
                  </a:solidFill>
                  <a:latin typeface="宋体" charset="-122"/>
                </a:rPr>
                <a:t>连同进位位</a:t>
              </a:r>
              <a:r>
                <a:rPr kumimoji="1" lang="en-US" altLang="zh-CN" b="1" dirty="0">
                  <a:solidFill>
                    <a:srgbClr val="3333FF"/>
                  </a:solidFill>
                  <a:latin typeface="宋体" charset="-122"/>
                </a:rPr>
                <a:t>CY</a:t>
              </a:r>
              <a:r>
                <a:rPr kumimoji="1" lang="zh-CN" altLang="en-US" b="1" dirty="0">
                  <a:solidFill>
                    <a:srgbClr val="3333FF"/>
                  </a:solidFill>
                  <a:latin typeface="宋体" charset="-122"/>
                </a:rPr>
                <a:t>一起循</a:t>
              </a:r>
            </a:p>
            <a:p>
              <a:pPr algn="just" eaLnBrk="0" hangingPunct="0">
                <a:lnSpc>
                  <a:spcPct val="80000"/>
                </a:lnSpc>
                <a:spcBef>
                  <a:spcPct val="50000"/>
                </a:spcBef>
              </a:pPr>
              <a:r>
                <a:rPr kumimoji="1" lang="zh-CN" altLang="en-US" b="1" dirty="0">
                  <a:latin typeface="宋体" charset="-122"/>
                </a:rPr>
                <a:t>			   ← </a:t>
              </a:r>
              <a:r>
                <a:rPr kumimoji="1" lang="en-US" altLang="zh-CN" b="1" dirty="0">
                  <a:latin typeface="宋体" charset="-122"/>
                </a:rPr>
                <a:t>CY ← a7 ← a0  ←   </a:t>
              </a:r>
              <a:r>
                <a:rPr kumimoji="1" lang="zh-CN" altLang="en-US" b="1" dirty="0">
                  <a:solidFill>
                    <a:srgbClr val="3333FF"/>
                  </a:solidFill>
                  <a:latin typeface="宋体" charset="-122"/>
                </a:rPr>
                <a:t>环左移一位</a:t>
              </a:r>
              <a:r>
                <a:rPr kumimoji="1" lang="zh-CN" altLang="en-US" b="1" dirty="0">
                  <a:latin typeface="宋体" charset="-122"/>
                </a:rPr>
                <a:t>。 </a:t>
              </a:r>
            </a:p>
            <a:p>
              <a:pPr algn="just" eaLnBrk="0" hangingPunct="0">
                <a:lnSpc>
                  <a:spcPct val="80000"/>
                </a:lnSpc>
                <a:spcBef>
                  <a:spcPct val="50000"/>
                </a:spcBef>
              </a:pPr>
              <a:r>
                <a:rPr kumimoji="1" lang="en-US" altLang="zh-CN" b="1" dirty="0">
                  <a:solidFill>
                    <a:srgbClr val="FF0000"/>
                  </a:solidFill>
                  <a:latin typeface="宋体" charset="-122"/>
                </a:rPr>
                <a:t>RRC</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0001 0011                          A</a:t>
              </a:r>
              <a:r>
                <a:rPr kumimoji="1" lang="zh-CN" altLang="en-US" b="1" dirty="0">
                  <a:latin typeface="宋体" charset="-122"/>
                </a:rPr>
                <a:t>中内容</a:t>
              </a:r>
              <a:r>
                <a:rPr kumimoji="1" lang="zh-CN" altLang="en-US" b="1" dirty="0">
                  <a:solidFill>
                    <a:srgbClr val="3333FF"/>
                  </a:solidFill>
                  <a:latin typeface="宋体" charset="-122"/>
                </a:rPr>
                <a:t>连同进位位</a:t>
              </a:r>
              <a:r>
                <a:rPr kumimoji="1" lang="en-US" altLang="zh-CN" b="1" dirty="0">
                  <a:solidFill>
                    <a:srgbClr val="3333FF"/>
                  </a:solidFill>
                  <a:latin typeface="宋体" charset="-122"/>
                </a:rPr>
                <a:t>CY</a:t>
              </a:r>
              <a:r>
                <a:rPr kumimoji="1" lang="zh-CN" altLang="en-US" b="1" dirty="0">
                  <a:solidFill>
                    <a:srgbClr val="3333FF"/>
                  </a:solidFill>
                  <a:latin typeface="宋体" charset="-122"/>
                </a:rPr>
                <a:t>一起循</a:t>
              </a:r>
            </a:p>
            <a:p>
              <a:pPr algn="just" eaLnBrk="0" hangingPunct="0">
                <a:lnSpc>
                  <a:spcPct val="80000"/>
                </a:lnSpc>
                <a:spcBef>
                  <a:spcPct val="50000"/>
                </a:spcBef>
              </a:pPr>
              <a:r>
                <a:rPr kumimoji="1" lang="zh-CN" altLang="en-US" b="1" dirty="0">
                  <a:latin typeface="宋体" charset="-122"/>
                </a:rPr>
                <a:t>			   → </a:t>
              </a:r>
              <a:r>
                <a:rPr kumimoji="1" lang="en-US" altLang="zh-CN" b="1" dirty="0">
                  <a:latin typeface="宋体" charset="-122"/>
                </a:rPr>
                <a:t>CY → a7 → a0  →   </a:t>
              </a:r>
              <a:r>
                <a:rPr kumimoji="1" lang="zh-CN" altLang="en-US" b="1" dirty="0">
                  <a:solidFill>
                    <a:srgbClr val="3333FF"/>
                  </a:solidFill>
                  <a:latin typeface="宋体" charset="-122"/>
                </a:rPr>
                <a:t>环右移一位</a:t>
              </a:r>
              <a:r>
                <a:rPr kumimoji="1" lang="zh-CN" altLang="en-US" b="1" dirty="0">
                  <a:latin typeface="宋体" charset="-122"/>
                </a:rPr>
                <a:t>。 </a:t>
              </a:r>
            </a:p>
            <a:p>
              <a:pPr algn="just" eaLnBrk="0" hangingPunct="0">
                <a:lnSpc>
                  <a:spcPct val="80000"/>
                </a:lnSpc>
                <a:spcBef>
                  <a:spcPct val="50000"/>
                </a:spcBef>
              </a:pPr>
              <a:endParaRPr kumimoji="1" lang="en-US" altLang="zh-CN" b="1" dirty="0">
                <a:latin typeface="宋体" charset="-122"/>
              </a:endParaRPr>
            </a:p>
          </p:txBody>
        </p:sp>
        <p:sp>
          <p:nvSpPr>
            <p:cNvPr id="36873" name="Line 11"/>
            <p:cNvSpPr>
              <a:spLocks noChangeShapeType="1"/>
            </p:cNvSpPr>
            <p:nvPr/>
          </p:nvSpPr>
          <p:spPr bwMode="auto">
            <a:xfrm>
              <a:off x="48" y="1152"/>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74" name="Line 13"/>
            <p:cNvSpPr>
              <a:spLocks noChangeShapeType="1"/>
            </p:cNvSpPr>
            <p:nvPr/>
          </p:nvSpPr>
          <p:spPr bwMode="auto">
            <a:xfrm>
              <a:off x="48" y="672"/>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75" name="Line 14"/>
            <p:cNvSpPr>
              <a:spLocks noChangeShapeType="1"/>
            </p:cNvSpPr>
            <p:nvPr/>
          </p:nvSpPr>
          <p:spPr bwMode="auto">
            <a:xfrm>
              <a:off x="1152" y="432"/>
              <a:ext cx="0" cy="225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76" name="Line 16"/>
            <p:cNvSpPr>
              <a:spLocks noChangeShapeType="1"/>
            </p:cNvSpPr>
            <p:nvPr/>
          </p:nvSpPr>
          <p:spPr bwMode="auto">
            <a:xfrm>
              <a:off x="3696" y="432"/>
              <a:ext cx="0" cy="225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nvGrpSpPr>
            <p:cNvPr id="3" name="Group 24"/>
            <p:cNvGrpSpPr>
              <a:grpSpLocks/>
            </p:cNvGrpSpPr>
            <p:nvPr/>
          </p:nvGrpSpPr>
          <p:grpSpPr bwMode="auto">
            <a:xfrm>
              <a:off x="2112" y="768"/>
              <a:ext cx="1200" cy="336"/>
              <a:chOff x="2112" y="768"/>
              <a:chExt cx="1200" cy="336"/>
            </a:xfrm>
          </p:grpSpPr>
          <p:sp>
            <p:nvSpPr>
              <p:cNvPr id="36904" name="Rectangle 17"/>
              <p:cNvSpPr>
                <a:spLocks noChangeArrowheads="1"/>
              </p:cNvSpPr>
              <p:nvPr/>
            </p:nvSpPr>
            <p:spPr bwMode="auto">
              <a:xfrm>
                <a:off x="2256" y="912"/>
                <a:ext cx="864" cy="192"/>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36905" name="Line 18"/>
              <p:cNvSpPr>
                <a:spLocks noChangeShapeType="1"/>
              </p:cNvSpPr>
              <p:nvPr/>
            </p:nvSpPr>
            <p:spPr bwMode="auto">
              <a:xfrm>
                <a:off x="2112" y="768"/>
                <a:ext cx="12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6" name="Line 19"/>
              <p:cNvSpPr>
                <a:spLocks noChangeShapeType="1"/>
              </p:cNvSpPr>
              <p:nvPr/>
            </p:nvSpPr>
            <p:spPr bwMode="auto">
              <a:xfrm>
                <a:off x="3312" y="768"/>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7" name="Line 20"/>
              <p:cNvSpPr>
                <a:spLocks noChangeShapeType="1"/>
              </p:cNvSpPr>
              <p:nvPr/>
            </p:nvSpPr>
            <p:spPr bwMode="auto">
              <a:xfrm flipH="1">
                <a:off x="3168" y="1008"/>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8" name="Line 21"/>
              <p:cNvSpPr>
                <a:spLocks noChangeShapeType="1"/>
              </p:cNvSpPr>
              <p:nvPr/>
            </p:nvSpPr>
            <p:spPr bwMode="auto">
              <a:xfrm flipH="1">
                <a:off x="2112" y="1008"/>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9" name="Line 22"/>
              <p:cNvSpPr>
                <a:spLocks noChangeShapeType="1"/>
              </p:cNvSpPr>
              <p:nvPr/>
            </p:nvSpPr>
            <p:spPr bwMode="auto">
              <a:xfrm>
                <a:off x="2112" y="768"/>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grpSp>
          <p:nvGrpSpPr>
            <p:cNvPr id="4" name="Group 26"/>
            <p:cNvGrpSpPr>
              <a:grpSpLocks/>
            </p:cNvGrpSpPr>
            <p:nvPr/>
          </p:nvGrpSpPr>
          <p:grpSpPr bwMode="auto">
            <a:xfrm>
              <a:off x="2064" y="1200"/>
              <a:ext cx="1200" cy="336"/>
              <a:chOff x="2112" y="768"/>
              <a:chExt cx="1200" cy="336"/>
            </a:xfrm>
          </p:grpSpPr>
          <p:sp>
            <p:nvSpPr>
              <p:cNvPr id="36898" name="Rectangle 27"/>
              <p:cNvSpPr>
                <a:spLocks noChangeArrowheads="1"/>
              </p:cNvSpPr>
              <p:nvPr/>
            </p:nvSpPr>
            <p:spPr bwMode="auto">
              <a:xfrm>
                <a:off x="2256" y="912"/>
                <a:ext cx="864" cy="192"/>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36899" name="Line 28"/>
              <p:cNvSpPr>
                <a:spLocks noChangeShapeType="1"/>
              </p:cNvSpPr>
              <p:nvPr/>
            </p:nvSpPr>
            <p:spPr bwMode="auto">
              <a:xfrm>
                <a:off x="2112" y="768"/>
                <a:ext cx="12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0" name="Line 29"/>
              <p:cNvSpPr>
                <a:spLocks noChangeShapeType="1"/>
              </p:cNvSpPr>
              <p:nvPr/>
            </p:nvSpPr>
            <p:spPr bwMode="auto">
              <a:xfrm>
                <a:off x="3312" y="768"/>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1" name="Line 30"/>
              <p:cNvSpPr>
                <a:spLocks noChangeShapeType="1"/>
              </p:cNvSpPr>
              <p:nvPr/>
            </p:nvSpPr>
            <p:spPr bwMode="auto">
              <a:xfrm flipH="1" flipV="1">
                <a:off x="3168" y="1008"/>
                <a:ext cx="144" cy="8"/>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36902" name="Line 31"/>
              <p:cNvSpPr>
                <a:spLocks noChangeShapeType="1"/>
              </p:cNvSpPr>
              <p:nvPr/>
            </p:nvSpPr>
            <p:spPr bwMode="auto">
              <a:xfrm flipH="1">
                <a:off x="2112" y="1008"/>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903" name="Line 32"/>
              <p:cNvSpPr>
                <a:spLocks noChangeShapeType="1"/>
              </p:cNvSpPr>
              <p:nvPr/>
            </p:nvSpPr>
            <p:spPr bwMode="auto">
              <a:xfrm>
                <a:off x="2112" y="768"/>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grpSp>
          <p:nvGrpSpPr>
            <p:cNvPr id="5" name="Group 46"/>
            <p:cNvGrpSpPr>
              <a:grpSpLocks/>
            </p:cNvGrpSpPr>
            <p:nvPr/>
          </p:nvGrpSpPr>
          <p:grpSpPr bwMode="auto">
            <a:xfrm>
              <a:off x="2064" y="1680"/>
              <a:ext cx="1584" cy="336"/>
              <a:chOff x="2064" y="1680"/>
              <a:chExt cx="1584" cy="336"/>
            </a:xfrm>
          </p:grpSpPr>
          <p:sp>
            <p:nvSpPr>
              <p:cNvPr id="36891" name="Rectangle 36"/>
              <p:cNvSpPr>
                <a:spLocks noChangeArrowheads="1"/>
              </p:cNvSpPr>
              <p:nvPr/>
            </p:nvSpPr>
            <p:spPr bwMode="auto">
              <a:xfrm>
                <a:off x="2592" y="1824"/>
                <a:ext cx="864" cy="192"/>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36892" name="Line 37"/>
              <p:cNvSpPr>
                <a:spLocks noChangeShapeType="1"/>
              </p:cNvSpPr>
              <p:nvPr/>
            </p:nvSpPr>
            <p:spPr bwMode="auto">
              <a:xfrm>
                <a:off x="2064" y="1680"/>
                <a:ext cx="158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3" name="Line 38"/>
              <p:cNvSpPr>
                <a:spLocks noChangeShapeType="1"/>
              </p:cNvSpPr>
              <p:nvPr/>
            </p:nvSpPr>
            <p:spPr bwMode="auto">
              <a:xfrm>
                <a:off x="3648" y="1680"/>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4" name="Line 39"/>
              <p:cNvSpPr>
                <a:spLocks noChangeShapeType="1"/>
              </p:cNvSpPr>
              <p:nvPr/>
            </p:nvSpPr>
            <p:spPr bwMode="auto">
              <a:xfrm flipH="1">
                <a:off x="3504" y="1920"/>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5" name="Line 40"/>
              <p:cNvSpPr>
                <a:spLocks noChangeShapeType="1"/>
              </p:cNvSpPr>
              <p:nvPr/>
            </p:nvSpPr>
            <p:spPr bwMode="auto">
              <a:xfrm flipH="1">
                <a:off x="2448" y="1920"/>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6" name="Line 41"/>
              <p:cNvSpPr>
                <a:spLocks noChangeShapeType="1"/>
              </p:cNvSpPr>
              <p:nvPr/>
            </p:nvSpPr>
            <p:spPr bwMode="auto">
              <a:xfrm>
                <a:off x="2064" y="1680"/>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7" name="Rectangle 42"/>
              <p:cNvSpPr>
                <a:spLocks noChangeArrowheads="1"/>
              </p:cNvSpPr>
              <p:nvPr/>
            </p:nvSpPr>
            <p:spPr bwMode="auto">
              <a:xfrm>
                <a:off x="2208" y="1824"/>
                <a:ext cx="240" cy="192"/>
              </a:xfrm>
              <a:prstGeom prst="rect">
                <a:avLst/>
              </a:prstGeom>
              <a:noFill/>
              <a:ln w="12700" cap="sq">
                <a:solidFill>
                  <a:schemeClr val="tx1"/>
                </a:solidFill>
                <a:miter lim="800000"/>
                <a:headEnd type="none" w="sm" len="sm"/>
                <a:tailEnd type="none" w="sm" len="sm"/>
              </a:ln>
            </p:spPr>
            <p:txBody>
              <a:bodyPr anchor="ctr">
                <a:spAutoFit/>
              </a:bodyPr>
              <a:lstStyle/>
              <a:p>
                <a:endParaRPr lang="zh-CN" altLang="en-US"/>
              </a:p>
            </p:txBody>
          </p:sp>
        </p:grpSp>
        <p:sp>
          <p:nvSpPr>
            <p:cNvPr id="36880" name="Line 43"/>
            <p:cNvSpPr>
              <a:spLocks noChangeShapeType="1"/>
            </p:cNvSpPr>
            <p:nvPr/>
          </p:nvSpPr>
          <p:spPr bwMode="auto">
            <a:xfrm>
              <a:off x="48" y="158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nvGrpSpPr>
            <p:cNvPr id="6" name="Group 47"/>
            <p:cNvGrpSpPr>
              <a:grpSpLocks/>
            </p:cNvGrpSpPr>
            <p:nvPr/>
          </p:nvGrpSpPr>
          <p:grpSpPr bwMode="auto">
            <a:xfrm>
              <a:off x="2064" y="2112"/>
              <a:ext cx="1584" cy="336"/>
              <a:chOff x="2064" y="1680"/>
              <a:chExt cx="1584" cy="336"/>
            </a:xfrm>
          </p:grpSpPr>
          <p:sp>
            <p:nvSpPr>
              <p:cNvPr id="36884" name="Rectangle 48"/>
              <p:cNvSpPr>
                <a:spLocks noChangeArrowheads="1"/>
              </p:cNvSpPr>
              <p:nvPr/>
            </p:nvSpPr>
            <p:spPr bwMode="auto">
              <a:xfrm>
                <a:off x="2592" y="1824"/>
                <a:ext cx="864" cy="192"/>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36885" name="Line 49"/>
              <p:cNvSpPr>
                <a:spLocks noChangeShapeType="1"/>
              </p:cNvSpPr>
              <p:nvPr/>
            </p:nvSpPr>
            <p:spPr bwMode="auto">
              <a:xfrm>
                <a:off x="2064" y="1680"/>
                <a:ext cx="158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6" name="Line 50"/>
              <p:cNvSpPr>
                <a:spLocks noChangeShapeType="1"/>
              </p:cNvSpPr>
              <p:nvPr/>
            </p:nvSpPr>
            <p:spPr bwMode="auto">
              <a:xfrm>
                <a:off x="3648" y="1680"/>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7" name="Line 51"/>
              <p:cNvSpPr>
                <a:spLocks noChangeShapeType="1"/>
              </p:cNvSpPr>
              <p:nvPr/>
            </p:nvSpPr>
            <p:spPr bwMode="auto">
              <a:xfrm flipH="1">
                <a:off x="3504" y="1920"/>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8" name="Line 52"/>
              <p:cNvSpPr>
                <a:spLocks noChangeShapeType="1"/>
              </p:cNvSpPr>
              <p:nvPr/>
            </p:nvSpPr>
            <p:spPr bwMode="auto">
              <a:xfrm flipH="1">
                <a:off x="2448" y="1920"/>
                <a:ext cx="14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9" name="Line 53"/>
              <p:cNvSpPr>
                <a:spLocks noChangeShapeType="1"/>
              </p:cNvSpPr>
              <p:nvPr/>
            </p:nvSpPr>
            <p:spPr bwMode="auto">
              <a:xfrm>
                <a:off x="2064" y="1680"/>
                <a:ext cx="0" cy="24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90" name="Rectangle 54"/>
              <p:cNvSpPr>
                <a:spLocks noChangeArrowheads="1"/>
              </p:cNvSpPr>
              <p:nvPr/>
            </p:nvSpPr>
            <p:spPr bwMode="auto">
              <a:xfrm>
                <a:off x="2208" y="1824"/>
                <a:ext cx="240" cy="192"/>
              </a:xfrm>
              <a:prstGeom prst="rect">
                <a:avLst/>
              </a:prstGeom>
              <a:noFill/>
              <a:ln w="12700" cap="sq">
                <a:solidFill>
                  <a:schemeClr val="tx1"/>
                </a:solidFill>
                <a:miter lim="800000"/>
                <a:headEnd type="none" w="sm" len="sm"/>
                <a:tailEnd type="none" w="sm" len="sm"/>
              </a:ln>
            </p:spPr>
            <p:txBody>
              <a:bodyPr anchor="ctr">
                <a:spAutoFit/>
              </a:bodyPr>
              <a:lstStyle/>
              <a:p>
                <a:endParaRPr lang="zh-CN" altLang="en-US"/>
              </a:p>
            </p:txBody>
          </p:sp>
        </p:grpSp>
        <p:sp>
          <p:nvSpPr>
            <p:cNvPr id="36882" name="Line 56"/>
            <p:cNvSpPr>
              <a:spLocks noChangeShapeType="1"/>
            </p:cNvSpPr>
            <p:nvPr/>
          </p:nvSpPr>
          <p:spPr bwMode="auto">
            <a:xfrm>
              <a:off x="48" y="20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6883" name="Line 57"/>
            <p:cNvSpPr>
              <a:spLocks noChangeShapeType="1"/>
            </p:cNvSpPr>
            <p:nvPr/>
          </p:nvSpPr>
          <p:spPr bwMode="auto">
            <a:xfrm>
              <a:off x="2016" y="432"/>
              <a:ext cx="0" cy="225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46" name="日期占位符 3">
            <a:extLst>
              <a:ext uri="{FF2B5EF4-FFF2-40B4-BE49-F238E27FC236}">
                <a16:creationId xmlns:a16="http://schemas.microsoft.com/office/drawing/2014/main" id="{A4D64AF7-3A43-4116-978F-F9D3BDF7CFA4}"/>
              </a:ext>
            </a:extLst>
          </p:cNvPr>
          <p:cNvSpPr>
            <a:spLocks noGrp="1"/>
          </p:cNvSpPr>
          <p:nvPr>
            <p:ph type="dt" sz="quarter" idx="10"/>
          </p:nvPr>
        </p:nvSpPr>
        <p:spPr>
          <a:xfrm>
            <a:off x="-20935" y="6381750"/>
            <a:ext cx="1981200" cy="476250"/>
          </a:xfrm>
          <a:noFill/>
        </p:spPr>
        <p:txBody>
          <a:bodyPr/>
          <a:lstStyle/>
          <a:p>
            <a:fld id="{22B8FB81-4D71-4A98-8FA5-D11CF119EB81}" type="datetime10">
              <a:rPr lang="zh-CN" altLang="en-US" smtClean="0">
                <a:ea typeface="宋体" charset="-122"/>
              </a:rPr>
              <a:pPr/>
              <a:t>10:24</a:t>
            </a:fld>
            <a:endParaRPr lang="en-US" altLang="zh-CN">
              <a:ea typeface="宋体" charset="-122"/>
            </a:endParaRPr>
          </a:p>
        </p:txBody>
      </p:sp>
      <p:pic>
        <p:nvPicPr>
          <p:cNvPr id="47" name="Picture 2" descr="c:\documents and settings\ibm\application data\360se6\User Data\temp\01300000323145123029807175635_s.jpg">
            <a:extLst>
              <a:ext uri="{FF2B5EF4-FFF2-40B4-BE49-F238E27FC236}">
                <a16:creationId xmlns:a16="http://schemas.microsoft.com/office/drawing/2014/main" id="{8B09E508-B804-4D55-AC31-BA4B33655C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
            <a:extLst>
              <a:ext uri="{FF2B5EF4-FFF2-40B4-BE49-F238E27FC236}">
                <a16:creationId xmlns:a16="http://schemas.microsoft.com/office/drawing/2014/main" id="{8E77E2E1-FC16-41B8-8511-3945EE81C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标题 1">
            <a:extLst>
              <a:ext uri="{FF2B5EF4-FFF2-40B4-BE49-F238E27FC236}">
                <a16:creationId xmlns:a16="http://schemas.microsoft.com/office/drawing/2014/main" id="{BECE0B28-2944-463C-9580-95B4FD133A4E}"/>
              </a:ext>
            </a:extLst>
          </p:cNvPr>
          <p:cNvSpPr txBox="1">
            <a:spLocks/>
          </p:cNvSpPr>
          <p:nvPr/>
        </p:nvSpPr>
        <p:spPr>
          <a:xfrm>
            <a:off x="-174571" y="26323"/>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50" name="灯片编号占位符 5">
            <a:extLst>
              <a:ext uri="{FF2B5EF4-FFF2-40B4-BE49-F238E27FC236}">
                <a16:creationId xmlns:a16="http://schemas.microsoft.com/office/drawing/2014/main" id="{DA2C932E-7F51-4732-BAAF-C2CFE54EEF86}"/>
              </a:ext>
            </a:extLst>
          </p:cNvPr>
          <p:cNvSpPr>
            <a:spLocks noGrp="1"/>
          </p:cNvSpPr>
          <p:nvPr>
            <p:ph type="sldNum" sz="quarter" idx="12"/>
          </p:nvPr>
        </p:nvSpPr>
        <p:spPr>
          <a:xfrm>
            <a:off x="7181973" y="6379161"/>
            <a:ext cx="1981200" cy="476250"/>
          </a:xfrm>
          <a:noFill/>
        </p:spPr>
        <p:txBody>
          <a:bodyPr/>
          <a:lstStyle/>
          <a:p>
            <a:fld id="{361B6C43-5757-4AE2-A2F3-BAF3E776C444}" type="slidenum">
              <a:rPr lang="en-US" altLang="zh-CN" smtClean="0">
                <a:ea typeface="宋体" charset="-122"/>
              </a:rPr>
              <a:pPr/>
              <a:t>100</a:t>
            </a:fld>
            <a:endParaRPr lang="en-US" altLang="zh-CN" dirty="0">
              <a:ea typeface="宋体" charset="-122"/>
            </a:endParaRPr>
          </a:p>
        </p:txBody>
      </p:sp>
      <p:sp>
        <p:nvSpPr>
          <p:cNvPr id="55" name="Rectangle 2">
            <a:extLst>
              <a:ext uri="{FF2B5EF4-FFF2-40B4-BE49-F238E27FC236}">
                <a16:creationId xmlns:a16="http://schemas.microsoft.com/office/drawing/2014/main" id="{D4E79A04-F4D0-43EE-9438-0D871B3BA779}"/>
              </a:ext>
            </a:extLst>
          </p:cNvPr>
          <p:cNvSpPr txBox="1">
            <a:spLocks noChangeArrowheads="1"/>
          </p:cNvSpPr>
          <p:nvPr/>
        </p:nvSpPr>
        <p:spPr bwMode="auto">
          <a:xfrm>
            <a:off x="28596" y="777875"/>
            <a:ext cx="3535292"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2</a:t>
            </a:r>
            <a:r>
              <a:rPr lang="zh-CN" altLang="en-US" sz="2400" b="1" kern="0" dirty="0">
                <a:solidFill>
                  <a:srgbClr val="FF0000"/>
                </a:solidFill>
                <a:latin typeface="黑体" pitchFamily="2" charset="-122"/>
                <a:ea typeface="黑体" pitchFamily="2" charset="-122"/>
              </a:rPr>
              <a:t>、移位指令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2</a:t>
            </a:r>
            <a:r>
              <a:rPr lang="zh-CN" altLang="en-US" sz="2400" b="1" kern="0" dirty="0">
                <a:solidFill>
                  <a:srgbClr val="3333FF"/>
                </a:solidFill>
                <a:latin typeface="黑体" pitchFamily="2" charset="-122"/>
                <a:ea typeface="黑体" pitchFamily="2" charset="-122"/>
              </a:rPr>
              <a:t>条）</a:t>
            </a:r>
          </a:p>
        </p:txBody>
      </p:sp>
      <p:sp>
        <p:nvSpPr>
          <p:cNvPr id="56" name="矩形 55">
            <a:extLst>
              <a:ext uri="{FF2B5EF4-FFF2-40B4-BE49-F238E27FC236}">
                <a16:creationId xmlns:a16="http://schemas.microsoft.com/office/drawing/2014/main" id="{B50D1044-7D08-4629-BB29-05A884CF3882}"/>
              </a:ext>
            </a:extLst>
          </p:cNvPr>
          <p:cNvSpPr/>
          <p:nvPr/>
        </p:nvSpPr>
        <p:spPr>
          <a:xfrm>
            <a:off x="2897528" y="809624"/>
            <a:ext cx="3535292"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FF0000"/>
                </a:solidFill>
              </a:rPr>
              <a:t>RL</a:t>
            </a:r>
            <a:r>
              <a:rPr lang="zh-CN" altLang="en-US" b="1" kern="0" dirty="0">
                <a:solidFill>
                  <a:srgbClr val="3333FF"/>
                </a:solidFill>
              </a:rPr>
              <a:t>、</a:t>
            </a:r>
            <a:r>
              <a:rPr lang="en-US" altLang="zh-CN" b="1" kern="0" dirty="0">
                <a:solidFill>
                  <a:srgbClr val="FF0000"/>
                </a:solidFill>
              </a:rPr>
              <a:t>RR</a:t>
            </a:r>
            <a:r>
              <a:rPr lang="zh-CN" altLang="en-US" b="1" kern="0" dirty="0">
                <a:solidFill>
                  <a:srgbClr val="3333FF"/>
                </a:solidFill>
              </a:rPr>
              <a:t>、</a:t>
            </a:r>
            <a:r>
              <a:rPr lang="en-US" altLang="zh-CN" b="1" kern="0" dirty="0">
                <a:solidFill>
                  <a:srgbClr val="FF0000"/>
                </a:solidFill>
              </a:rPr>
              <a:t>RLC</a:t>
            </a:r>
            <a:r>
              <a:rPr lang="zh-CN" altLang="en-US" b="1" kern="0" dirty="0">
                <a:solidFill>
                  <a:srgbClr val="3333FF"/>
                </a:solidFill>
              </a:rPr>
              <a:t>、</a:t>
            </a:r>
            <a:r>
              <a:rPr lang="en-US" altLang="zh-CN" b="1" kern="0" dirty="0">
                <a:solidFill>
                  <a:srgbClr val="FF0000"/>
                </a:solidFill>
              </a:rPr>
              <a:t>RRC</a:t>
            </a:r>
            <a:endParaRPr lang="zh-CN" altLang="en-US" dirty="0">
              <a:solidFill>
                <a:srgbClr val="FF0000"/>
              </a:solidFill>
            </a:endParaRPr>
          </a:p>
        </p:txBody>
      </p:sp>
      <p:sp>
        <p:nvSpPr>
          <p:cNvPr id="59" name="Text Box 5">
            <a:extLst>
              <a:ext uri="{FF2B5EF4-FFF2-40B4-BE49-F238E27FC236}">
                <a16:creationId xmlns:a16="http://schemas.microsoft.com/office/drawing/2014/main" id="{598ACDDC-4928-43E4-A70B-96AD6BE0E658}"/>
              </a:ext>
            </a:extLst>
          </p:cNvPr>
          <p:cNvSpPr txBox="1">
            <a:spLocks noChangeArrowheads="1"/>
          </p:cNvSpPr>
          <p:nvPr/>
        </p:nvSpPr>
        <p:spPr bwMode="auto">
          <a:xfrm>
            <a:off x="1392772" y="5353896"/>
            <a:ext cx="6994698" cy="858377"/>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指令操作对象是累加器</a:t>
            </a:r>
            <a:r>
              <a:rPr kumimoji="1" lang="en-US" altLang="zh-CN" b="1" dirty="0">
                <a:latin typeface="宋体" charset="-122"/>
              </a:rPr>
              <a:t>A</a:t>
            </a: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我们通常用</a:t>
            </a:r>
            <a:r>
              <a:rPr kumimoji="1" lang="en-US" altLang="zh-CN" b="1" dirty="0">
                <a:latin typeface="宋体" charset="-122"/>
              </a:rPr>
              <a:t>RLC  A</a:t>
            </a:r>
            <a:r>
              <a:rPr kumimoji="1" lang="zh-CN" altLang="en-US" b="1" dirty="0">
                <a:latin typeface="宋体" charset="-122"/>
              </a:rPr>
              <a:t>指令将累加器</a:t>
            </a:r>
            <a:r>
              <a:rPr kumimoji="1" lang="en-US" altLang="zh-CN" b="1" dirty="0">
                <a:latin typeface="宋体" charset="-122"/>
              </a:rPr>
              <a:t>A</a:t>
            </a:r>
            <a:r>
              <a:rPr kumimoji="1" lang="zh-CN" altLang="en-US" b="1" dirty="0">
                <a:latin typeface="宋体" charset="-122"/>
              </a:rPr>
              <a:t>的内容做乘</a:t>
            </a:r>
            <a:r>
              <a:rPr kumimoji="1" lang="en-US" altLang="zh-CN" b="1" dirty="0">
                <a:latin typeface="宋体" charset="-122"/>
              </a:rPr>
              <a:t>2</a:t>
            </a:r>
            <a:r>
              <a:rPr kumimoji="1" lang="zh-CN" altLang="en-US" b="1" dirty="0">
                <a:latin typeface="宋体" charset="-122"/>
              </a:rPr>
              <a:t>运算</a:t>
            </a:r>
            <a:r>
              <a:rPr kumimoji="1" lang="en-US" altLang="zh-CN" b="1" dirty="0">
                <a:latin typeface="宋体" charset="-122"/>
              </a:rPr>
              <a:t>      </a:t>
            </a:r>
          </a:p>
        </p:txBody>
      </p:sp>
      <p:sp>
        <p:nvSpPr>
          <p:cNvPr id="51" name="矩形 50">
            <a:extLst>
              <a:ext uri="{FF2B5EF4-FFF2-40B4-BE49-F238E27FC236}">
                <a16:creationId xmlns:a16="http://schemas.microsoft.com/office/drawing/2014/main" id="{830BDAF2-0A44-4A26-92B0-E0FF8C3F84A1}"/>
              </a:ext>
            </a:extLst>
          </p:cNvPr>
          <p:cNvSpPr/>
          <p:nvPr/>
        </p:nvSpPr>
        <p:spPr>
          <a:xfrm>
            <a:off x="6566090" y="64223"/>
            <a:ext cx="1080405" cy="369332"/>
          </a:xfrm>
          <a:prstGeom prst="rect">
            <a:avLst/>
          </a:prstGeom>
        </p:spPr>
        <p:txBody>
          <a:bodyPr wrap="square">
            <a:spAutoFit/>
          </a:bodyPr>
          <a:lstStyle/>
          <a:p>
            <a:r>
              <a:rPr lang="en-US" altLang="zh-CN" b="1" kern="0" dirty="0">
                <a:solidFill>
                  <a:srgbClr val="FF0000"/>
                </a:solidFill>
              </a:rPr>
              <a:t>R</a:t>
            </a:r>
            <a:r>
              <a:rPr lang="en-US" altLang="zh-CN" b="1" kern="0" dirty="0">
                <a:solidFill>
                  <a:srgbClr val="3333FF"/>
                </a:solidFill>
              </a:rPr>
              <a:t>otate</a:t>
            </a:r>
            <a:endParaRPr lang="zh-CN" altLang="en-US" dirty="0">
              <a:solidFill>
                <a:srgbClr val="3333FF"/>
              </a:solidFill>
            </a:endParaRPr>
          </a:p>
        </p:txBody>
      </p:sp>
      <p:sp>
        <p:nvSpPr>
          <p:cNvPr id="52" name="矩形 51">
            <a:extLst>
              <a:ext uri="{FF2B5EF4-FFF2-40B4-BE49-F238E27FC236}">
                <a16:creationId xmlns:a16="http://schemas.microsoft.com/office/drawing/2014/main" id="{191F52F5-0F68-42AB-9426-F9CBA626D4E9}"/>
              </a:ext>
            </a:extLst>
          </p:cNvPr>
          <p:cNvSpPr/>
          <p:nvPr/>
        </p:nvSpPr>
        <p:spPr>
          <a:xfrm>
            <a:off x="6590625" y="312574"/>
            <a:ext cx="1080405" cy="369332"/>
          </a:xfrm>
          <a:prstGeom prst="rect">
            <a:avLst/>
          </a:prstGeom>
        </p:spPr>
        <p:txBody>
          <a:bodyPr wrap="square">
            <a:spAutoFit/>
          </a:bodyPr>
          <a:lstStyle/>
          <a:p>
            <a:r>
              <a:rPr lang="en-US" altLang="zh-CN" b="1" kern="0" dirty="0">
                <a:solidFill>
                  <a:srgbClr val="FF0000"/>
                </a:solidFill>
              </a:rPr>
              <a:t>L</a:t>
            </a:r>
            <a:r>
              <a:rPr lang="en-US" altLang="zh-CN" b="1" kern="0" dirty="0">
                <a:solidFill>
                  <a:srgbClr val="3333FF"/>
                </a:solidFill>
              </a:rPr>
              <a:t>eft</a:t>
            </a:r>
            <a:endParaRPr lang="zh-CN" altLang="en-US" dirty="0">
              <a:solidFill>
                <a:srgbClr val="3333FF"/>
              </a:solidFill>
            </a:endParaRPr>
          </a:p>
        </p:txBody>
      </p:sp>
      <p:sp>
        <p:nvSpPr>
          <p:cNvPr id="53" name="矩形 52">
            <a:extLst>
              <a:ext uri="{FF2B5EF4-FFF2-40B4-BE49-F238E27FC236}">
                <a16:creationId xmlns:a16="http://schemas.microsoft.com/office/drawing/2014/main" id="{5C0E9AF1-1F22-4072-BA81-B6E3C76B50CB}"/>
              </a:ext>
            </a:extLst>
          </p:cNvPr>
          <p:cNvSpPr/>
          <p:nvPr/>
        </p:nvSpPr>
        <p:spPr>
          <a:xfrm>
            <a:off x="6598973" y="597622"/>
            <a:ext cx="1080405" cy="369332"/>
          </a:xfrm>
          <a:prstGeom prst="rect">
            <a:avLst/>
          </a:prstGeom>
        </p:spPr>
        <p:txBody>
          <a:bodyPr wrap="square">
            <a:spAutoFit/>
          </a:bodyPr>
          <a:lstStyle/>
          <a:p>
            <a:r>
              <a:rPr lang="en-US" altLang="zh-CN" b="1" kern="0" dirty="0">
                <a:solidFill>
                  <a:srgbClr val="FF0000"/>
                </a:solidFill>
              </a:rPr>
              <a:t>R</a:t>
            </a:r>
            <a:r>
              <a:rPr lang="en-US" altLang="zh-CN" b="1" kern="0" dirty="0">
                <a:solidFill>
                  <a:srgbClr val="3333FF"/>
                </a:solidFill>
              </a:rPr>
              <a:t>ight</a:t>
            </a:r>
            <a:endParaRPr lang="zh-CN" altLang="en-US" dirty="0">
              <a:solidFill>
                <a:srgbClr val="3333FF"/>
              </a:solidFill>
            </a:endParaRPr>
          </a:p>
        </p:txBody>
      </p:sp>
      <p:sp>
        <p:nvSpPr>
          <p:cNvPr id="54" name="矩形 53">
            <a:extLst>
              <a:ext uri="{FF2B5EF4-FFF2-40B4-BE49-F238E27FC236}">
                <a16:creationId xmlns:a16="http://schemas.microsoft.com/office/drawing/2014/main" id="{DD45CC6A-6A59-4B7B-BD73-EC36F6057629}"/>
              </a:ext>
            </a:extLst>
          </p:cNvPr>
          <p:cNvSpPr/>
          <p:nvPr/>
        </p:nvSpPr>
        <p:spPr>
          <a:xfrm>
            <a:off x="6561860" y="897428"/>
            <a:ext cx="1080405" cy="369332"/>
          </a:xfrm>
          <a:prstGeom prst="rect">
            <a:avLst/>
          </a:prstGeom>
        </p:spPr>
        <p:txBody>
          <a:bodyPr wrap="square">
            <a:spAutoFit/>
          </a:bodyPr>
          <a:lstStyle/>
          <a:p>
            <a:r>
              <a:rPr lang="en-US" altLang="zh-CN" b="1" kern="0" dirty="0">
                <a:solidFill>
                  <a:srgbClr val="FF0000"/>
                </a:solidFill>
              </a:rPr>
              <a:t>C</a:t>
            </a:r>
            <a:r>
              <a:rPr lang="en-US" altLang="zh-CN" b="1" kern="0" dirty="0">
                <a:solidFill>
                  <a:srgbClr val="3333FF"/>
                </a:solidFill>
              </a:rPr>
              <a:t>arry</a:t>
            </a:r>
            <a:endParaRPr lang="zh-CN" altLang="en-US" dirty="0">
              <a:solidFill>
                <a:srgbClr val="3333FF"/>
              </a:solidFill>
            </a:endParaRPr>
          </a:p>
        </p:txBody>
      </p:sp>
      <p:sp>
        <p:nvSpPr>
          <p:cNvPr id="57" name="矩形 56">
            <a:extLst>
              <a:ext uri="{FF2B5EF4-FFF2-40B4-BE49-F238E27FC236}">
                <a16:creationId xmlns:a16="http://schemas.microsoft.com/office/drawing/2014/main" id="{B703EDEB-2646-494E-A5D5-938B325F40F8}"/>
              </a:ext>
            </a:extLst>
          </p:cNvPr>
          <p:cNvSpPr/>
          <p:nvPr/>
        </p:nvSpPr>
        <p:spPr>
          <a:xfrm>
            <a:off x="54489" y="4920524"/>
            <a:ext cx="4974683" cy="369332"/>
          </a:xfrm>
          <a:prstGeom prst="rect">
            <a:avLst/>
          </a:prstGeom>
        </p:spPr>
        <p:txBody>
          <a:bodyPr wrap="square">
            <a:spAutoFit/>
          </a:bodyPr>
          <a:lstStyle/>
          <a:p>
            <a:r>
              <a:rPr lang="en-US" altLang="zh-CN" b="1" kern="0" dirty="0">
                <a:solidFill>
                  <a:srgbClr val="FF0000"/>
                </a:solidFill>
              </a:rPr>
              <a:t>R</a:t>
            </a:r>
            <a:r>
              <a:rPr lang="en-US" altLang="zh-CN" b="1" kern="0" dirty="0">
                <a:solidFill>
                  <a:srgbClr val="3333FF"/>
                </a:solidFill>
              </a:rPr>
              <a:t>otate </a:t>
            </a:r>
            <a:r>
              <a:rPr lang="en-US" altLang="zh-CN" b="1" kern="0" dirty="0">
                <a:solidFill>
                  <a:srgbClr val="FF0000"/>
                </a:solidFill>
              </a:rPr>
              <a:t>R</a:t>
            </a:r>
            <a:r>
              <a:rPr lang="en-US" altLang="zh-CN" b="1" kern="0" dirty="0">
                <a:solidFill>
                  <a:srgbClr val="3333FF"/>
                </a:solidFill>
              </a:rPr>
              <a:t>ight </a:t>
            </a:r>
            <a:r>
              <a:rPr lang="en-US" altLang="zh-CN" b="1" kern="0" dirty="0" err="1">
                <a:solidFill>
                  <a:srgbClr val="3333FF"/>
                </a:solidFill>
              </a:rPr>
              <a:t>throught</a:t>
            </a:r>
            <a:r>
              <a:rPr lang="en-US" altLang="zh-CN" b="1" kern="0" dirty="0">
                <a:solidFill>
                  <a:srgbClr val="3333FF"/>
                </a:solidFill>
              </a:rPr>
              <a:t> the </a:t>
            </a:r>
            <a:r>
              <a:rPr lang="en-US" altLang="zh-CN" b="1" kern="0" dirty="0">
                <a:solidFill>
                  <a:srgbClr val="FF0000"/>
                </a:solidFill>
              </a:rPr>
              <a:t>C</a:t>
            </a:r>
            <a:r>
              <a:rPr lang="en-US" altLang="zh-CN" b="1" kern="0" dirty="0">
                <a:solidFill>
                  <a:srgbClr val="3333FF"/>
                </a:solidFill>
              </a:rPr>
              <a:t>arry flag</a:t>
            </a:r>
            <a:endParaRPr lang="zh-CN" altLang="en-US" dirty="0">
              <a:solidFill>
                <a:srgbClr val="3333FF"/>
              </a:solidFill>
            </a:endParaRPr>
          </a:p>
        </p:txBody>
      </p:sp>
      <p:cxnSp>
        <p:nvCxnSpPr>
          <p:cNvPr id="8" name="直接箭头连接符 7">
            <a:extLst>
              <a:ext uri="{FF2B5EF4-FFF2-40B4-BE49-F238E27FC236}">
                <a16:creationId xmlns:a16="http://schemas.microsoft.com/office/drawing/2014/main" id="{B95F29A4-226A-407C-9CAB-A120296DC862}"/>
              </a:ext>
            </a:extLst>
          </p:cNvPr>
          <p:cNvCxnSpPr/>
          <p:nvPr/>
        </p:nvCxnSpPr>
        <p:spPr bwMode="auto">
          <a:xfrm>
            <a:off x="395536" y="4145847"/>
            <a:ext cx="288032" cy="867329"/>
          </a:xfrm>
          <a:prstGeom prst="straightConnector1">
            <a:avLst/>
          </a:prstGeom>
          <a:solidFill>
            <a:schemeClr val="accent1"/>
          </a:solidFill>
          <a:ln w="28575" cap="sq" cmpd="sng" algn="ctr">
            <a:solidFill>
              <a:schemeClr val="tx1"/>
            </a:solidFill>
            <a:prstDash val="solid"/>
            <a:round/>
            <a:headEnd type="none" w="sm" len="sm"/>
            <a:tailEnd type="triangle"/>
          </a:ln>
          <a:effectLst/>
        </p:spPr>
      </p:cxnSp>
    </p:spTree>
  </p:cSld>
  <p:clrMapOvr>
    <a:masterClrMapping/>
  </p:clrMapOvr>
  <p:transition>
    <p:cut thruBlk="1"/>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p>
            <a:fld id="{34A1763A-E549-40A3-943A-0E56B4B132C1}" type="datetime10">
              <a:rPr lang="zh-CN" altLang="en-US" smtClean="0">
                <a:ea typeface="宋体" charset="-122"/>
              </a:rPr>
              <a:pPr/>
              <a:t>10:24</a:t>
            </a:fld>
            <a:endParaRPr lang="en-US" altLang="zh-CN">
              <a:ea typeface="宋体" charset="-122"/>
            </a:endParaRPr>
          </a:p>
        </p:txBody>
      </p:sp>
      <p:sp>
        <p:nvSpPr>
          <p:cNvPr id="37891" name="灯片编号占位符 5"/>
          <p:cNvSpPr>
            <a:spLocks noGrp="1"/>
          </p:cNvSpPr>
          <p:nvPr>
            <p:ph type="sldNum" sz="quarter" idx="12"/>
          </p:nvPr>
        </p:nvSpPr>
        <p:spPr>
          <a:noFill/>
        </p:spPr>
        <p:txBody>
          <a:bodyPr/>
          <a:lstStyle/>
          <a:p>
            <a:fld id="{088FBA5D-041E-4706-9F63-169B4582E34E}" type="slidenum">
              <a:rPr lang="en-US" altLang="zh-CN" smtClean="0">
                <a:ea typeface="宋体" charset="-122"/>
              </a:rPr>
              <a:pPr/>
              <a:t>101</a:t>
            </a:fld>
            <a:endParaRPr lang="en-US" altLang="zh-CN">
              <a:ea typeface="宋体" charset="-122"/>
            </a:endParaRPr>
          </a:p>
        </p:txBody>
      </p:sp>
      <p:sp>
        <p:nvSpPr>
          <p:cNvPr id="37893" name="Rectangle 3"/>
          <p:cNvSpPr>
            <a:spLocks noGrp="1" noChangeArrowheads="1"/>
          </p:cNvSpPr>
          <p:nvPr>
            <p:ph type="body" idx="1"/>
          </p:nvPr>
        </p:nvSpPr>
        <p:spPr>
          <a:xfrm>
            <a:off x="827584" y="3713415"/>
            <a:ext cx="6288764" cy="1433637"/>
          </a:xfrm>
        </p:spPr>
        <p:txBody>
          <a:bodyPr/>
          <a:lstStyle/>
          <a:p>
            <a:pPr eaLnBrk="1" hangingPunct="1">
              <a:buFont typeface="Wingdings" pitchFamily="2" charset="2"/>
              <a:buNone/>
            </a:pPr>
            <a:r>
              <a:rPr lang="en-US" altLang="zh-CN" sz="2000" b="1" dirty="0">
                <a:solidFill>
                  <a:srgbClr val="3333FF"/>
                </a:solidFill>
              </a:rPr>
              <a:t>【</a:t>
            </a:r>
            <a:r>
              <a:rPr lang="zh-CN" altLang="en-US" sz="2000" b="1" dirty="0">
                <a:solidFill>
                  <a:srgbClr val="3333FF"/>
                </a:solidFill>
              </a:rPr>
              <a:t>例</a:t>
            </a:r>
            <a:r>
              <a:rPr lang="en-US" altLang="zh-CN" sz="2000" b="1" dirty="0">
                <a:solidFill>
                  <a:srgbClr val="3333FF"/>
                </a:solidFill>
              </a:rPr>
              <a:t>】   </a:t>
            </a:r>
            <a:r>
              <a:rPr lang="en-US" altLang="zh-CN" sz="2000" b="1" dirty="0"/>
              <a:t>(A)=FAH</a:t>
            </a:r>
            <a:endParaRPr lang="zh-CN" altLang="en-US" sz="2000" b="1" dirty="0"/>
          </a:p>
          <a:p>
            <a:pPr marL="0" indent="0" eaLnBrk="1" hangingPunct="1">
              <a:buNone/>
            </a:pPr>
            <a:r>
              <a:rPr lang="zh-CN" altLang="en-US" sz="2000" b="1" dirty="0"/>
              <a:t>            执行指令 </a:t>
            </a:r>
            <a:r>
              <a:rPr lang="zh-CN" altLang="en-US" sz="2000" b="1" dirty="0">
                <a:latin typeface="Arial" charset="0"/>
              </a:rPr>
              <a:t>“</a:t>
            </a:r>
            <a:r>
              <a:rPr lang="en-US" altLang="zh-CN" sz="2000" b="1" dirty="0"/>
              <a:t>SWAP   A</a:t>
            </a:r>
            <a:r>
              <a:rPr lang="en-US" altLang="zh-CN" sz="2000" b="1" dirty="0">
                <a:latin typeface="Arial" charset="0"/>
              </a:rPr>
              <a:t>”</a:t>
            </a:r>
          </a:p>
          <a:p>
            <a:pPr marL="0" indent="0" eaLnBrk="1" hangingPunct="1">
              <a:buNone/>
            </a:pPr>
            <a:r>
              <a:rPr lang="en-US" altLang="zh-CN" sz="2000" b="1" dirty="0">
                <a:latin typeface="Arial" charset="0"/>
              </a:rPr>
              <a:t>              </a:t>
            </a:r>
            <a:r>
              <a:rPr lang="zh-CN" altLang="en-US" sz="2000" b="1" dirty="0">
                <a:solidFill>
                  <a:srgbClr val="3333FF"/>
                </a:solidFill>
              </a:rPr>
              <a:t>结果</a:t>
            </a:r>
            <a:r>
              <a:rPr lang="en-US" altLang="zh-CN" sz="2000" b="1" dirty="0">
                <a:solidFill>
                  <a:srgbClr val="3333FF"/>
                </a:solidFill>
              </a:rPr>
              <a:t>:  </a:t>
            </a:r>
            <a:r>
              <a:rPr lang="en-US" altLang="zh-CN" sz="2000" b="1" dirty="0"/>
              <a:t>(A)=AFH</a:t>
            </a:r>
            <a:r>
              <a:rPr lang="zh-CN" altLang="en-US" sz="2000" b="1" dirty="0"/>
              <a:t>。</a:t>
            </a:r>
          </a:p>
        </p:txBody>
      </p:sp>
      <p:sp>
        <p:nvSpPr>
          <p:cNvPr id="6" name="日期占位符 3">
            <a:extLst>
              <a:ext uri="{FF2B5EF4-FFF2-40B4-BE49-F238E27FC236}">
                <a16:creationId xmlns:a16="http://schemas.microsoft.com/office/drawing/2014/main" id="{687DE796-D03B-45FF-99D3-913672F7F76F}"/>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10:24</a:t>
            </a:fld>
            <a:endParaRPr lang="en-US" altLang="zh-CN">
              <a:ea typeface="宋体" charset="-122"/>
            </a:endParaRPr>
          </a:p>
        </p:txBody>
      </p:sp>
      <p:pic>
        <p:nvPicPr>
          <p:cNvPr id="7" name="Picture 2" descr="c:\documents and settings\ibm\application data\360se6\User Data\temp\01300000323145123029807175635_s.jpg">
            <a:extLst>
              <a:ext uri="{FF2B5EF4-FFF2-40B4-BE49-F238E27FC236}">
                <a16:creationId xmlns:a16="http://schemas.microsoft.com/office/drawing/2014/main" id="{1E157C09-A4C1-4D94-8587-B6CACB1EAB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DB6D1D59-1E36-475B-AC02-608C91FEC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C6B7EE51-B1DA-42D9-950D-4B8D4D67566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10" name="灯片编号占位符 5">
            <a:extLst>
              <a:ext uri="{FF2B5EF4-FFF2-40B4-BE49-F238E27FC236}">
                <a16:creationId xmlns:a16="http://schemas.microsoft.com/office/drawing/2014/main" id="{6C144C39-1989-45BF-B901-CB8ACF566E65}"/>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101</a:t>
            </a:fld>
            <a:endParaRPr lang="en-US" altLang="zh-CN" dirty="0">
              <a:ea typeface="宋体" charset="-122"/>
            </a:endParaRPr>
          </a:p>
        </p:txBody>
      </p:sp>
      <p:sp>
        <p:nvSpPr>
          <p:cNvPr id="12" name="Rectangle 2">
            <a:extLst>
              <a:ext uri="{FF2B5EF4-FFF2-40B4-BE49-F238E27FC236}">
                <a16:creationId xmlns:a16="http://schemas.microsoft.com/office/drawing/2014/main" id="{D60C5E78-2089-45DC-B9B2-D336D44F9096}"/>
              </a:ext>
            </a:extLst>
          </p:cNvPr>
          <p:cNvSpPr txBox="1">
            <a:spLocks noChangeArrowheads="1"/>
          </p:cNvSpPr>
          <p:nvPr/>
        </p:nvSpPr>
        <p:spPr bwMode="auto">
          <a:xfrm>
            <a:off x="28596" y="777875"/>
            <a:ext cx="4831436"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3</a:t>
            </a:r>
            <a:r>
              <a:rPr lang="zh-CN" altLang="en-US" sz="2400" b="1" kern="0" dirty="0">
                <a:solidFill>
                  <a:srgbClr val="FF0000"/>
                </a:solidFill>
                <a:latin typeface="黑体" pitchFamily="2" charset="-122"/>
                <a:ea typeface="黑体" pitchFamily="2" charset="-122"/>
              </a:rPr>
              <a:t>、累加器半字节交换指令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1</a:t>
            </a:r>
            <a:r>
              <a:rPr lang="zh-CN" altLang="en-US" sz="2400" b="1" kern="0" dirty="0">
                <a:solidFill>
                  <a:srgbClr val="3333FF"/>
                </a:solidFill>
                <a:latin typeface="黑体" pitchFamily="2" charset="-122"/>
                <a:ea typeface="黑体" pitchFamily="2" charset="-122"/>
              </a:rPr>
              <a:t>条）</a:t>
            </a:r>
          </a:p>
        </p:txBody>
      </p:sp>
      <p:sp>
        <p:nvSpPr>
          <p:cNvPr id="13" name="矩形 12">
            <a:extLst>
              <a:ext uri="{FF2B5EF4-FFF2-40B4-BE49-F238E27FC236}">
                <a16:creationId xmlns:a16="http://schemas.microsoft.com/office/drawing/2014/main" id="{CA8DF650-18D5-4FD4-98A3-79C073B96F41}"/>
              </a:ext>
            </a:extLst>
          </p:cNvPr>
          <p:cNvSpPr/>
          <p:nvPr/>
        </p:nvSpPr>
        <p:spPr>
          <a:xfrm>
            <a:off x="5436096" y="777875"/>
            <a:ext cx="204292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FF0000"/>
                </a:solidFill>
                <a:latin typeface="创艺简黑体" pitchFamily="2" charset="-122"/>
                <a:ea typeface="创艺简黑体" pitchFamily="2" charset="-122"/>
              </a:rPr>
              <a:t>SWAP</a:t>
            </a:r>
            <a:endParaRPr lang="zh-CN" altLang="en-US" dirty="0">
              <a:solidFill>
                <a:srgbClr val="FF0000"/>
              </a:solidFill>
            </a:endParaRPr>
          </a:p>
        </p:txBody>
      </p:sp>
      <p:cxnSp>
        <p:nvCxnSpPr>
          <p:cNvPr id="5" name="直接箭头连接符 4">
            <a:extLst>
              <a:ext uri="{FF2B5EF4-FFF2-40B4-BE49-F238E27FC236}">
                <a16:creationId xmlns:a16="http://schemas.microsoft.com/office/drawing/2014/main" id="{5300872D-0418-4D80-B731-2FD891AD3DFC}"/>
              </a:ext>
            </a:extLst>
          </p:cNvPr>
          <p:cNvCxnSpPr>
            <a:cxnSpLocks/>
          </p:cNvCxnSpPr>
          <p:nvPr/>
        </p:nvCxnSpPr>
        <p:spPr bwMode="auto">
          <a:xfrm>
            <a:off x="4893709" y="1886947"/>
            <a:ext cx="432048" cy="0"/>
          </a:xfrm>
          <a:prstGeom prst="straightConnector1">
            <a:avLst/>
          </a:prstGeom>
          <a:solidFill>
            <a:schemeClr val="accent1"/>
          </a:solidFill>
          <a:ln w="38100" cap="sq" cmpd="sng" algn="ctr">
            <a:solidFill>
              <a:schemeClr val="tx1"/>
            </a:solidFill>
            <a:prstDash val="solid"/>
            <a:round/>
            <a:headEnd type="triangle"/>
            <a:tailEnd type="triangle"/>
          </a:ln>
          <a:effectLst/>
        </p:spPr>
      </p:cxnSp>
      <p:sp>
        <p:nvSpPr>
          <p:cNvPr id="19" name="Rectangle 3">
            <a:extLst>
              <a:ext uri="{FF2B5EF4-FFF2-40B4-BE49-F238E27FC236}">
                <a16:creationId xmlns:a16="http://schemas.microsoft.com/office/drawing/2014/main" id="{AA367604-1ED9-43CF-B3D3-78A3EEB8139F}"/>
              </a:ext>
            </a:extLst>
          </p:cNvPr>
          <p:cNvSpPr txBox="1">
            <a:spLocks noChangeArrowheads="1"/>
          </p:cNvSpPr>
          <p:nvPr/>
        </p:nvSpPr>
        <p:spPr bwMode="auto">
          <a:xfrm>
            <a:off x="893209" y="1686771"/>
            <a:ext cx="6610473" cy="450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en-US" altLang="zh-CN" sz="2000" b="1" kern="0" dirty="0">
                <a:solidFill>
                  <a:srgbClr val="3333FF"/>
                </a:solidFill>
              </a:rPr>
              <a:t> </a:t>
            </a:r>
            <a:r>
              <a:rPr lang="en-US" altLang="zh-CN" sz="2000" b="1" kern="0" dirty="0">
                <a:solidFill>
                  <a:srgbClr val="FF0000"/>
                </a:solidFill>
              </a:rPr>
              <a:t>SWAP</a:t>
            </a:r>
            <a:r>
              <a:rPr lang="en-US" altLang="zh-CN" sz="2000" b="1" kern="0" dirty="0">
                <a:solidFill>
                  <a:srgbClr val="3333FF"/>
                </a:solidFill>
              </a:rPr>
              <a:t>  </a:t>
            </a:r>
            <a:r>
              <a:rPr lang="en-US" altLang="zh-CN" sz="2000" b="1" kern="0" dirty="0"/>
              <a:t>  A        </a:t>
            </a:r>
            <a:r>
              <a:rPr lang="zh-CN" altLang="en-US" sz="2000" b="1" kern="0" dirty="0"/>
              <a:t>；</a:t>
            </a:r>
            <a:r>
              <a:rPr lang="en-US" altLang="zh-CN" sz="2000" b="1" kern="0" dirty="0"/>
              <a:t>(</a:t>
            </a:r>
            <a:r>
              <a:rPr lang="zh-CN" altLang="en-US" sz="2000" b="1" kern="0" dirty="0"/>
              <a:t>Ａ０～３）      （Ａ４～７）</a:t>
            </a:r>
          </a:p>
        </p:txBody>
      </p:sp>
      <p:sp>
        <p:nvSpPr>
          <p:cNvPr id="15" name="矩形 14">
            <a:extLst>
              <a:ext uri="{FF2B5EF4-FFF2-40B4-BE49-F238E27FC236}">
                <a16:creationId xmlns:a16="http://schemas.microsoft.com/office/drawing/2014/main" id="{F0B4C959-A30E-4673-B8BA-0A5B35B1F9D0}"/>
              </a:ext>
            </a:extLst>
          </p:cNvPr>
          <p:cNvSpPr/>
          <p:nvPr/>
        </p:nvSpPr>
        <p:spPr>
          <a:xfrm>
            <a:off x="974596" y="2619781"/>
            <a:ext cx="4383890" cy="400110"/>
          </a:xfrm>
          <a:prstGeom prst="rect">
            <a:avLst/>
          </a:prstGeom>
        </p:spPr>
        <p:txBody>
          <a:bodyPr wrap="square">
            <a:spAutoFit/>
          </a:bodyPr>
          <a:lstStyle/>
          <a:p>
            <a:r>
              <a:rPr lang="zh-CN" altLang="en-US" sz="2000" b="1" kern="0" dirty="0">
                <a:solidFill>
                  <a:srgbClr val="3333FF"/>
                </a:solidFill>
                <a:latin typeface="+mn-lt"/>
                <a:ea typeface="+mn-ea"/>
              </a:rPr>
              <a:t>功能</a:t>
            </a:r>
            <a:r>
              <a:rPr lang="en-US" altLang="zh-CN" sz="2000" b="1" kern="0" dirty="0">
                <a:solidFill>
                  <a:srgbClr val="3333FF"/>
                </a:solidFill>
                <a:latin typeface="+mn-lt"/>
                <a:ea typeface="+mn-ea"/>
              </a:rPr>
              <a:t>:    </a:t>
            </a:r>
            <a:r>
              <a:rPr lang="zh-CN" altLang="en-US" b="1" dirty="0"/>
              <a:t>将累加器</a:t>
            </a:r>
            <a:r>
              <a:rPr lang="en-US" altLang="zh-CN" b="1" dirty="0"/>
              <a:t>A</a:t>
            </a:r>
            <a:r>
              <a:rPr lang="zh-CN" altLang="en-US" b="1" dirty="0"/>
              <a:t>的高低两半字节交换</a:t>
            </a:r>
            <a:endParaRPr lang="zh-CN" altLang="en-US" dirty="0"/>
          </a:p>
        </p:txBody>
      </p:sp>
    </p:spTree>
  </p:cSld>
  <p:clrMapOvr>
    <a:masterClrMapping/>
  </p:clrMapOvr>
  <p:transition>
    <p:cut thruBlk="1"/>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5"/>
          <p:cNvPicPr>
            <a:picLocks noChangeAspect="1" noChangeArrowheads="1"/>
          </p:cNvPicPr>
          <p:nvPr/>
        </p:nvPicPr>
        <p:blipFill>
          <a:blip r:embed="rId2" cstate="print"/>
          <a:srcRect/>
          <a:stretch>
            <a:fillRect/>
          </a:stretch>
        </p:blipFill>
        <p:spPr bwMode="auto">
          <a:xfrm>
            <a:off x="1115616" y="1844824"/>
            <a:ext cx="3857625" cy="2562225"/>
          </a:xfrm>
          <a:prstGeom prst="rect">
            <a:avLst/>
          </a:prstGeom>
          <a:noFill/>
          <a:ln w="9525">
            <a:noFill/>
            <a:miter lim="800000"/>
            <a:headEnd/>
            <a:tailEnd/>
          </a:ln>
        </p:spPr>
      </p:pic>
      <p:sp>
        <p:nvSpPr>
          <p:cNvPr id="41990" name="Rectangle 6"/>
          <p:cNvSpPr>
            <a:spLocks noChangeArrowheads="1"/>
          </p:cNvSpPr>
          <p:nvPr/>
        </p:nvSpPr>
        <p:spPr bwMode="auto">
          <a:xfrm>
            <a:off x="761623" y="4981211"/>
            <a:ext cx="4662487" cy="461963"/>
          </a:xfrm>
          <a:prstGeom prst="rect">
            <a:avLst/>
          </a:prstGeom>
          <a:noFill/>
          <a:ln w="12700" cap="sq">
            <a:noFill/>
            <a:miter lim="800000"/>
            <a:headEnd type="none" w="sm" len="sm"/>
            <a:tailEnd type="none" w="sm" len="sm"/>
          </a:ln>
        </p:spPr>
        <p:txBody>
          <a:bodyPr wrap="none" anchor="ctr">
            <a:spAutoFit/>
          </a:bodyPr>
          <a:lstStyle/>
          <a:p>
            <a:pPr eaLnBrk="0" hangingPunct="0"/>
            <a:r>
              <a:rPr kumimoji="1" lang="zh-CN" altLang="en-US" sz="2400" b="1" dirty="0">
                <a:solidFill>
                  <a:srgbClr val="FF0000"/>
                </a:solidFill>
                <a:latin typeface="Times New Roman" pitchFamily="18" charset="0"/>
              </a:rPr>
              <a:t>图</a:t>
            </a:r>
            <a:r>
              <a:rPr kumimoji="1" lang="en-US" altLang="zh-CN" sz="2400" b="1" dirty="0">
                <a:solidFill>
                  <a:srgbClr val="FF0000"/>
                </a:solidFill>
                <a:latin typeface="Times New Roman" pitchFamily="18" charset="0"/>
              </a:rPr>
              <a:t>3-11  </a:t>
            </a:r>
            <a:r>
              <a:rPr kumimoji="1" lang="zh-CN" altLang="en-US" sz="2400" b="1" dirty="0">
                <a:solidFill>
                  <a:srgbClr val="FF0000"/>
                </a:solidFill>
                <a:latin typeface="Times New Roman" pitchFamily="18" charset="0"/>
              </a:rPr>
              <a:t>内部数据存储器逻辑操作 </a:t>
            </a:r>
          </a:p>
        </p:txBody>
      </p:sp>
      <p:sp>
        <p:nvSpPr>
          <p:cNvPr id="7" name="日期占位符 3">
            <a:extLst>
              <a:ext uri="{FF2B5EF4-FFF2-40B4-BE49-F238E27FC236}">
                <a16:creationId xmlns:a16="http://schemas.microsoft.com/office/drawing/2014/main" id="{1A152C11-1B7C-4437-A710-2BC2F7D1B971}"/>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10:24</a:t>
            </a:fld>
            <a:endParaRPr lang="en-US" altLang="zh-CN">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BDE886B9-45A0-4F71-8B65-95D22256F7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C2F8D002-E2E5-4C07-87D7-971B77C26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3BB2BD8C-F68C-4CD3-8525-2DEEDF4EA0E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11" name="灯片编号占位符 5">
            <a:extLst>
              <a:ext uri="{FF2B5EF4-FFF2-40B4-BE49-F238E27FC236}">
                <a16:creationId xmlns:a16="http://schemas.microsoft.com/office/drawing/2014/main" id="{E55CB5F9-2838-4EAF-8410-F8CFD96482DF}"/>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102</a:t>
            </a:fld>
            <a:endParaRPr lang="en-US" altLang="zh-CN" dirty="0">
              <a:ea typeface="宋体" charset="-122"/>
            </a:endParaRPr>
          </a:p>
        </p:txBody>
      </p:sp>
      <p:sp>
        <p:nvSpPr>
          <p:cNvPr id="16" name="矩形 15">
            <a:extLst>
              <a:ext uri="{FF2B5EF4-FFF2-40B4-BE49-F238E27FC236}">
                <a16:creationId xmlns:a16="http://schemas.microsoft.com/office/drawing/2014/main" id="{B4C6320A-29F1-4DBA-B739-B2FA6345B0BA}"/>
              </a:ext>
            </a:extLst>
          </p:cNvPr>
          <p:cNvSpPr/>
          <p:nvPr/>
        </p:nvSpPr>
        <p:spPr>
          <a:xfrm>
            <a:off x="1456915" y="1085408"/>
            <a:ext cx="309634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3333FF"/>
                </a:solidFill>
                <a:latin typeface="创艺简黑体" pitchFamily="2" charset="-122"/>
                <a:ea typeface="创艺简黑体" pitchFamily="2" charset="-122"/>
              </a:rPr>
              <a:t>ANL </a:t>
            </a:r>
            <a:r>
              <a:rPr lang="zh-CN" altLang="en-US" b="1" kern="0" dirty="0">
                <a:solidFill>
                  <a:srgbClr val="3333FF"/>
                </a:solidFill>
                <a:latin typeface="创艺简黑体" pitchFamily="2" charset="-122"/>
                <a:ea typeface="创艺简黑体" pitchFamily="2" charset="-122"/>
              </a:rPr>
              <a:t>、</a:t>
            </a:r>
            <a:r>
              <a:rPr lang="en-US" altLang="zh-CN" b="1" kern="0" dirty="0">
                <a:solidFill>
                  <a:srgbClr val="3333FF"/>
                </a:solidFill>
                <a:latin typeface="创艺简黑体" pitchFamily="2" charset="-122"/>
                <a:ea typeface="创艺简黑体" pitchFamily="2" charset="-122"/>
              </a:rPr>
              <a:t>ORL </a:t>
            </a:r>
            <a:r>
              <a:rPr lang="zh-CN" altLang="en-US" b="1" kern="0" dirty="0">
                <a:solidFill>
                  <a:srgbClr val="3333FF"/>
                </a:solidFill>
                <a:latin typeface="创艺简黑体" pitchFamily="2" charset="-122"/>
                <a:ea typeface="创艺简黑体" pitchFamily="2" charset="-122"/>
              </a:rPr>
              <a:t>、</a:t>
            </a:r>
            <a:r>
              <a:rPr lang="en-US" altLang="zh-CN" b="1" kern="0" dirty="0">
                <a:solidFill>
                  <a:srgbClr val="3333FF"/>
                </a:solidFill>
                <a:latin typeface="创艺简黑体" pitchFamily="2" charset="-122"/>
                <a:ea typeface="创艺简黑体" pitchFamily="2" charset="-122"/>
              </a:rPr>
              <a:t>XRL</a:t>
            </a:r>
            <a:endParaRPr lang="zh-CN" altLang="en-US" dirty="0">
              <a:solidFill>
                <a:srgbClr val="3333FF"/>
              </a:solidFill>
            </a:endParaRPr>
          </a:p>
        </p:txBody>
      </p:sp>
      <p:sp>
        <p:nvSpPr>
          <p:cNvPr id="17" name="Rectangle 4">
            <a:extLst>
              <a:ext uri="{FF2B5EF4-FFF2-40B4-BE49-F238E27FC236}">
                <a16:creationId xmlns:a16="http://schemas.microsoft.com/office/drawing/2014/main" id="{58F1B418-2D1B-4410-8D3C-FFF979D5BF61}"/>
              </a:ext>
            </a:extLst>
          </p:cNvPr>
          <p:cNvSpPr>
            <a:spLocks noGrp="1" noChangeArrowheads="1"/>
          </p:cNvSpPr>
          <p:nvPr>
            <p:ph type="title"/>
          </p:nvPr>
        </p:nvSpPr>
        <p:spPr>
          <a:xfrm>
            <a:off x="6633497" y="2349373"/>
            <a:ext cx="1721228" cy="470941"/>
          </a:xfrm>
          <a:noFill/>
          <a:ln w="9525">
            <a:noFill/>
            <a:miter lim="800000"/>
            <a:headEnd/>
            <a:tailEnd/>
          </a:ln>
        </p:spPr>
        <p:txBody>
          <a:bodyPr vert="horz" wrap="square" lIns="91440" tIns="45720" rIns="91440" bIns="45720" numCol="1" anchor="b" anchorCtr="0" compatLnSpc="1">
            <a:prstTxWarp prst="textNoShape">
              <a:avLst/>
            </a:prstTxWarp>
          </a:bodyPr>
          <a:lstStyle/>
          <a:p>
            <a:pPr eaLnBrk="1" hangingPunct="1"/>
            <a:r>
              <a:rPr lang="zh-CN" altLang="en-US" sz="2000" b="1" dirty="0">
                <a:solidFill>
                  <a:srgbClr val="FF0000"/>
                </a:solidFill>
              </a:rPr>
              <a:t>累加</a:t>
            </a:r>
            <a:r>
              <a:rPr lang="en-US" altLang="zh-CN" sz="2000" b="1" dirty="0">
                <a:solidFill>
                  <a:srgbClr val="FF0000"/>
                </a:solidFill>
              </a:rPr>
              <a:t>A</a:t>
            </a:r>
            <a:endParaRPr lang="zh-CN" altLang="en-US" sz="2000" b="1" dirty="0">
              <a:solidFill>
                <a:srgbClr val="FF0000"/>
              </a:solidFill>
            </a:endParaRPr>
          </a:p>
        </p:txBody>
      </p:sp>
      <p:sp>
        <p:nvSpPr>
          <p:cNvPr id="18" name="AutoShape 5">
            <a:extLst>
              <a:ext uri="{FF2B5EF4-FFF2-40B4-BE49-F238E27FC236}">
                <a16:creationId xmlns:a16="http://schemas.microsoft.com/office/drawing/2014/main" id="{E0A25C63-E269-47A8-8AEF-C1081540B39A}"/>
              </a:ext>
            </a:extLst>
          </p:cNvPr>
          <p:cNvSpPr/>
          <p:nvPr/>
        </p:nvSpPr>
        <p:spPr>
          <a:xfrm>
            <a:off x="6486289" y="2688603"/>
            <a:ext cx="210072" cy="152006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9" name="Rectangle 2">
            <a:extLst>
              <a:ext uri="{FF2B5EF4-FFF2-40B4-BE49-F238E27FC236}">
                <a16:creationId xmlns:a16="http://schemas.microsoft.com/office/drawing/2014/main" id="{1D0A1210-C714-4A5F-B59B-311EA84BCB16}"/>
              </a:ext>
            </a:extLst>
          </p:cNvPr>
          <p:cNvSpPr txBox="1">
            <a:spLocks noChangeArrowheads="1"/>
          </p:cNvSpPr>
          <p:nvPr/>
        </p:nvSpPr>
        <p:spPr bwMode="auto">
          <a:xfrm>
            <a:off x="6087022" y="2505756"/>
            <a:ext cx="399267" cy="170290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latin typeface="黑体" pitchFamily="2" charset="-122"/>
                <a:ea typeface="黑体" pitchFamily="2" charset="-122"/>
              </a:rPr>
              <a:t>目的操作数</a:t>
            </a:r>
          </a:p>
        </p:txBody>
      </p:sp>
      <p:sp>
        <p:nvSpPr>
          <p:cNvPr id="20" name="Rectangle 4">
            <a:extLst>
              <a:ext uri="{FF2B5EF4-FFF2-40B4-BE49-F238E27FC236}">
                <a16:creationId xmlns:a16="http://schemas.microsoft.com/office/drawing/2014/main" id="{D9D6E1E6-A97C-41E1-B417-BC1331237D5C}"/>
              </a:ext>
            </a:extLst>
          </p:cNvPr>
          <p:cNvSpPr txBox="1">
            <a:spLocks noChangeArrowheads="1"/>
          </p:cNvSpPr>
          <p:nvPr/>
        </p:nvSpPr>
        <p:spPr bwMode="auto">
          <a:xfrm>
            <a:off x="6656777" y="3813400"/>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直接存储单元</a:t>
            </a:r>
          </a:p>
        </p:txBody>
      </p:sp>
      <p:sp>
        <p:nvSpPr>
          <p:cNvPr id="21" name="Rectangle 4">
            <a:extLst>
              <a:ext uri="{FF2B5EF4-FFF2-40B4-BE49-F238E27FC236}">
                <a16:creationId xmlns:a16="http://schemas.microsoft.com/office/drawing/2014/main" id="{74344184-7F1D-4D79-98E0-1F5338DF18AB}"/>
              </a:ext>
            </a:extLst>
          </p:cNvPr>
          <p:cNvSpPr txBox="1">
            <a:spLocks noChangeArrowheads="1"/>
          </p:cNvSpPr>
          <p:nvPr/>
        </p:nvSpPr>
        <p:spPr bwMode="auto">
          <a:xfrm>
            <a:off x="6860013" y="2789667"/>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a:t>
            </a:r>
            <a:r>
              <a:rPr lang="zh-CN" altLang="en-US" sz="2400" b="1" kern="0" dirty="0">
                <a:solidFill>
                  <a:srgbClr val="3333FF"/>
                </a:solidFill>
              </a:rPr>
              <a:t>条</a:t>
            </a:r>
          </a:p>
        </p:txBody>
      </p:sp>
      <p:sp>
        <p:nvSpPr>
          <p:cNvPr id="22" name="Rectangle 4">
            <a:extLst>
              <a:ext uri="{FF2B5EF4-FFF2-40B4-BE49-F238E27FC236}">
                <a16:creationId xmlns:a16="http://schemas.microsoft.com/office/drawing/2014/main" id="{7DE4AD6E-0638-49FB-A934-2C2F34305E1B}"/>
              </a:ext>
            </a:extLst>
          </p:cNvPr>
          <p:cNvSpPr txBox="1">
            <a:spLocks noChangeArrowheads="1"/>
          </p:cNvSpPr>
          <p:nvPr/>
        </p:nvSpPr>
        <p:spPr bwMode="auto">
          <a:xfrm>
            <a:off x="6844211" y="424491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24" name="Rectangle 6">
            <a:extLst>
              <a:ext uri="{FF2B5EF4-FFF2-40B4-BE49-F238E27FC236}">
                <a16:creationId xmlns:a16="http://schemas.microsoft.com/office/drawing/2014/main" id="{264EABE0-8A68-460F-9889-080746337E17}"/>
              </a:ext>
            </a:extLst>
          </p:cNvPr>
          <p:cNvSpPr>
            <a:spLocks noChangeArrowheads="1"/>
          </p:cNvSpPr>
          <p:nvPr/>
        </p:nvSpPr>
        <p:spPr bwMode="auto">
          <a:xfrm>
            <a:off x="6129441" y="1822377"/>
            <a:ext cx="2105063" cy="461665"/>
          </a:xfrm>
          <a:prstGeom prst="rect">
            <a:avLst/>
          </a:prstGeom>
          <a:noFill/>
          <a:ln w="12700" cap="sq">
            <a:noFill/>
            <a:miter lim="800000"/>
            <a:headEnd type="none" w="sm" len="sm"/>
            <a:tailEnd type="none" w="sm" len="sm"/>
          </a:ln>
        </p:spPr>
        <p:txBody>
          <a:bodyPr wrap="none" anchor="ctr">
            <a:spAutoFit/>
          </a:bodyPr>
          <a:lstStyle/>
          <a:p>
            <a:pPr eaLnBrk="0" hangingPunct="0"/>
            <a:r>
              <a:rPr kumimoji="1" lang="zh-CN" altLang="en-US" sz="2400" b="1" dirty="0">
                <a:solidFill>
                  <a:srgbClr val="3333FF"/>
                </a:solidFill>
                <a:latin typeface="Times New Roman" pitchFamily="18" charset="0"/>
              </a:rPr>
              <a:t>每类逻辑操作</a:t>
            </a:r>
          </a:p>
        </p:txBody>
      </p:sp>
    </p:spTree>
  </p:cSld>
  <p:clrMapOvr>
    <a:masterClrMapping/>
  </p:clrMapOvr>
  <p:transition>
    <p:cut thruBlk="1"/>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A1174232-50AE-4A55-A06F-7525C285D04C}" type="datetime10">
              <a:rPr lang="zh-CN" altLang="en-US" smtClean="0">
                <a:ea typeface="宋体" charset="-122"/>
              </a:rPr>
              <a:pPr/>
              <a:t>10:24</a:t>
            </a:fld>
            <a:endParaRPr lang="en-US" altLang="zh-CN">
              <a:ea typeface="宋体" charset="-122"/>
            </a:endParaRPr>
          </a:p>
        </p:txBody>
      </p:sp>
      <p:sp>
        <p:nvSpPr>
          <p:cNvPr id="38915" name="灯片编号占位符 5"/>
          <p:cNvSpPr>
            <a:spLocks noGrp="1"/>
          </p:cNvSpPr>
          <p:nvPr>
            <p:ph type="sldNum" sz="quarter" idx="12"/>
          </p:nvPr>
        </p:nvSpPr>
        <p:spPr>
          <a:noFill/>
        </p:spPr>
        <p:txBody>
          <a:bodyPr/>
          <a:lstStyle/>
          <a:p>
            <a:fld id="{49606008-743D-4993-B28E-33CD0592EF3B}" type="slidenum">
              <a:rPr lang="en-US" altLang="zh-CN" smtClean="0">
                <a:ea typeface="宋体" charset="-122"/>
              </a:rPr>
              <a:pPr/>
              <a:t>103</a:t>
            </a:fld>
            <a:endParaRPr lang="en-US" altLang="zh-CN">
              <a:ea typeface="宋体" charset="-122"/>
            </a:endParaRPr>
          </a:p>
        </p:txBody>
      </p:sp>
      <p:grpSp>
        <p:nvGrpSpPr>
          <p:cNvPr id="2" name="Group 21"/>
          <p:cNvGrpSpPr>
            <a:grpSpLocks/>
          </p:cNvGrpSpPr>
          <p:nvPr/>
        </p:nvGrpSpPr>
        <p:grpSpPr bwMode="auto">
          <a:xfrm>
            <a:off x="279399" y="1483392"/>
            <a:ext cx="8585201" cy="2246313"/>
            <a:chOff x="121" y="336"/>
            <a:chExt cx="5408" cy="1415"/>
          </a:xfrm>
        </p:grpSpPr>
        <p:sp>
          <p:nvSpPr>
            <p:cNvPr id="38919" name="Text Box 8"/>
            <p:cNvSpPr txBox="1">
              <a:spLocks noChangeArrowheads="1"/>
            </p:cNvSpPr>
            <p:nvPr/>
          </p:nvSpPr>
          <p:spPr bwMode="auto">
            <a:xfrm>
              <a:off x="144" y="336"/>
              <a:ext cx="5385" cy="1415"/>
            </a:xfrm>
            <a:prstGeom prst="rect">
              <a:avLst/>
            </a:prstGeom>
            <a:solidFill>
              <a:schemeClr val="bg1"/>
            </a:solidFill>
            <a:ln w="12700" cap="sq">
              <a:solidFill>
                <a:schemeClr val="tx1"/>
              </a:solidFill>
              <a:miter lim="800000"/>
              <a:headEnd type="none" w="sm" len="sm"/>
              <a:tailEnd type="none" w="sm" len="sm"/>
            </a:ln>
          </p:spPr>
          <p:txBody>
            <a:bodyPr>
              <a:spAutoFit/>
            </a:bodyPr>
            <a:lstStyle/>
            <a:p>
              <a:pPr eaLnBrk="0" hangingPunct="0"/>
              <a:r>
                <a:rPr kumimoji="1" lang="zh-CN" altLang="en-US" sz="2000" b="1" dirty="0">
                  <a:latin typeface="宋体" charset="-122"/>
                </a:rPr>
                <a:t>汇编指令格式		机器码格式	   	操作</a:t>
              </a: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a:t>
              </a:r>
              <a:r>
                <a:rPr kumimoji="1" lang="zh-CN" altLang="en-US" sz="2000" b="1" dirty="0">
                  <a:latin typeface="宋体" charset="-122"/>
                </a:rPr>
                <a:t>， </a:t>
              </a:r>
              <a:r>
                <a:rPr kumimoji="1" lang="en-US" altLang="zh-CN" sz="2000" b="1" dirty="0">
                  <a:latin typeface="宋体" charset="-122"/>
                </a:rPr>
                <a:t>Rn</a:t>
              </a:r>
              <a:r>
                <a:rPr kumimoji="1" lang="zh-CN" altLang="en-US" sz="2000" b="1" dirty="0">
                  <a:latin typeface="宋体" charset="-122"/>
                </a:rPr>
                <a:t>；		</a:t>
              </a:r>
              <a:r>
                <a:rPr kumimoji="1" lang="en-US" altLang="zh-CN" sz="2000" b="1" dirty="0">
                  <a:latin typeface="Times New Roman" pitchFamily="18" charset="0"/>
                </a:rPr>
                <a:t>0101 1rrr		(A)∧(Rn)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a:t>
              </a:r>
              <a:r>
                <a:rPr kumimoji="1" lang="zh-CN" altLang="en-US" sz="2000" b="1" dirty="0">
                  <a:latin typeface="宋体" charset="-122"/>
                </a:rPr>
                <a:t>，</a:t>
              </a:r>
              <a:r>
                <a:rPr kumimoji="1" lang="en-US" altLang="zh-CN" sz="2000" b="1" dirty="0">
                  <a:latin typeface="宋体" charset="-122"/>
                </a:rPr>
                <a:t>direct</a:t>
              </a:r>
              <a:r>
                <a:rPr kumimoji="1" lang="zh-CN" altLang="en-US" sz="2000" b="1" dirty="0">
                  <a:latin typeface="宋体" charset="-122"/>
                </a:rPr>
                <a:t>；	</a:t>
              </a:r>
              <a:r>
                <a:rPr kumimoji="1" lang="en-US" altLang="zh-CN" sz="2000" b="1" dirty="0">
                  <a:latin typeface="Times New Roman" pitchFamily="18" charset="0"/>
                </a:rPr>
                <a:t>0101 0101     direct        	 (A)∧(direct)→A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 @Ri</a:t>
              </a:r>
              <a:r>
                <a:rPr kumimoji="1" lang="zh-CN" altLang="en-US" sz="2000" b="1" dirty="0">
                  <a:latin typeface="宋体" charset="-122"/>
                </a:rPr>
                <a:t>；		</a:t>
              </a:r>
              <a:r>
                <a:rPr kumimoji="1" lang="en-US" altLang="zh-CN" sz="2000" b="1" dirty="0">
                  <a:latin typeface="Times New Roman" pitchFamily="18" charset="0"/>
                </a:rPr>
                <a:t>0101 011i		(A)∧((Ri))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 #data</a:t>
              </a:r>
              <a:r>
                <a:rPr kumimoji="1" lang="zh-CN" altLang="en-US" sz="2000" b="1" dirty="0">
                  <a:latin typeface="宋体" charset="-122"/>
                </a:rPr>
                <a:t>；		</a:t>
              </a:r>
              <a:r>
                <a:rPr kumimoji="1" lang="en-US" altLang="zh-CN" sz="2000" b="1" dirty="0">
                  <a:latin typeface="Times New Roman" pitchFamily="18" charset="0"/>
                </a:rPr>
                <a:t>0101 0100     data 	 (A)∧</a:t>
              </a:r>
              <a:r>
                <a:rPr kumimoji="1" lang="en-US" altLang="zh-CN" sz="2000" b="1" dirty="0" err="1">
                  <a:latin typeface="Times New Roman" pitchFamily="18" charset="0"/>
                </a:rPr>
                <a:t>data→A</a:t>
              </a:r>
              <a:endParaRPr kumimoji="1" lang="en-US" altLang="zh-CN" sz="2000" b="1" dirty="0">
                <a:latin typeface="Times New Roman" pitchFamily="18" charset="0"/>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direct, A</a:t>
              </a:r>
              <a:r>
                <a:rPr kumimoji="1" lang="zh-CN" altLang="en-US" sz="2000" b="1" dirty="0">
                  <a:latin typeface="宋体" charset="-122"/>
                </a:rPr>
                <a:t>；	</a:t>
              </a:r>
              <a:r>
                <a:rPr kumimoji="1" lang="en-US" altLang="zh-CN" sz="2000" b="1" dirty="0">
                  <a:latin typeface="Times New Roman" pitchFamily="18" charset="0"/>
                </a:rPr>
                <a:t>0101 0010      direct 	(direct)∧(A) →direct</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ANL</a:t>
              </a:r>
              <a:r>
                <a:rPr kumimoji="1" lang="en-US" altLang="zh-CN" sz="2000" b="1" dirty="0">
                  <a:latin typeface="宋体" charset="-122"/>
                </a:rPr>
                <a:t> </a:t>
              </a:r>
              <a:r>
                <a:rPr kumimoji="1" lang="en-US" altLang="zh-CN" sz="2000" b="1" dirty="0" err="1">
                  <a:latin typeface="宋体" charset="-122"/>
                </a:rPr>
                <a:t>direct,#data</a:t>
              </a:r>
              <a:r>
                <a:rPr kumimoji="1" lang="zh-CN" altLang="en-US" sz="2000" b="1" dirty="0">
                  <a:latin typeface="宋体" charset="-122"/>
                </a:rPr>
                <a:t>；	</a:t>
              </a:r>
              <a:r>
                <a:rPr kumimoji="1" lang="en-US" altLang="zh-CN" sz="2000" b="1" dirty="0">
                  <a:latin typeface="Times New Roman" pitchFamily="18" charset="0"/>
                </a:rPr>
                <a:t>0101 0011		(direct)∧#</a:t>
              </a:r>
              <a:r>
                <a:rPr kumimoji="1" lang="en-US" altLang="zh-CN" sz="2000" b="1" dirty="0" err="1">
                  <a:latin typeface="Times New Roman" pitchFamily="18" charset="0"/>
                </a:rPr>
                <a:t>data→direct</a:t>
              </a:r>
              <a:endParaRPr kumimoji="1" lang="en-US" altLang="zh-CN" sz="2000" b="1" dirty="0">
                <a:latin typeface="Times New Roman" pitchFamily="18" charset="0"/>
              </a:endParaRPr>
            </a:p>
          </p:txBody>
        </p:sp>
        <p:sp>
          <p:nvSpPr>
            <p:cNvPr id="38920" name="Line 10"/>
            <p:cNvSpPr>
              <a:spLocks noChangeShapeType="1"/>
            </p:cNvSpPr>
            <p:nvPr/>
          </p:nvSpPr>
          <p:spPr bwMode="auto">
            <a:xfrm>
              <a:off x="144" y="58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1" name="Line 11"/>
            <p:cNvSpPr>
              <a:spLocks noChangeShapeType="1"/>
            </p:cNvSpPr>
            <p:nvPr/>
          </p:nvSpPr>
          <p:spPr bwMode="auto">
            <a:xfrm>
              <a:off x="144" y="78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2" name="Line 12"/>
            <p:cNvSpPr>
              <a:spLocks noChangeShapeType="1"/>
            </p:cNvSpPr>
            <p:nvPr/>
          </p:nvSpPr>
          <p:spPr bwMode="auto">
            <a:xfrm>
              <a:off x="144" y="115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3" name="Line 13"/>
            <p:cNvSpPr>
              <a:spLocks noChangeShapeType="1"/>
            </p:cNvSpPr>
            <p:nvPr/>
          </p:nvSpPr>
          <p:spPr bwMode="auto">
            <a:xfrm>
              <a:off x="144" y="1344"/>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4" name="Line 14"/>
            <p:cNvSpPr>
              <a:spLocks noChangeShapeType="1"/>
            </p:cNvSpPr>
            <p:nvPr/>
          </p:nvSpPr>
          <p:spPr bwMode="auto">
            <a:xfrm>
              <a:off x="144" y="1728"/>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5" name="Line 15"/>
            <p:cNvSpPr>
              <a:spLocks noChangeShapeType="1"/>
            </p:cNvSpPr>
            <p:nvPr/>
          </p:nvSpPr>
          <p:spPr bwMode="auto">
            <a:xfrm>
              <a:off x="144" y="1539"/>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6" name="Line 17"/>
            <p:cNvSpPr>
              <a:spLocks noChangeShapeType="1"/>
            </p:cNvSpPr>
            <p:nvPr/>
          </p:nvSpPr>
          <p:spPr bwMode="auto">
            <a:xfrm flipH="1">
              <a:off x="1776" y="354"/>
              <a:ext cx="0" cy="1374"/>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38927" name="Line 18"/>
            <p:cNvSpPr>
              <a:spLocks noChangeShapeType="1"/>
            </p:cNvSpPr>
            <p:nvPr/>
          </p:nvSpPr>
          <p:spPr bwMode="auto">
            <a:xfrm>
              <a:off x="3360" y="336"/>
              <a:ext cx="0" cy="1415"/>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27" name="Line 12">
              <a:extLst>
                <a:ext uri="{FF2B5EF4-FFF2-40B4-BE49-F238E27FC236}">
                  <a16:creationId xmlns:a16="http://schemas.microsoft.com/office/drawing/2014/main" id="{CBE7E926-82D8-40CF-8BB0-F37B9F157141}"/>
                </a:ext>
              </a:extLst>
            </p:cNvPr>
            <p:cNvSpPr>
              <a:spLocks noChangeShapeType="1"/>
            </p:cNvSpPr>
            <p:nvPr/>
          </p:nvSpPr>
          <p:spPr bwMode="auto">
            <a:xfrm>
              <a:off x="121" y="949"/>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6" name="日期占位符 3">
            <a:extLst>
              <a:ext uri="{FF2B5EF4-FFF2-40B4-BE49-F238E27FC236}">
                <a16:creationId xmlns:a16="http://schemas.microsoft.com/office/drawing/2014/main" id="{DC083DB6-9132-48FA-909C-9F74696F2A22}"/>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10:24</a:t>
            </a:fld>
            <a:endParaRPr lang="en-US" altLang="zh-CN">
              <a:ea typeface="宋体" charset="-122"/>
            </a:endParaRPr>
          </a:p>
        </p:txBody>
      </p:sp>
      <p:pic>
        <p:nvPicPr>
          <p:cNvPr id="17" name="Picture 2" descr="c:\documents and settings\ibm\application data\360se6\User Data\temp\01300000323145123029807175635_s.jpg">
            <a:extLst>
              <a:ext uri="{FF2B5EF4-FFF2-40B4-BE49-F238E27FC236}">
                <a16:creationId xmlns:a16="http://schemas.microsoft.com/office/drawing/2014/main" id="{1D998F70-A21D-4901-A290-EC18C170C9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a16="http://schemas.microsoft.com/office/drawing/2014/main" id="{B01905FB-98ED-44BB-AB50-B29663304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a:extLst>
              <a:ext uri="{FF2B5EF4-FFF2-40B4-BE49-F238E27FC236}">
                <a16:creationId xmlns:a16="http://schemas.microsoft.com/office/drawing/2014/main" id="{080499F0-E6A0-4722-9E4D-E4369F77212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20" name="灯片编号占位符 5">
            <a:extLst>
              <a:ext uri="{FF2B5EF4-FFF2-40B4-BE49-F238E27FC236}">
                <a16:creationId xmlns:a16="http://schemas.microsoft.com/office/drawing/2014/main" id="{099AA423-8658-4BCA-BAC4-CF5B062697EF}"/>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103</a:t>
            </a:fld>
            <a:endParaRPr lang="en-US" altLang="zh-CN" dirty="0">
              <a:ea typeface="宋体" charset="-122"/>
            </a:endParaRPr>
          </a:p>
        </p:txBody>
      </p:sp>
      <p:sp>
        <p:nvSpPr>
          <p:cNvPr id="22" name="Rectangle 2">
            <a:extLst>
              <a:ext uri="{FF2B5EF4-FFF2-40B4-BE49-F238E27FC236}">
                <a16:creationId xmlns:a16="http://schemas.microsoft.com/office/drawing/2014/main" id="{D874E887-C4C2-4A63-A556-31F28449F71D}"/>
              </a:ext>
            </a:extLst>
          </p:cNvPr>
          <p:cNvSpPr txBox="1">
            <a:spLocks noChangeArrowheads="1"/>
          </p:cNvSpPr>
          <p:nvPr/>
        </p:nvSpPr>
        <p:spPr bwMode="auto">
          <a:xfrm>
            <a:off x="28596" y="777875"/>
            <a:ext cx="4831436"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4</a:t>
            </a:r>
            <a:r>
              <a:rPr lang="zh-CN" altLang="en-US" sz="2400" b="1" kern="0" dirty="0">
                <a:solidFill>
                  <a:srgbClr val="FF0000"/>
                </a:solidFill>
                <a:latin typeface="黑体" pitchFamily="2" charset="-122"/>
                <a:ea typeface="黑体" pitchFamily="2" charset="-122"/>
              </a:rPr>
              <a:t>、逻辑“与”指令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6</a:t>
            </a:r>
            <a:r>
              <a:rPr lang="zh-CN" altLang="en-US" sz="2400" b="1" kern="0" dirty="0">
                <a:solidFill>
                  <a:srgbClr val="3333FF"/>
                </a:solidFill>
                <a:latin typeface="黑体" pitchFamily="2" charset="-122"/>
                <a:ea typeface="黑体" pitchFamily="2" charset="-122"/>
              </a:rPr>
              <a:t>条）</a:t>
            </a:r>
          </a:p>
        </p:txBody>
      </p:sp>
      <p:sp>
        <p:nvSpPr>
          <p:cNvPr id="23" name="矩形 22">
            <a:extLst>
              <a:ext uri="{FF2B5EF4-FFF2-40B4-BE49-F238E27FC236}">
                <a16:creationId xmlns:a16="http://schemas.microsoft.com/office/drawing/2014/main" id="{50DC18B6-08D5-43BC-8FB7-C7C6944E555D}"/>
              </a:ext>
            </a:extLst>
          </p:cNvPr>
          <p:cNvSpPr/>
          <p:nvPr/>
        </p:nvSpPr>
        <p:spPr>
          <a:xfrm>
            <a:off x="3923928" y="814024"/>
            <a:ext cx="149738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FF0000"/>
                </a:solidFill>
                <a:latin typeface="创艺简黑体" pitchFamily="2" charset="-122"/>
                <a:ea typeface="创艺简黑体" pitchFamily="2" charset="-122"/>
              </a:rPr>
              <a:t>ANL</a:t>
            </a:r>
            <a:endParaRPr lang="zh-CN" altLang="en-US" dirty="0">
              <a:solidFill>
                <a:srgbClr val="FF0000"/>
              </a:solidFill>
            </a:endParaRPr>
          </a:p>
        </p:txBody>
      </p:sp>
      <p:sp>
        <p:nvSpPr>
          <p:cNvPr id="26" name="Text Box 5">
            <a:extLst>
              <a:ext uri="{FF2B5EF4-FFF2-40B4-BE49-F238E27FC236}">
                <a16:creationId xmlns:a16="http://schemas.microsoft.com/office/drawing/2014/main" id="{B77A3C36-59C0-4E2D-AAF7-0B067FC126E0}"/>
              </a:ext>
            </a:extLst>
          </p:cNvPr>
          <p:cNvSpPr txBox="1">
            <a:spLocks noChangeArrowheads="1"/>
          </p:cNvSpPr>
          <p:nvPr/>
        </p:nvSpPr>
        <p:spPr bwMode="auto">
          <a:xfrm>
            <a:off x="346492" y="3902855"/>
            <a:ext cx="8280920" cy="2104872"/>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前四条是将累加器</a:t>
            </a:r>
            <a:r>
              <a:rPr kumimoji="1" lang="en-US" altLang="zh-CN" b="1" dirty="0">
                <a:latin typeface="宋体" charset="-122"/>
              </a:rPr>
              <a:t>A</a:t>
            </a:r>
            <a:r>
              <a:rPr kumimoji="1" lang="zh-CN" altLang="en-US" b="1" dirty="0">
                <a:latin typeface="宋体" charset="-122"/>
              </a:rPr>
              <a:t>的内容和操作数的内容按位进行逻辑“与”，结果存放在</a:t>
            </a:r>
            <a:r>
              <a:rPr kumimoji="1" lang="en-US" altLang="zh-CN" b="1" dirty="0">
                <a:latin typeface="宋体" charset="-122"/>
              </a:rPr>
              <a:t>A</a:t>
            </a:r>
            <a:r>
              <a:rPr kumimoji="1" lang="zh-CN" altLang="en-US" b="1" dirty="0">
                <a:latin typeface="宋体" charset="-122"/>
              </a:rPr>
              <a:t>中</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后两条指令是将直接地址单元中的内容和操作数所指出的单元的内容按位进行逻辑“与”，结果存入直接地址单元中。若直接地址正好是</a:t>
            </a:r>
            <a:r>
              <a:rPr kumimoji="1" lang="en-US" altLang="zh-CN" b="1" dirty="0">
                <a:latin typeface="宋体" charset="-122"/>
              </a:rPr>
              <a:t>I/O</a:t>
            </a:r>
            <a:r>
              <a:rPr kumimoji="1" lang="zh-CN" altLang="en-US" b="1" dirty="0">
                <a:latin typeface="宋体" charset="-122"/>
              </a:rPr>
              <a:t>端口，则为“读</a:t>
            </a:r>
            <a:r>
              <a:rPr kumimoji="1" lang="en-US" altLang="zh-CN" b="1" dirty="0">
                <a:latin typeface="宋体" charset="-122"/>
              </a:rPr>
              <a:t>——</a:t>
            </a:r>
            <a:r>
              <a:rPr kumimoji="1" lang="zh-CN" altLang="en-US" b="1" dirty="0">
                <a:latin typeface="宋体" charset="-122"/>
              </a:rPr>
              <a:t>改</a:t>
            </a:r>
            <a:r>
              <a:rPr kumimoji="1" lang="en-US" altLang="zh-CN" b="1" dirty="0">
                <a:latin typeface="宋体" charset="-122"/>
              </a:rPr>
              <a:t>——</a:t>
            </a:r>
            <a:r>
              <a:rPr kumimoji="1" lang="zh-CN" altLang="en-US" b="1" dirty="0">
                <a:latin typeface="宋体" charset="-122"/>
              </a:rPr>
              <a:t>写”操作。</a:t>
            </a:r>
            <a:endParaRPr kumimoji="1" lang="en-US" altLang="zh-CN" b="1" dirty="0">
              <a:latin typeface="宋体" charset="-122"/>
            </a:endParaRPr>
          </a:p>
        </p:txBody>
      </p:sp>
      <p:sp>
        <p:nvSpPr>
          <p:cNvPr id="24" name="矩形 23">
            <a:extLst>
              <a:ext uri="{FF2B5EF4-FFF2-40B4-BE49-F238E27FC236}">
                <a16:creationId xmlns:a16="http://schemas.microsoft.com/office/drawing/2014/main" id="{FC95A50E-CC75-4DB0-A210-594D6DED4257}"/>
              </a:ext>
            </a:extLst>
          </p:cNvPr>
          <p:cNvSpPr/>
          <p:nvPr/>
        </p:nvSpPr>
        <p:spPr>
          <a:xfrm>
            <a:off x="5508104" y="796964"/>
            <a:ext cx="1497384" cy="369332"/>
          </a:xfrm>
          <a:prstGeom prst="rect">
            <a:avLst/>
          </a:prstGeom>
        </p:spPr>
        <p:txBody>
          <a:bodyPr wrap="square">
            <a:spAutoFit/>
          </a:bodyPr>
          <a:lstStyle/>
          <a:p>
            <a:r>
              <a:rPr lang="en-US" altLang="zh-CN" b="1" kern="0" dirty="0" err="1">
                <a:solidFill>
                  <a:srgbClr val="FF0000"/>
                </a:solidFill>
                <a:latin typeface="创艺简黑体" pitchFamily="2" charset="-122"/>
                <a:ea typeface="创艺简黑体" pitchFamily="2" charset="-122"/>
              </a:rPr>
              <a:t>AN</a:t>
            </a:r>
            <a:r>
              <a:rPr lang="en-US" altLang="zh-CN" b="1" kern="0" dirty="0" err="1">
                <a:solidFill>
                  <a:srgbClr val="3333FF"/>
                </a:solidFill>
                <a:latin typeface="创艺简黑体" pitchFamily="2" charset="-122"/>
                <a:ea typeface="创艺简黑体" pitchFamily="2" charset="-122"/>
              </a:rPr>
              <a:t>d</a:t>
            </a:r>
            <a:r>
              <a:rPr lang="en-US" altLang="zh-CN" b="1" kern="0" dirty="0">
                <a:solidFill>
                  <a:srgbClr val="3333FF"/>
                </a:solidFill>
                <a:latin typeface="创艺简黑体" pitchFamily="2" charset="-122"/>
                <a:ea typeface="创艺简黑体" pitchFamily="2" charset="-122"/>
              </a:rPr>
              <a:t> </a:t>
            </a:r>
            <a:r>
              <a:rPr lang="en-US" altLang="zh-CN" b="1" kern="0" dirty="0">
                <a:solidFill>
                  <a:srgbClr val="FF0000"/>
                </a:solidFill>
                <a:latin typeface="创艺简黑体" pitchFamily="2" charset="-122"/>
                <a:ea typeface="创艺简黑体" pitchFamily="2" charset="-122"/>
              </a:rPr>
              <a:t>L</a:t>
            </a:r>
            <a:r>
              <a:rPr lang="en-US" altLang="zh-CN" b="1" kern="0" dirty="0">
                <a:solidFill>
                  <a:srgbClr val="3333FF"/>
                </a:solidFill>
                <a:latin typeface="创艺简黑体" pitchFamily="2" charset="-122"/>
                <a:ea typeface="创艺简黑体" pitchFamily="2" charset="-122"/>
              </a:rPr>
              <a:t>ogic</a:t>
            </a:r>
            <a:endParaRPr lang="zh-CN" altLang="en-US" dirty="0">
              <a:solidFill>
                <a:srgbClr val="3333FF"/>
              </a:solidFill>
            </a:endParaRPr>
          </a:p>
        </p:txBody>
      </p:sp>
    </p:spTree>
  </p:cSld>
  <p:clrMapOvr>
    <a:masterClrMapping/>
  </p:clrMapOvr>
  <p:transition>
    <p:cut thruBlk="1"/>
  </p:transition>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51520" y="1258888"/>
            <a:ext cx="8548688" cy="3810000"/>
            <a:chOff x="144" y="336"/>
            <a:chExt cx="5385" cy="2400"/>
          </a:xfrm>
        </p:grpSpPr>
        <p:sp>
          <p:nvSpPr>
            <p:cNvPr id="39943" name="Text Box 8"/>
            <p:cNvSpPr txBox="1">
              <a:spLocks noChangeArrowheads="1"/>
            </p:cNvSpPr>
            <p:nvPr/>
          </p:nvSpPr>
          <p:spPr bwMode="auto">
            <a:xfrm>
              <a:off x="144" y="336"/>
              <a:ext cx="5385" cy="2370"/>
            </a:xfrm>
            <a:prstGeom prst="rect">
              <a:avLst/>
            </a:prstGeom>
            <a:solidFill>
              <a:schemeClr val="bg1"/>
            </a:solidFill>
            <a:ln w="12700" cap="sq">
              <a:solidFill>
                <a:schemeClr val="tx1"/>
              </a:solidFill>
              <a:miter lim="800000"/>
              <a:headEnd type="none" w="sm" len="sm"/>
              <a:tailEnd type="none" w="sm" len="sm"/>
            </a:ln>
          </p:spPr>
          <p:txBody>
            <a:bodyPr>
              <a:spAutoFit/>
            </a:bodyPr>
            <a:lstStyle/>
            <a:p>
              <a:pPr eaLnBrk="0" hangingPunct="0"/>
              <a:r>
                <a:rPr kumimoji="1" lang="zh-CN" altLang="en-US" sz="2000" b="1" dirty="0">
                  <a:latin typeface="宋体" charset="-122"/>
                </a:rPr>
                <a:t>汇编指令格式		机器码格式	   	操作</a:t>
              </a: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a:t>
              </a:r>
              <a:r>
                <a:rPr kumimoji="1" lang="zh-CN" altLang="en-US" sz="2000" b="1" dirty="0">
                  <a:latin typeface="宋体" charset="-122"/>
                </a:rPr>
                <a:t>， </a:t>
              </a:r>
              <a:r>
                <a:rPr kumimoji="1" lang="en-US" altLang="zh-CN" sz="2000" b="1" dirty="0">
                  <a:latin typeface="宋体" charset="-122"/>
                </a:rPr>
                <a:t>Rn</a:t>
              </a:r>
              <a:r>
                <a:rPr kumimoji="1" lang="zh-CN" altLang="en-US" sz="2000" b="1" dirty="0">
                  <a:latin typeface="宋体" charset="-122"/>
                </a:rPr>
                <a:t>；		</a:t>
              </a:r>
              <a:r>
                <a:rPr kumimoji="1" lang="en-US" altLang="zh-CN" sz="2000" b="1" dirty="0">
                  <a:latin typeface="Times New Roman" pitchFamily="18" charset="0"/>
                </a:rPr>
                <a:t>0100 1rrr		(A)∨(Rn)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a:t>
              </a:r>
              <a:r>
                <a:rPr kumimoji="1" lang="zh-CN" altLang="en-US" sz="2000" b="1" dirty="0">
                  <a:latin typeface="宋体" charset="-122"/>
                </a:rPr>
                <a:t>，</a:t>
              </a:r>
              <a:r>
                <a:rPr kumimoji="1" lang="en-US" altLang="zh-CN" sz="2000" b="1" dirty="0">
                  <a:latin typeface="宋体" charset="-122"/>
                </a:rPr>
                <a:t>direct</a:t>
              </a:r>
              <a:r>
                <a:rPr kumimoji="1" lang="zh-CN" altLang="en-US" sz="2000" b="1" dirty="0">
                  <a:latin typeface="宋体" charset="-122"/>
                </a:rPr>
                <a:t>；	</a:t>
              </a:r>
              <a:r>
                <a:rPr kumimoji="1" lang="en-US" altLang="zh-CN" sz="2000" b="1" dirty="0">
                  <a:latin typeface="Times New Roman" pitchFamily="18" charset="0"/>
                </a:rPr>
                <a:t>0100 0101		 (A)∨(direct)→A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latin typeface="Times New Roman" pitchFamily="18" charset="0"/>
                </a:rPr>
                <a:t>			direct</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 @Ri</a:t>
              </a:r>
              <a:r>
                <a:rPr kumimoji="1" lang="zh-CN" altLang="en-US" sz="2000" b="1" dirty="0">
                  <a:latin typeface="宋体" charset="-122"/>
                </a:rPr>
                <a:t>；		</a:t>
              </a:r>
              <a:r>
                <a:rPr kumimoji="1" lang="en-US" altLang="zh-CN" sz="2000" b="1" dirty="0">
                  <a:latin typeface="Times New Roman" pitchFamily="18" charset="0"/>
                </a:rPr>
                <a:t>0100  011i		(A)∨((Ri))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 #data</a:t>
              </a:r>
              <a:r>
                <a:rPr kumimoji="1" lang="zh-CN" altLang="en-US" sz="2000" b="1" dirty="0">
                  <a:latin typeface="宋体" charset="-122"/>
                </a:rPr>
                <a:t>；		</a:t>
              </a:r>
              <a:r>
                <a:rPr kumimoji="1" lang="en-US" altLang="zh-CN" sz="2000" b="1" dirty="0">
                  <a:latin typeface="Times New Roman" pitchFamily="18" charset="0"/>
                </a:rPr>
                <a:t>0100 0100		 (A)∨</a:t>
              </a:r>
              <a:r>
                <a:rPr kumimoji="1" lang="en-US" altLang="zh-CN" sz="2000" b="1" dirty="0" err="1">
                  <a:latin typeface="Times New Roman" pitchFamily="18" charset="0"/>
                </a:rPr>
                <a:t>data→A</a:t>
              </a:r>
              <a:endParaRPr kumimoji="1" lang="en-US" altLang="zh-CN" sz="2000" b="1" dirty="0">
                <a:latin typeface="Times New Roman" pitchFamily="18" charset="0"/>
              </a:endParaRPr>
            </a:p>
            <a:p>
              <a:pPr eaLnBrk="0" hangingPunct="0"/>
              <a:r>
                <a:rPr kumimoji="1" lang="en-US" altLang="zh-CN" sz="2000" b="1" dirty="0">
                  <a:latin typeface="Times New Roman" pitchFamily="18" charset="0"/>
                </a:rPr>
                <a:t>			data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ORL</a:t>
              </a:r>
              <a:r>
                <a:rPr kumimoji="1" lang="en-US" altLang="zh-CN" sz="2000" b="1" dirty="0">
                  <a:latin typeface="宋体" charset="-122"/>
                </a:rPr>
                <a:t> direct, A</a:t>
              </a:r>
              <a:r>
                <a:rPr kumimoji="1" lang="zh-CN" altLang="en-US" sz="2000" b="1" dirty="0">
                  <a:latin typeface="宋体" charset="-122"/>
                </a:rPr>
                <a:t>；	</a:t>
              </a:r>
              <a:r>
                <a:rPr kumimoji="1" lang="en-US" altLang="zh-CN" sz="2000" b="1" dirty="0">
                  <a:latin typeface="Times New Roman" pitchFamily="18" charset="0"/>
                </a:rPr>
                <a:t>0100 0010		(direct)∨(A) →direct</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latin typeface="Times New Roman" pitchFamily="18" charset="0"/>
                </a:rPr>
                <a:t>			direct</a:t>
              </a:r>
            </a:p>
            <a:p>
              <a:pPr eaLnBrk="0" hangingPunct="0"/>
              <a:r>
                <a:rPr kumimoji="1" lang="en-US" altLang="zh-CN" sz="2000" b="1" dirty="0">
                  <a:solidFill>
                    <a:srgbClr val="FF0000"/>
                  </a:solidFill>
                  <a:latin typeface="宋体" charset="-122"/>
                </a:rPr>
                <a:t>ORL</a:t>
              </a:r>
              <a:r>
                <a:rPr kumimoji="1" lang="en-US" altLang="zh-CN" sz="2000" b="1" dirty="0">
                  <a:latin typeface="宋体" charset="-122"/>
                </a:rPr>
                <a:t> </a:t>
              </a:r>
              <a:r>
                <a:rPr kumimoji="1" lang="en-US" altLang="zh-CN" sz="2000" b="1" dirty="0" err="1">
                  <a:latin typeface="宋体" charset="-122"/>
                </a:rPr>
                <a:t>direct,#data</a:t>
              </a:r>
              <a:r>
                <a:rPr kumimoji="1" lang="zh-CN" altLang="en-US" sz="2000" b="1" dirty="0">
                  <a:latin typeface="宋体" charset="-122"/>
                </a:rPr>
                <a:t>；	</a:t>
              </a:r>
              <a:r>
                <a:rPr kumimoji="1" lang="en-US" altLang="zh-CN" sz="2000" b="1" dirty="0">
                  <a:latin typeface="Times New Roman" pitchFamily="18" charset="0"/>
                </a:rPr>
                <a:t>0100 0011		(direct)∨#</a:t>
              </a:r>
              <a:r>
                <a:rPr kumimoji="1" lang="en-US" altLang="zh-CN" sz="2000" b="1" dirty="0" err="1">
                  <a:latin typeface="Times New Roman" pitchFamily="18" charset="0"/>
                </a:rPr>
                <a:t>data→direct</a:t>
              </a:r>
              <a:endParaRPr kumimoji="1" lang="en-US" altLang="zh-CN" sz="2000" b="1" dirty="0">
                <a:latin typeface="Times New Roman" pitchFamily="18" charset="0"/>
              </a:endParaRPr>
            </a:p>
            <a:p>
              <a:pPr eaLnBrk="0" hangingPunct="0"/>
              <a:r>
                <a:rPr kumimoji="1" lang="en-US" altLang="zh-CN" sz="2000" b="1" dirty="0">
                  <a:latin typeface="Times New Roman" pitchFamily="18" charset="0"/>
                </a:rPr>
                <a:t>			direct</a:t>
              </a:r>
            </a:p>
            <a:p>
              <a:pPr eaLnBrk="0" hangingPunct="0"/>
              <a:r>
                <a:rPr kumimoji="1" lang="en-US" altLang="zh-CN" sz="2000" b="1" dirty="0">
                  <a:latin typeface="Times New Roman" pitchFamily="18" charset="0"/>
                </a:rPr>
                <a:t>			data</a:t>
              </a:r>
            </a:p>
          </p:txBody>
        </p:sp>
        <p:sp>
          <p:nvSpPr>
            <p:cNvPr id="39944" name="Line 9"/>
            <p:cNvSpPr>
              <a:spLocks noChangeShapeType="1"/>
            </p:cNvSpPr>
            <p:nvPr/>
          </p:nvSpPr>
          <p:spPr bwMode="auto">
            <a:xfrm>
              <a:off x="144" y="58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5" name="Line 10"/>
            <p:cNvSpPr>
              <a:spLocks noChangeShapeType="1"/>
            </p:cNvSpPr>
            <p:nvPr/>
          </p:nvSpPr>
          <p:spPr bwMode="auto">
            <a:xfrm>
              <a:off x="144" y="78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6" name="Line 11"/>
            <p:cNvSpPr>
              <a:spLocks noChangeShapeType="1"/>
            </p:cNvSpPr>
            <p:nvPr/>
          </p:nvSpPr>
          <p:spPr bwMode="auto">
            <a:xfrm>
              <a:off x="144" y="115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7" name="Line 12"/>
            <p:cNvSpPr>
              <a:spLocks noChangeShapeType="1"/>
            </p:cNvSpPr>
            <p:nvPr/>
          </p:nvSpPr>
          <p:spPr bwMode="auto">
            <a:xfrm>
              <a:off x="144" y="1344"/>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8" name="Line 13"/>
            <p:cNvSpPr>
              <a:spLocks noChangeShapeType="1"/>
            </p:cNvSpPr>
            <p:nvPr/>
          </p:nvSpPr>
          <p:spPr bwMode="auto">
            <a:xfrm>
              <a:off x="144" y="1728"/>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49" name="Line 14"/>
            <p:cNvSpPr>
              <a:spLocks noChangeShapeType="1"/>
            </p:cNvSpPr>
            <p:nvPr/>
          </p:nvSpPr>
          <p:spPr bwMode="auto">
            <a:xfrm>
              <a:off x="144" y="211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50" name="Line 15"/>
            <p:cNvSpPr>
              <a:spLocks noChangeShapeType="1"/>
            </p:cNvSpPr>
            <p:nvPr/>
          </p:nvSpPr>
          <p:spPr bwMode="auto">
            <a:xfrm>
              <a:off x="1776" y="354"/>
              <a:ext cx="0" cy="238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9951" name="Line 16"/>
            <p:cNvSpPr>
              <a:spLocks noChangeShapeType="1"/>
            </p:cNvSpPr>
            <p:nvPr/>
          </p:nvSpPr>
          <p:spPr bwMode="auto">
            <a:xfrm>
              <a:off x="3360" y="336"/>
              <a:ext cx="0" cy="235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6" name="日期占位符 3">
            <a:extLst>
              <a:ext uri="{FF2B5EF4-FFF2-40B4-BE49-F238E27FC236}">
                <a16:creationId xmlns:a16="http://schemas.microsoft.com/office/drawing/2014/main" id="{944DADDE-5825-4603-9CBC-68FD2C9D2237}"/>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10:24</a:t>
            </a:fld>
            <a:endParaRPr lang="en-US" altLang="zh-CN">
              <a:ea typeface="宋体" charset="-122"/>
            </a:endParaRPr>
          </a:p>
        </p:txBody>
      </p:sp>
      <p:pic>
        <p:nvPicPr>
          <p:cNvPr id="17" name="Picture 2" descr="c:\documents and settings\ibm\application data\360se6\User Data\temp\01300000323145123029807175635_s.jpg">
            <a:extLst>
              <a:ext uri="{FF2B5EF4-FFF2-40B4-BE49-F238E27FC236}">
                <a16:creationId xmlns:a16="http://schemas.microsoft.com/office/drawing/2014/main" id="{47BDE970-25B7-4445-8ADE-8A0143EC58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a16="http://schemas.microsoft.com/office/drawing/2014/main" id="{122E3C57-20FE-46C0-87C4-4D57C9B32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a:extLst>
              <a:ext uri="{FF2B5EF4-FFF2-40B4-BE49-F238E27FC236}">
                <a16:creationId xmlns:a16="http://schemas.microsoft.com/office/drawing/2014/main" id="{D631A71A-650E-42C4-A1D4-32AA5B0ABF9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20" name="灯片编号占位符 5">
            <a:extLst>
              <a:ext uri="{FF2B5EF4-FFF2-40B4-BE49-F238E27FC236}">
                <a16:creationId xmlns:a16="http://schemas.microsoft.com/office/drawing/2014/main" id="{39F0C2B0-B224-4C72-85A3-B08A4D8ABFAA}"/>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104</a:t>
            </a:fld>
            <a:endParaRPr lang="en-US" altLang="zh-CN" dirty="0">
              <a:ea typeface="宋体" charset="-122"/>
            </a:endParaRPr>
          </a:p>
        </p:txBody>
      </p:sp>
      <p:sp>
        <p:nvSpPr>
          <p:cNvPr id="23" name="Rectangle 2">
            <a:extLst>
              <a:ext uri="{FF2B5EF4-FFF2-40B4-BE49-F238E27FC236}">
                <a16:creationId xmlns:a16="http://schemas.microsoft.com/office/drawing/2014/main" id="{2D5D4FA7-E755-4905-9541-85AD34A26A97}"/>
              </a:ext>
            </a:extLst>
          </p:cNvPr>
          <p:cNvSpPr txBox="1">
            <a:spLocks noChangeArrowheads="1"/>
          </p:cNvSpPr>
          <p:nvPr/>
        </p:nvSpPr>
        <p:spPr bwMode="auto">
          <a:xfrm>
            <a:off x="28596" y="777875"/>
            <a:ext cx="4831436"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5</a:t>
            </a:r>
            <a:r>
              <a:rPr lang="zh-CN" altLang="en-US" sz="2400" b="1" kern="0" dirty="0">
                <a:solidFill>
                  <a:srgbClr val="FF0000"/>
                </a:solidFill>
                <a:latin typeface="黑体" pitchFamily="2" charset="-122"/>
                <a:ea typeface="黑体" pitchFamily="2" charset="-122"/>
              </a:rPr>
              <a:t>、逻辑“或”指令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6</a:t>
            </a:r>
            <a:r>
              <a:rPr lang="zh-CN" altLang="en-US" sz="2400" b="1" kern="0" dirty="0">
                <a:solidFill>
                  <a:srgbClr val="3333FF"/>
                </a:solidFill>
                <a:latin typeface="黑体" pitchFamily="2" charset="-122"/>
                <a:ea typeface="黑体" pitchFamily="2" charset="-122"/>
              </a:rPr>
              <a:t>条）</a:t>
            </a:r>
          </a:p>
        </p:txBody>
      </p:sp>
      <p:sp>
        <p:nvSpPr>
          <p:cNvPr id="24" name="矩形 23">
            <a:extLst>
              <a:ext uri="{FF2B5EF4-FFF2-40B4-BE49-F238E27FC236}">
                <a16:creationId xmlns:a16="http://schemas.microsoft.com/office/drawing/2014/main" id="{AAEA75A1-59C3-4C61-8170-743557F7C645}"/>
              </a:ext>
            </a:extLst>
          </p:cNvPr>
          <p:cNvSpPr/>
          <p:nvPr/>
        </p:nvSpPr>
        <p:spPr>
          <a:xfrm>
            <a:off x="4191692" y="823158"/>
            <a:ext cx="160444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OR</a:t>
            </a:r>
            <a:r>
              <a:rPr lang="en-US" altLang="zh-CN" b="1" kern="0" dirty="0">
                <a:solidFill>
                  <a:srgbClr val="FF0000"/>
                </a:solidFill>
                <a:latin typeface="创艺简黑体" pitchFamily="2" charset="-122"/>
                <a:ea typeface="创艺简黑体" pitchFamily="2" charset="-122"/>
              </a:rPr>
              <a:t>L</a:t>
            </a:r>
            <a:endParaRPr lang="zh-CN" altLang="en-US" dirty="0">
              <a:solidFill>
                <a:srgbClr val="FF0000"/>
              </a:solidFill>
            </a:endParaRPr>
          </a:p>
        </p:txBody>
      </p:sp>
      <p:sp>
        <p:nvSpPr>
          <p:cNvPr id="27" name="Text Box 5">
            <a:extLst>
              <a:ext uri="{FF2B5EF4-FFF2-40B4-BE49-F238E27FC236}">
                <a16:creationId xmlns:a16="http://schemas.microsoft.com/office/drawing/2014/main" id="{E306A18F-AF56-4F7E-BE85-2F4D52BD2ECE}"/>
              </a:ext>
            </a:extLst>
          </p:cNvPr>
          <p:cNvSpPr txBox="1">
            <a:spLocks noChangeArrowheads="1"/>
          </p:cNvSpPr>
          <p:nvPr/>
        </p:nvSpPr>
        <p:spPr bwMode="auto">
          <a:xfrm>
            <a:off x="251520" y="5136409"/>
            <a:ext cx="8548688" cy="858377"/>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zh-CN" altLang="en-US" b="1" dirty="0">
                <a:latin typeface="宋体" charset="-122"/>
              </a:rPr>
              <a:t>这组指令的功能是将两个指定的操作数按位进行逻辑“或”，前四条指令的操作结果存放在累加器</a:t>
            </a:r>
            <a:r>
              <a:rPr kumimoji="1" lang="en-US" altLang="zh-CN" b="1" dirty="0">
                <a:latin typeface="宋体" charset="-122"/>
              </a:rPr>
              <a:t>A</a:t>
            </a:r>
            <a:r>
              <a:rPr kumimoji="1" lang="zh-CN" altLang="en-US" b="1" dirty="0">
                <a:latin typeface="宋体" charset="-122"/>
              </a:rPr>
              <a:t>中，后两条指令的操作结果存放在直接地址单元中</a:t>
            </a:r>
            <a:r>
              <a:rPr kumimoji="1" lang="en-US" altLang="zh-CN" b="1" dirty="0">
                <a:latin typeface="宋体" charset="-122"/>
              </a:rPr>
              <a:t>     </a:t>
            </a:r>
            <a:r>
              <a:rPr kumimoji="1" lang="en-US" altLang="zh-CN" b="1" dirty="0">
                <a:solidFill>
                  <a:srgbClr val="FF0000"/>
                </a:solidFill>
                <a:latin typeface="宋体" charset="-122"/>
              </a:rPr>
              <a:t> </a:t>
            </a:r>
            <a:endParaRPr kumimoji="1" lang="en-US" altLang="zh-CN" b="1" dirty="0">
              <a:latin typeface="宋体" charset="-122"/>
            </a:endParaRPr>
          </a:p>
        </p:txBody>
      </p:sp>
      <p:sp>
        <p:nvSpPr>
          <p:cNvPr id="21" name="矩形 20">
            <a:extLst>
              <a:ext uri="{FF2B5EF4-FFF2-40B4-BE49-F238E27FC236}">
                <a16:creationId xmlns:a16="http://schemas.microsoft.com/office/drawing/2014/main" id="{A2660E0B-DE32-4344-8096-B2D39155DEEE}"/>
              </a:ext>
            </a:extLst>
          </p:cNvPr>
          <p:cNvSpPr/>
          <p:nvPr/>
        </p:nvSpPr>
        <p:spPr>
          <a:xfrm>
            <a:off x="5761795" y="820221"/>
            <a:ext cx="1497384" cy="369332"/>
          </a:xfrm>
          <a:prstGeom prst="rect">
            <a:avLst/>
          </a:prstGeom>
        </p:spPr>
        <p:txBody>
          <a:bodyPr wrap="square">
            <a:spAutoFit/>
          </a:bodyPr>
          <a:lstStyle/>
          <a:p>
            <a:r>
              <a:rPr lang="en-US" altLang="zh-CN" b="1" kern="0" dirty="0">
                <a:solidFill>
                  <a:srgbClr val="FF0000"/>
                </a:solidFill>
                <a:latin typeface="创艺简黑体" pitchFamily="2" charset="-122"/>
                <a:ea typeface="创艺简黑体" pitchFamily="2" charset="-122"/>
              </a:rPr>
              <a:t>OR </a:t>
            </a:r>
            <a:r>
              <a:rPr lang="en-US" altLang="zh-CN" b="1" kern="0" dirty="0">
                <a:solidFill>
                  <a:srgbClr val="3333FF"/>
                </a:solidFill>
                <a:latin typeface="创艺简黑体" pitchFamily="2" charset="-122"/>
                <a:ea typeface="创艺简黑体" pitchFamily="2" charset="-122"/>
              </a:rPr>
              <a:t> </a:t>
            </a:r>
            <a:r>
              <a:rPr lang="en-US" altLang="zh-CN" b="1" kern="0" dirty="0">
                <a:solidFill>
                  <a:srgbClr val="FF0000"/>
                </a:solidFill>
                <a:latin typeface="创艺简黑体" pitchFamily="2" charset="-122"/>
                <a:ea typeface="创艺简黑体" pitchFamily="2" charset="-122"/>
              </a:rPr>
              <a:t>L</a:t>
            </a:r>
            <a:r>
              <a:rPr lang="en-US" altLang="zh-CN" b="1" kern="0" dirty="0">
                <a:solidFill>
                  <a:srgbClr val="3333FF"/>
                </a:solidFill>
                <a:latin typeface="创艺简黑体" pitchFamily="2" charset="-122"/>
                <a:ea typeface="创艺简黑体" pitchFamily="2" charset="-122"/>
              </a:rPr>
              <a:t>ogic</a:t>
            </a:r>
            <a:endParaRPr lang="zh-CN" altLang="en-US" dirty="0">
              <a:solidFill>
                <a:srgbClr val="3333FF"/>
              </a:solidFill>
            </a:endParaRPr>
          </a:p>
        </p:txBody>
      </p:sp>
    </p:spTree>
  </p:cSld>
  <p:clrMapOvr>
    <a:masterClrMapping/>
  </p:clrMapOvr>
  <p:transition>
    <p:cut thruBlk="1"/>
  </p:transition>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Group 7"/>
          <p:cNvGrpSpPr>
            <a:grpSpLocks/>
          </p:cNvGrpSpPr>
          <p:nvPr/>
        </p:nvGrpSpPr>
        <p:grpSpPr bwMode="auto">
          <a:xfrm>
            <a:off x="179512" y="1384592"/>
            <a:ext cx="8548688" cy="3824288"/>
            <a:chOff x="144" y="336"/>
            <a:chExt cx="5385" cy="2409"/>
          </a:xfrm>
        </p:grpSpPr>
        <p:sp>
          <p:nvSpPr>
            <p:cNvPr id="40974" name="Text Box 8"/>
            <p:cNvSpPr txBox="1">
              <a:spLocks noChangeArrowheads="1"/>
            </p:cNvSpPr>
            <p:nvPr/>
          </p:nvSpPr>
          <p:spPr bwMode="auto">
            <a:xfrm>
              <a:off x="144" y="360"/>
              <a:ext cx="5385" cy="2385"/>
            </a:xfrm>
            <a:prstGeom prst="rect">
              <a:avLst/>
            </a:prstGeom>
            <a:solidFill>
              <a:schemeClr val="bg1"/>
            </a:solidFill>
            <a:ln w="12700" cap="sq">
              <a:solidFill>
                <a:schemeClr val="tx1"/>
              </a:solidFill>
              <a:miter lim="800000"/>
              <a:headEnd type="none" w="sm" len="sm"/>
              <a:tailEnd type="none" w="sm" len="sm"/>
            </a:ln>
          </p:spPr>
          <p:txBody>
            <a:bodyPr>
              <a:spAutoFit/>
            </a:bodyPr>
            <a:lstStyle/>
            <a:p>
              <a:pPr eaLnBrk="0" hangingPunct="0"/>
              <a:r>
                <a:rPr kumimoji="1" lang="zh-CN" altLang="en-US" sz="2000" b="1" dirty="0">
                  <a:latin typeface="宋体" charset="-122"/>
                </a:rPr>
                <a:t>汇编指令格式		机器码格式	   	操作</a:t>
              </a: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a:t>
              </a:r>
              <a:r>
                <a:rPr kumimoji="1" lang="zh-CN" altLang="en-US" sz="2000" b="1" dirty="0">
                  <a:latin typeface="宋体" charset="-122"/>
                </a:rPr>
                <a:t>， </a:t>
              </a:r>
              <a:r>
                <a:rPr kumimoji="1" lang="en-US" altLang="zh-CN" sz="2000" b="1" dirty="0">
                  <a:latin typeface="宋体" charset="-122"/>
                </a:rPr>
                <a:t>Rn</a:t>
              </a:r>
              <a:r>
                <a:rPr kumimoji="1" lang="zh-CN" altLang="en-US" sz="2000" b="1" dirty="0">
                  <a:latin typeface="宋体" charset="-122"/>
                </a:rPr>
                <a:t>；		</a:t>
              </a:r>
              <a:r>
                <a:rPr kumimoji="1" lang="en-US" altLang="zh-CN" sz="2000" b="1" dirty="0">
                  <a:latin typeface="Times New Roman" pitchFamily="18" charset="0"/>
                </a:rPr>
                <a:t>0110 1rrr		(A)</a:t>
              </a:r>
              <a:r>
                <a:rPr kumimoji="1" lang="en-US" altLang="zh-CN" sz="2000" b="1" dirty="0">
                  <a:latin typeface="宋体" panose="02010600030101010101" pitchFamily="2" charset="-122"/>
                  <a:ea typeface="宋体" panose="02010600030101010101" pitchFamily="2" charset="-122"/>
                </a:rPr>
                <a:t> ⊕ </a:t>
              </a:r>
              <a:r>
                <a:rPr kumimoji="1" lang="en-US" altLang="zh-CN" sz="2000" b="1" dirty="0">
                  <a:latin typeface="Times New Roman" pitchFamily="18" charset="0"/>
                </a:rPr>
                <a:t>(Rn)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a:t>
              </a:r>
              <a:r>
                <a:rPr kumimoji="1" lang="zh-CN" altLang="en-US" sz="2000" b="1" dirty="0">
                  <a:latin typeface="宋体" charset="-122"/>
                </a:rPr>
                <a:t>，</a:t>
              </a:r>
              <a:r>
                <a:rPr kumimoji="1" lang="en-US" altLang="zh-CN" sz="2000" b="1" dirty="0">
                  <a:latin typeface="宋体" charset="-122"/>
                </a:rPr>
                <a:t>direct</a:t>
              </a:r>
              <a:r>
                <a:rPr kumimoji="1" lang="zh-CN" altLang="en-US" sz="2000" b="1" dirty="0">
                  <a:latin typeface="宋体" charset="-122"/>
                </a:rPr>
                <a:t>；	</a:t>
              </a:r>
              <a:r>
                <a:rPr kumimoji="1" lang="en-US" altLang="zh-CN" sz="2000" b="1" dirty="0">
                  <a:latin typeface="Times New Roman" pitchFamily="18" charset="0"/>
                </a:rPr>
                <a:t>0110 0101		 (A) </a:t>
              </a:r>
              <a:r>
                <a:rPr kumimoji="1" lang="en-US" altLang="zh-CN" sz="2000" b="1" dirty="0">
                  <a:latin typeface="宋体" panose="02010600030101010101" pitchFamily="2" charset="-122"/>
                  <a:ea typeface="宋体" panose="02010600030101010101" pitchFamily="2" charset="-122"/>
                </a:rPr>
                <a:t>⊕ </a:t>
              </a:r>
              <a:r>
                <a:rPr kumimoji="1" lang="en-US" altLang="zh-CN" sz="2000" b="1" dirty="0">
                  <a:latin typeface="Times New Roman" pitchFamily="18" charset="0"/>
                </a:rPr>
                <a:t>(direct)→A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latin typeface="Times New Roman" pitchFamily="18" charset="0"/>
                </a:rPr>
                <a:t>			direct</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 @Ri</a:t>
              </a:r>
              <a:r>
                <a:rPr kumimoji="1" lang="zh-CN" altLang="en-US" sz="2000" b="1" dirty="0">
                  <a:latin typeface="宋体" charset="-122"/>
                </a:rPr>
                <a:t>；		</a:t>
              </a:r>
              <a:r>
                <a:rPr kumimoji="1" lang="en-US" altLang="zh-CN" sz="2000" b="1" dirty="0">
                  <a:latin typeface="Times New Roman" pitchFamily="18" charset="0"/>
                </a:rPr>
                <a:t>0110  011i		(A)</a:t>
              </a:r>
              <a:r>
                <a:rPr kumimoji="1" lang="en-US" altLang="zh-CN" sz="2000" b="1" dirty="0">
                  <a:latin typeface="宋体" panose="02010600030101010101" pitchFamily="2" charset="-122"/>
                  <a:ea typeface="宋体" panose="02010600030101010101" pitchFamily="2" charset="-122"/>
                </a:rPr>
                <a:t> ⊕ </a:t>
              </a:r>
              <a:r>
                <a:rPr kumimoji="1" lang="en-US" altLang="zh-CN" sz="2000" b="1" dirty="0">
                  <a:latin typeface="Times New Roman" pitchFamily="18" charset="0"/>
                </a:rPr>
                <a:t>((Ri)) →A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 #data</a:t>
              </a:r>
              <a:r>
                <a:rPr kumimoji="1" lang="zh-CN" altLang="en-US" sz="2000" b="1" dirty="0">
                  <a:latin typeface="宋体" charset="-122"/>
                </a:rPr>
                <a:t>；		</a:t>
              </a:r>
              <a:r>
                <a:rPr kumimoji="1" lang="en-US" altLang="zh-CN" sz="2000" b="1" dirty="0">
                  <a:latin typeface="Times New Roman" pitchFamily="18" charset="0"/>
                </a:rPr>
                <a:t>0110 0100		 (A)</a:t>
              </a:r>
              <a:r>
                <a:rPr kumimoji="1" lang="en-US" altLang="zh-CN" sz="2000" b="1" dirty="0">
                  <a:latin typeface="宋体" panose="02010600030101010101" pitchFamily="2" charset="-122"/>
                  <a:ea typeface="宋体" panose="02010600030101010101" pitchFamily="2" charset="-122"/>
                </a:rPr>
                <a:t> ⊕ </a:t>
              </a:r>
              <a:r>
                <a:rPr kumimoji="1" lang="en-US" altLang="zh-CN" sz="2000" b="1" dirty="0" err="1">
                  <a:latin typeface="Times New Roman" pitchFamily="18" charset="0"/>
                </a:rPr>
                <a:t>data→A</a:t>
              </a:r>
              <a:endParaRPr kumimoji="1" lang="en-US" altLang="zh-CN" sz="2000" b="1" dirty="0">
                <a:latin typeface="Times New Roman" pitchFamily="18" charset="0"/>
              </a:endParaRPr>
            </a:p>
            <a:p>
              <a:pPr eaLnBrk="0" hangingPunct="0"/>
              <a:r>
                <a:rPr kumimoji="1" lang="en-US" altLang="zh-CN" sz="2000" b="1" dirty="0">
                  <a:latin typeface="Times New Roman" pitchFamily="18" charset="0"/>
                </a:rPr>
                <a:t>			data</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solidFill>
                    <a:srgbClr val="FF0000"/>
                  </a:solidFill>
                  <a:latin typeface="宋体" charset="-122"/>
                </a:rPr>
                <a:t>XRL</a:t>
              </a:r>
              <a:r>
                <a:rPr kumimoji="1" lang="en-US" altLang="zh-CN" sz="2000" b="1" dirty="0">
                  <a:latin typeface="宋体" charset="-122"/>
                </a:rPr>
                <a:t> direct, A</a:t>
              </a:r>
              <a:r>
                <a:rPr kumimoji="1" lang="zh-CN" altLang="en-US" sz="2000" b="1" dirty="0">
                  <a:latin typeface="宋体" charset="-122"/>
                </a:rPr>
                <a:t>；	</a:t>
              </a:r>
              <a:r>
                <a:rPr kumimoji="1" lang="en-US" altLang="zh-CN" sz="2000" b="1" dirty="0">
                  <a:latin typeface="Times New Roman" pitchFamily="18" charset="0"/>
                </a:rPr>
                <a:t>0110 0010		(direct)</a:t>
              </a:r>
              <a:r>
                <a:rPr kumimoji="1" lang="en-US" altLang="zh-CN" sz="2000" b="1" dirty="0">
                  <a:latin typeface="宋体" panose="02010600030101010101" pitchFamily="2" charset="-122"/>
                  <a:ea typeface="宋体" panose="02010600030101010101" pitchFamily="2" charset="-122"/>
                </a:rPr>
                <a:t> ⊕ </a:t>
              </a:r>
              <a:r>
                <a:rPr kumimoji="1" lang="en-US" altLang="zh-CN" sz="2000" b="1" dirty="0">
                  <a:latin typeface="Times New Roman" pitchFamily="18" charset="0"/>
                </a:rPr>
                <a:t>(A) →direct</a:t>
              </a:r>
              <a:r>
                <a:rPr kumimoji="1" lang="en-US" altLang="zh-CN" sz="2000" b="1" dirty="0">
                  <a:latin typeface="Courier New" pitchFamily="49" charset="0"/>
                </a:rPr>
                <a:t> </a:t>
              </a:r>
              <a:endParaRPr kumimoji="1" lang="en-US" altLang="zh-CN" sz="2000" b="1" dirty="0">
                <a:latin typeface="宋体" charset="-122"/>
              </a:endParaRPr>
            </a:p>
            <a:p>
              <a:pPr eaLnBrk="0" hangingPunct="0"/>
              <a:r>
                <a:rPr kumimoji="1" lang="en-US" altLang="zh-CN" sz="2000" b="1" dirty="0">
                  <a:latin typeface="Times New Roman" pitchFamily="18" charset="0"/>
                </a:rPr>
                <a:t>			direct</a:t>
              </a:r>
            </a:p>
            <a:p>
              <a:pPr eaLnBrk="0" hangingPunct="0"/>
              <a:r>
                <a:rPr kumimoji="1" lang="en-US" altLang="zh-CN" sz="2000" b="1" dirty="0">
                  <a:solidFill>
                    <a:srgbClr val="FF0000"/>
                  </a:solidFill>
                  <a:latin typeface="宋体" charset="-122"/>
                </a:rPr>
                <a:t>XRL</a:t>
              </a:r>
              <a:r>
                <a:rPr kumimoji="1" lang="en-US" altLang="zh-CN" sz="2000" b="1" dirty="0">
                  <a:latin typeface="宋体" charset="-122"/>
                </a:rPr>
                <a:t> </a:t>
              </a:r>
              <a:r>
                <a:rPr kumimoji="1" lang="en-US" altLang="zh-CN" sz="2000" b="1" dirty="0" err="1">
                  <a:latin typeface="宋体" charset="-122"/>
                </a:rPr>
                <a:t>direct,#data</a:t>
              </a:r>
              <a:r>
                <a:rPr kumimoji="1" lang="zh-CN" altLang="en-US" sz="2000" b="1" dirty="0">
                  <a:latin typeface="宋体" charset="-122"/>
                </a:rPr>
                <a:t>；	</a:t>
              </a:r>
              <a:r>
                <a:rPr kumimoji="1" lang="en-US" altLang="zh-CN" sz="2000" b="1" dirty="0">
                  <a:latin typeface="Times New Roman" pitchFamily="18" charset="0"/>
                </a:rPr>
                <a:t>0110 0011		(direct)</a:t>
              </a:r>
              <a:r>
                <a:rPr kumimoji="1" lang="en-US" altLang="zh-CN" sz="2000" b="1" dirty="0">
                  <a:latin typeface="宋体" panose="02010600030101010101" pitchFamily="2" charset="-122"/>
                  <a:ea typeface="宋体" panose="02010600030101010101" pitchFamily="2" charset="-122"/>
                </a:rPr>
                <a:t> ⊕ </a:t>
              </a:r>
              <a:r>
                <a:rPr kumimoji="1" lang="en-US" altLang="zh-CN" sz="2000" b="1" dirty="0">
                  <a:latin typeface="Times New Roman" pitchFamily="18" charset="0"/>
                </a:rPr>
                <a:t>#</a:t>
              </a:r>
              <a:r>
                <a:rPr kumimoji="1" lang="en-US" altLang="zh-CN" sz="2000" b="1" dirty="0" err="1">
                  <a:latin typeface="Times New Roman" pitchFamily="18" charset="0"/>
                </a:rPr>
                <a:t>data→direct</a:t>
              </a:r>
              <a:endParaRPr kumimoji="1" lang="en-US" altLang="zh-CN" sz="2000" b="1" dirty="0">
                <a:latin typeface="Times New Roman" pitchFamily="18" charset="0"/>
              </a:endParaRPr>
            </a:p>
            <a:p>
              <a:pPr eaLnBrk="0" hangingPunct="0"/>
              <a:r>
                <a:rPr kumimoji="1" lang="en-US" altLang="zh-CN" sz="2000" b="1" dirty="0">
                  <a:latin typeface="Times New Roman" pitchFamily="18" charset="0"/>
                </a:rPr>
                <a:t>			direct</a:t>
              </a:r>
            </a:p>
            <a:p>
              <a:pPr eaLnBrk="0" hangingPunct="0"/>
              <a:r>
                <a:rPr kumimoji="1" lang="en-US" altLang="zh-CN" sz="2000" b="1" dirty="0">
                  <a:latin typeface="Times New Roman" pitchFamily="18" charset="0"/>
                </a:rPr>
                <a:t>			data</a:t>
              </a:r>
            </a:p>
          </p:txBody>
        </p:sp>
        <p:sp>
          <p:nvSpPr>
            <p:cNvPr id="40975" name="Line 9"/>
            <p:cNvSpPr>
              <a:spLocks noChangeShapeType="1"/>
            </p:cNvSpPr>
            <p:nvPr/>
          </p:nvSpPr>
          <p:spPr bwMode="auto">
            <a:xfrm>
              <a:off x="144" y="58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6" name="Line 10"/>
            <p:cNvSpPr>
              <a:spLocks noChangeShapeType="1"/>
            </p:cNvSpPr>
            <p:nvPr/>
          </p:nvSpPr>
          <p:spPr bwMode="auto">
            <a:xfrm>
              <a:off x="144" y="78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7" name="Line 11"/>
            <p:cNvSpPr>
              <a:spLocks noChangeShapeType="1"/>
            </p:cNvSpPr>
            <p:nvPr/>
          </p:nvSpPr>
          <p:spPr bwMode="auto">
            <a:xfrm>
              <a:off x="144" y="115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8" name="Line 12"/>
            <p:cNvSpPr>
              <a:spLocks noChangeShapeType="1"/>
            </p:cNvSpPr>
            <p:nvPr/>
          </p:nvSpPr>
          <p:spPr bwMode="auto">
            <a:xfrm>
              <a:off x="144" y="1344"/>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9" name="Line 13"/>
            <p:cNvSpPr>
              <a:spLocks noChangeShapeType="1"/>
            </p:cNvSpPr>
            <p:nvPr/>
          </p:nvSpPr>
          <p:spPr bwMode="auto">
            <a:xfrm>
              <a:off x="144" y="1728"/>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80" name="Line 14"/>
            <p:cNvSpPr>
              <a:spLocks noChangeShapeType="1"/>
            </p:cNvSpPr>
            <p:nvPr/>
          </p:nvSpPr>
          <p:spPr bwMode="auto">
            <a:xfrm>
              <a:off x="144" y="211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81" name="Line 15"/>
            <p:cNvSpPr>
              <a:spLocks noChangeShapeType="1"/>
            </p:cNvSpPr>
            <p:nvPr/>
          </p:nvSpPr>
          <p:spPr bwMode="auto">
            <a:xfrm>
              <a:off x="1776" y="354"/>
              <a:ext cx="0" cy="238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82" name="Line 16"/>
            <p:cNvSpPr>
              <a:spLocks noChangeShapeType="1"/>
            </p:cNvSpPr>
            <p:nvPr/>
          </p:nvSpPr>
          <p:spPr bwMode="auto">
            <a:xfrm>
              <a:off x="3360" y="336"/>
              <a:ext cx="0" cy="235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23" name="日期占位符 3">
            <a:extLst>
              <a:ext uri="{FF2B5EF4-FFF2-40B4-BE49-F238E27FC236}">
                <a16:creationId xmlns:a16="http://schemas.microsoft.com/office/drawing/2014/main" id="{AE02641B-EDB6-4E65-85DE-3C31267BA844}"/>
              </a:ext>
            </a:extLst>
          </p:cNvPr>
          <p:cNvSpPr txBox="1">
            <a:spLocks/>
          </p:cNvSpPr>
          <p:nvPr/>
        </p:nvSpPr>
        <p:spPr bwMode="auto">
          <a:xfrm>
            <a:off x="-2093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22B8FB81-4D71-4A98-8FA5-D11CF119EB81}" type="datetime10">
              <a:rPr lang="zh-CN" altLang="en-US" smtClean="0">
                <a:ea typeface="宋体" charset="-122"/>
              </a:rPr>
              <a:pPr/>
              <a:t>10:24</a:t>
            </a:fld>
            <a:endParaRPr lang="en-US" altLang="zh-CN">
              <a:ea typeface="宋体" charset="-122"/>
            </a:endParaRPr>
          </a:p>
        </p:txBody>
      </p:sp>
      <p:pic>
        <p:nvPicPr>
          <p:cNvPr id="24" name="Picture 2" descr="c:\documents and settings\ibm\application data\360se6\User Data\temp\01300000323145123029807175635_s.jpg">
            <a:extLst>
              <a:ext uri="{FF2B5EF4-FFF2-40B4-BE49-F238E27FC236}">
                <a16:creationId xmlns:a16="http://schemas.microsoft.com/office/drawing/2014/main" id="{97310765-C0CF-43B1-8BEE-CAA5B6C348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a:extLst>
              <a:ext uri="{FF2B5EF4-FFF2-40B4-BE49-F238E27FC236}">
                <a16:creationId xmlns:a16="http://schemas.microsoft.com/office/drawing/2014/main" id="{235A41B5-B57F-484F-BBF5-D5BBA2AEF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标题 1">
            <a:extLst>
              <a:ext uri="{FF2B5EF4-FFF2-40B4-BE49-F238E27FC236}">
                <a16:creationId xmlns:a16="http://schemas.microsoft.com/office/drawing/2014/main" id="{91EDF45E-EFA7-45F1-B0E3-930FF557CB86}"/>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27" name="灯片编号占位符 5">
            <a:extLst>
              <a:ext uri="{FF2B5EF4-FFF2-40B4-BE49-F238E27FC236}">
                <a16:creationId xmlns:a16="http://schemas.microsoft.com/office/drawing/2014/main" id="{E96C9C35-0376-46C4-8520-897E83FFF395}"/>
              </a:ext>
            </a:extLst>
          </p:cNvPr>
          <p:cNvSpPr txBox="1">
            <a:spLocks/>
          </p:cNvSpPr>
          <p:nvPr/>
        </p:nvSpPr>
        <p:spPr bwMode="auto">
          <a:xfrm>
            <a:off x="7181973" y="6379161"/>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105</a:t>
            </a:fld>
            <a:endParaRPr lang="en-US" altLang="zh-CN" dirty="0">
              <a:ea typeface="宋体" charset="-122"/>
            </a:endParaRPr>
          </a:p>
        </p:txBody>
      </p:sp>
      <p:sp>
        <p:nvSpPr>
          <p:cNvPr id="29" name="Rectangle 2">
            <a:extLst>
              <a:ext uri="{FF2B5EF4-FFF2-40B4-BE49-F238E27FC236}">
                <a16:creationId xmlns:a16="http://schemas.microsoft.com/office/drawing/2014/main" id="{389CA460-A6D1-481E-BDD2-EFFF249A2B60}"/>
              </a:ext>
            </a:extLst>
          </p:cNvPr>
          <p:cNvSpPr txBox="1">
            <a:spLocks noChangeArrowheads="1"/>
          </p:cNvSpPr>
          <p:nvPr/>
        </p:nvSpPr>
        <p:spPr bwMode="auto">
          <a:xfrm>
            <a:off x="28596" y="777875"/>
            <a:ext cx="4831436" cy="450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6</a:t>
            </a:r>
            <a:r>
              <a:rPr lang="zh-CN" altLang="en-US" sz="2400" b="1" kern="0" dirty="0">
                <a:solidFill>
                  <a:srgbClr val="FF0000"/>
                </a:solidFill>
                <a:latin typeface="黑体" pitchFamily="2" charset="-122"/>
                <a:ea typeface="黑体" pitchFamily="2" charset="-122"/>
              </a:rPr>
              <a:t>、逻辑“异或”指令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6</a:t>
            </a:r>
            <a:r>
              <a:rPr lang="zh-CN" altLang="en-US" sz="2400" b="1" kern="0" dirty="0">
                <a:solidFill>
                  <a:srgbClr val="3333FF"/>
                </a:solidFill>
                <a:latin typeface="黑体" pitchFamily="2" charset="-122"/>
                <a:ea typeface="黑体" pitchFamily="2" charset="-122"/>
              </a:rPr>
              <a:t>条）</a:t>
            </a:r>
          </a:p>
        </p:txBody>
      </p:sp>
      <p:sp>
        <p:nvSpPr>
          <p:cNvPr id="30" name="矩形 29">
            <a:extLst>
              <a:ext uri="{FF2B5EF4-FFF2-40B4-BE49-F238E27FC236}">
                <a16:creationId xmlns:a16="http://schemas.microsoft.com/office/drawing/2014/main" id="{54AE4389-5C60-461B-9778-9FA439EEE713}"/>
              </a:ext>
            </a:extLst>
          </p:cNvPr>
          <p:cNvSpPr/>
          <p:nvPr/>
        </p:nvSpPr>
        <p:spPr>
          <a:xfrm>
            <a:off x="4198744" y="820873"/>
            <a:ext cx="145337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kern="0" dirty="0">
                <a:solidFill>
                  <a:srgbClr val="FF0000"/>
                </a:solidFill>
                <a:latin typeface="创艺简黑体" pitchFamily="2" charset="-122"/>
                <a:ea typeface="创艺简黑体" pitchFamily="2" charset="-122"/>
              </a:rPr>
              <a:t>XRL</a:t>
            </a:r>
            <a:endParaRPr lang="zh-CN" altLang="en-US" dirty="0">
              <a:solidFill>
                <a:srgbClr val="FF0000"/>
              </a:solidFill>
            </a:endParaRPr>
          </a:p>
        </p:txBody>
      </p:sp>
      <p:sp>
        <p:nvSpPr>
          <p:cNvPr id="33" name="Text Box 5">
            <a:extLst>
              <a:ext uri="{FF2B5EF4-FFF2-40B4-BE49-F238E27FC236}">
                <a16:creationId xmlns:a16="http://schemas.microsoft.com/office/drawing/2014/main" id="{A7A242F8-D886-4384-8260-9B977CBFD8DD}"/>
              </a:ext>
            </a:extLst>
          </p:cNvPr>
          <p:cNvSpPr txBox="1">
            <a:spLocks noChangeArrowheads="1"/>
          </p:cNvSpPr>
          <p:nvPr/>
        </p:nvSpPr>
        <p:spPr bwMode="auto">
          <a:xfrm>
            <a:off x="172368" y="5326976"/>
            <a:ext cx="8548688" cy="978729"/>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marL="342900" indent="-342900" algn="just">
              <a:spcBef>
                <a:spcPct val="20000"/>
              </a:spcBef>
              <a:buFontTx/>
              <a:buChar char="•"/>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黑体" pitchFamily="2" charset="-122"/>
                <a:ea typeface="黑体" pitchFamily="2" charset="-122"/>
              </a:rPr>
              <a:t>这组指令的功能是将两个指定的操作数按位进行</a:t>
            </a:r>
            <a:r>
              <a:rPr kumimoji="1" lang="zh-CN" altLang="en-US" b="1" dirty="0">
                <a:latin typeface="Times New Roman" pitchFamily="18" charset="0"/>
                <a:ea typeface="黑体" pitchFamily="2" charset="-122"/>
              </a:rPr>
              <a:t>“</a:t>
            </a:r>
            <a:r>
              <a:rPr kumimoji="1" lang="zh-CN" altLang="en-US" b="1" dirty="0">
                <a:latin typeface="黑体" pitchFamily="2" charset="-122"/>
                <a:ea typeface="黑体" pitchFamily="2" charset="-122"/>
              </a:rPr>
              <a:t>异或</a:t>
            </a:r>
            <a:r>
              <a:rPr kumimoji="1" lang="zh-CN" altLang="en-US" b="1" dirty="0">
                <a:latin typeface="Times New Roman" pitchFamily="18" charset="0"/>
                <a:ea typeface="黑体" pitchFamily="2" charset="-122"/>
              </a:rPr>
              <a:t>”</a:t>
            </a:r>
            <a:r>
              <a:rPr kumimoji="1" lang="zh-CN" altLang="en-US" b="1" dirty="0">
                <a:latin typeface="黑体" pitchFamily="2" charset="-122"/>
                <a:ea typeface="黑体" pitchFamily="2" charset="-122"/>
              </a:rPr>
              <a:t>，前四条指令的结果存放在累加器</a:t>
            </a:r>
            <a:r>
              <a:rPr kumimoji="1" lang="en-US" altLang="zh-CN" b="1" dirty="0">
                <a:latin typeface="黑体" pitchFamily="2" charset="-122"/>
                <a:ea typeface="黑体" pitchFamily="2" charset="-122"/>
              </a:rPr>
              <a:t>A</a:t>
            </a:r>
            <a:r>
              <a:rPr kumimoji="1" lang="zh-CN" altLang="en-US" b="1" dirty="0">
                <a:latin typeface="黑体" pitchFamily="2" charset="-122"/>
                <a:ea typeface="黑体" pitchFamily="2" charset="-122"/>
              </a:rPr>
              <a:t>中，后两条指令的操作结果存放在直接地址单元中</a:t>
            </a:r>
          </a:p>
          <a:p>
            <a:pPr algn="just">
              <a:spcBef>
                <a:spcPct val="20000"/>
              </a:spcBef>
            </a:pPr>
            <a:r>
              <a:rPr kumimoji="1" lang="zh-CN" altLang="en-US" b="1" dirty="0">
                <a:solidFill>
                  <a:srgbClr val="6600FF"/>
                </a:solidFill>
                <a:latin typeface="黑体" pitchFamily="2" charset="-122"/>
                <a:ea typeface="黑体" pitchFamily="2" charset="-122"/>
              </a:rPr>
              <a:t>         </a:t>
            </a:r>
            <a:r>
              <a:rPr kumimoji="1" lang="en-US" altLang="zh-CN" b="1" dirty="0">
                <a:solidFill>
                  <a:srgbClr val="FF0000"/>
                </a:solidFill>
                <a:latin typeface="黑体" pitchFamily="2" charset="-122"/>
                <a:ea typeface="黑体" pitchFamily="2" charset="-122"/>
              </a:rPr>
              <a:t>2</a:t>
            </a:r>
            <a:r>
              <a:rPr kumimoji="1" lang="zh-CN" altLang="en-US" b="1" dirty="0">
                <a:solidFill>
                  <a:srgbClr val="FF0000"/>
                </a:solidFill>
                <a:latin typeface="黑体" pitchFamily="2" charset="-122"/>
                <a:ea typeface="黑体" pitchFamily="2" charset="-122"/>
              </a:rPr>
              <a:t>、</a:t>
            </a:r>
            <a:r>
              <a:rPr kumimoji="1" lang="zh-CN" altLang="en-US" b="1" dirty="0">
                <a:latin typeface="黑体" pitchFamily="2" charset="-122"/>
                <a:ea typeface="黑体" pitchFamily="2" charset="-122"/>
              </a:rPr>
              <a:t>这类指令的操作均只影响标志位</a:t>
            </a:r>
            <a:r>
              <a:rPr kumimoji="1" lang="en-US" altLang="zh-CN" b="1" dirty="0">
                <a:latin typeface="黑体" pitchFamily="2" charset="-122"/>
                <a:ea typeface="黑体" pitchFamily="2" charset="-122"/>
              </a:rPr>
              <a:t>P</a:t>
            </a:r>
            <a:r>
              <a:rPr kumimoji="1" lang="zh-CN" altLang="en-US" b="1" dirty="0">
                <a:latin typeface="黑体" pitchFamily="2" charset="-122"/>
                <a:ea typeface="黑体" pitchFamily="2" charset="-122"/>
              </a:rPr>
              <a:t>。</a:t>
            </a:r>
            <a:endParaRPr kumimoji="1" lang="en-US" altLang="zh-CN" b="1" dirty="0">
              <a:latin typeface="宋体" charset="-122"/>
            </a:endParaRPr>
          </a:p>
        </p:txBody>
      </p:sp>
      <p:sp>
        <p:nvSpPr>
          <p:cNvPr id="20" name="矩形 19">
            <a:extLst>
              <a:ext uri="{FF2B5EF4-FFF2-40B4-BE49-F238E27FC236}">
                <a16:creationId xmlns:a16="http://schemas.microsoft.com/office/drawing/2014/main" id="{61750E50-1FDA-4E3F-95CD-B697820564ED}"/>
              </a:ext>
            </a:extLst>
          </p:cNvPr>
          <p:cNvSpPr/>
          <p:nvPr/>
        </p:nvSpPr>
        <p:spPr>
          <a:xfrm>
            <a:off x="5608706" y="816790"/>
            <a:ext cx="2482613" cy="369332"/>
          </a:xfrm>
          <a:prstGeom prst="rect">
            <a:avLst/>
          </a:prstGeom>
        </p:spPr>
        <p:txBody>
          <a:bodyPr wrap="square">
            <a:spAutoFit/>
          </a:bodyPr>
          <a:lstStyle/>
          <a:p>
            <a:r>
              <a:rPr lang="en-US" altLang="zh-CN" b="1" kern="0" dirty="0" err="1">
                <a:solidFill>
                  <a:srgbClr val="3333FF"/>
                </a:solidFill>
                <a:latin typeface="创艺简黑体" pitchFamily="2" charset="-122"/>
                <a:ea typeface="创艺简黑体" pitchFamily="2" charset="-122"/>
              </a:rPr>
              <a:t>e</a:t>
            </a:r>
            <a:r>
              <a:rPr lang="en-US" altLang="zh-CN" b="1" kern="0" dirty="0" err="1">
                <a:solidFill>
                  <a:srgbClr val="FF0000"/>
                </a:solidFill>
                <a:latin typeface="创艺简黑体" pitchFamily="2" charset="-122"/>
                <a:ea typeface="创艺简黑体" pitchFamily="2" charset="-122"/>
              </a:rPr>
              <a:t>X</a:t>
            </a:r>
            <a:r>
              <a:rPr lang="en-US" altLang="zh-CN" b="1" kern="0" dirty="0" err="1">
                <a:solidFill>
                  <a:srgbClr val="3333FF"/>
                </a:solidFill>
                <a:latin typeface="创艺简黑体" pitchFamily="2" charset="-122"/>
                <a:ea typeface="创艺简黑体" pitchFamily="2" charset="-122"/>
              </a:rPr>
              <a:t>clusive</a:t>
            </a:r>
            <a:r>
              <a:rPr lang="en-US" altLang="zh-CN" b="1" kern="0" dirty="0">
                <a:solidFill>
                  <a:srgbClr val="3333FF"/>
                </a:solidFill>
                <a:latin typeface="创艺简黑体" pitchFamily="2" charset="-122"/>
                <a:ea typeface="创艺简黑体" pitchFamily="2" charset="-122"/>
              </a:rPr>
              <a:t> </a:t>
            </a:r>
            <a:r>
              <a:rPr lang="en-US" altLang="zh-CN" b="1" kern="0" dirty="0" err="1">
                <a:solidFill>
                  <a:srgbClr val="3333FF"/>
                </a:solidFill>
                <a:latin typeface="创艺简黑体" pitchFamily="2" charset="-122"/>
                <a:ea typeface="创艺简黑体" pitchFamily="2" charset="-122"/>
              </a:rPr>
              <a:t>o</a:t>
            </a:r>
            <a:r>
              <a:rPr lang="en-US" altLang="zh-CN" b="1" kern="0" dirty="0" err="1">
                <a:solidFill>
                  <a:srgbClr val="FF0000"/>
                </a:solidFill>
                <a:latin typeface="创艺简黑体" pitchFamily="2" charset="-122"/>
                <a:ea typeface="创艺简黑体" pitchFamily="2" charset="-122"/>
              </a:rPr>
              <a:t>R</a:t>
            </a:r>
            <a:r>
              <a:rPr lang="en-US" altLang="zh-CN" b="1" kern="0" dirty="0">
                <a:solidFill>
                  <a:srgbClr val="3333FF"/>
                </a:solidFill>
                <a:latin typeface="创艺简黑体" pitchFamily="2" charset="-122"/>
                <a:ea typeface="创艺简黑体" pitchFamily="2" charset="-122"/>
              </a:rPr>
              <a:t> </a:t>
            </a:r>
            <a:r>
              <a:rPr lang="en-US" altLang="zh-CN" b="1" kern="0" dirty="0">
                <a:solidFill>
                  <a:srgbClr val="FF0000"/>
                </a:solidFill>
                <a:latin typeface="创艺简黑体" pitchFamily="2" charset="-122"/>
                <a:ea typeface="创艺简黑体" pitchFamily="2" charset="-122"/>
              </a:rPr>
              <a:t>L</a:t>
            </a:r>
            <a:r>
              <a:rPr lang="en-US" altLang="zh-CN" b="1" kern="0" dirty="0">
                <a:solidFill>
                  <a:srgbClr val="3333FF"/>
                </a:solidFill>
                <a:latin typeface="创艺简黑体" pitchFamily="2" charset="-122"/>
                <a:ea typeface="创艺简黑体" pitchFamily="2" charset="-122"/>
              </a:rPr>
              <a:t>ogic</a:t>
            </a:r>
            <a:endParaRPr lang="zh-CN" altLang="en-US" dirty="0">
              <a:solidFill>
                <a:srgbClr val="3333FF"/>
              </a:solidFill>
            </a:endParaRPr>
          </a:p>
        </p:txBody>
      </p:sp>
    </p:spTree>
  </p:cSld>
  <p:clrMapOvr>
    <a:masterClrMapping/>
  </p:clrMapOvr>
  <p:transition>
    <p:cut thruBlk="1"/>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3.3.4 </a:t>
            </a:r>
            <a:r>
              <a:rPr lang="zh-CN" altLang="en-US" dirty="0">
                <a:solidFill>
                  <a:schemeClr val="bg1"/>
                </a:solidFill>
                <a:latin typeface="黑体" panose="02010609060101010101" pitchFamily="49" charset="-122"/>
                <a:ea typeface="黑体" panose="02010609060101010101" pitchFamily="49" charset="-122"/>
              </a:rPr>
              <a:t>控制程序转移类指令</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控制程序转移类指令</a:t>
            </a:r>
            <a:endParaRPr lang="zh-CN" altLang="en-US" sz="3200" b="1" dirty="0">
              <a:latin typeface="黑体" pitchFamily="2" charset="-122"/>
              <a:ea typeface="黑体" pitchFamily="2" charset="-122"/>
              <a:cs typeface="+mj-cs"/>
            </a:endParaRPr>
          </a:p>
        </p:txBody>
      </p:sp>
    </p:spTree>
    <p:extLst>
      <p:ext uri="{BB962C8B-B14F-4D97-AF65-F5344CB8AC3E}">
        <p14:creationId xmlns:p14="http://schemas.microsoft.com/office/powerpoint/2010/main" val="1128597594"/>
      </p:ext>
    </p:extLst>
  </p:cSld>
  <p:clrMapOvr>
    <a:masterClrMapping/>
  </p:clrMapOvr>
  <p:transition>
    <p:cut thruBlk="1"/>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documents and settings\ibm\application data\360se6\User Data\temp\01300000323145123029807175635_s.jpg">
            <a:extLst>
              <a:ext uri="{FF2B5EF4-FFF2-40B4-BE49-F238E27FC236}">
                <a16:creationId xmlns:a16="http://schemas.microsoft.com/office/drawing/2014/main" id="{F2733857-2A49-449B-A9E3-F111B44628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E6B376CA-EBB0-4712-BF92-FF17C232A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BDF67FB1-FF52-48E0-94CC-4BD78DA82F7F}"/>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1" name="矩形 10">
            <a:extLst>
              <a:ext uri="{FF2B5EF4-FFF2-40B4-BE49-F238E27FC236}">
                <a16:creationId xmlns:a16="http://schemas.microsoft.com/office/drawing/2014/main" id="{553A62DB-404F-4B0D-BD8D-547992D7D35B}"/>
              </a:ext>
            </a:extLst>
          </p:cNvPr>
          <p:cNvSpPr/>
          <p:nvPr/>
        </p:nvSpPr>
        <p:spPr>
          <a:xfrm>
            <a:off x="5255962" y="777962"/>
            <a:ext cx="102907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a:t>
            </a:r>
            <a:endParaRPr lang="zh-CN" altLang="en-US" dirty="0">
              <a:solidFill>
                <a:srgbClr val="3333FF"/>
              </a:solidFill>
            </a:endParaRPr>
          </a:p>
        </p:txBody>
      </p:sp>
      <p:sp>
        <p:nvSpPr>
          <p:cNvPr id="17" name="AutoShape 5">
            <a:extLst>
              <a:ext uri="{FF2B5EF4-FFF2-40B4-BE49-F238E27FC236}">
                <a16:creationId xmlns:a16="http://schemas.microsoft.com/office/drawing/2014/main" id="{B6933FA5-4CBF-4EB0-B4CA-5296539D8C86}"/>
              </a:ext>
            </a:extLst>
          </p:cNvPr>
          <p:cNvSpPr/>
          <p:nvPr/>
        </p:nvSpPr>
        <p:spPr>
          <a:xfrm>
            <a:off x="1056022" y="1933195"/>
            <a:ext cx="245757" cy="406691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8" name="Rectangle 2">
            <a:extLst>
              <a:ext uri="{FF2B5EF4-FFF2-40B4-BE49-F238E27FC236}">
                <a16:creationId xmlns:a16="http://schemas.microsoft.com/office/drawing/2014/main" id="{CA06EDBB-8362-4970-9AFD-51989C925682}"/>
              </a:ext>
            </a:extLst>
          </p:cNvPr>
          <p:cNvSpPr txBox="1">
            <a:spLocks noChangeArrowheads="1"/>
          </p:cNvSpPr>
          <p:nvPr/>
        </p:nvSpPr>
        <p:spPr bwMode="auto">
          <a:xfrm>
            <a:off x="290834" y="3460759"/>
            <a:ext cx="827624" cy="9846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算数运算指令</a:t>
            </a:r>
          </a:p>
        </p:txBody>
      </p:sp>
      <p:sp>
        <p:nvSpPr>
          <p:cNvPr id="23" name="Rectangle 4">
            <a:extLst>
              <a:ext uri="{FF2B5EF4-FFF2-40B4-BE49-F238E27FC236}">
                <a16:creationId xmlns:a16="http://schemas.microsoft.com/office/drawing/2014/main" id="{E4D08D95-3813-462B-9641-BABEEE94EB7B}"/>
              </a:ext>
            </a:extLst>
          </p:cNvPr>
          <p:cNvSpPr txBox="1">
            <a:spLocks noChangeArrowheads="1"/>
          </p:cNvSpPr>
          <p:nvPr/>
        </p:nvSpPr>
        <p:spPr bwMode="auto">
          <a:xfrm>
            <a:off x="1223409" y="1788496"/>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无条件转移指令</a:t>
            </a:r>
          </a:p>
        </p:txBody>
      </p:sp>
      <p:sp>
        <p:nvSpPr>
          <p:cNvPr id="24" name="Rectangle 4">
            <a:extLst>
              <a:ext uri="{FF2B5EF4-FFF2-40B4-BE49-F238E27FC236}">
                <a16:creationId xmlns:a16="http://schemas.microsoft.com/office/drawing/2014/main" id="{A9C6CE57-8733-4D51-BB08-7627E29E7578}"/>
              </a:ext>
            </a:extLst>
          </p:cNvPr>
          <p:cNvSpPr txBox="1">
            <a:spLocks noChangeArrowheads="1"/>
          </p:cNvSpPr>
          <p:nvPr/>
        </p:nvSpPr>
        <p:spPr bwMode="auto">
          <a:xfrm>
            <a:off x="1788157" y="2115298"/>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4</a:t>
            </a:r>
            <a:r>
              <a:rPr lang="zh-CN" altLang="en-US" sz="2400" b="1" kern="0" dirty="0">
                <a:solidFill>
                  <a:schemeClr val="tx1"/>
                </a:solidFill>
              </a:rPr>
              <a:t>条</a:t>
            </a:r>
          </a:p>
        </p:txBody>
      </p:sp>
      <p:sp>
        <p:nvSpPr>
          <p:cNvPr id="37" name="Rectangle 4">
            <a:extLst>
              <a:ext uri="{FF2B5EF4-FFF2-40B4-BE49-F238E27FC236}">
                <a16:creationId xmlns:a16="http://schemas.microsoft.com/office/drawing/2014/main" id="{0525FF6E-9D9B-4EEF-8712-2FCBC44EA9C5}"/>
              </a:ext>
            </a:extLst>
          </p:cNvPr>
          <p:cNvSpPr txBox="1">
            <a:spLocks noChangeArrowheads="1"/>
          </p:cNvSpPr>
          <p:nvPr/>
        </p:nvSpPr>
        <p:spPr bwMode="auto">
          <a:xfrm>
            <a:off x="136816" y="4332295"/>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38" name="Rectangle 4">
            <a:extLst>
              <a:ext uri="{FF2B5EF4-FFF2-40B4-BE49-F238E27FC236}">
                <a16:creationId xmlns:a16="http://schemas.microsoft.com/office/drawing/2014/main" id="{536375F8-6722-46DD-B9DE-A399F9857492}"/>
              </a:ext>
            </a:extLst>
          </p:cNvPr>
          <p:cNvSpPr txBox="1">
            <a:spLocks noChangeArrowheads="1"/>
          </p:cNvSpPr>
          <p:nvPr/>
        </p:nvSpPr>
        <p:spPr bwMode="auto">
          <a:xfrm>
            <a:off x="5196406" y="1630635"/>
            <a:ext cx="94779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LJMP</a:t>
            </a:r>
            <a:endParaRPr lang="zh-CN" altLang="en-US" sz="2000" b="1" kern="0" dirty="0">
              <a:solidFill>
                <a:schemeClr val="tx1"/>
              </a:solidFill>
            </a:endParaRPr>
          </a:p>
        </p:txBody>
      </p:sp>
      <p:sp>
        <p:nvSpPr>
          <p:cNvPr id="45" name="日期占位符 3">
            <a:extLst>
              <a:ext uri="{FF2B5EF4-FFF2-40B4-BE49-F238E27FC236}">
                <a16:creationId xmlns:a16="http://schemas.microsoft.com/office/drawing/2014/main" id="{A87ABFB2-FF63-430E-9773-EF2637BDC01F}"/>
              </a:ext>
            </a:extLst>
          </p:cNvPr>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10:24</a:t>
            </a:fld>
            <a:endParaRPr lang="en-US" altLang="zh-CN" dirty="0">
              <a:ea typeface="宋体" charset="-122"/>
            </a:endParaRPr>
          </a:p>
        </p:txBody>
      </p:sp>
      <p:sp>
        <p:nvSpPr>
          <p:cNvPr id="46" name="灯片编号占位符 5">
            <a:extLst>
              <a:ext uri="{FF2B5EF4-FFF2-40B4-BE49-F238E27FC236}">
                <a16:creationId xmlns:a16="http://schemas.microsoft.com/office/drawing/2014/main" id="{2C781941-45E7-4CD4-A489-5ABFD4AF1C84}"/>
              </a:ext>
            </a:extLst>
          </p:cNvPr>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107</a:t>
            </a:fld>
            <a:endParaRPr lang="en-US" altLang="zh-CN">
              <a:ea typeface="宋体" charset="-122"/>
            </a:endParaRPr>
          </a:p>
        </p:txBody>
      </p:sp>
      <p:sp>
        <p:nvSpPr>
          <p:cNvPr id="48" name="Rectangle 4">
            <a:extLst>
              <a:ext uri="{FF2B5EF4-FFF2-40B4-BE49-F238E27FC236}">
                <a16:creationId xmlns:a16="http://schemas.microsoft.com/office/drawing/2014/main" id="{C811CD03-33B2-4256-B6CC-990E244ACE7B}"/>
              </a:ext>
            </a:extLst>
          </p:cNvPr>
          <p:cNvSpPr txBox="1">
            <a:spLocks noChangeArrowheads="1"/>
          </p:cNvSpPr>
          <p:nvPr/>
        </p:nvSpPr>
        <p:spPr bwMode="auto">
          <a:xfrm>
            <a:off x="1197178" y="3388443"/>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条件转移指令</a:t>
            </a:r>
          </a:p>
        </p:txBody>
      </p:sp>
      <p:sp>
        <p:nvSpPr>
          <p:cNvPr id="50" name="Rectangle 4">
            <a:extLst>
              <a:ext uri="{FF2B5EF4-FFF2-40B4-BE49-F238E27FC236}">
                <a16:creationId xmlns:a16="http://schemas.microsoft.com/office/drawing/2014/main" id="{F7D177F0-9E2D-49F7-B060-7170DB333D56}"/>
              </a:ext>
            </a:extLst>
          </p:cNvPr>
          <p:cNvSpPr txBox="1">
            <a:spLocks noChangeArrowheads="1"/>
          </p:cNvSpPr>
          <p:nvPr/>
        </p:nvSpPr>
        <p:spPr bwMode="auto">
          <a:xfrm>
            <a:off x="5251156" y="2823787"/>
            <a:ext cx="144536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rPr>
              <a:t>JZ</a:t>
            </a:r>
            <a:r>
              <a:rPr lang="zh-CN" altLang="en-US" sz="2000" b="1" kern="0" dirty="0">
                <a:solidFill>
                  <a:srgbClr val="3333FF"/>
                </a:solidFill>
              </a:rPr>
              <a:t>、</a:t>
            </a:r>
            <a:r>
              <a:rPr lang="en-US" altLang="zh-CN" sz="2000" b="1" kern="0" dirty="0">
                <a:solidFill>
                  <a:srgbClr val="3333FF"/>
                </a:solidFill>
              </a:rPr>
              <a:t>JNZ</a:t>
            </a:r>
            <a:endParaRPr lang="zh-CN" altLang="en-US" sz="2000" b="1" kern="0" dirty="0">
              <a:solidFill>
                <a:srgbClr val="3333FF"/>
              </a:solidFill>
            </a:endParaRPr>
          </a:p>
        </p:txBody>
      </p:sp>
      <p:sp>
        <p:nvSpPr>
          <p:cNvPr id="51" name="AutoShape 5">
            <a:extLst>
              <a:ext uri="{FF2B5EF4-FFF2-40B4-BE49-F238E27FC236}">
                <a16:creationId xmlns:a16="http://schemas.microsoft.com/office/drawing/2014/main" id="{D5FCF370-D578-426A-ABAA-C2028C481563}"/>
              </a:ext>
            </a:extLst>
          </p:cNvPr>
          <p:cNvSpPr/>
          <p:nvPr/>
        </p:nvSpPr>
        <p:spPr>
          <a:xfrm>
            <a:off x="3069253" y="3059753"/>
            <a:ext cx="149862" cy="1152128"/>
          </a:xfrm>
          <a:prstGeom prst="leftBrace">
            <a:avLst>
              <a:gd name="adj1" fmla="val 60416"/>
              <a:gd name="adj2" fmla="val 50000"/>
            </a:avLst>
          </a:prstGeom>
          <a:solidFill>
            <a:schemeClr val="bg1"/>
          </a:solidFill>
          <a:ln w="25400" cap="flat" cmpd="sng">
            <a:solidFill>
              <a:srgbClr val="3333FF"/>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2" name="Rectangle 4">
            <a:extLst>
              <a:ext uri="{FF2B5EF4-FFF2-40B4-BE49-F238E27FC236}">
                <a16:creationId xmlns:a16="http://schemas.microsoft.com/office/drawing/2014/main" id="{F22412B4-E009-4327-8177-BD9950CB0312}"/>
              </a:ext>
            </a:extLst>
          </p:cNvPr>
          <p:cNvSpPr txBox="1">
            <a:spLocks noChangeArrowheads="1"/>
          </p:cNvSpPr>
          <p:nvPr/>
        </p:nvSpPr>
        <p:spPr bwMode="auto">
          <a:xfrm>
            <a:off x="3300564" y="2853328"/>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判零转移指令</a:t>
            </a:r>
          </a:p>
        </p:txBody>
      </p:sp>
      <p:sp>
        <p:nvSpPr>
          <p:cNvPr id="53" name="Rectangle 4">
            <a:extLst>
              <a:ext uri="{FF2B5EF4-FFF2-40B4-BE49-F238E27FC236}">
                <a16:creationId xmlns:a16="http://schemas.microsoft.com/office/drawing/2014/main" id="{BFC6B818-4734-4C5F-ABEA-AA7B6EC17422}"/>
              </a:ext>
            </a:extLst>
          </p:cNvPr>
          <p:cNvSpPr txBox="1">
            <a:spLocks noChangeArrowheads="1"/>
          </p:cNvSpPr>
          <p:nvPr/>
        </p:nvSpPr>
        <p:spPr bwMode="auto">
          <a:xfrm>
            <a:off x="3300564" y="3334341"/>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比较转移指令</a:t>
            </a:r>
          </a:p>
        </p:txBody>
      </p:sp>
      <p:sp>
        <p:nvSpPr>
          <p:cNvPr id="54" name="Rectangle 4">
            <a:extLst>
              <a:ext uri="{FF2B5EF4-FFF2-40B4-BE49-F238E27FC236}">
                <a16:creationId xmlns:a16="http://schemas.microsoft.com/office/drawing/2014/main" id="{E3A2ECBD-A40D-41F2-9E5A-BB352CF4811C}"/>
              </a:ext>
            </a:extLst>
          </p:cNvPr>
          <p:cNvSpPr txBox="1">
            <a:spLocks noChangeArrowheads="1"/>
          </p:cNvSpPr>
          <p:nvPr/>
        </p:nvSpPr>
        <p:spPr bwMode="auto">
          <a:xfrm>
            <a:off x="3300564" y="3828956"/>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循环转移指令</a:t>
            </a:r>
          </a:p>
        </p:txBody>
      </p:sp>
      <p:sp>
        <p:nvSpPr>
          <p:cNvPr id="55" name="Rectangle 4">
            <a:extLst>
              <a:ext uri="{FF2B5EF4-FFF2-40B4-BE49-F238E27FC236}">
                <a16:creationId xmlns:a16="http://schemas.microsoft.com/office/drawing/2014/main" id="{133B2310-407B-456F-A7B1-34F6D29A3F76}"/>
              </a:ext>
            </a:extLst>
          </p:cNvPr>
          <p:cNvSpPr txBox="1">
            <a:spLocks noChangeArrowheads="1"/>
          </p:cNvSpPr>
          <p:nvPr/>
        </p:nvSpPr>
        <p:spPr bwMode="auto">
          <a:xfrm>
            <a:off x="5317702" y="3319415"/>
            <a:ext cx="11145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rPr>
              <a:t>CJNE</a:t>
            </a:r>
            <a:endParaRPr lang="zh-CN" altLang="en-US" sz="2000" b="1" kern="0" dirty="0">
              <a:solidFill>
                <a:srgbClr val="3333FF"/>
              </a:solidFill>
            </a:endParaRPr>
          </a:p>
        </p:txBody>
      </p:sp>
      <p:sp>
        <p:nvSpPr>
          <p:cNvPr id="56" name="Rectangle 4">
            <a:extLst>
              <a:ext uri="{FF2B5EF4-FFF2-40B4-BE49-F238E27FC236}">
                <a16:creationId xmlns:a16="http://schemas.microsoft.com/office/drawing/2014/main" id="{9AFA3D6D-71D0-4A97-ABA7-6B23E3C4AA1A}"/>
              </a:ext>
            </a:extLst>
          </p:cNvPr>
          <p:cNvSpPr txBox="1">
            <a:spLocks noChangeArrowheads="1"/>
          </p:cNvSpPr>
          <p:nvPr/>
        </p:nvSpPr>
        <p:spPr bwMode="auto">
          <a:xfrm>
            <a:off x="5319142" y="3879818"/>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rPr>
              <a:t>DJNZ</a:t>
            </a:r>
            <a:endParaRPr lang="zh-CN" altLang="en-US" sz="2000" b="1" kern="0" dirty="0">
              <a:solidFill>
                <a:srgbClr val="3333FF"/>
              </a:solidFill>
            </a:endParaRPr>
          </a:p>
        </p:txBody>
      </p:sp>
      <p:sp>
        <p:nvSpPr>
          <p:cNvPr id="57" name="Rectangle 4">
            <a:extLst>
              <a:ext uri="{FF2B5EF4-FFF2-40B4-BE49-F238E27FC236}">
                <a16:creationId xmlns:a16="http://schemas.microsoft.com/office/drawing/2014/main" id="{62C2BAAD-D6FC-4864-922C-98B83D46707B}"/>
              </a:ext>
            </a:extLst>
          </p:cNvPr>
          <p:cNvSpPr txBox="1">
            <a:spLocks noChangeArrowheads="1"/>
          </p:cNvSpPr>
          <p:nvPr/>
        </p:nvSpPr>
        <p:spPr bwMode="auto">
          <a:xfrm>
            <a:off x="7058680" y="2857068"/>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58" name="Rectangle 4">
            <a:extLst>
              <a:ext uri="{FF2B5EF4-FFF2-40B4-BE49-F238E27FC236}">
                <a16:creationId xmlns:a16="http://schemas.microsoft.com/office/drawing/2014/main" id="{016902D2-BA75-49DE-B619-B99C4042D7A0}"/>
              </a:ext>
            </a:extLst>
          </p:cNvPr>
          <p:cNvSpPr txBox="1">
            <a:spLocks noChangeArrowheads="1"/>
          </p:cNvSpPr>
          <p:nvPr/>
        </p:nvSpPr>
        <p:spPr bwMode="auto">
          <a:xfrm>
            <a:off x="7058680" y="339434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a:t>
            </a:r>
            <a:r>
              <a:rPr lang="zh-CN" altLang="en-US" sz="2400" b="1" kern="0" dirty="0">
                <a:solidFill>
                  <a:srgbClr val="3333FF"/>
                </a:solidFill>
              </a:rPr>
              <a:t>条</a:t>
            </a:r>
          </a:p>
        </p:txBody>
      </p:sp>
      <p:sp>
        <p:nvSpPr>
          <p:cNvPr id="59" name="Rectangle 4">
            <a:extLst>
              <a:ext uri="{FF2B5EF4-FFF2-40B4-BE49-F238E27FC236}">
                <a16:creationId xmlns:a16="http://schemas.microsoft.com/office/drawing/2014/main" id="{2DE1FF8D-620E-4AC5-B439-E97313F3B5E6}"/>
              </a:ext>
            </a:extLst>
          </p:cNvPr>
          <p:cNvSpPr txBox="1">
            <a:spLocks noChangeArrowheads="1"/>
          </p:cNvSpPr>
          <p:nvPr/>
        </p:nvSpPr>
        <p:spPr bwMode="auto">
          <a:xfrm>
            <a:off x="7058680" y="3929946"/>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60" name="Rectangle 4">
            <a:extLst>
              <a:ext uri="{FF2B5EF4-FFF2-40B4-BE49-F238E27FC236}">
                <a16:creationId xmlns:a16="http://schemas.microsoft.com/office/drawing/2014/main" id="{FCD9846F-57B1-418E-8B13-32AE6B08ABF1}"/>
              </a:ext>
            </a:extLst>
          </p:cNvPr>
          <p:cNvSpPr txBox="1">
            <a:spLocks noChangeArrowheads="1"/>
          </p:cNvSpPr>
          <p:nvPr/>
        </p:nvSpPr>
        <p:spPr bwMode="auto">
          <a:xfrm>
            <a:off x="1159684" y="4762847"/>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C00000"/>
                </a:solidFill>
              </a:rPr>
              <a:t>调用和返回指令</a:t>
            </a:r>
          </a:p>
        </p:txBody>
      </p:sp>
      <p:sp>
        <p:nvSpPr>
          <p:cNvPr id="61" name="AutoShape 5">
            <a:extLst>
              <a:ext uri="{FF2B5EF4-FFF2-40B4-BE49-F238E27FC236}">
                <a16:creationId xmlns:a16="http://schemas.microsoft.com/office/drawing/2014/main" id="{7A276AA0-05CA-4A70-B8C7-FD31EF4F764F}"/>
              </a:ext>
            </a:extLst>
          </p:cNvPr>
          <p:cNvSpPr/>
          <p:nvPr/>
        </p:nvSpPr>
        <p:spPr>
          <a:xfrm>
            <a:off x="3082604" y="4485495"/>
            <a:ext cx="149862" cy="1152128"/>
          </a:xfrm>
          <a:prstGeom prst="leftBrace">
            <a:avLst>
              <a:gd name="adj1" fmla="val 60416"/>
              <a:gd name="adj2" fmla="val 50000"/>
            </a:avLst>
          </a:prstGeom>
          <a:solidFill>
            <a:schemeClr val="bg1"/>
          </a:solidFill>
          <a:ln w="25400" cap="flat" cmpd="sng">
            <a:solidFill>
              <a:srgbClr val="C00000"/>
            </a:solidFill>
            <a:prstDash val="solid"/>
            <a:headEnd type="none" w="med" len="med"/>
            <a:tailEnd type="none" w="med" len="med"/>
          </a:ln>
        </p:spPr>
        <p:txBody>
          <a:bodyPr wrap="none" anchor="ctr"/>
          <a:lstStyle/>
          <a:p>
            <a:pPr algn="ctr"/>
            <a:endParaRPr lang="zh-CN" altLang="zh-CN" dirty="0">
              <a:solidFill>
                <a:srgbClr val="C00000"/>
              </a:solidFill>
              <a:latin typeface="Arial" panose="020B0604020202020204" pitchFamily="34" charset="0"/>
            </a:endParaRPr>
          </a:p>
        </p:txBody>
      </p:sp>
      <p:sp>
        <p:nvSpPr>
          <p:cNvPr id="62" name="Rectangle 4">
            <a:extLst>
              <a:ext uri="{FF2B5EF4-FFF2-40B4-BE49-F238E27FC236}">
                <a16:creationId xmlns:a16="http://schemas.microsoft.com/office/drawing/2014/main" id="{DAEAF097-B18D-4402-BCAD-DBD4ECAEFDFC}"/>
              </a:ext>
            </a:extLst>
          </p:cNvPr>
          <p:cNvSpPr txBox="1">
            <a:spLocks noChangeArrowheads="1"/>
          </p:cNvSpPr>
          <p:nvPr/>
        </p:nvSpPr>
        <p:spPr bwMode="auto">
          <a:xfrm>
            <a:off x="3304444" y="4216973"/>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C00000"/>
                </a:solidFill>
              </a:rPr>
              <a:t>短调用指令</a:t>
            </a:r>
          </a:p>
        </p:txBody>
      </p:sp>
      <p:sp>
        <p:nvSpPr>
          <p:cNvPr id="63" name="Rectangle 4">
            <a:extLst>
              <a:ext uri="{FF2B5EF4-FFF2-40B4-BE49-F238E27FC236}">
                <a16:creationId xmlns:a16="http://schemas.microsoft.com/office/drawing/2014/main" id="{8C17B84E-565E-4577-B768-A728A4B1CB19}"/>
              </a:ext>
            </a:extLst>
          </p:cNvPr>
          <p:cNvSpPr txBox="1">
            <a:spLocks noChangeArrowheads="1"/>
          </p:cNvSpPr>
          <p:nvPr/>
        </p:nvSpPr>
        <p:spPr bwMode="auto">
          <a:xfrm>
            <a:off x="3295076" y="4681328"/>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C00000"/>
                </a:solidFill>
              </a:rPr>
              <a:t>长调用指令</a:t>
            </a:r>
          </a:p>
        </p:txBody>
      </p:sp>
      <p:sp>
        <p:nvSpPr>
          <p:cNvPr id="64" name="Rectangle 4">
            <a:extLst>
              <a:ext uri="{FF2B5EF4-FFF2-40B4-BE49-F238E27FC236}">
                <a16:creationId xmlns:a16="http://schemas.microsoft.com/office/drawing/2014/main" id="{488C4ECF-A841-4032-940A-4DADBE6037E6}"/>
              </a:ext>
            </a:extLst>
          </p:cNvPr>
          <p:cNvSpPr txBox="1">
            <a:spLocks noChangeArrowheads="1"/>
          </p:cNvSpPr>
          <p:nvPr/>
        </p:nvSpPr>
        <p:spPr bwMode="auto">
          <a:xfrm>
            <a:off x="3345923" y="5094557"/>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C00000"/>
                </a:solidFill>
              </a:rPr>
              <a:t>返回指令</a:t>
            </a:r>
          </a:p>
        </p:txBody>
      </p:sp>
      <p:sp>
        <p:nvSpPr>
          <p:cNvPr id="65" name="Rectangle 4">
            <a:extLst>
              <a:ext uri="{FF2B5EF4-FFF2-40B4-BE49-F238E27FC236}">
                <a16:creationId xmlns:a16="http://schemas.microsoft.com/office/drawing/2014/main" id="{D9357CCD-B443-483D-A4EE-C34AFC3AC211}"/>
              </a:ext>
            </a:extLst>
          </p:cNvPr>
          <p:cNvSpPr txBox="1">
            <a:spLocks noChangeArrowheads="1"/>
          </p:cNvSpPr>
          <p:nvPr/>
        </p:nvSpPr>
        <p:spPr bwMode="auto">
          <a:xfrm>
            <a:off x="5304777" y="5164631"/>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C00000"/>
                </a:solidFill>
              </a:rPr>
              <a:t>RET</a:t>
            </a:r>
            <a:r>
              <a:rPr lang="zh-CN" altLang="en-US" sz="2000" b="1" kern="0" dirty="0">
                <a:solidFill>
                  <a:srgbClr val="C00000"/>
                </a:solidFill>
              </a:rPr>
              <a:t>、</a:t>
            </a:r>
            <a:r>
              <a:rPr lang="en-US" altLang="zh-CN" sz="2000" b="1" kern="0" dirty="0">
                <a:solidFill>
                  <a:srgbClr val="C00000"/>
                </a:solidFill>
              </a:rPr>
              <a:t>RETI</a:t>
            </a:r>
            <a:endParaRPr lang="zh-CN" altLang="en-US" sz="2000" b="1" kern="0" dirty="0">
              <a:solidFill>
                <a:srgbClr val="C00000"/>
              </a:solidFill>
            </a:endParaRPr>
          </a:p>
        </p:txBody>
      </p:sp>
      <p:sp>
        <p:nvSpPr>
          <p:cNvPr id="66" name="Rectangle 4">
            <a:extLst>
              <a:ext uri="{FF2B5EF4-FFF2-40B4-BE49-F238E27FC236}">
                <a16:creationId xmlns:a16="http://schemas.microsoft.com/office/drawing/2014/main" id="{37641C47-9113-45BA-839B-9F49D8201853}"/>
              </a:ext>
            </a:extLst>
          </p:cNvPr>
          <p:cNvSpPr txBox="1">
            <a:spLocks noChangeArrowheads="1"/>
          </p:cNvSpPr>
          <p:nvPr/>
        </p:nvSpPr>
        <p:spPr bwMode="auto">
          <a:xfrm>
            <a:off x="7058680" y="4317595"/>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C00000"/>
                </a:solidFill>
              </a:rPr>
              <a:t>1</a:t>
            </a:r>
            <a:r>
              <a:rPr lang="zh-CN" altLang="en-US" sz="2400" b="1" kern="0" dirty="0">
                <a:solidFill>
                  <a:srgbClr val="C00000"/>
                </a:solidFill>
              </a:rPr>
              <a:t>条</a:t>
            </a:r>
          </a:p>
        </p:txBody>
      </p:sp>
      <p:sp>
        <p:nvSpPr>
          <p:cNvPr id="67" name="Rectangle 4">
            <a:extLst>
              <a:ext uri="{FF2B5EF4-FFF2-40B4-BE49-F238E27FC236}">
                <a16:creationId xmlns:a16="http://schemas.microsoft.com/office/drawing/2014/main" id="{653B4629-0D4B-43A3-A1DF-ED670E9E801A}"/>
              </a:ext>
            </a:extLst>
          </p:cNvPr>
          <p:cNvSpPr txBox="1">
            <a:spLocks noChangeArrowheads="1"/>
          </p:cNvSpPr>
          <p:nvPr/>
        </p:nvSpPr>
        <p:spPr bwMode="auto">
          <a:xfrm>
            <a:off x="7098843" y="4731042"/>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C00000"/>
                </a:solidFill>
              </a:rPr>
              <a:t>1</a:t>
            </a:r>
            <a:r>
              <a:rPr lang="zh-CN" altLang="en-US" sz="2400" b="1" kern="0" dirty="0">
                <a:solidFill>
                  <a:srgbClr val="C00000"/>
                </a:solidFill>
              </a:rPr>
              <a:t>条</a:t>
            </a:r>
          </a:p>
        </p:txBody>
      </p:sp>
      <p:sp>
        <p:nvSpPr>
          <p:cNvPr id="68" name="Rectangle 4">
            <a:extLst>
              <a:ext uri="{FF2B5EF4-FFF2-40B4-BE49-F238E27FC236}">
                <a16:creationId xmlns:a16="http://schemas.microsoft.com/office/drawing/2014/main" id="{9BEE9C07-0DD9-4D60-8CC2-DDB1E1D35929}"/>
              </a:ext>
            </a:extLst>
          </p:cNvPr>
          <p:cNvSpPr txBox="1">
            <a:spLocks noChangeArrowheads="1"/>
          </p:cNvSpPr>
          <p:nvPr/>
        </p:nvSpPr>
        <p:spPr bwMode="auto">
          <a:xfrm>
            <a:off x="7111198" y="521504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C00000"/>
                </a:solidFill>
              </a:rPr>
              <a:t>2</a:t>
            </a:r>
            <a:r>
              <a:rPr lang="zh-CN" altLang="en-US" sz="2400" b="1" kern="0" dirty="0">
                <a:solidFill>
                  <a:srgbClr val="C00000"/>
                </a:solidFill>
              </a:rPr>
              <a:t>条</a:t>
            </a:r>
          </a:p>
        </p:txBody>
      </p:sp>
      <p:sp>
        <p:nvSpPr>
          <p:cNvPr id="69" name="Rectangle 4">
            <a:extLst>
              <a:ext uri="{FF2B5EF4-FFF2-40B4-BE49-F238E27FC236}">
                <a16:creationId xmlns:a16="http://schemas.microsoft.com/office/drawing/2014/main" id="{44E475FA-D8C4-47DB-B21E-68BA7B8A8680}"/>
              </a:ext>
            </a:extLst>
          </p:cNvPr>
          <p:cNvSpPr txBox="1">
            <a:spLocks noChangeArrowheads="1"/>
          </p:cNvSpPr>
          <p:nvPr/>
        </p:nvSpPr>
        <p:spPr bwMode="auto">
          <a:xfrm>
            <a:off x="5359305" y="4760082"/>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C00000"/>
                </a:solidFill>
              </a:rPr>
              <a:t>LCALL</a:t>
            </a:r>
            <a:endParaRPr lang="zh-CN" altLang="en-US" sz="2000" b="1" kern="0" dirty="0">
              <a:solidFill>
                <a:srgbClr val="C00000"/>
              </a:solidFill>
            </a:endParaRPr>
          </a:p>
        </p:txBody>
      </p:sp>
      <p:sp>
        <p:nvSpPr>
          <p:cNvPr id="70" name="Rectangle 4">
            <a:extLst>
              <a:ext uri="{FF2B5EF4-FFF2-40B4-BE49-F238E27FC236}">
                <a16:creationId xmlns:a16="http://schemas.microsoft.com/office/drawing/2014/main" id="{C402A32D-5AF2-4D35-BCFD-504DA37A3AB6}"/>
              </a:ext>
            </a:extLst>
          </p:cNvPr>
          <p:cNvSpPr txBox="1">
            <a:spLocks noChangeArrowheads="1"/>
          </p:cNvSpPr>
          <p:nvPr/>
        </p:nvSpPr>
        <p:spPr bwMode="auto">
          <a:xfrm>
            <a:off x="5287124" y="4288234"/>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C00000"/>
                </a:solidFill>
              </a:rPr>
              <a:t>ACALL</a:t>
            </a:r>
            <a:endParaRPr lang="zh-CN" altLang="en-US" sz="2000" b="1" kern="0" dirty="0">
              <a:solidFill>
                <a:srgbClr val="C00000"/>
              </a:solidFill>
            </a:endParaRPr>
          </a:p>
        </p:txBody>
      </p:sp>
      <p:sp>
        <p:nvSpPr>
          <p:cNvPr id="71" name="AutoShape 5">
            <a:extLst>
              <a:ext uri="{FF2B5EF4-FFF2-40B4-BE49-F238E27FC236}">
                <a16:creationId xmlns:a16="http://schemas.microsoft.com/office/drawing/2014/main" id="{623328F5-E061-4DD3-B554-BC9ACD97B9D4}"/>
              </a:ext>
            </a:extLst>
          </p:cNvPr>
          <p:cNvSpPr/>
          <p:nvPr/>
        </p:nvSpPr>
        <p:spPr>
          <a:xfrm>
            <a:off x="3082604" y="1310409"/>
            <a:ext cx="170719" cy="1369970"/>
          </a:xfrm>
          <a:prstGeom prst="leftBrace">
            <a:avLst>
              <a:gd name="adj1" fmla="val 60416"/>
              <a:gd name="adj2" fmla="val 50000"/>
            </a:avLst>
          </a:prstGeom>
          <a:solidFill>
            <a:schemeClr val="bg1"/>
          </a:solidFill>
          <a:ln w="25400" cap="flat" cmpd="sng">
            <a:solidFill>
              <a:schemeClr val="tx1"/>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72" name="Rectangle 4">
            <a:extLst>
              <a:ext uri="{FF2B5EF4-FFF2-40B4-BE49-F238E27FC236}">
                <a16:creationId xmlns:a16="http://schemas.microsoft.com/office/drawing/2014/main" id="{7D6E0111-08BB-4B5F-932B-1EB22E8A4457}"/>
              </a:ext>
            </a:extLst>
          </p:cNvPr>
          <p:cNvSpPr txBox="1">
            <a:spLocks noChangeArrowheads="1"/>
          </p:cNvSpPr>
          <p:nvPr/>
        </p:nvSpPr>
        <p:spPr bwMode="auto">
          <a:xfrm>
            <a:off x="3236593" y="1229932"/>
            <a:ext cx="155693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短转移指令</a:t>
            </a:r>
          </a:p>
        </p:txBody>
      </p:sp>
      <p:sp>
        <p:nvSpPr>
          <p:cNvPr id="73" name="Rectangle 4">
            <a:extLst>
              <a:ext uri="{FF2B5EF4-FFF2-40B4-BE49-F238E27FC236}">
                <a16:creationId xmlns:a16="http://schemas.microsoft.com/office/drawing/2014/main" id="{D0CBC755-1B78-4235-8018-4360867E2404}"/>
              </a:ext>
            </a:extLst>
          </p:cNvPr>
          <p:cNvSpPr txBox="1">
            <a:spLocks noChangeArrowheads="1"/>
          </p:cNvSpPr>
          <p:nvPr/>
        </p:nvSpPr>
        <p:spPr bwMode="auto">
          <a:xfrm>
            <a:off x="5160768" y="1237388"/>
            <a:ext cx="10729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AJMP</a:t>
            </a:r>
            <a:endParaRPr lang="zh-CN" altLang="en-US" sz="2000" b="1" kern="0" dirty="0">
              <a:solidFill>
                <a:schemeClr val="tx1"/>
              </a:solidFill>
            </a:endParaRPr>
          </a:p>
        </p:txBody>
      </p:sp>
      <p:sp>
        <p:nvSpPr>
          <p:cNvPr id="74" name="Rectangle 4">
            <a:extLst>
              <a:ext uri="{FF2B5EF4-FFF2-40B4-BE49-F238E27FC236}">
                <a16:creationId xmlns:a16="http://schemas.microsoft.com/office/drawing/2014/main" id="{EB4DA154-588A-4381-949F-2C7F0C297C6C}"/>
              </a:ext>
            </a:extLst>
          </p:cNvPr>
          <p:cNvSpPr txBox="1">
            <a:spLocks noChangeArrowheads="1"/>
          </p:cNvSpPr>
          <p:nvPr/>
        </p:nvSpPr>
        <p:spPr bwMode="auto">
          <a:xfrm>
            <a:off x="7076159" y="1245490"/>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
        <p:nvSpPr>
          <p:cNvPr id="75" name="Rectangle 4">
            <a:extLst>
              <a:ext uri="{FF2B5EF4-FFF2-40B4-BE49-F238E27FC236}">
                <a16:creationId xmlns:a16="http://schemas.microsoft.com/office/drawing/2014/main" id="{65E34F86-E908-46C2-A805-054E29BB9F03}"/>
              </a:ext>
            </a:extLst>
          </p:cNvPr>
          <p:cNvSpPr txBox="1">
            <a:spLocks noChangeArrowheads="1"/>
          </p:cNvSpPr>
          <p:nvPr/>
        </p:nvSpPr>
        <p:spPr bwMode="auto">
          <a:xfrm>
            <a:off x="3237707" y="1614191"/>
            <a:ext cx="155693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长转移指令</a:t>
            </a:r>
          </a:p>
        </p:txBody>
      </p:sp>
      <p:sp>
        <p:nvSpPr>
          <p:cNvPr id="76" name="Rectangle 4">
            <a:extLst>
              <a:ext uri="{FF2B5EF4-FFF2-40B4-BE49-F238E27FC236}">
                <a16:creationId xmlns:a16="http://schemas.microsoft.com/office/drawing/2014/main" id="{37FCC5A4-C12A-4DAA-A89A-C461D3EC4EF3}"/>
              </a:ext>
            </a:extLst>
          </p:cNvPr>
          <p:cNvSpPr txBox="1">
            <a:spLocks noChangeArrowheads="1"/>
          </p:cNvSpPr>
          <p:nvPr/>
        </p:nvSpPr>
        <p:spPr bwMode="auto">
          <a:xfrm>
            <a:off x="5187143" y="2065644"/>
            <a:ext cx="95706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SJMP</a:t>
            </a:r>
            <a:endParaRPr lang="zh-CN" altLang="en-US" sz="2000" b="1" kern="0" dirty="0">
              <a:solidFill>
                <a:schemeClr val="tx1"/>
              </a:solidFill>
            </a:endParaRPr>
          </a:p>
        </p:txBody>
      </p:sp>
      <p:sp>
        <p:nvSpPr>
          <p:cNvPr id="77" name="Rectangle 4">
            <a:extLst>
              <a:ext uri="{FF2B5EF4-FFF2-40B4-BE49-F238E27FC236}">
                <a16:creationId xmlns:a16="http://schemas.microsoft.com/office/drawing/2014/main" id="{A1ECD1CF-AFBE-4F0B-B9E3-9BF793C9821C}"/>
              </a:ext>
            </a:extLst>
          </p:cNvPr>
          <p:cNvSpPr txBox="1">
            <a:spLocks noChangeArrowheads="1"/>
          </p:cNvSpPr>
          <p:nvPr/>
        </p:nvSpPr>
        <p:spPr bwMode="auto">
          <a:xfrm>
            <a:off x="7058680" y="163913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
        <p:nvSpPr>
          <p:cNvPr id="78" name="Rectangle 4">
            <a:extLst>
              <a:ext uri="{FF2B5EF4-FFF2-40B4-BE49-F238E27FC236}">
                <a16:creationId xmlns:a16="http://schemas.microsoft.com/office/drawing/2014/main" id="{2AEE8475-41C9-4903-8F61-8F01334F13C4}"/>
              </a:ext>
            </a:extLst>
          </p:cNvPr>
          <p:cNvSpPr txBox="1">
            <a:spLocks noChangeArrowheads="1"/>
          </p:cNvSpPr>
          <p:nvPr/>
        </p:nvSpPr>
        <p:spPr bwMode="auto">
          <a:xfrm>
            <a:off x="3246970" y="2023967"/>
            <a:ext cx="18204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相对转移指令</a:t>
            </a:r>
          </a:p>
        </p:txBody>
      </p:sp>
      <p:sp>
        <p:nvSpPr>
          <p:cNvPr id="79" name="Rectangle 4">
            <a:extLst>
              <a:ext uri="{FF2B5EF4-FFF2-40B4-BE49-F238E27FC236}">
                <a16:creationId xmlns:a16="http://schemas.microsoft.com/office/drawing/2014/main" id="{BF786A5E-52E4-4208-843E-7F6914BAA351}"/>
              </a:ext>
            </a:extLst>
          </p:cNvPr>
          <p:cNvSpPr txBox="1">
            <a:spLocks noChangeArrowheads="1"/>
          </p:cNvSpPr>
          <p:nvPr/>
        </p:nvSpPr>
        <p:spPr bwMode="auto">
          <a:xfrm>
            <a:off x="7058680" y="2136838"/>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
        <p:nvSpPr>
          <p:cNvPr id="80" name="Rectangle 4">
            <a:extLst>
              <a:ext uri="{FF2B5EF4-FFF2-40B4-BE49-F238E27FC236}">
                <a16:creationId xmlns:a16="http://schemas.microsoft.com/office/drawing/2014/main" id="{2A400049-1F93-4142-9421-F3657D20BA6A}"/>
              </a:ext>
            </a:extLst>
          </p:cNvPr>
          <p:cNvSpPr txBox="1">
            <a:spLocks noChangeArrowheads="1"/>
          </p:cNvSpPr>
          <p:nvPr/>
        </p:nvSpPr>
        <p:spPr bwMode="auto">
          <a:xfrm>
            <a:off x="3256233" y="2398270"/>
            <a:ext cx="18204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间接转移指令</a:t>
            </a:r>
          </a:p>
        </p:txBody>
      </p:sp>
      <p:sp>
        <p:nvSpPr>
          <p:cNvPr id="81" name="Rectangle 4">
            <a:extLst>
              <a:ext uri="{FF2B5EF4-FFF2-40B4-BE49-F238E27FC236}">
                <a16:creationId xmlns:a16="http://schemas.microsoft.com/office/drawing/2014/main" id="{765FDB3D-FB9C-4E01-9E4D-2E837D89F1C1}"/>
              </a:ext>
            </a:extLst>
          </p:cNvPr>
          <p:cNvSpPr txBox="1">
            <a:spLocks noChangeArrowheads="1"/>
          </p:cNvSpPr>
          <p:nvPr/>
        </p:nvSpPr>
        <p:spPr bwMode="auto">
          <a:xfrm>
            <a:off x="5223147" y="2420239"/>
            <a:ext cx="95706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JMP</a:t>
            </a:r>
            <a:endParaRPr lang="zh-CN" altLang="en-US" sz="2000" b="1" kern="0" dirty="0">
              <a:solidFill>
                <a:schemeClr val="tx1"/>
              </a:solidFill>
            </a:endParaRPr>
          </a:p>
        </p:txBody>
      </p:sp>
      <p:sp>
        <p:nvSpPr>
          <p:cNvPr id="82" name="Rectangle 4">
            <a:extLst>
              <a:ext uri="{FF2B5EF4-FFF2-40B4-BE49-F238E27FC236}">
                <a16:creationId xmlns:a16="http://schemas.microsoft.com/office/drawing/2014/main" id="{F894C109-4623-41B5-A56B-CB0F8827470D}"/>
              </a:ext>
            </a:extLst>
          </p:cNvPr>
          <p:cNvSpPr txBox="1">
            <a:spLocks noChangeArrowheads="1"/>
          </p:cNvSpPr>
          <p:nvPr/>
        </p:nvSpPr>
        <p:spPr bwMode="auto">
          <a:xfrm>
            <a:off x="7058680" y="2468351"/>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
        <p:nvSpPr>
          <p:cNvPr id="83" name="Rectangle 4">
            <a:extLst>
              <a:ext uri="{FF2B5EF4-FFF2-40B4-BE49-F238E27FC236}">
                <a16:creationId xmlns:a16="http://schemas.microsoft.com/office/drawing/2014/main" id="{92875435-7E98-475A-B667-0F24996FD011}"/>
              </a:ext>
            </a:extLst>
          </p:cNvPr>
          <p:cNvSpPr txBox="1">
            <a:spLocks noChangeArrowheads="1"/>
          </p:cNvSpPr>
          <p:nvPr/>
        </p:nvSpPr>
        <p:spPr bwMode="auto">
          <a:xfrm>
            <a:off x="1685209" y="3795871"/>
            <a:ext cx="78658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8</a:t>
            </a:r>
            <a:r>
              <a:rPr lang="zh-CN" altLang="en-US" sz="2400" b="1" kern="0" dirty="0">
                <a:solidFill>
                  <a:srgbClr val="3333FF"/>
                </a:solidFill>
              </a:rPr>
              <a:t>条</a:t>
            </a:r>
          </a:p>
        </p:txBody>
      </p:sp>
      <p:sp>
        <p:nvSpPr>
          <p:cNvPr id="84" name="Rectangle 4">
            <a:extLst>
              <a:ext uri="{FF2B5EF4-FFF2-40B4-BE49-F238E27FC236}">
                <a16:creationId xmlns:a16="http://schemas.microsoft.com/office/drawing/2014/main" id="{4BF75DA9-C7D3-4131-AC0F-CFE998408DF5}"/>
              </a:ext>
            </a:extLst>
          </p:cNvPr>
          <p:cNvSpPr txBox="1">
            <a:spLocks noChangeArrowheads="1"/>
          </p:cNvSpPr>
          <p:nvPr/>
        </p:nvSpPr>
        <p:spPr bwMode="auto">
          <a:xfrm>
            <a:off x="1653155" y="5180420"/>
            <a:ext cx="78658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C00000"/>
                </a:solidFill>
              </a:rPr>
              <a:t>4</a:t>
            </a:r>
            <a:r>
              <a:rPr lang="zh-CN" altLang="en-US" sz="2400" b="1" kern="0" dirty="0">
                <a:solidFill>
                  <a:srgbClr val="C00000"/>
                </a:solidFill>
              </a:rPr>
              <a:t>条</a:t>
            </a:r>
          </a:p>
        </p:txBody>
      </p:sp>
      <p:sp>
        <p:nvSpPr>
          <p:cNvPr id="86" name="Rectangle 4">
            <a:extLst>
              <a:ext uri="{FF2B5EF4-FFF2-40B4-BE49-F238E27FC236}">
                <a16:creationId xmlns:a16="http://schemas.microsoft.com/office/drawing/2014/main" id="{94C76650-3018-4C9A-983C-DF21B50DD2B5}"/>
              </a:ext>
            </a:extLst>
          </p:cNvPr>
          <p:cNvSpPr txBox="1">
            <a:spLocks noChangeArrowheads="1"/>
          </p:cNvSpPr>
          <p:nvPr/>
        </p:nvSpPr>
        <p:spPr bwMode="auto">
          <a:xfrm>
            <a:off x="1327161" y="5727447"/>
            <a:ext cx="149170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空操作指令</a:t>
            </a:r>
          </a:p>
        </p:txBody>
      </p:sp>
      <p:sp>
        <p:nvSpPr>
          <p:cNvPr id="87" name="Rectangle 4">
            <a:extLst>
              <a:ext uri="{FF2B5EF4-FFF2-40B4-BE49-F238E27FC236}">
                <a16:creationId xmlns:a16="http://schemas.microsoft.com/office/drawing/2014/main" id="{C1523983-494B-4ECA-B1C9-F44DD7491835}"/>
              </a:ext>
            </a:extLst>
          </p:cNvPr>
          <p:cNvSpPr txBox="1">
            <a:spLocks noChangeArrowheads="1"/>
          </p:cNvSpPr>
          <p:nvPr/>
        </p:nvSpPr>
        <p:spPr bwMode="auto">
          <a:xfrm>
            <a:off x="5326588" y="5706122"/>
            <a:ext cx="160970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NOP</a:t>
            </a:r>
            <a:endParaRPr lang="zh-CN" altLang="en-US" sz="2000" b="1" kern="0" dirty="0">
              <a:solidFill>
                <a:schemeClr val="tx1"/>
              </a:solidFill>
            </a:endParaRPr>
          </a:p>
        </p:txBody>
      </p:sp>
      <p:sp>
        <p:nvSpPr>
          <p:cNvPr id="88" name="Rectangle 4">
            <a:extLst>
              <a:ext uri="{FF2B5EF4-FFF2-40B4-BE49-F238E27FC236}">
                <a16:creationId xmlns:a16="http://schemas.microsoft.com/office/drawing/2014/main" id="{706092D7-48B2-42F2-A5FD-309CD3865963}"/>
              </a:ext>
            </a:extLst>
          </p:cNvPr>
          <p:cNvSpPr txBox="1">
            <a:spLocks noChangeArrowheads="1"/>
          </p:cNvSpPr>
          <p:nvPr/>
        </p:nvSpPr>
        <p:spPr bwMode="auto">
          <a:xfrm>
            <a:off x="7127068" y="5727447"/>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1</a:t>
            </a:r>
            <a:r>
              <a:rPr lang="zh-CN" altLang="en-US" sz="2400" b="1" kern="0" dirty="0">
                <a:solidFill>
                  <a:schemeClr val="tx1"/>
                </a:solidFill>
              </a:rPr>
              <a:t>条</a:t>
            </a:r>
          </a:p>
        </p:txBody>
      </p:sp>
    </p:spTree>
  </p:cSld>
  <p:clrMapOvr>
    <a:masterClrMapping/>
  </p:clrMapOvr>
  <p:transition>
    <p:cut thruBlk="1"/>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xfrm>
            <a:off x="8073" y="6381750"/>
            <a:ext cx="1981200" cy="476250"/>
          </a:xfrm>
          <a:noFill/>
        </p:spPr>
        <p:txBody>
          <a:bodyPr/>
          <a:lstStyle/>
          <a:p>
            <a:fld id="{D9DCB584-6CB8-4D9A-B1A1-42396CED37F3}" type="datetime10">
              <a:rPr lang="zh-CN" altLang="en-US" smtClean="0">
                <a:ea typeface="宋体" charset="-122"/>
              </a:rPr>
              <a:pPr/>
              <a:t>10:24</a:t>
            </a:fld>
            <a:endParaRPr lang="en-US" altLang="zh-CN" dirty="0">
              <a:ea typeface="宋体" charset="-122"/>
            </a:endParaRPr>
          </a:p>
        </p:txBody>
      </p:sp>
      <p:sp>
        <p:nvSpPr>
          <p:cNvPr id="44035" name="灯片编号占位符 5"/>
          <p:cNvSpPr>
            <a:spLocks noGrp="1"/>
          </p:cNvSpPr>
          <p:nvPr>
            <p:ph type="sldNum" sz="quarter" idx="12"/>
          </p:nvPr>
        </p:nvSpPr>
        <p:spPr>
          <a:xfrm>
            <a:off x="7138934" y="6368218"/>
            <a:ext cx="1981200" cy="476250"/>
          </a:xfrm>
          <a:noFill/>
        </p:spPr>
        <p:txBody>
          <a:bodyPr/>
          <a:lstStyle/>
          <a:p>
            <a:fld id="{8E70A8CA-F3FE-4283-8E2F-7494439FBE72}" type="slidenum">
              <a:rPr lang="en-US" altLang="zh-CN" smtClean="0">
                <a:ea typeface="宋体" charset="-122"/>
              </a:rPr>
              <a:pPr/>
              <a:t>108</a:t>
            </a:fld>
            <a:endParaRPr lang="en-US" altLang="zh-CN">
              <a:ea typeface="宋体" charset="-122"/>
            </a:endParaRPr>
          </a:p>
        </p:txBody>
      </p:sp>
      <p:sp>
        <p:nvSpPr>
          <p:cNvPr id="44037" name="Text Box 8"/>
          <p:cNvSpPr txBox="1">
            <a:spLocks noChangeArrowheads="1"/>
          </p:cNvSpPr>
          <p:nvPr/>
        </p:nvSpPr>
        <p:spPr bwMode="auto">
          <a:xfrm>
            <a:off x="885033" y="1303378"/>
            <a:ext cx="6973093" cy="1107996"/>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sz="2200" b="1" dirty="0">
                <a:latin typeface="Times New Roman" pitchFamily="18" charset="0"/>
              </a:rPr>
              <a:t>无条件转移指令是当程序执行到该指令时，程序无条件的转移到指令所提供的地址处执行。无条件转移指令</a:t>
            </a:r>
            <a:r>
              <a:rPr kumimoji="1" lang="zh-CN" altLang="en-US" sz="2200" b="1" dirty="0">
                <a:solidFill>
                  <a:srgbClr val="3333FF"/>
                </a:solidFill>
                <a:latin typeface="Times New Roman" pitchFamily="18" charset="0"/>
              </a:rPr>
              <a:t>有长转移、短转移、相对转移和间接转移</a:t>
            </a:r>
            <a:r>
              <a:rPr kumimoji="1" lang="en-US" altLang="zh-CN" sz="2200" b="1" dirty="0">
                <a:solidFill>
                  <a:srgbClr val="3333FF"/>
                </a:solidFill>
                <a:latin typeface="Times New Roman" pitchFamily="18" charset="0"/>
              </a:rPr>
              <a:t>4</a:t>
            </a:r>
            <a:r>
              <a:rPr kumimoji="1" lang="zh-CN" altLang="en-US" sz="2200" b="1" dirty="0">
                <a:solidFill>
                  <a:srgbClr val="3333FF"/>
                </a:solidFill>
                <a:latin typeface="Times New Roman" pitchFamily="18" charset="0"/>
              </a:rPr>
              <a:t>条指令</a:t>
            </a:r>
            <a:r>
              <a:rPr kumimoji="1" lang="zh-CN" altLang="en-US" sz="2200" b="1" dirty="0">
                <a:latin typeface="Times New Roman" pitchFamily="18" charset="0"/>
              </a:rPr>
              <a:t>。</a:t>
            </a:r>
          </a:p>
        </p:txBody>
      </p:sp>
      <p:sp>
        <p:nvSpPr>
          <p:cNvPr id="44038" name="Rectangle 9"/>
          <p:cNvSpPr>
            <a:spLocks noChangeArrowheads="1"/>
          </p:cNvSpPr>
          <p:nvPr/>
        </p:nvSpPr>
        <p:spPr bwMode="auto">
          <a:xfrm>
            <a:off x="361522" y="2415685"/>
            <a:ext cx="1901482" cy="40011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000" dirty="0">
                <a:solidFill>
                  <a:srgbClr val="3333FF"/>
                </a:solidFill>
                <a:latin typeface="Times New Roman" pitchFamily="18" charset="0"/>
              </a:rPr>
              <a:t> </a:t>
            </a:r>
            <a:r>
              <a:rPr kumimoji="1" lang="en-US" altLang="zh-CN" sz="2000" b="1" dirty="0">
                <a:solidFill>
                  <a:srgbClr val="3333FF"/>
                </a:solidFill>
                <a:latin typeface="Times New Roman" pitchFamily="18" charset="0"/>
              </a:rPr>
              <a:t>(1) </a:t>
            </a:r>
            <a:r>
              <a:rPr kumimoji="1" lang="zh-CN" altLang="en-US" sz="2000" b="1" dirty="0">
                <a:solidFill>
                  <a:srgbClr val="3333FF"/>
                </a:solidFill>
                <a:latin typeface="Times New Roman" pitchFamily="18" charset="0"/>
              </a:rPr>
              <a:t>长转移指令</a:t>
            </a:r>
          </a:p>
        </p:txBody>
      </p:sp>
      <p:sp>
        <p:nvSpPr>
          <p:cNvPr id="44039" name="Text Box 10"/>
          <p:cNvSpPr txBox="1">
            <a:spLocks noChangeArrowheads="1"/>
          </p:cNvSpPr>
          <p:nvPr/>
        </p:nvSpPr>
        <p:spPr bwMode="auto">
          <a:xfrm>
            <a:off x="873206" y="2815795"/>
            <a:ext cx="6964362" cy="1323439"/>
          </a:xfrm>
          <a:prstGeom prst="rect">
            <a:avLst/>
          </a:prstGeom>
          <a:solidFill>
            <a:srgbClr val="FFFF00"/>
          </a:solidFill>
          <a:ln w="12700" cap="sq">
            <a:solidFill>
              <a:schemeClr val="hlink"/>
            </a:solidFill>
            <a:miter lim="800000"/>
            <a:headEnd type="none" w="sm" len="sm"/>
            <a:tailEnd type="none" w="sm" len="sm"/>
          </a:ln>
        </p:spPr>
        <p:txBody>
          <a:bodyPr>
            <a:spAutoFit/>
          </a:bodyPr>
          <a:lstStyle/>
          <a:p>
            <a:pPr eaLnBrk="0" hangingPunct="0"/>
            <a:r>
              <a:rPr kumimoji="1" lang="en-US" altLang="zh-CN" sz="2000" b="1" u="sng" dirty="0">
                <a:latin typeface="Times New Roman" pitchFamily="18" charset="0"/>
              </a:rPr>
              <a:t>  </a:t>
            </a:r>
            <a:r>
              <a:rPr kumimoji="1" lang="zh-CN" altLang="en-US" sz="2000" b="1" u="sng" dirty="0">
                <a:latin typeface="Times New Roman" pitchFamily="18" charset="0"/>
              </a:rPr>
              <a:t>指令格式                      机器码                注          释      </a:t>
            </a:r>
            <a:r>
              <a:rPr kumimoji="1" lang="zh-CN" altLang="en-US" sz="2000" b="1" dirty="0">
                <a:latin typeface="Times New Roman" pitchFamily="18" charset="0"/>
              </a:rPr>
              <a:t>                        </a:t>
            </a:r>
          </a:p>
          <a:p>
            <a:pPr eaLnBrk="0" hangingPunct="0"/>
            <a:r>
              <a:rPr kumimoji="1" lang="en-US" altLang="zh-CN" sz="2000" b="1" dirty="0">
                <a:solidFill>
                  <a:srgbClr val="FF0000"/>
                </a:solidFill>
                <a:latin typeface="Times New Roman" pitchFamily="18" charset="0"/>
              </a:rPr>
              <a:t>LJMP </a:t>
            </a:r>
            <a:r>
              <a:rPr kumimoji="1" lang="en-US" altLang="zh-CN" sz="2000" b="1" dirty="0">
                <a:latin typeface="Times New Roman" pitchFamily="18" charset="0"/>
              </a:rPr>
              <a:t>   addr16  ;	0000 0010 	 addr16→PC</a:t>
            </a:r>
          </a:p>
          <a:p>
            <a:pPr eaLnBrk="0" hangingPunct="0"/>
            <a:r>
              <a:rPr kumimoji="1" lang="en-US" altLang="zh-CN" sz="2000" b="1" dirty="0">
                <a:latin typeface="Times New Roman" pitchFamily="18" charset="0"/>
              </a:rPr>
              <a:t>			a</a:t>
            </a:r>
            <a:r>
              <a:rPr kumimoji="1" lang="en-US" altLang="zh-CN" sz="2000" b="1" baseline="-25000" dirty="0">
                <a:latin typeface="Times New Roman" pitchFamily="18" charset="0"/>
              </a:rPr>
              <a:t>15</a:t>
            </a:r>
            <a:r>
              <a:rPr kumimoji="1" lang="en-US" altLang="zh-CN" sz="2000" b="1" dirty="0">
                <a:latin typeface="Times New Roman" pitchFamily="18" charset="0"/>
              </a:rPr>
              <a:t>-a</a:t>
            </a:r>
            <a:r>
              <a:rPr kumimoji="1" lang="en-US" altLang="zh-CN" sz="2000" b="1" baseline="-25000" dirty="0">
                <a:latin typeface="Times New Roman" pitchFamily="18" charset="0"/>
              </a:rPr>
              <a:t>8</a:t>
            </a:r>
          </a:p>
          <a:p>
            <a:pPr eaLnBrk="0" hangingPunct="0"/>
            <a:r>
              <a:rPr kumimoji="1" lang="en-US" altLang="zh-CN" sz="2000" b="1" dirty="0">
                <a:latin typeface="Times New Roman" pitchFamily="18" charset="0"/>
              </a:rPr>
              <a:t>			a</a:t>
            </a:r>
            <a:r>
              <a:rPr kumimoji="1" lang="en-US" altLang="zh-CN" sz="2000" b="1" baseline="-25000" dirty="0">
                <a:latin typeface="Times New Roman" pitchFamily="18" charset="0"/>
              </a:rPr>
              <a:t>7</a:t>
            </a:r>
            <a:r>
              <a:rPr kumimoji="1" lang="en-US" altLang="zh-CN" sz="2000" b="1" dirty="0">
                <a:latin typeface="Times New Roman" pitchFamily="18" charset="0"/>
              </a:rPr>
              <a:t> -a</a:t>
            </a:r>
            <a:r>
              <a:rPr kumimoji="1" lang="en-US" altLang="zh-CN" sz="2000" b="1" baseline="-25000" dirty="0">
                <a:latin typeface="Times New Roman" pitchFamily="18" charset="0"/>
              </a:rPr>
              <a:t>0</a:t>
            </a:r>
          </a:p>
        </p:txBody>
      </p:sp>
      <p:pic>
        <p:nvPicPr>
          <p:cNvPr id="9" name="Picture 2" descr="c:\documents and settings\ibm\application data\360se6\User Data\temp\01300000323145123029807175635_s.jpg">
            <a:extLst>
              <a:ext uri="{FF2B5EF4-FFF2-40B4-BE49-F238E27FC236}">
                <a16:creationId xmlns:a16="http://schemas.microsoft.com/office/drawing/2014/main" id="{26AE84CA-C0DC-4C50-9595-E9DE2B8891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A7562E62-2FFA-4A28-93AD-1BD61AE54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E97ECD9-7CD0-4194-AF3A-3757109110A7}"/>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2" name="Rectangle 2">
            <a:extLst>
              <a:ext uri="{FF2B5EF4-FFF2-40B4-BE49-F238E27FC236}">
                <a16:creationId xmlns:a16="http://schemas.microsoft.com/office/drawing/2014/main" id="{21EE43C4-632F-4ADC-A18A-BFA537D79FAF}"/>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16" name="矩形 15">
            <a:extLst>
              <a:ext uri="{FF2B5EF4-FFF2-40B4-BE49-F238E27FC236}">
                <a16:creationId xmlns:a16="http://schemas.microsoft.com/office/drawing/2014/main" id="{5C876A68-A24D-4446-815C-887085D6AF2E}"/>
              </a:ext>
            </a:extLst>
          </p:cNvPr>
          <p:cNvSpPr/>
          <p:nvPr/>
        </p:nvSpPr>
        <p:spPr>
          <a:xfrm>
            <a:off x="3995936" y="2417304"/>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LJMP</a:t>
            </a:r>
            <a:endParaRPr lang="zh-CN" altLang="en-US" dirty="0">
              <a:solidFill>
                <a:srgbClr val="FF0000"/>
              </a:solidFill>
            </a:endParaRPr>
          </a:p>
        </p:txBody>
      </p:sp>
      <p:sp>
        <p:nvSpPr>
          <p:cNvPr id="18" name="Text Box 5">
            <a:extLst>
              <a:ext uri="{FF2B5EF4-FFF2-40B4-BE49-F238E27FC236}">
                <a16:creationId xmlns:a16="http://schemas.microsoft.com/office/drawing/2014/main" id="{308A409D-C498-4F1E-A4F4-CCC40ACDA1FA}"/>
              </a:ext>
            </a:extLst>
          </p:cNvPr>
          <p:cNvSpPr txBox="1">
            <a:spLocks noChangeArrowheads="1"/>
          </p:cNvSpPr>
          <p:nvPr/>
        </p:nvSpPr>
        <p:spPr bwMode="auto">
          <a:xfrm>
            <a:off x="440870" y="4208056"/>
            <a:ext cx="7829034" cy="2104872"/>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指令提供</a:t>
            </a:r>
            <a:r>
              <a:rPr kumimoji="1" lang="en-US" altLang="zh-CN" b="1" dirty="0">
                <a:latin typeface="宋体" charset="-122"/>
              </a:rPr>
              <a:t>16</a:t>
            </a:r>
            <a:r>
              <a:rPr kumimoji="1" lang="zh-CN" altLang="en-US" b="1" dirty="0">
                <a:latin typeface="宋体" charset="-122"/>
              </a:rPr>
              <a:t>位目标地址在指令的第二、第三字节</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将指定的地址码分别装入</a:t>
            </a:r>
            <a:r>
              <a:rPr kumimoji="1" lang="en-US" altLang="zh-CN" b="1" dirty="0">
                <a:latin typeface="宋体" charset="-122"/>
              </a:rPr>
              <a:t>PC</a:t>
            </a:r>
            <a:r>
              <a:rPr kumimoji="1" lang="zh-CN" altLang="en-US" b="1" dirty="0">
                <a:latin typeface="宋体" charset="-122"/>
              </a:rPr>
              <a:t>的高</a:t>
            </a:r>
            <a:r>
              <a:rPr kumimoji="1" lang="en-US" altLang="zh-CN" b="1" dirty="0">
                <a:latin typeface="宋体" charset="-122"/>
              </a:rPr>
              <a:t>8</a:t>
            </a:r>
            <a:r>
              <a:rPr kumimoji="1" lang="zh-CN" altLang="en-US" b="1" dirty="0">
                <a:latin typeface="宋体" charset="-122"/>
              </a:rPr>
              <a:t>位和低</a:t>
            </a:r>
            <a:r>
              <a:rPr kumimoji="1" lang="en-US" altLang="zh-CN" b="1" dirty="0">
                <a:latin typeface="宋体" charset="-122"/>
              </a:rPr>
              <a:t>8</a:t>
            </a:r>
            <a:r>
              <a:rPr kumimoji="1" lang="zh-CN" altLang="en-US" b="1" dirty="0">
                <a:latin typeface="宋体" charset="-122"/>
              </a:rPr>
              <a:t>位中，程序无条件转向指定的目标地址去执行</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由于直接提供</a:t>
            </a:r>
            <a:r>
              <a:rPr kumimoji="1" lang="en-US" altLang="zh-CN" b="1" dirty="0">
                <a:latin typeface="宋体" charset="-122"/>
              </a:rPr>
              <a:t>16</a:t>
            </a:r>
            <a:r>
              <a:rPr kumimoji="1" lang="zh-CN" altLang="en-US" b="1" dirty="0">
                <a:latin typeface="宋体" charset="-122"/>
              </a:rPr>
              <a:t>位目标地址，所以程序可转向</a:t>
            </a:r>
            <a:r>
              <a:rPr kumimoji="1" lang="en-US" altLang="zh-CN" b="1" dirty="0">
                <a:latin typeface="宋体" charset="-122"/>
              </a:rPr>
              <a:t>64K</a:t>
            </a:r>
            <a:r>
              <a:rPr kumimoji="1" lang="zh-CN" altLang="en-US" b="1" dirty="0">
                <a:latin typeface="宋体" charset="-122"/>
              </a:rPr>
              <a:t>程序存储器地址空间的任何单元</a:t>
            </a:r>
            <a:endParaRPr kumimoji="1" lang="en-US" altLang="zh-CN" b="1" dirty="0">
              <a:latin typeface="宋体" charset="-122"/>
            </a:endParaRPr>
          </a:p>
        </p:txBody>
      </p:sp>
      <p:sp>
        <p:nvSpPr>
          <p:cNvPr id="14" name="矩形 13">
            <a:extLst>
              <a:ext uri="{FF2B5EF4-FFF2-40B4-BE49-F238E27FC236}">
                <a16:creationId xmlns:a16="http://schemas.microsoft.com/office/drawing/2014/main" id="{8D2764AD-0EDD-4A3F-8F32-7F41EB7BFD4D}"/>
              </a:ext>
            </a:extLst>
          </p:cNvPr>
          <p:cNvSpPr/>
          <p:nvPr/>
        </p:nvSpPr>
        <p:spPr>
          <a:xfrm>
            <a:off x="5838712" y="2394220"/>
            <a:ext cx="1685616" cy="369332"/>
          </a:xfrm>
          <a:prstGeom prst="rect">
            <a:avLst/>
          </a:prstGeom>
        </p:spPr>
        <p:txBody>
          <a:bodyPr wrap="square">
            <a:spAutoFit/>
          </a:bodyPr>
          <a:lstStyle/>
          <a:p>
            <a:r>
              <a:rPr lang="en-US" altLang="zh-CN" b="1" dirty="0">
                <a:solidFill>
                  <a:srgbClr val="FF0000"/>
                </a:solidFill>
                <a:ea typeface="创艺简黑体" pitchFamily="2" charset="-122"/>
              </a:rPr>
              <a:t>L</a:t>
            </a:r>
            <a:r>
              <a:rPr lang="en-US" altLang="zh-CN" b="1" dirty="0">
                <a:solidFill>
                  <a:srgbClr val="3333FF"/>
                </a:solidFill>
                <a:ea typeface="创艺简黑体" pitchFamily="2" charset="-122"/>
              </a:rPr>
              <a:t>ong</a:t>
            </a:r>
            <a:r>
              <a:rPr lang="en-US" altLang="zh-CN" dirty="0"/>
              <a:t> </a:t>
            </a:r>
            <a:r>
              <a:rPr lang="en-US" altLang="zh-CN" b="1" dirty="0" err="1">
                <a:solidFill>
                  <a:srgbClr val="FF0000"/>
                </a:solidFill>
                <a:ea typeface="创艺简黑体" pitchFamily="2" charset="-122"/>
              </a:rPr>
              <a:t>J</a:t>
            </a:r>
            <a:r>
              <a:rPr lang="en-US" altLang="zh-CN" b="1" dirty="0" err="1">
                <a:solidFill>
                  <a:srgbClr val="3333FF"/>
                </a:solidFill>
                <a:ea typeface="创艺简黑体" pitchFamily="2" charset="-122"/>
              </a:rPr>
              <a:t>u</a:t>
            </a:r>
            <a:r>
              <a:rPr lang="en-US" altLang="zh-CN" b="1" dirty="0" err="1">
                <a:solidFill>
                  <a:srgbClr val="FF0000"/>
                </a:solidFill>
                <a:ea typeface="创艺简黑体" pitchFamily="2" charset="-122"/>
              </a:rPr>
              <a:t>MP</a:t>
            </a:r>
            <a:endParaRPr lang="zh-CN" altLang="en-US" dirty="0">
              <a:solidFill>
                <a:srgbClr val="3333FF"/>
              </a:solidFill>
            </a:endParaRPr>
          </a:p>
        </p:txBody>
      </p:sp>
    </p:spTree>
  </p:cSld>
  <p:clrMapOvr>
    <a:masterClrMapping/>
  </p:clrMapOvr>
  <p:transition>
    <p:cut thruBlk="1"/>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a:xfrm>
            <a:off x="395536" y="1558762"/>
            <a:ext cx="5562600" cy="3515048"/>
          </a:xfrm>
        </p:spPr>
        <p:txBody>
          <a:bodyPr/>
          <a:lstStyle/>
          <a:p>
            <a:pPr eaLnBrk="1" hangingPunct="1">
              <a:buFont typeface="Wingdings" pitchFamily="2" charset="2"/>
              <a:buNone/>
            </a:pPr>
            <a:r>
              <a:rPr lang="zh-CN" altLang="en-US" sz="1700" b="1" dirty="0">
                <a:solidFill>
                  <a:srgbClr val="3333FF"/>
                </a:solidFill>
              </a:rPr>
              <a:t>例：</a:t>
            </a:r>
            <a:r>
              <a:rPr lang="zh-CN" altLang="en-US" sz="1700" b="1" dirty="0"/>
              <a:t>若程序存储器中，指令 </a:t>
            </a:r>
            <a:r>
              <a:rPr lang="en-US" altLang="zh-CN" sz="1700" b="1" dirty="0"/>
              <a:t>LJMP    LOOP </a:t>
            </a:r>
            <a:r>
              <a:rPr lang="zh-CN" altLang="en-US" sz="1700" b="1" dirty="0"/>
              <a:t>的首地址为</a:t>
            </a:r>
            <a:r>
              <a:rPr lang="en-US" altLang="zh-CN" sz="1700" b="1" dirty="0"/>
              <a:t>1000H</a:t>
            </a:r>
            <a:r>
              <a:rPr lang="zh-CN" altLang="en-US" sz="1700" b="1" dirty="0"/>
              <a:t>，其转向的目标地址为</a:t>
            </a:r>
            <a:r>
              <a:rPr lang="en-US" altLang="zh-CN" sz="1700" b="1" dirty="0"/>
              <a:t>1234H</a:t>
            </a:r>
            <a:r>
              <a:rPr lang="zh-CN" altLang="en-US" sz="1700" b="1" dirty="0"/>
              <a:t>，执行下列程序：</a:t>
            </a:r>
          </a:p>
          <a:p>
            <a:pPr eaLnBrk="1" hangingPunct="1">
              <a:buFont typeface="Wingdings" pitchFamily="2" charset="2"/>
              <a:buNone/>
            </a:pPr>
            <a:r>
              <a:rPr lang="zh-CN" altLang="en-US" sz="1700" b="1" dirty="0"/>
              <a:t>	</a:t>
            </a:r>
            <a:r>
              <a:rPr lang="zh-CN" altLang="en-US" sz="1700" b="1" dirty="0">
                <a:solidFill>
                  <a:srgbClr val="3333FF"/>
                </a:solidFill>
              </a:rPr>
              <a:t>		</a:t>
            </a:r>
            <a:r>
              <a:rPr lang="en-US" altLang="zh-CN" sz="1700" b="1" dirty="0">
                <a:solidFill>
                  <a:srgbClr val="3333FF"/>
                </a:solidFill>
              </a:rPr>
              <a:t>ORG     1000H</a:t>
            </a:r>
          </a:p>
          <a:p>
            <a:pPr eaLnBrk="1" hangingPunct="1">
              <a:buFont typeface="Wingdings" pitchFamily="2" charset="2"/>
              <a:buNone/>
            </a:pPr>
            <a:r>
              <a:rPr lang="en-US" altLang="zh-CN" sz="1700" b="1" dirty="0">
                <a:solidFill>
                  <a:srgbClr val="FF0000"/>
                </a:solidFill>
              </a:rPr>
              <a:t>                                LJMP    </a:t>
            </a:r>
            <a:r>
              <a:rPr lang="en-US" altLang="zh-CN" sz="1700" b="1" dirty="0">
                <a:solidFill>
                  <a:srgbClr val="00B050"/>
                </a:solidFill>
              </a:rPr>
              <a:t>LOOP</a:t>
            </a:r>
          </a:p>
          <a:p>
            <a:pPr eaLnBrk="1" hangingPunct="1">
              <a:buFont typeface="Wingdings" pitchFamily="2" charset="2"/>
              <a:buNone/>
            </a:pPr>
            <a:r>
              <a:rPr lang="en-US" altLang="zh-CN" sz="1700" b="1" dirty="0">
                <a:solidFill>
                  <a:srgbClr val="3333FF"/>
                </a:solidFill>
              </a:rPr>
              <a:t>                                ┇</a:t>
            </a:r>
          </a:p>
          <a:p>
            <a:pPr eaLnBrk="1" hangingPunct="1">
              <a:buFont typeface="Wingdings" pitchFamily="2" charset="2"/>
              <a:buNone/>
            </a:pPr>
            <a:endParaRPr lang="en-US" altLang="zh-CN" sz="1700" b="1" dirty="0">
              <a:solidFill>
                <a:srgbClr val="3333FF"/>
              </a:solidFill>
            </a:endParaRPr>
          </a:p>
          <a:p>
            <a:pPr eaLnBrk="1" hangingPunct="1">
              <a:buFont typeface="Wingdings" pitchFamily="2" charset="2"/>
              <a:buNone/>
            </a:pPr>
            <a:r>
              <a:rPr lang="en-US" altLang="zh-CN" sz="1700" b="1" dirty="0">
                <a:solidFill>
                  <a:srgbClr val="3333FF"/>
                </a:solidFill>
              </a:rPr>
              <a:t>         		ORG     1234H</a:t>
            </a:r>
          </a:p>
          <a:p>
            <a:pPr eaLnBrk="1" hangingPunct="1">
              <a:buFont typeface="Wingdings" pitchFamily="2" charset="2"/>
              <a:buNone/>
            </a:pPr>
            <a:r>
              <a:rPr lang="en-US" altLang="zh-CN" sz="1700" b="1" dirty="0">
                <a:solidFill>
                  <a:srgbClr val="3333FF"/>
                </a:solidFill>
              </a:rPr>
              <a:t>              </a:t>
            </a:r>
            <a:r>
              <a:rPr lang="en-US" altLang="zh-CN" sz="1700" b="1" dirty="0">
                <a:solidFill>
                  <a:srgbClr val="00B050"/>
                </a:solidFill>
              </a:rPr>
              <a:t>LOOP:      </a:t>
            </a:r>
            <a:r>
              <a:rPr lang="en-US" altLang="zh-CN" sz="1700" b="1" dirty="0">
                <a:solidFill>
                  <a:srgbClr val="3333FF"/>
                </a:solidFill>
              </a:rPr>
              <a:t>MOV   A,  R2</a:t>
            </a:r>
          </a:p>
          <a:p>
            <a:pPr eaLnBrk="1" hangingPunct="1">
              <a:buFont typeface="Wingdings" pitchFamily="2" charset="2"/>
              <a:buNone/>
            </a:pPr>
            <a:r>
              <a:rPr lang="en-US" altLang="zh-CN" sz="1700" b="1" dirty="0">
                <a:solidFill>
                  <a:srgbClr val="3333FF"/>
                </a:solidFill>
              </a:rPr>
              <a:t>                                ┇</a:t>
            </a:r>
          </a:p>
          <a:p>
            <a:pPr eaLnBrk="1" hangingPunct="1">
              <a:buFont typeface="Wingdings" pitchFamily="2" charset="2"/>
              <a:buNone/>
            </a:pPr>
            <a:r>
              <a:rPr lang="zh-CN" altLang="en-US" sz="1700" b="1" dirty="0"/>
              <a:t>此时指令 的指令码（机器码）为：</a:t>
            </a:r>
            <a:r>
              <a:rPr lang="en-US" altLang="zh-CN" sz="1700" b="1" dirty="0"/>
              <a:t>02H   12H   34H</a:t>
            </a:r>
          </a:p>
        </p:txBody>
      </p:sp>
      <p:grpSp>
        <p:nvGrpSpPr>
          <p:cNvPr id="45061" name="Group 103"/>
          <p:cNvGrpSpPr>
            <a:grpSpLocks/>
          </p:cNvGrpSpPr>
          <p:nvPr/>
        </p:nvGrpSpPr>
        <p:grpSpPr bwMode="auto">
          <a:xfrm>
            <a:off x="6228184" y="1650885"/>
            <a:ext cx="1371600" cy="3556230"/>
            <a:chOff x="-3" y="-20"/>
            <a:chExt cx="840" cy="4090"/>
          </a:xfrm>
        </p:grpSpPr>
        <p:grpSp>
          <p:nvGrpSpPr>
            <p:cNvPr id="45062" name="Group 101"/>
            <p:cNvGrpSpPr>
              <a:grpSpLocks/>
            </p:cNvGrpSpPr>
            <p:nvPr/>
          </p:nvGrpSpPr>
          <p:grpSpPr bwMode="auto">
            <a:xfrm>
              <a:off x="0" y="-20"/>
              <a:ext cx="834" cy="4090"/>
              <a:chOff x="0" y="-20"/>
              <a:chExt cx="834" cy="4090"/>
            </a:xfrm>
          </p:grpSpPr>
          <p:grpSp>
            <p:nvGrpSpPr>
              <p:cNvPr id="45064" name="Group 82"/>
              <p:cNvGrpSpPr>
                <a:grpSpLocks/>
              </p:cNvGrpSpPr>
              <p:nvPr/>
            </p:nvGrpSpPr>
            <p:grpSpPr bwMode="auto">
              <a:xfrm>
                <a:off x="0" y="1"/>
                <a:ext cx="417" cy="2832"/>
                <a:chOff x="0" y="1"/>
                <a:chExt cx="417" cy="2832"/>
              </a:xfrm>
            </p:grpSpPr>
            <p:sp>
              <p:nvSpPr>
                <p:cNvPr id="45092" name="Rectangle 71"/>
                <p:cNvSpPr>
                  <a:spLocks noChangeArrowheads="1"/>
                </p:cNvSpPr>
                <p:nvPr/>
              </p:nvSpPr>
              <p:spPr bwMode="auto">
                <a:xfrm>
                  <a:off x="43" y="1"/>
                  <a:ext cx="331" cy="2832"/>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 </a:t>
                  </a:r>
                </a:p>
                <a:p>
                  <a:pPr algn="just" eaLnBrk="0" hangingPunct="0"/>
                  <a:endParaRPr kumimoji="1" lang="en-US" altLang="zh-CN" sz="1000" b="1">
                    <a:latin typeface="Times New Roman" pitchFamily="18" charset="0"/>
                  </a:endParaRPr>
                </a:p>
                <a:p>
                  <a:pPr algn="just" eaLnBrk="0" hangingPunct="0"/>
                  <a:endParaRPr kumimoji="1" lang="en-US" altLang="zh-CN" sz="1000" b="1">
                    <a:latin typeface="Times New Roman" pitchFamily="18" charset="0"/>
                  </a:endParaRPr>
                </a:p>
                <a:p>
                  <a:pPr algn="just" eaLnBrk="0" hangingPunct="0"/>
                  <a:r>
                    <a:rPr kumimoji="1" lang="en-US" altLang="zh-CN" sz="1000" b="1">
                      <a:latin typeface="Times New Roman" pitchFamily="18" charset="0"/>
                    </a:rPr>
                    <a:t>1000H</a:t>
                  </a:r>
                </a:p>
                <a:p>
                  <a:pPr algn="just" eaLnBrk="0" hangingPunct="0"/>
                  <a:endParaRPr kumimoji="1" lang="en-US" altLang="zh-CN" sz="1000" b="1">
                    <a:latin typeface="Times New Roman" pitchFamily="18" charset="0"/>
                  </a:endParaRPr>
                </a:p>
                <a:p>
                  <a:pPr algn="just" eaLnBrk="0" hangingPunct="0"/>
                  <a:r>
                    <a:rPr kumimoji="1" lang="en-US" altLang="zh-CN" sz="1000" b="1">
                      <a:latin typeface="Times New Roman" pitchFamily="18" charset="0"/>
                    </a:rPr>
                    <a:t>1001H</a:t>
                  </a:r>
                </a:p>
                <a:p>
                  <a:pPr algn="just" eaLnBrk="0" hangingPunct="0"/>
                  <a:endParaRPr kumimoji="1" lang="en-US" altLang="zh-CN" sz="1000" b="1">
                    <a:latin typeface="Times New Roman" pitchFamily="18" charset="0"/>
                  </a:endParaRPr>
                </a:p>
                <a:p>
                  <a:pPr algn="just" eaLnBrk="0" hangingPunct="0"/>
                  <a:r>
                    <a:rPr kumimoji="1" lang="en-US" altLang="zh-CN" sz="1000" b="1">
                      <a:latin typeface="Times New Roman" pitchFamily="18" charset="0"/>
                    </a:rPr>
                    <a:t>1002H</a:t>
                  </a:r>
                </a:p>
                <a:p>
                  <a:pPr algn="just" eaLnBrk="0" hangingPunct="0"/>
                  <a:r>
                    <a:rPr kumimoji="1" lang="en-US" altLang="zh-CN" sz="1000" b="1">
                      <a:latin typeface="Times New Roman" pitchFamily="18" charset="0"/>
                    </a:rPr>
                    <a:t> </a:t>
                  </a:r>
                </a:p>
                <a:p>
                  <a:pPr algn="just" eaLnBrk="0" hangingPunct="0"/>
                  <a:r>
                    <a:rPr kumimoji="1" lang="en-US" altLang="zh-CN" sz="1000" b="1">
                      <a:latin typeface="Times New Roman" pitchFamily="18" charset="0"/>
                    </a:rPr>
                    <a:t> </a:t>
                  </a:r>
                </a:p>
                <a:p>
                  <a:pPr algn="just" eaLnBrk="0" hangingPunct="0"/>
                  <a:r>
                    <a:rPr kumimoji="1" lang="en-US" altLang="zh-CN" sz="1000" b="1">
                      <a:latin typeface="Times New Roman" pitchFamily="18" charset="0"/>
                    </a:rPr>
                    <a:t> </a:t>
                  </a:r>
                </a:p>
                <a:p>
                  <a:pPr algn="just" eaLnBrk="0" hangingPunct="0"/>
                  <a:endParaRPr kumimoji="1" lang="en-US" altLang="zh-CN" sz="1000" b="1">
                    <a:latin typeface="Times New Roman" pitchFamily="18" charset="0"/>
                  </a:endParaRPr>
                </a:p>
                <a:p>
                  <a:pPr algn="just" eaLnBrk="0" hangingPunct="0"/>
                  <a:r>
                    <a:rPr kumimoji="1" lang="en-US" altLang="zh-CN" sz="1000" b="1">
                      <a:latin typeface="Times New Roman" pitchFamily="18" charset="0"/>
                    </a:rPr>
                    <a:t>1234H</a:t>
                  </a:r>
                </a:p>
                <a:p>
                  <a:pPr algn="just" eaLnBrk="0" hangingPunct="0"/>
                  <a:endParaRPr kumimoji="1" lang="en-US" altLang="zh-CN" sz="2400" b="1">
                    <a:latin typeface="Times New Roman" pitchFamily="18" charset="0"/>
                  </a:endParaRPr>
                </a:p>
              </p:txBody>
            </p:sp>
            <p:sp>
              <p:nvSpPr>
                <p:cNvPr id="45093" name="Rectangle 81"/>
                <p:cNvSpPr>
                  <a:spLocks noChangeArrowheads="1"/>
                </p:cNvSpPr>
                <p:nvPr/>
              </p:nvSpPr>
              <p:spPr bwMode="auto">
                <a:xfrm>
                  <a:off x="0" y="1660"/>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5" name="Group 84"/>
              <p:cNvGrpSpPr>
                <a:grpSpLocks/>
              </p:cNvGrpSpPr>
              <p:nvPr/>
            </p:nvGrpSpPr>
            <p:grpSpPr bwMode="auto">
              <a:xfrm>
                <a:off x="417" y="-20"/>
                <a:ext cx="417" cy="729"/>
                <a:chOff x="417" y="-20"/>
                <a:chExt cx="417" cy="729"/>
              </a:xfrm>
            </p:grpSpPr>
            <p:sp>
              <p:nvSpPr>
                <p:cNvPr id="45090" name="Rectangle 72"/>
                <p:cNvSpPr>
                  <a:spLocks noChangeArrowheads="1"/>
                </p:cNvSpPr>
                <p:nvPr/>
              </p:nvSpPr>
              <p:spPr bwMode="auto">
                <a:xfrm>
                  <a:off x="460" y="1"/>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ROM</a:t>
                  </a:r>
                </a:p>
                <a:p>
                  <a:pPr algn="just" eaLnBrk="0" hangingPunct="0"/>
                  <a:endParaRPr kumimoji="1" lang="en-US" altLang="zh-CN" sz="2400" b="1">
                    <a:latin typeface="Times New Roman" pitchFamily="18" charset="0"/>
                  </a:endParaRPr>
                </a:p>
              </p:txBody>
            </p:sp>
            <p:sp>
              <p:nvSpPr>
                <p:cNvPr id="45091" name="Rectangle 83"/>
                <p:cNvSpPr>
                  <a:spLocks noChangeArrowheads="1"/>
                </p:cNvSpPr>
                <p:nvPr/>
              </p:nvSpPr>
              <p:spPr bwMode="auto">
                <a:xfrm>
                  <a:off x="417" y="-20"/>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6" name="Group 86"/>
              <p:cNvGrpSpPr>
                <a:grpSpLocks/>
              </p:cNvGrpSpPr>
              <p:nvPr/>
            </p:nvGrpSpPr>
            <p:grpSpPr bwMode="auto">
              <a:xfrm>
                <a:off x="417" y="364"/>
                <a:ext cx="417" cy="728"/>
                <a:chOff x="417" y="364"/>
                <a:chExt cx="417" cy="728"/>
              </a:xfrm>
            </p:grpSpPr>
            <p:sp>
              <p:nvSpPr>
                <p:cNvPr id="45088" name="Rectangle 73"/>
                <p:cNvSpPr>
                  <a:spLocks noChangeArrowheads="1"/>
                </p:cNvSpPr>
                <p:nvPr/>
              </p:nvSpPr>
              <p:spPr bwMode="auto">
                <a:xfrm>
                  <a:off x="460" y="384"/>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02H</a:t>
                  </a:r>
                </a:p>
                <a:p>
                  <a:pPr algn="just" eaLnBrk="0" hangingPunct="0"/>
                  <a:endParaRPr kumimoji="1" lang="en-US" altLang="zh-CN" sz="2400" b="1">
                    <a:latin typeface="Times New Roman" pitchFamily="18" charset="0"/>
                  </a:endParaRPr>
                </a:p>
              </p:txBody>
            </p:sp>
            <p:sp>
              <p:nvSpPr>
                <p:cNvPr id="45089" name="Rectangle 85"/>
                <p:cNvSpPr>
                  <a:spLocks noChangeArrowheads="1"/>
                </p:cNvSpPr>
                <p:nvPr/>
              </p:nvSpPr>
              <p:spPr bwMode="auto">
                <a:xfrm>
                  <a:off x="417" y="364"/>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7" name="Group 88"/>
              <p:cNvGrpSpPr>
                <a:grpSpLocks/>
              </p:cNvGrpSpPr>
              <p:nvPr/>
            </p:nvGrpSpPr>
            <p:grpSpPr bwMode="auto">
              <a:xfrm>
                <a:off x="417" y="748"/>
                <a:ext cx="417" cy="729"/>
                <a:chOff x="417" y="748"/>
                <a:chExt cx="417" cy="729"/>
              </a:xfrm>
            </p:grpSpPr>
            <p:sp>
              <p:nvSpPr>
                <p:cNvPr id="45086" name="Rectangle 74"/>
                <p:cNvSpPr>
                  <a:spLocks noChangeArrowheads="1"/>
                </p:cNvSpPr>
                <p:nvPr/>
              </p:nvSpPr>
              <p:spPr bwMode="auto">
                <a:xfrm>
                  <a:off x="460" y="769"/>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12H</a:t>
                  </a:r>
                </a:p>
                <a:p>
                  <a:pPr algn="just" eaLnBrk="0" hangingPunct="0"/>
                  <a:endParaRPr kumimoji="1" lang="en-US" altLang="zh-CN" sz="2400" b="1">
                    <a:latin typeface="Times New Roman" pitchFamily="18" charset="0"/>
                  </a:endParaRPr>
                </a:p>
              </p:txBody>
            </p:sp>
            <p:sp>
              <p:nvSpPr>
                <p:cNvPr id="45087" name="Rectangle 87"/>
                <p:cNvSpPr>
                  <a:spLocks noChangeArrowheads="1"/>
                </p:cNvSpPr>
                <p:nvPr/>
              </p:nvSpPr>
              <p:spPr bwMode="auto">
                <a:xfrm>
                  <a:off x="417" y="748"/>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8" name="Group 90"/>
              <p:cNvGrpSpPr>
                <a:grpSpLocks/>
              </p:cNvGrpSpPr>
              <p:nvPr/>
            </p:nvGrpSpPr>
            <p:grpSpPr bwMode="auto">
              <a:xfrm>
                <a:off x="417" y="1132"/>
                <a:ext cx="417" cy="729"/>
                <a:chOff x="417" y="1132"/>
                <a:chExt cx="417" cy="729"/>
              </a:xfrm>
            </p:grpSpPr>
            <p:sp>
              <p:nvSpPr>
                <p:cNvPr id="45084" name="Rectangle 75"/>
                <p:cNvSpPr>
                  <a:spLocks noChangeArrowheads="1"/>
                </p:cNvSpPr>
                <p:nvPr/>
              </p:nvSpPr>
              <p:spPr bwMode="auto">
                <a:xfrm>
                  <a:off x="460" y="1153"/>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34H</a:t>
                  </a:r>
                </a:p>
                <a:p>
                  <a:pPr algn="just" eaLnBrk="0" hangingPunct="0"/>
                  <a:endParaRPr kumimoji="1" lang="en-US" altLang="zh-CN" sz="2400" b="1">
                    <a:latin typeface="Times New Roman" pitchFamily="18" charset="0"/>
                  </a:endParaRPr>
                </a:p>
              </p:txBody>
            </p:sp>
            <p:sp>
              <p:nvSpPr>
                <p:cNvPr id="45085" name="Rectangle 89"/>
                <p:cNvSpPr>
                  <a:spLocks noChangeArrowheads="1"/>
                </p:cNvSpPr>
                <p:nvPr/>
              </p:nvSpPr>
              <p:spPr bwMode="auto">
                <a:xfrm>
                  <a:off x="417" y="1132"/>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69" name="Group 92"/>
              <p:cNvGrpSpPr>
                <a:grpSpLocks/>
              </p:cNvGrpSpPr>
              <p:nvPr/>
            </p:nvGrpSpPr>
            <p:grpSpPr bwMode="auto">
              <a:xfrm>
                <a:off x="417" y="1536"/>
                <a:ext cx="417" cy="1052"/>
                <a:chOff x="417" y="1536"/>
                <a:chExt cx="417" cy="1052"/>
              </a:xfrm>
            </p:grpSpPr>
            <p:sp>
              <p:nvSpPr>
                <p:cNvPr id="45082" name="Rectangle 76"/>
                <p:cNvSpPr>
                  <a:spLocks noChangeArrowheads="1"/>
                </p:cNvSpPr>
                <p:nvPr/>
              </p:nvSpPr>
              <p:spPr bwMode="auto">
                <a:xfrm>
                  <a:off x="460" y="1536"/>
                  <a:ext cx="331" cy="1052"/>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a:t>
                  </a:r>
                </a:p>
                <a:p>
                  <a:pPr algn="just" eaLnBrk="0" hangingPunct="0"/>
                  <a:r>
                    <a:rPr kumimoji="1" lang="en-US" altLang="zh-CN" sz="1000" b="1">
                      <a:latin typeface="Times New Roman" pitchFamily="18" charset="0"/>
                    </a:rPr>
                    <a:t> </a:t>
                  </a:r>
                </a:p>
                <a:p>
                  <a:pPr algn="just" eaLnBrk="0" hangingPunct="0"/>
                  <a:r>
                    <a:rPr kumimoji="1" lang="en-US" altLang="zh-CN" sz="1000" b="1">
                      <a:latin typeface="Times New Roman" pitchFamily="18" charset="0"/>
                    </a:rPr>
                    <a:t> </a:t>
                  </a:r>
                </a:p>
                <a:p>
                  <a:pPr algn="just" eaLnBrk="0" hangingPunct="0"/>
                  <a:endParaRPr kumimoji="1" lang="en-US" altLang="zh-CN" sz="2400" b="1">
                    <a:latin typeface="Times New Roman" pitchFamily="18" charset="0"/>
                  </a:endParaRPr>
                </a:p>
              </p:txBody>
            </p:sp>
            <p:sp>
              <p:nvSpPr>
                <p:cNvPr id="45083" name="Rectangle 91"/>
                <p:cNvSpPr>
                  <a:spLocks noChangeArrowheads="1"/>
                </p:cNvSpPr>
                <p:nvPr/>
              </p:nvSpPr>
              <p:spPr bwMode="auto">
                <a:xfrm>
                  <a:off x="417" y="1612"/>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70" name="Group 94"/>
              <p:cNvGrpSpPr>
                <a:grpSpLocks/>
              </p:cNvGrpSpPr>
              <p:nvPr/>
            </p:nvGrpSpPr>
            <p:grpSpPr bwMode="auto">
              <a:xfrm>
                <a:off x="417" y="2092"/>
                <a:ext cx="417" cy="727"/>
                <a:chOff x="417" y="2092"/>
                <a:chExt cx="417" cy="727"/>
              </a:xfrm>
            </p:grpSpPr>
            <p:sp>
              <p:nvSpPr>
                <p:cNvPr id="45080" name="Rectangle 77"/>
                <p:cNvSpPr>
                  <a:spLocks noChangeArrowheads="1"/>
                </p:cNvSpPr>
                <p:nvPr/>
              </p:nvSpPr>
              <p:spPr bwMode="auto">
                <a:xfrm>
                  <a:off x="460" y="2111"/>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EAH</a:t>
                  </a:r>
                </a:p>
                <a:p>
                  <a:pPr algn="just" eaLnBrk="0" hangingPunct="0"/>
                  <a:endParaRPr kumimoji="1" lang="en-US" altLang="zh-CN" sz="2400" b="1">
                    <a:latin typeface="Times New Roman" pitchFamily="18" charset="0"/>
                  </a:endParaRPr>
                </a:p>
              </p:txBody>
            </p:sp>
            <p:sp>
              <p:nvSpPr>
                <p:cNvPr id="45081" name="Rectangle 93"/>
                <p:cNvSpPr>
                  <a:spLocks noChangeArrowheads="1"/>
                </p:cNvSpPr>
                <p:nvPr/>
              </p:nvSpPr>
              <p:spPr bwMode="auto">
                <a:xfrm>
                  <a:off x="417" y="2092"/>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71" name="Group 96"/>
              <p:cNvGrpSpPr>
                <a:grpSpLocks/>
              </p:cNvGrpSpPr>
              <p:nvPr/>
            </p:nvGrpSpPr>
            <p:grpSpPr bwMode="auto">
              <a:xfrm>
                <a:off x="417" y="2495"/>
                <a:ext cx="417" cy="885"/>
                <a:chOff x="417" y="2495"/>
                <a:chExt cx="417" cy="885"/>
              </a:xfrm>
            </p:grpSpPr>
            <p:sp>
              <p:nvSpPr>
                <p:cNvPr id="45078" name="Rectangle 78"/>
                <p:cNvSpPr>
                  <a:spLocks noChangeArrowheads="1"/>
                </p:cNvSpPr>
                <p:nvPr/>
              </p:nvSpPr>
              <p:spPr bwMode="auto">
                <a:xfrm>
                  <a:off x="460" y="2495"/>
                  <a:ext cx="331" cy="885"/>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a:t>
                  </a:r>
                </a:p>
                <a:p>
                  <a:pPr algn="just" eaLnBrk="0" hangingPunct="0"/>
                  <a:r>
                    <a:rPr kumimoji="1" lang="en-US" altLang="zh-CN" sz="1000" b="1">
                      <a:latin typeface="Times New Roman" pitchFamily="18" charset="0"/>
                    </a:rPr>
                    <a:t> </a:t>
                  </a:r>
                </a:p>
                <a:p>
                  <a:pPr algn="just" eaLnBrk="0" hangingPunct="0"/>
                  <a:endParaRPr kumimoji="1" lang="en-US" altLang="zh-CN" sz="2400" b="1">
                    <a:latin typeface="Times New Roman" pitchFamily="18" charset="0"/>
                  </a:endParaRPr>
                </a:p>
              </p:txBody>
            </p:sp>
            <p:sp>
              <p:nvSpPr>
                <p:cNvPr id="45079" name="Rectangle 95"/>
                <p:cNvSpPr>
                  <a:spLocks noChangeArrowheads="1"/>
                </p:cNvSpPr>
                <p:nvPr/>
              </p:nvSpPr>
              <p:spPr bwMode="auto">
                <a:xfrm>
                  <a:off x="417" y="2524"/>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72" name="Group 98"/>
              <p:cNvGrpSpPr>
                <a:grpSpLocks/>
              </p:cNvGrpSpPr>
              <p:nvPr/>
            </p:nvGrpSpPr>
            <p:grpSpPr bwMode="auto">
              <a:xfrm>
                <a:off x="417" y="2956"/>
                <a:ext cx="417" cy="729"/>
                <a:chOff x="417" y="2956"/>
                <a:chExt cx="417" cy="729"/>
              </a:xfrm>
            </p:grpSpPr>
            <p:sp>
              <p:nvSpPr>
                <p:cNvPr id="45076" name="Rectangle 79"/>
                <p:cNvSpPr>
                  <a:spLocks noChangeArrowheads="1"/>
                </p:cNvSpPr>
                <p:nvPr/>
              </p:nvSpPr>
              <p:spPr bwMode="auto">
                <a:xfrm>
                  <a:off x="460" y="2977"/>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 </a:t>
                  </a:r>
                </a:p>
                <a:p>
                  <a:pPr algn="just" eaLnBrk="0" hangingPunct="0"/>
                  <a:endParaRPr kumimoji="1" lang="en-US" altLang="zh-CN" sz="2400" b="1">
                    <a:latin typeface="Times New Roman" pitchFamily="18" charset="0"/>
                  </a:endParaRPr>
                </a:p>
              </p:txBody>
            </p:sp>
            <p:sp>
              <p:nvSpPr>
                <p:cNvPr id="45077" name="Rectangle 97"/>
                <p:cNvSpPr>
                  <a:spLocks noChangeArrowheads="1"/>
                </p:cNvSpPr>
                <p:nvPr/>
              </p:nvSpPr>
              <p:spPr bwMode="auto">
                <a:xfrm>
                  <a:off x="417" y="2956"/>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nvGrpSpPr>
              <p:cNvPr id="45073" name="Group 100"/>
              <p:cNvGrpSpPr>
                <a:grpSpLocks/>
              </p:cNvGrpSpPr>
              <p:nvPr/>
            </p:nvGrpSpPr>
            <p:grpSpPr bwMode="auto">
              <a:xfrm>
                <a:off x="417" y="3340"/>
                <a:ext cx="417" cy="730"/>
                <a:chOff x="417" y="3340"/>
                <a:chExt cx="417" cy="730"/>
              </a:xfrm>
            </p:grpSpPr>
            <p:sp>
              <p:nvSpPr>
                <p:cNvPr id="45074" name="Rectangle 80"/>
                <p:cNvSpPr>
                  <a:spLocks noChangeArrowheads="1"/>
                </p:cNvSpPr>
                <p:nvPr/>
              </p:nvSpPr>
              <p:spPr bwMode="auto">
                <a:xfrm>
                  <a:off x="460" y="3362"/>
                  <a:ext cx="331" cy="708"/>
                </a:xfrm>
                <a:prstGeom prst="rect">
                  <a:avLst/>
                </a:prstGeom>
                <a:noFill/>
                <a:ln w="12700" cap="sq">
                  <a:noFill/>
                  <a:miter lim="800000"/>
                  <a:headEnd type="none" w="sm" len="sm"/>
                  <a:tailEnd type="none" w="sm" len="sm"/>
                </a:ln>
              </p:spPr>
              <p:txBody>
                <a:bodyPr>
                  <a:spAutoFit/>
                </a:bodyPr>
                <a:lstStyle/>
                <a:p>
                  <a:pPr algn="just" eaLnBrk="0" hangingPunct="0"/>
                  <a:r>
                    <a:rPr kumimoji="1" lang="en-US" altLang="zh-CN" sz="1000" b="1">
                      <a:latin typeface="Times New Roman" pitchFamily="18" charset="0"/>
                    </a:rPr>
                    <a:t> </a:t>
                  </a:r>
                </a:p>
                <a:p>
                  <a:pPr algn="just" eaLnBrk="0" hangingPunct="0"/>
                  <a:endParaRPr kumimoji="1" lang="en-US" altLang="zh-CN" sz="2400" b="1">
                    <a:latin typeface="Times New Roman" pitchFamily="18" charset="0"/>
                  </a:endParaRPr>
                </a:p>
              </p:txBody>
            </p:sp>
            <p:sp>
              <p:nvSpPr>
                <p:cNvPr id="45075" name="Rectangle 99"/>
                <p:cNvSpPr>
                  <a:spLocks noChangeArrowheads="1"/>
                </p:cNvSpPr>
                <p:nvPr/>
              </p:nvSpPr>
              <p:spPr bwMode="auto">
                <a:xfrm>
                  <a:off x="417" y="3340"/>
                  <a:ext cx="417" cy="425"/>
                </a:xfrm>
                <a:prstGeom prst="rect">
                  <a:avLst/>
                </a:prstGeom>
                <a:noFill/>
                <a:ln w="7" cap="sq">
                  <a:solidFill>
                    <a:srgbClr val="A0A0A0"/>
                  </a:solidFill>
                  <a:miter lim="800000"/>
                  <a:headEnd type="none" w="sm" len="sm"/>
                  <a:tailEnd type="none" w="sm" len="sm"/>
                </a:ln>
              </p:spPr>
              <p:txBody>
                <a:bodyPr anchor="ctr">
                  <a:spAutoFit/>
                </a:bodyPr>
                <a:lstStyle/>
                <a:p>
                  <a:endParaRPr lang="zh-CN" altLang="en-US" b="1"/>
                </a:p>
              </p:txBody>
            </p:sp>
          </p:grpSp>
        </p:grpSp>
        <p:sp>
          <p:nvSpPr>
            <p:cNvPr id="45063" name="Rectangle 102"/>
            <p:cNvSpPr>
              <a:spLocks noChangeArrowheads="1"/>
            </p:cNvSpPr>
            <p:nvPr/>
          </p:nvSpPr>
          <p:spPr bwMode="auto">
            <a:xfrm>
              <a:off x="-3" y="1660"/>
              <a:ext cx="840" cy="425"/>
            </a:xfrm>
            <a:prstGeom prst="rect">
              <a:avLst/>
            </a:prstGeom>
            <a:noFill/>
            <a:ln w="11112" cap="sq">
              <a:solidFill>
                <a:srgbClr val="A0A0A0"/>
              </a:solidFill>
              <a:miter lim="800000"/>
              <a:headEnd type="none" w="sm" len="sm"/>
              <a:tailEnd type="none" w="sm" len="sm"/>
            </a:ln>
          </p:spPr>
          <p:txBody>
            <a:bodyPr anchor="ctr">
              <a:spAutoFit/>
            </a:bodyPr>
            <a:lstStyle/>
            <a:p>
              <a:endParaRPr lang="zh-CN" altLang="en-US" b="1"/>
            </a:p>
          </p:txBody>
        </p:sp>
      </p:grpSp>
      <p:sp>
        <p:nvSpPr>
          <p:cNvPr id="38" name="日期占位符 3">
            <a:extLst>
              <a:ext uri="{FF2B5EF4-FFF2-40B4-BE49-F238E27FC236}">
                <a16:creationId xmlns:a16="http://schemas.microsoft.com/office/drawing/2014/main" id="{804A5967-049F-48BF-84A9-B37D2E455F5E}"/>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10:24</a:t>
            </a:fld>
            <a:endParaRPr lang="en-US" altLang="zh-CN" dirty="0">
              <a:ea typeface="宋体" charset="-122"/>
            </a:endParaRPr>
          </a:p>
        </p:txBody>
      </p:sp>
      <p:sp>
        <p:nvSpPr>
          <p:cNvPr id="39" name="灯片编号占位符 5">
            <a:extLst>
              <a:ext uri="{FF2B5EF4-FFF2-40B4-BE49-F238E27FC236}">
                <a16:creationId xmlns:a16="http://schemas.microsoft.com/office/drawing/2014/main" id="{D09C176F-1371-4FF0-9339-96BF9B80EF8D}"/>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109</a:t>
            </a:fld>
            <a:endParaRPr lang="en-US" altLang="zh-CN">
              <a:ea typeface="宋体" charset="-122"/>
            </a:endParaRPr>
          </a:p>
        </p:txBody>
      </p:sp>
      <p:pic>
        <p:nvPicPr>
          <p:cNvPr id="40" name="Picture 2" descr="c:\documents and settings\ibm\application data\360se6\User Data\temp\01300000323145123029807175635_s.jpg">
            <a:extLst>
              <a:ext uri="{FF2B5EF4-FFF2-40B4-BE49-F238E27FC236}">
                <a16:creationId xmlns:a16="http://schemas.microsoft.com/office/drawing/2014/main" id="{63A09E76-50A9-4A7B-BA67-EE1A070FDB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
            <a:extLst>
              <a:ext uri="{FF2B5EF4-FFF2-40B4-BE49-F238E27FC236}">
                <a16:creationId xmlns:a16="http://schemas.microsoft.com/office/drawing/2014/main" id="{B502F5CA-407B-43DC-AAB4-58BE6B98F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标题 1">
            <a:extLst>
              <a:ext uri="{FF2B5EF4-FFF2-40B4-BE49-F238E27FC236}">
                <a16:creationId xmlns:a16="http://schemas.microsoft.com/office/drawing/2014/main" id="{53C9A6FA-79F4-4A65-972B-FC2D525DD3E4}"/>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43" name="Rectangle 2">
            <a:extLst>
              <a:ext uri="{FF2B5EF4-FFF2-40B4-BE49-F238E27FC236}">
                <a16:creationId xmlns:a16="http://schemas.microsoft.com/office/drawing/2014/main" id="{EDC2595D-B923-4C2E-8FB3-5126DDE0A850}"/>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Tree>
  </p:cSld>
  <p:clrMapOvr>
    <a:masterClrMapping/>
  </p:clrMapOvr>
  <p:transition>
    <p:cut thruBlk="1"/>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xfrm>
            <a:off x="-20935" y="6381750"/>
            <a:ext cx="1981200" cy="476250"/>
          </a:xfrm>
          <a:noFill/>
        </p:spPr>
        <p:txBody>
          <a:bodyPr/>
          <a:lstStyle/>
          <a:p>
            <a:fld id="{22B8FB81-4D71-4A98-8FA5-D11CF119EB81}" type="datetime10">
              <a:rPr lang="zh-CN" altLang="en-US" smtClean="0">
                <a:ea typeface="宋体" charset="-122"/>
              </a:rPr>
              <a:pPr/>
              <a:t>10:24</a:t>
            </a:fld>
            <a:endParaRPr lang="en-US" altLang="zh-CN">
              <a:ea typeface="宋体" charset="-122"/>
            </a:endParaRPr>
          </a:p>
        </p:txBody>
      </p:sp>
      <p:sp>
        <p:nvSpPr>
          <p:cNvPr id="21507" name="灯片编号占位符 5"/>
          <p:cNvSpPr>
            <a:spLocks noGrp="1"/>
          </p:cNvSpPr>
          <p:nvPr>
            <p:ph type="sldNum" sz="quarter" idx="12"/>
          </p:nvPr>
        </p:nvSpPr>
        <p:spPr>
          <a:xfrm>
            <a:off x="7143086" y="6364688"/>
            <a:ext cx="1981200" cy="476250"/>
          </a:xfrm>
          <a:noFill/>
        </p:spPr>
        <p:txBody>
          <a:bodyPr/>
          <a:lstStyle/>
          <a:p>
            <a:fld id="{1EC9D47B-5F48-4CB7-B741-18C49EBDF426}" type="slidenum">
              <a:rPr lang="en-US" altLang="zh-CN" smtClean="0">
                <a:ea typeface="宋体" charset="-122"/>
              </a:rPr>
              <a:pPr/>
              <a:t>11</a:t>
            </a:fld>
            <a:endParaRPr lang="en-US" altLang="zh-CN" dirty="0">
              <a:ea typeface="宋体" charset="-122"/>
            </a:endParaRPr>
          </a:p>
        </p:txBody>
      </p:sp>
      <p:sp>
        <p:nvSpPr>
          <p:cNvPr id="21510" name="Rectangle 4"/>
          <p:cNvSpPr>
            <a:spLocks noGrp="1" noChangeArrowheads="1"/>
          </p:cNvSpPr>
          <p:nvPr>
            <p:ph type="title"/>
          </p:nvPr>
        </p:nvSpPr>
        <p:spPr>
          <a:xfrm>
            <a:off x="1244447" y="1932726"/>
            <a:ext cx="798862" cy="1176245"/>
          </a:xfrm>
          <a:noFill/>
          <a:ln w="9525">
            <a:noFill/>
            <a:miter lim="800000"/>
            <a:headEnd/>
            <a:tailEnd/>
          </a:ln>
        </p:spPr>
        <p:txBody>
          <a:bodyPr vert="horz" wrap="square" lIns="91440" tIns="45720" rIns="91440" bIns="45720" numCol="1" anchor="b" anchorCtr="0" compatLnSpc="1">
            <a:prstTxWarp prst="textNoShape">
              <a:avLst/>
            </a:prstTxWarp>
          </a:bodyPr>
          <a:lstStyle/>
          <a:p>
            <a:pPr eaLnBrk="1" hangingPunct="1"/>
            <a:r>
              <a:rPr lang="zh-CN" altLang="en-US" sz="2400" b="1" dirty="0">
                <a:solidFill>
                  <a:srgbClr val="FF0000"/>
                </a:solidFill>
              </a:rPr>
              <a:t>单字节指令</a:t>
            </a:r>
          </a:p>
        </p:txBody>
      </p:sp>
      <p:sp>
        <p:nvSpPr>
          <p:cNvPr id="21511" name="Rectangle 5"/>
          <p:cNvSpPr>
            <a:spLocks noGrp="1" noChangeArrowheads="1"/>
          </p:cNvSpPr>
          <p:nvPr>
            <p:ph type="body" idx="1"/>
          </p:nvPr>
        </p:nvSpPr>
        <p:spPr>
          <a:xfrm>
            <a:off x="2194317" y="1253059"/>
            <a:ext cx="6034230" cy="396453"/>
          </a:xfrm>
          <a:solidFill>
            <a:schemeClr val="bg1">
              <a:lumMod val="85000"/>
            </a:schemeClr>
          </a:solidFill>
        </p:spPr>
        <p:txBody>
          <a:bodyPr/>
          <a:lstStyle/>
          <a:p>
            <a:pPr eaLnBrk="1" hangingPunct="1"/>
            <a:r>
              <a:rPr lang="zh-CN" altLang="en-US" sz="2000" b="1" dirty="0">
                <a:solidFill>
                  <a:srgbClr val="3333FF"/>
                </a:solidFill>
              </a:rPr>
              <a:t>指令码中隐含着对某一种寄存器的操作</a:t>
            </a:r>
            <a:endParaRPr lang="en-US" altLang="zh-CN" sz="2000" b="1" dirty="0">
              <a:solidFill>
                <a:srgbClr val="3333FF"/>
              </a:solidFill>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7DB18070-8919-4769-8ECA-6717F0D964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33858851-1379-4E3E-9EE3-915942060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E2B36108-AFA9-43D2-9CAF-8407E48FB55F}"/>
              </a:ext>
            </a:extLst>
          </p:cNvPr>
          <p:cNvSpPr txBox="1">
            <a:spLocks noChangeArrowheads="1"/>
          </p:cNvSpPr>
          <p:nvPr/>
        </p:nvSpPr>
        <p:spPr bwMode="auto">
          <a:xfrm>
            <a:off x="253306" y="765612"/>
            <a:ext cx="2463782" cy="48815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3</a:t>
            </a:r>
            <a:r>
              <a:rPr lang="zh-CN" altLang="en-US" sz="2400" b="1" kern="0" dirty="0">
                <a:solidFill>
                  <a:srgbClr val="FF0000"/>
                </a:solidFill>
                <a:latin typeface="黑体" pitchFamily="2" charset="-122"/>
                <a:ea typeface="黑体" pitchFamily="2" charset="-122"/>
              </a:rPr>
              <a:t>、指令的分类</a:t>
            </a:r>
          </a:p>
        </p:txBody>
      </p:sp>
      <p:sp>
        <p:nvSpPr>
          <p:cNvPr id="12" name="Rectangle 2">
            <a:extLst>
              <a:ext uri="{FF2B5EF4-FFF2-40B4-BE49-F238E27FC236}">
                <a16:creationId xmlns:a16="http://schemas.microsoft.com/office/drawing/2014/main" id="{D127BA47-3CF2-4A9F-89AD-58E9EB928510}"/>
              </a:ext>
            </a:extLst>
          </p:cNvPr>
          <p:cNvSpPr txBox="1">
            <a:spLocks noChangeArrowheads="1"/>
          </p:cNvSpPr>
          <p:nvPr/>
        </p:nvSpPr>
        <p:spPr bwMode="auto">
          <a:xfrm>
            <a:off x="172325" y="3652210"/>
            <a:ext cx="860893" cy="65140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FF0000"/>
                </a:solidFill>
                <a:latin typeface="黑体" pitchFamily="2" charset="-122"/>
                <a:ea typeface="黑体" pitchFamily="2" charset="-122"/>
              </a:rPr>
              <a:t>指令</a:t>
            </a:r>
          </a:p>
        </p:txBody>
      </p:sp>
      <p:sp>
        <p:nvSpPr>
          <p:cNvPr id="17" name="AutoShape 5">
            <a:extLst>
              <a:ext uri="{FF2B5EF4-FFF2-40B4-BE49-F238E27FC236}">
                <a16:creationId xmlns:a16="http://schemas.microsoft.com/office/drawing/2014/main" id="{159562C1-D55C-44D4-B402-86A3FBEFCAF8}"/>
              </a:ext>
            </a:extLst>
          </p:cNvPr>
          <p:cNvSpPr/>
          <p:nvPr/>
        </p:nvSpPr>
        <p:spPr>
          <a:xfrm>
            <a:off x="993127" y="2480867"/>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8" name="AutoShape 5">
            <a:extLst>
              <a:ext uri="{FF2B5EF4-FFF2-40B4-BE49-F238E27FC236}">
                <a16:creationId xmlns:a16="http://schemas.microsoft.com/office/drawing/2014/main" id="{E9045A96-3889-4E51-A371-35340EC53F91}"/>
              </a:ext>
            </a:extLst>
          </p:cNvPr>
          <p:cNvSpPr/>
          <p:nvPr/>
        </p:nvSpPr>
        <p:spPr>
          <a:xfrm>
            <a:off x="2047069" y="1373013"/>
            <a:ext cx="192319" cy="2045587"/>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9" name="Rectangle 5">
            <a:extLst>
              <a:ext uri="{FF2B5EF4-FFF2-40B4-BE49-F238E27FC236}">
                <a16:creationId xmlns:a16="http://schemas.microsoft.com/office/drawing/2014/main" id="{D230F7D6-0586-4774-8019-922437F7D481}"/>
              </a:ext>
            </a:extLst>
          </p:cNvPr>
          <p:cNvSpPr txBox="1">
            <a:spLocks noChangeArrowheads="1"/>
          </p:cNvSpPr>
          <p:nvPr/>
        </p:nvSpPr>
        <p:spPr bwMode="auto">
          <a:xfrm>
            <a:off x="2280210" y="2765339"/>
            <a:ext cx="5048249" cy="3935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zh-CN" altLang="en-US" sz="1600" b="1" kern="0" dirty="0"/>
              <a:t>例如：</a:t>
            </a:r>
            <a:r>
              <a:rPr lang="en-US" altLang="zh-CN" sz="1600" b="1" kern="0" dirty="0">
                <a:solidFill>
                  <a:srgbClr val="FF0000"/>
                </a:solidFill>
              </a:rPr>
              <a:t>MOV  A</a:t>
            </a:r>
            <a:r>
              <a:rPr lang="zh-CN" altLang="en-US" sz="1600" b="1" kern="0" dirty="0">
                <a:solidFill>
                  <a:srgbClr val="FF0000"/>
                </a:solidFill>
              </a:rPr>
              <a:t>，</a:t>
            </a:r>
            <a:r>
              <a:rPr lang="en-US" altLang="zh-CN" sz="1600" b="1" kern="0" dirty="0">
                <a:solidFill>
                  <a:srgbClr val="FF0000"/>
                </a:solidFill>
              </a:rPr>
              <a:t>Rn</a:t>
            </a:r>
            <a:r>
              <a:rPr lang="zh-CN" altLang="en-US" sz="1600" b="1" kern="0" dirty="0">
                <a:solidFill>
                  <a:srgbClr val="FF0000"/>
                </a:solidFill>
              </a:rPr>
              <a:t>   </a:t>
            </a:r>
            <a:r>
              <a:rPr lang="zh-CN" altLang="en-US" sz="1600" b="1" kern="0" dirty="0"/>
              <a:t>指令代码：</a:t>
            </a:r>
            <a:r>
              <a:rPr lang="en-US" altLang="zh-CN" sz="1600" b="1" kern="0" dirty="0">
                <a:highlight>
                  <a:srgbClr val="00FFFF"/>
                </a:highlight>
              </a:rPr>
              <a:t>1 1 1 0 1 r </a:t>
            </a:r>
            <a:r>
              <a:rPr lang="en-US" altLang="zh-CN" sz="1600" b="1" kern="0" dirty="0" err="1">
                <a:highlight>
                  <a:srgbClr val="00FFFF"/>
                </a:highlight>
              </a:rPr>
              <a:t>r</a:t>
            </a:r>
            <a:r>
              <a:rPr lang="en-US" altLang="zh-CN" sz="1600" b="1" kern="0" dirty="0">
                <a:highlight>
                  <a:srgbClr val="00FFFF"/>
                </a:highlight>
              </a:rPr>
              <a:t> </a:t>
            </a:r>
            <a:r>
              <a:rPr lang="en-US" altLang="zh-CN" sz="1600" b="1" kern="0" dirty="0" err="1">
                <a:highlight>
                  <a:srgbClr val="00FFFF"/>
                </a:highlight>
              </a:rPr>
              <a:t>r</a:t>
            </a:r>
            <a:r>
              <a:rPr lang="en-US" altLang="zh-CN" sz="1600" b="1" kern="0" dirty="0">
                <a:highlight>
                  <a:srgbClr val="00FFFF"/>
                </a:highlight>
              </a:rPr>
              <a:t> </a:t>
            </a:r>
          </a:p>
        </p:txBody>
      </p:sp>
      <p:sp>
        <p:nvSpPr>
          <p:cNvPr id="20" name="Rectangle 5">
            <a:extLst>
              <a:ext uri="{FF2B5EF4-FFF2-40B4-BE49-F238E27FC236}">
                <a16:creationId xmlns:a16="http://schemas.microsoft.com/office/drawing/2014/main" id="{CF88FDB8-1B83-4351-9BA0-CD1D91C98CC3}"/>
              </a:ext>
            </a:extLst>
          </p:cNvPr>
          <p:cNvSpPr txBox="1">
            <a:spLocks noChangeArrowheads="1"/>
          </p:cNvSpPr>
          <p:nvPr/>
        </p:nvSpPr>
        <p:spPr bwMode="auto">
          <a:xfrm>
            <a:off x="2216837" y="2258062"/>
            <a:ext cx="6011710" cy="396453"/>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r>
              <a:rPr lang="zh-CN" altLang="en-US" sz="2000" b="1" kern="0" dirty="0">
                <a:solidFill>
                  <a:srgbClr val="3333FF"/>
                </a:solidFill>
              </a:rPr>
              <a:t>指令中的</a:t>
            </a:r>
            <a:r>
              <a:rPr lang="en-US" altLang="zh-CN" sz="2000" b="1" kern="0" dirty="0" err="1">
                <a:solidFill>
                  <a:srgbClr val="3333FF"/>
                </a:solidFill>
              </a:rPr>
              <a:t>rrr</a:t>
            </a:r>
            <a:r>
              <a:rPr lang="zh-CN" altLang="en-US" sz="2000" b="1" kern="0" dirty="0">
                <a:solidFill>
                  <a:srgbClr val="3333FF"/>
                </a:solidFill>
              </a:rPr>
              <a:t>三位的不同编码指定某寄存器</a:t>
            </a:r>
            <a:endParaRPr lang="en-US" altLang="zh-CN" sz="2000" b="1" kern="0" dirty="0">
              <a:solidFill>
                <a:srgbClr val="3333FF"/>
              </a:solidFill>
            </a:endParaRPr>
          </a:p>
        </p:txBody>
      </p:sp>
      <p:sp>
        <p:nvSpPr>
          <p:cNvPr id="21" name="Rectangle 5">
            <a:extLst>
              <a:ext uri="{FF2B5EF4-FFF2-40B4-BE49-F238E27FC236}">
                <a16:creationId xmlns:a16="http://schemas.microsoft.com/office/drawing/2014/main" id="{B7479842-A894-43CD-BBE2-C8448D4B4977}"/>
              </a:ext>
            </a:extLst>
          </p:cNvPr>
          <p:cNvSpPr txBox="1">
            <a:spLocks noChangeArrowheads="1"/>
          </p:cNvSpPr>
          <p:nvPr/>
        </p:nvSpPr>
        <p:spPr bwMode="auto">
          <a:xfrm>
            <a:off x="2181497" y="1750786"/>
            <a:ext cx="5673359" cy="396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None/>
            </a:pPr>
            <a:r>
              <a:rPr lang="zh-CN" altLang="en-US" sz="1600" b="1" kern="0" dirty="0"/>
              <a:t>例如：</a:t>
            </a:r>
            <a:r>
              <a:rPr lang="en-US" altLang="zh-CN" sz="1600" b="1" kern="0" dirty="0">
                <a:solidFill>
                  <a:srgbClr val="FF0000"/>
                </a:solidFill>
              </a:rPr>
              <a:t>INC   DPTR  </a:t>
            </a:r>
            <a:r>
              <a:rPr lang="zh-CN" altLang="en-US" sz="1600" b="1" kern="0" dirty="0"/>
              <a:t>指令代码：</a:t>
            </a:r>
            <a:r>
              <a:rPr lang="en-US" altLang="zh-CN" sz="1600" b="1" kern="0" dirty="0"/>
              <a:t>A3H=  </a:t>
            </a:r>
            <a:r>
              <a:rPr lang="en-US" altLang="zh-CN" sz="1600" b="1" kern="0" dirty="0">
                <a:highlight>
                  <a:srgbClr val="00FFFF"/>
                </a:highlight>
              </a:rPr>
              <a:t>1 0 1 0 0 0 1 1</a:t>
            </a:r>
          </a:p>
          <a:p>
            <a:pPr eaLnBrk="1" hangingPunct="1">
              <a:buFont typeface="Wingdings" pitchFamily="2" charset="2"/>
              <a:buNone/>
            </a:pPr>
            <a:endParaRPr lang="en-US" altLang="zh-CN" sz="1600" b="1" kern="0" dirty="0"/>
          </a:p>
          <a:p>
            <a:pPr eaLnBrk="1" hangingPunct="1">
              <a:buNone/>
            </a:pPr>
            <a:r>
              <a:rPr lang="zh-CN" altLang="en-US" sz="1600" b="1" kern="0" dirty="0"/>
              <a:t>        </a:t>
            </a:r>
            <a:endParaRPr lang="en-US" altLang="zh-CN" sz="1600" b="1" kern="0" dirty="0">
              <a:solidFill>
                <a:srgbClr val="FF3399"/>
              </a:solidFill>
            </a:endParaRPr>
          </a:p>
        </p:txBody>
      </p:sp>
      <p:sp>
        <p:nvSpPr>
          <p:cNvPr id="22" name="Rectangle 2">
            <a:extLst>
              <a:ext uri="{FF2B5EF4-FFF2-40B4-BE49-F238E27FC236}">
                <a16:creationId xmlns:a16="http://schemas.microsoft.com/office/drawing/2014/main" id="{720E840B-B4ED-4C9E-BD8E-A99FB4FD1CCB}"/>
              </a:ext>
            </a:extLst>
          </p:cNvPr>
          <p:cNvSpPr txBox="1">
            <a:spLocks noChangeArrowheads="1"/>
          </p:cNvSpPr>
          <p:nvPr/>
        </p:nvSpPr>
        <p:spPr bwMode="auto">
          <a:xfrm>
            <a:off x="-199378" y="4375214"/>
            <a:ext cx="1279908" cy="2762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（按长度）</a:t>
            </a:r>
          </a:p>
        </p:txBody>
      </p:sp>
      <p:sp>
        <p:nvSpPr>
          <p:cNvPr id="24" name="Rectangle 4">
            <a:extLst>
              <a:ext uri="{FF2B5EF4-FFF2-40B4-BE49-F238E27FC236}">
                <a16:creationId xmlns:a16="http://schemas.microsoft.com/office/drawing/2014/main" id="{3361EF06-CB35-4DF6-A52D-0DFE78C20859}"/>
              </a:ext>
            </a:extLst>
          </p:cNvPr>
          <p:cNvSpPr txBox="1">
            <a:spLocks noChangeArrowheads="1"/>
          </p:cNvSpPr>
          <p:nvPr/>
        </p:nvSpPr>
        <p:spPr bwMode="auto">
          <a:xfrm>
            <a:off x="1107449" y="3849096"/>
            <a:ext cx="1181537" cy="82008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FF0000"/>
                </a:solidFill>
              </a:rPr>
              <a:t>双字节指令</a:t>
            </a:r>
          </a:p>
        </p:txBody>
      </p:sp>
      <p:sp>
        <p:nvSpPr>
          <p:cNvPr id="25" name="Rectangle 2">
            <a:extLst>
              <a:ext uri="{FF2B5EF4-FFF2-40B4-BE49-F238E27FC236}">
                <a16:creationId xmlns:a16="http://schemas.microsoft.com/office/drawing/2014/main" id="{4C311B54-AE7B-4533-A14D-6FFE0CD7F2C7}"/>
              </a:ext>
            </a:extLst>
          </p:cNvPr>
          <p:cNvSpPr txBox="1">
            <a:spLocks noChangeArrowheads="1"/>
          </p:cNvSpPr>
          <p:nvPr/>
        </p:nvSpPr>
        <p:spPr bwMode="auto">
          <a:xfrm>
            <a:off x="2260107" y="3581460"/>
            <a:ext cx="5968440" cy="396454"/>
          </a:xfrm>
          <a:prstGeom prst="rect">
            <a:avLst/>
          </a:prstGeom>
          <a:solidFill>
            <a:schemeClr val="bg1">
              <a:lumMod val="85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latin typeface="黑体" pitchFamily="2" charset="-122"/>
                <a:ea typeface="黑体" pitchFamily="2" charset="-122"/>
              </a:rPr>
              <a:t>一字节为操作码，一字节为操作数或操作数的地址</a:t>
            </a:r>
          </a:p>
        </p:txBody>
      </p:sp>
      <p:sp>
        <p:nvSpPr>
          <p:cNvPr id="27" name="Text Box 4">
            <a:extLst>
              <a:ext uri="{FF2B5EF4-FFF2-40B4-BE49-F238E27FC236}">
                <a16:creationId xmlns:a16="http://schemas.microsoft.com/office/drawing/2014/main" id="{53EBF700-DD58-4770-9BBB-8F94591CECE1}"/>
              </a:ext>
            </a:extLst>
          </p:cNvPr>
          <p:cNvSpPr txBox="1">
            <a:spLocks noChangeArrowheads="1"/>
          </p:cNvSpPr>
          <p:nvPr/>
        </p:nvSpPr>
        <p:spPr bwMode="auto">
          <a:xfrm>
            <a:off x="2421220" y="4013151"/>
            <a:ext cx="997563" cy="338554"/>
          </a:xfrm>
          <a:prstGeom prst="rect">
            <a:avLst/>
          </a:prstGeom>
          <a:solidFill>
            <a:srgbClr val="00FFFF"/>
          </a:solidFill>
          <a:ln w="9525">
            <a:solidFill>
              <a:schemeClr val="tx1"/>
            </a:solidFill>
            <a:miter lim="800000"/>
            <a:headEnd/>
            <a:tailEnd/>
          </a:ln>
        </p:spPr>
        <p:txBody>
          <a:bodyPr wrap="square">
            <a:spAutoFit/>
          </a:bodyPr>
          <a:lstStyle/>
          <a:p>
            <a:pPr algn="ctr"/>
            <a:r>
              <a:rPr kumimoji="1" lang="zh-CN" altLang="en-US" sz="1600" b="1">
                <a:latin typeface="Times New Roman" pitchFamily="18" charset="0"/>
              </a:rPr>
              <a:t>操作码</a:t>
            </a:r>
          </a:p>
        </p:txBody>
      </p:sp>
      <p:sp>
        <p:nvSpPr>
          <p:cNvPr id="28" name="Text Box 5">
            <a:extLst>
              <a:ext uri="{FF2B5EF4-FFF2-40B4-BE49-F238E27FC236}">
                <a16:creationId xmlns:a16="http://schemas.microsoft.com/office/drawing/2014/main" id="{FD5BC0C9-7A32-4760-A4E6-DFD1849CC69A}"/>
              </a:ext>
            </a:extLst>
          </p:cNvPr>
          <p:cNvSpPr txBox="1">
            <a:spLocks noChangeArrowheads="1"/>
          </p:cNvSpPr>
          <p:nvPr/>
        </p:nvSpPr>
        <p:spPr bwMode="auto">
          <a:xfrm>
            <a:off x="3726788" y="4016534"/>
            <a:ext cx="2790113" cy="338554"/>
          </a:xfrm>
          <a:prstGeom prst="rect">
            <a:avLst/>
          </a:prstGeom>
          <a:solidFill>
            <a:srgbClr val="00FFFF"/>
          </a:solidFill>
          <a:ln w="9525">
            <a:solidFill>
              <a:schemeClr val="tx1"/>
            </a:solidFill>
            <a:miter lim="800000"/>
            <a:headEnd/>
            <a:tailEnd/>
          </a:ln>
        </p:spPr>
        <p:txBody>
          <a:bodyPr wrap="square">
            <a:spAutoFit/>
          </a:bodyPr>
          <a:lstStyle/>
          <a:p>
            <a:pPr algn="ctr"/>
            <a:r>
              <a:rPr kumimoji="1" lang="zh-CN" altLang="en-US" sz="1600" b="1" dirty="0">
                <a:latin typeface="Times New Roman" pitchFamily="18" charset="0"/>
              </a:rPr>
              <a:t>立即数或操作数的地址</a:t>
            </a:r>
          </a:p>
        </p:txBody>
      </p:sp>
      <p:sp>
        <p:nvSpPr>
          <p:cNvPr id="29" name="Rectangle 4">
            <a:extLst>
              <a:ext uri="{FF2B5EF4-FFF2-40B4-BE49-F238E27FC236}">
                <a16:creationId xmlns:a16="http://schemas.microsoft.com/office/drawing/2014/main" id="{890E97E7-0EEB-4F10-A810-F7DCC3DFE08A}"/>
              </a:ext>
            </a:extLst>
          </p:cNvPr>
          <p:cNvSpPr txBox="1">
            <a:spLocks noChangeArrowheads="1"/>
          </p:cNvSpPr>
          <p:nvPr/>
        </p:nvSpPr>
        <p:spPr bwMode="auto">
          <a:xfrm>
            <a:off x="1080529" y="5023043"/>
            <a:ext cx="1113787" cy="77252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FF0000"/>
                </a:solidFill>
              </a:rPr>
              <a:t>三字节指令</a:t>
            </a:r>
          </a:p>
        </p:txBody>
      </p:sp>
      <p:sp>
        <p:nvSpPr>
          <p:cNvPr id="30" name="Rectangle 2">
            <a:extLst>
              <a:ext uri="{FF2B5EF4-FFF2-40B4-BE49-F238E27FC236}">
                <a16:creationId xmlns:a16="http://schemas.microsoft.com/office/drawing/2014/main" id="{E1590503-CD11-4F0D-B807-C8CDC0EF8C65}"/>
              </a:ext>
            </a:extLst>
          </p:cNvPr>
          <p:cNvSpPr txBox="1">
            <a:spLocks noChangeArrowheads="1"/>
          </p:cNvSpPr>
          <p:nvPr/>
        </p:nvSpPr>
        <p:spPr bwMode="auto">
          <a:xfrm>
            <a:off x="2337781" y="4813593"/>
            <a:ext cx="5890766" cy="396454"/>
          </a:xfrm>
          <a:prstGeom prst="rect">
            <a:avLst/>
          </a:prstGeom>
          <a:solidFill>
            <a:schemeClr val="bg1">
              <a:lumMod val="85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latin typeface="黑体" pitchFamily="2" charset="-122"/>
                <a:ea typeface="黑体" pitchFamily="2" charset="-122"/>
              </a:rPr>
              <a:t>一字节为操作码，两字节为操作数或操作数的地址</a:t>
            </a:r>
          </a:p>
        </p:txBody>
      </p:sp>
      <p:sp>
        <p:nvSpPr>
          <p:cNvPr id="31" name="Text Box 4">
            <a:extLst>
              <a:ext uri="{FF2B5EF4-FFF2-40B4-BE49-F238E27FC236}">
                <a16:creationId xmlns:a16="http://schemas.microsoft.com/office/drawing/2014/main" id="{CF4B0ABC-0FEB-4B67-BA85-F14069883C2F}"/>
              </a:ext>
            </a:extLst>
          </p:cNvPr>
          <p:cNvSpPr txBox="1">
            <a:spLocks noChangeArrowheads="1"/>
          </p:cNvSpPr>
          <p:nvPr/>
        </p:nvSpPr>
        <p:spPr bwMode="auto">
          <a:xfrm>
            <a:off x="2545930" y="5279536"/>
            <a:ext cx="967965" cy="338554"/>
          </a:xfrm>
          <a:prstGeom prst="rect">
            <a:avLst/>
          </a:prstGeom>
          <a:solidFill>
            <a:srgbClr val="00FFFF"/>
          </a:solidFill>
          <a:ln w="9525">
            <a:solidFill>
              <a:schemeClr val="tx1"/>
            </a:solidFill>
            <a:miter lim="800000"/>
            <a:headEnd/>
            <a:tailEnd/>
          </a:ln>
        </p:spPr>
        <p:txBody>
          <a:bodyPr wrap="square">
            <a:spAutoFit/>
          </a:bodyPr>
          <a:lstStyle/>
          <a:p>
            <a:pPr algn="ctr"/>
            <a:r>
              <a:rPr kumimoji="1" lang="zh-CN" altLang="en-US" sz="1600" b="1" dirty="0">
                <a:latin typeface="Times New Roman" pitchFamily="18" charset="0"/>
              </a:rPr>
              <a:t>操作码</a:t>
            </a:r>
          </a:p>
        </p:txBody>
      </p:sp>
      <p:sp>
        <p:nvSpPr>
          <p:cNvPr id="32" name="Text Box 5">
            <a:extLst>
              <a:ext uri="{FF2B5EF4-FFF2-40B4-BE49-F238E27FC236}">
                <a16:creationId xmlns:a16="http://schemas.microsoft.com/office/drawing/2014/main" id="{8CA3C6C2-C01A-4F62-B5DA-AE37AB7D75C6}"/>
              </a:ext>
            </a:extLst>
          </p:cNvPr>
          <p:cNvSpPr txBox="1">
            <a:spLocks noChangeArrowheads="1"/>
          </p:cNvSpPr>
          <p:nvPr/>
        </p:nvSpPr>
        <p:spPr bwMode="auto">
          <a:xfrm>
            <a:off x="3740588" y="5288111"/>
            <a:ext cx="1751416" cy="338554"/>
          </a:xfrm>
          <a:prstGeom prst="rect">
            <a:avLst/>
          </a:prstGeom>
          <a:solidFill>
            <a:srgbClr val="00FFFF"/>
          </a:solidFill>
          <a:ln w="9525">
            <a:solidFill>
              <a:schemeClr val="tx1"/>
            </a:solidFill>
            <a:miter lim="800000"/>
            <a:headEnd/>
            <a:tailEnd/>
          </a:ln>
        </p:spPr>
        <p:txBody>
          <a:bodyPr wrap="square">
            <a:spAutoFit/>
          </a:bodyPr>
          <a:lstStyle/>
          <a:p>
            <a:pPr algn="ctr"/>
            <a:r>
              <a:rPr kumimoji="1" lang="zh-CN" altLang="en-US" sz="1600" b="1">
                <a:latin typeface="Times New Roman" pitchFamily="18" charset="0"/>
              </a:rPr>
              <a:t>立即数或地址</a:t>
            </a:r>
          </a:p>
        </p:txBody>
      </p:sp>
      <p:sp>
        <p:nvSpPr>
          <p:cNvPr id="33" name="Text Box 5">
            <a:extLst>
              <a:ext uri="{FF2B5EF4-FFF2-40B4-BE49-F238E27FC236}">
                <a16:creationId xmlns:a16="http://schemas.microsoft.com/office/drawing/2014/main" id="{E99B6732-D097-4321-8C8E-A407945DDC53}"/>
              </a:ext>
            </a:extLst>
          </p:cNvPr>
          <p:cNvSpPr txBox="1">
            <a:spLocks noChangeArrowheads="1"/>
          </p:cNvSpPr>
          <p:nvPr/>
        </p:nvSpPr>
        <p:spPr bwMode="auto">
          <a:xfrm>
            <a:off x="5577043" y="5300948"/>
            <a:ext cx="1751416" cy="338554"/>
          </a:xfrm>
          <a:prstGeom prst="rect">
            <a:avLst/>
          </a:prstGeom>
          <a:solidFill>
            <a:srgbClr val="00FFFF"/>
          </a:solidFill>
          <a:ln w="9525">
            <a:solidFill>
              <a:schemeClr val="tx1"/>
            </a:solidFill>
            <a:miter lim="800000"/>
            <a:headEnd/>
            <a:tailEnd/>
          </a:ln>
        </p:spPr>
        <p:txBody>
          <a:bodyPr wrap="square">
            <a:spAutoFit/>
          </a:bodyPr>
          <a:lstStyle/>
          <a:p>
            <a:pPr algn="ctr"/>
            <a:r>
              <a:rPr kumimoji="1" lang="zh-CN" altLang="en-US" sz="1600" b="1">
                <a:latin typeface="Times New Roman" pitchFamily="18" charset="0"/>
              </a:rPr>
              <a:t>立即数或地址</a:t>
            </a:r>
          </a:p>
        </p:txBody>
      </p:sp>
      <p:sp>
        <p:nvSpPr>
          <p:cNvPr id="35" name="标题 1">
            <a:extLst>
              <a:ext uri="{FF2B5EF4-FFF2-40B4-BE49-F238E27FC236}">
                <a16:creationId xmlns:a16="http://schemas.microsoft.com/office/drawing/2014/main" id="{F05BD3DC-C525-4862-83F1-2D4083DCF31C}"/>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
        <p:nvSpPr>
          <p:cNvPr id="26" name="Rectangle 5">
            <a:extLst>
              <a:ext uri="{FF2B5EF4-FFF2-40B4-BE49-F238E27FC236}">
                <a16:creationId xmlns:a16="http://schemas.microsoft.com/office/drawing/2014/main" id="{35BB983F-EF76-42A9-AB38-2BD7085B9653}"/>
              </a:ext>
            </a:extLst>
          </p:cNvPr>
          <p:cNvSpPr txBox="1">
            <a:spLocks noChangeArrowheads="1"/>
          </p:cNvSpPr>
          <p:nvPr/>
        </p:nvSpPr>
        <p:spPr bwMode="auto">
          <a:xfrm>
            <a:off x="2884766" y="3121329"/>
            <a:ext cx="4824536" cy="3935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en-US" altLang="zh-CN" sz="1600" b="1" kern="0" dirty="0">
                <a:solidFill>
                  <a:srgbClr val="FF0000"/>
                </a:solidFill>
              </a:rPr>
              <a:t>n=0</a:t>
            </a:r>
            <a:r>
              <a:rPr lang="zh-CN" altLang="en-US" sz="1600" b="1" kern="0" dirty="0">
                <a:solidFill>
                  <a:srgbClr val="FF0000"/>
                </a:solidFill>
              </a:rPr>
              <a:t>，</a:t>
            </a:r>
            <a:r>
              <a:rPr lang="en-US" altLang="zh-CN" sz="1600" b="1" kern="0" dirty="0">
                <a:solidFill>
                  <a:srgbClr val="FF0000"/>
                </a:solidFill>
              </a:rPr>
              <a:t>1</a:t>
            </a:r>
            <a:r>
              <a:rPr lang="zh-CN" altLang="en-US" sz="1600" b="1" kern="0" dirty="0">
                <a:solidFill>
                  <a:srgbClr val="FF0000"/>
                </a:solidFill>
              </a:rPr>
              <a:t>，</a:t>
            </a:r>
            <a:r>
              <a:rPr lang="en-US" altLang="zh-CN" sz="1600" b="1" kern="0" dirty="0">
                <a:solidFill>
                  <a:srgbClr val="FF0000"/>
                </a:solidFill>
              </a:rPr>
              <a:t>2</a:t>
            </a:r>
            <a:r>
              <a:rPr lang="zh-CN" altLang="en-US" sz="1600" b="1" kern="0" dirty="0">
                <a:solidFill>
                  <a:srgbClr val="FF0000"/>
                </a:solidFill>
              </a:rPr>
              <a:t>，</a:t>
            </a:r>
            <a:r>
              <a:rPr lang="en-US" altLang="zh-CN" sz="1600" b="1" kern="0" dirty="0">
                <a:solidFill>
                  <a:srgbClr val="FF0000"/>
                </a:solidFill>
              </a:rPr>
              <a:t>3…7</a:t>
            </a:r>
            <a:r>
              <a:rPr lang="zh-CN" altLang="en-US" sz="1600" b="1" kern="0" dirty="0">
                <a:solidFill>
                  <a:srgbClr val="FF0000"/>
                </a:solidFill>
              </a:rPr>
              <a:t>   由</a:t>
            </a:r>
            <a:r>
              <a:rPr lang="zh-CN" altLang="en-US" sz="1600" b="1" kern="0" dirty="0"/>
              <a:t>指令代码中的</a:t>
            </a:r>
            <a:r>
              <a:rPr lang="en-US" altLang="zh-CN" sz="1600" b="1" kern="0" dirty="0"/>
              <a:t> r </a:t>
            </a:r>
            <a:r>
              <a:rPr lang="en-US" altLang="zh-CN" sz="1600" b="1" kern="0" dirty="0" err="1"/>
              <a:t>r</a:t>
            </a:r>
            <a:r>
              <a:rPr lang="en-US" altLang="zh-CN" sz="1600" b="1" kern="0" dirty="0"/>
              <a:t> </a:t>
            </a:r>
            <a:r>
              <a:rPr lang="en-US" altLang="zh-CN" sz="1600" b="1" kern="0" dirty="0" err="1"/>
              <a:t>r</a:t>
            </a:r>
            <a:r>
              <a:rPr lang="zh-CN" altLang="en-US" sz="1600" b="1" kern="0" dirty="0"/>
              <a:t>确定</a:t>
            </a:r>
            <a:r>
              <a:rPr lang="en-US" altLang="zh-CN" sz="1600" b="1" kern="0" dirty="0"/>
              <a:t> </a:t>
            </a:r>
          </a:p>
        </p:txBody>
      </p:sp>
      <p:sp>
        <p:nvSpPr>
          <p:cNvPr id="2" name="矩形 1">
            <a:extLst>
              <a:ext uri="{FF2B5EF4-FFF2-40B4-BE49-F238E27FC236}">
                <a16:creationId xmlns:a16="http://schemas.microsoft.com/office/drawing/2014/main" id="{8F571B2C-343F-4C7C-9A0F-126F25B7FA68}"/>
              </a:ext>
            </a:extLst>
          </p:cNvPr>
          <p:cNvSpPr/>
          <p:nvPr/>
        </p:nvSpPr>
        <p:spPr>
          <a:xfrm>
            <a:off x="2382950" y="4398860"/>
            <a:ext cx="5185231" cy="338554"/>
          </a:xfrm>
          <a:prstGeom prst="rect">
            <a:avLst/>
          </a:prstGeom>
        </p:spPr>
        <p:txBody>
          <a:bodyPr wrap="square">
            <a:spAutoFit/>
          </a:bodyPr>
          <a:lstStyle/>
          <a:p>
            <a:pPr>
              <a:spcBef>
                <a:spcPct val="20000"/>
              </a:spcBef>
              <a:buClr>
                <a:schemeClr val="accent2"/>
              </a:buClr>
            </a:pPr>
            <a:r>
              <a:rPr lang="zh-CN" altLang="en-US" sz="1600" b="1" dirty="0">
                <a:solidFill>
                  <a:srgbClr val="3333FF"/>
                </a:solidFill>
              </a:rPr>
              <a:t>例如： </a:t>
            </a:r>
            <a:r>
              <a:rPr lang="en-US" altLang="zh-CN" sz="1600" b="1" dirty="0">
                <a:solidFill>
                  <a:srgbClr val="3333FF"/>
                </a:solidFill>
              </a:rPr>
              <a:t>MOV     A,#0AH  </a:t>
            </a:r>
            <a:r>
              <a:rPr lang="zh-CN" altLang="en-US" sz="1600" b="1" kern="0" dirty="0"/>
              <a:t>指令代码：</a:t>
            </a:r>
            <a:r>
              <a:rPr lang="en-US" altLang="zh-CN" sz="1600" b="1" kern="0" dirty="0"/>
              <a:t>74  0A </a:t>
            </a:r>
            <a:endParaRPr lang="en-US" altLang="zh-CN" sz="1600" b="1" dirty="0">
              <a:solidFill>
                <a:srgbClr val="3333FF"/>
              </a:solidFill>
            </a:endParaRPr>
          </a:p>
        </p:txBody>
      </p:sp>
      <p:sp>
        <p:nvSpPr>
          <p:cNvPr id="34" name="AutoShape 5">
            <a:extLst>
              <a:ext uri="{FF2B5EF4-FFF2-40B4-BE49-F238E27FC236}">
                <a16:creationId xmlns:a16="http://schemas.microsoft.com/office/drawing/2014/main" id="{8F95F214-167A-4A66-921A-52350F1BDB92}"/>
              </a:ext>
            </a:extLst>
          </p:cNvPr>
          <p:cNvSpPr/>
          <p:nvPr/>
        </p:nvSpPr>
        <p:spPr>
          <a:xfrm>
            <a:off x="2111646" y="3779313"/>
            <a:ext cx="165341" cy="87221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6" name="AutoShape 5">
            <a:extLst>
              <a:ext uri="{FF2B5EF4-FFF2-40B4-BE49-F238E27FC236}">
                <a16:creationId xmlns:a16="http://schemas.microsoft.com/office/drawing/2014/main" id="{2A1D45DB-81EA-4838-8CA8-F3CFE9408E10}"/>
              </a:ext>
            </a:extLst>
          </p:cNvPr>
          <p:cNvSpPr/>
          <p:nvPr/>
        </p:nvSpPr>
        <p:spPr>
          <a:xfrm>
            <a:off x="2153896" y="4963684"/>
            <a:ext cx="165341" cy="87221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7" name="矩形 36">
            <a:extLst>
              <a:ext uri="{FF2B5EF4-FFF2-40B4-BE49-F238E27FC236}">
                <a16:creationId xmlns:a16="http://schemas.microsoft.com/office/drawing/2014/main" id="{4D306B42-3785-4325-AADC-025515CECBF3}"/>
              </a:ext>
            </a:extLst>
          </p:cNvPr>
          <p:cNvSpPr/>
          <p:nvPr/>
        </p:nvSpPr>
        <p:spPr>
          <a:xfrm>
            <a:off x="2439510" y="5722778"/>
            <a:ext cx="5516866" cy="338554"/>
          </a:xfrm>
          <a:prstGeom prst="rect">
            <a:avLst/>
          </a:prstGeom>
        </p:spPr>
        <p:txBody>
          <a:bodyPr wrap="square">
            <a:spAutoFit/>
          </a:bodyPr>
          <a:lstStyle/>
          <a:p>
            <a:pPr>
              <a:spcBef>
                <a:spcPct val="20000"/>
              </a:spcBef>
              <a:buClr>
                <a:schemeClr val="accent2"/>
              </a:buClr>
            </a:pPr>
            <a:r>
              <a:rPr lang="zh-CN" altLang="en-US" sz="1600" b="1" dirty="0">
                <a:solidFill>
                  <a:srgbClr val="3333FF"/>
                </a:solidFill>
              </a:rPr>
              <a:t>例如： </a:t>
            </a:r>
            <a:r>
              <a:rPr lang="en-US" altLang="zh-CN" sz="1600" b="1" dirty="0">
                <a:solidFill>
                  <a:srgbClr val="3333FF"/>
                </a:solidFill>
              </a:rPr>
              <a:t>MOV     04H,#0AH   </a:t>
            </a:r>
            <a:r>
              <a:rPr lang="zh-CN" altLang="en-US" sz="1600" b="1" kern="0" dirty="0"/>
              <a:t>指令代码：</a:t>
            </a:r>
            <a:r>
              <a:rPr lang="en-US" altLang="zh-CN" sz="1600" b="1" kern="0" dirty="0"/>
              <a:t>75  04  0A </a:t>
            </a:r>
            <a:endParaRPr lang="en-US" altLang="zh-CN" sz="1600" b="1" dirty="0">
              <a:solidFill>
                <a:srgbClr val="3333FF"/>
              </a:solidFill>
            </a:endParaRPr>
          </a:p>
        </p:txBody>
      </p:sp>
    </p:spTree>
  </p:cSld>
  <p:clrMapOvr>
    <a:masterClrMapping/>
  </p:clrMapOvr>
  <mc:AlternateContent xmlns:mc="http://schemas.openxmlformats.org/markup-compatibility/2006" xmlns:p14="http://schemas.microsoft.com/office/powerpoint/2010/main">
    <mc:Choice Requires="p14">
      <p:transition p14:dur="0" advTm="281817"/>
    </mc:Choice>
    <mc:Fallback xmlns="">
      <p:transition advTm="281817"/>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7"/>
          <p:cNvSpPr>
            <a:spLocks noChangeArrowheads="1"/>
          </p:cNvSpPr>
          <p:nvPr/>
        </p:nvSpPr>
        <p:spPr bwMode="auto">
          <a:xfrm>
            <a:off x="128904" y="1415124"/>
            <a:ext cx="3795024" cy="461665"/>
          </a:xfrm>
          <a:prstGeom prst="rect">
            <a:avLst/>
          </a:prstGeom>
          <a:noFill/>
          <a:ln w="12700" cap="sq">
            <a:noFill/>
            <a:miter lim="800000"/>
            <a:headEnd type="none" w="sm" len="sm"/>
            <a:tailEnd type="none" w="sm" len="sm"/>
          </a:ln>
        </p:spPr>
        <p:txBody>
          <a:bodyPr wrap="square">
            <a:spAutoFit/>
          </a:bodyPr>
          <a:lstStyle/>
          <a:p>
            <a:pPr eaLnBrk="0" hangingPunct="0"/>
            <a:r>
              <a:rPr kumimoji="1" lang="en-US" altLang="zh-CN" sz="2400" dirty="0">
                <a:solidFill>
                  <a:srgbClr val="3333FF"/>
                </a:solidFill>
                <a:latin typeface="Times New Roman" pitchFamily="18" charset="0"/>
              </a:rPr>
              <a:t> </a:t>
            </a:r>
            <a:r>
              <a:rPr kumimoji="1" lang="en-US" altLang="zh-CN" sz="2400" b="1" dirty="0">
                <a:solidFill>
                  <a:srgbClr val="3333FF"/>
                </a:solidFill>
                <a:latin typeface="Times New Roman" pitchFamily="18" charset="0"/>
              </a:rPr>
              <a:t>(2) </a:t>
            </a:r>
            <a:r>
              <a:rPr kumimoji="1" lang="zh-CN" altLang="en-US" sz="2400" b="1" dirty="0">
                <a:solidFill>
                  <a:srgbClr val="3333FF"/>
                </a:solidFill>
                <a:latin typeface="Times New Roman" pitchFamily="18" charset="0"/>
              </a:rPr>
              <a:t>短转移指令</a:t>
            </a:r>
            <a:r>
              <a:rPr kumimoji="1" lang="en-US" altLang="zh-CN" sz="2400" b="1" dirty="0">
                <a:solidFill>
                  <a:srgbClr val="C00000"/>
                </a:solidFill>
                <a:latin typeface="Times New Roman" pitchFamily="18" charset="0"/>
              </a:rPr>
              <a:t>(</a:t>
            </a:r>
            <a:r>
              <a:rPr kumimoji="1" lang="zh-CN" altLang="en-US" sz="2400" b="1" dirty="0">
                <a:solidFill>
                  <a:srgbClr val="C00000"/>
                </a:solidFill>
                <a:latin typeface="Times New Roman" pitchFamily="18" charset="0"/>
              </a:rPr>
              <a:t>绝对转移</a:t>
            </a:r>
            <a:r>
              <a:rPr kumimoji="1" lang="en-US" altLang="zh-CN" sz="2400" b="1" dirty="0">
                <a:solidFill>
                  <a:srgbClr val="C00000"/>
                </a:solidFill>
                <a:latin typeface="Times New Roman" pitchFamily="18" charset="0"/>
              </a:rPr>
              <a:t>)</a:t>
            </a:r>
            <a:endParaRPr kumimoji="1" lang="zh-CN" altLang="en-US" sz="2400" b="1" dirty="0">
              <a:solidFill>
                <a:srgbClr val="C00000"/>
              </a:solidFill>
              <a:latin typeface="Times New Roman" pitchFamily="18" charset="0"/>
            </a:endParaRPr>
          </a:p>
        </p:txBody>
      </p:sp>
      <p:sp>
        <p:nvSpPr>
          <p:cNvPr id="1030" name="Text Box 8"/>
          <p:cNvSpPr txBox="1">
            <a:spLocks noChangeArrowheads="1"/>
          </p:cNvSpPr>
          <p:nvPr/>
        </p:nvSpPr>
        <p:spPr bwMode="auto">
          <a:xfrm>
            <a:off x="420685" y="2111554"/>
            <a:ext cx="8302625" cy="1109663"/>
          </a:xfrm>
          <a:prstGeom prst="rect">
            <a:avLst/>
          </a:prstGeom>
          <a:solidFill>
            <a:srgbClr val="FFFF00"/>
          </a:solidFill>
          <a:ln w="12700" cap="sq">
            <a:solidFill>
              <a:schemeClr val="hlink"/>
            </a:solidFill>
            <a:miter lim="800000"/>
            <a:headEnd type="none" w="sm" len="sm"/>
            <a:tailEnd type="none" w="sm" len="sm"/>
          </a:ln>
        </p:spPr>
        <p:txBody>
          <a:bodyPr>
            <a:spAutoFit/>
          </a:bodyPr>
          <a:lstStyle/>
          <a:p>
            <a:pPr eaLnBrk="0" hangingPunct="0"/>
            <a:r>
              <a:rPr kumimoji="1" lang="en-US" altLang="zh-CN" sz="2200" b="1" dirty="0">
                <a:solidFill>
                  <a:srgbClr val="FF0000"/>
                </a:solidFill>
                <a:latin typeface="Times New Roman" pitchFamily="18" charset="0"/>
              </a:rPr>
              <a:t>AJMP</a:t>
            </a:r>
            <a:r>
              <a:rPr kumimoji="1" lang="en-US" altLang="zh-CN" sz="2200" b="1" dirty="0">
                <a:solidFill>
                  <a:srgbClr val="3333FF"/>
                </a:solidFill>
                <a:latin typeface="Times New Roman" pitchFamily="18" charset="0"/>
              </a:rPr>
              <a:t>	addr11;	a</a:t>
            </a:r>
            <a:r>
              <a:rPr kumimoji="1" lang="en-US" altLang="zh-CN" sz="2200" b="1" baseline="-25000" dirty="0">
                <a:solidFill>
                  <a:srgbClr val="3333FF"/>
                </a:solidFill>
                <a:latin typeface="Times New Roman" pitchFamily="18" charset="0"/>
              </a:rPr>
              <a:t>10</a:t>
            </a:r>
            <a:r>
              <a:rPr kumimoji="1" lang="en-US" altLang="zh-CN" sz="2200" b="1" dirty="0">
                <a:solidFill>
                  <a:srgbClr val="3333FF"/>
                </a:solidFill>
                <a:latin typeface="Times New Roman" pitchFamily="18" charset="0"/>
              </a:rPr>
              <a:t> a</a:t>
            </a:r>
            <a:r>
              <a:rPr kumimoji="1" lang="en-US" altLang="zh-CN" sz="2200" b="1" baseline="-25000" dirty="0">
                <a:solidFill>
                  <a:srgbClr val="3333FF"/>
                </a:solidFill>
                <a:latin typeface="Times New Roman" pitchFamily="18" charset="0"/>
              </a:rPr>
              <a:t>9</a:t>
            </a:r>
            <a:r>
              <a:rPr kumimoji="1" lang="en-US" altLang="zh-CN" sz="2200" b="1" dirty="0">
                <a:solidFill>
                  <a:srgbClr val="3333FF"/>
                </a:solidFill>
                <a:latin typeface="Times New Roman" pitchFamily="18" charset="0"/>
              </a:rPr>
              <a:t> a</a:t>
            </a:r>
            <a:r>
              <a:rPr kumimoji="1" lang="en-US" altLang="zh-CN" sz="2200" b="1" baseline="-25000" dirty="0">
                <a:solidFill>
                  <a:srgbClr val="3333FF"/>
                </a:solidFill>
                <a:latin typeface="Times New Roman" pitchFamily="18" charset="0"/>
              </a:rPr>
              <a:t>8</a:t>
            </a:r>
            <a:r>
              <a:rPr kumimoji="1" lang="en-US" altLang="zh-CN" sz="2200" b="1" dirty="0">
                <a:solidFill>
                  <a:srgbClr val="3333FF"/>
                </a:solidFill>
                <a:latin typeface="Times New Roman" pitchFamily="18" charset="0"/>
              </a:rPr>
              <a:t> 0   0001 	 </a:t>
            </a:r>
            <a:r>
              <a:rPr kumimoji="1" lang="zh-CN" altLang="en-US" sz="2200" b="1" dirty="0">
                <a:solidFill>
                  <a:srgbClr val="3333FF"/>
                </a:solidFill>
                <a:latin typeface="Times New Roman" pitchFamily="18" charset="0"/>
              </a:rPr>
              <a:t>先</a:t>
            </a:r>
            <a:r>
              <a:rPr kumimoji="1" lang="en-US" altLang="zh-CN" sz="2200" b="1" dirty="0">
                <a:solidFill>
                  <a:srgbClr val="3333FF"/>
                </a:solidFill>
                <a:latin typeface="Times New Roman" pitchFamily="18" charset="0"/>
              </a:rPr>
              <a:t>(PC)+2→PC</a:t>
            </a:r>
          </a:p>
          <a:p>
            <a:pPr eaLnBrk="0" hangingPunct="0"/>
            <a:r>
              <a:rPr kumimoji="1" lang="en-US" altLang="zh-CN" sz="2200" b="1" dirty="0">
                <a:solidFill>
                  <a:srgbClr val="3333FF"/>
                </a:solidFill>
                <a:latin typeface="Times New Roman" pitchFamily="18" charset="0"/>
              </a:rPr>
              <a:t>			a</a:t>
            </a:r>
            <a:r>
              <a:rPr kumimoji="1" lang="en-US" altLang="zh-CN" sz="2200" b="1" baseline="-25000" dirty="0">
                <a:solidFill>
                  <a:srgbClr val="3333FF"/>
                </a:solidFill>
                <a:latin typeface="Times New Roman" pitchFamily="18" charset="0"/>
              </a:rPr>
              <a:t>7</a:t>
            </a:r>
            <a:r>
              <a:rPr kumimoji="1" lang="en-US" altLang="zh-CN" sz="2200" b="1" dirty="0">
                <a:solidFill>
                  <a:srgbClr val="3333FF"/>
                </a:solidFill>
                <a:latin typeface="Times New Roman" pitchFamily="18" charset="0"/>
              </a:rPr>
              <a:t> -a</a:t>
            </a:r>
            <a:r>
              <a:rPr kumimoji="1" lang="en-US" altLang="zh-CN" sz="2200" b="1" baseline="-25000" dirty="0">
                <a:solidFill>
                  <a:srgbClr val="3333FF"/>
                </a:solidFill>
                <a:latin typeface="Times New Roman" pitchFamily="18" charset="0"/>
              </a:rPr>
              <a:t>0			</a:t>
            </a:r>
            <a:r>
              <a:rPr kumimoji="1" lang="zh-CN" altLang="en-US" sz="2200" b="1" dirty="0">
                <a:solidFill>
                  <a:srgbClr val="3333FF"/>
                </a:solidFill>
                <a:latin typeface="Times New Roman" pitchFamily="18" charset="0"/>
              </a:rPr>
              <a:t>后</a:t>
            </a:r>
            <a:r>
              <a:rPr kumimoji="1" lang="en-US" altLang="zh-CN" sz="2200" b="1" dirty="0">
                <a:solidFill>
                  <a:srgbClr val="3333FF"/>
                </a:solidFill>
                <a:latin typeface="Times New Roman" pitchFamily="18" charset="0"/>
              </a:rPr>
              <a:t>addr11 → PC</a:t>
            </a:r>
            <a:r>
              <a:rPr kumimoji="1" lang="en-US" altLang="zh-CN" sz="2200" b="1" baseline="-25000" dirty="0">
                <a:solidFill>
                  <a:srgbClr val="3333FF"/>
                </a:solidFill>
                <a:latin typeface="Times New Roman" pitchFamily="18" charset="0"/>
              </a:rPr>
              <a:t>10-0</a:t>
            </a:r>
          </a:p>
          <a:p>
            <a:pPr eaLnBrk="0" hangingPunct="0"/>
            <a:r>
              <a:rPr kumimoji="1" lang="en-US" altLang="zh-CN" sz="2200" b="1" dirty="0">
                <a:solidFill>
                  <a:srgbClr val="3333FF"/>
                </a:solidFill>
                <a:latin typeface="Times New Roman" pitchFamily="18" charset="0"/>
              </a:rPr>
              <a:t>						 (PC</a:t>
            </a:r>
            <a:r>
              <a:rPr kumimoji="1" lang="en-US" altLang="zh-CN" sz="2200" b="1" baseline="-25000" dirty="0">
                <a:solidFill>
                  <a:srgbClr val="3333FF"/>
                </a:solidFill>
                <a:latin typeface="Times New Roman" pitchFamily="18" charset="0"/>
              </a:rPr>
              <a:t>15-11</a:t>
            </a:r>
            <a:r>
              <a:rPr kumimoji="1" lang="en-US" altLang="zh-CN" sz="2200" b="1" dirty="0">
                <a:solidFill>
                  <a:srgbClr val="3333FF"/>
                </a:solidFill>
                <a:latin typeface="Times New Roman" pitchFamily="18" charset="0"/>
              </a:rPr>
              <a:t>)</a:t>
            </a:r>
            <a:r>
              <a:rPr kumimoji="1" lang="zh-CN" altLang="en-US" sz="2200" b="1" dirty="0">
                <a:solidFill>
                  <a:srgbClr val="3333FF"/>
                </a:solidFill>
                <a:latin typeface="Times New Roman" pitchFamily="18" charset="0"/>
              </a:rPr>
              <a:t>不变</a:t>
            </a:r>
          </a:p>
        </p:txBody>
      </p:sp>
      <mc:AlternateContent xmlns:mc="http://schemas.openxmlformats.org/markup-compatibility/2006" xmlns:p14="http://schemas.microsoft.com/office/powerpoint/2010/main">
        <mc:Choice Requires="p14">
          <p:contentPart p14:bwMode="auto" r:id="rId2">
            <p14:nvContentPartPr>
              <p14:cNvPr id="1026" name="Ink 15"/>
              <p14:cNvContentPartPr>
                <a14:cpLocks xmlns:a14="http://schemas.microsoft.com/office/drawing/2010/main" noRot="1" noChangeAspect="1" noEditPoints="1" noChangeArrowheads="1" noChangeShapeType="1"/>
              </p14:cNvContentPartPr>
              <p14:nvPr/>
            </p14:nvContentPartPr>
            <p14:xfrm>
              <a:off x="18791238" y="30916563"/>
              <a:ext cx="0" cy="0"/>
            </p14:xfrm>
          </p:contentPart>
        </mc:Choice>
        <mc:Fallback xmlns="">
          <p:pic>
            <p:nvPicPr>
              <p:cNvPr id="1026" name="Ink 15"/>
              <p:cNvPicPr>
                <a:picLocks noRot="1" noChangeAspect="1" noEditPoints="1" noChangeArrowheads="1" noChangeShapeType="1"/>
              </p:cNvPicPr>
              <p:nvPr/>
            </p:nvPicPr>
            <p:blipFill>
              <a:blip r:embed="rId3"/>
              <a:stretch>
                <a:fillRect/>
              </a:stretch>
            </p:blipFill>
            <p:spPr>
              <a:xfrm>
                <a:off x="18791238" y="30916563"/>
                <a:ext cx="0" cy="0"/>
              </a:xfrm>
              <a:prstGeom prst="rect">
                <a:avLst/>
              </a:prstGeom>
            </p:spPr>
          </p:pic>
        </mc:Fallback>
      </mc:AlternateContent>
      <p:sp>
        <p:nvSpPr>
          <p:cNvPr id="8" name="日期占位符 3">
            <a:extLst>
              <a:ext uri="{FF2B5EF4-FFF2-40B4-BE49-F238E27FC236}">
                <a16:creationId xmlns:a16="http://schemas.microsoft.com/office/drawing/2014/main" id="{37429905-7870-45D7-B31F-53B0A9E3CCCB}"/>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10:24</a:t>
            </a:fld>
            <a:endParaRPr lang="en-US" altLang="zh-CN" dirty="0">
              <a:ea typeface="宋体" charset="-122"/>
            </a:endParaRPr>
          </a:p>
        </p:txBody>
      </p:sp>
      <p:sp>
        <p:nvSpPr>
          <p:cNvPr id="9" name="灯片编号占位符 5">
            <a:extLst>
              <a:ext uri="{FF2B5EF4-FFF2-40B4-BE49-F238E27FC236}">
                <a16:creationId xmlns:a16="http://schemas.microsoft.com/office/drawing/2014/main" id="{7A2CE0E6-34CA-41BE-B515-CC5318DD0472}"/>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110</a:t>
            </a:fld>
            <a:endParaRPr lang="en-US" altLang="zh-CN">
              <a:ea typeface="宋体" charset="-122"/>
            </a:endParaRPr>
          </a:p>
        </p:txBody>
      </p:sp>
      <p:pic>
        <p:nvPicPr>
          <p:cNvPr id="10" name="Picture 2" descr="c:\documents and settings\ibm\application data\360se6\User Data\temp\01300000323145123029807175635_s.jpg">
            <a:extLst>
              <a:ext uri="{FF2B5EF4-FFF2-40B4-BE49-F238E27FC236}">
                <a16:creationId xmlns:a16="http://schemas.microsoft.com/office/drawing/2014/main" id="{75B4EAA9-355D-4D40-82BA-FC650EDFCE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939DFFF-2EA6-4A75-A933-BAE4B0E69E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a:extLst>
              <a:ext uri="{FF2B5EF4-FFF2-40B4-BE49-F238E27FC236}">
                <a16:creationId xmlns:a16="http://schemas.microsoft.com/office/drawing/2014/main" id="{30C4849C-CF7B-43E5-9610-2666D72FF55B}"/>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3" name="Rectangle 2">
            <a:extLst>
              <a:ext uri="{FF2B5EF4-FFF2-40B4-BE49-F238E27FC236}">
                <a16:creationId xmlns:a16="http://schemas.microsoft.com/office/drawing/2014/main" id="{901A093D-818B-46F8-91D7-D8511AC626CE}"/>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14" name="Text Box 5">
            <a:extLst>
              <a:ext uri="{FF2B5EF4-FFF2-40B4-BE49-F238E27FC236}">
                <a16:creationId xmlns:a16="http://schemas.microsoft.com/office/drawing/2014/main" id="{AB7698CE-484F-4929-AC1F-F12F052B194D}"/>
              </a:ext>
            </a:extLst>
          </p:cNvPr>
          <p:cNvSpPr txBox="1">
            <a:spLocks noChangeArrowheads="1"/>
          </p:cNvSpPr>
          <p:nvPr/>
        </p:nvSpPr>
        <p:spPr bwMode="auto">
          <a:xfrm>
            <a:off x="473677" y="3605884"/>
            <a:ext cx="8196643" cy="1689373"/>
          </a:xfrm>
          <a:prstGeom prst="rect">
            <a:avLst/>
          </a:prstGeom>
          <a:solidFill>
            <a:schemeClr val="bg1"/>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指令提供</a:t>
            </a:r>
            <a:r>
              <a:rPr kumimoji="1" lang="en-US" altLang="zh-CN" b="1" dirty="0">
                <a:latin typeface="宋体" charset="-122"/>
              </a:rPr>
              <a:t>11</a:t>
            </a:r>
            <a:r>
              <a:rPr kumimoji="1" lang="zh-CN" altLang="en-US" b="1" dirty="0">
                <a:latin typeface="宋体" charset="-122"/>
              </a:rPr>
              <a:t>位目标地址，在指令的第</a:t>
            </a:r>
            <a:r>
              <a:rPr kumimoji="1" lang="en-US" altLang="zh-CN" b="1" dirty="0">
                <a:latin typeface="宋体" charset="-122"/>
              </a:rPr>
              <a:t>1</a:t>
            </a:r>
            <a:r>
              <a:rPr kumimoji="1" lang="zh-CN" altLang="en-US" b="1" dirty="0">
                <a:latin typeface="宋体" charset="-122"/>
              </a:rPr>
              <a:t>字节的高三位和第二字节</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因为指令</a:t>
            </a:r>
            <a:r>
              <a:rPr kumimoji="1" lang="en-US" altLang="zh-CN" b="1" dirty="0">
                <a:solidFill>
                  <a:srgbClr val="3333FF"/>
                </a:solidFill>
                <a:latin typeface="宋体" charset="-122"/>
              </a:rPr>
              <a:t>addr11</a:t>
            </a:r>
            <a:r>
              <a:rPr kumimoji="1" lang="zh-CN" altLang="en-US" b="1" dirty="0">
                <a:latin typeface="宋体" charset="-122"/>
              </a:rPr>
              <a:t>只提供低</a:t>
            </a:r>
            <a:r>
              <a:rPr kumimoji="1" lang="en-US" altLang="zh-CN" b="1" dirty="0">
                <a:latin typeface="宋体" charset="-122"/>
              </a:rPr>
              <a:t>11</a:t>
            </a:r>
            <a:r>
              <a:rPr kumimoji="1" lang="zh-CN" altLang="en-US" b="1" dirty="0">
                <a:latin typeface="宋体" charset="-122"/>
              </a:rPr>
              <a:t>位地址，</a:t>
            </a:r>
            <a:r>
              <a:rPr kumimoji="1" lang="zh-CN" altLang="en-US" b="1" dirty="0">
                <a:solidFill>
                  <a:srgbClr val="3333FF"/>
                </a:solidFill>
                <a:latin typeface="宋体" charset="-122"/>
              </a:rPr>
              <a:t>高</a:t>
            </a:r>
            <a:r>
              <a:rPr kumimoji="1" lang="en-US" altLang="zh-CN" b="1" dirty="0">
                <a:solidFill>
                  <a:srgbClr val="3333FF"/>
                </a:solidFill>
                <a:latin typeface="宋体" charset="-122"/>
              </a:rPr>
              <a:t>5</a:t>
            </a:r>
            <a:r>
              <a:rPr kumimoji="1" lang="zh-CN" altLang="en-US" b="1" dirty="0">
                <a:solidFill>
                  <a:srgbClr val="3333FF"/>
                </a:solidFill>
                <a:latin typeface="宋体" charset="-122"/>
              </a:rPr>
              <a:t>位为原</a:t>
            </a:r>
            <a:r>
              <a:rPr kumimoji="1" lang="en-US" altLang="zh-CN" b="1" dirty="0">
                <a:solidFill>
                  <a:srgbClr val="3333FF"/>
                </a:solidFill>
                <a:latin typeface="宋体" charset="-122"/>
              </a:rPr>
              <a:t>PC11-15</a:t>
            </a:r>
            <a:r>
              <a:rPr kumimoji="1" lang="zh-CN" altLang="en-US" b="1" dirty="0">
                <a:solidFill>
                  <a:srgbClr val="3333FF"/>
                </a:solidFill>
                <a:latin typeface="宋体" charset="-122"/>
              </a:rPr>
              <a:t>位值</a:t>
            </a:r>
            <a:r>
              <a:rPr kumimoji="1" lang="zh-CN" altLang="en-US" b="1" dirty="0">
                <a:latin typeface="宋体" charset="-122"/>
              </a:rPr>
              <a:t>，因此，转移的目标地址，必须在</a:t>
            </a:r>
            <a:r>
              <a:rPr kumimoji="1" lang="en-US" altLang="zh-CN" b="1" dirty="0">
                <a:latin typeface="宋体" charset="-122"/>
              </a:rPr>
              <a:t>AJMP</a:t>
            </a:r>
            <a:r>
              <a:rPr kumimoji="1" lang="zh-CN" altLang="en-US" b="1" dirty="0">
                <a:latin typeface="宋体" charset="-122"/>
              </a:rPr>
              <a:t>指令后面指令的第一个字节开始的同一</a:t>
            </a:r>
            <a:r>
              <a:rPr kumimoji="1" lang="en-US" altLang="zh-CN" b="1" dirty="0">
                <a:solidFill>
                  <a:srgbClr val="3333FF"/>
                </a:solidFill>
                <a:latin typeface="宋体" charset="-122"/>
              </a:rPr>
              <a:t>2K</a:t>
            </a:r>
            <a:r>
              <a:rPr kumimoji="1" lang="zh-CN" altLang="en-US" b="1" dirty="0">
                <a:solidFill>
                  <a:srgbClr val="3333FF"/>
                </a:solidFill>
                <a:latin typeface="宋体" charset="-122"/>
              </a:rPr>
              <a:t>字节范围内</a:t>
            </a:r>
            <a:r>
              <a:rPr kumimoji="1" lang="zh-CN" altLang="en-US" b="1" dirty="0">
                <a:latin typeface="宋体" charset="-122"/>
              </a:rPr>
              <a:t>。</a:t>
            </a:r>
            <a:endParaRPr kumimoji="1" lang="en-US" altLang="zh-CN" b="1" dirty="0">
              <a:latin typeface="宋体" charset="-122"/>
            </a:endParaRPr>
          </a:p>
        </p:txBody>
      </p:sp>
      <p:sp>
        <p:nvSpPr>
          <p:cNvPr id="15" name="矩形 14">
            <a:extLst>
              <a:ext uri="{FF2B5EF4-FFF2-40B4-BE49-F238E27FC236}">
                <a16:creationId xmlns:a16="http://schemas.microsoft.com/office/drawing/2014/main" id="{710CC5D2-8965-4A23-80AD-CCFA6AFA0E74}"/>
              </a:ext>
            </a:extLst>
          </p:cNvPr>
          <p:cNvSpPr/>
          <p:nvPr/>
        </p:nvSpPr>
        <p:spPr>
          <a:xfrm>
            <a:off x="4015654" y="1493781"/>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AJMP</a:t>
            </a:r>
            <a:endParaRPr lang="zh-CN" altLang="en-US" dirty="0">
              <a:solidFill>
                <a:srgbClr val="FF0000"/>
              </a:solidFill>
            </a:endParaRPr>
          </a:p>
        </p:txBody>
      </p:sp>
      <p:sp>
        <p:nvSpPr>
          <p:cNvPr id="16" name="矩形 15">
            <a:extLst>
              <a:ext uri="{FF2B5EF4-FFF2-40B4-BE49-F238E27FC236}">
                <a16:creationId xmlns:a16="http://schemas.microsoft.com/office/drawing/2014/main" id="{FD1320A6-06B1-4E94-A6C2-D59E6DB9B485}"/>
              </a:ext>
            </a:extLst>
          </p:cNvPr>
          <p:cNvSpPr/>
          <p:nvPr/>
        </p:nvSpPr>
        <p:spPr>
          <a:xfrm>
            <a:off x="6168224" y="1463336"/>
            <a:ext cx="2179958" cy="369332"/>
          </a:xfrm>
          <a:prstGeom prst="rect">
            <a:avLst/>
          </a:prstGeom>
        </p:spPr>
        <p:txBody>
          <a:bodyPr wrap="square">
            <a:spAutoFit/>
          </a:bodyPr>
          <a:lstStyle/>
          <a:p>
            <a:r>
              <a:rPr lang="en-US" altLang="zh-CN" b="1" dirty="0">
                <a:solidFill>
                  <a:srgbClr val="FF0000"/>
                </a:solidFill>
                <a:ea typeface="创艺简黑体" pitchFamily="2" charset="-122"/>
              </a:rPr>
              <a:t>A</a:t>
            </a:r>
            <a:r>
              <a:rPr lang="en-US" altLang="zh-CN" b="1" dirty="0">
                <a:solidFill>
                  <a:srgbClr val="3333FF"/>
                </a:solidFill>
                <a:ea typeface="创艺简黑体" pitchFamily="2" charset="-122"/>
              </a:rPr>
              <a:t>bsolute</a:t>
            </a:r>
            <a:r>
              <a:rPr lang="en-US" altLang="zh-CN" dirty="0"/>
              <a:t>  </a:t>
            </a:r>
            <a:r>
              <a:rPr lang="en-US" altLang="zh-CN" b="1" dirty="0" err="1">
                <a:solidFill>
                  <a:srgbClr val="FF0000"/>
                </a:solidFill>
                <a:ea typeface="创艺简黑体" pitchFamily="2" charset="-122"/>
              </a:rPr>
              <a:t>J</a:t>
            </a:r>
            <a:r>
              <a:rPr lang="en-US" altLang="zh-CN" b="1" dirty="0" err="1">
                <a:solidFill>
                  <a:srgbClr val="3333FF"/>
                </a:solidFill>
                <a:ea typeface="创艺简黑体" pitchFamily="2" charset="-122"/>
              </a:rPr>
              <a:t>u</a:t>
            </a:r>
            <a:r>
              <a:rPr lang="en-US" altLang="zh-CN" b="1" dirty="0" err="1">
                <a:solidFill>
                  <a:srgbClr val="FF0000"/>
                </a:solidFill>
                <a:ea typeface="创艺简黑体" pitchFamily="2" charset="-122"/>
              </a:rPr>
              <a:t>MP</a:t>
            </a:r>
            <a:endParaRPr lang="zh-CN" altLang="en-US" dirty="0">
              <a:solidFill>
                <a:srgbClr val="3333FF"/>
              </a:solidFill>
            </a:endParaRPr>
          </a:p>
        </p:txBody>
      </p:sp>
    </p:spTree>
  </p:cSld>
  <p:clrMapOvr>
    <a:masterClrMapping/>
  </p:clrMapOvr>
  <p:transition>
    <p:cut thruBlk="1"/>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1026"/>
          <p:cNvSpPr txBox="1">
            <a:spLocks noChangeArrowheads="1"/>
          </p:cNvSpPr>
          <p:nvPr/>
        </p:nvSpPr>
        <p:spPr bwMode="auto">
          <a:xfrm>
            <a:off x="669925" y="1319213"/>
            <a:ext cx="7864475" cy="2717800"/>
          </a:xfrm>
          <a:prstGeom prst="rect">
            <a:avLst/>
          </a:prstGeom>
          <a:solidFill>
            <a:srgbClr val="FFFFCC"/>
          </a:solidFill>
          <a:ln w="12700" cap="sq">
            <a:noFill/>
            <a:miter lim="800000"/>
            <a:headEnd type="none" w="sm" len="sm"/>
            <a:tailEnd type="none" w="sm" len="sm"/>
          </a:ln>
        </p:spPr>
        <p:txBody>
          <a:bodyPr>
            <a:spAutoFit/>
          </a:bodyPr>
          <a:lstStyle/>
          <a:p>
            <a:pPr eaLnBrk="0" hangingPunct="0"/>
            <a:r>
              <a:rPr kumimoji="1" lang="zh-CN" altLang="en-US" sz="2200" b="1" dirty="0">
                <a:latin typeface="Times New Roman" pitchFamily="18" charset="0"/>
              </a:rPr>
              <a:t>例</a:t>
            </a:r>
            <a:r>
              <a:rPr kumimoji="1" lang="en-US" altLang="zh-CN" sz="2200" b="1" dirty="0">
                <a:latin typeface="Times New Roman" pitchFamily="18" charset="0"/>
              </a:rPr>
              <a:t>1:          ORG	0500H</a:t>
            </a:r>
          </a:p>
          <a:p>
            <a:pPr eaLnBrk="0" hangingPunct="0"/>
            <a:r>
              <a:rPr kumimoji="1" lang="en-US" altLang="zh-CN" sz="2200" b="1" dirty="0">
                <a:latin typeface="Times New Roman" pitchFamily="18" charset="0"/>
              </a:rPr>
              <a:t>0500H:	    </a:t>
            </a:r>
            <a:r>
              <a:rPr kumimoji="1" lang="en-US" altLang="zh-CN" sz="2200" b="1" dirty="0">
                <a:solidFill>
                  <a:srgbClr val="FF0000"/>
                </a:solidFill>
                <a:latin typeface="Times New Roman" pitchFamily="18" charset="0"/>
              </a:rPr>
              <a:t>AJMP</a:t>
            </a:r>
            <a:r>
              <a:rPr kumimoji="1" lang="en-US" altLang="zh-CN" sz="2200" b="1" dirty="0">
                <a:latin typeface="Times New Roman" pitchFamily="18" charset="0"/>
              </a:rPr>
              <a:t>	0703H ; </a:t>
            </a:r>
            <a:r>
              <a:rPr kumimoji="1" lang="en-US" altLang="zh-CN" sz="1600" b="1" dirty="0">
                <a:latin typeface="Times New Roman" pitchFamily="18" charset="0"/>
              </a:rPr>
              <a:t>0703H=0000 0</a:t>
            </a:r>
            <a:r>
              <a:rPr kumimoji="1" lang="en-US" altLang="zh-CN" sz="1600" b="1" dirty="0">
                <a:solidFill>
                  <a:srgbClr val="FF0000"/>
                </a:solidFill>
                <a:latin typeface="Times New Roman" pitchFamily="18" charset="0"/>
              </a:rPr>
              <a:t>111 0000 0011</a:t>
            </a:r>
            <a:r>
              <a:rPr kumimoji="1" lang="en-US" altLang="zh-CN" sz="1600" b="1" dirty="0">
                <a:latin typeface="Times New Roman" pitchFamily="18" charset="0"/>
              </a:rPr>
              <a:t> B</a:t>
            </a:r>
          </a:p>
          <a:p>
            <a:pPr eaLnBrk="0" hangingPunct="0"/>
            <a:r>
              <a:rPr kumimoji="1" lang="en-US" altLang="zh-CN" sz="1600" b="1" dirty="0">
                <a:latin typeface="Times New Roman" pitchFamily="18" charset="0"/>
              </a:rPr>
              <a:t>			                  ;Addr11=        </a:t>
            </a:r>
            <a:r>
              <a:rPr kumimoji="1" lang="en-US" altLang="zh-CN" sz="1600" b="1" dirty="0">
                <a:solidFill>
                  <a:srgbClr val="FF0000"/>
                </a:solidFill>
                <a:latin typeface="Times New Roman" pitchFamily="18" charset="0"/>
              </a:rPr>
              <a:t>  111 0000 0011</a:t>
            </a:r>
            <a:r>
              <a:rPr kumimoji="1" lang="en-US" altLang="zh-CN" sz="1600" b="1" dirty="0">
                <a:latin typeface="Times New Roman" pitchFamily="18" charset="0"/>
              </a:rPr>
              <a:t> B</a:t>
            </a:r>
          </a:p>
          <a:p>
            <a:pPr eaLnBrk="0" hangingPunct="0"/>
            <a:r>
              <a:rPr kumimoji="1" lang="en-US" altLang="zh-CN" sz="1600" b="1" dirty="0">
                <a:latin typeface="Times New Roman" pitchFamily="18" charset="0"/>
              </a:rPr>
              <a:t>				;</a:t>
            </a:r>
            <a:r>
              <a:rPr kumimoji="1" lang="zh-CN" altLang="en-US" sz="1600" b="1" dirty="0">
                <a:latin typeface="Times New Roman" pitchFamily="18" charset="0"/>
              </a:rPr>
              <a:t>指令地址</a:t>
            </a:r>
            <a:r>
              <a:rPr kumimoji="1" lang="en-US" altLang="zh-CN" sz="1600" b="1" dirty="0">
                <a:latin typeface="Times New Roman" pitchFamily="18" charset="0"/>
              </a:rPr>
              <a:t>PC=0500H		                 				 ; </a:t>
            </a:r>
            <a:r>
              <a:rPr kumimoji="1" lang="zh-CN" altLang="en-US" sz="1600" b="1" dirty="0">
                <a:latin typeface="Times New Roman" pitchFamily="18" charset="0"/>
              </a:rPr>
              <a:t>即：</a:t>
            </a:r>
            <a:r>
              <a:rPr kumimoji="1" lang="en-US" altLang="zh-CN" sz="1600" b="1" dirty="0">
                <a:latin typeface="Times New Roman" pitchFamily="18" charset="0"/>
              </a:rPr>
              <a:t>PC =0000 0101 0000 0000B					 ; </a:t>
            </a:r>
            <a:r>
              <a:rPr kumimoji="1" lang="zh-CN" altLang="en-US" sz="1600" b="1" dirty="0">
                <a:latin typeface="Times New Roman" pitchFamily="18" charset="0"/>
              </a:rPr>
              <a:t>该指令为二字节指令在执行时先</a:t>
            </a:r>
            <a:r>
              <a:rPr kumimoji="1" lang="en-US" altLang="zh-CN" sz="1600" b="1" dirty="0">
                <a:latin typeface="Times New Roman" pitchFamily="18" charset="0"/>
              </a:rPr>
              <a:t>PC+2,</a:t>
            </a:r>
            <a:r>
              <a:rPr kumimoji="1" lang="zh-CN" altLang="en-US" sz="1600" b="1" dirty="0">
                <a:latin typeface="Times New Roman" pitchFamily="18" charset="0"/>
              </a:rPr>
              <a:t>（</a:t>
            </a:r>
            <a:r>
              <a:rPr kumimoji="1" lang="en-US" altLang="zh-CN" sz="1600" b="1" dirty="0">
                <a:latin typeface="Times New Roman" pitchFamily="18" charset="0"/>
              </a:rPr>
              <a:t>PC=0502H=</a:t>
            </a:r>
            <a:r>
              <a:rPr kumimoji="1" lang="en-US" altLang="zh-CN" sz="1600" b="1" dirty="0">
                <a:solidFill>
                  <a:schemeClr val="hlink"/>
                </a:solidFill>
                <a:latin typeface="Times New Roman" pitchFamily="18" charset="0"/>
              </a:rPr>
              <a:t>0000 0</a:t>
            </a:r>
            <a:r>
              <a:rPr kumimoji="1" lang="en-US" altLang="zh-CN" sz="1600" b="1" dirty="0">
                <a:latin typeface="Times New Roman" pitchFamily="18" charset="0"/>
              </a:rPr>
              <a:t>101 0000 0010B,PC</a:t>
            </a:r>
            <a:r>
              <a:rPr kumimoji="1" lang="zh-CN" altLang="en-US" sz="1600" b="1" dirty="0">
                <a:latin typeface="Times New Roman" pitchFamily="18" charset="0"/>
              </a:rPr>
              <a:t>的高五位为：</a:t>
            </a:r>
            <a:r>
              <a:rPr kumimoji="1" lang="en-US" altLang="zh-CN" sz="1600" b="1" dirty="0">
                <a:solidFill>
                  <a:schemeClr val="hlink"/>
                </a:solidFill>
                <a:latin typeface="Times New Roman" pitchFamily="18" charset="0"/>
              </a:rPr>
              <a:t>0000 0</a:t>
            </a:r>
            <a:r>
              <a:rPr kumimoji="1" lang="en-US" altLang="zh-CN" sz="1600" b="1" dirty="0">
                <a:latin typeface="Times New Roman" pitchFamily="18" charset="0"/>
              </a:rPr>
              <a:t>B ,</a:t>
            </a:r>
            <a:r>
              <a:rPr kumimoji="1" lang="zh-CN" altLang="en-US" sz="1600" b="1" dirty="0">
                <a:latin typeface="Times New Roman" pitchFamily="18" charset="0"/>
              </a:rPr>
              <a:t>于</a:t>
            </a:r>
            <a:r>
              <a:rPr kumimoji="1" lang="en-US" altLang="zh-CN" sz="1600" b="1" dirty="0">
                <a:latin typeface="Times New Roman" pitchFamily="18" charset="0"/>
              </a:rPr>
              <a:t>0703H</a:t>
            </a:r>
            <a:r>
              <a:rPr kumimoji="1" lang="zh-CN" altLang="en-US" sz="1600" b="1" dirty="0">
                <a:latin typeface="Times New Roman" pitchFamily="18" charset="0"/>
              </a:rPr>
              <a:t>的高五位相同，在同一个</a:t>
            </a:r>
            <a:r>
              <a:rPr kumimoji="1" lang="en-US" altLang="zh-CN" sz="1600" b="1" dirty="0">
                <a:latin typeface="Times New Roman" pitchFamily="18" charset="0"/>
              </a:rPr>
              <a:t>2k</a:t>
            </a:r>
            <a:r>
              <a:rPr kumimoji="1" lang="zh-CN" altLang="en-US" sz="1600" b="1" dirty="0">
                <a:latin typeface="Times New Roman" pitchFamily="18" charset="0"/>
              </a:rPr>
              <a:t>范围内。）然后将</a:t>
            </a:r>
            <a:r>
              <a:rPr kumimoji="1" lang="en-US" altLang="zh-CN" sz="1600" b="1" dirty="0">
                <a:latin typeface="Times New Roman" pitchFamily="18" charset="0"/>
              </a:rPr>
              <a:t>Addr11</a:t>
            </a:r>
            <a:r>
              <a:rPr kumimoji="1" lang="zh-CN" altLang="en-US" sz="1600" b="1" dirty="0">
                <a:latin typeface="Times New Roman" pitchFamily="18" charset="0"/>
              </a:rPr>
              <a:t>送</a:t>
            </a:r>
            <a:r>
              <a:rPr kumimoji="1" lang="en-US" altLang="zh-CN" sz="1600" b="1" dirty="0">
                <a:latin typeface="Times New Roman" pitchFamily="18" charset="0"/>
              </a:rPr>
              <a:t>PC</a:t>
            </a:r>
            <a:r>
              <a:rPr kumimoji="1" lang="zh-CN" altLang="en-US" sz="1600" b="1" dirty="0">
                <a:latin typeface="Times New Roman" pitchFamily="18" charset="0"/>
              </a:rPr>
              <a:t>的低</a:t>
            </a:r>
            <a:r>
              <a:rPr kumimoji="1" lang="en-US" altLang="zh-CN" sz="1600" b="1" dirty="0">
                <a:latin typeface="Times New Roman" pitchFamily="18" charset="0"/>
              </a:rPr>
              <a:t>11</a:t>
            </a:r>
            <a:r>
              <a:rPr kumimoji="1" lang="zh-CN" altLang="en-US" sz="1600" b="1" dirty="0">
                <a:latin typeface="Times New Roman" pitchFamily="18" charset="0"/>
              </a:rPr>
              <a:t>位：</a:t>
            </a:r>
            <a:r>
              <a:rPr kumimoji="1" lang="en-US" altLang="zh-CN" sz="1600" b="1" dirty="0">
                <a:latin typeface="Times New Roman" pitchFamily="18" charset="0"/>
              </a:rPr>
              <a:t>PC= </a:t>
            </a:r>
            <a:r>
              <a:rPr kumimoji="1" lang="en-US" altLang="zh-CN" sz="1600" b="1" dirty="0">
                <a:solidFill>
                  <a:schemeClr val="hlink"/>
                </a:solidFill>
                <a:latin typeface="Times New Roman" pitchFamily="18" charset="0"/>
              </a:rPr>
              <a:t>0000 0 </a:t>
            </a:r>
            <a:r>
              <a:rPr kumimoji="1" lang="en-US" altLang="zh-CN" sz="1600" b="1" dirty="0">
                <a:solidFill>
                  <a:srgbClr val="FF0000"/>
                </a:solidFill>
                <a:latin typeface="Times New Roman" pitchFamily="18" charset="0"/>
              </a:rPr>
              <a:t>111 0000 0011</a:t>
            </a:r>
            <a:r>
              <a:rPr kumimoji="1" lang="en-US" altLang="zh-CN" sz="1600" b="1" dirty="0">
                <a:latin typeface="Times New Roman" pitchFamily="18" charset="0"/>
              </a:rPr>
              <a:t> B.</a:t>
            </a:r>
          </a:p>
          <a:p>
            <a:pPr eaLnBrk="0" hangingPunct="0"/>
            <a:r>
              <a:rPr kumimoji="1" lang="zh-CN" altLang="en-US" sz="1600" b="1" dirty="0">
                <a:latin typeface="Times New Roman" pitchFamily="18" charset="0"/>
              </a:rPr>
              <a:t>指令的机器码：</a:t>
            </a:r>
            <a:r>
              <a:rPr kumimoji="1" lang="en-US" altLang="zh-CN" sz="1600" b="1" dirty="0">
                <a:solidFill>
                  <a:srgbClr val="3333FF"/>
                </a:solidFill>
                <a:latin typeface="华文中宋" pitchFamily="2" charset="-122"/>
                <a:ea typeface="华文中宋" pitchFamily="2" charset="-122"/>
              </a:rPr>
              <a:t>a</a:t>
            </a:r>
            <a:r>
              <a:rPr kumimoji="1" lang="en-US" altLang="zh-CN" sz="1600" b="1" baseline="-25000" dirty="0">
                <a:solidFill>
                  <a:srgbClr val="3333FF"/>
                </a:solidFill>
                <a:latin typeface="华文中宋" pitchFamily="2" charset="-122"/>
                <a:ea typeface="华文中宋" pitchFamily="2" charset="-122"/>
              </a:rPr>
              <a:t>10</a:t>
            </a:r>
            <a:r>
              <a:rPr kumimoji="1" lang="en-US" altLang="zh-CN" sz="1600" b="1" dirty="0">
                <a:solidFill>
                  <a:srgbClr val="3333FF"/>
                </a:solidFill>
                <a:latin typeface="华文中宋" pitchFamily="2" charset="-122"/>
                <a:ea typeface="华文中宋" pitchFamily="2" charset="-122"/>
              </a:rPr>
              <a:t> a</a:t>
            </a:r>
            <a:r>
              <a:rPr kumimoji="1" lang="en-US" altLang="zh-CN" sz="1600" b="1" baseline="-25000" dirty="0">
                <a:solidFill>
                  <a:srgbClr val="3333FF"/>
                </a:solidFill>
                <a:latin typeface="华文中宋" pitchFamily="2" charset="-122"/>
                <a:ea typeface="华文中宋" pitchFamily="2" charset="-122"/>
              </a:rPr>
              <a:t>9</a:t>
            </a:r>
            <a:r>
              <a:rPr kumimoji="1" lang="en-US" altLang="zh-CN" sz="1600" b="1" dirty="0">
                <a:solidFill>
                  <a:srgbClr val="3333FF"/>
                </a:solidFill>
                <a:latin typeface="华文中宋" pitchFamily="2" charset="-122"/>
                <a:ea typeface="华文中宋" pitchFamily="2" charset="-122"/>
              </a:rPr>
              <a:t> a</a:t>
            </a:r>
            <a:r>
              <a:rPr kumimoji="1" lang="en-US" altLang="zh-CN" sz="1600" b="1" baseline="-25000" dirty="0">
                <a:solidFill>
                  <a:srgbClr val="3333FF"/>
                </a:solidFill>
                <a:latin typeface="华文中宋" pitchFamily="2" charset="-122"/>
                <a:ea typeface="华文中宋" pitchFamily="2" charset="-122"/>
              </a:rPr>
              <a:t>8</a:t>
            </a:r>
            <a:r>
              <a:rPr kumimoji="1" lang="en-US" altLang="zh-CN" sz="1600" b="1" dirty="0">
                <a:solidFill>
                  <a:srgbClr val="3333FF"/>
                </a:solidFill>
                <a:latin typeface="华文中宋" pitchFamily="2" charset="-122"/>
                <a:ea typeface="华文中宋" pitchFamily="2" charset="-122"/>
              </a:rPr>
              <a:t> 0   0001 	</a:t>
            </a:r>
            <a:r>
              <a:rPr kumimoji="1" lang="zh-CN" altLang="en-US" sz="1600" b="1" dirty="0">
                <a:solidFill>
                  <a:srgbClr val="3333FF"/>
                </a:solidFill>
                <a:latin typeface="华文中宋" pitchFamily="2" charset="-122"/>
                <a:ea typeface="华文中宋" pitchFamily="2" charset="-122"/>
              </a:rPr>
              <a:t>＝</a:t>
            </a:r>
            <a:r>
              <a:rPr kumimoji="1" lang="en-US" altLang="zh-CN" sz="1600" b="1" dirty="0">
                <a:solidFill>
                  <a:srgbClr val="3333FF"/>
                </a:solidFill>
                <a:latin typeface="华文中宋" pitchFamily="2" charset="-122"/>
                <a:ea typeface="华文中宋" pitchFamily="2" charset="-122"/>
              </a:rPr>
              <a:t>1110 0001</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E1H</a:t>
            </a:r>
          </a:p>
          <a:p>
            <a:pPr eaLnBrk="0" hangingPunct="0"/>
            <a:r>
              <a:rPr kumimoji="1" lang="en-US" altLang="zh-CN" sz="1600" b="1" dirty="0">
                <a:solidFill>
                  <a:srgbClr val="3333FF"/>
                </a:solidFill>
                <a:latin typeface="华文中宋" pitchFamily="2" charset="-122"/>
                <a:ea typeface="华文中宋" pitchFamily="2" charset="-122"/>
              </a:rPr>
              <a:t>			a</a:t>
            </a:r>
            <a:r>
              <a:rPr kumimoji="1" lang="en-US" altLang="zh-CN" sz="1600" b="1" baseline="-25000" dirty="0">
                <a:solidFill>
                  <a:srgbClr val="3333FF"/>
                </a:solidFill>
                <a:latin typeface="华文中宋" pitchFamily="2" charset="-122"/>
                <a:ea typeface="华文中宋" pitchFamily="2" charset="-122"/>
              </a:rPr>
              <a:t>7</a:t>
            </a:r>
            <a:r>
              <a:rPr kumimoji="1" lang="en-US" altLang="zh-CN" sz="1600" b="1" dirty="0">
                <a:solidFill>
                  <a:srgbClr val="3333FF"/>
                </a:solidFill>
                <a:latin typeface="华文中宋" pitchFamily="2" charset="-122"/>
                <a:ea typeface="华文中宋" pitchFamily="2" charset="-122"/>
              </a:rPr>
              <a:t> -a</a:t>
            </a:r>
            <a:r>
              <a:rPr kumimoji="1" lang="en-US" altLang="zh-CN" sz="1600" b="1" baseline="-25000" dirty="0">
                <a:solidFill>
                  <a:srgbClr val="3333FF"/>
                </a:solidFill>
                <a:latin typeface="华文中宋" pitchFamily="2" charset="-122"/>
                <a:ea typeface="华文中宋" pitchFamily="2" charset="-122"/>
              </a:rPr>
              <a:t>0	 </a:t>
            </a:r>
            <a:r>
              <a:rPr kumimoji="1" lang="zh-CN" altLang="en-US" sz="1600" b="1" dirty="0">
                <a:solidFill>
                  <a:srgbClr val="3333FF"/>
                </a:solidFill>
                <a:latin typeface="华文中宋" pitchFamily="2" charset="-122"/>
                <a:ea typeface="华文中宋" pitchFamily="2" charset="-122"/>
              </a:rPr>
              <a:t>＝</a:t>
            </a:r>
            <a:r>
              <a:rPr kumimoji="1" lang="en-US" altLang="zh-CN" sz="1600" b="1" dirty="0">
                <a:solidFill>
                  <a:srgbClr val="3333FF"/>
                </a:solidFill>
                <a:latin typeface="华文中宋" pitchFamily="2" charset="-122"/>
                <a:ea typeface="华文中宋" pitchFamily="2" charset="-122"/>
              </a:rPr>
              <a:t>0000 0011</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03H</a:t>
            </a:r>
            <a:r>
              <a:rPr kumimoji="1" lang="en-US" altLang="zh-CN" sz="1600" b="1" baseline="-25000" dirty="0">
                <a:solidFill>
                  <a:srgbClr val="3333FF"/>
                </a:solidFill>
                <a:latin typeface="仿宋_GB2312" pitchFamily="49" charset="-122"/>
                <a:ea typeface="仿宋_GB2312" pitchFamily="49" charset="-122"/>
              </a:rPr>
              <a:t> 	</a:t>
            </a:r>
            <a:endParaRPr kumimoji="1" lang="en-US" altLang="zh-CN" sz="2200" b="1" dirty="0">
              <a:solidFill>
                <a:srgbClr val="3333FF"/>
              </a:solidFill>
              <a:latin typeface="仿宋_GB2312" pitchFamily="49" charset="-122"/>
              <a:ea typeface="仿宋_GB2312" pitchFamily="49" charset="-122"/>
            </a:endParaRPr>
          </a:p>
        </p:txBody>
      </p:sp>
      <p:sp>
        <p:nvSpPr>
          <p:cNvPr id="46085" name="Text Box 1027"/>
          <p:cNvSpPr txBox="1">
            <a:spLocks noChangeArrowheads="1"/>
          </p:cNvSpPr>
          <p:nvPr/>
        </p:nvSpPr>
        <p:spPr bwMode="auto">
          <a:xfrm>
            <a:off x="669924" y="4102857"/>
            <a:ext cx="7864475" cy="2228850"/>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sz="2200" b="1" dirty="0">
                <a:latin typeface="Times New Roman" pitchFamily="18" charset="0"/>
              </a:rPr>
              <a:t>例</a:t>
            </a:r>
            <a:r>
              <a:rPr kumimoji="1" lang="en-US" altLang="zh-CN" sz="2200" b="1" dirty="0">
                <a:latin typeface="Times New Roman" pitchFamily="18" charset="0"/>
              </a:rPr>
              <a:t>2:          ORG	0700H</a:t>
            </a:r>
          </a:p>
          <a:p>
            <a:pPr eaLnBrk="0" hangingPunct="0"/>
            <a:r>
              <a:rPr kumimoji="1" lang="en-US" altLang="zh-CN" sz="2200" b="1" dirty="0">
                <a:latin typeface="Times New Roman" pitchFamily="18" charset="0"/>
              </a:rPr>
              <a:t>0700H:	    </a:t>
            </a:r>
            <a:r>
              <a:rPr kumimoji="1" lang="en-US" altLang="zh-CN" sz="2200" b="1" dirty="0">
                <a:solidFill>
                  <a:srgbClr val="FF0000"/>
                </a:solidFill>
                <a:latin typeface="Times New Roman" pitchFamily="18" charset="0"/>
              </a:rPr>
              <a:t>AJMP</a:t>
            </a:r>
            <a:r>
              <a:rPr kumimoji="1" lang="en-US" altLang="zh-CN" sz="2200" b="1" dirty="0">
                <a:latin typeface="Times New Roman" pitchFamily="18" charset="0"/>
              </a:rPr>
              <a:t>	0832H ; </a:t>
            </a:r>
            <a:r>
              <a:rPr kumimoji="1" lang="en-US" altLang="zh-CN" sz="1600" b="1" dirty="0">
                <a:latin typeface="Times New Roman" pitchFamily="18" charset="0"/>
              </a:rPr>
              <a:t>0832H=0000 1</a:t>
            </a:r>
            <a:r>
              <a:rPr kumimoji="1" lang="en-US" altLang="zh-CN" sz="1600" b="1" dirty="0">
                <a:solidFill>
                  <a:srgbClr val="FF0000"/>
                </a:solidFill>
                <a:latin typeface="Times New Roman" pitchFamily="18" charset="0"/>
              </a:rPr>
              <a:t>000 0011 0010</a:t>
            </a:r>
            <a:r>
              <a:rPr kumimoji="1" lang="en-US" altLang="zh-CN" sz="1600" b="1" dirty="0">
                <a:latin typeface="Times New Roman" pitchFamily="18" charset="0"/>
              </a:rPr>
              <a:t> B</a:t>
            </a:r>
          </a:p>
          <a:p>
            <a:pPr eaLnBrk="0" hangingPunct="0"/>
            <a:r>
              <a:rPr kumimoji="1" lang="en-US" altLang="zh-CN" sz="1600" b="1" dirty="0">
                <a:latin typeface="Times New Roman" pitchFamily="18" charset="0"/>
              </a:rPr>
              <a:t>			                  ;Addr11=         </a:t>
            </a:r>
            <a:r>
              <a:rPr kumimoji="1" lang="en-US" altLang="zh-CN" sz="1600" b="1" dirty="0">
                <a:solidFill>
                  <a:srgbClr val="FF0000"/>
                </a:solidFill>
                <a:latin typeface="Times New Roman" pitchFamily="18" charset="0"/>
              </a:rPr>
              <a:t>000 0011 0010</a:t>
            </a:r>
            <a:r>
              <a:rPr kumimoji="1" lang="en-US" altLang="zh-CN" sz="1600" b="1" dirty="0">
                <a:latin typeface="Times New Roman" pitchFamily="18" charset="0"/>
              </a:rPr>
              <a:t> B 						;</a:t>
            </a:r>
            <a:r>
              <a:rPr kumimoji="1" lang="zh-CN" altLang="en-US" sz="1600" b="1" dirty="0">
                <a:latin typeface="Times New Roman" pitchFamily="18" charset="0"/>
              </a:rPr>
              <a:t>指令地址</a:t>
            </a:r>
            <a:r>
              <a:rPr kumimoji="1" lang="en-US" altLang="zh-CN" sz="1600" b="1" dirty="0">
                <a:latin typeface="Times New Roman" pitchFamily="18" charset="0"/>
              </a:rPr>
              <a:t>PC=0700H		                 				</a:t>
            </a:r>
            <a:r>
              <a:rPr kumimoji="1" lang="zh-CN" altLang="en-US" sz="1600" b="1" dirty="0">
                <a:latin typeface="Times New Roman" pitchFamily="18" charset="0"/>
              </a:rPr>
              <a:t>；即：</a:t>
            </a:r>
            <a:r>
              <a:rPr kumimoji="1" lang="en-US" altLang="zh-CN" sz="1600" b="1" dirty="0">
                <a:latin typeface="Times New Roman" pitchFamily="18" charset="0"/>
              </a:rPr>
              <a:t>PC =0000 0111 0000 0000B					</a:t>
            </a:r>
            <a:r>
              <a:rPr kumimoji="1" lang="zh-CN" altLang="en-US" sz="1600" b="1" dirty="0">
                <a:latin typeface="Times New Roman" pitchFamily="18" charset="0"/>
              </a:rPr>
              <a:t>；该指令为二字节指令在执行时先</a:t>
            </a:r>
            <a:r>
              <a:rPr kumimoji="1" lang="en-US" altLang="zh-CN" sz="1600" b="1" dirty="0">
                <a:latin typeface="Times New Roman" pitchFamily="18" charset="0"/>
              </a:rPr>
              <a:t>PC+2,</a:t>
            </a:r>
            <a:r>
              <a:rPr kumimoji="1" lang="zh-CN" altLang="en-US" sz="1600" b="1" dirty="0">
                <a:latin typeface="Times New Roman" pitchFamily="18" charset="0"/>
              </a:rPr>
              <a:t>（</a:t>
            </a:r>
            <a:r>
              <a:rPr kumimoji="1" lang="en-US" altLang="zh-CN" sz="1600" b="1" dirty="0">
                <a:latin typeface="Times New Roman" pitchFamily="18" charset="0"/>
              </a:rPr>
              <a:t>PC=0702H=</a:t>
            </a:r>
            <a:r>
              <a:rPr kumimoji="1" lang="en-US" altLang="zh-CN" sz="1600" b="1" dirty="0">
                <a:solidFill>
                  <a:schemeClr val="hlink"/>
                </a:solidFill>
                <a:latin typeface="Times New Roman" pitchFamily="18" charset="0"/>
              </a:rPr>
              <a:t>0000 0</a:t>
            </a:r>
            <a:r>
              <a:rPr kumimoji="1" lang="en-US" altLang="zh-CN" sz="1600" b="1" dirty="0">
                <a:latin typeface="Times New Roman" pitchFamily="18" charset="0"/>
              </a:rPr>
              <a:t>111 0000 0010B,PC</a:t>
            </a:r>
            <a:r>
              <a:rPr kumimoji="1" lang="zh-CN" altLang="en-US" sz="1600" b="1" dirty="0">
                <a:latin typeface="Times New Roman" pitchFamily="18" charset="0"/>
              </a:rPr>
              <a:t>的高五位为：</a:t>
            </a:r>
            <a:r>
              <a:rPr kumimoji="1" lang="en-US" altLang="zh-CN" sz="1600" b="1" dirty="0">
                <a:solidFill>
                  <a:schemeClr val="hlink"/>
                </a:solidFill>
                <a:latin typeface="Times New Roman" pitchFamily="18" charset="0"/>
              </a:rPr>
              <a:t>0000 0</a:t>
            </a:r>
            <a:r>
              <a:rPr kumimoji="1" lang="en-US" altLang="zh-CN" sz="1600" b="1" dirty="0">
                <a:latin typeface="Times New Roman" pitchFamily="18" charset="0"/>
              </a:rPr>
              <a:t>B ,</a:t>
            </a:r>
            <a:r>
              <a:rPr kumimoji="1" lang="zh-CN" altLang="en-US" sz="1600" b="1" dirty="0">
                <a:latin typeface="Times New Roman" pitchFamily="18" charset="0"/>
              </a:rPr>
              <a:t>于</a:t>
            </a:r>
            <a:r>
              <a:rPr kumimoji="1" lang="en-US" altLang="zh-CN" sz="1600" b="1" dirty="0">
                <a:latin typeface="Times New Roman" pitchFamily="18" charset="0"/>
              </a:rPr>
              <a:t>0832H</a:t>
            </a:r>
            <a:r>
              <a:rPr kumimoji="1" lang="zh-CN" altLang="en-US" sz="1600" b="1" dirty="0">
                <a:latin typeface="Times New Roman" pitchFamily="18" charset="0"/>
              </a:rPr>
              <a:t>的高五位不同，不在同一个</a:t>
            </a:r>
            <a:r>
              <a:rPr kumimoji="1" lang="en-US" altLang="zh-CN" sz="1600" b="1" dirty="0">
                <a:latin typeface="Times New Roman" pitchFamily="18" charset="0"/>
              </a:rPr>
              <a:t>2k</a:t>
            </a:r>
            <a:r>
              <a:rPr kumimoji="1" lang="zh-CN" altLang="en-US" sz="1600" b="1" dirty="0">
                <a:latin typeface="Times New Roman" pitchFamily="18" charset="0"/>
              </a:rPr>
              <a:t>范围内。）</a:t>
            </a:r>
            <a:r>
              <a:rPr kumimoji="1" lang="zh-CN" altLang="en-US" sz="1600" b="1" dirty="0">
                <a:solidFill>
                  <a:srgbClr val="FF0000"/>
                </a:solidFill>
                <a:latin typeface="Times New Roman" pitchFamily="18" charset="0"/>
              </a:rPr>
              <a:t>该指令跨越</a:t>
            </a:r>
            <a:r>
              <a:rPr kumimoji="1" lang="en-US" altLang="zh-CN" sz="1600" b="1" dirty="0">
                <a:solidFill>
                  <a:srgbClr val="FF0000"/>
                </a:solidFill>
                <a:latin typeface="Times New Roman" pitchFamily="18" charset="0"/>
              </a:rPr>
              <a:t>2k</a:t>
            </a:r>
            <a:r>
              <a:rPr kumimoji="1" lang="zh-CN" altLang="en-US" sz="1600" b="1" dirty="0">
                <a:solidFill>
                  <a:srgbClr val="FF0000"/>
                </a:solidFill>
                <a:latin typeface="Times New Roman" pitchFamily="18" charset="0"/>
              </a:rPr>
              <a:t>的范围，错误</a:t>
            </a:r>
            <a:r>
              <a:rPr kumimoji="1" lang="zh-CN" altLang="en-US" sz="1600" b="1" dirty="0">
                <a:latin typeface="Times New Roman" pitchFamily="18" charset="0"/>
              </a:rPr>
              <a:t>。</a:t>
            </a:r>
          </a:p>
        </p:txBody>
      </p:sp>
      <p:sp>
        <p:nvSpPr>
          <p:cNvPr id="6" name="日期占位符 3">
            <a:extLst>
              <a:ext uri="{FF2B5EF4-FFF2-40B4-BE49-F238E27FC236}">
                <a16:creationId xmlns:a16="http://schemas.microsoft.com/office/drawing/2014/main" id="{64D35042-7320-4EF0-B250-2DC72A8187B6}"/>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10:24</a:t>
            </a:fld>
            <a:endParaRPr lang="en-US" altLang="zh-CN" dirty="0">
              <a:ea typeface="宋体" charset="-122"/>
            </a:endParaRPr>
          </a:p>
        </p:txBody>
      </p:sp>
      <p:sp>
        <p:nvSpPr>
          <p:cNvPr id="7" name="灯片编号占位符 5">
            <a:extLst>
              <a:ext uri="{FF2B5EF4-FFF2-40B4-BE49-F238E27FC236}">
                <a16:creationId xmlns:a16="http://schemas.microsoft.com/office/drawing/2014/main" id="{354F9DCA-1442-495A-A39D-678BB761E20E}"/>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111</a:t>
            </a:fld>
            <a:endParaRPr lang="en-US" altLang="zh-CN">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AA6EB301-F4C6-41F6-A535-2B828EA16F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87B6CD5E-5E6E-46EF-8053-181D4949A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242089AA-9AD8-440A-923A-478400E4511B}"/>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1" name="Rectangle 2">
            <a:extLst>
              <a:ext uri="{FF2B5EF4-FFF2-40B4-BE49-F238E27FC236}">
                <a16:creationId xmlns:a16="http://schemas.microsoft.com/office/drawing/2014/main" id="{C57A46C8-5B34-463D-AAC6-8BDEAEEB182D}"/>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Tree>
  </p:cSld>
  <p:clrMapOvr>
    <a:masterClrMapping/>
  </p:clrMapOvr>
  <p:transition>
    <p:cut thruBlk="1"/>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ChangeArrowheads="1"/>
          </p:cNvSpPr>
          <p:nvPr/>
        </p:nvSpPr>
        <p:spPr bwMode="auto">
          <a:xfrm>
            <a:off x="30755" y="1275275"/>
            <a:ext cx="3103735" cy="400110"/>
          </a:xfrm>
          <a:prstGeom prst="rect">
            <a:avLst/>
          </a:prstGeom>
          <a:noFill/>
          <a:ln w="12700" cap="sq">
            <a:noFill/>
            <a:miter lim="800000"/>
            <a:headEnd type="none" w="sm" len="sm"/>
            <a:tailEnd type="none" w="sm" len="sm"/>
          </a:ln>
        </p:spPr>
        <p:txBody>
          <a:bodyPr wrap="none">
            <a:spAutoFit/>
          </a:bodyPr>
          <a:lstStyle/>
          <a:p>
            <a:pPr eaLnBrk="0" hangingPunct="0"/>
            <a:r>
              <a:rPr kumimoji="1" lang="en-US" altLang="zh-CN" sz="2000" dirty="0">
                <a:solidFill>
                  <a:srgbClr val="3333FF"/>
                </a:solidFill>
                <a:latin typeface="Times New Roman" pitchFamily="18" charset="0"/>
              </a:rPr>
              <a:t> </a:t>
            </a:r>
            <a:r>
              <a:rPr kumimoji="1" lang="en-US" altLang="zh-CN" sz="2000" b="1" dirty="0">
                <a:solidFill>
                  <a:srgbClr val="3333FF"/>
                </a:solidFill>
                <a:latin typeface="Times New Roman" pitchFamily="18" charset="0"/>
              </a:rPr>
              <a:t>(3)</a:t>
            </a:r>
            <a:r>
              <a:rPr kumimoji="1" lang="zh-CN" altLang="en-US" sz="2000" b="1" dirty="0">
                <a:solidFill>
                  <a:srgbClr val="3333FF"/>
                </a:solidFill>
                <a:latin typeface="Times New Roman" pitchFamily="18" charset="0"/>
              </a:rPr>
              <a:t>相对 转移指令</a:t>
            </a:r>
            <a:r>
              <a:rPr kumimoji="1" lang="en-US" altLang="zh-CN" sz="2000" b="1" dirty="0">
                <a:solidFill>
                  <a:srgbClr val="C00000"/>
                </a:solidFill>
                <a:latin typeface="Times New Roman" pitchFamily="18" charset="0"/>
              </a:rPr>
              <a:t>(</a:t>
            </a:r>
            <a:r>
              <a:rPr kumimoji="1" lang="zh-CN" altLang="en-US" sz="2000" b="1" dirty="0">
                <a:solidFill>
                  <a:srgbClr val="C00000"/>
                </a:solidFill>
                <a:latin typeface="Times New Roman" pitchFamily="18" charset="0"/>
              </a:rPr>
              <a:t>短转移</a:t>
            </a:r>
            <a:r>
              <a:rPr kumimoji="1" lang="en-US" altLang="zh-CN" sz="2000" b="1" dirty="0">
                <a:solidFill>
                  <a:srgbClr val="C00000"/>
                </a:solidFill>
                <a:latin typeface="Times New Roman" pitchFamily="18" charset="0"/>
              </a:rPr>
              <a:t>)</a:t>
            </a:r>
          </a:p>
        </p:txBody>
      </p:sp>
      <p:sp>
        <p:nvSpPr>
          <p:cNvPr id="47110" name="Text Box 9"/>
          <p:cNvSpPr txBox="1">
            <a:spLocks noChangeArrowheads="1"/>
          </p:cNvSpPr>
          <p:nvPr/>
        </p:nvSpPr>
        <p:spPr bwMode="auto">
          <a:xfrm>
            <a:off x="291809" y="2724792"/>
            <a:ext cx="8524875" cy="2031325"/>
          </a:xfrm>
          <a:prstGeom prst="rect">
            <a:avLst/>
          </a:prstGeom>
          <a:solidFill>
            <a:schemeClr val="bg1"/>
          </a:solidFill>
          <a:ln w="12700" cap="sq">
            <a:noFill/>
            <a:miter lim="800000"/>
            <a:headEnd type="none" w="sm" len="sm"/>
            <a:tailEnd type="none" w="sm" len="sm"/>
          </a:ln>
        </p:spPr>
        <p:txBody>
          <a:bodyPr wrap="square">
            <a:spAutoFit/>
          </a:bodyPr>
          <a:lstStyle/>
          <a:p>
            <a:pPr eaLnBrk="0" hangingPunct="0"/>
            <a:r>
              <a:rPr kumimoji="1" lang="en-US" altLang="zh-CN" b="1" dirty="0">
                <a:solidFill>
                  <a:srgbClr val="FF0000"/>
                </a:solidFill>
                <a:latin typeface="Times New Roman" pitchFamily="18" charset="0"/>
              </a:rPr>
              <a:t> </a:t>
            </a:r>
            <a:r>
              <a:rPr kumimoji="1" lang="zh-CN" altLang="en-US" b="1" dirty="0">
                <a:solidFill>
                  <a:srgbClr val="FF0000"/>
                </a:solidFill>
                <a:latin typeface="Times New Roman" pitchFamily="18" charset="0"/>
              </a:rPr>
              <a:t>例</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p>
          <a:p>
            <a:pPr eaLnBrk="0" hangingPunct="0"/>
            <a:r>
              <a:rPr kumimoji="1" lang="zh-CN" altLang="en-US" b="1" dirty="0">
                <a:solidFill>
                  <a:srgbClr val="000080"/>
                </a:solidFill>
                <a:latin typeface="Times New Roman" pitchFamily="18" charset="0"/>
              </a:rPr>
              <a:t>	</a:t>
            </a:r>
            <a:r>
              <a:rPr kumimoji="1" lang="en-US" altLang="zh-CN" b="1" dirty="0">
                <a:solidFill>
                  <a:srgbClr val="000080"/>
                </a:solidFill>
                <a:latin typeface="Times New Roman" pitchFamily="18" charset="0"/>
              </a:rPr>
              <a:t>1000H 		SJMP    55H</a:t>
            </a:r>
            <a:r>
              <a:rPr kumimoji="1" lang="zh-CN" altLang="en-US" b="1" dirty="0">
                <a:solidFill>
                  <a:srgbClr val="000080"/>
                </a:solidFill>
                <a:latin typeface="Times New Roman" pitchFamily="18" charset="0"/>
              </a:rPr>
              <a:t>；</a:t>
            </a:r>
          </a:p>
          <a:p>
            <a:pPr eaLnBrk="0" hangingPunct="0"/>
            <a:r>
              <a:rPr kumimoji="1" lang="en-US" altLang="zh-CN" b="1" dirty="0">
                <a:solidFill>
                  <a:srgbClr val="000080"/>
                </a:solidFill>
                <a:latin typeface="Times New Roman" pitchFamily="18" charset="0"/>
              </a:rPr>
              <a:t>	</a:t>
            </a:r>
            <a:r>
              <a:rPr kumimoji="1" lang="zh-CN" altLang="en-US" b="1" dirty="0">
                <a:solidFill>
                  <a:srgbClr val="000080"/>
                </a:solidFill>
                <a:latin typeface="Times New Roman" pitchFamily="18" charset="0"/>
              </a:rPr>
              <a:t>其转移目的地址</a:t>
            </a:r>
            <a:r>
              <a:rPr kumimoji="1" lang="en-US" altLang="zh-CN" b="1" dirty="0">
                <a:solidFill>
                  <a:srgbClr val="000080"/>
                </a:solidFill>
                <a:latin typeface="Times New Roman" pitchFamily="18" charset="0"/>
              </a:rPr>
              <a:t>=</a:t>
            </a:r>
            <a:r>
              <a:rPr kumimoji="1" lang="zh-CN" altLang="en-US" b="1" dirty="0">
                <a:solidFill>
                  <a:srgbClr val="000080"/>
                </a:solidFill>
                <a:latin typeface="Times New Roman" pitchFamily="18" charset="0"/>
              </a:rPr>
              <a:t>？</a:t>
            </a:r>
          </a:p>
          <a:p>
            <a:pPr eaLnBrk="0" hangingPunct="0"/>
            <a:r>
              <a:rPr kumimoji="1" lang="zh-CN" altLang="en-US" b="1" dirty="0">
                <a:solidFill>
                  <a:srgbClr val="000080"/>
                </a:solidFill>
                <a:latin typeface="Times New Roman" pitchFamily="18" charset="0"/>
              </a:rPr>
              <a:t>解：	∵  </a:t>
            </a:r>
            <a:r>
              <a:rPr kumimoji="1" lang="en-US" altLang="zh-CN" b="1" dirty="0" err="1">
                <a:solidFill>
                  <a:srgbClr val="000080"/>
                </a:solidFill>
                <a:latin typeface="Times New Roman" pitchFamily="18" charset="0"/>
              </a:rPr>
              <a:t>rel</a:t>
            </a:r>
            <a:r>
              <a:rPr kumimoji="1" lang="en-US" altLang="zh-CN" b="1" dirty="0">
                <a:solidFill>
                  <a:srgbClr val="000080"/>
                </a:solidFill>
                <a:latin typeface="Times New Roman" pitchFamily="18" charset="0"/>
              </a:rPr>
              <a:t> = 55H = </a:t>
            </a:r>
            <a:r>
              <a:rPr kumimoji="1" lang="en-US" altLang="zh-CN" b="1" dirty="0">
                <a:solidFill>
                  <a:schemeClr val="hlink"/>
                </a:solidFill>
                <a:latin typeface="Times New Roman" pitchFamily="18" charset="0"/>
              </a:rPr>
              <a:t>0</a:t>
            </a:r>
            <a:r>
              <a:rPr kumimoji="1" lang="en-US" altLang="zh-CN" b="1" dirty="0">
                <a:solidFill>
                  <a:srgbClr val="000080"/>
                </a:solidFill>
                <a:latin typeface="Times New Roman" pitchFamily="18" charset="0"/>
              </a:rPr>
              <a:t>101 0101B</a:t>
            </a:r>
            <a:r>
              <a:rPr kumimoji="1" lang="zh-CN" altLang="en-US" b="1" dirty="0">
                <a:solidFill>
                  <a:srgbClr val="000080"/>
                </a:solidFill>
                <a:latin typeface="Times New Roman" pitchFamily="18" charset="0"/>
              </a:rPr>
              <a:t>，为</a:t>
            </a:r>
            <a:r>
              <a:rPr kumimoji="1" lang="zh-CN" altLang="en-US" b="1" dirty="0">
                <a:solidFill>
                  <a:schemeClr val="hlink"/>
                </a:solidFill>
                <a:latin typeface="Times New Roman" pitchFamily="18" charset="0"/>
              </a:rPr>
              <a:t>正</a:t>
            </a:r>
            <a:r>
              <a:rPr kumimoji="1" lang="zh-CN" altLang="en-US" b="1" dirty="0">
                <a:solidFill>
                  <a:srgbClr val="000080"/>
                </a:solidFill>
                <a:latin typeface="Times New Roman" pitchFamily="18" charset="0"/>
              </a:rPr>
              <a:t>数。</a:t>
            </a:r>
          </a:p>
          <a:p>
            <a:pPr eaLnBrk="0" hangingPunct="0"/>
            <a:r>
              <a:rPr kumimoji="1" lang="zh-CN" altLang="en-US" b="1" dirty="0">
                <a:solidFill>
                  <a:srgbClr val="000080"/>
                </a:solidFill>
                <a:latin typeface="Times New Roman" pitchFamily="18" charset="0"/>
              </a:rPr>
              <a:t>	∴  目的 </a:t>
            </a:r>
            <a:r>
              <a:rPr kumimoji="1" lang="en-US" altLang="zh-CN" b="1" dirty="0">
                <a:solidFill>
                  <a:srgbClr val="000080"/>
                </a:solidFill>
                <a:latin typeface="Times New Roman" pitchFamily="18" charset="0"/>
              </a:rPr>
              <a:t>PC=1000H+2+rel</a:t>
            </a:r>
          </a:p>
          <a:p>
            <a:pPr eaLnBrk="0" hangingPunct="0"/>
            <a:r>
              <a:rPr kumimoji="1" lang="en-US" altLang="zh-CN" b="1" dirty="0">
                <a:solidFill>
                  <a:srgbClr val="000080"/>
                </a:solidFill>
                <a:latin typeface="Times New Roman" pitchFamily="18" charset="0"/>
              </a:rPr>
              <a:t>		     =1002H+55H</a:t>
            </a:r>
          </a:p>
          <a:p>
            <a:pPr eaLnBrk="0" hangingPunct="0"/>
            <a:r>
              <a:rPr kumimoji="1" lang="en-US" altLang="zh-CN" b="1" dirty="0">
                <a:solidFill>
                  <a:srgbClr val="000080"/>
                </a:solidFill>
                <a:latin typeface="Times New Roman" pitchFamily="18" charset="0"/>
              </a:rPr>
              <a:t>		     =1057H</a:t>
            </a:r>
            <a:endParaRPr kumimoji="1" lang="en-US" altLang="zh-CN" b="1" dirty="0">
              <a:solidFill>
                <a:schemeClr val="bg2"/>
              </a:solidFill>
              <a:latin typeface="Times New Roman" pitchFamily="18" charset="0"/>
            </a:endParaRPr>
          </a:p>
        </p:txBody>
      </p:sp>
      <p:grpSp>
        <p:nvGrpSpPr>
          <p:cNvPr id="47111" name="Group 12"/>
          <p:cNvGrpSpPr>
            <a:grpSpLocks/>
          </p:cNvGrpSpPr>
          <p:nvPr/>
        </p:nvGrpSpPr>
        <p:grpSpPr bwMode="auto">
          <a:xfrm>
            <a:off x="291811" y="1826367"/>
            <a:ext cx="8524875" cy="774700"/>
            <a:chOff x="336" y="528"/>
            <a:chExt cx="5230" cy="488"/>
          </a:xfrm>
        </p:grpSpPr>
        <p:sp>
          <p:nvSpPr>
            <p:cNvPr id="47112" name="Text Box 6"/>
            <p:cNvSpPr txBox="1">
              <a:spLocks noChangeArrowheads="1"/>
            </p:cNvSpPr>
            <p:nvPr/>
          </p:nvSpPr>
          <p:spPr bwMode="auto">
            <a:xfrm>
              <a:off x="336" y="528"/>
              <a:ext cx="5230" cy="488"/>
            </a:xfrm>
            <a:prstGeom prst="rect">
              <a:avLst/>
            </a:prstGeom>
            <a:solidFill>
              <a:srgbClr val="FFFF00"/>
            </a:solidFill>
            <a:ln w="12700" cap="sq">
              <a:solidFill>
                <a:schemeClr val="hlink"/>
              </a:solidFill>
              <a:miter lim="800000"/>
              <a:headEnd type="none" w="sm" len="sm"/>
              <a:tailEnd type="none" w="sm" len="sm"/>
            </a:ln>
          </p:spPr>
          <p:txBody>
            <a:bodyPr>
              <a:spAutoFit/>
            </a:bodyPr>
            <a:lstStyle/>
            <a:p>
              <a:pPr eaLnBrk="0" hangingPunct="0"/>
              <a:r>
                <a:rPr kumimoji="1" lang="en-US" altLang="zh-CN" sz="2200" b="1">
                  <a:solidFill>
                    <a:srgbClr val="3333FF"/>
                  </a:solidFill>
                  <a:latin typeface="Times New Roman" pitchFamily="18" charset="0"/>
                </a:rPr>
                <a:t>SJMP	rel;	1000 0000 	 </a:t>
              </a:r>
              <a:r>
                <a:rPr kumimoji="1" lang="zh-CN" altLang="en-US" sz="2200" b="1">
                  <a:solidFill>
                    <a:srgbClr val="3333FF"/>
                  </a:solidFill>
                  <a:latin typeface="Times New Roman" pitchFamily="18" charset="0"/>
                </a:rPr>
                <a:t>先</a:t>
              </a:r>
              <a:r>
                <a:rPr kumimoji="1" lang="en-US" altLang="zh-CN" sz="2200" b="1">
                  <a:solidFill>
                    <a:srgbClr val="3333FF"/>
                  </a:solidFill>
                  <a:latin typeface="Times New Roman" pitchFamily="18" charset="0"/>
                </a:rPr>
                <a:t>(PC)+2→PC</a:t>
              </a:r>
            </a:p>
            <a:p>
              <a:pPr eaLnBrk="0" hangingPunct="0"/>
              <a:r>
                <a:rPr kumimoji="1" lang="en-US" altLang="zh-CN" sz="2200" b="1">
                  <a:solidFill>
                    <a:srgbClr val="3333FF"/>
                  </a:solidFill>
                  <a:latin typeface="Times New Roman" pitchFamily="18" charset="0"/>
                </a:rPr>
                <a:t>		rel</a:t>
              </a:r>
              <a:r>
                <a:rPr kumimoji="1" lang="en-US" altLang="zh-CN" sz="2200" b="1" baseline="-25000">
                  <a:solidFill>
                    <a:srgbClr val="3333FF"/>
                  </a:solidFill>
                  <a:latin typeface="Times New Roman" pitchFamily="18" charset="0"/>
                </a:rPr>
                <a:t>		</a:t>
              </a:r>
              <a:r>
                <a:rPr kumimoji="1" lang="zh-CN" altLang="en-US" sz="2200" b="1">
                  <a:solidFill>
                    <a:srgbClr val="3333FF"/>
                  </a:solidFill>
                  <a:latin typeface="Times New Roman" pitchFamily="18" charset="0"/>
                </a:rPr>
                <a:t>后</a:t>
              </a:r>
              <a:r>
                <a:rPr kumimoji="1" lang="en-US" altLang="zh-CN" sz="2200" b="1">
                  <a:solidFill>
                    <a:srgbClr val="3333FF"/>
                  </a:solidFill>
                  <a:latin typeface="Times New Roman" pitchFamily="18" charset="0"/>
                </a:rPr>
                <a:t>(PC)+rel→PC </a:t>
              </a:r>
              <a:endParaRPr kumimoji="1" lang="en-US" altLang="zh-CN" sz="2200" b="1" baseline="-25000">
                <a:solidFill>
                  <a:srgbClr val="3333FF"/>
                </a:solidFill>
                <a:latin typeface="Times New Roman" pitchFamily="18" charset="0"/>
              </a:endParaRPr>
            </a:p>
          </p:txBody>
        </p:sp>
        <p:sp>
          <p:nvSpPr>
            <p:cNvPr id="47113" name="Line 10"/>
            <p:cNvSpPr>
              <a:spLocks noChangeShapeType="1"/>
            </p:cNvSpPr>
            <p:nvPr/>
          </p:nvSpPr>
          <p:spPr bwMode="auto">
            <a:xfrm>
              <a:off x="2544" y="528"/>
              <a:ext cx="0" cy="4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14" name="Line 11"/>
            <p:cNvSpPr>
              <a:spLocks noChangeShapeType="1"/>
            </p:cNvSpPr>
            <p:nvPr/>
          </p:nvSpPr>
          <p:spPr bwMode="auto">
            <a:xfrm>
              <a:off x="1344" y="528"/>
              <a:ext cx="0" cy="4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7" name="日期占位符 3">
            <a:extLst>
              <a:ext uri="{FF2B5EF4-FFF2-40B4-BE49-F238E27FC236}">
                <a16:creationId xmlns:a16="http://schemas.microsoft.com/office/drawing/2014/main" id="{439475FB-6889-4DA5-90A1-A8F03CD7E11B}"/>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10:24</a:t>
            </a:fld>
            <a:endParaRPr lang="en-US" altLang="zh-CN" dirty="0">
              <a:ea typeface="宋体" charset="-122"/>
            </a:endParaRPr>
          </a:p>
        </p:txBody>
      </p:sp>
      <p:sp>
        <p:nvSpPr>
          <p:cNvPr id="18" name="灯片编号占位符 5">
            <a:extLst>
              <a:ext uri="{FF2B5EF4-FFF2-40B4-BE49-F238E27FC236}">
                <a16:creationId xmlns:a16="http://schemas.microsoft.com/office/drawing/2014/main" id="{D827DB17-36DB-4F37-AAF7-3BDCC444F2CC}"/>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112</a:t>
            </a:fld>
            <a:endParaRPr lang="en-US" altLang="zh-CN">
              <a:ea typeface="宋体" charset="-122"/>
            </a:endParaRPr>
          </a:p>
        </p:txBody>
      </p:sp>
      <p:pic>
        <p:nvPicPr>
          <p:cNvPr id="19" name="Picture 2" descr="c:\documents and settings\ibm\application data\360se6\User Data\temp\01300000323145123029807175635_s.jpg">
            <a:extLst>
              <a:ext uri="{FF2B5EF4-FFF2-40B4-BE49-F238E27FC236}">
                <a16:creationId xmlns:a16="http://schemas.microsoft.com/office/drawing/2014/main" id="{2D82F4FF-E62C-4425-9123-43492050BA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A717EF38-1215-4B53-AFEC-FAABAB119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标题 1">
            <a:extLst>
              <a:ext uri="{FF2B5EF4-FFF2-40B4-BE49-F238E27FC236}">
                <a16:creationId xmlns:a16="http://schemas.microsoft.com/office/drawing/2014/main" id="{11C3E870-FED7-42C3-9F85-FB827C78EC49}"/>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22" name="Rectangle 2">
            <a:extLst>
              <a:ext uri="{FF2B5EF4-FFF2-40B4-BE49-F238E27FC236}">
                <a16:creationId xmlns:a16="http://schemas.microsoft.com/office/drawing/2014/main" id="{03FFFFB1-7A52-4D23-A4E8-886F1B500EC4}"/>
              </a:ext>
            </a:extLst>
          </p:cNvPr>
          <p:cNvSpPr txBox="1">
            <a:spLocks noChangeArrowheads="1"/>
          </p:cNvSpPr>
          <p:nvPr/>
        </p:nvSpPr>
        <p:spPr bwMode="auto">
          <a:xfrm>
            <a:off x="8073" y="801358"/>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23" name="矩形 22">
            <a:extLst>
              <a:ext uri="{FF2B5EF4-FFF2-40B4-BE49-F238E27FC236}">
                <a16:creationId xmlns:a16="http://schemas.microsoft.com/office/drawing/2014/main" id="{E5434C01-9C43-4ED9-B6E7-FEC92906DE0C}"/>
              </a:ext>
            </a:extLst>
          </p:cNvPr>
          <p:cNvSpPr/>
          <p:nvPr/>
        </p:nvSpPr>
        <p:spPr>
          <a:xfrm>
            <a:off x="3441999" y="1290664"/>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SJMP</a:t>
            </a:r>
            <a:endParaRPr lang="zh-CN" altLang="en-US" dirty="0">
              <a:solidFill>
                <a:srgbClr val="FF0000"/>
              </a:solidFill>
            </a:endParaRPr>
          </a:p>
        </p:txBody>
      </p:sp>
      <p:sp>
        <p:nvSpPr>
          <p:cNvPr id="24" name="Text Box 5">
            <a:extLst>
              <a:ext uri="{FF2B5EF4-FFF2-40B4-BE49-F238E27FC236}">
                <a16:creationId xmlns:a16="http://schemas.microsoft.com/office/drawing/2014/main" id="{0C14F855-3D1F-4FE1-83E8-6CC629B42767}"/>
              </a:ext>
            </a:extLst>
          </p:cNvPr>
          <p:cNvSpPr txBox="1">
            <a:spLocks noChangeArrowheads="1"/>
          </p:cNvSpPr>
          <p:nvPr/>
        </p:nvSpPr>
        <p:spPr bwMode="auto">
          <a:xfrm>
            <a:off x="394926" y="4791880"/>
            <a:ext cx="8196643" cy="1735540"/>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指令的操作数是相对地址</a:t>
            </a:r>
            <a:r>
              <a:rPr kumimoji="1" lang="en-US" altLang="zh-CN" b="1" dirty="0">
                <a:latin typeface="宋体" charset="-122"/>
              </a:rPr>
              <a:t>,</a:t>
            </a:r>
            <a:r>
              <a:rPr kumimoji="1" lang="en-US" altLang="zh-CN" b="1" dirty="0" err="1">
                <a:latin typeface="宋体" charset="-122"/>
              </a:rPr>
              <a:t>rel</a:t>
            </a:r>
            <a:r>
              <a:rPr kumimoji="1" lang="zh-CN" altLang="en-US" b="1" dirty="0">
                <a:latin typeface="宋体" charset="-122"/>
              </a:rPr>
              <a:t>是一个带符号的偏移字节数（补码表示），其范围为</a:t>
            </a:r>
            <a:r>
              <a:rPr kumimoji="1" lang="en-US" altLang="zh-CN" b="1" dirty="0">
                <a:latin typeface="宋体" charset="-122"/>
              </a:rPr>
              <a:t>-128</a:t>
            </a:r>
            <a:r>
              <a:rPr kumimoji="1" lang="zh-CN" altLang="en-US" b="1" dirty="0">
                <a:latin typeface="宋体" charset="-122"/>
              </a:rPr>
              <a:t>～</a:t>
            </a:r>
            <a:r>
              <a:rPr kumimoji="1" lang="en-US" altLang="zh-CN" b="1" dirty="0">
                <a:latin typeface="宋体" charset="-122"/>
              </a:rPr>
              <a:t>+127</a:t>
            </a:r>
            <a:r>
              <a:rPr kumimoji="1" lang="zh-CN" altLang="en-US" b="1" dirty="0">
                <a:latin typeface="宋体" charset="-122"/>
              </a:rPr>
              <a:t>，负数表示反向转移，正数表示正向转移</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该指令为二字节，执行时先将</a:t>
            </a:r>
            <a:r>
              <a:rPr kumimoji="1" lang="en-US" altLang="zh-CN" b="1" dirty="0">
                <a:latin typeface="宋体" charset="-122"/>
              </a:rPr>
              <a:t>PC</a:t>
            </a:r>
            <a:r>
              <a:rPr kumimoji="1" lang="zh-CN" altLang="en-US" b="1" dirty="0">
                <a:latin typeface="宋体" charset="-122"/>
              </a:rPr>
              <a:t>内容加</a:t>
            </a:r>
            <a:r>
              <a:rPr kumimoji="1" lang="en-US" altLang="zh-CN" b="1" dirty="0">
                <a:latin typeface="宋体" charset="-122"/>
              </a:rPr>
              <a:t>2</a:t>
            </a:r>
            <a:r>
              <a:rPr kumimoji="1" lang="zh-CN" altLang="en-US" b="1" dirty="0">
                <a:latin typeface="宋体" charset="-122"/>
              </a:rPr>
              <a:t>，再加相对地址，就得到了转目标地址。</a:t>
            </a:r>
            <a:endParaRPr kumimoji="1" lang="en-US" altLang="zh-CN" b="1" dirty="0">
              <a:latin typeface="宋体" charset="-122"/>
            </a:endParaRPr>
          </a:p>
        </p:txBody>
      </p:sp>
      <p:sp>
        <p:nvSpPr>
          <p:cNvPr id="16" name="矩形 15">
            <a:extLst>
              <a:ext uri="{FF2B5EF4-FFF2-40B4-BE49-F238E27FC236}">
                <a16:creationId xmlns:a16="http://schemas.microsoft.com/office/drawing/2014/main" id="{9BCFD9EA-CD12-4B01-839B-D7472B010081}"/>
              </a:ext>
            </a:extLst>
          </p:cNvPr>
          <p:cNvSpPr/>
          <p:nvPr/>
        </p:nvSpPr>
        <p:spPr>
          <a:xfrm>
            <a:off x="5220072" y="1250109"/>
            <a:ext cx="2520280" cy="369332"/>
          </a:xfrm>
          <a:prstGeom prst="rect">
            <a:avLst/>
          </a:prstGeom>
        </p:spPr>
        <p:txBody>
          <a:bodyPr wrap="square">
            <a:spAutoFit/>
          </a:bodyPr>
          <a:lstStyle/>
          <a:p>
            <a:r>
              <a:rPr lang="en-US" altLang="zh-CN" b="1" dirty="0">
                <a:solidFill>
                  <a:srgbClr val="FF0000"/>
                </a:solidFill>
                <a:ea typeface="创艺简黑体" pitchFamily="2" charset="-122"/>
              </a:rPr>
              <a:t>S</a:t>
            </a:r>
            <a:r>
              <a:rPr lang="en-US" altLang="zh-CN" b="1" dirty="0">
                <a:solidFill>
                  <a:srgbClr val="3333FF"/>
                </a:solidFill>
                <a:ea typeface="创艺简黑体" pitchFamily="2" charset="-122"/>
              </a:rPr>
              <a:t>hort</a:t>
            </a:r>
            <a:r>
              <a:rPr lang="en-US" altLang="zh-CN" dirty="0"/>
              <a:t>  </a:t>
            </a:r>
            <a:r>
              <a:rPr lang="en-US" altLang="zh-CN" b="1" dirty="0" err="1">
                <a:solidFill>
                  <a:srgbClr val="FF0000"/>
                </a:solidFill>
                <a:ea typeface="创艺简黑体" pitchFamily="2" charset="-122"/>
              </a:rPr>
              <a:t>J</a:t>
            </a:r>
            <a:r>
              <a:rPr lang="en-US" altLang="zh-CN" b="1" dirty="0" err="1">
                <a:solidFill>
                  <a:srgbClr val="3333FF"/>
                </a:solidFill>
                <a:ea typeface="创艺简黑体" pitchFamily="2" charset="-122"/>
              </a:rPr>
              <a:t>u</a:t>
            </a:r>
            <a:r>
              <a:rPr lang="en-US" altLang="zh-CN" b="1" dirty="0" err="1">
                <a:solidFill>
                  <a:srgbClr val="FF0000"/>
                </a:solidFill>
                <a:ea typeface="创艺简黑体" pitchFamily="2" charset="-122"/>
              </a:rPr>
              <a:t>MP</a:t>
            </a:r>
            <a:endParaRPr lang="zh-CN" altLang="en-US" dirty="0">
              <a:solidFill>
                <a:srgbClr val="3333FF"/>
              </a:solidFill>
            </a:endParaRPr>
          </a:p>
        </p:txBody>
      </p:sp>
    </p:spTree>
  </p:cSld>
  <p:clrMapOvr>
    <a:masterClrMapping/>
  </p:clrMapOvr>
  <p:transition>
    <p:cut thruBlk="1"/>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7"/>
          <p:cNvSpPr txBox="1">
            <a:spLocks noChangeArrowheads="1"/>
          </p:cNvSpPr>
          <p:nvPr/>
        </p:nvSpPr>
        <p:spPr bwMode="auto">
          <a:xfrm>
            <a:off x="536261" y="1354595"/>
            <a:ext cx="7852163" cy="4122732"/>
          </a:xfrm>
          <a:prstGeom prst="rect">
            <a:avLst/>
          </a:prstGeom>
          <a:solidFill>
            <a:schemeClr val="bg1"/>
          </a:solidFill>
          <a:ln w="12700" cap="sq">
            <a:noFill/>
            <a:miter lim="800000"/>
            <a:headEnd type="none" w="sm" len="sm"/>
            <a:tailEnd type="none" w="sm" len="sm"/>
          </a:ln>
        </p:spPr>
        <p:txBody>
          <a:bodyPr wrap="square">
            <a:spAutoFit/>
          </a:bodyPr>
          <a:lstStyle/>
          <a:p>
            <a:pPr eaLnBrk="0" hangingPunct="0">
              <a:lnSpc>
                <a:spcPct val="120000"/>
              </a:lnSpc>
            </a:pPr>
            <a:r>
              <a:rPr kumimoji="1" lang="zh-CN" altLang="en-US" sz="2000" b="1" dirty="0">
                <a:solidFill>
                  <a:srgbClr val="3333FF"/>
                </a:solidFill>
                <a:latin typeface="Times New Roman" pitchFamily="18" charset="0"/>
              </a:rPr>
              <a:t>例</a:t>
            </a:r>
            <a:r>
              <a:rPr kumimoji="1" lang="en-US" altLang="zh-CN" sz="2000" b="1" dirty="0">
                <a:solidFill>
                  <a:srgbClr val="3333FF"/>
                </a:solidFill>
                <a:latin typeface="Times New Roman" pitchFamily="18" charset="0"/>
              </a:rPr>
              <a:t>2</a:t>
            </a:r>
            <a:r>
              <a:rPr kumimoji="1" lang="zh-CN" altLang="en-US" sz="2000" b="1" dirty="0">
                <a:solidFill>
                  <a:srgbClr val="3333FF"/>
                </a:solidFill>
                <a:latin typeface="Times New Roman" pitchFamily="18" charset="0"/>
              </a:rPr>
              <a:t>：</a:t>
            </a:r>
          </a:p>
          <a:p>
            <a:pPr eaLnBrk="0" hangingPunct="0">
              <a:lnSpc>
                <a:spcPct val="120000"/>
              </a:lnSpc>
            </a:pPr>
            <a:r>
              <a:rPr kumimoji="1" lang="zh-CN" altLang="en-US" sz="2000" b="1" dirty="0">
                <a:latin typeface="Times New Roman" pitchFamily="18" charset="0"/>
              </a:rPr>
              <a:t>	</a:t>
            </a:r>
            <a:r>
              <a:rPr kumimoji="1" lang="en-US" altLang="zh-CN" sz="2000" b="1" dirty="0">
                <a:latin typeface="Times New Roman" pitchFamily="18" charset="0"/>
              </a:rPr>
              <a:t>1000H 		SJMP    </a:t>
            </a:r>
            <a:r>
              <a:rPr kumimoji="1" lang="en-US" altLang="zh-CN" sz="2000" b="1" dirty="0">
                <a:solidFill>
                  <a:srgbClr val="FF0000"/>
                </a:solidFill>
                <a:latin typeface="Times New Roman" pitchFamily="18" charset="0"/>
              </a:rPr>
              <a:t>F6H</a:t>
            </a:r>
            <a:r>
              <a:rPr kumimoji="1" lang="zh-CN" altLang="en-US" sz="2000" b="1" dirty="0">
                <a:latin typeface="Times New Roman" pitchFamily="18" charset="0"/>
              </a:rPr>
              <a:t>；</a:t>
            </a:r>
          </a:p>
          <a:p>
            <a:pPr eaLnBrk="0" hangingPunct="0">
              <a:lnSpc>
                <a:spcPct val="120000"/>
              </a:lnSpc>
            </a:pPr>
            <a:r>
              <a:rPr kumimoji="1" lang="en-US" altLang="zh-CN" sz="2000" b="1" dirty="0">
                <a:latin typeface="Times New Roman" pitchFamily="18" charset="0"/>
              </a:rPr>
              <a:t>	</a:t>
            </a:r>
            <a:r>
              <a:rPr kumimoji="1" lang="zh-CN" altLang="en-US" sz="2000" b="1" dirty="0">
                <a:solidFill>
                  <a:srgbClr val="3333FF"/>
                </a:solidFill>
                <a:latin typeface="Times New Roman" pitchFamily="18" charset="0"/>
              </a:rPr>
              <a:t>其转移目的地址</a:t>
            </a:r>
            <a:r>
              <a:rPr kumimoji="1" lang="en-US" altLang="zh-CN" sz="2000" b="1" dirty="0">
                <a:solidFill>
                  <a:srgbClr val="3333FF"/>
                </a:solidFill>
                <a:latin typeface="Times New Roman" pitchFamily="18" charset="0"/>
              </a:rPr>
              <a:t>=</a:t>
            </a:r>
            <a:r>
              <a:rPr kumimoji="1" lang="zh-CN" altLang="en-US" sz="2000" b="1" dirty="0">
                <a:solidFill>
                  <a:srgbClr val="3333FF"/>
                </a:solidFill>
                <a:latin typeface="Times New Roman" pitchFamily="18" charset="0"/>
              </a:rPr>
              <a:t>？</a:t>
            </a:r>
          </a:p>
          <a:p>
            <a:pPr eaLnBrk="0" hangingPunct="0">
              <a:lnSpc>
                <a:spcPct val="120000"/>
              </a:lnSpc>
            </a:pPr>
            <a:r>
              <a:rPr kumimoji="1" lang="zh-CN" altLang="en-US" sz="2000" b="1" dirty="0">
                <a:solidFill>
                  <a:srgbClr val="3333FF"/>
                </a:solidFill>
                <a:latin typeface="Times New Roman" pitchFamily="18" charset="0"/>
              </a:rPr>
              <a:t>解：</a:t>
            </a:r>
            <a:r>
              <a:rPr kumimoji="1" lang="zh-CN" altLang="en-US" sz="2000" b="1" dirty="0">
                <a:latin typeface="Times New Roman" pitchFamily="18" charset="0"/>
              </a:rPr>
              <a:t>	∵ </a:t>
            </a:r>
            <a:r>
              <a:rPr kumimoji="1" lang="en-US" altLang="zh-CN" sz="2000" b="1" dirty="0" err="1">
                <a:latin typeface="Times New Roman" pitchFamily="18" charset="0"/>
              </a:rPr>
              <a:t>rel</a:t>
            </a:r>
            <a:r>
              <a:rPr kumimoji="1" lang="en-US" altLang="zh-CN" sz="2000" b="1" dirty="0">
                <a:latin typeface="Times New Roman" pitchFamily="18" charset="0"/>
              </a:rPr>
              <a:t> = F6H = 1111 0110B</a:t>
            </a:r>
            <a:r>
              <a:rPr kumimoji="1" lang="zh-CN" altLang="en-US" sz="2000" b="1" dirty="0">
                <a:latin typeface="Times New Roman" pitchFamily="18" charset="0"/>
              </a:rPr>
              <a:t>为负数，表示向低地址方向转移。</a:t>
            </a:r>
          </a:p>
          <a:p>
            <a:pPr eaLnBrk="0" hangingPunct="0">
              <a:lnSpc>
                <a:spcPct val="120000"/>
              </a:lnSpc>
            </a:pPr>
            <a:r>
              <a:rPr kumimoji="1" lang="zh-CN" altLang="en-US" sz="2000" b="1" dirty="0">
                <a:latin typeface="Times New Roman" pitchFamily="18" charset="0"/>
              </a:rPr>
              <a:t>	∴ 目的 </a:t>
            </a:r>
            <a:r>
              <a:rPr kumimoji="1" lang="en-US" altLang="zh-CN" sz="2000" b="1" dirty="0">
                <a:latin typeface="Times New Roman" pitchFamily="18" charset="0"/>
              </a:rPr>
              <a:t>PC = 1000H + 2 + </a:t>
            </a:r>
            <a:r>
              <a:rPr kumimoji="1" lang="en-US" altLang="zh-CN" sz="2000" b="1" dirty="0" err="1">
                <a:latin typeface="Times New Roman" pitchFamily="18" charset="0"/>
              </a:rPr>
              <a:t>rel</a:t>
            </a:r>
            <a:r>
              <a:rPr kumimoji="1" lang="en-US" altLang="zh-CN" sz="2000" b="1" dirty="0">
                <a:latin typeface="Times New Roman" pitchFamily="18" charset="0"/>
              </a:rPr>
              <a:t> = 1002H+F6H </a:t>
            </a:r>
            <a:r>
              <a:rPr kumimoji="1" lang="zh-CN" altLang="en-US" sz="2000" b="1" dirty="0">
                <a:latin typeface="Times New Roman" pitchFamily="18" charset="0"/>
              </a:rPr>
              <a:t>不能直接相加，</a:t>
            </a:r>
            <a:endParaRPr kumimoji="1" lang="en-US" altLang="zh-CN" sz="2000" b="1" dirty="0">
              <a:latin typeface="Times New Roman" pitchFamily="18" charset="0"/>
            </a:endParaRPr>
          </a:p>
          <a:p>
            <a:pPr eaLnBrk="0" hangingPunct="0">
              <a:lnSpc>
                <a:spcPct val="120000"/>
              </a:lnSpc>
            </a:pPr>
            <a:r>
              <a:rPr kumimoji="1" lang="en-US" altLang="zh-CN" sz="2000" b="1" dirty="0">
                <a:latin typeface="Times New Roman" pitchFamily="18" charset="0"/>
              </a:rPr>
              <a:t>                  </a:t>
            </a:r>
            <a:r>
              <a:rPr kumimoji="1" lang="zh-CN" altLang="en-US" sz="2000" b="1" dirty="0">
                <a:latin typeface="Times New Roman" pitchFamily="18" charset="0"/>
              </a:rPr>
              <a:t>  要先计算出</a:t>
            </a:r>
            <a:r>
              <a:rPr kumimoji="1" lang="en-US" altLang="zh-CN" sz="2000" b="1" dirty="0">
                <a:latin typeface="Times New Roman" pitchFamily="18" charset="0"/>
              </a:rPr>
              <a:t>F6H</a:t>
            </a:r>
            <a:r>
              <a:rPr kumimoji="1" lang="zh-CN" altLang="en-US" sz="2000" b="1" dirty="0">
                <a:latin typeface="Times New Roman" pitchFamily="18" charset="0"/>
              </a:rPr>
              <a:t>的真值。</a:t>
            </a:r>
            <a:endParaRPr kumimoji="1" lang="en-US" altLang="zh-CN" sz="2000" b="1" dirty="0">
              <a:latin typeface="Times New Roman" pitchFamily="18" charset="0"/>
            </a:endParaRPr>
          </a:p>
          <a:p>
            <a:pPr eaLnBrk="0" hangingPunct="0">
              <a:lnSpc>
                <a:spcPct val="120000"/>
              </a:lnSpc>
            </a:pPr>
            <a:r>
              <a:rPr kumimoji="1" lang="en-US" altLang="zh-CN" sz="2000" b="1" dirty="0">
                <a:latin typeface="Times New Roman" pitchFamily="18" charset="0"/>
              </a:rPr>
              <a:t>                </a:t>
            </a:r>
            <a:r>
              <a:rPr kumimoji="1" lang="zh-CN" altLang="en-US" sz="2000" b="1" dirty="0">
                <a:latin typeface="Times New Roman" pitchFamily="18" charset="0"/>
              </a:rPr>
              <a:t>即：</a:t>
            </a:r>
            <a:r>
              <a:rPr kumimoji="1" lang="en-US" altLang="zh-CN" sz="2000" b="1" dirty="0">
                <a:latin typeface="Times New Roman" pitchFamily="18" charset="0"/>
              </a:rPr>
              <a:t>F6H=1111 0110B</a:t>
            </a:r>
            <a:r>
              <a:rPr kumimoji="1" lang="zh-CN" altLang="en-US" sz="2000" b="1" dirty="0">
                <a:latin typeface="Times New Roman" pitchFamily="18" charset="0"/>
              </a:rPr>
              <a:t>取反加</a:t>
            </a:r>
            <a:r>
              <a:rPr kumimoji="1" lang="en-US" altLang="zh-CN" sz="2000" b="1" dirty="0">
                <a:latin typeface="Times New Roman" pitchFamily="18" charset="0"/>
              </a:rPr>
              <a:t>1</a:t>
            </a:r>
            <a:r>
              <a:rPr kumimoji="1" lang="zh-CN" altLang="en-US" sz="2000" b="1" dirty="0">
                <a:latin typeface="Times New Roman" pitchFamily="18" charset="0"/>
              </a:rPr>
              <a:t>后为：</a:t>
            </a:r>
            <a:r>
              <a:rPr kumimoji="1" lang="en-US" altLang="zh-CN" sz="2000" b="1" dirty="0">
                <a:latin typeface="Times New Roman" pitchFamily="18" charset="0"/>
              </a:rPr>
              <a:t>0000 1010B=0AH</a:t>
            </a:r>
          </a:p>
          <a:p>
            <a:pPr eaLnBrk="0" hangingPunct="0">
              <a:lnSpc>
                <a:spcPct val="120000"/>
              </a:lnSpc>
            </a:pPr>
            <a:endParaRPr kumimoji="1" lang="en-US" altLang="zh-CN" sz="2000" b="1" dirty="0">
              <a:latin typeface="Times New Roman" pitchFamily="18" charset="0"/>
            </a:endParaRPr>
          </a:p>
          <a:p>
            <a:pPr eaLnBrk="0" hangingPunct="0">
              <a:lnSpc>
                <a:spcPct val="120000"/>
              </a:lnSpc>
            </a:pPr>
            <a:r>
              <a:rPr kumimoji="1" lang="en-US" altLang="zh-CN" sz="2000" b="1" dirty="0">
                <a:latin typeface="Times New Roman" pitchFamily="18" charset="0"/>
              </a:rPr>
              <a:t>	 ∴</a:t>
            </a:r>
            <a:r>
              <a:rPr kumimoji="1" lang="zh-CN" altLang="en-US" sz="2000" b="1" dirty="0">
                <a:latin typeface="Times New Roman" pitchFamily="18" charset="0"/>
              </a:rPr>
              <a:t>目的 </a:t>
            </a:r>
            <a:r>
              <a:rPr kumimoji="1" lang="en-US" altLang="zh-CN" sz="2000" b="1" dirty="0">
                <a:latin typeface="Times New Roman" pitchFamily="18" charset="0"/>
              </a:rPr>
              <a:t>PC=1002H+F6H</a:t>
            </a:r>
          </a:p>
          <a:p>
            <a:pPr eaLnBrk="0" hangingPunct="0">
              <a:lnSpc>
                <a:spcPct val="120000"/>
              </a:lnSpc>
            </a:pPr>
            <a:r>
              <a:rPr kumimoji="1" lang="en-US" altLang="zh-CN" sz="2000" b="1" dirty="0">
                <a:latin typeface="Times New Roman" pitchFamily="18" charset="0"/>
              </a:rPr>
              <a:t>		      =1002H-0AH</a:t>
            </a:r>
          </a:p>
          <a:p>
            <a:pPr eaLnBrk="0" hangingPunct="0">
              <a:lnSpc>
                <a:spcPct val="120000"/>
              </a:lnSpc>
            </a:pPr>
            <a:r>
              <a:rPr kumimoji="1" lang="en-US" altLang="zh-CN" sz="2000" b="1" dirty="0">
                <a:latin typeface="Times New Roman" pitchFamily="18" charset="0"/>
              </a:rPr>
              <a:t>		      </a:t>
            </a:r>
            <a:r>
              <a:rPr kumimoji="1" lang="en-US" altLang="zh-CN" sz="2000" b="1" dirty="0">
                <a:solidFill>
                  <a:srgbClr val="3333FF"/>
                </a:solidFill>
                <a:latin typeface="Times New Roman" pitchFamily="18" charset="0"/>
              </a:rPr>
              <a:t>=0FF8H</a:t>
            </a:r>
          </a:p>
        </p:txBody>
      </p:sp>
      <p:sp>
        <p:nvSpPr>
          <p:cNvPr id="5" name="日期占位符 3">
            <a:extLst>
              <a:ext uri="{FF2B5EF4-FFF2-40B4-BE49-F238E27FC236}">
                <a16:creationId xmlns:a16="http://schemas.microsoft.com/office/drawing/2014/main" id="{534AC56D-4F12-4C55-8632-3B133C5887C1}"/>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10:24</a:t>
            </a:fld>
            <a:endParaRPr lang="en-US" altLang="zh-CN" dirty="0">
              <a:ea typeface="宋体" charset="-122"/>
            </a:endParaRPr>
          </a:p>
        </p:txBody>
      </p:sp>
      <p:sp>
        <p:nvSpPr>
          <p:cNvPr id="6" name="灯片编号占位符 5">
            <a:extLst>
              <a:ext uri="{FF2B5EF4-FFF2-40B4-BE49-F238E27FC236}">
                <a16:creationId xmlns:a16="http://schemas.microsoft.com/office/drawing/2014/main" id="{B34168B7-0D3A-48B9-944F-3AA763F0DE27}"/>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113</a:t>
            </a:fld>
            <a:endParaRPr lang="en-US" altLang="zh-CN">
              <a:ea typeface="宋体" charset="-122"/>
            </a:endParaRPr>
          </a:p>
        </p:txBody>
      </p:sp>
      <p:pic>
        <p:nvPicPr>
          <p:cNvPr id="7" name="Picture 2" descr="c:\documents and settings\ibm\application data\360se6\User Data\temp\01300000323145123029807175635_s.jpg">
            <a:extLst>
              <a:ext uri="{FF2B5EF4-FFF2-40B4-BE49-F238E27FC236}">
                <a16:creationId xmlns:a16="http://schemas.microsoft.com/office/drawing/2014/main" id="{2F04F2A8-724F-482A-9717-BBB6606127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7DC38341-F73C-4B99-82F7-36D237067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28A01248-9AA4-43FF-8705-3F980EC527C1}"/>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0" name="Rectangle 2">
            <a:extLst>
              <a:ext uri="{FF2B5EF4-FFF2-40B4-BE49-F238E27FC236}">
                <a16:creationId xmlns:a16="http://schemas.microsoft.com/office/drawing/2014/main" id="{C128B7E5-0A4D-4D32-9579-CD427A1751E1}"/>
              </a:ext>
            </a:extLst>
          </p:cNvPr>
          <p:cNvSpPr txBox="1">
            <a:spLocks noChangeArrowheads="1"/>
          </p:cNvSpPr>
          <p:nvPr/>
        </p:nvSpPr>
        <p:spPr bwMode="auto">
          <a:xfrm>
            <a:off x="210105" y="756961"/>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Tree>
  </p:cSld>
  <p:clrMapOvr>
    <a:masterClrMapping/>
  </p:clrMapOvr>
  <p:transition>
    <p:cut thruBlk="1"/>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2"/>
          <p:cNvSpPr>
            <a:spLocks noChangeArrowheads="1"/>
          </p:cNvSpPr>
          <p:nvPr/>
        </p:nvSpPr>
        <p:spPr bwMode="auto">
          <a:xfrm>
            <a:off x="308364" y="1447930"/>
            <a:ext cx="3361818" cy="400110"/>
          </a:xfrm>
          <a:prstGeom prst="rect">
            <a:avLst/>
          </a:prstGeom>
          <a:noFill/>
          <a:ln w="12700" cap="sq">
            <a:noFill/>
            <a:miter lim="800000"/>
            <a:headEnd type="none" w="sm" len="sm"/>
            <a:tailEnd type="none" w="sm" len="sm"/>
          </a:ln>
        </p:spPr>
        <p:txBody>
          <a:bodyPr wrap="none">
            <a:spAutoFit/>
          </a:bodyPr>
          <a:lstStyle/>
          <a:p>
            <a:pPr eaLnBrk="0" hangingPunct="0"/>
            <a:r>
              <a:rPr kumimoji="1" lang="en-US" altLang="zh-CN" sz="2000" dirty="0">
                <a:solidFill>
                  <a:srgbClr val="3333FF"/>
                </a:solidFill>
                <a:latin typeface="Times New Roman" pitchFamily="18" charset="0"/>
              </a:rPr>
              <a:t> </a:t>
            </a:r>
            <a:r>
              <a:rPr kumimoji="1" lang="en-US" altLang="zh-CN" sz="2000" b="1" dirty="0">
                <a:solidFill>
                  <a:srgbClr val="3333FF"/>
                </a:solidFill>
                <a:latin typeface="Times New Roman" pitchFamily="18" charset="0"/>
              </a:rPr>
              <a:t>(4)</a:t>
            </a:r>
            <a:r>
              <a:rPr kumimoji="1" lang="zh-CN" altLang="en-US" sz="2000" b="1" dirty="0">
                <a:solidFill>
                  <a:srgbClr val="3333FF"/>
                </a:solidFill>
                <a:latin typeface="Times New Roman" pitchFamily="18" charset="0"/>
              </a:rPr>
              <a:t>间接 转移指令</a:t>
            </a:r>
            <a:r>
              <a:rPr kumimoji="1" lang="en-US" altLang="zh-CN" sz="2000" b="1" dirty="0">
                <a:solidFill>
                  <a:srgbClr val="3333FF"/>
                </a:solidFill>
                <a:latin typeface="Times New Roman" pitchFamily="18" charset="0"/>
              </a:rPr>
              <a:t>(</a:t>
            </a:r>
            <a:r>
              <a:rPr kumimoji="1" lang="zh-CN" altLang="en-US" sz="2000" b="1" dirty="0">
                <a:solidFill>
                  <a:srgbClr val="3333FF"/>
                </a:solidFill>
                <a:latin typeface="Times New Roman" pitchFamily="18" charset="0"/>
              </a:rPr>
              <a:t>散转指令</a:t>
            </a:r>
            <a:r>
              <a:rPr kumimoji="1" lang="en-US" altLang="zh-CN" sz="2000" b="1" dirty="0">
                <a:solidFill>
                  <a:srgbClr val="3333FF"/>
                </a:solidFill>
                <a:latin typeface="Times New Roman" pitchFamily="18" charset="0"/>
              </a:rPr>
              <a:t>)</a:t>
            </a:r>
          </a:p>
        </p:txBody>
      </p:sp>
      <p:sp>
        <p:nvSpPr>
          <p:cNvPr id="50181" name="Text Box 13"/>
          <p:cNvSpPr txBox="1">
            <a:spLocks noChangeArrowheads="1"/>
          </p:cNvSpPr>
          <p:nvPr/>
        </p:nvSpPr>
        <p:spPr bwMode="auto">
          <a:xfrm>
            <a:off x="420687" y="2675729"/>
            <a:ext cx="8302625" cy="439738"/>
          </a:xfrm>
          <a:prstGeom prst="rect">
            <a:avLst/>
          </a:prstGeom>
          <a:solidFill>
            <a:srgbClr val="FFFF00"/>
          </a:solidFill>
          <a:ln w="12700" cap="sq">
            <a:solidFill>
              <a:schemeClr val="hlink"/>
            </a:solidFill>
            <a:miter lim="800000"/>
            <a:headEnd type="none" w="sm" len="sm"/>
            <a:tailEnd type="none" w="sm" len="sm"/>
          </a:ln>
        </p:spPr>
        <p:txBody>
          <a:bodyPr>
            <a:spAutoFit/>
          </a:bodyPr>
          <a:lstStyle/>
          <a:p>
            <a:pPr eaLnBrk="0" hangingPunct="0"/>
            <a:r>
              <a:rPr kumimoji="1" lang="en-US" altLang="zh-CN" sz="2200" b="1" dirty="0">
                <a:solidFill>
                  <a:srgbClr val="C00000"/>
                </a:solidFill>
                <a:latin typeface="Times New Roman" pitchFamily="18" charset="0"/>
              </a:rPr>
              <a:t>JMP</a:t>
            </a:r>
            <a:r>
              <a:rPr kumimoji="1" lang="en-US" altLang="zh-CN" sz="2200" b="1" dirty="0">
                <a:solidFill>
                  <a:srgbClr val="3333FF"/>
                </a:solidFill>
                <a:latin typeface="Times New Roman" pitchFamily="18" charset="0"/>
              </a:rPr>
              <a:t>	@A+DPTR                 ;	0111   0011 	 (A)+(DPTR)→PC </a:t>
            </a:r>
            <a:endParaRPr kumimoji="1" lang="en-US" altLang="zh-CN" sz="2200" b="1" baseline="-25000" dirty="0">
              <a:solidFill>
                <a:srgbClr val="3333FF"/>
              </a:solidFill>
              <a:latin typeface="Times New Roman" pitchFamily="18" charset="0"/>
            </a:endParaRPr>
          </a:p>
        </p:txBody>
      </p:sp>
      <p:sp>
        <p:nvSpPr>
          <p:cNvPr id="7" name="日期占位符 3">
            <a:extLst>
              <a:ext uri="{FF2B5EF4-FFF2-40B4-BE49-F238E27FC236}">
                <a16:creationId xmlns:a16="http://schemas.microsoft.com/office/drawing/2014/main" id="{19F33629-CDBA-4051-8168-D9ED8150589A}"/>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10:24</a:t>
            </a:fld>
            <a:endParaRPr lang="en-US" altLang="zh-CN" dirty="0">
              <a:ea typeface="宋体" charset="-122"/>
            </a:endParaRPr>
          </a:p>
        </p:txBody>
      </p:sp>
      <p:sp>
        <p:nvSpPr>
          <p:cNvPr id="8" name="灯片编号占位符 5">
            <a:extLst>
              <a:ext uri="{FF2B5EF4-FFF2-40B4-BE49-F238E27FC236}">
                <a16:creationId xmlns:a16="http://schemas.microsoft.com/office/drawing/2014/main" id="{CEA317C9-5C16-4C42-BE5F-2343CB8D3D3A}"/>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114</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5D732EAE-5497-4F2B-BF6F-E9159C13FE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EED71A9F-0A8D-4825-8C1C-82C7E1012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0085D635-8804-44AC-B0A1-3B6CDC7E8B9C}"/>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2" name="Rectangle 2">
            <a:extLst>
              <a:ext uri="{FF2B5EF4-FFF2-40B4-BE49-F238E27FC236}">
                <a16:creationId xmlns:a16="http://schemas.microsoft.com/office/drawing/2014/main" id="{172C9C66-4D67-4771-BFF2-DCBE27248A15}"/>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13" name="矩形 12">
            <a:extLst>
              <a:ext uri="{FF2B5EF4-FFF2-40B4-BE49-F238E27FC236}">
                <a16:creationId xmlns:a16="http://schemas.microsoft.com/office/drawing/2014/main" id="{58D8590E-7DE4-437D-B0AD-8F4AAA7CE910}"/>
              </a:ext>
            </a:extLst>
          </p:cNvPr>
          <p:cNvSpPr/>
          <p:nvPr/>
        </p:nvSpPr>
        <p:spPr>
          <a:xfrm>
            <a:off x="4067944" y="1482470"/>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JMP</a:t>
            </a:r>
            <a:endParaRPr lang="zh-CN" altLang="en-US" dirty="0">
              <a:solidFill>
                <a:srgbClr val="FF0000"/>
              </a:solidFill>
            </a:endParaRPr>
          </a:p>
        </p:txBody>
      </p:sp>
      <p:sp>
        <p:nvSpPr>
          <p:cNvPr id="14" name="Text Box 5">
            <a:extLst>
              <a:ext uri="{FF2B5EF4-FFF2-40B4-BE49-F238E27FC236}">
                <a16:creationId xmlns:a16="http://schemas.microsoft.com/office/drawing/2014/main" id="{A6455530-1F5C-43AB-AFBC-C02509C39E0B}"/>
              </a:ext>
            </a:extLst>
          </p:cNvPr>
          <p:cNvSpPr txBox="1">
            <a:spLocks noChangeArrowheads="1"/>
          </p:cNvSpPr>
          <p:nvPr/>
        </p:nvSpPr>
        <p:spPr bwMode="auto">
          <a:xfrm>
            <a:off x="420687" y="3890390"/>
            <a:ext cx="8302625" cy="1689373"/>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该指令的转移地址由数据指针</a:t>
            </a:r>
            <a:r>
              <a:rPr kumimoji="1" lang="en-US" altLang="zh-CN" b="1" dirty="0">
                <a:latin typeface="宋体" charset="-122"/>
              </a:rPr>
              <a:t>DPTR</a:t>
            </a:r>
            <a:r>
              <a:rPr kumimoji="1" lang="zh-CN" altLang="en-US" b="1" dirty="0">
                <a:latin typeface="宋体" charset="-122"/>
              </a:rPr>
              <a:t>的</a:t>
            </a:r>
            <a:r>
              <a:rPr kumimoji="1" lang="en-US" altLang="zh-CN" b="1" dirty="0">
                <a:latin typeface="宋体" charset="-122"/>
              </a:rPr>
              <a:t>16</a:t>
            </a:r>
            <a:r>
              <a:rPr kumimoji="1" lang="zh-CN" altLang="en-US" b="1" dirty="0">
                <a:latin typeface="宋体" charset="-122"/>
              </a:rPr>
              <a:t>位数和累加器</a:t>
            </a:r>
            <a:r>
              <a:rPr kumimoji="1" lang="en-US" altLang="zh-CN" b="1" dirty="0">
                <a:latin typeface="宋体" charset="-122"/>
              </a:rPr>
              <a:t>A</a:t>
            </a:r>
            <a:r>
              <a:rPr kumimoji="1" lang="zh-CN" altLang="en-US" b="1" dirty="0">
                <a:latin typeface="宋体" charset="-122"/>
              </a:rPr>
              <a:t>的</a:t>
            </a:r>
            <a:r>
              <a:rPr kumimoji="1" lang="en-US" altLang="zh-CN" b="1" dirty="0">
                <a:latin typeface="宋体" charset="-122"/>
              </a:rPr>
              <a:t>8</a:t>
            </a:r>
            <a:r>
              <a:rPr kumimoji="1" lang="zh-CN" altLang="en-US" b="1" dirty="0">
                <a:latin typeface="宋体" charset="-122"/>
              </a:rPr>
              <a:t>位数作无符号数相加形成，并直接送入</a:t>
            </a:r>
            <a:r>
              <a:rPr kumimoji="1" lang="en-US" altLang="zh-CN" b="1" dirty="0">
                <a:latin typeface="宋体" charset="-122"/>
              </a:rPr>
              <a:t>PC</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指令执行过程对</a:t>
            </a:r>
            <a:r>
              <a:rPr kumimoji="1" lang="en-US" altLang="zh-CN" b="1" dirty="0">
                <a:latin typeface="宋体" charset="-122"/>
              </a:rPr>
              <a:t>DPTR</a:t>
            </a:r>
            <a:r>
              <a:rPr kumimoji="1" lang="zh-CN" altLang="en-US" b="1" dirty="0">
                <a:latin typeface="宋体" charset="-122"/>
              </a:rPr>
              <a:t>、</a:t>
            </a:r>
            <a:r>
              <a:rPr kumimoji="1" lang="en-US" altLang="zh-CN" b="1" dirty="0">
                <a:latin typeface="宋体" charset="-122"/>
              </a:rPr>
              <a:t>A</a:t>
            </a:r>
            <a:r>
              <a:rPr kumimoji="1" lang="zh-CN" altLang="en-US" b="1" dirty="0">
                <a:latin typeface="宋体" charset="-122"/>
              </a:rPr>
              <a:t>和标志位均无影响</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指令可代替众多的判别跳转指令，具有散转功能。</a:t>
            </a:r>
            <a:endParaRPr kumimoji="1" lang="en-US" altLang="zh-CN" b="1" dirty="0">
              <a:latin typeface="宋体" charset="-122"/>
            </a:endParaRPr>
          </a:p>
        </p:txBody>
      </p:sp>
      <p:sp>
        <p:nvSpPr>
          <p:cNvPr id="15" name="矩形 14">
            <a:extLst>
              <a:ext uri="{FF2B5EF4-FFF2-40B4-BE49-F238E27FC236}">
                <a16:creationId xmlns:a16="http://schemas.microsoft.com/office/drawing/2014/main" id="{76591BB2-68F0-4B94-B7F1-EA308CD3F1FF}"/>
              </a:ext>
            </a:extLst>
          </p:cNvPr>
          <p:cNvSpPr/>
          <p:nvPr/>
        </p:nvSpPr>
        <p:spPr>
          <a:xfrm>
            <a:off x="5616167" y="1463319"/>
            <a:ext cx="2520280" cy="369332"/>
          </a:xfrm>
          <a:prstGeom prst="rect">
            <a:avLst/>
          </a:prstGeom>
        </p:spPr>
        <p:txBody>
          <a:bodyPr wrap="square">
            <a:spAutoFit/>
          </a:bodyPr>
          <a:lstStyle/>
          <a:p>
            <a:r>
              <a:rPr lang="en-US" altLang="zh-CN" b="1" dirty="0" err="1">
                <a:solidFill>
                  <a:srgbClr val="FF0000"/>
                </a:solidFill>
                <a:ea typeface="创艺简黑体" pitchFamily="2" charset="-122"/>
              </a:rPr>
              <a:t>J</a:t>
            </a:r>
            <a:r>
              <a:rPr lang="en-US" altLang="zh-CN" b="1" dirty="0" err="1">
                <a:solidFill>
                  <a:srgbClr val="3333FF"/>
                </a:solidFill>
                <a:ea typeface="创艺简黑体" pitchFamily="2" charset="-122"/>
              </a:rPr>
              <a:t>u</a:t>
            </a:r>
            <a:r>
              <a:rPr lang="en-US" altLang="zh-CN" b="1" dirty="0" err="1">
                <a:solidFill>
                  <a:srgbClr val="FF0000"/>
                </a:solidFill>
                <a:ea typeface="创艺简黑体" pitchFamily="2" charset="-122"/>
              </a:rPr>
              <a:t>MP</a:t>
            </a:r>
            <a:endParaRPr lang="zh-CN" altLang="en-US" dirty="0">
              <a:solidFill>
                <a:srgbClr val="3333FF"/>
              </a:solidFill>
            </a:endParaRPr>
          </a:p>
        </p:txBody>
      </p:sp>
    </p:spTree>
  </p:cSld>
  <p:clrMapOvr>
    <a:masterClrMapping/>
  </p:clrMapOvr>
  <p:transition>
    <p:cut thruBlk="1"/>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5"/>
          <p:cNvSpPr txBox="1">
            <a:spLocks noChangeArrowheads="1"/>
          </p:cNvSpPr>
          <p:nvPr/>
        </p:nvSpPr>
        <p:spPr bwMode="auto">
          <a:xfrm>
            <a:off x="109997" y="1428331"/>
            <a:ext cx="8900193" cy="2800767"/>
          </a:xfrm>
          <a:prstGeom prst="rect">
            <a:avLst/>
          </a:prstGeom>
          <a:noFill/>
          <a:ln w="12700" cap="sq">
            <a:noFill/>
            <a:miter lim="800000"/>
            <a:headEnd type="none" w="sm" len="sm"/>
            <a:tailEnd type="none" w="sm" len="sm"/>
          </a:ln>
        </p:spPr>
        <p:txBody>
          <a:bodyPr wrap="none">
            <a:spAutoFit/>
          </a:bodyPr>
          <a:lstStyle/>
          <a:p>
            <a:pPr eaLnBrk="0" hangingPunct="0"/>
            <a:r>
              <a:rPr kumimoji="1" lang="zh-CN" altLang="en-US" sz="2200" b="1" dirty="0">
                <a:solidFill>
                  <a:srgbClr val="3333FF"/>
                </a:solidFill>
                <a:latin typeface="Times New Roman" pitchFamily="18" charset="0"/>
              </a:rPr>
              <a:t>例如：</a:t>
            </a:r>
            <a:r>
              <a:rPr kumimoji="1" lang="zh-CN" altLang="en-US" sz="2200" b="1" dirty="0">
                <a:latin typeface="Times New Roman" pitchFamily="18" charset="0"/>
              </a:rPr>
              <a:t>根据累加器</a:t>
            </a:r>
            <a:r>
              <a:rPr kumimoji="1" lang="en-US" altLang="zh-CN" sz="2200" b="1" dirty="0">
                <a:latin typeface="Times New Roman" pitchFamily="18" charset="0"/>
              </a:rPr>
              <a:t>A</a:t>
            </a:r>
            <a:r>
              <a:rPr kumimoji="1" lang="zh-CN" altLang="en-US" sz="2200" b="1" dirty="0">
                <a:latin typeface="Times New Roman" pitchFamily="18" charset="0"/>
              </a:rPr>
              <a:t>中命令键键值，设计命令键操作程序入口跳转表：</a:t>
            </a:r>
          </a:p>
          <a:p>
            <a:pPr eaLnBrk="0" hangingPunct="0"/>
            <a:r>
              <a:rPr kumimoji="1" lang="zh-CN" altLang="en-US" sz="2200" b="1" dirty="0">
                <a:latin typeface="Times New Roman" pitchFamily="18" charset="0"/>
              </a:rPr>
              <a:t>        	</a:t>
            </a:r>
            <a:r>
              <a:rPr kumimoji="1" lang="zh-CN" altLang="en-US" sz="2200" b="1" dirty="0">
                <a:latin typeface="宋体" charset="-122"/>
              </a:rPr>
              <a:t>	</a:t>
            </a:r>
            <a:r>
              <a:rPr kumimoji="1" lang="en-US" altLang="zh-CN" sz="2200" b="1" dirty="0">
                <a:latin typeface="宋体" charset="-122"/>
              </a:rPr>
              <a:t>CLR  C        	</a:t>
            </a:r>
            <a:r>
              <a:rPr kumimoji="1" lang="zh-CN" altLang="en-US" sz="2200" b="1" dirty="0">
                <a:latin typeface="宋体" charset="-122"/>
              </a:rPr>
              <a:t>；清进位</a:t>
            </a:r>
          </a:p>
          <a:p>
            <a:pPr eaLnBrk="0" hangingPunct="0"/>
            <a:r>
              <a:rPr kumimoji="1" lang="zh-CN" altLang="en-US" sz="2200" b="1" dirty="0">
                <a:latin typeface="宋体" charset="-122"/>
              </a:rPr>
              <a:t>        	</a:t>
            </a:r>
            <a:r>
              <a:rPr kumimoji="1" lang="en-US" altLang="zh-CN" sz="2200" b="1" dirty="0">
                <a:latin typeface="宋体" charset="-122"/>
              </a:rPr>
              <a:t>RLC  A        	</a:t>
            </a:r>
            <a:r>
              <a:rPr kumimoji="1" lang="zh-CN" altLang="en-US" sz="2200" b="1" dirty="0">
                <a:latin typeface="宋体" charset="-122"/>
              </a:rPr>
              <a:t>；键值乘</a:t>
            </a:r>
            <a:r>
              <a:rPr kumimoji="1" lang="en-US" altLang="zh-CN" sz="2200" b="1" dirty="0">
                <a:latin typeface="宋体" charset="-122"/>
              </a:rPr>
              <a:t>2</a:t>
            </a:r>
          </a:p>
          <a:p>
            <a:pPr eaLnBrk="0" hangingPunct="0"/>
            <a:r>
              <a:rPr kumimoji="1" lang="en-US" altLang="zh-CN" sz="2200" b="1" dirty="0">
                <a:latin typeface="宋体" charset="-122"/>
              </a:rPr>
              <a:t>        	MOV  DPTR</a:t>
            </a:r>
            <a:r>
              <a:rPr kumimoji="1" lang="zh-CN" altLang="en-US" sz="2200" b="1" dirty="0">
                <a:latin typeface="宋体" charset="-122"/>
              </a:rPr>
              <a:t>，</a:t>
            </a:r>
            <a:r>
              <a:rPr kumimoji="1" lang="en-US" altLang="zh-CN" sz="2200" b="1" dirty="0">
                <a:latin typeface="宋体" charset="-122"/>
              </a:rPr>
              <a:t>#JPTAB	</a:t>
            </a:r>
            <a:r>
              <a:rPr kumimoji="1" lang="zh-CN" altLang="en-US" sz="2200" b="1" dirty="0">
                <a:latin typeface="宋体" charset="-122"/>
              </a:rPr>
              <a:t>；指向命令键跳转表首址</a:t>
            </a:r>
          </a:p>
          <a:p>
            <a:pPr eaLnBrk="0" hangingPunct="0"/>
            <a:r>
              <a:rPr kumimoji="1" lang="zh-CN" altLang="en-US" sz="2200" b="1" dirty="0">
                <a:latin typeface="宋体" charset="-122"/>
              </a:rPr>
              <a:t>        	</a:t>
            </a:r>
            <a:r>
              <a:rPr kumimoji="1" lang="en-US" altLang="zh-CN" sz="2200" b="1" dirty="0">
                <a:solidFill>
                  <a:srgbClr val="FF0000"/>
                </a:solidFill>
                <a:latin typeface="宋体" charset="-122"/>
              </a:rPr>
              <a:t>JMP</a:t>
            </a:r>
            <a:r>
              <a:rPr kumimoji="1" lang="en-US" altLang="zh-CN" sz="2200" b="1" dirty="0">
                <a:latin typeface="宋体" charset="-122"/>
              </a:rPr>
              <a:t>  </a:t>
            </a:r>
            <a:r>
              <a:rPr kumimoji="1" lang="zh-CN" altLang="en-US" sz="2200" b="1" dirty="0">
                <a:solidFill>
                  <a:srgbClr val="FF0000"/>
                </a:solidFill>
                <a:latin typeface="宋体" charset="-122"/>
              </a:rPr>
              <a:t>＠</a:t>
            </a:r>
            <a:r>
              <a:rPr kumimoji="1" lang="en-US" altLang="zh-CN" sz="2200" b="1" dirty="0">
                <a:solidFill>
                  <a:srgbClr val="FF0000"/>
                </a:solidFill>
                <a:latin typeface="宋体" charset="-122"/>
              </a:rPr>
              <a:t>A+DPTR  </a:t>
            </a:r>
            <a:r>
              <a:rPr kumimoji="1" lang="en-US" altLang="zh-CN" sz="2200" b="1" dirty="0">
                <a:latin typeface="宋体" charset="-122"/>
              </a:rPr>
              <a:t>	</a:t>
            </a:r>
            <a:r>
              <a:rPr kumimoji="1" lang="zh-CN" altLang="en-US" sz="2200" b="1" dirty="0">
                <a:latin typeface="宋体" charset="-122"/>
              </a:rPr>
              <a:t>；散转入命令键入口</a:t>
            </a:r>
          </a:p>
          <a:p>
            <a:pPr eaLnBrk="0" hangingPunct="0"/>
            <a:r>
              <a:rPr kumimoji="1" lang="zh-CN" altLang="en-US" sz="2200" b="1" dirty="0">
                <a:latin typeface="宋体" charset="-122"/>
              </a:rPr>
              <a:t>	</a:t>
            </a:r>
            <a:r>
              <a:rPr kumimoji="1" lang="en-US" altLang="zh-CN" sz="2200" b="1" dirty="0">
                <a:latin typeface="宋体" charset="-122"/>
              </a:rPr>
              <a:t>JPTAB</a:t>
            </a:r>
            <a:r>
              <a:rPr kumimoji="1" lang="zh-CN" altLang="en-US" sz="2200" b="1" dirty="0">
                <a:latin typeface="宋体" charset="-122"/>
              </a:rPr>
              <a:t>：</a:t>
            </a:r>
            <a:r>
              <a:rPr kumimoji="1" lang="en-US" altLang="zh-CN" sz="2200" b="1" dirty="0">
                <a:latin typeface="宋体" charset="-122"/>
              </a:rPr>
              <a:t>AJMP  CCS0      	</a:t>
            </a:r>
            <a:r>
              <a:rPr kumimoji="1" lang="zh-CN" altLang="en-US" sz="2200" b="1" dirty="0">
                <a:latin typeface="宋体" charset="-122"/>
              </a:rPr>
              <a:t>；双字节指令</a:t>
            </a:r>
          </a:p>
          <a:p>
            <a:pPr eaLnBrk="0" hangingPunct="0"/>
            <a:r>
              <a:rPr kumimoji="1" lang="zh-CN" altLang="en-US" sz="2200" b="1" dirty="0">
                <a:latin typeface="宋体" charset="-122"/>
              </a:rPr>
              <a:t>	      	</a:t>
            </a:r>
            <a:r>
              <a:rPr kumimoji="1" lang="en-US" altLang="zh-CN" sz="2200" b="1" dirty="0">
                <a:latin typeface="宋体" charset="-122"/>
              </a:rPr>
              <a:t>AJMP  CCS1</a:t>
            </a:r>
          </a:p>
          <a:p>
            <a:pPr eaLnBrk="0" hangingPunct="0"/>
            <a:r>
              <a:rPr kumimoji="1" lang="en-US" altLang="zh-CN" sz="2200" b="1" dirty="0">
                <a:latin typeface="宋体" charset="-122"/>
              </a:rPr>
              <a:t>        	AJMP  CCS2</a:t>
            </a:r>
          </a:p>
        </p:txBody>
      </p:sp>
      <p:sp>
        <p:nvSpPr>
          <p:cNvPr id="6" name="日期占位符 3">
            <a:extLst>
              <a:ext uri="{FF2B5EF4-FFF2-40B4-BE49-F238E27FC236}">
                <a16:creationId xmlns:a16="http://schemas.microsoft.com/office/drawing/2014/main" id="{050218A7-2389-40E8-8F1D-193B4C5C96F0}"/>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10:24</a:t>
            </a:fld>
            <a:endParaRPr lang="en-US" altLang="zh-CN" dirty="0">
              <a:ea typeface="宋体" charset="-122"/>
            </a:endParaRPr>
          </a:p>
        </p:txBody>
      </p:sp>
      <p:sp>
        <p:nvSpPr>
          <p:cNvPr id="7" name="灯片编号占位符 5">
            <a:extLst>
              <a:ext uri="{FF2B5EF4-FFF2-40B4-BE49-F238E27FC236}">
                <a16:creationId xmlns:a16="http://schemas.microsoft.com/office/drawing/2014/main" id="{3932CE72-709F-485B-95C7-E2302E419F21}"/>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115</a:t>
            </a:fld>
            <a:endParaRPr lang="en-US" altLang="zh-CN">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BD8F36FD-FD4D-4E83-B6CB-78449DB916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5A740787-3220-46BD-8369-C5020D7A4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1D7E55B4-91A4-469D-8819-0B7AC496F87E}"/>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1" name="Rectangle 2">
            <a:extLst>
              <a:ext uri="{FF2B5EF4-FFF2-40B4-BE49-F238E27FC236}">
                <a16:creationId xmlns:a16="http://schemas.microsoft.com/office/drawing/2014/main" id="{1AEFDF18-7E79-4B8A-BB22-24EE08EDE6A1}"/>
              </a:ext>
            </a:extLst>
          </p:cNvPr>
          <p:cNvSpPr txBox="1">
            <a:spLocks noChangeArrowheads="1"/>
          </p:cNvSpPr>
          <p:nvPr/>
        </p:nvSpPr>
        <p:spPr bwMode="auto">
          <a:xfrm>
            <a:off x="79794" y="796927"/>
            <a:ext cx="456421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宋体" charset="-122"/>
              </a:rPr>
              <a:t>1 </a:t>
            </a:r>
            <a:r>
              <a:rPr lang="zh-CN" altLang="en-US" sz="2400" b="1" kern="0" dirty="0">
                <a:solidFill>
                  <a:srgbClr val="FF0000"/>
                </a:solidFill>
                <a:latin typeface="宋体" charset="-122"/>
              </a:rPr>
              <a:t>、无条件转移指令 </a:t>
            </a:r>
            <a:r>
              <a:rPr lang="en-US" altLang="zh-CN" sz="2400" b="1" kern="0" dirty="0">
                <a:solidFill>
                  <a:srgbClr val="3333FF"/>
                </a:solidFill>
                <a:latin typeface="宋体" charset="-122"/>
              </a:rPr>
              <a:t>(4</a:t>
            </a:r>
            <a:r>
              <a:rPr lang="zh-CN" altLang="en-US" sz="2400" b="1" kern="0" dirty="0">
                <a:solidFill>
                  <a:srgbClr val="3333FF"/>
                </a:solidFill>
                <a:latin typeface="宋体" charset="-122"/>
              </a:rPr>
              <a:t>条</a:t>
            </a:r>
            <a:r>
              <a:rPr lang="en-US" altLang="zh-CN" sz="2400" b="1" kern="0" dirty="0">
                <a:solidFill>
                  <a:srgbClr val="3333FF"/>
                </a:solidFill>
                <a:latin typeface="宋体" charset="-122"/>
              </a:rPr>
              <a:t>)</a:t>
            </a:r>
          </a:p>
        </p:txBody>
      </p:sp>
      <p:sp>
        <p:nvSpPr>
          <p:cNvPr id="12" name="Text Box 5">
            <a:extLst>
              <a:ext uri="{FF2B5EF4-FFF2-40B4-BE49-F238E27FC236}">
                <a16:creationId xmlns:a16="http://schemas.microsoft.com/office/drawing/2014/main" id="{580D2B2D-8E44-4B1C-B93F-CDBDF29AFAF0}"/>
              </a:ext>
            </a:extLst>
          </p:cNvPr>
          <p:cNvSpPr txBox="1">
            <a:spLocks noChangeArrowheads="1"/>
          </p:cNvSpPr>
          <p:nvPr/>
        </p:nvSpPr>
        <p:spPr bwMode="auto">
          <a:xfrm>
            <a:off x="492695" y="4440270"/>
            <a:ext cx="8302625" cy="1273875"/>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从程序中看出，当（</a:t>
            </a:r>
            <a:r>
              <a:rPr kumimoji="1" lang="en-US" altLang="zh-CN" b="1" dirty="0">
                <a:latin typeface="宋体" charset="-122"/>
              </a:rPr>
              <a:t>A</a:t>
            </a:r>
            <a:r>
              <a:rPr kumimoji="1" lang="zh-CN" altLang="en-US" b="1" dirty="0">
                <a:latin typeface="宋体" charset="-122"/>
              </a:rPr>
              <a:t>）</a:t>
            </a:r>
            <a:r>
              <a:rPr kumimoji="1" lang="en-US" altLang="zh-CN" b="1" dirty="0">
                <a:latin typeface="宋体" charset="-122"/>
              </a:rPr>
              <a:t>=00H</a:t>
            </a:r>
            <a:r>
              <a:rPr kumimoji="1" lang="zh-CN" altLang="en-US" b="1" dirty="0">
                <a:latin typeface="宋体" charset="-122"/>
              </a:rPr>
              <a:t>时，散转到</a:t>
            </a:r>
            <a:r>
              <a:rPr kumimoji="1" lang="en-US" altLang="zh-CN" b="1" dirty="0">
                <a:latin typeface="宋体" charset="-122"/>
              </a:rPr>
              <a:t>CCS0</a:t>
            </a:r>
            <a:r>
              <a:rPr kumimoji="1" lang="zh-CN" altLang="en-US" b="1" dirty="0">
                <a:latin typeface="宋体" charset="-122"/>
              </a:rPr>
              <a:t>；当（</a:t>
            </a:r>
            <a:r>
              <a:rPr kumimoji="1" lang="en-US" altLang="zh-CN" b="1" dirty="0">
                <a:latin typeface="宋体" charset="-122"/>
              </a:rPr>
              <a:t>A</a:t>
            </a:r>
            <a:r>
              <a:rPr kumimoji="1" lang="zh-CN" altLang="en-US" b="1" dirty="0">
                <a:latin typeface="宋体" charset="-122"/>
              </a:rPr>
              <a:t>）</a:t>
            </a:r>
            <a:r>
              <a:rPr kumimoji="1" lang="en-US" altLang="zh-CN" b="1" dirty="0">
                <a:latin typeface="宋体" charset="-122"/>
              </a:rPr>
              <a:t>=01H</a:t>
            </a:r>
            <a:r>
              <a:rPr kumimoji="1" lang="zh-CN" altLang="en-US" b="1" dirty="0">
                <a:latin typeface="宋体" charset="-122"/>
              </a:rPr>
              <a:t>时，散转到</a:t>
            </a:r>
            <a:r>
              <a:rPr kumimoji="1" lang="en-US" altLang="zh-CN" b="1" dirty="0">
                <a:latin typeface="宋体" charset="-122"/>
              </a:rPr>
              <a:t>CCS1</a:t>
            </a:r>
            <a:r>
              <a:rPr kumimoji="1" lang="zh-CN" altLang="en-US" b="1" dirty="0">
                <a:latin typeface="宋体" charset="-122"/>
              </a:rPr>
              <a:t>；</a:t>
            </a:r>
            <a:r>
              <a:rPr kumimoji="1" lang="en-US" altLang="zh-CN" b="1" dirty="0">
                <a:latin typeface="宋体" charset="-122"/>
              </a:rPr>
              <a:t>……</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由于</a:t>
            </a:r>
            <a:r>
              <a:rPr kumimoji="1" lang="en-US" altLang="zh-CN" b="1" dirty="0">
                <a:latin typeface="宋体" charset="-122"/>
              </a:rPr>
              <a:t>AJMP</a:t>
            </a:r>
            <a:r>
              <a:rPr kumimoji="1" lang="zh-CN" altLang="en-US" b="1" dirty="0">
                <a:latin typeface="宋体" charset="-122"/>
              </a:rPr>
              <a:t>是双字节指令，散转前中的键值应乘</a:t>
            </a:r>
            <a:r>
              <a:rPr kumimoji="1" lang="en-US" altLang="zh-CN" b="1" dirty="0">
                <a:latin typeface="宋体" charset="-122"/>
              </a:rPr>
              <a:t>2</a:t>
            </a:r>
          </a:p>
        </p:txBody>
      </p:sp>
    </p:spTree>
  </p:cSld>
  <p:clrMapOvr>
    <a:masterClrMapping/>
  </p:clrMapOvr>
  <p:transition>
    <p:cut thruBlk="1"/>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4"/>
          <p:cNvSpPr>
            <a:spLocks noChangeArrowheads="1"/>
          </p:cNvSpPr>
          <p:nvPr/>
        </p:nvSpPr>
        <p:spPr bwMode="auto">
          <a:xfrm>
            <a:off x="54675" y="752475"/>
            <a:ext cx="3352800" cy="461963"/>
          </a:xfrm>
          <a:prstGeom prst="rect">
            <a:avLst/>
          </a:prstGeom>
          <a:noFill/>
          <a:ln w="12700" cap="sq">
            <a:noFill/>
            <a:miter lim="800000"/>
            <a:headEnd type="none" w="sm" len="sm"/>
            <a:tailEnd type="none" w="sm" len="sm"/>
          </a:ln>
        </p:spPr>
        <p:txBody>
          <a:bodyPr wrap="none">
            <a:spAutoFit/>
          </a:bodyPr>
          <a:lstStyle/>
          <a:p>
            <a:pPr eaLnBrk="0" hangingPunct="0"/>
            <a:r>
              <a:rPr kumimoji="1" lang="en-US" altLang="zh-CN" sz="2400" b="1" dirty="0">
                <a:solidFill>
                  <a:srgbClr val="FF0000"/>
                </a:solidFill>
                <a:latin typeface="Times New Roman" pitchFamily="18" charset="0"/>
              </a:rPr>
              <a:t> 2</a:t>
            </a:r>
            <a:r>
              <a:rPr kumimoji="1" lang="zh-CN" altLang="en-US" sz="2400" b="1" dirty="0">
                <a:solidFill>
                  <a:srgbClr val="FF0000"/>
                </a:solidFill>
                <a:latin typeface="Times New Roman" pitchFamily="18" charset="0"/>
              </a:rPr>
              <a:t>、空操作指令</a:t>
            </a:r>
            <a:r>
              <a:rPr kumimoji="1" lang="zh-CN" altLang="en-US" sz="2400" b="1" dirty="0">
                <a:solidFill>
                  <a:srgbClr val="3333FF"/>
                </a:solidFill>
                <a:latin typeface="Times New Roman" pitchFamily="18" charset="0"/>
              </a:rPr>
              <a:t>（</a:t>
            </a:r>
            <a:r>
              <a:rPr kumimoji="1" lang="en-US" altLang="zh-CN" sz="2400" b="1" dirty="0">
                <a:solidFill>
                  <a:srgbClr val="3333FF"/>
                </a:solidFill>
                <a:latin typeface="Times New Roman" pitchFamily="18" charset="0"/>
              </a:rPr>
              <a:t>1</a:t>
            </a:r>
            <a:r>
              <a:rPr kumimoji="1" lang="zh-CN" altLang="en-US" sz="2400" b="1" dirty="0">
                <a:solidFill>
                  <a:srgbClr val="3333FF"/>
                </a:solidFill>
                <a:latin typeface="Times New Roman" pitchFamily="18" charset="0"/>
              </a:rPr>
              <a:t>条）</a:t>
            </a:r>
          </a:p>
        </p:txBody>
      </p:sp>
      <p:sp>
        <p:nvSpPr>
          <p:cNvPr id="52229" name="Text Box 15"/>
          <p:cNvSpPr txBox="1">
            <a:spLocks noChangeArrowheads="1"/>
          </p:cNvSpPr>
          <p:nvPr/>
        </p:nvSpPr>
        <p:spPr bwMode="auto">
          <a:xfrm>
            <a:off x="550592" y="1764609"/>
            <a:ext cx="8190975" cy="439738"/>
          </a:xfrm>
          <a:prstGeom prst="rect">
            <a:avLst/>
          </a:prstGeom>
          <a:solidFill>
            <a:srgbClr val="FFFF00"/>
          </a:solidFill>
          <a:ln w="12700" cap="sq">
            <a:solidFill>
              <a:schemeClr val="hlink"/>
            </a:solidFill>
            <a:miter lim="800000"/>
            <a:headEnd type="none" w="sm" len="sm"/>
            <a:tailEnd type="none" w="sm" len="sm"/>
          </a:ln>
        </p:spPr>
        <p:txBody>
          <a:bodyPr wrap="square">
            <a:spAutoFit/>
          </a:bodyPr>
          <a:lstStyle/>
          <a:p>
            <a:pPr eaLnBrk="0" hangingPunct="0"/>
            <a:r>
              <a:rPr kumimoji="1" lang="en-US" altLang="zh-CN" sz="2200" b="1">
                <a:solidFill>
                  <a:srgbClr val="3333FF"/>
                </a:solidFill>
                <a:latin typeface="Times New Roman" pitchFamily="18" charset="0"/>
              </a:rPr>
              <a:t>NOP	;	0000 0000 	 (PC)+1→PC </a:t>
            </a:r>
            <a:endParaRPr kumimoji="1" lang="en-US" altLang="zh-CN" sz="2200" b="1" baseline="-25000">
              <a:solidFill>
                <a:srgbClr val="3333FF"/>
              </a:solidFill>
              <a:latin typeface="Times New Roman" pitchFamily="18" charset="0"/>
            </a:endParaRPr>
          </a:p>
        </p:txBody>
      </p:sp>
      <p:sp>
        <p:nvSpPr>
          <p:cNvPr id="7" name="日期占位符 3">
            <a:extLst>
              <a:ext uri="{FF2B5EF4-FFF2-40B4-BE49-F238E27FC236}">
                <a16:creationId xmlns:a16="http://schemas.microsoft.com/office/drawing/2014/main" id="{674BEB98-5857-4335-A3DB-976E6700A34C}"/>
              </a:ext>
            </a:extLst>
          </p:cNvPr>
          <p:cNvSpPr txBox="1">
            <a:spLocks/>
          </p:cNvSpPr>
          <p:nvPr/>
        </p:nvSpPr>
        <p:spPr bwMode="auto">
          <a:xfrm>
            <a:off x="807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D9DCB584-6CB8-4D9A-B1A1-42396CED37F3}" type="datetime10">
              <a:rPr lang="zh-CN" altLang="en-US" smtClean="0">
                <a:ea typeface="宋体" charset="-122"/>
              </a:rPr>
              <a:pPr/>
              <a:t>10:24</a:t>
            </a:fld>
            <a:endParaRPr lang="en-US" altLang="zh-CN" dirty="0">
              <a:ea typeface="宋体" charset="-122"/>
            </a:endParaRPr>
          </a:p>
        </p:txBody>
      </p:sp>
      <p:sp>
        <p:nvSpPr>
          <p:cNvPr id="8" name="灯片编号占位符 5">
            <a:extLst>
              <a:ext uri="{FF2B5EF4-FFF2-40B4-BE49-F238E27FC236}">
                <a16:creationId xmlns:a16="http://schemas.microsoft.com/office/drawing/2014/main" id="{42C1CB4F-582A-428F-946D-4D8E60FF405E}"/>
              </a:ext>
            </a:extLst>
          </p:cNvPr>
          <p:cNvSpPr txBox="1">
            <a:spLocks/>
          </p:cNvSpPr>
          <p:nvPr/>
        </p:nvSpPr>
        <p:spPr bwMode="auto">
          <a:xfrm>
            <a:off x="7138934" y="6368218"/>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8E70A8CA-F3FE-4283-8E2F-7494439FBE72}" type="slidenum">
              <a:rPr lang="en-US" altLang="zh-CN" smtClean="0">
                <a:ea typeface="宋体" charset="-122"/>
              </a:rPr>
              <a:pPr/>
              <a:t>116</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0DB111E3-E0A8-4431-BAA4-FEFC6E7EB5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4D8EB59-4A84-4798-9856-BF76F2043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6761CAA9-A19E-409F-8223-5A55B66A0824}"/>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3" name="矩形 12">
            <a:extLst>
              <a:ext uri="{FF2B5EF4-FFF2-40B4-BE49-F238E27FC236}">
                <a16:creationId xmlns:a16="http://schemas.microsoft.com/office/drawing/2014/main" id="{181C81B9-E522-4142-A589-E081C7B0E1B3}"/>
              </a:ext>
            </a:extLst>
          </p:cNvPr>
          <p:cNvSpPr/>
          <p:nvPr/>
        </p:nvSpPr>
        <p:spPr>
          <a:xfrm>
            <a:off x="4174902" y="798790"/>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NOP</a:t>
            </a:r>
            <a:endParaRPr lang="zh-CN" altLang="en-US" dirty="0">
              <a:solidFill>
                <a:srgbClr val="FF0000"/>
              </a:solidFill>
            </a:endParaRPr>
          </a:p>
        </p:txBody>
      </p:sp>
      <p:sp>
        <p:nvSpPr>
          <p:cNvPr id="14" name="Text Box 5">
            <a:extLst>
              <a:ext uri="{FF2B5EF4-FFF2-40B4-BE49-F238E27FC236}">
                <a16:creationId xmlns:a16="http://schemas.microsoft.com/office/drawing/2014/main" id="{A7F652C0-53CA-4F3D-9704-566441AC2F83}"/>
              </a:ext>
            </a:extLst>
          </p:cNvPr>
          <p:cNvSpPr txBox="1">
            <a:spLocks noChangeArrowheads="1"/>
          </p:cNvSpPr>
          <p:nvPr/>
        </p:nvSpPr>
        <p:spPr bwMode="auto">
          <a:xfrm>
            <a:off x="550592" y="2920650"/>
            <a:ext cx="8190975" cy="870751"/>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这是一条单字节指令，除</a:t>
            </a:r>
            <a:r>
              <a:rPr kumimoji="1" lang="en-US" altLang="zh-CN" b="1" dirty="0">
                <a:latin typeface="宋体" charset="-122"/>
              </a:rPr>
              <a:t>PC</a:t>
            </a:r>
            <a:r>
              <a:rPr kumimoji="1" lang="zh-CN" altLang="en-US" b="1" dirty="0">
                <a:latin typeface="宋体" charset="-122"/>
              </a:rPr>
              <a:t>加</a:t>
            </a:r>
            <a:r>
              <a:rPr kumimoji="1" lang="en-US" altLang="zh-CN" b="1" dirty="0">
                <a:latin typeface="宋体" charset="-122"/>
              </a:rPr>
              <a:t>1</a:t>
            </a:r>
            <a:r>
              <a:rPr kumimoji="1" lang="zh-CN" altLang="en-US" b="1" dirty="0">
                <a:latin typeface="宋体" charset="-122"/>
              </a:rPr>
              <a:t>外，不影响其它寄存器和标志位。</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dirty="0">
                <a:solidFill>
                  <a:srgbClr val="800000"/>
                </a:solidFill>
                <a:latin typeface="Times New Roman" pitchFamily="18" charset="0"/>
              </a:rPr>
              <a:t> </a:t>
            </a:r>
            <a:r>
              <a:rPr kumimoji="1" lang="zh-CN" altLang="en-US" b="1" dirty="0">
                <a:latin typeface="宋体" charset="-122"/>
              </a:rPr>
              <a:t>“</a:t>
            </a:r>
            <a:r>
              <a:rPr kumimoji="1" lang="en-US" altLang="zh-CN" b="1" dirty="0">
                <a:latin typeface="宋体" charset="-122"/>
              </a:rPr>
              <a:t>NOP”</a:t>
            </a:r>
            <a:r>
              <a:rPr kumimoji="1" lang="zh-CN" altLang="en-US" b="1" dirty="0">
                <a:latin typeface="宋体" charset="-122"/>
              </a:rPr>
              <a:t>指令常用于产生一个机器周期的延迟</a:t>
            </a:r>
            <a:endParaRPr kumimoji="1" lang="en-US" altLang="zh-CN" b="1" dirty="0">
              <a:latin typeface="宋体" charset="-122"/>
            </a:endParaRPr>
          </a:p>
        </p:txBody>
      </p:sp>
      <p:sp>
        <p:nvSpPr>
          <p:cNvPr id="12" name="矩形 11">
            <a:extLst>
              <a:ext uri="{FF2B5EF4-FFF2-40B4-BE49-F238E27FC236}">
                <a16:creationId xmlns:a16="http://schemas.microsoft.com/office/drawing/2014/main" id="{D16D7C07-FBEB-4430-BDCA-7D960EE0939C}"/>
              </a:ext>
            </a:extLst>
          </p:cNvPr>
          <p:cNvSpPr/>
          <p:nvPr/>
        </p:nvSpPr>
        <p:spPr>
          <a:xfrm>
            <a:off x="5792425" y="798790"/>
            <a:ext cx="1947927" cy="369332"/>
          </a:xfrm>
          <a:prstGeom prst="rect">
            <a:avLst/>
          </a:prstGeom>
        </p:spPr>
        <p:txBody>
          <a:bodyPr wrap="square">
            <a:spAutoFit/>
          </a:bodyPr>
          <a:lstStyle/>
          <a:p>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 </a:t>
            </a:r>
            <a:r>
              <a:rPr lang="en-US" altLang="zh-CN" b="1" dirty="0" err="1">
                <a:solidFill>
                  <a:srgbClr val="FF0000"/>
                </a:solidFill>
                <a:ea typeface="创艺简黑体" pitchFamily="2" charset="-122"/>
              </a:rPr>
              <a:t>OP</a:t>
            </a:r>
            <a:r>
              <a:rPr lang="en-US" altLang="zh-CN" b="1" dirty="0" err="1">
                <a:solidFill>
                  <a:srgbClr val="3333FF"/>
                </a:solidFill>
                <a:ea typeface="创艺简黑体" pitchFamily="2" charset="-122"/>
              </a:rPr>
              <a:t>eration</a:t>
            </a:r>
            <a:endParaRPr lang="zh-CN" altLang="en-US" b="1" dirty="0">
              <a:solidFill>
                <a:srgbClr val="3333FF"/>
              </a:solidFill>
              <a:ea typeface="创艺简黑体" pitchFamily="2" charset="-122"/>
            </a:endParaRPr>
          </a:p>
        </p:txBody>
      </p:sp>
    </p:spTree>
  </p:cSld>
  <p:clrMapOvr>
    <a:masterClrMapping/>
  </p:clrMapOvr>
  <p:transition>
    <p:cut thruBlk="1"/>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xfrm>
            <a:off x="8865" y="6392252"/>
            <a:ext cx="1981200" cy="476250"/>
          </a:xfrm>
          <a:noFill/>
        </p:spPr>
        <p:txBody>
          <a:bodyPr/>
          <a:lstStyle/>
          <a:p>
            <a:fld id="{6269FC91-4169-4BEA-9CBB-DA686B0D7AB8}" type="datetime10">
              <a:rPr lang="zh-CN" altLang="en-US" smtClean="0">
                <a:ea typeface="宋体" charset="-122"/>
              </a:rPr>
              <a:pPr/>
              <a:t>10:24</a:t>
            </a:fld>
            <a:endParaRPr lang="en-US" altLang="zh-CN" dirty="0">
              <a:ea typeface="宋体" charset="-122"/>
            </a:endParaRPr>
          </a:p>
        </p:txBody>
      </p:sp>
      <p:sp>
        <p:nvSpPr>
          <p:cNvPr id="53251" name="灯片编号占位符 5"/>
          <p:cNvSpPr>
            <a:spLocks noGrp="1"/>
          </p:cNvSpPr>
          <p:nvPr>
            <p:ph type="sldNum" sz="quarter" idx="12"/>
          </p:nvPr>
        </p:nvSpPr>
        <p:spPr>
          <a:xfrm>
            <a:off x="7153935" y="6373565"/>
            <a:ext cx="1981200" cy="476250"/>
          </a:xfrm>
          <a:noFill/>
        </p:spPr>
        <p:txBody>
          <a:bodyPr/>
          <a:lstStyle/>
          <a:p>
            <a:fld id="{0E8C59A3-430B-4B49-94A8-FFDB13DBDA7B}" type="slidenum">
              <a:rPr lang="en-US" altLang="zh-CN" smtClean="0">
                <a:ea typeface="宋体" charset="-122"/>
              </a:rPr>
              <a:pPr/>
              <a:t>117</a:t>
            </a:fld>
            <a:endParaRPr lang="en-US" altLang="zh-CN">
              <a:ea typeface="宋体" charset="-122"/>
            </a:endParaRPr>
          </a:p>
        </p:txBody>
      </p:sp>
      <p:sp>
        <p:nvSpPr>
          <p:cNvPr id="53252" name="Rectangle 2"/>
          <p:cNvSpPr>
            <a:spLocks noGrp="1" noChangeArrowheads="1"/>
          </p:cNvSpPr>
          <p:nvPr>
            <p:ph type="title"/>
          </p:nvPr>
        </p:nvSpPr>
        <p:spPr>
          <a:xfrm>
            <a:off x="30561" y="760575"/>
            <a:ext cx="3646994" cy="533400"/>
          </a:xfrm>
        </p:spPr>
        <p:txBody>
          <a:bodyPr/>
          <a:lstStyle/>
          <a:p>
            <a:pPr eaLnBrk="1" hangingPunct="1"/>
            <a:r>
              <a:rPr lang="en-US" altLang="zh-CN" sz="2400" b="1" dirty="0">
                <a:solidFill>
                  <a:srgbClr val="FF0000"/>
                </a:solidFill>
              </a:rPr>
              <a:t>3 </a:t>
            </a:r>
            <a:r>
              <a:rPr lang="zh-CN" altLang="en-US" sz="2400" b="1" dirty="0">
                <a:solidFill>
                  <a:srgbClr val="FF0000"/>
                </a:solidFill>
              </a:rPr>
              <a:t>、条件转移指令（</a:t>
            </a:r>
            <a:r>
              <a:rPr lang="en-US" altLang="zh-CN" sz="2400" b="1" dirty="0">
                <a:solidFill>
                  <a:srgbClr val="FF0000"/>
                </a:solidFill>
              </a:rPr>
              <a:t>8</a:t>
            </a:r>
            <a:r>
              <a:rPr lang="zh-CN" altLang="en-US" sz="2400" b="1" dirty="0">
                <a:solidFill>
                  <a:srgbClr val="FF0000"/>
                </a:solidFill>
              </a:rPr>
              <a:t>条）</a:t>
            </a:r>
          </a:p>
        </p:txBody>
      </p:sp>
      <p:sp>
        <p:nvSpPr>
          <p:cNvPr id="53253" name="Rectangle 12"/>
          <p:cNvSpPr>
            <a:spLocks noChangeArrowheads="1"/>
          </p:cNvSpPr>
          <p:nvPr/>
        </p:nvSpPr>
        <p:spPr bwMode="auto">
          <a:xfrm>
            <a:off x="34791" y="1299490"/>
            <a:ext cx="2253822" cy="400752"/>
          </a:xfrm>
          <a:prstGeom prst="rect">
            <a:avLst/>
          </a:prstGeom>
          <a:noFill/>
          <a:ln w="9525">
            <a:noFill/>
            <a:miter lim="800000"/>
            <a:headEnd/>
            <a:tailEnd/>
          </a:ln>
        </p:spPr>
        <p:txBody>
          <a:bodyPr wrap="none" lIns="92075" tIns="46038" rIns="92075" bIns="46038">
            <a:spAutoFit/>
          </a:bodyPr>
          <a:lstStyle/>
          <a:p>
            <a:pPr>
              <a:spcBef>
                <a:spcPct val="20000"/>
              </a:spcBef>
              <a:buClr>
                <a:schemeClr val="accent2"/>
              </a:buClr>
              <a:buSzPct val="75000"/>
              <a:buFont typeface="Monotype Sorts" pitchFamily="2" charset="2"/>
              <a:buNone/>
            </a:pPr>
            <a:r>
              <a:rPr kumimoji="1" lang="en-US" altLang="zh-CN" sz="2000" b="1" dirty="0">
                <a:solidFill>
                  <a:srgbClr val="3333FF"/>
                </a:solidFill>
                <a:latin typeface="黑体" pitchFamily="2" charset="-122"/>
                <a:ea typeface="黑体" pitchFamily="2" charset="-122"/>
              </a:rPr>
              <a:t>(1) </a:t>
            </a:r>
            <a:r>
              <a:rPr kumimoji="1" lang="zh-CN" altLang="en-US" sz="2000" b="1" dirty="0">
                <a:solidFill>
                  <a:srgbClr val="3333FF"/>
                </a:solidFill>
                <a:latin typeface="黑体" pitchFamily="2" charset="-122"/>
                <a:ea typeface="黑体" pitchFamily="2" charset="-122"/>
              </a:rPr>
              <a:t>判零转移指令</a:t>
            </a:r>
            <a:endParaRPr kumimoji="1" lang="zh-CN" altLang="en-US" sz="2000" dirty="0">
              <a:solidFill>
                <a:srgbClr val="3333FF"/>
              </a:solidFill>
              <a:latin typeface="Times New Roman" pitchFamily="18" charset="0"/>
            </a:endParaRPr>
          </a:p>
        </p:txBody>
      </p:sp>
      <p:grpSp>
        <p:nvGrpSpPr>
          <p:cNvPr id="53254" name="Group 19"/>
          <p:cNvGrpSpPr>
            <a:grpSpLocks/>
          </p:cNvGrpSpPr>
          <p:nvPr/>
        </p:nvGrpSpPr>
        <p:grpSpPr bwMode="auto">
          <a:xfrm>
            <a:off x="63114" y="1694186"/>
            <a:ext cx="8966200" cy="1987858"/>
            <a:chOff x="48" y="860"/>
            <a:chExt cx="5648" cy="1313"/>
          </a:xfrm>
        </p:grpSpPr>
        <p:sp>
          <p:nvSpPr>
            <p:cNvPr id="53256" name="Text Box 14"/>
            <p:cNvSpPr txBox="1">
              <a:spLocks noChangeArrowheads="1"/>
            </p:cNvSpPr>
            <p:nvPr/>
          </p:nvSpPr>
          <p:spPr bwMode="auto">
            <a:xfrm>
              <a:off x="51" y="860"/>
              <a:ext cx="5616" cy="1313"/>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sz="1600" b="1" dirty="0">
                  <a:solidFill>
                    <a:srgbClr val="3333FF"/>
                  </a:solidFill>
                  <a:latin typeface="宋体" charset="-122"/>
                </a:rPr>
                <a:t>汇编指令格式     机器码格式     操作              </a:t>
              </a:r>
            </a:p>
            <a:p>
              <a:pPr algn="just" eaLnBrk="0" hangingPunct="0">
                <a:spcBef>
                  <a:spcPct val="50000"/>
                </a:spcBef>
              </a:pPr>
              <a:r>
                <a:rPr kumimoji="1" lang="en-US" altLang="zh-CN" sz="1600" b="1" dirty="0">
                  <a:solidFill>
                    <a:srgbClr val="FF0000"/>
                  </a:solidFill>
                  <a:latin typeface="宋体" charset="-122"/>
                  <a:cs typeface="Times New Roman" pitchFamily="18" charset="0"/>
                </a:rPr>
                <a:t>JZ</a:t>
              </a:r>
              <a:r>
                <a:rPr kumimoji="1" lang="en-US" altLang="zh-CN" sz="1600" b="1" dirty="0">
                  <a:solidFill>
                    <a:schemeClr val="hlink"/>
                  </a:solidFill>
                  <a:latin typeface="宋体" charset="-122"/>
                  <a:cs typeface="Times New Roman" pitchFamily="18" charset="0"/>
                </a:rPr>
                <a:t>  </a:t>
              </a:r>
              <a:r>
                <a:rPr kumimoji="1" lang="en-US" altLang="zh-CN" sz="1600" b="1" dirty="0" err="1">
                  <a:solidFill>
                    <a:schemeClr val="hlink"/>
                  </a:solidFill>
                  <a:latin typeface="宋体" charset="-122"/>
                  <a:cs typeface="Times New Roman" pitchFamily="18" charset="0"/>
                </a:rPr>
                <a:t>rel</a:t>
              </a:r>
              <a:r>
                <a:rPr kumimoji="1" lang="en-US" altLang="zh-CN" sz="1600" b="1" dirty="0">
                  <a:solidFill>
                    <a:schemeClr val="hlink"/>
                  </a:solidFill>
                  <a:latin typeface="宋体" charset="-122"/>
                  <a:cs typeface="Times New Roman" pitchFamily="18" charset="0"/>
                </a:rPr>
                <a:t>  </a:t>
              </a:r>
              <a:r>
                <a:rPr kumimoji="1" lang="zh-CN" altLang="en-US" sz="1600" b="1" dirty="0">
                  <a:solidFill>
                    <a:schemeClr val="hlink"/>
                  </a:solidFill>
                  <a:latin typeface="宋体" charset="-122"/>
                  <a:cs typeface="Times New Roman" pitchFamily="18" charset="0"/>
                </a:rPr>
                <a:t>；	 </a:t>
              </a:r>
              <a:r>
                <a:rPr kumimoji="1" lang="en-US" altLang="zh-CN" sz="1600" b="1" dirty="0">
                  <a:solidFill>
                    <a:schemeClr val="hlink"/>
                  </a:solidFill>
                  <a:latin typeface="宋体" charset="-122"/>
                  <a:cs typeface="Times New Roman" pitchFamily="18" charset="0"/>
                </a:rPr>
                <a:t>0110 0000	</a:t>
              </a:r>
              <a:r>
                <a:rPr kumimoji="1" lang="zh-CN" altLang="en-US" sz="1600" b="1" dirty="0">
                  <a:solidFill>
                    <a:schemeClr val="hlink"/>
                  </a:solidFill>
                  <a:latin typeface="宋体" charset="-122"/>
                </a:rPr>
                <a:t>先</a:t>
              </a:r>
              <a:r>
                <a:rPr kumimoji="1" lang="en-US" altLang="zh-CN" sz="1600" b="1" dirty="0">
                  <a:solidFill>
                    <a:srgbClr val="FF0000"/>
                  </a:solidFill>
                  <a:latin typeface="宋体" charset="-122"/>
                  <a:cs typeface="Times New Roman" pitchFamily="18" charset="0"/>
                </a:rPr>
                <a:t>(PC)+2→PC</a:t>
              </a:r>
            </a:p>
            <a:p>
              <a:pPr algn="just" eaLnBrk="0" hangingPunct="0">
                <a:lnSpc>
                  <a:spcPct val="80000"/>
                </a:lnSpc>
                <a:spcBef>
                  <a:spcPct val="50000"/>
                </a:spcBef>
              </a:pPr>
              <a:r>
                <a:rPr kumimoji="1" lang="en-US" altLang="zh-CN" sz="1600" b="1" dirty="0">
                  <a:solidFill>
                    <a:schemeClr val="hlink"/>
                  </a:solidFill>
                  <a:latin typeface="宋体" charset="-122"/>
                  <a:cs typeface="Times New Roman" pitchFamily="18" charset="0"/>
                </a:rPr>
                <a:t>		 </a:t>
              </a:r>
              <a:r>
                <a:rPr kumimoji="1" lang="en-US" altLang="zh-CN" sz="1600" b="1" dirty="0" err="1">
                  <a:solidFill>
                    <a:schemeClr val="hlink"/>
                  </a:solidFill>
                  <a:latin typeface="宋体" charset="-122"/>
                  <a:cs typeface="Times New Roman" pitchFamily="18" charset="0"/>
                </a:rPr>
                <a:t>rel</a:t>
              </a:r>
              <a:r>
                <a:rPr kumimoji="1" lang="en-US" altLang="zh-CN" sz="1600" b="1" dirty="0">
                  <a:solidFill>
                    <a:schemeClr val="hlink"/>
                  </a:solidFill>
                  <a:latin typeface="宋体" charset="-122"/>
                  <a:cs typeface="Times New Roman" pitchFamily="18" charset="0"/>
                </a:rPr>
                <a:t>		</a:t>
              </a:r>
              <a:r>
                <a:rPr kumimoji="1" lang="zh-CN" altLang="en-US" sz="1600" b="1" dirty="0">
                  <a:solidFill>
                    <a:schemeClr val="hlink"/>
                  </a:solidFill>
                  <a:latin typeface="宋体" charset="-122"/>
                  <a:cs typeface="Times New Roman" pitchFamily="18" charset="0"/>
                </a:rPr>
                <a:t>若</a:t>
              </a:r>
              <a:r>
                <a:rPr kumimoji="1" lang="en-US" altLang="zh-CN" sz="1600" b="1" dirty="0">
                  <a:solidFill>
                    <a:schemeClr val="hlink"/>
                  </a:solidFill>
                  <a:latin typeface="宋体" charset="-122"/>
                  <a:cs typeface="Times New Roman" pitchFamily="18" charset="0"/>
                </a:rPr>
                <a:t>(A)=0</a:t>
              </a:r>
              <a:r>
                <a:rPr kumimoji="1" lang="zh-CN" altLang="en-US" sz="1600" b="1" dirty="0">
                  <a:solidFill>
                    <a:schemeClr val="hlink"/>
                  </a:solidFill>
                  <a:latin typeface="宋体" charset="-122"/>
                </a:rPr>
                <a:t>，</a:t>
              </a:r>
              <a:r>
                <a:rPr kumimoji="1" lang="zh-CN" altLang="en-US" sz="1600" b="1" dirty="0">
                  <a:solidFill>
                    <a:schemeClr val="hlink"/>
                  </a:solidFill>
                  <a:latin typeface="宋体" charset="-122"/>
                  <a:cs typeface="Times New Roman" pitchFamily="18" charset="0"/>
                </a:rPr>
                <a:t>则</a:t>
              </a:r>
              <a:r>
                <a:rPr kumimoji="1" lang="en-US" altLang="zh-CN" sz="1600" b="1" dirty="0">
                  <a:solidFill>
                    <a:srgbClr val="FF0000"/>
                  </a:solidFill>
                  <a:latin typeface="宋体" charset="-122"/>
                  <a:cs typeface="Times New Roman" pitchFamily="18" charset="0"/>
                </a:rPr>
                <a:t>(PC)+</a:t>
              </a:r>
              <a:r>
                <a:rPr kumimoji="1" lang="en-US" altLang="zh-CN" sz="1600" b="1" dirty="0" err="1">
                  <a:solidFill>
                    <a:srgbClr val="FF0000"/>
                  </a:solidFill>
                  <a:latin typeface="宋体" charset="-122"/>
                  <a:cs typeface="Times New Roman" pitchFamily="18" charset="0"/>
                </a:rPr>
                <a:t>rel→PC</a:t>
              </a:r>
              <a:r>
                <a:rPr kumimoji="1" lang="zh-CN" altLang="en-US" sz="1600" b="1" dirty="0">
                  <a:solidFill>
                    <a:srgbClr val="FF0000"/>
                  </a:solidFill>
                  <a:latin typeface="宋体" charset="-122"/>
                </a:rPr>
                <a:t>；</a:t>
              </a:r>
            </a:p>
            <a:p>
              <a:pPr algn="just" eaLnBrk="0" hangingPunct="0">
                <a:lnSpc>
                  <a:spcPct val="80000"/>
                </a:lnSpc>
                <a:spcBef>
                  <a:spcPct val="50000"/>
                </a:spcBef>
              </a:pPr>
              <a:r>
                <a:rPr kumimoji="1" lang="zh-CN" altLang="en-US" sz="1600" b="1" dirty="0">
                  <a:solidFill>
                    <a:schemeClr val="hlink"/>
                  </a:solidFill>
                  <a:latin typeface="宋体" charset="-122"/>
                </a:rPr>
                <a:t>                                   否则： </a:t>
              </a:r>
              <a:r>
                <a:rPr kumimoji="1" lang="en-US" altLang="zh-CN" sz="1600" b="1" dirty="0">
                  <a:solidFill>
                    <a:schemeClr val="hlink"/>
                  </a:solidFill>
                  <a:latin typeface="宋体" charset="-122"/>
                  <a:cs typeface="Times New Roman" pitchFamily="18" charset="0"/>
                </a:rPr>
                <a:t>(A)≠0</a:t>
              </a:r>
              <a:r>
                <a:rPr kumimoji="1" lang="zh-CN" altLang="en-US" sz="1600" b="1" dirty="0">
                  <a:solidFill>
                    <a:schemeClr val="hlink"/>
                  </a:solidFill>
                  <a:latin typeface="宋体" charset="-122"/>
                </a:rPr>
                <a:t>，程序顺序执行</a:t>
              </a:r>
            </a:p>
            <a:p>
              <a:pPr algn="just" eaLnBrk="0" hangingPunct="0">
                <a:lnSpc>
                  <a:spcPct val="80000"/>
                </a:lnSpc>
                <a:spcBef>
                  <a:spcPct val="50000"/>
                </a:spcBef>
              </a:pPr>
              <a:r>
                <a:rPr kumimoji="1" lang="en-US" altLang="zh-CN" sz="1600" b="1" dirty="0">
                  <a:solidFill>
                    <a:srgbClr val="FF0000"/>
                  </a:solidFill>
                  <a:latin typeface="宋体" charset="-122"/>
                </a:rPr>
                <a:t>JNZ</a:t>
              </a:r>
              <a:r>
                <a:rPr kumimoji="1" lang="en-US" altLang="zh-CN" sz="1600" b="1" dirty="0">
                  <a:solidFill>
                    <a:schemeClr val="tx2"/>
                  </a:solidFill>
                  <a:latin typeface="宋体" charset="-122"/>
                </a:rPr>
                <a:t> </a:t>
              </a:r>
              <a:r>
                <a:rPr kumimoji="1" lang="en-US" altLang="zh-CN" sz="1600" b="1" dirty="0" err="1">
                  <a:solidFill>
                    <a:schemeClr val="tx2"/>
                  </a:solidFill>
                  <a:latin typeface="宋体" charset="-122"/>
                </a:rPr>
                <a:t>rel</a:t>
              </a:r>
              <a:r>
                <a:rPr kumimoji="1" lang="en-US" altLang="zh-CN" sz="1600" b="1" dirty="0">
                  <a:solidFill>
                    <a:schemeClr val="tx2"/>
                  </a:solidFill>
                  <a:latin typeface="宋体" charset="-122"/>
                </a:rPr>
                <a:t>  </a:t>
              </a:r>
              <a:r>
                <a:rPr kumimoji="1" lang="zh-CN" altLang="en-US" sz="1600" b="1" dirty="0">
                  <a:solidFill>
                    <a:schemeClr val="tx2"/>
                  </a:solidFill>
                  <a:latin typeface="宋体" charset="-122"/>
                </a:rPr>
                <a:t>；	</a:t>
              </a:r>
              <a:r>
                <a:rPr kumimoji="1" lang="en-US" altLang="zh-CN" sz="1600" b="1" dirty="0">
                  <a:solidFill>
                    <a:schemeClr val="tx2"/>
                  </a:solidFill>
                  <a:latin typeface="宋体" charset="-122"/>
                </a:rPr>
                <a:t>0111 0000      </a:t>
              </a:r>
              <a:r>
                <a:rPr kumimoji="1" lang="zh-CN" altLang="en-US" sz="1600" b="1" dirty="0">
                  <a:solidFill>
                    <a:schemeClr val="tx2"/>
                  </a:solidFill>
                  <a:latin typeface="宋体" charset="-122"/>
                </a:rPr>
                <a:t>先</a:t>
              </a:r>
              <a:r>
                <a:rPr kumimoji="1" lang="en-US" altLang="zh-CN" sz="1600" b="1" dirty="0">
                  <a:solidFill>
                    <a:schemeClr val="tx2"/>
                  </a:solidFill>
                  <a:latin typeface="宋体" charset="-122"/>
                  <a:cs typeface="Times New Roman" pitchFamily="18" charset="0"/>
                </a:rPr>
                <a:t>(PC)+2→PC</a:t>
              </a:r>
            </a:p>
            <a:p>
              <a:pPr algn="just" eaLnBrk="0" hangingPunct="0">
                <a:lnSpc>
                  <a:spcPct val="80000"/>
                </a:lnSpc>
                <a:spcBef>
                  <a:spcPct val="50000"/>
                </a:spcBef>
              </a:pPr>
              <a:r>
                <a:rPr kumimoji="1" lang="en-US" altLang="zh-CN" sz="1600" b="1" dirty="0">
                  <a:solidFill>
                    <a:schemeClr val="tx2"/>
                  </a:solidFill>
                  <a:latin typeface="宋体" charset="-122"/>
                  <a:cs typeface="Times New Roman" pitchFamily="18" charset="0"/>
                </a:rPr>
                <a:t>		 </a:t>
              </a:r>
              <a:r>
                <a:rPr kumimoji="1" lang="en-US" altLang="zh-CN" sz="1600" b="1" dirty="0" err="1">
                  <a:solidFill>
                    <a:schemeClr val="tx2"/>
                  </a:solidFill>
                  <a:latin typeface="宋体" charset="-122"/>
                  <a:cs typeface="Times New Roman" pitchFamily="18" charset="0"/>
                </a:rPr>
                <a:t>rel</a:t>
              </a:r>
              <a:r>
                <a:rPr kumimoji="1" lang="en-US" altLang="zh-CN" sz="1600" b="1" dirty="0">
                  <a:solidFill>
                    <a:schemeClr val="tx2"/>
                  </a:solidFill>
                  <a:latin typeface="宋体" charset="-122"/>
                  <a:cs typeface="Times New Roman" pitchFamily="18" charset="0"/>
                </a:rPr>
                <a:t>           </a:t>
              </a:r>
              <a:r>
                <a:rPr kumimoji="1" lang="zh-CN" altLang="en-US" sz="1600" b="1" dirty="0">
                  <a:solidFill>
                    <a:schemeClr val="tx2"/>
                  </a:solidFill>
                  <a:latin typeface="宋体" charset="-122"/>
                  <a:cs typeface="Times New Roman" pitchFamily="18" charset="0"/>
                </a:rPr>
                <a:t>若</a:t>
              </a:r>
              <a:r>
                <a:rPr kumimoji="1" lang="en-US" altLang="zh-CN" sz="1600" b="1" dirty="0">
                  <a:solidFill>
                    <a:schemeClr val="tx2"/>
                  </a:solidFill>
                  <a:latin typeface="宋体" charset="-122"/>
                  <a:cs typeface="Times New Roman" pitchFamily="18" charset="0"/>
                </a:rPr>
                <a:t>(A)≠0</a:t>
              </a:r>
              <a:r>
                <a:rPr kumimoji="1" lang="zh-CN" altLang="en-US" sz="1600" b="1" dirty="0">
                  <a:solidFill>
                    <a:schemeClr val="tx2"/>
                  </a:solidFill>
                  <a:latin typeface="宋体" charset="-122"/>
                </a:rPr>
                <a:t>，</a:t>
              </a:r>
              <a:r>
                <a:rPr kumimoji="1" lang="zh-CN" altLang="en-US" sz="1600" b="1" dirty="0">
                  <a:solidFill>
                    <a:schemeClr val="tx2"/>
                  </a:solidFill>
                  <a:latin typeface="宋体" charset="-122"/>
                  <a:cs typeface="Times New Roman" pitchFamily="18" charset="0"/>
                </a:rPr>
                <a:t>则</a:t>
              </a:r>
              <a:r>
                <a:rPr kumimoji="1" lang="en-US" altLang="zh-CN" sz="1600" b="1" dirty="0">
                  <a:solidFill>
                    <a:schemeClr val="tx2"/>
                  </a:solidFill>
                  <a:latin typeface="宋体" charset="-122"/>
                  <a:cs typeface="Times New Roman" pitchFamily="18" charset="0"/>
                </a:rPr>
                <a:t>(PC)+</a:t>
              </a:r>
              <a:r>
                <a:rPr kumimoji="1" lang="en-US" altLang="zh-CN" sz="1600" b="1" dirty="0" err="1">
                  <a:solidFill>
                    <a:schemeClr val="tx2"/>
                  </a:solidFill>
                  <a:latin typeface="宋体" charset="-122"/>
                  <a:cs typeface="Times New Roman" pitchFamily="18" charset="0"/>
                </a:rPr>
                <a:t>rel→PC</a:t>
              </a:r>
              <a:r>
                <a:rPr kumimoji="1" lang="zh-CN" altLang="en-US" sz="1600" b="1" dirty="0">
                  <a:solidFill>
                    <a:schemeClr val="tx2"/>
                  </a:solidFill>
                  <a:latin typeface="宋体" charset="-122"/>
                </a:rPr>
                <a:t>；否则：</a:t>
              </a:r>
              <a:r>
                <a:rPr kumimoji="1" lang="en-US" altLang="zh-CN" sz="1600" b="1" dirty="0">
                  <a:solidFill>
                    <a:schemeClr val="tx2"/>
                  </a:solidFill>
                  <a:latin typeface="宋体" charset="-122"/>
                  <a:cs typeface="Times New Roman" pitchFamily="18" charset="0"/>
                </a:rPr>
                <a:t>(A)=0</a:t>
              </a:r>
              <a:r>
                <a:rPr kumimoji="1" lang="zh-CN" altLang="en-US" sz="1600" b="1" dirty="0">
                  <a:solidFill>
                    <a:schemeClr val="tx2"/>
                  </a:solidFill>
                  <a:latin typeface="宋体" charset="-122"/>
                </a:rPr>
                <a:t>，程序顺序执行</a:t>
              </a:r>
              <a:endParaRPr kumimoji="1" lang="en-US" altLang="zh-CN" sz="1600" b="1" dirty="0">
                <a:solidFill>
                  <a:schemeClr val="tx2"/>
                </a:solidFill>
                <a:latin typeface="宋体" charset="-122"/>
              </a:endParaRPr>
            </a:p>
          </p:txBody>
        </p:sp>
        <p:sp>
          <p:nvSpPr>
            <p:cNvPr id="53257" name="Line 15"/>
            <p:cNvSpPr>
              <a:spLocks noChangeShapeType="1"/>
            </p:cNvSpPr>
            <p:nvPr/>
          </p:nvSpPr>
          <p:spPr bwMode="auto">
            <a:xfrm>
              <a:off x="80" y="1720"/>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sz="1600"/>
            </a:p>
          </p:txBody>
        </p:sp>
        <p:sp>
          <p:nvSpPr>
            <p:cNvPr id="53258" name="Line 16"/>
            <p:cNvSpPr>
              <a:spLocks noChangeShapeType="1"/>
            </p:cNvSpPr>
            <p:nvPr/>
          </p:nvSpPr>
          <p:spPr bwMode="auto">
            <a:xfrm>
              <a:off x="48" y="110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sz="1600"/>
            </a:p>
          </p:txBody>
        </p:sp>
        <p:sp>
          <p:nvSpPr>
            <p:cNvPr id="53260" name="Line 18"/>
            <p:cNvSpPr>
              <a:spLocks noChangeShapeType="1"/>
            </p:cNvSpPr>
            <p:nvPr/>
          </p:nvSpPr>
          <p:spPr bwMode="auto">
            <a:xfrm flipH="1">
              <a:off x="2112" y="864"/>
              <a:ext cx="0" cy="1252"/>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sz="1600"/>
            </a:p>
          </p:txBody>
        </p:sp>
        <p:sp>
          <p:nvSpPr>
            <p:cNvPr id="19" name="Line 18">
              <a:extLst>
                <a:ext uri="{FF2B5EF4-FFF2-40B4-BE49-F238E27FC236}">
                  <a16:creationId xmlns:a16="http://schemas.microsoft.com/office/drawing/2014/main" id="{223AC66E-2F67-4752-8D27-06F807E5BA1F}"/>
                </a:ext>
              </a:extLst>
            </p:cNvPr>
            <p:cNvSpPr>
              <a:spLocks noChangeShapeType="1"/>
            </p:cNvSpPr>
            <p:nvPr/>
          </p:nvSpPr>
          <p:spPr bwMode="auto">
            <a:xfrm flipH="1">
              <a:off x="1029" y="864"/>
              <a:ext cx="0" cy="1252"/>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sz="1600"/>
            </a:p>
          </p:txBody>
        </p:sp>
      </p:grpSp>
      <p:pic>
        <p:nvPicPr>
          <p:cNvPr id="14" name="Picture 2" descr="c:\documents and settings\ibm\application data\360se6\User Data\temp\01300000323145123029807175635_s.jpg">
            <a:extLst>
              <a:ext uri="{FF2B5EF4-FFF2-40B4-BE49-F238E27FC236}">
                <a16:creationId xmlns:a16="http://schemas.microsoft.com/office/drawing/2014/main" id="{18FF9491-FA3B-40FF-855D-89A5504DC7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2148A0AD-12A4-4316-A1B4-00CBC2B23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a:extLst>
              <a:ext uri="{FF2B5EF4-FFF2-40B4-BE49-F238E27FC236}">
                <a16:creationId xmlns:a16="http://schemas.microsoft.com/office/drawing/2014/main" id="{D0F99E8F-E8C4-4A85-8B83-87114B5FC86D}"/>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7" name="矩形 16">
            <a:extLst>
              <a:ext uri="{FF2B5EF4-FFF2-40B4-BE49-F238E27FC236}">
                <a16:creationId xmlns:a16="http://schemas.microsoft.com/office/drawing/2014/main" id="{4A5D1784-5C4F-4E77-913C-17CC5C6C9D81}"/>
              </a:ext>
            </a:extLst>
          </p:cNvPr>
          <p:cNvSpPr/>
          <p:nvPr/>
        </p:nvSpPr>
        <p:spPr>
          <a:xfrm>
            <a:off x="3639658" y="1155588"/>
            <a:ext cx="201584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JZ</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JNZ</a:t>
            </a:r>
            <a:endParaRPr lang="zh-CN" altLang="en-US" dirty="0">
              <a:solidFill>
                <a:srgbClr val="FF0000"/>
              </a:solidFill>
            </a:endParaRPr>
          </a:p>
        </p:txBody>
      </p:sp>
      <p:sp>
        <p:nvSpPr>
          <p:cNvPr id="18" name="Text Box 5">
            <a:extLst>
              <a:ext uri="{FF2B5EF4-FFF2-40B4-BE49-F238E27FC236}">
                <a16:creationId xmlns:a16="http://schemas.microsoft.com/office/drawing/2014/main" id="{D1402A12-13A3-4ECD-B87E-BD108F8D24BE}"/>
              </a:ext>
            </a:extLst>
          </p:cNvPr>
          <p:cNvSpPr txBox="1">
            <a:spLocks noChangeArrowheads="1"/>
          </p:cNvSpPr>
          <p:nvPr/>
        </p:nvSpPr>
        <p:spPr bwMode="auto">
          <a:xfrm>
            <a:off x="63114" y="3721443"/>
            <a:ext cx="8915400" cy="2520370"/>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en-US" altLang="zh-CN" dirty="0">
                <a:solidFill>
                  <a:srgbClr val="0000FF"/>
                </a:solidFill>
                <a:latin typeface="Times New Roman" pitchFamily="18" charset="0"/>
              </a:rPr>
              <a:t> </a:t>
            </a:r>
            <a:r>
              <a:rPr kumimoji="1" lang="en-US" altLang="zh-CN" b="1" dirty="0">
                <a:latin typeface="宋体" charset="-122"/>
              </a:rPr>
              <a:t>JZ</a:t>
            </a:r>
            <a:r>
              <a:rPr kumimoji="1" lang="zh-CN" altLang="en-US" b="1" dirty="0">
                <a:latin typeface="宋体" charset="-122"/>
              </a:rPr>
              <a:t>和</a:t>
            </a:r>
            <a:r>
              <a:rPr kumimoji="1" lang="en-US" altLang="zh-CN" b="1" dirty="0">
                <a:latin typeface="宋体" charset="-122"/>
              </a:rPr>
              <a:t>JNZ</a:t>
            </a:r>
            <a:r>
              <a:rPr kumimoji="1" lang="zh-CN" altLang="en-US" b="1" dirty="0">
                <a:latin typeface="宋体" charset="-122"/>
              </a:rPr>
              <a:t>指令分别对</a:t>
            </a:r>
            <a:r>
              <a:rPr kumimoji="1" lang="zh-CN" altLang="en-US" b="1" dirty="0">
                <a:solidFill>
                  <a:srgbClr val="3333FF"/>
                </a:solidFill>
                <a:latin typeface="宋体" charset="-122"/>
              </a:rPr>
              <a:t>累加器</a:t>
            </a:r>
            <a:r>
              <a:rPr kumimoji="1" lang="en-US" altLang="zh-CN" b="1" dirty="0">
                <a:solidFill>
                  <a:srgbClr val="3333FF"/>
                </a:solidFill>
                <a:latin typeface="宋体" charset="-122"/>
              </a:rPr>
              <a:t>A</a:t>
            </a:r>
            <a:r>
              <a:rPr kumimoji="1" lang="zh-CN" altLang="en-US" b="1" dirty="0">
                <a:latin typeface="宋体" charset="-122"/>
              </a:rPr>
              <a:t>的内容为全零和不为零进行检测</a:t>
            </a:r>
            <a:r>
              <a:rPr kumimoji="1" lang="en-US" altLang="zh-CN" b="1" dirty="0">
                <a:latin typeface="宋体" charset="-122"/>
              </a:rPr>
              <a:t>:</a:t>
            </a:r>
            <a:r>
              <a:rPr kumimoji="1" lang="zh-CN" altLang="en-US" b="1" dirty="0">
                <a:latin typeface="宋体" charset="-122"/>
              </a:rPr>
              <a:t>当不满足各自的条件时，程序继续往下执行</a:t>
            </a:r>
            <a:r>
              <a:rPr kumimoji="1" lang="en-US" altLang="zh-CN" b="1" dirty="0">
                <a:latin typeface="宋体" charset="-122"/>
              </a:rPr>
              <a:t>;</a:t>
            </a:r>
            <a:r>
              <a:rPr kumimoji="1" lang="zh-CN" altLang="en-US" b="1" dirty="0">
                <a:latin typeface="宋体" charset="-122"/>
              </a:rPr>
              <a:t>当各自的条件满足时，则程序转向指定的目标地址</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其目标地址是以下一条指令第一个字节的地址为基础加上指令的第二各字节中的相对偏移量。</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相对偏移量为一个带符号的</a:t>
            </a:r>
            <a:r>
              <a:rPr kumimoji="1" lang="en-US" altLang="zh-CN" b="1" dirty="0">
                <a:latin typeface="宋体" charset="-122"/>
              </a:rPr>
              <a:t>8</a:t>
            </a:r>
            <a:r>
              <a:rPr kumimoji="1" lang="zh-CN" altLang="en-US" b="1" dirty="0">
                <a:latin typeface="宋体" charset="-122"/>
              </a:rPr>
              <a:t>位数，偏移范围为</a:t>
            </a:r>
            <a:r>
              <a:rPr kumimoji="1" lang="en-US" altLang="zh-CN" b="1" dirty="0">
                <a:latin typeface="宋体" charset="-122"/>
              </a:rPr>
              <a:t>-128—+127</a:t>
            </a:r>
            <a:r>
              <a:rPr kumimoji="1" lang="zh-CN" altLang="en-US" b="1" dirty="0">
                <a:latin typeface="宋体" charset="-122"/>
              </a:rPr>
              <a:t>字节。</a:t>
            </a:r>
            <a:endParaRPr kumimoji="1" lang="en-US" altLang="zh-CN" b="1" dirty="0">
              <a:latin typeface="宋体" charset="-122"/>
            </a:endParaRPr>
          </a:p>
          <a:p>
            <a:pPr eaLnBrk="0" hangingPunct="0">
              <a:lnSpc>
                <a:spcPct val="150000"/>
              </a:lnSpc>
            </a:pPr>
            <a:r>
              <a:rPr kumimoji="1" lang="zh-CN" altLang="en-US" b="1" dirty="0">
                <a:latin typeface="宋体" charset="-122"/>
              </a:rPr>
              <a:t>      </a:t>
            </a:r>
            <a:r>
              <a:rPr kumimoji="1" lang="en-US" altLang="zh-CN" b="1" dirty="0">
                <a:solidFill>
                  <a:srgbClr val="FF0000"/>
                </a:solidFill>
                <a:latin typeface="宋体" charset="-122"/>
              </a:rPr>
              <a:t>4</a:t>
            </a:r>
            <a:r>
              <a:rPr kumimoji="1" lang="zh-CN" altLang="en-US" b="1" dirty="0">
                <a:solidFill>
                  <a:srgbClr val="FF0000"/>
                </a:solidFill>
                <a:latin typeface="宋体" charset="-122"/>
              </a:rPr>
              <a:t>、</a:t>
            </a:r>
            <a:r>
              <a:rPr kumimoji="1" lang="zh-CN" altLang="en-US" b="1" dirty="0">
                <a:latin typeface="宋体" charset="-122"/>
              </a:rPr>
              <a:t>本指令不改变累加器</a:t>
            </a:r>
            <a:r>
              <a:rPr kumimoji="1" lang="en-US" altLang="zh-CN" b="1" dirty="0">
                <a:latin typeface="宋体" charset="-122"/>
              </a:rPr>
              <a:t>A</a:t>
            </a:r>
            <a:r>
              <a:rPr kumimoji="1" lang="zh-CN" altLang="en-US" b="1" dirty="0">
                <a:latin typeface="宋体" charset="-122"/>
              </a:rPr>
              <a:t>内容和影响任何标志位。</a:t>
            </a:r>
            <a:endParaRPr kumimoji="1" lang="en-US" altLang="zh-CN" b="1" dirty="0">
              <a:latin typeface="宋体" charset="-122"/>
            </a:endParaRPr>
          </a:p>
        </p:txBody>
      </p:sp>
      <p:sp>
        <p:nvSpPr>
          <p:cNvPr id="20" name="矩形 19">
            <a:extLst>
              <a:ext uri="{FF2B5EF4-FFF2-40B4-BE49-F238E27FC236}">
                <a16:creationId xmlns:a16="http://schemas.microsoft.com/office/drawing/2014/main" id="{7537F53A-382E-4388-9ABC-A777D2730DB0}"/>
              </a:ext>
            </a:extLst>
          </p:cNvPr>
          <p:cNvSpPr/>
          <p:nvPr/>
        </p:nvSpPr>
        <p:spPr>
          <a:xfrm>
            <a:off x="5633761" y="955482"/>
            <a:ext cx="2102499" cy="369332"/>
          </a:xfrm>
          <a:prstGeom prst="rect">
            <a:avLst/>
          </a:prstGeom>
        </p:spPr>
        <p:txBody>
          <a:bodyPr wrap="squar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Z</a:t>
            </a:r>
            <a:r>
              <a:rPr lang="en-US" altLang="zh-CN" b="1" dirty="0">
                <a:solidFill>
                  <a:srgbClr val="3333FF"/>
                </a:solidFill>
                <a:ea typeface="创艺简黑体" pitchFamily="2" charset="-122"/>
              </a:rPr>
              <a:t>ero</a:t>
            </a:r>
            <a:endParaRPr lang="zh-CN" altLang="en-US" dirty="0">
              <a:solidFill>
                <a:srgbClr val="3333FF"/>
              </a:solidFill>
            </a:endParaRPr>
          </a:p>
        </p:txBody>
      </p:sp>
      <p:sp>
        <p:nvSpPr>
          <p:cNvPr id="21" name="矩形 20">
            <a:extLst>
              <a:ext uri="{FF2B5EF4-FFF2-40B4-BE49-F238E27FC236}">
                <a16:creationId xmlns:a16="http://schemas.microsoft.com/office/drawing/2014/main" id="{410638D0-133A-4213-9481-D873E3543924}"/>
              </a:ext>
            </a:extLst>
          </p:cNvPr>
          <p:cNvSpPr/>
          <p:nvPr/>
        </p:nvSpPr>
        <p:spPr>
          <a:xfrm>
            <a:off x="5617609" y="1293975"/>
            <a:ext cx="2375260" cy="369332"/>
          </a:xfrm>
          <a:prstGeom prst="rect">
            <a:avLst/>
          </a:prstGeom>
        </p:spPr>
        <p:txBody>
          <a:bodyPr wrap="squar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ot </a:t>
            </a:r>
            <a:r>
              <a:rPr lang="en-US" altLang="zh-CN" b="1" dirty="0">
                <a:solidFill>
                  <a:srgbClr val="FF0000"/>
                </a:solidFill>
                <a:ea typeface="创艺简黑体" pitchFamily="2" charset="-122"/>
              </a:rPr>
              <a:t>Z</a:t>
            </a:r>
            <a:r>
              <a:rPr lang="en-US" altLang="zh-CN" b="1" dirty="0">
                <a:solidFill>
                  <a:srgbClr val="3333FF"/>
                </a:solidFill>
                <a:ea typeface="创艺简黑体" pitchFamily="2" charset="-122"/>
              </a:rPr>
              <a:t>ero</a:t>
            </a:r>
            <a:endParaRPr lang="zh-CN" altLang="en-US" dirty="0">
              <a:solidFill>
                <a:srgbClr val="3333FF"/>
              </a:solidFill>
            </a:endParaRPr>
          </a:p>
        </p:txBody>
      </p:sp>
    </p:spTree>
  </p:cSld>
  <p:clrMapOvr>
    <a:masterClrMapping/>
  </p:clrMapOvr>
  <p:transition>
    <p:cut thruBlk="1"/>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300286" y="1411667"/>
            <a:ext cx="3263602" cy="495300"/>
          </a:xfrm>
        </p:spPr>
        <p:txBody>
          <a:bodyPr/>
          <a:lstStyle/>
          <a:p>
            <a:pPr eaLnBrk="1" hangingPunct="1"/>
            <a:r>
              <a:rPr lang="en-US" altLang="zh-CN" sz="2000" b="1" dirty="0">
                <a:solidFill>
                  <a:srgbClr val="3333FF"/>
                </a:solidFill>
                <a:latin typeface="黑体" pitchFamily="2" charset="-122"/>
                <a:ea typeface="黑体" pitchFamily="2" charset="-122"/>
              </a:rPr>
              <a:t>(2)</a:t>
            </a:r>
            <a:r>
              <a:rPr lang="zh-CN" altLang="en-US" sz="2000" b="1" dirty="0">
                <a:solidFill>
                  <a:srgbClr val="3333FF"/>
                </a:solidFill>
                <a:latin typeface="黑体" pitchFamily="2" charset="-122"/>
                <a:ea typeface="黑体" pitchFamily="2" charset="-122"/>
              </a:rPr>
              <a:t>比较转移指令（</a:t>
            </a:r>
            <a:r>
              <a:rPr lang="en-US" altLang="zh-CN" sz="2000" b="1" dirty="0">
                <a:solidFill>
                  <a:srgbClr val="3333FF"/>
                </a:solidFill>
                <a:latin typeface="黑体" pitchFamily="2" charset="-122"/>
                <a:ea typeface="黑体" pitchFamily="2" charset="-122"/>
              </a:rPr>
              <a:t>4</a:t>
            </a:r>
            <a:r>
              <a:rPr lang="zh-CN" altLang="en-US" sz="2000" b="1" dirty="0">
                <a:solidFill>
                  <a:srgbClr val="3333FF"/>
                </a:solidFill>
                <a:latin typeface="黑体" pitchFamily="2" charset="-122"/>
                <a:ea typeface="黑体" pitchFamily="2" charset="-122"/>
              </a:rPr>
              <a:t>条）</a:t>
            </a:r>
          </a:p>
        </p:txBody>
      </p:sp>
      <p:sp>
        <p:nvSpPr>
          <p:cNvPr id="54277" name="Text Box 8"/>
          <p:cNvSpPr txBox="1">
            <a:spLocks noChangeArrowheads="1"/>
          </p:cNvSpPr>
          <p:nvPr/>
        </p:nvSpPr>
        <p:spPr bwMode="auto">
          <a:xfrm>
            <a:off x="551046" y="2256395"/>
            <a:ext cx="7795944" cy="430887"/>
          </a:xfrm>
          <a:prstGeom prst="rect">
            <a:avLst/>
          </a:prstGeom>
          <a:noFill/>
          <a:ln w="12700" cap="sq">
            <a:noFill/>
            <a:miter lim="800000"/>
            <a:headEnd type="none" w="sm" len="sm"/>
            <a:tailEnd type="none" w="sm" len="sm"/>
          </a:ln>
        </p:spPr>
        <p:txBody>
          <a:bodyPr wrap="square">
            <a:spAutoFit/>
          </a:bodyPr>
          <a:lstStyle/>
          <a:p>
            <a:pPr eaLnBrk="0" hangingPunct="0"/>
            <a:r>
              <a:rPr kumimoji="1" lang="en-US" altLang="zh-CN" sz="2200" b="1" dirty="0">
                <a:solidFill>
                  <a:srgbClr val="FF0000"/>
                </a:solidFill>
                <a:latin typeface="Times New Roman" pitchFamily="18" charset="0"/>
              </a:rPr>
              <a:t>CJNE  </a:t>
            </a:r>
            <a:r>
              <a:rPr kumimoji="1" lang="zh-CN" altLang="en-US" sz="2200" b="1" dirty="0">
                <a:solidFill>
                  <a:srgbClr val="3333FF"/>
                </a:solidFill>
                <a:latin typeface="Times New Roman" pitchFamily="18" charset="0"/>
              </a:rPr>
              <a:t>（目的字节），</a:t>
            </a:r>
            <a:r>
              <a:rPr kumimoji="1" lang="zh-CN" altLang="en-US" sz="2200" b="1" dirty="0">
                <a:solidFill>
                  <a:srgbClr val="FF0000"/>
                </a:solidFill>
                <a:latin typeface="Times New Roman" pitchFamily="18" charset="0"/>
              </a:rPr>
              <a:t>（源字节）</a:t>
            </a:r>
            <a:r>
              <a:rPr kumimoji="1" lang="zh-CN" altLang="en-US" sz="2200" b="1" dirty="0">
                <a:latin typeface="Times New Roman" pitchFamily="18" charset="0"/>
              </a:rPr>
              <a:t>，</a:t>
            </a:r>
            <a:r>
              <a:rPr kumimoji="1" lang="en-US" altLang="zh-CN" sz="2200" b="1" dirty="0" err="1">
                <a:solidFill>
                  <a:srgbClr val="C00000"/>
                </a:solidFill>
                <a:latin typeface="Times New Roman" pitchFamily="18" charset="0"/>
              </a:rPr>
              <a:t>rel</a:t>
            </a:r>
            <a:r>
              <a:rPr kumimoji="1" lang="en-US" altLang="zh-CN" sz="2200" b="1" dirty="0">
                <a:latin typeface="Times New Roman" pitchFamily="18" charset="0"/>
              </a:rPr>
              <a:t>         </a:t>
            </a:r>
            <a:r>
              <a:rPr kumimoji="1" lang="zh-CN" altLang="en-US" sz="2200" b="1" dirty="0">
                <a:latin typeface="Times New Roman" pitchFamily="18" charset="0"/>
              </a:rPr>
              <a:t>；三字节指令  </a:t>
            </a:r>
          </a:p>
        </p:txBody>
      </p:sp>
      <p:sp>
        <p:nvSpPr>
          <p:cNvPr id="7" name="日期占位符 3">
            <a:extLst>
              <a:ext uri="{FF2B5EF4-FFF2-40B4-BE49-F238E27FC236}">
                <a16:creationId xmlns:a16="http://schemas.microsoft.com/office/drawing/2014/main" id="{E8F848C1-B22B-4908-8378-5B943CCB883E}"/>
              </a:ext>
            </a:extLst>
          </p:cNvPr>
          <p:cNvSpPr>
            <a:spLocks noGrp="1"/>
          </p:cNvSpPr>
          <p:nvPr>
            <p:ph type="dt" sz="quarter" idx="10"/>
          </p:nvPr>
        </p:nvSpPr>
        <p:spPr>
          <a:xfrm>
            <a:off x="8865" y="6392252"/>
            <a:ext cx="1981200" cy="476250"/>
          </a:xfrm>
          <a:noFill/>
        </p:spPr>
        <p:txBody>
          <a:bodyPr/>
          <a:lstStyle/>
          <a:p>
            <a:fld id="{6269FC91-4169-4BEA-9CBB-DA686B0D7AB8}" type="datetime10">
              <a:rPr lang="zh-CN" altLang="en-US" smtClean="0">
                <a:ea typeface="宋体" charset="-122"/>
              </a:rPr>
              <a:pPr/>
              <a:t>10:24</a:t>
            </a:fld>
            <a:endParaRPr lang="en-US" altLang="zh-CN" dirty="0">
              <a:ea typeface="宋体" charset="-122"/>
            </a:endParaRPr>
          </a:p>
        </p:txBody>
      </p:sp>
      <p:sp>
        <p:nvSpPr>
          <p:cNvPr id="8" name="灯片编号占位符 5">
            <a:extLst>
              <a:ext uri="{FF2B5EF4-FFF2-40B4-BE49-F238E27FC236}">
                <a16:creationId xmlns:a16="http://schemas.microsoft.com/office/drawing/2014/main" id="{D8E20402-2F11-4057-8AF3-83FF487CE7F8}"/>
              </a:ext>
            </a:extLst>
          </p:cNvPr>
          <p:cNvSpPr>
            <a:spLocks noGrp="1"/>
          </p:cNvSpPr>
          <p:nvPr>
            <p:ph type="sldNum" sz="quarter" idx="12"/>
          </p:nvPr>
        </p:nvSpPr>
        <p:spPr>
          <a:xfrm>
            <a:off x="7153935" y="6373565"/>
            <a:ext cx="1981200" cy="476250"/>
          </a:xfrm>
          <a:noFill/>
        </p:spPr>
        <p:txBody>
          <a:bodyPr/>
          <a:lstStyle/>
          <a:p>
            <a:fld id="{0E8C59A3-430B-4B49-94A8-FFDB13DBDA7B}" type="slidenum">
              <a:rPr lang="en-US" altLang="zh-CN" smtClean="0">
                <a:ea typeface="宋体" charset="-122"/>
              </a:rPr>
              <a:pPr/>
              <a:t>118</a:t>
            </a:fld>
            <a:endParaRPr lang="en-US" altLang="zh-CN">
              <a:ea typeface="宋体" charset="-122"/>
            </a:endParaRPr>
          </a:p>
        </p:txBody>
      </p:sp>
      <p:sp>
        <p:nvSpPr>
          <p:cNvPr id="9" name="Rectangle 2">
            <a:extLst>
              <a:ext uri="{FF2B5EF4-FFF2-40B4-BE49-F238E27FC236}">
                <a16:creationId xmlns:a16="http://schemas.microsoft.com/office/drawing/2014/main" id="{C66F9A8E-A2BF-4DDC-9C2C-C9EE61F4BE2C}"/>
              </a:ext>
            </a:extLst>
          </p:cNvPr>
          <p:cNvSpPr txBox="1">
            <a:spLocks noChangeArrowheads="1"/>
          </p:cNvSpPr>
          <p:nvPr/>
        </p:nvSpPr>
        <p:spPr bwMode="auto">
          <a:xfrm>
            <a:off x="30561" y="760575"/>
            <a:ext cx="3646994"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3 </a:t>
            </a:r>
            <a:r>
              <a:rPr lang="zh-CN" altLang="en-US" sz="2400" b="1" kern="0" dirty="0">
                <a:solidFill>
                  <a:srgbClr val="FF0000"/>
                </a:solidFill>
              </a:rPr>
              <a:t>、条件转移指令（</a:t>
            </a:r>
            <a:r>
              <a:rPr lang="en-US" altLang="zh-CN" sz="2400" b="1" kern="0" dirty="0">
                <a:solidFill>
                  <a:srgbClr val="FF0000"/>
                </a:solidFill>
              </a:rPr>
              <a:t>8</a:t>
            </a:r>
            <a:r>
              <a:rPr lang="zh-CN" altLang="en-US" sz="2400" b="1" kern="0" dirty="0">
                <a:solidFill>
                  <a:srgbClr val="FF0000"/>
                </a:solidFill>
              </a:rPr>
              <a:t>条）</a:t>
            </a:r>
          </a:p>
        </p:txBody>
      </p:sp>
      <p:pic>
        <p:nvPicPr>
          <p:cNvPr id="10" name="Picture 2" descr="c:\documents and settings\ibm\application data\360se6\User Data\temp\01300000323145123029807175635_s.jpg">
            <a:extLst>
              <a:ext uri="{FF2B5EF4-FFF2-40B4-BE49-F238E27FC236}">
                <a16:creationId xmlns:a16="http://schemas.microsoft.com/office/drawing/2014/main" id="{54FCDEF8-7A5F-42A9-825C-0656395D3C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E26E1D04-AF49-4900-B5A9-81AB45166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a:extLst>
              <a:ext uri="{FF2B5EF4-FFF2-40B4-BE49-F238E27FC236}">
                <a16:creationId xmlns:a16="http://schemas.microsoft.com/office/drawing/2014/main" id="{3EDAF00E-6BC9-425A-BFBD-DB9D54FE1358}"/>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3" name="矩形 12">
            <a:extLst>
              <a:ext uri="{FF2B5EF4-FFF2-40B4-BE49-F238E27FC236}">
                <a16:creationId xmlns:a16="http://schemas.microsoft.com/office/drawing/2014/main" id="{A6CC4B34-BA10-4135-B743-A4316D882F54}"/>
              </a:ext>
            </a:extLst>
          </p:cNvPr>
          <p:cNvSpPr/>
          <p:nvPr/>
        </p:nvSpPr>
        <p:spPr>
          <a:xfrm>
            <a:off x="3275856" y="1539104"/>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CJNE</a:t>
            </a:r>
            <a:endParaRPr lang="zh-CN" altLang="en-US" dirty="0">
              <a:solidFill>
                <a:srgbClr val="FF0000"/>
              </a:solidFill>
            </a:endParaRPr>
          </a:p>
        </p:txBody>
      </p:sp>
      <p:sp>
        <p:nvSpPr>
          <p:cNvPr id="15" name="Text Box 5">
            <a:extLst>
              <a:ext uri="{FF2B5EF4-FFF2-40B4-BE49-F238E27FC236}">
                <a16:creationId xmlns:a16="http://schemas.microsoft.com/office/drawing/2014/main" id="{87438DA4-24BA-4948-B1A4-E8095B5EBFC8}"/>
              </a:ext>
            </a:extLst>
          </p:cNvPr>
          <p:cNvSpPr txBox="1">
            <a:spLocks noChangeArrowheads="1"/>
          </p:cNvSpPr>
          <p:nvPr/>
        </p:nvSpPr>
        <p:spPr bwMode="auto">
          <a:xfrm>
            <a:off x="114300" y="2981450"/>
            <a:ext cx="8915400" cy="2692019"/>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6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Times New Roman" pitchFamily="18" charset="0"/>
              </a:rPr>
              <a:t>它的功能是对指定的目的字节和源字节进行比较，且先（</a:t>
            </a:r>
            <a:r>
              <a:rPr kumimoji="1" lang="en-US" altLang="zh-CN" b="1" dirty="0">
                <a:latin typeface="Times New Roman" pitchFamily="18" charset="0"/>
              </a:rPr>
              <a:t>PC</a:t>
            </a:r>
            <a:r>
              <a:rPr kumimoji="1" lang="zh-CN" altLang="en-US" b="1" dirty="0">
                <a:latin typeface="Times New Roman" pitchFamily="18" charset="0"/>
              </a:rPr>
              <a:t>）</a:t>
            </a:r>
            <a:r>
              <a:rPr kumimoji="1" lang="en-US" altLang="zh-CN" b="1" dirty="0">
                <a:latin typeface="Times New Roman" pitchFamily="18" charset="0"/>
              </a:rPr>
              <a:t>+3→PC</a:t>
            </a:r>
            <a:r>
              <a:rPr kumimoji="1" lang="zh-CN" altLang="en-US" b="1" dirty="0">
                <a:latin typeface="Times New Roman" pitchFamily="18" charset="0"/>
              </a:rPr>
              <a:t>：</a:t>
            </a:r>
          </a:p>
          <a:p>
            <a:pPr eaLnBrk="0" hangingPunct="0">
              <a:lnSpc>
                <a:spcPct val="160000"/>
              </a:lnSpc>
            </a:pPr>
            <a:r>
              <a:rPr kumimoji="1" lang="en-US" altLang="zh-CN" b="1" dirty="0">
                <a:latin typeface="Times New Roman" pitchFamily="18" charset="0"/>
              </a:rPr>
              <a:t>            </a:t>
            </a:r>
            <a:r>
              <a:rPr kumimoji="1" lang="en-US" altLang="zh-CN" b="1" dirty="0">
                <a:solidFill>
                  <a:srgbClr val="FF0000"/>
                </a:solidFill>
                <a:latin typeface="Times New Roman" pitchFamily="18" charset="0"/>
              </a:rPr>
              <a:t>2</a:t>
            </a:r>
            <a:r>
              <a:rPr kumimoji="1" lang="zh-CN" altLang="en-US" b="1" dirty="0">
                <a:solidFill>
                  <a:srgbClr val="FF0000"/>
                </a:solidFill>
                <a:latin typeface="Times New Roman" pitchFamily="18" charset="0"/>
              </a:rPr>
              <a:t>、</a:t>
            </a:r>
            <a:r>
              <a:rPr kumimoji="1" lang="zh-CN" altLang="en-US" b="1" dirty="0">
                <a:latin typeface="Times New Roman" pitchFamily="18" charset="0"/>
              </a:rPr>
              <a:t>若（目的字节）≠（源字节），则转移，</a:t>
            </a:r>
            <a:r>
              <a:rPr kumimoji="1" lang="en-US" altLang="zh-CN" b="1" dirty="0">
                <a:latin typeface="Times New Roman" pitchFamily="18" charset="0"/>
              </a:rPr>
              <a:t>PC</a:t>
            </a:r>
            <a:r>
              <a:rPr kumimoji="1" lang="zh-CN" altLang="en-US" b="1" dirty="0">
                <a:latin typeface="Times New Roman" pitchFamily="18" charset="0"/>
              </a:rPr>
              <a:t>的当前值（</a:t>
            </a:r>
            <a:r>
              <a:rPr kumimoji="1" lang="en-US" altLang="zh-CN" b="1" dirty="0">
                <a:latin typeface="Times New Roman" pitchFamily="18" charset="0"/>
              </a:rPr>
              <a:t>PC</a:t>
            </a:r>
            <a:r>
              <a:rPr kumimoji="1" lang="zh-CN" altLang="en-US" b="1" dirty="0">
                <a:latin typeface="Times New Roman" pitchFamily="18" charset="0"/>
              </a:rPr>
              <a:t>）</a:t>
            </a:r>
            <a:r>
              <a:rPr kumimoji="1" lang="en-US" altLang="zh-CN" b="1" dirty="0">
                <a:latin typeface="Times New Roman" pitchFamily="18" charset="0"/>
              </a:rPr>
              <a:t>+</a:t>
            </a:r>
            <a:r>
              <a:rPr kumimoji="1" lang="en-US" altLang="zh-CN" b="1" dirty="0" err="1">
                <a:latin typeface="Times New Roman" pitchFamily="18" charset="0"/>
              </a:rPr>
              <a:t>rel→PC</a:t>
            </a:r>
            <a:r>
              <a:rPr kumimoji="1" lang="zh-CN" altLang="en-US" b="1" dirty="0">
                <a:latin typeface="Times New Roman" pitchFamily="18" charset="0"/>
              </a:rPr>
              <a:t>。</a:t>
            </a:r>
          </a:p>
          <a:p>
            <a:pPr lvl="1" eaLnBrk="0" hangingPunct="0">
              <a:lnSpc>
                <a:spcPct val="160000"/>
              </a:lnSpc>
            </a:pPr>
            <a:r>
              <a:rPr kumimoji="1" lang="zh-CN" altLang="en-US" b="1" dirty="0">
                <a:latin typeface="Times New Roman" pitchFamily="18" charset="0"/>
              </a:rPr>
              <a:t>               若（目的字节）</a:t>
            </a:r>
            <a:r>
              <a:rPr kumimoji="1" lang="en-US" altLang="zh-CN" b="1" dirty="0">
                <a:latin typeface="Times New Roman" pitchFamily="18" charset="0"/>
              </a:rPr>
              <a:t>&gt;</a:t>
            </a:r>
            <a:r>
              <a:rPr kumimoji="1" lang="zh-CN" altLang="en-US" b="1" dirty="0">
                <a:latin typeface="Times New Roman" pitchFamily="18" charset="0"/>
              </a:rPr>
              <a:t>（源字节），则清</a:t>
            </a:r>
            <a:r>
              <a:rPr kumimoji="1" lang="en-US" altLang="zh-CN" b="1" dirty="0">
                <a:latin typeface="Times New Roman" pitchFamily="18" charset="0"/>
              </a:rPr>
              <a:t>0</a:t>
            </a:r>
            <a:r>
              <a:rPr kumimoji="1" lang="zh-CN" altLang="en-US" b="1" dirty="0">
                <a:latin typeface="Times New Roman" pitchFamily="18" charset="0"/>
              </a:rPr>
              <a:t>进位标志位</a:t>
            </a:r>
            <a:r>
              <a:rPr kumimoji="1" lang="en-US" altLang="zh-CN" b="1" dirty="0">
                <a:latin typeface="Times New Roman" pitchFamily="18" charset="0"/>
              </a:rPr>
              <a:t>Cy</a:t>
            </a:r>
            <a:r>
              <a:rPr kumimoji="1" lang="zh-CN" altLang="en-US" b="1" dirty="0">
                <a:latin typeface="Times New Roman" pitchFamily="18" charset="0"/>
              </a:rPr>
              <a:t>；</a:t>
            </a:r>
          </a:p>
          <a:p>
            <a:pPr lvl="1" eaLnBrk="0" hangingPunct="0">
              <a:lnSpc>
                <a:spcPct val="160000"/>
              </a:lnSpc>
            </a:pPr>
            <a:r>
              <a:rPr kumimoji="1" lang="zh-CN" altLang="en-US" b="1" dirty="0">
                <a:latin typeface="Times New Roman" pitchFamily="18" charset="0"/>
              </a:rPr>
              <a:t>               若（目的字节）</a:t>
            </a:r>
            <a:r>
              <a:rPr kumimoji="1" lang="en-US" altLang="zh-CN" b="1" dirty="0">
                <a:latin typeface="Times New Roman" pitchFamily="18" charset="0"/>
              </a:rPr>
              <a:t>&lt;</a:t>
            </a:r>
            <a:r>
              <a:rPr kumimoji="1" lang="zh-CN" altLang="en-US" b="1" dirty="0">
                <a:latin typeface="Times New Roman" pitchFamily="18" charset="0"/>
              </a:rPr>
              <a:t>（源字节），则置位进位标志位</a:t>
            </a:r>
            <a:r>
              <a:rPr kumimoji="1" lang="en-US" altLang="zh-CN" b="1" dirty="0">
                <a:latin typeface="Times New Roman" pitchFamily="18" charset="0"/>
              </a:rPr>
              <a:t>Cy</a:t>
            </a:r>
            <a:r>
              <a:rPr kumimoji="1" lang="zh-CN" altLang="en-US" b="1" dirty="0">
                <a:latin typeface="Times New Roman" pitchFamily="18" charset="0"/>
              </a:rPr>
              <a:t>；</a:t>
            </a:r>
          </a:p>
          <a:p>
            <a:pPr eaLnBrk="0" hangingPunct="0">
              <a:lnSpc>
                <a:spcPct val="160000"/>
              </a:lnSpc>
            </a:pPr>
            <a:r>
              <a:rPr kumimoji="1" lang="en-US" altLang="zh-CN" b="1" dirty="0">
                <a:latin typeface="Times New Roman" pitchFamily="18" charset="0"/>
              </a:rPr>
              <a:t>           </a:t>
            </a:r>
            <a:r>
              <a:rPr kumimoji="1" lang="en-US" altLang="zh-CN" b="1" dirty="0">
                <a:solidFill>
                  <a:srgbClr val="FF0000"/>
                </a:solidFill>
                <a:latin typeface="Times New Roman" pitchFamily="18" charset="0"/>
              </a:rPr>
              <a:t>3</a:t>
            </a:r>
            <a:r>
              <a:rPr kumimoji="1" lang="zh-CN" altLang="en-US" b="1" dirty="0">
                <a:solidFill>
                  <a:srgbClr val="FF0000"/>
                </a:solidFill>
                <a:latin typeface="Times New Roman" pitchFamily="18" charset="0"/>
              </a:rPr>
              <a:t>、</a:t>
            </a:r>
            <a:r>
              <a:rPr kumimoji="1" lang="zh-CN" altLang="en-US" b="1" dirty="0">
                <a:latin typeface="Times New Roman" pitchFamily="18" charset="0"/>
              </a:rPr>
              <a:t>若（目的字节）</a:t>
            </a:r>
            <a:r>
              <a:rPr kumimoji="1" lang="en-US" altLang="zh-CN" b="1" dirty="0">
                <a:latin typeface="Times New Roman" pitchFamily="18" charset="0"/>
              </a:rPr>
              <a:t>=</a:t>
            </a:r>
            <a:r>
              <a:rPr kumimoji="1" lang="zh-CN" altLang="en-US" b="1" dirty="0">
                <a:latin typeface="Times New Roman" pitchFamily="18" charset="0"/>
              </a:rPr>
              <a:t>（源字节），则往下执行。</a:t>
            </a:r>
          </a:p>
          <a:p>
            <a:pPr eaLnBrk="0" hangingPunct="0">
              <a:lnSpc>
                <a:spcPct val="160000"/>
              </a:lnSpc>
            </a:pPr>
            <a:r>
              <a:rPr kumimoji="1" lang="en-US" altLang="zh-CN" b="1" dirty="0">
                <a:latin typeface="Times New Roman" pitchFamily="18" charset="0"/>
              </a:rPr>
              <a:t>           </a:t>
            </a:r>
            <a:r>
              <a:rPr kumimoji="1" lang="en-US" altLang="zh-CN" b="1" dirty="0">
                <a:solidFill>
                  <a:srgbClr val="FF0000"/>
                </a:solidFill>
                <a:latin typeface="Times New Roman" pitchFamily="18" charset="0"/>
              </a:rPr>
              <a:t>4</a:t>
            </a:r>
            <a:r>
              <a:rPr kumimoji="1" lang="zh-CN" altLang="en-US" b="1" dirty="0">
                <a:solidFill>
                  <a:srgbClr val="FF0000"/>
                </a:solidFill>
                <a:latin typeface="Times New Roman" pitchFamily="18" charset="0"/>
              </a:rPr>
              <a:t>、</a:t>
            </a:r>
            <a:r>
              <a:rPr kumimoji="1" lang="zh-CN" altLang="en-US" b="1" dirty="0">
                <a:latin typeface="Times New Roman" pitchFamily="18" charset="0"/>
              </a:rPr>
              <a:t>该组指令执行后不影响任何操作数。</a:t>
            </a:r>
          </a:p>
        </p:txBody>
      </p:sp>
      <p:sp>
        <p:nvSpPr>
          <p:cNvPr id="14" name="矩形 13">
            <a:extLst>
              <a:ext uri="{FF2B5EF4-FFF2-40B4-BE49-F238E27FC236}">
                <a16:creationId xmlns:a16="http://schemas.microsoft.com/office/drawing/2014/main" id="{573869BA-CB2B-4A1F-8573-B2F34DC60D20}"/>
              </a:ext>
            </a:extLst>
          </p:cNvPr>
          <p:cNvSpPr/>
          <p:nvPr/>
        </p:nvSpPr>
        <p:spPr>
          <a:xfrm>
            <a:off x="4873054" y="1528220"/>
            <a:ext cx="4248472" cy="369332"/>
          </a:xfrm>
          <a:prstGeom prst="rect">
            <a:avLst/>
          </a:prstGeom>
        </p:spPr>
        <p:txBody>
          <a:bodyPr wrap="square">
            <a:spAutoFit/>
          </a:bodyPr>
          <a:lstStyle/>
          <a:p>
            <a:r>
              <a:rPr lang="en-US" altLang="zh-CN" b="1" dirty="0">
                <a:solidFill>
                  <a:srgbClr val="FF0000"/>
                </a:solidFill>
                <a:ea typeface="创艺简黑体" pitchFamily="2" charset="-122"/>
              </a:rPr>
              <a:t>C</a:t>
            </a:r>
            <a:r>
              <a:rPr lang="en-US" altLang="zh-CN" b="1" dirty="0">
                <a:solidFill>
                  <a:srgbClr val="3333FF"/>
                </a:solidFill>
                <a:ea typeface="创艺简黑体" pitchFamily="2" charset="-122"/>
              </a:rPr>
              <a:t>ompare and </a:t>
            </a:r>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ot </a:t>
            </a:r>
            <a:r>
              <a:rPr lang="en-US" altLang="zh-CN" b="1" dirty="0">
                <a:solidFill>
                  <a:srgbClr val="FF0000"/>
                </a:solidFill>
                <a:ea typeface="创艺简黑体" pitchFamily="2" charset="-122"/>
              </a:rPr>
              <a:t>E</a:t>
            </a:r>
            <a:r>
              <a:rPr lang="en-US" altLang="zh-CN" b="1" dirty="0">
                <a:solidFill>
                  <a:srgbClr val="3333FF"/>
                </a:solidFill>
                <a:ea typeface="创艺简黑体" pitchFamily="2" charset="-122"/>
              </a:rPr>
              <a:t>qual</a:t>
            </a:r>
            <a:endParaRPr lang="zh-CN" altLang="en-US" b="1" dirty="0">
              <a:solidFill>
                <a:srgbClr val="3333FF"/>
              </a:solidFill>
              <a:ea typeface="创艺简黑体" pitchFamily="2" charset="-122"/>
            </a:endParaRPr>
          </a:p>
        </p:txBody>
      </p:sp>
    </p:spTree>
  </p:cSld>
  <p:clrMapOvr>
    <a:masterClrMapping/>
  </p:clrMapOvr>
  <p:transition>
    <p:cut thruBlk="1"/>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300" name="Group 25"/>
          <p:cNvGrpSpPr>
            <a:grpSpLocks/>
          </p:cNvGrpSpPr>
          <p:nvPr/>
        </p:nvGrpSpPr>
        <p:grpSpPr bwMode="auto">
          <a:xfrm>
            <a:off x="114300" y="2035013"/>
            <a:ext cx="8915400" cy="4062412"/>
            <a:chOff x="48" y="609"/>
            <a:chExt cx="5616" cy="2559"/>
          </a:xfrm>
        </p:grpSpPr>
        <p:sp>
          <p:nvSpPr>
            <p:cNvPr id="55301" name="Text Box 18"/>
            <p:cNvSpPr txBox="1">
              <a:spLocks noChangeArrowheads="1"/>
            </p:cNvSpPr>
            <p:nvPr/>
          </p:nvSpPr>
          <p:spPr bwMode="auto">
            <a:xfrm>
              <a:off x="48" y="609"/>
              <a:ext cx="5616" cy="255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solidFill>
                    <a:srgbClr val="3333FF"/>
                  </a:solidFill>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CJNE</a:t>
              </a:r>
              <a:r>
                <a:rPr kumimoji="1" lang="en-US" altLang="zh-CN" b="1" dirty="0">
                  <a:solidFill>
                    <a:schemeClr val="hlink"/>
                  </a:solidFill>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A</a:t>
              </a:r>
              <a:r>
                <a:rPr kumimoji="1" lang="zh-CN" altLang="en-US" b="1" dirty="0">
                  <a:solidFill>
                    <a:schemeClr val="hlink"/>
                  </a:solidFill>
                  <a:latin typeface="宋体" charset="-122"/>
                </a:rPr>
                <a:t>，</a:t>
              </a:r>
              <a:r>
                <a:rPr kumimoji="1" lang="en-US" altLang="zh-CN" b="1" dirty="0">
                  <a:solidFill>
                    <a:srgbClr val="C00000"/>
                  </a:solidFill>
                  <a:latin typeface="宋体" charset="-122"/>
                </a:rPr>
                <a:t>direct</a:t>
              </a:r>
              <a:r>
                <a:rPr kumimoji="1" lang="zh-CN" altLang="en-US" b="1" dirty="0">
                  <a:solidFill>
                    <a:schemeClr val="hlink"/>
                  </a:solidFill>
                  <a:latin typeface="宋体" charset="-122"/>
                </a:rPr>
                <a:t>，</a:t>
              </a:r>
              <a:r>
                <a:rPr kumimoji="1" lang="en-US" altLang="zh-CN" b="1" dirty="0" err="1">
                  <a:latin typeface="宋体" charset="-122"/>
                  <a:cs typeface="Times New Roman" pitchFamily="18" charset="0"/>
                </a:rPr>
                <a:t>rel</a:t>
              </a:r>
              <a:r>
                <a:rPr kumimoji="1" lang="en-US" altLang="zh-CN" b="1" dirty="0">
                  <a:solidFill>
                    <a:schemeClr val="hlink"/>
                  </a:solidFill>
                  <a:latin typeface="宋体" charset="-122"/>
                  <a:cs typeface="Times New Roman" pitchFamily="18" charset="0"/>
                </a:rPr>
                <a:t> </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1011 0101	</a:t>
              </a:r>
              <a:r>
                <a:rPr kumimoji="1" lang="zh-CN" altLang="en-US" b="1" dirty="0">
                  <a:solidFill>
                    <a:schemeClr val="hlink"/>
                  </a:solidFill>
                  <a:latin typeface="宋体" charset="-122"/>
                </a:rPr>
                <a:t>先</a:t>
              </a:r>
              <a:r>
                <a:rPr kumimoji="1" lang="en-US" altLang="zh-CN" b="1" dirty="0">
                  <a:solidFill>
                    <a:schemeClr val="hlink"/>
                  </a:solidFill>
                  <a:latin typeface="宋体" charset="-122"/>
                  <a:cs typeface="Times New Roman" pitchFamily="18" charset="0"/>
                </a:rPr>
                <a:t>(PC)+3→PC</a:t>
              </a:r>
            </a:p>
            <a:p>
              <a:pPr algn="just" eaLnBrk="0" hangingPunct="0">
                <a:lnSpc>
                  <a:spcPct val="80000"/>
                </a:lnSpc>
                <a:spcBef>
                  <a:spcPct val="50000"/>
                </a:spcBef>
              </a:pPr>
              <a:r>
                <a:rPr kumimoji="1" lang="en-US" altLang="zh-CN" b="1" dirty="0">
                  <a:solidFill>
                    <a:schemeClr val="hlink"/>
                  </a:solidFill>
                  <a:latin typeface="宋体" charset="-122"/>
                  <a:cs typeface="Times New Roman" pitchFamily="18" charset="0"/>
                </a:rPr>
                <a:t>		 	direct		</a:t>
              </a:r>
              <a:r>
                <a:rPr kumimoji="1" lang="zh-CN" altLang="en-US" b="1" dirty="0">
                  <a:solidFill>
                    <a:schemeClr val="hlink"/>
                  </a:solidFill>
                  <a:latin typeface="宋体" charset="-122"/>
                  <a:cs typeface="Times New Roman" pitchFamily="18" charset="0"/>
                </a:rPr>
                <a:t>若</a:t>
              </a:r>
              <a:r>
                <a:rPr kumimoji="1" lang="en-US" altLang="zh-CN" b="1" dirty="0">
                  <a:solidFill>
                    <a:schemeClr val="hlink"/>
                  </a:solidFill>
                  <a:latin typeface="宋体" charset="-122"/>
                  <a:cs typeface="Times New Roman" pitchFamily="18" charset="0"/>
                </a:rPr>
                <a:t>(A)≠(direct)</a:t>
              </a:r>
              <a:r>
                <a:rPr kumimoji="1" lang="zh-CN" altLang="en-US" b="1" dirty="0">
                  <a:solidFill>
                    <a:schemeClr val="hlink"/>
                  </a:solidFill>
                  <a:latin typeface="宋体" charset="-122"/>
                </a:rPr>
                <a:t>，</a:t>
              </a:r>
              <a:r>
                <a:rPr kumimoji="1" lang="zh-CN" altLang="en-US" b="1" dirty="0">
                  <a:solidFill>
                    <a:schemeClr val="hlink"/>
                  </a:solidFill>
                  <a:latin typeface="宋体" charset="-122"/>
                  <a:cs typeface="Times New Roman" pitchFamily="18" charset="0"/>
                </a:rPr>
                <a:t>则</a:t>
              </a:r>
              <a:r>
                <a:rPr kumimoji="1" lang="en-US" altLang="zh-CN" b="1" dirty="0">
                  <a:solidFill>
                    <a:schemeClr val="hlink"/>
                  </a:solidFill>
                  <a:latin typeface="宋体" charset="-122"/>
                  <a:cs typeface="Times New Roman" pitchFamily="18" charset="0"/>
                </a:rPr>
                <a:t>(PC)+</a:t>
              </a:r>
              <a:r>
                <a:rPr kumimoji="1" lang="en-US" altLang="zh-CN" b="1" dirty="0" err="1">
                  <a:solidFill>
                    <a:schemeClr val="hlink"/>
                  </a:solidFill>
                  <a:latin typeface="宋体" charset="-122"/>
                  <a:cs typeface="Times New Roman" pitchFamily="18" charset="0"/>
                </a:rPr>
                <a:t>rel→PC</a:t>
              </a:r>
              <a:r>
                <a:rPr kumimoji="1" lang="zh-CN" altLang="en-US" b="1" dirty="0">
                  <a:solidFill>
                    <a:schemeClr val="hlink"/>
                  </a:solidFill>
                  <a:latin typeface="宋体" charset="-122"/>
                </a:rPr>
                <a:t>；</a:t>
              </a:r>
            </a:p>
            <a:p>
              <a:pPr algn="just" eaLnBrk="0" hangingPunct="0">
                <a:lnSpc>
                  <a:spcPct val="80000"/>
                </a:lnSpc>
                <a:spcBef>
                  <a:spcPct val="50000"/>
                </a:spcBef>
              </a:pPr>
              <a:r>
                <a:rPr kumimoji="1" lang="zh-CN" altLang="en-US" b="1" dirty="0">
                  <a:solidFill>
                    <a:schemeClr val="hlink"/>
                  </a:solidFill>
                  <a:latin typeface="宋体" charset="-122"/>
                </a:rPr>
                <a:t>			 </a:t>
              </a:r>
              <a:r>
                <a:rPr kumimoji="1" lang="en-US" altLang="zh-CN" b="1" dirty="0" err="1">
                  <a:solidFill>
                    <a:schemeClr val="hlink"/>
                  </a:solidFill>
                  <a:latin typeface="宋体" charset="-122"/>
                  <a:cs typeface="Times New Roman" pitchFamily="18" charset="0"/>
                </a:rPr>
                <a:t>rel</a:t>
              </a:r>
              <a:r>
                <a:rPr kumimoji="1" lang="en-US" altLang="zh-CN" b="1" dirty="0">
                  <a:solidFill>
                    <a:schemeClr val="hlink"/>
                  </a:solidFill>
                  <a:latin typeface="宋体" charset="-122"/>
                </a:rPr>
                <a:t> 		</a:t>
              </a:r>
              <a:r>
                <a:rPr kumimoji="1" lang="zh-CN" altLang="en-US" b="1" dirty="0">
                  <a:solidFill>
                    <a:schemeClr val="hlink"/>
                  </a:solidFill>
                  <a:latin typeface="宋体" charset="-122"/>
                </a:rPr>
                <a:t>若</a:t>
              </a:r>
              <a:r>
                <a:rPr kumimoji="1" lang="en-US" altLang="zh-CN" b="1" dirty="0">
                  <a:solidFill>
                    <a:schemeClr val="hlink"/>
                  </a:solidFill>
                  <a:latin typeface="宋体" charset="-122"/>
                </a:rPr>
                <a:t>(A)&gt;(direct),Cy=0,</a:t>
              </a:r>
            </a:p>
            <a:p>
              <a:pPr algn="just" eaLnBrk="0" hangingPunct="0">
                <a:lnSpc>
                  <a:spcPct val="80000"/>
                </a:lnSpc>
                <a:spcBef>
                  <a:spcPct val="50000"/>
                </a:spcBef>
              </a:pPr>
              <a:r>
                <a:rPr kumimoji="1" lang="en-US" altLang="zh-CN" b="1" dirty="0">
                  <a:solidFill>
                    <a:schemeClr val="hlink"/>
                  </a:solidFill>
                  <a:latin typeface="宋体" charset="-122"/>
                </a:rPr>
                <a:t>					</a:t>
              </a:r>
              <a:r>
                <a:rPr kumimoji="1" lang="zh-CN" altLang="en-US" b="1" dirty="0">
                  <a:solidFill>
                    <a:schemeClr val="hlink"/>
                  </a:solidFill>
                  <a:latin typeface="宋体" charset="-122"/>
                </a:rPr>
                <a:t>若</a:t>
              </a:r>
              <a:r>
                <a:rPr kumimoji="1" lang="en-US" altLang="zh-CN" b="1" dirty="0">
                  <a:solidFill>
                    <a:schemeClr val="hlink"/>
                  </a:solidFill>
                  <a:latin typeface="宋体" charset="-122"/>
                </a:rPr>
                <a:t>(A)&lt;(direct),Cy=1,</a:t>
              </a:r>
            </a:p>
            <a:p>
              <a:pPr algn="just" eaLnBrk="0" hangingPunct="0">
                <a:lnSpc>
                  <a:spcPct val="80000"/>
                </a:lnSpc>
                <a:spcBef>
                  <a:spcPct val="50000"/>
                </a:spcBef>
              </a:pPr>
              <a:r>
                <a:rPr kumimoji="1" lang="en-US" altLang="zh-CN" b="1" dirty="0">
                  <a:solidFill>
                    <a:schemeClr val="hlink"/>
                  </a:solidFill>
                  <a:latin typeface="宋体" charset="-122"/>
                  <a:cs typeface="Times New Roman" pitchFamily="18" charset="0"/>
                </a:rPr>
                <a:t>				</a:t>
              </a:r>
              <a:r>
                <a:rPr kumimoji="1" lang="en-US" altLang="zh-CN" b="1" dirty="0">
                  <a:solidFill>
                    <a:schemeClr val="hlink"/>
                  </a:solidFill>
                  <a:latin typeface="宋体" charset="-122"/>
                </a:rPr>
                <a:t>       </a:t>
              </a:r>
              <a:r>
                <a:rPr kumimoji="1" lang="zh-CN" altLang="en-US" b="1" dirty="0">
                  <a:solidFill>
                    <a:schemeClr val="hlink"/>
                  </a:solidFill>
                  <a:latin typeface="宋体" charset="-122"/>
                </a:rPr>
                <a:t>否则： </a:t>
              </a:r>
              <a:r>
                <a:rPr kumimoji="1" lang="en-US" altLang="zh-CN" b="1" dirty="0">
                  <a:solidFill>
                    <a:schemeClr val="hlink"/>
                  </a:solidFill>
                  <a:latin typeface="宋体" charset="-122"/>
                  <a:cs typeface="Times New Roman" pitchFamily="18" charset="0"/>
                </a:rPr>
                <a:t>(A)=(direct)</a:t>
              </a:r>
              <a:r>
                <a:rPr kumimoji="1" lang="zh-CN" altLang="en-US" b="1" dirty="0">
                  <a:solidFill>
                    <a:schemeClr val="hlink"/>
                  </a:solidFill>
                  <a:latin typeface="宋体" charset="-122"/>
                </a:rPr>
                <a:t>，程序顺序执行</a:t>
              </a:r>
            </a:p>
            <a:p>
              <a:pPr algn="just" eaLnBrk="0" hangingPunct="0">
                <a:spcBef>
                  <a:spcPct val="50000"/>
                </a:spcBef>
              </a:pPr>
              <a:r>
                <a:rPr kumimoji="1" lang="en-US" altLang="zh-CN" b="1" dirty="0">
                  <a:solidFill>
                    <a:srgbClr val="FF0000"/>
                  </a:solidFill>
                  <a:latin typeface="宋体" charset="-122"/>
                  <a:cs typeface="Times New Roman" pitchFamily="18" charset="0"/>
                </a:rPr>
                <a:t>CJNE</a:t>
              </a:r>
              <a:r>
                <a:rPr kumimoji="1" lang="en-US" altLang="zh-CN" b="1" dirty="0">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A</a:t>
              </a:r>
              <a:r>
                <a:rPr kumimoji="1" lang="zh-CN" altLang="en-US" b="1" dirty="0">
                  <a:latin typeface="宋体" charset="-122"/>
                </a:rPr>
                <a:t>，</a:t>
              </a:r>
              <a:r>
                <a:rPr kumimoji="1" lang="en-US" altLang="zh-CN" b="1" dirty="0">
                  <a:solidFill>
                    <a:srgbClr val="C00000"/>
                  </a:solidFill>
                  <a:latin typeface="宋体" charset="-122"/>
                </a:rPr>
                <a:t>#data</a:t>
              </a:r>
              <a:r>
                <a:rPr kumimoji="1" lang="zh-CN" altLang="en-US" b="1" dirty="0">
                  <a:latin typeface="宋体" charset="-122"/>
                </a:rPr>
                <a:t>，</a:t>
              </a:r>
              <a:r>
                <a:rPr kumimoji="1" lang="en-US" altLang="zh-CN" b="1" dirty="0" err="1">
                  <a:latin typeface="宋体" charset="-122"/>
                  <a:cs typeface="Times New Roman" pitchFamily="18" charset="0"/>
                </a:rPr>
                <a:t>rel</a:t>
              </a:r>
              <a:r>
                <a:rPr kumimoji="1" lang="en-US" altLang="zh-CN" b="1" dirty="0">
                  <a:latin typeface="宋体" charset="-122"/>
                  <a:cs typeface="Times New Roman" pitchFamily="18" charset="0"/>
                </a:rPr>
                <a:t> </a:t>
              </a:r>
              <a:r>
                <a:rPr kumimoji="1" lang="zh-CN" altLang="en-US" b="1" dirty="0">
                  <a:latin typeface="宋体" charset="-122"/>
                  <a:cs typeface="Times New Roman" pitchFamily="18" charset="0"/>
                </a:rPr>
                <a:t>；	</a:t>
              </a:r>
              <a:r>
                <a:rPr kumimoji="1" lang="en-US" altLang="zh-CN" b="1" dirty="0">
                  <a:latin typeface="宋体" charset="-122"/>
                  <a:cs typeface="Times New Roman" pitchFamily="18" charset="0"/>
                </a:rPr>
                <a:t>1011 0100	</a:t>
              </a:r>
              <a:r>
                <a:rPr kumimoji="1" lang="zh-CN" altLang="en-US" b="1" dirty="0">
                  <a:latin typeface="宋体" charset="-122"/>
                </a:rPr>
                <a:t>先</a:t>
              </a:r>
              <a:r>
                <a:rPr kumimoji="1" lang="en-US" altLang="zh-CN" b="1" dirty="0">
                  <a:latin typeface="宋体" charset="-122"/>
                  <a:cs typeface="Times New Roman" pitchFamily="18" charset="0"/>
                </a:rPr>
                <a:t>(PC)+3→PC</a:t>
              </a:r>
            </a:p>
            <a:p>
              <a:pPr algn="just" eaLnBrk="0" hangingPunct="0">
                <a:lnSpc>
                  <a:spcPct val="80000"/>
                </a:lnSpc>
                <a:spcBef>
                  <a:spcPct val="50000"/>
                </a:spcBef>
              </a:pPr>
              <a:r>
                <a:rPr kumimoji="1" lang="en-US" altLang="zh-CN" b="1" dirty="0">
                  <a:latin typeface="宋体" charset="-122"/>
                  <a:cs typeface="Times New Roman" pitchFamily="18" charset="0"/>
                </a:rPr>
                <a:t>		 	data		</a:t>
              </a:r>
              <a:r>
                <a:rPr kumimoji="1" lang="zh-CN" altLang="en-US" b="1" dirty="0">
                  <a:latin typeface="宋体" charset="-122"/>
                  <a:cs typeface="Times New Roman" pitchFamily="18" charset="0"/>
                </a:rPr>
                <a:t>若</a:t>
              </a:r>
              <a:r>
                <a:rPr kumimoji="1" lang="en-US" altLang="zh-CN" b="1" dirty="0">
                  <a:latin typeface="宋体" charset="-122"/>
                  <a:cs typeface="Times New Roman" pitchFamily="18" charset="0"/>
                </a:rPr>
                <a:t>(A)≠data</a:t>
              </a:r>
              <a:r>
                <a:rPr kumimoji="1" lang="zh-CN" altLang="en-US" b="1" dirty="0">
                  <a:latin typeface="宋体" charset="-122"/>
                </a:rPr>
                <a:t>，</a:t>
              </a:r>
              <a:r>
                <a:rPr kumimoji="1" lang="zh-CN" altLang="en-US" b="1" dirty="0">
                  <a:latin typeface="宋体" charset="-122"/>
                  <a:cs typeface="Times New Roman" pitchFamily="18" charset="0"/>
                </a:rPr>
                <a:t>则</a:t>
              </a:r>
              <a:r>
                <a:rPr kumimoji="1" lang="en-US" altLang="zh-CN" b="1" dirty="0">
                  <a:latin typeface="宋体" charset="-122"/>
                  <a:cs typeface="Times New Roman" pitchFamily="18" charset="0"/>
                </a:rPr>
                <a:t>(PC)+</a:t>
              </a:r>
              <a:r>
                <a:rPr kumimoji="1" lang="en-US" altLang="zh-CN" b="1" dirty="0" err="1">
                  <a:latin typeface="宋体" charset="-122"/>
                  <a:cs typeface="Times New Roman" pitchFamily="18" charset="0"/>
                </a:rPr>
                <a:t>rel→PC</a:t>
              </a:r>
              <a:r>
                <a:rPr kumimoji="1" lang="zh-CN" altLang="en-US" b="1" dirty="0">
                  <a:latin typeface="宋体" charset="-122"/>
                </a:rPr>
                <a:t>；</a:t>
              </a:r>
            </a:p>
            <a:p>
              <a:pPr algn="just" eaLnBrk="0" hangingPunct="0">
                <a:lnSpc>
                  <a:spcPct val="80000"/>
                </a:lnSpc>
                <a:spcBef>
                  <a:spcPct val="50000"/>
                </a:spcBef>
              </a:pPr>
              <a:r>
                <a:rPr kumimoji="1" lang="zh-CN" altLang="en-US" b="1" dirty="0">
                  <a:latin typeface="宋体" charset="-122"/>
                </a:rPr>
                <a:t>			 </a:t>
              </a:r>
              <a:r>
                <a:rPr kumimoji="1" lang="en-US" altLang="zh-CN" b="1" dirty="0" err="1">
                  <a:latin typeface="宋体" charset="-122"/>
                  <a:cs typeface="Times New Roman" pitchFamily="18" charset="0"/>
                </a:rPr>
                <a:t>rel</a:t>
              </a:r>
              <a:r>
                <a:rPr kumimoji="1" lang="en-US" altLang="zh-CN" b="1" dirty="0">
                  <a:latin typeface="宋体" charset="-122"/>
                </a:rPr>
                <a:t> 		</a:t>
              </a:r>
              <a:r>
                <a:rPr kumimoji="1" lang="zh-CN" altLang="en-US" b="1" dirty="0">
                  <a:latin typeface="宋体" charset="-122"/>
                </a:rPr>
                <a:t>若</a:t>
              </a:r>
              <a:r>
                <a:rPr kumimoji="1" lang="en-US" altLang="zh-CN" b="1" dirty="0">
                  <a:latin typeface="宋体" charset="-122"/>
                </a:rPr>
                <a:t>(A)&gt;</a:t>
              </a:r>
              <a:r>
                <a:rPr kumimoji="1" lang="en-US" altLang="zh-CN" b="1" dirty="0" err="1">
                  <a:latin typeface="宋体" charset="-122"/>
                </a:rPr>
                <a:t>data,Cy</a:t>
              </a:r>
              <a:r>
                <a:rPr kumimoji="1" lang="en-US" altLang="zh-CN" b="1" dirty="0">
                  <a:latin typeface="宋体" charset="-122"/>
                </a:rPr>
                <a:t>=0,</a:t>
              </a:r>
            </a:p>
            <a:p>
              <a:pPr algn="just" eaLnBrk="0" hangingPunct="0">
                <a:lnSpc>
                  <a:spcPct val="80000"/>
                </a:lnSpc>
                <a:spcBef>
                  <a:spcPct val="50000"/>
                </a:spcBef>
              </a:pPr>
              <a:r>
                <a:rPr kumimoji="1" lang="en-US" altLang="zh-CN" b="1" dirty="0">
                  <a:latin typeface="宋体" charset="-122"/>
                </a:rPr>
                <a:t>					</a:t>
              </a:r>
              <a:r>
                <a:rPr kumimoji="1" lang="zh-CN" altLang="en-US" b="1" dirty="0">
                  <a:latin typeface="宋体" charset="-122"/>
                </a:rPr>
                <a:t>若</a:t>
              </a:r>
              <a:r>
                <a:rPr kumimoji="1" lang="en-US" altLang="zh-CN" b="1" dirty="0">
                  <a:latin typeface="宋体" charset="-122"/>
                </a:rPr>
                <a:t>(A)&lt;</a:t>
              </a:r>
              <a:r>
                <a:rPr kumimoji="1" lang="en-US" altLang="zh-CN" b="1" dirty="0" err="1">
                  <a:latin typeface="宋体" charset="-122"/>
                </a:rPr>
                <a:t>data,Cy</a:t>
              </a:r>
              <a:r>
                <a:rPr kumimoji="1" lang="en-US" altLang="zh-CN" b="1" dirty="0">
                  <a:latin typeface="宋体" charset="-122"/>
                </a:rPr>
                <a:t>=1,</a:t>
              </a:r>
            </a:p>
            <a:p>
              <a:pPr algn="just" eaLnBrk="0" hangingPunct="0">
                <a:lnSpc>
                  <a:spcPct val="80000"/>
                </a:lnSpc>
                <a:spcBef>
                  <a:spcPct val="50000"/>
                </a:spcBef>
              </a:pPr>
              <a:r>
                <a:rPr kumimoji="1" lang="en-US" altLang="zh-CN" b="1" dirty="0">
                  <a:latin typeface="宋体" charset="-122"/>
                  <a:cs typeface="Times New Roman" pitchFamily="18" charset="0"/>
                </a:rPr>
                <a:t>				</a:t>
              </a:r>
              <a:r>
                <a:rPr kumimoji="1" lang="en-US" altLang="zh-CN" b="1" dirty="0">
                  <a:latin typeface="宋体" charset="-122"/>
                </a:rPr>
                <a:t>       </a:t>
              </a:r>
              <a:r>
                <a:rPr kumimoji="1" lang="zh-CN" altLang="en-US" b="1" dirty="0">
                  <a:latin typeface="宋体" charset="-122"/>
                </a:rPr>
                <a:t>否则： </a:t>
              </a:r>
              <a:r>
                <a:rPr kumimoji="1" lang="en-US" altLang="zh-CN" b="1" dirty="0">
                  <a:latin typeface="宋体" charset="-122"/>
                  <a:cs typeface="Times New Roman" pitchFamily="18" charset="0"/>
                </a:rPr>
                <a:t>(A)=data</a:t>
              </a:r>
              <a:r>
                <a:rPr kumimoji="1" lang="zh-CN" altLang="en-US" b="1" dirty="0">
                  <a:latin typeface="宋体" charset="-122"/>
                </a:rPr>
                <a:t>，程序顺序执行</a:t>
              </a:r>
            </a:p>
          </p:txBody>
        </p:sp>
        <p:sp>
          <p:nvSpPr>
            <p:cNvPr id="55302" name="Line 19"/>
            <p:cNvSpPr>
              <a:spLocks noChangeShapeType="1"/>
            </p:cNvSpPr>
            <p:nvPr/>
          </p:nvSpPr>
          <p:spPr bwMode="auto">
            <a:xfrm>
              <a:off x="48" y="20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5303" name="Line 20"/>
            <p:cNvSpPr>
              <a:spLocks noChangeShapeType="1"/>
            </p:cNvSpPr>
            <p:nvPr/>
          </p:nvSpPr>
          <p:spPr bwMode="auto">
            <a:xfrm>
              <a:off x="48" y="849"/>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5304" name="Line 21"/>
            <p:cNvSpPr>
              <a:spLocks noChangeShapeType="1"/>
            </p:cNvSpPr>
            <p:nvPr/>
          </p:nvSpPr>
          <p:spPr bwMode="auto">
            <a:xfrm>
              <a:off x="1728" y="609"/>
              <a:ext cx="0" cy="25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5305" name="Line 22"/>
            <p:cNvSpPr>
              <a:spLocks noChangeShapeType="1"/>
            </p:cNvSpPr>
            <p:nvPr/>
          </p:nvSpPr>
          <p:spPr bwMode="auto">
            <a:xfrm>
              <a:off x="2784" y="609"/>
              <a:ext cx="0" cy="25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0" name="日期占位符 3">
            <a:extLst>
              <a:ext uri="{FF2B5EF4-FFF2-40B4-BE49-F238E27FC236}">
                <a16:creationId xmlns:a16="http://schemas.microsoft.com/office/drawing/2014/main" id="{1535F121-E652-4B04-B3AF-03ABDFD8E9F4}"/>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10:24</a:t>
            </a:fld>
            <a:endParaRPr lang="en-US" altLang="zh-CN" dirty="0">
              <a:ea typeface="宋体" charset="-122"/>
            </a:endParaRPr>
          </a:p>
        </p:txBody>
      </p:sp>
      <p:sp>
        <p:nvSpPr>
          <p:cNvPr id="11" name="灯片编号占位符 5">
            <a:extLst>
              <a:ext uri="{FF2B5EF4-FFF2-40B4-BE49-F238E27FC236}">
                <a16:creationId xmlns:a16="http://schemas.microsoft.com/office/drawing/2014/main" id="{97A186C5-E430-4B62-BFF0-D158BF33E634}"/>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119</a:t>
            </a:fld>
            <a:endParaRPr lang="en-US" altLang="zh-CN">
              <a:ea typeface="宋体" charset="-122"/>
            </a:endParaRPr>
          </a:p>
        </p:txBody>
      </p:sp>
      <p:sp>
        <p:nvSpPr>
          <p:cNvPr id="12" name="Rectangle 2">
            <a:extLst>
              <a:ext uri="{FF2B5EF4-FFF2-40B4-BE49-F238E27FC236}">
                <a16:creationId xmlns:a16="http://schemas.microsoft.com/office/drawing/2014/main" id="{01077B58-1CBC-48BC-AF74-D669A8D52752}"/>
              </a:ext>
            </a:extLst>
          </p:cNvPr>
          <p:cNvSpPr txBox="1">
            <a:spLocks noChangeArrowheads="1"/>
          </p:cNvSpPr>
          <p:nvPr/>
        </p:nvSpPr>
        <p:spPr bwMode="auto">
          <a:xfrm>
            <a:off x="30561" y="760575"/>
            <a:ext cx="3646994"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3 </a:t>
            </a:r>
            <a:r>
              <a:rPr lang="zh-CN" altLang="en-US" sz="2400" b="1" kern="0" dirty="0">
                <a:solidFill>
                  <a:srgbClr val="FF0000"/>
                </a:solidFill>
              </a:rPr>
              <a:t>、条件转移指令（</a:t>
            </a:r>
            <a:r>
              <a:rPr lang="en-US" altLang="zh-CN" sz="2400" b="1" kern="0" dirty="0">
                <a:solidFill>
                  <a:srgbClr val="FF0000"/>
                </a:solidFill>
              </a:rPr>
              <a:t>8</a:t>
            </a:r>
            <a:r>
              <a:rPr lang="zh-CN" altLang="en-US" sz="2400" b="1" kern="0" dirty="0">
                <a:solidFill>
                  <a:srgbClr val="FF0000"/>
                </a:solidFill>
              </a:rPr>
              <a:t>条）</a:t>
            </a:r>
          </a:p>
        </p:txBody>
      </p:sp>
      <p:pic>
        <p:nvPicPr>
          <p:cNvPr id="13" name="Picture 2" descr="c:\documents and settings\ibm\application data\360se6\User Data\temp\01300000323145123029807175635_s.jpg">
            <a:extLst>
              <a:ext uri="{FF2B5EF4-FFF2-40B4-BE49-F238E27FC236}">
                <a16:creationId xmlns:a16="http://schemas.microsoft.com/office/drawing/2014/main" id="{EA5E3DBD-9D50-4B58-B0AF-E5A92A9BF3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55CD612A-90C4-4CCC-A38E-D59C47F25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F04222AE-553C-43D4-83EF-B456FFCAD5AF}"/>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6" name="Rectangle 2">
            <a:extLst>
              <a:ext uri="{FF2B5EF4-FFF2-40B4-BE49-F238E27FC236}">
                <a16:creationId xmlns:a16="http://schemas.microsoft.com/office/drawing/2014/main" id="{6B84F277-9BF6-40F7-9A03-21A945536CF1}"/>
              </a:ext>
            </a:extLst>
          </p:cNvPr>
          <p:cNvSpPr txBox="1">
            <a:spLocks noChangeArrowheads="1"/>
          </p:cNvSpPr>
          <p:nvPr/>
        </p:nvSpPr>
        <p:spPr>
          <a:xfrm>
            <a:off x="222257" y="1477330"/>
            <a:ext cx="3263602" cy="4953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latin typeface="黑体" pitchFamily="2" charset="-122"/>
                <a:ea typeface="黑体" pitchFamily="2" charset="-122"/>
              </a:rPr>
              <a:t>(2)</a:t>
            </a:r>
            <a:r>
              <a:rPr lang="zh-CN" altLang="en-US" sz="2000" b="1" kern="0" dirty="0">
                <a:solidFill>
                  <a:srgbClr val="3333FF"/>
                </a:solidFill>
                <a:latin typeface="黑体" pitchFamily="2" charset="-122"/>
                <a:ea typeface="黑体" pitchFamily="2" charset="-122"/>
              </a:rPr>
              <a:t>比较转移指令（</a:t>
            </a:r>
            <a:r>
              <a:rPr lang="en-US" altLang="zh-CN" sz="2000" b="1" kern="0" dirty="0">
                <a:solidFill>
                  <a:srgbClr val="3333FF"/>
                </a:solidFill>
                <a:latin typeface="黑体" pitchFamily="2" charset="-122"/>
                <a:ea typeface="黑体" pitchFamily="2" charset="-122"/>
              </a:rPr>
              <a:t>4</a:t>
            </a:r>
            <a:r>
              <a:rPr lang="zh-CN" altLang="en-US" sz="2000" b="1" kern="0" dirty="0">
                <a:solidFill>
                  <a:srgbClr val="3333FF"/>
                </a:solidFill>
                <a:latin typeface="黑体" pitchFamily="2" charset="-122"/>
                <a:ea typeface="黑体" pitchFamily="2" charset="-122"/>
              </a:rPr>
              <a:t>条）</a:t>
            </a:r>
          </a:p>
        </p:txBody>
      </p:sp>
      <p:sp>
        <p:nvSpPr>
          <p:cNvPr id="17" name="矩形 16">
            <a:extLst>
              <a:ext uri="{FF2B5EF4-FFF2-40B4-BE49-F238E27FC236}">
                <a16:creationId xmlns:a16="http://schemas.microsoft.com/office/drawing/2014/main" id="{37A052B7-EE3E-46F2-A5FE-A6FCB517ED32}"/>
              </a:ext>
            </a:extLst>
          </p:cNvPr>
          <p:cNvSpPr/>
          <p:nvPr/>
        </p:nvSpPr>
        <p:spPr>
          <a:xfrm>
            <a:off x="5004048" y="1508704"/>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CJNE</a:t>
            </a:r>
            <a:endParaRPr lang="zh-CN" altLang="en-US" dirty="0">
              <a:solidFill>
                <a:srgbClr val="FF0000"/>
              </a:solidFill>
            </a:endParaRPr>
          </a:p>
        </p:txBody>
      </p:sp>
    </p:spTree>
  </p:cSld>
  <p:clrMapOvr>
    <a:masterClrMapping/>
  </p:clrMapOvr>
  <p:transition>
    <p:cut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3.2 </a:t>
            </a:r>
            <a:r>
              <a:rPr lang="zh-CN" altLang="en-US" dirty="0">
                <a:solidFill>
                  <a:schemeClr val="bg1"/>
                </a:solidFill>
                <a:latin typeface="黑体" panose="02010609060101010101" pitchFamily="49" charset="-122"/>
                <a:ea typeface="黑体" panose="02010609060101010101" pitchFamily="49" charset="-122"/>
              </a:rPr>
              <a:t>寻址方式</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4" name="Group 4"/>
          <p:cNvGrpSpPr>
            <a:grpSpLocks/>
          </p:cNvGrpSpPr>
          <p:nvPr/>
        </p:nvGrpSpPr>
        <p:grpSpPr bwMode="auto">
          <a:xfrm>
            <a:off x="114300" y="1948391"/>
            <a:ext cx="8915400" cy="4062412"/>
            <a:chOff x="48" y="609"/>
            <a:chExt cx="5616" cy="2559"/>
          </a:xfrm>
        </p:grpSpPr>
        <p:sp>
          <p:nvSpPr>
            <p:cNvPr id="56325" name="Text Box 5"/>
            <p:cNvSpPr txBox="1">
              <a:spLocks noChangeArrowheads="1"/>
            </p:cNvSpPr>
            <p:nvPr/>
          </p:nvSpPr>
          <p:spPr bwMode="auto">
            <a:xfrm>
              <a:off x="48" y="609"/>
              <a:ext cx="5616" cy="255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solidFill>
                    <a:srgbClr val="3333FF"/>
                  </a:solidFill>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CJNE</a:t>
              </a:r>
              <a:r>
                <a:rPr kumimoji="1" lang="en-US" altLang="zh-CN" b="1" dirty="0">
                  <a:solidFill>
                    <a:schemeClr val="hlink"/>
                  </a:solidFill>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Rn</a:t>
              </a:r>
              <a:r>
                <a:rPr kumimoji="1" lang="zh-CN" altLang="en-US" b="1" dirty="0">
                  <a:solidFill>
                    <a:schemeClr val="hlink"/>
                  </a:solidFill>
                  <a:latin typeface="宋体" charset="-122"/>
                </a:rPr>
                <a:t>，</a:t>
              </a:r>
              <a:r>
                <a:rPr kumimoji="1" lang="en-US" altLang="zh-CN" b="1" dirty="0">
                  <a:solidFill>
                    <a:srgbClr val="C00000"/>
                  </a:solidFill>
                  <a:latin typeface="宋体" charset="-122"/>
                </a:rPr>
                <a:t>#data</a:t>
              </a:r>
              <a:r>
                <a:rPr kumimoji="1" lang="zh-CN" altLang="en-US" b="1" dirty="0">
                  <a:solidFill>
                    <a:schemeClr val="hlink"/>
                  </a:solidFill>
                  <a:latin typeface="宋体" charset="-122"/>
                </a:rPr>
                <a:t>，</a:t>
              </a:r>
              <a:r>
                <a:rPr kumimoji="1" lang="en-US" altLang="zh-CN" b="1" dirty="0" err="1">
                  <a:latin typeface="宋体" charset="-122"/>
                  <a:cs typeface="Times New Roman" pitchFamily="18" charset="0"/>
                </a:rPr>
                <a:t>rel</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1011 0rrr	</a:t>
              </a:r>
              <a:r>
                <a:rPr kumimoji="1" lang="zh-CN" altLang="en-US" b="1" dirty="0">
                  <a:solidFill>
                    <a:schemeClr val="hlink"/>
                  </a:solidFill>
                  <a:latin typeface="宋体" charset="-122"/>
                </a:rPr>
                <a:t>先</a:t>
              </a:r>
              <a:r>
                <a:rPr kumimoji="1" lang="en-US" altLang="zh-CN" b="1" dirty="0">
                  <a:solidFill>
                    <a:schemeClr val="hlink"/>
                  </a:solidFill>
                  <a:latin typeface="宋体" charset="-122"/>
                  <a:cs typeface="Times New Roman" pitchFamily="18" charset="0"/>
                </a:rPr>
                <a:t>(PC)+3→PC</a:t>
              </a:r>
            </a:p>
            <a:p>
              <a:pPr algn="just" eaLnBrk="0" hangingPunct="0">
                <a:lnSpc>
                  <a:spcPct val="80000"/>
                </a:lnSpc>
                <a:spcBef>
                  <a:spcPct val="50000"/>
                </a:spcBef>
              </a:pPr>
              <a:r>
                <a:rPr kumimoji="1" lang="en-US" altLang="zh-CN" b="1" dirty="0">
                  <a:solidFill>
                    <a:schemeClr val="hlink"/>
                  </a:solidFill>
                  <a:latin typeface="宋体" charset="-122"/>
                  <a:cs typeface="Times New Roman" pitchFamily="18" charset="0"/>
                </a:rPr>
                <a:t>		 	data		</a:t>
              </a:r>
              <a:r>
                <a:rPr kumimoji="1" lang="zh-CN" altLang="en-US" b="1" dirty="0">
                  <a:solidFill>
                    <a:schemeClr val="hlink"/>
                  </a:solidFill>
                  <a:latin typeface="宋体" charset="-122"/>
                  <a:cs typeface="Times New Roman" pitchFamily="18" charset="0"/>
                </a:rPr>
                <a:t>若</a:t>
              </a:r>
              <a:r>
                <a:rPr kumimoji="1" lang="en-US" altLang="zh-CN" b="1" dirty="0">
                  <a:solidFill>
                    <a:schemeClr val="hlink"/>
                  </a:solidFill>
                  <a:latin typeface="宋体" charset="-122"/>
                  <a:cs typeface="Times New Roman" pitchFamily="18" charset="0"/>
                </a:rPr>
                <a:t>(Rn)≠(data)</a:t>
              </a:r>
              <a:r>
                <a:rPr kumimoji="1" lang="zh-CN" altLang="en-US" b="1" dirty="0">
                  <a:solidFill>
                    <a:schemeClr val="hlink"/>
                  </a:solidFill>
                  <a:latin typeface="宋体" charset="-122"/>
                </a:rPr>
                <a:t>，</a:t>
              </a:r>
              <a:r>
                <a:rPr kumimoji="1" lang="zh-CN" altLang="en-US" b="1" dirty="0">
                  <a:solidFill>
                    <a:schemeClr val="hlink"/>
                  </a:solidFill>
                  <a:latin typeface="宋体" charset="-122"/>
                  <a:cs typeface="Times New Roman" pitchFamily="18" charset="0"/>
                </a:rPr>
                <a:t>则</a:t>
              </a:r>
              <a:r>
                <a:rPr kumimoji="1" lang="en-US" altLang="zh-CN" b="1" dirty="0">
                  <a:solidFill>
                    <a:schemeClr val="hlink"/>
                  </a:solidFill>
                  <a:latin typeface="宋体" charset="-122"/>
                  <a:cs typeface="Times New Roman" pitchFamily="18" charset="0"/>
                </a:rPr>
                <a:t>(PC)+</a:t>
              </a:r>
              <a:r>
                <a:rPr kumimoji="1" lang="en-US" altLang="zh-CN" b="1" dirty="0" err="1">
                  <a:solidFill>
                    <a:schemeClr val="hlink"/>
                  </a:solidFill>
                  <a:latin typeface="宋体" charset="-122"/>
                  <a:cs typeface="Times New Roman" pitchFamily="18" charset="0"/>
                </a:rPr>
                <a:t>rel→PC</a:t>
              </a:r>
              <a:r>
                <a:rPr kumimoji="1" lang="zh-CN" altLang="en-US" b="1" dirty="0">
                  <a:solidFill>
                    <a:schemeClr val="hlink"/>
                  </a:solidFill>
                  <a:latin typeface="宋体" charset="-122"/>
                </a:rPr>
                <a:t>；</a:t>
              </a:r>
            </a:p>
            <a:p>
              <a:pPr algn="just" eaLnBrk="0" hangingPunct="0">
                <a:lnSpc>
                  <a:spcPct val="80000"/>
                </a:lnSpc>
                <a:spcBef>
                  <a:spcPct val="50000"/>
                </a:spcBef>
              </a:pPr>
              <a:r>
                <a:rPr kumimoji="1" lang="zh-CN" altLang="en-US" b="1" dirty="0">
                  <a:solidFill>
                    <a:schemeClr val="hlink"/>
                  </a:solidFill>
                  <a:latin typeface="宋体" charset="-122"/>
                </a:rPr>
                <a:t>			 </a:t>
              </a:r>
              <a:r>
                <a:rPr kumimoji="1" lang="en-US" altLang="zh-CN" b="1" dirty="0" err="1">
                  <a:solidFill>
                    <a:schemeClr val="hlink"/>
                  </a:solidFill>
                  <a:latin typeface="宋体" charset="-122"/>
                  <a:cs typeface="Times New Roman" pitchFamily="18" charset="0"/>
                </a:rPr>
                <a:t>rel</a:t>
              </a:r>
              <a:r>
                <a:rPr kumimoji="1" lang="en-US" altLang="zh-CN" b="1" dirty="0">
                  <a:solidFill>
                    <a:schemeClr val="hlink"/>
                  </a:solidFill>
                  <a:latin typeface="宋体" charset="-122"/>
                </a:rPr>
                <a:t> 		</a:t>
              </a:r>
              <a:r>
                <a:rPr kumimoji="1" lang="zh-CN" altLang="en-US" b="1" dirty="0">
                  <a:solidFill>
                    <a:schemeClr val="hlink"/>
                  </a:solidFill>
                  <a:latin typeface="宋体" charset="-122"/>
                </a:rPr>
                <a:t>若</a:t>
              </a:r>
              <a:r>
                <a:rPr kumimoji="1" lang="en-US" altLang="zh-CN" b="1" dirty="0">
                  <a:solidFill>
                    <a:schemeClr val="hlink"/>
                  </a:solidFill>
                  <a:latin typeface="宋体" charset="-122"/>
                </a:rPr>
                <a:t>(Rn)&gt;(data),Cy=0,</a:t>
              </a:r>
            </a:p>
            <a:p>
              <a:pPr algn="just" eaLnBrk="0" hangingPunct="0">
                <a:lnSpc>
                  <a:spcPct val="80000"/>
                </a:lnSpc>
                <a:spcBef>
                  <a:spcPct val="50000"/>
                </a:spcBef>
              </a:pPr>
              <a:r>
                <a:rPr kumimoji="1" lang="en-US" altLang="zh-CN" b="1" dirty="0">
                  <a:solidFill>
                    <a:schemeClr val="hlink"/>
                  </a:solidFill>
                  <a:latin typeface="宋体" charset="-122"/>
                </a:rPr>
                <a:t>					</a:t>
              </a:r>
              <a:r>
                <a:rPr kumimoji="1" lang="zh-CN" altLang="en-US" b="1" dirty="0">
                  <a:solidFill>
                    <a:schemeClr val="hlink"/>
                  </a:solidFill>
                  <a:latin typeface="宋体" charset="-122"/>
                </a:rPr>
                <a:t>若</a:t>
              </a:r>
              <a:r>
                <a:rPr kumimoji="1" lang="en-US" altLang="zh-CN" b="1" dirty="0">
                  <a:solidFill>
                    <a:schemeClr val="hlink"/>
                  </a:solidFill>
                  <a:latin typeface="宋体" charset="-122"/>
                </a:rPr>
                <a:t>(Rn)&lt;(data),Cy=1,</a:t>
              </a:r>
            </a:p>
            <a:p>
              <a:pPr algn="just" eaLnBrk="0" hangingPunct="0">
                <a:lnSpc>
                  <a:spcPct val="80000"/>
                </a:lnSpc>
                <a:spcBef>
                  <a:spcPct val="50000"/>
                </a:spcBef>
              </a:pPr>
              <a:r>
                <a:rPr kumimoji="1" lang="en-US" altLang="zh-CN" b="1" dirty="0">
                  <a:solidFill>
                    <a:schemeClr val="hlink"/>
                  </a:solidFill>
                  <a:latin typeface="宋体" charset="-122"/>
                  <a:cs typeface="Times New Roman" pitchFamily="18" charset="0"/>
                </a:rPr>
                <a:t>				</a:t>
              </a:r>
              <a:r>
                <a:rPr kumimoji="1" lang="en-US" altLang="zh-CN" b="1" dirty="0">
                  <a:solidFill>
                    <a:schemeClr val="hlink"/>
                  </a:solidFill>
                  <a:latin typeface="宋体" charset="-122"/>
                </a:rPr>
                <a:t>       </a:t>
              </a:r>
              <a:r>
                <a:rPr kumimoji="1" lang="zh-CN" altLang="en-US" b="1" dirty="0">
                  <a:solidFill>
                    <a:schemeClr val="hlink"/>
                  </a:solidFill>
                  <a:latin typeface="宋体" charset="-122"/>
                </a:rPr>
                <a:t>否则：</a:t>
              </a:r>
              <a:r>
                <a:rPr kumimoji="1" lang="en-US" altLang="zh-CN" b="1" dirty="0">
                  <a:solidFill>
                    <a:schemeClr val="hlink"/>
                  </a:solidFill>
                  <a:latin typeface="宋体" charset="-122"/>
                </a:rPr>
                <a:t>(</a:t>
              </a:r>
              <a:r>
                <a:rPr kumimoji="1" lang="en-US" altLang="zh-CN" b="1" dirty="0">
                  <a:solidFill>
                    <a:schemeClr val="hlink"/>
                  </a:solidFill>
                  <a:latin typeface="宋体" charset="-122"/>
                  <a:cs typeface="Times New Roman" pitchFamily="18" charset="0"/>
                </a:rPr>
                <a:t>Rn)=(data)</a:t>
              </a:r>
              <a:r>
                <a:rPr kumimoji="1" lang="zh-CN" altLang="en-US" b="1" dirty="0">
                  <a:solidFill>
                    <a:schemeClr val="hlink"/>
                  </a:solidFill>
                  <a:latin typeface="宋体" charset="-122"/>
                </a:rPr>
                <a:t>，程序顺序执行</a:t>
              </a:r>
            </a:p>
            <a:p>
              <a:pPr algn="just" eaLnBrk="0" hangingPunct="0">
                <a:spcBef>
                  <a:spcPct val="50000"/>
                </a:spcBef>
              </a:pPr>
              <a:r>
                <a:rPr kumimoji="1" lang="en-US" altLang="zh-CN" b="1" dirty="0">
                  <a:solidFill>
                    <a:srgbClr val="FF0000"/>
                  </a:solidFill>
                  <a:latin typeface="宋体" charset="-122"/>
                  <a:cs typeface="Times New Roman" pitchFamily="18" charset="0"/>
                </a:rPr>
                <a:t>CJNE</a:t>
              </a:r>
              <a:r>
                <a:rPr kumimoji="1" lang="en-US" altLang="zh-CN" b="1" dirty="0">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@Ri</a:t>
              </a:r>
              <a:r>
                <a:rPr kumimoji="1" lang="zh-CN" altLang="en-US" b="1" dirty="0">
                  <a:latin typeface="宋体" charset="-122"/>
                </a:rPr>
                <a:t>，</a:t>
              </a:r>
              <a:r>
                <a:rPr kumimoji="1" lang="en-US" altLang="zh-CN" b="1" dirty="0">
                  <a:solidFill>
                    <a:srgbClr val="C00000"/>
                  </a:solidFill>
                  <a:latin typeface="宋体" charset="-122"/>
                </a:rPr>
                <a:t>#data</a:t>
              </a:r>
              <a:r>
                <a:rPr kumimoji="1" lang="zh-CN" altLang="en-US" b="1" dirty="0">
                  <a:latin typeface="宋体" charset="-122"/>
                </a:rPr>
                <a:t>，</a:t>
              </a:r>
              <a:r>
                <a:rPr kumimoji="1" lang="en-US" altLang="zh-CN" b="1" dirty="0" err="1">
                  <a:latin typeface="宋体" charset="-122"/>
                  <a:cs typeface="Times New Roman" pitchFamily="18" charset="0"/>
                </a:rPr>
                <a:t>rel</a:t>
              </a:r>
              <a:r>
                <a:rPr kumimoji="1" lang="zh-CN" altLang="en-US" b="1" dirty="0">
                  <a:latin typeface="宋体" charset="-122"/>
                  <a:cs typeface="Times New Roman" pitchFamily="18" charset="0"/>
                </a:rPr>
                <a:t>；	</a:t>
              </a:r>
              <a:r>
                <a:rPr kumimoji="1" lang="en-US" altLang="zh-CN" b="1" dirty="0">
                  <a:latin typeface="宋体" charset="-122"/>
                  <a:cs typeface="Times New Roman" pitchFamily="18" charset="0"/>
                </a:rPr>
                <a:t>1011 011i	</a:t>
              </a:r>
              <a:r>
                <a:rPr kumimoji="1" lang="zh-CN" altLang="en-US" b="1" dirty="0">
                  <a:latin typeface="宋体" charset="-122"/>
                </a:rPr>
                <a:t>先</a:t>
              </a:r>
              <a:r>
                <a:rPr kumimoji="1" lang="en-US" altLang="zh-CN" b="1" dirty="0">
                  <a:latin typeface="宋体" charset="-122"/>
                  <a:cs typeface="Times New Roman" pitchFamily="18" charset="0"/>
                </a:rPr>
                <a:t>(PC)+3→PC</a:t>
              </a:r>
            </a:p>
            <a:p>
              <a:pPr algn="just" eaLnBrk="0" hangingPunct="0">
                <a:lnSpc>
                  <a:spcPct val="80000"/>
                </a:lnSpc>
                <a:spcBef>
                  <a:spcPct val="50000"/>
                </a:spcBef>
              </a:pPr>
              <a:r>
                <a:rPr kumimoji="1" lang="en-US" altLang="zh-CN" b="1" dirty="0">
                  <a:latin typeface="宋体" charset="-122"/>
                  <a:cs typeface="Times New Roman" pitchFamily="18" charset="0"/>
                </a:rPr>
                <a:t>		 	data		</a:t>
              </a:r>
              <a:r>
                <a:rPr kumimoji="1" lang="zh-CN" altLang="en-US" b="1" dirty="0">
                  <a:latin typeface="宋体" charset="-122"/>
                  <a:cs typeface="Times New Roman" pitchFamily="18" charset="0"/>
                </a:rPr>
                <a:t>若</a:t>
              </a:r>
              <a:r>
                <a:rPr kumimoji="1" lang="en-US" altLang="zh-CN" b="1" dirty="0">
                  <a:latin typeface="宋体" charset="-122"/>
                  <a:cs typeface="Times New Roman" pitchFamily="18" charset="0"/>
                </a:rPr>
                <a:t>((Ri))≠data</a:t>
              </a:r>
              <a:r>
                <a:rPr kumimoji="1" lang="zh-CN" altLang="en-US" b="1" dirty="0">
                  <a:latin typeface="宋体" charset="-122"/>
                </a:rPr>
                <a:t>，</a:t>
              </a:r>
              <a:r>
                <a:rPr kumimoji="1" lang="zh-CN" altLang="en-US" b="1" dirty="0">
                  <a:latin typeface="宋体" charset="-122"/>
                  <a:cs typeface="Times New Roman" pitchFamily="18" charset="0"/>
                </a:rPr>
                <a:t>则</a:t>
              </a:r>
              <a:r>
                <a:rPr kumimoji="1" lang="en-US" altLang="zh-CN" b="1" dirty="0">
                  <a:latin typeface="宋体" charset="-122"/>
                  <a:cs typeface="Times New Roman" pitchFamily="18" charset="0"/>
                </a:rPr>
                <a:t>(PC)+</a:t>
              </a:r>
              <a:r>
                <a:rPr kumimoji="1" lang="en-US" altLang="zh-CN" b="1" dirty="0" err="1">
                  <a:latin typeface="宋体" charset="-122"/>
                  <a:cs typeface="Times New Roman" pitchFamily="18" charset="0"/>
                </a:rPr>
                <a:t>rel→PC</a:t>
              </a:r>
              <a:r>
                <a:rPr kumimoji="1" lang="zh-CN" altLang="en-US" b="1" dirty="0">
                  <a:latin typeface="宋体" charset="-122"/>
                </a:rPr>
                <a:t>；</a:t>
              </a:r>
            </a:p>
            <a:p>
              <a:pPr algn="just" eaLnBrk="0" hangingPunct="0">
                <a:lnSpc>
                  <a:spcPct val="80000"/>
                </a:lnSpc>
                <a:spcBef>
                  <a:spcPct val="50000"/>
                </a:spcBef>
              </a:pPr>
              <a:r>
                <a:rPr kumimoji="1" lang="zh-CN" altLang="en-US" b="1" dirty="0">
                  <a:latin typeface="宋体" charset="-122"/>
                </a:rPr>
                <a:t>			 </a:t>
              </a:r>
              <a:r>
                <a:rPr kumimoji="1" lang="en-US" altLang="zh-CN" b="1" dirty="0" err="1">
                  <a:latin typeface="宋体" charset="-122"/>
                  <a:cs typeface="Times New Roman" pitchFamily="18" charset="0"/>
                </a:rPr>
                <a:t>rel</a:t>
              </a:r>
              <a:r>
                <a:rPr kumimoji="1" lang="en-US" altLang="zh-CN" b="1" dirty="0">
                  <a:latin typeface="宋体" charset="-122"/>
                </a:rPr>
                <a:t> 		</a:t>
              </a:r>
              <a:r>
                <a:rPr kumimoji="1" lang="zh-CN" altLang="en-US" b="1" dirty="0">
                  <a:latin typeface="宋体" charset="-122"/>
                </a:rPr>
                <a:t>若</a:t>
              </a:r>
              <a:r>
                <a:rPr kumimoji="1" lang="en-US" altLang="zh-CN" b="1" dirty="0">
                  <a:latin typeface="宋体" charset="-122"/>
                </a:rPr>
                <a:t>((Ri))&gt;</a:t>
              </a:r>
              <a:r>
                <a:rPr kumimoji="1" lang="en-US" altLang="zh-CN" b="1" dirty="0" err="1">
                  <a:latin typeface="宋体" charset="-122"/>
                </a:rPr>
                <a:t>data,Cy</a:t>
              </a:r>
              <a:r>
                <a:rPr kumimoji="1" lang="en-US" altLang="zh-CN" b="1" dirty="0">
                  <a:latin typeface="宋体" charset="-122"/>
                </a:rPr>
                <a:t>=0,</a:t>
              </a:r>
            </a:p>
            <a:p>
              <a:pPr algn="just" eaLnBrk="0" hangingPunct="0">
                <a:lnSpc>
                  <a:spcPct val="80000"/>
                </a:lnSpc>
                <a:spcBef>
                  <a:spcPct val="50000"/>
                </a:spcBef>
              </a:pPr>
              <a:r>
                <a:rPr kumimoji="1" lang="en-US" altLang="zh-CN" b="1" dirty="0">
                  <a:latin typeface="宋体" charset="-122"/>
                </a:rPr>
                <a:t>					</a:t>
              </a:r>
              <a:r>
                <a:rPr kumimoji="1" lang="zh-CN" altLang="en-US" b="1" dirty="0">
                  <a:latin typeface="宋体" charset="-122"/>
                </a:rPr>
                <a:t>若</a:t>
              </a:r>
              <a:r>
                <a:rPr kumimoji="1" lang="en-US" altLang="zh-CN" b="1" dirty="0">
                  <a:latin typeface="宋体" charset="-122"/>
                </a:rPr>
                <a:t>((Ri))&lt;</a:t>
              </a:r>
              <a:r>
                <a:rPr kumimoji="1" lang="en-US" altLang="zh-CN" b="1" dirty="0" err="1">
                  <a:latin typeface="宋体" charset="-122"/>
                </a:rPr>
                <a:t>data,Cy</a:t>
              </a:r>
              <a:r>
                <a:rPr kumimoji="1" lang="en-US" altLang="zh-CN" b="1" dirty="0">
                  <a:latin typeface="宋体" charset="-122"/>
                </a:rPr>
                <a:t>=1,</a:t>
              </a:r>
            </a:p>
            <a:p>
              <a:pPr algn="just" eaLnBrk="0" hangingPunct="0">
                <a:lnSpc>
                  <a:spcPct val="80000"/>
                </a:lnSpc>
                <a:spcBef>
                  <a:spcPct val="50000"/>
                </a:spcBef>
              </a:pPr>
              <a:r>
                <a:rPr kumimoji="1" lang="en-US" altLang="zh-CN" b="1" dirty="0">
                  <a:latin typeface="宋体" charset="-122"/>
                  <a:cs typeface="Times New Roman" pitchFamily="18" charset="0"/>
                </a:rPr>
                <a:t>				</a:t>
              </a:r>
              <a:r>
                <a:rPr kumimoji="1" lang="en-US" altLang="zh-CN" b="1" dirty="0">
                  <a:latin typeface="宋体" charset="-122"/>
                </a:rPr>
                <a:t>       </a:t>
              </a:r>
              <a:r>
                <a:rPr kumimoji="1" lang="zh-CN" altLang="en-US" b="1" dirty="0">
                  <a:latin typeface="宋体" charset="-122"/>
                </a:rPr>
                <a:t>否则： </a:t>
              </a:r>
              <a:r>
                <a:rPr kumimoji="1" lang="en-US" altLang="zh-CN" b="1" dirty="0">
                  <a:latin typeface="宋体" charset="-122"/>
                  <a:cs typeface="Times New Roman" pitchFamily="18" charset="0"/>
                </a:rPr>
                <a:t>((Ri))=data</a:t>
              </a:r>
              <a:r>
                <a:rPr kumimoji="1" lang="zh-CN" altLang="en-US" b="1" dirty="0">
                  <a:latin typeface="宋体" charset="-122"/>
                </a:rPr>
                <a:t>，程序顺序执行</a:t>
              </a:r>
            </a:p>
          </p:txBody>
        </p:sp>
        <p:sp>
          <p:nvSpPr>
            <p:cNvPr id="56326" name="Line 6"/>
            <p:cNvSpPr>
              <a:spLocks noChangeShapeType="1"/>
            </p:cNvSpPr>
            <p:nvPr/>
          </p:nvSpPr>
          <p:spPr bwMode="auto">
            <a:xfrm>
              <a:off x="48" y="20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27" name="Line 7"/>
            <p:cNvSpPr>
              <a:spLocks noChangeShapeType="1"/>
            </p:cNvSpPr>
            <p:nvPr/>
          </p:nvSpPr>
          <p:spPr bwMode="auto">
            <a:xfrm>
              <a:off x="48" y="849"/>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28" name="Line 8"/>
            <p:cNvSpPr>
              <a:spLocks noChangeShapeType="1"/>
            </p:cNvSpPr>
            <p:nvPr/>
          </p:nvSpPr>
          <p:spPr bwMode="auto">
            <a:xfrm>
              <a:off x="1728" y="609"/>
              <a:ext cx="0" cy="25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29" name="Line 9"/>
            <p:cNvSpPr>
              <a:spLocks noChangeShapeType="1"/>
            </p:cNvSpPr>
            <p:nvPr/>
          </p:nvSpPr>
          <p:spPr bwMode="auto">
            <a:xfrm>
              <a:off x="2784" y="609"/>
              <a:ext cx="0" cy="25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2" name="日期占位符 3">
            <a:extLst>
              <a:ext uri="{FF2B5EF4-FFF2-40B4-BE49-F238E27FC236}">
                <a16:creationId xmlns:a16="http://schemas.microsoft.com/office/drawing/2014/main" id="{98485FC7-3AC8-450B-9E64-E0EFBE4A2394}"/>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10:24</a:t>
            </a:fld>
            <a:endParaRPr lang="en-US" altLang="zh-CN" dirty="0">
              <a:ea typeface="宋体" charset="-122"/>
            </a:endParaRPr>
          </a:p>
        </p:txBody>
      </p:sp>
      <p:sp>
        <p:nvSpPr>
          <p:cNvPr id="13" name="灯片编号占位符 5">
            <a:extLst>
              <a:ext uri="{FF2B5EF4-FFF2-40B4-BE49-F238E27FC236}">
                <a16:creationId xmlns:a16="http://schemas.microsoft.com/office/drawing/2014/main" id="{E0AD5B7B-8DA9-49F7-BC36-4B3915AB525F}"/>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120</a:t>
            </a:fld>
            <a:endParaRPr lang="en-US" altLang="zh-CN">
              <a:ea typeface="宋体" charset="-122"/>
            </a:endParaRPr>
          </a:p>
        </p:txBody>
      </p:sp>
      <p:sp>
        <p:nvSpPr>
          <p:cNvPr id="14" name="Rectangle 2">
            <a:extLst>
              <a:ext uri="{FF2B5EF4-FFF2-40B4-BE49-F238E27FC236}">
                <a16:creationId xmlns:a16="http://schemas.microsoft.com/office/drawing/2014/main" id="{69ADC96B-3964-4504-B364-7DD5868A9C34}"/>
              </a:ext>
            </a:extLst>
          </p:cNvPr>
          <p:cNvSpPr txBox="1">
            <a:spLocks noChangeArrowheads="1"/>
          </p:cNvSpPr>
          <p:nvPr/>
        </p:nvSpPr>
        <p:spPr bwMode="auto">
          <a:xfrm>
            <a:off x="30561" y="760575"/>
            <a:ext cx="3646994"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3 </a:t>
            </a:r>
            <a:r>
              <a:rPr lang="zh-CN" altLang="en-US" sz="2400" b="1" kern="0" dirty="0">
                <a:solidFill>
                  <a:srgbClr val="FF0000"/>
                </a:solidFill>
              </a:rPr>
              <a:t>、条件转移指令（</a:t>
            </a:r>
            <a:r>
              <a:rPr lang="en-US" altLang="zh-CN" sz="2400" b="1" kern="0" dirty="0">
                <a:solidFill>
                  <a:srgbClr val="FF0000"/>
                </a:solidFill>
              </a:rPr>
              <a:t>8</a:t>
            </a:r>
            <a:r>
              <a:rPr lang="zh-CN" altLang="en-US" sz="2400" b="1" kern="0" dirty="0">
                <a:solidFill>
                  <a:srgbClr val="FF0000"/>
                </a:solidFill>
              </a:rPr>
              <a:t>条）</a:t>
            </a:r>
          </a:p>
        </p:txBody>
      </p:sp>
      <p:pic>
        <p:nvPicPr>
          <p:cNvPr id="15" name="Picture 2" descr="c:\documents and settings\ibm\application data\360se6\User Data\temp\01300000323145123029807175635_s.jpg">
            <a:extLst>
              <a:ext uri="{FF2B5EF4-FFF2-40B4-BE49-F238E27FC236}">
                <a16:creationId xmlns:a16="http://schemas.microsoft.com/office/drawing/2014/main" id="{882440EB-8651-4C75-9F17-76C5A48D61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8268A44C-B7A5-4A2B-ABBD-64AAD583F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3BA16B39-BC94-44A7-9B23-A72101C44C84}"/>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8" name="Rectangle 2">
            <a:extLst>
              <a:ext uri="{FF2B5EF4-FFF2-40B4-BE49-F238E27FC236}">
                <a16:creationId xmlns:a16="http://schemas.microsoft.com/office/drawing/2014/main" id="{65DDB359-5730-4C23-9C64-52115EEFC625}"/>
              </a:ext>
            </a:extLst>
          </p:cNvPr>
          <p:cNvSpPr txBox="1">
            <a:spLocks noChangeArrowheads="1"/>
          </p:cNvSpPr>
          <p:nvPr/>
        </p:nvSpPr>
        <p:spPr>
          <a:xfrm>
            <a:off x="222257" y="1342360"/>
            <a:ext cx="3263602" cy="4953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latin typeface="黑体" pitchFamily="2" charset="-122"/>
                <a:ea typeface="黑体" pitchFamily="2" charset="-122"/>
              </a:rPr>
              <a:t>(2)</a:t>
            </a:r>
            <a:r>
              <a:rPr lang="zh-CN" altLang="en-US" sz="2000" b="1" kern="0" dirty="0">
                <a:solidFill>
                  <a:srgbClr val="3333FF"/>
                </a:solidFill>
                <a:latin typeface="黑体" pitchFamily="2" charset="-122"/>
                <a:ea typeface="黑体" pitchFamily="2" charset="-122"/>
              </a:rPr>
              <a:t>比较转移指令（</a:t>
            </a:r>
            <a:r>
              <a:rPr lang="en-US" altLang="zh-CN" sz="2000" b="1" kern="0" dirty="0">
                <a:solidFill>
                  <a:srgbClr val="3333FF"/>
                </a:solidFill>
                <a:latin typeface="黑体" pitchFamily="2" charset="-122"/>
                <a:ea typeface="黑体" pitchFamily="2" charset="-122"/>
              </a:rPr>
              <a:t>4</a:t>
            </a:r>
            <a:r>
              <a:rPr lang="zh-CN" altLang="en-US" sz="2000" b="1" kern="0" dirty="0">
                <a:solidFill>
                  <a:srgbClr val="3333FF"/>
                </a:solidFill>
                <a:latin typeface="黑体" pitchFamily="2" charset="-122"/>
                <a:ea typeface="黑体" pitchFamily="2" charset="-122"/>
              </a:rPr>
              <a:t>条）</a:t>
            </a:r>
          </a:p>
        </p:txBody>
      </p:sp>
      <p:sp>
        <p:nvSpPr>
          <p:cNvPr id="19" name="矩形 18">
            <a:extLst>
              <a:ext uri="{FF2B5EF4-FFF2-40B4-BE49-F238E27FC236}">
                <a16:creationId xmlns:a16="http://schemas.microsoft.com/office/drawing/2014/main" id="{D3631B30-4DD5-4BC7-A6F3-B03AF0EE02FC}"/>
              </a:ext>
            </a:extLst>
          </p:cNvPr>
          <p:cNvSpPr/>
          <p:nvPr/>
        </p:nvSpPr>
        <p:spPr>
          <a:xfrm>
            <a:off x="5032698" y="1339028"/>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CJNE</a:t>
            </a:r>
            <a:endParaRPr lang="zh-CN" altLang="en-US" dirty="0">
              <a:solidFill>
                <a:srgbClr val="FF0000"/>
              </a:solidFill>
            </a:endParaRPr>
          </a:p>
        </p:txBody>
      </p:sp>
    </p:spTree>
  </p:cSld>
  <p:clrMapOvr>
    <a:masterClrMapping/>
  </p:clrMapOvr>
  <p:transition>
    <p:cut thruBlk="1"/>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123165" y="1241738"/>
            <a:ext cx="3733800" cy="439738"/>
          </a:xfrm>
        </p:spPr>
        <p:txBody>
          <a:bodyPr/>
          <a:lstStyle/>
          <a:p>
            <a:pPr eaLnBrk="1" hangingPunct="1"/>
            <a:r>
              <a:rPr lang="en-US" altLang="zh-CN" sz="2000" b="1" dirty="0">
                <a:solidFill>
                  <a:srgbClr val="3333FF"/>
                </a:solidFill>
                <a:latin typeface="黑体" pitchFamily="2" charset="-122"/>
                <a:ea typeface="黑体" pitchFamily="2" charset="-122"/>
              </a:rPr>
              <a:t>(3)</a:t>
            </a:r>
            <a:r>
              <a:rPr lang="zh-CN" altLang="en-US" sz="2000" b="1" dirty="0">
                <a:solidFill>
                  <a:srgbClr val="3333FF"/>
                </a:solidFill>
                <a:latin typeface="黑体" pitchFamily="2" charset="-122"/>
                <a:ea typeface="黑体" pitchFamily="2" charset="-122"/>
              </a:rPr>
              <a:t>循环转移指令（</a:t>
            </a:r>
            <a:r>
              <a:rPr lang="en-US" altLang="zh-CN" sz="2000" b="1" dirty="0">
                <a:solidFill>
                  <a:srgbClr val="3333FF"/>
                </a:solidFill>
                <a:latin typeface="黑体" pitchFamily="2" charset="-122"/>
                <a:ea typeface="黑体" pitchFamily="2" charset="-122"/>
              </a:rPr>
              <a:t>2</a:t>
            </a:r>
            <a:r>
              <a:rPr lang="zh-CN" altLang="en-US" sz="2000" b="1" dirty="0">
                <a:solidFill>
                  <a:srgbClr val="3333FF"/>
                </a:solidFill>
                <a:latin typeface="黑体" pitchFamily="2" charset="-122"/>
                <a:ea typeface="黑体" pitchFamily="2" charset="-122"/>
              </a:rPr>
              <a:t>条）</a:t>
            </a:r>
          </a:p>
        </p:txBody>
      </p:sp>
      <p:grpSp>
        <p:nvGrpSpPr>
          <p:cNvPr id="57349" name="Group 21"/>
          <p:cNvGrpSpPr>
            <a:grpSpLocks/>
          </p:cNvGrpSpPr>
          <p:nvPr/>
        </p:nvGrpSpPr>
        <p:grpSpPr bwMode="auto">
          <a:xfrm>
            <a:off x="114300" y="1843800"/>
            <a:ext cx="8915400" cy="2667000"/>
            <a:chOff x="96" y="576"/>
            <a:chExt cx="5616" cy="1680"/>
          </a:xfrm>
        </p:grpSpPr>
        <p:sp>
          <p:nvSpPr>
            <p:cNvPr id="57351" name="Text Box 16"/>
            <p:cNvSpPr txBox="1">
              <a:spLocks noChangeArrowheads="1"/>
            </p:cNvSpPr>
            <p:nvPr/>
          </p:nvSpPr>
          <p:spPr bwMode="auto">
            <a:xfrm>
              <a:off x="96" y="576"/>
              <a:ext cx="5616" cy="165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a:solidFill>
                    <a:srgbClr val="3333FF"/>
                  </a:solidFill>
                  <a:latin typeface="宋体" charset="-122"/>
                </a:rPr>
                <a:t>汇编指令格式     	机器码格式     操作              </a:t>
              </a:r>
            </a:p>
            <a:p>
              <a:pPr algn="just" eaLnBrk="0" hangingPunct="0">
                <a:spcBef>
                  <a:spcPct val="50000"/>
                </a:spcBef>
              </a:pPr>
              <a:r>
                <a:rPr kumimoji="1" lang="en-US" altLang="zh-CN" b="1">
                  <a:solidFill>
                    <a:schemeClr val="hlink"/>
                  </a:solidFill>
                  <a:latin typeface="宋体" charset="-122"/>
                  <a:cs typeface="Times New Roman" pitchFamily="18" charset="0"/>
                </a:rPr>
                <a:t>DJNZ  Rn</a:t>
              </a:r>
              <a:r>
                <a:rPr kumimoji="1" lang="zh-CN" altLang="en-US" b="1">
                  <a:solidFill>
                    <a:schemeClr val="hlink"/>
                  </a:solidFill>
                  <a:latin typeface="宋体" charset="-122"/>
                </a:rPr>
                <a:t>，</a:t>
              </a:r>
              <a:r>
                <a:rPr kumimoji="1" lang="en-US" altLang="zh-CN" b="1">
                  <a:solidFill>
                    <a:schemeClr val="hlink"/>
                  </a:solidFill>
                  <a:latin typeface="宋体" charset="-122"/>
                  <a:cs typeface="Times New Roman" pitchFamily="18" charset="0"/>
                </a:rPr>
                <a:t>rel</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1101 1rrr	</a:t>
              </a:r>
              <a:r>
                <a:rPr kumimoji="1" lang="zh-CN" altLang="en-US" b="1">
                  <a:solidFill>
                    <a:schemeClr val="hlink"/>
                  </a:solidFill>
                  <a:latin typeface="宋体" charset="-122"/>
                </a:rPr>
                <a:t>先</a:t>
              </a:r>
              <a:r>
                <a:rPr kumimoji="1" lang="en-US" altLang="zh-CN" b="1">
                  <a:solidFill>
                    <a:schemeClr val="hlink"/>
                  </a:solidFill>
                  <a:latin typeface="宋体" charset="-122"/>
                  <a:cs typeface="Times New Roman" pitchFamily="18" charset="0"/>
                </a:rPr>
                <a:t>(PC)+2→PC ,(Rn)-1→Rn</a:t>
              </a:r>
            </a:p>
            <a:p>
              <a:pPr algn="just" eaLnBrk="0" hangingPunct="0">
                <a:lnSpc>
                  <a:spcPct val="80000"/>
                </a:lnSpc>
                <a:spcBef>
                  <a:spcPct val="50000"/>
                </a:spcBef>
              </a:pPr>
              <a:r>
                <a:rPr kumimoji="1" lang="en-US" altLang="zh-CN" b="1">
                  <a:solidFill>
                    <a:schemeClr val="hlink"/>
                  </a:solidFill>
                  <a:latin typeface="宋体" charset="-122"/>
                  <a:cs typeface="Times New Roman" pitchFamily="18" charset="0"/>
                </a:rPr>
                <a:t>		 	 rel</a:t>
              </a:r>
              <a:r>
                <a:rPr kumimoji="1" lang="en-US" altLang="zh-CN" b="1">
                  <a:solidFill>
                    <a:schemeClr val="hlink"/>
                  </a:solidFill>
                  <a:latin typeface="宋体" charset="-122"/>
                </a:rPr>
                <a:t> </a:t>
              </a:r>
              <a:r>
                <a:rPr kumimoji="1" lang="en-US" altLang="zh-CN" b="1">
                  <a:solidFill>
                    <a:schemeClr val="hlink"/>
                  </a:solidFill>
                  <a:latin typeface="宋体" charset="-122"/>
                  <a:cs typeface="Times New Roman" pitchFamily="18" charset="0"/>
                </a:rPr>
                <a:t>		</a:t>
              </a:r>
              <a:r>
                <a:rPr kumimoji="1" lang="zh-CN" altLang="en-US" b="1">
                  <a:solidFill>
                    <a:schemeClr val="hlink"/>
                  </a:solidFill>
                  <a:latin typeface="宋体" charset="-122"/>
                  <a:cs typeface="Times New Roman" pitchFamily="18" charset="0"/>
                </a:rPr>
                <a:t>若 </a:t>
              </a:r>
              <a:r>
                <a:rPr kumimoji="1" lang="en-US" altLang="zh-CN" b="1">
                  <a:solidFill>
                    <a:schemeClr val="hlink"/>
                  </a:solidFill>
                  <a:latin typeface="宋体" charset="-122"/>
                  <a:cs typeface="Times New Roman" pitchFamily="18" charset="0"/>
                </a:rPr>
                <a:t>(Rn)</a:t>
              </a:r>
              <a:r>
                <a:rPr kumimoji="1" lang="en-US" altLang="zh-CN" b="1">
                  <a:solidFill>
                    <a:schemeClr val="hlink"/>
                  </a:solidFill>
                  <a:latin typeface="宋体" charset="-122"/>
                </a:rPr>
                <a:t>≠0 </a:t>
              </a:r>
              <a:r>
                <a:rPr kumimoji="1" lang="zh-CN" altLang="en-US" b="1">
                  <a:solidFill>
                    <a:schemeClr val="hlink"/>
                  </a:solidFill>
                  <a:latin typeface="宋体" charset="-122"/>
                </a:rPr>
                <a:t>，</a:t>
              </a:r>
              <a:r>
                <a:rPr kumimoji="1" lang="zh-CN" altLang="en-US" b="1">
                  <a:solidFill>
                    <a:schemeClr val="hlink"/>
                  </a:solidFill>
                  <a:latin typeface="宋体" charset="-122"/>
                  <a:cs typeface="Times New Roman" pitchFamily="18" charset="0"/>
                </a:rPr>
                <a:t>则</a:t>
              </a:r>
              <a:r>
                <a:rPr kumimoji="1" lang="en-US" altLang="zh-CN" b="1">
                  <a:solidFill>
                    <a:schemeClr val="hlink"/>
                  </a:solidFill>
                  <a:latin typeface="宋体" charset="-122"/>
                  <a:cs typeface="Times New Roman" pitchFamily="18" charset="0"/>
                </a:rPr>
                <a:t>(PC)+rel→PC</a:t>
              </a:r>
              <a:r>
                <a:rPr kumimoji="1" lang="zh-CN" altLang="en-US" b="1">
                  <a:solidFill>
                    <a:schemeClr val="hlink"/>
                  </a:solidFill>
                  <a:latin typeface="宋体" charset="-122"/>
                </a:rPr>
                <a:t>；</a:t>
              </a:r>
            </a:p>
            <a:p>
              <a:pPr algn="just" eaLnBrk="0" hangingPunct="0">
                <a:lnSpc>
                  <a:spcPct val="80000"/>
                </a:lnSpc>
                <a:spcBef>
                  <a:spcPct val="50000"/>
                </a:spcBef>
              </a:pPr>
              <a:r>
                <a:rPr kumimoji="1" lang="zh-CN" altLang="en-US" b="1">
                  <a:solidFill>
                    <a:schemeClr val="hlink"/>
                  </a:solidFill>
                  <a:latin typeface="宋体" charset="-122"/>
                </a:rPr>
                <a:t>			 		否则：</a:t>
              </a:r>
              <a:r>
                <a:rPr kumimoji="1" lang="en-US" altLang="zh-CN" b="1">
                  <a:solidFill>
                    <a:schemeClr val="hlink"/>
                  </a:solidFill>
                  <a:latin typeface="宋体" charset="-122"/>
                </a:rPr>
                <a:t>(</a:t>
              </a:r>
              <a:r>
                <a:rPr kumimoji="1" lang="en-US" altLang="zh-CN" b="1">
                  <a:solidFill>
                    <a:schemeClr val="hlink"/>
                  </a:solidFill>
                  <a:latin typeface="宋体" charset="-122"/>
                  <a:cs typeface="Times New Roman" pitchFamily="18" charset="0"/>
                </a:rPr>
                <a:t>Rn)=0</a:t>
              </a:r>
              <a:r>
                <a:rPr kumimoji="1" lang="zh-CN" altLang="en-US" b="1">
                  <a:solidFill>
                    <a:schemeClr val="hlink"/>
                  </a:solidFill>
                  <a:latin typeface="宋体" charset="-122"/>
                </a:rPr>
                <a:t>，程序顺序执行</a:t>
              </a:r>
            </a:p>
            <a:p>
              <a:pPr algn="just" eaLnBrk="0" hangingPunct="0">
                <a:spcBef>
                  <a:spcPct val="50000"/>
                </a:spcBef>
              </a:pPr>
              <a:r>
                <a:rPr kumimoji="1" lang="en-US" altLang="zh-CN" b="1">
                  <a:latin typeface="宋体" charset="-122"/>
                  <a:cs typeface="Times New Roman" pitchFamily="18" charset="0"/>
                </a:rPr>
                <a:t>DJNZ  direct</a:t>
              </a:r>
              <a:r>
                <a:rPr kumimoji="1" lang="zh-CN" altLang="en-US" b="1">
                  <a:latin typeface="宋体" charset="-122"/>
                </a:rPr>
                <a:t>，</a:t>
              </a:r>
              <a:r>
                <a:rPr kumimoji="1" lang="en-US" altLang="zh-CN" b="1">
                  <a:latin typeface="宋体" charset="-122"/>
                  <a:cs typeface="Times New Roman" pitchFamily="18" charset="0"/>
                </a:rPr>
                <a:t>rel</a:t>
              </a:r>
              <a:r>
                <a:rPr kumimoji="1" lang="zh-CN" altLang="en-US" b="1">
                  <a:latin typeface="宋体" charset="-122"/>
                  <a:cs typeface="Times New Roman" pitchFamily="18" charset="0"/>
                </a:rPr>
                <a:t>；	</a:t>
              </a:r>
              <a:r>
                <a:rPr kumimoji="1" lang="en-US" altLang="zh-CN" b="1">
                  <a:latin typeface="宋体" charset="-122"/>
                  <a:cs typeface="Times New Roman" pitchFamily="18" charset="0"/>
                </a:rPr>
                <a:t>1101 0101	</a:t>
              </a:r>
              <a:r>
                <a:rPr kumimoji="1" lang="zh-CN" altLang="en-US" b="1">
                  <a:latin typeface="宋体" charset="-122"/>
                </a:rPr>
                <a:t>先</a:t>
              </a:r>
              <a:r>
                <a:rPr kumimoji="1" lang="en-US" altLang="zh-CN" b="1">
                  <a:latin typeface="宋体" charset="-122"/>
                  <a:cs typeface="Times New Roman" pitchFamily="18" charset="0"/>
                </a:rPr>
                <a:t>(PC)+3→PC,(direct)-1→direct </a:t>
              </a:r>
            </a:p>
            <a:p>
              <a:pPr algn="just" eaLnBrk="0" hangingPunct="0">
                <a:lnSpc>
                  <a:spcPct val="80000"/>
                </a:lnSpc>
                <a:spcBef>
                  <a:spcPct val="50000"/>
                </a:spcBef>
              </a:pPr>
              <a:r>
                <a:rPr kumimoji="1" lang="en-US" altLang="zh-CN" b="1">
                  <a:latin typeface="宋体" charset="-122"/>
                  <a:cs typeface="Times New Roman" pitchFamily="18" charset="0"/>
                </a:rPr>
                <a:t>		 	direct		</a:t>
              </a:r>
              <a:r>
                <a:rPr kumimoji="1" lang="zh-CN" altLang="en-US" b="1">
                  <a:latin typeface="宋体" charset="-122"/>
                  <a:cs typeface="Times New Roman" pitchFamily="18" charset="0"/>
                </a:rPr>
                <a:t>若</a:t>
              </a:r>
              <a:r>
                <a:rPr kumimoji="1" lang="en-US" altLang="zh-CN" b="1">
                  <a:latin typeface="宋体" charset="-122"/>
                  <a:cs typeface="Times New Roman" pitchFamily="18" charset="0"/>
                </a:rPr>
                <a:t>(direct)≠0</a:t>
              </a:r>
              <a:r>
                <a:rPr kumimoji="1" lang="zh-CN" altLang="en-US" b="1">
                  <a:latin typeface="宋体" charset="-122"/>
                </a:rPr>
                <a:t>，</a:t>
              </a:r>
              <a:r>
                <a:rPr kumimoji="1" lang="zh-CN" altLang="en-US" b="1">
                  <a:latin typeface="宋体" charset="-122"/>
                  <a:cs typeface="Times New Roman" pitchFamily="18" charset="0"/>
                </a:rPr>
                <a:t>则</a:t>
              </a:r>
              <a:r>
                <a:rPr kumimoji="1" lang="en-US" altLang="zh-CN" b="1">
                  <a:latin typeface="宋体" charset="-122"/>
                  <a:cs typeface="Times New Roman" pitchFamily="18" charset="0"/>
                </a:rPr>
                <a:t>(PC)+rel→PC</a:t>
              </a:r>
              <a:r>
                <a:rPr kumimoji="1" lang="zh-CN" altLang="en-US" b="1">
                  <a:latin typeface="宋体" charset="-122"/>
                </a:rPr>
                <a:t>；</a:t>
              </a:r>
            </a:p>
            <a:p>
              <a:pPr algn="just" eaLnBrk="0" hangingPunct="0">
                <a:lnSpc>
                  <a:spcPct val="80000"/>
                </a:lnSpc>
                <a:spcBef>
                  <a:spcPct val="50000"/>
                </a:spcBef>
              </a:pPr>
              <a:r>
                <a:rPr kumimoji="1" lang="zh-CN" altLang="en-US" b="1">
                  <a:latin typeface="宋体" charset="-122"/>
                </a:rPr>
                <a:t>			 </a:t>
              </a:r>
              <a:r>
                <a:rPr kumimoji="1" lang="en-US" altLang="zh-CN" b="1">
                  <a:latin typeface="宋体" charset="-122"/>
                  <a:cs typeface="Times New Roman" pitchFamily="18" charset="0"/>
                </a:rPr>
                <a:t>rel</a:t>
              </a:r>
              <a:r>
                <a:rPr kumimoji="1" lang="en-US" altLang="zh-CN" b="1">
                  <a:latin typeface="宋体" charset="-122"/>
                </a:rPr>
                <a:t> 		</a:t>
              </a:r>
              <a:r>
                <a:rPr kumimoji="1" lang="zh-CN" altLang="en-US" b="1">
                  <a:latin typeface="宋体" charset="-122"/>
                </a:rPr>
                <a:t>否则： </a:t>
              </a:r>
              <a:r>
                <a:rPr kumimoji="1" lang="en-US" altLang="zh-CN" b="1">
                  <a:latin typeface="宋体" charset="-122"/>
                  <a:cs typeface="Times New Roman" pitchFamily="18" charset="0"/>
                </a:rPr>
                <a:t>(direct)=0</a:t>
              </a:r>
              <a:r>
                <a:rPr kumimoji="1" lang="zh-CN" altLang="en-US" b="1">
                  <a:latin typeface="宋体" charset="-122"/>
                </a:rPr>
                <a:t>，程序顺序执行</a:t>
              </a:r>
            </a:p>
          </p:txBody>
        </p:sp>
        <p:sp>
          <p:nvSpPr>
            <p:cNvPr id="57352" name="Line 17"/>
            <p:cNvSpPr>
              <a:spLocks noChangeShapeType="1"/>
            </p:cNvSpPr>
            <p:nvPr/>
          </p:nvSpPr>
          <p:spPr bwMode="auto">
            <a:xfrm>
              <a:off x="96" y="153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7353" name="Line 18"/>
            <p:cNvSpPr>
              <a:spLocks noChangeShapeType="1"/>
            </p:cNvSpPr>
            <p:nvPr/>
          </p:nvSpPr>
          <p:spPr bwMode="auto">
            <a:xfrm>
              <a:off x="96" y="8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7354" name="Line 19"/>
            <p:cNvSpPr>
              <a:spLocks noChangeShapeType="1"/>
            </p:cNvSpPr>
            <p:nvPr/>
          </p:nvSpPr>
          <p:spPr bwMode="auto">
            <a:xfrm>
              <a:off x="1776" y="576"/>
              <a:ext cx="0" cy="16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7355" name="Line 20"/>
            <p:cNvSpPr>
              <a:spLocks noChangeShapeType="1"/>
            </p:cNvSpPr>
            <p:nvPr/>
          </p:nvSpPr>
          <p:spPr bwMode="auto">
            <a:xfrm>
              <a:off x="2832" y="576"/>
              <a:ext cx="0" cy="16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2" name="日期占位符 3">
            <a:extLst>
              <a:ext uri="{FF2B5EF4-FFF2-40B4-BE49-F238E27FC236}">
                <a16:creationId xmlns:a16="http://schemas.microsoft.com/office/drawing/2014/main" id="{38E63397-6682-43C7-BF42-3AAFC74303DC}"/>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10:24</a:t>
            </a:fld>
            <a:endParaRPr lang="en-US" altLang="zh-CN" dirty="0">
              <a:ea typeface="宋体" charset="-122"/>
            </a:endParaRPr>
          </a:p>
        </p:txBody>
      </p:sp>
      <p:sp>
        <p:nvSpPr>
          <p:cNvPr id="13" name="灯片编号占位符 5">
            <a:extLst>
              <a:ext uri="{FF2B5EF4-FFF2-40B4-BE49-F238E27FC236}">
                <a16:creationId xmlns:a16="http://schemas.microsoft.com/office/drawing/2014/main" id="{2CF42F30-9A3B-4FB1-B6E3-C0509FB67C62}"/>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121</a:t>
            </a:fld>
            <a:endParaRPr lang="en-US" altLang="zh-CN">
              <a:ea typeface="宋体" charset="-122"/>
            </a:endParaRPr>
          </a:p>
        </p:txBody>
      </p:sp>
      <p:sp>
        <p:nvSpPr>
          <p:cNvPr id="14" name="Rectangle 2">
            <a:extLst>
              <a:ext uri="{FF2B5EF4-FFF2-40B4-BE49-F238E27FC236}">
                <a16:creationId xmlns:a16="http://schemas.microsoft.com/office/drawing/2014/main" id="{260DC5F8-4B8F-4E7D-BCBA-9E00C5E521C6}"/>
              </a:ext>
            </a:extLst>
          </p:cNvPr>
          <p:cNvSpPr txBox="1">
            <a:spLocks noChangeArrowheads="1"/>
          </p:cNvSpPr>
          <p:nvPr/>
        </p:nvSpPr>
        <p:spPr bwMode="auto">
          <a:xfrm>
            <a:off x="30561" y="760575"/>
            <a:ext cx="3646994"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3 </a:t>
            </a:r>
            <a:r>
              <a:rPr lang="zh-CN" altLang="en-US" sz="2400" b="1" kern="0" dirty="0">
                <a:solidFill>
                  <a:srgbClr val="FF0000"/>
                </a:solidFill>
              </a:rPr>
              <a:t>、条件转移指令（</a:t>
            </a:r>
            <a:r>
              <a:rPr lang="en-US" altLang="zh-CN" sz="2400" b="1" kern="0" dirty="0">
                <a:solidFill>
                  <a:srgbClr val="FF0000"/>
                </a:solidFill>
              </a:rPr>
              <a:t>8</a:t>
            </a:r>
            <a:r>
              <a:rPr lang="zh-CN" altLang="en-US" sz="2400" b="1" kern="0" dirty="0">
                <a:solidFill>
                  <a:srgbClr val="FF0000"/>
                </a:solidFill>
              </a:rPr>
              <a:t>条）</a:t>
            </a:r>
          </a:p>
        </p:txBody>
      </p:sp>
      <p:pic>
        <p:nvPicPr>
          <p:cNvPr id="15" name="Picture 2" descr="c:\documents and settings\ibm\application data\360se6\User Data\temp\01300000323145123029807175635_s.jpg">
            <a:extLst>
              <a:ext uri="{FF2B5EF4-FFF2-40B4-BE49-F238E27FC236}">
                <a16:creationId xmlns:a16="http://schemas.microsoft.com/office/drawing/2014/main" id="{C578A5F5-751E-4866-A689-5DAD187930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02394216-A14A-4FC4-BA41-641661EBC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62B294B8-2631-43EC-AE10-0AF50D51A322}"/>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9" name="矩形 18">
            <a:extLst>
              <a:ext uri="{FF2B5EF4-FFF2-40B4-BE49-F238E27FC236}">
                <a16:creationId xmlns:a16="http://schemas.microsoft.com/office/drawing/2014/main" id="{96EFB6E1-E270-4493-A8C3-C4A9B5F38908}"/>
              </a:ext>
            </a:extLst>
          </p:cNvPr>
          <p:cNvSpPr/>
          <p:nvPr/>
        </p:nvSpPr>
        <p:spPr>
          <a:xfrm>
            <a:off x="3016697" y="1327319"/>
            <a:ext cx="169932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DJNZ</a:t>
            </a:r>
            <a:endParaRPr lang="zh-CN" altLang="en-US" dirty="0">
              <a:solidFill>
                <a:srgbClr val="FF0000"/>
              </a:solidFill>
            </a:endParaRPr>
          </a:p>
        </p:txBody>
      </p:sp>
      <p:sp>
        <p:nvSpPr>
          <p:cNvPr id="20" name="Text Box 5">
            <a:extLst>
              <a:ext uri="{FF2B5EF4-FFF2-40B4-BE49-F238E27FC236}">
                <a16:creationId xmlns:a16="http://schemas.microsoft.com/office/drawing/2014/main" id="{CD23D1F0-A81C-43C3-99A0-DCD559FBDD5E}"/>
              </a:ext>
            </a:extLst>
          </p:cNvPr>
          <p:cNvSpPr txBox="1">
            <a:spLocks noChangeArrowheads="1"/>
          </p:cNvSpPr>
          <p:nvPr/>
        </p:nvSpPr>
        <p:spPr bwMode="auto">
          <a:xfrm>
            <a:off x="123165" y="4563839"/>
            <a:ext cx="8915400" cy="1865126"/>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marL="342900" indent="-342900" algn="just">
              <a:spcBef>
                <a:spcPct val="20000"/>
              </a:spcBef>
              <a:buFontTx/>
              <a:buChar char="•"/>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Times New Roman" pitchFamily="18" charset="0"/>
              </a:rPr>
              <a:t>程序每执行一次本指令，将第一操作数的字节变量减</a:t>
            </a:r>
            <a:r>
              <a:rPr kumimoji="1" lang="en-US" altLang="zh-CN" b="1" dirty="0">
                <a:latin typeface="Times New Roman" pitchFamily="18" charset="0"/>
              </a:rPr>
              <a:t>1</a:t>
            </a:r>
            <a:r>
              <a:rPr kumimoji="1" lang="zh-CN" altLang="en-US" b="1" dirty="0">
                <a:latin typeface="Times New Roman" pitchFamily="18" charset="0"/>
              </a:rPr>
              <a:t>，并判字节变量是否为零，若不为</a:t>
            </a:r>
            <a:r>
              <a:rPr kumimoji="1" lang="en-US" altLang="zh-CN" b="1" dirty="0">
                <a:latin typeface="Times New Roman" pitchFamily="18" charset="0"/>
              </a:rPr>
              <a:t>0</a:t>
            </a:r>
            <a:r>
              <a:rPr kumimoji="1" lang="zh-CN" altLang="en-US" b="1" dirty="0">
                <a:latin typeface="Times New Roman" pitchFamily="18" charset="0"/>
              </a:rPr>
              <a:t>，则转移到目标地址，继续执行循环程序段；若为</a:t>
            </a:r>
            <a:r>
              <a:rPr kumimoji="1" lang="en-US" altLang="zh-CN" b="1" dirty="0">
                <a:latin typeface="Times New Roman" pitchFamily="18" charset="0"/>
              </a:rPr>
              <a:t>0</a:t>
            </a:r>
            <a:r>
              <a:rPr kumimoji="1" lang="zh-CN" altLang="en-US" b="1" dirty="0">
                <a:latin typeface="Times New Roman" pitchFamily="18" charset="0"/>
              </a:rPr>
              <a:t>，则结束循环程序段的执行，程序往下执行。</a:t>
            </a:r>
          </a:p>
          <a:p>
            <a:pPr algn="just">
              <a:spcBef>
                <a:spcPct val="20000"/>
              </a:spcBef>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en-US" altLang="zh-CN" b="1" dirty="0" err="1">
                <a:latin typeface="Times New Roman" pitchFamily="18" charset="0"/>
              </a:rPr>
              <a:t>rel</a:t>
            </a:r>
            <a:r>
              <a:rPr kumimoji="1" lang="zh-CN" altLang="en-US" b="1" dirty="0">
                <a:latin typeface="Times New Roman" pitchFamily="18" charset="0"/>
              </a:rPr>
              <a:t>为相对于</a:t>
            </a:r>
            <a:r>
              <a:rPr kumimoji="1" lang="en-US" altLang="zh-CN" b="1" dirty="0">
                <a:latin typeface="Times New Roman" pitchFamily="18" charset="0"/>
              </a:rPr>
              <a:t>DJNZ</a:t>
            </a:r>
            <a:r>
              <a:rPr kumimoji="1" lang="zh-CN" altLang="en-US" b="1" dirty="0">
                <a:latin typeface="Times New Roman" pitchFamily="18" charset="0"/>
              </a:rPr>
              <a:t>指令的下一条指令的第一个字节相对偏移量，是一个带符号的</a:t>
            </a:r>
            <a:r>
              <a:rPr kumimoji="1" lang="en-US" altLang="zh-CN" b="1" dirty="0">
                <a:latin typeface="Times New Roman" pitchFamily="18" charset="0"/>
              </a:rPr>
              <a:t>8</a:t>
            </a:r>
            <a:r>
              <a:rPr kumimoji="1" lang="zh-CN" altLang="en-US" b="1" dirty="0">
                <a:latin typeface="Times New Roman" pitchFamily="18" charset="0"/>
              </a:rPr>
              <a:t>位数表示。</a:t>
            </a:r>
            <a:endParaRPr kumimoji="1" lang="en-US" altLang="zh-CN" b="1" dirty="0">
              <a:latin typeface="Times New Roman" pitchFamily="18" charset="0"/>
            </a:endParaRPr>
          </a:p>
          <a:p>
            <a:pPr algn="just">
              <a:spcBef>
                <a:spcPct val="20000"/>
              </a:spcBef>
            </a:pPr>
            <a:r>
              <a:rPr kumimoji="1" lang="en-US" altLang="zh-CN" b="1" dirty="0">
                <a:latin typeface="Times New Roman" pitchFamily="18" charset="0"/>
              </a:rPr>
              <a:t> 	 3</a:t>
            </a:r>
            <a:r>
              <a:rPr kumimoji="1" lang="zh-CN" altLang="en-US" b="1" dirty="0">
                <a:solidFill>
                  <a:srgbClr val="FF0000"/>
                </a:solidFill>
                <a:latin typeface="Times New Roman" pitchFamily="18" charset="0"/>
              </a:rPr>
              <a:t>、</a:t>
            </a:r>
            <a:r>
              <a:rPr kumimoji="1" lang="zh-CN" altLang="en-US" b="1" dirty="0">
                <a:latin typeface="Times New Roman" pitchFamily="18" charset="0"/>
              </a:rPr>
              <a:t>循环转移的目标地址应为</a:t>
            </a:r>
            <a:r>
              <a:rPr kumimoji="1" lang="en-US" altLang="zh-CN" b="1" dirty="0">
                <a:latin typeface="Times New Roman" pitchFamily="18" charset="0"/>
              </a:rPr>
              <a:t>DJNZ</a:t>
            </a:r>
            <a:r>
              <a:rPr kumimoji="1" lang="zh-CN" altLang="en-US" b="1" dirty="0">
                <a:latin typeface="Times New Roman" pitchFamily="18" charset="0"/>
              </a:rPr>
              <a:t>指令的下条指令地址和偏移量之和。</a:t>
            </a:r>
          </a:p>
        </p:txBody>
      </p:sp>
      <p:sp>
        <p:nvSpPr>
          <p:cNvPr id="18" name="矩形 17">
            <a:extLst>
              <a:ext uri="{FF2B5EF4-FFF2-40B4-BE49-F238E27FC236}">
                <a16:creationId xmlns:a16="http://schemas.microsoft.com/office/drawing/2014/main" id="{99CA15E6-C493-4A6F-BB8A-D490FD8593EA}"/>
              </a:ext>
            </a:extLst>
          </p:cNvPr>
          <p:cNvSpPr/>
          <p:nvPr/>
        </p:nvSpPr>
        <p:spPr>
          <a:xfrm>
            <a:off x="4637072" y="1327319"/>
            <a:ext cx="4437006" cy="369332"/>
          </a:xfrm>
          <a:prstGeom prst="rect">
            <a:avLst/>
          </a:prstGeom>
        </p:spPr>
        <p:txBody>
          <a:bodyPr wrap="square">
            <a:spAutoFit/>
          </a:bodyPr>
          <a:lstStyle/>
          <a:p>
            <a:r>
              <a:rPr lang="en-US" altLang="zh-CN" b="1" dirty="0">
                <a:solidFill>
                  <a:srgbClr val="FF0000"/>
                </a:solidFill>
                <a:ea typeface="创艺简黑体" pitchFamily="2" charset="-122"/>
              </a:rPr>
              <a:t>D</a:t>
            </a:r>
            <a:r>
              <a:rPr lang="en-US" altLang="zh-CN" b="1" dirty="0">
                <a:solidFill>
                  <a:srgbClr val="3333FF"/>
                </a:solidFill>
                <a:ea typeface="创艺简黑体" pitchFamily="2" charset="-122"/>
              </a:rPr>
              <a:t>ecrement and </a:t>
            </a:r>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ot </a:t>
            </a:r>
            <a:r>
              <a:rPr lang="en-US" altLang="zh-CN" b="1" dirty="0">
                <a:solidFill>
                  <a:srgbClr val="FF0000"/>
                </a:solidFill>
                <a:ea typeface="创艺简黑体" pitchFamily="2" charset="-122"/>
              </a:rPr>
              <a:t>Z</a:t>
            </a:r>
            <a:r>
              <a:rPr lang="en-US" altLang="zh-CN" b="1" dirty="0">
                <a:solidFill>
                  <a:srgbClr val="3333FF"/>
                </a:solidFill>
                <a:ea typeface="创艺简黑体" pitchFamily="2" charset="-122"/>
              </a:rPr>
              <a:t>ero</a:t>
            </a:r>
            <a:r>
              <a:rPr lang="zh-CN" altLang="en-US" b="1" dirty="0">
                <a:solidFill>
                  <a:srgbClr val="3333FF"/>
                </a:solidFill>
                <a:ea typeface="创艺简黑体" pitchFamily="2" charset="-122"/>
              </a:rPr>
              <a:t>  </a:t>
            </a:r>
            <a:endParaRPr lang="zh-CN" altLang="en-US" dirty="0">
              <a:solidFill>
                <a:srgbClr val="3333FF"/>
              </a:solidFill>
            </a:endParaRPr>
          </a:p>
        </p:txBody>
      </p:sp>
    </p:spTree>
  </p:cSld>
  <p:clrMapOvr>
    <a:masterClrMapping/>
  </p:clrMapOvr>
  <p:transition>
    <p:cut thruBlk="1"/>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291021" y="1237025"/>
            <a:ext cx="2819400" cy="361950"/>
          </a:xfrm>
        </p:spPr>
        <p:txBody>
          <a:bodyPr/>
          <a:lstStyle/>
          <a:p>
            <a:pPr eaLnBrk="1" hangingPunct="1">
              <a:tabLst>
                <a:tab pos="285750" algn="l"/>
              </a:tabLst>
            </a:pPr>
            <a:r>
              <a:rPr lang="en-US" altLang="zh-CN" sz="2000" b="1" dirty="0">
                <a:solidFill>
                  <a:srgbClr val="3333FF"/>
                </a:solidFill>
              </a:rPr>
              <a:t>(1)  </a:t>
            </a:r>
            <a:r>
              <a:rPr lang="zh-CN" altLang="en-US" sz="2000" b="1" dirty="0">
                <a:solidFill>
                  <a:srgbClr val="3333FF"/>
                </a:solidFill>
              </a:rPr>
              <a:t>长调用指令</a:t>
            </a:r>
            <a:endParaRPr lang="zh-CN" altLang="en-US" sz="2000" dirty="0">
              <a:solidFill>
                <a:srgbClr val="3333FF"/>
              </a:solidFill>
            </a:endParaRPr>
          </a:p>
        </p:txBody>
      </p:sp>
      <p:grpSp>
        <p:nvGrpSpPr>
          <p:cNvPr id="59397" name="Group 25"/>
          <p:cNvGrpSpPr>
            <a:grpSpLocks/>
          </p:cNvGrpSpPr>
          <p:nvPr/>
        </p:nvGrpSpPr>
        <p:grpSpPr bwMode="auto">
          <a:xfrm>
            <a:off x="76200" y="1657838"/>
            <a:ext cx="8915400" cy="1905000"/>
            <a:chOff x="48" y="576"/>
            <a:chExt cx="5616" cy="1200"/>
          </a:xfrm>
        </p:grpSpPr>
        <p:sp>
          <p:nvSpPr>
            <p:cNvPr id="59404" name="Text Box 11"/>
            <p:cNvSpPr txBox="1">
              <a:spLocks noChangeArrowheads="1"/>
            </p:cNvSpPr>
            <p:nvPr/>
          </p:nvSpPr>
          <p:spPr bwMode="auto">
            <a:xfrm>
              <a:off x="48" y="576"/>
              <a:ext cx="5616" cy="1174"/>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solidFill>
                    <a:srgbClr val="3333FF"/>
                  </a:solidFill>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LCALL</a:t>
              </a:r>
              <a:r>
                <a:rPr kumimoji="1" lang="en-US" altLang="zh-CN" b="1" dirty="0">
                  <a:solidFill>
                    <a:schemeClr val="hlink"/>
                  </a:solidFill>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addr16</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0001 0010	</a:t>
              </a:r>
              <a:r>
                <a:rPr kumimoji="1" lang="zh-CN" altLang="en-US" b="1" dirty="0">
                  <a:solidFill>
                    <a:schemeClr val="hlink"/>
                  </a:solidFill>
                  <a:latin typeface="宋体" charset="-122"/>
                </a:rPr>
                <a:t>先</a:t>
              </a:r>
              <a:r>
                <a:rPr kumimoji="1" lang="en-US" altLang="zh-CN" b="1" dirty="0">
                  <a:solidFill>
                    <a:schemeClr val="hlink"/>
                  </a:solidFill>
                  <a:latin typeface="宋体" charset="-122"/>
                  <a:cs typeface="Times New Roman" pitchFamily="18" charset="0"/>
                </a:rPr>
                <a:t>(PC)+3→PC(</a:t>
              </a:r>
              <a:r>
                <a:rPr kumimoji="1" lang="zh-CN" altLang="en-US" b="1" dirty="0">
                  <a:solidFill>
                    <a:schemeClr val="hlink"/>
                  </a:solidFill>
                  <a:latin typeface="宋体" charset="-122"/>
                </a:rPr>
                <a:t>断点</a:t>
              </a:r>
              <a:r>
                <a:rPr kumimoji="1" lang="en-US" altLang="zh-CN" b="1" dirty="0">
                  <a:solidFill>
                    <a:schemeClr val="hlink"/>
                  </a:solidFill>
                  <a:latin typeface="宋体" charset="-122"/>
                </a:rPr>
                <a:t>PC)</a:t>
              </a:r>
              <a:r>
                <a:rPr kumimoji="1" lang="en-US" altLang="zh-CN" b="1" dirty="0">
                  <a:solidFill>
                    <a:schemeClr val="hlink"/>
                  </a:solidFill>
                  <a:latin typeface="宋体" charset="-122"/>
                  <a:cs typeface="Times New Roman" pitchFamily="18" charset="0"/>
                </a:rPr>
                <a:t> ,</a:t>
              </a:r>
            </a:p>
            <a:p>
              <a:pPr algn="just" eaLnBrk="0" hangingPunct="0">
                <a:lnSpc>
                  <a:spcPct val="80000"/>
                </a:lnSpc>
                <a:spcBef>
                  <a:spcPct val="50000"/>
                </a:spcBef>
              </a:pPr>
              <a:r>
                <a:rPr kumimoji="1" lang="zh-CN" altLang="en-US" b="1" dirty="0">
                  <a:latin typeface="宋体" charset="-122"/>
                </a:rPr>
                <a:t>长调用指令提供了</a:t>
              </a:r>
              <a:r>
                <a:rPr kumimoji="1" lang="en-US" altLang="zh-CN" b="1" dirty="0">
                  <a:latin typeface="Times New Roman" pitchFamily="18" charset="0"/>
                  <a:cs typeface="Times New Roman" pitchFamily="18" charset="0"/>
                </a:rPr>
                <a:t>16</a:t>
              </a:r>
              <a:r>
                <a:rPr kumimoji="1" lang="zh-CN" altLang="en-US" b="1" dirty="0">
                  <a:latin typeface="宋体" charset="-122"/>
                </a:rPr>
                <a:t>位</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addr</a:t>
              </a:r>
              <a:r>
                <a:rPr kumimoji="1" lang="en-US" altLang="zh-CN" b="1" baseline="-25000" dirty="0">
                  <a:solidFill>
                    <a:schemeClr val="hlink"/>
                  </a:solidFill>
                  <a:latin typeface="宋体" charset="-122"/>
                </a:rPr>
                <a:t>8-15</a:t>
              </a:r>
              <a:r>
                <a:rPr kumimoji="1" lang="en-US" altLang="zh-CN" b="1" dirty="0">
                  <a:solidFill>
                    <a:schemeClr val="hlink"/>
                  </a:solidFill>
                  <a:latin typeface="宋体" charset="-122"/>
                </a:rPr>
                <a:t> </a:t>
              </a:r>
              <a:r>
                <a:rPr kumimoji="1" lang="en-US" altLang="zh-CN" b="1" dirty="0">
                  <a:solidFill>
                    <a:schemeClr val="hlink"/>
                  </a:solidFill>
                  <a:latin typeface="宋体" charset="-122"/>
                  <a:cs typeface="Times New Roman" pitchFamily="18" charset="0"/>
                </a:rPr>
                <a:t>		</a:t>
              </a:r>
              <a:r>
                <a:rPr kumimoji="1" lang="zh-CN" altLang="en-US" b="1" dirty="0">
                  <a:solidFill>
                    <a:schemeClr val="hlink"/>
                  </a:solidFill>
                  <a:latin typeface="宋体" charset="-122"/>
                </a:rPr>
                <a:t>后</a:t>
              </a:r>
              <a:r>
                <a:rPr kumimoji="1" lang="en-US" altLang="zh-CN" b="1" dirty="0">
                  <a:solidFill>
                    <a:schemeClr val="hlink"/>
                  </a:solidFill>
                  <a:latin typeface="宋体" charset="-122"/>
                </a:rPr>
                <a:t>(SP)+1</a:t>
              </a:r>
              <a:r>
                <a:rPr kumimoji="1" lang="en-US" altLang="zh-CN" b="1" dirty="0">
                  <a:solidFill>
                    <a:schemeClr val="hlink"/>
                  </a:solidFill>
                  <a:latin typeface="宋体" charset="-122"/>
                  <a:cs typeface="Times New Roman" pitchFamily="18" charset="0"/>
                </a:rPr>
                <a:t>→SP,(PC</a:t>
              </a:r>
              <a:r>
                <a:rPr kumimoji="1" lang="en-US" altLang="zh-CN" b="1" baseline="-25000" dirty="0">
                  <a:solidFill>
                    <a:schemeClr val="hlink"/>
                  </a:solidFill>
                  <a:latin typeface="宋体" charset="-122"/>
                </a:rPr>
                <a:t>0-7</a:t>
              </a:r>
              <a:r>
                <a:rPr kumimoji="1" lang="en-US" altLang="zh-CN" b="1" dirty="0">
                  <a:solidFill>
                    <a:schemeClr val="hlink"/>
                  </a:solidFill>
                  <a:latin typeface="宋体" charset="-122"/>
                  <a:cs typeface="Times New Roman" pitchFamily="18" charset="0"/>
                </a:rPr>
                <a:t>)</a:t>
              </a:r>
              <a:r>
                <a:rPr kumimoji="1" lang="en-US" altLang="zh-CN" b="1" dirty="0">
                  <a:solidFill>
                    <a:schemeClr val="hlink"/>
                  </a:solidFill>
                  <a:latin typeface="宋体" charset="-122"/>
                </a:rPr>
                <a:t>→(SP)(</a:t>
              </a:r>
              <a:r>
                <a:rPr kumimoji="1" lang="zh-CN" altLang="en-US" b="1" dirty="0">
                  <a:solidFill>
                    <a:schemeClr val="hlink"/>
                  </a:solidFill>
                  <a:latin typeface="宋体" charset="-122"/>
                </a:rPr>
                <a:t>保护断点</a:t>
              </a:r>
              <a:r>
                <a:rPr kumimoji="1" lang="en-US" altLang="zh-CN" b="1" dirty="0">
                  <a:solidFill>
                    <a:schemeClr val="hlink"/>
                  </a:solidFill>
                  <a:latin typeface="宋体" charset="-122"/>
                </a:rPr>
                <a:t>)</a:t>
              </a:r>
            </a:p>
            <a:p>
              <a:pPr algn="just" eaLnBrk="0" hangingPunct="0">
                <a:lnSpc>
                  <a:spcPct val="80000"/>
                </a:lnSpc>
                <a:spcBef>
                  <a:spcPct val="50000"/>
                </a:spcBef>
              </a:pPr>
              <a:r>
                <a:rPr kumimoji="1" lang="zh-CN" altLang="en-US" b="1" dirty="0">
                  <a:latin typeface="宋体" charset="-122"/>
                </a:rPr>
                <a:t>目标地址，在</a:t>
              </a:r>
              <a:r>
                <a:rPr kumimoji="1" lang="en-US" altLang="zh-CN" b="1" dirty="0">
                  <a:latin typeface="宋体" charset="-122"/>
                </a:rPr>
                <a:t>64K</a:t>
              </a:r>
              <a:r>
                <a:rPr kumimoji="1" lang="zh-CN" altLang="en-US" b="1" dirty="0">
                  <a:latin typeface="宋体" charset="-122"/>
                </a:rPr>
                <a:t>地</a:t>
              </a:r>
              <a:r>
                <a:rPr kumimoji="1" lang="zh-CN" altLang="en-US" b="1" dirty="0">
                  <a:solidFill>
                    <a:schemeClr val="hlink"/>
                  </a:solidFill>
                  <a:latin typeface="宋体" charset="-122"/>
                </a:rPr>
                <a:t> 	</a:t>
              </a:r>
              <a:r>
                <a:rPr kumimoji="1" lang="en-US" altLang="zh-CN" b="1" dirty="0">
                  <a:solidFill>
                    <a:schemeClr val="hlink"/>
                  </a:solidFill>
                  <a:latin typeface="宋体" charset="-122"/>
                </a:rPr>
                <a:t>addr</a:t>
              </a:r>
              <a:r>
                <a:rPr kumimoji="1" lang="en-US" altLang="zh-CN" b="1" baseline="-25000" dirty="0">
                  <a:solidFill>
                    <a:schemeClr val="hlink"/>
                  </a:solidFill>
                  <a:latin typeface="宋体" charset="-122"/>
                </a:rPr>
                <a:t>0-7</a:t>
              </a:r>
              <a:r>
                <a:rPr kumimoji="1" lang="en-US" altLang="zh-CN" b="1" dirty="0">
                  <a:solidFill>
                    <a:schemeClr val="hlink"/>
                  </a:solidFill>
                  <a:latin typeface="宋体" charset="-122"/>
                </a:rPr>
                <a:t> 	 	(SP)+1</a:t>
              </a:r>
              <a:r>
                <a:rPr kumimoji="1" lang="en-US" altLang="zh-CN" b="1" dirty="0">
                  <a:solidFill>
                    <a:schemeClr val="hlink"/>
                  </a:solidFill>
                  <a:latin typeface="宋体" charset="-122"/>
                  <a:cs typeface="Times New Roman" pitchFamily="18" charset="0"/>
                </a:rPr>
                <a:t>→SP,(PC</a:t>
              </a:r>
              <a:r>
                <a:rPr kumimoji="1" lang="en-US" altLang="zh-CN" b="1" baseline="-25000" dirty="0">
                  <a:solidFill>
                    <a:schemeClr val="hlink"/>
                  </a:solidFill>
                  <a:latin typeface="宋体" charset="-122"/>
                </a:rPr>
                <a:t>8-15</a:t>
              </a:r>
              <a:r>
                <a:rPr kumimoji="1" lang="en-US" altLang="zh-CN" b="1" dirty="0">
                  <a:solidFill>
                    <a:schemeClr val="hlink"/>
                  </a:solidFill>
                  <a:latin typeface="宋体" charset="-122"/>
                  <a:cs typeface="Times New Roman" pitchFamily="18" charset="0"/>
                </a:rPr>
                <a:t>)</a:t>
              </a:r>
              <a:r>
                <a:rPr kumimoji="1" lang="en-US" altLang="zh-CN" b="1" dirty="0">
                  <a:solidFill>
                    <a:schemeClr val="hlink"/>
                  </a:solidFill>
                  <a:latin typeface="宋体" charset="-122"/>
                </a:rPr>
                <a:t>→(SP)</a:t>
              </a:r>
            </a:p>
            <a:p>
              <a:pPr algn="just" eaLnBrk="0" hangingPunct="0">
                <a:lnSpc>
                  <a:spcPct val="80000"/>
                </a:lnSpc>
                <a:spcBef>
                  <a:spcPct val="50000"/>
                </a:spcBef>
              </a:pPr>
              <a:r>
                <a:rPr kumimoji="1" lang="zh-CN" altLang="en-US" b="1" dirty="0">
                  <a:latin typeface="宋体" charset="-122"/>
                </a:rPr>
                <a:t>址空间内调用。</a:t>
              </a:r>
              <a:r>
                <a:rPr kumimoji="1" lang="zh-CN" altLang="en-US" b="1" dirty="0">
                  <a:solidFill>
                    <a:schemeClr val="hlink"/>
                  </a:solidFill>
                  <a:latin typeface="宋体" charset="-122"/>
                </a:rPr>
                <a:t> 				</a:t>
              </a:r>
              <a:r>
                <a:rPr kumimoji="1" lang="en-US" altLang="zh-CN" b="1" dirty="0">
                  <a:solidFill>
                    <a:schemeClr val="hlink"/>
                  </a:solidFill>
                  <a:latin typeface="宋体" charset="-122"/>
                </a:rPr>
                <a:t>addr</a:t>
              </a:r>
              <a:r>
                <a:rPr kumimoji="1" lang="en-US" altLang="zh-CN" b="1" baseline="-25000" dirty="0">
                  <a:solidFill>
                    <a:schemeClr val="hlink"/>
                  </a:solidFill>
                  <a:latin typeface="宋体" charset="-122"/>
                </a:rPr>
                <a:t>0-15</a:t>
              </a:r>
              <a:r>
                <a:rPr kumimoji="1" lang="en-US" altLang="zh-CN" b="1" dirty="0">
                  <a:solidFill>
                    <a:schemeClr val="hlink"/>
                  </a:solidFill>
                  <a:latin typeface="宋体" charset="-122"/>
                </a:rPr>
                <a:t>→PC(</a:t>
              </a:r>
              <a:r>
                <a:rPr kumimoji="1" lang="zh-CN" altLang="en-US" b="1" dirty="0">
                  <a:solidFill>
                    <a:schemeClr val="hlink"/>
                  </a:solidFill>
                  <a:latin typeface="宋体" charset="-122"/>
                </a:rPr>
                <a:t>子程序地址送</a:t>
              </a:r>
              <a:r>
                <a:rPr kumimoji="1" lang="en-US" altLang="zh-CN" b="1" dirty="0">
                  <a:solidFill>
                    <a:schemeClr val="hlink"/>
                  </a:solidFill>
                  <a:latin typeface="宋体" charset="-122"/>
                </a:rPr>
                <a:t>PC)</a:t>
              </a:r>
            </a:p>
          </p:txBody>
        </p:sp>
        <p:sp>
          <p:nvSpPr>
            <p:cNvPr id="59405" name="Line 13"/>
            <p:cNvSpPr>
              <a:spLocks noChangeShapeType="1"/>
            </p:cNvSpPr>
            <p:nvPr/>
          </p:nvSpPr>
          <p:spPr bwMode="auto">
            <a:xfrm>
              <a:off x="48" y="8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9406" name="Line 14"/>
            <p:cNvSpPr>
              <a:spLocks noChangeShapeType="1"/>
            </p:cNvSpPr>
            <p:nvPr/>
          </p:nvSpPr>
          <p:spPr bwMode="auto">
            <a:xfrm>
              <a:off x="1728" y="576"/>
              <a:ext cx="0" cy="115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9407" name="Line 15"/>
            <p:cNvSpPr>
              <a:spLocks noChangeShapeType="1"/>
            </p:cNvSpPr>
            <p:nvPr/>
          </p:nvSpPr>
          <p:spPr bwMode="auto">
            <a:xfrm>
              <a:off x="2784" y="576"/>
              <a:ext cx="0" cy="120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grpSp>
        <p:nvGrpSpPr>
          <p:cNvPr id="59398" name="Group 32"/>
          <p:cNvGrpSpPr>
            <a:grpSpLocks/>
          </p:cNvGrpSpPr>
          <p:nvPr/>
        </p:nvGrpSpPr>
        <p:grpSpPr bwMode="auto">
          <a:xfrm>
            <a:off x="76200" y="3999094"/>
            <a:ext cx="8915399" cy="2220913"/>
            <a:chOff x="48" y="2441"/>
            <a:chExt cx="5616" cy="1399"/>
          </a:xfrm>
        </p:grpSpPr>
        <p:sp>
          <p:nvSpPr>
            <p:cNvPr id="59400" name="Text Box 27"/>
            <p:cNvSpPr txBox="1">
              <a:spLocks noChangeArrowheads="1"/>
            </p:cNvSpPr>
            <p:nvPr/>
          </p:nvSpPr>
          <p:spPr bwMode="auto">
            <a:xfrm>
              <a:off x="48" y="2441"/>
              <a:ext cx="5616" cy="1399"/>
            </a:xfrm>
            <a:prstGeom prst="rect">
              <a:avLst/>
            </a:prstGeom>
            <a:solidFill>
              <a:srgbClr val="87FFFF"/>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solidFill>
                    <a:srgbClr val="3333FF"/>
                  </a:solidFill>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ACALL</a:t>
              </a:r>
              <a:r>
                <a:rPr kumimoji="1" lang="en-US" altLang="zh-CN" b="1" dirty="0">
                  <a:solidFill>
                    <a:schemeClr val="hlink"/>
                  </a:solidFill>
                  <a:latin typeface="宋体" charset="-122"/>
                  <a:cs typeface="Times New Roman" pitchFamily="18" charset="0"/>
                </a:rPr>
                <a:t>   </a:t>
              </a:r>
              <a:r>
                <a:rPr kumimoji="1" lang="en-US" altLang="zh-CN" b="1" dirty="0">
                  <a:latin typeface="宋体" charset="-122"/>
                  <a:cs typeface="Times New Roman" pitchFamily="18" charset="0"/>
                </a:rPr>
                <a:t>addr11</a:t>
              </a:r>
              <a:r>
                <a:rPr kumimoji="1" lang="zh-CN" altLang="en-US" b="1" dirty="0">
                  <a:solidFill>
                    <a:schemeClr val="hlink"/>
                  </a:solidFill>
                  <a:latin typeface="宋体" charset="-122"/>
                  <a:cs typeface="Times New Roman" pitchFamily="18" charset="0"/>
                </a:rPr>
                <a:t>；</a:t>
              </a:r>
              <a:r>
                <a:rPr kumimoji="1" lang="zh-CN" altLang="en-US" b="1" dirty="0">
                  <a:solidFill>
                    <a:schemeClr val="hlink"/>
                  </a:solidFill>
                  <a:latin typeface="宋体" charset="-122"/>
                </a:rPr>
                <a:t>  </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cs typeface="Times New Roman" pitchFamily="18" charset="0"/>
                </a:rPr>
                <a:t>a</a:t>
              </a:r>
              <a:r>
                <a:rPr kumimoji="1" lang="en-US" altLang="zh-CN" b="1" baseline="-25000" dirty="0">
                  <a:solidFill>
                    <a:schemeClr val="hlink"/>
                  </a:solidFill>
                  <a:latin typeface="宋体" charset="-122"/>
                </a:rPr>
                <a:t>10</a:t>
              </a:r>
              <a:r>
                <a:rPr kumimoji="1" lang="en-US" altLang="zh-CN" b="1" dirty="0">
                  <a:solidFill>
                    <a:schemeClr val="hlink"/>
                  </a:solidFill>
                  <a:latin typeface="宋体" charset="-122"/>
                  <a:cs typeface="Times New Roman" pitchFamily="18" charset="0"/>
                </a:rPr>
                <a:t>a</a:t>
              </a:r>
              <a:r>
                <a:rPr kumimoji="1" lang="en-US" altLang="zh-CN" b="1" baseline="-25000" dirty="0">
                  <a:solidFill>
                    <a:schemeClr val="hlink"/>
                  </a:solidFill>
                  <a:latin typeface="宋体" charset="-122"/>
                </a:rPr>
                <a:t>9</a:t>
              </a:r>
              <a:r>
                <a:rPr kumimoji="1" lang="en-US" altLang="zh-CN" b="1" dirty="0">
                  <a:solidFill>
                    <a:schemeClr val="hlink"/>
                  </a:solidFill>
                  <a:latin typeface="宋体" charset="-122"/>
                  <a:cs typeface="Times New Roman" pitchFamily="18" charset="0"/>
                </a:rPr>
                <a:t>a</a:t>
              </a:r>
              <a:r>
                <a:rPr kumimoji="1" lang="en-US" altLang="zh-CN" b="1" baseline="-25000" dirty="0">
                  <a:solidFill>
                    <a:schemeClr val="hlink"/>
                  </a:solidFill>
                  <a:latin typeface="宋体" charset="-122"/>
                </a:rPr>
                <a:t>8</a:t>
              </a:r>
              <a:r>
                <a:rPr kumimoji="1" lang="en-US" altLang="zh-CN" b="1" dirty="0">
                  <a:solidFill>
                    <a:schemeClr val="hlink"/>
                  </a:solidFill>
                  <a:latin typeface="宋体" charset="-122"/>
                  <a:cs typeface="Times New Roman" pitchFamily="18" charset="0"/>
                </a:rPr>
                <a:t>1 0001	</a:t>
              </a:r>
              <a:r>
                <a:rPr kumimoji="1" lang="zh-CN" altLang="en-US" b="1" dirty="0">
                  <a:solidFill>
                    <a:schemeClr val="hlink"/>
                  </a:solidFill>
                  <a:latin typeface="宋体" charset="-122"/>
                </a:rPr>
                <a:t>先</a:t>
              </a:r>
              <a:r>
                <a:rPr kumimoji="1" lang="en-US" altLang="zh-CN" b="1" dirty="0">
                  <a:solidFill>
                    <a:schemeClr val="hlink"/>
                  </a:solidFill>
                  <a:latin typeface="宋体" charset="-122"/>
                  <a:cs typeface="Times New Roman" pitchFamily="18" charset="0"/>
                </a:rPr>
                <a:t>(PC)+2→PC(</a:t>
              </a:r>
              <a:r>
                <a:rPr kumimoji="1" lang="zh-CN" altLang="en-US" b="1" dirty="0">
                  <a:solidFill>
                    <a:schemeClr val="hlink"/>
                  </a:solidFill>
                  <a:latin typeface="宋体" charset="-122"/>
                </a:rPr>
                <a:t>断点</a:t>
              </a:r>
              <a:r>
                <a:rPr kumimoji="1" lang="en-US" altLang="zh-CN" b="1" dirty="0">
                  <a:solidFill>
                    <a:schemeClr val="hlink"/>
                  </a:solidFill>
                  <a:latin typeface="宋体" charset="-122"/>
                </a:rPr>
                <a:t>PC)</a:t>
              </a:r>
              <a:r>
                <a:rPr kumimoji="1" lang="en-US" altLang="zh-CN" b="1" dirty="0">
                  <a:solidFill>
                    <a:schemeClr val="hlink"/>
                  </a:solidFill>
                  <a:latin typeface="宋体" charset="-122"/>
                  <a:cs typeface="Times New Roman" pitchFamily="18" charset="0"/>
                </a:rPr>
                <a:t> ,</a:t>
              </a:r>
            </a:p>
            <a:p>
              <a:pPr algn="just" eaLnBrk="0" hangingPunct="0">
                <a:lnSpc>
                  <a:spcPct val="80000"/>
                </a:lnSpc>
                <a:spcBef>
                  <a:spcPct val="50000"/>
                </a:spcBef>
              </a:pPr>
              <a:r>
                <a:rPr kumimoji="1" lang="en-US" altLang="zh-CN" b="1" dirty="0">
                  <a:latin typeface="Times New Roman" pitchFamily="18" charset="0"/>
                  <a:cs typeface="Times New Roman" pitchFamily="18" charset="0"/>
                </a:rPr>
                <a:t> </a:t>
              </a:r>
              <a:r>
                <a:rPr kumimoji="1" lang="zh-CN" altLang="en-US" b="1" dirty="0">
                  <a:latin typeface="宋体" charset="-122"/>
                </a:rPr>
                <a:t>短调用指令提供了</a:t>
              </a:r>
              <a:r>
                <a:rPr kumimoji="1" lang="en-US" altLang="zh-CN" b="1" dirty="0">
                  <a:latin typeface="Times New Roman" pitchFamily="18" charset="0"/>
                  <a:cs typeface="Times New Roman" pitchFamily="18" charset="0"/>
                </a:rPr>
                <a:t>11</a:t>
              </a:r>
              <a:r>
                <a:rPr kumimoji="1" lang="zh-CN" altLang="en-US" b="1" dirty="0">
                  <a:latin typeface="宋体" charset="-122"/>
                </a:rPr>
                <a:t>位</a:t>
              </a:r>
              <a:r>
                <a:rPr kumimoji="1" lang="zh-CN" altLang="en-US" b="1" dirty="0">
                  <a:solidFill>
                    <a:schemeClr val="hlink"/>
                  </a:solidFill>
                  <a:latin typeface="宋体" charset="-122"/>
                  <a:cs typeface="Times New Roman" pitchFamily="18" charset="0"/>
                </a:rPr>
                <a:t>	 </a:t>
              </a:r>
              <a:r>
                <a:rPr kumimoji="1" lang="en-US" altLang="zh-CN" b="1" dirty="0">
                  <a:solidFill>
                    <a:schemeClr val="hlink"/>
                  </a:solidFill>
                  <a:latin typeface="宋体" charset="-122"/>
                </a:rPr>
                <a:t>addr</a:t>
              </a:r>
              <a:r>
                <a:rPr kumimoji="1" lang="en-US" altLang="zh-CN" b="1" baseline="-25000" dirty="0">
                  <a:solidFill>
                    <a:schemeClr val="hlink"/>
                  </a:solidFill>
                  <a:latin typeface="宋体" charset="-122"/>
                </a:rPr>
                <a:t>0-7</a:t>
              </a:r>
              <a:r>
                <a:rPr kumimoji="1" lang="en-US" altLang="zh-CN" b="1" dirty="0">
                  <a:solidFill>
                    <a:schemeClr val="hlink"/>
                  </a:solidFill>
                  <a:latin typeface="宋体" charset="-122"/>
                </a:rPr>
                <a:t>         </a:t>
              </a:r>
              <a:r>
                <a:rPr kumimoji="1" lang="zh-CN" altLang="en-US" b="1" dirty="0">
                  <a:solidFill>
                    <a:schemeClr val="hlink"/>
                  </a:solidFill>
                  <a:latin typeface="宋体" charset="-122"/>
                </a:rPr>
                <a:t>后</a:t>
              </a:r>
              <a:r>
                <a:rPr kumimoji="1" lang="en-US" altLang="zh-CN" b="1" dirty="0">
                  <a:solidFill>
                    <a:schemeClr val="hlink"/>
                  </a:solidFill>
                  <a:latin typeface="宋体" charset="-122"/>
                </a:rPr>
                <a:t>(SP)+1</a:t>
              </a:r>
              <a:r>
                <a:rPr kumimoji="1" lang="en-US" altLang="zh-CN" b="1" dirty="0">
                  <a:solidFill>
                    <a:schemeClr val="hlink"/>
                  </a:solidFill>
                  <a:latin typeface="宋体" charset="-122"/>
                  <a:cs typeface="Times New Roman" pitchFamily="18" charset="0"/>
                </a:rPr>
                <a:t>→SP,(PC</a:t>
              </a:r>
              <a:r>
                <a:rPr kumimoji="1" lang="en-US" altLang="zh-CN" b="1" baseline="-25000" dirty="0">
                  <a:solidFill>
                    <a:schemeClr val="hlink"/>
                  </a:solidFill>
                  <a:latin typeface="宋体" charset="-122"/>
                </a:rPr>
                <a:t>0-7</a:t>
              </a:r>
              <a:r>
                <a:rPr kumimoji="1" lang="en-US" altLang="zh-CN" b="1" dirty="0">
                  <a:solidFill>
                    <a:schemeClr val="hlink"/>
                  </a:solidFill>
                  <a:latin typeface="宋体" charset="-122"/>
                  <a:cs typeface="Times New Roman" pitchFamily="18" charset="0"/>
                </a:rPr>
                <a:t>)</a:t>
              </a:r>
              <a:r>
                <a:rPr kumimoji="1" lang="en-US" altLang="zh-CN" b="1" dirty="0">
                  <a:solidFill>
                    <a:schemeClr val="hlink"/>
                  </a:solidFill>
                  <a:latin typeface="宋体" charset="-122"/>
                </a:rPr>
                <a:t>→(SP)(</a:t>
              </a:r>
              <a:r>
                <a:rPr kumimoji="1" lang="zh-CN" altLang="en-US" b="1" dirty="0">
                  <a:solidFill>
                    <a:schemeClr val="hlink"/>
                  </a:solidFill>
                  <a:latin typeface="宋体" charset="-122"/>
                </a:rPr>
                <a:t>保护断点</a:t>
              </a:r>
              <a:r>
                <a:rPr kumimoji="1" lang="en-US" altLang="zh-CN" b="1" dirty="0">
                  <a:solidFill>
                    <a:schemeClr val="hlink"/>
                  </a:solidFill>
                  <a:latin typeface="宋体" charset="-122"/>
                </a:rPr>
                <a:t>)</a:t>
              </a:r>
            </a:p>
            <a:p>
              <a:pPr algn="just" eaLnBrk="0" hangingPunct="0">
                <a:lnSpc>
                  <a:spcPct val="80000"/>
                </a:lnSpc>
                <a:spcBef>
                  <a:spcPct val="50000"/>
                </a:spcBef>
              </a:pPr>
              <a:r>
                <a:rPr kumimoji="1" lang="zh-CN" altLang="en-US" b="1" dirty="0">
                  <a:latin typeface="宋体" charset="-122"/>
                </a:rPr>
                <a:t>目标地址，限定在</a:t>
              </a:r>
              <a:r>
                <a:rPr kumimoji="1" lang="en-US" altLang="zh-CN" b="1" dirty="0">
                  <a:latin typeface="宋体" charset="-122"/>
                </a:rPr>
                <a:t>2K</a:t>
              </a:r>
              <a:r>
                <a:rPr kumimoji="1" lang="zh-CN" altLang="en-US" b="1" dirty="0">
                  <a:latin typeface="宋体" charset="-122"/>
                </a:rPr>
                <a:t>地</a:t>
              </a:r>
              <a:r>
                <a:rPr kumimoji="1" lang="zh-CN" altLang="en-US" b="1" dirty="0">
                  <a:solidFill>
                    <a:schemeClr val="hlink"/>
                  </a:solidFill>
                  <a:latin typeface="宋体" charset="-122"/>
                </a:rPr>
                <a:t> 			</a:t>
              </a:r>
              <a:r>
                <a:rPr kumimoji="1" lang="en-US" altLang="zh-CN" b="1" dirty="0">
                  <a:solidFill>
                    <a:schemeClr val="hlink"/>
                  </a:solidFill>
                  <a:latin typeface="宋体" charset="-122"/>
                </a:rPr>
                <a:t>(SP)+1</a:t>
              </a:r>
              <a:r>
                <a:rPr kumimoji="1" lang="en-US" altLang="zh-CN" b="1" dirty="0">
                  <a:solidFill>
                    <a:schemeClr val="hlink"/>
                  </a:solidFill>
                  <a:latin typeface="宋体" charset="-122"/>
                  <a:cs typeface="Times New Roman" pitchFamily="18" charset="0"/>
                </a:rPr>
                <a:t>→SP,(PC</a:t>
              </a:r>
              <a:r>
                <a:rPr kumimoji="1" lang="en-US" altLang="zh-CN" b="1" baseline="-25000" dirty="0">
                  <a:solidFill>
                    <a:schemeClr val="hlink"/>
                  </a:solidFill>
                  <a:latin typeface="宋体" charset="-122"/>
                </a:rPr>
                <a:t>8-15</a:t>
              </a:r>
              <a:r>
                <a:rPr kumimoji="1" lang="en-US" altLang="zh-CN" b="1" dirty="0">
                  <a:solidFill>
                    <a:schemeClr val="hlink"/>
                  </a:solidFill>
                  <a:latin typeface="宋体" charset="-122"/>
                  <a:cs typeface="Times New Roman" pitchFamily="18" charset="0"/>
                </a:rPr>
                <a:t>)</a:t>
              </a:r>
              <a:r>
                <a:rPr kumimoji="1" lang="en-US" altLang="zh-CN" b="1" dirty="0">
                  <a:solidFill>
                    <a:schemeClr val="hlink"/>
                  </a:solidFill>
                  <a:latin typeface="宋体" charset="-122"/>
                </a:rPr>
                <a:t>→(SP)</a:t>
              </a:r>
            </a:p>
            <a:p>
              <a:pPr algn="just" eaLnBrk="0" hangingPunct="0">
                <a:lnSpc>
                  <a:spcPct val="80000"/>
                </a:lnSpc>
                <a:spcBef>
                  <a:spcPct val="50000"/>
                </a:spcBef>
              </a:pPr>
              <a:r>
                <a:rPr kumimoji="1" lang="zh-CN" altLang="en-US" b="1" dirty="0">
                  <a:latin typeface="宋体" charset="-122"/>
                </a:rPr>
                <a:t>址空间内调用。</a:t>
              </a:r>
              <a:r>
                <a:rPr kumimoji="1" lang="zh-CN" altLang="en-US" b="1" dirty="0">
                  <a:solidFill>
                    <a:schemeClr val="hlink"/>
                  </a:solidFill>
                  <a:latin typeface="宋体" charset="-122"/>
                </a:rPr>
                <a:t> 				</a:t>
              </a:r>
              <a:r>
                <a:rPr kumimoji="1" lang="en-US" altLang="zh-CN" b="1" dirty="0">
                  <a:solidFill>
                    <a:schemeClr val="hlink"/>
                  </a:solidFill>
                  <a:latin typeface="宋体" charset="-122"/>
                </a:rPr>
                <a:t>addr</a:t>
              </a:r>
              <a:r>
                <a:rPr kumimoji="1" lang="en-US" altLang="zh-CN" b="1" baseline="-25000" dirty="0">
                  <a:solidFill>
                    <a:schemeClr val="hlink"/>
                  </a:solidFill>
                  <a:latin typeface="宋体" charset="-122"/>
                </a:rPr>
                <a:t>0-10</a:t>
              </a:r>
              <a:r>
                <a:rPr kumimoji="1" lang="en-US" altLang="zh-CN" b="1" dirty="0">
                  <a:solidFill>
                    <a:schemeClr val="hlink"/>
                  </a:solidFill>
                  <a:latin typeface="宋体" charset="-122"/>
                </a:rPr>
                <a:t>→PC</a:t>
              </a:r>
              <a:r>
                <a:rPr kumimoji="1" lang="en-US" altLang="zh-CN" b="1" baseline="-25000" dirty="0">
                  <a:solidFill>
                    <a:schemeClr val="hlink"/>
                  </a:solidFill>
                  <a:latin typeface="宋体" charset="-122"/>
                </a:rPr>
                <a:t>0-10</a:t>
              </a:r>
              <a:r>
                <a:rPr kumimoji="1" lang="en-US" altLang="zh-CN" b="1" dirty="0">
                  <a:solidFill>
                    <a:schemeClr val="hlink"/>
                  </a:solidFill>
                  <a:latin typeface="宋体" charset="-122"/>
                </a:rPr>
                <a:t> (</a:t>
              </a:r>
              <a:r>
                <a:rPr kumimoji="1" lang="zh-CN" altLang="en-US" b="1" dirty="0">
                  <a:solidFill>
                    <a:schemeClr val="hlink"/>
                  </a:solidFill>
                  <a:latin typeface="宋体" charset="-122"/>
                </a:rPr>
                <a:t>子程序地址送</a:t>
              </a:r>
              <a:r>
                <a:rPr kumimoji="1" lang="en-US" altLang="zh-CN" b="1" dirty="0">
                  <a:solidFill>
                    <a:schemeClr val="hlink"/>
                  </a:solidFill>
                  <a:latin typeface="宋体" charset="-122"/>
                </a:rPr>
                <a:t>PC)</a:t>
              </a:r>
            </a:p>
            <a:p>
              <a:pPr algn="just" eaLnBrk="0" hangingPunct="0">
                <a:lnSpc>
                  <a:spcPct val="80000"/>
                </a:lnSpc>
                <a:spcBef>
                  <a:spcPct val="50000"/>
                </a:spcBef>
              </a:pPr>
              <a:r>
                <a:rPr kumimoji="1" lang="en-US" altLang="zh-CN" b="1" dirty="0">
                  <a:solidFill>
                    <a:schemeClr val="hlink"/>
                  </a:solidFill>
                  <a:latin typeface="宋体" charset="-122"/>
                </a:rPr>
                <a:t>					 (PC</a:t>
              </a:r>
              <a:r>
                <a:rPr kumimoji="1" lang="en-US" altLang="zh-CN" b="1" baseline="-25000" dirty="0">
                  <a:solidFill>
                    <a:schemeClr val="hlink"/>
                  </a:solidFill>
                  <a:latin typeface="宋体" charset="-122"/>
                </a:rPr>
                <a:t>11-15 </a:t>
              </a:r>
              <a:r>
                <a:rPr kumimoji="1" lang="en-US" altLang="zh-CN" b="1" dirty="0">
                  <a:solidFill>
                    <a:schemeClr val="hlink"/>
                  </a:solidFill>
                  <a:latin typeface="宋体" charset="-122"/>
                </a:rPr>
                <a:t>)</a:t>
              </a:r>
              <a:r>
                <a:rPr kumimoji="1" lang="en-US" altLang="zh-CN" b="1" baseline="-25000" dirty="0">
                  <a:solidFill>
                    <a:schemeClr val="hlink"/>
                  </a:solidFill>
                  <a:latin typeface="宋体" charset="-122"/>
                </a:rPr>
                <a:t> </a:t>
              </a:r>
              <a:r>
                <a:rPr kumimoji="1" lang="zh-CN" altLang="en-US" b="1" dirty="0">
                  <a:solidFill>
                    <a:schemeClr val="hlink"/>
                  </a:solidFill>
                  <a:latin typeface="宋体" charset="-122"/>
                </a:rPr>
                <a:t>不变</a:t>
              </a:r>
            </a:p>
          </p:txBody>
        </p:sp>
        <p:sp>
          <p:nvSpPr>
            <p:cNvPr id="59401" name="Line 28"/>
            <p:cNvSpPr>
              <a:spLocks noChangeShapeType="1"/>
            </p:cNvSpPr>
            <p:nvPr/>
          </p:nvSpPr>
          <p:spPr bwMode="auto">
            <a:xfrm>
              <a:off x="48" y="244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9402" name="Line 29"/>
            <p:cNvSpPr>
              <a:spLocks noChangeShapeType="1"/>
            </p:cNvSpPr>
            <p:nvPr/>
          </p:nvSpPr>
          <p:spPr bwMode="auto">
            <a:xfrm>
              <a:off x="1718" y="2467"/>
              <a:ext cx="10" cy="1181"/>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59403" name="Line 30"/>
            <p:cNvSpPr>
              <a:spLocks noChangeShapeType="1"/>
            </p:cNvSpPr>
            <p:nvPr/>
          </p:nvSpPr>
          <p:spPr bwMode="auto">
            <a:xfrm>
              <a:off x="2774" y="2467"/>
              <a:ext cx="10" cy="1133"/>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grpSp>
      <p:sp>
        <p:nvSpPr>
          <p:cNvPr id="59399" name="Rectangle 31"/>
          <p:cNvSpPr>
            <a:spLocks noChangeArrowheads="1"/>
          </p:cNvSpPr>
          <p:nvPr/>
        </p:nvSpPr>
        <p:spPr bwMode="auto">
          <a:xfrm>
            <a:off x="216330" y="3463793"/>
            <a:ext cx="2819400" cy="495300"/>
          </a:xfrm>
          <a:prstGeom prst="rect">
            <a:avLst/>
          </a:prstGeom>
          <a:noFill/>
          <a:ln w="9525">
            <a:noFill/>
            <a:miter lim="800000"/>
            <a:headEnd/>
            <a:tailEnd/>
          </a:ln>
        </p:spPr>
        <p:txBody>
          <a:bodyPr anchor="ctr"/>
          <a:lstStyle/>
          <a:p>
            <a:pPr>
              <a:tabLst>
                <a:tab pos="285750" algn="l"/>
              </a:tabLst>
            </a:pPr>
            <a:r>
              <a:rPr kumimoji="1" lang="en-US" altLang="zh-CN" sz="2000" b="1" dirty="0">
                <a:solidFill>
                  <a:srgbClr val="3333FF"/>
                </a:solidFill>
                <a:latin typeface="Times New Roman" pitchFamily="18" charset="0"/>
              </a:rPr>
              <a:t>(2)  </a:t>
            </a:r>
            <a:r>
              <a:rPr kumimoji="1" lang="zh-CN" altLang="en-US" sz="2000" b="1" dirty="0">
                <a:solidFill>
                  <a:srgbClr val="3333FF"/>
                </a:solidFill>
                <a:latin typeface="Times New Roman" pitchFamily="18" charset="0"/>
              </a:rPr>
              <a:t>短调用指令</a:t>
            </a:r>
          </a:p>
        </p:txBody>
      </p:sp>
      <p:sp>
        <p:nvSpPr>
          <p:cNvPr id="17" name="日期占位符 3">
            <a:extLst>
              <a:ext uri="{FF2B5EF4-FFF2-40B4-BE49-F238E27FC236}">
                <a16:creationId xmlns:a16="http://schemas.microsoft.com/office/drawing/2014/main" id="{CFA7ED1C-16B9-4373-BB06-223646F7E801}"/>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10:24</a:t>
            </a:fld>
            <a:endParaRPr lang="en-US" altLang="zh-CN" dirty="0">
              <a:ea typeface="宋体" charset="-122"/>
            </a:endParaRPr>
          </a:p>
        </p:txBody>
      </p:sp>
      <p:sp>
        <p:nvSpPr>
          <p:cNvPr id="18" name="灯片编号占位符 5">
            <a:extLst>
              <a:ext uri="{FF2B5EF4-FFF2-40B4-BE49-F238E27FC236}">
                <a16:creationId xmlns:a16="http://schemas.microsoft.com/office/drawing/2014/main" id="{3FE48773-7E7D-4A1C-A3F1-96BF6341E42F}"/>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122</a:t>
            </a:fld>
            <a:endParaRPr lang="en-US" altLang="zh-CN">
              <a:ea typeface="宋体" charset="-122"/>
            </a:endParaRPr>
          </a:p>
        </p:txBody>
      </p:sp>
      <p:pic>
        <p:nvPicPr>
          <p:cNvPr id="20" name="Picture 2" descr="c:\documents and settings\ibm\application data\360se6\User Data\temp\01300000323145123029807175635_s.jpg">
            <a:extLst>
              <a:ext uri="{FF2B5EF4-FFF2-40B4-BE49-F238E27FC236}">
                <a16:creationId xmlns:a16="http://schemas.microsoft.com/office/drawing/2014/main" id="{32F90F06-8517-4D93-961E-DC4B4B56A8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399BEE66-1E1F-40A1-A4C6-F6E98DF40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D742A054-81F2-4EF1-AE9D-C7AEEA49E2C3}"/>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23" name="矩形 22">
            <a:extLst>
              <a:ext uri="{FF2B5EF4-FFF2-40B4-BE49-F238E27FC236}">
                <a16:creationId xmlns:a16="http://schemas.microsoft.com/office/drawing/2014/main" id="{E0F87B4F-0D54-46BA-8FAE-E393538D760F}"/>
              </a:ext>
            </a:extLst>
          </p:cNvPr>
          <p:cNvSpPr/>
          <p:nvPr/>
        </p:nvSpPr>
        <p:spPr>
          <a:xfrm>
            <a:off x="2735263" y="1240056"/>
            <a:ext cx="183673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LCALL</a:t>
            </a:r>
            <a:endParaRPr lang="zh-CN" altLang="en-US" dirty="0">
              <a:solidFill>
                <a:srgbClr val="FF0000"/>
              </a:solidFill>
            </a:endParaRPr>
          </a:p>
        </p:txBody>
      </p:sp>
      <p:sp>
        <p:nvSpPr>
          <p:cNvPr id="24" name="Rectangle 2">
            <a:extLst>
              <a:ext uri="{FF2B5EF4-FFF2-40B4-BE49-F238E27FC236}">
                <a16:creationId xmlns:a16="http://schemas.microsoft.com/office/drawing/2014/main" id="{FA62280D-22AF-403E-86B0-562675A238AA}"/>
              </a:ext>
            </a:extLst>
          </p:cNvPr>
          <p:cNvSpPr txBox="1">
            <a:spLocks noChangeArrowheads="1"/>
          </p:cNvSpPr>
          <p:nvPr/>
        </p:nvSpPr>
        <p:spPr bwMode="auto">
          <a:xfrm>
            <a:off x="197594" y="739776"/>
            <a:ext cx="3006254" cy="4746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rPr>
              <a:t>4</a:t>
            </a:r>
            <a:r>
              <a:rPr lang="zh-CN" altLang="en-US" sz="2400" b="1" kern="0">
                <a:solidFill>
                  <a:srgbClr val="FF0000"/>
                </a:solidFill>
              </a:rPr>
              <a:t>、 调用和返回指令</a:t>
            </a:r>
            <a:endParaRPr lang="zh-CN" altLang="en-US" sz="2400" b="1" kern="0" dirty="0">
              <a:solidFill>
                <a:srgbClr val="FF0000"/>
              </a:solidFill>
            </a:endParaRPr>
          </a:p>
        </p:txBody>
      </p:sp>
      <p:sp>
        <p:nvSpPr>
          <p:cNvPr id="25" name="矩形 24">
            <a:extLst>
              <a:ext uri="{FF2B5EF4-FFF2-40B4-BE49-F238E27FC236}">
                <a16:creationId xmlns:a16="http://schemas.microsoft.com/office/drawing/2014/main" id="{D96342EF-D521-439D-A641-B506459E33A7}"/>
              </a:ext>
            </a:extLst>
          </p:cNvPr>
          <p:cNvSpPr/>
          <p:nvPr/>
        </p:nvSpPr>
        <p:spPr>
          <a:xfrm>
            <a:off x="2745087" y="3588487"/>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ACALL</a:t>
            </a:r>
            <a:endParaRPr lang="zh-CN" altLang="en-US" dirty="0">
              <a:solidFill>
                <a:srgbClr val="3333FF"/>
              </a:solidFill>
            </a:endParaRPr>
          </a:p>
        </p:txBody>
      </p:sp>
      <p:sp>
        <p:nvSpPr>
          <p:cNvPr id="26" name="矩形 25">
            <a:extLst>
              <a:ext uri="{FF2B5EF4-FFF2-40B4-BE49-F238E27FC236}">
                <a16:creationId xmlns:a16="http://schemas.microsoft.com/office/drawing/2014/main" id="{AB894B39-AC9E-43CB-814F-0580D36E80B6}"/>
              </a:ext>
            </a:extLst>
          </p:cNvPr>
          <p:cNvSpPr/>
          <p:nvPr/>
        </p:nvSpPr>
        <p:spPr>
          <a:xfrm>
            <a:off x="4716015" y="1240056"/>
            <a:ext cx="3142104" cy="369332"/>
          </a:xfrm>
          <a:prstGeom prst="rect">
            <a:avLst/>
          </a:prstGeom>
        </p:spPr>
        <p:txBody>
          <a:bodyPr wrap="square">
            <a:spAutoFit/>
          </a:bodyPr>
          <a:lstStyle/>
          <a:p>
            <a:r>
              <a:rPr lang="en-US" altLang="zh-CN" b="1" dirty="0">
                <a:solidFill>
                  <a:srgbClr val="FF0000"/>
                </a:solidFill>
                <a:ea typeface="创艺简黑体" pitchFamily="2" charset="-122"/>
              </a:rPr>
              <a:t>L</a:t>
            </a:r>
            <a:r>
              <a:rPr lang="en-US" altLang="zh-CN" b="1" dirty="0">
                <a:solidFill>
                  <a:srgbClr val="3333FF"/>
                </a:solidFill>
                <a:ea typeface="创艺简黑体" pitchFamily="2" charset="-122"/>
              </a:rPr>
              <a:t>ong subroutine </a:t>
            </a:r>
            <a:r>
              <a:rPr lang="en-US" altLang="zh-CN" b="1" dirty="0">
                <a:solidFill>
                  <a:srgbClr val="FF0000"/>
                </a:solidFill>
                <a:ea typeface="创艺简黑体" pitchFamily="2" charset="-122"/>
              </a:rPr>
              <a:t>CALL</a:t>
            </a:r>
            <a:endParaRPr lang="zh-CN" altLang="en-US" b="1" dirty="0">
              <a:solidFill>
                <a:srgbClr val="FF0000"/>
              </a:solidFill>
              <a:ea typeface="创艺简黑体" pitchFamily="2" charset="-122"/>
            </a:endParaRPr>
          </a:p>
        </p:txBody>
      </p:sp>
      <p:sp>
        <p:nvSpPr>
          <p:cNvPr id="27" name="矩形 26">
            <a:extLst>
              <a:ext uri="{FF2B5EF4-FFF2-40B4-BE49-F238E27FC236}">
                <a16:creationId xmlns:a16="http://schemas.microsoft.com/office/drawing/2014/main" id="{E91AD23C-D372-44A2-9074-59295FC39088}"/>
              </a:ext>
            </a:extLst>
          </p:cNvPr>
          <p:cNvSpPr/>
          <p:nvPr/>
        </p:nvSpPr>
        <p:spPr>
          <a:xfrm>
            <a:off x="4716014" y="3584739"/>
            <a:ext cx="4032449" cy="369332"/>
          </a:xfrm>
          <a:prstGeom prst="rect">
            <a:avLst/>
          </a:prstGeom>
        </p:spPr>
        <p:txBody>
          <a:bodyPr wrap="square">
            <a:spAutoFit/>
          </a:bodyPr>
          <a:lstStyle/>
          <a:p>
            <a:r>
              <a:rPr lang="en-US" altLang="zh-CN" b="1" dirty="0">
                <a:solidFill>
                  <a:srgbClr val="FF0000"/>
                </a:solidFill>
                <a:ea typeface="创艺简黑体" pitchFamily="2" charset="-122"/>
              </a:rPr>
              <a:t>A</a:t>
            </a:r>
            <a:r>
              <a:rPr lang="en-US" altLang="zh-CN" b="1" dirty="0">
                <a:solidFill>
                  <a:srgbClr val="3333FF"/>
                </a:solidFill>
                <a:ea typeface="创艺简黑体" pitchFamily="2" charset="-122"/>
              </a:rPr>
              <a:t>bsolute subroutine </a:t>
            </a:r>
            <a:r>
              <a:rPr lang="en-US" altLang="zh-CN" b="1" dirty="0">
                <a:solidFill>
                  <a:srgbClr val="FF0000"/>
                </a:solidFill>
                <a:ea typeface="创艺简黑体" pitchFamily="2" charset="-122"/>
              </a:rPr>
              <a:t>CALL</a:t>
            </a:r>
            <a:endParaRPr lang="zh-CN" altLang="en-US" b="1" dirty="0">
              <a:solidFill>
                <a:srgbClr val="FF0000"/>
              </a:solidFill>
              <a:ea typeface="创艺简黑体" pitchFamily="2" charset="-122"/>
            </a:endParaRPr>
          </a:p>
        </p:txBody>
      </p:sp>
    </p:spTree>
  </p:cSld>
  <p:clrMapOvr>
    <a:masterClrMapping/>
  </p:clrMapOvr>
  <p:transition>
    <p:cut thruBlk="1"/>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208682" y="1379355"/>
            <a:ext cx="2819400" cy="346438"/>
          </a:xfrm>
        </p:spPr>
        <p:txBody>
          <a:bodyPr/>
          <a:lstStyle/>
          <a:p>
            <a:pPr eaLnBrk="1" hangingPunct="1">
              <a:tabLst>
                <a:tab pos="285750" algn="l"/>
              </a:tabLst>
            </a:pPr>
            <a:r>
              <a:rPr lang="en-US" altLang="zh-CN" sz="2000" b="1" dirty="0">
                <a:solidFill>
                  <a:srgbClr val="3333FF"/>
                </a:solidFill>
              </a:rPr>
              <a:t>(3)  </a:t>
            </a:r>
            <a:r>
              <a:rPr lang="zh-CN" altLang="en-US" sz="2000" b="1" dirty="0">
                <a:solidFill>
                  <a:srgbClr val="3333FF"/>
                </a:solidFill>
              </a:rPr>
              <a:t>返回指令</a:t>
            </a:r>
          </a:p>
        </p:txBody>
      </p:sp>
      <p:grpSp>
        <p:nvGrpSpPr>
          <p:cNvPr id="60421" name="Group 26"/>
          <p:cNvGrpSpPr>
            <a:grpSpLocks/>
          </p:cNvGrpSpPr>
          <p:nvPr/>
        </p:nvGrpSpPr>
        <p:grpSpPr bwMode="auto">
          <a:xfrm>
            <a:off x="76200" y="1976438"/>
            <a:ext cx="8915400" cy="2443162"/>
            <a:chOff x="48" y="576"/>
            <a:chExt cx="5616" cy="1539"/>
          </a:xfrm>
        </p:grpSpPr>
        <p:sp>
          <p:nvSpPr>
            <p:cNvPr id="60422" name="Text Box 7"/>
            <p:cNvSpPr txBox="1">
              <a:spLocks noChangeArrowheads="1"/>
            </p:cNvSpPr>
            <p:nvPr/>
          </p:nvSpPr>
          <p:spPr bwMode="auto">
            <a:xfrm>
              <a:off x="48" y="576"/>
              <a:ext cx="5616" cy="153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a:solidFill>
                    <a:srgbClr val="3333FF"/>
                  </a:solidFill>
                  <a:latin typeface="宋体" charset="-122"/>
                </a:rPr>
                <a:t>汇编指令格式    机器码格式     操作              </a:t>
              </a:r>
            </a:p>
            <a:p>
              <a:pPr algn="just" eaLnBrk="0" hangingPunct="0">
                <a:spcBef>
                  <a:spcPct val="50000"/>
                </a:spcBef>
              </a:pPr>
              <a:r>
                <a:rPr kumimoji="1" lang="en-US" altLang="zh-CN" b="1">
                  <a:solidFill>
                    <a:schemeClr val="hlink"/>
                  </a:solidFill>
                  <a:latin typeface="宋体" charset="-122"/>
                  <a:cs typeface="Times New Roman" pitchFamily="18" charset="0"/>
                </a:rPr>
                <a:t>RET   </a:t>
              </a:r>
              <a:r>
                <a:rPr kumimoji="1" lang="zh-CN" altLang="en-US" b="1">
                  <a:solidFill>
                    <a:schemeClr val="hlink"/>
                  </a:solidFill>
                  <a:latin typeface="宋体" charset="-122"/>
                  <a:cs typeface="Times New Roman" pitchFamily="18" charset="0"/>
                </a:rPr>
                <a:t>；</a:t>
              </a:r>
              <a:r>
                <a:rPr kumimoji="1" lang="zh-CN" altLang="en-US" b="1">
                  <a:solidFill>
                    <a:schemeClr val="hlink"/>
                  </a:solidFill>
                  <a:latin typeface="宋体" charset="-122"/>
                </a:rPr>
                <a:t>  </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0010 0010	 (</a:t>
              </a:r>
              <a:r>
                <a:rPr kumimoji="1" lang="en-US" altLang="zh-CN" b="1">
                  <a:solidFill>
                    <a:schemeClr val="hlink"/>
                  </a:solidFill>
                  <a:latin typeface="宋体" charset="-122"/>
                </a:rPr>
                <a:t>(SP))</a:t>
              </a:r>
              <a:r>
                <a:rPr kumimoji="1" lang="en-US" altLang="zh-CN" b="1">
                  <a:solidFill>
                    <a:schemeClr val="hlink"/>
                  </a:solidFill>
                  <a:latin typeface="宋体" charset="-122"/>
                  <a:cs typeface="Times New Roman" pitchFamily="18" charset="0"/>
                </a:rPr>
                <a:t>→ PC</a:t>
              </a:r>
              <a:r>
                <a:rPr kumimoji="1" lang="en-US" altLang="zh-CN" b="1" baseline="-25000">
                  <a:solidFill>
                    <a:schemeClr val="hlink"/>
                  </a:solidFill>
                  <a:latin typeface="宋体" charset="-122"/>
                </a:rPr>
                <a:t>8-15</a:t>
              </a:r>
              <a:r>
                <a:rPr kumimoji="1" lang="en-US" altLang="zh-CN" b="1">
                  <a:solidFill>
                    <a:schemeClr val="hlink"/>
                  </a:solidFill>
                  <a:latin typeface="宋体" charset="-122"/>
                  <a:cs typeface="Times New Roman" pitchFamily="18" charset="0"/>
                </a:rPr>
                <a:t> ,</a:t>
              </a:r>
              <a:r>
                <a:rPr kumimoji="1" lang="en-US" altLang="zh-CN" b="1">
                  <a:solidFill>
                    <a:schemeClr val="hlink"/>
                  </a:solidFill>
                  <a:latin typeface="宋体" charset="-122"/>
                </a:rPr>
                <a:t>(SP)-1</a:t>
              </a:r>
              <a:r>
                <a:rPr kumimoji="1" lang="en-US" altLang="zh-CN" b="1">
                  <a:solidFill>
                    <a:schemeClr val="hlink"/>
                  </a:solidFill>
                  <a:latin typeface="宋体" charset="-122"/>
                  <a:cs typeface="Times New Roman" pitchFamily="18" charset="0"/>
                </a:rPr>
                <a:t>→SP,(</a:t>
              </a:r>
              <a:r>
                <a:rPr kumimoji="1" lang="zh-CN" altLang="en-US" b="1">
                  <a:solidFill>
                    <a:schemeClr val="hlink"/>
                  </a:solidFill>
                  <a:latin typeface="宋体" charset="-122"/>
                </a:rPr>
                <a:t>弹出断点高</a:t>
              </a:r>
              <a:r>
                <a:rPr kumimoji="1" lang="en-US" altLang="zh-CN" b="1">
                  <a:solidFill>
                    <a:schemeClr val="hlink"/>
                  </a:solidFill>
                  <a:latin typeface="宋体" charset="-122"/>
                </a:rPr>
                <a:t>8</a:t>
              </a:r>
              <a:r>
                <a:rPr kumimoji="1" lang="zh-CN" altLang="en-US" b="1">
                  <a:solidFill>
                    <a:schemeClr val="hlink"/>
                  </a:solidFill>
                  <a:latin typeface="宋体" charset="-122"/>
                </a:rPr>
                <a:t>位）</a:t>
              </a:r>
            </a:p>
            <a:p>
              <a:pPr algn="just" eaLnBrk="0" hangingPunct="0">
                <a:spcBef>
                  <a:spcPct val="50000"/>
                </a:spcBef>
              </a:pPr>
              <a:r>
                <a:rPr kumimoji="1" lang="zh-CN" altLang="en-US" b="1">
                  <a:latin typeface="宋体" charset="-122"/>
                </a:rPr>
                <a:t>子程序返回</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a:t>
              </a:r>
              <a:r>
                <a:rPr kumimoji="1" lang="en-US" altLang="zh-CN" b="1">
                  <a:solidFill>
                    <a:schemeClr val="hlink"/>
                  </a:solidFill>
                  <a:latin typeface="宋体" charset="-122"/>
                </a:rPr>
                <a:t>(SP))</a:t>
              </a:r>
              <a:r>
                <a:rPr kumimoji="1" lang="en-US" altLang="zh-CN" b="1">
                  <a:solidFill>
                    <a:schemeClr val="hlink"/>
                  </a:solidFill>
                  <a:latin typeface="宋体" charset="-122"/>
                  <a:cs typeface="Times New Roman" pitchFamily="18" charset="0"/>
                </a:rPr>
                <a:t>→ PC</a:t>
              </a:r>
              <a:r>
                <a:rPr kumimoji="1" lang="en-US" altLang="zh-CN" b="1" baseline="-25000">
                  <a:solidFill>
                    <a:schemeClr val="hlink"/>
                  </a:solidFill>
                  <a:latin typeface="宋体" charset="-122"/>
                </a:rPr>
                <a:t>0-7</a:t>
              </a:r>
              <a:r>
                <a:rPr kumimoji="1" lang="en-US" altLang="zh-CN" b="1">
                  <a:solidFill>
                    <a:schemeClr val="hlink"/>
                  </a:solidFill>
                  <a:latin typeface="宋体" charset="-122"/>
                  <a:cs typeface="Times New Roman" pitchFamily="18" charset="0"/>
                </a:rPr>
                <a:t> ,</a:t>
              </a:r>
              <a:r>
                <a:rPr kumimoji="1" lang="en-US" altLang="zh-CN" b="1">
                  <a:solidFill>
                    <a:schemeClr val="hlink"/>
                  </a:solidFill>
                  <a:latin typeface="宋体" charset="-122"/>
                </a:rPr>
                <a:t>(SP)-1</a:t>
              </a:r>
              <a:r>
                <a:rPr kumimoji="1" lang="en-US" altLang="zh-CN" b="1">
                  <a:solidFill>
                    <a:schemeClr val="hlink"/>
                  </a:solidFill>
                  <a:latin typeface="宋体" charset="-122"/>
                  <a:cs typeface="Times New Roman" pitchFamily="18" charset="0"/>
                </a:rPr>
                <a:t>→SP,(</a:t>
              </a:r>
              <a:r>
                <a:rPr kumimoji="1" lang="zh-CN" altLang="en-US" b="1">
                  <a:solidFill>
                    <a:schemeClr val="hlink"/>
                  </a:solidFill>
                  <a:latin typeface="宋体" charset="-122"/>
                </a:rPr>
                <a:t>弹出断点低</a:t>
              </a:r>
              <a:r>
                <a:rPr kumimoji="1" lang="en-US" altLang="zh-CN" b="1">
                  <a:solidFill>
                    <a:schemeClr val="hlink"/>
                  </a:solidFill>
                  <a:latin typeface="宋体" charset="-122"/>
                </a:rPr>
                <a:t>8</a:t>
              </a:r>
              <a:r>
                <a:rPr kumimoji="1" lang="zh-CN" altLang="en-US" b="1">
                  <a:solidFill>
                    <a:schemeClr val="hlink"/>
                  </a:solidFill>
                  <a:latin typeface="宋体" charset="-122"/>
                </a:rPr>
                <a:t>位）</a:t>
              </a:r>
            </a:p>
            <a:p>
              <a:pPr algn="just" eaLnBrk="0" hangingPunct="0">
                <a:spcBef>
                  <a:spcPct val="50000"/>
                </a:spcBef>
              </a:pPr>
              <a:r>
                <a:rPr kumimoji="1" lang="en-US" altLang="zh-CN" b="1">
                  <a:solidFill>
                    <a:schemeClr val="hlink"/>
                  </a:solidFill>
                  <a:latin typeface="宋体" charset="-122"/>
                  <a:cs typeface="Times New Roman" pitchFamily="18" charset="0"/>
                </a:rPr>
                <a:t>RETI   </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0011 0010	 (</a:t>
              </a:r>
              <a:r>
                <a:rPr kumimoji="1" lang="en-US" altLang="zh-CN" b="1">
                  <a:solidFill>
                    <a:schemeClr val="hlink"/>
                  </a:solidFill>
                  <a:latin typeface="宋体" charset="-122"/>
                </a:rPr>
                <a:t>(SP))</a:t>
              </a:r>
              <a:r>
                <a:rPr kumimoji="1" lang="en-US" altLang="zh-CN" b="1">
                  <a:solidFill>
                    <a:schemeClr val="hlink"/>
                  </a:solidFill>
                  <a:latin typeface="宋体" charset="-122"/>
                  <a:cs typeface="Times New Roman" pitchFamily="18" charset="0"/>
                </a:rPr>
                <a:t>→ PC</a:t>
              </a:r>
              <a:r>
                <a:rPr kumimoji="1" lang="en-US" altLang="zh-CN" b="1" baseline="-25000">
                  <a:solidFill>
                    <a:schemeClr val="hlink"/>
                  </a:solidFill>
                  <a:latin typeface="宋体" charset="-122"/>
                </a:rPr>
                <a:t>8-15</a:t>
              </a:r>
              <a:r>
                <a:rPr kumimoji="1" lang="en-US" altLang="zh-CN" b="1">
                  <a:solidFill>
                    <a:schemeClr val="hlink"/>
                  </a:solidFill>
                  <a:latin typeface="宋体" charset="-122"/>
                  <a:cs typeface="Times New Roman" pitchFamily="18" charset="0"/>
                </a:rPr>
                <a:t> ,</a:t>
              </a:r>
              <a:r>
                <a:rPr kumimoji="1" lang="en-US" altLang="zh-CN" b="1">
                  <a:solidFill>
                    <a:schemeClr val="hlink"/>
                  </a:solidFill>
                  <a:latin typeface="宋体" charset="-122"/>
                </a:rPr>
                <a:t>(SP)-1</a:t>
              </a:r>
              <a:r>
                <a:rPr kumimoji="1" lang="en-US" altLang="zh-CN" b="1">
                  <a:solidFill>
                    <a:schemeClr val="hlink"/>
                  </a:solidFill>
                  <a:latin typeface="宋体" charset="-122"/>
                  <a:cs typeface="Times New Roman" pitchFamily="18" charset="0"/>
                </a:rPr>
                <a:t>→SP,(</a:t>
              </a:r>
              <a:r>
                <a:rPr kumimoji="1" lang="zh-CN" altLang="en-US" b="1">
                  <a:solidFill>
                    <a:schemeClr val="hlink"/>
                  </a:solidFill>
                  <a:latin typeface="宋体" charset="-122"/>
                </a:rPr>
                <a:t>弹出断点高</a:t>
              </a:r>
              <a:r>
                <a:rPr kumimoji="1" lang="en-US" altLang="zh-CN" b="1">
                  <a:solidFill>
                    <a:schemeClr val="hlink"/>
                  </a:solidFill>
                  <a:latin typeface="宋体" charset="-122"/>
                </a:rPr>
                <a:t>8</a:t>
              </a:r>
              <a:r>
                <a:rPr kumimoji="1" lang="zh-CN" altLang="en-US" b="1">
                  <a:solidFill>
                    <a:schemeClr val="hlink"/>
                  </a:solidFill>
                  <a:latin typeface="宋体" charset="-122"/>
                </a:rPr>
                <a:t>位）</a:t>
              </a:r>
            </a:p>
            <a:p>
              <a:pPr algn="just" eaLnBrk="0" hangingPunct="0">
                <a:spcBef>
                  <a:spcPct val="50000"/>
                </a:spcBef>
              </a:pPr>
              <a:r>
                <a:rPr kumimoji="1" lang="zh-CN" altLang="en-US" b="1">
                  <a:latin typeface="宋体" charset="-122"/>
                </a:rPr>
                <a:t>中断服务返回</a:t>
              </a:r>
              <a:r>
                <a:rPr kumimoji="1" lang="zh-CN" altLang="en-US" b="1">
                  <a:solidFill>
                    <a:schemeClr val="hlink"/>
                  </a:solidFill>
                  <a:latin typeface="宋体" charset="-122"/>
                  <a:cs typeface="Times New Roman" pitchFamily="18" charset="0"/>
                </a:rPr>
                <a:t>			 </a:t>
              </a:r>
              <a:r>
                <a:rPr kumimoji="1" lang="en-US" altLang="zh-CN" b="1">
                  <a:solidFill>
                    <a:schemeClr val="hlink"/>
                  </a:solidFill>
                  <a:latin typeface="宋体" charset="-122"/>
                  <a:cs typeface="Times New Roman" pitchFamily="18" charset="0"/>
                </a:rPr>
                <a:t>(</a:t>
              </a:r>
              <a:r>
                <a:rPr kumimoji="1" lang="en-US" altLang="zh-CN" b="1">
                  <a:solidFill>
                    <a:schemeClr val="hlink"/>
                  </a:solidFill>
                  <a:latin typeface="宋体" charset="-122"/>
                </a:rPr>
                <a:t>(SP))</a:t>
              </a:r>
              <a:r>
                <a:rPr kumimoji="1" lang="en-US" altLang="zh-CN" b="1">
                  <a:solidFill>
                    <a:schemeClr val="hlink"/>
                  </a:solidFill>
                  <a:latin typeface="宋体" charset="-122"/>
                  <a:cs typeface="Times New Roman" pitchFamily="18" charset="0"/>
                </a:rPr>
                <a:t>→ PC</a:t>
              </a:r>
              <a:r>
                <a:rPr kumimoji="1" lang="en-US" altLang="zh-CN" b="1" baseline="-25000">
                  <a:solidFill>
                    <a:schemeClr val="hlink"/>
                  </a:solidFill>
                  <a:latin typeface="宋体" charset="-122"/>
                </a:rPr>
                <a:t>0-7</a:t>
              </a:r>
              <a:r>
                <a:rPr kumimoji="1" lang="en-US" altLang="zh-CN" b="1">
                  <a:solidFill>
                    <a:schemeClr val="hlink"/>
                  </a:solidFill>
                  <a:latin typeface="宋体" charset="-122"/>
                  <a:cs typeface="Times New Roman" pitchFamily="18" charset="0"/>
                </a:rPr>
                <a:t> ,</a:t>
              </a:r>
              <a:r>
                <a:rPr kumimoji="1" lang="en-US" altLang="zh-CN" b="1">
                  <a:solidFill>
                    <a:schemeClr val="hlink"/>
                  </a:solidFill>
                  <a:latin typeface="宋体" charset="-122"/>
                </a:rPr>
                <a:t>(SP)-1</a:t>
              </a:r>
              <a:r>
                <a:rPr kumimoji="1" lang="en-US" altLang="zh-CN" b="1">
                  <a:solidFill>
                    <a:schemeClr val="hlink"/>
                  </a:solidFill>
                  <a:latin typeface="宋体" charset="-122"/>
                  <a:cs typeface="Times New Roman" pitchFamily="18" charset="0"/>
                </a:rPr>
                <a:t>→SP,(</a:t>
              </a:r>
              <a:r>
                <a:rPr kumimoji="1" lang="zh-CN" altLang="en-US" b="1">
                  <a:solidFill>
                    <a:schemeClr val="hlink"/>
                  </a:solidFill>
                  <a:latin typeface="宋体" charset="-122"/>
                </a:rPr>
                <a:t>弹出断点低</a:t>
              </a:r>
              <a:r>
                <a:rPr kumimoji="1" lang="en-US" altLang="zh-CN" b="1">
                  <a:solidFill>
                    <a:schemeClr val="hlink"/>
                  </a:solidFill>
                  <a:latin typeface="宋体" charset="-122"/>
                </a:rPr>
                <a:t>8</a:t>
              </a:r>
              <a:r>
                <a:rPr kumimoji="1" lang="zh-CN" altLang="en-US" b="1">
                  <a:solidFill>
                    <a:schemeClr val="hlink"/>
                  </a:solidFill>
                  <a:latin typeface="宋体" charset="-122"/>
                </a:rPr>
                <a:t>位）</a:t>
              </a:r>
            </a:p>
            <a:p>
              <a:pPr algn="just" eaLnBrk="0" hangingPunct="0">
                <a:spcBef>
                  <a:spcPct val="50000"/>
                </a:spcBef>
              </a:pPr>
              <a:r>
                <a:rPr kumimoji="1" lang="zh-CN" altLang="en-US" b="1">
                  <a:solidFill>
                    <a:schemeClr val="hlink"/>
                  </a:solidFill>
                  <a:latin typeface="宋体" charset="-122"/>
                </a:rPr>
                <a:t>				开放中断逻辑</a:t>
              </a:r>
            </a:p>
          </p:txBody>
        </p:sp>
        <p:sp>
          <p:nvSpPr>
            <p:cNvPr id="60423" name="Line 8"/>
            <p:cNvSpPr>
              <a:spLocks noChangeShapeType="1"/>
            </p:cNvSpPr>
            <p:nvPr/>
          </p:nvSpPr>
          <p:spPr bwMode="auto">
            <a:xfrm>
              <a:off x="48" y="81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0424" name="Line 9"/>
            <p:cNvSpPr>
              <a:spLocks noChangeShapeType="1"/>
            </p:cNvSpPr>
            <p:nvPr/>
          </p:nvSpPr>
          <p:spPr bwMode="auto">
            <a:xfrm>
              <a:off x="1200" y="576"/>
              <a:ext cx="0" cy="153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0425" name="Line 10"/>
            <p:cNvSpPr>
              <a:spLocks noChangeShapeType="1"/>
            </p:cNvSpPr>
            <p:nvPr/>
          </p:nvSpPr>
          <p:spPr bwMode="auto">
            <a:xfrm>
              <a:off x="2304" y="576"/>
              <a:ext cx="0" cy="153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0426" name="Line 25"/>
            <p:cNvSpPr>
              <a:spLocks noChangeShapeType="1"/>
            </p:cNvSpPr>
            <p:nvPr/>
          </p:nvSpPr>
          <p:spPr bwMode="auto">
            <a:xfrm>
              <a:off x="48" y="1344"/>
              <a:ext cx="5568"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1" name="日期占位符 3">
            <a:extLst>
              <a:ext uri="{FF2B5EF4-FFF2-40B4-BE49-F238E27FC236}">
                <a16:creationId xmlns:a16="http://schemas.microsoft.com/office/drawing/2014/main" id="{ADB0F8EE-20B3-4D2E-8265-571847E35B20}"/>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10:24</a:t>
            </a:fld>
            <a:endParaRPr lang="en-US" altLang="zh-CN" dirty="0">
              <a:ea typeface="宋体" charset="-122"/>
            </a:endParaRPr>
          </a:p>
        </p:txBody>
      </p:sp>
      <p:sp>
        <p:nvSpPr>
          <p:cNvPr id="12" name="灯片编号占位符 5">
            <a:extLst>
              <a:ext uri="{FF2B5EF4-FFF2-40B4-BE49-F238E27FC236}">
                <a16:creationId xmlns:a16="http://schemas.microsoft.com/office/drawing/2014/main" id="{BFFC11DE-18E3-4BF1-B6F4-1E1EAE12CDBE}"/>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123</a:t>
            </a:fld>
            <a:endParaRPr lang="en-US" altLang="zh-CN">
              <a:ea typeface="宋体" charset="-122"/>
            </a:endParaRPr>
          </a:p>
        </p:txBody>
      </p:sp>
      <p:pic>
        <p:nvPicPr>
          <p:cNvPr id="13" name="Picture 2" descr="c:\documents and settings\ibm\application data\360se6\User Data\temp\01300000323145123029807175635_s.jpg">
            <a:extLst>
              <a:ext uri="{FF2B5EF4-FFF2-40B4-BE49-F238E27FC236}">
                <a16:creationId xmlns:a16="http://schemas.microsoft.com/office/drawing/2014/main" id="{361C37B3-D8C9-4E5C-ABA6-1C6A2EBD6A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8DC7739A-5E11-44F2-9D5E-31E35461E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14CDCA4A-8D88-4633-913B-1F6B442A19DA}"/>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16" name="Rectangle 2">
            <a:extLst>
              <a:ext uri="{FF2B5EF4-FFF2-40B4-BE49-F238E27FC236}">
                <a16:creationId xmlns:a16="http://schemas.microsoft.com/office/drawing/2014/main" id="{CB5C9C54-45BA-4372-BBA1-BD54D22899FB}"/>
              </a:ext>
            </a:extLst>
          </p:cNvPr>
          <p:cNvSpPr txBox="1">
            <a:spLocks noChangeArrowheads="1"/>
          </p:cNvSpPr>
          <p:nvPr/>
        </p:nvSpPr>
        <p:spPr bwMode="auto">
          <a:xfrm>
            <a:off x="197594" y="739776"/>
            <a:ext cx="3006254" cy="4746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rPr>
              <a:t>4</a:t>
            </a:r>
            <a:r>
              <a:rPr lang="zh-CN" altLang="en-US" sz="2400" b="1" kern="0">
                <a:solidFill>
                  <a:srgbClr val="FF0000"/>
                </a:solidFill>
              </a:rPr>
              <a:t>、 调用和返回指令</a:t>
            </a:r>
            <a:endParaRPr lang="zh-CN" altLang="en-US" sz="2400" b="1" kern="0" dirty="0">
              <a:solidFill>
                <a:srgbClr val="FF0000"/>
              </a:solidFill>
            </a:endParaRPr>
          </a:p>
        </p:txBody>
      </p:sp>
      <p:sp>
        <p:nvSpPr>
          <p:cNvPr id="17" name="矩形 16">
            <a:extLst>
              <a:ext uri="{FF2B5EF4-FFF2-40B4-BE49-F238E27FC236}">
                <a16:creationId xmlns:a16="http://schemas.microsoft.com/office/drawing/2014/main" id="{6912F398-D62C-4A68-910A-D44E06A31D22}"/>
              </a:ext>
            </a:extLst>
          </p:cNvPr>
          <p:cNvSpPr/>
          <p:nvPr/>
        </p:nvSpPr>
        <p:spPr>
          <a:xfrm>
            <a:off x="2555560" y="1351670"/>
            <a:ext cx="235169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RET</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RETI</a:t>
            </a:r>
            <a:endParaRPr lang="zh-CN" altLang="en-US" dirty="0">
              <a:solidFill>
                <a:srgbClr val="FF0000"/>
              </a:solidFill>
            </a:endParaRPr>
          </a:p>
        </p:txBody>
      </p:sp>
      <p:sp>
        <p:nvSpPr>
          <p:cNvPr id="18" name="矩形 17">
            <a:extLst>
              <a:ext uri="{FF2B5EF4-FFF2-40B4-BE49-F238E27FC236}">
                <a16:creationId xmlns:a16="http://schemas.microsoft.com/office/drawing/2014/main" id="{751C917C-8D2B-4E1E-9440-D73E2EEA5F4E}"/>
              </a:ext>
            </a:extLst>
          </p:cNvPr>
          <p:cNvSpPr/>
          <p:nvPr/>
        </p:nvSpPr>
        <p:spPr>
          <a:xfrm>
            <a:off x="4697436" y="1064034"/>
            <a:ext cx="3844492" cy="369332"/>
          </a:xfrm>
          <a:prstGeom prst="rect">
            <a:avLst/>
          </a:prstGeom>
        </p:spPr>
        <p:txBody>
          <a:bodyPr wrap="square">
            <a:spAutoFit/>
          </a:bodyPr>
          <a:lstStyle/>
          <a:p>
            <a:r>
              <a:rPr lang="en-US" altLang="zh-CN" b="1" dirty="0" err="1">
                <a:solidFill>
                  <a:srgbClr val="FF0000"/>
                </a:solidFill>
                <a:ea typeface="创艺简黑体" pitchFamily="2" charset="-122"/>
              </a:rPr>
              <a:t>RET</a:t>
            </a:r>
            <a:r>
              <a:rPr lang="en-US" altLang="zh-CN" b="1" dirty="0" err="1">
                <a:solidFill>
                  <a:srgbClr val="3333FF"/>
                </a:solidFill>
                <a:ea typeface="创艺简黑体" pitchFamily="2" charset="-122"/>
              </a:rPr>
              <a:t>urn</a:t>
            </a:r>
            <a:r>
              <a:rPr lang="en-US" altLang="zh-CN" b="1" dirty="0">
                <a:solidFill>
                  <a:srgbClr val="3333FF"/>
                </a:solidFill>
                <a:ea typeface="创艺简黑体" pitchFamily="2" charset="-122"/>
              </a:rPr>
              <a:t> from subroutine</a:t>
            </a:r>
            <a:endParaRPr lang="zh-CN" altLang="en-US" b="1" dirty="0">
              <a:solidFill>
                <a:srgbClr val="3333FF"/>
              </a:solidFill>
              <a:ea typeface="创艺简黑体" pitchFamily="2" charset="-122"/>
            </a:endParaRPr>
          </a:p>
        </p:txBody>
      </p:sp>
      <p:sp>
        <p:nvSpPr>
          <p:cNvPr id="19" name="矩形 18">
            <a:extLst>
              <a:ext uri="{FF2B5EF4-FFF2-40B4-BE49-F238E27FC236}">
                <a16:creationId xmlns:a16="http://schemas.microsoft.com/office/drawing/2014/main" id="{1855D1B6-95CD-467B-8C75-675FAF16C344}"/>
              </a:ext>
            </a:extLst>
          </p:cNvPr>
          <p:cNvSpPr/>
          <p:nvPr/>
        </p:nvSpPr>
        <p:spPr>
          <a:xfrm>
            <a:off x="4697436" y="1463172"/>
            <a:ext cx="3844492" cy="369332"/>
          </a:xfrm>
          <a:prstGeom prst="rect">
            <a:avLst/>
          </a:prstGeom>
        </p:spPr>
        <p:txBody>
          <a:bodyPr wrap="square">
            <a:spAutoFit/>
          </a:bodyPr>
          <a:lstStyle/>
          <a:p>
            <a:r>
              <a:rPr lang="en-US" altLang="zh-CN" b="1" dirty="0" err="1">
                <a:solidFill>
                  <a:srgbClr val="FF0000"/>
                </a:solidFill>
                <a:ea typeface="创艺简黑体" pitchFamily="2" charset="-122"/>
              </a:rPr>
              <a:t>RET</a:t>
            </a:r>
            <a:r>
              <a:rPr lang="en-US" altLang="zh-CN" b="1" dirty="0" err="1">
                <a:solidFill>
                  <a:srgbClr val="3333FF"/>
                </a:solidFill>
                <a:ea typeface="创艺简黑体" pitchFamily="2" charset="-122"/>
              </a:rPr>
              <a:t>urn</a:t>
            </a:r>
            <a:r>
              <a:rPr lang="en-US" altLang="zh-CN" b="1" dirty="0">
                <a:solidFill>
                  <a:srgbClr val="3333FF"/>
                </a:solidFill>
                <a:ea typeface="创艺简黑体" pitchFamily="2" charset="-122"/>
              </a:rPr>
              <a:t> from </a:t>
            </a:r>
            <a:r>
              <a:rPr lang="en-US" altLang="zh-CN" b="1" dirty="0">
                <a:solidFill>
                  <a:srgbClr val="FF0000"/>
                </a:solidFill>
                <a:ea typeface="创艺简黑体" pitchFamily="2" charset="-122"/>
              </a:rPr>
              <a:t>I</a:t>
            </a:r>
            <a:r>
              <a:rPr lang="en-US" altLang="zh-CN" b="1" dirty="0">
                <a:solidFill>
                  <a:srgbClr val="3333FF"/>
                </a:solidFill>
                <a:ea typeface="创艺简黑体" pitchFamily="2" charset="-122"/>
              </a:rPr>
              <a:t>nterruption</a:t>
            </a:r>
            <a:endParaRPr lang="zh-CN" altLang="en-US" b="1" dirty="0">
              <a:solidFill>
                <a:srgbClr val="3333FF"/>
              </a:solidFill>
              <a:ea typeface="创艺简黑体" pitchFamily="2" charset="-122"/>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828418"/>
                                        </p:tgtEl>
                                        <p:attrNameLst>
                                          <p:attrName>style.visibility</p:attrName>
                                        </p:attrNameLst>
                                      </p:cBhvr>
                                      <p:to>
                                        <p:strVal val="visible"/>
                                      </p:to>
                                    </p:set>
                                    <p:anim calcmode="lin" valueType="num">
                                      <p:cBhvr additive="base">
                                        <p:cTn id="7" dur="500" fill="hold"/>
                                        <p:tgtEl>
                                          <p:spTgt spid="828418"/>
                                        </p:tgtEl>
                                        <p:attrNameLst>
                                          <p:attrName>ppt_x</p:attrName>
                                        </p:attrNameLst>
                                      </p:cBhvr>
                                      <p:tavLst>
                                        <p:tav tm="0">
                                          <p:val>
                                            <p:strVal val="#ppt_x"/>
                                          </p:val>
                                        </p:tav>
                                        <p:tav tm="100000">
                                          <p:val>
                                            <p:strVal val="#ppt_x"/>
                                          </p:val>
                                        </p:tav>
                                      </p:tavLst>
                                    </p:anim>
                                    <p:anim calcmode="lin" valueType="num">
                                      <p:cBhvr additive="base">
                                        <p:cTn id="8" dur="500" fill="hold"/>
                                        <p:tgtEl>
                                          <p:spTgt spid="828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18"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261938" y="1135031"/>
            <a:ext cx="4876800" cy="1808374"/>
          </a:xfrm>
        </p:spPr>
        <p:txBody>
          <a:bodyPr/>
          <a:lstStyle/>
          <a:p>
            <a:pPr eaLnBrk="1" fontAlgn="t" hangingPunct="1">
              <a:lnSpc>
                <a:spcPct val="90000"/>
              </a:lnSpc>
            </a:pPr>
            <a:r>
              <a:rPr lang="zh-CN" altLang="en-US" sz="1400" b="1" dirty="0">
                <a:solidFill>
                  <a:srgbClr val="3333FF"/>
                </a:solidFill>
              </a:rPr>
              <a:t>例如：主程序及子程序段如下：</a:t>
            </a:r>
            <a:br>
              <a:rPr lang="zh-CN" altLang="en-US" sz="1400" b="1" dirty="0">
                <a:solidFill>
                  <a:srgbClr val="3333FF"/>
                </a:solidFill>
              </a:rPr>
            </a:br>
            <a:r>
              <a:rPr lang="zh-CN" altLang="en-US" sz="1400" b="1" dirty="0">
                <a:solidFill>
                  <a:schemeClr val="tx1"/>
                </a:solidFill>
              </a:rPr>
              <a:t>			</a:t>
            </a:r>
            <a:r>
              <a:rPr lang="en-US" altLang="zh-CN" sz="1400" b="1" dirty="0">
                <a:solidFill>
                  <a:schemeClr val="tx1"/>
                </a:solidFill>
              </a:rPr>
              <a:t>ORG	0100H</a:t>
            </a:r>
            <a:br>
              <a:rPr lang="en-US" altLang="zh-CN" sz="1400" b="1" dirty="0">
                <a:solidFill>
                  <a:schemeClr val="tx1"/>
                </a:solidFill>
              </a:rPr>
            </a:br>
            <a:r>
              <a:rPr lang="en-US" altLang="zh-CN" sz="1400" b="1" dirty="0" err="1">
                <a:solidFill>
                  <a:schemeClr val="tx1"/>
                </a:solidFill>
              </a:rPr>
              <a:t>0100H</a:t>
            </a:r>
            <a:r>
              <a:rPr lang="en-US" altLang="zh-CN" sz="1400" b="1" dirty="0">
                <a:solidFill>
                  <a:schemeClr val="tx1"/>
                </a:solidFill>
              </a:rPr>
              <a:t>		MAIN:	MOV	SP,#60H</a:t>
            </a:r>
            <a:br>
              <a:rPr lang="en-US" altLang="zh-CN" sz="1400" b="1" dirty="0">
                <a:solidFill>
                  <a:schemeClr val="tx1"/>
                </a:solidFill>
              </a:rPr>
            </a:br>
            <a:r>
              <a:rPr lang="en-US" altLang="zh-CN" sz="1400" b="1" dirty="0">
                <a:solidFill>
                  <a:schemeClr val="tx1"/>
                </a:solidFill>
              </a:rPr>
              <a:t>0103H			</a:t>
            </a:r>
            <a:r>
              <a:rPr lang="en-US" altLang="zh-CN" sz="1400" b="1" dirty="0">
                <a:solidFill>
                  <a:srgbClr val="FF0000"/>
                </a:solidFill>
              </a:rPr>
              <a:t>LCALL</a:t>
            </a:r>
            <a:r>
              <a:rPr lang="en-US" altLang="zh-CN" sz="1400" b="1" dirty="0">
                <a:solidFill>
                  <a:schemeClr val="tx1"/>
                </a:solidFill>
              </a:rPr>
              <a:t>	SUB1</a:t>
            </a:r>
            <a:br>
              <a:rPr lang="en-US" altLang="zh-CN" sz="1400" b="1" dirty="0">
                <a:solidFill>
                  <a:schemeClr val="tx1"/>
                </a:solidFill>
              </a:rPr>
            </a:br>
            <a:r>
              <a:rPr lang="en-US" altLang="zh-CN" sz="1400" b="1" dirty="0">
                <a:solidFill>
                  <a:schemeClr val="tx1"/>
                </a:solidFill>
              </a:rPr>
              <a:t>0106H			</a:t>
            </a:r>
            <a:r>
              <a:rPr lang="en-US" altLang="zh-CN" sz="1400" b="1" dirty="0">
                <a:solidFill>
                  <a:schemeClr val="tx1"/>
                </a:solidFill>
                <a:latin typeface="Arial" charset="0"/>
              </a:rPr>
              <a:t>…</a:t>
            </a:r>
            <a:br>
              <a:rPr lang="en-US" altLang="zh-CN" sz="1400" b="1" dirty="0">
                <a:solidFill>
                  <a:schemeClr val="tx1"/>
                </a:solidFill>
              </a:rPr>
            </a:br>
            <a:r>
              <a:rPr lang="en-US" altLang="zh-CN" sz="1400" b="1" dirty="0">
                <a:solidFill>
                  <a:schemeClr val="tx1"/>
                </a:solidFill>
              </a:rPr>
              <a:t>			ORG	0200H</a:t>
            </a:r>
            <a:br>
              <a:rPr lang="en-US" altLang="zh-CN" sz="1400" b="1" dirty="0">
                <a:solidFill>
                  <a:schemeClr val="hlink"/>
                </a:solidFill>
              </a:rPr>
            </a:br>
            <a:r>
              <a:rPr lang="en-US" altLang="zh-CN" sz="1400" b="1" dirty="0" err="1">
                <a:solidFill>
                  <a:srgbClr val="FF0000"/>
                </a:solidFill>
              </a:rPr>
              <a:t>0200H</a:t>
            </a:r>
            <a:r>
              <a:rPr lang="en-US" altLang="zh-CN" sz="1400" b="1" dirty="0">
                <a:solidFill>
                  <a:srgbClr val="FF0000"/>
                </a:solidFill>
              </a:rPr>
              <a:t>		SUB1:	</a:t>
            </a:r>
            <a:r>
              <a:rPr lang="en-US" altLang="zh-CN" sz="1400" b="1" dirty="0">
                <a:solidFill>
                  <a:srgbClr val="FF0000"/>
                </a:solidFill>
                <a:latin typeface="Arial" charset="0"/>
              </a:rPr>
              <a:t>…</a:t>
            </a:r>
            <a:br>
              <a:rPr lang="en-US" altLang="zh-CN" sz="1400" b="1" dirty="0">
                <a:solidFill>
                  <a:srgbClr val="FF0000"/>
                </a:solidFill>
              </a:rPr>
            </a:br>
            <a:r>
              <a:rPr lang="en-US" altLang="zh-CN" sz="1400" b="1" dirty="0">
                <a:solidFill>
                  <a:srgbClr val="FF0000"/>
                </a:solidFill>
              </a:rPr>
              <a:t>			RET</a:t>
            </a:r>
            <a:r>
              <a:rPr lang="en-US" altLang="zh-CN" sz="1400" b="1" dirty="0">
                <a:solidFill>
                  <a:srgbClr val="3333FF"/>
                </a:solidFill>
              </a:rPr>
              <a:t>	</a:t>
            </a:r>
            <a:br>
              <a:rPr lang="en-US" altLang="zh-CN" sz="1400" b="1" dirty="0">
                <a:solidFill>
                  <a:srgbClr val="3333FF"/>
                </a:solidFill>
              </a:rPr>
            </a:br>
            <a:r>
              <a:rPr lang="zh-CN" altLang="en-US" sz="1400" b="1" dirty="0">
                <a:solidFill>
                  <a:srgbClr val="3333FF"/>
                </a:solidFill>
              </a:rPr>
              <a:t>分析执行 </a:t>
            </a:r>
            <a:r>
              <a:rPr lang="en-US" altLang="zh-CN" sz="1400" b="1" dirty="0">
                <a:solidFill>
                  <a:srgbClr val="3333FF"/>
                </a:solidFill>
              </a:rPr>
              <a:t>LCALL  SUB1 </a:t>
            </a:r>
            <a:r>
              <a:rPr lang="zh-CN" altLang="en-US" sz="1400" b="1" dirty="0">
                <a:solidFill>
                  <a:srgbClr val="3333FF"/>
                </a:solidFill>
              </a:rPr>
              <a:t>及 </a:t>
            </a:r>
            <a:r>
              <a:rPr lang="en-US" altLang="zh-CN" sz="1400" b="1" dirty="0">
                <a:solidFill>
                  <a:srgbClr val="3333FF"/>
                </a:solidFill>
              </a:rPr>
              <a:t>RET </a:t>
            </a:r>
            <a:r>
              <a:rPr lang="zh-CN" altLang="en-US" sz="1400" b="1" dirty="0">
                <a:solidFill>
                  <a:srgbClr val="3333FF"/>
                </a:solidFill>
              </a:rPr>
              <a:t>指令后的结果。</a:t>
            </a:r>
          </a:p>
        </p:txBody>
      </p:sp>
      <p:sp>
        <p:nvSpPr>
          <p:cNvPr id="451591" name="Text Box 7"/>
          <p:cNvSpPr txBox="1">
            <a:spLocks noChangeArrowheads="1"/>
          </p:cNvSpPr>
          <p:nvPr/>
        </p:nvSpPr>
        <p:spPr bwMode="auto">
          <a:xfrm>
            <a:off x="266700" y="3057619"/>
            <a:ext cx="4829176" cy="1611983"/>
          </a:xfrm>
          <a:prstGeom prst="rect">
            <a:avLst/>
          </a:prstGeom>
          <a:solidFill>
            <a:schemeClr val="bg1"/>
          </a:solidFill>
          <a:ln w="12700" cap="sq">
            <a:solidFill>
              <a:schemeClr val="tx1"/>
            </a:solidFill>
            <a:miter lim="800000"/>
            <a:headEnd type="none" w="sm" len="sm"/>
            <a:tailEnd type="none" w="sm" len="sm"/>
          </a:ln>
        </p:spPr>
        <p:txBody>
          <a:bodyPr wrap="square">
            <a:spAutoFit/>
          </a:bodyPr>
          <a:lstStyle/>
          <a:p>
            <a:pPr eaLnBrk="0" hangingPunct="0"/>
            <a:r>
              <a:rPr kumimoji="1" lang="zh-CN" altLang="en-US" sz="1400" b="1" dirty="0">
                <a:latin typeface="Times New Roman" pitchFamily="18" charset="0"/>
              </a:rPr>
              <a:t>解：执行</a:t>
            </a:r>
            <a:r>
              <a:rPr kumimoji="1" lang="en-US" altLang="zh-CN" sz="1400" b="1" dirty="0">
                <a:solidFill>
                  <a:schemeClr val="hlink"/>
                </a:solidFill>
                <a:latin typeface="Times New Roman" pitchFamily="18" charset="0"/>
              </a:rPr>
              <a:t>LCALL  SUB1</a:t>
            </a:r>
            <a:r>
              <a:rPr kumimoji="1" lang="zh-CN" altLang="en-US" sz="1400" b="1" dirty="0">
                <a:latin typeface="Times New Roman" pitchFamily="18" charset="0"/>
              </a:rPr>
              <a:t>的过程：结果如图所示。</a:t>
            </a:r>
          </a:p>
          <a:p>
            <a:pPr eaLnBrk="0" hangingPunct="0"/>
            <a:r>
              <a:rPr kumimoji="1" lang="en-US" altLang="zh-CN" sz="1400" b="1" dirty="0">
                <a:solidFill>
                  <a:srgbClr val="D60093"/>
                </a:solidFill>
                <a:latin typeface="Times New Roman" pitchFamily="18" charset="0"/>
              </a:rPr>
              <a:t>(PC)+3→PC    :	(PC)=0106H</a:t>
            </a:r>
          </a:p>
          <a:p>
            <a:pPr eaLnBrk="0" hangingPunct="0"/>
            <a:r>
              <a:rPr kumimoji="1" lang="en-US" altLang="zh-CN" sz="1400" b="1" dirty="0">
                <a:solidFill>
                  <a:srgbClr val="D60093"/>
                </a:solidFill>
                <a:latin typeface="Times New Roman" pitchFamily="18" charset="0"/>
              </a:rPr>
              <a:t>(SP)+1 →SP    :	(SP)=61H</a:t>
            </a:r>
          </a:p>
          <a:p>
            <a:pPr eaLnBrk="0" hangingPunct="0"/>
            <a:r>
              <a:rPr kumimoji="1" lang="en-US" altLang="zh-CN" sz="1400" b="1" dirty="0">
                <a:solidFill>
                  <a:srgbClr val="D60093"/>
                </a:solidFill>
                <a:latin typeface="宋体" charset="-122"/>
                <a:cs typeface="Times New Roman" pitchFamily="18" charset="0"/>
              </a:rPr>
              <a:t>(PC</a:t>
            </a:r>
            <a:r>
              <a:rPr kumimoji="1" lang="en-US" altLang="zh-CN" sz="1400" b="1" baseline="-25000" dirty="0">
                <a:solidFill>
                  <a:srgbClr val="D60093"/>
                </a:solidFill>
                <a:latin typeface="宋体" charset="-122"/>
              </a:rPr>
              <a:t>0-7</a:t>
            </a:r>
            <a:r>
              <a:rPr kumimoji="1" lang="en-US" altLang="zh-CN" sz="1400" b="1" dirty="0">
                <a:solidFill>
                  <a:srgbClr val="D60093"/>
                </a:solidFill>
                <a:latin typeface="宋体" charset="-122"/>
                <a:cs typeface="Times New Roman" pitchFamily="18" charset="0"/>
              </a:rPr>
              <a:t>)</a:t>
            </a:r>
            <a:r>
              <a:rPr kumimoji="1" lang="en-US" altLang="zh-CN" sz="1400" b="1" dirty="0">
                <a:solidFill>
                  <a:srgbClr val="D60093"/>
                </a:solidFill>
                <a:latin typeface="宋体" charset="-122"/>
              </a:rPr>
              <a:t>→(SP) :	(61H)=06H</a:t>
            </a:r>
          </a:p>
          <a:p>
            <a:pPr eaLnBrk="0" hangingPunct="0"/>
            <a:r>
              <a:rPr kumimoji="1" lang="en-US" altLang="zh-CN" sz="1400" b="1" dirty="0">
                <a:solidFill>
                  <a:srgbClr val="D60093"/>
                </a:solidFill>
                <a:latin typeface="宋体" charset="-122"/>
              </a:rPr>
              <a:t>(SP)+1</a:t>
            </a:r>
            <a:r>
              <a:rPr kumimoji="1" lang="en-US" altLang="zh-CN" sz="1400" b="1" dirty="0">
                <a:solidFill>
                  <a:srgbClr val="D60093"/>
                </a:solidFill>
                <a:latin typeface="宋体" charset="-122"/>
                <a:cs typeface="Times New Roman" pitchFamily="18" charset="0"/>
              </a:rPr>
              <a:t>→SP   :	(SP)=62H</a:t>
            </a:r>
          </a:p>
          <a:p>
            <a:pPr eaLnBrk="0" hangingPunct="0"/>
            <a:r>
              <a:rPr kumimoji="1" lang="en-US" altLang="zh-CN" sz="1400" b="1" dirty="0">
                <a:solidFill>
                  <a:srgbClr val="D60093"/>
                </a:solidFill>
                <a:latin typeface="宋体" charset="-122"/>
                <a:cs typeface="Times New Roman" pitchFamily="18" charset="0"/>
              </a:rPr>
              <a:t>(PC</a:t>
            </a:r>
            <a:r>
              <a:rPr kumimoji="1" lang="en-US" altLang="zh-CN" sz="1400" b="1" baseline="-25000" dirty="0">
                <a:solidFill>
                  <a:srgbClr val="D60093"/>
                </a:solidFill>
                <a:latin typeface="宋体" charset="-122"/>
              </a:rPr>
              <a:t>8-15</a:t>
            </a:r>
            <a:r>
              <a:rPr kumimoji="1" lang="en-US" altLang="zh-CN" sz="1400" b="1" dirty="0">
                <a:solidFill>
                  <a:srgbClr val="D60093"/>
                </a:solidFill>
                <a:latin typeface="宋体" charset="-122"/>
                <a:cs typeface="Times New Roman" pitchFamily="18" charset="0"/>
              </a:rPr>
              <a:t>)</a:t>
            </a:r>
            <a:r>
              <a:rPr kumimoji="1" lang="en-US" altLang="zh-CN" sz="1400" b="1" dirty="0">
                <a:solidFill>
                  <a:srgbClr val="D60093"/>
                </a:solidFill>
                <a:latin typeface="宋体" charset="-122"/>
              </a:rPr>
              <a:t>→(SP):	(62H)=01H</a:t>
            </a:r>
          </a:p>
          <a:p>
            <a:pPr eaLnBrk="0" hangingPunct="0"/>
            <a:r>
              <a:rPr kumimoji="1" lang="en-US" altLang="zh-CN" sz="1400" b="1" dirty="0">
                <a:solidFill>
                  <a:srgbClr val="D60093"/>
                </a:solidFill>
                <a:latin typeface="宋体" charset="-122"/>
              </a:rPr>
              <a:t>addr</a:t>
            </a:r>
            <a:r>
              <a:rPr kumimoji="1" lang="en-US" altLang="zh-CN" sz="1400" b="1" baseline="-25000" dirty="0">
                <a:solidFill>
                  <a:srgbClr val="D60093"/>
                </a:solidFill>
                <a:latin typeface="宋体" charset="-122"/>
              </a:rPr>
              <a:t>0-15</a:t>
            </a:r>
            <a:r>
              <a:rPr kumimoji="1" lang="en-US" altLang="zh-CN" sz="1400" b="1" dirty="0">
                <a:solidFill>
                  <a:srgbClr val="D60093"/>
                </a:solidFill>
                <a:latin typeface="宋体" charset="-122"/>
              </a:rPr>
              <a:t>→PC  :	(PC)=0200H(</a:t>
            </a:r>
            <a:r>
              <a:rPr kumimoji="1" lang="zh-CN" altLang="en-US" sz="1400" b="1" dirty="0">
                <a:solidFill>
                  <a:srgbClr val="D60093"/>
                </a:solidFill>
                <a:latin typeface="宋体" charset="-122"/>
              </a:rPr>
              <a:t>进入子程序</a:t>
            </a:r>
            <a:r>
              <a:rPr kumimoji="1" lang="en-US" altLang="zh-CN" sz="1400" b="1" dirty="0">
                <a:solidFill>
                  <a:srgbClr val="D60093"/>
                </a:solidFill>
                <a:latin typeface="宋体" charset="-122"/>
              </a:rPr>
              <a:t>) </a:t>
            </a:r>
            <a:endParaRPr kumimoji="1" lang="en-US" altLang="zh-CN" sz="1400" b="1" dirty="0">
              <a:solidFill>
                <a:srgbClr val="D60093"/>
              </a:solidFill>
              <a:latin typeface="Times New Roman" pitchFamily="18" charset="0"/>
            </a:endParaRPr>
          </a:p>
        </p:txBody>
      </p:sp>
      <p:sp>
        <p:nvSpPr>
          <p:cNvPr id="451592" name="Text Box 8"/>
          <p:cNvSpPr txBox="1">
            <a:spLocks noChangeArrowheads="1"/>
          </p:cNvSpPr>
          <p:nvPr/>
        </p:nvSpPr>
        <p:spPr bwMode="auto">
          <a:xfrm>
            <a:off x="258761" y="4820450"/>
            <a:ext cx="4837113" cy="1384995"/>
          </a:xfrm>
          <a:prstGeom prst="rect">
            <a:avLst/>
          </a:prstGeom>
          <a:solidFill>
            <a:srgbClr val="FFFF00"/>
          </a:solidFill>
          <a:ln w="12700" cap="sq">
            <a:solidFill>
              <a:schemeClr val="tx1"/>
            </a:solidFill>
            <a:miter lim="800000"/>
            <a:headEnd type="none" w="sm" len="sm"/>
            <a:tailEnd type="none" w="sm" len="sm"/>
          </a:ln>
        </p:spPr>
        <p:txBody>
          <a:bodyPr wrap="square">
            <a:spAutoFit/>
          </a:bodyPr>
          <a:lstStyle/>
          <a:p>
            <a:pPr eaLnBrk="0" hangingPunct="0"/>
            <a:r>
              <a:rPr kumimoji="1" lang="en-US" altLang="zh-CN" sz="1400" b="1">
                <a:latin typeface="Times New Roman" pitchFamily="18" charset="0"/>
              </a:rPr>
              <a:t>       </a:t>
            </a:r>
            <a:r>
              <a:rPr kumimoji="1" lang="zh-CN" altLang="en-US" sz="1400" b="1">
                <a:latin typeface="Times New Roman" pitchFamily="18" charset="0"/>
              </a:rPr>
              <a:t>执行</a:t>
            </a:r>
            <a:r>
              <a:rPr kumimoji="1" lang="en-US" altLang="zh-CN" sz="1400" b="1">
                <a:solidFill>
                  <a:schemeClr val="hlink"/>
                </a:solidFill>
                <a:latin typeface="Times New Roman" pitchFamily="18" charset="0"/>
              </a:rPr>
              <a:t>RET</a:t>
            </a:r>
            <a:r>
              <a:rPr kumimoji="1" lang="zh-CN" altLang="en-US" sz="1400" b="1">
                <a:latin typeface="Times New Roman" pitchFamily="18" charset="0"/>
              </a:rPr>
              <a:t>的过程：如图所示。</a:t>
            </a:r>
          </a:p>
          <a:p>
            <a:pPr eaLnBrk="0" hangingPunct="0"/>
            <a:r>
              <a:rPr kumimoji="1" lang="zh-CN" altLang="en-US" sz="1400" b="1">
                <a:latin typeface="Times New Roman" pitchFamily="18" charset="0"/>
              </a:rPr>
              <a:t>	</a:t>
            </a:r>
            <a:r>
              <a:rPr kumimoji="1" lang="en-US" altLang="zh-CN" sz="1400" b="1">
                <a:solidFill>
                  <a:srgbClr val="D60093"/>
                </a:solidFill>
                <a:latin typeface="Times New Roman" pitchFamily="18" charset="0"/>
              </a:rPr>
              <a:t>((SP)) → </a:t>
            </a:r>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8-15</a:t>
            </a:r>
            <a:r>
              <a:rPr kumimoji="1" lang="en-US" altLang="zh-CN" sz="1400" b="1">
                <a:solidFill>
                  <a:srgbClr val="D60093"/>
                </a:solidFill>
                <a:latin typeface="Times New Roman" pitchFamily="18" charset="0"/>
              </a:rPr>
              <a:t> :	(</a:t>
            </a:r>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8-15</a:t>
            </a:r>
            <a:r>
              <a:rPr kumimoji="1" lang="en-US" altLang="zh-CN" sz="1400" b="1">
                <a:solidFill>
                  <a:srgbClr val="D60093"/>
                </a:solidFill>
                <a:latin typeface="Times New Roman" pitchFamily="18" charset="0"/>
              </a:rPr>
              <a:t>)=01H</a:t>
            </a:r>
          </a:p>
          <a:p>
            <a:pPr eaLnBrk="0" hangingPunct="0"/>
            <a:r>
              <a:rPr kumimoji="1" lang="en-US" altLang="zh-CN" sz="1400" b="1">
                <a:solidFill>
                  <a:srgbClr val="D60093"/>
                </a:solidFill>
                <a:latin typeface="Times New Roman" pitchFamily="18" charset="0"/>
              </a:rPr>
              <a:t>	 </a:t>
            </a:r>
            <a:r>
              <a:rPr kumimoji="1" lang="en-US" altLang="zh-CN" sz="1400" b="1">
                <a:solidFill>
                  <a:srgbClr val="D60093"/>
                </a:solidFill>
                <a:latin typeface="宋体" charset="-122"/>
              </a:rPr>
              <a:t>(SP)-1</a:t>
            </a:r>
            <a:r>
              <a:rPr kumimoji="1" lang="en-US" altLang="zh-CN" sz="1400" b="1">
                <a:solidFill>
                  <a:srgbClr val="D60093"/>
                </a:solidFill>
                <a:latin typeface="宋体" charset="-122"/>
                <a:cs typeface="Times New Roman" pitchFamily="18" charset="0"/>
              </a:rPr>
              <a:t>→SP  : 	(SP)=61H</a:t>
            </a:r>
          </a:p>
          <a:p>
            <a:pPr eaLnBrk="0" hangingPunct="0"/>
            <a:r>
              <a:rPr kumimoji="1" lang="en-US" altLang="zh-CN" sz="1400" b="1">
                <a:solidFill>
                  <a:srgbClr val="D60093"/>
                </a:solidFill>
                <a:latin typeface="宋体" charset="-122"/>
                <a:cs typeface="Times New Roman" pitchFamily="18" charset="0"/>
              </a:rPr>
              <a:t>	 (</a:t>
            </a:r>
            <a:r>
              <a:rPr kumimoji="1" lang="en-US" altLang="zh-CN" sz="1400" b="1">
                <a:solidFill>
                  <a:srgbClr val="D60093"/>
                </a:solidFill>
                <a:latin typeface="宋体" charset="-122"/>
              </a:rPr>
              <a:t>(SP))→</a:t>
            </a:r>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0-7</a:t>
            </a:r>
            <a:r>
              <a:rPr kumimoji="1" lang="en-US" altLang="zh-CN" sz="1400" b="1">
                <a:solidFill>
                  <a:srgbClr val="D60093"/>
                </a:solidFill>
                <a:latin typeface="宋体" charset="-122"/>
              </a:rPr>
              <a:t>:	(</a:t>
            </a:r>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0-7</a:t>
            </a:r>
            <a:r>
              <a:rPr kumimoji="1" lang="en-US" altLang="zh-CN" sz="1400" b="1">
                <a:solidFill>
                  <a:srgbClr val="D60093"/>
                </a:solidFill>
                <a:latin typeface="宋体" charset="-122"/>
              </a:rPr>
              <a:t>)=06H</a:t>
            </a:r>
          </a:p>
          <a:p>
            <a:pPr eaLnBrk="0" hangingPunct="0"/>
            <a:r>
              <a:rPr kumimoji="1" lang="en-US" altLang="zh-CN" sz="1400" b="1">
                <a:solidFill>
                  <a:srgbClr val="D60093"/>
                </a:solidFill>
                <a:latin typeface="宋体" charset="-122"/>
              </a:rPr>
              <a:t> 	(SP)-1</a:t>
            </a:r>
            <a:r>
              <a:rPr kumimoji="1" lang="en-US" altLang="zh-CN" sz="1400" b="1">
                <a:solidFill>
                  <a:srgbClr val="D60093"/>
                </a:solidFill>
                <a:latin typeface="宋体" charset="-122"/>
                <a:cs typeface="Times New Roman" pitchFamily="18" charset="0"/>
              </a:rPr>
              <a:t>→SP   :	(SP)=60H</a:t>
            </a:r>
          </a:p>
          <a:p>
            <a:pPr eaLnBrk="0" hangingPunct="0"/>
            <a:r>
              <a:rPr kumimoji="1" lang="zh-CN" altLang="en-US" sz="1400" b="1">
                <a:solidFill>
                  <a:srgbClr val="D60093"/>
                </a:solidFill>
                <a:latin typeface="宋体" charset="-122"/>
              </a:rPr>
              <a:t>所以</a:t>
            </a:r>
            <a:r>
              <a:rPr kumimoji="1" lang="zh-CN" altLang="en-US" sz="1400" b="1">
                <a:solidFill>
                  <a:srgbClr val="D60093"/>
                </a:solidFill>
                <a:latin typeface="宋体" charset="-122"/>
                <a:sym typeface="Wingdings" pitchFamily="2" charset="2"/>
              </a:rPr>
              <a:t>：</a:t>
            </a:r>
            <a:r>
              <a:rPr kumimoji="1" lang="en-US" altLang="zh-CN" sz="1400" b="1">
                <a:solidFill>
                  <a:srgbClr val="D60093"/>
                </a:solidFill>
                <a:latin typeface="宋体" charset="-122"/>
                <a:sym typeface="Wingdings" pitchFamily="2" charset="2"/>
              </a:rPr>
              <a:t>(PC)=0106H,</a:t>
            </a:r>
            <a:r>
              <a:rPr kumimoji="1" lang="zh-CN" altLang="en-US" sz="1400" b="1">
                <a:solidFill>
                  <a:srgbClr val="D60093"/>
                </a:solidFill>
                <a:latin typeface="宋体" charset="-122"/>
                <a:sym typeface="Wingdings" pitchFamily="2" charset="2"/>
              </a:rPr>
              <a:t>返回主程序。</a:t>
            </a:r>
            <a:r>
              <a:rPr kumimoji="1" lang="zh-CN" altLang="en-US" sz="1400" b="1">
                <a:solidFill>
                  <a:srgbClr val="D60093"/>
                </a:solidFill>
                <a:latin typeface="宋体" charset="-122"/>
                <a:cs typeface="Times New Roman" pitchFamily="18" charset="0"/>
              </a:rPr>
              <a:t>	</a:t>
            </a:r>
            <a:endParaRPr kumimoji="1" lang="zh-CN" altLang="en-US" sz="1400" b="1">
              <a:solidFill>
                <a:srgbClr val="D60093"/>
              </a:solidFill>
              <a:latin typeface="宋体" charset="-122"/>
            </a:endParaRPr>
          </a:p>
        </p:txBody>
      </p:sp>
      <p:grpSp>
        <p:nvGrpSpPr>
          <p:cNvPr id="2" name="Group 22"/>
          <p:cNvGrpSpPr>
            <a:grpSpLocks/>
          </p:cNvGrpSpPr>
          <p:nvPr/>
        </p:nvGrpSpPr>
        <p:grpSpPr bwMode="auto">
          <a:xfrm>
            <a:off x="5353050" y="1002361"/>
            <a:ext cx="3532188" cy="2536825"/>
            <a:chOff x="3276" y="96"/>
            <a:chExt cx="2225" cy="1598"/>
          </a:xfrm>
        </p:grpSpPr>
        <p:sp>
          <p:nvSpPr>
            <p:cNvPr id="61463" name="Rectangle 21"/>
            <p:cNvSpPr>
              <a:spLocks noChangeArrowheads="1"/>
            </p:cNvSpPr>
            <p:nvPr/>
          </p:nvSpPr>
          <p:spPr bwMode="auto">
            <a:xfrm>
              <a:off x="4896" y="720"/>
              <a:ext cx="576" cy="288"/>
            </a:xfrm>
            <a:prstGeom prst="rect">
              <a:avLst/>
            </a:prstGeom>
            <a:solidFill>
              <a:srgbClr val="FFFFCC"/>
            </a:solidFill>
            <a:ln w="12700" cap="sq">
              <a:solidFill>
                <a:schemeClr val="tx1"/>
              </a:solidFill>
              <a:miter lim="800000"/>
              <a:headEnd type="none" w="sm" len="sm"/>
              <a:tailEnd type="none" w="sm" len="sm"/>
            </a:ln>
          </p:spPr>
          <p:txBody>
            <a:bodyPr anchor="ctr">
              <a:spAutoFit/>
            </a:bodyPr>
            <a:lstStyle/>
            <a:p>
              <a:endParaRPr lang="zh-CN" altLang="en-US"/>
            </a:p>
          </p:txBody>
        </p:sp>
        <p:sp>
          <p:nvSpPr>
            <p:cNvPr id="61464" name="Rectangle 20"/>
            <p:cNvSpPr>
              <a:spLocks noChangeArrowheads="1"/>
            </p:cNvSpPr>
            <p:nvPr/>
          </p:nvSpPr>
          <p:spPr bwMode="auto">
            <a:xfrm>
              <a:off x="3276" y="720"/>
              <a:ext cx="528" cy="288"/>
            </a:xfrm>
            <a:prstGeom prst="rect">
              <a:avLst/>
            </a:prstGeom>
            <a:solidFill>
              <a:srgbClr val="FFFFCC"/>
            </a:solid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61465" name="Rectangle 9"/>
            <p:cNvSpPr>
              <a:spLocks noChangeArrowheads="1"/>
            </p:cNvSpPr>
            <p:nvPr/>
          </p:nvSpPr>
          <p:spPr bwMode="auto">
            <a:xfrm>
              <a:off x="4234" y="995"/>
              <a:ext cx="565"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r>
                <a:rPr kumimoji="1" lang="en-US" altLang="zh-CN" sz="2200" b="1" dirty="0">
                  <a:solidFill>
                    <a:schemeClr val="bg1"/>
                  </a:solidFill>
                  <a:latin typeface="Times New Roman" pitchFamily="18" charset="0"/>
                </a:rPr>
                <a:t>01H</a:t>
              </a:r>
            </a:p>
            <a:p>
              <a:pPr eaLnBrk="0" hangingPunct="0"/>
              <a:r>
                <a:rPr kumimoji="1" lang="en-US" altLang="zh-CN" sz="2200" b="1" dirty="0">
                  <a:solidFill>
                    <a:schemeClr val="bg1"/>
                  </a:solidFill>
                  <a:latin typeface="Times New Roman" pitchFamily="18" charset="0"/>
                </a:rPr>
                <a:t>06H</a:t>
              </a:r>
            </a:p>
            <a:p>
              <a:pPr eaLnBrk="0" hangingPunct="0"/>
              <a:r>
                <a:rPr kumimoji="1" lang="en-US" altLang="zh-CN" sz="2200" b="1" dirty="0">
                  <a:solidFill>
                    <a:schemeClr val="bg1"/>
                  </a:solidFill>
                  <a:latin typeface="Times New Roman" pitchFamily="18" charset="0"/>
                </a:rPr>
                <a:t>/////////</a:t>
              </a:r>
            </a:p>
          </p:txBody>
        </p:sp>
        <p:sp>
          <p:nvSpPr>
            <p:cNvPr id="61466" name="Line 10"/>
            <p:cNvSpPr>
              <a:spLocks noChangeShapeType="1"/>
            </p:cNvSpPr>
            <p:nvPr/>
          </p:nvSpPr>
          <p:spPr bwMode="auto">
            <a:xfrm>
              <a:off x="4224" y="124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1467" name="Line 11"/>
            <p:cNvSpPr>
              <a:spLocks noChangeShapeType="1"/>
            </p:cNvSpPr>
            <p:nvPr/>
          </p:nvSpPr>
          <p:spPr bwMode="auto">
            <a:xfrm>
              <a:off x="4224" y="148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1468" name="Rectangle 12"/>
            <p:cNvSpPr>
              <a:spLocks noChangeArrowheads="1"/>
            </p:cNvSpPr>
            <p:nvPr/>
          </p:nvSpPr>
          <p:spPr bwMode="auto">
            <a:xfrm>
              <a:off x="3843" y="576"/>
              <a:ext cx="429" cy="1113"/>
            </a:xfrm>
            <a:prstGeom prst="rect">
              <a:avLst/>
            </a:prstGeom>
            <a:noFill/>
            <a:ln w="12700" cap="sq">
              <a:noFill/>
              <a:miter lim="800000"/>
              <a:headEnd type="none" w="sm" len="sm"/>
              <a:tailEnd type="none" w="sm" len="sm"/>
            </a:ln>
          </p:spPr>
          <p:txBody>
            <a:bodyPr wrap="none" anchor="ctr">
              <a:spAutoFit/>
            </a:bodyPr>
            <a:lstStyle/>
            <a:p>
              <a:pPr eaLnBrk="0" hangingPunct="0"/>
              <a:r>
                <a:rPr kumimoji="1" lang="en-US" altLang="zh-CN" sz="2200" b="1">
                  <a:solidFill>
                    <a:schemeClr val="tx2"/>
                  </a:solidFill>
                  <a:latin typeface="Times New Roman" pitchFamily="18" charset="0"/>
                </a:rPr>
                <a:t>64H</a:t>
              </a:r>
            </a:p>
            <a:p>
              <a:pPr eaLnBrk="0" hangingPunct="0"/>
              <a:r>
                <a:rPr kumimoji="1" lang="en-US" altLang="zh-CN" sz="2200" b="1">
                  <a:solidFill>
                    <a:schemeClr val="tx2"/>
                  </a:solidFill>
                  <a:latin typeface="Times New Roman" pitchFamily="18" charset="0"/>
                </a:rPr>
                <a:t>63H</a:t>
              </a:r>
            </a:p>
            <a:p>
              <a:pPr eaLnBrk="0" hangingPunct="0"/>
              <a:r>
                <a:rPr kumimoji="1" lang="en-US" altLang="zh-CN" sz="2200" b="1">
                  <a:solidFill>
                    <a:schemeClr val="tx2"/>
                  </a:solidFill>
                  <a:latin typeface="Times New Roman" pitchFamily="18" charset="0"/>
                </a:rPr>
                <a:t>62H</a:t>
              </a:r>
            </a:p>
            <a:p>
              <a:pPr eaLnBrk="0" hangingPunct="0"/>
              <a:r>
                <a:rPr kumimoji="1" lang="en-US" altLang="zh-CN" sz="2200" b="1">
                  <a:solidFill>
                    <a:schemeClr val="tx2"/>
                  </a:solidFill>
                  <a:latin typeface="Times New Roman" pitchFamily="18" charset="0"/>
                </a:rPr>
                <a:t>61H</a:t>
              </a:r>
            </a:p>
            <a:p>
              <a:pPr eaLnBrk="0" hangingPunct="0"/>
              <a:r>
                <a:rPr kumimoji="1" lang="en-US" altLang="zh-CN" sz="2200" b="1">
                  <a:solidFill>
                    <a:schemeClr val="tx2"/>
                  </a:solidFill>
                  <a:latin typeface="Times New Roman" pitchFamily="18" charset="0"/>
                </a:rPr>
                <a:t>60H</a:t>
              </a:r>
            </a:p>
          </p:txBody>
        </p:sp>
        <p:sp>
          <p:nvSpPr>
            <p:cNvPr id="61469" name="Rectangle 14"/>
            <p:cNvSpPr>
              <a:spLocks noChangeArrowheads="1"/>
            </p:cNvSpPr>
            <p:nvPr/>
          </p:nvSpPr>
          <p:spPr bwMode="auto">
            <a:xfrm>
              <a:off x="4234" y="309"/>
              <a:ext cx="564"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endParaRPr kumimoji="1" lang="en-US" altLang="zh-CN" sz="2200" b="1" dirty="0">
                <a:solidFill>
                  <a:schemeClr val="bg1"/>
                </a:solidFill>
                <a:latin typeface="Times New Roman" pitchFamily="18" charset="0"/>
              </a:endParaRPr>
            </a:p>
            <a:p>
              <a:pPr eaLnBrk="0" hangingPunct="0"/>
              <a:r>
                <a:rPr kumimoji="1" lang="en-US" altLang="zh-CN" sz="2200" b="1" dirty="0">
                  <a:solidFill>
                    <a:schemeClr val="bg1"/>
                  </a:solidFill>
                  <a:latin typeface="Times New Roman" pitchFamily="18" charset="0"/>
                </a:rPr>
                <a:t>          </a:t>
              </a:r>
            </a:p>
            <a:p>
              <a:pPr eaLnBrk="0" hangingPunct="0"/>
              <a:endParaRPr kumimoji="1" lang="en-US" altLang="zh-CN" sz="2200" b="1" dirty="0">
                <a:solidFill>
                  <a:schemeClr val="bg1"/>
                </a:solidFill>
                <a:latin typeface="Times New Roman" pitchFamily="18" charset="0"/>
              </a:endParaRPr>
            </a:p>
          </p:txBody>
        </p:sp>
        <p:sp>
          <p:nvSpPr>
            <p:cNvPr id="61470" name="Line 15"/>
            <p:cNvSpPr>
              <a:spLocks noChangeShapeType="1"/>
            </p:cNvSpPr>
            <p:nvPr/>
          </p:nvSpPr>
          <p:spPr bwMode="auto">
            <a:xfrm>
              <a:off x="4224" y="56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1471" name="Line 16"/>
            <p:cNvSpPr>
              <a:spLocks noChangeShapeType="1"/>
            </p:cNvSpPr>
            <p:nvPr/>
          </p:nvSpPr>
          <p:spPr bwMode="auto">
            <a:xfrm>
              <a:off x="4224" y="80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1472" name="Text Box 17"/>
            <p:cNvSpPr txBox="1">
              <a:spLocks noChangeArrowheads="1"/>
            </p:cNvSpPr>
            <p:nvPr/>
          </p:nvSpPr>
          <p:spPr bwMode="auto">
            <a:xfrm>
              <a:off x="4272" y="96"/>
              <a:ext cx="536"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RAM</a:t>
              </a:r>
            </a:p>
          </p:txBody>
        </p:sp>
        <p:sp>
          <p:nvSpPr>
            <p:cNvPr id="61473" name="Text Box 18"/>
            <p:cNvSpPr txBox="1">
              <a:spLocks noChangeArrowheads="1"/>
            </p:cNvSpPr>
            <p:nvPr/>
          </p:nvSpPr>
          <p:spPr bwMode="auto">
            <a:xfrm>
              <a:off x="4896" y="480"/>
              <a:ext cx="605" cy="48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PC</a:t>
              </a:r>
            </a:p>
            <a:p>
              <a:pPr algn="ctr" eaLnBrk="0" hangingPunct="0"/>
              <a:r>
                <a:rPr kumimoji="1" lang="en-US" altLang="zh-CN" sz="2200" b="1">
                  <a:solidFill>
                    <a:srgbClr val="FF0000"/>
                  </a:solidFill>
                  <a:latin typeface="Times New Roman" pitchFamily="18" charset="0"/>
                </a:rPr>
                <a:t>0200H</a:t>
              </a:r>
            </a:p>
          </p:txBody>
        </p:sp>
        <p:sp>
          <p:nvSpPr>
            <p:cNvPr id="61474" name="Text Box 19"/>
            <p:cNvSpPr txBox="1">
              <a:spLocks noChangeArrowheads="1"/>
            </p:cNvSpPr>
            <p:nvPr/>
          </p:nvSpPr>
          <p:spPr bwMode="auto">
            <a:xfrm>
              <a:off x="3307" y="492"/>
              <a:ext cx="429" cy="48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dirty="0">
                  <a:solidFill>
                    <a:schemeClr val="tx2"/>
                  </a:solidFill>
                  <a:latin typeface="Times New Roman" pitchFamily="18" charset="0"/>
                </a:rPr>
                <a:t>SP</a:t>
              </a:r>
            </a:p>
            <a:p>
              <a:pPr algn="ctr" eaLnBrk="0" hangingPunct="0"/>
              <a:r>
                <a:rPr kumimoji="1" lang="en-US" altLang="zh-CN" sz="2200" b="1" dirty="0">
                  <a:solidFill>
                    <a:srgbClr val="FF0000"/>
                  </a:solidFill>
                  <a:latin typeface="Times New Roman" pitchFamily="18" charset="0"/>
                </a:rPr>
                <a:t>62H</a:t>
              </a:r>
            </a:p>
          </p:txBody>
        </p:sp>
      </p:grpSp>
      <p:sp>
        <p:nvSpPr>
          <p:cNvPr id="451620" name="Line 36"/>
          <p:cNvSpPr>
            <a:spLocks noChangeShapeType="1"/>
          </p:cNvSpPr>
          <p:nvPr/>
        </p:nvSpPr>
        <p:spPr bwMode="auto">
          <a:xfrm flipV="1">
            <a:off x="5138738" y="3474791"/>
            <a:ext cx="1083122" cy="539850"/>
          </a:xfrm>
          <a:prstGeom prst="line">
            <a:avLst/>
          </a:prstGeom>
          <a:noFill/>
          <a:ln w="57150" cap="sq">
            <a:solidFill>
              <a:schemeClr val="tx1"/>
            </a:solidFill>
            <a:round/>
            <a:headEnd type="none" w="sm" len="sm"/>
            <a:tailEnd type="arrow" w="sm" len="sm"/>
          </a:ln>
        </p:spPr>
        <p:txBody>
          <a:bodyPr wrap="square" anchor="ctr">
            <a:spAutoFit/>
          </a:bodyPr>
          <a:lstStyle/>
          <a:p>
            <a:endParaRPr lang="zh-CN" altLang="en-US"/>
          </a:p>
        </p:txBody>
      </p:sp>
      <p:sp>
        <p:nvSpPr>
          <p:cNvPr id="451621" name="Line 37"/>
          <p:cNvSpPr>
            <a:spLocks noChangeShapeType="1"/>
          </p:cNvSpPr>
          <p:nvPr/>
        </p:nvSpPr>
        <p:spPr bwMode="auto">
          <a:xfrm flipV="1">
            <a:off x="5183186" y="5937004"/>
            <a:ext cx="838199" cy="173758"/>
          </a:xfrm>
          <a:prstGeom prst="line">
            <a:avLst/>
          </a:prstGeom>
          <a:noFill/>
          <a:ln w="57150" cap="sq">
            <a:solidFill>
              <a:schemeClr val="tx1"/>
            </a:solidFill>
            <a:round/>
            <a:headEnd type="none" w="sm" len="sm"/>
            <a:tailEnd type="arrow" w="sm" len="sm"/>
          </a:ln>
        </p:spPr>
        <p:txBody>
          <a:bodyPr wrap="square" anchor="ctr">
            <a:spAutoFit/>
          </a:bodyPr>
          <a:lstStyle/>
          <a:p>
            <a:endParaRPr lang="zh-CN" altLang="en-US"/>
          </a:p>
        </p:txBody>
      </p:sp>
      <p:sp>
        <p:nvSpPr>
          <p:cNvPr id="35" name="日期占位符 3">
            <a:extLst>
              <a:ext uri="{FF2B5EF4-FFF2-40B4-BE49-F238E27FC236}">
                <a16:creationId xmlns:a16="http://schemas.microsoft.com/office/drawing/2014/main" id="{EFD429CF-BE58-4AA9-9723-473CE1B42955}"/>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10:24</a:t>
            </a:fld>
            <a:endParaRPr lang="en-US" altLang="zh-CN" dirty="0">
              <a:ea typeface="宋体" charset="-122"/>
            </a:endParaRPr>
          </a:p>
        </p:txBody>
      </p:sp>
      <p:sp>
        <p:nvSpPr>
          <p:cNvPr id="36" name="灯片编号占位符 5">
            <a:extLst>
              <a:ext uri="{FF2B5EF4-FFF2-40B4-BE49-F238E27FC236}">
                <a16:creationId xmlns:a16="http://schemas.microsoft.com/office/drawing/2014/main" id="{CE76858A-4993-4070-AB11-5B51B8DAB926}"/>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124</a:t>
            </a:fld>
            <a:endParaRPr lang="en-US" altLang="zh-CN" dirty="0">
              <a:ea typeface="宋体" charset="-122"/>
            </a:endParaRPr>
          </a:p>
        </p:txBody>
      </p:sp>
      <p:pic>
        <p:nvPicPr>
          <p:cNvPr id="37" name="Picture 2" descr="c:\documents and settings\ibm\application data\360se6\User Data\temp\01300000323145123029807175635_s.jpg">
            <a:extLst>
              <a:ext uri="{FF2B5EF4-FFF2-40B4-BE49-F238E27FC236}">
                <a16:creationId xmlns:a16="http://schemas.microsoft.com/office/drawing/2014/main" id="{EF4CDB59-EFE2-4E72-B017-298B8E5E5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
            <a:extLst>
              <a:ext uri="{FF2B5EF4-FFF2-40B4-BE49-F238E27FC236}">
                <a16:creationId xmlns:a16="http://schemas.microsoft.com/office/drawing/2014/main" id="{B12C51D5-86B4-4FB3-87D1-039F56ECE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标题 1">
            <a:extLst>
              <a:ext uri="{FF2B5EF4-FFF2-40B4-BE49-F238E27FC236}">
                <a16:creationId xmlns:a16="http://schemas.microsoft.com/office/drawing/2014/main" id="{94B52A3B-6716-441D-A9F7-F92792AA7F65}"/>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40" name="Rectangle 2">
            <a:extLst>
              <a:ext uri="{FF2B5EF4-FFF2-40B4-BE49-F238E27FC236}">
                <a16:creationId xmlns:a16="http://schemas.microsoft.com/office/drawing/2014/main" id="{7725FF40-7A5B-4220-8C50-02C386481921}"/>
              </a:ext>
            </a:extLst>
          </p:cNvPr>
          <p:cNvSpPr txBox="1">
            <a:spLocks noChangeArrowheads="1"/>
          </p:cNvSpPr>
          <p:nvPr/>
        </p:nvSpPr>
        <p:spPr bwMode="auto">
          <a:xfrm>
            <a:off x="107504" y="652555"/>
            <a:ext cx="3006254" cy="4746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4</a:t>
            </a:r>
            <a:r>
              <a:rPr lang="zh-CN" altLang="en-US" sz="2400" b="1" kern="0" dirty="0">
                <a:solidFill>
                  <a:srgbClr val="FF0000"/>
                </a:solidFill>
              </a:rPr>
              <a:t>、 调用和返回指令</a:t>
            </a:r>
          </a:p>
        </p:txBody>
      </p:sp>
      <p:grpSp>
        <p:nvGrpSpPr>
          <p:cNvPr id="41" name="Group 22">
            <a:extLst>
              <a:ext uri="{FF2B5EF4-FFF2-40B4-BE49-F238E27FC236}">
                <a16:creationId xmlns:a16="http://schemas.microsoft.com/office/drawing/2014/main" id="{C0EB5A2C-1EF2-4E36-943F-A081988410E8}"/>
              </a:ext>
            </a:extLst>
          </p:cNvPr>
          <p:cNvGrpSpPr>
            <a:grpSpLocks/>
          </p:cNvGrpSpPr>
          <p:nvPr/>
        </p:nvGrpSpPr>
        <p:grpSpPr bwMode="auto">
          <a:xfrm>
            <a:off x="5307014" y="3725187"/>
            <a:ext cx="3538539" cy="2536825"/>
            <a:chOff x="3276" y="96"/>
            <a:chExt cx="2229" cy="1598"/>
          </a:xfrm>
        </p:grpSpPr>
        <p:sp>
          <p:nvSpPr>
            <p:cNvPr id="42" name="Rectangle 21">
              <a:extLst>
                <a:ext uri="{FF2B5EF4-FFF2-40B4-BE49-F238E27FC236}">
                  <a16:creationId xmlns:a16="http://schemas.microsoft.com/office/drawing/2014/main" id="{F3D3F0D3-2EF8-4E8F-B63A-CB69225B3631}"/>
                </a:ext>
              </a:extLst>
            </p:cNvPr>
            <p:cNvSpPr>
              <a:spLocks noChangeArrowheads="1"/>
            </p:cNvSpPr>
            <p:nvPr/>
          </p:nvSpPr>
          <p:spPr bwMode="auto">
            <a:xfrm>
              <a:off x="4896" y="720"/>
              <a:ext cx="576" cy="288"/>
            </a:xfrm>
            <a:prstGeom prst="rect">
              <a:avLst/>
            </a:prstGeom>
            <a:solidFill>
              <a:srgbClr val="FFFFCC"/>
            </a:solidFill>
            <a:ln w="12700" cap="sq">
              <a:solidFill>
                <a:schemeClr val="tx1"/>
              </a:solidFill>
              <a:miter lim="800000"/>
              <a:headEnd type="none" w="sm" len="sm"/>
              <a:tailEnd type="none" w="sm" len="sm"/>
            </a:ln>
          </p:spPr>
          <p:txBody>
            <a:bodyPr anchor="ctr">
              <a:spAutoFit/>
            </a:bodyPr>
            <a:lstStyle/>
            <a:p>
              <a:endParaRPr lang="zh-CN" altLang="en-US"/>
            </a:p>
          </p:txBody>
        </p:sp>
        <p:sp>
          <p:nvSpPr>
            <p:cNvPr id="43" name="Rectangle 20">
              <a:extLst>
                <a:ext uri="{FF2B5EF4-FFF2-40B4-BE49-F238E27FC236}">
                  <a16:creationId xmlns:a16="http://schemas.microsoft.com/office/drawing/2014/main" id="{E57804A8-DCF1-48D5-9D9E-1C5DA9F25065}"/>
                </a:ext>
              </a:extLst>
            </p:cNvPr>
            <p:cNvSpPr>
              <a:spLocks noChangeArrowheads="1"/>
            </p:cNvSpPr>
            <p:nvPr/>
          </p:nvSpPr>
          <p:spPr bwMode="auto">
            <a:xfrm>
              <a:off x="3276" y="720"/>
              <a:ext cx="528" cy="288"/>
            </a:xfrm>
            <a:prstGeom prst="rect">
              <a:avLst/>
            </a:prstGeom>
            <a:solidFill>
              <a:srgbClr val="FFFFCC"/>
            </a:solid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44" name="Rectangle 9">
              <a:extLst>
                <a:ext uri="{FF2B5EF4-FFF2-40B4-BE49-F238E27FC236}">
                  <a16:creationId xmlns:a16="http://schemas.microsoft.com/office/drawing/2014/main" id="{994B37DD-DCBF-4599-BB14-0F9668E41EB5}"/>
                </a:ext>
              </a:extLst>
            </p:cNvPr>
            <p:cNvSpPr>
              <a:spLocks noChangeArrowheads="1"/>
            </p:cNvSpPr>
            <p:nvPr/>
          </p:nvSpPr>
          <p:spPr bwMode="auto">
            <a:xfrm>
              <a:off x="4234" y="995"/>
              <a:ext cx="565"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r>
                <a:rPr kumimoji="1" lang="en-US" altLang="zh-CN" sz="2200" b="1" dirty="0">
                  <a:solidFill>
                    <a:schemeClr val="bg1"/>
                  </a:solidFill>
                  <a:latin typeface="Times New Roman" pitchFamily="18" charset="0"/>
                </a:rPr>
                <a:t>01H</a:t>
              </a:r>
            </a:p>
            <a:p>
              <a:pPr eaLnBrk="0" hangingPunct="0"/>
              <a:r>
                <a:rPr kumimoji="1" lang="en-US" altLang="zh-CN" sz="2200" b="1" dirty="0">
                  <a:solidFill>
                    <a:schemeClr val="bg1"/>
                  </a:solidFill>
                  <a:latin typeface="Times New Roman" pitchFamily="18" charset="0"/>
                </a:rPr>
                <a:t>06H</a:t>
              </a:r>
            </a:p>
            <a:p>
              <a:pPr eaLnBrk="0" hangingPunct="0"/>
              <a:r>
                <a:rPr kumimoji="1" lang="en-US" altLang="zh-CN" sz="2200" b="1" dirty="0">
                  <a:solidFill>
                    <a:schemeClr val="bg1"/>
                  </a:solidFill>
                  <a:latin typeface="Times New Roman" pitchFamily="18" charset="0"/>
                </a:rPr>
                <a:t>/////////</a:t>
              </a:r>
            </a:p>
          </p:txBody>
        </p:sp>
        <p:sp>
          <p:nvSpPr>
            <p:cNvPr id="45" name="Line 10">
              <a:extLst>
                <a:ext uri="{FF2B5EF4-FFF2-40B4-BE49-F238E27FC236}">
                  <a16:creationId xmlns:a16="http://schemas.microsoft.com/office/drawing/2014/main" id="{665B58FE-1962-451E-B636-4C9C7983567A}"/>
                </a:ext>
              </a:extLst>
            </p:cNvPr>
            <p:cNvSpPr>
              <a:spLocks noChangeShapeType="1"/>
            </p:cNvSpPr>
            <p:nvPr/>
          </p:nvSpPr>
          <p:spPr bwMode="auto">
            <a:xfrm>
              <a:off x="4224" y="124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 name="Line 11">
              <a:extLst>
                <a:ext uri="{FF2B5EF4-FFF2-40B4-BE49-F238E27FC236}">
                  <a16:creationId xmlns:a16="http://schemas.microsoft.com/office/drawing/2014/main" id="{D9D20EA3-B2D3-4FDC-84FA-717548D197DE}"/>
                </a:ext>
              </a:extLst>
            </p:cNvPr>
            <p:cNvSpPr>
              <a:spLocks noChangeShapeType="1"/>
            </p:cNvSpPr>
            <p:nvPr/>
          </p:nvSpPr>
          <p:spPr bwMode="auto">
            <a:xfrm>
              <a:off x="4224" y="148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 name="Rectangle 12">
              <a:extLst>
                <a:ext uri="{FF2B5EF4-FFF2-40B4-BE49-F238E27FC236}">
                  <a16:creationId xmlns:a16="http://schemas.microsoft.com/office/drawing/2014/main" id="{61A1A2CD-9DB0-47BA-B193-74A30AB61807}"/>
                </a:ext>
              </a:extLst>
            </p:cNvPr>
            <p:cNvSpPr>
              <a:spLocks noChangeArrowheads="1"/>
            </p:cNvSpPr>
            <p:nvPr/>
          </p:nvSpPr>
          <p:spPr bwMode="auto">
            <a:xfrm>
              <a:off x="3843" y="576"/>
              <a:ext cx="429" cy="1113"/>
            </a:xfrm>
            <a:prstGeom prst="rect">
              <a:avLst/>
            </a:prstGeom>
            <a:noFill/>
            <a:ln w="12700" cap="sq">
              <a:noFill/>
              <a:miter lim="800000"/>
              <a:headEnd type="none" w="sm" len="sm"/>
              <a:tailEnd type="none" w="sm" len="sm"/>
            </a:ln>
          </p:spPr>
          <p:txBody>
            <a:bodyPr wrap="none" anchor="ctr">
              <a:spAutoFit/>
            </a:bodyPr>
            <a:lstStyle/>
            <a:p>
              <a:pPr eaLnBrk="0" hangingPunct="0"/>
              <a:r>
                <a:rPr kumimoji="1" lang="en-US" altLang="zh-CN" sz="2200" b="1">
                  <a:solidFill>
                    <a:schemeClr val="tx2"/>
                  </a:solidFill>
                  <a:latin typeface="Times New Roman" pitchFamily="18" charset="0"/>
                </a:rPr>
                <a:t>64H</a:t>
              </a:r>
            </a:p>
            <a:p>
              <a:pPr eaLnBrk="0" hangingPunct="0"/>
              <a:r>
                <a:rPr kumimoji="1" lang="en-US" altLang="zh-CN" sz="2200" b="1">
                  <a:solidFill>
                    <a:schemeClr val="tx2"/>
                  </a:solidFill>
                  <a:latin typeface="Times New Roman" pitchFamily="18" charset="0"/>
                </a:rPr>
                <a:t>63H</a:t>
              </a:r>
            </a:p>
            <a:p>
              <a:pPr eaLnBrk="0" hangingPunct="0"/>
              <a:r>
                <a:rPr kumimoji="1" lang="en-US" altLang="zh-CN" sz="2200" b="1">
                  <a:solidFill>
                    <a:schemeClr val="tx2"/>
                  </a:solidFill>
                  <a:latin typeface="Times New Roman" pitchFamily="18" charset="0"/>
                </a:rPr>
                <a:t>62H</a:t>
              </a:r>
            </a:p>
            <a:p>
              <a:pPr eaLnBrk="0" hangingPunct="0"/>
              <a:r>
                <a:rPr kumimoji="1" lang="en-US" altLang="zh-CN" sz="2200" b="1">
                  <a:solidFill>
                    <a:schemeClr val="tx2"/>
                  </a:solidFill>
                  <a:latin typeface="Times New Roman" pitchFamily="18" charset="0"/>
                </a:rPr>
                <a:t>61H</a:t>
              </a:r>
            </a:p>
            <a:p>
              <a:pPr eaLnBrk="0" hangingPunct="0"/>
              <a:r>
                <a:rPr kumimoji="1" lang="en-US" altLang="zh-CN" sz="2200" b="1">
                  <a:solidFill>
                    <a:schemeClr val="tx2"/>
                  </a:solidFill>
                  <a:latin typeface="Times New Roman" pitchFamily="18" charset="0"/>
                </a:rPr>
                <a:t>60H</a:t>
              </a:r>
            </a:p>
          </p:txBody>
        </p:sp>
        <p:sp>
          <p:nvSpPr>
            <p:cNvPr id="48" name="Rectangle 14">
              <a:extLst>
                <a:ext uri="{FF2B5EF4-FFF2-40B4-BE49-F238E27FC236}">
                  <a16:creationId xmlns:a16="http://schemas.microsoft.com/office/drawing/2014/main" id="{713622D7-1385-4C30-8F89-6DD6F4551599}"/>
                </a:ext>
              </a:extLst>
            </p:cNvPr>
            <p:cNvSpPr>
              <a:spLocks noChangeArrowheads="1"/>
            </p:cNvSpPr>
            <p:nvPr/>
          </p:nvSpPr>
          <p:spPr bwMode="auto">
            <a:xfrm>
              <a:off x="4234" y="309"/>
              <a:ext cx="564"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endParaRPr kumimoji="1" lang="en-US" altLang="zh-CN" sz="2200" b="1" dirty="0">
                <a:solidFill>
                  <a:schemeClr val="bg1"/>
                </a:solidFill>
                <a:latin typeface="Times New Roman" pitchFamily="18" charset="0"/>
              </a:endParaRPr>
            </a:p>
            <a:p>
              <a:pPr eaLnBrk="0" hangingPunct="0"/>
              <a:r>
                <a:rPr kumimoji="1" lang="en-US" altLang="zh-CN" sz="2200" b="1" dirty="0">
                  <a:solidFill>
                    <a:schemeClr val="bg1"/>
                  </a:solidFill>
                  <a:latin typeface="Times New Roman" pitchFamily="18" charset="0"/>
                </a:rPr>
                <a:t>          </a:t>
              </a:r>
            </a:p>
            <a:p>
              <a:pPr eaLnBrk="0" hangingPunct="0"/>
              <a:endParaRPr kumimoji="1" lang="en-US" altLang="zh-CN" sz="2200" b="1" dirty="0">
                <a:solidFill>
                  <a:schemeClr val="bg1"/>
                </a:solidFill>
                <a:latin typeface="Times New Roman" pitchFamily="18" charset="0"/>
              </a:endParaRPr>
            </a:p>
          </p:txBody>
        </p:sp>
        <p:sp>
          <p:nvSpPr>
            <p:cNvPr id="49" name="Line 15">
              <a:extLst>
                <a:ext uri="{FF2B5EF4-FFF2-40B4-BE49-F238E27FC236}">
                  <a16:creationId xmlns:a16="http://schemas.microsoft.com/office/drawing/2014/main" id="{A2ACE74E-B1A6-4AA6-B60A-7A20BE313A1B}"/>
                </a:ext>
              </a:extLst>
            </p:cNvPr>
            <p:cNvSpPr>
              <a:spLocks noChangeShapeType="1"/>
            </p:cNvSpPr>
            <p:nvPr/>
          </p:nvSpPr>
          <p:spPr bwMode="auto">
            <a:xfrm>
              <a:off x="4224" y="56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0" name="Line 16">
              <a:extLst>
                <a:ext uri="{FF2B5EF4-FFF2-40B4-BE49-F238E27FC236}">
                  <a16:creationId xmlns:a16="http://schemas.microsoft.com/office/drawing/2014/main" id="{921C7DDE-CB55-4F9A-8596-8D0A64DD9619}"/>
                </a:ext>
              </a:extLst>
            </p:cNvPr>
            <p:cNvSpPr>
              <a:spLocks noChangeShapeType="1"/>
            </p:cNvSpPr>
            <p:nvPr/>
          </p:nvSpPr>
          <p:spPr bwMode="auto">
            <a:xfrm>
              <a:off x="4224" y="80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1" name="Text Box 17">
              <a:extLst>
                <a:ext uri="{FF2B5EF4-FFF2-40B4-BE49-F238E27FC236}">
                  <a16:creationId xmlns:a16="http://schemas.microsoft.com/office/drawing/2014/main" id="{DCC3C24C-6B23-4AFC-B04B-FE69DAF6AF58}"/>
                </a:ext>
              </a:extLst>
            </p:cNvPr>
            <p:cNvSpPr txBox="1">
              <a:spLocks noChangeArrowheads="1"/>
            </p:cNvSpPr>
            <p:nvPr/>
          </p:nvSpPr>
          <p:spPr bwMode="auto">
            <a:xfrm>
              <a:off x="4272" y="96"/>
              <a:ext cx="536"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RAM</a:t>
              </a:r>
            </a:p>
          </p:txBody>
        </p:sp>
        <p:sp>
          <p:nvSpPr>
            <p:cNvPr id="52" name="Text Box 18">
              <a:extLst>
                <a:ext uri="{FF2B5EF4-FFF2-40B4-BE49-F238E27FC236}">
                  <a16:creationId xmlns:a16="http://schemas.microsoft.com/office/drawing/2014/main" id="{176A6CF6-7FB9-42DE-9BB9-0800D6909105}"/>
                </a:ext>
              </a:extLst>
            </p:cNvPr>
            <p:cNvSpPr txBox="1">
              <a:spLocks noChangeArrowheads="1"/>
            </p:cNvSpPr>
            <p:nvPr/>
          </p:nvSpPr>
          <p:spPr bwMode="auto">
            <a:xfrm>
              <a:off x="4895" y="480"/>
              <a:ext cx="610" cy="485"/>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dirty="0">
                  <a:solidFill>
                    <a:schemeClr val="tx2"/>
                  </a:solidFill>
                  <a:latin typeface="Times New Roman" pitchFamily="18" charset="0"/>
                </a:rPr>
                <a:t>PC</a:t>
              </a:r>
            </a:p>
            <a:p>
              <a:pPr algn="ctr" eaLnBrk="0" hangingPunct="0"/>
              <a:r>
                <a:rPr kumimoji="1" lang="en-US" altLang="zh-CN" sz="2200" b="1" dirty="0">
                  <a:solidFill>
                    <a:srgbClr val="FF0000"/>
                  </a:solidFill>
                  <a:latin typeface="Times New Roman" pitchFamily="18" charset="0"/>
                </a:rPr>
                <a:t>0106H</a:t>
              </a:r>
            </a:p>
          </p:txBody>
        </p:sp>
        <p:sp>
          <p:nvSpPr>
            <p:cNvPr id="53" name="Text Box 19">
              <a:extLst>
                <a:ext uri="{FF2B5EF4-FFF2-40B4-BE49-F238E27FC236}">
                  <a16:creationId xmlns:a16="http://schemas.microsoft.com/office/drawing/2014/main" id="{FE9168E0-34E1-4618-90B4-D26193315246}"/>
                </a:ext>
              </a:extLst>
            </p:cNvPr>
            <p:cNvSpPr txBox="1">
              <a:spLocks noChangeArrowheads="1"/>
            </p:cNvSpPr>
            <p:nvPr/>
          </p:nvSpPr>
          <p:spPr bwMode="auto">
            <a:xfrm>
              <a:off x="3306" y="492"/>
              <a:ext cx="432" cy="485"/>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dirty="0">
                  <a:solidFill>
                    <a:schemeClr val="tx2"/>
                  </a:solidFill>
                  <a:latin typeface="Times New Roman" pitchFamily="18" charset="0"/>
                </a:rPr>
                <a:t>SP</a:t>
              </a:r>
            </a:p>
            <a:p>
              <a:pPr algn="ctr" eaLnBrk="0" hangingPunct="0"/>
              <a:r>
                <a:rPr kumimoji="1" lang="en-US" altLang="zh-CN" sz="2200" b="1" dirty="0">
                  <a:solidFill>
                    <a:srgbClr val="FF0000"/>
                  </a:solidFill>
                  <a:latin typeface="Times New Roman" pitchFamily="18" charset="0"/>
                </a:rPr>
                <a:t>60H</a:t>
              </a:r>
            </a:p>
          </p:txBody>
        </p:sp>
      </p:gr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451586"/>
                                        </p:tgtEl>
                                        <p:attrNameLst>
                                          <p:attrName>style.visibility</p:attrName>
                                        </p:attrNameLst>
                                      </p:cBhvr>
                                      <p:to>
                                        <p:strVal val="visible"/>
                                      </p:to>
                                    </p:set>
                                    <p:animEffect transition="in" filter="box(in)">
                                      <p:cBhvr>
                                        <p:cTn id="7" dur="500"/>
                                        <p:tgtEl>
                                          <p:spTgt spid="451586"/>
                                        </p:tgtEl>
                                      </p:cBhvr>
                                    </p:animEffect>
                                  </p:childTnLst>
                                </p:cTn>
                              </p:par>
                            </p:childTnLst>
                          </p:cTn>
                        </p:par>
                        <p:par>
                          <p:cTn id="8" fill="hold">
                            <p:stCondLst>
                              <p:cond delay="1500"/>
                            </p:stCondLst>
                            <p:childTnLst>
                              <p:par>
                                <p:cTn id="9" presetID="2" presetClass="entr" presetSubtype="8" fill="hold" grpId="0" nodeType="afterEffect">
                                  <p:stCondLst>
                                    <p:cond delay="0"/>
                                  </p:stCondLst>
                                  <p:childTnLst>
                                    <p:set>
                                      <p:cBhvr>
                                        <p:cTn id="10" dur="1" fill="hold">
                                          <p:stCondLst>
                                            <p:cond delay="0"/>
                                          </p:stCondLst>
                                        </p:cTn>
                                        <p:tgtEl>
                                          <p:spTgt spid="451591"/>
                                        </p:tgtEl>
                                        <p:attrNameLst>
                                          <p:attrName>style.visibility</p:attrName>
                                        </p:attrNameLst>
                                      </p:cBhvr>
                                      <p:to>
                                        <p:strVal val="visible"/>
                                      </p:to>
                                    </p:set>
                                    <p:anim calcmode="lin" valueType="num">
                                      <p:cBhvr additive="base">
                                        <p:cTn id="11" dur="500" fill="hold"/>
                                        <p:tgtEl>
                                          <p:spTgt spid="451591"/>
                                        </p:tgtEl>
                                        <p:attrNameLst>
                                          <p:attrName>ppt_x</p:attrName>
                                        </p:attrNameLst>
                                      </p:cBhvr>
                                      <p:tavLst>
                                        <p:tav tm="0">
                                          <p:val>
                                            <p:strVal val="0-#ppt_w/2"/>
                                          </p:val>
                                        </p:tav>
                                        <p:tav tm="100000">
                                          <p:val>
                                            <p:strVal val="#ppt_x"/>
                                          </p:val>
                                        </p:tav>
                                      </p:tavLst>
                                    </p:anim>
                                    <p:anim calcmode="lin" valueType="num">
                                      <p:cBhvr additive="base">
                                        <p:cTn id="12" dur="500" fill="hold"/>
                                        <p:tgtEl>
                                          <p:spTgt spid="451591"/>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8" fill="hold" grpId="0" nodeType="afterEffect">
                                  <p:stCondLst>
                                    <p:cond delay="0"/>
                                  </p:stCondLst>
                                  <p:childTnLst>
                                    <p:set>
                                      <p:cBhvr>
                                        <p:cTn id="15" dur="1" fill="hold">
                                          <p:stCondLst>
                                            <p:cond delay="0"/>
                                          </p:stCondLst>
                                        </p:cTn>
                                        <p:tgtEl>
                                          <p:spTgt spid="451620"/>
                                        </p:tgtEl>
                                        <p:attrNameLst>
                                          <p:attrName>style.visibility</p:attrName>
                                        </p:attrNameLst>
                                      </p:cBhvr>
                                      <p:to>
                                        <p:strVal val="visible"/>
                                      </p:to>
                                    </p:set>
                                    <p:anim calcmode="lin" valueType="num">
                                      <p:cBhvr additive="base">
                                        <p:cTn id="16" dur="500" fill="hold"/>
                                        <p:tgtEl>
                                          <p:spTgt spid="451620"/>
                                        </p:tgtEl>
                                        <p:attrNameLst>
                                          <p:attrName>ppt_x</p:attrName>
                                        </p:attrNameLst>
                                      </p:cBhvr>
                                      <p:tavLst>
                                        <p:tav tm="0">
                                          <p:val>
                                            <p:strVal val="0-#ppt_w/2"/>
                                          </p:val>
                                        </p:tav>
                                        <p:tav tm="100000">
                                          <p:val>
                                            <p:strVal val="#ppt_x"/>
                                          </p:val>
                                        </p:tav>
                                      </p:tavLst>
                                    </p:anim>
                                    <p:anim calcmode="lin" valueType="num">
                                      <p:cBhvr additive="base">
                                        <p:cTn id="17" dur="500" fill="hold"/>
                                        <p:tgtEl>
                                          <p:spTgt spid="451620"/>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2" presetClass="entr" presetSubtype="8" fill="hold" grpId="0" nodeType="afterEffect">
                                  <p:stCondLst>
                                    <p:cond delay="0"/>
                                  </p:stCondLst>
                                  <p:childTnLst>
                                    <p:set>
                                      <p:cBhvr>
                                        <p:cTn id="25" dur="1" fill="hold">
                                          <p:stCondLst>
                                            <p:cond delay="0"/>
                                          </p:stCondLst>
                                        </p:cTn>
                                        <p:tgtEl>
                                          <p:spTgt spid="451592"/>
                                        </p:tgtEl>
                                        <p:attrNameLst>
                                          <p:attrName>style.visibility</p:attrName>
                                        </p:attrNameLst>
                                      </p:cBhvr>
                                      <p:to>
                                        <p:strVal val="visible"/>
                                      </p:to>
                                    </p:set>
                                    <p:anim calcmode="lin" valueType="num">
                                      <p:cBhvr additive="base">
                                        <p:cTn id="26" dur="500" fill="hold"/>
                                        <p:tgtEl>
                                          <p:spTgt spid="451592"/>
                                        </p:tgtEl>
                                        <p:attrNameLst>
                                          <p:attrName>ppt_x</p:attrName>
                                        </p:attrNameLst>
                                      </p:cBhvr>
                                      <p:tavLst>
                                        <p:tav tm="0">
                                          <p:val>
                                            <p:strVal val="0-#ppt_w/2"/>
                                          </p:val>
                                        </p:tav>
                                        <p:tav tm="100000">
                                          <p:val>
                                            <p:strVal val="#ppt_x"/>
                                          </p:val>
                                        </p:tav>
                                      </p:tavLst>
                                    </p:anim>
                                    <p:anim calcmode="lin" valueType="num">
                                      <p:cBhvr additive="base">
                                        <p:cTn id="27" dur="500" fill="hold"/>
                                        <p:tgtEl>
                                          <p:spTgt spid="451592"/>
                                        </p:tgtEl>
                                        <p:attrNameLst>
                                          <p:attrName>ppt_y</p:attrName>
                                        </p:attrNameLst>
                                      </p:cBhvr>
                                      <p:tavLst>
                                        <p:tav tm="0">
                                          <p:val>
                                            <p:strVal val="#ppt_y"/>
                                          </p:val>
                                        </p:tav>
                                        <p:tav tm="100000">
                                          <p:val>
                                            <p:strVal val="#ppt_y"/>
                                          </p:val>
                                        </p:tav>
                                      </p:tavLst>
                                    </p:anim>
                                  </p:childTnLst>
                                </p:cTn>
                              </p:par>
                            </p:childTnLst>
                          </p:cTn>
                        </p:par>
                        <p:par>
                          <p:cTn id="28" fill="hold">
                            <p:stCondLst>
                              <p:cond delay="3500"/>
                            </p:stCondLst>
                            <p:childTnLst>
                              <p:par>
                                <p:cTn id="29" presetID="2" presetClass="entr" presetSubtype="8" fill="hold" grpId="0" nodeType="afterEffect">
                                  <p:stCondLst>
                                    <p:cond delay="0"/>
                                  </p:stCondLst>
                                  <p:childTnLst>
                                    <p:set>
                                      <p:cBhvr>
                                        <p:cTn id="30" dur="1" fill="hold">
                                          <p:stCondLst>
                                            <p:cond delay="0"/>
                                          </p:stCondLst>
                                        </p:cTn>
                                        <p:tgtEl>
                                          <p:spTgt spid="451621"/>
                                        </p:tgtEl>
                                        <p:attrNameLst>
                                          <p:attrName>style.visibility</p:attrName>
                                        </p:attrNameLst>
                                      </p:cBhvr>
                                      <p:to>
                                        <p:strVal val="visible"/>
                                      </p:to>
                                    </p:set>
                                    <p:anim calcmode="lin" valueType="num">
                                      <p:cBhvr additive="base">
                                        <p:cTn id="31" dur="500" fill="hold"/>
                                        <p:tgtEl>
                                          <p:spTgt spid="451621"/>
                                        </p:tgtEl>
                                        <p:attrNameLst>
                                          <p:attrName>ppt_x</p:attrName>
                                        </p:attrNameLst>
                                      </p:cBhvr>
                                      <p:tavLst>
                                        <p:tav tm="0">
                                          <p:val>
                                            <p:strVal val="0-#ppt_w/2"/>
                                          </p:val>
                                        </p:tav>
                                        <p:tav tm="100000">
                                          <p:val>
                                            <p:strVal val="#ppt_x"/>
                                          </p:val>
                                        </p:tav>
                                      </p:tavLst>
                                    </p:anim>
                                    <p:anim calcmode="lin" valueType="num">
                                      <p:cBhvr additive="base">
                                        <p:cTn id="32" dur="500" fill="hold"/>
                                        <p:tgtEl>
                                          <p:spTgt spid="451621"/>
                                        </p:tgtEl>
                                        <p:attrNameLst>
                                          <p:attrName>ppt_y</p:attrName>
                                        </p:attrNameLst>
                                      </p:cBhvr>
                                      <p:tavLst>
                                        <p:tav tm="0">
                                          <p:val>
                                            <p:strVal val="#ppt_y"/>
                                          </p:val>
                                        </p:tav>
                                        <p:tav tm="100000">
                                          <p:val>
                                            <p:strVal val="#ppt_y"/>
                                          </p:val>
                                        </p:tav>
                                      </p:tavLst>
                                    </p:anim>
                                  </p:childTnLst>
                                </p:cTn>
                              </p:par>
                            </p:childTnLst>
                          </p:cTn>
                        </p:par>
                        <p:par>
                          <p:cTn id="33" fill="hold">
                            <p:stCondLst>
                              <p:cond delay="4000"/>
                            </p:stCondLst>
                            <p:childTnLst>
                              <p:par>
                                <p:cTn id="34" presetID="2" presetClass="entr" presetSubtype="8"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0-#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autoUpdateAnimBg="0"/>
      <p:bldP spid="451591" grpId="0" animBg="1" autoUpdateAnimBg="0"/>
      <p:bldP spid="451592" grpId="0" animBg="1" autoUpdateAnimBg="0"/>
      <p:bldP spid="451620" grpId="0" animBg="1"/>
      <p:bldP spid="451621"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343096" y="1425484"/>
            <a:ext cx="4724400" cy="1912466"/>
          </a:xfrm>
        </p:spPr>
        <p:txBody>
          <a:bodyPr/>
          <a:lstStyle/>
          <a:p>
            <a:pPr eaLnBrk="1" fontAlgn="t" hangingPunct="1">
              <a:lnSpc>
                <a:spcPct val="90000"/>
              </a:lnSpc>
            </a:pPr>
            <a:r>
              <a:rPr lang="zh-CN" altLang="en-US" sz="1400" b="1" i="1" dirty="0">
                <a:solidFill>
                  <a:srgbClr val="3333FF"/>
                </a:solidFill>
              </a:rPr>
              <a:t>例如：主程序及子程序段如下：</a:t>
            </a:r>
            <a:br>
              <a:rPr lang="zh-CN" altLang="en-US" sz="1400" b="1" i="1" dirty="0">
                <a:solidFill>
                  <a:srgbClr val="3333FF"/>
                </a:solidFill>
              </a:rPr>
            </a:br>
            <a:r>
              <a:rPr lang="zh-CN" altLang="en-US" sz="1400" b="1" i="1" dirty="0">
                <a:solidFill>
                  <a:schemeClr val="hlink"/>
                </a:solidFill>
              </a:rPr>
              <a:t>			</a:t>
            </a:r>
            <a:r>
              <a:rPr lang="en-US" altLang="zh-CN" sz="1400" b="1" i="1" dirty="0">
                <a:solidFill>
                  <a:schemeClr val="hlink"/>
                </a:solidFill>
              </a:rPr>
              <a:t>ORG	0100H</a:t>
            </a:r>
            <a:br>
              <a:rPr lang="en-US" altLang="zh-CN" sz="1400" b="1" i="1" dirty="0">
                <a:solidFill>
                  <a:schemeClr val="hlink"/>
                </a:solidFill>
              </a:rPr>
            </a:br>
            <a:r>
              <a:rPr lang="en-US" altLang="zh-CN" sz="1400" b="1" i="1" dirty="0" err="1">
                <a:solidFill>
                  <a:schemeClr val="hlink"/>
                </a:solidFill>
              </a:rPr>
              <a:t>0100H</a:t>
            </a:r>
            <a:r>
              <a:rPr lang="en-US" altLang="zh-CN" sz="1400" b="1" i="1" dirty="0">
                <a:solidFill>
                  <a:schemeClr val="hlink"/>
                </a:solidFill>
              </a:rPr>
              <a:t>		MAIN:	MOV	SP,#60H</a:t>
            </a:r>
            <a:br>
              <a:rPr lang="en-US" altLang="zh-CN" sz="1400" b="1" i="1" dirty="0">
                <a:solidFill>
                  <a:schemeClr val="hlink"/>
                </a:solidFill>
              </a:rPr>
            </a:br>
            <a:r>
              <a:rPr lang="en-US" altLang="zh-CN" sz="1400" b="1" i="1" dirty="0">
                <a:solidFill>
                  <a:schemeClr val="hlink"/>
                </a:solidFill>
              </a:rPr>
              <a:t>0103H			</a:t>
            </a:r>
            <a:r>
              <a:rPr lang="en-US" altLang="zh-CN" sz="1400" b="1" i="1" dirty="0">
                <a:solidFill>
                  <a:srgbClr val="FF0000"/>
                </a:solidFill>
              </a:rPr>
              <a:t>ACALL	SUB1</a:t>
            </a:r>
            <a:br>
              <a:rPr lang="en-US" altLang="zh-CN" sz="1400" b="1" i="1" dirty="0">
                <a:solidFill>
                  <a:schemeClr val="hlink"/>
                </a:solidFill>
              </a:rPr>
            </a:br>
            <a:r>
              <a:rPr lang="en-US" altLang="zh-CN" sz="1400" b="1" i="1" dirty="0">
                <a:solidFill>
                  <a:schemeClr val="hlink"/>
                </a:solidFill>
              </a:rPr>
              <a:t>0105H			</a:t>
            </a:r>
            <a:r>
              <a:rPr lang="en-US" altLang="zh-CN" sz="1400" b="1" i="1" dirty="0">
                <a:solidFill>
                  <a:schemeClr val="hlink"/>
                </a:solidFill>
                <a:latin typeface="Arial" charset="0"/>
              </a:rPr>
              <a:t>…</a:t>
            </a:r>
            <a:br>
              <a:rPr lang="en-US" altLang="zh-CN" sz="1400" b="1" i="1" dirty="0">
                <a:solidFill>
                  <a:schemeClr val="hlink"/>
                </a:solidFill>
              </a:rPr>
            </a:br>
            <a:r>
              <a:rPr lang="en-US" altLang="zh-CN" sz="1400" b="1" i="1" dirty="0">
                <a:solidFill>
                  <a:schemeClr val="hlink"/>
                </a:solidFill>
              </a:rPr>
              <a:t>			ORG	0200H</a:t>
            </a:r>
            <a:br>
              <a:rPr lang="en-US" altLang="zh-CN" sz="1400" b="1" i="1" dirty="0">
                <a:solidFill>
                  <a:schemeClr val="hlink"/>
                </a:solidFill>
              </a:rPr>
            </a:br>
            <a:r>
              <a:rPr lang="en-US" altLang="zh-CN" sz="1400" b="1" i="1" dirty="0" err="1">
                <a:solidFill>
                  <a:schemeClr val="hlink"/>
                </a:solidFill>
              </a:rPr>
              <a:t>0200H</a:t>
            </a:r>
            <a:r>
              <a:rPr lang="en-US" altLang="zh-CN" sz="1400" b="1" i="1" dirty="0">
                <a:solidFill>
                  <a:schemeClr val="hlink"/>
                </a:solidFill>
              </a:rPr>
              <a:t>		SUB1:	</a:t>
            </a:r>
            <a:r>
              <a:rPr lang="en-US" altLang="zh-CN" sz="1400" b="1" i="1" dirty="0">
                <a:solidFill>
                  <a:schemeClr val="hlink"/>
                </a:solidFill>
                <a:latin typeface="Arial" charset="0"/>
              </a:rPr>
              <a:t>…</a:t>
            </a:r>
            <a:br>
              <a:rPr lang="en-US" altLang="zh-CN" sz="1400" b="1" i="1" dirty="0">
                <a:solidFill>
                  <a:schemeClr val="hlink"/>
                </a:solidFill>
              </a:rPr>
            </a:br>
            <a:r>
              <a:rPr lang="en-US" altLang="zh-CN" sz="1400" b="1" i="1" dirty="0">
                <a:solidFill>
                  <a:schemeClr val="hlink"/>
                </a:solidFill>
              </a:rPr>
              <a:t>			RET	</a:t>
            </a:r>
            <a:br>
              <a:rPr lang="en-US" altLang="zh-CN" sz="1400" b="1" i="1" dirty="0">
                <a:solidFill>
                  <a:srgbClr val="3333FF"/>
                </a:solidFill>
              </a:rPr>
            </a:br>
            <a:r>
              <a:rPr lang="zh-CN" altLang="en-US" sz="1400" b="1" i="1" dirty="0">
                <a:solidFill>
                  <a:srgbClr val="3333FF"/>
                </a:solidFill>
              </a:rPr>
              <a:t>分析执行 </a:t>
            </a:r>
            <a:r>
              <a:rPr lang="en-US" altLang="zh-CN" sz="1400" b="1" i="1" dirty="0">
                <a:solidFill>
                  <a:schemeClr val="hlink"/>
                </a:solidFill>
              </a:rPr>
              <a:t>ACALL  SUB1</a:t>
            </a:r>
            <a:r>
              <a:rPr lang="en-US" altLang="zh-CN" sz="1400" b="1" i="1" dirty="0">
                <a:solidFill>
                  <a:srgbClr val="3333FF"/>
                </a:solidFill>
              </a:rPr>
              <a:t> </a:t>
            </a:r>
            <a:r>
              <a:rPr lang="zh-CN" altLang="en-US" sz="1400" b="1" i="1" dirty="0">
                <a:solidFill>
                  <a:srgbClr val="3333FF"/>
                </a:solidFill>
              </a:rPr>
              <a:t>指令后的结果。</a:t>
            </a:r>
          </a:p>
        </p:txBody>
      </p:sp>
      <p:sp>
        <p:nvSpPr>
          <p:cNvPr id="829445" name="Text Box 5"/>
          <p:cNvSpPr txBox="1">
            <a:spLocks noChangeArrowheads="1"/>
          </p:cNvSpPr>
          <p:nvPr/>
        </p:nvSpPr>
        <p:spPr bwMode="auto">
          <a:xfrm>
            <a:off x="320344" y="3750792"/>
            <a:ext cx="6897216" cy="2031325"/>
          </a:xfrm>
          <a:prstGeom prst="rect">
            <a:avLst/>
          </a:prstGeom>
          <a:solidFill>
            <a:schemeClr val="bg1"/>
          </a:solidFill>
          <a:ln w="12700" cap="sq">
            <a:solidFill>
              <a:schemeClr val="tx1"/>
            </a:solidFill>
            <a:miter lim="800000"/>
            <a:headEnd type="none" w="sm" len="sm"/>
            <a:tailEnd type="none" w="sm" len="sm"/>
          </a:ln>
        </p:spPr>
        <p:txBody>
          <a:bodyPr wrap="square">
            <a:spAutoFit/>
          </a:bodyPr>
          <a:lstStyle/>
          <a:p>
            <a:pPr eaLnBrk="0" hangingPunct="0"/>
            <a:r>
              <a:rPr kumimoji="1" lang="zh-CN" altLang="en-US" sz="1400" b="1">
                <a:latin typeface="Times New Roman" pitchFamily="18" charset="0"/>
              </a:rPr>
              <a:t>解：执行</a:t>
            </a:r>
            <a:r>
              <a:rPr kumimoji="1" lang="en-US" altLang="zh-CN" sz="1400" b="1">
                <a:solidFill>
                  <a:srgbClr val="FF0000"/>
                </a:solidFill>
                <a:latin typeface="Times New Roman" pitchFamily="18" charset="0"/>
              </a:rPr>
              <a:t>ACALL  SUB1</a:t>
            </a:r>
            <a:r>
              <a:rPr kumimoji="1" lang="zh-CN" altLang="en-US" sz="1400" b="1">
                <a:latin typeface="Times New Roman" pitchFamily="18" charset="0"/>
              </a:rPr>
              <a:t>的过程：结果如图所示。</a:t>
            </a:r>
          </a:p>
          <a:p>
            <a:pPr eaLnBrk="0" hangingPunct="0"/>
            <a:r>
              <a:rPr kumimoji="1" lang="en-US" altLang="zh-CN" sz="1400" b="1">
                <a:solidFill>
                  <a:srgbClr val="D60093"/>
                </a:solidFill>
                <a:latin typeface="Times New Roman" pitchFamily="18" charset="0"/>
              </a:rPr>
              <a:t>(PC)+2→PC    :	(PC)=0104H</a:t>
            </a:r>
          </a:p>
          <a:p>
            <a:pPr eaLnBrk="0" hangingPunct="0"/>
            <a:r>
              <a:rPr kumimoji="1" lang="en-US" altLang="zh-CN" sz="1400" b="1">
                <a:solidFill>
                  <a:srgbClr val="D60093"/>
                </a:solidFill>
                <a:latin typeface="Times New Roman" pitchFamily="18" charset="0"/>
              </a:rPr>
              <a:t>(SP)+1 →SP    :	(SP)=61H</a:t>
            </a:r>
          </a:p>
          <a:p>
            <a:pPr eaLnBrk="0" hangingPunct="0"/>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0-7</a:t>
            </a:r>
            <a:r>
              <a:rPr kumimoji="1" lang="en-US" altLang="zh-CN" sz="1400" b="1">
                <a:solidFill>
                  <a:srgbClr val="D60093"/>
                </a:solidFill>
                <a:latin typeface="宋体" charset="-122"/>
                <a:cs typeface="Times New Roman" pitchFamily="18" charset="0"/>
              </a:rPr>
              <a:t>)</a:t>
            </a:r>
            <a:r>
              <a:rPr kumimoji="1" lang="en-US" altLang="zh-CN" sz="1400" b="1">
                <a:solidFill>
                  <a:srgbClr val="D60093"/>
                </a:solidFill>
                <a:latin typeface="宋体" charset="-122"/>
              </a:rPr>
              <a:t>→(SP) :	(61H)=05H</a:t>
            </a:r>
          </a:p>
          <a:p>
            <a:pPr eaLnBrk="0" hangingPunct="0"/>
            <a:r>
              <a:rPr kumimoji="1" lang="en-US" altLang="zh-CN" sz="1400" b="1">
                <a:solidFill>
                  <a:srgbClr val="D60093"/>
                </a:solidFill>
                <a:latin typeface="宋体" charset="-122"/>
              </a:rPr>
              <a:t>(SP)+1</a:t>
            </a:r>
            <a:r>
              <a:rPr kumimoji="1" lang="en-US" altLang="zh-CN" sz="1400" b="1">
                <a:solidFill>
                  <a:srgbClr val="D60093"/>
                </a:solidFill>
                <a:latin typeface="宋体" charset="-122"/>
                <a:cs typeface="Times New Roman" pitchFamily="18" charset="0"/>
              </a:rPr>
              <a:t>→SP   :	(SP)=62H</a:t>
            </a:r>
          </a:p>
          <a:p>
            <a:pPr eaLnBrk="0" hangingPunct="0"/>
            <a:r>
              <a:rPr kumimoji="1" lang="en-US" altLang="zh-CN" sz="1400" b="1">
                <a:solidFill>
                  <a:srgbClr val="D60093"/>
                </a:solidFill>
                <a:latin typeface="宋体" charset="-122"/>
                <a:cs typeface="Times New Roman" pitchFamily="18" charset="0"/>
              </a:rPr>
              <a:t>(PC</a:t>
            </a:r>
            <a:r>
              <a:rPr kumimoji="1" lang="en-US" altLang="zh-CN" sz="1400" b="1" baseline="-25000">
                <a:solidFill>
                  <a:srgbClr val="D60093"/>
                </a:solidFill>
                <a:latin typeface="宋体" charset="-122"/>
              </a:rPr>
              <a:t>8-15</a:t>
            </a:r>
            <a:r>
              <a:rPr kumimoji="1" lang="en-US" altLang="zh-CN" sz="1400" b="1">
                <a:solidFill>
                  <a:srgbClr val="D60093"/>
                </a:solidFill>
                <a:latin typeface="宋体" charset="-122"/>
                <a:cs typeface="Times New Roman" pitchFamily="18" charset="0"/>
              </a:rPr>
              <a:t>)</a:t>
            </a:r>
            <a:r>
              <a:rPr kumimoji="1" lang="en-US" altLang="zh-CN" sz="1400" b="1">
                <a:solidFill>
                  <a:srgbClr val="D60093"/>
                </a:solidFill>
                <a:latin typeface="宋体" charset="-122"/>
              </a:rPr>
              <a:t>→(SP):	(62H)=01H</a:t>
            </a:r>
          </a:p>
          <a:p>
            <a:pPr eaLnBrk="0" hangingPunct="0"/>
            <a:r>
              <a:rPr kumimoji="1" lang="en-US" altLang="zh-CN" sz="1400" b="1">
                <a:solidFill>
                  <a:srgbClr val="D60093"/>
                </a:solidFill>
                <a:latin typeface="宋体" charset="-122"/>
              </a:rPr>
              <a:t>addr</a:t>
            </a:r>
            <a:r>
              <a:rPr kumimoji="1" lang="en-US" altLang="zh-CN" sz="1400" b="1" baseline="-25000">
                <a:solidFill>
                  <a:srgbClr val="D60093"/>
                </a:solidFill>
                <a:latin typeface="宋体" charset="-122"/>
              </a:rPr>
              <a:t>0-10</a:t>
            </a:r>
            <a:r>
              <a:rPr kumimoji="1" lang="en-US" altLang="zh-CN" sz="1400" b="1">
                <a:solidFill>
                  <a:srgbClr val="D60093"/>
                </a:solidFill>
                <a:latin typeface="宋体" charset="-122"/>
              </a:rPr>
              <a:t>→PC</a:t>
            </a:r>
            <a:r>
              <a:rPr kumimoji="1" lang="en-US" altLang="zh-CN" sz="1400" b="1" baseline="-25000">
                <a:solidFill>
                  <a:srgbClr val="D60093"/>
                </a:solidFill>
                <a:latin typeface="宋体" charset="-122"/>
              </a:rPr>
              <a:t>0-10</a:t>
            </a:r>
            <a:r>
              <a:rPr kumimoji="1" lang="en-US" altLang="zh-CN" sz="1400" b="1">
                <a:solidFill>
                  <a:srgbClr val="D60093"/>
                </a:solidFill>
                <a:latin typeface="宋体" charset="-122"/>
              </a:rPr>
              <a:t> :(PC</a:t>
            </a:r>
            <a:r>
              <a:rPr kumimoji="1" lang="en-US" altLang="zh-CN" sz="1400" b="1" baseline="-25000">
                <a:solidFill>
                  <a:srgbClr val="D60093"/>
                </a:solidFill>
                <a:latin typeface="宋体" charset="-122"/>
              </a:rPr>
              <a:t>0-10</a:t>
            </a:r>
            <a:r>
              <a:rPr kumimoji="1" lang="en-US" altLang="zh-CN" sz="1400" b="1">
                <a:solidFill>
                  <a:srgbClr val="D60093"/>
                </a:solidFill>
                <a:latin typeface="宋体" charset="-122"/>
              </a:rPr>
              <a:t>)= addr</a:t>
            </a:r>
            <a:r>
              <a:rPr kumimoji="1" lang="en-US" altLang="zh-CN" sz="1400" b="1" baseline="-25000">
                <a:solidFill>
                  <a:srgbClr val="D60093"/>
                </a:solidFill>
                <a:latin typeface="宋体" charset="-122"/>
              </a:rPr>
              <a:t>0-10</a:t>
            </a:r>
            <a:r>
              <a:rPr kumimoji="1" lang="en-US" altLang="zh-CN" sz="1400" b="1">
                <a:solidFill>
                  <a:srgbClr val="D60093"/>
                </a:solidFill>
                <a:latin typeface="宋体" charset="-122"/>
              </a:rPr>
              <a:t> =010 0000 0000 B</a:t>
            </a:r>
          </a:p>
          <a:p>
            <a:pPr eaLnBrk="0" hangingPunct="0"/>
            <a:r>
              <a:rPr kumimoji="1" lang="en-US" altLang="zh-CN" sz="1400" b="1">
                <a:solidFill>
                  <a:srgbClr val="D60093"/>
                </a:solidFill>
                <a:latin typeface="宋体" charset="-122"/>
              </a:rPr>
              <a:t>(PC</a:t>
            </a:r>
            <a:r>
              <a:rPr kumimoji="1" lang="en-US" altLang="zh-CN" sz="1400" b="1" baseline="-25000">
                <a:solidFill>
                  <a:srgbClr val="D60093"/>
                </a:solidFill>
                <a:latin typeface="宋体" charset="-122"/>
              </a:rPr>
              <a:t>11-15 </a:t>
            </a:r>
            <a:r>
              <a:rPr kumimoji="1" lang="en-US" altLang="zh-CN" sz="1400" b="1">
                <a:solidFill>
                  <a:srgbClr val="D60093"/>
                </a:solidFill>
                <a:latin typeface="宋体" charset="-122"/>
              </a:rPr>
              <a:t>)</a:t>
            </a:r>
            <a:r>
              <a:rPr kumimoji="1" lang="zh-CN" altLang="en-US" sz="1400" b="1">
                <a:solidFill>
                  <a:srgbClr val="D60093"/>
                </a:solidFill>
                <a:latin typeface="宋体" charset="-122"/>
              </a:rPr>
              <a:t>不变： </a:t>
            </a:r>
            <a:r>
              <a:rPr kumimoji="1" lang="en-US" altLang="zh-CN" sz="1400" b="1">
                <a:solidFill>
                  <a:srgbClr val="D60093"/>
                </a:solidFill>
                <a:latin typeface="宋体" charset="-122"/>
              </a:rPr>
              <a:t>(PC</a:t>
            </a:r>
            <a:r>
              <a:rPr kumimoji="1" lang="en-US" altLang="zh-CN" sz="1400" b="1" baseline="-25000">
                <a:solidFill>
                  <a:srgbClr val="D60093"/>
                </a:solidFill>
                <a:latin typeface="宋体" charset="-122"/>
              </a:rPr>
              <a:t>11-15 </a:t>
            </a:r>
            <a:r>
              <a:rPr kumimoji="1" lang="en-US" altLang="zh-CN" sz="1400" b="1">
                <a:solidFill>
                  <a:srgbClr val="D60093"/>
                </a:solidFill>
                <a:latin typeface="宋体" charset="-122"/>
              </a:rPr>
              <a:t>)=0000 0 B,</a:t>
            </a:r>
            <a:r>
              <a:rPr kumimoji="1" lang="zh-CN" altLang="en-US" sz="1400" b="1">
                <a:solidFill>
                  <a:srgbClr val="D60093"/>
                </a:solidFill>
                <a:latin typeface="宋体" charset="-122"/>
              </a:rPr>
              <a:t>与</a:t>
            </a:r>
            <a:r>
              <a:rPr kumimoji="1" lang="en-US" altLang="zh-CN" sz="1400" b="1">
                <a:solidFill>
                  <a:srgbClr val="D60093"/>
                </a:solidFill>
                <a:latin typeface="宋体" charset="-122"/>
              </a:rPr>
              <a:t>SUB1</a:t>
            </a:r>
            <a:r>
              <a:rPr kumimoji="1" lang="zh-CN" altLang="en-US" sz="1400" b="1">
                <a:solidFill>
                  <a:srgbClr val="D60093"/>
                </a:solidFill>
                <a:latin typeface="宋体" charset="-122"/>
              </a:rPr>
              <a:t>的地址的高</a:t>
            </a:r>
            <a:r>
              <a:rPr kumimoji="1" lang="en-US" altLang="zh-CN" sz="1400" b="1">
                <a:solidFill>
                  <a:srgbClr val="D60093"/>
                </a:solidFill>
                <a:latin typeface="宋体" charset="-122"/>
              </a:rPr>
              <a:t>5</a:t>
            </a:r>
            <a:r>
              <a:rPr kumimoji="1" lang="zh-CN" altLang="en-US" sz="1400" b="1">
                <a:solidFill>
                  <a:srgbClr val="D60093"/>
                </a:solidFill>
                <a:latin typeface="宋体" charset="-122"/>
              </a:rPr>
              <a:t>位相同</a:t>
            </a:r>
            <a:r>
              <a:rPr kumimoji="1" lang="en-US" altLang="zh-CN" sz="1400" b="1">
                <a:solidFill>
                  <a:srgbClr val="D60093"/>
                </a:solidFill>
                <a:latin typeface="宋体" charset="-122"/>
              </a:rPr>
              <a:t>(</a:t>
            </a:r>
            <a:r>
              <a:rPr kumimoji="1" lang="zh-CN" altLang="en-US" sz="1400" b="1">
                <a:solidFill>
                  <a:srgbClr val="D60093"/>
                </a:solidFill>
                <a:latin typeface="宋体" charset="-122"/>
              </a:rPr>
              <a:t>同一个</a:t>
            </a:r>
            <a:r>
              <a:rPr kumimoji="1" lang="en-US" altLang="zh-CN" sz="1400" b="1">
                <a:solidFill>
                  <a:srgbClr val="D60093"/>
                </a:solidFill>
                <a:latin typeface="宋体" charset="-122"/>
              </a:rPr>
              <a:t>2K</a:t>
            </a:r>
            <a:r>
              <a:rPr kumimoji="1" lang="zh-CN" altLang="en-US" sz="1400" b="1">
                <a:solidFill>
                  <a:srgbClr val="D60093"/>
                </a:solidFill>
                <a:latin typeface="宋体" charset="-122"/>
              </a:rPr>
              <a:t>范围内</a:t>
            </a:r>
            <a:r>
              <a:rPr kumimoji="1" lang="en-US" altLang="zh-CN" sz="1400" b="1">
                <a:solidFill>
                  <a:srgbClr val="D60093"/>
                </a:solidFill>
                <a:latin typeface="宋体" charset="-122"/>
              </a:rPr>
              <a:t>)</a:t>
            </a:r>
            <a:r>
              <a:rPr kumimoji="1" lang="zh-CN" altLang="en-US" sz="1400" b="1">
                <a:solidFill>
                  <a:srgbClr val="D60093"/>
                </a:solidFill>
                <a:latin typeface="宋体" charset="-122"/>
              </a:rPr>
              <a:t>。</a:t>
            </a:r>
          </a:p>
          <a:p>
            <a:pPr eaLnBrk="0" hangingPunct="0"/>
            <a:r>
              <a:rPr kumimoji="1" lang="zh-CN" altLang="en-US" sz="1400" b="1">
                <a:solidFill>
                  <a:srgbClr val="D60093"/>
                </a:solidFill>
                <a:latin typeface="宋体" charset="-122"/>
              </a:rPr>
              <a:t>∴</a:t>
            </a:r>
            <a:r>
              <a:rPr kumimoji="1" lang="en-US" altLang="zh-CN" sz="1400" b="1">
                <a:solidFill>
                  <a:srgbClr val="D60093"/>
                </a:solidFill>
                <a:latin typeface="宋体" charset="-122"/>
              </a:rPr>
              <a:t>(PC)=0000 0010 0000 0000 B=0200H</a:t>
            </a:r>
          </a:p>
        </p:txBody>
      </p:sp>
      <p:grpSp>
        <p:nvGrpSpPr>
          <p:cNvPr id="2" name="Group 7"/>
          <p:cNvGrpSpPr>
            <a:grpSpLocks/>
          </p:cNvGrpSpPr>
          <p:nvPr/>
        </p:nvGrpSpPr>
        <p:grpSpPr bwMode="auto">
          <a:xfrm>
            <a:off x="5346055" y="764704"/>
            <a:ext cx="3573463" cy="2536825"/>
            <a:chOff x="3250" y="96"/>
            <a:chExt cx="2251" cy="1598"/>
          </a:xfrm>
        </p:grpSpPr>
        <p:sp>
          <p:nvSpPr>
            <p:cNvPr id="62472" name="Rectangle 8"/>
            <p:cNvSpPr>
              <a:spLocks noChangeArrowheads="1"/>
            </p:cNvSpPr>
            <p:nvPr/>
          </p:nvSpPr>
          <p:spPr bwMode="auto">
            <a:xfrm>
              <a:off x="4896" y="720"/>
              <a:ext cx="576" cy="288"/>
            </a:xfrm>
            <a:prstGeom prst="rect">
              <a:avLst/>
            </a:prstGeom>
            <a:solidFill>
              <a:srgbClr val="FFFFCC"/>
            </a:solidFill>
            <a:ln w="12700" cap="sq">
              <a:solidFill>
                <a:schemeClr val="tx1"/>
              </a:solidFill>
              <a:miter lim="800000"/>
              <a:headEnd type="none" w="sm" len="sm"/>
              <a:tailEnd type="none" w="sm" len="sm"/>
            </a:ln>
          </p:spPr>
          <p:txBody>
            <a:bodyPr anchor="ctr">
              <a:spAutoFit/>
            </a:bodyPr>
            <a:lstStyle/>
            <a:p>
              <a:endParaRPr lang="zh-CN" altLang="en-US"/>
            </a:p>
          </p:txBody>
        </p:sp>
        <p:sp>
          <p:nvSpPr>
            <p:cNvPr id="62473" name="Rectangle 9"/>
            <p:cNvSpPr>
              <a:spLocks noChangeArrowheads="1"/>
            </p:cNvSpPr>
            <p:nvPr/>
          </p:nvSpPr>
          <p:spPr bwMode="auto">
            <a:xfrm>
              <a:off x="3250" y="722"/>
              <a:ext cx="528" cy="288"/>
            </a:xfrm>
            <a:prstGeom prst="rect">
              <a:avLst/>
            </a:prstGeom>
            <a:solidFill>
              <a:srgbClr val="FFFFCC"/>
            </a:solid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62474" name="Rectangle 10"/>
            <p:cNvSpPr>
              <a:spLocks noChangeArrowheads="1"/>
            </p:cNvSpPr>
            <p:nvPr/>
          </p:nvSpPr>
          <p:spPr bwMode="auto">
            <a:xfrm>
              <a:off x="4234" y="995"/>
              <a:ext cx="565"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r>
                <a:rPr kumimoji="1" lang="en-US" altLang="zh-CN" sz="2200" b="1">
                  <a:solidFill>
                    <a:schemeClr val="bg1"/>
                  </a:solidFill>
                  <a:latin typeface="Times New Roman" pitchFamily="18" charset="0"/>
                </a:rPr>
                <a:t>01H</a:t>
              </a:r>
            </a:p>
            <a:p>
              <a:pPr eaLnBrk="0" hangingPunct="0"/>
              <a:r>
                <a:rPr kumimoji="1" lang="en-US" altLang="zh-CN" sz="2200" b="1">
                  <a:solidFill>
                    <a:schemeClr val="bg1"/>
                  </a:solidFill>
                  <a:latin typeface="Times New Roman" pitchFamily="18" charset="0"/>
                </a:rPr>
                <a:t>05H</a:t>
              </a:r>
            </a:p>
            <a:p>
              <a:pPr eaLnBrk="0" hangingPunct="0"/>
              <a:r>
                <a:rPr kumimoji="1" lang="en-US" altLang="zh-CN" sz="2200" b="1">
                  <a:solidFill>
                    <a:schemeClr val="bg1"/>
                  </a:solidFill>
                  <a:latin typeface="Times New Roman" pitchFamily="18" charset="0"/>
                </a:rPr>
                <a:t>/////////</a:t>
              </a:r>
            </a:p>
          </p:txBody>
        </p:sp>
        <p:sp>
          <p:nvSpPr>
            <p:cNvPr id="62475" name="Line 11"/>
            <p:cNvSpPr>
              <a:spLocks noChangeShapeType="1"/>
            </p:cNvSpPr>
            <p:nvPr/>
          </p:nvSpPr>
          <p:spPr bwMode="auto">
            <a:xfrm>
              <a:off x="4224" y="124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2476" name="Line 12"/>
            <p:cNvSpPr>
              <a:spLocks noChangeShapeType="1"/>
            </p:cNvSpPr>
            <p:nvPr/>
          </p:nvSpPr>
          <p:spPr bwMode="auto">
            <a:xfrm>
              <a:off x="4224" y="1488"/>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2477" name="Rectangle 13"/>
            <p:cNvSpPr>
              <a:spLocks noChangeArrowheads="1"/>
            </p:cNvSpPr>
            <p:nvPr/>
          </p:nvSpPr>
          <p:spPr bwMode="auto">
            <a:xfrm>
              <a:off x="3843" y="576"/>
              <a:ext cx="429" cy="1113"/>
            </a:xfrm>
            <a:prstGeom prst="rect">
              <a:avLst/>
            </a:prstGeom>
            <a:noFill/>
            <a:ln w="12700" cap="sq">
              <a:noFill/>
              <a:miter lim="800000"/>
              <a:headEnd type="none" w="sm" len="sm"/>
              <a:tailEnd type="none" w="sm" len="sm"/>
            </a:ln>
          </p:spPr>
          <p:txBody>
            <a:bodyPr wrap="none" anchor="ctr">
              <a:spAutoFit/>
            </a:bodyPr>
            <a:lstStyle/>
            <a:p>
              <a:pPr eaLnBrk="0" hangingPunct="0"/>
              <a:r>
                <a:rPr kumimoji="1" lang="en-US" altLang="zh-CN" sz="2200" b="1">
                  <a:solidFill>
                    <a:schemeClr val="tx2"/>
                  </a:solidFill>
                  <a:latin typeface="Times New Roman" pitchFamily="18" charset="0"/>
                </a:rPr>
                <a:t>64H</a:t>
              </a:r>
            </a:p>
            <a:p>
              <a:pPr eaLnBrk="0" hangingPunct="0"/>
              <a:r>
                <a:rPr kumimoji="1" lang="en-US" altLang="zh-CN" sz="2200" b="1">
                  <a:solidFill>
                    <a:schemeClr val="tx2"/>
                  </a:solidFill>
                  <a:latin typeface="Times New Roman" pitchFamily="18" charset="0"/>
                </a:rPr>
                <a:t>63H</a:t>
              </a:r>
            </a:p>
            <a:p>
              <a:pPr eaLnBrk="0" hangingPunct="0"/>
              <a:r>
                <a:rPr kumimoji="1" lang="en-US" altLang="zh-CN" sz="2200" b="1">
                  <a:solidFill>
                    <a:schemeClr val="tx2"/>
                  </a:solidFill>
                  <a:latin typeface="Times New Roman" pitchFamily="18" charset="0"/>
                </a:rPr>
                <a:t>62H</a:t>
              </a:r>
            </a:p>
            <a:p>
              <a:pPr eaLnBrk="0" hangingPunct="0"/>
              <a:r>
                <a:rPr kumimoji="1" lang="en-US" altLang="zh-CN" sz="2200" b="1">
                  <a:solidFill>
                    <a:schemeClr val="tx2"/>
                  </a:solidFill>
                  <a:latin typeface="Times New Roman" pitchFamily="18" charset="0"/>
                </a:rPr>
                <a:t>61H</a:t>
              </a:r>
            </a:p>
            <a:p>
              <a:pPr eaLnBrk="0" hangingPunct="0"/>
              <a:r>
                <a:rPr kumimoji="1" lang="en-US" altLang="zh-CN" sz="2200" b="1">
                  <a:solidFill>
                    <a:schemeClr val="tx2"/>
                  </a:solidFill>
                  <a:latin typeface="Times New Roman" pitchFamily="18" charset="0"/>
                </a:rPr>
                <a:t>60H</a:t>
              </a:r>
            </a:p>
          </p:txBody>
        </p:sp>
        <p:sp>
          <p:nvSpPr>
            <p:cNvPr id="62478" name="Rectangle 14"/>
            <p:cNvSpPr>
              <a:spLocks noChangeArrowheads="1"/>
            </p:cNvSpPr>
            <p:nvPr/>
          </p:nvSpPr>
          <p:spPr bwMode="auto">
            <a:xfrm>
              <a:off x="4234" y="309"/>
              <a:ext cx="564" cy="69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eaLnBrk="0" hangingPunct="0"/>
              <a:endParaRPr kumimoji="1" lang="en-US" altLang="zh-CN" sz="2200" b="1">
                <a:solidFill>
                  <a:schemeClr val="bg1"/>
                </a:solidFill>
                <a:latin typeface="Times New Roman" pitchFamily="18" charset="0"/>
              </a:endParaRPr>
            </a:p>
            <a:p>
              <a:pPr eaLnBrk="0" hangingPunct="0"/>
              <a:r>
                <a:rPr kumimoji="1" lang="en-US" altLang="zh-CN" sz="2200" b="1">
                  <a:solidFill>
                    <a:schemeClr val="bg1"/>
                  </a:solidFill>
                  <a:latin typeface="Times New Roman" pitchFamily="18" charset="0"/>
                </a:rPr>
                <a:t>          </a:t>
              </a:r>
            </a:p>
            <a:p>
              <a:pPr eaLnBrk="0" hangingPunct="0"/>
              <a:endParaRPr kumimoji="1" lang="en-US" altLang="zh-CN" sz="2200" b="1">
                <a:solidFill>
                  <a:schemeClr val="bg1"/>
                </a:solidFill>
                <a:latin typeface="Times New Roman" pitchFamily="18" charset="0"/>
              </a:endParaRPr>
            </a:p>
          </p:txBody>
        </p:sp>
        <p:sp>
          <p:nvSpPr>
            <p:cNvPr id="62479" name="Line 15"/>
            <p:cNvSpPr>
              <a:spLocks noChangeShapeType="1"/>
            </p:cNvSpPr>
            <p:nvPr/>
          </p:nvSpPr>
          <p:spPr bwMode="auto">
            <a:xfrm>
              <a:off x="4224" y="56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2480" name="Line 16"/>
            <p:cNvSpPr>
              <a:spLocks noChangeShapeType="1"/>
            </p:cNvSpPr>
            <p:nvPr/>
          </p:nvSpPr>
          <p:spPr bwMode="auto">
            <a:xfrm>
              <a:off x="4224" y="802"/>
              <a:ext cx="5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2481" name="Text Box 17"/>
            <p:cNvSpPr txBox="1">
              <a:spLocks noChangeArrowheads="1"/>
            </p:cNvSpPr>
            <p:nvPr/>
          </p:nvSpPr>
          <p:spPr bwMode="auto">
            <a:xfrm>
              <a:off x="4272" y="96"/>
              <a:ext cx="536"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RAM</a:t>
              </a:r>
            </a:p>
          </p:txBody>
        </p:sp>
        <p:sp>
          <p:nvSpPr>
            <p:cNvPr id="62482" name="Text Box 18"/>
            <p:cNvSpPr txBox="1">
              <a:spLocks noChangeArrowheads="1"/>
            </p:cNvSpPr>
            <p:nvPr/>
          </p:nvSpPr>
          <p:spPr bwMode="auto">
            <a:xfrm>
              <a:off x="4896" y="480"/>
              <a:ext cx="605" cy="48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solidFill>
                    <a:schemeClr val="tx2"/>
                  </a:solidFill>
                  <a:latin typeface="Times New Roman" pitchFamily="18" charset="0"/>
                </a:rPr>
                <a:t>PC</a:t>
              </a:r>
            </a:p>
            <a:p>
              <a:pPr algn="ctr" eaLnBrk="0" hangingPunct="0"/>
              <a:r>
                <a:rPr kumimoji="1" lang="en-US" altLang="zh-CN" sz="2200" b="1">
                  <a:solidFill>
                    <a:srgbClr val="FF0000"/>
                  </a:solidFill>
                  <a:latin typeface="Times New Roman" pitchFamily="18" charset="0"/>
                </a:rPr>
                <a:t>0200H</a:t>
              </a:r>
            </a:p>
          </p:txBody>
        </p:sp>
        <p:sp>
          <p:nvSpPr>
            <p:cNvPr id="62483" name="Text Box 19"/>
            <p:cNvSpPr txBox="1">
              <a:spLocks noChangeArrowheads="1"/>
            </p:cNvSpPr>
            <p:nvPr/>
          </p:nvSpPr>
          <p:spPr bwMode="auto">
            <a:xfrm>
              <a:off x="3271" y="487"/>
              <a:ext cx="429" cy="48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dirty="0">
                  <a:solidFill>
                    <a:schemeClr val="tx2"/>
                  </a:solidFill>
                  <a:latin typeface="Times New Roman" pitchFamily="18" charset="0"/>
                </a:rPr>
                <a:t>SP</a:t>
              </a:r>
            </a:p>
            <a:p>
              <a:pPr algn="ctr" eaLnBrk="0" hangingPunct="0"/>
              <a:r>
                <a:rPr kumimoji="1" lang="en-US" altLang="zh-CN" sz="2200" b="1" dirty="0">
                  <a:solidFill>
                    <a:srgbClr val="FF0000"/>
                  </a:solidFill>
                  <a:latin typeface="Times New Roman" pitchFamily="18" charset="0"/>
                </a:rPr>
                <a:t>62H</a:t>
              </a:r>
            </a:p>
          </p:txBody>
        </p:sp>
      </p:grpSp>
      <p:sp>
        <p:nvSpPr>
          <p:cNvPr id="829473" name="Line 33"/>
          <p:cNvSpPr>
            <a:spLocks noChangeShapeType="1"/>
          </p:cNvSpPr>
          <p:nvPr/>
        </p:nvSpPr>
        <p:spPr bwMode="auto">
          <a:xfrm flipV="1">
            <a:off x="5444480" y="3126904"/>
            <a:ext cx="533400" cy="457200"/>
          </a:xfrm>
          <a:prstGeom prst="line">
            <a:avLst/>
          </a:prstGeom>
          <a:noFill/>
          <a:ln w="57150" cap="sq">
            <a:solidFill>
              <a:schemeClr val="tx1"/>
            </a:solidFill>
            <a:round/>
            <a:headEnd type="none" w="sm" len="sm"/>
            <a:tailEnd type="arrow" w="sm" len="sm"/>
          </a:ln>
        </p:spPr>
        <p:txBody>
          <a:bodyPr anchor="ctr">
            <a:spAutoFit/>
          </a:bodyPr>
          <a:lstStyle/>
          <a:p>
            <a:endParaRPr lang="zh-CN" altLang="en-US"/>
          </a:p>
        </p:txBody>
      </p:sp>
      <p:pic>
        <p:nvPicPr>
          <p:cNvPr id="20" name="Picture 2" descr="c:\documents and settings\ibm\application data\360se6\User Data\temp\01300000323145123029807175635_s.jpg">
            <a:extLst>
              <a:ext uri="{FF2B5EF4-FFF2-40B4-BE49-F238E27FC236}">
                <a16:creationId xmlns:a16="http://schemas.microsoft.com/office/drawing/2014/main" id="{E90857D1-E692-4897-BDC9-001D014C3F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CEB64F63-744E-4EDE-AFF9-BD6680523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E27E437B-52E9-448D-8AED-6FDF1C4984A5}"/>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控制程序转移类指令</a:t>
            </a:r>
          </a:p>
        </p:txBody>
      </p:sp>
      <p:sp>
        <p:nvSpPr>
          <p:cNvPr id="23" name="Rectangle 2">
            <a:extLst>
              <a:ext uri="{FF2B5EF4-FFF2-40B4-BE49-F238E27FC236}">
                <a16:creationId xmlns:a16="http://schemas.microsoft.com/office/drawing/2014/main" id="{72C58E49-103B-4C45-9986-64D9FF12B50C}"/>
              </a:ext>
            </a:extLst>
          </p:cNvPr>
          <p:cNvSpPr txBox="1">
            <a:spLocks noChangeArrowheads="1"/>
          </p:cNvSpPr>
          <p:nvPr/>
        </p:nvSpPr>
        <p:spPr bwMode="auto">
          <a:xfrm>
            <a:off x="107504" y="652555"/>
            <a:ext cx="3006254" cy="4746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4</a:t>
            </a:r>
            <a:r>
              <a:rPr lang="zh-CN" altLang="en-US" sz="2400" b="1" kern="0" dirty="0">
                <a:solidFill>
                  <a:srgbClr val="FF0000"/>
                </a:solidFill>
              </a:rPr>
              <a:t>、 调用和返回指令</a:t>
            </a:r>
          </a:p>
        </p:txBody>
      </p:sp>
      <p:sp>
        <p:nvSpPr>
          <p:cNvPr id="24" name="日期占位符 3">
            <a:extLst>
              <a:ext uri="{FF2B5EF4-FFF2-40B4-BE49-F238E27FC236}">
                <a16:creationId xmlns:a16="http://schemas.microsoft.com/office/drawing/2014/main" id="{936A4A00-EE03-4943-B9E8-76DFA1276112}"/>
              </a:ext>
            </a:extLst>
          </p:cNvPr>
          <p:cNvSpPr txBox="1">
            <a:spLocks/>
          </p:cNvSpPr>
          <p:nvPr/>
        </p:nvSpPr>
        <p:spPr bwMode="auto">
          <a:xfrm>
            <a:off x="8865" y="6392252"/>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6269FC91-4169-4BEA-9CBB-DA686B0D7AB8}" type="datetime10">
              <a:rPr lang="zh-CN" altLang="en-US" smtClean="0">
                <a:ea typeface="宋体" charset="-122"/>
              </a:rPr>
              <a:pPr/>
              <a:t>10:24</a:t>
            </a:fld>
            <a:endParaRPr lang="en-US" altLang="zh-CN" dirty="0">
              <a:ea typeface="宋体" charset="-122"/>
            </a:endParaRPr>
          </a:p>
        </p:txBody>
      </p:sp>
      <p:sp>
        <p:nvSpPr>
          <p:cNvPr id="25" name="灯片编号占位符 5">
            <a:extLst>
              <a:ext uri="{FF2B5EF4-FFF2-40B4-BE49-F238E27FC236}">
                <a16:creationId xmlns:a16="http://schemas.microsoft.com/office/drawing/2014/main" id="{A6FE4A37-913C-4111-8FE7-E8D38A99427E}"/>
              </a:ext>
            </a:extLst>
          </p:cNvPr>
          <p:cNvSpPr txBox="1">
            <a:spLocks/>
          </p:cNvSpPr>
          <p:nvPr/>
        </p:nvSpPr>
        <p:spPr bwMode="auto">
          <a:xfrm>
            <a:off x="7153935" y="637356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E8C59A3-430B-4B49-94A8-FFDB13DBDA7B}" type="slidenum">
              <a:rPr lang="en-US" altLang="zh-CN" smtClean="0">
                <a:ea typeface="宋体" charset="-122"/>
              </a:rPr>
              <a:pPr/>
              <a:t>125</a:t>
            </a:fld>
            <a:endParaRPr lang="en-US" altLang="zh-CN">
              <a:ea typeface="宋体" charset="-122"/>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82944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829445"/>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829473"/>
                                        </p:tgtEl>
                                        <p:attrNameLst>
                                          <p:attrName>style.visibility</p:attrName>
                                        </p:attrNameLst>
                                      </p:cBhvr>
                                      <p:to>
                                        <p:strVal val="visible"/>
                                      </p:to>
                                    </p:set>
                                  </p:childTnLst>
                                </p:cTn>
                              </p:par>
                            </p:childTnLst>
                          </p:cTn>
                        </p:par>
                        <p:par>
                          <p:cTn id="13" fill="hold">
                            <p:stCondLst>
                              <p:cond delay="4500"/>
                            </p:stCondLst>
                            <p:childTnLst>
                              <p:par>
                                <p:cTn id="14" presetID="1" presetClass="entr" presetSubtype="0" fill="hold" nodeType="afterEffect">
                                  <p:stCondLst>
                                    <p:cond delay="100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2" grpId="0" autoUpdateAnimBg="0"/>
      <p:bldP spid="829445" grpId="0" animBg="1" autoUpdateAnimBg="0"/>
      <p:bldP spid="82947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3.3.5 </a:t>
            </a:r>
            <a:r>
              <a:rPr lang="zh-CN" altLang="en-US" dirty="0">
                <a:solidFill>
                  <a:schemeClr val="bg1"/>
                </a:solidFill>
                <a:latin typeface="黑体" panose="02010609060101010101" pitchFamily="49" charset="-122"/>
                <a:ea typeface="黑体" panose="02010609060101010101" pitchFamily="49" charset="-122"/>
              </a:rPr>
              <a:t>位操作（布尔处理）类指令</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spTree>
  </p:cSld>
  <p:clrMapOvr>
    <a:masterClrMapping/>
  </p:clrMapOvr>
  <p:transition>
    <p:cut thruBlk="1"/>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p>
            <a:fld id="{B0740109-7001-43F0-B3A5-32AE80B47F3D}" type="datetime10">
              <a:rPr lang="zh-CN" altLang="en-US" smtClean="0">
                <a:ea typeface="宋体" charset="-122"/>
              </a:rPr>
              <a:pPr/>
              <a:t>10:24</a:t>
            </a:fld>
            <a:endParaRPr lang="en-US" altLang="zh-CN">
              <a:ea typeface="宋体" charset="-122"/>
            </a:endParaRPr>
          </a:p>
        </p:txBody>
      </p:sp>
      <p:sp>
        <p:nvSpPr>
          <p:cNvPr id="34819" name="灯片编号占位符 5"/>
          <p:cNvSpPr>
            <a:spLocks noGrp="1"/>
          </p:cNvSpPr>
          <p:nvPr>
            <p:ph type="sldNum" sz="quarter" idx="12"/>
          </p:nvPr>
        </p:nvSpPr>
        <p:spPr>
          <a:noFill/>
        </p:spPr>
        <p:txBody>
          <a:bodyPr/>
          <a:lstStyle/>
          <a:p>
            <a:fld id="{0739656F-BB29-4CE0-A1DD-F07DF51AEA15}" type="slidenum">
              <a:rPr lang="en-US" altLang="zh-CN" smtClean="0">
                <a:ea typeface="宋体" charset="-122"/>
              </a:rPr>
              <a:pPr/>
              <a:t>127</a:t>
            </a:fld>
            <a:endParaRPr lang="en-US" altLang="zh-CN">
              <a:ea typeface="宋体" charset="-122"/>
            </a:endParaRPr>
          </a:p>
        </p:txBody>
      </p:sp>
      <p:pic>
        <p:nvPicPr>
          <p:cNvPr id="6" name="Picture 3">
            <a:extLst>
              <a:ext uri="{FF2B5EF4-FFF2-40B4-BE49-F238E27FC236}">
                <a16:creationId xmlns:a16="http://schemas.microsoft.com/office/drawing/2014/main" id="{22E3BE12-AB3A-476A-AED4-145D7923A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documents and settings\ibm\application data\360se6\User Data\temp\01300000323145123029807175635_s.jpg">
            <a:extLst>
              <a:ext uri="{FF2B5EF4-FFF2-40B4-BE49-F238E27FC236}">
                <a16:creationId xmlns:a16="http://schemas.microsoft.com/office/drawing/2014/main" id="{156F423D-38A7-4153-9451-4AFD2FACC7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a:extLst>
              <a:ext uri="{FF2B5EF4-FFF2-40B4-BE49-F238E27FC236}">
                <a16:creationId xmlns:a16="http://schemas.microsoft.com/office/drawing/2014/main" id="{2A4F54A6-71A8-4C60-87A6-145924D52201}"/>
              </a:ext>
            </a:extLst>
          </p:cNvPr>
          <p:cNvPicPr>
            <a:picLocks noChangeAspect="1"/>
          </p:cNvPicPr>
          <p:nvPr/>
        </p:nvPicPr>
        <p:blipFill>
          <a:blip r:embed="rId5" cstate="print"/>
          <a:stretch>
            <a:fillRect/>
          </a:stretch>
        </p:blipFill>
        <p:spPr>
          <a:xfrm>
            <a:off x="89756" y="1106476"/>
            <a:ext cx="3566427" cy="5060162"/>
          </a:xfrm>
          <a:prstGeom prst="rect">
            <a:avLst/>
          </a:prstGeom>
          <a:noFill/>
          <a:ln w="9525">
            <a:noFill/>
          </a:ln>
        </p:spPr>
      </p:pic>
      <p:sp>
        <p:nvSpPr>
          <p:cNvPr id="14" name="Rectangle 2">
            <a:extLst>
              <a:ext uri="{FF2B5EF4-FFF2-40B4-BE49-F238E27FC236}">
                <a16:creationId xmlns:a16="http://schemas.microsoft.com/office/drawing/2014/main" id="{434705B2-E47F-46D4-B803-DAE4ECB0708F}"/>
              </a:ext>
            </a:extLst>
          </p:cNvPr>
          <p:cNvSpPr>
            <a:spLocks noGrp="1" noChangeArrowheads="1"/>
          </p:cNvSpPr>
          <p:nvPr>
            <p:ph type="title"/>
          </p:nvPr>
        </p:nvSpPr>
        <p:spPr>
          <a:xfrm>
            <a:off x="4256111" y="5976138"/>
            <a:ext cx="3735637" cy="381000"/>
          </a:xfrm>
          <a:solidFill>
            <a:srgbClr val="CCCCFF"/>
          </a:solidFill>
        </p:spPr>
        <p:txBody>
          <a:bodyPr/>
          <a:lstStyle/>
          <a:p>
            <a:r>
              <a:rPr lang="zh-CN" altLang="en-US" sz="1900" b="1" dirty="0">
                <a:solidFill>
                  <a:schemeClr val="tx1"/>
                </a:solidFill>
              </a:rPr>
              <a:t>表</a:t>
            </a:r>
            <a:r>
              <a:rPr lang="en-US" altLang="zh-CN" sz="1900" b="1" dirty="0">
                <a:solidFill>
                  <a:schemeClr val="tx1"/>
                </a:solidFill>
              </a:rPr>
              <a:t>2-7   </a:t>
            </a:r>
            <a:r>
              <a:rPr lang="zh-CN" altLang="en-US" sz="1900" b="1" dirty="0">
                <a:solidFill>
                  <a:schemeClr val="tx1"/>
                </a:solidFill>
              </a:rPr>
              <a:t>特殊功能寄存器地址表</a:t>
            </a:r>
          </a:p>
        </p:txBody>
      </p:sp>
      <p:pic>
        <p:nvPicPr>
          <p:cNvPr id="11" name="Picture 1">
            <a:extLst>
              <a:ext uri="{FF2B5EF4-FFF2-40B4-BE49-F238E27FC236}">
                <a16:creationId xmlns:a16="http://schemas.microsoft.com/office/drawing/2014/main" id="{3814BAB9-7AEE-413F-8667-12D4C0264E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7178" y="1780359"/>
            <a:ext cx="4813504" cy="4091904"/>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2" name="Object 1029">
            <a:extLst>
              <a:ext uri="{FF2B5EF4-FFF2-40B4-BE49-F238E27FC236}">
                <a16:creationId xmlns:a16="http://schemas.microsoft.com/office/drawing/2014/main" id="{4C2AD3AA-B09A-4043-AFF2-A1D052700BBE}"/>
              </a:ext>
            </a:extLst>
          </p:cNvPr>
          <p:cNvGraphicFramePr>
            <a:graphicFrameLocks noChangeAspect="1"/>
          </p:cNvGraphicFramePr>
          <p:nvPr/>
        </p:nvGraphicFramePr>
        <p:xfrm>
          <a:off x="758366" y="1915138"/>
          <a:ext cx="2571750" cy="2943225"/>
        </p:xfrm>
        <a:graphic>
          <a:graphicData uri="http://schemas.openxmlformats.org/presentationml/2006/ole">
            <mc:AlternateContent xmlns:mc="http://schemas.openxmlformats.org/markup-compatibility/2006">
              <mc:Choice xmlns:v="urn:schemas-microsoft-com:vml" Requires="v">
                <p:oleObj spid="_x0000_s3075" name="位图图像" r:id="rId7" imgW="2838846" imgH="3247619" progId="Paint.Picture">
                  <p:embed/>
                </p:oleObj>
              </mc:Choice>
              <mc:Fallback>
                <p:oleObj name="位图图像" r:id="rId7" imgW="2838846" imgH="3247619" progId="Paint.Picture">
                  <p:embed/>
                  <p:pic>
                    <p:nvPicPr>
                      <p:cNvPr id="12" name="Object 1029">
                        <a:extLst>
                          <a:ext uri="{FF2B5EF4-FFF2-40B4-BE49-F238E27FC236}">
                            <a16:creationId xmlns:a16="http://schemas.microsoft.com/office/drawing/2014/main" id="{4C2AD3AA-B09A-4043-AFF2-A1D052700B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366" y="1915138"/>
                        <a:ext cx="2571750" cy="2943225"/>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标题 1">
            <a:extLst>
              <a:ext uri="{FF2B5EF4-FFF2-40B4-BE49-F238E27FC236}">
                <a16:creationId xmlns:a16="http://schemas.microsoft.com/office/drawing/2014/main" id="{1C5E80B1-6EB2-4774-BDB8-5B3B2DA85118}"/>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sp>
        <p:nvSpPr>
          <p:cNvPr id="2" name="矩形 1">
            <a:extLst>
              <a:ext uri="{FF2B5EF4-FFF2-40B4-BE49-F238E27FC236}">
                <a16:creationId xmlns:a16="http://schemas.microsoft.com/office/drawing/2014/main" id="{A8940C38-1B76-4D91-9013-C89DE552AD21}"/>
              </a:ext>
            </a:extLst>
          </p:cNvPr>
          <p:cNvSpPr/>
          <p:nvPr/>
        </p:nvSpPr>
        <p:spPr>
          <a:xfrm>
            <a:off x="1278971" y="697698"/>
            <a:ext cx="1585431" cy="461665"/>
          </a:xfrm>
          <a:prstGeom prst="rect">
            <a:avLst/>
          </a:prstGeom>
        </p:spPr>
        <p:txBody>
          <a:bodyPr wrap="square">
            <a:spAutoFit/>
          </a:bodyPr>
          <a:lstStyle/>
          <a:p>
            <a:r>
              <a:rPr kumimoji="1" lang="zh-CN" altLang="en-US" sz="2400" b="1" dirty="0">
                <a:solidFill>
                  <a:srgbClr val="FF0000"/>
                </a:solidFill>
                <a:latin typeface="Times New Roman" pitchFamily="18" charset="0"/>
              </a:rPr>
              <a:t>位寻址区</a:t>
            </a:r>
            <a:r>
              <a:rPr kumimoji="1" lang="en-US" altLang="zh-CN" sz="2400" b="1" dirty="0">
                <a:solidFill>
                  <a:srgbClr val="FF0000"/>
                </a:solidFill>
                <a:latin typeface="Times New Roman" pitchFamily="18" charset="0"/>
              </a:rPr>
              <a:t>1</a:t>
            </a:r>
            <a:endParaRPr lang="zh-CN" altLang="en-US" sz="2400" dirty="0"/>
          </a:p>
        </p:txBody>
      </p:sp>
      <p:sp>
        <p:nvSpPr>
          <p:cNvPr id="16" name="矩形 15">
            <a:extLst>
              <a:ext uri="{FF2B5EF4-FFF2-40B4-BE49-F238E27FC236}">
                <a16:creationId xmlns:a16="http://schemas.microsoft.com/office/drawing/2014/main" id="{31DD8194-3BA7-444F-8D8D-948D36C6AD91}"/>
              </a:ext>
            </a:extLst>
          </p:cNvPr>
          <p:cNvSpPr/>
          <p:nvPr/>
        </p:nvSpPr>
        <p:spPr>
          <a:xfrm>
            <a:off x="5105298" y="710763"/>
            <a:ext cx="1585431" cy="461665"/>
          </a:xfrm>
          <a:prstGeom prst="rect">
            <a:avLst/>
          </a:prstGeom>
        </p:spPr>
        <p:txBody>
          <a:bodyPr wrap="square">
            <a:spAutoFit/>
          </a:bodyPr>
          <a:lstStyle/>
          <a:p>
            <a:r>
              <a:rPr kumimoji="1" lang="zh-CN" altLang="en-US" sz="2400" b="1" dirty="0">
                <a:solidFill>
                  <a:srgbClr val="FF0000"/>
                </a:solidFill>
                <a:latin typeface="Times New Roman" pitchFamily="18" charset="0"/>
              </a:rPr>
              <a:t>位寻址区</a:t>
            </a:r>
            <a:r>
              <a:rPr kumimoji="1" lang="en-US" altLang="zh-CN" sz="2400" b="1" dirty="0">
                <a:solidFill>
                  <a:srgbClr val="FF0000"/>
                </a:solidFill>
                <a:latin typeface="Times New Roman" pitchFamily="18" charset="0"/>
              </a:rPr>
              <a:t>2</a:t>
            </a:r>
            <a:endParaRPr lang="zh-CN" altLang="en-US" sz="2400" dirty="0"/>
          </a:p>
        </p:txBody>
      </p:sp>
    </p:spTree>
  </p:cSld>
  <p:clrMapOvr>
    <a:masterClrMapping/>
  </p:clrMapOvr>
  <p:transition>
    <p:cut thruBlk="1"/>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128</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sp>
        <p:nvSpPr>
          <p:cNvPr id="13" name="矩形 12">
            <a:extLst>
              <a:ext uri="{FF2B5EF4-FFF2-40B4-BE49-F238E27FC236}">
                <a16:creationId xmlns:a16="http://schemas.microsoft.com/office/drawing/2014/main" id="{285F683F-653D-499E-9E26-F54DC36DF502}"/>
              </a:ext>
            </a:extLst>
          </p:cNvPr>
          <p:cNvSpPr/>
          <p:nvPr/>
        </p:nvSpPr>
        <p:spPr>
          <a:xfrm>
            <a:off x="5484191" y="1193967"/>
            <a:ext cx="108098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endParaRPr lang="zh-CN" altLang="en-US" dirty="0">
              <a:solidFill>
                <a:srgbClr val="3333FF"/>
              </a:solidFill>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5">
            <a:extLst>
              <a:ext uri="{FF2B5EF4-FFF2-40B4-BE49-F238E27FC236}">
                <a16:creationId xmlns:a16="http://schemas.microsoft.com/office/drawing/2014/main" id="{BB81CACF-C023-45AA-B05D-63B1872C8F54}"/>
              </a:ext>
            </a:extLst>
          </p:cNvPr>
          <p:cNvSpPr/>
          <p:nvPr/>
        </p:nvSpPr>
        <p:spPr>
          <a:xfrm>
            <a:off x="680965" y="2020319"/>
            <a:ext cx="212500" cy="3568185"/>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7" name="Rectangle 4">
            <a:extLst>
              <a:ext uri="{FF2B5EF4-FFF2-40B4-BE49-F238E27FC236}">
                <a16:creationId xmlns:a16="http://schemas.microsoft.com/office/drawing/2014/main" id="{5CD8F11A-49DD-4671-A49E-ED616E5531BC}"/>
              </a:ext>
            </a:extLst>
          </p:cNvPr>
          <p:cNvSpPr txBox="1">
            <a:spLocks noChangeArrowheads="1"/>
          </p:cNvSpPr>
          <p:nvPr/>
        </p:nvSpPr>
        <p:spPr bwMode="auto">
          <a:xfrm>
            <a:off x="7920060" y="1688122"/>
            <a:ext cx="8091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2</a:t>
            </a:r>
            <a:r>
              <a:rPr lang="zh-CN" altLang="en-US" sz="2400" b="1" kern="0" dirty="0">
                <a:solidFill>
                  <a:schemeClr val="tx1"/>
                </a:solidFill>
              </a:rPr>
              <a:t>条</a:t>
            </a:r>
          </a:p>
        </p:txBody>
      </p:sp>
      <p:sp>
        <p:nvSpPr>
          <p:cNvPr id="18" name="Rectangle 2">
            <a:extLst>
              <a:ext uri="{FF2B5EF4-FFF2-40B4-BE49-F238E27FC236}">
                <a16:creationId xmlns:a16="http://schemas.microsoft.com/office/drawing/2014/main" id="{1482D45F-1443-4CBA-B65B-E77C038D1856}"/>
              </a:ext>
            </a:extLst>
          </p:cNvPr>
          <p:cNvSpPr txBox="1">
            <a:spLocks noChangeArrowheads="1"/>
          </p:cNvSpPr>
          <p:nvPr/>
        </p:nvSpPr>
        <p:spPr bwMode="auto">
          <a:xfrm>
            <a:off x="103795" y="2832625"/>
            <a:ext cx="399267" cy="194357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位操作类指令</a:t>
            </a:r>
          </a:p>
        </p:txBody>
      </p:sp>
      <p:sp>
        <p:nvSpPr>
          <p:cNvPr id="24" name="Rectangle 4">
            <a:extLst>
              <a:ext uri="{FF2B5EF4-FFF2-40B4-BE49-F238E27FC236}">
                <a16:creationId xmlns:a16="http://schemas.microsoft.com/office/drawing/2014/main" id="{879B8836-E844-4F35-98C7-17F5854B6998}"/>
              </a:ext>
            </a:extLst>
          </p:cNvPr>
          <p:cNvSpPr txBox="1">
            <a:spLocks noChangeArrowheads="1"/>
          </p:cNvSpPr>
          <p:nvPr/>
        </p:nvSpPr>
        <p:spPr bwMode="auto">
          <a:xfrm>
            <a:off x="1043559" y="1700586"/>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位数传送指令</a:t>
            </a:r>
          </a:p>
        </p:txBody>
      </p:sp>
      <p:sp>
        <p:nvSpPr>
          <p:cNvPr id="25" name="Rectangle 4">
            <a:extLst>
              <a:ext uri="{FF2B5EF4-FFF2-40B4-BE49-F238E27FC236}">
                <a16:creationId xmlns:a16="http://schemas.microsoft.com/office/drawing/2014/main" id="{AB99E421-2525-45F8-9952-4AA3815CC170}"/>
              </a:ext>
            </a:extLst>
          </p:cNvPr>
          <p:cNvSpPr txBox="1">
            <a:spLocks noChangeArrowheads="1"/>
          </p:cNvSpPr>
          <p:nvPr/>
        </p:nvSpPr>
        <p:spPr bwMode="auto">
          <a:xfrm>
            <a:off x="1043559" y="2204659"/>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位修正指令</a:t>
            </a:r>
          </a:p>
        </p:txBody>
      </p:sp>
      <p:sp>
        <p:nvSpPr>
          <p:cNvPr id="26" name="Rectangle 4">
            <a:extLst>
              <a:ext uri="{FF2B5EF4-FFF2-40B4-BE49-F238E27FC236}">
                <a16:creationId xmlns:a16="http://schemas.microsoft.com/office/drawing/2014/main" id="{09CC54E3-8B03-4EDE-A934-4FC6297C4B37}"/>
              </a:ext>
            </a:extLst>
          </p:cNvPr>
          <p:cNvSpPr txBox="1">
            <a:spLocks noChangeArrowheads="1"/>
          </p:cNvSpPr>
          <p:nvPr/>
        </p:nvSpPr>
        <p:spPr bwMode="auto">
          <a:xfrm>
            <a:off x="7877658" y="2235945"/>
            <a:ext cx="8091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6</a:t>
            </a:r>
            <a:r>
              <a:rPr lang="zh-CN" altLang="en-US" sz="2400" b="1" kern="0" dirty="0">
                <a:solidFill>
                  <a:srgbClr val="3333FF"/>
                </a:solidFill>
              </a:rPr>
              <a:t>条</a:t>
            </a:r>
          </a:p>
        </p:txBody>
      </p:sp>
      <p:sp>
        <p:nvSpPr>
          <p:cNvPr id="28" name="Rectangle 4">
            <a:extLst>
              <a:ext uri="{FF2B5EF4-FFF2-40B4-BE49-F238E27FC236}">
                <a16:creationId xmlns:a16="http://schemas.microsoft.com/office/drawing/2014/main" id="{BBBAB4C9-FDF0-4C2E-8902-901779E26611}"/>
              </a:ext>
            </a:extLst>
          </p:cNvPr>
          <p:cNvSpPr txBox="1">
            <a:spLocks noChangeArrowheads="1"/>
          </p:cNvSpPr>
          <p:nvPr/>
        </p:nvSpPr>
        <p:spPr bwMode="auto">
          <a:xfrm>
            <a:off x="7920060" y="2788816"/>
            <a:ext cx="73711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rPr>
              <a:t>4</a:t>
            </a:r>
            <a:r>
              <a:rPr lang="zh-CN" altLang="en-US" sz="2400" b="1" kern="0" dirty="0">
                <a:solidFill>
                  <a:srgbClr val="00B050"/>
                </a:solidFill>
              </a:rPr>
              <a:t>条</a:t>
            </a:r>
          </a:p>
        </p:txBody>
      </p:sp>
      <p:sp>
        <p:nvSpPr>
          <p:cNvPr id="29" name="Rectangle 4">
            <a:extLst>
              <a:ext uri="{FF2B5EF4-FFF2-40B4-BE49-F238E27FC236}">
                <a16:creationId xmlns:a16="http://schemas.microsoft.com/office/drawing/2014/main" id="{BE1204B5-113C-4368-9A98-4563E3D33289}"/>
              </a:ext>
            </a:extLst>
          </p:cNvPr>
          <p:cNvSpPr txBox="1">
            <a:spLocks noChangeArrowheads="1"/>
          </p:cNvSpPr>
          <p:nvPr/>
        </p:nvSpPr>
        <p:spPr bwMode="auto">
          <a:xfrm>
            <a:off x="1097721" y="5037861"/>
            <a:ext cx="608069" cy="3039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5</a:t>
            </a:r>
            <a:r>
              <a:rPr lang="zh-CN" altLang="en-US" sz="1600" b="1" kern="0" dirty="0">
                <a:solidFill>
                  <a:schemeClr val="tx1"/>
                </a:solidFill>
              </a:rPr>
              <a:t>条</a:t>
            </a:r>
          </a:p>
        </p:txBody>
      </p:sp>
      <p:sp>
        <p:nvSpPr>
          <p:cNvPr id="30" name="AutoShape 5">
            <a:extLst>
              <a:ext uri="{FF2B5EF4-FFF2-40B4-BE49-F238E27FC236}">
                <a16:creationId xmlns:a16="http://schemas.microsoft.com/office/drawing/2014/main" id="{376D3DDE-5223-4CF1-BF50-2C5AEF2B4C4E}"/>
              </a:ext>
            </a:extLst>
          </p:cNvPr>
          <p:cNvSpPr/>
          <p:nvPr/>
        </p:nvSpPr>
        <p:spPr>
          <a:xfrm>
            <a:off x="1764521" y="3827851"/>
            <a:ext cx="109318" cy="124052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1" name="Rectangle 4">
            <a:extLst>
              <a:ext uri="{FF2B5EF4-FFF2-40B4-BE49-F238E27FC236}">
                <a16:creationId xmlns:a16="http://schemas.microsoft.com/office/drawing/2014/main" id="{736BFDE1-FB49-4C41-90F6-1C1B03144737}"/>
              </a:ext>
            </a:extLst>
          </p:cNvPr>
          <p:cNvSpPr txBox="1">
            <a:spLocks noChangeArrowheads="1"/>
          </p:cNvSpPr>
          <p:nvPr/>
        </p:nvSpPr>
        <p:spPr bwMode="auto">
          <a:xfrm>
            <a:off x="1071368" y="3754463"/>
            <a:ext cx="736159" cy="128306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位条件转移类指令</a:t>
            </a:r>
          </a:p>
        </p:txBody>
      </p:sp>
      <p:sp>
        <p:nvSpPr>
          <p:cNvPr id="39" name="Rectangle 4">
            <a:extLst>
              <a:ext uri="{FF2B5EF4-FFF2-40B4-BE49-F238E27FC236}">
                <a16:creationId xmlns:a16="http://schemas.microsoft.com/office/drawing/2014/main" id="{484D7E8D-22A4-451F-98CB-DC7A314B0F57}"/>
              </a:ext>
            </a:extLst>
          </p:cNvPr>
          <p:cNvSpPr txBox="1">
            <a:spLocks noChangeArrowheads="1"/>
          </p:cNvSpPr>
          <p:nvPr/>
        </p:nvSpPr>
        <p:spPr bwMode="auto">
          <a:xfrm>
            <a:off x="5244179" y="1688122"/>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40" name="Rectangle 4">
            <a:extLst>
              <a:ext uri="{FF2B5EF4-FFF2-40B4-BE49-F238E27FC236}">
                <a16:creationId xmlns:a16="http://schemas.microsoft.com/office/drawing/2014/main" id="{5C60DBC9-F99B-4B9E-87BB-A1B65A79C2E2}"/>
              </a:ext>
            </a:extLst>
          </p:cNvPr>
          <p:cNvSpPr txBox="1">
            <a:spLocks noChangeArrowheads="1"/>
          </p:cNvSpPr>
          <p:nvPr/>
        </p:nvSpPr>
        <p:spPr bwMode="auto">
          <a:xfrm>
            <a:off x="5164096" y="2204658"/>
            <a:ext cx="269403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rPr>
              <a:t>CLR </a:t>
            </a:r>
            <a:r>
              <a:rPr lang="zh-CN" altLang="en-US" sz="2000" b="1" kern="0" dirty="0">
                <a:solidFill>
                  <a:srgbClr val="3333FF"/>
                </a:solidFill>
              </a:rPr>
              <a:t>、</a:t>
            </a:r>
            <a:r>
              <a:rPr lang="en-US" altLang="zh-CN" sz="2000" b="1" kern="0" dirty="0">
                <a:solidFill>
                  <a:srgbClr val="3333FF"/>
                </a:solidFill>
              </a:rPr>
              <a:t> SETB</a:t>
            </a:r>
            <a:r>
              <a:rPr lang="zh-CN" altLang="en-US" sz="2000" b="1" kern="0" dirty="0">
                <a:solidFill>
                  <a:srgbClr val="3333FF"/>
                </a:solidFill>
              </a:rPr>
              <a:t>、</a:t>
            </a:r>
            <a:r>
              <a:rPr lang="en-US" altLang="zh-CN" sz="2000" b="1" kern="0" dirty="0">
                <a:solidFill>
                  <a:srgbClr val="3333FF"/>
                </a:solidFill>
              </a:rPr>
              <a:t>CPL</a:t>
            </a:r>
            <a:endParaRPr lang="zh-CN" altLang="en-US" sz="2000" b="1" kern="0" dirty="0">
              <a:solidFill>
                <a:srgbClr val="3333FF"/>
              </a:solidFill>
            </a:endParaRPr>
          </a:p>
        </p:txBody>
      </p:sp>
      <p:sp>
        <p:nvSpPr>
          <p:cNvPr id="41" name="Rectangle 4">
            <a:extLst>
              <a:ext uri="{FF2B5EF4-FFF2-40B4-BE49-F238E27FC236}">
                <a16:creationId xmlns:a16="http://schemas.microsoft.com/office/drawing/2014/main" id="{DC5CC848-4CB9-4FDE-B4B4-C1E5F3E831CD}"/>
              </a:ext>
            </a:extLst>
          </p:cNvPr>
          <p:cNvSpPr txBox="1">
            <a:spLocks noChangeArrowheads="1"/>
          </p:cNvSpPr>
          <p:nvPr/>
        </p:nvSpPr>
        <p:spPr bwMode="auto">
          <a:xfrm>
            <a:off x="5244179" y="2772428"/>
            <a:ext cx="171508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00B050"/>
                </a:solidFill>
              </a:rPr>
              <a:t>ANL</a:t>
            </a:r>
            <a:r>
              <a:rPr lang="zh-CN" altLang="en-US" sz="2000" b="1" kern="0" dirty="0">
                <a:solidFill>
                  <a:srgbClr val="00B050"/>
                </a:solidFill>
              </a:rPr>
              <a:t>、</a:t>
            </a:r>
            <a:r>
              <a:rPr lang="en-US" altLang="zh-CN" sz="2000" b="1" kern="0" dirty="0">
                <a:solidFill>
                  <a:srgbClr val="00B050"/>
                </a:solidFill>
              </a:rPr>
              <a:t>ORL</a:t>
            </a:r>
            <a:endParaRPr lang="zh-CN" altLang="en-US" sz="2000" b="1" kern="0" dirty="0">
              <a:solidFill>
                <a:srgbClr val="00B050"/>
              </a:solidFill>
            </a:endParaRPr>
          </a:p>
        </p:txBody>
      </p:sp>
      <p:sp>
        <p:nvSpPr>
          <p:cNvPr id="42" name="Rectangle 4">
            <a:extLst>
              <a:ext uri="{FF2B5EF4-FFF2-40B4-BE49-F238E27FC236}">
                <a16:creationId xmlns:a16="http://schemas.microsoft.com/office/drawing/2014/main" id="{9D146C01-F3D2-4AAC-8C4B-003801E8F452}"/>
              </a:ext>
            </a:extLst>
          </p:cNvPr>
          <p:cNvSpPr txBox="1">
            <a:spLocks noChangeArrowheads="1"/>
          </p:cNvSpPr>
          <p:nvPr/>
        </p:nvSpPr>
        <p:spPr bwMode="auto">
          <a:xfrm>
            <a:off x="5267404" y="4824587"/>
            <a:ext cx="826115"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FF0000"/>
                </a:solidFill>
              </a:rPr>
              <a:t>JBC</a:t>
            </a:r>
            <a:endParaRPr lang="zh-CN" altLang="en-US" sz="2000" b="1" kern="0" dirty="0">
              <a:solidFill>
                <a:srgbClr val="FF0000"/>
              </a:solidFill>
            </a:endParaRPr>
          </a:p>
        </p:txBody>
      </p:sp>
      <p:sp>
        <p:nvSpPr>
          <p:cNvPr id="47" name="Rectangle 4">
            <a:extLst>
              <a:ext uri="{FF2B5EF4-FFF2-40B4-BE49-F238E27FC236}">
                <a16:creationId xmlns:a16="http://schemas.microsoft.com/office/drawing/2014/main" id="{D3FEF7E2-B572-489F-95F2-2410B2104CFF}"/>
              </a:ext>
            </a:extLst>
          </p:cNvPr>
          <p:cNvSpPr txBox="1">
            <a:spLocks noChangeArrowheads="1"/>
          </p:cNvSpPr>
          <p:nvPr/>
        </p:nvSpPr>
        <p:spPr bwMode="auto">
          <a:xfrm>
            <a:off x="1043559" y="2745870"/>
            <a:ext cx="2253036"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B050"/>
                </a:solidFill>
              </a:rPr>
              <a:t>位逻辑运算指令</a:t>
            </a:r>
          </a:p>
        </p:txBody>
      </p:sp>
      <p:sp>
        <p:nvSpPr>
          <p:cNvPr id="48" name="Rectangle 4">
            <a:extLst>
              <a:ext uri="{FF2B5EF4-FFF2-40B4-BE49-F238E27FC236}">
                <a16:creationId xmlns:a16="http://schemas.microsoft.com/office/drawing/2014/main" id="{7A3FD6CE-BD0E-477C-839F-B2B8CCABFDE0}"/>
              </a:ext>
            </a:extLst>
          </p:cNvPr>
          <p:cNvSpPr txBox="1">
            <a:spLocks noChangeArrowheads="1"/>
          </p:cNvSpPr>
          <p:nvPr/>
        </p:nvSpPr>
        <p:spPr bwMode="auto">
          <a:xfrm>
            <a:off x="1905480" y="3616531"/>
            <a:ext cx="36595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判断布尔累加器</a:t>
            </a:r>
            <a:r>
              <a:rPr lang="en-US" altLang="zh-CN" sz="2000" b="1" kern="0" dirty="0">
                <a:solidFill>
                  <a:srgbClr val="FF0000"/>
                </a:solidFill>
              </a:rPr>
              <a:t>C</a:t>
            </a:r>
            <a:r>
              <a:rPr lang="zh-CN" altLang="en-US" sz="2000" b="1" kern="0" dirty="0">
                <a:solidFill>
                  <a:srgbClr val="FF0000"/>
                </a:solidFill>
              </a:rPr>
              <a:t>转移指令</a:t>
            </a:r>
          </a:p>
        </p:txBody>
      </p:sp>
      <p:sp>
        <p:nvSpPr>
          <p:cNvPr id="49" name="Rectangle 4">
            <a:extLst>
              <a:ext uri="{FF2B5EF4-FFF2-40B4-BE49-F238E27FC236}">
                <a16:creationId xmlns:a16="http://schemas.microsoft.com/office/drawing/2014/main" id="{ED500B6F-3AD4-46E5-93F4-1F0B02AE1210}"/>
              </a:ext>
            </a:extLst>
          </p:cNvPr>
          <p:cNvSpPr txBox="1">
            <a:spLocks noChangeArrowheads="1"/>
          </p:cNvSpPr>
          <p:nvPr/>
        </p:nvSpPr>
        <p:spPr bwMode="auto">
          <a:xfrm>
            <a:off x="5244179" y="3640703"/>
            <a:ext cx="162606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FF0000"/>
                </a:solidFill>
              </a:rPr>
              <a:t>JC</a:t>
            </a:r>
            <a:r>
              <a:rPr lang="zh-CN" altLang="en-US" sz="2000" b="1" kern="0" dirty="0">
                <a:solidFill>
                  <a:srgbClr val="FF0000"/>
                </a:solidFill>
              </a:rPr>
              <a:t>、</a:t>
            </a:r>
            <a:r>
              <a:rPr lang="en-US" altLang="zh-CN" sz="2000" b="1" kern="0" dirty="0">
                <a:solidFill>
                  <a:srgbClr val="FF0000"/>
                </a:solidFill>
              </a:rPr>
              <a:t>JNC</a:t>
            </a:r>
            <a:endParaRPr lang="zh-CN" altLang="en-US" sz="2000" b="1" kern="0" dirty="0">
              <a:solidFill>
                <a:srgbClr val="FF0000"/>
              </a:solidFill>
            </a:endParaRPr>
          </a:p>
        </p:txBody>
      </p:sp>
      <p:sp>
        <p:nvSpPr>
          <p:cNvPr id="50" name="Rectangle 4">
            <a:extLst>
              <a:ext uri="{FF2B5EF4-FFF2-40B4-BE49-F238E27FC236}">
                <a16:creationId xmlns:a16="http://schemas.microsoft.com/office/drawing/2014/main" id="{24AF60A5-040B-46D5-B2AA-89B1D132E5D7}"/>
              </a:ext>
            </a:extLst>
          </p:cNvPr>
          <p:cNvSpPr txBox="1">
            <a:spLocks noChangeArrowheads="1"/>
          </p:cNvSpPr>
          <p:nvPr/>
        </p:nvSpPr>
        <p:spPr bwMode="auto">
          <a:xfrm>
            <a:off x="1881736" y="4228470"/>
            <a:ext cx="36595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判断位变量转移指令</a:t>
            </a:r>
          </a:p>
        </p:txBody>
      </p:sp>
      <p:sp>
        <p:nvSpPr>
          <p:cNvPr id="51" name="Rectangle 4">
            <a:extLst>
              <a:ext uri="{FF2B5EF4-FFF2-40B4-BE49-F238E27FC236}">
                <a16:creationId xmlns:a16="http://schemas.microsoft.com/office/drawing/2014/main" id="{50CA254F-DA2C-4180-A46B-F8AADCC150ED}"/>
              </a:ext>
            </a:extLst>
          </p:cNvPr>
          <p:cNvSpPr txBox="1">
            <a:spLocks noChangeArrowheads="1"/>
          </p:cNvSpPr>
          <p:nvPr/>
        </p:nvSpPr>
        <p:spPr bwMode="auto">
          <a:xfrm>
            <a:off x="5244179" y="4220850"/>
            <a:ext cx="1768565"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FF0000"/>
                </a:solidFill>
              </a:rPr>
              <a:t>JB</a:t>
            </a:r>
            <a:r>
              <a:rPr lang="zh-CN" altLang="en-US" sz="2000" b="1" kern="0" dirty="0">
                <a:solidFill>
                  <a:srgbClr val="FF0000"/>
                </a:solidFill>
              </a:rPr>
              <a:t>、</a:t>
            </a:r>
            <a:r>
              <a:rPr lang="en-US" altLang="zh-CN" sz="2000" b="1" kern="0" dirty="0">
                <a:solidFill>
                  <a:srgbClr val="FF0000"/>
                </a:solidFill>
              </a:rPr>
              <a:t>JNB</a:t>
            </a:r>
            <a:endParaRPr lang="zh-CN" altLang="en-US" sz="2000" b="1" kern="0" dirty="0">
              <a:solidFill>
                <a:srgbClr val="FF0000"/>
              </a:solidFill>
            </a:endParaRPr>
          </a:p>
        </p:txBody>
      </p:sp>
      <p:sp>
        <p:nvSpPr>
          <p:cNvPr id="52" name="Rectangle 4">
            <a:extLst>
              <a:ext uri="{FF2B5EF4-FFF2-40B4-BE49-F238E27FC236}">
                <a16:creationId xmlns:a16="http://schemas.microsoft.com/office/drawing/2014/main" id="{9B145F01-49CA-43FA-BA0D-487CB53C8E31}"/>
              </a:ext>
            </a:extLst>
          </p:cNvPr>
          <p:cNvSpPr txBox="1">
            <a:spLocks noChangeArrowheads="1"/>
          </p:cNvSpPr>
          <p:nvPr/>
        </p:nvSpPr>
        <p:spPr bwMode="auto">
          <a:xfrm>
            <a:off x="1907900" y="4776708"/>
            <a:ext cx="36595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判断位变量并清零转移指令</a:t>
            </a:r>
          </a:p>
        </p:txBody>
      </p:sp>
      <p:sp>
        <p:nvSpPr>
          <p:cNvPr id="53" name="Rectangle 4">
            <a:extLst>
              <a:ext uri="{FF2B5EF4-FFF2-40B4-BE49-F238E27FC236}">
                <a16:creationId xmlns:a16="http://schemas.microsoft.com/office/drawing/2014/main" id="{37AB7A4B-2F1B-4385-90AB-DE6CDE392ED6}"/>
              </a:ext>
            </a:extLst>
          </p:cNvPr>
          <p:cNvSpPr txBox="1">
            <a:spLocks noChangeArrowheads="1"/>
          </p:cNvSpPr>
          <p:nvPr/>
        </p:nvSpPr>
        <p:spPr bwMode="auto">
          <a:xfrm>
            <a:off x="7878831" y="3713186"/>
            <a:ext cx="8091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2</a:t>
            </a:r>
            <a:r>
              <a:rPr lang="zh-CN" altLang="en-US" sz="2400" b="1" kern="0" dirty="0">
                <a:solidFill>
                  <a:srgbClr val="FF0000"/>
                </a:solidFill>
              </a:rPr>
              <a:t>条</a:t>
            </a:r>
          </a:p>
        </p:txBody>
      </p:sp>
      <p:sp>
        <p:nvSpPr>
          <p:cNvPr id="54" name="Rectangle 4">
            <a:extLst>
              <a:ext uri="{FF2B5EF4-FFF2-40B4-BE49-F238E27FC236}">
                <a16:creationId xmlns:a16="http://schemas.microsoft.com/office/drawing/2014/main" id="{2334653C-5330-404D-A306-761A82A499EE}"/>
              </a:ext>
            </a:extLst>
          </p:cNvPr>
          <p:cNvSpPr txBox="1">
            <a:spLocks noChangeArrowheads="1"/>
          </p:cNvSpPr>
          <p:nvPr/>
        </p:nvSpPr>
        <p:spPr bwMode="auto">
          <a:xfrm>
            <a:off x="7878831" y="4236130"/>
            <a:ext cx="8091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2</a:t>
            </a:r>
            <a:r>
              <a:rPr lang="zh-CN" altLang="en-US" sz="2400" b="1" kern="0" dirty="0">
                <a:solidFill>
                  <a:srgbClr val="FF0000"/>
                </a:solidFill>
              </a:rPr>
              <a:t>条</a:t>
            </a:r>
          </a:p>
        </p:txBody>
      </p:sp>
      <p:sp>
        <p:nvSpPr>
          <p:cNvPr id="55" name="Rectangle 4">
            <a:extLst>
              <a:ext uri="{FF2B5EF4-FFF2-40B4-BE49-F238E27FC236}">
                <a16:creationId xmlns:a16="http://schemas.microsoft.com/office/drawing/2014/main" id="{5C6F8088-A533-46A9-B2A4-D34992E89BFA}"/>
              </a:ext>
            </a:extLst>
          </p:cNvPr>
          <p:cNvSpPr txBox="1">
            <a:spLocks noChangeArrowheads="1"/>
          </p:cNvSpPr>
          <p:nvPr/>
        </p:nvSpPr>
        <p:spPr bwMode="auto">
          <a:xfrm>
            <a:off x="7878831" y="4801416"/>
            <a:ext cx="73711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1</a:t>
            </a:r>
            <a:r>
              <a:rPr lang="zh-CN" altLang="en-US" sz="2400" b="1" kern="0" dirty="0">
                <a:solidFill>
                  <a:srgbClr val="FF0000"/>
                </a:solidFill>
              </a:rPr>
              <a:t>条</a:t>
            </a:r>
          </a:p>
        </p:txBody>
      </p:sp>
    </p:spTree>
    <p:extLst>
      <p:ext uri="{BB962C8B-B14F-4D97-AF65-F5344CB8AC3E}">
        <p14:creationId xmlns:p14="http://schemas.microsoft.com/office/powerpoint/2010/main" val="4150226451"/>
      </p:ext>
    </p:extLst>
  </p:cSld>
  <p:clrMapOvr>
    <a:masterClrMapping/>
  </p:clrMapOvr>
  <p:transition>
    <p:cut thruBlk="1"/>
  </p:transition>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xfrm>
            <a:off x="0" y="6381750"/>
            <a:ext cx="1981200" cy="476250"/>
          </a:xfrm>
          <a:noFill/>
        </p:spPr>
        <p:txBody>
          <a:bodyPr/>
          <a:lstStyle/>
          <a:p>
            <a:fld id="{FAF72D7D-5B84-44F8-891C-8F1AB8356170}" type="datetime10">
              <a:rPr lang="zh-CN" altLang="en-US" smtClean="0">
                <a:ea typeface="宋体" charset="-122"/>
              </a:rPr>
              <a:pPr/>
              <a:t>10:24</a:t>
            </a:fld>
            <a:endParaRPr lang="en-US" altLang="zh-CN">
              <a:ea typeface="宋体" charset="-122"/>
            </a:endParaRPr>
          </a:p>
        </p:txBody>
      </p:sp>
      <p:sp>
        <p:nvSpPr>
          <p:cNvPr id="63491" name="灯片编号占位符 5"/>
          <p:cNvSpPr>
            <a:spLocks noGrp="1"/>
          </p:cNvSpPr>
          <p:nvPr>
            <p:ph type="sldNum" sz="quarter" idx="12"/>
          </p:nvPr>
        </p:nvSpPr>
        <p:spPr>
          <a:xfrm>
            <a:off x="7162800" y="6381750"/>
            <a:ext cx="1981200" cy="476250"/>
          </a:xfrm>
          <a:noFill/>
        </p:spPr>
        <p:txBody>
          <a:bodyPr/>
          <a:lstStyle/>
          <a:p>
            <a:fld id="{66126DB6-7D78-4067-82C2-7666564D9FE6}" type="slidenum">
              <a:rPr lang="en-US" altLang="zh-CN" smtClean="0">
                <a:ea typeface="宋体" charset="-122"/>
              </a:rPr>
              <a:pPr/>
              <a:t>129</a:t>
            </a:fld>
            <a:endParaRPr lang="en-US" altLang="zh-CN">
              <a:ea typeface="宋体" charset="-122"/>
            </a:endParaRPr>
          </a:p>
        </p:txBody>
      </p:sp>
      <p:sp>
        <p:nvSpPr>
          <p:cNvPr id="458762" name="Rectangle 10"/>
          <p:cNvSpPr>
            <a:spLocks noChangeArrowheads="1"/>
          </p:cNvSpPr>
          <p:nvPr/>
        </p:nvSpPr>
        <p:spPr bwMode="auto">
          <a:xfrm>
            <a:off x="79863" y="2063750"/>
            <a:ext cx="1485297" cy="804330"/>
          </a:xfrm>
          <a:prstGeom prst="rect">
            <a:avLst/>
          </a:prstGeom>
          <a:noFill/>
          <a:ln w="9525">
            <a:noFill/>
            <a:miter lim="800000"/>
            <a:headEnd/>
            <a:tailEnd/>
          </a:ln>
        </p:spPr>
        <p:txBody>
          <a:bodyPr anchor="ctr"/>
          <a:lstStyle/>
          <a:p>
            <a:r>
              <a:rPr kumimoji="1" lang="zh-CN" altLang="en-US" sz="2400" b="1" dirty="0">
                <a:solidFill>
                  <a:srgbClr val="FF0000"/>
                </a:solidFill>
                <a:latin typeface="宋体" charset="-122"/>
              </a:rPr>
              <a:t>位地址的表达方式</a:t>
            </a:r>
            <a:endParaRPr kumimoji="1" lang="zh-CN" altLang="en-US" sz="2400" dirty="0">
              <a:solidFill>
                <a:srgbClr val="FF0000"/>
              </a:solidFill>
              <a:latin typeface="宋体" charset="-122"/>
            </a:endParaRPr>
          </a:p>
        </p:txBody>
      </p:sp>
      <p:pic>
        <p:nvPicPr>
          <p:cNvPr id="8" name="Picture 3">
            <a:extLst>
              <a:ext uri="{FF2B5EF4-FFF2-40B4-BE49-F238E27FC236}">
                <a16:creationId xmlns:a16="http://schemas.microsoft.com/office/drawing/2014/main" id="{E09D0B0C-EFC0-4CA4-95AD-8D36310FD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documents and settings\ibm\application data\360se6\User Data\temp\01300000323145123029807175635_s.jpg">
            <a:extLst>
              <a:ext uri="{FF2B5EF4-FFF2-40B4-BE49-F238E27FC236}">
                <a16:creationId xmlns:a16="http://schemas.microsoft.com/office/drawing/2014/main" id="{01A4056C-86F1-4028-8DA1-70C4C852FA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5F69EDA4-20BE-4E9F-92AA-708ED68A8D27}"/>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sp>
        <p:nvSpPr>
          <p:cNvPr id="13" name="Rectangle 11">
            <a:extLst>
              <a:ext uri="{FF2B5EF4-FFF2-40B4-BE49-F238E27FC236}">
                <a16:creationId xmlns:a16="http://schemas.microsoft.com/office/drawing/2014/main" id="{F446121D-9A43-4B43-ACF2-166E53BFAF51}"/>
              </a:ext>
            </a:extLst>
          </p:cNvPr>
          <p:cNvSpPr txBox="1">
            <a:spLocks noChangeArrowheads="1"/>
          </p:cNvSpPr>
          <p:nvPr/>
        </p:nvSpPr>
        <p:spPr bwMode="auto">
          <a:xfrm>
            <a:off x="1666861" y="1214439"/>
            <a:ext cx="6900039" cy="2718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74612" indent="0" eaLnBrk="1" hangingPunct="1">
              <a:lnSpc>
                <a:spcPct val="80000"/>
              </a:lnSpc>
              <a:buFont typeface="Wingdings" pitchFamily="2" charset="2"/>
              <a:buNone/>
            </a:pPr>
            <a:r>
              <a:rPr lang="zh-CN" altLang="en-US" sz="2400" b="1" kern="0" dirty="0">
                <a:solidFill>
                  <a:srgbClr val="FF6600"/>
                </a:solidFill>
                <a:latin typeface="宋体" charset="-122"/>
              </a:rPr>
              <a:t>直接写位地址     如</a:t>
            </a:r>
            <a:r>
              <a:rPr lang="en-US" altLang="zh-CN" sz="2400" b="1" kern="0" dirty="0">
                <a:solidFill>
                  <a:srgbClr val="FF6600"/>
                </a:solidFill>
                <a:latin typeface="宋体" charset="-122"/>
              </a:rPr>
              <a:t>:D4H</a:t>
            </a:r>
          </a:p>
          <a:p>
            <a:pPr marL="74612" indent="0" eaLnBrk="1" hangingPunct="1">
              <a:lnSpc>
                <a:spcPct val="80000"/>
              </a:lnSpc>
              <a:buFont typeface="Wingdings" pitchFamily="2" charset="2"/>
              <a:buNone/>
            </a:pPr>
            <a:endParaRPr lang="en-US" altLang="zh-CN" sz="2400" b="1" kern="0" dirty="0">
              <a:latin typeface="宋体" charset="-122"/>
            </a:endParaRPr>
          </a:p>
          <a:p>
            <a:pPr marL="74612" indent="0" eaLnBrk="1" hangingPunct="1">
              <a:lnSpc>
                <a:spcPct val="80000"/>
              </a:lnSpc>
              <a:buFont typeface="Wingdings" pitchFamily="2" charset="2"/>
              <a:buNone/>
            </a:pPr>
            <a:r>
              <a:rPr lang="zh-CN" altLang="en-US" sz="2400" b="1" kern="0" dirty="0">
                <a:solidFill>
                  <a:srgbClr val="0000FF"/>
                </a:solidFill>
                <a:latin typeface="宋体" charset="-122"/>
              </a:rPr>
              <a:t>点操作符号       如</a:t>
            </a:r>
            <a:r>
              <a:rPr lang="en-US" altLang="zh-CN" sz="2400" b="1" kern="0" dirty="0">
                <a:solidFill>
                  <a:srgbClr val="0000FF"/>
                </a:solidFill>
                <a:latin typeface="宋体" charset="-122"/>
              </a:rPr>
              <a:t>:PSW.4</a:t>
            </a:r>
            <a:r>
              <a:rPr lang="zh-CN" altLang="en-US" sz="2400" b="1" kern="0" dirty="0">
                <a:solidFill>
                  <a:srgbClr val="0000FF"/>
                </a:solidFill>
                <a:latin typeface="宋体" charset="-122"/>
              </a:rPr>
              <a:t>或</a:t>
            </a:r>
            <a:r>
              <a:rPr lang="en-US" altLang="zh-CN" sz="2400" b="1" kern="0" dirty="0">
                <a:solidFill>
                  <a:srgbClr val="0000FF"/>
                </a:solidFill>
                <a:latin typeface="宋体" charset="-122"/>
              </a:rPr>
              <a:t>(D0H).4</a:t>
            </a:r>
          </a:p>
          <a:p>
            <a:pPr marL="74612" indent="0" eaLnBrk="1" hangingPunct="1">
              <a:lnSpc>
                <a:spcPct val="80000"/>
              </a:lnSpc>
              <a:buFont typeface="Wingdings" pitchFamily="2" charset="2"/>
              <a:buNone/>
            </a:pPr>
            <a:endParaRPr lang="en-US" altLang="zh-CN" sz="2400" b="1" kern="0" dirty="0">
              <a:latin typeface="宋体" charset="-122"/>
            </a:endParaRPr>
          </a:p>
          <a:p>
            <a:pPr marL="74612" indent="0" eaLnBrk="1" hangingPunct="1">
              <a:lnSpc>
                <a:spcPct val="80000"/>
              </a:lnSpc>
              <a:buFont typeface="Wingdings" pitchFamily="2" charset="2"/>
              <a:buNone/>
            </a:pPr>
            <a:r>
              <a:rPr lang="zh-CN" altLang="en-US" sz="2400" b="1" kern="0" dirty="0">
                <a:solidFill>
                  <a:srgbClr val="FF0066"/>
                </a:solidFill>
                <a:latin typeface="宋体" charset="-122"/>
              </a:rPr>
              <a:t>位名称方式       如</a:t>
            </a:r>
            <a:r>
              <a:rPr lang="en-US" altLang="zh-CN" sz="2400" b="1" kern="0" dirty="0">
                <a:solidFill>
                  <a:srgbClr val="FF0066"/>
                </a:solidFill>
                <a:latin typeface="宋体" charset="-122"/>
              </a:rPr>
              <a:t>:RS1</a:t>
            </a:r>
          </a:p>
          <a:p>
            <a:pPr marL="74612" indent="0" eaLnBrk="1" hangingPunct="1">
              <a:lnSpc>
                <a:spcPct val="80000"/>
              </a:lnSpc>
              <a:buFont typeface="Wingdings" pitchFamily="2" charset="2"/>
              <a:buNone/>
            </a:pPr>
            <a:endParaRPr lang="zh-CN" altLang="en-US" sz="2400" b="1" kern="0" dirty="0">
              <a:solidFill>
                <a:srgbClr val="FF0066"/>
              </a:solidFill>
              <a:latin typeface="宋体" charset="-122"/>
            </a:endParaRPr>
          </a:p>
          <a:p>
            <a:pPr marL="74612" indent="0" eaLnBrk="1" hangingPunct="1">
              <a:lnSpc>
                <a:spcPct val="80000"/>
              </a:lnSpc>
              <a:buFont typeface="Wingdings" pitchFamily="2" charset="2"/>
              <a:buNone/>
            </a:pPr>
            <a:r>
              <a:rPr lang="zh-CN" altLang="en-US" sz="2400" b="1" kern="0" dirty="0">
                <a:solidFill>
                  <a:srgbClr val="006600"/>
                </a:solidFill>
                <a:latin typeface="宋体" charset="-122"/>
              </a:rPr>
              <a:t>用户定义名方式   如</a:t>
            </a:r>
            <a:r>
              <a:rPr lang="en-US" altLang="zh-CN" sz="2400" b="1" kern="0" dirty="0">
                <a:solidFill>
                  <a:srgbClr val="006600"/>
                </a:solidFill>
                <a:latin typeface="宋体" charset="-122"/>
              </a:rPr>
              <a:t>:</a:t>
            </a:r>
            <a:r>
              <a:rPr lang="zh-CN" altLang="en-US" sz="2400" b="1" kern="0" dirty="0">
                <a:solidFill>
                  <a:srgbClr val="006600"/>
                </a:solidFill>
                <a:latin typeface="宋体" charset="-122"/>
              </a:rPr>
              <a:t>伪指令</a:t>
            </a:r>
            <a:r>
              <a:rPr lang="en-US" altLang="zh-CN" sz="2400" b="1" kern="0" dirty="0">
                <a:solidFill>
                  <a:srgbClr val="006600"/>
                </a:solidFill>
                <a:latin typeface="宋体" charset="-122"/>
              </a:rPr>
              <a:t>bit</a:t>
            </a:r>
            <a:endParaRPr lang="en-US" altLang="zh-CN" sz="2400" b="1" kern="0" dirty="0">
              <a:solidFill>
                <a:srgbClr val="CC0066"/>
              </a:solidFill>
            </a:endParaRPr>
          </a:p>
        </p:txBody>
      </p:sp>
      <p:sp>
        <p:nvSpPr>
          <p:cNvPr id="17" name="AutoShape 5">
            <a:extLst>
              <a:ext uri="{FF2B5EF4-FFF2-40B4-BE49-F238E27FC236}">
                <a16:creationId xmlns:a16="http://schemas.microsoft.com/office/drawing/2014/main" id="{BA6A3B5B-4608-4110-89A2-9E8DFE6FF574}"/>
              </a:ext>
            </a:extLst>
          </p:cNvPr>
          <p:cNvSpPr/>
          <p:nvPr/>
        </p:nvSpPr>
        <p:spPr>
          <a:xfrm>
            <a:off x="1548402" y="1383728"/>
            <a:ext cx="215286" cy="2189288"/>
          </a:xfrm>
          <a:prstGeom prst="leftBrace">
            <a:avLst>
              <a:gd name="adj1" fmla="val 60416"/>
              <a:gd name="adj2" fmla="val 50000"/>
            </a:avLst>
          </a:prstGeom>
          <a:solidFill>
            <a:schemeClr val="bg1"/>
          </a:solidFill>
          <a:ln w="25400" cap="flat" cmpd="sng">
            <a:solidFill>
              <a:schemeClr val="tx1"/>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8" name="Text Box 5">
            <a:extLst>
              <a:ext uri="{FF2B5EF4-FFF2-40B4-BE49-F238E27FC236}">
                <a16:creationId xmlns:a16="http://schemas.microsoft.com/office/drawing/2014/main" id="{5163C034-7058-4BA5-AA51-CB3E70410713}"/>
              </a:ext>
            </a:extLst>
          </p:cNvPr>
          <p:cNvSpPr txBox="1">
            <a:spLocks noChangeArrowheads="1"/>
          </p:cNvSpPr>
          <p:nvPr/>
        </p:nvSpPr>
        <p:spPr bwMode="auto">
          <a:xfrm>
            <a:off x="899592" y="4102346"/>
            <a:ext cx="7253808" cy="1689373"/>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在进行位操作时，进位标志位</a:t>
            </a:r>
            <a:r>
              <a:rPr kumimoji="1" lang="en-US" altLang="zh-CN" b="1" dirty="0">
                <a:latin typeface="宋体" charset="-122"/>
              </a:rPr>
              <a:t>CY——</a:t>
            </a:r>
            <a:r>
              <a:rPr kumimoji="1" lang="zh-CN" altLang="en-US" b="1" dirty="0">
                <a:latin typeface="宋体" charset="-122"/>
              </a:rPr>
              <a:t>布尔累加器（位累加），简写成</a:t>
            </a:r>
            <a:r>
              <a:rPr kumimoji="1" lang="en-US" altLang="zh-CN" b="1" dirty="0">
                <a:latin typeface="宋体" charset="-122"/>
              </a:rPr>
              <a:t>C</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片内</a:t>
            </a:r>
            <a:r>
              <a:rPr kumimoji="1" lang="en-US" altLang="zh-CN" b="1" dirty="0">
                <a:latin typeface="宋体" charset="-122"/>
              </a:rPr>
              <a:t>RAM</a:t>
            </a:r>
            <a:r>
              <a:rPr kumimoji="1" lang="zh-CN" altLang="en-US" b="1" dirty="0">
                <a:latin typeface="宋体" charset="-122"/>
              </a:rPr>
              <a:t>字节地址</a:t>
            </a:r>
            <a:r>
              <a:rPr kumimoji="1" lang="en-US" altLang="zh-CN" b="1" dirty="0">
                <a:latin typeface="宋体" charset="-122"/>
              </a:rPr>
              <a:t>20H</a:t>
            </a:r>
            <a:r>
              <a:rPr kumimoji="1" lang="zh-CN" altLang="en-US" b="1" dirty="0">
                <a:latin typeface="宋体" charset="-122"/>
              </a:rPr>
              <a:t>～</a:t>
            </a:r>
            <a:r>
              <a:rPr kumimoji="1" lang="en-US" altLang="zh-CN" b="1" dirty="0">
                <a:latin typeface="宋体" charset="-122"/>
              </a:rPr>
              <a:t>2FH</a:t>
            </a:r>
            <a:r>
              <a:rPr kumimoji="1" lang="zh-CN" altLang="en-US" b="1" dirty="0">
                <a:latin typeface="宋体" charset="-122"/>
              </a:rPr>
              <a:t>单元中连续的</a:t>
            </a:r>
            <a:r>
              <a:rPr kumimoji="1" lang="en-US" altLang="zh-CN" b="1" dirty="0">
                <a:latin typeface="宋体" charset="-122"/>
              </a:rPr>
              <a:t>128</a:t>
            </a:r>
            <a:r>
              <a:rPr kumimoji="1" lang="zh-CN" altLang="en-US" b="1" dirty="0">
                <a:latin typeface="宋体" charset="-122"/>
              </a:rPr>
              <a:t>位（位地址</a:t>
            </a:r>
            <a:r>
              <a:rPr kumimoji="1" lang="en-US" altLang="zh-CN" b="1" dirty="0">
                <a:latin typeface="宋体" charset="-122"/>
              </a:rPr>
              <a:t>00H</a:t>
            </a:r>
            <a:r>
              <a:rPr kumimoji="1" lang="zh-CN" altLang="en-US" b="1" dirty="0">
                <a:latin typeface="宋体" charset="-122"/>
              </a:rPr>
              <a:t>～</a:t>
            </a:r>
            <a:r>
              <a:rPr kumimoji="1" lang="en-US" altLang="zh-CN" b="1" dirty="0">
                <a:latin typeface="宋体" charset="-122"/>
              </a:rPr>
              <a:t>7FH</a:t>
            </a:r>
            <a:r>
              <a:rPr kumimoji="1" lang="zh-CN" altLang="en-US" b="1" dirty="0">
                <a:latin typeface="宋体" charset="-122"/>
              </a:rPr>
              <a:t>）和部分特殊功能</a:t>
            </a:r>
            <a:r>
              <a:rPr kumimoji="1" lang="zh-CN" altLang="en-US" b="1" dirty="0">
                <a:solidFill>
                  <a:srgbClr val="3333FF"/>
                </a:solidFill>
                <a:latin typeface="宋体" charset="-122"/>
              </a:rPr>
              <a:t>（字节地址是</a:t>
            </a:r>
            <a:r>
              <a:rPr kumimoji="1" lang="en-US" altLang="zh-CN" b="1" dirty="0">
                <a:solidFill>
                  <a:srgbClr val="3333FF"/>
                </a:solidFill>
                <a:latin typeface="宋体" charset="-122"/>
              </a:rPr>
              <a:t>8</a:t>
            </a:r>
            <a:r>
              <a:rPr kumimoji="1" lang="zh-CN" altLang="en-US" b="1" dirty="0">
                <a:solidFill>
                  <a:srgbClr val="3333FF"/>
                </a:solidFill>
                <a:latin typeface="宋体" charset="-122"/>
              </a:rPr>
              <a:t>的倍数）</a:t>
            </a:r>
            <a:r>
              <a:rPr kumimoji="1" lang="zh-CN" altLang="en-US" b="1" dirty="0">
                <a:latin typeface="宋体" charset="-122"/>
              </a:rPr>
              <a:t>寄存器</a:t>
            </a:r>
            <a:r>
              <a:rPr kumimoji="1" lang="en-US" altLang="zh-CN" b="1" dirty="0">
                <a:latin typeface="宋体" charset="-122"/>
              </a:rPr>
              <a:t>SFR</a:t>
            </a:r>
            <a:r>
              <a:rPr kumimoji="1" lang="zh-CN" altLang="en-US" b="1" dirty="0">
                <a:latin typeface="宋体" charset="-122"/>
              </a:rPr>
              <a:t>。</a:t>
            </a:r>
            <a:endParaRPr kumimoji="1" lang="en-US" altLang="zh-CN" b="1" dirty="0">
              <a:latin typeface="宋体" charset="-122"/>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458762"/>
                                        </p:tgtEl>
                                        <p:attrNameLst>
                                          <p:attrName>style.visibility</p:attrName>
                                        </p:attrNameLst>
                                      </p:cBhvr>
                                      <p:to>
                                        <p:strVal val="visible"/>
                                      </p:to>
                                    </p:set>
                                    <p:animEffect transition="in" filter="box(in)">
                                      <p:cBhvr>
                                        <p:cTn id="7" dur="500"/>
                                        <p:tgtEl>
                                          <p:spTgt spid="458762"/>
                                        </p:tgtEl>
                                      </p:cBhvr>
                                    </p:animEffect>
                                  </p:childTnLst>
                                </p:cTn>
                              </p:par>
                            </p:childTnLst>
                          </p:cTn>
                        </p:par>
                        <p:par>
                          <p:cTn id="8" fill="hold">
                            <p:stCondLst>
                              <p:cond delay="1500"/>
                            </p:stCondLst>
                            <p:childTnLst>
                              <p:par>
                                <p:cTn id="9" presetID="2" presetClass="entr" presetSubtype="12" fill="hold" grpId="0" nodeType="afterEffect">
                                  <p:stCondLst>
                                    <p:cond delay="100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3000"/>
                            </p:stCondLst>
                            <p:childTnLst>
                              <p:par>
                                <p:cTn id="14" presetID="2" presetClass="entr" presetSubtype="12" fill="hold" grpId="0" nodeType="afterEffect">
                                  <p:stCondLst>
                                    <p:cond delay="5000"/>
                                  </p:stCondLst>
                                  <p:childTnLst>
                                    <p:set>
                                      <p:cBhvr>
                                        <p:cTn id="15" dur="1" fill="hold">
                                          <p:stCondLst>
                                            <p:cond delay="0"/>
                                          </p:stCondLst>
                                        </p:cTn>
                                        <p:tgtEl>
                                          <p:spTgt spid="13">
                                            <p:txEl>
                                              <p:pRg st="2" end="2"/>
                                            </p:txEl>
                                          </p:spTgt>
                                        </p:tgtEl>
                                        <p:attrNameLst>
                                          <p:attrName>style.visibility</p:attrName>
                                        </p:attrNameLst>
                                      </p:cBhvr>
                                      <p:to>
                                        <p:strVal val="visible"/>
                                      </p:to>
                                    </p:set>
                                    <p:anim calcmode="lin" valueType="num">
                                      <p:cBhvr additive="base">
                                        <p:cTn id="16"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8500"/>
                            </p:stCondLst>
                            <p:childTnLst>
                              <p:par>
                                <p:cTn id="19" presetID="2" presetClass="entr" presetSubtype="12" fill="hold" grpId="0" nodeType="afterEffect">
                                  <p:stCondLst>
                                    <p:cond delay="5000"/>
                                  </p:stCondLst>
                                  <p:childTnLst>
                                    <p:set>
                                      <p:cBhvr>
                                        <p:cTn id="20" dur="1" fill="hold">
                                          <p:stCondLst>
                                            <p:cond delay="0"/>
                                          </p:stCondLst>
                                        </p:cTn>
                                        <p:tgtEl>
                                          <p:spTgt spid="13">
                                            <p:txEl>
                                              <p:pRg st="4" end="4"/>
                                            </p:txEl>
                                          </p:spTgt>
                                        </p:tgtEl>
                                        <p:attrNameLst>
                                          <p:attrName>style.visibility</p:attrName>
                                        </p:attrNameLst>
                                      </p:cBhvr>
                                      <p:to>
                                        <p:strVal val="visible"/>
                                      </p:to>
                                    </p:set>
                                    <p:anim calcmode="lin" valueType="num">
                                      <p:cBhvr additive="base">
                                        <p:cTn id="21"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4000"/>
                            </p:stCondLst>
                            <p:childTnLst>
                              <p:par>
                                <p:cTn id="24" presetID="2" presetClass="entr" presetSubtype="12" fill="hold" grpId="0" nodeType="afterEffect">
                                  <p:stCondLst>
                                    <p:cond delay="5000"/>
                                  </p:stCondLst>
                                  <p:childTnLst>
                                    <p:set>
                                      <p:cBhvr>
                                        <p:cTn id="25" dur="1" fill="hold">
                                          <p:stCondLst>
                                            <p:cond delay="0"/>
                                          </p:stCondLst>
                                        </p:cTn>
                                        <p:tgtEl>
                                          <p:spTgt spid="13">
                                            <p:txEl>
                                              <p:pRg st="6" end="6"/>
                                            </p:txEl>
                                          </p:spTgt>
                                        </p:tgtEl>
                                        <p:attrNameLst>
                                          <p:attrName>style.visibility</p:attrName>
                                        </p:attrNameLst>
                                      </p:cBhvr>
                                      <p:to>
                                        <p:strVal val="visible"/>
                                      </p:to>
                                    </p:set>
                                    <p:anim calcmode="lin" valueType="num">
                                      <p:cBhvr additive="base">
                                        <p:cTn id="26" dur="500" fill="hold"/>
                                        <p:tgtEl>
                                          <p:spTgt spid="13">
                                            <p:txEl>
                                              <p:pRg st="6" end="6"/>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62" grpId="0" autoUpdateAnimBg="0"/>
      <p:bldP spid="13" grpId="0" build="p" bldLvl="5" autoUpdateAnimBg="0" advAuto="100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documents and settings\ibm\application data\360se6\User Data\temp\01300000323145123029807175635_s.jpg">
            <a:extLst>
              <a:ext uri="{FF2B5EF4-FFF2-40B4-BE49-F238E27FC236}">
                <a16:creationId xmlns:a16="http://schemas.microsoft.com/office/drawing/2014/main" id="{18E64B61-2C12-49E0-9799-DAA61F8024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A6A58518-915A-43C0-B2F1-E938528B7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DCDA4E32-11DC-4F29-B4F0-27621E98D4B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sp>
        <p:nvSpPr>
          <p:cNvPr id="65" name="日期占位符 3">
            <a:extLst>
              <a:ext uri="{FF2B5EF4-FFF2-40B4-BE49-F238E27FC236}">
                <a16:creationId xmlns:a16="http://schemas.microsoft.com/office/drawing/2014/main" id="{ADE0C0DD-F7C0-42F0-9339-E002FE2B2CD1}"/>
              </a:ext>
            </a:extLst>
          </p:cNvPr>
          <p:cNvSpPr>
            <a:spLocks noGrp="1"/>
          </p:cNvSpPr>
          <p:nvPr>
            <p:ph type="dt" sz="quarter" idx="10"/>
          </p:nvPr>
        </p:nvSpPr>
        <p:spPr>
          <a:xfrm>
            <a:off x="0"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66" name="灯片编号占位符 5">
            <a:extLst>
              <a:ext uri="{FF2B5EF4-FFF2-40B4-BE49-F238E27FC236}">
                <a16:creationId xmlns:a16="http://schemas.microsoft.com/office/drawing/2014/main" id="{26A38843-E322-482F-BECF-AB0829F3C463}"/>
              </a:ext>
            </a:extLst>
          </p:cNvPr>
          <p:cNvSpPr>
            <a:spLocks noGrp="1"/>
          </p:cNvSpPr>
          <p:nvPr>
            <p:ph type="sldNum" sz="quarter" idx="12"/>
          </p:nvPr>
        </p:nvSpPr>
        <p:spPr>
          <a:xfrm>
            <a:off x="7134206" y="6377095"/>
            <a:ext cx="1981200" cy="476250"/>
          </a:xfrm>
          <a:noFill/>
        </p:spPr>
        <p:txBody>
          <a:bodyPr/>
          <a:lstStyle/>
          <a:p>
            <a:fld id="{361B6C43-5757-4AE2-A2F3-BAF3E776C444}" type="slidenum">
              <a:rPr lang="en-US" altLang="zh-CN" smtClean="0">
                <a:ea typeface="宋体" charset="-122"/>
              </a:rPr>
              <a:pPr/>
              <a:t>13</a:t>
            </a:fld>
            <a:endParaRPr lang="en-US" altLang="zh-CN" dirty="0">
              <a:ea typeface="宋体" charset="-122"/>
            </a:endParaRPr>
          </a:p>
        </p:txBody>
      </p:sp>
      <p:pic>
        <p:nvPicPr>
          <p:cNvPr id="40" name="Picture 2" descr="C:\Users\iMac\AppData\Roaming\Tencent\Users\676683337\QQ\WinTemp\RichOle\(]OFY0Q_WW6NTG$}KD}NBWS.png">
            <a:extLst>
              <a:ext uri="{FF2B5EF4-FFF2-40B4-BE49-F238E27FC236}">
                <a16:creationId xmlns:a16="http://schemas.microsoft.com/office/drawing/2014/main" id="{BC86FD01-BF81-48EB-9B93-445E02E4CB11}"/>
              </a:ext>
            </a:extLst>
          </p:cNvPr>
          <p:cNvPicPr>
            <a:picLocks noChangeAspect="1" noChangeArrowheads="1"/>
          </p:cNvPicPr>
          <p:nvPr/>
        </p:nvPicPr>
        <p:blipFill>
          <a:blip r:embed="rId4" cstate="print"/>
          <a:srcRect/>
          <a:stretch>
            <a:fillRect/>
          </a:stretch>
        </p:blipFill>
        <p:spPr bwMode="auto">
          <a:xfrm>
            <a:off x="179512" y="911580"/>
            <a:ext cx="3257377" cy="5034840"/>
          </a:xfrm>
          <a:prstGeom prst="rect">
            <a:avLst/>
          </a:prstGeom>
          <a:noFill/>
        </p:spPr>
      </p:pic>
      <p:pic>
        <p:nvPicPr>
          <p:cNvPr id="41" name="Picture 1" descr="C:\Users\iMac\AppData\Roaming\Tencent\Users\676683337\QQ\WinTemp\RichOle\RUI9GC(R[R(IT`K361RH2MU.png">
            <a:extLst>
              <a:ext uri="{FF2B5EF4-FFF2-40B4-BE49-F238E27FC236}">
                <a16:creationId xmlns:a16="http://schemas.microsoft.com/office/drawing/2014/main" id="{E01BBF3E-7F73-4513-A3ED-CA08F905FC18}"/>
              </a:ext>
            </a:extLst>
          </p:cNvPr>
          <p:cNvPicPr>
            <a:picLocks noChangeAspect="1" noChangeArrowheads="1"/>
          </p:cNvPicPr>
          <p:nvPr/>
        </p:nvPicPr>
        <p:blipFill>
          <a:blip r:embed="rId5" cstate="print"/>
          <a:srcRect/>
          <a:stretch>
            <a:fillRect/>
          </a:stretch>
        </p:blipFill>
        <p:spPr bwMode="auto">
          <a:xfrm>
            <a:off x="3851920" y="1007327"/>
            <a:ext cx="3898303" cy="4843346"/>
          </a:xfrm>
          <a:prstGeom prst="rect">
            <a:avLst/>
          </a:prstGeom>
          <a:noFill/>
        </p:spPr>
      </p:pic>
      <p:sp>
        <p:nvSpPr>
          <p:cNvPr id="47" name="矩形 46">
            <a:extLst>
              <a:ext uri="{FF2B5EF4-FFF2-40B4-BE49-F238E27FC236}">
                <a16:creationId xmlns:a16="http://schemas.microsoft.com/office/drawing/2014/main" id="{F236CE03-62F9-452D-AD08-A7F449229D9B}"/>
              </a:ext>
            </a:extLst>
          </p:cNvPr>
          <p:cNvSpPr/>
          <p:nvPr/>
        </p:nvSpPr>
        <p:spPr>
          <a:xfrm>
            <a:off x="4211960" y="1738044"/>
            <a:ext cx="823064" cy="1200329"/>
          </a:xfrm>
          <a:prstGeom prst="rect">
            <a:avLst/>
          </a:prstGeom>
        </p:spPr>
        <p:txBody>
          <a:bodyPr wrap="square">
            <a:spAutoFit/>
          </a:bodyPr>
          <a:lstStyle/>
          <a:p>
            <a:r>
              <a:rPr lang="zh-CN" altLang="en-US" sz="2400" b="1" kern="0" dirty="0">
                <a:solidFill>
                  <a:srgbClr val="FF0000"/>
                </a:solidFill>
                <a:latin typeface="宋体" charset="-122"/>
              </a:rPr>
              <a:t>数据存储器</a:t>
            </a:r>
            <a:endParaRPr lang="zh-CN" altLang="en-US" sz="2400" dirty="0">
              <a:solidFill>
                <a:srgbClr val="3333FF"/>
              </a:solidFill>
            </a:endParaRPr>
          </a:p>
        </p:txBody>
      </p:sp>
      <p:sp>
        <p:nvSpPr>
          <p:cNvPr id="48" name="矩形 47">
            <a:extLst>
              <a:ext uri="{FF2B5EF4-FFF2-40B4-BE49-F238E27FC236}">
                <a16:creationId xmlns:a16="http://schemas.microsoft.com/office/drawing/2014/main" id="{537E82BA-923D-489E-A01D-A9854F0A4D95}"/>
              </a:ext>
            </a:extLst>
          </p:cNvPr>
          <p:cNvSpPr/>
          <p:nvPr/>
        </p:nvSpPr>
        <p:spPr>
          <a:xfrm>
            <a:off x="2381984" y="1760306"/>
            <a:ext cx="841614" cy="1200329"/>
          </a:xfrm>
          <a:prstGeom prst="rect">
            <a:avLst/>
          </a:prstGeom>
        </p:spPr>
        <p:txBody>
          <a:bodyPr wrap="square">
            <a:spAutoFit/>
          </a:bodyPr>
          <a:lstStyle/>
          <a:p>
            <a:r>
              <a:rPr lang="zh-CN" altLang="en-US" sz="2400" b="1" kern="0" dirty="0">
                <a:solidFill>
                  <a:srgbClr val="FF0000"/>
                </a:solidFill>
                <a:latin typeface="宋体" charset="-122"/>
              </a:rPr>
              <a:t>程序存储器</a:t>
            </a:r>
            <a:endParaRPr lang="zh-CN" altLang="en-US" sz="2400" dirty="0">
              <a:solidFill>
                <a:srgbClr val="3333FF"/>
              </a:solidFill>
            </a:endParaRPr>
          </a:p>
        </p:txBody>
      </p:sp>
      <p:sp>
        <p:nvSpPr>
          <p:cNvPr id="52" name="矩形 51">
            <a:extLst>
              <a:ext uri="{FF2B5EF4-FFF2-40B4-BE49-F238E27FC236}">
                <a16:creationId xmlns:a16="http://schemas.microsoft.com/office/drawing/2014/main" id="{F302B7F6-AE4F-4066-9BE1-860471A1664C}"/>
              </a:ext>
            </a:extLst>
          </p:cNvPr>
          <p:cNvSpPr/>
          <p:nvPr/>
        </p:nvSpPr>
        <p:spPr>
          <a:xfrm>
            <a:off x="2486485" y="5542047"/>
            <a:ext cx="3450949" cy="461665"/>
          </a:xfrm>
          <a:prstGeom prst="rect">
            <a:avLst/>
          </a:prstGeom>
        </p:spPr>
        <p:txBody>
          <a:bodyPr wrap="square">
            <a:spAutoFit/>
          </a:bodyPr>
          <a:lstStyle/>
          <a:p>
            <a:r>
              <a:rPr lang="zh-CN" altLang="en-US" sz="2400" b="1" dirty="0">
                <a:solidFill>
                  <a:srgbClr val="3333FF"/>
                </a:solidFill>
                <a:latin typeface="创艺简黑体" pitchFamily="2" charset="-122"/>
                <a:ea typeface="创艺简黑体" pitchFamily="2" charset="-122"/>
              </a:rPr>
              <a:t>可能保存操作数的空间</a:t>
            </a:r>
            <a:endParaRPr lang="zh-CN" altLang="en-US" sz="2400" dirty="0">
              <a:solidFill>
                <a:srgbClr val="3333FF"/>
              </a:solidFill>
            </a:endParaRPr>
          </a:p>
        </p:txBody>
      </p:sp>
    </p:spTree>
    <p:extLst>
      <p:ext uri="{BB962C8B-B14F-4D97-AF65-F5344CB8AC3E}">
        <p14:creationId xmlns:p14="http://schemas.microsoft.com/office/powerpoint/2010/main" val="323060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130</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sp>
        <p:nvSpPr>
          <p:cNvPr id="12" name="Rectangle 2">
            <a:extLst>
              <a:ext uri="{FF2B5EF4-FFF2-40B4-BE49-F238E27FC236}">
                <a16:creationId xmlns:a16="http://schemas.microsoft.com/office/drawing/2014/main" id="{EE565A55-DBAD-4005-A854-AFD14E9A1133}"/>
              </a:ext>
            </a:extLst>
          </p:cNvPr>
          <p:cNvSpPr txBox="1">
            <a:spLocks noChangeArrowheads="1"/>
          </p:cNvSpPr>
          <p:nvPr/>
        </p:nvSpPr>
        <p:spPr bwMode="auto">
          <a:xfrm>
            <a:off x="178966" y="260648"/>
            <a:ext cx="4196382" cy="89006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1</a:t>
            </a:r>
            <a:r>
              <a:rPr lang="zh-CN" altLang="en-US" sz="2400" b="1" kern="0" dirty="0">
                <a:solidFill>
                  <a:srgbClr val="FF0000"/>
                </a:solidFill>
                <a:latin typeface="黑体" pitchFamily="2" charset="-122"/>
                <a:ea typeface="黑体" pitchFamily="2" charset="-122"/>
              </a:rPr>
              <a:t>、位数传送指令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2</a:t>
            </a:r>
            <a:r>
              <a:rPr lang="zh-CN" altLang="en-US" sz="2400" b="1" kern="0" dirty="0">
                <a:solidFill>
                  <a:srgbClr val="3333FF"/>
                </a:solidFill>
                <a:latin typeface="黑体" pitchFamily="2" charset="-122"/>
                <a:ea typeface="黑体" pitchFamily="2" charset="-122"/>
              </a:rPr>
              <a:t>条）</a:t>
            </a:r>
          </a:p>
        </p:txBody>
      </p:sp>
      <p:sp>
        <p:nvSpPr>
          <p:cNvPr id="13" name="矩形 12">
            <a:extLst>
              <a:ext uri="{FF2B5EF4-FFF2-40B4-BE49-F238E27FC236}">
                <a16:creationId xmlns:a16="http://schemas.microsoft.com/office/drawing/2014/main" id="{285F683F-653D-499E-9E26-F54DC36DF502}"/>
              </a:ext>
            </a:extLst>
          </p:cNvPr>
          <p:cNvSpPr/>
          <p:nvPr/>
        </p:nvSpPr>
        <p:spPr>
          <a:xfrm>
            <a:off x="4092611" y="750179"/>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a:t>
            </a:r>
            <a:endParaRPr lang="zh-CN" altLang="en-US" dirty="0">
              <a:solidFill>
                <a:srgbClr val="FF0000"/>
              </a:solidFill>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56">
            <a:extLst>
              <a:ext uri="{FF2B5EF4-FFF2-40B4-BE49-F238E27FC236}">
                <a16:creationId xmlns:a16="http://schemas.microsoft.com/office/drawing/2014/main" id="{F4D3B722-EC92-4EFD-B996-C9BBB2AF02AB}"/>
              </a:ext>
            </a:extLst>
          </p:cNvPr>
          <p:cNvGrpSpPr>
            <a:grpSpLocks/>
          </p:cNvGrpSpPr>
          <p:nvPr/>
        </p:nvGrpSpPr>
        <p:grpSpPr bwMode="auto">
          <a:xfrm>
            <a:off x="998480" y="1424412"/>
            <a:ext cx="5287963" cy="1385888"/>
            <a:chOff x="432" y="670"/>
            <a:chExt cx="3331" cy="873"/>
          </a:xfrm>
        </p:grpSpPr>
        <p:sp>
          <p:nvSpPr>
            <p:cNvPr id="18" name="Text Box 50">
              <a:extLst>
                <a:ext uri="{FF2B5EF4-FFF2-40B4-BE49-F238E27FC236}">
                  <a16:creationId xmlns:a16="http://schemas.microsoft.com/office/drawing/2014/main" id="{F34F66CD-7385-481D-8A5C-F053D67DA4CA}"/>
                </a:ext>
              </a:extLst>
            </p:cNvPr>
            <p:cNvSpPr txBox="1">
              <a:spLocks noChangeArrowheads="1"/>
            </p:cNvSpPr>
            <p:nvPr/>
          </p:nvSpPr>
          <p:spPr bwMode="auto">
            <a:xfrm>
              <a:off x="432" y="670"/>
              <a:ext cx="3331" cy="873"/>
            </a:xfrm>
            <a:prstGeom prst="rect">
              <a:avLst/>
            </a:prstGeom>
            <a:solidFill>
              <a:srgbClr val="FFCCFF"/>
            </a:solidFill>
            <a:ln w="12700" cap="sq">
              <a:solidFill>
                <a:schemeClr val="tx1"/>
              </a:solidFill>
              <a:miter lim="800000"/>
              <a:headEnd type="none" w="sm" len="sm"/>
              <a:tailEnd type="none" w="sm" len="sm"/>
            </a:ln>
          </p:spPr>
          <p:txBody>
            <a:bodyPr wrap="none">
              <a:spAutoFit/>
            </a:bodyPr>
            <a:lstStyle/>
            <a:p>
              <a:pPr eaLnBrk="0" hangingPunct="0">
                <a:lnSpc>
                  <a:spcPct val="140000"/>
                </a:lnSpc>
              </a:pPr>
              <a:r>
                <a:rPr kumimoji="1" lang="zh-CN" altLang="en-US" sz="2000" b="1" dirty="0">
                  <a:latin typeface="宋体" charset="-122"/>
                </a:rPr>
                <a:t>汇编指令格式	机器码格式	操作</a:t>
              </a:r>
              <a:r>
                <a:rPr kumimoji="1" lang="zh-CN" altLang="en-US" sz="2000" b="1" dirty="0">
                  <a:solidFill>
                    <a:schemeClr val="bg2"/>
                  </a:solidFill>
                  <a:latin typeface="宋体" charset="-122"/>
                </a:rPr>
                <a:t>	</a:t>
              </a:r>
            </a:p>
            <a:p>
              <a:pPr eaLnBrk="0" hangingPunct="0">
                <a:lnSpc>
                  <a:spcPct val="140000"/>
                </a:lnSpc>
              </a:pPr>
              <a:r>
                <a:rPr kumimoji="1" lang="en-US" altLang="zh-CN" sz="2000" b="1" dirty="0">
                  <a:solidFill>
                    <a:srgbClr val="FF0000"/>
                  </a:solidFill>
                  <a:latin typeface="宋体" charset="-122"/>
                </a:rPr>
                <a:t>MOV</a:t>
              </a:r>
              <a:r>
                <a:rPr kumimoji="1" lang="en-US" altLang="zh-CN" sz="2000" b="1" dirty="0">
                  <a:solidFill>
                    <a:schemeClr val="hlink"/>
                  </a:solidFill>
                  <a:latin typeface="宋体" charset="-122"/>
                </a:rPr>
                <a:t>  C</a:t>
              </a:r>
              <a:r>
                <a:rPr kumimoji="1" lang="zh-CN" altLang="en-US" sz="2000" b="1" dirty="0">
                  <a:solidFill>
                    <a:schemeClr val="hlink"/>
                  </a:solidFill>
                  <a:latin typeface="宋体" charset="-122"/>
                </a:rPr>
                <a:t>，</a:t>
              </a:r>
              <a:r>
                <a:rPr kumimoji="1" lang="en-US" altLang="zh-CN" sz="2000" b="1" dirty="0">
                  <a:solidFill>
                    <a:schemeClr val="hlink"/>
                  </a:solidFill>
                  <a:latin typeface="宋体" charset="-122"/>
                </a:rPr>
                <a:t>bit </a:t>
              </a:r>
              <a:r>
                <a:rPr kumimoji="1" lang="zh-CN" altLang="en-US" sz="2000" b="1" dirty="0">
                  <a:solidFill>
                    <a:schemeClr val="hlink"/>
                  </a:solidFill>
                  <a:latin typeface="宋体" charset="-122"/>
                </a:rPr>
                <a:t>；	</a:t>
              </a:r>
              <a:r>
                <a:rPr kumimoji="1" lang="en-US" altLang="zh-CN" sz="2000" b="1" dirty="0">
                  <a:solidFill>
                    <a:schemeClr val="hlink"/>
                  </a:solidFill>
                  <a:latin typeface="宋体" charset="-122"/>
                </a:rPr>
                <a:t>1010 0010	</a:t>
              </a:r>
              <a:r>
                <a:rPr kumimoji="1" lang="zh-CN" altLang="en-US" sz="2000" b="1" dirty="0">
                  <a:solidFill>
                    <a:schemeClr val="hlink"/>
                  </a:solidFill>
                  <a:latin typeface="宋体" charset="-122"/>
                </a:rPr>
                <a:t>（</a:t>
              </a:r>
              <a:r>
                <a:rPr kumimoji="1" lang="en-US" altLang="zh-CN" sz="2000" b="1" dirty="0">
                  <a:solidFill>
                    <a:schemeClr val="hlink"/>
                  </a:solidFill>
                  <a:latin typeface="宋体" charset="-122"/>
                </a:rPr>
                <a:t>bit</a:t>
              </a:r>
              <a:r>
                <a:rPr kumimoji="1" lang="zh-CN" altLang="en-US" sz="2000" b="1" dirty="0">
                  <a:solidFill>
                    <a:schemeClr val="hlink"/>
                  </a:solidFill>
                  <a:latin typeface="宋体" charset="-122"/>
                </a:rPr>
                <a:t>）→</a:t>
              </a:r>
              <a:r>
                <a:rPr kumimoji="1" lang="en-US" altLang="zh-CN" sz="2000" b="1" dirty="0">
                  <a:solidFill>
                    <a:schemeClr val="hlink"/>
                  </a:solidFill>
                  <a:latin typeface="宋体" charset="-122"/>
                </a:rPr>
                <a:t>C</a:t>
              </a:r>
              <a:r>
                <a:rPr kumimoji="1" lang="en-US" altLang="zh-CN" sz="2000" b="1" dirty="0">
                  <a:solidFill>
                    <a:schemeClr val="hlink"/>
                  </a:solidFill>
                  <a:latin typeface="Courier New" pitchFamily="49" charset="0"/>
                </a:rPr>
                <a:t> </a:t>
              </a:r>
              <a:br>
                <a:rPr kumimoji="1" lang="en-US" altLang="zh-CN" sz="2000" b="1" dirty="0">
                  <a:solidFill>
                    <a:schemeClr val="hlink"/>
                  </a:solidFill>
                  <a:latin typeface="宋体" charset="-122"/>
                </a:rPr>
              </a:br>
              <a:r>
                <a:rPr kumimoji="1" lang="en-US" altLang="zh-CN" sz="2000" b="1" dirty="0">
                  <a:solidFill>
                    <a:srgbClr val="FF0000"/>
                  </a:solidFill>
                  <a:latin typeface="宋体" charset="-122"/>
                </a:rPr>
                <a:t>MOV</a:t>
              </a:r>
              <a:r>
                <a:rPr kumimoji="1" lang="en-US" altLang="zh-CN" sz="2000" b="1" dirty="0">
                  <a:solidFill>
                    <a:srgbClr val="CC6600"/>
                  </a:solidFill>
                  <a:latin typeface="宋体" charset="-122"/>
                </a:rPr>
                <a:t>  bit</a:t>
              </a:r>
              <a:r>
                <a:rPr kumimoji="1" lang="zh-CN" altLang="en-US" sz="2000" b="1" dirty="0">
                  <a:solidFill>
                    <a:srgbClr val="CC6600"/>
                  </a:solidFill>
                  <a:latin typeface="宋体" charset="-122"/>
                </a:rPr>
                <a:t>，</a:t>
              </a:r>
              <a:r>
                <a:rPr kumimoji="1" lang="en-US" altLang="zh-CN" sz="2000" b="1" dirty="0">
                  <a:solidFill>
                    <a:srgbClr val="CC6600"/>
                  </a:solidFill>
                  <a:latin typeface="宋体" charset="-122"/>
                </a:rPr>
                <a:t>C </a:t>
              </a:r>
              <a:r>
                <a:rPr kumimoji="1" lang="zh-CN" altLang="en-US" sz="2000" b="1" dirty="0">
                  <a:solidFill>
                    <a:srgbClr val="CC6600"/>
                  </a:solidFill>
                  <a:latin typeface="宋体" charset="-122"/>
                </a:rPr>
                <a:t>；	</a:t>
              </a:r>
              <a:r>
                <a:rPr kumimoji="1" lang="en-US" altLang="zh-CN" sz="2000" b="1" dirty="0">
                  <a:solidFill>
                    <a:srgbClr val="CC6600"/>
                  </a:solidFill>
                  <a:latin typeface="宋体" charset="-122"/>
                </a:rPr>
                <a:t>1001 0010	</a:t>
              </a:r>
              <a:r>
                <a:rPr kumimoji="1" lang="zh-CN" altLang="en-US" sz="2000" b="1" dirty="0">
                  <a:solidFill>
                    <a:srgbClr val="CC6600"/>
                  </a:solidFill>
                  <a:latin typeface="宋体" charset="-122"/>
                </a:rPr>
                <a:t>（</a:t>
              </a:r>
              <a:r>
                <a:rPr kumimoji="1" lang="en-US" altLang="zh-CN" sz="2000" b="1" dirty="0">
                  <a:solidFill>
                    <a:srgbClr val="CC6600"/>
                  </a:solidFill>
                  <a:latin typeface="宋体" charset="-122"/>
                </a:rPr>
                <a:t>C</a:t>
              </a:r>
              <a:r>
                <a:rPr kumimoji="1" lang="zh-CN" altLang="en-US" sz="2000" b="1" dirty="0">
                  <a:solidFill>
                    <a:srgbClr val="CC6600"/>
                  </a:solidFill>
                  <a:latin typeface="宋体" charset="-122"/>
                </a:rPr>
                <a:t>）→</a:t>
              </a:r>
              <a:r>
                <a:rPr kumimoji="1" lang="en-US" altLang="zh-CN" sz="2000" b="1" dirty="0">
                  <a:solidFill>
                    <a:srgbClr val="CC6600"/>
                  </a:solidFill>
                  <a:latin typeface="宋体" charset="-122"/>
                </a:rPr>
                <a:t>bit</a:t>
              </a:r>
              <a:endParaRPr kumimoji="1" lang="en-US" altLang="zh-CN" sz="2000" b="1" dirty="0">
                <a:solidFill>
                  <a:srgbClr val="CC6600"/>
                </a:solidFill>
                <a:latin typeface="Times New Roman" pitchFamily="18" charset="0"/>
              </a:endParaRPr>
            </a:p>
          </p:txBody>
        </p:sp>
        <p:sp>
          <p:nvSpPr>
            <p:cNvPr id="19" name="Line 52">
              <a:extLst>
                <a:ext uri="{FF2B5EF4-FFF2-40B4-BE49-F238E27FC236}">
                  <a16:creationId xmlns:a16="http://schemas.microsoft.com/office/drawing/2014/main" id="{B1BA3F41-BBA1-4D4D-B046-C5009F371A68}"/>
                </a:ext>
              </a:extLst>
            </p:cNvPr>
            <p:cNvSpPr>
              <a:spLocks noChangeShapeType="1"/>
            </p:cNvSpPr>
            <p:nvPr/>
          </p:nvSpPr>
          <p:spPr bwMode="auto">
            <a:xfrm>
              <a:off x="432" y="1248"/>
              <a:ext cx="331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0" name="Line 53">
              <a:extLst>
                <a:ext uri="{FF2B5EF4-FFF2-40B4-BE49-F238E27FC236}">
                  <a16:creationId xmlns:a16="http://schemas.microsoft.com/office/drawing/2014/main" id="{C112AD58-A8A7-45E1-A297-7B94DB8D4F3D}"/>
                </a:ext>
              </a:extLst>
            </p:cNvPr>
            <p:cNvSpPr>
              <a:spLocks noChangeShapeType="1"/>
            </p:cNvSpPr>
            <p:nvPr/>
          </p:nvSpPr>
          <p:spPr bwMode="auto">
            <a:xfrm>
              <a:off x="432" y="1008"/>
              <a:ext cx="331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1" name="Line 54">
              <a:extLst>
                <a:ext uri="{FF2B5EF4-FFF2-40B4-BE49-F238E27FC236}">
                  <a16:creationId xmlns:a16="http://schemas.microsoft.com/office/drawing/2014/main" id="{CEB41B8A-67C6-465D-BD81-3C644E21A5D6}"/>
                </a:ext>
              </a:extLst>
            </p:cNvPr>
            <p:cNvSpPr>
              <a:spLocks noChangeShapeType="1"/>
            </p:cNvSpPr>
            <p:nvPr/>
          </p:nvSpPr>
          <p:spPr bwMode="auto">
            <a:xfrm>
              <a:off x="1584" y="672"/>
              <a:ext cx="0" cy="86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2" name="Line 55">
              <a:extLst>
                <a:ext uri="{FF2B5EF4-FFF2-40B4-BE49-F238E27FC236}">
                  <a16:creationId xmlns:a16="http://schemas.microsoft.com/office/drawing/2014/main" id="{660C4246-4A11-46F5-B380-C36F95B84E8B}"/>
                </a:ext>
              </a:extLst>
            </p:cNvPr>
            <p:cNvSpPr>
              <a:spLocks noChangeShapeType="1"/>
            </p:cNvSpPr>
            <p:nvPr/>
          </p:nvSpPr>
          <p:spPr bwMode="auto">
            <a:xfrm>
              <a:off x="2592" y="672"/>
              <a:ext cx="0" cy="86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23" name="Text Box 73">
            <a:extLst>
              <a:ext uri="{FF2B5EF4-FFF2-40B4-BE49-F238E27FC236}">
                <a16:creationId xmlns:a16="http://schemas.microsoft.com/office/drawing/2014/main" id="{E78C6F7F-7486-4908-99A5-EA92B82BC431}"/>
              </a:ext>
            </a:extLst>
          </p:cNvPr>
          <p:cNvSpPr txBox="1">
            <a:spLocks noChangeArrowheads="1"/>
          </p:cNvSpPr>
          <p:nvPr/>
        </p:nvSpPr>
        <p:spPr bwMode="auto">
          <a:xfrm>
            <a:off x="881179" y="3534093"/>
            <a:ext cx="5105400" cy="1107996"/>
          </a:xfrm>
          <a:prstGeom prst="rect">
            <a:avLst/>
          </a:prstGeom>
          <a:noFill/>
          <a:ln w="12700" cap="sq">
            <a:noFill/>
            <a:miter lim="800000"/>
            <a:headEnd type="none" w="sm" len="sm"/>
            <a:tailEnd type="none" w="sm" len="sm"/>
          </a:ln>
        </p:spPr>
        <p:txBody>
          <a:bodyPr>
            <a:spAutoFit/>
          </a:bodyPr>
          <a:lstStyle/>
          <a:p>
            <a:pPr eaLnBrk="0" hangingPunct="0"/>
            <a:r>
              <a:rPr kumimoji="1" lang="zh-CN" altLang="en-US" sz="2200" b="1" dirty="0">
                <a:latin typeface="Times New Roman" pitchFamily="18" charset="0"/>
              </a:rPr>
              <a:t>例如：初始时位地址（</a:t>
            </a:r>
            <a:r>
              <a:rPr kumimoji="1" lang="en-US" altLang="zh-CN" sz="2200" b="1" dirty="0">
                <a:latin typeface="Times New Roman" pitchFamily="18" charset="0"/>
              </a:rPr>
              <a:t>20H</a:t>
            </a:r>
            <a:r>
              <a:rPr kumimoji="1" lang="zh-CN" altLang="en-US" sz="2200" b="1" dirty="0">
                <a:latin typeface="Times New Roman" pitchFamily="18" charset="0"/>
              </a:rPr>
              <a:t>）＝</a:t>
            </a:r>
            <a:r>
              <a:rPr kumimoji="1" lang="en-US" altLang="zh-CN" sz="2200" b="1" dirty="0">
                <a:latin typeface="Times New Roman" pitchFamily="18" charset="0"/>
              </a:rPr>
              <a:t>1</a:t>
            </a:r>
          </a:p>
          <a:p>
            <a:pPr eaLnBrk="0" hangingPunct="0"/>
            <a:r>
              <a:rPr kumimoji="1" lang="en-US" altLang="zh-CN" sz="2200" b="1" dirty="0">
                <a:latin typeface="Times New Roman" pitchFamily="18" charset="0"/>
              </a:rPr>
              <a:t>            	MOV    C,  20H             </a:t>
            </a:r>
            <a:r>
              <a:rPr kumimoji="1" lang="zh-CN" altLang="en-US" sz="2200" b="1" dirty="0">
                <a:latin typeface="Times New Roman" pitchFamily="18" charset="0"/>
              </a:rPr>
              <a:t>；</a:t>
            </a:r>
            <a:r>
              <a:rPr kumimoji="1" lang="en-US" altLang="zh-CN" sz="2200" b="1" dirty="0">
                <a:latin typeface="Times New Roman" pitchFamily="18" charset="0"/>
              </a:rPr>
              <a:t>CY=1</a:t>
            </a:r>
          </a:p>
          <a:p>
            <a:pPr eaLnBrk="0" hangingPunct="0"/>
            <a:r>
              <a:rPr kumimoji="1" lang="en-US" altLang="zh-CN" sz="2200" b="1" dirty="0">
                <a:latin typeface="Times New Roman" pitchFamily="18" charset="0"/>
              </a:rPr>
              <a:t>	MOV	 P1.0</a:t>
            </a:r>
            <a:r>
              <a:rPr kumimoji="1" lang="zh-CN" altLang="en-US" sz="2200" b="1" dirty="0">
                <a:latin typeface="Times New Roman" pitchFamily="18" charset="0"/>
              </a:rPr>
              <a:t>，</a:t>
            </a:r>
            <a:r>
              <a:rPr kumimoji="1" lang="en-US" altLang="zh-CN" sz="2200" b="1" dirty="0">
                <a:latin typeface="Times New Roman" pitchFamily="18" charset="0"/>
              </a:rPr>
              <a:t>C            </a:t>
            </a:r>
            <a:r>
              <a:rPr kumimoji="1" lang="zh-CN" altLang="en-US" sz="2200" b="1" dirty="0">
                <a:latin typeface="Times New Roman" pitchFamily="18" charset="0"/>
              </a:rPr>
              <a:t>；</a:t>
            </a:r>
            <a:r>
              <a:rPr kumimoji="1" lang="en-US" altLang="zh-CN" sz="2200" b="1" dirty="0">
                <a:latin typeface="Times New Roman" pitchFamily="18" charset="0"/>
              </a:rPr>
              <a:t>P1.0=1</a:t>
            </a:r>
          </a:p>
        </p:txBody>
      </p:sp>
      <p:sp>
        <p:nvSpPr>
          <p:cNvPr id="16" name="矩形 15">
            <a:extLst>
              <a:ext uri="{FF2B5EF4-FFF2-40B4-BE49-F238E27FC236}">
                <a16:creationId xmlns:a16="http://schemas.microsoft.com/office/drawing/2014/main" id="{0D85F76B-7E0E-4BDC-B57A-AB25BE2288DE}"/>
              </a:ext>
            </a:extLst>
          </p:cNvPr>
          <p:cNvSpPr/>
          <p:nvPr/>
        </p:nvSpPr>
        <p:spPr>
          <a:xfrm>
            <a:off x="6029493" y="750179"/>
            <a:ext cx="1067211"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MOV </a:t>
            </a:r>
            <a:r>
              <a:rPr lang="en-US" altLang="zh-CN" b="1" dirty="0">
                <a:solidFill>
                  <a:srgbClr val="3333FF"/>
                </a:solidFill>
                <a:latin typeface="创艺简黑体" pitchFamily="2" charset="-122"/>
                <a:ea typeface="创艺简黑体" pitchFamily="2" charset="-122"/>
              </a:rPr>
              <a:t>e</a:t>
            </a:r>
          </a:p>
        </p:txBody>
      </p:sp>
      <p:sp>
        <p:nvSpPr>
          <p:cNvPr id="24" name="Text Box 5">
            <a:extLst>
              <a:ext uri="{FF2B5EF4-FFF2-40B4-BE49-F238E27FC236}">
                <a16:creationId xmlns:a16="http://schemas.microsoft.com/office/drawing/2014/main" id="{B7FA67D9-74BE-4742-9AD7-0D35B3542D1C}"/>
              </a:ext>
            </a:extLst>
          </p:cNvPr>
          <p:cNvSpPr txBox="1">
            <a:spLocks noChangeArrowheads="1"/>
          </p:cNvSpPr>
          <p:nvPr/>
        </p:nvSpPr>
        <p:spPr bwMode="auto">
          <a:xfrm>
            <a:off x="863428" y="4895500"/>
            <a:ext cx="6994698" cy="1273875"/>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指令操作对象是</a:t>
            </a:r>
            <a:r>
              <a:rPr kumimoji="1" lang="en-US" altLang="zh-CN" b="1" dirty="0">
                <a:latin typeface="宋体" charset="-122"/>
              </a:rPr>
              <a:t>C</a:t>
            </a:r>
            <a:r>
              <a:rPr kumimoji="1" lang="zh-CN" altLang="en-US" b="1" dirty="0">
                <a:latin typeface="宋体" charset="-122"/>
              </a:rPr>
              <a:t>与</a:t>
            </a:r>
            <a:r>
              <a:rPr kumimoji="1" lang="en-US" altLang="zh-CN" b="1" dirty="0">
                <a:latin typeface="宋体" charset="-122"/>
              </a:rPr>
              <a:t>bit</a:t>
            </a: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没有</a:t>
            </a:r>
            <a:r>
              <a:rPr kumimoji="1" lang="en-US" altLang="zh-CN" b="1" dirty="0">
                <a:solidFill>
                  <a:srgbClr val="3333FF"/>
                </a:solidFill>
                <a:latin typeface="宋体" charset="-122"/>
              </a:rPr>
              <a:t>MOV  bit</a:t>
            </a:r>
            <a:r>
              <a:rPr kumimoji="1" lang="zh-CN" altLang="en-US" b="1" dirty="0">
                <a:solidFill>
                  <a:srgbClr val="3333FF"/>
                </a:solidFill>
                <a:latin typeface="宋体" charset="-122"/>
              </a:rPr>
              <a:t>，</a:t>
            </a:r>
            <a:r>
              <a:rPr kumimoji="1" lang="en-US" altLang="zh-CN" b="1" dirty="0">
                <a:solidFill>
                  <a:srgbClr val="3333FF"/>
                </a:solidFill>
                <a:latin typeface="宋体" charset="-122"/>
              </a:rPr>
              <a:t>bit</a:t>
            </a:r>
            <a:r>
              <a:rPr kumimoji="1" lang="zh-CN" altLang="en-US" b="1" dirty="0">
                <a:solidFill>
                  <a:srgbClr val="3333FF"/>
                </a:solidFill>
                <a:latin typeface="宋体" charset="-122"/>
              </a:rPr>
              <a:t>。</a:t>
            </a:r>
            <a:r>
              <a:rPr kumimoji="1" lang="zh-CN" altLang="en-US" b="1" dirty="0">
                <a:latin typeface="宋体" charset="-122"/>
              </a:rPr>
              <a:t>“</a:t>
            </a:r>
            <a:r>
              <a:rPr kumimoji="1" lang="en-US" altLang="zh-CN" b="1" dirty="0">
                <a:latin typeface="宋体" charset="-122"/>
              </a:rPr>
              <a:t>MOV   C,38H</a:t>
            </a:r>
            <a:r>
              <a:rPr kumimoji="1" lang="zh-CN" altLang="en-US" b="1" dirty="0">
                <a:latin typeface="宋体" charset="-122"/>
              </a:rPr>
              <a:t>”是可以的。</a:t>
            </a:r>
            <a:endParaRPr kumimoji="1" lang="en-US" altLang="zh-CN" b="1" dirty="0">
              <a:latin typeface="宋体" charset="-122"/>
            </a:endParaRPr>
          </a:p>
          <a:p>
            <a:pPr eaLnBrk="0" hangingPunct="0">
              <a:lnSpc>
                <a:spcPct val="150000"/>
              </a:lnSpc>
            </a:pPr>
            <a:r>
              <a:rPr kumimoji="1" lang="en-US" altLang="zh-CN" b="1" dirty="0">
                <a:solidFill>
                  <a:srgbClr val="3333FF"/>
                </a:solidFill>
                <a:latin typeface="宋体" charset="-122"/>
              </a:rPr>
              <a:t>         </a:t>
            </a:r>
            <a:r>
              <a:rPr kumimoji="1" lang="zh-CN" altLang="en-US" b="1" dirty="0">
                <a:solidFill>
                  <a:srgbClr val="FF0000"/>
                </a:solidFill>
                <a:latin typeface="宋体" charset="-122"/>
              </a:rPr>
              <a:t>那  </a:t>
            </a:r>
            <a:r>
              <a:rPr kumimoji="1" lang="en-US" altLang="zh-CN" b="1" dirty="0">
                <a:solidFill>
                  <a:srgbClr val="FF0000"/>
                </a:solidFill>
                <a:latin typeface="宋体" charset="-122"/>
              </a:rPr>
              <a:t>“MOV  32H,38H”</a:t>
            </a:r>
            <a:r>
              <a:rPr kumimoji="1" lang="zh-CN" altLang="en-US" b="1" dirty="0">
                <a:solidFill>
                  <a:srgbClr val="FF0000"/>
                </a:solidFill>
                <a:latin typeface="宋体" charset="-122"/>
              </a:rPr>
              <a:t>是什么意思？</a:t>
            </a:r>
            <a:endParaRPr kumimoji="1" lang="en-US" altLang="zh-CN" b="1" dirty="0">
              <a:solidFill>
                <a:srgbClr val="FF0000"/>
              </a:solidFill>
              <a:latin typeface="宋体" charset="-122"/>
            </a:endParaRPr>
          </a:p>
        </p:txBody>
      </p:sp>
      <p:sp>
        <p:nvSpPr>
          <p:cNvPr id="2" name="矩形 1">
            <a:extLst>
              <a:ext uri="{FF2B5EF4-FFF2-40B4-BE49-F238E27FC236}">
                <a16:creationId xmlns:a16="http://schemas.microsoft.com/office/drawing/2014/main" id="{FFC67051-AA14-4942-A99C-0AF76D2CC347}"/>
              </a:ext>
            </a:extLst>
          </p:cNvPr>
          <p:cNvSpPr/>
          <p:nvPr/>
        </p:nvSpPr>
        <p:spPr>
          <a:xfrm>
            <a:off x="1597633" y="2980294"/>
            <a:ext cx="4553619" cy="369332"/>
          </a:xfrm>
          <a:prstGeom prst="rect">
            <a:avLst/>
          </a:prstGeom>
        </p:spPr>
        <p:txBody>
          <a:bodyPr wrap="none">
            <a:spAutoFit/>
          </a:bodyPr>
          <a:lstStyle/>
          <a:p>
            <a:r>
              <a:rPr lang="en-US" altLang="zh-CN" b="1" kern="100" dirty="0">
                <a:solidFill>
                  <a:srgbClr val="3333FF"/>
                </a:solidFill>
                <a:latin typeface="Times New Roman" panose="02020603050405020304" pitchFamily="18" charset="0"/>
                <a:ea typeface="宋体" panose="02010600030101010101" pitchFamily="2" charset="-122"/>
              </a:rPr>
              <a:t>C:  </a:t>
            </a:r>
            <a:r>
              <a:rPr lang="zh-CN" altLang="en-US" b="1" kern="100" dirty="0">
                <a:solidFill>
                  <a:srgbClr val="3333FF"/>
                </a:solidFill>
                <a:latin typeface="Times New Roman" panose="02020603050405020304" pitchFamily="18" charset="0"/>
                <a:ea typeface="宋体" panose="02010600030101010101" pitchFamily="2" charset="-122"/>
              </a:rPr>
              <a:t>就是</a:t>
            </a:r>
            <a:r>
              <a:rPr lang="en-US" altLang="zh-CN" b="1" kern="100" dirty="0" err="1">
                <a:solidFill>
                  <a:srgbClr val="3333FF"/>
                </a:solidFill>
                <a:latin typeface="Times New Roman" panose="02020603050405020304" pitchFamily="18" charset="0"/>
                <a:ea typeface="宋体" panose="02010600030101010101" pitchFamily="2" charset="-122"/>
              </a:rPr>
              <a:t>CY:</a:t>
            </a:r>
            <a:r>
              <a:rPr lang="en-US" altLang="zh-CN" b="1" kern="100" dirty="0" err="1">
                <a:solidFill>
                  <a:srgbClr val="FF0000"/>
                </a:solidFill>
                <a:latin typeface="Times New Roman" panose="02020603050405020304" pitchFamily="18" charset="0"/>
                <a:ea typeface="宋体" panose="02010600030101010101" pitchFamily="2" charset="-122"/>
              </a:rPr>
              <a:t>C</a:t>
            </a:r>
            <a:r>
              <a:rPr lang="en-US" altLang="zh-CN" b="1" kern="100" dirty="0" err="1">
                <a:solidFill>
                  <a:srgbClr val="3333FF"/>
                </a:solidFill>
                <a:latin typeface="Times New Roman" panose="02020603050405020304" pitchFamily="18" charset="0"/>
                <a:ea typeface="宋体" panose="02010600030101010101" pitchFamily="2" charset="-122"/>
              </a:rPr>
              <a:t>arr</a:t>
            </a:r>
            <a:r>
              <a:rPr lang="en-US" altLang="zh-CN" b="1" kern="100" dirty="0" err="1">
                <a:solidFill>
                  <a:srgbClr val="FF0000"/>
                </a:solidFill>
                <a:latin typeface="Times New Roman" panose="02020603050405020304" pitchFamily="18" charset="0"/>
                <a:ea typeface="宋体" panose="02010600030101010101" pitchFamily="2" charset="-122"/>
              </a:rPr>
              <a:t>Y</a:t>
            </a:r>
            <a:r>
              <a:rPr lang="en-US" altLang="zh-CN" b="1" kern="100" dirty="0">
                <a:solidFill>
                  <a:srgbClr val="3333FF"/>
                </a:solidFill>
                <a:latin typeface="Times New Roman" panose="02020603050405020304" pitchFamily="18" charset="0"/>
                <a:ea typeface="宋体" panose="02010600030101010101" pitchFamily="2" charset="-122"/>
              </a:rPr>
              <a:t>    (psw.7) //</a:t>
            </a:r>
            <a:r>
              <a:rPr lang="zh-CN" altLang="zh-CN" b="1" kern="1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进位（标志）</a:t>
            </a:r>
            <a:endParaRPr lang="zh-CN" altLang="en-US" b="1" dirty="0">
              <a:solidFill>
                <a:srgbClr val="3333FF"/>
              </a:solidFill>
            </a:endParaRPr>
          </a:p>
        </p:txBody>
      </p:sp>
    </p:spTree>
  </p:cSld>
  <p:clrMapOvr>
    <a:masterClrMapping/>
  </p:clrMapOvr>
  <p:transition>
    <p:cut thruBlk="1"/>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7"/>
          <p:cNvSpPr>
            <a:spLocks noChangeArrowheads="1"/>
          </p:cNvSpPr>
          <p:nvPr/>
        </p:nvSpPr>
        <p:spPr bwMode="auto">
          <a:xfrm>
            <a:off x="131638" y="761893"/>
            <a:ext cx="3279775" cy="461963"/>
          </a:xfrm>
          <a:prstGeom prst="rect">
            <a:avLst/>
          </a:prstGeom>
          <a:noFill/>
          <a:ln w="12700" cap="sq">
            <a:noFill/>
            <a:miter lim="800000"/>
            <a:headEnd type="none" w="sm" len="sm"/>
            <a:tailEnd type="none" w="sm" len="sm"/>
          </a:ln>
        </p:spPr>
        <p:txBody>
          <a:bodyPr wrap="none">
            <a:spAutoFit/>
          </a:bodyPr>
          <a:lstStyle/>
          <a:p>
            <a:pPr algn="ctr" eaLnBrk="0" hangingPunct="0"/>
            <a:r>
              <a:rPr lang="en-US" altLang="zh-CN" sz="2400" b="1" kern="0" dirty="0">
                <a:solidFill>
                  <a:srgbClr val="FF0000"/>
                </a:solidFill>
                <a:latin typeface="黑体" pitchFamily="2" charset="-122"/>
                <a:ea typeface="黑体" pitchFamily="2" charset="-122"/>
                <a:cs typeface="+mj-cs"/>
              </a:rPr>
              <a:t>2</a:t>
            </a:r>
            <a:r>
              <a:rPr lang="zh-CN" altLang="en-US" sz="2400" b="1" kern="0" dirty="0">
                <a:solidFill>
                  <a:srgbClr val="FF0000"/>
                </a:solidFill>
                <a:latin typeface="黑体" pitchFamily="2" charset="-122"/>
                <a:ea typeface="黑体" pitchFamily="2" charset="-122"/>
                <a:cs typeface="+mj-cs"/>
              </a:rPr>
              <a:t>、位修正指令</a:t>
            </a:r>
            <a:r>
              <a:rPr lang="zh-CN" altLang="en-US" sz="2400" b="1" kern="0" dirty="0">
                <a:solidFill>
                  <a:srgbClr val="3333FF"/>
                </a:solidFill>
                <a:latin typeface="黑体" pitchFamily="2" charset="-122"/>
                <a:ea typeface="黑体" pitchFamily="2" charset="-122"/>
                <a:cs typeface="+mj-cs"/>
              </a:rPr>
              <a:t>（</a:t>
            </a:r>
            <a:r>
              <a:rPr lang="en-US" altLang="zh-CN" sz="2400" b="1" kern="0" dirty="0">
                <a:solidFill>
                  <a:srgbClr val="3333FF"/>
                </a:solidFill>
                <a:latin typeface="黑体" pitchFamily="2" charset="-122"/>
                <a:ea typeface="黑体" pitchFamily="2" charset="-122"/>
                <a:cs typeface="+mj-cs"/>
              </a:rPr>
              <a:t>6</a:t>
            </a:r>
            <a:r>
              <a:rPr lang="zh-CN" altLang="en-US" sz="2400" b="1" kern="0" dirty="0">
                <a:solidFill>
                  <a:srgbClr val="3333FF"/>
                </a:solidFill>
                <a:latin typeface="黑体" pitchFamily="2" charset="-122"/>
                <a:ea typeface="黑体" pitchFamily="2" charset="-122"/>
                <a:cs typeface="+mj-cs"/>
              </a:rPr>
              <a:t>条）</a:t>
            </a:r>
          </a:p>
        </p:txBody>
      </p:sp>
      <p:grpSp>
        <p:nvGrpSpPr>
          <p:cNvPr id="66565" name="Group 29"/>
          <p:cNvGrpSpPr>
            <a:grpSpLocks/>
          </p:cNvGrpSpPr>
          <p:nvPr/>
        </p:nvGrpSpPr>
        <p:grpSpPr bwMode="auto">
          <a:xfrm>
            <a:off x="269086" y="1378637"/>
            <a:ext cx="8382000" cy="4375150"/>
            <a:chOff x="288" y="480"/>
            <a:chExt cx="5280" cy="2756"/>
          </a:xfrm>
        </p:grpSpPr>
        <p:sp>
          <p:nvSpPr>
            <p:cNvPr id="66566" name="Text Box 12"/>
            <p:cNvSpPr txBox="1">
              <a:spLocks noChangeArrowheads="1"/>
            </p:cNvSpPr>
            <p:nvPr/>
          </p:nvSpPr>
          <p:spPr bwMode="auto">
            <a:xfrm>
              <a:off x="288" y="480"/>
              <a:ext cx="5280" cy="2756"/>
            </a:xfrm>
            <a:prstGeom prst="rect">
              <a:avLst/>
            </a:prstGeom>
            <a:solidFill>
              <a:srgbClr val="FFFFCC"/>
            </a:solidFill>
            <a:ln w="12700" cap="sq">
              <a:solidFill>
                <a:schemeClr val="tx1"/>
              </a:solidFill>
              <a:miter lim="800000"/>
              <a:headEnd type="none" w="sm" len="sm"/>
              <a:tailEnd type="none" w="sm" len="sm"/>
            </a:ln>
          </p:spPr>
          <p:txBody>
            <a:bodyPr>
              <a:spAutoFit/>
            </a:bodyPr>
            <a:lstStyle/>
            <a:p>
              <a:pPr eaLnBrk="0" hangingPunct="0">
                <a:lnSpc>
                  <a:spcPct val="140000"/>
                </a:lnSpc>
              </a:pPr>
              <a:r>
                <a:rPr kumimoji="1" lang="zh-CN" altLang="en-US" sz="2000" b="1" dirty="0">
                  <a:latin typeface="宋体" charset="-122"/>
                </a:rPr>
                <a:t>汇编指令格式	机器码格式	操作		注释</a:t>
              </a:r>
              <a:r>
                <a:rPr kumimoji="1" lang="zh-CN" altLang="en-US" sz="2000" b="1" dirty="0">
                  <a:solidFill>
                    <a:schemeClr val="bg2"/>
                  </a:solidFill>
                  <a:latin typeface="宋体" charset="-122"/>
                </a:rPr>
                <a:t>	</a:t>
              </a:r>
            </a:p>
            <a:p>
              <a:pPr eaLnBrk="0" hangingPunct="0">
                <a:lnSpc>
                  <a:spcPct val="140000"/>
                </a:lnSpc>
              </a:pPr>
              <a:r>
                <a:rPr kumimoji="1" lang="en-US" altLang="zh-CN" sz="2000" b="1" dirty="0">
                  <a:solidFill>
                    <a:srgbClr val="FF0000"/>
                  </a:solidFill>
                  <a:latin typeface="宋体" charset="-122"/>
                </a:rPr>
                <a:t>CLR</a:t>
              </a:r>
              <a:r>
                <a:rPr kumimoji="1" lang="en-US" altLang="zh-CN" sz="2000" b="1" dirty="0">
                  <a:solidFill>
                    <a:schemeClr val="hlink"/>
                  </a:solidFill>
                  <a:latin typeface="宋体" charset="-122"/>
                </a:rPr>
                <a:t>  C </a:t>
              </a:r>
              <a:r>
                <a:rPr kumimoji="1" lang="zh-CN" altLang="en-US" sz="2000" b="1" dirty="0">
                  <a:solidFill>
                    <a:schemeClr val="hlink"/>
                  </a:solidFill>
                  <a:latin typeface="宋体" charset="-122"/>
                </a:rPr>
                <a:t>；	</a:t>
              </a:r>
              <a:r>
                <a:rPr kumimoji="1" lang="en-US" altLang="zh-CN" sz="2000" b="1" dirty="0">
                  <a:solidFill>
                    <a:schemeClr val="hlink"/>
                  </a:solidFill>
                  <a:latin typeface="宋体" charset="-122"/>
                </a:rPr>
                <a:t>1100 0011	0→C</a:t>
              </a:r>
              <a:r>
                <a:rPr kumimoji="1" lang="en-US" altLang="zh-CN" sz="2000" b="1" dirty="0">
                  <a:solidFill>
                    <a:schemeClr val="hlink"/>
                  </a:solidFill>
                  <a:latin typeface="Courier New" pitchFamily="49" charset="0"/>
                </a:rPr>
                <a:t> </a:t>
              </a:r>
              <a:r>
                <a:rPr kumimoji="1" lang="en-US" altLang="zh-CN" sz="2000" b="1" dirty="0">
                  <a:solidFill>
                    <a:schemeClr val="hlink"/>
                  </a:solidFill>
                  <a:latin typeface="宋体" charset="-122"/>
                </a:rPr>
                <a:t>		C</a:t>
              </a:r>
              <a:r>
                <a:rPr kumimoji="1" lang="zh-CN" altLang="en-US" sz="2000" b="1" dirty="0">
                  <a:solidFill>
                    <a:schemeClr val="hlink"/>
                  </a:solidFill>
                  <a:latin typeface="宋体" charset="-122"/>
                </a:rPr>
                <a:t>清</a:t>
              </a:r>
              <a:r>
                <a:rPr kumimoji="1" lang="en-US" altLang="zh-CN" sz="2000" b="1" dirty="0">
                  <a:solidFill>
                    <a:schemeClr val="hlink"/>
                  </a:solidFill>
                  <a:latin typeface="宋体" charset="-122"/>
                </a:rPr>
                <a:t>0</a:t>
              </a:r>
              <a:r>
                <a:rPr kumimoji="1" lang="zh-CN" altLang="en-US" sz="2000" b="1" dirty="0">
                  <a:solidFill>
                    <a:schemeClr val="hlink"/>
                  </a:solidFill>
                  <a:latin typeface="宋体" charset="-122"/>
                </a:rPr>
                <a:t>指令</a:t>
              </a:r>
              <a:br>
                <a:rPr kumimoji="1" lang="zh-CN" altLang="en-US" sz="2000" b="1" dirty="0">
                  <a:solidFill>
                    <a:schemeClr val="hlink"/>
                  </a:solidFill>
                  <a:latin typeface="宋体" charset="-122"/>
                </a:rPr>
              </a:br>
              <a:r>
                <a:rPr kumimoji="1" lang="en-US" altLang="zh-CN" sz="2000" b="1" dirty="0">
                  <a:solidFill>
                    <a:srgbClr val="FF0000"/>
                  </a:solidFill>
                  <a:latin typeface="宋体" charset="-122"/>
                </a:rPr>
                <a:t>CLR</a:t>
              </a:r>
              <a:r>
                <a:rPr kumimoji="1" lang="en-US" altLang="zh-CN" sz="2000" b="1" dirty="0">
                  <a:solidFill>
                    <a:srgbClr val="CC6600"/>
                  </a:solidFill>
                  <a:latin typeface="宋体" charset="-122"/>
                </a:rPr>
                <a:t>  bit </a:t>
              </a:r>
              <a:r>
                <a:rPr kumimoji="1" lang="zh-CN" altLang="en-US" sz="2000" b="1" dirty="0">
                  <a:solidFill>
                    <a:srgbClr val="CC6600"/>
                  </a:solidFill>
                  <a:latin typeface="宋体" charset="-122"/>
                </a:rPr>
                <a:t>；	</a:t>
              </a:r>
              <a:r>
                <a:rPr kumimoji="1" lang="en-US" altLang="zh-CN" sz="2000" b="1" dirty="0">
                  <a:solidFill>
                    <a:srgbClr val="CC6600"/>
                  </a:solidFill>
                  <a:latin typeface="宋体" charset="-122"/>
                </a:rPr>
                <a:t>1100 0010	0→bit		</a:t>
              </a:r>
              <a:r>
                <a:rPr kumimoji="1" lang="zh-CN" altLang="en-US" sz="2000" b="1" dirty="0">
                  <a:solidFill>
                    <a:srgbClr val="CC6600"/>
                  </a:solidFill>
                  <a:latin typeface="宋体" charset="-122"/>
                </a:rPr>
                <a:t>位地址清</a:t>
              </a:r>
              <a:r>
                <a:rPr kumimoji="1" lang="en-US" altLang="zh-CN" sz="2000" b="1" dirty="0">
                  <a:solidFill>
                    <a:srgbClr val="CC6600"/>
                  </a:solidFill>
                  <a:latin typeface="宋体" charset="-122"/>
                </a:rPr>
                <a:t>0</a:t>
              </a:r>
              <a:r>
                <a:rPr kumimoji="1" lang="zh-CN" altLang="en-US" sz="2000" b="1" dirty="0">
                  <a:solidFill>
                    <a:srgbClr val="CC6600"/>
                  </a:solidFill>
                  <a:latin typeface="宋体" charset="-122"/>
                </a:rPr>
                <a:t>指令</a:t>
              </a:r>
            </a:p>
            <a:p>
              <a:pPr eaLnBrk="0" hangingPunct="0">
                <a:lnSpc>
                  <a:spcPct val="140000"/>
                </a:lnSpc>
              </a:pPr>
              <a:r>
                <a:rPr kumimoji="1" lang="zh-CN" altLang="en-US" sz="2000" b="1" dirty="0">
                  <a:solidFill>
                    <a:schemeClr val="hlink"/>
                  </a:solidFill>
                  <a:latin typeface="宋体" charset="-122"/>
                </a:rPr>
                <a:t>		</a:t>
              </a:r>
              <a:r>
                <a:rPr kumimoji="1" lang="zh-CN" altLang="en-US" sz="2000" b="1" dirty="0">
                  <a:solidFill>
                    <a:srgbClr val="CC6600"/>
                  </a:solidFill>
                  <a:latin typeface="宋体" charset="-122"/>
                </a:rPr>
                <a:t>位地址</a:t>
              </a:r>
              <a:r>
                <a:rPr kumimoji="1" lang="en-US" altLang="zh-CN" sz="2000" b="1" dirty="0">
                  <a:solidFill>
                    <a:srgbClr val="CC6600"/>
                  </a:solidFill>
                  <a:latin typeface="宋体" charset="-122"/>
                </a:rPr>
                <a:t>(bit)</a:t>
              </a:r>
            </a:p>
            <a:p>
              <a:pPr eaLnBrk="0" hangingPunct="0">
                <a:lnSpc>
                  <a:spcPct val="140000"/>
                </a:lnSpc>
              </a:pPr>
              <a:r>
                <a:rPr kumimoji="1" lang="en-US" altLang="zh-CN" sz="2000" b="1" dirty="0">
                  <a:solidFill>
                    <a:srgbClr val="FF0000"/>
                  </a:solidFill>
                  <a:latin typeface="宋体" charset="-122"/>
                </a:rPr>
                <a:t>SETB</a:t>
              </a:r>
              <a:r>
                <a:rPr kumimoji="1" lang="en-US" altLang="zh-CN" sz="2000" b="1" dirty="0">
                  <a:solidFill>
                    <a:schemeClr val="hlink"/>
                  </a:solidFill>
                  <a:latin typeface="宋体" charset="-122"/>
                </a:rPr>
                <a:t>  C </a:t>
              </a:r>
              <a:r>
                <a:rPr kumimoji="1" lang="zh-CN" altLang="en-US" sz="2000" b="1" dirty="0">
                  <a:solidFill>
                    <a:schemeClr val="hlink"/>
                  </a:solidFill>
                  <a:latin typeface="宋体" charset="-122"/>
                </a:rPr>
                <a:t>；	</a:t>
              </a:r>
              <a:r>
                <a:rPr kumimoji="1" lang="en-US" altLang="zh-CN" sz="2000" b="1" dirty="0">
                  <a:solidFill>
                    <a:schemeClr val="hlink"/>
                  </a:solidFill>
                  <a:latin typeface="宋体" charset="-122"/>
                </a:rPr>
                <a:t>1101 0011	1→C</a:t>
              </a:r>
              <a:r>
                <a:rPr kumimoji="1" lang="en-US" altLang="zh-CN" sz="2000" b="1" dirty="0">
                  <a:solidFill>
                    <a:schemeClr val="hlink"/>
                  </a:solidFill>
                  <a:latin typeface="Courier New" pitchFamily="49" charset="0"/>
                </a:rPr>
                <a:t> </a:t>
              </a:r>
              <a:r>
                <a:rPr kumimoji="1" lang="en-US" altLang="zh-CN" sz="2000" b="1" dirty="0">
                  <a:solidFill>
                    <a:schemeClr val="hlink"/>
                  </a:solidFill>
                  <a:latin typeface="宋体" charset="-122"/>
                </a:rPr>
                <a:t>		C</a:t>
              </a:r>
              <a:r>
                <a:rPr kumimoji="1" lang="zh-CN" altLang="en-US" sz="2000" b="1" dirty="0">
                  <a:solidFill>
                    <a:schemeClr val="hlink"/>
                  </a:solidFill>
                  <a:latin typeface="宋体" charset="-122"/>
                </a:rPr>
                <a:t>置</a:t>
              </a:r>
              <a:r>
                <a:rPr kumimoji="1" lang="en-US" altLang="zh-CN" sz="2000" b="1" dirty="0">
                  <a:solidFill>
                    <a:schemeClr val="hlink"/>
                  </a:solidFill>
                  <a:latin typeface="宋体" charset="-122"/>
                </a:rPr>
                <a:t>1</a:t>
              </a:r>
              <a:r>
                <a:rPr kumimoji="1" lang="zh-CN" altLang="en-US" sz="2000" b="1" dirty="0">
                  <a:solidFill>
                    <a:schemeClr val="hlink"/>
                  </a:solidFill>
                  <a:latin typeface="宋体" charset="-122"/>
                </a:rPr>
                <a:t>指令</a:t>
              </a:r>
              <a:br>
                <a:rPr kumimoji="1" lang="zh-CN" altLang="en-US" sz="2000" b="1" dirty="0">
                  <a:solidFill>
                    <a:schemeClr val="hlink"/>
                  </a:solidFill>
                  <a:latin typeface="宋体" charset="-122"/>
                </a:rPr>
              </a:br>
              <a:r>
                <a:rPr kumimoji="1" lang="en-US" altLang="zh-CN" sz="2000" b="1" dirty="0">
                  <a:solidFill>
                    <a:srgbClr val="FF0000"/>
                  </a:solidFill>
                  <a:latin typeface="宋体" charset="-122"/>
                </a:rPr>
                <a:t>SETB</a:t>
              </a:r>
              <a:r>
                <a:rPr kumimoji="1" lang="en-US" altLang="zh-CN" sz="2000" b="1" dirty="0">
                  <a:solidFill>
                    <a:srgbClr val="CC6600"/>
                  </a:solidFill>
                  <a:latin typeface="宋体" charset="-122"/>
                </a:rPr>
                <a:t>  bit </a:t>
              </a:r>
              <a:r>
                <a:rPr kumimoji="1" lang="zh-CN" altLang="en-US" sz="2000" b="1" dirty="0">
                  <a:solidFill>
                    <a:srgbClr val="CC6600"/>
                  </a:solidFill>
                  <a:latin typeface="宋体" charset="-122"/>
                </a:rPr>
                <a:t>；	</a:t>
              </a:r>
              <a:r>
                <a:rPr kumimoji="1" lang="en-US" altLang="zh-CN" sz="2000" b="1" dirty="0">
                  <a:solidFill>
                    <a:srgbClr val="CC6600"/>
                  </a:solidFill>
                  <a:latin typeface="宋体" charset="-122"/>
                </a:rPr>
                <a:t>1101 0010	1→bit		</a:t>
              </a:r>
              <a:r>
                <a:rPr kumimoji="1" lang="zh-CN" altLang="en-US" sz="2000" b="1" dirty="0">
                  <a:solidFill>
                    <a:srgbClr val="CC6600"/>
                  </a:solidFill>
                  <a:latin typeface="宋体" charset="-122"/>
                </a:rPr>
                <a:t>位地址置</a:t>
              </a:r>
              <a:r>
                <a:rPr kumimoji="1" lang="en-US" altLang="zh-CN" sz="2000" b="1" dirty="0">
                  <a:solidFill>
                    <a:srgbClr val="CC6600"/>
                  </a:solidFill>
                  <a:latin typeface="宋体" charset="-122"/>
                </a:rPr>
                <a:t>1</a:t>
              </a:r>
              <a:r>
                <a:rPr kumimoji="1" lang="zh-CN" altLang="en-US" sz="2000" b="1" dirty="0">
                  <a:solidFill>
                    <a:srgbClr val="CC6600"/>
                  </a:solidFill>
                  <a:latin typeface="宋体" charset="-122"/>
                </a:rPr>
                <a:t>指令</a:t>
              </a:r>
            </a:p>
            <a:p>
              <a:pPr eaLnBrk="0" hangingPunct="0">
                <a:lnSpc>
                  <a:spcPct val="140000"/>
                </a:lnSpc>
              </a:pPr>
              <a:r>
                <a:rPr kumimoji="1" lang="zh-CN" altLang="en-US" sz="2000" b="1" dirty="0">
                  <a:solidFill>
                    <a:schemeClr val="hlink"/>
                  </a:solidFill>
                  <a:latin typeface="宋体" charset="-122"/>
                </a:rPr>
                <a:t>		</a:t>
              </a:r>
              <a:r>
                <a:rPr kumimoji="1" lang="zh-CN" altLang="en-US" sz="2000" b="1" dirty="0">
                  <a:solidFill>
                    <a:srgbClr val="CC6600"/>
                  </a:solidFill>
                  <a:latin typeface="宋体" charset="-122"/>
                </a:rPr>
                <a:t>位地址</a:t>
              </a:r>
              <a:r>
                <a:rPr kumimoji="1" lang="en-US" altLang="zh-CN" sz="2000" b="1" dirty="0">
                  <a:solidFill>
                    <a:srgbClr val="CC6600"/>
                  </a:solidFill>
                  <a:latin typeface="宋体" charset="-122"/>
                </a:rPr>
                <a:t>(bit)</a:t>
              </a:r>
            </a:p>
            <a:p>
              <a:pPr eaLnBrk="0" hangingPunct="0">
                <a:lnSpc>
                  <a:spcPct val="140000"/>
                </a:lnSpc>
              </a:pPr>
              <a:r>
                <a:rPr kumimoji="1" lang="en-US" altLang="zh-CN" sz="2000" b="1" dirty="0">
                  <a:solidFill>
                    <a:srgbClr val="FF0000"/>
                  </a:solidFill>
                  <a:latin typeface="宋体" charset="-122"/>
                </a:rPr>
                <a:t>CPL</a:t>
              </a:r>
              <a:r>
                <a:rPr kumimoji="1" lang="en-US" altLang="zh-CN" sz="2000" b="1" dirty="0">
                  <a:solidFill>
                    <a:schemeClr val="hlink"/>
                  </a:solidFill>
                  <a:latin typeface="宋体" charset="-122"/>
                </a:rPr>
                <a:t>  C </a:t>
              </a:r>
              <a:r>
                <a:rPr kumimoji="1" lang="zh-CN" altLang="en-US" sz="2000" b="1" dirty="0">
                  <a:solidFill>
                    <a:schemeClr val="hlink"/>
                  </a:solidFill>
                  <a:latin typeface="宋体" charset="-122"/>
                </a:rPr>
                <a:t>；	</a:t>
              </a:r>
              <a:r>
                <a:rPr kumimoji="1" lang="en-US" altLang="zh-CN" sz="2000" b="1" dirty="0">
                  <a:solidFill>
                    <a:schemeClr val="hlink"/>
                  </a:solidFill>
                  <a:latin typeface="宋体" charset="-122"/>
                </a:rPr>
                <a:t>1011 0011	(C)→C</a:t>
              </a:r>
              <a:r>
                <a:rPr kumimoji="1" lang="en-US" altLang="zh-CN" sz="2000" b="1" dirty="0">
                  <a:solidFill>
                    <a:schemeClr val="hlink"/>
                  </a:solidFill>
                  <a:latin typeface="Courier New" pitchFamily="49" charset="0"/>
                </a:rPr>
                <a:t> </a:t>
              </a:r>
              <a:r>
                <a:rPr kumimoji="1" lang="en-US" altLang="zh-CN" sz="2000" b="1" dirty="0">
                  <a:solidFill>
                    <a:schemeClr val="hlink"/>
                  </a:solidFill>
                  <a:latin typeface="宋体" charset="-122"/>
                </a:rPr>
                <a:t>        </a:t>
              </a:r>
              <a:r>
                <a:rPr kumimoji="1" lang="en-US" altLang="zh-CN" sz="2000" b="1" dirty="0" err="1">
                  <a:solidFill>
                    <a:schemeClr val="hlink"/>
                  </a:solidFill>
                  <a:latin typeface="宋体" charset="-122"/>
                </a:rPr>
                <a:t>C</a:t>
              </a:r>
              <a:r>
                <a:rPr kumimoji="1" lang="zh-CN" altLang="en-US" sz="2000" b="1" dirty="0">
                  <a:solidFill>
                    <a:schemeClr val="hlink"/>
                  </a:solidFill>
                  <a:latin typeface="宋体" charset="-122"/>
                </a:rPr>
                <a:t>取反指令</a:t>
              </a:r>
              <a:br>
                <a:rPr kumimoji="1" lang="zh-CN" altLang="en-US" sz="2000" b="1" dirty="0">
                  <a:solidFill>
                    <a:schemeClr val="hlink"/>
                  </a:solidFill>
                  <a:latin typeface="宋体" charset="-122"/>
                </a:rPr>
              </a:br>
              <a:r>
                <a:rPr kumimoji="1" lang="en-US" altLang="zh-CN" sz="2000" b="1" dirty="0">
                  <a:solidFill>
                    <a:srgbClr val="FF0000"/>
                  </a:solidFill>
                  <a:latin typeface="宋体" charset="-122"/>
                </a:rPr>
                <a:t>CPL</a:t>
              </a:r>
              <a:r>
                <a:rPr kumimoji="1" lang="en-US" altLang="zh-CN" sz="2000" b="1" dirty="0">
                  <a:solidFill>
                    <a:srgbClr val="CC6600"/>
                  </a:solidFill>
                  <a:latin typeface="宋体" charset="-122"/>
                </a:rPr>
                <a:t>  bit </a:t>
              </a:r>
              <a:r>
                <a:rPr kumimoji="1" lang="zh-CN" altLang="en-US" sz="2000" b="1" dirty="0">
                  <a:solidFill>
                    <a:srgbClr val="CC6600"/>
                  </a:solidFill>
                  <a:latin typeface="宋体" charset="-122"/>
                </a:rPr>
                <a:t>；	</a:t>
              </a:r>
              <a:r>
                <a:rPr kumimoji="1" lang="en-US" altLang="zh-CN" sz="2000" b="1" dirty="0">
                  <a:solidFill>
                    <a:srgbClr val="CC6600"/>
                  </a:solidFill>
                  <a:latin typeface="宋体" charset="-122"/>
                </a:rPr>
                <a:t>1011 0010	(bit)→bit	</a:t>
              </a:r>
              <a:r>
                <a:rPr kumimoji="1" lang="zh-CN" altLang="en-US" sz="2000" b="1" dirty="0">
                  <a:solidFill>
                    <a:srgbClr val="CC6600"/>
                  </a:solidFill>
                  <a:latin typeface="宋体" charset="-122"/>
                </a:rPr>
                <a:t>位地址取反置</a:t>
              </a:r>
              <a:r>
                <a:rPr kumimoji="1" lang="en-US" altLang="zh-CN" sz="2000" b="1" dirty="0">
                  <a:solidFill>
                    <a:srgbClr val="CC6600"/>
                  </a:solidFill>
                  <a:latin typeface="宋体" charset="-122"/>
                </a:rPr>
                <a:t>1</a:t>
              </a:r>
              <a:r>
                <a:rPr kumimoji="1" lang="zh-CN" altLang="en-US" sz="2000" b="1" dirty="0">
                  <a:solidFill>
                    <a:srgbClr val="CC6600"/>
                  </a:solidFill>
                  <a:latin typeface="宋体" charset="-122"/>
                </a:rPr>
                <a:t>指令</a:t>
              </a:r>
            </a:p>
            <a:p>
              <a:pPr eaLnBrk="0" hangingPunct="0">
                <a:lnSpc>
                  <a:spcPct val="140000"/>
                </a:lnSpc>
              </a:pPr>
              <a:r>
                <a:rPr kumimoji="1" lang="zh-CN" altLang="en-US" sz="2000" b="1" dirty="0">
                  <a:solidFill>
                    <a:schemeClr val="hlink"/>
                  </a:solidFill>
                  <a:latin typeface="宋体" charset="-122"/>
                </a:rPr>
                <a:t>		</a:t>
              </a:r>
              <a:r>
                <a:rPr kumimoji="1" lang="zh-CN" altLang="en-US" sz="2000" b="1" dirty="0">
                  <a:solidFill>
                    <a:srgbClr val="CC6600"/>
                  </a:solidFill>
                  <a:latin typeface="宋体" charset="-122"/>
                </a:rPr>
                <a:t>位地址</a:t>
              </a:r>
              <a:r>
                <a:rPr kumimoji="1" lang="en-US" altLang="zh-CN" sz="2000" b="1" dirty="0">
                  <a:solidFill>
                    <a:srgbClr val="CC6600"/>
                  </a:solidFill>
                  <a:latin typeface="宋体" charset="-122"/>
                </a:rPr>
                <a:t>(bit)</a:t>
              </a:r>
            </a:p>
          </p:txBody>
        </p:sp>
        <p:sp>
          <p:nvSpPr>
            <p:cNvPr id="66567" name="Line 14"/>
            <p:cNvSpPr>
              <a:spLocks noChangeShapeType="1"/>
            </p:cNvSpPr>
            <p:nvPr/>
          </p:nvSpPr>
          <p:spPr bwMode="auto">
            <a:xfrm>
              <a:off x="288" y="816"/>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68" name="Line 18"/>
            <p:cNvSpPr>
              <a:spLocks noChangeShapeType="1"/>
            </p:cNvSpPr>
            <p:nvPr/>
          </p:nvSpPr>
          <p:spPr bwMode="auto">
            <a:xfrm>
              <a:off x="3600" y="480"/>
              <a:ext cx="0" cy="273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69" name="Line 19"/>
            <p:cNvSpPr>
              <a:spLocks noChangeShapeType="1"/>
            </p:cNvSpPr>
            <p:nvPr/>
          </p:nvSpPr>
          <p:spPr bwMode="auto">
            <a:xfrm>
              <a:off x="2688" y="2448"/>
              <a:ext cx="19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70" name="Line 20"/>
            <p:cNvSpPr>
              <a:spLocks noChangeShapeType="1"/>
            </p:cNvSpPr>
            <p:nvPr/>
          </p:nvSpPr>
          <p:spPr bwMode="auto">
            <a:xfrm>
              <a:off x="2688" y="2736"/>
              <a:ext cx="33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71" name="Line 22"/>
            <p:cNvSpPr>
              <a:spLocks noChangeShapeType="1"/>
            </p:cNvSpPr>
            <p:nvPr/>
          </p:nvSpPr>
          <p:spPr bwMode="auto">
            <a:xfrm>
              <a:off x="2496" y="480"/>
              <a:ext cx="0" cy="273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72" name="Line 23"/>
            <p:cNvSpPr>
              <a:spLocks noChangeShapeType="1"/>
            </p:cNvSpPr>
            <p:nvPr/>
          </p:nvSpPr>
          <p:spPr bwMode="auto">
            <a:xfrm>
              <a:off x="1392" y="480"/>
              <a:ext cx="0" cy="273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73" name="Line 24"/>
            <p:cNvSpPr>
              <a:spLocks noChangeShapeType="1"/>
            </p:cNvSpPr>
            <p:nvPr/>
          </p:nvSpPr>
          <p:spPr bwMode="auto">
            <a:xfrm>
              <a:off x="288" y="1056"/>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74" name="Line 25"/>
            <p:cNvSpPr>
              <a:spLocks noChangeShapeType="1"/>
            </p:cNvSpPr>
            <p:nvPr/>
          </p:nvSpPr>
          <p:spPr bwMode="auto">
            <a:xfrm>
              <a:off x="288" y="1632"/>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75" name="Line 26"/>
            <p:cNvSpPr>
              <a:spLocks noChangeShapeType="1"/>
            </p:cNvSpPr>
            <p:nvPr/>
          </p:nvSpPr>
          <p:spPr bwMode="auto">
            <a:xfrm>
              <a:off x="288" y="1920"/>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76" name="Line 27"/>
            <p:cNvSpPr>
              <a:spLocks noChangeShapeType="1"/>
            </p:cNvSpPr>
            <p:nvPr/>
          </p:nvSpPr>
          <p:spPr bwMode="auto">
            <a:xfrm>
              <a:off x="288" y="2400"/>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6577" name="Line 28"/>
            <p:cNvSpPr>
              <a:spLocks noChangeShapeType="1"/>
            </p:cNvSpPr>
            <p:nvPr/>
          </p:nvSpPr>
          <p:spPr bwMode="auto">
            <a:xfrm>
              <a:off x="288" y="2688"/>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8" name="日期占位符 4">
            <a:extLst>
              <a:ext uri="{FF2B5EF4-FFF2-40B4-BE49-F238E27FC236}">
                <a16:creationId xmlns:a16="http://schemas.microsoft.com/office/drawing/2014/main" id="{604A2644-DB0F-4635-9692-553A16EECC02}"/>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19" name="灯片编号占位符 6">
            <a:extLst>
              <a:ext uri="{FF2B5EF4-FFF2-40B4-BE49-F238E27FC236}">
                <a16:creationId xmlns:a16="http://schemas.microsoft.com/office/drawing/2014/main" id="{96FADB11-7D0B-4A73-8002-0F4F77D4A82B}"/>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131</a:t>
            </a:fld>
            <a:endParaRPr lang="en-US" altLang="zh-CN" dirty="0">
              <a:ea typeface="宋体" charset="-122"/>
            </a:endParaRPr>
          </a:p>
        </p:txBody>
      </p:sp>
      <p:pic>
        <p:nvPicPr>
          <p:cNvPr id="20" name="Picture 3">
            <a:extLst>
              <a:ext uri="{FF2B5EF4-FFF2-40B4-BE49-F238E27FC236}">
                <a16:creationId xmlns:a16="http://schemas.microsoft.com/office/drawing/2014/main" id="{B5B7E8EB-A9AD-4C9E-A3EA-BCD4C1289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标题 1">
            <a:extLst>
              <a:ext uri="{FF2B5EF4-FFF2-40B4-BE49-F238E27FC236}">
                <a16:creationId xmlns:a16="http://schemas.microsoft.com/office/drawing/2014/main" id="{77C5F5AF-769D-44B1-8A64-40ED4F245094}"/>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sp>
        <p:nvSpPr>
          <p:cNvPr id="23" name="矩形 22">
            <a:extLst>
              <a:ext uri="{FF2B5EF4-FFF2-40B4-BE49-F238E27FC236}">
                <a16:creationId xmlns:a16="http://schemas.microsoft.com/office/drawing/2014/main" id="{5AADAED2-C5C8-48A7-B56E-835566D63A34}"/>
              </a:ext>
            </a:extLst>
          </p:cNvPr>
          <p:cNvSpPr/>
          <p:nvPr/>
        </p:nvSpPr>
        <p:spPr>
          <a:xfrm>
            <a:off x="3188657" y="827604"/>
            <a:ext cx="327977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CLR</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SETB</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CPL</a:t>
            </a:r>
            <a:endParaRPr lang="zh-CN" altLang="en-US" dirty="0">
              <a:solidFill>
                <a:srgbClr val="FF0000"/>
              </a:solidFill>
            </a:endParaRPr>
          </a:p>
        </p:txBody>
      </p:sp>
      <p:pic>
        <p:nvPicPr>
          <p:cNvPr id="24" name="Picture 2" descr="c:\documents and settings\ibm\application data\360se6\User Data\temp\01300000323145123029807175635_s.jpg">
            <a:extLst>
              <a:ext uri="{FF2B5EF4-FFF2-40B4-BE49-F238E27FC236}">
                <a16:creationId xmlns:a16="http://schemas.microsoft.com/office/drawing/2014/main" id="{AC57D463-9B15-439F-9F8B-4B5D1F9056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20D4177E-E3F4-4979-B4DE-5FCD70270230}"/>
              </a:ext>
            </a:extLst>
          </p:cNvPr>
          <p:cNvSpPr/>
          <p:nvPr/>
        </p:nvSpPr>
        <p:spPr>
          <a:xfrm>
            <a:off x="6112795" y="635482"/>
            <a:ext cx="1061701" cy="369332"/>
          </a:xfrm>
          <a:prstGeom prst="rect">
            <a:avLst/>
          </a:prstGeom>
        </p:spPr>
        <p:txBody>
          <a:bodyPr wrap="none">
            <a:spAutoFit/>
          </a:bodyPr>
          <a:lstStyle/>
          <a:p>
            <a:r>
              <a:rPr lang="en-US" altLang="zh-CN" b="1" dirty="0">
                <a:solidFill>
                  <a:srgbClr val="FF0000"/>
                </a:solidFill>
                <a:latin typeface="创艺简黑体" pitchFamily="2" charset="-122"/>
                <a:ea typeface="创艺简黑体" pitchFamily="2" charset="-122"/>
              </a:rPr>
              <a:t>SET  B</a:t>
            </a:r>
            <a:r>
              <a:rPr lang="en-US" altLang="zh-CN" b="1" dirty="0">
                <a:solidFill>
                  <a:srgbClr val="3333FF"/>
                </a:solidFill>
                <a:latin typeface="创艺简黑体" pitchFamily="2" charset="-122"/>
                <a:ea typeface="创艺简黑体" pitchFamily="2" charset="-122"/>
              </a:rPr>
              <a:t>it</a:t>
            </a:r>
            <a:endParaRPr lang="zh-CN" altLang="en-US" dirty="0">
              <a:solidFill>
                <a:srgbClr val="3333FF"/>
              </a:solidFill>
            </a:endParaRPr>
          </a:p>
        </p:txBody>
      </p:sp>
      <p:sp>
        <p:nvSpPr>
          <p:cNvPr id="25" name="矩形 24">
            <a:extLst>
              <a:ext uri="{FF2B5EF4-FFF2-40B4-BE49-F238E27FC236}">
                <a16:creationId xmlns:a16="http://schemas.microsoft.com/office/drawing/2014/main" id="{CC1AD3DE-39DD-4EFB-852A-CCB41634FD17}"/>
              </a:ext>
            </a:extLst>
          </p:cNvPr>
          <p:cNvSpPr/>
          <p:nvPr/>
        </p:nvSpPr>
        <p:spPr>
          <a:xfrm>
            <a:off x="6107547" y="968748"/>
            <a:ext cx="1893467" cy="369332"/>
          </a:xfrm>
          <a:prstGeom prst="rect">
            <a:avLst/>
          </a:prstGeom>
        </p:spPr>
        <p:txBody>
          <a:bodyPr wrap="none">
            <a:spAutoFit/>
          </a:bodyPr>
          <a:lstStyle/>
          <a:p>
            <a:r>
              <a:rPr lang="en-US" altLang="zh-CN" b="1" dirty="0" err="1">
                <a:solidFill>
                  <a:srgbClr val="FF0000"/>
                </a:solidFill>
                <a:ea typeface="创艺简黑体" pitchFamily="2" charset="-122"/>
              </a:rPr>
              <a:t>C</a:t>
            </a:r>
            <a:r>
              <a:rPr lang="en-US" altLang="zh-CN" b="1" dirty="0" err="1">
                <a:solidFill>
                  <a:srgbClr val="3333FF"/>
                </a:solidFill>
                <a:ea typeface="创艺简黑体" pitchFamily="2" charset="-122"/>
              </a:rPr>
              <a:t>om</a:t>
            </a:r>
            <a:r>
              <a:rPr lang="en-US" altLang="zh-CN" b="1" dirty="0" err="1">
                <a:solidFill>
                  <a:srgbClr val="FF0000"/>
                </a:solidFill>
                <a:ea typeface="创艺简黑体" pitchFamily="2" charset="-122"/>
              </a:rPr>
              <a:t>PL</a:t>
            </a:r>
            <a:r>
              <a:rPr lang="en-US" altLang="zh-CN" b="1" dirty="0" err="1">
                <a:solidFill>
                  <a:srgbClr val="3333FF"/>
                </a:solidFill>
                <a:ea typeface="创艺简黑体" pitchFamily="2" charset="-122"/>
              </a:rPr>
              <a:t>ement</a:t>
            </a:r>
            <a:endParaRPr lang="zh-CN" altLang="en-US" b="1" dirty="0">
              <a:solidFill>
                <a:srgbClr val="3333FF"/>
              </a:solidFill>
              <a:ea typeface="创艺简黑体" pitchFamily="2" charset="-122"/>
            </a:endParaRPr>
          </a:p>
        </p:txBody>
      </p:sp>
      <p:sp>
        <p:nvSpPr>
          <p:cNvPr id="3" name="矩形 2">
            <a:extLst>
              <a:ext uri="{FF2B5EF4-FFF2-40B4-BE49-F238E27FC236}">
                <a16:creationId xmlns:a16="http://schemas.microsoft.com/office/drawing/2014/main" id="{5ED5D3E0-108A-4A94-9634-BFA6B1B63E89}"/>
              </a:ext>
            </a:extLst>
          </p:cNvPr>
          <p:cNvSpPr/>
          <p:nvPr/>
        </p:nvSpPr>
        <p:spPr>
          <a:xfrm>
            <a:off x="4133418" y="3244334"/>
            <a:ext cx="877163" cy="369332"/>
          </a:xfrm>
          <a:prstGeom prst="rect">
            <a:avLst/>
          </a:prstGeom>
        </p:spPr>
        <p:txBody>
          <a:bodyPr wrap="none">
            <a:spAutoFit/>
          </a:bodyPr>
          <a:lstStyle/>
          <a:p>
            <a:r>
              <a:rPr lang="en-US" altLang="zh-CN" kern="100" dirty="0">
                <a:latin typeface="Times New Roman" panose="02020603050405020304" pitchFamily="18" charset="0"/>
                <a:ea typeface="宋体" panose="02010600030101010101" pitchFamily="2" charset="-122"/>
              </a:rPr>
              <a:t>Set Bit </a:t>
            </a:r>
            <a:endParaRPr lang="zh-CN" altLang="en-US" dirty="0"/>
          </a:p>
        </p:txBody>
      </p:sp>
      <p:sp>
        <p:nvSpPr>
          <p:cNvPr id="26" name="矩形 25">
            <a:extLst>
              <a:ext uri="{FF2B5EF4-FFF2-40B4-BE49-F238E27FC236}">
                <a16:creationId xmlns:a16="http://schemas.microsoft.com/office/drawing/2014/main" id="{42439FDF-864F-47F1-8C17-2A7C38C43FC3}"/>
              </a:ext>
            </a:extLst>
          </p:cNvPr>
          <p:cNvSpPr/>
          <p:nvPr/>
        </p:nvSpPr>
        <p:spPr>
          <a:xfrm>
            <a:off x="6145970" y="297572"/>
            <a:ext cx="965329" cy="369332"/>
          </a:xfrm>
          <a:prstGeom prst="rect">
            <a:avLst/>
          </a:prstGeom>
        </p:spPr>
        <p:txBody>
          <a:bodyPr wrap="none">
            <a:spAutoFit/>
          </a:bodyPr>
          <a:lstStyle/>
          <a:p>
            <a:r>
              <a:rPr lang="en-US" altLang="zh-CN" b="1" dirty="0">
                <a:solidFill>
                  <a:srgbClr val="FF0000"/>
                </a:solidFill>
                <a:latin typeface="创艺简黑体" pitchFamily="2" charset="-122"/>
                <a:ea typeface="创艺简黑体" pitchFamily="2" charset="-122"/>
              </a:rPr>
              <a:t>CL </a:t>
            </a:r>
            <a:r>
              <a:rPr lang="en-US" altLang="zh-CN" b="1" dirty="0" err="1">
                <a:solidFill>
                  <a:srgbClr val="3333FF"/>
                </a:solidFill>
                <a:latin typeface="创艺简黑体" pitchFamily="2" charset="-122"/>
                <a:ea typeface="创艺简黑体" pitchFamily="2" charset="-122"/>
              </a:rPr>
              <a:t>ea</a:t>
            </a:r>
            <a:r>
              <a:rPr lang="en-US" altLang="zh-CN" b="1" dirty="0" err="1">
                <a:solidFill>
                  <a:srgbClr val="FF0000"/>
                </a:solidFill>
                <a:latin typeface="创艺简黑体" pitchFamily="2" charset="-122"/>
                <a:ea typeface="创艺简黑体" pitchFamily="2" charset="-122"/>
              </a:rPr>
              <a:t>R</a:t>
            </a:r>
            <a:endParaRPr lang="zh-CN" altLang="en-US" dirty="0">
              <a:solidFill>
                <a:srgbClr val="FF0000"/>
              </a:solidFill>
            </a:endParaRPr>
          </a:p>
        </p:txBody>
      </p:sp>
    </p:spTree>
  </p:cSld>
  <p:clrMapOvr>
    <a:masterClrMapping/>
  </p:clrMapOvr>
  <p:transition>
    <p:cut thruBlk="1"/>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ChangeArrowheads="1"/>
          </p:cNvSpPr>
          <p:nvPr/>
        </p:nvSpPr>
        <p:spPr bwMode="auto">
          <a:xfrm>
            <a:off x="996497" y="1603206"/>
            <a:ext cx="1098550" cy="457200"/>
          </a:xfrm>
          <a:prstGeom prst="rect">
            <a:avLst/>
          </a:prstGeom>
          <a:noFill/>
          <a:ln w="12700" cap="sq">
            <a:noFill/>
            <a:miter lim="800000"/>
            <a:headEnd type="none" w="sm" len="sm"/>
            <a:tailEnd type="none" w="sm" len="sm"/>
          </a:ln>
        </p:spPr>
        <p:txBody>
          <a:bodyPr wrap="none">
            <a:spAutoFit/>
          </a:bodyPr>
          <a:lstStyle/>
          <a:p>
            <a:pPr algn="ctr" eaLnBrk="0" hangingPunct="0"/>
            <a:r>
              <a:rPr kumimoji="1" lang="zh-CN" altLang="en-US" sz="2400" b="1" dirty="0">
                <a:solidFill>
                  <a:srgbClr val="3333FF"/>
                </a:solidFill>
                <a:latin typeface="宋体" charset="-122"/>
              </a:rPr>
              <a:t>例如：</a:t>
            </a:r>
          </a:p>
        </p:txBody>
      </p:sp>
      <p:sp>
        <p:nvSpPr>
          <p:cNvPr id="67589" name="Text Box 22"/>
          <p:cNvSpPr txBox="1">
            <a:spLocks noChangeArrowheads="1"/>
          </p:cNvSpPr>
          <p:nvPr/>
        </p:nvSpPr>
        <p:spPr bwMode="auto">
          <a:xfrm>
            <a:off x="1013268" y="2087801"/>
            <a:ext cx="7175903" cy="1938992"/>
          </a:xfrm>
          <a:prstGeom prst="rect">
            <a:avLst/>
          </a:prstGeom>
          <a:noFill/>
          <a:ln w="12700" cap="sq">
            <a:noFill/>
            <a:miter lim="800000"/>
            <a:headEnd type="none" w="sm" len="sm"/>
            <a:tailEnd type="none" w="sm" len="sm"/>
          </a:ln>
        </p:spPr>
        <p:txBody>
          <a:bodyPr wrap="square">
            <a:spAutoFit/>
          </a:bodyPr>
          <a:lstStyle/>
          <a:p>
            <a:pPr eaLnBrk="0" hangingPunct="0"/>
            <a:r>
              <a:rPr kumimoji="1" lang="en-US" altLang="zh-CN" sz="2000" b="1" dirty="0">
                <a:solidFill>
                  <a:srgbClr val="FF0000"/>
                </a:solidFill>
                <a:latin typeface="Times New Roman" pitchFamily="18" charset="0"/>
              </a:rPr>
              <a:t>CLR</a:t>
            </a:r>
            <a:r>
              <a:rPr kumimoji="1" lang="en-US" altLang="zh-CN" sz="2000" b="1" dirty="0">
                <a:latin typeface="Times New Roman" pitchFamily="18" charset="0"/>
              </a:rPr>
              <a:t>	C		;CY=0</a:t>
            </a:r>
          </a:p>
          <a:p>
            <a:pPr eaLnBrk="0" hangingPunct="0"/>
            <a:r>
              <a:rPr kumimoji="1" lang="en-US" altLang="zh-CN" sz="2000" b="1" dirty="0">
                <a:solidFill>
                  <a:srgbClr val="FF0000"/>
                </a:solidFill>
                <a:latin typeface="Times New Roman" pitchFamily="18" charset="0"/>
              </a:rPr>
              <a:t>CLR</a:t>
            </a:r>
            <a:r>
              <a:rPr kumimoji="1" lang="en-US" altLang="zh-CN" sz="2000" b="1" dirty="0">
                <a:latin typeface="Times New Roman" pitchFamily="18" charset="0"/>
              </a:rPr>
              <a:t>	ACC.0		;ACC.0=0</a:t>
            </a:r>
          </a:p>
          <a:p>
            <a:pPr eaLnBrk="0" hangingPunct="0"/>
            <a:r>
              <a:rPr kumimoji="1" lang="en-US" altLang="zh-CN" sz="2000" b="1" dirty="0">
                <a:solidFill>
                  <a:srgbClr val="FF0000"/>
                </a:solidFill>
                <a:latin typeface="Times New Roman" pitchFamily="18" charset="0"/>
              </a:rPr>
              <a:t>CPL</a:t>
            </a:r>
            <a:r>
              <a:rPr kumimoji="1" lang="en-US" altLang="zh-CN" sz="2000" b="1" dirty="0">
                <a:latin typeface="Times New Roman" pitchFamily="18" charset="0"/>
              </a:rPr>
              <a:t>	ACC.0		;ACC.0=1</a:t>
            </a:r>
          </a:p>
          <a:p>
            <a:pPr eaLnBrk="0" hangingPunct="0"/>
            <a:r>
              <a:rPr kumimoji="1" lang="en-US" altLang="zh-CN" sz="2000" b="1" dirty="0">
                <a:solidFill>
                  <a:srgbClr val="FF0000"/>
                </a:solidFill>
                <a:latin typeface="Times New Roman" pitchFamily="18" charset="0"/>
              </a:rPr>
              <a:t>SETB</a:t>
            </a:r>
            <a:r>
              <a:rPr kumimoji="1" lang="en-US" altLang="zh-CN" sz="2000" b="1" dirty="0">
                <a:latin typeface="Times New Roman" pitchFamily="18" charset="0"/>
              </a:rPr>
              <a:t>	RS1		;RS1=1</a:t>
            </a:r>
          </a:p>
          <a:p>
            <a:pPr eaLnBrk="0" hangingPunct="0"/>
            <a:r>
              <a:rPr kumimoji="1" lang="en-US" altLang="zh-CN" sz="2000" b="1" dirty="0">
                <a:solidFill>
                  <a:srgbClr val="FF0000"/>
                </a:solidFill>
                <a:latin typeface="Times New Roman" pitchFamily="18" charset="0"/>
              </a:rPr>
              <a:t>CLR</a:t>
            </a:r>
            <a:r>
              <a:rPr kumimoji="1" lang="en-US" altLang="zh-CN" sz="2000" b="1" dirty="0">
                <a:latin typeface="Times New Roman" pitchFamily="18" charset="0"/>
              </a:rPr>
              <a:t>	RS0		;RS0=0  </a:t>
            </a:r>
            <a:r>
              <a:rPr kumimoji="1" lang="zh-CN" altLang="en-US" sz="2000" b="1" dirty="0">
                <a:latin typeface="Times New Roman" pitchFamily="18" charset="0"/>
              </a:rPr>
              <a:t>选择当前工作寄存器为第</a:t>
            </a:r>
            <a:r>
              <a:rPr kumimoji="1" lang="en-US" altLang="zh-CN" sz="2000" b="1" dirty="0">
                <a:latin typeface="Times New Roman" pitchFamily="18" charset="0"/>
              </a:rPr>
              <a:t>2</a:t>
            </a:r>
            <a:r>
              <a:rPr kumimoji="1" lang="zh-CN" altLang="en-US" sz="2000" b="1" dirty="0">
                <a:latin typeface="Times New Roman" pitchFamily="18" charset="0"/>
              </a:rPr>
              <a:t>组</a:t>
            </a:r>
          </a:p>
          <a:p>
            <a:pPr eaLnBrk="0" hangingPunct="0"/>
            <a:r>
              <a:rPr kumimoji="1" lang="en-US" altLang="zh-CN" sz="2000" b="1" dirty="0">
                <a:solidFill>
                  <a:srgbClr val="FF0000"/>
                </a:solidFill>
                <a:latin typeface="Times New Roman" pitchFamily="18" charset="0"/>
              </a:rPr>
              <a:t>CPL</a:t>
            </a:r>
            <a:r>
              <a:rPr kumimoji="1" lang="en-US" altLang="zh-CN" sz="2000" b="1" dirty="0">
                <a:latin typeface="Times New Roman" pitchFamily="18" charset="0"/>
              </a:rPr>
              <a:t>	C		;CY=1</a:t>
            </a:r>
          </a:p>
        </p:txBody>
      </p:sp>
      <p:sp>
        <p:nvSpPr>
          <p:cNvPr id="6" name="日期占位符 4">
            <a:extLst>
              <a:ext uri="{FF2B5EF4-FFF2-40B4-BE49-F238E27FC236}">
                <a16:creationId xmlns:a16="http://schemas.microsoft.com/office/drawing/2014/main" id="{3D9A8ED9-731B-4CD8-AEE0-197235B42561}"/>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7" name="灯片编号占位符 6">
            <a:extLst>
              <a:ext uri="{FF2B5EF4-FFF2-40B4-BE49-F238E27FC236}">
                <a16:creationId xmlns:a16="http://schemas.microsoft.com/office/drawing/2014/main" id="{EC72D3C0-63B2-4702-82E1-0C412FBDB5F7}"/>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132</a:t>
            </a:fld>
            <a:endParaRPr lang="en-US" altLang="zh-CN" dirty="0">
              <a:ea typeface="宋体" charset="-122"/>
            </a:endParaRPr>
          </a:p>
        </p:txBody>
      </p:sp>
      <p:pic>
        <p:nvPicPr>
          <p:cNvPr id="8" name="Picture 3">
            <a:extLst>
              <a:ext uri="{FF2B5EF4-FFF2-40B4-BE49-F238E27FC236}">
                <a16:creationId xmlns:a16="http://schemas.microsoft.com/office/drawing/2014/main" id="{A575B3D9-7886-4A9B-99FB-C3BA9CDB8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261D357A-F716-4880-B939-5CD2945D4148}"/>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pic>
        <p:nvPicPr>
          <p:cNvPr id="12" name="Picture 2" descr="c:\documents and settings\ibm\application data\360se6\User Data\temp\01300000323145123029807175635_s.jpg">
            <a:extLst>
              <a:ext uri="{FF2B5EF4-FFF2-40B4-BE49-F238E27FC236}">
                <a16:creationId xmlns:a16="http://schemas.microsoft.com/office/drawing/2014/main" id="{A52CD7F8-2F87-4A5C-BE23-1B9DC9DF7A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7">
            <a:extLst>
              <a:ext uri="{FF2B5EF4-FFF2-40B4-BE49-F238E27FC236}">
                <a16:creationId xmlns:a16="http://schemas.microsoft.com/office/drawing/2014/main" id="{78DB0761-8E5F-486E-9293-F034836FD599}"/>
              </a:ext>
            </a:extLst>
          </p:cNvPr>
          <p:cNvSpPr>
            <a:spLocks noChangeArrowheads="1"/>
          </p:cNvSpPr>
          <p:nvPr/>
        </p:nvSpPr>
        <p:spPr bwMode="auto">
          <a:xfrm>
            <a:off x="269086" y="762546"/>
            <a:ext cx="3279775" cy="461963"/>
          </a:xfrm>
          <a:prstGeom prst="rect">
            <a:avLst/>
          </a:prstGeom>
          <a:noFill/>
          <a:ln w="12700" cap="sq">
            <a:noFill/>
            <a:miter lim="800000"/>
            <a:headEnd type="none" w="sm" len="sm"/>
            <a:tailEnd type="none" w="sm" len="sm"/>
          </a:ln>
        </p:spPr>
        <p:txBody>
          <a:bodyPr wrap="none">
            <a:spAutoFit/>
          </a:bodyPr>
          <a:lstStyle/>
          <a:p>
            <a:pPr algn="ctr" eaLnBrk="0" hangingPunct="0"/>
            <a:r>
              <a:rPr lang="en-US" altLang="zh-CN" sz="2400" b="1" kern="0" dirty="0">
                <a:solidFill>
                  <a:srgbClr val="FF0000"/>
                </a:solidFill>
                <a:latin typeface="黑体" pitchFamily="2" charset="-122"/>
                <a:ea typeface="黑体" pitchFamily="2" charset="-122"/>
                <a:cs typeface="+mj-cs"/>
              </a:rPr>
              <a:t>2</a:t>
            </a:r>
            <a:r>
              <a:rPr lang="zh-CN" altLang="en-US" sz="2400" b="1" kern="0" dirty="0">
                <a:solidFill>
                  <a:srgbClr val="FF0000"/>
                </a:solidFill>
                <a:latin typeface="黑体" pitchFamily="2" charset="-122"/>
                <a:ea typeface="黑体" pitchFamily="2" charset="-122"/>
                <a:cs typeface="+mj-cs"/>
              </a:rPr>
              <a:t>、位修正指令</a:t>
            </a:r>
            <a:r>
              <a:rPr lang="zh-CN" altLang="en-US" sz="2400" b="1" kern="0" dirty="0">
                <a:solidFill>
                  <a:srgbClr val="3333FF"/>
                </a:solidFill>
                <a:latin typeface="黑体" pitchFamily="2" charset="-122"/>
                <a:ea typeface="黑体" pitchFamily="2" charset="-122"/>
                <a:cs typeface="+mj-cs"/>
              </a:rPr>
              <a:t>（</a:t>
            </a:r>
            <a:r>
              <a:rPr lang="en-US" altLang="zh-CN" sz="2400" b="1" kern="0" dirty="0">
                <a:solidFill>
                  <a:srgbClr val="3333FF"/>
                </a:solidFill>
                <a:latin typeface="黑体" pitchFamily="2" charset="-122"/>
                <a:ea typeface="黑体" pitchFamily="2" charset="-122"/>
                <a:cs typeface="+mj-cs"/>
              </a:rPr>
              <a:t>6</a:t>
            </a:r>
            <a:r>
              <a:rPr lang="zh-CN" altLang="en-US" sz="2400" b="1" kern="0" dirty="0">
                <a:solidFill>
                  <a:srgbClr val="3333FF"/>
                </a:solidFill>
                <a:latin typeface="黑体" pitchFamily="2" charset="-122"/>
                <a:ea typeface="黑体" pitchFamily="2" charset="-122"/>
                <a:cs typeface="+mj-cs"/>
              </a:rPr>
              <a:t>条）</a:t>
            </a:r>
          </a:p>
        </p:txBody>
      </p:sp>
      <p:sp>
        <p:nvSpPr>
          <p:cNvPr id="14" name="矩形 13">
            <a:extLst>
              <a:ext uri="{FF2B5EF4-FFF2-40B4-BE49-F238E27FC236}">
                <a16:creationId xmlns:a16="http://schemas.microsoft.com/office/drawing/2014/main" id="{84BA24B9-635E-4D4C-AAB9-DECCE1DB9D46}"/>
              </a:ext>
            </a:extLst>
          </p:cNvPr>
          <p:cNvSpPr/>
          <p:nvPr/>
        </p:nvSpPr>
        <p:spPr>
          <a:xfrm>
            <a:off x="3979404" y="855177"/>
            <a:ext cx="327977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CLR</a:t>
            </a:r>
            <a:r>
              <a:rPr lang="zh-CN" altLang="en-US" b="1" dirty="0">
                <a:solidFill>
                  <a:srgbClr val="3333FF"/>
                </a:solidFill>
                <a:latin typeface="创艺简黑体" pitchFamily="2" charset="-122"/>
                <a:ea typeface="创艺简黑体" pitchFamily="2" charset="-122"/>
              </a:rPr>
              <a:t>、</a:t>
            </a:r>
            <a:r>
              <a:rPr lang="en-US" altLang="zh-CN" b="1" dirty="0">
                <a:solidFill>
                  <a:srgbClr val="3333FF"/>
                </a:solidFill>
                <a:latin typeface="创艺简黑体" pitchFamily="2" charset="-122"/>
                <a:ea typeface="创艺简黑体" pitchFamily="2" charset="-122"/>
              </a:rPr>
              <a:t>SETB</a:t>
            </a:r>
            <a:r>
              <a:rPr lang="zh-CN" altLang="en-US" b="1" dirty="0">
                <a:solidFill>
                  <a:srgbClr val="3333FF"/>
                </a:solidFill>
                <a:latin typeface="创艺简黑体" pitchFamily="2" charset="-122"/>
                <a:ea typeface="创艺简黑体" pitchFamily="2" charset="-122"/>
              </a:rPr>
              <a:t>、</a:t>
            </a:r>
            <a:r>
              <a:rPr lang="en-US" altLang="zh-CN" b="1" dirty="0">
                <a:solidFill>
                  <a:srgbClr val="3333FF"/>
                </a:solidFill>
                <a:latin typeface="创艺简黑体" pitchFamily="2" charset="-122"/>
                <a:ea typeface="创艺简黑体" pitchFamily="2" charset="-122"/>
              </a:rPr>
              <a:t>CPL</a:t>
            </a:r>
            <a:endParaRPr lang="zh-CN" altLang="en-US" dirty="0">
              <a:solidFill>
                <a:srgbClr val="3333FF"/>
              </a:solidFill>
            </a:endParaRPr>
          </a:p>
        </p:txBody>
      </p:sp>
      <p:sp>
        <p:nvSpPr>
          <p:cNvPr id="11" name="Text Box 5">
            <a:extLst>
              <a:ext uri="{FF2B5EF4-FFF2-40B4-BE49-F238E27FC236}">
                <a16:creationId xmlns:a16="http://schemas.microsoft.com/office/drawing/2014/main" id="{A56CF174-4EE8-4767-BA09-3BB89B4A8409}"/>
              </a:ext>
            </a:extLst>
          </p:cNvPr>
          <p:cNvSpPr txBox="1">
            <a:spLocks noChangeArrowheads="1"/>
          </p:cNvSpPr>
          <p:nvPr/>
        </p:nvSpPr>
        <p:spPr bwMode="auto">
          <a:xfrm>
            <a:off x="863428" y="4271978"/>
            <a:ext cx="6994698" cy="1689373"/>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en-US" altLang="zh-CN" b="1" dirty="0">
                <a:latin typeface="宋体" charset="-122"/>
              </a:rPr>
              <a:t>CLR</a:t>
            </a:r>
            <a:r>
              <a:rPr kumimoji="1" lang="zh-CN" altLang="en-US" b="1" dirty="0">
                <a:latin typeface="宋体" charset="-122"/>
              </a:rPr>
              <a:t>操作后，操作对象的值变成</a:t>
            </a:r>
            <a:r>
              <a:rPr kumimoji="1" lang="en-US" altLang="zh-CN" b="1" dirty="0">
                <a:latin typeface="宋体" charset="-122"/>
              </a:rPr>
              <a:t>0,</a:t>
            </a:r>
            <a:r>
              <a:rPr kumimoji="1" lang="zh-CN" altLang="en-US" b="1" dirty="0">
                <a:latin typeface="宋体" charset="-122"/>
              </a:rPr>
              <a:t>不管操作前是什么</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en-US" altLang="zh-CN" b="1" dirty="0">
                <a:latin typeface="宋体" charset="-122"/>
              </a:rPr>
              <a:t>SETB</a:t>
            </a:r>
            <a:r>
              <a:rPr kumimoji="1" lang="zh-CN" altLang="en-US" b="1" dirty="0">
                <a:latin typeface="宋体" charset="-122"/>
              </a:rPr>
              <a:t>操作后，操作对象的值变成</a:t>
            </a:r>
            <a:r>
              <a:rPr kumimoji="1" lang="en-US" altLang="zh-CN" b="1" dirty="0">
                <a:latin typeface="宋体" charset="-122"/>
              </a:rPr>
              <a:t>1</a:t>
            </a:r>
            <a:r>
              <a:rPr kumimoji="1" lang="zh-CN" altLang="en-US" b="1" dirty="0">
                <a:latin typeface="宋体" charset="-122"/>
              </a:rPr>
              <a:t>，不管操作前是什么</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en-US" altLang="zh-CN" b="1" dirty="0">
                <a:latin typeface="宋体" charset="-122"/>
              </a:rPr>
              <a:t>CPL</a:t>
            </a:r>
            <a:r>
              <a:rPr kumimoji="1" lang="zh-CN" altLang="en-US" b="1" dirty="0">
                <a:latin typeface="宋体" charset="-122"/>
              </a:rPr>
              <a:t>操作后，操作对象的值取反，是</a:t>
            </a:r>
            <a:r>
              <a:rPr kumimoji="1" lang="en-US" altLang="zh-CN" b="1" dirty="0">
                <a:latin typeface="宋体" charset="-122"/>
              </a:rPr>
              <a:t>0</a:t>
            </a:r>
            <a:r>
              <a:rPr kumimoji="1" lang="zh-CN" altLang="en-US" b="1" dirty="0">
                <a:latin typeface="宋体" charset="-122"/>
              </a:rPr>
              <a:t>变成，是</a:t>
            </a:r>
            <a:r>
              <a:rPr kumimoji="1" lang="en-US" altLang="zh-CN" b="1" dirty="0">
                <a:latin typeface="宋体" charset="-122"/>
              </a:rPr>
              <a:t>1</a:t>
            </a:r>
            <a:r>
              <a:rPr kumimoji="1" lang="zh-CN" altLang="en-US" b="1" dirty="0">
                <a:latin typeface="宋体" charset="-122"/>
              </a:rPr>
              <a:t>变成</a:t>
            </a:r>
            <a:r>
              <a:rPr kumimoji="1" lang="en-US" altLang="zh-CN" b="1" dirty="0">
                <a:latin typeface="宋体" charset="-122"/>
              </a:rPr>
              <a:t>0</a:t>
            </a:r>
            <a:r>
              <a:rPr kumimoji="1" lang="zh-CN" altLang="en-US" b="1" dirty="0">
                <a:latin typeface="宋体" charset="-122"/>
              </a:rPr>
              <a:t>。</a:t>
            </a:r>
            <a:endParaRPr kumimoji="1" lang="en-US" altLang="zh-CN" b="1" dirty="0">
              <a:latin typeface="宋体" charset="-122"/>
            </a:endParaRPr>
          </a:p>
          <a:p>
            <a:pPr marL="285750" indent="-285750" eaLnBrk="0" hangingPunct="0">
              <a:lnSpc>
                <a:spcPct val="150000"/>
              </a:lnSpc>
              <a:buFont typeface="Wingdings" panose="05000000000000000000" pitchFamily="2" charset="2"/>
              <a:buChar char="u"/>
            </a:pPr>
            <a:r>
              <a:rPr kumimoji="1" lang="en-US" altLang="zh-CN" b="1" dirty="0">
                <a:latin typeface="宋体" charset="-122"/>
              </a:rPr>
              <a:t> </a:t>
            </a:r>
            <a:r>
              <a:rPr kumimoji="1" lang="zh-CN" altLang="en-US" b="1" dirty="0">
                <a:solidFill>
                  <a:srgbClr val="FF0000"/>
                </a:solidFill>
                <a:latin typeface="宋体" charset="-122"/>
              </a:rPr>
              <a:t>有</a:t>
            </a:r>
            <a:r>
              <a:rPr kumimoji="1" lang="en-US" altLang="zh-CN" b="1" dirty="0">
                <a:solidFill>
                  <a:srgbClr val="FF0000"/>
                </a:solidFill>
                <a:latin typeface="宋体" charset="-122"/>
              </a:rPr>
              <a:t>CLR</a:t>
            </a:r>
            <a:r>
              <a:rPr kumimoji="1" lang="zh-CN" altLang="en-US" b="1" dirty="0">
                <a:solidFill>
                  <a:srgbClr val="FF0000"/>
                </a:solidFill>
                <a:latin typeface="宋体" charset="-122"/>
              </a:rPr>
              <a:t>和</a:t>
            </a:r>
            <a:r>
              <a:rPr kumimoji="1" lang="en-US" altLang="zh-CN" b="1" dirty="0">
                <a:solidFill>
                  <a:srgbClr val="FF0000"/>
                </a:solidFill>
                <a:latin typeface="宋体" charset="-122"/>
              </a:rPr>
              <a:t>SETB</a:t>
            </a:r>
            <a:r>
              <a:rPr kumimoji="1" lang="zh-CN" altLang="en-US" b="1" dirty="0">
                <a:solidFill>
                  <a:srgbClr val="FF0000"/>
                </a:solidFill>
                <a:latin typeface="宋体" charset="-122"/>
              </a:rPr>
              <a:t>指令了，为什么还要设计</a:t>
            </a:r>
            <a:r>
              <a:rPr kumimoji="1" lang="en-US" altLang="zh-CN" b="1" dirty="0">
                <a:solidFill>
                  <a:srgbClr val="FF0000"/>
                </a:solidFill>
                <a:latin typeface="宋体" charset="-122"/>
              </a:rPr>
              <a:t>CPL</a:t>
            </a:r>
            <a:r>
              <a:rPr kumimoji="1" lang="zh-CN" altLang="en-US" b="1" dirty="0">
                <a:solidFill>
                  <a:srgbClr val="FF0000"/>
                </a:solidFill>
                <a:latin typeface="宋体" charset="-122"/>
              </a:rPr>
              <a:t>指令？</a:t>
            </a:r>
            <a:endParaRPr kumimoji="1" lang="en-US" altLang="zh-CN" b="1" dirty="0">
              <a:solidFill>
                <a:srgbClr val="FF0000"/>
              </a:solidFill>
              <a:latin typeface="宋体" charset="-122"/>
            </a:endParaRPr>
          </a:p>
        </p:txBody>
      </p:sp>
    </p:spTree>
  </p:cSld>
  <p:clrMapOvr>
    <a:masterClrMapping/>
  </p:clrMapOvr>
  <p:transition>
    <p:cut thruBlk="1"/>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xfrm>
            <a:off x="253306" y="821084"/>
            <a:ext cx="3986273" cy="457200"/>
          </a:xfrm>
        </p:spPr>
        <p:txBody>
          <a:bodyPr/>
          <a:lstStyle/>
          <a:p>
            <a:pPr eaLnBrk="1" hangingPunct="1"/>
            <a:r>
              <a:rPr lang="en-US" altLang="zh-CN" sz="2400" b="1" dirty="0">
                <a:solidFill>
                  <a:srgbClr val="FF0000"/>
                </a:solidFill>
                <a:latin typeface="黑体" pitchFamily="2" charset="-122"/>
                <a:ea typeface="黑体" pitchFamily="2" charset="-122"/>
              </a:rPr>
              <a:t>3</a:t>
            </a:r>
            <a:r>
              <a:rPr lang="zh-CN" altLang="en-US" sz="2400" b="1" dirty="0">
                <a:solidFill>
                  <a:srgbClr val="FF0000"/>
                </a:solidFill>
                <a:latin typeface="黑体" pitchFamily="2" charset="-122"/>
                <a:ea typeface="黑体" pitchFamily="2" charset="-122"/>
              </a:rPr>
              <a:t>、位逻辑运算指令</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4</a:t>
            </a:r>
            <a:r>
              <a:rPr lang="zh-CN" altLang="en-US" sz="2400" b="1" dirty="0">
                <a:solidFill>
                  <a:srgbClr val="3333FF"/>
                </a:solidFill>
                <a:latin typeface="黑体" pitchFamily="2" charset="-122"/>
                <a:ea typeface="黑体" pitchFamily="2" charset="-122"/>
              </a:rPr>
              <a:t>条）</a:t>
            </a:r>
          </a:p>
        </p:txBody>
      </p:sp>
      <p:grpSp>
        <p:nvGrpSpPr>
          <p:cNvPr id="68613" name="Group 59"/>
          <p:cNvGrpSpPr>
            <a:grpSpLocks/>
          </p:cNvGrpSpPr>
          <p:nvPr/>
        </p:nvGrpSpPr>
        <p:grpSpPr bwMode="auto">
          <a:xfrm>
            <a:off x="215900" y="1459001"/>
            <a:ext cx="8712200" cy="2887663"/>
            <a:chOff x="336" y="384"/>
            <a:chExt cx="5488" cy="1819"/>
          </a:xfrm>
        </p:grpSpPr>
        <p:sp>
          <p:nvSpPr>
            <p:cNvPr id="68615" name="Text Box 50"/>
            <p:cNvSpPr txBox="1">
              <a:spLocks noChangeArrowheads="1"/>
            </p:cNvSpPr>
            <p:nvPr/>
          </p:nvSpPr>
          <p:spPr bwMode="auto">
            <a:xfrm>
              <a:off x="336" y="400"/>
              <a:ext cx="5488" cy="1803"/>
            </a:xfrm>
            <a:prstGeom prst="rect">
              <a:avLst/>
            </a:prstGeom>
            <a:solidFill>
              <a:schemeClr val="bg1"/>
            </a:solidFill>
            <a:ln w="12700" cap="sq">
              <a:solidFill>
                <a:schemeClr val="tx1"/>
              </a:solidFill>
              <a:miter lim="800000"/>
              <a:headEnd type="none" w="sm" len="sm"/>
              <a:tailEnd type="none" w="sm" len="sm"/>
            </a:ln>
          </p:spPr>
          <p:txBody>
            <a:bodyPr wrap="none">
              <a:spAutoFit/>
            </a:bodyPr>
            <a:lstStyle/>
            <a:p>
              <a:pPr eaLnBrk="0" hangingPunct="0"/>
              <a:r>
                <a:rPr kumimoji="1" lang="zh-CN" altLang="en-US" sz="2000" b="1" dirty="0">
                  <a:latin typeface="宋体" charset="-122"/>
                </a:rPr>
                <a:t>汇编指令格式	机器码格式	操作			注释</a:t>
              </a:r>
              <a:br>
                <a:rPr kumimoji="1" lang="zh-CN" altLang="en-US" sz="2000" b="1" dirty="0">
                  <a:latin typeface="宋体" charset="-122"/>
                </a:rPr>
              </a:br>
              <a:r>
                <a:rPr kumimoji="1" lang="en-US" altLang="zh-CN" sz="2000" b="1" dirty="0">
                  <a:solidFill>
                    <a:srgbClr val="FF0000"/>
                  </a:solidFill>
                  <a:latin typeface="宋体" charset="-122"/>
                </a:rPr>
                <a:t>ANL</a:t>
              </a:r>
              <a:r>
                <a:rPr kumimoji="1" lang="en-US" altLang="zh-CN" sz="2000" b="1" dirty="0">
                  <a:solidFill>
                    <a:srgbClr val="3333FF"/>
                  </a:solidFill>
                  <a:latin typeface="宋体" charset="-122"/>
                </a:rPr>
                <a:t> C</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bit </a:t>
              </a:r>
              <a:r>
                <a:rPr kumimoji="1" lang="zh-CN" altLang="en-US" sz="2000" b="1" dirty="0">
                  <a:solidFill>
                    <a:srgbClr val="3333FF"/>
                  </a:solidFill>
                  <a:latin typeface="宋体" charset="-122"/>
                </a:rPr>
                <a:t>；	</a:t>
              </a:r>
              <a:r>
                <a:rPr kumimoji="1" lang="en-US" altLang="zh-CN" sz="2000" b="1" dirty="0">
                  <a:solidFill>
                    <a:srgbClr val="3333FF"/>
                  </a:solidFill>
                  <a:latin typeface="宋体" charset="-122"/>
                </a:rPr>
                <a:t>1000 0010	(C)∧</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bit</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C   </a:t>
              </a:r>
              <a:r>
                <a:rPr kumimoji="1" lang="zh-CN" altLang="en-US" sz="2000" b="1" i="1" dirty="0">
                  <a:solidFill>
                    <a:srgbClr val="3333FF"/>
                  </a:solidFill>
                  <a:latin typeface="宋体" charset="-122"/>
                </a:rPr>
                <a:t>位逻辑</a:t>
              </a:r>
              <a:r>
                <a:rPr kumimoji="1" lang="zh-CN" altLang="en-US" sz="2000" b="1" i="1" dirty="0">
                  <a:solidFill>
                    <a:srgbClr val="3333FF"/>
                  </a:solidFill>
                  <a:latin typeface="Courier New" pitchFamily="49" charset="0"/>
                </a:rPr>
                <a:t>“</a:t>
              </a:r>
              <a:r>
                <a:rPr kumimoji="1" lang="zh-CN" altLang="en-US" sz="2000" b="1" i="1" dirty="0">
                  <a:solidFill>
                    <a:srgbClr val="3333FF"/>
                  </a:solidFill>
                  <a:latin typeface="宋体" charset="-122"/>
                </a:rPr>
                <a:t>与</a:t>
              </a:r>
              <a:r>
                <a:rPr kumimoji="1" lang="zh-CN" altLang="en-US" sz="2000" b="1" i="1" dirty="0">
                  <a:solidFill>
                    <a:srgbClr val="3333FF"/>
                  </a:solidFill>
                  <a:latin typeface="Courier New" pitchFamily="49" charset="0"/>
                </a:rPr>
                <a:t>”</a:t>
              </a:r>
              <a:r>
                <a:rPr kumimoji="1" lang="zh-CN" altLang="en-US" sz="2000" b="1" i="1" dirty="0">
                  <a:solidFill>
                    <a:srgbClr val="3333FF"/>
                  </a:solidFill>
                  <a:latin typeface="宋体" charset="-122"/>
                </a:rPr>
                <a:t>指令</a:t>
              </a:r>
              <a:br>
                <a:rPr kumimoji="1" lang="zh-CN" altLang="en-US" sz="2000" b="1" dirty="0">
                  <a:solidFill>
                    <a:srgbClr val="3333FF"/>
                  </a:solidFill>
                  <a:latin typeface="宋体" charset="-122"/>
                </a:rPr>
              </a:br>
              <a:r>
                <a:rPr kumimoji="1" lang="zh-CN" altLang="en-US" sz="2000" b="1" dirty="0">
                  <a:solidFill>
                    <a:srgbClr val="3333FF"/>
                  </a:solidFill>
                  <a:latin typeface="宋体" charset="-122"/>
                </a:rPr>
                <a:t>		位地址（</a:t>
              </a:r>
              <a:r>
                <a:rPr kumimoji="1" lang="en-US" altLang="zh-CN" sz="2000" b="1" dirty="0">
                  <a:solidFill>
                    <a:srgbClr val="3333FF"/>
                  </a:solidFill>
                  <a:latin typeface="宋体" charset="-122"/>
                </a:rPr>
                <a:t>bit</a:t>
              </a:r>
              <a:r>
                <a:rPr kumimoji="1" lang="zh-CN" altLang="en-US" sz="2000" b="1" dirty="0">
                  <a:solidFill>
                    <a:srgbClr val="3333FF"/>
                  </a:solidFill>
                  <a:latin typeface="宋体" charset="-122"/>
                </a:rPr>
                <a:t>）	</a:t>
              </a:r>
            </a:p>
            <a:p>
              <a:pPr eaLnBrk="0" hangingPunct="0"/>
              <a:r>
                <a:rPr kumimoji="1" lang="en-US" altLang="zh-CN" sz="2000" b="1" dirty="0">
                  <a:solidFill>
                    <a:srgbClr val="FF0000"/>
                  </a:solidFill>
                  <a:latin typeface="宋体" charset="-122"/>
                </a:rPr>
                <a:t>ANL</a:t>
              </a:r>
              <a:r>
                <a:rPr kumimoji="1" lang="en-US" altLang="zh-CN" sz="2000" b="1" dirty="0">
                  <a:solidFill>
                    <a:srgbClr val="3333FF"/>
                  </a:solidFill>
                  <a:latin typeface="宋体" charset="-122"/>
                </a:rPr>
                <a:t> C</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/bit </a:t>
              </a:r>
              <a:r>
                <a:rPr kumimoji="1" lang="zh-CN" altLang="en-US" sz="2000" b="1" dirty="0">
                  <a:solidFill>
                    <a:srgbClr val="3333FF"/>
                  </a:solidFill>
                  <a:latin typeface="宋体" charset="-122"/>
                </a:rPr>
                <a:t>；	</a:t>
              </a:r>
              <a:r>
                <a:rPr kumimoji="1" lang="en-US" altLang="zh-CN" sz="2000" b="1" dirty="0">
                  <a:solidFill>
                    <a:srgbClr val="3333FF"/>
                  </a:solidFill>
                  <a:latin typeface="宋体" charset="-122"/>
                </a:rPr>
                <a:t>1011 0000	(C)∧</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/bit</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C   </a:t>
              </a:r>
              <a:r>
                <a:rPr kumimoji="1" lang="zh-CN" altLang="en-US" sz="2000" b="1" i="1" dirty="0">
                  <a:solidFill>
                    <a:srgbClr val="3333FF"/>
                  </a:solidFill>
                  <a:latin typeface="宋体" charset="-122"/>
                </a:rPr>
                <a:t>位逻辑</a:t>
              </a:r>
              <a:r>
                <a:rPr kumimoji="1" lang="zh-CN" altLang="en-US" sz="2000" b="1" i="1" dirty="0">
                  <a:solidFill>
                    <a:srgbClr val="3333FF"/>
                  </a:solidFill>
                  <a:latin typeface="Courier New" pitchFamily="49" charset="0"/>
                </a:rPr>
                <a:t>“</a:t>
              </a:r>
              <a:r>
                <a:rPr kumimoji="1" lang="zh-CN" altLang="en-US" sz="2000" b="1" i="1" dirty="0">
                  <a:solidFill>
                    <a:srgbClr val="3333FF"/>
                  </a:solidFill>
                  <a:latin typeface="宋体" charset="-122"/>
                </a:rPr>
                <a:t>与</a:t>
              </a:r>
              <a:r>
                <a:rPr kumimoji="1" lang="zh-CN" altLang="en-US" sz="2000" b="1" i="1" dirty="0">
                  <a:solidFill>
                    <a:srgbClr val="3333FF"/>
                  </a:solidFill>
                  <a:latin typeface="Courier New" pitchFamily="49" charset="0"/>
                </a:rPr>
                <a:t>”</a:t>
              </a:r>
              <a:r>
                <a:rPr kumimoji="1" lang="zh-CN" altLang="en-US" sz="2000" b="1" i="1" dirty="0">
                  <a:solidFill>
                    <a:srgbClr val="3333FF"/>
                  </a:solidFill>
                  <a:latin typeface="宋体" charset="-122"/>
                </a:rPr>
                <a:t>指令</a:t>
              </a:r>
              <a:endParaRPr kumimoji="1" lang="zh-CN" altLang="en-US" sz="2000" b="1" dirty="0">
                <a:solidFill>
                  <a:srgbClr val="3333FF"/>
                </a:solidFill>
                <a:latin typeface="宋体" charset="-122"/>
              </a:endParaRPr>
            </a:p>
            <a:p>
              <a:pPr eaLnBrk="0" hangingPunct="0"/>
              <a:r>
                <a:rPr kumimoji="1" lang="zh-CN" altLang="en-US" sz="2000" b="1" dirty="0">
                  <a:solidFill>
                    <a:srgbClr val="3333FF"/>
                  </a:solidFill>
                  <a:latin typeface="宋体" charset="-122"/>
                </a:rPr>
                <a:t>		位地址（</a:t>
              </a:r>
              <a:r>
                <a:rPr kumimoji="1" lang="en-US" altLang="zh-CN" sz="2000" b="1" dirty="0">
                  <a:solidFill>
                    <a:srgbClr val="3333FF"/>
                  </a:solidFill>
                  <a:latin typeface="宋体" charset="-122"/>
                </a:rPr>
                <a:t>bit</a:t>
              </a:r>
              <a:r>
                <a:rPr kumimoji="1" lang="zh-CN" altLang="en-US" sz="2000" b="1" dirty="0">
                  <a:solidFill>
                    <a:srgbClr val="3333FF"/>
                  </a:solidFill>
                  <a:latin typeface="宋体" charset="-122"/>
                </a:rPr>
                <a:t>）	</a:t>
              </a:r>
              <a:r>
                <a:rPr kumimoji="1" lang="zh-CN" altLang="en-US" sz="2000" b="1" dirty="0">
                  <a:solidFill>
                    <a:srgbClr val="3333FF"/>
                  </a:solidFill>
                  <a:latin typeface="Courier New" pitchFamily="49" charset="0"/>
                </a:rPr>
                <a:t> </a:t>
              </a:r>
              <a:br>
                <a:rPr kumimoji="1" lang="zh-CN" altLang="en-US" sz="2000" b="1" dirty="0">
                  <a:solidFill>
                    <a:srgbClr val="3333FF"/>
                  </a:solidFill>
                  <a:latin typeface="宋体" charset="-122"/>
                  <a:cs typeface="Times New Roman" pitchFamily="18" charset="0"/>
                </a:rPr>
              </a:br>
              <a:r>
                <a:rPr kumimoji="1" lang="en-US" altLang="zh-CN" sz="2000" b="1" dirty="0">
                  <a:solidFill>
                    <a:srgbClr val="FF0000"/>
                  </a:solidFill>
                  <a:latin typeface="宋体" charset="-122"/>
                </a:rPr>
                <a:t>ORL</a:t>
              </a:r>
              <a:r>
                <a:rPr kumimoji="1" lang="en-US" altLang="zh-CN" sz="2000" b="1" dirty="0">
                  <a:solidFill>
                    <a:srgbClr val="CC0000"/>
                  </a:solidFill>
                  <a:latin typeface="宋体" charset="-122"/>
                </a:rPr>
                <a:t> C</a:t>
              </a:r>
              <a:r>
                <a:rPr kumimoji="1" lang="zh-CN" altLang="en-US" sz="2000" b="1" dirty="0">
                  <a:solidFill>
                    <a:srgbClr val="CC0000"/>
                  </a:solidFill>
                  <a:latin typeface="宋体" charset="-122"/>
                </a:rPr>
                <a:t>，</a:t>
              </a:r>
              <a:r>
                <a:rPr kumimoji="1" lang="en-US" altLang="zh-CN" sz="2000" b="1" dirty="0">
                  <a:solidFill>
                    <a:srgbClr val="CC0000"/>
                  </a:solidFill>
                  <a:latin typeface="宋体" charset="-122"/>
                </a:rPr>
                <a:t>bit </a:t>
              </a:r>
              <a:r>
                <a:rPr kumimoji="1" lang="zh-CN" altLang="en-US" sz="2000" b="1" dirty="0">
                  <a:solidFill>
                    <a:srgbClr val="CC0000"/>
                  </a:solidFill>
                  <a:latin typeface="宋体" charset="-122"/>
                </a:rPr>
                <a:t>；	</a:t>
              </a:r>
              <a:r>
                <a:rPr kumimoji="1" lang="en-US" altLang="zh-CN" sz="2000" b="1" dirty="0">
                  <a:solidFill>
                    <a:srgbClr val="CC0000"/>
                  </a:solidFill>
                  <a:latin typeface="宋体" charset="-122"/>
                </a:rPr>
                <a:t>0111 0010	(C)∨</a:t>
              </a:r>
              <a:r>
                <a:rPr kumimoji="1" lang="zh-CN" altLang="en-US" sz="2000" b="1" dirty="0">
                  <a:solidFill>
                    <a:srgbClr val="CC0000"/>
                  </a:solidFill>
                  <a:latin typeface="宋体" charset="-122"/>
                </a:rPr>
                <a:t>（</a:t>
              </a:r>
              <a:r>
                <a:rPr kumimoji="1" lang="en-US" altLang="zh-CN" sz="2000" b="1" dirty="0">
                  <a:solidFill>
                    <a:srgbClr val="CC0000"/>
                  </a:solidFill>
                  <a:latin typeface="宋体" charset="-122"/>
                </a:rPr>
                <a:t>bit</a:t>
              </a:r>
              <a:r>
                <a:rPr kumimoji="1" lang="zh-CN" altLang="en-US" sz="2000" b="1" dirty="0">
                  <a:solidFill>
                    <a:srgbClr val="CC0000"/>
                  </a:solidFill>
                  <a:latin typeface="宋体" charset="-122"/>
                </a:rPr>
                <a:t>）→</a:t>
              </a:r>
              <a:r>
                <a:rPr kumimoji="1" lang="en-US" altLang="zh-CN" sz="2000" b="1" dirty="0">
                  <a:solidFill>
                    <a:srgbClr val="CC0000"/>
                  </a:solidFill>
                  <a:latin typeface="宋体" charset="-122"/>
                </a:rPr>
                <a:t>C</a:t>
              </a:r>
              <a:r>
                <a:rPr kumimoji="1" lang="en-US" altLang="zh-CN" sz="2000" b="1" dirty="0">
                  <a:solidFill>
                    <a:srgbClr val="CC0000"/>
                  </a:solidFill>
                  <a:latin typeface="Courier New" pitchFamily="49" charset="0"/>
                </a:rPr>
                <a:t>   </a:t>
              </a:r>
              <a:r>
                <a:rPr kumimoji="1" lang="zh-CN" altLang="en-US" sz="2000" b="1" dirty="0">
                  <a:solidFill>
                    <a:srgbClr val="CC0000"/>
                  </a:solidFill>
                  <a:latin typeface="宋体" charset="-122"/>
                </a:rPr>
                <a:t>位逻辑</a:t>
              </a:r>
              <a:r>
                <a:rPr kumimoji="1" lang="zh-CN" altLang="en-US" sz="2000" b="1" dirty="0">
                  <a:solidFill>
                    <a:srgbClr val="CC0000"/>
                  </a:solidFill>
                  <a:latin typeface="Courier New" pitchFamily="49" charset="0"/>
                </a:rPr>
                <a:t>“</a:t>
              </a:r>
              <a:r>
                <a:rPr kumimoji="1" lang="zh-CN" altLang="en-US" sz="2000" b="1" dirty="0">
                  <a:solidFill>
                    <a:srgbClr val="CC0000"/>
                  </a:solidFill>
                  <a:latin typeface="宋体" charset="-122"/>
                </a:rPr>
                <a:t>或</a:t>
              </a:r>
              <a:r>
                <a:rPr kumimoji="1" lang="zh-CN" altLang="en-US" sz="2000" b="1" dirty="0">
                  <a:solidFill>
                    <a:srgbClr val="CC0000"/>
                  </a:solidFill>
                  <a:latin typeface="Courier New" pitchFamily="49" charset="0"/>
                </a:rPr>
                <a:t>”</a:t>
              </a:r>
              <a:r>
                <a:rPr kumimoji="1" lang="zh-CN" altLang="en-US" sz="2000" b="1" dirty="0">
                  <a:solidFill>
                    <a:srgbClr val="CC0000"/>
                  </a:solidFill>
                  <a:latin typeface="宋体" charset="-122"/>
                </a:rPr>
                <a:t>指令</a:t>
              </a:r>
            </a:p>
            <a:p>
              <a:pPr eaLnBrk="0" hangingPunct="0"/>
              <a:r>
                <a:rPr kumimoji="1" lang="zh-CN" altLang="en-US" sz="2000" b="1" dirty="0">
                  <a:solidFill>
                    <a:srgbClr val="CC0000"/>
                  </a:solidFill>
                  <a:latin typeface="宋体" charset="-122"/>
                </a:rPr>
                <a:t>		位地址（</a:t>
              </a:r>
              <a:r>
                <a:rPr kumimoji="1" lang="en-US" altLang="zh-CN" sz="2000" b="1" dirty="0">
                  <a:solidFill>
                    <a:srgbClr val="CC0000"/>
                  </a:solidFill>
                  <a:latin typeface="宋体" charset="-122"/>
                </a:rPr>
                <a:t>bit</a:t>
              </a:r>
              <a:r>
                <a:rPr kumimoji="1" lang="zh-CN" altLang="en-US" sz="2000" b="1" dirty="0">
                  <a:solidFill>
                    <a:srgbClr val="CC0000"/>
                  </a:solidFill>
                  <a:latin typeface="宋体" charset="-122"/>
                </a:rPr>
                <a:t>）	</a:t>
              </a:r>
            </a:p>
            <a:p>
              <a:pPr eaLnBrk="0" hangingPunct="0"/>
              <a:r>
                <a:rPr kumimoji="1" lang="en-US" altLang="zh-CN" sz="2000" b="1" dirty="0">
                  <a:solidFill>
                    <a:srgbClr val="FF0000"/>
                  </a:solidFill>
                  <a:latin typeface="宋体" charset="-122"/>
                </a:rPr>
                <a:t>ORL</a:t>
              </a:r>
              <a:r>
                <a:rPr kumimoji="1" lang="en-US" altLang="zh-CN" sz="2000" b="1" dirty="0">
                  <a:solidFill>
                    <a:srgbClr val="CC0000"/>
                  </a:solidFill>
                  <a:latin typeface="宋体" charset="-122"/>
                </a:rPr>
                <a:t> C</a:t>
              </a:r>
              <a:r>
                <a:rPr kumimoji="1" lang="zh-CN" altLang="en-US" sz="2000" b="1" dirty="0">
                  <a:solidFill>
                    <a:srgbClr val="CC0000"/>
                  </a:solidFill>
                  <a:latin typeface="宋体" charset="-122"/>
                </a:rPr>
                <a:t>，</a:t>
              </a:r>
              <a:r>
                <a:rPr kumimoji="1" lang="en-US" altLang="zh-CN" sz="2000" b="1" dirty="0">
                  <a:solidFill>
                    <a:srgbClr val="CC0000"/>
                  </a:solidFill>
                  <a:latin typeface="宋体" charset="-122"/>
                </a:rPr>
                <a:t>/bit </a:t>
              </a:r>
              <a:r>
                <a:rPr kumimoji="1" lang="zh-CN" altLang="en-US" sz="2000" b="1" dirty="0">
                  <a:solidFill>
                    <a:srgbClr val="CC0000"/>
                  </a:solidFill>
                  <a:latin typeface="宋体" charset="-122"/>
                </a:rPr>
                <a:t>；	</a:t>
              </a:r>
              <a:r>
                <a:rPr kumimoji="1" lang="en-US" altLang="zh-CN" sz="2000" b="1" dirty="0">
                  <a:solidFill>
                    <a:srgbClr val="CC0000"/>
                  </a:solidFill>
                  <a:latin typeface="宋体" charset="-122"/>
                </a:rPr>
                <a:t>0101 0000	(C)∨</a:t>
              </a:r>
              <a:r>
                <a:rPr kumimoji="1" lang="zh-CN" altLang="en-US" sz="2000" b="1" dirty="0">
                  <a:solidFill>
                    <a:srgbClr val="CC0000"/>
                  </a:solidFill>
                  <a:latin typeface="宋体" charset="-122"/>
                </a:rPr>
                <a:t>（</a:t>
              </a:r>
              <a:r>
                <a:rPr kumimoji="1" lang="en-US" altLang="zh-CN" sz="2000" b="1" dirty="0">
                  <a:solidFill>
                    <a:srgbClr val="3333FF"/>
                  </a:solidFill>
                  <a:latin typeface="宋体" charset="-122"/>
                </a:rPr>
                <a:t>/</a:t>
              </a:r>
              <a:r>
                <a:rPr kumimoji="1" lang="en-US" altLang="zh-CN" sz="2000" b="1" dirty="0">
                  <a:solidFill>
                    <a:srgbClr val="CC0000"/>
                  </a:solidFill>
                  <a:latin typeface="宋体" charset="-122"/>
                </a:rPr>
                <a:t>bit</a:t>
              </a:r>
              <a:r>
                <a:rPr kumimoji="1" lang="zh-CN" altLang="en-US" sz="2000" b="1" dirty="0">
                  <a:solidFill>
                    <a:srgbClr val="CC0000"/>
                  </a:solidFill>
                  <a:latin typeface="宋体" charset="-122"/>
                </a:rPr>
                <a:t>）→</a:t>
              </a:r>
              <a:r>
                <a:rPr kumimoji="1" lang="en-US" altLang="zh-CN" sz="2000" b="1" dirty="0">
                  <a:solidFill>
                    <a:srgbClr val="CC0000"/>
                  </a:solidFill>
                  <a:latin typeface="宋体" charset="-122"/>
                </a:rPr>
                <a:t>C    </a:t>
              </a:r>
              <a:r>
                <a:rPr kumimoji="1" lang="zh-CN" altLang="en-US" sz="2000" b="1" dirty="0">
                  <a:solidFill>
                    <a:srgbClr val="CC0000"/>
                  </a:solidFill>
                  <a:latin typeface="宋体" charset="-122"/>
                </a:rPr>
                <a:t>位逻辑</a:t>
              </a:r>
              <a:r>
                <a:rPr kumimoji="1" lang="zh-CN" altLang="en-US" sz="2000" b="1" dirty="0">
                  <a:solidFill>
                    <a:srgbClr val="CC0000"/>
                  </a:solidFill>
                  <a:latin typeface="Courier New" pitchFamily="49" charset="0"/>
                </a:rPr>
                <a:t>“</a:t>
              </a:r>
              <a:r>
                <a:rPr kumimoji="1" lang="zh-CN" altLang="en-US" sz="2000" b="1" dirty="0">
                  <a:solidFill>
                    <a:srgbClr val="CC0000"/>
                  </a:solidFill>
                  <a:latin typeface="宋体" charset="-122"/>
                </a:rPr>
                <a:t>或</a:t>
              </a:r>
              <a:r>
                <a:rPr kumimoji="1" lang="zh-CN" altLang="en-US" sz="2000" b="1" dirty="0">
                  <a:solidFill>
                    <a:srgbClr val="CC0000"/>
                  </a:solidFill>
                  <a:latin typeface="Courier New" pitchFamily="49" charset="0"/>
                </a:rPr>
                <a:t>”</a:t>
              </a:r>
              <a:r>
                <a:rPr kumimoji="1" lang="zh-CN" altLang="en-US" sz="2000" b="1" dirty="0">
                  <a:solidFill>
                    <a:srgbClr val="CC0000"/>
                  </a:solidFill>
                  <a:latin typeface="宋体" charset="-122"/>
                </a:rPr>
                <a:t>指令</a:t>
              </a:r>
            </a:p>
            <a:p>
              <a:pPr eaLnBrk="0" hangingPunct="0"/>
              <a:r>
                <a:rPr kumimoji="1" lang="zh-CN" altLang="en-US" sz="2000" b="1" dirty="0">
                  <a:solidFill>
                    <a:srgbClr val="CC0000"/>
                  </a:solidFill>
                  <a:latin typeface="宋体" charset="-122"/>
                </a:rPr>
                <a:t>		位地址（</a:t>
              </a:r>
              <a:r>
                <a:rPr kumimoji="1" lang="en-US" altLang="zh-CN" sz="2000" b="1" dirty="0">
                  <a:solidFill>
                    <a:srgbClr val="CC0000"/>
                  </a:solidFill>
                  <a:latin typeface="宋体" charset="-122"/>
                </a:rPr>
                <a:t>bit</a:t>
              </a:r>
              <a:r>
                <a:rPr kumimoji="1" lang="zh-CN" altLang="en-US" sz="2000" b="1" dirty="0">
                  <a:solidFill>
                    <a:srgbClr val="CC0000"/>
                  </a:solidFill>
                  <a:latin typeface="宋体" charset="-122"/>
                </a:rPr>
                <a:t>）	</a:t>
              </a:r>
            </a:p>
          </p:txBody>
        </p:sp>
        <p:sp>
          <p:nvSpPr>
            <p:cNvPr id="68616" name="Line 52"/>
            <p:cNvSpPr>
              <a:spLocks noChangeShapeType="1"/>
            </p:cNvSpPr>
            <p:nvPr/>
          </p:nvSpPr>
          <p:spPr bwMode="auto">
            <a:xfrm>
              <a:off x="336" y="624"/>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8617" name="Line 53"/>
            <p:cNvSpPr>
              <a:spLocks noChangeShapeType="1"/>
            </p:cNvSpPr>
            <p:nvPr/>
          </p:nvSpPr>
          <p:spPr bwMode="auto">
            <a:xfrm>
              <a:off x="336" y="1008"/>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8618" name="Line 54"/>
            <p:cNvSpPr>
              <a:spLocks noChangeShapeType="1"/>
            </p:cNvSpPr>
            <p:nvPr/>
          </p:nvSpPr>
          <p:spPr bwMode="auto">
            <a:xfrm>
              <a:off x="336" y="1383"/>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8619" name="Line 55"/>
            <p:cNvSpPr>
              <a:spLocks noChangeShapeType="1"/>
            </p:cNvSpPr>
            <p:nvPr/>
          </p:nvSpPr>
          <p:spPr bwMode="auto">
            <a:xfrm>
              <a:off x="336" y="1776"/>
              <a:ext cx="528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8620" name="Line 56"/>
            <p:cNvSpPr>
              <a:spLocks noChangeShapeType="1"/>
            </p:cNvSpPr>
            <p:nvPr/>
          </p:nvSpPr>
          <p:spPr bwMode="auto">
            <a:xfrm>
              <a:off x="1488" y="384"/>
              <a:ext cx="0" cy="177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8621" name="Line 57"/>
            <p:cNvSpPr>
              <a:spLocks noChangeShapeType="1"/>
            </p:cNvSpPr>
            <p:nvPr/>
          </p:nvSpPr>
          <p:spPr bwMode="auto">
            <a:xfrm>
              <a:off x="2640" y="384"/>
              <a:ext cx="0" cy="177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8622" name="Line 58"/>
            <p:cNvSpPr>
              <a:spLocks noChangeShapeType="1"/>
            </p:cNvSpPr>
            <p:nvPr/>
          </p:nvSpPr>
          <p:spPr bwMode="auto">
            <a:xfrm>
              <a:off x="4080" y="384"/>
              <a:ext cx="0" cy="177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68614" name="Text Box 60"/>
          <p:cNvSpPr txBox="1">
            <a:spLocks noChangeArrowheads="1"/>
          </p:cNvSpPr>
          <p:nvPr/>
        </p:nvSpPr>
        <p:spPr bwMode="auto">
          <a:xfrm>
            <a:off x="1619672" y="4423442"/>
            <a:ext cx="4224233" cy="2062103"/>
          </a:xfrm>
          <a:prstGeom prst="rect">
            <a:avLst/>
          </a:prstGeom>
          <a:noFill/>
          <a:ln w="12700" cap="sq">
            <a:noFill/>
            <a:miter lim="800000"/>
            <a:headEnd type="none" w="sm" len="sm"/>
            <a:tailEnd type="none" w="sm" len="sm"/>
          </a:ln>
        </p:spPr>
        <p:txBody>
          <a:bodyPr wrap="none">
            <a:spAutoFit/>
          </a:bodyPr>
          <a:lstStyle/>
          <a:p>
            <a:pPr eaLnBrk="0" hangingPunct="0"/>
            <a:r>
              <a:rPr kumimoji="1" lang="zh-CN" altLang="en-US" sz="1600" b="1" dirty="0">
                <a:solidFill>
                  <a:srgbClr val="3333FF"/>
                </a:solidFill>
                <a:latin typeface="宋体" charset="-122"/>
              </a:rPr>
              <a:t>例： </a:t>
            </a:r>
            <a:r>
              <a:rPr kumimoji="1" lang="zh-CN" altLang="en-US" sz="1600" b="1" dirty="0">
                <a:latin typeface="宋体" charset="-122"/>
              </a:rPr>
              <a:t>若位地址（</a:t>
            </a:r>
            <a:r>
              <a:rPr kumimoji="1" lang="en-US" altLang="zh-CN" sz="1600" b="1" dirty="0">
                <a:latin typeface="宋体" charset="-122"/>
              </a:rPr>
              <a:t>20H</a:t>
            </a:r>
            <a:r>
              <a:rPr kumimoji="1" lang="zh-CN" altLang="en-US" sz="1600" b="1" dirty="0">
                <a:latin typeface="宋体" charset="-122"/>
              </a:rPr>
              <a:t>）</a:t>
            </a:r>
            <a:r>
              <a:rPr kumimoji="1" lang="en-US" altLang="zh-CN" sz="1600" b="1" dirty="0">
                <a:latin typeface="宋体" charset="-122"/>
              </a:rPr>
              <a:t>=1</a:t>
            </a:r>
            <a:r>
              <a:rPr kumimoji="1" lang="zh-CN" altLang="en-US" sz="1600" b="1" dirty="0">
                <a:latin typeface="宋体" charset="-122"/>
              </a:rPr>
              <a:t>，位累加器（</a:t>
            </a:r>
            <a:r>
              <a:rPr kumimoji="1" lang="en-US" altLang="zh-CN" sz="1600" b="1" dirty="0">
                <a:latin typeface="宋体" charset="-122"/>
              </a:rPr>
              <a:t>C</a:t>
            </a:r>
            <a:r>
              <a:rPr kumimoji="1" lang="zh-CN" altLang="en-US" sz="1600" b="1" dirty="0">
                <a:latin typeface="宋体" charset="-122"/>
              </a:rPr>
              <a:t>）</a:t>
            </a:r>
            <a:r>
              <a:rPr kumimoji="1" lang="en-US" altLang="zh-CN" sz="1600" b="1" dirty="0">
                <a:latin typeface="宋体" charset="-122"/>
              </a:rPr>
              <a:t>=0</a:t>
            </a:r>
          </a:p>
          <a:p>
            <a:pPr eaLnBrk="0" hangingPunct="0"/>
            <a:r>
              <a:rPr kumimoji="1" lang="en-US" altLang="zh-CN" sz="1600" b="1" dirty="0">
                <a:latin typeface="宋体" charset="-122"/>
              </a:rPr>
              <a:t>     </a:t>
            </a:r>
            <a:r>
              <a:rPr kumimoji="1" lang="zh-CN" altLang="en-US" sz="1600" b="1" dirty="0">
                <a:solidFill>
                  <a:srgbClr val="3333FF"/>
                </a:solidFill>
                <a:latin typeface="宋体" charset="-122"/>
              </a:rPr>
              <a:t>执行指令：</a:t>
            </a:r>
            <a:r>
              <a:rPr kumimoji="1" lang="zh-CN" altLang="en-US" sz="1600" b="1" dirty="0">
                <a:latin typeface="宋体" charset="-122"/>
              </a:rPr>
              <a:t>	</a:t>
            </a:r>
            <a:r>
              <a:rPr kumimoji="1" lang="en-US" altLang="zh-CN" sz="1600" b="1" dirty="0">
                <a:solidFill>
                  <a:srgbClr val="3333FF"/>
                </a:solidFill>
                <a:latin typeface="宋体" charset="-122"/>
              </a:rPr>
              <a:t>ANL  C</a:t>
            </a:r>
            <a:r>
              <a:rPr kumimoji="1" lang="zh-CN" altLang="en-US" sz="1600" b="1" dirty="0">
                <a:solidFill>
                  <a:srgbClr val="3333FF"/>
                </a:solidFill>
                <a:latin typeface="宋体" charset="-122"/>
              </a:rPr>
              <a:t>，</a:t>
            </a:r>
            <a:r>
              <a:rPr kumimoji="1" lang="en-US" altLang="zh-CN" sz="1600" b="1" dirty="0">
                <a:solidFill>
                  <a:srgbClr val="3333FF"/>
                </a:solidFill>
                <a:latin typeface="宋体" charset="-122"/>
              </a:rPr>
              <a:t>/20H </a:t>
            </a:r>
            <a:r>
              <a:rPr kumimoji="1" lang="zh-CN" altLang="en-US" sz="1600" b="1" dirty="0">
                <a:solidFill>
                  <a:srgbClr val="3333FF"/>
                </a:solidFill>
                <a:latin typeface="宋体" charset="-122"/>
              </a:rPr>
              <a:t>； </a:t>
            </a:r>
            <a:endParaRPr kumimoji="1" lang="en-US" altLang="zh-CN" sz="1600" b="1" dirty="0">
              <a:solidFill>
                <a:srgbClr val="3333FF"/>
              </a:solidFill>
              <a:latin typeface="宋体" charset="-122"/>
            </a:endParaRPr>
          </a:p>
          <a:p>
            <a:pPr eaLnBrk="0" hangingPunct="0"/>
            <a:r>
              <a:rPr kumimoji="1" lang="en-US" altLang="zh-CN" sz="1600" b="1" dirty="0">
                <a:solidFill>
                  <a:srgbClr val="3333FF"/>
                </a:solidFill>
                <a:latin typeface="宋体" charset="-122"/>
              </a:rPr>
              <a:t>     </a:t>
            </a:r>
            <a:r>
              <a:rPr kumimoji="1" lang="zh-CN" altLang="en-US" sz="1600" b="1" dirty="0">
                <a:solidFill>
                  <a:srgbClr val="3333FF"/>
                </a:solidFill>
                <a:latin typeface="宋体" charset="-122"/>
              </a:rPr>
              <a:t>后的结果：（</a:t>
            </a:r>
            <a:r>
              <a:rPr kumimoji="1" lang="en-US" altLang="zh-CN" sz="1600" b="1" dirty="0">
                <a:solidFill>
                  <a:srgbClr val="3333FF"/>
                </a:solidFill>
                <a:latin typeface="宋体" charset="-122"/>
              </a:rPr>
              <a:t>C</a:t>
            </a:r>
            <a:r>
              <a:rPr kumimoji="1" lang="zh-CN" altLang="en-US" sz="1600" b="1" dirty="0">
                <a:solidFill>
                  <a:srgbClr val="3333FF"/>
                </a:solidFill>
                <a:latin typeface="宋体" charset="-122"/>
              </a:rPr>
              <a:t>）</a:t>
            </a:r>
            <a:r>
              <a:rPr kumimoji="1" lang="en-US" altLang="zh-CN" sz="1600" b="1" dirty="0">
                <a:solidFill>
                  <a:srgbClr val="3333FF"/>
                </a:solidFill>
                <a:latin typeface="宋体" charset="-122"/>
              </a:rPr>
              <a:t>=0</a:t>
            </a:r>
            <a:r>
              <a:rPr kumimoji="1" lang="zh-CN" altLang="en-US" sz="1600" b="1" dirty="0">
                <a:solidFill>
                  <a:srgbClr val="3333FF"/>
                </a:solidFill>
                <a:latin typeface="宋体" charset="-122"/>
              </a:rPr>
              <a:t>， （</a:t>
            </a:r>
            <a:r>
              <a:rPr kumimoji="1" lang="en-US" altLang="zh-CN" sz="1600" b="1" dirty="0">
                <a:solidFill>
                  <a:srgbClr val="3333FF"/>
                </a:solidFill>
                <a:latin typeface="宋体" charset="-122"/>
              </a:rPr>
              <a:t>20H</a:t>
            </a:r>
            <a:r>
              <a:rPr kumimoji="1" lang="zh-CN" altLang="en-US" sz="1600" b="1" dirty="0">
                <a:solidFill>
                  <a:srgbClr val="3333FF"/>
                </a:solidFill>
                <a:latin typeface="宋体" charset="-122"/>
              </a:rPr>
              <a:t>）</a:t>
            </a:r>
            <a:r>
              <a:rPr kumimoji="1" lang="en-US" altLang="zh-CN" sz="1600" b="1" dirty="0">
                <a:solidFill>
                  <a:srgbClr val="3333FF"/>
                </a:solidFill>
                <a:latin typeface="宋体" charset="-122"/>
              </a:rPr>
              <a:t>=1</a:t>
            </a:r>
          </a:p>
          <a:p>
            <a:pPr eaLnBrk="0" hangingPunct="0"/>
            <a:endParaRPr kumimoji="1" lang="zh-CN" altLang="en-US" sz="1600" b="1" dirty="0">
              <a:solidFill>
                <a:srgbClr val="3333FF"/>
              </a:solidFill>
              <a:latin typeface="宋体" charset="-122"/>
            </a:endParaRPr>
          </a:p>
          <a:p>
            <a:pPr eaLnBrk="0" hangingPunct="0"/>
            <a:r>
              <a:rPr kumimoji="1" lang="zh-CN" altLang="en-US" sz="1600" b="1" dirty="0">
                <a:latin typeface="宋体" charset="-122"/>
              </a:rPr>
              <a:t>     </a:t>
            </a:r>
            <a:r>
              <a:rPr kumimoji="1" lang="zh-CN" altLang="en-US" sz="1600" b="1" dirty="0">
                <a:solidFill>
                  <a:srgbClr val="FF0000"/>
                </a:solidFill>
                <a:latin typeface="宋体" charset="-122"/>
              </a:rPr>
              <a:t>而执行指令： </a:t>
            </a:r>
            <a:r>
              <a:rPr kumimoji="1" lang="en-US" altLang="zh-CN" sz="1600" b="1" dirty="0">
                <a:solidFill>
                  <a:srgbClr val="FF0000"/>
                </a:solidFill>
                <a:latin typeface="宋体" charset="-122"/>
              </a:rPr>
              <a:t>CPL  20H </a:t>
            </a:r>
            <a:r>
              <a:rPr kumimoji="1" lang="zh-CN" altLang="en-US" sz="1600" b="1" dirty="0">
                <a:solidFill>
                  <a:srgbClr val="FF0000"/>
                </a:solidFill>
                <a:latin typeface="宋体" charset="-122"/>
              </a:rPr>
              <a:t>；</a:t>
            </a:r>
          </a:p>
          <a:p>
            <a:pPr eaLnBrk="0" hangingPunct="0"/>
            <a:r>
              <a:rPr kumimoji="1" lang="zh-CN" altLang="en-US" sz="1600" b="1" dirty="0">
                <a:solidFill>
                  <a:srgbClr val="FF0000"/>
                </a:solidFill>
                <a:latin typeface="宋体" charset="-122"/>
              </a:rPr>
              <a:t>                  </a:t>
            </a:r>
            <a:r>
              <a:rPr kumimoji="1" lang="en-US" altLang="zh-CN" sz="1600" b="1" dirty="0">
                <a:solidFill>
                  <a:srgbClr val="FF0000"/>
                </a:solidFill>
                <a:latin typeface="宋体" charset="-122"/>
              </a:rPr>
              <a:t>ANL  C</a:t>
            </a:r>
            <a:r>
              <a:rPr kumimoji="1" lang="zh-CN" altLang="en-US" sz="1600" b="1" dirty="0">
                <a:solidFill>
                  <a:srgbClr val="FF0000"/>
                </a:solidFill>
                <a:latin typeface="宋体" charset="-122"/>
              </a:rPr>
              <a:t>，</a:t>
            </a:r>
            <a:r>
              <a:rPr kumimoji="1" lang="en-US" altLang="zh-CN" sz="1600" b="1" dirty="0">
                <a:solidFill>
                  <a:srgbClr val="FF0000"/>
                </a:solidFill>
                <a:latin typeface="宋体" charset="-122"/>
              </a:rPr>
              <a:t>20H</a:t>
            </a:r>
            <a:r>
              <a:rPr kumimoji="1" lang="zh-CN" altLang="en-US" sz="1600" b="1" dirty="0">
                <a:solidFill>
                  <a:srgbClr val="FF0000"/>
                </a:solidFill>
                <a:latin typeface="宋体" charset="-122"/>
              </a:rPr>
              <a:t>；</a:t>
            </a:r>
            <a:r>
              <a:rPr kumimoji="1" lang="zh-CN" altLang="en-US" sz="1600" b="1" dirty="0">
                <a:latin typeface="宋体" charset="-122"/>
              </a:rPr>
              <a:t>	</a:t>
            </a:r>
            <a:endParaRPr kumimoji="1" lang="en-US" altLang="zh-CN" sz="1600" b="1" dirty="0">
              <a:latin typeface="宋体" charset="-122"/>
            </a:endParaRPr>
          </a:p>
          <a:p>
            <a:pPr eaLnBrk="0" hangingPunct="0"/>
            <a:r>
              <a:rPr kumimoji="1" lang="en-US" altLang="zh-CN" sz="1600" b="1" dirty="0">
                <a:solidFill>
                  <a:srgbClr val="FF0000"/>
                </a:solidFill>
                <a:latin typeface="宋体" charset="-122"/>
              </a:rPr>
              <a:t>     </a:t>
            </a:r>
            <a:r>
              <a:rPr kumimoji="1" lang="zh-CN" altLang="en-US" sz="1600" b="1" dirty="0">
                <a:solidFill>
                  <a:srgbClr val="FF0000"/>
                </a:solidFill>
                <a:latin typeface="宋体" charset="-122"/>
              </a:rPr>
              <a:t>后的结果：  </a:t>
            </a:r>
            <a:r>
              <a:rPr kumimoji="1" lang="zh-CN" altLang="en-US" sz="1600" b="1" dirty="0">
                <a:latin typeface="宋体" charset="-122"/>
              </a:rPr>
              <a:t>（</a:t>
            </a:r>
            <a:r>
              <a:rPr kumimoji="1" lang="en-US" altLang="zh-CN" sz="1600" b="1" dirty="0">
                <a:latin typeface="宋体" charset="-122"/>
              </a:rPr>
              <a:t>C</a:t>
            </a:r>
            <a:r>
              <a:rPr kumimoji="1" lang="zh-CN" altLang="en-US" sz="1600" b="1" dirty="0">
                <a:latin typeface="宋体" charset="-122"/>
              </a:rPr>
              <a:t>）</a:t>
            </a:r>
            <a:r>
              <a:rPr kumimoji="1" lang="en-US" altLang="zh-CN" sz="1600" b="1" dirty="0">
                <a:latin typeface="宋体" charset="-122"/>
              </a:rPr>
              <a:t>=0</a:t>
            </a:r>
            <a:r>
              <a:rPr kumimoji="1" lang="zh-CN" altLang="en-US" sz="1600" b="1" dirty="0">
                <a:latin typeface="宋体" charset="-122"/>
              </a:rPr>
              <a:t>，（</a:t>
            </a:r>
            <a:r>
              <a:rPr kumimoji="1" lang="en-US" altLang="zh-CN" sz="1600" b="1" dirty="0">
                <a:latin typeface="宋体" charset="-122"/>
              </a:rPr>
              <a:t>20H</a:t>
            </a:r>
            <a:r>
              <a:rPr kumimoji="1" lang="zh-CN" altLang="en-US" sz="1600" b="1" dirty="0">
                <a:latin typeface="宋体" charset="-122"/>
              </a:rPr>
              <a:t>）</a:t>
            </a:r>
            <a:r>
              <a:rPr kumimoji="1" lang="en-US" altLang="zh-CN" sz="1600" b="1" dirty="0">
                <a:latin typeface="宋体" charset="-122"/>
              </a:rPr>
              <a:t>=0</a:t>
            </a:r>
            <a:r>
              <a:rPr kumimoji="1" lang="zh-CN" altLang="en-US" sz="1600" b="1" dirty="0">
                <a:latin typeface="宋体" charset="-122"/>
              </a:rPr>
              <a:t>。</a:t>
            </a:r>
          </a:p>
          <a:p>
            <a:pPr eaLnBrk="0" hangingPunct="0"/>
            <a:endParaRPr kumimoji="1" lang="en-US" altLang="zh-CN" sz="1600" b="1" dirty="0">
              <a:latin typeface="Times New Roman" pitchFamily="18" charset="0"/>
            </a:endParaRPr>
          </a:p>
        </p:txBody>
      </p:sp>
      <p:sp>
        <p:nvSpPr>
          <p:cNvPr id="16" name="日期占位符 4">
            <a:extLst>
              <a:ext uri="{FF2B5EF4-FFF2-40B4-BE49-F238E27FC236}">
                <a16:creationId xmlns:a16="http://schemas.microsoft.com/office/drawing/2014/main" id="{5E3A5CC6-32A0-4A64-9600-1EDB2548AAB5}"/>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17" name="灯片编号占位符 6">
            <a:extLst>
              <a:ext uri="{FF2B5EF4-FFF2-40B4-BE49-F238E27FC236}">
                <a16:creationId xmlns:a16="http://schemas.microsoft.com/office/drawing/2014/main" id="{3E8C86CA-197F-4EBF-8638-F2FFB679BC13}"/>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133</a:t>
            </a:fld>
            <a:endParaRPr lang="en-US" altLang="zh-CN" dirty="0">
              <a:ea typeface="宋体" charset="-122"/>
            </a:endParaRPr>
          </a:p>
        </p:txBody>
      </p:sp>
      <p:pic>
        <p:nvPicPr>
          <p:cNvPr id="18" name="Picture 3">
            <a:extLst>
              <a:ext uri="{FF2B5EF4-FFF2-40B4-BE49-F238E27FC236}">
                <a16:creationId xmlns:a16="http://schemas.microsoft.com/office/drawing/2014/main" id="{451DA1A0-8A2C-40A3-AC64-7E14A0ADF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a:extLst>
              <a:ext uri="{FF2B5EF4-FFF2-40B4-BE49-F238E27FC236}">
                <a16:creationId xmlns:a16="http://schemas.microsoft.com/office/drawing/2014/main" id="{F3A92380-36B1-4CA2-B253-4E7D0FC6E8E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pic>
        <p:nvPicPr>
          <p:cNvPr id="20" name="Picture 2" descr="c:\documents and settings\ibm\application data\360se6\User Data\temp\01300000323145123029807175635_s.jpg">
            <a:extLst>
              <a:ext uri="{FF2B5EF4-FFF2-40B4-BE49-F238E27FC236}">
                <a16:creationId xmlns:a16="http://schemas.microsoft.com/office/drawing/2014/main" id="{E942262C-93E4-49F6-B26F-987C7319F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a:extLst>
              <a:ext uri="{FF2B5EF4-FFF2-40B4-BE49-F238E27FC236}">
                <a16:creationId xmlns:a16="http://schemas.microsoft.com/office/drawing/2014/main" id="{E675E72F-1441-4807-B778-EFD4F58729E7}"/>
              </a:ext>
            </a:extLst>
          </p:cNvPr>
          <p:cNvSpPr/>
          <p:nvPr/>
        </p:nvSpPr>
        <p:spPr>
          <a:xfrm>
            <a:off x="3977341" y="887690"/>
            <a:ext cx="2274366"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ANL</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ORL</a:t>
            </a:r>
            <a:endParaRPr lang="zh-CN" altLang="en-US" dirty="0">
              <a:solidFill>
                <a:srgbClr val="FF0000"/>
              </a:solidFill>
            </a:endParaRPr>
          </a:p>
        </p:txBody>
      </p:sp>
      <p:sp>
        <p:nvSpPr>
          <p:cNvPr id="2" name="矩形 1">
            <a:extLst>
              <a:ext uri="{FF2B5EF4-FFF2-40B4-BE49-F238E27FC236}">
                <a16:creationId xmlns:a16="http://schemas.microsoft.com/office/drawing/2014/main" id="{6F4E925F-6CF3-48D4-A25F-0CB2F3344339}"/>
              </a:ext>
            </a:extLst>
          </p:cNvPr>
          <p:cNvSpPr/>
          <p:nvPr/>
        </p:nvSpPr>
        <p:spPr>
          <a:xfrm>
            <a:off x="6253311" y="678407"/>
            <a:ext cx="1483098" cy="369332"/>
          </a:xfrm>
          <a:prstGeom prst="rect">
            <a:avLst/>
          </a:prstGeom>
        </p:spPr>
        <p:txBody>
          <a:bodyPr wrap="none">
            <a:spAutoFit/>
          </a:bodyPr>
          <a:lstStyle/>
          <a:p>
            <a:r>
              <a:rPr lang="en-US" altLang="zh-CN" b="1" dirty="0" err="1">
                <a:solidFill>
                  <a:srgbClr val="FF0000"/>
                </a:solidFill>
                <a:ea typeface="创艺简黑体" pitchFamily="2" charset="-122"/>
              </a:rPr>
              <a:t>AN</a:t>
            </a:r>
            <a:r>
              <a:rPr lang="en-US" altLang="zh-CN" b="1" dirty="0" err="1">
                <a:solidFill>
                  <a:srgbClr val="3333FF"/>
                </a:solidFill>
                <a:ea typeface="创艺简黑体" pitchFamily="2" charset="-122"/>
              </a:rPr>
              <a:t>d</a:t>
            </a:r>
            <a:r>
              <a:rPr lang="en-US" altLang="zh-CN" b="1" dirty="0">
                <a:solidFill>
                  <a:srgbClr val="FF0000"/>
                </a:solidFill>
                <a:ea typeface="创艺简黑体" pitchFamily="2" charset="-122"/>
              </a:rPr>
              <a:t> L</a:t>
            </a:r>
            <a:r>
              <a:rPr lang="en-US" altLang="zh-CN" b="1" dirty="0">
                <a:solidFill>
                  <a:srgbClr val="3333FF"/>
                </a:solidFill>
                <a:ea typeface="创艺简黑体" pitchFamily="2" charset="-122"/>
              </a:rPr>
              <a:t>ogic</a:t>
            </a:r>
            <a:endParaRPr lang="zh-CN" altLang="en-US" b="1" dirty="0">
              <a:solidFill>
                <a:srgbClr val="3333FF"/>
              </a:solidFill>
              <a:ea typeface="创艺简黑体" pitchFamily="2" charset="-122"/>
            </a:endParaRPr>
          </a:p>
        </p:txBody>
      </p:sp>
      <p:sp>
        <p:nvSpPr>
          <p:cNvPr id="21" name="矩形 20">
            <a:extLst>
              <a:ext uri="{FF2B5EF4-FFF2-40B4-BE49-F238E27FC236}">
                <a16:creationId xmlns:a16="http://schemas.microsoft.com/office/drawing/2014/main" id="{3DB26BB4-0224-4D63-9DCB-B72DD8994F0D}"/>
              </a:ext>
            </a:extLst>
          </p:cNvPr>
          <p:cNvSpPr/>
          <p:nvPr/>
        </p:nvSpPr>
        <p:spPr>
          <a:xfrm>
            <a:off x="6253311" y="1038291"/>
            <a:ext cx="1484702" cy="369332"/>
          </a:xfrm>
          <a:prstGeom prst="rect">
            <a:avLst/>
          </a:prstGeom>
        </p:spPr>
        <p:txBody>
          <a:bodyPr wrap="none">
            <a:spAutoFit/>
          </a:bodyPr>
          <a:lstStyle/>
          <a:p>
            <a:r>
              <a:rPr lang="en-US" altLang="zh-CN" b="1" dirty="0" err="1">
                <a:solidFill>
                  <a:srgbClr val="FF0000"/>
                </a:solidFill>
                <a:ea typeface="创艺简黑体" pitchFamily="2" charset="-122"/>
              </a:rPr>
              <a:t>OR</a:t>
            </a:r>
            <a:r>
              <a:rPr lang="en-US" altLang="zh-CN" b="1" dirty="0" err="1">
                <a:solidFill>
                  <a:srgbClr val="3333FF"/>
                </a:solidFill>
                <a:ea typeface="创艺简黑体" pitchFamily="2" charset="-122"/>
              </a:rPr>
              <a:t>d</a:t>
            </a:r>
            <a:r>
              <a:rPr lang="en-US" altLang="zh-CN" b="1" dirty="0">
                <a:solidFill>
                  <a:srgbClr val="FF0000"/>
                </a:solidFill>
                <a:ea typeface="创艺简黑体" pitchFamily="2" charset="-122"/>
              </a:rPr>
              <a:t> L</a:t>
            </a:r>
            <a:r>
              <a:rPr lang="en-US" altLang="zh-CN" b="1" dirty="0">
                <a:solidFill>
                  <a:srgbClr val="3333FF"/>
                </a:solidFill>
                <a:ea typeface="创艺简黑体" pitchFamily="2" charset="-122"/>
              </a:rPr>
              <a:t>ogic</a:t>
            </a:r>
            <a:endParaRPr lang="zh-CN" altLang="en-US" b="1" dirty="0">
              <a:solidFill>
                <a:srgbClr val="3333FF"/>
              </a:solidFill>
              <a:ea typeface="创艺简黑体" pitchFamily="2" charset="-122"/>
            </a:endParaRPr>
          </a:p>
        </p:txBody>
      </p:sp>
    </p:spTree>
  </p:cSld>
  <p:clrMapOvr>
    <a:masterClrMapping/>
  </p:clrMapOvr>
  <p:transition>
    <p:cut thruBlk="1"/>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73818" y="766767"/>
            <a:ext cx="4119563" cy="457200"/>
          </a:xfrm>
        </p:spPr>
        <p:txBody>
          <a:bodyPr/>
          <a:lstStyle/>
          <a:p>
            <a:pPr eaLnBrk="1" hangingPunct="1"/>
            <a:r>
              <a:rPr lang="en-US" altLang="zh-CN" sz="2400" b="1" dirty="0">
                <a:solidFill>
                  <a:srgbClr val="FF0000"/>
                </a:solidFill>
                <a:latin typeface="黑体" pitchFamily="2" charset="-122"/>
                <a:ea typeface="黑体" pitchFamily="2" charset="-122"/>
              </a:rPr>
              <a:t>4</a:t>
            </a:r>
            <a:r>
              <a:rPr lang="zh-CN" altLang="en-US" sz="2400" b="1" dirty="0">
                <a:solidFill>
                  <a:srgbClr val="FF0000"/>
                </a:solidFill>
                <a:latin typeface="黑体" pitchFamily="2" charset="-122"/>
                <a:ea typeface="黑体" pitchFamily="2" charset="-122"/>
              </a:rPr>
              <a:t>、位条件转移类指令</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5</a:t>
            </a:r>
            <a:r>
              <a:rPr lang="zh-CN" altLang="en-US" sz="2400" b="1" dirty="0">
                <a:solidFill>
                  <a:srgbClr val="3333FF"/>
                </a:solidFill>
                <a:latin typeface="黑体" pitchFamily="2" charset="-122"/>
                <a:ea typeface="黑体" pitchFamily="2" charset="-122"/>
              </a:rPr>
              <a:t>条）</a:t>
            </a:r>
          </a:p>
        </p:txBody>
      </p:sp>
      <p:sp>
        <p:nvSpPr>
          <p:cNvPr id="69637" name="Text Box 10"/>
          <p:cNvSpPr txBox="1">
            <a:spLocks noChangeArrowheads="1"/>
          </p:cNvSpPr>
          <p:nvPr/>
        </p:nvSpPr>
        <p:spPr bwMode="auto">
          <a:xfrm>
            <a:off x="0" y="1254940"/>
            <a:ext cx="4280338" cy="40011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000" b="1" dirty="0">
                <a:solidFill>
                  <a:srgbClr val="3333FF"/>
                </a:solidFill>
                <a:latin typeface="Times New Roman" pitchFamily="18" charset="0"/>
              </a:rPr>
              <a:t>(1) </a:t>
            </a:r>
            <a:r>
              <a:rPr kumimoji="1" lang="zh-CN" altLang="en-US" sz="2000" b="1" dirty="0">
                <a:solidFill>
                  <a:srgbClr val="3333FF"/>
                </a:solidFill>
                <a:latin typeface="宋体" charset="-122"/>
              </a:rPr>
              <a:t>判布尔累加器</a:t>
            </a:r>
            <a:r>
              <a:rPr kumimoji="1" lang="en-US" altLang="zh-CN" sz="2000" b="1" dirty="0">
                <a:solidFill>
                  <a:srgbClr val="3333FF"/>
                </a:solidFill>
                <a:latin typeface="Times New Roman" pitchFamily="18" charset="0"/>
              </a:rPr>
              <a:t>C</a:t>
            </a:r>
            <a:r>
              <a:rPr kumimoji="1" lang="zh-CN" altLang="en-US" sz="2000" b="1" dirty="0">
                <a:solidFill>
                  <a:srgbClr val="3333FF"/>
                </a:solidFill>
                <a:latin typeface="宋体" charset="-122"/>
              </a:rPr>
              <a:t>转移指令（</a:t>
            </a:r>
            <a:r>
              <a:rPr kumimoji="1" lang="en-US" altLang="zh-CN" sz="2000" b="1" dirty="0">
                <a:solidFill>
                  <a:srgbClr val="3333FF"/>
                </a:solidFill>
                <a:latin typeface="Times New Roman" pitchFamily="18" charset="0"/>
              </a:rPr>
              <a:t>2</a:t>
            </a:r>
            <a:r>
              <a:rPr kumimoji="1" lang="zh-CN" altLang="en-US" sz="2000" b="1" dirty="0">
                <a:solidFill>
                  <a:srgbClr val="3333FF"/>
                </a:solidFill>
                <a:latin typeface="宋体" charset="-122"/>
              </a:rPr>
              <a:t>条）</a:t>
            </a:r>
            <a:r>
              <a:rPr kumimoji="1" lang="zh-CN" altLang="en-US" sz="2000" b="1" dirty="0">
                <a:solidFill>
                  <a:srgbClr val="3333FF"/>
                </a:solidFill>
                <a:latin typeface="Times New Roman" pitchFamily="18" charset="0"/>
              </a:rPr>
              <a:t> </a:t>
            </a:r>
          </a:p>
        </p:txBody>
      </p:sp>
      <p:sp>
        <p:nvSpPr>
          <p:cNvPr id="69638" name="Text Box 12"/>
          <p:cNvSpPr txBox="1">
            <a:spLocks noChangeArrowheads="1"/>
          </p:cNvSpPr>
          <p:nvPr/>
        </p:nvSpPr>
        <p:spPr bwMode="auto">
          <a:xfrm>
            <a:off x="-119183" y="3707857"/>
            <a:ext cx="4119563" cy="427038"/>
          </a:xfrm>
          <a:prstGeom prst="rect">
            <a:avLst/>
          </a:prstGeom>
          <a:noFill/>
          <a:ln w="12700" cap="sq">
            <a:noFill/>
            <a:miter lim="800000"/>
            <a:headEnd type="none" w="sm" len="sm"/>
            <a:tailEnd type="none" w="sm" len="sm"/>
          </a:ln>
        </p:spPr>
        <p:txBody>
          <a:bodyPr wrap="none">
            <a:spAutoFit/>
          </a:bodyPr>
          <a:lstStyle/>
          <a:p>
            <a:pPr algn="ctr" eaLnBrk="0" hangingPunct="0"/>
            <a:r>
              <a:rPr kumimoji="1" lang="zh-CN" altLang="en-US" sz="2200" b="1" dirty="0">
                <a:solidFill>
                  <a:srgbClr val="3333FF"/>
                </a:solidFill>
                <a:latin typeface="宋体" charset="-122"/>
              </a:rPr>
              <a:t>（</a:t>
            </a:r>
            <a:r>
              <a:rPr kumimoji="1" lang="en-US" altLang="zh-CN" sz="2200" b="1" dirty="0">
                <a:solidFill>
                  <a:srgbClr val="3333FF"/>
                </a:solidFill>
                <a:latin typeface="宋体" charset="-122"/>
              </a:rPr>
              <a:t>2</a:t>
            </a:r>
            <a:r>
              <a:rPr kumimoji="1" lang="zh-CN" altLang="en-US" sz="2200" b="1" dirty="0">
                <a:solidFill>
                  <a:srgbClr val="3333FF"/>
                </a:solidFill>
                <a:latin typeface="宋体" charset="-122"/>
              </a:rPr>
              <a:t>）判位变量转移指令（</a:t>
            </a:r>
            <a:r>
              <a:rPr kumimoji="1" lang="en-US" altLang="zh-CN" sz="2200" b="1" dirty="0">
                <a:solidFill>
                  <a:srgbClr val="3333FF"/>
                </a:solidFill>
                <a:latin typeface="宋体" charset="-122"/>
              </a:rPr>
              <a:t>2</a:t>
            </a:r>
            <a:r>
              <a:rPr kumimoji="1" lang="zh-CN" altLang="en-US" sz="2200" b="1" dirty="0">
                <a:solidFill>
                  <a:srgbClr val="3333FF"/>
                </a:solidFill>
                <a:latin typeface="宋体" charset="-122"/>
              </a:rPr>
              <a:t>条）</a:t>
            </a:r>
          </a:p>
        </p:txBody>
      </p:sp>
      <p:grpSp>
        <p:nvGrpSpPr>
          <p:cNvPr id="69639" name="Group 22"/>
          <p:cNvGrpSpPr>
            <a:grpSpLocks/>
          </p:cNvGrpSpPr>
          <p:nvPr/>
        </p:nvGrpSpPr>
        <p:grpSpPr bwMode="auto">
          <a:xfrm>
            <a:off x="705322" y="4187431"/>
            <a:ext cx="7396163" cy="2039938"/>
            <a:chOff x="336" y="2304"/>
            <a:chExt cx="4659" cy="1285"/>
          </a:xfrm>
          <a:solidFill>
            <a:schemeClr val="bg1">
              <a:lumMod val="65000"/>
            </a:schemeClr>
          </a:solidFill>
        </p:grpSpPr>
        <p:sp>
          <p:nvSpPr>
            <p:cNvPr id="69646" name="Text Box 11"/>
            <p:cNvSpPr txBox="1">
              <a:spLocks noChangeArrowheads="1"/>
            </p:cNvSpPr>
            <p:nvPr/>
          </p:nvSpPr>
          <p:spPr bwMode="auto">
            <a:xfrm>
              <a:off x="349" y="2309"/>
              <a:ext cx="4646" cy="1280"/>
            </a:xfrm>
            <a:prstGeom prst="rect">
              <a:avLst/>
            </a:prstGeom>
            <a:grpFill/>
            <a:ln w="12700" cap="sq">
              <a:noFill/>
              <a:miter lim="800000"/>
              <a:headEnd type="none" w="sm" len="sm"/>
              <a:tailEnd type="none" w="sm" len="sm"/>
            </a:ln>
          </p:spPr>
          <p:txBody>
            <a:bodyPr wrap="none">
              <a:spAutoFit/>
            </a:bodyPr>
            <a:lstStyle/>
            <a:p>
              <a:pPr eaLnBrk="0" hangingPunct="0"/>
              <a:r>
                <a:rPr kumimoji="1" lang="zh-CN" altLang="en-US" b="1" dirty="0">
                  <a:solidFill>
                    <a:srgbClr val="FF0000"/>
                  </a:solidFill>
                  <a:latin typeface="宋体" charset="-122"/>
                </a:rPr>
                <a:t>汇编指令格式	机器码格式	操作</a:t>
              </a:r>
              <a:r>
                <a:rPr kumimoji="1" lang="zh-CN" altLang="en-US" b="1" dirty="0">
                  <a:solidFill>
                    <a:srgbClr val="3333FF"/>
                  </a:solidFill>
                  <a:latin typeface="宋体" charset="-122"/>
                </a:rPr>
                <a:t>	</a:t>
              </a:r>
            </a:p>
            <a:p>
              <a:pPr eaLnBrk="0" hangingPunct="0"/>
              <a:r>
                <a:rPr kumimoji="1" lang="en-US" altLang="zh-CN" b="1" dirty="0">
                  <a:solidFill>
                    <a:srgbClr val="3333FF"/>
                  </a:solidFill>
                  <a:latin typeface="宋体" charset="-122"/>
                  <a:cs typeface="Times New Roman" pitchFamily="18" charset="0"/>
                </a:rPr>
                <a:t>JB bit, </a:t>
              </a:r>
              <a:r>
                <a:rPr kumimoji="1" lang="en-US" altLang="zh-CN" b="1" dirty="0" err="1">
                  <a:solidFill>
                    <a:srgbClr val="3333FF"/>
                  </a:solidFill>
                  <a:latin typeface="宋体" charset="-122"/>
                  <a:cs typeface="Times New Roman" pitchFamily="18" charset="0"/>
                </a:rPr>
                <a:t>rel</a:t>
              </a:r>
              <a:r>
                <a:rPr kumimoji="1" lang="en-US" altLang="zh-CN" b="1" dirty="0">
                  <a:solidFill>
                    <a:srgbClr val="3333FF"/>
                  </a:solidFill>
                  <a:latin typeface="宋体" charset="-122"/>
                  <a:cs typeface="Times New Roman" pitchFamily="18" charset="0"/>
                </a:rPr>
                <a:t> </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0010 0000		</a:t>
              </a:r>
              <a:r>
                <a:rPr kumimoji="1" lang="zh-CN" altLang="en-US" b="1" dirty="0">
                  <a:solidFill>
                    <a:srgbClr val="3333FF"/>
                  </a:solidFill>
                  <a:latin typeface="宋体" charset="-122"/>
                </a:rPr>
                <a:t>先</a:t>
              </a:r>
              <a:r>
                <a:rPr kumimoji="1" lang="en-US" altLang="zh-CN" b="1" dirty="0">
                  <a:solidFill>
                    <a:srgbClr val="3333FF"/>
                  </a:solidFill>
                  <a:latin typeface="宋体" charset="-122"/>
                </a:rPr>
                <a:t>PC+3→PC,</a:t>
              </a:r>
              <a:endParaRPr kumimoji="1" lang="en-US" altLang="zh-CN" b="1" dirty="0">
                <a:solidFill>
                  <a:srgbClr val="3333FF"/>
                </a:solidFill>
                <a:latin typeface="宋体" charset="-122"/>
                <a:cs typeface="Times New Roman" pitchFamily="18" charset="0"/>
              </a:endParaRPr>
            </a:p>
            <a:p>
              <a:pPr eaLnBrk="0" hangingPunct="0"/>
              <a:r>
                <a:rPr kumimoji="1" lang="en-US" altLang="zh-CN" b="1" dirty="0">
                  <a:solidFill>
                    <a:srgbClr val="3333FF"/>
                  </a:solidFill>
                  <a:latin typeface="宋体" charset="-122"/>
                  <a:cs typeface="Times New Roman" pitchFamily="18" charset="0"/>
                </a:rPr>
                <a:t>		bit		</a:t>
              </a:r>
              <a:r>
                <a:rPr kumimoji="1" lang="zh-CN" altLang="en-US" b="1" dirty="0">
                  <a:solidFill>
                    <a:srgbClr val="3333FF"/>
                  </a:solidFill>
                  <a:latin typeface="宋体" charset="-122"/>
                  <a:cs typeface="Times New Roman" pitchFamily="18" charset="0"/>
                </a:rPr>
                <a:t>若（</a:t>
              </a:r>
              <a:r>
                <a:rPr kumimoji="1" lang="en-US" altLang="zh-CN" b="1" dirty="0">
                  <a:solidFill>
                    <a:srgbClr val="3333FF"/>
                  </a:solidFill>
                  <a:latin typeface="宋体" charset="-122"/>
                  <a:cs typeface="Times New Roman" pitchFamily="18" charset="0"/>
                </a:rPr>
                <a:t>bit</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=1</a:t>
              </a:r>
              <a:r>
                <a:rPr kumimoji="1" lang="zh-CN" altLang="en-US" b="1" dirty="0">
                  <a:solidFill>
                    <a:srgbClr val="3333FF"/>
                  </a:solidFill>
                  <a:latin typeface="宋体" charset="-122"/>
                  <a:cs typeface="Times New Roman" pitchFamily="18" charset="0"/>
                </a:rPr>
                <a:t>，则（</a:t>
              </a:r>
              <a:r>
                <a:rPr kumimoji="1" lang="en-US" altLang="zh-CN" b="1" dirty="0">
                  <a:solidFill>
                    <a:srgbClr val="3333FF"/>
                  </a:solidFill>
                  <a:latin typeface="宋体" charset="-122"/>
                  <a:cs typeface="Times New Roman" pitchFamily="18" charset="0"/>
                </a:rPr>
                <a:t>PC</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a:t>
              </a:r>
              <a:r>
                <a:rPr kumimoji="1" lang="en-US" altLang="zh-CN" b="1" dirty="0" err="1">
                  <a:solidFill>
                    <a:srgbClr val="3333FF"/>
                  </a:solidFill>
                  <a:latin typeface="宋体" charset="-122"/>
                  <a:cs typeface="Times New Roman" pitchFamily="18" charset="0"/>
                </a:rPr>
                <a:t>rel</a:t>
              </a:r>
              <a:r>
                <a:rPr kumimoji="1" lang="en-US" altLang="zh-CN" b="1" dirty="0" err="1">
                  <a:solidFill>
                    <a:srgbClr val="3333FF"/>
                  </a:solidFill>
                  <a:latin typeface="宋体" charset="-122"/>
                </a:rPr>
                <a:t>→</a:t>
              </a:r>
              <a:r>
                <a:rPr kumimoji="1" lang="en-US" altLang="zh-CN" b="1" dirty="0" err="1">
                  <a:solidFill>
                    <a:srgbClr val="3333FF"/>
                  </a:solidFill>
                  <a:latin typeface="宋体" charset="-122"/>
                  <a:cs typeface="Times New Roman" pitchFamily="18" charset="0"/>
                </a:rPr>
                <a:t>PC</a:t>
              </a:r>
              <a:endParaRPr kumimoji="1" lang="en-US" altLang="zh-CN" b="1" dirty="0">
                <a:solidFill>
                  <a:srgbClr val="3333FF"/>
                </a:solidFill>
                <a:latin typeface="宋体" charset="-122"/>
                <a:cs typeface="Times New Roman" pitchFamily="18" charset="0"/>
              </a:endParaRPr>
            </a:p>
            <a:p>
              <a:pPr eaLnBrk="0" hangingPunct="0"/>
              <a:r>
                <a:rPr kumimoji="1" lang="en-US" altLang="zh-CN" b="1" dirty="0">
                  <a:solidFill>
                    <a:srgbClr val="3333FF"/>
                  </a:solidFill>
                  <a:latin typeface="宋体" charset="-122"/>
                  <a:cs typeface="Times New Roman" pitchFamily="18" charset="0"/>
                </a:rPr>
                <a:t>		</a:t>
              </a:r>
              <a:r>
                <a:rPr kumimoji="1" lang="en-US" altLang="zh-CN" b="1" dirty="0" err="1">
                  <a:solidFill>
                    <a:srgbClr val="3333FF"/>
                  </a:solidFill>
                  <a:latin typeface="宋体" charset="-122"/>
                  <a:cs typeface="Times New Roman" pitchFamily="18" charset="0"/>
                </a:rPr>
                <a:t>rel</a:t>
              </a:r>
              <a:r>
                <a:rPr kumimoji="1" lang="en-US" altLang="zh-CN" b="1" dirty="0">
                  <a:solidFill>
                    <a:srgbClr val="3333FF"/>
                  </a:solidFill>
                  <a:latin typeface="宋体" charset="-122"/>
                  <a:cs typeface="Times New Roman" pitchFamily="18" charset="0"/>
                </a:rPr>
                <a:t>		</a:t>
              </a:r>
              <a:r>
                <a:rPr kumimoji="1" lang="zh-CN" altLang="en-US" b="1" dirty="0">
                  <a:solidFill>
                    <a:srgbClr val="3333FF"/>
                  </a:solidFill>
                  <a:latin typeface="宋体" charset="-122"/>
                  <a:cs typeface="Times New Roman" pitchFamily="18" charset="0"/>
                </a:rPr>
                <a:t>若（</a:t>
              </a:r>
              <a:r>
                <a:rPr kumimoji="1" lang="en-US" altLang="zh-CN" b="1" dirty="0">
                  <a:solidFill>
                    <a:srgbClr val="3333FF"/>
                  </a:solidFill>
                  <a:latin typeface="宋体" charset="-122"/>
                  <a:cs typeface="Times New Roman" pitchFamily="18" charset="0"/>
                </a:rPr>
                <a:t>bit</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=0</a:t>
              </a:r>
              <a:r>
                <a:rPr kumimoji="1" lang="zh-CN" altLang="en-US" b="1" dirty="0">
                  <a:solidFill>
                    <a:srgbClr val="3333FF"/>
                  </a:solidFill>
                  <a:latin typeface="宋体" charset="-122"/>
                  <a:cs typeface="Times New Roman" pitchFamily="18" charset="0"/>
                </a:rPr>
                <a:t>，则顺序往下执行</a:t>
              </a:r>
              <a:br>
                <a:rPr kumimoji="1" lang="zh-CN" altLang="en-US" b="1" dirty="0">
                  <a:solidFill>
                    <a:srgbClr val="3333FF"/>
                  </a:solidFill>
                  <a:latin typeface="宋体" charset="-122"/>
                  <a:cs typeface="Times New Roman" pitchFamily="18" charset="0"/>
                </a:rPr>
              </a:br>
              <a:r>
                <a:rPr kumimoji="1" lang="en-US" altLang="zh-CN" b="1" dirty="0">
                  <a:solidFill>
                    <a:srgbClr val="3333FF"/>
                  </a:solidFill>
                  <a:latin typeface="宋体" charset="-122"/>
                  <a:cs typeface="Times New Roman" pitchFamily="18" charset="0"/>
                </a:rPr>
                <a:t>JNB </a:t>
              </a:r>
              <a:r>
                <a:rPr kumimoji="1" lang="en-US" altLang="zh-CN" b="1" dirty="0" err="1">
                  <a:solidFill>
                    <a:srgbClr val="3333FF"/>
                  </a:solidFill>
                  <a:latin typeface="宋体" charset="-122"/>
                  <a:cs typeface="Times New Roman" pitchFamily="18" charset="0"/>
                </a:rPr>
                <a:t>bit,rel</a:t>
              </a:r>
              <a:r>
                <a:rPr kumimoji="1" lang="zh-CN" altLang="en-US" b="1" dirty="0">
                  <a:solidFill>
                    <a:srgbClr val="3333FF"/>
                  </a:solidFill>
                  <a:latin typeface="宋体" charset="-122"/>
                  <a:cs typeface="Times New Roman" pitchFamily="18" charset="0"/>
                </a:rPr>
                <a:t>； </a:t>
              </a:r>
              <a:r>
                <a:rPr kumimoji="1" lang="en-US" altLang="zh-CN" b="1" dirty="0">
                  <a:solidFill>
                    <a:srgbClr val="3333FF"/>
                  </a:solidFill>
                  <a:latin typeface="宋体" charset="-122"/>
                  <a:cs typeface="Times New Roman" pitchFamily="18" charset="0"/>
                </a:rPr>
                <a:t>0011 0000		</a:t>
              </a:r>
              <a:r>
                <a:rPr kumimoji="1" lang="zh-CN" altLang="en-US" b="1" dirty="0">
                  <a:solidFill>
                    <a:srgbClr val="3333FF"/>
                  </a:solidFill>
                  <a:latin typeface="宋体" charset="-122"/>
                </a:rPr>
                <a:t>先</a:t>
              </a:r>
              <a:r>
                <a:rPr kumimoji="1" lang="en-US" altLang="zh-CN" b="1" dirty="0">
                  <a:solidFill>
                    <a:srgbClr val="3333FF"/>
                  </a:solidFill>
                  <a:latin typeface="宋体" charset="-122"/>
                </a:rPr>
                <a:t>PC+3→PC,</a:t>
              </a:r>
              <a:endParaRPr kumimoji="1" lang="en-US" altLang="zh-CN" b="1" dirty="0">
                <a:solidFill>
                  <a:srgbClr val="3333FF"/>
                </a:solidFill>
                <a:latin typeface="宋体" charset="-122"/>
                <a:cs typeface="Times New Roman" pitchFamily="18" charset="0"/>
              </a:endParaRPr>
            </a:p>
            <a:p>
              <a:pPr eaLnBrk="0" hangingPunct="0"/>
              <a:r>
                <a:rPr kumimoji="1" lang="en-US" altLang="zh-CN" b="1" dirty="0">
                  <a:solidFill>
                    <a:srgbClr val="3333FF"/>
                  </a:solidFill>
                  <a:latin typeface="宋体" charset="-122"/>
                  <a:cs typeface="Times New Roman" pitchFamily="18" charset="0"/>
                </a:rPr>
                <a:t>		bit		</a:t>
              </a:r>
              <a:r>
                <a:rPr kumimoji="1" lang="zh-CN" altLang="en-US" b="1" dirty="0">
                  <a:solidFill>
                    <a:srgbClr val="3333FF"/>
                  </a:solidFill>
                  <a:latin typeface="宋体" charset="-122"/>
                  <a:cs typeface="Times New Roman" pitchFamily="18" charset="0"/>
                </a:rPr>
                <a:t>若（</a:t>
              </a:r>
              <a:r>
                <a:rPr kumimoji="1" lang="en-US" altLang="zh-CN" b="1" dirty="0">
                  <a:solidFill>
                    <a:srgbClr val="3333FF"/>
                  </a:solidFill>
                  <a:latin typeface="宋体" charset="-122"/>
                  <a:cs typeface="Times New Roman" pitchFamily="18" charset="0"/>
                </a:rPr>
                <a:t>bit</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=0</a:t>
              </a:r>
              <a:r>
                <a:rPr kumimoji="1" lang="zh-CN" altLang="en-US" b="1" dirty="0">
                  <a:solidFill>
                    <a:srgbClr val="3333FF"/>
                  </a:solidFill>
                  <a:latin typeface="宋体" charset="-122"/>
                  <a:cs typeface="Times New Roman" pitchFamily="18" charset="0"/>
                </a:rPr>
                <a:t>，则（</a:t>
              </a:r>
              <a:r>
                <a:rPr kumimoji="1" lang="en-US" altLang="zh-CN" b="1" dirty="0">
                  <a:solidFill>
                    <a:srgbClr val="3333FF"/>
                  </a:solidFill>
                  <a:latin typeface="宋体" charset="-122"/>
                  <a:cs typeface="Times New Roman" pitchFamily="18" charset="0"/>
                </a:rPr>
                <a:t>PC</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a:t>
              </a:r>
              <a:r>
                <a:rPr kumimoji="1" lang="en-US" altLang="zh-CN" b="1" dirty="0" err="1">
                  <a:solidFill>
                    <a:srgbClr val="3333FF"/>
                  </a:solidFill>
                  <a:latin typeface="宋体" charset="-122"/>
                  <a:cs typeface="Times New Roman" pitchFamily="18" charset="0"/>
                </a:rPr>
                <a:t>rel</a:t>
              </a:r>
              <a:r>
                <a:rPr kumimoji="1" lang="en-US" altLang="zh-CN" b="1" dirty="0">
                  <a:solidFill>
                    <a:srgbClr val="3333FF"/>
                  </a:solidFill>
                  <a:latin typeface="宋体" charset="-122"/>
                  <a:cs typeface="Times New Roman" pitchFamily="18" charset="0"/>
                </a:rPr>
                <a:t> </a:t>
              </a:r>
              <a:r>
                <a:rPr kumimoji="1" lang="en-US" altLang="zh-CN" b="1" dirty="0">
                  <a:solidFill>
                    <a:srgbClr val="3333FF"/>
                  </a:solidFill>
                  <a:latin typeface="宋体" charset="-122"/>
                </a:rPr>
                <a:t>→</a:t>
              </a:r>
              <a:r>
                <a:rPr kumimoji="1" lang="en-US" altLang="zh-CN" b="1" dirty="0">
                  <a:solidFill>
                    <a:srgbClr val="3333FF"/>
                  </a:solidFill>
                  <a:latin typeface="宋体" charset="-122"/>
                  <a:cs typeface="Times New Roman" pitchFamily="18" charset="0"/>
                </a:rPr>
                <a:t>PC</a:t>
              </a:r>
            </a:p>
            <a:p>
              <a:pPr eaLnBrk="0" hangingPunct="0"/>
              <a:r>
                <a:rPr kumimoji="1" lang="en-US" altLang="zh-CN" b="1" dirty="0">
                  <a:solidFill>
                    <a:srgbClr val="3333FF"/>
                  </a:solidFill>
                  <a:latin typeface="宋体" charset="-122"/>
                  <a:cs typeface="Times New Roman" pitchFamily="18" charset="0"/>
                </a:rPr>
                <a:t>		</a:t>
              </a:r>
              <a:r>
                <a:rPr kumimoji="1" lang="en-US" altLang="zh-CN" b="1" dirty="0" err="1">
                  <a:solidFill>
                    <a:srgbClr val="3333FF"/>
                  </a:solidFill>
                  <a:latin typeface="宋体" charset="-122"/>
                  <a:cs typeface="Times New Roman" pitchFamily="18" charset="0"/>
                </a:rPr>
                <a:t>rel</a:t>
              </a:r>
              <a:r>
                <a:rPr kumimoji="1" lang="en-US" altLang="zh-CN" b="1" dirty="0">
                  <a:solidFill>
                    <a:srgbClr val="3333FF"/>
                  </a:solidFill>
                  <a:latin typeface="宋体" charset="-122"/>
                  <a:cs typeface="Times New Roman" pitchFamily="18" charset="0"/>
                </a:rPr>
                <a:t>		</a:t>
              </a:r>
              <a:r>
                <a:rPr kumimoji="1" lang="zh-CN" altLang="en-US" b="1" dirty="0">
                  <a:solidFill>
                    <a:srgbClr val="3333FF"/>
                  </a:solidFill>
                  <a:latin typeface="宋体" charset="-122"/>
                  <a:cs typeface="Times New Roman" pitchFamily="18" charset="0"/>
                </a:rPr>
                <a:t>若（</a:t>
              </a:r>
              <a:r>
                <a:rPr kumimoji="1" lang="en-US" altLang="zh-CN" b="1" dirty="0">
                  <a:solidFill>
                    <a:srgbClr val="3333FF"/>
                  </a:solidFill>
                  <a:latin typeface="宋体" charset="-122"/>
                  <a:cs typeface="Times New Roman" pitchFamily="18" charset="0"/>
                </a:rPr>
                <a:t>bit</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=1</a:t>
              </a:r>
              <a:r>
                <a:rPr kumimoji="1" lang="zh-CN" altLang="en-US" b="1" dirty="0">
                  <a:solidFill>
                    <a:srgbClr val="3333FF"/>
                  </a:solidFill>
                  <a:latin typeface="宋体" charset="-122"/>
                  <a:cs typeface="Times New Roman" pitchFamily="18" charset="0"/>
                </a:rPr>
                <a:t>，则顺序往下执行</a:t>
              </a:r>
            </a:p>
          </p:txBody>
        </p:sp>
        <p:sp>
          <p:nvSpPr>
            <p:cNvPr id="69647" name="Line 15"/>
            <p:cNvSpPr>
              <a:spLocks noChangeShapeType="1"/>
            </p:cNvSpPr>
            <p:nvPr/>
          </p:nvSpPr>
          <p:spPr bwMode="auto">
            <a:xfrm>
              <a:off x="336" y="2496"/>
              <a:ext cx="4608" cy="0"/>
            </a:xfrm>
            <a:prstGeom prst="line">
              <a:avLst/>
            </a:prstGeom>
            <a:grpFill/>
            <a:ln w="12700" cap="sq">
              <a:solidFill>
                <a:schemeClr val="bg1"/>
              </a:solidFill>
              <a:round/>
              <a:headEnd type="none" w="sm" len="sm"/>
              <a:tailEnd type="none" w="sm" len="sm"/>
            </a:ln>
          </p:spPr>
          <p:txBody>
            <a:bodyPr anchor="ctr">
              <a:spAutoFit/>
            </a:bodyPr>
            <a:lstStyle/>
            <a:p>
              <a:endParaRPr lang="zh-CN" altLang="en-US">
                <a:solidFill>
                  <a:srgbClr val="3333FF"/>
                </a:solidFill>
              </a:endParaRPr>
            </a:p>
          </p:txBody>
        </p:sp>
        <p:sp>
          <p:nvSpPr>
            <p:cNvPr id="69648" name="Line 16"/>
            <p:cNvSpPr>
              <a:spLocks noChangeShapeType="1"/>
            </p:cNvSpPr>
            <p:nvPr/>
          </p:nvSpPr>
          <p:spPr bwMode="auto">
            <a:xfrm>
              <a:off x="336" y="3024"/>
              <a:ext cx="4608" cy="0"/>
            </a:xfrm>
            <a:prstGeom prst="line">
              <a:avLst/>
            </a:prstGeom>
            <a:grpFill/>
            <a:ln w="12700" cap="sq">
              <a:solidFill>
                <a:schemeClr val="bg1"/>
              </a:solidFill>
              <a:round/>
              <a:headEnd type="none" w="sm" len="sm"/>
              <a:tailEnd type="none" w="sm" len="sm"/>
            </a:ln>
          </p:spPr>
          <p:txBody>
            <a:bodyPr anchor="ctr">
              <a:spAutoFit/>
            </a:bodyPr>
            <a:lstStyle/>
            <a:p>
              <a:endParaRPr lang="zh-CN" altLang="en-US">
                <a:solidFill>
                  <a:srgbClr val="3333FF"/>
                </a:solidFill>
              </a:endParaRPr>
            </a:p>
          </p:txBody>
        </p:sp>
        <p:sp>
          <p:nvSpPr>
            <p:cNvPr id="69649" name="Line 17"/>
            <p:cNvSpPr>
              <a:spLocks noChangeShapeType="1"/>
            </p:cNvSpPr>
            <p:nvPr/>
          </p:nvSpPr>
          <p:spPr bwMode="auto">
            <a:xfrm>
              <a:off x="1392" y="2304"/>
              <a:ext cx="0" cy="1248"/>
            </a:xfrm>
            <a:prstGeom prst="line">
              <a:avLst/>
            </a:prstGeom>
            <a:grpFill/>
            <a:ln w="12700" cap="sq">
              <a:solidFill>
                <a:schemeClr val="bg1"/>
              </a:solidFill>
              <a:round/>
              <a:headEnd type="none" w="sm" len="sm"/>
              <a:tailEnd type="none" w="sm" len="sm"/>
            </a:ln>
          </p:spPr>
          <p:txBody>
            <a:bodyPr anchor="ctr">
              <a:spAutoFit/>
            </a:bodyPr>
            <a:lstStyle/>
            <a:p>
              <a:endParaRPr lang="zh-CN" altLang="en-US">
                <a:solidFill>
                  <a:srgbClr val="3333FF"/>
                </a:solidFill>
              </a:endParaRPr>
            </a:p>
          </p:txBody>
        </p:sp>
        <p:sp>
          <p:nvSpPr>
            <p:cNvPr id="69650" name="Line 18"/>
            <p:cNvSpPr>
              <a:spLocks noChangeShapeType="1"/>
            </p:cNvSpPr>
            <p:nvPr/>
          </p:nvSpPr>
          <p:spPr bwMode="auto">
            <a:xfrm>
              <a:off x="2544" y="2304"/>
              <a:ext cx="0" cy="1248"/>
            </a:xfrm>
            <a:prstGeom prst="line">
              <a:avLst/>
            </a:prstGeom>
            <a:grpFill/>
            <a:ln w="12700" cap="sq">
              <a:solidFill>
                <a:schemeClr val="bg1"/>
              </a:solidFill>
              <a:round/>
              <a:headEnd type="none" w="sm" len="sm"/>
              <a:tailEnd type="none" w="sm" len="sm"/>
            </a:ln>
          </p:spPr>
          <p:txBody>
            <a:bodyPr anchor="ctr">
              <a:spAutoFit/>
            </a:bodyPr>
            <a:lstStyle/>
            <a:p>
              <a:endParaRPr lang="zh-CN" altLang="en-US">
                <a:solidFill>
                  <a:srgbClr val="3333FF"/>
                </a:solidFill>
              </a:endParaRPr>
            </a:p>
          </p:txBody>
        </p:sp>
      </p:grpSp>
      <p:grpSp>
        <p:nvGrpSpPr>
          <p:cNvPr id="69640" name="Group 21"/>
          <p:cNvGrpSpPr>
            <a:grpSpLocks/>
          </p:cNvGrpSpPr>
          <p:nvPr/>
        </p:nvGrpSpPr>
        <p:grpSpPr bwMode="auto">
          <a:xfrm>
            <a:off x="833116" y="1651905"/>
            <a:ext cx="7024688" cy="2032000"/>
            <a:chOff x="421" y="736"/>
            <a:chExt cx="4425" cy="1280"/>
          </a:xfrm>
        </p:grpSpPr>
        <p:sp>
          <p:nvSpPr>
            <p:cNvPr id="69641" name="Text Box 9"/>
            <p:cNvSpPr txBox="1">
              <a:spLocks noChangeArrowheads="1"/>
            </p:cNvSpPr>
            <p:nvPr/>
          </p:nvSpPr>
          <p:spPr bwMode="auto">
            <a:xfrm>
              <a:off x="421" y="736"/>
              <a:ext cx="4425" cy="1280"/>
            </a:xfrm>
            <a:prstGeom prst="rect">
              <a:avLst/>
            </a:prstGeom>
            <a:solidFill>
              <a:schemeClr val="bg1"/>
            </a:solidFill>
            <a:ln w="12700" cap="sq">
              <a:noFill/>
              <a:miter lim="800000"/>
              <a:headEnd type="none" w="sm" len="sm"/>
              <a:tailEnd type="none" w="sm" len="sm"/>
            </a:ln>
          </p:spPr>
          <p:txBody>
            <a:bodyPr wrap="none">
              <a:spAutoFit/>
            </a:bodyPr>
            <a:lstStyle/>
            <a:p>
              <a:pPr eaLnBrk="0" hangingPunct="0"/>
              <a:r>
                <a:rPr kumimoji="1" lang="zh-CN" altLang="en-US" b="1" dirty="0">
                  <a:solidFill>
                    <a:schemeClr val="tx2"/>
                  </a:solidFill>
                  <a:latin typeface="宋体" charset="-122"/>
                </a:rPr>
                <a:t>汇编指令格式	机器码格式	操作	</a:t>
              </a:r>
              <a:r>
                <a:rPr kumimoji="1" lang="zh-CN" altLang="en-US" b="1" dirty="0">
                  <a:solidFill>
                    <a:schemeClr val="bg2"/>
                  </a:solidFill>
                  <a:latin typeface="宋体" charset="-122"/>
                </a:rPr>
                <a:t>	</a:t>
              </a:r>
            </a:p>
            <a:p>
              <a:pPr eaLnBrk="0" hangingPunct="0"/>
              <a:r>
                <a:rPr kumimoji="1" lang="en-US" altLang="zh-CN" b="1" dirty="0">
                  <a:solidFill>
                    <a:srgbClr val="FF0000"/>
                  </a:solidFill>
                  <a:latin typeface="宋体" charset="-122"/>
                </a:rPr>
                <a:t>JC</a:t>
              </a:r>
              <a:r>
                <a:rPr kumimoji="1" lang="en-US" altLang="zh-CN" b="1" dirty="0">
                  <a:solidFill>
                    <a:srgbClr val="3333FF"/>
                  </a:solidFill>
                  <a:latin typeface="宋体" charset="-122"/>
                </a:rPr>
                <a:t>  </a:t>
              </a:r>
              <a:r>
                <a:rPr kumimoji="1" lang="en-US" altLang="zh-CN" b="1" dirty="0" err="1">
                  <a:solidFill>
                    <a:srgbClr val="3333FF"/>
                  </a:solidFill>
                  <a:latin typeface="宋体" charset="-122"/>
                </a:rPr>
                <a:t>rel</a:t>
              </a:r>
              <a:r>
                <a:rPr kumimoji="1" lang="en-US" altLang="zh-CN" b="1" dirty="0">
                  <a:solidFill>
                    <a:srgbClr val="3333FF"/>
                  </a:solidFill>
                  <a:latin typeface="宋体" charset="-122"/>
                </a:rPr>
                <a:t> </a:t>
              </a:r>
              <a:r>
                <a:rPr kumimoji="1" lang="zh-CN" altLang="en-US" b="1" dirty="0">
                  <a:solidFill>
                    <a:srgbClr val="3333FF"/>
                  </a:solidFill>
                  <a:latin typeface="宋体" charset="-122"/>
                </a:rPr>
                <a:t>；	</a:t>
              </a:r>
              <a:r>
                <a:rPr kumimoji="1" lang="en-US" altLang="zh-CN" b="1" dirty="0">
                  <a:solidFill>
                    <a:srgbClr val="3333FF"/>
                  </a:solidFill>
                  <a:latin typeface="宋体" charset="-122"/>
                </a:rPr>
                <a:t>0100 0000	</a:t>
              </a:r>
              <a:r>
                <a:rPr kumimoji="1" lang="zh-CN" altLang="en-US" b="1" dirty="0">
                  <a:solidFill>
                    <a:srgbClr val="3333FF"/>
                  </a:solidFill>
                  <a:latin typeface="宋体" charset="-122"/>
                </a:rPr>
                <a:t>先</a:t>
              </a:r>
              <a:r>
                <a:rPr kumimoji="1" lang="en-US" altLang="zh-CN" b="1" dirty="0">
                  <a:solidFill>
                    <a:srgbClr val="3333FF"/>
                  </a:solidFill>
                  <a:latin typeface="宋体" charset="-122"/>
                </a:rPr>
                <a:t>PC+2→PC,</a:t>
              </a:r>
            </a:p>
            <a:p>
              <a:pPr eaLnBrk="0" hangingPunct="0"/>
              <a:r>
                <a:rPr kumimoji="1" lang="en-US" altLang="zh-CN" b="1" dirty="0">
                  <a:solidFill>
                    <a:srgbClr val="3333FF"/>
                  </a:solidFill>
                  <a:latin typeface="宋体" charset="-122"/>
                </a:rPr>
                <a:t>		</a:t>
              </a:r>
              <a:r>
                <a:rPr kumimoji="1" lang="en-US" altLang="zh-CN" b="1" dirty="0" err="1">
                  <a:solidFill>
                    <a:srgbClr val="3333FF"/>
                  </a:solidFill>
                  <a:latin typeface="宋体" charset="-122"/>
                </a:rPr>
                <a:t>rel</a:t>
              </a:r>
              <a:r>
                <a:rPr kumimoji="1" lang="en-US" altLang="zh-CN" b="1" dirty="0">
                  <a:solidFill>
                    <a:srgbClr val="3333FF"/>
                  </a:solidFill>
                  <a:latin typeface="宋体" charset="-122"/>
                </a:rPr>
                <a:t>		</a:t>
              </a:r>
              <a:r>
                <a:rPr kumimoji="1" lang="zh-CN" altLang="en-US" b="1" dirty="0">
                  <a:solidFill>
                    <a:srgbClr val="3333FF"/>
                  </a:solidFill>
                  <a:latin typeface="宋体" charset="-122"/>
                </a:rPr>
                <a:t>若（</a:t>
              </a:r>
              <a:r>
                <a:rPr kumimoji="1" lang="en-US" altLang="zh-CN" b="1" dirty="0">
                  <a:solidFill>
                    <a:srgbClr val="3333FF"/>
                  </a:solidFill>
                  <a:latin typeface="宋体" charset="-122"/>
                </a:rPr>
                <a:t>C</a:t>
              </a:r>
              <a:r>
                <a:rPr kumimoji="1" lang="zh-CN" altLang="en-US" b="1" dirty="0">
                  <a:solidFill>
                    <a:srgbClr val="3333FF"/>
                  </a:solidFill>
                  <a:latin typeface="宋体" charset="-122"/>
                </a:rPr>
                <a:t>）</a:t>
              </a:r>
              <a:r>
                <a:rPr kumimoji="1" lang="en-US" altLang="zh-CN" b="1" dirty="0">
                  <a:solidFill>
                    <a:srgbClr val="3333FF"/>
                  </a:solidFill>
                  <a:latin typeface="宋体" charset="-122"/>
                </a:rPr>
                <a:t>=1</a:t>
              </a:r>
              <a:r>
                <a:rPr kumimoji="1" lang="zh-CN" altLang="en-US" b="1" dirty="0">
                  <a:solidFill>
                    <a:srgbClr val="3333FF"/>
                  </a:solidFill>
                  <a:latin typeface="宋体" charset="-122"/>
                </a:rPr>
                <a:t>，则（</a:t>
              </a:r>
              <a:r>
                <a:rPr kumimoji="1" lang="en-US" altLang="zh-CN" b="1" dirty="0">
                  <a:solidFill>
                    <a:srgbClr val="3333FF"/>
                  </a:solidFill>
                  <a:latin typeface="宋体" charset="-122"/>
                </a:rPr>
                <a:t>PC</a:t>
              </a:r>
              <a:r>
                <a:rPr kumimoji="1" lang="zh-CN" altLang="en-US" b="1" dirty="0">
                  <a:solidFill>
                    <a:srgbClr val="3333FF"/>
                  </a:solidFill>
                  <a:latin typeface="宋体" charset="-122"/>
                </a:rPr>
                <a:t>）</a:t>
              </a:r>
              <a:r>
                <a:rPr kumimoji="1" lang="en-US" altLang="zh-CN" b="1" dirty="0">
                  <a:solidFill>
                    <a:srgbClr val="3333FF"/>
                  </a:solidFill>
                  <a:latin typeface="宋体" charset="-122"/>
                </a:rPr>
                <a:t>+</a:t>
              </a:r>
              <a:r>
                <a:rPr kumimoji="1" lang="en-US" altLang="zh-CN" b="1" dirty="0" err="1">
                  <a:solidFill>
                    <a:srgbClr val="3333FF"/>
                  </a:solidFill>
                  <a:latin typeface="宋体" charset="-122"/>
                </a:rPr>
                <a:t>rel→PC</a:t>
              </a:r>
              <a:endParaRPr kumimoji="1" lang="en-US" altLang="zh-CN" b="1" dirty="0">
                <a:solidFill>
                  <a:srgbClr val="3333FF"/>
                </a:solidFill>
                <a:latin typeface="宋体" charset="-122"/>
              </a:endParaRPr>
            </a:p>
            <a:p>
              <a:pPr eaLnBrk="0" hangingPunct="0"/>
              <a:r>
                <a:rPr kumimoji="1" lang="en-US" altLang="zh-CN" b="1" dirty="0">
                  <a:solidFill>
                    <a:srgbClr val="3333FF"/>
                  </a:solidFill>
                  <a:latin typeface="宋体" charset="-122"/>
                </a:rPr>
                <a:t>				</a:t>
              </a:r>
              <a:r>
                <a:rPr kumimoji="1" lang="zh-CN" altLang="en-US" b="1" dirty="0">
                  <a:solidFill>
                    <a:srgbClr val="3333FF"/>
                  </a:solidFill>
                  <a:latin typeface="宋体" charset="-122"/>
                </a:rPr>
                <a:t>若（</a:t>
              </a:r>
              <a:r>
                <a:rPr kumimoji="1" lang="en-US" altLang="zh-CN" b="1" dirty="0">
                  <a:solidFill>
                    <a:srgbClr val="3333FF"/>
                  </a:solidFill>
                  <a:latin typeface="宋体" charset="-122"/>
                </a:rPr>
                <a:t>C</a:t>
              </a:r>
              <a:r>
                <a:rPr kumimoji="1" lang="zh-CN" altLang="en-US" b="1" dirty="0">
                  <a:solidFill>
                    <a:srgbClr val="3333FF"/>
                  </a:solidFill>
                  <a:latin typeface="宋体" charset="-122"/>
                </a:rPr>
                <a:t>）</a:t>
              </a:r>
              <a:r>
                <a:rPr kumimoji="1" lang="en-US" altLang="zh-CN" b="1" dirty="0">
                  <a:solidFill>
                    <a:srgbClr val="3333FF"/>
                  </a:solidFill>
                  <a:latin typeface="宋体" charset="-122"/>
                </a:rPr>
                <a:t>=0</a:t>
              </a:r>
              <a:r>
                <a:rPr kumimoji="1" lang="zh-CN" altLang="en-US" b="1" dirty="0">
                  <a:solidFill>
                    <a:srgbClr val="3333FF"/>
                  </a:solidFill>
                  <a:latin typeface="宋体" charset="-122"/>
                </a:rPr>
                <a:t>，则顺序往下执行</a:t>
              </a:r>
              <a:br>
                <a:rPr kumimoji="1" lang="zh-CN" altLang="en-US" b="1" dirty="0">
                  <a:solidFill>
                    <a:schemeClr val="bg2"/>
                  </a:solidFill>
                  <a:latin typeface="宋体" charset="-122"/>
                </a:rPr>
              </a:br>
              <a:r>
                <a:rPr kumimoji="1" lang="en-US" altLang="zh-CN" b="1" dirty="0">
                  <a:solidFill>
                    <a:srgbClr val="FF0000"/>
                  </a:solidFill>
                  <a:latin typeface="宋体" charset="-122"/>
                </a:rPr>
                <a:t>JNC </a:t>
              </a:r>
              <a:r>
                <a:rPr kumimoji="1" lang="en-US" altLang="zh-CN" b="1" dirty="0">
                  <a:solidFill>
                    <a:srgbClr val="00CC00"/>
                  </a:solidFill>
                  <a:latin typeface="宋体" charset="-122"/>
                </a:rPr>
                <a:t> </a:t>
              </a:r>
              <a:r>
                <a:rPr kumimoji="1" lang="en-US" altLang="zh-CN" b="1" dirty="0" err="1">
                  <a:solidFill>
                    <a:srgbClr val="00CC00"/>
                  </a:solidFill>
                  <a:latin typeface="宋体" charset="-122"/>
                </a:rPr>
                <a:t>rel</a:t>
              </a:r>
              <a:r>
                <a:rPr kumimoji="1" lang="en-US" altLang="zh-CN" b="1" dirty="0">
                  <a:solidFill>
                    <a:srgbClr val="00CC00"/>
                  </a:solidFill>
                  <a:latin typeface="宋体" charset="-122"/>
                </a:rPr>
                <a:t> </a:t>
              </a:r>
              <a:r>
                <a:rPr kumimoji="1" lang="zh-CN" altLang="en-US" b="1" dirty="0">
                  <a:solidFill>
                    <a:srgbClr val="00CC00"/>
                  </a:solidFill>
                  <a:latin typeface="宋体" charset="-122"/>
                </a:rPr>
                <a:t>；	</a:t>
              </a:r>
              <a:r>
                <a:rPr kumimoji="1" lang="en-US" altLang="zh-CN" b="1" dirty="0">
                  <a:solidFill>
                    <a:srgbClr val="00CC00"/>
                  </a:solidFill>
                  <a:latin typeface="宋体" charset="-122"/>
                </a:rPr>
                <a:t>0101 0000	</a:t>
              </a:r>
              <a:r>
                <a:rPr kumimoji="1" lang="zh-CN" altLang="en-US" b="1" dirty="0">
                  <a:solidFill>
                    <a:srgbClr val="00CC00"/>
                  </a:solidFill>
                  <a:latin typeface="宋体" charset="-122"/>
                </a:rPr>
                <a:t>先</a:t>
              </a:r>
              <a:r>
                <a:rPr kumimoji="1" lang="en-US" altLang="zh-CN" b="1" dirty="0">
                  <a:solidFill>
                    <a:srgbClr val="00CC00"/>
                  </a:solidFill>
                  <a:latin typeface="宋体" charset="-122"/>
                </a:rPr>
                <a:t>PC+2→PC,</a:t>
              </a:r>
            </a:p>
            <a:p>
              <a:pPr eaLnBrk="0" hangingPunct="0"/>
              <a:r>
                <a:rPr kumimoji="1" lang="en-US" altLang="zh-CN" b="1" dirty="0">
                  <a:solidFill>
                    <a:srgbClr val="00CC00"/>
                  </a:solidFill>
                  <a:latin typeface="宋体" charset="-122"/>
                </a:rPr>
                <a:t>		</a:t>
              </a:r>
              <a:r>
                <a:rPr kumimoji="1" lang="en-US" altLang="zh-CN" b="1" dirty="0" err="1">
                  <a:solidFill>
                    <a:srgbClr val="00CC00"/>
                  </a:solidFill>
                  <a:latin typeface="宋体" charset="-122"/>
                </a:rPr>
                <a:t>rel</a:t>
              </a:r>
              <a:r>
                <a:rPr kumimoji="1" lang="en-US" altLang="zh-CN" b="1" dirty="0">
                  <a:solidFill>
                    <a:srgbClr val="00CC00"/>
                  </a:solidFill>
                  <a:latin typeface="宋体" charset="-122"/>
                </a:rPr>
                <a:t>		</a:t>
              </a:r>
              <a:r>
                <a:rPr kumimoji="1" lang="zh-CN" altLang="en-US" b="1" dirty="0">
                  <a:solidFill>
                    <a:srgbClr val="00CC00"/>
                  </a:solidFill>
                  <a:latin typeface="宋体" charset="-122"/>
                </a:rPr>
                <a:t>若（</a:t>
              </a:r>
              <a:r>
                <a:rPr kumimoji="1" lang="en-US" altLang="zh-CN" b="1" dirty="0">
                  <a:solidFill>
                    <a:srgbClr val="00CC00"/>
                  </a:solidFill>
                  <a:latin typeface="宋体" charset="-122"/>
                </a:rPr>
                <a:t>C</a:t>
              </a:r>
              <a:r>
                <a:rPr kumimoji="1" lang="zh-CN" altLang="en-US" b="1" dirty="0">
                  <a:solidFill>
                    <a:srgbClr val="00CC00"/>
                  </a:solidFill>
                  <a:latin typeface="宋体" charset="-122"/>
                </a:rPr>
                <a:t>）</a:t>
              </a:r>
              <a:r>
                <a:rPr kumimoji="1" lang="en-US" altLang="zh-CN" b="1" dirty="0">
                  <a:solidFill>
                    <a:srgbClr val="00CC00"/>
                  </a:solidFill>
                  <a:latin typeface="宋体" charset="-122"/>
                </a:rPr>
                <a:t>=0</a:t>
              </a:r>
              <a:r>
                <a:rPr kumimoji="1" lang="zh-CN" altLang="en-US" b="1" dirty="0">
                  <a:solidFill>
                    <a:srgbClr val="00CC00"/>
                  </a:solidFill>
                  <a:latin typeface="宋体" charset="-122"/>
                </a:rPr>
                <a:t>，则（</a:t>
              </a:r>
              <a:r>
                <a:rPr kumimoji="1" lang="en-US" altLang="zh-CN" b="1" dirty="0">
                  <a:solidFill>
                    <a:srgbClr val="00CC00"/>
                  </a:solidFill>
                  <a:latin typeface="宋体" charset="-122"/>
                </a:rPr>
                <a:t>PC</a:t>
              </a:r>
              <a:r>
                <a:rPr kumimoji="1" lang="zh-CN" altLang="en-US" b="1" dirty="0">
                  <a:solidFill>
                    <a:srgbClr val="00CC00"/>
                  </a:solidFill>
                  <a:latin typeface="宋体" charset="-122"/>
                </a:rPr>
                <a:t>）</a:t>
              </a:r>
              <a:r>
                <a:rPr kumimoji="1" lang="en-US" altLang="zh-CN" b="1" dirty="0">
                  <a:solidFill>
                    <a:srgbClr val="00CC00"/>
                  </a:solidFill>
                  <a:latin typeface="宋体" charset="-122"/>
                </a:rPr>
                <a:t>+</a:t>
              </a:r>
              <a:r>
                <a:rPr kumimoji="1" lang="en-US" altLang="zh-CN" b="1" dirty="0" err="1">
                  <a:solidFill>
                    <a:srgbClr val="00CC00"/>
                  </a:solidFill>
                  <a:latin typeface="宋体" charset="-122"/>
                </a:rPr>
                <a:t>rel→PC</a:t>
              </a:r>
              <a:endParaRPr kumimoji="1" lang="en-US" altLang="zh-CN" b="1" dirty="0">
                <a:solidFill>
                  <a:srgbClr val="00CC00"/>
                </a:solidFill>
                <a:latin typeface="宋体" charset="-122"/>
              </a:endParaRPr>
            </a:p>
            <a:p>
              <a:pPr eaLnBrk="0" hangingPunct="0"/>
              <a:r>
                <a:rPr kumimoji="1" lang="en-US" altLang="zh-CN" b="1" dirty="0">
                  <a:solidFill>
                    <a:srgbClr val="00CC00"/>
                  </a:solidFill>
                  <a:latin typeface="宋体" charset="-122"/>
                </a:rPr>
                <a:t>				</a:t>
              </a:r>
              <a:r>
                <a:rPr kumimoji="1" lang="zh-CN" altLang="en-US" b="1" dirty="0">
                  <a:solidFill>
                    <a:srgbClr val="00CC00"/>
                  </a:solidFill>
                  <a:latin typeface="宋体" charset="-122"/>
                </a:rPr>
                <a:t>若（</a:t>
              </a:r>
              <a:r>
                <a:rPr kumimoji="1" lang="en-US" altLang="zh-CN" b="1" dirty="0">
                  <a:solidFill>
                    <a:srgbClr val="00CC00"/>
                  </a:solidFill>
                  <a:latin typeface="宋体" charset="-122"/>
                </a:rPr>
                <a:t>C</a:t>
              </a:r>
              <a:r>
                <a:rPr kumimoji="1" lang="zh-CN" altLang="en-US" b="1" dirty="0">
                  <a:solidFill>
                    <a:srgbClr val="00CC00"/>
                  </a:solidFill>
                  <a:latin typeface="宋体" charset="-122"/>
                </a:rPr>
                <a:t>）</a:t>
              </a:r>
              <a:r>
                <a:rPr kumimoji="1" lang="en-US" altLang="zh-CN" b="1" dirty="0">
                  <a:solidFill>
                    <a:srgbClr val="00CC00"/>
                  </a:solidFill>
                  <a:latin typeface="宋体" charset="-122"/>
                </a:rPr>
                <a:t>=1</a:t>
              </a:r>
              <a:r>
                <a:rPr kumimoji="1" lang="zh-CN" altLang="en-US" b="1" dirty="0">
                  <a:solidFill>
                    <a:srgbClr val="00CC00"/>
                  </a:solidFill>
                  <a:latin typeface="宋体" charset="-122"/>
                </a:rPr>
                <a:t>，则顺序往下执行</a:t>
              </a:r>
              <a:r>
                <a:rPr kumimoji="1" lang="zh-CN" altLang="en-US" b="1" dirty="0">
                  <a:solidFill>
                    <a:schemeClr val="bg2"/>
                  </a:solidFill>
                  <a:latin typeface="Courier New" pitchFamily="49" charset="0"/>
                </a:rPr>
                <a:t> </a:t>
              </a:r>
              <a:endParaRPr kumimoji="1" lang="zh-CN" altLang="en-US" b="1" dirty="0">
                <a:solidFill>
                  <a:schemeClr val="bg2"/>
                </a:solidFill>
                <a:latin typeface="宋体" charset="-122"/>
                <a:cs typeface="Times New Roman" pitchFamily="18" charset="0"/>
              </a:endParaRPr>
            </a:p>
          </p:txBody>
        </p:sp>
        <p:sp>
          <p:nvSpPr>
            <p:cNvPr id="69642" name="Line 13"/>
            <p:cNvSpPr>
              <a:spLocks noChangeShapeType="1"/>
            </p:cNvSpPr>
            <p:nvPr/>
          </p:nvSpPr>
          <p:spPr bwMode="auto">
            <a:xfrm>
              <a:off x="432" y="960"/>
              <a:ext cx="4368"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9643" name="Line 14"/>
            <p:cNvSpPr>
              <a:spLocks noChangeShapeType="1"/>
            </p:cNvSpPr>
            <p:nvPr/>
          </p:nvSpPr>
          <p:spPr bwMode="auto">
            <a:xfrm>
              <a:off x="432" y="1440"/>
              <a:ext cx="4368"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9644" name="Line 19"/>
            <p:cNvSpPr>
              <a:spLocks noChangeShapeType="1"/>
            </p:cNvSpPr>
            <p:nvPr/>
          </p:nvSpPr>
          <p:spPr bwMode="auto">
            <a:xfrm>
              <a:off x="1488" y="750"/>
              <a:ext cx="0" cy="1248"/>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69645" name="Line 20"/>
            <p:cNvSpPr>
              <a:spLocks noChangeShapeType="1"/>
            </p:cNvSpPr>
            <p:nvPr/>
          </p:nvSpPr>
          <p:spPr bwMode="auto">
            <a:xfrm>
              <a:off x="2544" y="768"/>
              <a:ext cx="0" cy="1248"/>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9" name="日期占位符 4">
            <a:extLst>
              <a:ext uri="{FF2B5EF4-FFF2-40B4-BE49-F238E27FC236}">
                <a16:creationId xmlns:a16="http://schemas.microsoft.com/office/drawing/2014/main" id="{C1A27CC3-38E3-4E43-BA9A-3EED365C36E2}"/>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20" name="灯片编号占位符 6">
            <a:extLst>
              <a:ext uri="{FF2B5EF4-FFF2-40B4-BE49-F238E27FC236}">
                <a16:creationId xmlns:a16="http://schemas.microsoft.com/office/drawing/2014/main" id="{3CFE6EAF-C50F-411D-9B36-46A920C51418}"/>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134</a:t>
            </a:fld>
            <a:endParaRPr lang="en-US" altLang="zh-CN" dirty="0">
              <a:ea typeface="宋体" charset="-122"/>
            </a:endParaRPr>
          </a:p>
        </p:txBody>
      </p:sp>
      <p:pic>
        <p:nvPicPr>
          <p:cNvPr id="21" name="Picture 3">
            <a:extLst>
              <a:ext uri="{FF2B5EF4-FFF2-40B4-BE49-F238E27FC236}">
                <a16:creationId xmlns:a16="http://schemas.microsoft.com/office/drawing/2014/main" id="{526BC8A2-81CD-49C4-ABEB-EDECC9FBA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9B680342-D4F3-4314-BD8A-76546DB3A6A8}"/>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pic>
        <p:nvPicPr>
          <p:cNvPr id="23" name="Picture 2" descr="c:\documents and settings\ibm\application data\360se6\User Data\temp\01300000323145123029807175635_s.jpg">
            <a:extLst>
              <a:ext uri="{FF2B5EF4-FFF2-40B4-BE49-F238E27FC236}">
                <a16:creationId xmlns:a16="http://schemas.microsoft.com/office/drawing/2014/main" id="{1BF4C016-32E9-4B4A-BBF2-61FD9591F2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a:extLst>
              <a:ext uri="{FF2B5EF4-FFF2-40B4-BE49-F238E27FC236}">
                <a16:creationId xmlns:a16="http://schemas.microsoft.com/office/drawing/2014/main" id="{46FA846F-2E44-4DB2-9434-A6F6DC09567A}"/>
              </a:ext>
            </a:extLst>
          </p:cNvPr>
          <p:cNvSpPr/>
          <p:nvPr/>
        </p:nvSpPr>
        <p:spPr>
          <a:xfrm>
            <a:off x="4000380" y="1287703"/>
            <a:ext cx="1985752"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JC</a:t>
            </a:r>
            <a:r>
              <a:rPr lang="zh-CN" altLang="en-US" b="1" dirty="0">
                <a:solidFill>
                  <a:srgbClr val="3333FF"/>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JNC</a:t>
            </a:r>
            <a:endParaRPr lang="zh-CN" altLang="en-US" dirty="0">
              <a:solidFill>
                <a:srgbClr val="FF0000"/>
              </a:solidFill>
            </a:endParaRPr>
          </a:p>
        </p:txBody>
      </p:sp>
      <p:sp>
        <p:nvSpPr>
          <p:cNvPr id="24" name="矩形 23">
            <a:extLst>
              <a:ext uri="{FF2B5EF4-FFF2-40B4-BE49-F238E27FC236}">
                <a16:creationId xmlns:a16="http://schemas.microsoft.com/office/drawing/2014/main" id="{2B7DD4E4-B499-4EE9-AD7E-4CFED9209BE5}"/>
              </a:ext>
            </a:extLst>
          </p:cNvPr>
          <p:cNvSpPr/>
          <p:nvPr/>
        </p:nvSpPr>
        <p:spPr>
          <a:xfrm>
            <a:off x="4263745" y="864364"/>
            <a:ext cx="3869234" cy="369332"/>
          </a:xfrm>
          <a:prstGeom prst="rect">
            <a:avLst/>
          </a:prstGeom>
        </p:spPr>
        <p:txBody>
          <a:bodyPr wrap="squar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the </a:t>
            </a:r>
            <a:r>
              <a:rPr lang="en-US" altLang="zh-CN" b="1" dirty="0">
                <a:solidFill>
                  <a:srgbClr val="FF0000"/>
                </a:solidFill>
                <a:ea typeface="创艺简黑体" pitchFamily="2" charset="-122"/>
              </a:rPr>
              <a:t>C</a:t>
            </a:r>
            <a:r>
              <a:rPr lang="en-US" altLang="zh-CN" b="1" dirty="0">
                <a:solidFill>
                  <a:srgbClr val="3333FF"/>
                </a:solidFill>
                <a:ea typeface="创艺简黑体" pitchFamily="2" charset="-122"/>
              </a:rPr>
              <a:t>arry flag is set </a:t>
            </a:r>
            <a:endParaRPr lang="zh-CN" altLang="en-US" b="1" dirty="0">
              <a:solidFill>
                <a:srgbClr val="3333FF"/>
              </a:solidFill>
              <a:ea typeface="创艺简黑体" pitchFamily="2" charset="-122"/>
            </a:endParaRPr>
          </a:p>
        </p:txBody>
      </p:sp>
      <p:sp>
        <p:nvSpPr>
          <p:cNvPr id="26" name="矩形 25">
            <a:extLst>
              <a:ext uri="{FF2B5EF4-FFF2-40B4-BE49-F238E27FC236}">
                <a16:creationId xmlns:a16="http://schemas.microsoft.com/office/drawing/2014/main" id="{EF6D6654-82AA-4E9C-BC89-C5685535305D}"/>
              </a:ext>
            </a:extLst>
          </p:cNvPr>
          <p:cNvSpPr/>
          <p:nvPr/>
        </p:nvSpPr>
        <p:spPr>
          <a:xfrm>
            <a:off x="5674004" y="1624357"/>
            <a:ext cx="2541965" cy="369332"/>
          </a:xfrm>
          <a:prstGeom prst="rect">
            <a:avLst/>
          </a:prstGeom>
        </p:spPr>
        <p:txBody>
          <a:bodyPr wrap="squar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a:t>
            </a:r>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ot </a:t>
            </a:r>
            <a:r>
              <a:rPr lang="en-US" altLang="zh-CN" b="1" dirty="0">
                <a:solidFill>
                  <a:srgbClr val="FF0000"/>
                </a:solidFill>
                <a:ea typeface="创艺简黑体" pitchFamily="2" charset="-122"/>
              </a:rPr>
              <a:t>C</a:t>
            </a:r>
            <a:r>
              <a:rPr lang="en-US" altLang="zh-CN" b="1" dirty="0">
                <a:solidFill>
                  <a:srgbClr val="3333FF"/>
                </a:solidFill>
                <a:ea typeface="创艺简黑体" pitchFamily="2" charset="-122"/>
              </a:rPr>
              <a:t>arry</a:t>
            </a:r>
            <a:endParaRPr lang="zh-CN" altLang="en-US" b="1" dirty="0">
              <a:solidFill>
                <a:srgbClr val="3333FF"/>
              </a:solidFill>
              <a:ea typeface="创艺简黑体" pitchFamily="2" charset="-122"/>
            </a:endParaRPr>
          </a:p>
        </p:txBody>
      </p:sp>
      <p:sp>
        <p:nvSpPr>
          <p:cNvPr id="27" name="矩形 26">
            <a:extLst>
              <a:ext uri="{FF2B5EF4-FFF2-40B4-BE49-F238E27FC236}">
                <a16:creationId xmlns:a16="http://schemas.microsoft.com/office/drawing/2014/main" id="{4C8BCBF1-CC0B-4EF3-9A58-38D27DBB36B9}"/>
              </a:ext>
            </a:extLst>
          </p:cNvPr>
          <p:cNvSpPr/>
          <p:nvPr/>
        </p:nvSpPr>
        <p:spPr>
          <a:xfrm>
            <a:off x="3780521" y="3771772"/>
            <a:ext cx="2088233"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JB</a:t>
            </a:r>
            <a:r>
              <a:rPr lang="zh-CN" altLang="en-US" b="1" dirty="0">
                <a:solidFill>
                  <a:srgbClr val="3333FF"/>
                </a:solidFill>
                <a:latin typeface="创艺简黑体" pitchFamily="2" charset="-122"/>
                <a:ea typeface="创艺简黑体" pitchFamily="2" charset="-122"/>
              </a:rPr>
              <a:t>、</a:t>
            </a:r>
            <a:r>
              <a:rPr lang="en-US" altLang="zh-CN" b="1" dirty="0">
                <a:solidFill>
                  <a:srgbClr val="3333FF"/>
                </a:solidFill>
                <a:latin typeface="创艺简黑体" pitchFamily="2" charset="-122"/>
                <a:ea typeface="创艺简黑体" pitchFamily="2" charset="-122"/>
              </a:rPr>
              <a:t>JNB</a:t>
            </a:r>
            <a:endParaRPr lang="zh-CN" altLang="en-US" dirty="0">
              <a:solidFill>
                <a:srgbClr val="3333FF"/>
              </a:solidFill>
            </a:endParaRPr>
          </a:p>
        </p:txBody>
      </p:sp>
      <p:sp>
        <p:nvSpPr>
          <p:cNvPr id="2" name="矩形 1">
            <a:extLst>
              <a:ext uri="{FF2B5EF4-FFF2-40B4-BE49-F238E27FC236}">
                <a16:creationId xmlns:a16="http://schemas.microsoft.com/office/drawing/2014/main" id="{3C79B0D6-FDB7-4F70-8167-D3DA0F5A27AB}"/>
              </a:ext>
            </a:extLst>
          </p:cNvPr>
          <p:cNvSpPr/>
          <p:nvPr/>
        </p:nvSpPr>
        <p:spPr>
          <a:xfrm>
            <a:off x="5674004" y="3547652"/>
            <a:ext cx="2848857" cy="369332"/>
          </a:xfrm>
          <a:prstGeom prst="rect">
            <a:avLst/>
          </a:prstGeom>
        </p:spPr>
        <p:txBody>
          <a:bodyPr wrap="non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the </a:t>
            </a:r>
            <a:r>
              <a:rPr lang="en-US" altLang="zh-CN" b="1" dirty="0">
                <a:solidFill>
                  <a:srgbClr val="FF0000"/>
                </a:solidFill>
                <a:ea typeface="创艺简黑体" pitchFamily="2" charset="-122"/>
              </a:rPr>
              <a:t>B</a:t>
            </a:r>
            <a:r>
              <a:rPr lang="en-US" altLang="zh-CN" b="1" dirty="0">
                <a:solidFill>
                  <a:srgbClr val="3333FF"/>
                </a:solidFill>
                <a:ea typeface="创艺简黑体" pitchFamily="2" charset="-122"/>
              </a:rPr>
              <a:t>it is set</a:t>
            </a:r>
            <a:endParaRPr lang="zh-CN" altLang="en-US" b="1" dirty="0">
              <a:solidFill>
                <a:srgbClr val="3333FF"/>
              </a:solidFill>
              <a:ea typeface="创艺简黑体" pitchFamily="2" charset="-122"/>
            </a:endParaRPr>
          </a:p>
        </p:txBody>
      </p:sp>
      <p:sp>
        <p:nvSpPr>
          <p:cNvPr id="29" name="矩形 28">
            <a:extLst>
              <a:ext uri="{FF2B5EF4-FFF2-40B4-BE49-F238E27FC236}">
                <a16:creationId xmlns:a16="http://schemas.microsoft.com/office/drawing/2014/main" id="{E09B7FF9-B728-4DA0-8493-64DFF6BC4412}"/>
              </a:ext>
            </a:extLst>
          </p:cNvPr>
          <p:cNvSpPr/>
          <p:nvPr/>
        </p:nvSpPr>
        <p:spPr>
          <a:xfrm>
            <a:off x="5656142" y="3829865"/>
            <a:ext cx="3385863" cy="369332"/>
          </a:xfrm>
          <a:prstGeom prst="rect">
            <a:avLst/>
          </a:prstGeom>
        </p:spPr>
        <p:txBody>
          <a:bodyPr wrap="non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the </a:t>
            </a:r>
            <a:r>
              <a:rPr lang="en-US" altLang="zh-CN" b="1" dirty="0">
                <a:solidFill>
                  <a:srgbClr val="FF0000"/>
                </a:solidFill>
                <a:ea typeface="创艺简黑体" pitchFamily="2" charset="-122"/>
              </a:rPr>
              <a:t>B</a:t>
            </a:r>
            <a:r>
              <a:rPr lang="en-US" altLang="zh-CN" b="1" dirty="0">
                <a:solidFill>
                  <a:srgbClr val="3333FF"/>
                </a:solidFill>
                <a:ea typeface="创艺简黑体" pitchFamily="2" charset="-122"/>
              </a:rPr>
              <a:t>it is </a:t>
            </a:r>
            <a:r>
              <a:rPr lang="en-US" altLang="zh-CN" b="1" dirty="0">
                <a:solidFill>
                  <a:srgbClr val="FF0000"/>
                </a:solidFill>
                <a:ea typeface="创艺简黑体" pitchFamily="2" charset="-122"/>
              </a:rPr>
              <a:t>N</a:t>
            </a:r>
            <a:r>
              <a:rPr lang="en-US" altLang="zh-CN" b="1" dirty="0">
                <a:solidFill>
                  <a:srgbClr val="3333FF"/>
                </a:solidFill>
                <a:ea typeface="创艺简黑体" pitchFamily="2" charset="-122"/>
              </a:rPr>
              <a:t>ot set</a:t>
            </a:r>
            <a:endParaRPr lang="zh-CN" altLang="en-US" b="1" dirty="0">
              <a:solidFill>
                <a:srgbClr val="3333FF"/>
              </a:solidFill>
              <a:ea typeface="创艺简黑体" pitchFamily="2" charset="-122"/>
            </a:endParaRPr>
          </a:p>
        </p:txBody>
      </p:sp>
    </p:spTree>
  </p:cSld>
  <p:clrMapOvr>
    <a:masterClrMapping/>
  </p:clrMapOvr>
  <p:transition>
    <p:cut thruBlk="1"/>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7"/>
          <p:cNvSpPr txBox="1">
            <a:spLocks noChangeArrowheads="1"/>
          </p:cNvSpPr>
          <p:nvPr/>
        </p:nvSpPr>
        <p:spPr bwMode="auto">
          <a:xfrm>
            <a:off x="0" y="1568288"/>
            <a:ext cx="4822825" cy="427037"/>
          </a:xfrm>
          <a:prstGeom prst="rect">
            <a:avLst/>
          </a:prstGeom>
          <a:noFill/>
          <a:ln w="12700" cap="sq">
            <a:noFill/>
            <a:miter lim="800000"/>
            <a:headEnd type="none" w="sm" len="sm"/>
            <a:tailEnd type="none" w="sm" len="sm"/>
          </a:ln>
        </p:spPr>
        <p:txBody>
          <a:bodyPr wrap="none">
            <a:spAutoFit/>
          </a:bodyPr>
          <a:lstStyle/>
          <a:p>
            <a:pPr algn="ctr" eaLnBrk="0" hangingPunct="0"/>
            <a:r>
              <a:rPr kumimoji="1" lang="zh-CN" altLang="en-US" sz="2200" b="1" dirty="0">
                <a:solidFill>
                  <a:srgbClr val="3333FF"/>
                </a:solidFill>
                <a:latin typeface="宋体" charset="-122"/>
              </a:rPr>
              <a:t>（</a:t>
            </a:r>
            <a:r>
              <a:rPr kumimoji="1" lang="en-US" altLang="zh-CN" sz="2200" b="1" dirty="0">
                <a:solidFill>
                  <a:srgbClr val="3333FF"/>
                </a:solidFill>
                <a:latin typeface="宋体" charset="-122"/>
              </a:rPr>
              <a:t>3</a:t>
            </a:r>
            <a:r>
              <a:rPr kumimoji="1" lang="zh-CN" altLang="en-US" sz="2200" b="1" dirty="0">
                <a:solidFill>
                  <a:srgbClr val="3333FF"/>
                </a:solidFill>
                <a:latin typeface="宋体" charset="-122"/>
              </a:rPr>
              <a:t>）判位变量并清</a:t>
            </a:r>
            <a:r>
              <a:rPr kumimoji="1" lang="en-US" altLang="zh-CN" sz="2200" b="1" dirty="0">
                <a:solidFill>
                  <a:srgbClr val="3333FF"/>
                </a:solidFill>
                <a:latin typeface="宋体" charset="-122"/>
              </a:rPr>
              <a:t>0</a:t>
            </a:r>
            <a:r>
              <a:rPr kumimoji="1" lang="zh-CN" altLang="en-US" sz="2200" b="1" dirty="0">
                <a:solidFill>
                  <a:srgbClr val="3333FF"/>
                </a:solidFill>
                <a:latin typeface="宋体" charset="-122"/>
              </a:rPr>
              <a:t>转移指令（</a:t>
            </a:r>
            <a:r>
              <a:rPr kumimoji="1" lang="en-US" altLang="zh-CN" sz="2200" b="1" dirty="0">
                <a:solidFill>
                  <a:srgbClr val="3333FF"/>
                </a:solidFill>
                <a:latin typeface="宋体" charset="-122"/>
              </a:rPr>
              <a:t>1</a:t>
            </a:r>
            <a:r>
              <a:rPr kumimoji="1" lang="zh-CN" altLang="en-US" sz="2200" b="1" dirty="0">
                <a:solidFill>
                  <a:srgbClr val="3333FF"/>
                </a:solidFill>
                <a:latin typeface="宋体" charset="-122"/>
              </a:rPr>
              <a:t>条）</a:t>
            </a:r>
          </a:p>
        </p:txBody>
      </p:sp>
      <p:grpSp>
        <p:nvGrpSpPr>
          <p:cNvPr id="70661" name="Group 18"/>
          <p:cNvGrpSpPr>
            <a:grpSpLocks/>
          </p:cNvGrpSpPr>
          <p:nvPr/>
        </p:nvGrpSpPr>
        <p:grpSpPr bwMode="auto">
          <a:xfrm>
            <a:off x="530423" y="2616527"/>
            <a:ext cx="8193088" cy="2209800"/>
            <a:chOff x="336" y="1008"/>
            <a:chExt cx="5161" cy="1392"/>
          </a:xfrm>
          <a:solidFill>
            <a:schemeClr val="bg1">
              <a:lumMod val="85000"/>
            </a:schemeClr>
          </a:solidFill>
        </p:grpSpPr>
        <p:sp>
          <p:nvSpPr>
            <p:cNvPr id="70663" name="Text Box 9"/>
            <p:cNvSpPr txBox="1">
              <a:spLocks noChangeArrowheads="1"/>
            </p:cNvSpPr>
            <p:nvPr/>
          </p:nvSpPr>
          <p:spPr bwMode="auto">
            <a:xfrm>
              <a:off x="336" y="1018"/>
              <a:ext cx="5161" cy="1326"/>
            </a:xfrm>
            <a:prstGeom prst="rect">
              <a:avLst/>
            </a:prstGeom>
            <a:grpFill/>
            <a:ln w="12700" cap="sq">
              <a:noFill/>
              <a:miter lim="800000"/>
              <a:headEnd type="none" w="sm" len="sm"/>
              <a:tailEnd type="none" w="sm" len="sm"/>
            </a:ln>
          </p:spPr>
          <p:txBody>
            <a:bodyPr wrap="none">
              <a:spAutoFit/>
            </a:bodyPr>
            <a:lstStyle/>
            <a:p>
              <a:pPr eaLnBrk="0" hangingPunct="0">
                <a:lnSpc>
                  <a:spcPct val="190000"/>
                </a:lnSpc>
              </a:pPr>
              <a:r>
                <a:rPr kumimoji="1" lang="zh-CN" altLang="en-US" b="1" dirty="0">
                  <a:solidFill>
                    <a:srgbClr val="FF0000"/>
                  </a:solidFill>
                  <a:latin typeface="宋体" charset="-122"/>
                </a:rPr>
                <a:t>汇编指令格式	机器码格式	操作</a:t>
              </a:r>
              <a:r>
                <a:rPr kumimoji="1" lang="zh-CN" altLang="en-US" b="1" dirty="0">
                  <a:solidFill>
                    <a:schemeClr val="bg1"/>
                  </a:solidFill>
                  <a:latin typeface="宋体" charset="-122"/>
                </a:rPr>
                <a:t>	</a:t>
              </a:r>
            </a:p>
            <a:p>
              <a:pPr eaLnBrk="0" hangingPunct="0">
                <a:lnSpc>
                  <a:spcPct val="190000"/>
                </a:lnSpc>
              </a:pPr>
              <a:r>
                <a:rPr kumimoji="1" lang="en-US" altLang="zh-CN" b="1" dirty="0">
                  <a:solidFill>
                    <a:srgbClr val="FF0000"/>
                  </a:solidFill>
                  <a:latin typeface="宋体" charset="-122"/>
                  <a:cs typeface="Times New Roman" pitchFamily="18" charset="0"/>
                </a:rPr>
                <a:t>JBC</a:t>
              </a:r>
              <a:r>
                <a:rPr kumimoji="1" lang="en-US" altLang="zh-CN" b="1" dirty="0">
                  <a:solidFill>
                    <a:srgbClr val="3333FF"/>
                  </a:solidFill>
                  <a:latin typeface="宋体" charset="-122"/>
                  <a:cs typeface="Times New Roman" pitchFamily="18" charset="0"/>
                </a:rPr>
                <a:t> bit, </a:t>
              </a:r>
              <a:r>
                <a:rPr kumimoji="1" lang="en-US" altLang="zh-CN" b="1" dirty="0" err="1">
                  <a:solidFill>
                    <a:srgbClr val="3333FF"/>
                  </a:solidFill>
                  <a:latin typeface="宋体" charset="-122"/>
                  <a:cs typeface="Times New Roman" pitchFamily="18" charset="0"/>
                </a:rPr>
                <a:t>rel</a:t>
              </a:r>
              <a:r>
                <a:rPr kumimoji="1" lang="en-US" altLang="zh-CN" b="1" dirty="0">
                  <a:solidFill>
                    <a:srgbClr val="3333FF"/>
                  </a:solidFill>
                  <a:latin typeface="宋体" charset="-122"/>
                  <a:cs typeface="Times New Roman" pitchFamily="18" charset="0"/>
                </a:rPr>
                <a:t> </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0001 0000	</a:t>
              </a:r>
              <a:r>
                <a:rPr kumimoji="1" lang="zh-CN" altLang="en-US" b="1" dirty="0">
                  <a:solidFill>
                    <a:srgbClr val="3333FF"/>
                  </a:solidFill>
                  <a:latin typeface="宋体" charset="-122"/>
                </a:rPr>
                <a:t>先</a:t>
              </a:r>
              <a:r>
                <a:rPr kumimoji="1" lang="en-US" altLang="zh-CN" b="1" dirty="0">
                  <a:solidFill>
                    <a:srgbClr val="3333FF"/>
                  </a:solidFill>
                  <a:latin typeface="宋体" charset="-122"/>
                </a:rPr>
                <a:t>PC+3→PC,</a:t>
              </a:r>
              <a:endParaRPr kumimoji="1" lang="en-US" altLang="zh-CN" b="1" dirty="0">
                <a:solidFill>
                  <a:srgbClr val="3333FF"/>
                </a:solidFill>
                <a:latin typeface="宋体" charset="-122"/>
                <a:cs typeface="Times New Roman" pitchFamily="18" charset="0"/>
              </a:endParaRPr>
            </a:p>
            <a:p>
              <a:pPr eaLnBrk="0" hangingPunct="0">
                <a:lnSpc>
                  <a:spcPct val="190000"/>
                </a:lnSpc>
              </a:pPr>
              <a:r>
                <a:rPr kumimoji="1" lang="en-US" altLang="zh-CN" b="1" dirty="0">
                  <a:solidFill>
                    <a:srgbClr val="3333FF"/>
                  </a:solidFill>
                  <a:latin typeface="宋体" charset="-122"/>
                  <a:cs typeface="Times New Roman" pitchFamily="18" charset="0"/>
                </a:rPr>
                <a:t>		bit		</a:t>
              </a:r>
              <a:r>
                <a:rPr kumimoji="1" lang="zh-CN" altLang="en-US" b="1" dirty="0">
                  <a:solidFill>
                    <a:srgbClr val="3333FF"/>
                  </a:solidFill>
                  <a:latin typeface="宋体" charset="-122"/>
                  <a:cs typeface="Times New Roman" pitchFamily="18" charset="0"/>
                </a:rPr>
                <a:t>若（</a:t>
              </a:r>
              <a:r>
                <a:rPr kumimoji="1" lang="en-US" altLang="zh-CN" b="1" dirty="0">
                  <a:solidFill>
                    <a:srgbClr val="3333FF"/>
                  </a:solidFill>
                  <a:latin typeface="宋体" charset="-122"/>
                  <a:cs typeface="Times New Roman" pitchFamily="18" charset="0"/>
                </a:rPr>
                <a:t>bit</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=1</a:t>
              </a:r>
              <a:r>
                <a:rPr kumimoji="1" lang="zh-CN" altLang="en-US" b="1" dirty="0">
                  <a:solidFill>
                    <a:srgbClr val="3333FF"/>
                  </a:solidFill>
                  <a:latin typeface="宋体" charset="-122"/>
                  <a:cs typeface="Times New Roman" pitchFamily="18" charset="0"/>
                </a:rPr>
                <a:t>，则（</a:t>
              </a:r>
              <a:r>
                <a:rPr kumimoji="1" lang="en-US" altLang="zh-CN" b="1" dirty="0">
                  <a:solidFill>
                    <a:srgbClr val="3333FF"/>
                  </a:solidFill>
                  <a:latin typeface="宋体" charset="-122"/>
                  <a:cs typeface="Times New Roman" pitchFamily="18" charset="0"/>
                </a:rPr>
                <a:t>PC</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 rel</a:t>
              </a:r>
              <a:r>
                <a:rPr kumimoji="1" lang="en-US" altLang="zh-CN" b="1" dirty="0">
                  <a:solidFill>
                    <a:srgbClr val="3333FF"/>
                  </a:solidFill>
                  <a:latin typeface="宋体" charset="-122"/>
                </a:rPr>
                <a:t>→</a:t>
              </a:r>
              <a:r>
                <a:rPr kumimoji="1" lang="en-US" altLang="zh-CN" b="1" dirty="0">
                  <a:solidFill>
                    <a:srgbClr val="3333FF"/>
                  </a:solidFill>
                  <a:latin typeface="宋体" charset="-122"/>
                  <a:cs typeface="Times New Roman" pitchFamily="18" charset="0"/>
                </a:rPr>
                <a:t>PC,0</a:t>
              </a:r>
              <a:r>
                <a:rPr kumimoji="1" lang="en-US" altLang="zh-CN" b="1" dirty="0">
                  <a:solidFill>
                    <a:srgbClr val="3333FF"/>
                  </a:solidFill>
                  <a:latin typeface="宋体" charset="-122"/>
                </a:rPr>
                <a:t>→</a:t>
              </a:r>
              <a:r>
                <a:rPr kumimoji="1" lang="en-US" altLang="zh-CN" b="1" dirty="0">
                  <a:solidFill>
                    <a:srgbClr val="3333FF"/>
                  </a:solidFill>
                  <a:latin typeface="宋体" charset="-122"/>
                  <a:cs typeface="Times New Roman" pitchFamily="18" charset="0"/>
                </a:rPr>
                <a:t>bit</a:t>
              </a:r>
            </a:p>
            <a:p>
              <a:pPr eaLnBrk="0" hangingPunct="0">
                <a:lnSpc>
                  <a:spcPct val="190000"/>
                </a:lnSpc>
              </a:pPr>
              <a:r>
                <a:rPr kumimoji="1" lang="en-US" altLang="zh-CN" b="1" dirty="0">
                  <a:solidFill>
                    <a:srgbClr val="3333FF"/>
                  </a:solidFill>
                  <a:latin typeface="宋体" charset="-122"/>
                  <a:cs typeface="Times New Roman" pitchFamily="18" charset="0"/>
                </a:rPr>
                <a:t>		</a:t>
              </a:r>
              <a:r>
                <a:rPr kumimoji="1" lang="en-US" altLang="zh-CN" b="1" dirty="0" err="1">
                  <a:solidFill>
                    <a:srgbClr val="3333FF"/>
                  </a:solidFill>
                  <a:latin typeface="宋体" charset="-122"/>
                  <a:cs typeface="Times New Roman" pitchFamily="18" charset="0"/>
                </a:rPr>
                <a:t>rel</a:t>
              </a:r>
              <a:r>
                <a:rPr kumimoji="1" lang="en-US" altLang="zh-CN" b="1" dirty="0">
                  <a:solidFill>
                    <a:srgbClr val="3333FF"/>
                  </a:solidFill>
                  <a:latin typeface="宋体" charset="-122"/>
                  <a:cs typeface="Times New Roman" pitchFamily="18" charset="0"/>
                </a:rPr>
                <a:t>		</a:t>
              </a:r>
              <a:r>
                <a:rPr kumimoji="1" lang="zh-CN" altLang="en-US" b="1" dirty="0">
                  <a:solidFill>
                    <a:srgbClr val="3333FF"/>
                  </a:solidFill>
                  <a:latin typeface="宋体" charset="-122"/>
                  <a:cs typeface="Times New Roman" pitchFamily="18" charset="0"/>
                </a:rPr>
                <a:t>若（</a:t>
              </a:r>
              <a:r>
                <a:rPr kumimoji="1" lang="en-US" altLang="zh-CN" b="1" dirty="0">
                  <a:solidFill>
                    <a:srgbClr val="3333FF"/>
                  </a:solidFill>
                  <a:latin typeface="宋体" charset="-122"/>
                  <a:cs typeface="Times New Roman" pitchFamily="18" charset="0"/>
                </a:rPr>
                <a:t>bit</a:t>
              </a:r>
              <a:r>
                <a:rPr kumimoji="1" lang="zh-CN" altLang="en-US" b="1" dirty="0">
                  <a:solidFill>
                    <a:srgbClr val="3333FF"/>
                  </a:solidFill>
                  <a:latin typeface="宋体" charset="-122"/>
                  <a:cs typeface="Times New Roman" pitchFamily="18" charset="0"/>
                </a:rPr>
                <a:t>）</a:t>
              </a:r>
              <a:r>
                <a:rPr kumimoji="1" lang="en-US" altLang="zh-CN" b="1" dirty="0">
                  <a:solidFill>
                    <a:srgbClr val="3333FF"/>
                  </a:solidFill>
                  <a:latin typeface="宋体" charset="-122"/>
                  <a:cs typeface="Times New Roman" pitchFamily="18" charset="0"/>
                </a:rPr>
                <a:t>=0</a:t>
              </a:r>
              <a:r>
                <a:rPr kumimoji="1" lang="zh-CN" altLang="en-US" b="1" dirty="0">
                  <a:solidFill>
                    <a:srgbClr val="3333FF"/>
                  </a:solidFill>
                  <a:latin typeface="宋体" charset="-122"/>
                  <a:cs typeface="Times New Roman" pitchFamily="18" charset="0"/>
                </a:rPr>
                <a:t>，则顺序往下执行</a:t>
              </a:r>
            </a:p>
          </p:txBody>
        </p:sp>
        <p:sp>
          <p:nvSpPr>
            <p:cNvPr id="70664" name="Line 10"/>
            <p:cNvSpPr>
              <a:spLocks noChangeShapeType="1"/>
            </p:cNvSpPr>
            <p:nvPr/>
          </p:nvSpPr>
          <p:spPr bwMode="auto">
            <a:xfrm>
              <a:off x="336" y="1440"/>
              <a:ext cx="5040" cy="0"/>
            </a:xfrm>
            <a:prstGeom prst="line">
              <a:avLst/>
            </a:prstGeom>
            <a:grpFill/>
            <a:ln w="12700" cap="sq">
              <a:solidFill>
                <a:schemeClr val="bg1"/>
              </a:solidFill>
              <a:round/>
              <a:headEnd type="none" w="sm" len="sm"/>
              <a:tailEnd type="none" w="sm" len="sm"/>
            </a:ln>
          </p:spPr>
          <p:txBody>
            <a:bodyPr anchor="ctr">
              <a:spAutoFit/>
            </a:bodyPr>
            <a:lstStyle/>
            <a:p>
              <a:endParaRPr lang="zh-CN" altLang="en-US"/>
            </a:p>
          </p:txBody>
        </p:sp>
        <p:sp>
          <p:nvSpPr>
            <p:cNvPr id="70665" name="Line 12"/>
            <p:cNvSpPr>
              <a:spLocks noChangeShapeType="1"/>
            </p:cNvSpPr>
            <p:nvPr/>
          </p:nvSpPr>
          <p:spPr bwMode="auto">
            <a:xfrm>
              <a:off x="1440" y="1008"/>
              <a:ext cx="0" cy="1392"/>
            </a:xfrm>
            <a:prstGeom prst="line">
              <a:avLst/>
            </a:prstGeom>
            <a:grpFill/>
            <a:ln w="12700" cap="sq">
              <a:solidFill>
                <a:schemeClr val="bg1"/>
              </a:solidFill>
              <a:round/>
              <a:headEnd type="none" w="sm" len="sm"/>
              <a:tailEnd type="none" w="sm" len="sm"/>
            </a:ln>
          </p:spPr>
          <p:txBody>
            <a:bodyPr anchor="ctr">
              <a:spAutoFit/>
            </a:bodyPr>
            <a:lstStyle/>
            <a:p>
              <a:endParaRPr lang="zh-CN" altLang="en-US"/>
            </a:p>
          </p:txBody>
        </p:sp>
        <p:sp>
          <p:nvSpPr>
            <p:cNvPr id="70666" name="Line 13"/>
            <p:cNvSpPr>
              <a:spLocks noChangeShapeType="1"/>
            </p:cNvSpPr>
            <p:nvPr/>
          </p:nvSpPr>
          <p:spPr bwMode="auto">
            <a:xfrm>
              <a:off x="2544" y="1008"/>
              <a:ext cx="0" cy="1344"/>
            </a:xfrm>
            <a:prstGeom prst="line">
              <a:avLst/>
            </a:prstGeom>
            <a:grpFill/>
            <a:ln w="12700" cap="sq">
              <a:solidFill>
                <a:schemeClr val="bg1"/>
              </a:solidFill>
              <a:round/>
              <a:headEnd type="none" w="sm" len="sm"/>
              <a:tailEnd type="none" w="sm" len="sm"/>
            </a:ln>
          </p:spPr>
          <p:txBody>
            <a:bodyPr anchor="ctr">
              <a:spAutoFit/>
            </a:bodyPr>
            <a:lstStyle/>
            <a:p>
              <a:endParaRPr lang="zh-CN" altLang="en-US"/>
            </a:p>
          </p:txBody>
        </p:sp>
      </p:grpSp>
      <p:sp>
        <p:nvSpPr>
          <p:cNvPr id="11" name="日期占位符 4">
            <a:extLst>
              <a:ext uri="{FF2B5EF4-FFF2-40B4-BE49-F238E27FC236}">
                <a16:creationId xmlns:a16="http://schemas.microsoft.com/office/drawing/2014/main" id="{8E34DB8E-C780-4A49-9701-712798858476}"/>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12" name="灯片编号占位符 6">
            <a:extLst>
              <a:ext uri="{FF2B5EF4-FFF2-40B4-BE49-F238E27FC236}">
                <a16:creationId xmlns:a16="http://schemas.microsoft.com/office/drawing/2014/main" id="{2E3A1948-E7AF-4776-8EB3-8932DA2D64D0}"/>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135</a:t>
            </a:fld>
            <a:endParaRPr lang="en-US" altLang="zh-CN" dirty="0">
              <a:ea typeface="宋体" charset="-122"/>
            </a:endParaRPr>
          </a:p>
        </p:txBody>
      </p:sp>
      <p:pic>
        <p:nvPicPr>
          <p:cNvPr id="13" name="Picture 3">
            <a:extLst>
              <a:ext uri="{FF2B5EF4-FFF2-40B4-BE49-F238E27FC236}">
                <a16:creationId xmlns:a16="http://schemas.microsoft.com/office/drawing/2014/main" id="{E157D9D6-E81D-42D6-B115-FC1F86B3B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a:extLst>
              <a:ext uri="{FF2B5EF4-FFF2-40B4-BE49-F238E27FC236}">
                <a16:creationId xmlns:a16="http://schemas.microsoft.com/office/drawing/2014/main" id="{2F4C6C85-2231-40C4-BFAB-9BAAE8800D14}"/>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pic>
        <p:nvPicPr>
          <p:cNvPr id="15" name="Picture 2" descr="c:\documents and settings\ibm\application data\360se6\User Data\temp\01300000323145123029807175635_s.jpg">
            <a:extLst>
              <a:ext uri="{FF2B5EF4-FFF2-40B4-BE49-F238E27FC236}">
                <a16:creationId xmlns:a16="http://schemas.microsoft.com/office/drawing/2014/main" id="{BE3E9D44-6861-4BE2-ABA7-056F373FDD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
            <a:extLst>
              <a:ext uri="{FF2B5EF4-FFF2-40B4-BE49-F238E27FC236}">
                <a16:creationId xmlns:a16="http://schemas.microsoft.com/office/drawing/2014/main" id="{6C9A6400-7AB4-463B-86D9-A0C35782FDA0}"/>
              </a:ext>
            </a:extLst>
          </p:cNvPr>
          <p:cNvSpPr>
            <a:spLocks noGrp="1" noChangeArrowheads="1"/>
          </p:cNvSpPr>
          <p:nvPr>
            <p:ph type="title"/>
          </p:nvPr>
        </p:nvSpPr>
        <p:spPr>
          <a:xfrm>
            <a:off x="73818" y="766767"/>
            <a:ext cx="4119563" cy="457200"/>
          </a:xfrm>
        </p:spPr>
        <p:txBody>
          <a:bodyPr/>
          <a:lstStyle/>
          <a:p>
            <a:pPr eaLnBrk="1" hangingPunct="1"/>
            <a:r>
              <a:rPr lang="en-US" altLang="zh-CN" sz="2400" b="1" dirty="0">
                <a:solidFill>
                  <a:srgbClr val="FF0000"/>
                </a:solidFill>
                <a:latin typeface="黑体" pitchFamily="2" charset="-122"/>
                <a:ea typeface="黑体" pitchFamily="2" charset="-122"/>
              </a:rPr>
              <a:t>4</a:t>
            </a:r>
            <a:r>
              <a:rPr lang="zh-CN" altLang="en-US" sz="2400" b="1" dirty="0">
                <a:solidFill>
                  <a:srgbClr val="FF0000"/>
                </a:solidFill>
                <a:latin typeface="黑体" pitchFamily="2" charset="-122"/>
                <a:ea typeface="黑体" pitchFamily="2" charset="-122"/>
              </a:rPr>
              <a:t>、位条件转移类指令</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5</a:t>
            </a:r>
            <a:r>
              <a:rPr lang="zh-CN" altLang="en-US" sz="2400" b="1" dirty="0">
                <a:solidFill>
                  <a:srgbClr val="3333FF"/>
                </a:solidFill>
                <a:latin typeface="黑体" pitchFamily="2" charset="-122"/>
                <a:ea typeface="黑体" pitchFamily="2" charset="-122"/>
              </a:rPr>
              <a:t>条）</a:t>
            </a:r>
          </a:p>
        </p:txBody>
      </p:sp>
      <p:sp>
        <p:nvSpPr>
          <p:cNvPr id="19" name="矩形 18">
            <a:extLst>
              <a:ext uri="{FF2B5EF4-FFF2-40B4-BE49-F238E27FC236}">
                <a16:creationId xmlns:a16="http://schemas.microsoft.com/office/drawing/2014/main" id="{9072E976-29D8-4519-B1D3-67FBDDE539FE}"/>
              </a:ext>
            </a:extLst>
          </p:cNvPr>
          <p:cNvSpPr/>
          <p:nvPr/>
        </p:nvSpPr>
        <p:spPr>
          <a:xfrm>
            <a:off x="4150179" y="825944"/>
            <a:ext cx="386923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JC</a:t>
            </a:r>
            <a:r>
              <a:rPr lang="zh-CN" altLang="en-US" b="1" dirty="0">
                <a:solidFill>
                  <a:srgbClr val="3333FF"/>
                </a:solidFill>
                <a:latin typeface="创艺简黑体" pitchFamily="2" charset="-122"/>
                <a:ea typeface="创艺简黑体" pitchFamily="2" charset="-122"/>
              </a:rPr>
              <a:t>、</a:t>
            </a:r>
            <a:r>
              <a:rPr lang="en-US" altLang="zh-CN" b="1" dirty="0">
                <a:solidFill>
                  <a:srgbClr val="3333FF"/>
                </a:solidFill>
                <a:latin typeface="创艺简黑体" pitchFamily="2" charset="-122"/>
                <a:ea typeface="创艺简黑体" pitchFamily="2" charset="-122"/>
              </a:rPr>
              <a:t>JNC</a:t>
            </a:r>
            <a:r>
              <a:rPr lang="zh-CN" altLang="en-US" b="1" dirty="0">
                <a:solidFill>
                  <a:srgbClr val="3333FF"/>
                </a:solidFill>
                <a:latin typeface="创艺简黑体" pitchFamily="2" charset="-122"/>
                <a:ea typeface="创艺简黑体" pitchFamily="2" charset="-122"/>
              </a:rPr>
              <a:t>、</a:t>
            </a:r>
            <a:r>
              <a:rPr lang="en-US" altLang="zh-CN" b="1" dirty="0">
                <a:solidFill>
                  <a:srgbClr val="3333FF"/>
                </a:solidFill>
                <a:latin typeface="创艺简黑体" pitchFamily="2" charset="-122"/>
                <a:ea typeface="创艺简黑体" pitchFamily="2" charset="-122"/>
              </a:rPr>
              <a:t>JB</a:t>
            </a:r>
            <a:r>
              <a:rPr lang="zh-CN" altLang="en-US" b="1" dirty="0">
                <a:solidFill>
                  <a:srgbClr val="3333FF"/>
                </a:solidFill>
                <a:latin typeface="创艺简黑体" pitchFamily="2" charset="-122"/>
                <a:ea typeface="创艺简黑体" pitchFamily="2" charset="-122"/>
              </a:rPr>
              <a:t>、</a:t>
            </a:r>
            <a:r>
              <a:rPr lang="en-US" altLang="zh-CN" b="1" dirty="0">
                <a:solidFill>
                  <a:srgbClr val="3333FF"/>
                </a:solidFill>
                <a:latin typeface="创艺简黑体" pitchFamily="2" charset="-122"/>
                <a:ea typeface="创艺简黑体" pitchFamily="2" charset="-122"/>
              </a:rPr>
              <a:t>JNB</a:t>
            </a:r>
            <a:r>
              <a:rPr lang="zh-CN" altLang="en-US" b="1" dirty="0">
                <a:solidFill>
                  <a:srgbClr val="3333FF"/>
                </a:solidFill>
                <a:latin typeface="创艺简黑体" pitchFamily="2" charset="-122"/>
                <a:ea typeface="创艺简黑体" pitchFamily="2" charset="-122"/>
              </a:rPr>
              <a:t>、</a:t>
            </a:r>
            <a:r>
              <a:rPr lang="en-US" altLang="zh-CN" b="1" dirty="0">
                <a:solidFill>
                  <a:srgbClr val="3333FF"/>
                </a:solidFill>
                <a:latin typeface="创艺简黑体" pitchFamily="2" charset="-122"/>
                <a:ea typeface="创艺简黑体" pitchFamily="2" charset="-122"/>
              </a:rPr>
              <a:t>JBC</a:t>
            </a:r>
            <a:endParaRPr lang="zh-CN" altLang="en-US" dirty="0">
              <a:solidFill>
                <a:srgbClr val="3333FF"/>
              </a:solidFill>
            </a:endParaRPr>
          </a:p>
        </p:txBody>
      </p:sp>
      <p:sp>
        <p:nvSpPr>
          <p:cNvPr id="16" name="矩形 15">
            <a:extLst>
              <a:ext uri="{FF2B5EF4-FFF2-40B4-BE49-F238E27FC236}">
                <a16:creationId xmlns:a16="http://schemas.microsoft.com/office/drawing/2014/main" id="{BD087701-0BFE-4600-857F-503DED78779B}"/>
              </a:ext>
            </a:extLst>
          </p:cNvPr>
          <p:cNvSpPr/>
          <p:nvPr/>
        </p:nvSpPr>
        <p:spPr>
          <a:xfrm>
            <a:off x="5364088" y="1597140"/>
            <a:ext cx="154938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JBC</a:t>
            </a:r>
            <a:endParaRPr lang="zh-CN" altLang="en-US" dirty="0">
              <a:solidFill>
                <a:srgbClr val="FF0000"/>
              </a:solidFill>
            </a:endParaRPr>
          </a:p>
        </p:txBody>
      </p:sp>
      <p:sp>
        <p:nvSpPr>
          <p:cNvPr id="17" name="矩形 16">
            <a:extLst>
              <a:ext uri="{FF2B5EF4-FFF2-40B4-BE49-F238E27FC236}">
                <a16:creationId xmlns:a16="http://schemas.microsoft.com/office/drawing/2014/main" id="{B4A1794C-2FB0-4528-841C-A2B0155B8DC6}"/>
              </a:ext>
            </a:extLst>
          </p:cNvPr>
          <p:cNvSpPr/>
          <p:nvPr/>
        </p:nvSpPr>
        <p:spPr>
          <a:xfrm>
            <a:off x="3779912" y="2094828"/>
            <a:ext cx="5209238" cy="369332"/>
          </a:xfrm>
          <a:prstGeom prst="rect">
            <a:avLst/>
          </a:prstGeom>
        </p:spPr>
        <p:txBody>
          <a:bodyPr wrap="square">
            <a:spAutoFit/>
          </a:bodyPr>
          <a:lstStyle/>
          <a:p>
            <a:r>
              <a:rPr lang="en-US" altLang="zh-CN" b="1" dirty="0">
                <a:solidFill>
                  <a:srgbClr val="FF0000"/>
                </a:solidFill>
                <a:ea typeface="创艺简黑体" pitchFamily="2" charset="-122"/>
              </a:rPr>
              <a:t>J</a:t>
            </a:r>
            <a:r>
              <a:rPr lang="en-US" altLang="zh-CN" b="1" dirty="0">
                <a:solidFill>
                  <a:srgbClr val="3333FF"/>
                </a:solidFill>
                <a:ea typeface="创艺简黑体" pitchFamily="2" charset="-122"/>
              </a:rPr>
              <a:t>ump if the </a:t>
            </a:r>
            <a:r>
              <a:rPr lang="en-US" altLang="zh-CN" b="1" dirty="0">
                <a:solidFill>
                  <a:srgbClr val="FF0000"/>
                </a:solidFill>
                <a:ea typeface="创艺简黑体" pitchFamily="2" charset="-122"/>
              </a:rPr>
              <a:t>B</a:t>
            </a:r>
            <a:r>
              <a:rPr lang="en-US" altLang="zh-CN" b="1" dirty="0">
                <a:solidFill>
                  <a:srgbClr val="3333FF"/>
                </a:solidFill>
                <a:ea typeface="创艺简黑体" pitchFamily="2" charset="-122"/>
              </a:rPr>
              <a:t>it is set and </a:t>
            </a:r>
            <a:r>
              <a:rPr lang="en-US" altLang="zh-CN" b="1" dirty="0">
                <a:solidFill>
                  <a:srgbClr val="FF0000"/>
                </a:solidFill>
                <a:ea typeface="创艺简黑体" pitchFamily="2" charset="-122"/>
              </a:rPr>
              <a:t>C</a:t>
            </a:r>
            <a:r>
              <a:rPr lang="en-US" altLang="zh-CN" b="1" dirty="0">
                <a:solidFill>
                  <a:srgbClr val="3333FF"/>
                </a:solidFill>
                <a:ea typeface="创艺简黑体" pitchFamily="2" charset="-122"/>
              </a:rPr>
              <a:t>lear the bit </a:t>
            </a:r>
            <a:endParaRPr lang="zh-CN" altLang="en-US" dirty="0">
              <a:solidFill>
                <a:srgbClr val="3333FF"/>
              </a:solidFill>
            </a:endParaRPr>
          </a:p>
        </p:txBody>
      </p:sp>
    </p:spTree>
  </p:cSld>
  <p:clrMapOvr>
    <a:masterClrMapping/>
  </p:clrMapOvr>
  <p:transition>
    <p:cut thruBlk="1"/>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11"/>
          <p:cNvSpPr txBox="1">
            <a:spLocks noChangeArrowheads="1"/>
          </p:cNvSpPr>
          <p:nvPr/>
        </p:nvSpPr>
        <p:spPr bwMode="auto">
          <a:xfrm>
            <a:off x="683568" y="908720"/>
            <a:ext cx="7631112" cy="641350"/>
          </a:xfrm>
          <a:prstGeom prst="rect">
            <a:avLst/>
          </a:prstGeom>
          <a:noFill/>
          <a:ln w="12700" cap="sq">
            <a:noFill/>
            <a:miter lim="800000"/>
            <a:headEnd type="none" w="sm" len="sm"/>
            <a:tailEnd type="none" w="sm" len="sm"/>
          </a:ln>
        </p:spPr>
        <p:txBody>
          <a:bodyPr wrap="none">
            <a:spAutoFit/>
          </a:bodyPr>
          <a:lstStyle/>
          <a:p>
            <a:pPr eaLnBrk="0" hangingPunct="0"/>
            <a:r>
              <a:rPr kumimoji="1" lang="zh-CN" altLang="en-US" b="1" dirty="0">
                <a:latin typeface="Times New Roman" pitchFamily="18" charset="0"/>
              </a:rPr>
              <a:t>例如：编程设计，若片内</a:t>
            </a:r>
            <a:r>
              <a:rPr kumimoji="1" lang="en-US" altLang="zh-CN" b="1" dirty="0">
                <a:latin typeface="Times New Roman" pitchFamily="18" charset="0"/>
              </a:rPr>
              <a:t>RAM 30H</a:t>
            </a:r>
            <a:r>
              <a:rPr kumimoji="1" lang="zh-CN" altLang="en-US" b="1" dirty="0">
                <a:latin typeface="Times New Roman" pitchFamily="18" charset="0"/>
              </a:rPr>
              <a:t>单元内容大于</a:t>
            </a:r>
            <a:r>
              <a:rPr kumimoji="1" lang="en-US" altLang="zh-CN" b="1" dirty="0">
                <a:latin typeface="Times New Roman" pitchFamily="18" charset="0"/>
              </a:rPr>
              <a:t>0</a:t>
            </a:r>
            <a:r>
              <a:rPr kumimoji="1" lang="zh-CN" altLang="en-US" b="1" dirty="0">
                <a:latin typeface="Times New Roman" pitchFamily="18" charset="0"/>
              </a:rPr>
              <a:t>，</a:t>
            </a:r>
            <a:r>
              <a:rPr kumimoji="1" lang="en-US" altLang="zh-CN" b="1" dirty="0">
                <a:latin typeface="Times New Roman" pitchFamily="18" charset="0"/>
              </a:rPr>
              <a:t>40H</a:t>
            </a:r>
            <a:r>
              <a:rPr kumimoji="1" lang="zh-CN" altLang="en-US" b="1" dirty="0">
                <a:latin typeface="Times New Roman" pitchFamily="18" charset="0"/>
              </a:rPr>
              <a:t>单元置</a:t>
            </a:r>
            <a:r>
              <a:rPr kumimoji="1" lang="en-US" altLang="zh-CN" b="1" dirty="0">
                <a:latin typeface="Times New Roman" pitchFamily="18" charset="0"/>
              </a:rPr>
              <a:t>00</a:t>
            </a:r>
            <a:r>
              <a:rPr kumimoji="1" lang="zh-CN" altLang="en-US" b="1" dirty="0">
                <a:latin typeface="Times New Roman" pitchFamily="18" charset="0"/>
              </a:rPr>
              <a:t>； </a:t>
            </a:r>
          </a:p>
          <a:p>
            <a:pPr eaLnBrk="0" hangingPunct="0"/>
            <a:r>
              <a:rPr kumimoji="1" lang="en-US" altLang="zh-CN" b="1" dirty="0">
                <a:latin typeface="Times New Roman" pitchFamily="18" charset="0"/>
              </a:rPr>
              <a:t>30H</a:t>
            </a:r>
            <a:r>
              <a:rPr kumimoji="1" lang="zh-CN" altLang="en-US" b="1" dirty="0">
                <a:latin typeface="Times New Roman" pitchFamily="18" charset="0"/>
              </a:rPr>
              <a:t>单元内容</a:t>
            </a:r>
            <a:r>
              <a:rPr kumimoji="1" lang="en-US" altLang="zh-CN" b="1" dirty="0">
                <a:latin typeface="Times New Roman" pitchFamily="18" charset="0"/>
              </a:rPr>
              <a:t>&lt;0</a:t>
            </a:r>
            <a:r>
              <a:rPr kumimoji="1" lang="zh-CN" altLang="en-US" b="1" dirty="0">
                <a:latin typeface="Times New Roman" pitchFamily="18" charset="0"/>
              </a:rPr>
              <a:t>，</a:t>
            </a:r>
            <a:r>
              <a:rPr kumimoji="1" lang="en-US" altLang="zh-CN" b="1" dirty="0">
                <a:latin typeface="Times New Roman" pitchFamily="18" charset="0"/>
              </a:rPr>
              <a:t>40H</a:t>
            </a:r>
            <a:r>
              <a:rPr kumimoji="1" lang="zh-CN" altLang="en-US" b="1" dirty="0">
                <a:latin typeface="Times New Roman" pitchFamily="18" charset="0"/>
              </a:rPr>
              <a:t>单元置</a:t>
            </a:r>
            <a:r>
              <a:rPr kumimoji="1" lang="en-US" altLang="zh-CN" b="1" dirty="0">
                <a:latin typeface="Times New Roman" pitchFamily="18" charset="0"/>
              </a:rPr>
              <a:t>FFH</a:t>
            </a:r>
            <a:r>
              <a:rPr kumimoji="1" lang="zh-CN" altLang="en-US" b="1" dirty="0">
                <a:latin typeface="Times New Roman" pitchFamily="18" charset="0"/>
              </a:rPr>
              <a:t>； </a:t>
            </a:r>
            <a:r>
              <a:rPr kumimoji="1" lang="en-US" altLang="zh-CN" b="1" dirty="0">
                <a:latin typeface="Times New Roman" pitchFamily="18" charset="0"/>
              </a:rPr>
              <a:t>30H</a:t>
            </a:r>
            <a:r>
              <a:rPr kumimoji="1" lang="zh-CN" altLang="en-US" b="1" dirty="0">
                <a:latin typeface="Times New Roman" pitchFamily="18" charset="0"/>
              </a:rPr>
              <a:t>单元内容等于</a:t>
            </a:r>
            <a:r>
              <a:rPr kumimoji="1" lang="en-US" altLang="zh-CN" b="1" dirty="0">
                <a:latin typeface="Times New Roman" pitchFamily="18" charset="0"/>
              </a:rPr>
              <a:t>0</a:t>
            </a:r>
            <a:r>
              <a:rPr kumimoji="1" lang="zh-CN" altLang="en-US" b="1" dirty="0">
                <a:latin typeface="Times New Roman" pitchFamily="18" charset="0"/>
              </a:rPr>
              <a:t>，</a:t>
            </a:r>
            <a:r>
              <a:rPr kumimoji="1" lang="en-US" altLang="zh-CN" b="1" dirty="0">
                <a:latin typeface="Times New Roman" pitchFamily="18" charset="0"/>
              </a:rPr>
              <a:t>40H</a:t>
            </a:r>
            <a:r>
              <a:rPr kumimoji="1" lang="zh-CN" altLang="en-US" b="1" dirty="0">
                <a:latin typeface="Times New Roman" pitchFamily="18" charset="0"/>
              </a:rPr>
              <a:t>单元置</a:t>
            </a:r>
            <a:r>
              <a:rPr kumimoji="1" lang="en-US" altLang="zh-CN" b="1" dirty="0">
                <a:latin typeface="Times New Roman" pitchFamily="18" charset="0"/>
              </a:rPr>
              <a:t>1</a:t>
            </a:r>
            <a:r>
              <a:rPr kumimoji="1" lang="zh-CN" altLang="en-US" b="1" dirty="0">
                <a:latin typeface="Times New Roman" pitchFamily="18" charset="0"/>
              </a:rPr>
              <a:t>；</a:t>
            </a:r>
          </a:p>
        </p:txBody>
      </p:sp>
      <p:grpSp>
        <p:nvGrpSpPr>
          <p:cNvPr id="71685" name="Group 35"/>
          <p:cNvGrpSpPr>
            <a:grpSpLocks/>
          </p:cNvGrpSpPr>
          <p:nvPr/>
        </p:nvGrpSpPr>
        <p:grpSpPr bwMode="auto">
          <a:xfrm>
            <a:off x="237666" y="1648160"/>
            <a:ext cx="6184900" cy="4511675"/>
            <a:chOff x="1104" y="717"/>
            <a:chExt cx="3896" cy="2842"/>
          </a:xfrm>
        </p:grpSpPr>
        <p:sp>
          <p:nvSpPr>
            <p:cNvPr id="71690" name="Text Box 12"/>
            <p:cNvSpPr txBox="1">
              <a:spLocks noChangeArrowheads="1"/>
            </p:cNvSpPr>
            <p:nvPr/>
          </p:nvSpPr>
          <p:spPr bwMode="auto">
            <a:xfrm>
              <a:off x="1104" y="1872"/>
              <a:ext cx="624" cy="269"/>
            </a:xfrm>
            <a:prstGeom prst="rect">
              <a:avLst/>
            </a:prstGeom>
            <a:noFill/>
            <a:ln w="12700" cap="sq">
              <a:noFill/>
              <a:miter lim="800000"/>
              <a:headEnd type="none" w="sm" len="sm"/>
              <a:tailEnd type="none" w="sm" len="sm"/>
            </a:ln>
          </p:spPr>
          <p:txBody>
            <a:bodyPr>
              <a:spAutoFit/>
            </a:bodyPr>
            <a:lstStyle/>
            <a:p>
              <a:pPr eaLnBrk="0" hangingPunct="0"/>
              <a:endParaRPr kumimoji="1" lang="zh-CN" altLang="zh-CN" sz="2200" b="1">
                <a:solidFill>
                  <a:schemeClr val="bg2"/>
                </a:solidFill>
                <a:latin typeface="Times New Roman" pitchFamily="18" charset="0"/>
              </a:endParaRPr>
            </a:p>
          </p:txBody>
        </p:sp>
        <p:sp>
          <p:nvSpPr>
            <p:cNvPr id="71691" name="AutoShape 13"/>
            <p:cNvSpPr>
              <a:spLocks noChangeArrowheads="1"/>
            </p:cNvSpPr>
            <p:nvPr/>
          </p:nvSpPr>
          <p:spPr bwMode="auto">
            <a:xfrm>
              <a:off x="1108" y="1220"/>
              <a:ext cx="1627" cy="489"/>
            </a:xfrm>
            <a:prstGeom prst="flowChartDecision">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en-US" altLang="zh-CN" sz="2200" b="1">
                  <a:solidFill>
                    <a:srgbClr val="CCFFFF"/>
                  </a:solidFill>
                  <a:latin typeface="Times New Roman" pitchFamily="18" charset="0"/>
                </a:rPr>
                <a:t>(30H)=0 ?</a:t>
              </a:r>
            </a:p>
          </p:txBody>
        </p:sp>
        <p:sp>
          <p:nvSpPr>
            <p:cNvPr id="71692" name="AutoShape 14"/>
            <p:cNvSpPr>
              <a:spLocks noChangeArrowheads="1"/>
            </p:cNvSpPr>
            <p:nvPr/>
          </p:nvSpPr>
          <p:spPr bwMode="auto">
            <a:xfrm>
              <a:off x="1550" y="2021"/>
              <a:ext cx="743" cy="277"/>
            </a:xfrm>
            <a:prstGeom prst="flowChartProcess">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en-US" altLang="zh-CN" sz="2200" b="1">
                  <a:solidFill>
                    <a:srgbClr val="CCFFFF"/>
                  </a:solidFill>
                  <a:latin typeface="Times New Roman" pitchFamily="18" charset="0"/>
                </a:rPr>
                <a:t>(40H)=1</a:t>
              </a:r>
            </a:p>
          </p:txBody>
        </p:sp>
        <p:sp>
          <p:nvSpPr>
            <p:cNvPr id="71693" name="AutoShape 15"/>
            <p:cNvSpPr>
              <a:spLocks noChangeArrowheads="1"/>
            </p:cNvSpPr>
            <p:nvPr/>
          </p:nvSpPr>
          <p:spPr bwMode="auto">
            <a:xfrm>
              <a:off x="2784" y="2544"/>
              <a:ext cx="831" cy="277"/>
            </a:xfrm>
            <a:prstGeom prst="flowChartProcess">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en-US" altLang="zh-CN" sz="2200" b="1">
                  <a:solidFill>
                    <a:srgbClr val="CCFFFF"/>
                  </a:solidFill>
                  <a:latin typeface="Times New Roman" pitchFamily="18" charset="0"/>
                </a:rPr>
                <a:t>(40H)=00</a:t>
              </a:r>
            </a:p>
          </p:txBody>
        </p:sp>
        <p:sp>
          <p:nvSpPr>
            <p:cNvPr id="71694" name="AutoShape 16"/>
            <p:cNvSpPr>
              <a:spLocks noChangeArrowheads="1"/>
            </p:cNvSpPr>
            <p:nvPr/>
          </p:nvSpPr>
          <p:spPr bwMode="auto">
            <a:xfrm>
              <a:off x="2640" y="1872"/>
              <a:ext cx="1272" cy="489"/>
            </a:xfrm>
            <a:prstGeom prst="flowChartDecision">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en-US" altLang="zh-CN" sz="2200" b="1">
                  <a:solidFill>
                    <a:srgbClr val="CCFFFF"/>
                  </a:solidFill>
                  <a:latin typeface="Times New Roman" pitchFamily="18" charset="0"/>
                </a:rPr>
                <a:t>CY=1 ?</a:t>
              </a:r>
            </a:p>
          </p:txBody>
        </p:sp>
        <p:sp>
          <p:nvSpPr>
            <p:cNvPr id="71695" name="AutoShape 17"/>
            <p:cNvSpPr>
              <a:spLocks noChangeArrowheads="1"/>
            </p:cNvSpPr>
            <p:nvPr/>
          </p:nvSpPr>
          <p:spPr bwMode="auto">
            <a:xfrm>
              <a:off x="3992" y="2544"/>
              <a:ext cx="1008" cy="277"/>
            </a:xfrm>
            <a:prstGeom prst="flowChartProcess">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en-US" altLang="zh-CN" sz="2200" b="1">
                  <a:solidFill>
                    <a:srgbClr val="CCFFFF"/>
                  </a:solidFill>
                  <a:latin typeface="Times New Roman" pitchFamily="18" charset="0"/>
                </a:rPr>
                <a:t>(40H)=FFH</a:t>
              </a:r>
            </a:p>
          </p:txBody>
        </p:sp>
        <p:sp>
          <p:nvSpPr>
            <p:cNvPr id="71696" name="Line 18"/>
            <p:cNvSpPr>
              <a:spLocks noChangeShapeType="1"/>
            </p:cNvSpPr>
            <p:nvPr/>
          </p:nvSpPr>
          <p:spPr bwMode="auto">
            <a:xfrm>
              <a:off x="1920" y="1728"/>
              <a:ext cx="0" cy="288"/>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697" name="Line 19"/>
            <p:cNvSpPr>
              <a:spLocks noChangeShapeType="1"/>
            </p:cNvSpPr>
            <p:nvPr/>
          </p:nvSpPr>
          <p:spPr bwMode="auto">
            <a:xfrm>
              <a:off x="2688" y="1440"/>
              <a:ext cx="576" cy="0"/>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698" name="Line 20"/>
            <p:cNvSpPr>
              <a:spLocks noChangeShapeType="1"/>
            </p:cNvSpPr>
            <p:nvPr/>
          </p:nvSpPr>
          <p:spPr bwMode="auto">
            <a:xfrm>
              <a:off x="3264" y="1440"/>
              <a:ext cx="0" cy="432"/>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699" name="Line 21"/>
            <p:cNvSpPr>
              <a:spLocks noChangeShapeType="1"/>
            </p:cNvSpPr>
            <p:nvPr/>
          </p:nvSpPr>
          <p:spPr bwMode="auto">
            <a:xfrm>
              <a:off x="3264" y="2352"/>
              <a:ext cx="0" cy="192"/>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700" name="Line 22"/>
            <p:cNvSpPr>
              <a:spLocks noChangeShapeType="1"/>
            </p:cNvSpPr>
            <p:nvPr/>
          </p:nvSpPr>
          <p:spPr bwMode="auto">
            <a:xfrm>
              <a:off x="3888" y="2112"/>
              <a:ext cx="624" cy="0"/>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701" name="Line 23"/>
            <p:cNvSpPr>
              <a:spLocks noChangeShapeType="1"/>
            </p:cNvSpPr>
            <p:nvPr/>
          </p:nvSpPr>
          <p:spPr bwMode="auto">
            <a:xfrm>
              <a:off x="4512" y="2112"/>
              <a:ext cx="0" cy="432"/>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702" name="AutoShape 24"/>
            <p:cNvSpPr>
              <a:spLocks noChangeArrowheads="1"/>
            </p:cNvSpPr>
            <p:nvPr/>
          </p:nvSpPr>
          <p:spPr bwMode="auto">
            <a:xfrm>
              <a:off x="1648" y="717"/>
              <a:ext cx="496" cy="295"/>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zh-CN" altLang="en-US" sz="2200" b="1">
                  <a:solidFill>
                    <a:srgbClr val="CCFFFF"/>
                  </a:solidFill>
                  <a:latin typeface="Times New Roman" pitchFamily="18" charset="0"/>
                </a:rPr>
                <a:t>开始</a:t>
              </a:r>
            </a:p>
          </p:txBody>
        </p:sp>
        <p:sp>
          <p:nvSpPr>
            <p:cNvPr id="71703" name="Line 25"/>
            <p:cNvSpPr>
              <a:spLocks noChangeShapeType="1"/>
            </p:cNvSpPr>
            <p:nvPr/>
          </p:nvSpPr>
          <p:spPr bwMode="auto">
            <a:xfrm>
              <a:off x="1920" y="1008"/>
              <a:ext cx="0" cy="192"/>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704" name="AutoShape 26"/>
            <p:cNvSpPr>
              <a:spLocks noChangeArrowheads="1"/>
            </p:cNvSpPr>
            <p:nvPr/>
          </p:nvSpPr>
          <p:spPr bwMode="auto">
            <a:xfrm>
              <a:off x="1680" y="3264"/>
              <a:ext cx="496" cy="295"/>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zh-CN" altLang="en-US" sz="2200" b="1">
                  <a:solidFill>
                    <a:srgbClr val="CCFFFF"/>
                  </a:solidFill>
                  <a:latin typeface="Times New Roman" pitchFamily="18" charset="0"/>
                </a:rPr>
                <a:t>结束</a:t>
              </a:r>
            </a:p>
          </p:txBody>
        </p:sp>
        <p:sp>
          <p:nvSpPr>
            <p:cNvPr id="71705" name="Line 27"/>
            <p:cNvSpPr>
              <a:spLocks noChangeShapeType="1"/>
            </p:cNvSpPr>
            <p:nvPr/>
          </p:nvSpPr>
          <p:spPr bwMode="auto">
            <a:xfrm>
              <a:off x="1920" y="2304"/>
              <a:ext cx="0" cy="912"/>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706" name="Line 28"/>
            <p:cNvSpPr>
              <a:spLocks noChangeShapeType="1"/>
            </p:cNvSpPr>
            <p:nvPr/>
          </p:nvSpPr>
          <p:spPr bwMode="auto">
            <a:xfrm>
              <a:off x="3264" y="2832"/>
              <a:ext cx="0" cy="1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71707" name="Line 29"/>
            <p:cNvSpPr>
              <a:spLocks noChangeShapeType="1"/>
            </p:cNvSpPr>
            <p:nvPr/>
          </p:nvSpPr>
          <p:spPr bwMode="auto">
            <a:xfrm>
              <a:off x="4512" y="2832"/>
              <a:ext cx="0" cy="1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71708" name="Line 30"/>
            <p:cNvSpPr>
              <a:spLocks noChangeShapeType="1"/>
            </p:cNvSpPr>
            <p:nvPr/>
          </p:nvSpPr>
          <p:spPr bwMode="auto">
            <a:xfrm flipH="1">
              <a:off x="1920" y="2976"/>
              <a:ext cx="2592" cy="0"/>
            </a:xfrm>
            <a:prstGeom prst="line">
              <a:avLst/>
            </a:prstGeom>
            <a:noFill/>
            <a:ln w="12700" cap="sq">
              <a:solidFill>
                <a:schemeClr val="tx1"/>
              </a:solidFill>
              <a:round/>
              <a:headEnd type="none" w="sm" len="sm"/>
              <a:tailEnd type="triangle" w="sm" len="sm"/>
            </a:ln>
          </p:spPr>
          <p:txBody>
            <a:bodyPr anchor="ctr">
              <a:spAutoFit/>
            </a:bodyPr>
            <a:lstStyle/>
            <a:p>
              <a:endParaRPr lang="zh-CN" altLang="en-US"/>
            </a:p>
          </p:txBody>
        </p:sp>
        <p:sp>
          <p:nvSpPr>
            <p:cNvPr id="71709" name="Text Box 31"/>
            <p:cNvSpPr txBox="1">
              <a:spLocks noChangeArrowheads="1"/>
            </p:cNvSpPr>
            <p:nvPr/>
          </p:nvSpPr>
          <p:spPr bwMode="auto">
            <a:xfrm>
              <a:off x="1895" y="1673"/>
              <a:ext cx="243"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latin typeface="Times New Roman" pitchFamily="18" charset="0"/>
                </a:rPr>
                <a:t>Y</a:t>
              </a:r>
            </a:p>
          </p:txBody>
        </p:sp>
        <p:sp>
          <p:nvSpPr>
            <p:cNvPr id="71710" name="Text Box 32"/>
            <p:cNvSpPr txBox="1">
              <a:spLocks noChangeArrowheads="1"/>
            </p:cNvSpPr>
            <p:nvPr/>
          </p:nvSpPr>
          <p:spPr bwMode="auto">
            <a:xfrm>
              <a:off x="2736" y="1200"/>
              <a:ext cx="243"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latin typeface="Times New Roman" pitchFamily="18" charset="0"/>
                </a:rPr>
                <a:t>N</a:t>
              </a:r>
            </a:p>
          </p:txBody>
        </p:sp>
        <p:sp>
          <p:nvSpPr>
            <p:cNvPr id="71711" name="Text Box 33"/>
            <p:cNvSpPr txBox="1">
              <a:spLocks noChangeArrowheads="1"/>
            </p:cNvSpPr>
            <p:nvPr/>
          </p:nvSpPr>
          <p:spPr bwMode="auto">
            <a:xfrm>
              <a:off x="3888" y="1824"/>
              <a:ext cx="243" cy="269"/>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200" b="1">
                  <a:latin typeface="Times New Roman" pitchFamily="18" charset="0"/>
                </a:rPr>
                <a:t>Y</a:t>
              </a:r>
            </a:p>
          </p:txBody>
        </p:sp>
        <p:sp>
          <p:nvSpPr>
            <p:cNvPr id="71712" name="Text Box 34"/>
            <p:cNvSpPr txBox="1">
              <a:spLocks noChangeArrowheads="1"/>
            </p:cNvSpPr>
            <p:nvPr/>
          </p:nvSpPr>
          <p:spPr bwMode="auto">
            <a:xfrm flipV="1">
              <a:off x="3360" y="2256"/>
              <a:ext cx="243" cy="269"/>
            </a:xfrm>
            <a:prstGeom prst="rect">
              <a:avLst/>
            </a:prstGeom>
            <a:noFill/>
            <a:ln w="12700" cap="sq">
              <a:noFill/>
              <a:miter lim="800000"/>
              <a:headEnd type="none" w="sm" len="sm"/>
              <a:tailEnd type="none" w="sm" len="sm"/>
            </a:ln>
          </p:spPr>
          <p:txBody>
            <a:bodyPr>
              <a:spAutoFit/>
            </a:bodyPr>
            <a:lstStyle/>
            <a:p>
              <a:pPr algn="ctr" eaLnBrk="0" hangingPunct="0"/>
              <a:r>
                <a:rPr kumimoji="1" lang="en-US" altLang="zh-CN" sz="2200" b="1">
                  <a:latin typeface="Times New Roman" pitchFamily="18" charset="0"/>
                </a:rPr>
                <a:t>N</a:t>
              </a:r>
            </a:p>
          </p:txBody>
        </p:sp>
      </p:grpSp>
      <p:sp>
        <p:nvSpPr>
          <p:cNvPr id="71686" name="Text Box 36"/>
          <p:cNvSpPr txBox="1">
            <a:spLocks noChangeArrowheads="1"/>
          </p:cNvSpPr>
          <p:nvPr/>
        </p:nvSpPr>
        <p:spPr bwMode="auto">
          <a:xfrm>
            <a:off x="5725464" y="1658224"/>
            <a:ext cx="3313113" cy="2305050"/>
          </a:xfrm>
          <a:prstGeom prst="rect">
            <a:avLst/>
          </a:prstGeom>
          <a:noFill/>
          <a:ln w="12700" cap="sq">
            <a:solidFill>
              <a:schemeClr val="tx1"/>
            </a:solidFill>
            <a:miter lim="800000"/>
            <a:headEnd type="none" w="sm" len="sm"/>
            <a:tailEnd type="none" w="sm" len="sm"/>
          </a:ln>
        </p:spPr>
        <p:txBody>
          <a:bodyPr wrap="none">
            <a:spAutoFit/>
          </a:bodyPr>
          <a:lstStyle/>
          <a:p>
            <a:pPr eaLnBrk="0" hangingPunct="0"/>
            <a:r>
              <a:rPr kumimoji="1" lang="en-US" altLang="zh-CN" sz="1600" b="1" dirty="0">
                <a:solidFill>
                  <a:srgbClr val="3333FF"/>
                </a:solidFill>
                <a:latin typeface="Times New Roman" pitchFamily="18" charset="0"/>
              </a:rPr>
              <a:t>	</a:t>
            </a:r>
            <a:r>
              <a:rPr kumimoji="1" lang="en-US" altLang="zh-CN" sz="1600" b="1" dirty="0">
                <a:solidFill>
                  <a:srgbClr val="FF0000"/>
                </a:solidFill>
                <a:latin typeface="Times New Roman" pitchFamily="18" charset="0"/>
              </a:rPr>
              <a:t>CJNE</a:t>
            </a:r>
            <a:r>
              <a:rPr kumimoji="1" lang="en-US" altLang="zh-CN" sz="1600" b="1" dirty="0">
                <a:solidFill>
                  <a:srgbClr val="3333FF"/>
                </a:solidFill>
                <a:latin typeface="Times New Roman" pitchFamily="18" charset="0"/>
              </a:rPr>
              <a:t>  	30H,#00H,LP1</a:t>
            </a:r>
          </a:p>
          <a:p>
            <a:pPr eaLnBrk="0" hangingPunct="0"/>
            <a:r>
              <a:rPr kumimoji="1" lang="en-US" altLang="zh-CN" sz="1600" b="1" dirty="0">
                <a:solidFill>
                  <a:srgbClr val="3333FF"/>
                </a:solidFill>
                <a:latin typeface="Times New Roman" pitchFamily="18" charset="0"/>
              </a:rPr>
              <a:t>	MOV	40H,#01H</a:t>
            </a:r>
          </a:p>
          <a:p>
            <a:pPr eaLnBrk="0" hangingPunct="0"/>
            <a:r>
              <a:rPr kumimoji="1" lang="en-US" altLang="zh-CN" sz="1600" b="1" dirty="0">
                <a:solidFill>
                  <a:srgbClr val="3333FF"/>
                </a:solidFill>
                <a:latin typeface="Times New Roman" pitchFamily="18" charset="0"/>
              </a:rPr>
              <a:t>	SJMP	LP2</a:t>
            </a:r>
          </a:p>
          <a:p>
            <a:pPr eaLnBrk="0" hangingPunct="0"/>
            <a:r>
              <a:rPr kumimoji="1" lang="en-US" altLang="zh-CN" sz="1600" b="1" dirty="0">
                <a:solidFill>
                  <a:srgbClr val="3333FF"/>
                </a:solidFill>
                <a:latin typeface="Times New Roman" pitchFamily="18" charset="0"/>
              </a:rPr>
              <a:t>LP1:	</a:t>
            </a:r>
            <a:r>
              <a:rPr kumimoji="1" lang="en-US" altLang="zh-CN" sz="1600" b="1" dirty="0">
                <a:solidFill>
                  <a:srgbClr val="FF0000"/>
                </a:solidFill>
                <a:latin typeface="Times New Roman" pitchFamily="18" charset="0"/>
              </a:rPr>
              <a:t>JC</a:t>
            </a:r>
            <a:r>
              <a:rPr kumimoji="1" lang="en-US" altLang="zh-CN" sz="1600" b="1" dirty="0">
                <a:solidFill>
                  <a:srgbClr val="3333FF"/>
                </a:solidFill>
                <a:latin typeface="Times New Roman" pitchFamily="18" charset="0"/>
              </a:rPr>
              <a:t>	LP3</a:t>
            </a:r>
          </a:p>
          <a:p>
            <a:pPr eaLnBrk="0" hangingPunct="0"/>
            <a:r>
              <a:rPr kumimoji="1" lang="en-US" altLang="zh-CN" sz="1600" b="1" dirty="0">
                <a:solidFill>
                  <a:srgbClr val="3333FF"/>
                </a:solidFill>
                <a:latin typeface="Times New Roman" pitchFamily="18" charset="0"/>
              </a:rPr>
              <a:t>	MOV	40H,#00H</a:t>
            </a:r>
          </a:p>
          <a:p>
            <a:pPr eaLnBrk="0" hangingPunct="0"/>
            <a:r>
              <a:rPr kumimoji="1" lang="en-US" altLang="zh-CN" sz="1600" b="1" dirty="0">
                <a:solidFill>
                  <a:srgbClr val="3333FF"/>
                </a:solidFill>
                <a:latin typeface="Times New Roman" pitchFamily="18" charset="0"/>
              </a:rPr>
              <a:t>	SJMP	LP2</a:t>
            </a:r>
          </a:p>
          <a:p>
            <a:pPr eaLnBrk="0" hangingPunct="0"/>
            <a:r>
              <a:rPr kumimoji="1" lang="en-US" altLang="zh-CN" sz="1600" b="1" dirty="0">
                <a:solidFill>
                  <a:srgbClr val="3333FF"/>
                </a:solidFill>
                <a:latin typeface="Times New Roman" pitchFamily="18" charset="0"/>
              </a:rPr>
              <a:t>LP3:	MOV	40H,#0FFH</a:t>
            </a:r>
          </a:p>
          <a:p>
            <a:pPr eaLnBrk="0" hangingPunct="0"/>
            <a:r>
              <a:rPr kumimoji="1" lang="en-US" altLang="zh-CN" sz="1600" b="1" dirty="0">
                <a:solidFill>
                  <a:srgbClr val="3333FF"/>
                </a:solidFill>
                <a:latin typeface="Times New Roman" pitchFamily="18" charset="0"/>
              </a:rPr>
              <a:t>LP2:	SJMP	$</a:t>
            </a:r>
          </a:p>
          <a:p>
            <a:pPr eaLnBrk="0" hangingPunct="0"/>
            <a:endParaRPr kumimoji="1" lang="en-US" altLang="zh-CN" sz="1600" b="1" dirty="0">
              <a:solidFill>
                <a:srgbClr val="3333FF"/>
              </a:solidFill>
              <a:latin typeface="Times New Roman" pitchFamily="18" charset="0"/>
            </a:endParaRPr>
          </a:p>
        </p:txBody>
      </p:sp>
      <p:sp>
        <p:nvSpPr>
          <p:cNvPr id="71687" name="Text Box 37"/>
          <p:cNvSpPr txBox="1">
            <a:spLocks noChangeArrowheads="1"/>
          </p:cNvSpPr>
          <p:nvPr/>
        </p:nvSpPr>
        <p:spPr bwMode="auto">
          <a:xfrm>
            <a:off x="3046746" y="3232822"/>
            <a:ext cx="544513" cy="33655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1600" b="1" dirty="0">
                <a:solidFill>
                  <a:schemeClr val="hlink"/>
                </a:solidFill>
                <a:latin typeface="Times New Roman" pitchFamily="18" charset="0"/>
              </a:rPr>
              <a:t>LP1</a:t>
            </a:r>
          </a:p>
        </p:txBody>
      </p:sp>
      <p:sp>
        <p:nvSpPr>
          <p:cNvPr id="71688" name="Text Box 38"/>
          <p:cNvSpPr txBox="1">
            <a:spLocks noChangeArrowheads="1"/>
          </p:cNvSpPr>
          <p:nvPr/>
        </p:nvSpPr>
        <p:spPr bwMode="auto">
          <a:xfrm>
            <a:off x="5622466" y="4254792"/>
            <a:ext cx="544513" cy="33655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1600" b="1" dirty="0">
                <a:solidFill>
                  <a:schemeClr val="hlink"/>
                </a:solidFill>
                <a:latin typeface="Times New Roman" pitchFamily="18" charset="0"/>
              </a:rPr>
              <a:t>LP3</a:t>
            </a:r>
          </a:p>
        </p:txBody>
      </p:sp>
      <p:sp>
        <p:nvSpPr>
          <p:cNvPr id="71689" name="Text Box 39"/>
          <p:cNvSpPr txBox="1">
            <a:spLocks noChangeArrowheads="1"/>
          </p:cNvSpPr>
          <p:nvPr/>
        </p:nvSpPr>
        <p:spPr bwMode="auto">
          <a:xfrm>
            <a:off x="1533066" y="5389730"/>
            <a:ext cx="544513" cy="33655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1600" b="1" dirty="0">
                <a:solidFill>
                  <a:schemeClr val="hlink"/>
                </a:solidFill>
                <a:latin typeface="Times New Roman" pitchFamily="18" charset="0"/>
              </a:rPr>
              <a:t>LP2</a:t>
            </a:r>
          </a:p>
        </p:txBody>
      </p:sp>
      <p:pic>
        <p:nvPicPr>
          <p:cNvPr id="33" name="Picture 3">
            <a:extLst>
              <a:ext uri="{FF2B5EF4-FFF2-40B4-BE49-F238E27FC236}">
                <a16:creationId xmlns:a16="http://schemas.microsoft.com/office/drawing/2014/main" id="{6EF2316F-8BBE-4B0E-A51A-43C7FFA5A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标题 1">
            <a:extLst>
              <a:ext uri="{FF2B5EF4-FFF2-40B4-BE49-F238E27FC236}">
                <a16:creationId xmlns:a16="http://schemas.microsoft.com/office/drawing/2014/main" id="{CA6100C6-73C1-43CF-83BE-EEF9C5056CFD}"/>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位操作类指令</a:t>
            </a:r>
          </a:p>
        </p:txBody>
      </p:sp>
      <p:pic>
        <p:nvPicPr>
          <p:cNvPr id="35" name="Picture 2" descr="c:\documents and settings\ibm\application data\360se6\User Data\temp\01300000323145123029807175635_s.jpg">
            <a:extLst>
              <a:ext uri="{FF2B5EF4-FFF2-40B4-BE49-F238E27FC236}">
                <a16:creationId xmlns:a16="http://schemas.microsoft.com/office/drawing/2014/main" id="{05F3B50E-4265-49EE-954A-EF66BBFECC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日期占位符 4">
            <a:extLst>
              <a:ext uri="{FF2B5EF4-FFF2-40B4-BE49-F238E27FC236}">
                <a16:creationId xmlns:a16="http://schemas.microsoft.com/office/drawing/2014/main" id="{CC1148F2-B681-46FF-9117-FC02E7EB555E}"/>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37" name="灯片编号占位符 6">
            <a:extLst>
              <a:ext uri="{FF2B5EF4-FFF2-40B4-BE49-F238E27FC236}">
                <a16:creationId xmlns:a16="http://schemas.microsoft.com/office/drawing/2014/main" id="{B21A481E-E0AE-4948-91BF-339A9CB4B128}"/>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136</a:t>
            </a:fld>
            <a:endParaRPr lang="en-US" altLang="zh-CN" dirty="0">
              <a:ea typeface="宋体" charset="-122"/>
            </a:endParaRPr>
          </a:p>
        </p:txBody>
      </p:sp>
    </p:spTree>
  </p:cSld>
  <p:clrMapOvr>
    <a:masterClrMapping/>
  </p:clrMapOvr>
  <p:transition>
    <p:cut thruBlk="1"/>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3.3.6 </a:t>
            </a:r>
            <a:r>
              <a:rPr lang="zh-CN" altLang="en-US" dirty="0">
                <a:solidFill>
                  <a:schemeClr val="bg1"/>
                </a:solidFill>
                <a:latin typeface="黑体" panose="02010609060101010101" pitchFamily="49" charset="-122"/>
                <a:ea typeface="黑体" panose="02010609060101010101" pitchFamily="49" charset="-122"/>
              </a:rPr>
              <a:t>指令系统小结</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操作指令小结</a:t>
            </a:r>
          </a:p>
        </p:txBody>
      </p:sp>
    </p:spTree>
  </p:cSld>
  <p:clrMapOvr>
    <a:masterClrMapping/>
  </p:clrMapOvr>
  <p:transition>
    <p:cut thruBlk="1"/>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xfrm>
            <a:off x="-20935" y="6381750"/>
            <a:ext cx="1981200" cy="476250"/>
          </a:xfrm>
          <a:noFill/>
        </p:spPr>
        <p:txBody>
          <a:bodyPr/>
          <a:lstStyle/>
          <a:p>
            <a:fld id="{22B8FB81-4D71-4A98-8FA5-D11CF119EB81}" type="datetime10">
              <a:rPr lang="zh-CN" altLang="en-US" smtClean="0">
                <a:ea typeface="宋体" charset="-122"/>
              </a:rPr>
              <a:pPr/>
              <a:t>10:24</a:t>
            </a:fld>
            <a:endParaRPr lang="en-US" altLang="zh-CN">
              <a:ea typeface="宋体" charset="-122"/>
            </a:endParaRPr>
          </a:p>
        </p:txBody>
      </p:sp>
      <p:sp>
        <p:nvSpPr>
          <p:cNvPr id="21510" name="Rectangle 4"/>
          <p:cNvSpPr>
            <a:spLocks noGrp="1" noChangeArrowheads="1"/>
          </p:cNvSpPr>
          <p:nvPr>
            <p:ph type="title"/>
          </p:nvPr>
        </p:nvSpPr>
        <p:spPr>
          <a:xfrm>
            <a:off x="635301" y="1546508"/>
            <a:ext cx="1721228" cy="470941"/>
          </a:xfrm>
          <a:noFill/>
          <a:ln w="9525">
            <a:noFill/>
            <a:miter lim="800000"/>
            <a:headEnd/>
            <a:tailEnd/>
          </a:ln>
        </p:spPr>
        <p:txBody>
          <a:bodyPr vert="horz" wrap="square" lIns="91440" tIns="45720" rIns="91440" bIns="45720" numCol="1" anchor="b" anchorCtr="0" compatLnSpc="1">
            <a:prstTxWarp prst="textNoShape">
              <a:avLst/>
            </a:prstTxWarp>
          </a:bodyPr>
          <a:lstStyle/>
          <a:p>
            <a:pPr eaLnBrk="1" hangingPunct="1"/>
            <a:r>
              <a:rPr lang="zh-CN" altLang="en-US" sz="2000" b="1" dirty="0">
                <a:solidFill>
                  <a:srgbClr val="FF0000"/>
                </a:solidFill>
              </a:rPr>
              <a:t>单字节指令</a:t>
            </a:r>
          </a:p>
        </p:txBody>
      </p:sp>
      <p:pic>
        <p:nvPicPr>
          <p:cNvPr id="8" name="Picture 2" descr="c:\documents and settings\ibm\application data\360se6\User Data\temp\01300000323145123029807175635_s.jpg">
            <a:extLst>
              <a:ext uri="{FF2B5EF4-FFF2-40B4-BE49-F238E27FC236}">
                <a16:creationId xmlns:a16="http://schemas.microsoft.com/office/drawing/2014/main" id="{7DB18070-8919-4769-8ECA-6717F0D964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33858851-1379-4E3E-9EE3-915942060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5">
            <a:extLst>
              <a:ext uri="{FF2B5EF4-FFF2-40B4-BE49-F238E27FC236}">
                <a16:creationId xmlns:a16="http://schemas.microsoft.com/office/drawing/2014/main" id="{159562C1-D55C-44D4-B402-86A3FBEFCAF8}"/>
              </a:ext>
            </a:extLst>
          </p:cNvPr>
          <p:cNvSpPr/>
          <p:nvPr/>
        </p:nvSpPr>
        <p:spPr>
          <a:xfrm>
            <a:off x="448509" y="1777973"/>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2" name="Rectangle 2">
            <a:extLst>
              <a:ext uri="{FF2B5EF4-FFF2-40B4-BE49-F238E27FC236}">
                <a16:creationId xmlns:a16="http://schemas.microsoft.com/office/drawing/2014/main" id="{720E840B-B4ED-4C9E-BD8E-A99FB4FD1CCB}"/>
              </a:ext>
            </a:extLst>
          </p:cNvPr>
          <p:cNvSpPr txBox="1">
            <a:spLocks noChangeArrowheads="1"/>
          </p:cNvSpPr>
          <p:nvPr/>
        </p:nvSpPr>
        <p:spPr bwMode="auto">
          <a:xfrm>
            <a:off x="31489" y="2963278"/>
            <a:ext cx="399267" cy="95754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按长度</a:t>
            </a:r>
          </a:p>
        </p:txBody>
      </p:sp>
      <p:sp>
        <p:nvSpPr>
          <p:cNvPr id="24" name="Rectangle 4">
            <a:extLst>
              <a:ext uri="{FF2B5EF4-FFF2-40B4-BE49-F238E27FC236}">
                <a16:creationId xmlns:a16="http://schemas.microsoft.com/office/drawing/2014/main" id="{3361EF06-CB35-4DF6-A52D-0DFE78C20859}"/>
              </a:ext>
            </a:extLst>
          </p:cNvPr>
          <p:cNvSpPr txBox="1">
            <a:spLocks noChangeArrowheads="1"/>
          </p:cNvSpPr>
          <p:nvPr/>
        </p:nvSpPr>
        <p:spPr bwMode="auto">
          <a:xfrm>
            <a:off x="658581" y="301053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双字节指令</a:t>
            </a:r>
          </a:p>
        </p:txBody>
      </p:sp>
      <p:sp>
        <p:nvSpPr>
          <p:cNvPr id="29" name="Rectangle 4">
            <a:extLst>
              <a:ext uri="{FF2B5EF4-FFF2-40B4-BE49-F238E27FC236}">
                <a16:creationId xmlns:a16="http://schemas.microsoft.com/office/drawing/2014/main" id="{890E97E7-0EEB-4F10-A810-F7DCC3DFE08A}"/>
              </a:ext>
            </a:extLst>
          </p:cNvPr>
          <p:cNvSpPr txBox="1">
            <a:spLocks noChangeArrowheads="1"/>
          </p:cNvSpPr>
          <p:nvPr/>
        </p:nvSpPr>
        <p:spPr bwMode="auto">
          <a:xfrm>
            <a:off x="712294" y="4494153"/>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三字节指令</a:t>
            </a:r>
          </a:p>
        </p:txBody>
      </p:sp>
      <p:sp>
        <p:nvSpPr>
          <p:cNvPr id="34" name="标题 1">
            <a:extLst>
              <a:ext uri="{FF2B5EF4-FFF2-40B4-BE49-F238E27FC236}">
                <a16:creationId xmlns:a16="http://schemas.microsoft.com/office/drawing/2014/main" id="{8590A33B-5D99-40F5-965B-657F864B26D7}"/>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小结</a:t>
            </a:r>
          </a:p>
        </p:txBody>
      </p:sp>
      <p:sp>
        <p:nvSpPr>
          <p:cNvPr id="35" name="Rectangle 4">
            <a:extLst>
              <a:ext uri="{FF2B5EF4-FFF2-40B4-BE49-F238E27FC236}">
                <a16:creationId xmlns:a16="http://schemas.microsoft.com/office/drawing/2014/main" id="{43DD571D-1078-408C-AEEA-1198D2ECF9B5}"/>
              </a:ext>
            </a:extLst>
          </p:cNvPr>
          <p:cNvSpPr txBox="1">
            <a:spLocks noChangeArrowheads="1"/>
          </p:cNvSpPr>
          <p:nvPr/>
        </p:nvSpPr>
        <p:spPr bwMode="auto">
          <a:xfrm>
            <a:off x="861817" y="1986802"/>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49</a:t>
            </a:r>
            <a:r>
              <a:rPr lang="zh-CN" altLang="en-US" sz="2400" b="1" kern="0" dirty="0">
                <a:solidFill>
                  <a:srgbClr val="3333FF"/>
                </a:solidFill>
              </a:rPr>
              <a:t>条</a:t>
            </a:r>
          </a:p>
        </p:txBody>
      </p:sp>
      <p:sp>
        <p:nvSpPr>
          <p:cNvPr id="36" name="Rectangle 4">
            <a:extLst>
              <a:ext uri="{FF2B5EF4-FFF2-40B4-BE49-F238E27FC236}">
                <a16:creationId xmlns:a16="http://schemas.microsoft.com/office/drawing/2014/main" id="{303B229A-069E-4BA7-86A8-8AA9387DB6A1}"/>
              </a:ext>
            </a:extLst>
          </p:cNvPr>
          <p:cNvSpPr txBox="1">
            <a:spLocks noChangeArrowheads="1"/>
          </p:cNvSpPr>
          <p:nvPr/>
        </p:nvSpPr>
        <p:spPr bwMode="auto">
          <a:xfrm>
            <a:off x="846015" y="344204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45</a:t>
            </a:r>
            <a:r>
              <a:rPr lang="zh-CN" altLang="en-US" sz="2400" b="1" kern="0" dirty="0">
                <a:solidFill>
                  <a:srgbClr val="3333FF"/>
                </a:solidFill>
              </a:rPr>
              <a:t>条</a:t>
            </a:r>
          </a:p>
        </p:txBody>
      </p:sp>
      <p:sp>
        <p:nvSpPr>
          <p:cNvPr id="37" name="Rectangle 4">
            <a:extLst>
              <a:ext uri="{FF2B5EF4-FFF2-40B4-BE49-F238E27FC236}">
                <a16:creationId xmlns:a16="http://schemas.microsoft.com/office/drawing/2014/main" id="{0A853263-2815-4A53-AD25-BC20FC210783}"/>
              </a:ext>
            </a:extLst>
          </p:cNvPr>
          <p:cNvSpPr txBox="1">
            <a:spLocks noChangeArrowheads="1"/>
          </p:cNvSpPr>
          <p:nvPr/>
        </p:nvSpPr>
        <p:spPr bwMode="auto">
          <a:xfrm>
            <a:off x="861817" y="488781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38" name="Rectangle 4">
            <a:extLst>
              <a:ext uri="{FF2B5EF4-FFF2-40B4-BE49-F238E27FC236}">
                <a16:creationId xmlns:a16="http://schemas.microsoft.com/office/drawing/2014/main" id="{F314D4C5-4111-4B5B-ACFD-B439C8C9A724}"/>
              </a:ext>
            </a:extLst>
          </p:cNvPr>
          <p:cNvSpPr txBox="1">
            <a:spLocks noChangeArrowheads="1"/>
          </p:cNvSpPr>
          <p:nvPr/>
        </p:nvSpPr>
        <p:spPr bwMode="auto">
          <a:xfrm>
            <a:off x="2957220" y="1585074"/>
            <a:ext cx="1721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单周期指令</a:t>
            </a:r>
          </a:p>
        </p:txBody>
      </p:sp>
      <p:sp>
        <p:nvSpPr>
          <p:cNvPr id="40" name="AutoShape 5">
            <a:extLst>
              <a:ext uri="{FF2B5EF4-FFF2-40B4-BE49-F238E27FC236}">
                <a16:creationId xmlns:a16="http://schemas.microsoft.com/office/drawing/2014/main" id="{D1391AE1-4A49-48D6-B327-E4B9D4AA8EA8}"/>
              </a:ext>
            </a:extLst>
          </p:cNvPr>
          <p:cNvSpPr/>
          <p:nvPr/>
        </p:nvSpPr>
        <p:spPr>
          <a:xfrm>
            <a:off x="2811600" y="1760931"/>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41" name="Rectangle 4">
            <a:extLst>
              <a:ext uri="{FF2B5EF4-FFF2-40B4-BE49-F238E27FC236}">
                <a16:creationId xmlns:a16="http://schemas.microsoft.com/office/drawing/2014/main" id="{958A4BE1-6E67-4511-BA75-B2CA4283D90C}"/>
              </a:ext>
            </a:extLst>
          </p:cNvPr>
          <p:cNvSpPr txBox="1">
            <a:spLocks noChangeArrowheads="1"/>
          </p:cNvSpPr>
          <p:nvPr/>
        </p:nvSpPr>
        <p:spPr bwMode="auto">
          <a:xfrm>
            <a:off x="2999866" y="296200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双周期指令</a:t>
            </a:r>
          </a:p>
        </p:txBody>
      </p:sp>
      <p:sp>
        <p:nvSpPr>
          <p:cNvPr id="42" name="Rectangle 4">
            <a:extLst>
              <a:ext uri="{FF2B5EF4-FFF2-40B4-BE49-F238E27FC236}">
                <a16:creationId xmlns:a16="http://schemas.microsoft.com/office/drawing/2014/main" id="{6D337A71-DB56-4DF3-A198-5403D4C27980}"/>
              </a:ext>
            </a:extLst>
          </p:cNvPr>
          <p:cNvSpPr txBox="1">
            <a:spLocks noChangeArrowheads="1"/>
          </p:cNvSpPr>
          <p:nvPr/>
        </p:nvSpPr>
        <p:spPr bwMode="auto">
          <a:xfrm>
            <a:off x="3074140" y="444054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四周期指令</a:t>
            </a:r>
          </a:p>
        </p:txBody>
      </p:sp>
      <p:sp>
        <p:nvSpPr>
          <p:cNvPr id="43" name="Rectangle 4">
            <a:extLst>
              <a:ext uri="{FF2B5EF4-FFF2-40B4-BE49-F238E27FC236}">
                <a16:creationId xmlns:a16="http://schemas.microsoft.com/office/drawing/2014/main" id="{0FA70D20-9C63-40F0-9F56-9BB83626811D}"/>
              </a:ext>
            </a:extLst>
          </p:cNvPr>
          <p:cNvSpPr txBox="1">
            <a:spLocks noChangeArrowheads="1"/>
          </p:cNvSpPr>
          <p:nvPr/>
        </p:nvSpPr>
        <p:spPr bwMode="auto">
          <a:xfrm>
            <a:off x="3181670" y="2019433"/>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64</a:t>
            </a:r>
            <a:r>
              <a:rPr lang="zh-CN" altLang="en-US" sz="2400" b="1" kern="0" dirty="0">
                <a:solidFill>
                  <a:srgbClr val="3333FF"/>
                </a:solidFill>
              </a:rPr>
              <a:t>条</a:t>
            </a:r>
          </a:p>
        </p:txBody>
      </p:sp>
      <p:sp>
        <p:nvSpPr>
          <p:cNvPr id="44" name="Rectangle 4">
            <a:extLst>
              <a:ext uri="{FF2B5EF4-FFF2-40B4-BE49-F238E27FC236}">
                <a16:creationId xmlns:a16="http://schemas.microsoft.com/office/drawing/2014/main" id="{FFAAF8CC-91C3-4E14-9B79-EB909AD03D06}"/>
              </a:ext>
            </a:extLst>
          </p:cNvPr>
          <p:cNvSpPr txBox="1">
            <a:spLocks noChangeArrowheads="1"/>
          </p:cNvSpPr>
          <p:nvPr/>
        </p:nvSpPr>
        <p:spPr bwMode="auto">
          <a:xfrm>
            <a:off x="3168030" y="339335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45</a:t>
            </a:r>
            <a:r>
              <a:rPr lang="zh-CN" altLang="en-US" sz="2400" b="1" kern="0" dirty="0">
                <a:solidFill>
                  <a:srgbClr val="3333FF"/>
                </a:solidFill>
              </a:rPr>
              <a:t>条</a:t>
            </a:r>
          </a:p>
        </p:txBody>
      </p:sp>
      <p:sp>
        <p:nvSpPr>
          <p:cNvPr id="45" name="Rectangle 4">
            <a:extLst>
              <a:ext uri="{FF2B5EF4-FFF2-40B4-BE49-F238E27FC236}">
                <a16:creationId xmlns:a16="http://schemas.microsoft.com/office/drawing/2014/main" id="{F98CF413-ABA1-42F2-9005-900DA7AD8F48}"/>
              </a:ext>
            </a:extLst>
          </p:cNvPr>
          <p:cNvSpPr txBox="1">
            <a:spLocks noChangeArrowheads="1"/>
          </p:cNvSpPr>
          <p:nvPr/>
        </p:nvSpPr>
        <p:spPr bwMode="auto">
          <a:xfrm>
            <a:off x="3181670" y="487189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48" name="Rectangle 2">
            <a:extLst>
              <a:ext uri="{FF2B5EF4-FFF2-40B4-BE49-F238E27FC236}">
                <a16:creationId xmlns:a16="http://schemas.microsoft.com/office/drawing/2014/main" id="{D8D15791-FAAF-4B6A-B9E8-2142E6420507}"/>
              </a:ext>
            </a:extLst>
          </p:cNvPr>
          <p:cNvSpPr txBox="1">
            <a:spLocks noChangeArrowheads="1"/>
          </p:cNvSpPr>
          <p:nvPr/>
        </p:nvSpPr>
        <p:spPr bwMode="auto">
          <a:xfrm>
            <a:off x="2385592" y="2736283"/>
            <a:ext cx="399267" cy="160677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按执行时间</a:t>
            </a:r>
          </a:p>
        </p:txBody>
      </p:sp>
      <p:sp>
        <p:nvSpPr>
          <p:cNvPr id="49" name="Rectangle 4">
            <a:extLst>
              <a:ext uri="{FF2B5EF4-FFF2-40B4-BE49-F238E27FC236}">
                <a16:creationId xmlns:a16="http://schemas.microsoft.com/office/drawing/2014/main" id="{EE59D210-41C7-4801-85EB-5C1FA2E75A79}"/>
              </a:ext>
            </a:extLst>
          </p:cNvPr>
          <p:cNvSpPr txBox="1">
            <a:spLocks noChangeArrowheads="1"/>
          </p:cNvSpPr>
          <p:nvPr/>
        </p:nvSpPr>
        <p:spPr bwMode="auto">
          <a:xfrm>
            <a:off x="5522939" y="1585073"/>
            <a:ext cx="226454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数据传送类</a:t>
            </a:r>
          </a:p>
        </p:txBody>
      </p:sp>
      <p:sp>
        <p:nvSpPr>
          <p:cNvPr id="50" name="AutoShape 5">
            <a:extLst>
              <a:ext uri="{FF2B5EF4-FFF2-40B4-BE49-F238E27FC236}">
                <a16:creationId xmlns:a16="http://schemas.microsoft.com/office/drawing/2014/main" id="{5CDB02A6-AD51-4022-AF6D-19B2C4678FAF}"/>
              </a:ext>
            </a:extLst>
          </p:cNvPr>
          <p:cNvSpPr/>
          <p:nvPr/>
        </p:nvSpPr>
        <p:spPr>
          <a:xfrm>
            <a:off x="5174691" y="1760931"/>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1" name="Rectangle 4">
            <a:extLst>
              <a:ext uri="{FF2B5EF4-FFF2-40B4-BE49-F238E27FC236}">
                <a16:creationId xmlns:a16="http://schemas.microsoft.com/office/drawing/2014/main" id="{3E160E10-063A-449F-B95D-317E87A0A39C}"/>
              </a:ext>
            </a:extLst>
          </p:cNvPr>
          <p:cNvSpPr txBox="1">
            <a:spLocks noChangeArrowheads="1"/>
          </p:cNvSpPr>
          <p:nvPr/>
        </p:nvSpPr>
        <p:spPr bwMode="auto">
          <a:xfrm>
            <a:off x="7172607" y="1633842"/>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28</a:t>
            </a:r>
            <a:r>
              <a:rPr lang="zh-CN" altLang="en-US" sz="2400" b="1" kern="0" dirty="0">
                <a:solidFill>
                  <a:srgbClr val="3333FF"/>
                </a:solidFill>
              </a:rPr>
              <a:t>条</a:t>
            </a:r>
          </a:p>
        </p:txBody>
      </p:sp>
      <p:sp>
        <p:nvSpPr>
          <p:cNvPr id="52" name="Rectangle 4">
            <a:extLst>
              <a:ext uri="{FF2B5EF4-FFF2-40B4-BE49-F238E27FC236}">
                <a16:creationId xmlns:a16="http://schemas.microsoft.com/office/drawing/2014/main" id="{FEFEDE57-1612-401A-B546-2F0C08C93DD8}"/>
              </a:ext>
            </a:extLst>
          </p:cNvPr>
          <p:cNvSpPr txBox="1">
            <a:spLocks noChangeArrowheads="1"/>
          </p:cNvSpPr>
          <p:nvPr/>
        </p:nvSpPr>
        <p:spPr bwMode="auto">
          <a:xfrm>
            <a:off x="7211257" y="2372211"/>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24</a:t>
            </a:r>
            <a:r>
              <a:rPr lang="zh-CN" altLang="en-US" sz="2400" b="1" kern="0" dirty="0">
                <a:solidFill>
                  <a:srgbClr val="3333FF"/>
                </a:solidFill>
              </a:rPr>
              <a:t>条</a:t>
            </a:r>
          </a:p>
        </p:txBody>
      </p:sp>
      <p:sp>
        <p:nvSpPr>
          <p:cNvPr id="54" name="Rectangle 2">
            <a:extLst>
              <a:ext uri="{FF2B5EF4-FFF2-40B4-BE49-F238E27FC236}">
                <a16:creationId xmlns:a16="http://schemas.microsoft.com/office/drawing/2014/main" id="{61F42870-003F-4015-807D-F6B4B76790ED}"/>
              </a:ext>
            </a:extLst>
          </p:cNvPr>
          <p:cNvSpPr txBox="1">
            <a:spLocks noChangeArrowheads="1"/>
          </p:cNvSpPr>
          <p:nvPr/>
        </p:nvSpPr>
        <p:spPr bwMode="auto">
          <a:xfrm>
            <a:off x="4725076" y="2980784"/>
            <a:ext cx="399267" cy="95094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按功能</a:t>
            </a:r>
          </a:p>
        </p:txBody>
      </p:sp>
      <p:sp>
        <p:nvSpPr>
          <p:cNvPr id="55" name="灯片编号占位符 5">
            <a:extLst>
              <a:ext uri="{FF2B5EF4-FFF2-40B4-BE49-F238E27FC236}">
                <a16:creationId xmlns:a16="http://schemas.microsoft.com/office/drawing/2014/main" id="{3B723012-2CCD-40D3-9EDB-9D6AAD5DE3BC}"/>
              </a:ext>
            </a:extLst>
          </p:cNvPr>
          <p:cNvSpPr>
            <a:spLocks noGrp="1"/>
          </p:cNvSpPr>
          <p:nvPr>
            <p:ph type="sldNum" sz="quarter" idx="12"/>
          </p:nvPr>
        </p:nvSpPr>
        <p:spPr>
          <a:xfrm>
            <a:off x="7181973" y="6379161"/>
            <a:ext cx="1981200" cy="476250"/>
          </a:xfrm>
          <a:noFill/>
        </p:spPr>
        <p:txBody>
          <a:bodyPr/>
          <a:lstStyle/>
          <a:p>
            <a:fld id="{361B6C43-5757-4AE2-A2F3-BAF3E776C444}" type="slidenum">
              <a:rPr lang="en-US" altLang="zh-CN" smtClean="0">
                <a:ea typeface="宋体" charset="-122"/>
              </a:rPr>
              <a:pPr/>
              <a:t>138</a:t>
            </a:fld>
            <a:endParaRPr lang="en-US" altLang="zh-CN" dirty="0">
              <a:ea typeface="宋体" charset="-122"/>
            </a:endParaRPr>
          </a:p>
        </p:txBody>
      </p:sp>
      <p:sp>
        <p:nvSpPr>
          <p:cNvPr id="57" name="Rectangle 4">
            <a:extLst>
              <a:ext uri="{FF2B5EF4-FFF2-40B4-BE49-F238E27FC236}">
                <a16:creationId xmlns:a16="http://schemas.microsoft.com/office/drawing/2014/main" id="{9BC22746-529B-431B-9DC7-003BC4FD054C}"/>
              </a:ext>
            </a:extLst>
          </p:cNvPr>
          <p:cNvSpPr txBox="1">
            <a:spLocks noChangeArrowheads="1"/>
          </p:cNvSpPr>
          <p:nvPr/>
        </p:nvSpPr>
        <p:spPr bwMode="auto">
          <a:xfrm>
            <a:off x="5460131" y="2372211"/>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算数运算类</a:t>
            </a:r>
          </a:p>
        </p:txBody>
      </p:sp>
      <p:sp>
        <p:nvSpPr>
          <p:cNvPr id="58" name="Rectangle 4">
            <a:extLst>
              <a:ext uri="{FF2B5EF4-FFF2-40B4-BE49-F238E27FC236}">
                <a16:creationId xmlns:a16="http://schemas.microsoft.com/office/drawing/2014/main" id="{20BDFCC4-22D8-4F3B-B2DB-25C75BFBBBA2}"/>
              </a:ext>
            </a:extLst>
          </p:cNvPr>
          <p:cNvSpPr txBox="1">
            <a:spLocks noChangeArrowheads="1"/>
          </p:cNvSpPr>
          <p:nvPr/>
        </p:nvSpPr>
        <p:spPr bwMode="auto">
          <a:xfrm>
            <a:off x="5460131" y="3231298"/>
            <a:ext cx="1721842" cy="39540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逻辑操作类</a:t>
            </a:r>
          </a:p>
        </p:txBody>
      </p:sp>
      <p:sp>
        <p:nvSpPr>
          <p:cNvPr id="59" name="Rectangle 4">
            <a:extLst>
              <a:ext uri="{FF2B5EF4-FFF2-40B4-BE49-F238E27FC236}">
                <a16:creationId xmlns:a16="http://schemas.microsoft.com/office/drawing/2014/main" id="{F08D6408-6B9D-4893-9909-A903AD6DBC8A}"/>
              </a:ext>
            </a:extLst>
          </p:cNvPr>
          <p:cNvSpPr txBox="1">
            <a:spLocks noChangeArrowheads="1"/>
          </p:cNvSpPr>
          <p:nvPr/>
        </p:nvSpPr>
        <p:spPr bwMode="auto">
          <a:xfrm>
            <a:off x="7211257" y="315576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25</a:t>
            </a:r>
            <a:r>
              <a:rPr lang="zh-CN" altLang="en-US" sz="2400" b="1" kern="0" dirty="0">
                <a:solidFill>
                  <a:srgbClr val="3333FF"/>
                </a:solidFill>
              </a:rPr>
              <a:t>条</a:t>
            </a:r>
          </a:p>
        </p:txBody>
      </p:sp>
      <p:sp>
        <p:nvSpPr>
          <p:cNvPr id="60" name="Rectangle 4">
            <a:extLst>
              <a:ext uri="{FF2B5EF4-FFF2-40B4-BE49-F238E27FC236}">
                <a16:creationId xmlns:a16="http://schemas.microsoft.com/office/drawing/2014/main" id="{F1DA7F9C-4DDE-4211-80FE-969873885E50}"/>
              </a:ext>
            </a:extLst>
          </p:cNvPr>
          <p:cNvSpPr txBox="1">
            <a:spLocks noChangeArrowheads="1"/>
          </p:cNvSpPr>
          <p:nvPr/>
        </p:nvSpPr>
        <p:spPr bwMode="auto">
          <a:xfrm>
            <a:off x="5450236" y="3966162"/>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控制转移类</a:t>
            </a:r>
          </a:p>
        </p:txBody>
      </p:sp>
      <p:sp>
        <p:nvSpPr>
          <p:cNvPr id="61" name="Rectangle 4">
            <a:extLst>
              <a:ext uri="{FF2B5EF4-FFF2-40B4-BE49-F238E27FC236}">
                <a16:creationId xmlns:a16="http://schemas.microsoft.com/office/drawing/2014/main" id="{75F0808B-C26B-4AA3-BC95-B581C4D7B20C}"/>
              </a:ext>
            </a:extLst>
          </p:cNvPr>
          <p:cNvSpPr txBox="1">
            <a:spLocks noChangeArrowheads="1"/>
          </p:cNvSpPr>
          <p:nvPr/>
        </p:nvSpPr>
        <p:spPr bwMode="auto">
          <a:xfrm>
            <a:off x="7199430" y="396479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62" name="Rectangle 4">
            <a:extLst>
              <a:ext uri="{FF2B5EF4-FFF2-40B4-BE49-F238E27FC236}">
                <a16:creationId xmlns:a16="http://schemas.microsoft.com/office/drawing/2014/main" id="{4001A608-B365-4BF8-943E-9912B210E9A7}"/>
              </a:ext>
            </a:extLst>
          </p:cNvPr>
          <p:cNvSpPr txBox="1">
            <a:spLocks noChangeArrowheads="1"/>
          </p:cNvSpPr>
          <p:nvPr/>
        </p:nvSpPr>
        <p:spPr bwMode="auto">
          <a:xfrm>
            <a:off x="5450765" y="4733487"/>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位操作类</a:t>
            </a:r>
          </a:p>
        </p:txBody>
      </p:sp>
      <p:sp>
        <p:nvSpPr>
          <p:cNvPr id="63" name="Rectangle 4">
            <a:extLst>
              <a:ext uri="{FF2B5EF4-FFF2-40B4-BE49-F238E27FC236}">
                <a16:creationId xmlns:a16="http://schemas.microsoft.com/office/drawing/2014/main" id="{7D5DD1E8-4461-47EB-9586-D640832A27D0}"/>
              </a:ext>
            </a:extLst>
          </p:cNvPr>
          <p:cNvSpPr txBox="1">
            <a:spLocks noChangeArrowheads="1"/>
          </p:cNvSpPr>
          <p:nvPr/>
        </p:nvSpPr>
        <p:spPr bwMode="auto">
          <a:xfrm>
            <a:off x="7199430" y="470316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5" name="矩形 4">
            <a:extLst>
              <a:ext uri="{FF2B5EF4-FFF2-40B4-BE49-F238E27FC236}">
                <a16:creationId xmlns:a16="http://schemas.microsoft.com/office/drawing/2014/main" id="{2CE1E2BC-24BF-4410-B368-100B067320F2}"/>
              </a:ext>
            </a:extLst>
          </p:cNvPr>
          <p:cNvSpPr/>
          <p:nvPr/>
        </p:nvSpPr>
        <p:spPr>
          <a:xfrm>
            <a:off x="2740961" y="5441260"/>
            <a:ext cx="4214615" cy="773802"/>
          </a:xfrm>
          <a:prstGeom prst="rect">
            <a:avLst/>
          </a:prstGeom>
        </p:spPr>
        <p:txBody>
          <a:bodyPr wrap="none">
            <a:spAutoFit/>
          </a:bodyPr>
          <a:lstStyle/>
          <a:p>
            <a:pPr algn="just" eaLnBrk="0" hangingPunct="0">
              <a:lnSpc>
                <a:spcPct val="130000"/>
              </a:lnSpc>
              <a:buFontTx/>
              <a:buChar char="•"/>
            </a:pPr>
            <a:r>
              <a:rPr kumimoji="1" lang="en-US" altLang="zh-CN" b="1" dirty="0">
                <a:latin typeface="Times New Roman" pitchFamily="18" charset="0"/>
              </a:rPr>
              <a:t>89C51/S51</a:t>
            </a:r>
            <a:r>
              <a:rPr kumimoji="1" lang="zh-CN" altLang="en-US" b="1" dirty="0">
                <a:latin typeface="Times New Roman" pitchFamily="18" charset="0"/>
              </a:rPr>
              <a:t>共有</a:t>
            </a:r>
            <a:r>
              <a:rPr kumimoji="1" lang="en-US" altLang="zh-CN" b="1" dirty="0">
                <a:latin typeface="Times New Roman" pitchFamily="18" charset="0"/>
              </a:rPr>
              <a:t>111</a:t>
            </a:r>
            <a:r>
              <a:rPr kumimoji="1" lang="zh-CN" altLang="en-US" b="1" dirty="0">
                <a:latin typeface="Times New Roman" pitchFamily="18" charset="0"/>
              </a:rPr>
              <a:t>指令</a:t>
            </a:r>
            <a:endParaRPr kumimoji="1" lang="en-US" altLang="zh-CN" b="1" dirty="0">
              <a:latin typeface="Times New Roman" pitchFamily="18" charset="0"/>
            </a:endParaRPr>
          </a:p>
          <a:p>
            <a:pPr algn="just" eaLnBrk="0" hangingPunct="0">
              <a:lnSpc>
                <a:spcPct val="130000"/>
              </a:lnSpc>
              <a:buFontTx/>
              <a:buChar char="•"/>
            </a:pPr>
            <a:r>
              <a:rPr kumimoji="1" lang="zh-CN" altLang="en-US" b="1" dirty="0">
                <a:latin typeface="Times New Roman" pitchFamily="18" charset="0"/>
              </a:rPr>
              <a:t>使用汇编语言只要熟悉</a:t>
            </a:r>
            <a:r>
              <a:rPr kumimoji="1" lang="en-US" altLang="zh-CN" b="1" dirty="0">
                <a:solidFill>
                  <a:srgbClr val="3333FF"/>
                </a:solidFill>
                <a:latin typeface="Times New Roman" pitchFamily="18" charset="0"/>
              </a:rPr>
              <a:t>42</a:t>
            </a:r>
            <a:r>
              <a:rPr kumimoji="1" lang="zh-CN" altLang="en-US" b="1" dirty="0">
                <a:solidFill>
                  <a:srgbClr val="3333FF"/>
                </a:solidFill>
                <a:latin typeface="Times New Roman" pitchFamily="18" charset="0"/>
              </a:rPr>
              <a:t>种助记符</a:t>
            </a:r>
            <a:r>
              <a:rPr kumimoji="1" lang="zh-CN" altLang="en-US" b="1" dirty="0">
                <a:latin typeface="Times New Roman" pitchFamily="18" charset="0"/>
              </a:rPr>
              <a:t>即可</a:t>
            </a:r>
            <a:endParaRPr kumimoji="1" lang="en-US" altLang="zh-CN" b="1" dirty="0">
              <a:latin typeface="Times New Roman" pitchFamily="18" charset="0"/>
            </a:endParaRPr>
          </a:p>
        </p:txBody>
      </p:sp>
      <p:sp>
        <p:nvSpPr>
          <p:cNvPr id="64" name="Rectangle 2">
            <a:extLst>
              <a:ext uri="{FF2B5EF4-FFF2-40B4-BE49-F238E27FC236}">
                <a16:creationId xmlns:a16="http://schemas.microsoft.com/office/drawing/2014/main" id="{E132CD9B-87BC-4A60-B8F6-ADD21B86F09D}"/>
              </a:ext>
            </a:extLst>
          </p:cNvPr>
          <p:cNvSpPr txBox="1">
            <a:spLocks noChangeArrowheads="1"/>
          </p:cNvSpPr>
          <p:nvPr/>
        </p:nvSpPr>
        <p:spPr bwMode="auto">
          <a:xfrm>
            <a:off x="35495" y="729018"/>
            <a:ext cx="2350097" cy="641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3200" b="1" kern="0" dirty="0">
                <a:solidFill>
                  <a:srgbClr val="3333FF"/>
                </a:solidFill>
              </a:rPr>
              <a:t>指令分类</a:t>
            </a:r>
          </a:p>
        </p:txBody>
      </p:sp>
    </p:spTree>
  </p:cSld>
  <p:clrMapOvr>
    <a:masterClrMapping/>
  </p:clrMapOvr>
  <p:transition>
    <p:cut thruBlk="1"/>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14785"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7411" name="灯片编号占位符 5"/>
          <p:cNvSpPr>
            <a:spLocks noGrp="1"/>
          </p:cNvSpPr>
          <p:nvPr>
            <p:ph type="sldNum" sz="quarter" idx="12"/>
          </p:nvPr>
        </p:nvSpPr>
        <p:spPr>
          <a:xfrm>
            <a:off x="7162800" y="6391276"/>
            <a:ext cx="1981200" cy="476250"/>
          </a:xfrm>
          <a:noFill/>
        </p:spPr>
        <p:txBody>
          <a:bodyPr/>
          <a:lstStyle/>
          <a:p>
            <a:fld id="{361B6C43-5757-4AE2-A2F3-BAF3E776C444}" type="slidenum">
              <a:rPr lang="en-US" altLang="zh-CN" smtClean="0">
                <a:ea typeface="宋体" charset="-122"/>
              </a:rPr>
              <a:pPr/>
              <a:t>139</a:t>
            </a:fld>
            <a:endParaRPr lang="en-US" altLang="zh-CN" dirty="0">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2970B55A-BB2B-4F1F-BEED-264EBEDD49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713FBD6-A40A-4602-BE15-499376AE0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9917D297-4EBE-47DD-A0BF-CAF2296F6CB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sp>
        <p:nvSpPr>
          <p:cNvPr id="15" name="Rectangle 3">
            <a:extLst>
              <a:ext uri="{FF2B5EF4-FFF2-40B4-BE49-F238E27FC236}">
                <a16:creationId xmlns:a16="http://schemas.microsoft.com/office/drawing/2014/main" id="{5082E5AF-4039-46DA-ADBE-2DF4A1F33F2E}"/>
              </a:ext>
            </a:extLst>
          </p:cNvPr>
          <p:cNvSpPr txBox="1">
            <a:spLocks noChangeArrowheads="1"/>
          </p:cNvSpPr>
          <p:nvPr/>
        </p:nvSpPr>
        <p:spPr bwMode="auto">
          <a:xfrm>
            <a:off x="1094769" y="697214"/>
            <a:ext cx="5045040" cy="43813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eaLnBrk="1" hangingPunct="1">
              <a:lnSpc>
                <a:spcPct val="120000"/>
              </a:lnSpc>
              <a:buFont typeface="Wingdings" pitchFamily="2" charset="2"/>
              <a:buNone/>
            </a:pPr>
            <a:r>
              <a:rPr lang="en-US" altLang="zh-CN" sz="2000" b="1" kern="0" dirty="0">
                <a:solidFill>
                  <a:srgbClr val="996633"/>
                </a:solidFill>
                <a:latin typeface="宋体" charset="-122"/>
              </a:rPr>
              <a:t>1.</a:t>
            </a:r>
            <a:r>
              <a:rPr lang="zh-CN" altLang="en-US" sz="2000" b="1" kern="0" dirty="0">
                <a:solidFill>
                  <a:srgbClr val="996633"/>
                </a:solidFill>
                <a:latin typeface="宋体" charset="-122"/>
              </a:rPr>
              <a:t>以累加器</a:t>
            </a:r>
            <a:r>
              <a:rPr lang="en-US" altLang="zh-CN" sz="2000" b="1" kern="0" dirty="0">
                <a:solidFill>
                  <a:srgbClr val="996633"/>
                </a:solidFill>
                <a:latin typeface="宋体" charset="-122"/>
              </a:rPr>
              <a:t>A</a:t>
            </a:r>
            <a:r>
              <a:rPr lang="zh-CN" altLang="en-US" sz="2000" b="1" kern="0" dirty="0">
                <a:solidFill>
                  <a:srgbClr val="996633"/>
                </a:solidFill>
                <a:latin typeface="宋体" charset="-122"/>
              </a:rPr>
              <a:t>为目的操作数的指令</a:t>
            </a:r>
            <a:r>
              <a:rPr lang="en-US" altLang="zh-CN" sz="2000" b="1" kern="0" dirty="0">
                <a:solidFill>
                  <a:srgbClr val="996633"/>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996633"/>
                </a:solidFill>
                <a:latin typeface="宋体" charset="-122"/>
              </a:rPr>
              <a:t>)</a:t>
            </a:r>
          </a:p>
          <a:p>
            <a:pPr algn="just" eaLnBrk="1" hangingPunct="1">
              <a:lnSpc>
                <a:spcPct val="120000"/>
              </a:lnSpc>
              <a:buFont typeface="Webdings" pitchFamily="18" charset="2"/>
              <a:buNone/>
            </a:pPr>
            <a:r>
              <a:rPr lang="en-US" altLang="zh-CN" sz="2000" b="1" kern="0" dirty="0">
                <a:solidFill>
                  <a:srgbClr val="CC3399"/>
                </a:solidFill>
                <a:latin typeface="宋体" charset="-122"/>
              </a:rPr>
              <a:t>2.</a:t>
            </a:r>
            <a:r>
              <a:rPr lang="zh-CN" altLang="en-US" sz="2000" b="1" kern="0" dirty="0">
                <a:solidFill>
                  <a:srgbClr val="CC3399"/>
                </a:solidFill>
                <a:latin typeface="宋体" charset="-122"/>
              </a:rPr>
              <a:t>以寄存器</a:t>
            </a:r>
            <a:r>
              <a:rPr lang="en-US" altLang="zh-CN" sz="2000" b="1" kern="0" dirty="0">
                <a:solidFill>
                  <a:srgbClr val="CC3399"/>
                </a:solidFill>
                <a:latin typeface="宋体" charset="-122"/>
              </a:rPr>
              <a:t>Rn</a:t>
            </a:r>
            <a:r>
              <a:rPr lang="zh-CN" altLang="en-US" sz="2000" b="1" kern="0" dirty="0">
                <a:solidFill>
                  <a:srgbClr val="CC3399"/>
                </a:solidFill>
                <a:latin typeface="宋体" charset="-122"/>
              </a:rPr>
              <a:t>为目的操作数的指令（</a:t>
            </a:r>
            <a:r>
              <a:rPr lang="en-US" altLang="zh-CN" sz="2000" b="1" kern="0" dirty="0">
                <a:solidFill>
                  <a:srgbClr val="3333FF"/>
                </a:solidFill>
                <a:latin typeface="宋体" charset="-122"/>
              </a:rPr>
              <a:t>3</a:t>
            </a:r>
            <a:r>
              <a:rPr lang="zh-CN" altLang="en-US" sz="2000" b="1" kern="0" dirty="0">
                <a:solidFill>
                  <a:srgbClr val="3333FF"/>
                </a:solidFill>
                <a:latin typeface="宋体" charset="-122"/>
              </a:rPr>
              <a:t>条</a:t>
            </a:r>
            <a:r>
              <a:rPr lang="zh-CN" altLang="en-US" sz="2000" b="1" kern="0" dirty="0">
                <a:solidFill>
                  <a:srgbClr val="CC3399"/>
                </a:solidFill>
                <a:latin typeface="宋体" charset="-122"/>
              </a:rPr>
              <a:t>）</a:t>
            </a:r>
          </a:p>
          <a:p>
            <a:pPr algn="just" eaLnBrk="1" hangingPunct="1">
              <a:lnSpc>
                <a:spcPct val="120000"/>
              </a:lnSpc>
              <a:buFont typeface="Webdings" pitchFamily="18" charset="2"/>
              <a:buNone/>
            </a:pPr>
            <a:r>
              <a:rPr lang="en-US" altLang="zh-CN" sz="2000" b="1" kern="0" dirty="0">
                <a:solidFill>
                  <a:srgbClr val="006600"/>
                </a:solidFill>
                <a:latin typeface="宋体" charset="-122"/>
              </a:rPr>
              <a:t>3.</a:t>
            </a:r>
            <a:r>
              <a:rPr lang="zh-CN" altLang="en-US" sz="2000" b="1" kern="0" dirty="0">
                <a:solidFill>
                  <a:srgbClr val="006600"/>
                </a:solidFill>
                <a:latin typeface="宋体" charset="-122"/>
              </a:rPr>
              <a:t>以直接地址为目的操作数的指令（</a:t>
            </a:r>
            <a:r>
              <a:rPr lang="en-US" altLang="zh-CN" sz="2000" b="1" kern="0" dirty="0">
                <a:solidFill>
                  <a:srgbClr val="3333FF"/>
                </a:solidFill>
                <a:latin typeface="宋体" charset="-122"/>
              </a:rPr>
              <a:t>5</a:t>
            </a:r>
            <a:r>
              <a:rPr lang="zh-CN" altLang="en-US" sz="2000" b="1" kern="0" dirty="0">
                <a:solidFill>
                  <a:srgbClr val="3333FF"/>
                </a:solidFill>
                <a:latin typeface="宋体" charset="-122"/>
              </a:rPr>
              <a:t>条</a:t>
            </a:r>
            <a:r>
              <a:rPr lang="zh-CN" altLang="en-US" sz="2000" b="1" kern="0" dirty="0">
                <a:solidFill>
                  <a:srgbClr val="006600"/>
                </a:solidFill>
                <a:latin typeface="宋体" charset="-122"/>
              </a:rPr>
              <a:t>）</a:t>
            </a:r>
          </a:p>
          <a:p>
            <a:pPr algn="just" eaLnBrk="1" hangingPunct="1">
              <a:lnSpc>
                <a:spcPct val="120000"/>
              </a:lnSpc>
              <a:buFont typeface="Webdings" pitchFamily="18" charset="2"/>
              <a:buNone/>
            </a:pPr>
            <a:r>
              <a:rPr lang="en-US" altLang="zh-CN" sz="2000" b="1" kern="0" dirty="0">
                <a:solidFill>
                  <a:srgbClr val="FF3300"/>
                </a:solidFill>
                <a:latin typeface="宋体" charset="-122"/>
              </a:rPr>
              <a:t>4.</a:t>
            </a:r>
            <a:r>
              <a:rPr lang="zh-CN" altLang="en-US" sz="2000" b="1" kern="0" dirty="0">
                <a:solidFill>
                  <a:srgbClr val="FF3300"/>
                </a:solidFill>
                <a:latin typeface="宋体" charset="-122"/>
              </a:rPr>
              <a:t>以间接地址为目的操作数的指令（</a:t>
            </a:r>
            <a:r>
              <a:rPr lang="en-US" altLang="zh-CN" sz="2000" b="1" kern="0" dirty="0">
                <a:solidFill>
                  <a:srgbClr val="3333FF"/>
                </a:solidFill>
                <a:latin typeface="宋体" charset="-122"/>
              </a:rPr>
              <a:t>3</a:t>
            </a:r>
            <a:r>
              <a:rPr lang="zh-CN" altLang="en-US" sz="2000" b="1" kern="0" dirty="0">
                <a:solidFill>
                  <a:srgbClr val="3333FF"/>
                </a:solidFill>
                <a:latin typeface="宋体" charset="-122"/>
              </a:rPr>
              <a:t>条</a:t>
            </a:r>
            <a:r>
              <a:rPr lang="zh-CN" altLang="en-US" sz="2000" b="1" kern="0" dirty="0">
                <a:solidFill>
                  <a:srgbClr val="FF3300"/>
                </a:solidFill>
                <a:latin typeface="宋体" charset="-122"/>
              </a:rPr>
              <a:t>）</a:t>
            </a:r>
          </a:p>
          <a:p>
            <a:pPr eaLnBrk="1" hangingPunct="1">
              <a:lnSpc>
                <a:spcPct val="120000"/>
              </a:lnSpc>
              <a:buFont typeface="Wingdings" pitchFamily="2" charset="2"/>
              <a:buNone/>
            </a:pPr>
            <a:r>
              <a:rPr lang="en-US" altLang="zh-CN" sz="2000" b="1" kern="0" dirty="0">
                <a:solidFill>
                  <a:srgbClr val="CC3399"/>
                </a:solidFill>
                <a:latin typeface="宋体" charset="-122"/>
              </a:rPr>
              <a:t>5.</a:t>
            </a:r>
            <a:r>
              <a:rPr lang="zh-CN" altLang="en-US" sz="2000" b="1" kern="0" dirty="0">
                <a:solidFill>
                  <a:srgbClr val="CC3399"/>
                </a:solidFill>
                <a:latin typeface="宋体" charset="-122"/>
              </a:rPr>
              <a:t>十六位数据传送指令</a:t>
            </a:r>
            <a:r>
              <a:rPr lang="en-US" altLang="zh-CN" sz="2000" b="1" kern="0" dirty="0">
                <a:solidFill>
                  <a:srgbClr val="CC3399"/>
                </a:solidFill>
                <a:latin typeface="宋体" charset="-122"/>
              </a:rPr>
              <a:t>(</a:t>
            </a:r>
            <a:r>
              <a:rPr lang="en-US" altLang="zh-CN" sz="2000" b="1" kern="0" dirty="0">
                <a:solidFill>
                  <a:srgbClr val="3333FF"/>
                </a:solidFill>
                <a:latin typeface="宋体" charset="-122"/>
              </a:rPr>
              <a:t>1</a:t>
            </a:r>
            <a:r>
              <a:rPr lang="zh-CN" altLang="en-US" sz="2000" b="1" kern="0" dirty="0">
                <a:solidFill>
                  <a:srgbClr val="3333FF"/>
                </a:solidFill>
                <a:latin typeface="宋体" charset="-122"/>
              </a:rPr>
              <a:t>条</a:t>
            </a:r>
            <a:r>
              <a:rPr lang="en-US" altLang="zh-CN" sz="2000" b="1" kern="0" dirty="0">
                <a:solidFill>
                  <a:srgbClr val="CC3399"/>
                </a:solidFill>
                <a:latin typeface="宋体" charset="-122"/>
              </a:rPr>
              <a:t>)</a:t>
            </a:r>
          </a:p>
          <a:p>
            <a:pPr eaLnBrk="1" hangingPunct="1">
              <a:lnSpc>
                <a:spcPct val="120000"/>
              </a:lnSpc>
              <a:buNone/>
            </a:pPr>
            <a:r>
              <a:rPr lang="en-US" altLang="zh-CN" sz="2000" b="1" kern="0" dirty="0">
                <a:solidFill>
                  <a:srgbClr val="FF0066"/>
                </a:solidFill>
                <a:latin typeface="宋体" charset="-122"/>
              </a:rPr>
              <a:t>6.</a:t>
            </a:r>
            <a:r>
              <a:rPr lang="zh-CN" altLang="en-US" sz="2000" b="1" kern="0" dirty="0">
                <a:solidFill>
                  <a:srgbClr val="FF0066"/>
                </a:solidFill>
                <a:latin typeface="宋体" charset="-122"/>
              </a:rPr>
              <a:t>查表指令（</a:t>
            </a:r>
            <a:r>
              <a:rPr lang="en-US" altLang="zh-CN" sz="2000" b="1" kern="0" dirty="0">
                <a:solidFill>
                  <a:srgbClr val="3333FF"/>
                </a:solidFill>
                <a:latin typeface="宋体" charset="-122"/>
              </a:rPr>
              <a:t>2</a:t>
            </a:r>
            <a:r>
              <a:rPr lang="zh-CN" altLang="en-US" sz="2000" b="1" kern="0" dirty="0">
                <a:solidFill>
                  <a:srgbClr val="3333FF"/>
                </a:solidFill>
                <a:latin typeface="宋体" charset="-122"/>
              </a:rPr>
              <a:t>条</a:t>
            </a:r>
            <a:r>
              <a:rPr lang="zh-CN" altLang="en-US" sz="2000" b="1" kern="0" dirty="0">
                <a:solidFill>
                  <a:srgbClr val="FF0066"/>
                </a:solidFill>
                <a:latin typeface="宋体" charset="-122"/>
              </a:rPr>
              <a:t>）</a:t>
            </a:r>
          </a:p>
          <a:p>
            <a:pPr eaLnBrk="1" hangingPunct="1">
              <a:lnSpc>
                <a:spcPct val="120000"/>
              </a:lnSpc>
              <a:buFont typeface="Wingdings" pitchFamily="2" charset="2"/>
              <a:buNone/>
            </a:pPr>
            <a:r>
              <a:rPr lang="en-US" altLang="zh-CN" sz="2000" b="1" kern="0" dirty="0">
                <a:solidFill>
                  <a:srgbClr val="006600"/>
                </a:solidFill>
                <a:latin typeface="宋体" charset="-122"/>
              </a:rPr>
              <a:t>7.</a:t>
            </a:r>
            <a:r>
              <a:rPr lang="zh-CN" altLang="en-US" sz="2000" b="1" kern="0" dirty="0">
                <a:solidFill>
                  <a:srgbClr val="006600"/>
                </a:solidFill>
                <a:latin typeface="宋体" charset="-122"/>
              </a:rPr>
              <a:t>累加器</a:t>
            </a:r>
            <a:r>
              <a:rPr lang="en-US" altLang="zh-CN" sz="2000" b="1" kern="0" dirty="0">
                <a:solidFill>
                  <a:srgbClr val="006600"/>
                </a:solidFill>
                <a:latin typeface="宋体" charset="-122"/>
              </a:rPr>
              <a:t>A</a:t>
            </a:r>
            <a:r>
              <a:rPr lang="zh-CN" altLang="en-US" sz="2000" b="1" kern="0" dirty="0">
                <a:solidFill>
                  <a:srgbClr val="006600"/>
                </a:solidFill>
                <a:latin typeface="宋体" charset="-122"/>
              </a:rPr>
              <a:t>与片外</a:t>
            </a:r>
            <a:r>
              <a:rPr lang="en-US" altLang="zh-CN" sz="2000" b="1" kern="0" dirty="0">
                <a:solidFill>
                  <a:srgbClr val="006600"/>
                </a:solidFill>
                <a:latin typeface="宋体" charset="-122"/>
              </a:rPr>
              <a:t>RAM</a:t>
            </a:r>
            <a:r>
              <a:rPr lang="zh-CN" altLang="en-US" sz="2000" b="1" kern="0" dirty="0">
                <a:solidFill>
                  <a:srgbClr val="006600"/>
                </a:solidFill>
                <a:latin typeface="宋体" charset="-122"/>
              </a:rPr>
              <a:t>传送指令</a:t>
            </a:r>
            <a:r>
              <a:rPr lang="en-US" altLang="zh-CN" sz="2000" b="1" kern="0" dirty="0">
                <a:solidFill>
                  <a:srgbClr val="006600"/>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006600"/>
                </a:solidFill>
                <a:latin typeface="宋体" charset="-122"/>
              </a:rPr>
              <a:t>)</a:t>
            </a:r>
            <a:endParaRPr lang="en-US" altLang="zh-CN" sz="2000" b="1" kern="0" dirty="0">
              <a:solidFill>
                <a:srgbClr val="FF0066"/>
              </a:solidFill>
              <a:latin typeface="宋体" charset="-122"/>
            </a:endParaRPr>
          </a:p>
          <a:p>
            <a:pPr eaLnBrk="1" hangingPunct="1">
              <a:lnSpc>
                <a:spcPct val="120000"/>
              </a:lnSpc>
              <a:buFont typeface="Wingdings" pitchFamily="2" charset="2"/>
              <a:buNone/>
            </a:pPr>
            <a:r>
              <a:rPr lang="en-US" altLang="zh-CN" sz="2000" b="1" kern="0" dirty="0">
                <a:solidFill>
                  <a:srgbClr val="FF0066"/>
                </a:solidFill>
                <a:latin typeface="宋体" charset="-122"/>
              </a:rPr>
              <a:t>8.</a:t>
            </a:r>
            <a:r>
              <a:rPr lang="zh-CN" altLang="en-US" sz="2000" b="1" kern="0" dirty="0">
                <a:solidFill>
                  <a:srgbClr val="FF0066"/>
                </a:solidFill>
                <a:latin typeface="宋体" charset="-122"/>
              </a:rPr>
              <a:t>栈操作指令（</a:t>
            </a:r>
            <a:r>
              <a:rPr lang="en-US" altLang="zh-CN" sz="2000" b="1" kern="0" dirty="0">
                <a:solidFill>
                  <a:srgbClr val="3333FF"/>
                </a:solidFill>
                <a:latin typeface="宋体" charset="-122"/>
              </a:rPr>
              <a:t>2</a:t>
            </a:r>
            <a:r>
              <a:rPr lang="zh-CN" altLang="en-US" sz="2000" b="1" kern="0" dirty="0">
                <a:solidFill>
                  <a:srgbClr val="3333FF"/>
                </a:solidFill>
                <a:latin typeface="宋体" charset="-122"/>
              </a:rPr>
              <a:t>条</a:t>
            </a:r>
            <a:r>
              <a:rPr lang="zh-CN" altLang="en-US" sz="2000" b="1" kern="0" dirty="0">
                <a:solidFill>
                  <a:srgbClr val="FF0066"/>
                </a:solidFill>
                <a:latin typeface="宋体" charset="-122"/>
              </a:rPr>
              <a:t>）</a:t>
            </a:r>
          </a:p>
          <a:p>
            <a:pPr eaLnBrk="1" hangingPunct="1">
              <a:lnSpc>
                <a:spcPct val="120000"/>
              </a:lnSpc>
              <a:buFont typeface="Wingdings" pitchFamily="2" charset="2"/>
              <a:buNone/>
            </a:pPr>
            <a:r>
              <a:rPr lang="en-US" altLang="zh-CN" sz="2000" b="1" kern="0" dirty="0">
                <a:solidFill>
                  <a:srgbClr val="990033"/>
                </a:solidFill>
                <a:latin typeface="宋体" charset="-122"/>
              </a:rPr>
              <a:t>9.</a:t>
            </a:r>
            <a:r>
              <a:rPr lang="zh-CN" altLang="en-US" sz="2000" b="1" kern="0" dirty="0">
                <a:solidFill>
                  <a:srgbClr val="990033"/>
                </a:solidFill>
                <a:latin typeface="宋体" charset="-122"/>
              </a:rPr>
              <a:t>交换指令</a:t>
            </a:r>
            <a:r>
              <a:rPr lang="en-US" altLang="zh-CN" sz="2000" b="1" kern="0" dirty="0">
                <a:solidFill>
                  <a:srgbClr val="990033"/>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990033"/>
                </a:solidFill>
                <a:latin typeface="宋体" charset="-122"/>
              </a:rPr>
              <a:t>)</a:t>
            </a:r>
            <a:endParaRPr lang="en-US" altLang="zh-CN" sz="2000" b="1" kern="0" dirty="0">
              <a:solidFill>
                <a:srgbClr val="FF3300"/>
              </a:solidFill>
              <a:latin typeface="宋体" charset="-122"/>
              <a:hlinkClick r:id="" action="ppaction://noaction"/>
            </a:endParaRPr>
          </a:p>
        </p:txBody>
      </p:sp>
      <p:sp>
        <p:nvSpPr>
          <p:cNvPr id="16" name="AutoShape 5">
            <a:extLst>
              <a:ext uri="{FF2B5EF4-FFF2-40B4-BE49-F238E27FC236}">
                <a16:creationId xmlns:a16="http://schemas.microsoft.com/office/drawing/2014/main" id="{6CC88E66-1B0C-4FDD-A189-2CF480693E27}"/>
              </a:ext>
            </a:extLst>
          </p:cNvPr>
          <p:cNvSpPr/>
          <p:nvPr/>
        </p:nvSpPr>
        <p:spPr>
          <a:xfrm>
            <a:off x="792674" y="877093"/>
            <a:ext cx="282617" cy="353308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7" name="Rectangle 2">
            <a:extLst>
              <a:ext uri="{FF2B5EF4-FFF2-40B4-BE49-F238E27FC236}">
                <a16:creationId xmlns:a16="http://schemas.microsoft.com/office/drawing/2014/main" id="{00EE698E-A5AA-411B-A927-426DBC16AD10}"/>
              </a:ext>
            </a:extLst>
          </p:cNvPr>
          <p:cNvSpPr txBox="1">
            <a:spLocks noChangeArrowheads="1"/>
          </p:cNvSpPr>
          <p:nvPr/>
        </p:nvSpPr>
        <p:spPr bwMode="auto">
          <a:xfrm>
            <a:off x="194700" y="1575361"/>
            <a:ext cx="597974" cy="233547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dirty="0">
                <a:solidFill>
                  <a:srgbClr val="FF0000"/>
                </a:solidFill>
                <a:latin typeface="黑体" pitchFamily="2" charset="-122"/>
                <a:ea typeface="黑体" pitchFamily="2" charset="-122"/>
              </a:rPr>
              <a:t>数据传送类</a:t>
            </a:r>
            <a:endParaRPr lang="zh-CN" altLang="en-US" sz="2400" b="1" kern="0" dirty="0">
              <a:solidFill>
                <a:srgbClr val="FF0000"/>
              </a:solidFill>
              <a:latin typeface="黑体" pitchFamily="2" charset="-122"/>
              <a:ea typeface="黑体" pitchFamily="2" charset="-122"/>
            </a:endParaRPr>
          </a:p>
        </p:txBody>
      </p:sp>
      <p:sp>
        <p:nvSpPr>
          <p:cNvPr id="2" name="矩形 1">
            <a:extLst>
              <a:ext uri="{FF2B5EF4-FFF2-40B4-BE49-F238E27FC236}">
                <a16:creationId xmlns:a16="http://schemas.microsoft.com/office/drawing/2014/main" id="{E424D5BD-2075-4C39-8DD6-B9B1C4011307}"/>
              </a:ext>
            </a:extLst>
          </p:cNvPr>
          <p:cNvSpPr/>
          <p:nvPr/>
        </p:nvSpPr>
        <p:spPr>
          <a:xfrm>
            <a:off x="111028" y="3910831"/>
            <a:ext cx="651140" cy="369332"/>
          </a:xfrm>
          <a:prstGeom prst="rect">
            <a:avLst/>
          </a:prstGeom>
        </p:spPr>
        <p:txBody>
          <a:bodyPr wrap="none">
            <a:spAutoFit/>
          </a:bodyPr>
          <a:lstStyle/>
          <a:p>
            <a:r>
              <a:rPr lang="en-US" altLang="zh-CN" b="1" kern="0" dirty="0">
                <a:solidFill>
                  <a:srgbClr val="3333FF"/>
                </a:solidFill>
                <a:latin typeface="宋体" charset="-122"/>
              </a:rPr>
              <a:t>28</a:t>
            </a:r>
            <a:r>
              <a:rPr lang="zh-CN" altLang="en-US" b="1" kern="0" dirty="0">
                <a:solidFill>
                  <a:srgbClr val="3333FF"/>
                </a:solidFill>
                <a:latin typeface="宋体" charset="-122"/>
              </a:rPr>
              <a:t>条</a:t>
            </a:r>
            <a:endParaRPr lang="zh-CN" altLang="en-US" dirty="0"/>
          </a:p>
        </p:txBody>
      </p:sp>
      <p:sp>
        <p:nvSpPr>
          <p:cNvPr id="12" name="矩形 11">
            <a:extLst>
              <a:ext uri="{FF2B5EF4-FFF2-40B4-BE49-F238E27FC236}">
                <a16:creationId xmlns:a16="http://schemas.microsoft.com/office/drawing/2014/main" id="{F1B61B83-47FF-413D-8702-390CC8E6A9BC}"/>
              </a:ext>
            </a:extLst>
          </p:cNvPr>
          <p:cNvSpPr/>
          <p:nvPr/>
        </p:nvSpPr>
        <p:spPr>
          <a:xfrm>
            <a:off x="6396172" y="484500"/>
            <a:ext cx="108098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endParaRPr lang="zh-CN" altLang="en-US" dirty="0">
              <a:solidFill>
                <a:srgbClr val="3333FF"/>
              </a:solidFill>
            </a:endParaRPr>
          </a:p>
        </p:txBody>
      </p:sp>
      <p:sp>
        <p:nvSpPr>
          <p:cNvPr id="13" name="Rectangle 4">
            <a:extLst>
              <a:ext uri="{FF2B5EF4-FFF2-40B4-BE49-F238E27FC236}">
                <a16:creationId xmlns:a16="http://schemas.microsoft.com/office/drawing/2014/main" id="{9E056E85-1369-4038-81D0-4739C1995C29}"/>
              </a:ext>
            </a:extLst>
          </p:cNvPr>
          <p:cNvSpPr txBox="1">
            <a:spLocks noChangeArrowheads="1"/>
          </p:cNvSpPr>
          <p:nvPr/>
        </p:nvSpPr>
        <p:spPr bwMode="auto">
          <a:xfrm>
            <a:off x="6099936" y="597065"/>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MOV</a:t>
            </a:r>
            <a:endParaRPr lang="zh-CN" altLang="en-US" sz="1600" b="1" kern="0" dirty="0">
              <a:solidFill>
                <a:schemeClr val="tx1"/>
              </a:solidFill>
            </a:endParaRPr>
          </a:p>
        </p:txBody>
      </p:sp>
      <p:sp>
        <p:nvSpPr>
          <p:cNvPr id="14" name="Rectangle 4">
            <a:extLst>
              <a:ext uri="{FF2B5EF4-FFF2-40B4-BE49-F238E27FC236}">
                <a16:creationId xmlns:a16="http://schemas.microsoft.com/office/drawing/2014/main" id="{6DA4ECD5-7A0A-442D-9D53-FA630E09C319}"/>
              </a:ext>
            </a:extLst>
          </p:cNvPr>
          <p:cNvSpPr txBox="1">
            <a:spLocks noChangeArrowheads="1"/>
          </p:cNvSpPr>
          <p:nvPr/>
        </p:nvSpPr>
        <p:spPr bwMode="auto">
          <a:xfrm>
            <a:off x="6099936" y="1014836"/>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MOV</a:t>
            </a:r>
            <a:endParaRPr lang="zh-CN" altLang="en-US" sz="1600" b="1" kern="0" dirty="0">
              <a:solidFill>
                <a:schemeClr val="tx1"/>
              </a:solidFill>
            </a:endParaRPr>
          </a:p>
        </p:txBody>
      </p:sp>
      <p:sp>
        <p:nvSpPr>
          <p:cNvPr id="18" name="Rectangle 4">
            <a:extLst>
              <a:ext uri="{FF2B5EF4-FFF2-40B4-BE49-F238E27FC236}">
                <a16:creationId xmlns:a16="http://schemas.microsoft.com/office/drawing/2014/main" id="{540452E4-A333-46B1-9A01-18B6D68DFA1E}"/>
              </a:ext>
            </a:extLst>
          </p:cNvPr>
          <p:cNvSpPr txBox="1">
            <a:spLocks noChangeArrowheads="1"/>
          </p:cNvSpPr>
          <p:nvPr/>
        </p:nvSpPr>
        <p:spPr bwMode="auto">
          <a:xfrm>
            <a:off x="6099936" y="1432607"/>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MOV</a:t>
            </a:r>
            <a:endParaRPr lang="zh-CN" altLang="en-US" sz="1600" b="1" kern="0" dirty="0">
              <a:solidFill>
                <a:schemeClr val="tx1"/>
              </a:solidFill>
            </a:endParaRPr>
          </a:p>
        </p:txBody>
      </p:sp>
      <p:sp>
        <p:nvSpPr>
          <p:cNvPr id="19" name="Rectangle 4">
            <a:extLst>
              <a:ext uri="{FF2B5EF4-FFF2-40B4-BE49-F238E27FC236}">
                <a16:creationId xmlns:a16="http://schemas.microsoft.com/office/drawing/2014/main" id="{CD399F49-14D8-4894-9FCE-82BF4C17BD3B}"/>
              </a:ext>
            </a:extLst>
          </p:cNvPr>
          <p:cNvSpPr txBox="1">
            <a:spLocks noChangeArrowheads="1"/>
          </p:cNvSpPr>
          <p:nvPr/>
        </p:nvSpPr>
        <p:spPr bwMode="auto">
          <a:xfrm>
            <a:off x="6099936" y="1850378"/>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MOV</a:t>
            </a:r>
            <a:endParaRPr lang="zh-CN" altLang="en-US" sz="1600" b="1" kern="0" dirty="0">
              <a:solidFill>
                <a:schemeClr val="tx1"/>
              </a:solidFill>
            </a:endParaRPr>
          </a:p>
        </p:txBody>
      </p:sp>
      <p:sp>
        <p:nvSpPr>
          <p:cNvPr id="20" name="Rectangle 4">
            <a:extLst>
              <a:ext uri="{FF2B5EF4-FFF2-40B4-BE49-F238E27FC236}">
                <a16:creationId xmlns:a16="http://schemas.microsoft.com/office/drawing/2014/main" id="{BFB7B7E4-6E9E-4717-91E8-94AA45063E9E}"/>
              </a:ext>
            </a:extLst>
          </p:cNvPr>
          <p:cNvSpPr txBox="1">
            <a:spLocks noChangeArrowheads="1"/>
          </p:cNvSpPr>
          <p:nvPr/>
        </p:nvSpPr>
        <p:spPr bwMode="auto">
          <a:xfrm>
            <a:off x="6099936" y="2268149"/>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MOV</a:t>
            </a:r>
            <a:endParaRPr lang="zh-CN" altLang="en-US" sz="1600" b="1" kern="0" dirty="0">
              <a:solidFill>
                <a:schemeClr val="tx1"/>
              </a:solidFill>
            </a:endParaRPr>
          </a:p>
        </p:txBody>
      </p:sp>
      <p:sp>
        <p:nvSpPr>
          <p:cNvPr id="21" name="Rectangle 4">
            <a:extLst>
              <a:ext uri="{FF2B5EF4-FFF2-40B4-BE49-F238E27FC236}">
                <a16:creationId xmlns:a16="http://schemas.microsoft.com/office/drawing/2014/main" id="{8E2AE40A-B653-402E-AE93-23C980CC84A5}"/>
              </a:ext>
            </a:extLst>
          </p:cNvPr>
          <p:cNvSpPr txBox="1">
            <a:spLocks noChangeArrowheads="1"/>
          </p:cNvSpPr>
          <p:nvPr/>
        </p:nvSpPr>
        <p:spPr bwMode="auto">
          <a:xfrm>
            <a:off x="6099936" y="2685920"/>
            <a:ext cx="10809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MOVC</a:t>
            </a:r>
            <a:endParaRPr lang="zh-CN" altLang="en-US" sz="1600" b="1" kern="0" dirty="0">
              <a:solidFill>
                <a:schemeClr val="tx1"/>
              </a:solidFill>
            </a:endParaRPr>
          </a:p>
        </p:txBody>
      </p:sp>
      <p:sp>
        <p:nvSpPr>
          <p:cNvPr id="22" name="Rectangle 4">
            <a:extLst>
              <a:ext uri="{FF2B5EF4-FFF2-40B4-BE49-F238E27FC236}">
                <a16:creationId xmlns:a16="http://schemas.microsoft.com/office/drawing/2014/main" id="{C2609115-C9D7-4C4A-AE70-E55C525469D2}"/>
              </a:ext>
            </a:extLst>
          </p:cNvPr>
          <p:cNvSpPr txBox="1">
            <a:spLocks noChangeArrowheads="1"/>
          </p:cNvSpPr>
          <p:nvPr/>
        </p:nvSpPr>
        <p:spPr bwMode="auto">
          <a:xfrm>
            <a:off x="6099936" y="3103691"/>
            <a:ext cx="10809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MOVX</a:t>
            </a:r>
            <a:endParaRPr lang="zh-CN" altLang="en-US" sz="1600" b="1" kern="0" dirty="0">
              <a:solidFill>
                <a:schemeClr val="tx1"/>
              </a:solidFill>
            </a:endParaRPr>
          </a:p>
        </p:txBody>
      </p:sp>
      <p:sp>
        <p:nvSpPr>
          <p:cNvPr id="23" name="Rectangle 4">
            <a:extLst>
              <a:ext uri="{FF2B5EF4-FFF2-40B4-BE49-F238E27FC236}">
                <a16:creationId xmlns:a16="http://schemas.microsoft.com/office/drawing/2014/main" id="{F0760F6A-9B08-46B6-BFA3-ACAD4B7B7524}"/>
              </a:ext>
            </a:extLst>
          </p:cNvPr>
          <p:cNvSpPr txBox="1">
            <a:spLocks noChangeArrowheads="1"/>
          </p:cNvSpPr>
          <p:nvPr/>
        </p:nvSpPr>
        <p:spPr bwMode="auto">
          <a:xfrm>
            <a:off x="6099936" y="3521462"/>
            <a:ext cx="209974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PUSH</a:t>
            </a:r>
            <a:r>
              <a:rPr lang="zh-CN" altLang="en-US" sz="1600" b="1" kern="0" dirty="0">
                <a:solidFill>
                  <a:schemeClr val="tx1"/>
                </a:solidFill>
              </a:rPr>
              <a:t>、</a:t>
            </a:r>
            <a:r>
              <a:rPr lang="en-US" altLang="zh-CN" sz="1600" b="1" kern="0" dirty="0">
                <a:solidFill>
                  <a:schemeClr val="tx1"/>
                </a:solidFill>
              </a:rPr>
              <a:t>POP</a:t>
            </a:r>
            <a:endParaRPr lang="zh-CN" altLang="en-US" sz="1600" b="1" kern="0" dirty="0">
              <a:solidFill>
                <a:schemeClr val="tx1"/>
              </a:solidFill>
            </a:endParaRPr>
          </a:p>
        </p:txBody>
      </p:sp>
      <p:sp>
        <p:nvSpPr>
          <p:cNvPr id="24" name="Rectangle 4">
            <a:extLst>
              <a:ext uri="{FF2B5EF4-FFF2-40B4-BE49-F238E27FC236}">
                <a16:creationId xmlns:a16="http://schemas.microsoft.com/office/drawing/2014/main" id="{7089054B-8411-4CFC-A098-0A8DDC7F6FEF}"/>
              </a:ext>
            </a:extLst>
          </p:cNvPr>
          <p:cNvSpPr txBox="1">
            <a:spLocks noChangeArrowheads="1"/>
          </p:cNvSpPr>
          <p:nvPr/>
        </p:nvSpPr>
        <p:spPr bwMode="auto">
          <a:xfrm>
            <a:off x="6070108" y="3939233"/>
            <a:ext cx="209974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XCH</a:t>
            </a:r>
            <a:r>
              <a:rPr lang="zh-CN" altLang="en-US" sz="1600" b="1" kern="0" dirty="0">
                <a:solidFill>
                  <a:schemeClr val="tx1"/>
                </a:solidFill>
              </a:rPr>
              <a:t>、</a:t>
            </a:r>
            <a:r>
              <a:rPr lang="en-US" altLang="zh-CN" sz="1600" b="1" kern="0" dirty="0">
                <a:solidFill>
                  <a:schemeClr val="tx1"/>
                </a:solidFill>
              </a:rPr>
              <a:t>XCHD</a:t>
            </a:r>
            <a:endParaRPr lang="zh-CN" altLang="en-US" sz="1600" b="1" kern="0" dirty="0">
              <a:solidFill>
                <a:schemeClr val="tx1"/>
              </a:solidFill>
            </a:endParaRPr>
          </a:p>
        </p:txBody>
      </p:sp>
      <p:sp>
        <p:nvSpPr>
          <p:cNvPr id="28" name="Text Box 8">
            <a:extLst>
              <a:ext uri="{FF2B5EF4-FFF2-40B4-BE49-F238E27FC236}">
                <a16:creationId xmlns:a16="http://schemas.microsoft.com/office/drawing/2014/main" id="{55ED81B6-27C9-4A64-A211-01BC1FC5A658}"/>
              </a:ext>
            </a:extLst>
          </p:cNvPr>
          <p:cNvSpPr txBox="1">
            <a:spLocks noChangeArrowheads="1"/>
          </p:cNvSpPr>
          <p:nvPr/>
        </p:nvSpPr>
        <p:spPr bwMode="auto">
          <a:xfrm>
            <a:off x="408953" y="4526955"/>
            <a:ext cx="8520735" cy="1785104"/>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r>
              <a:rPr kumimoji="1" lang="en-US" altLang="zh-CN" sz="2200" b="1" dirty="0">
                <a:latin typeface="Times New Roman" pitchFamily="18" charset="0"/>
              </a:rPr>
              <a:t> </a:t>
            </a:r>
            <a:r>
              <a:rPr kumimoji="1" lang="zh-CN" altLang="en-US" sz="2200" b="1" dirty="0">
                <a:latin typeface="Times New Roman" pitchFamily="18" charset="0"/>
              </a:rPr>
              <a:t>数据传送类包括：以片内累加器、寄存器、直接地址、间接地址、立即数等源数据，以累加器、寄存器、直接地址、间接地址为目的地址的数据传送功能等。还包括对片外</a:t>
            </a:r>
            <a:r>
              <a:rPr kumimoji="1" lang="en-US" altLang="zh-CN" sz="2200" b="1" dirty="0">
                <a:latin typeface="Times New Roman" pitchFamily="18" charset="0"/>
              </a:rPr>
              <a:t>RAM</a:t>
            </a:r>
            <a:r>
              <a:rPr kumimoji="1" lang="zh-CN" altLang="en-US" sz="2200" b="1" dirty="0">
                <a:latin typeface="Times New Roman" pitchFamily="18" charset="0"/>
              </a:rPr>
              <a:t>的读写，</a:t>
            </a:r>
            <a:r>
              <a:rPr kumimoji="1" lang="en-US" altLang="zh-CN" sz="2200" b="1" dirty="0">
                <a:latin typeface="Times New Roman" pitchFamily="18" charset="0"/>
              </a:rPr>
              <a:t>ROM</a:t>
            </a:r>
            <a:r>
              <a:rPr kumimoji="1" lang="zh-CN" altLang="en-US" sz="2200" b="1" dirty="0">
                <a:latin typeface="Times New Roman" pitchFamily="18" charset="0"/>
              </a:rPr>
              <a:t>的读操作。还有入栈、出栈、数据交换等操作。主要完成数据在不同存储空间的</a:t>
            </a:r>
            <a:r>
              <a:rPr kumimoji="1" lang="en-US" altLang="zh-CN" sz="2200" b="1" dirty="0">
                <a:solidFill>
                  <a:srgbClr val="FF0000"/>
                </a:solidFill>
                <a:latin typeface="Times New Roman" pitchFamily="18" charset="0"/>
              </a:rPr>
              <a:t>copy</a:t>
            </a:r>
            <a:r>
              <a:rPr kumimoji="1" lang="zh-CN" altLang="en-US" sz="2200" b="1" dirty="0">
                <a:latin typeface="Times New Roman" pitchFamily="18" charset="0"/>
              </a:rPr>
              <a:t>等功能。使用最频繁。</a:t>
            </a:r>
          </a:p>
        </p:txBody>
      </p:sp>
    </p:spTree>
  </p:cSld>
  <p:clrMapOvr>
    <a:masterClrMapping/>
  </p:clrMapOvr>
  <p:transition>
    <p:cut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06406" y="3278555"/>
            <a:ext cx="1137385" cy="1200329"/>
          </a:xfrm>
          <a:prstGeom prst="rect">
            <a:avLst/>
          </a:prstGeom>
        </p:spPr>
        <p:txBody>
          <a:bodyPr wrap="square">
            <a:spAutoFit/>
          </a:bodyPr>
          <a:lstStyle/>
          <a:p>
            <a:r>
              <a:rPr lang="zh-CN" altLang="en-US" sz="2400" b="1" dirty="0">
                <a:solidFill>
                  <a:srgbClr val="3333FF"/>
                </a:solidFill>
                <a:latin typeface="创艺简黑体" pitchFamily="2" charset="-122"/>
                <a:ea typeface="创艺简黑体" pitchFamily="2" charset="-122"/>
              </a:rPr>
              <a:t>数据可能保存的位置</a:t>
            </a:r>
            <a:endParaRPr lang="zh-CN" altLang="en-US" sz="2400" dirty="0">
              <a:solidFill>
                <a:srgbClr val="3333FF"/>
              </a:solidFill>
            </a:endParaRPr>
          </a:p>
        </p:txBody>
      </p:sp>
      <p:pic>
        <p:nvPicPr>
          <p:cNvPr id="15" name="Picture 2" descr="c:\documents and settings\ibm\application data\360se6\User Data\temp\01300000323145123029807175635_s.jpg">
            <a:extLst>
              <a:ext uri="{FF2B5EF4-FFF2-40B4-BE49-F238E27FC236}">
                <a16:creationId xmlns:a16="http://schemas.microsoft.com/office/drawing/2014/main" id="{18E64B61-2C12-49E0-9799-DAA61F8024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A6A58518-915A-43C0-B2F1-E938528B7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DCDA4E32-11DC-4F29-B4F0-27621E98D4B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sp>
        <p:nvSpPr>
          <p:cNvPr id="26" name="Rectangle 3">
            <a:extLst>
              <a:ext uri="{FF2B5EF4-FFF2-40B4-BE49-F238E27FC236}">
                <a16:creationId xmlns:a16="http://schemas.microsoft.com/office/drawing/2014/main" id="{05650D4A-5106-4951-BFE7-74652EFCBB93}"/>
              </a:ext>
            </a:extLst>
          </p:cNvPr>
          <p:cNvSpPr txBox="1">
            <a:spLocks noChangeArrowheads="1"/>
          </p:cNvSpPr>
          <p:nvPr/>
        </p:nvSpPr>
        <p:spPr bwMode="auto">
          <a:xfrm>
            <a:off x="4889261" y="2361775"/>
            <a:ext cx="2097569" cy="3905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1600" b="1" kern="0" dirty="0">
                <a:solidFill>
                  <a:srgbClr val="3333FF"/>
                </a:solidFill>
                <a:latin typeface="宋体" charset="-122"/>
                <a:ea typeface="+mn-ea"/>
              </a:rPr>
              <a:t>地址是</a:t>
            </a:r>
            <a:r>
              <a:rPr lang="en-US" altLang="zh-CN" sz="1600" b="1" kern="0" dirty="0">
                <a:solidFill>
                  <a:srgbClr val="3333FF"/>
                </a:solidFill>
                <a:latin typeface="宋体" charset="-122"/>
                <a:ea typeface="+mn-ea"/>
              </a:rPr>
              <a:t>8</a:t>
            </a:r>
            <a:r>
              <a:rPr lang="zh-CN" altLang="en-US" sz="1600" b="1" kern="0" dirty="0">
                <a:solidFill>
                  <a:srgbClr val="3333FF"/>
                </a:solidFill>
                <a:latin typeface="宋体" charset="-122"/>
                <a:ea typeface="+mn-ea"/>
              </a:rPr>
              <a:t>的倍数的</a:t>
            </a:r>
            <a:r>
              <a:rPr lang="en-US" altLang="zh-CN" sz="1600" b="1" kern="0" dirty="0">
                <a:solidFill>
                  <a:srgbClr val="3333FF"/>
                </a:solidFill>
                <a:latin typeface="宋体" charset="-122"/>
                <a:ea typeface="+mn-ea"/>
              </a:rPr>
              <a:t>…</a:t>
            </a:r>
            <a:endParaRPr kumimoji="0" lang="en-US" altLang="zh-CN" sz="1600" b="1" i="0" u="none" strike="noStrike" kern="0" cap="none" spc="0" normalizeH="0" baseline="0" noProof="0" dirty="0">
              <a:ln>
                <a:noFill/>
              </a:ln>
              <a:solidFill>
                <a:srgbClr val="3333FF"/>
              </a:solidFill>
              <a:effectLst/>
              <a:uLnTx/>
              <a:uFillTx/>
              <a:latin typeface="宋体" charset="-122"/>
              <a:ea typeface="+mn-ea"/>
            </a:endParaRPr>
          </a:p>
        </p:txBody>
      </p:sp>
      <p:sp>
        <p:nvSpPr>
          <p:cNvPr id="32" name="Rectangle 3">
            <a:extLst>
              <a:ext uri="{FF2B5EF4-FFF2-40B4-BE49-F238E27FC236}">
                <a16:creationId xmlns:a16="http://schemas.microsoft.com/office/drawing/2014/main" id="{09F535F7-45DF-473D-9733-47BC7AA4D469}"/>
              </a:ext>
            </a:extLst>
          </p:cNvPr>
          <p:cNvSpPr txBox="1">
            <a:spLocks noChangeArrowheads="1"/>
          </p:cNvSpPr>
          <p:nvPr/>
        </p:nvSpPr>
        <p:spPr bwMode="auto">
          <a:xfrm>
            <a:off x="3357147" y="3226284"/>
            <a:ext cx="2677323"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effectLst/>
                <a:uLnTx/>
                <a:uFillTx/>
                <a:latin typeface="宋体" charset="-122"/>
                <a:ea typeface="+mn-ea"/>
                <a:cs typeface="+mn-cs"/>
              </a:rPr>
              <a:t>低</a:t>
            </a:r>
            <a:r>
              <a:rPr kumimoji="0" lang="en-US" altLang="zh-CN" sz="2400" b="1" i="0" u="none" strike="noStrike" kern="0" cap="none" spc="0" normalizeH="0" baseline="0" noProof="0" dirty="0">
                <a:ln>
                  <a:noFill/>
                </a:ln>
                <a:effectLst/>
                <a:uLnTx/>
                <a:uFillTx/>
                <a:latin typeface="宋体" charset="-122"/>
                <a:ea typeface="+mn-ea"/>
                <a:cs typeface="+mn-cs"/>
              </a:rPr>
              <a:t>256</a:t>
            </a:r>
            <a:r>
              <a:rPr kumimoji="0" lang="zh-CN" altLang="en-US" sz="2400" b="1" i="0" u="none" strike="noStrike" kern="0" cap="none" spc="0" normalizeH="0" baseline="0" noProof="0" dirty="0">
                <a:ln>
                  <a:noFill/>
                </a:ln>
                <a:effectLst/>
                <a:uLnTx/>
                <a:uFillTx/>
                <a:latin typeface="宋体" charset="-122"/>
                <a:ea typeface="+mn-ea"/>
              </a:rPr>
              <a:t>字节</a:t>
            </a:r>
            <a:endParaRPr lang="en-US" altLang="zh-CN" sz="2400" b="1" kern="0" dirty="0">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33" name="Rectangle 3">
            <a:extLst>
              <a:ext uri="{FF2B5EF4-FFF2-40B4-BE49-F238E27FC236}">
                <a16:creationId xmlns:a16="http://schemas.microsoft.com/office/drawing/2014/main" id="{69386662-0794-4B46-995F-71B240891CA6}"/>
              </a:ext>
            </a:extLst>
          </p:cNvPr>
          <p:cNvSpPr txBox="1">
            <a:spLocks noChangeArrowheads="1"/>
          </p:cNvSpPr>
          <p:nvPr/>
        </p:nvSpPr>
        <p:spPr bwMode="auto">
          <a:xfrm>
            <a:off x="3305264" y="2535956"/>
            <a:ext cx="1611264"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3333FF"/>
                </a:solidFill>
                <a:effectLst/>
                <a:uLnTx/>
                <a:uFillTx/>
                <a:latin typeface="宋体" charset="-122"/>
                <a:ea typeface="+mn-ea"/>
                <a:cs typeface="+mn-cs"/>
              </a:rPr>
              <a:t>高</a:t>
            </a:r>
            <a:r>
              <a:rPr kumimoji="0" lang="en-US" altLang="zh-CN" sz="2400" b="1" i="0" u="none" strike="noStrike" kern="0" cap="none" spc="0" normalizeH="0" baseline="0" noProof="0" dirty="0">
                <a:ln>
                  <a:noFill/>
                </a:ln>
                <a:solidFill>
                  <a:srgbClr val="3333FF"/>
                </a:solidFill>
                <a:effectLst/>
                <a:uLnTx/>
                <a:uFillTx/>
                <a:latin typeface="宋体" charset="-122"/>
                <a:ea typeface="+mn-ea"/>
                <a:cs typeface="+mn-cs"/>
              </a:rPr>
              <a:t>128</a:t>
            </a:r>
            <a:r>
              <a:rPr kumimoji="0" lang="zh-CN" altLang="en-US" sz="2400" b="1" i="0" u="none" strike="noStrike" kern="0" cap="none" spc="0" normalizeH="0" baseline="0" noProof="0" dirty="0">
                <a:ln>
                  <a:noFill/>
                </a:ln>
                <a:solidFill>
                  <a:srgbClr val="3333FF"/>
                </a:solidFill>
                <a:effectLst/>
                <a:uLnTx/>
                <a:uFillTx/>
                <a:latin typeface="宋体" charset="-122"/>
                <a:ea typeface="+mn-ea"/>
              </a:rPr>
              <a:t>字节</a:t>
            </a:r>
            <a:endParaRPr lang="en-US" altLang="zh-CN" sz="24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35" name="Rectangle 3">
            <a:extLst>
              <a:ext uri="{FF2B5EF4-FFF2-40B4-BE49-F238E27FC236}">
                <a16:creationId xmlns:a16="http://schemas.microsoft.com/office/drawing/2014/main" id="{4638D6BE-BBCC-46DB-BDED-200D11E1EF97}"/>
              </a:ext>
            </a:extLst>
          </p:cNvPr>
          <p:cNvSpPr txBox="1">
            <a:spLocks noChangeArrowheads="1"/>
          </p:cNvSpPr>
          <p:nvPr/>
        </p:nvSpPr>
        <p:spPr bwMode="auto">
          <a:xfrm>
            <a:off x="2467007" y="2097654"/>
            <a:ext cx="100049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3333FF"/>
                </a:solidFill>
                <a:effectLst/>
                <a:uLnTx/>
                <a:uFillTx/>
                <a:latin typeface="宋体" charset="-122"/>
                <a:ea typeface="+mn-ea"/>
              </a:rPr>
              <a:t>片内</a:t>
            </a:r>
            <a:endParaRPr lang="en-US" altLang="zh-CN" sz="24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36" name="右大括号 35">
            <a:extLst>
              <a:ext uri="{FF2B5EF4-FFF2-40B4-BE49-F238E27FC236}">
                <a16:creationId xmlns:a16="http://schemas.microsoft.com/office/drawing/2014/main" id="{26ECB417-A058-40E3-895F-13DADE34373D}"/>
              </a:ext>
            </a:extLst>
          </p:cNvPr>
          <p:cNvSpPr/>
          <p:nvPr/>
        </p:nvSpPr>
        <p:spPr bwMode="auto">
          <a:xfrm flipH="1">
            <a:off x="4760718" y="1490182"/>
            <a:ext cx="200551" cy="594297"/>
          </a:xfrm>
          <a:prstGeom prst="righ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37" name="Rectangle 3">
            <a:extLst>
              <a:ext uri="{FF2B5EF4-FFF2-40B4-BE49-F238E27FC236}">
                <a16:creationId xmlns:a16="http://schemas.microsoft.com/office/drawing/2014/main" id="{32F85D84-6763-45F5-8D1E-06FE005DCF0B}"/>
              </a:ext>
            </a:extLst>
          </p:cNvPr>
          <p:cNvSpPr txBox="1">
            <a:spLocks noChangeArrowheads="1"/>
          </p:cNvSpPr>
          <p:nvPr/>
        </p:nvSpPr>
        <p:spPr bwMode="auto">
          <a:xfrm>
            <a:off x="4973209" y="1243295"/>
            <a:ext cx="1973850" cy="378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1600" b="1" kern="0" dirty="0">
                <a:solidFill>
                  <a:srgbClr val="3333FF"/>
                </a:solidFill>
                <a:latin typeface="宋体" charset="-122"/>
                <a:ea typeface="+mn-ea"/>
              </a:rPr>
              <a:t>通用</a:t>
            </a:r>
            <a:r>
              <a:rPr kumimoji="0" lang="zh-CN" altLang="en-US" sz="1600" b="1" i="0" u="none" strike="noStrike" kern="0" cap="none" spc="0" normalizeH="0" baseline="0" noProof="0" dirty="0">
                <a:ln>
                  <a:noFill/>
                </a:ln>
                <a:solidFill>
                  <a:srgbClr val="3333FF"/>
                </a:solidFill>
                <a:effectLst/>
                <a:uLnTx/>
                <a:uFillTx/>
                <a:latin typeface="宋体" charset="-122"/>
                <a:ea typeface="+mn-ea"/>
              </a:rPr>
              <a:t>工作寄存器区</a:t>
            </a:r>
            <a:endParaRPr lang="en-US" altLang="zh-CN" sz="16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38" name="Rectangle 3">
            <a:extLst>
              <a:ext uri="{FF2B5EF4-FFF2-40B4-BE49-F238E27FC236}">
                <a16:creationId xmlns:a16="http://schemas.microsoft.com/office/drawing/2014/main" id="{D4370657-353A-41F4-9A0B-976250B5729D}"/>
              </a:ext>
            </a:extLst>
          </p:cNvPr>
          <p:cNvSpPr txBox="1">
            <a:spLocks noChangeArrowheads="1"/>
          </p:cNvSpPr>
          <p:nvPr/>
        </p:nvSpPr>
        <p:spPr bwMode="auto">
          <a:xfrm>
            <a:off x="4959405" y="1893218"/>
            <a:ext cx="1032113" cy="378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1600" b="1" i="0" u="none" strike="noStrike" kern="0" cap="none" spc="0" normalizeH="0" baseline="0" noProof="0" dirty="0">
                <a:ln>
                  <a:noFill/>
                </a:ln>
                <a:solidFill>
                  <a:srgbClr val="3333FF"/>
                </a:solidFill>
                <a:effectLst/>
                <a:uLnTx/>
                <a:uFillTx/>
                <a:latin typeface="宋体" charset="-122"/>
                <a:ea typeface="+mn-ea"/>
              </a:rPr>
              <a:t>位寻址区</a:t>
            </a:r>
            <a:endParaRPr lang="en-US" altLang="zh-CN" sz="16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39" name="Rectangle 3">
            <a:extLst>
              <a:ext uri="{FF2B5EF4-FFF2-40B4-BE49-F238E27FC236}">
                <a16:creationId xmlns:a16="http://schemas.microsoft.com/office/drawing/2014/main" id="{BB506B15-8DC0-4FBA-886B-FE1FD4C77F93}"/>
              </a:ext>
            </a:extLst>
          </p:cNvPr>
          <p:cNvSpPr txBox="1">
            <a:spLocks noChangeArrowheads="1"/>
          </p:cNvSpPr>
          <p:nvPr/>
        </p:nvSpPr>
        <p:spPr bwMode="auto">
          <a:xfrm>
            <a:off x="4995883" y="1561304"/>
            <a:ext cx="1032113" cy="378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1600" b="1" i="0" u="none" strike="noStrike" kern="0" cap="none" spc="0" normalizeH="0" baseline="0" noProof="0" dirty="0">
                <a:ln>
                  <a:noFill/>
                </a:ln>
                <a:solidFill>
                  <a:srgbClr val="3333FF"/>
                </a:solidFill>
                <a:effectLst/>
                <a:uLnTx/>
                <a:uFillTx/>
                <a:latin typeface="宋体" charset="-122"/>
                <a:ea typeface="+mn-ea"/>
              </a:rPr>
              <a:t>通用</a:t>
            </a:r>
            <a:r>
              <a:rPr kumimoji="0" lang="en-US" altLang="zh-CN" sz="1600" b="1" i="0" u="none" strike="noStrike" kern="0" cap="none" spc="0" normalizeH="0" baseline="0" noProof="0" dirty="0">
                <a:ln>
                  <a:noFill/>
                </a:ln>
                <a:solidFill>
                  <a:srgbClr val="3333FF"/>
                </a:solidFill>
                <a:effectLst/>
                <a:uLnTx/>
                <a:uFillTx/>
                <a:latin typeface="宋体" charset="-122"/>
                <a:ea typeface="+mn-ea"/>
              </a:rPr>
              <a:t>RAM</a:t>
            </a:r>
            <a:endParaRPr lang="en-US" altLang="zh-CN" sz="16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42" name="AutoShape 5">
            <a:extLst>
              <a:ext uri="{FF2B5EF4-FFF2-40B4-BE49-F238E27FC236}">
                <a16:creationId xmlns:a16="http://schemas.microsoft.com/office/drawing/2014/main" id="{AF0216A3-1424-4FC7-A97A-B627CC46710E}"/>
              </a:ext>
            </a:extLst>
          </p:cNvPr>
          <p:cNvSpPr/>
          <p:nvPr/>
        </p:nvSpPr>
        <p:spPr>
          <a:xfrm>
            <a:off x="2440560" y="2399075"/>
            <a:ext cx="107978" cy="124143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43" name="AutoShape 5">
            <a:extLst>
              <a:ext uri="{FF2B5EF4-FFF2-40B4-BE49-F238E27FC236}">
                <a16:creationId xmlns:a16="http://schemas.microsoft.com/office/drawing/2014/main" id="{4B7BFC98-D83C-454D-ABD5-987AA7F92F22}"/>
              </a:ext>
            </a:extLst>
          </p:cNvPr>
          <p:cNvSpPr/>
          <p:nvPr/>
        </p:nvSpPr>
        <p:spPr>
          <a:xfrm>
            <a:off x="3172457" y="1779476"/>
            <a:ext cx="176742" cy="1055988"/>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44" name="AutoShape 5">
            <a:extLst>
              <a:ext uri="{FF2B5EF4-FFF2-40B4-BE49-F238E27FC236}">
                <a16:creationId xmlns:a16="http://schemas.microsoft.com/office/drawing/2014/main" id="{69BBBC18-E03D-4C60-A8CE-474554983BAB}"/>
              </a:ext>
            </a:extLst>
          </p:cNvPr>
          <p:cNvSpPr/>
          <p:nvPr/>
        </p:nvSpPr>
        <p:spPr>
          <a:xfrm>
            <a:off x="4829564" y="2592875"/>
            <a:ext cx="69835" cy="53204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45" name="Rectangle 3">
            <a:extLst>
              <a:ext uri="{FF2B5EF4-FFF2-40B4-BE49-F238E27FC236}">
                <a16:creationId xmlns:a16="http://schemas.microsoft.com/office/drawing/2014/main" id="{D7D01C59-389F-4F87-9765-B97D9EC62315}"/>
              </a:ext>
            </a:extLst>
          </p:cNvPr>
          <p:cNvSpPr txBox="1">
            <a:spLocks noChangeArrowheads="1"/>
          </p:cNvSpPr>
          <p:nvPr/>
        </p:nvSpPr>
        <p:spPr bwMode="auto">
          <a:xfrm>
            <a:off x="2478501" y="3377621"/>
            <a:ext cx="100049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effectLst/>
                <a:uLnTx/>
                <a:uFillTx/>
                <a:latin typeface="宋体" charset="-122"/>
                <a:ea typeface="+mn-ea"/>
              </a:rPr>
              <a:t>片外</a:t>
            </a:r>
            <a:endParaRPr lang="en-US" altLang="zh-CN" sz="2400" b="1" kern="0" dirty="0">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46" name="AutoShape 5">
            <a:extLst>
              <a:ext uri="{FF2B5EF4-FFF2-40B4-BE49-F238E27FC236}">
                <a16:creationId xmlns:a16="http://schemas.microsoft.com/office/drawing/2014/main" id="{710F66A7-6427-4616-A9A6-7010118DAEAF}"/>
              </a:ext>
            </a:extLst>
          </p:cNvPr>
          <p:cNvSpPr/>
          <p:nvPr/>
        </p:nvSpPr>
        <p:spPr>
          <a:xfrm>
            <a:off x="1517409" y="3003612"/>
            <a:ext cx="142950" cy="2262626"/>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49" name="AutoShape 5">
            <a:extLst>
              <a:ext uri="{FF2B5EF4-FFF2-40B4-BE49-F238E27FC236}">
                <a16:creationId xmlns:a16="http://schemas.microsoft.com/office/drawing/2014/main" id="{A9E7F72B-68F9-4FA2-B113-33945C47A717}"/>
              </a:ext>
            </a:extLst>
          </p:cNvPr>
          <p:cNvSpPr/>
          <p:nvPr/>
        </p:nvSpPr>
        <p:spPr>
          <a:xfrm>
            <a:off x="2493490" y="4801670"/>
            <a:ext cx="135086" cy="645152"/>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0" name="Rectangle 3">
            <a:extLst>
              <a:ext uri="{FF2B5EF4-FFF2-40B4-BE49-F238E27FC236}">
                <a16:creationId xmlns:a16="http://schemas.microsoft.com/office/drawing/2014/main" id="{D6B1B881-2D3C-40B9-8941-44373A83B1BC}"/>
              </a:ext>
            </a:extLst>
          </p:cNvPr>
          <p:cNvSpPr txBox="1">
            <a:spLocks noChangeArrowheads="1"/>
          </p:cNvSpPr>
          <p:nvPr/>
        </p:nvSpPr>
        <p:spPr bwMode="auto">
          <a:xfrm>
            <a:off x="2584046" y="4590501"/>
            <a:ext cx="100049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00B050"/>
                </a:solidFill>
                <a:effectLst/>
                <a:uLnTx/>
                <a:uFillTx/>
                <a:latin typeface="宋体" charset="-122"/>
                <a:ea typeface="+mn-ea"/>
              </a:rPr>
              <a:t>片内</a:t>
            </a:r>
            <a:endParaRPr lang="en-US" altLang="zh-CN" sz="2400" b="1" kern="0" dirty="0">
              <a:solidFill>
                <a:srgbClr val="00B050"/>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51" name="Rectangle 3">
            <a:extLst>
              <a:ext uri="{FF2B5EF4-FFF2-40B4-BE49-F238E27FC236}">
                <a16:creationId xmlns:a16="http://schemas.microsoft.com/office/drawing/2014/main" id="{CEA64B0E-07BA-424D-A15F-42DC2D457C7B}"/>
              </a:ext>
            </a:extLst>
          </p:cNvPr>
          <p:cNvSpPr txBox="1">
            <a:spLocks noChangeArrowheads="1"/>
          </p:cNvSpPr>
          <p:nvPr/>
        </p:nvSpPr>
        <p:spPr bwMode="auto">
          <a:xfrm>
            <a:off x="2572350" y="5056028"/>
            <a:ext cx="100049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00B050"/>
                </a:solidFill>
                <a:effectLst/>
                <a:uLnTx/>
                <a:uFillTx/>
                <a:latin typeface="宋体" charset="-122"/>
                <a:ea typeface="+mn-ea"/>
              </a:rPr>
              <a:t>片外</a:t>
            </a:r>
            <a:endParaRPr lang="en-US" altLang="zh-CN" sz="2400" b="1" kern="0" dirty="0">
              <a:solidFill>
                <a:srgbClr val="00B050"/>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53" name="AutoShape 5">
            <a:extLst>
              <a:ext uri="{FF2B5EF4-FFF2-40B4-BE49-F238E27FC236}">
                <a16:creationId xmlns:a16="http://schemas.microsoft.com/office/drawing/2014/main" id="{A83C65B9-4945-4C8C-95F6-D1EC99EA5624}"/>
              </a:ext>
            </a:extLst>
          </p:cNvPr>
          <p:cNvSpPr/>
          <p:nvPr/>
        </p:nvSpPr>
        <p:spPr>
          <a:xfrm>
            <a:off x="3237700" y="3451635"/>
            <a:ext cx="156651" cy="626755"/>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4" name="Rectangle 3">
            <a:extLst>
              <a:ext uri="{FF2B5EF4-FFF2-40B4-BE49-F238E27FC236}">
                <a16:creationId xmlns:a16="http://schemas.microsoft.com/office/drawing/2014/main" id="{6FFB00DF-AE2C-4628-BBF1-109E854035B2}"/>
              </a:ext>
            </a:extLst>
          </p:cNvPr>
          <p:cNvSpPr txBox="1">
            <a:spLocks noChangeArrowheads="1"/>
          </p:cNvSpPr>
          <p:nvPr/>
        </p:nvSpPr>
        <p:spPr bwMode="auto">
          <a:xfrm>
            <a:off x="3272779" y="1480967"/>
            <a:ext cx="161596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3333FF"/>
                </a:solidFill>
                <a:effectLst/>
                <a:uLnTx/>
                <a:uFillTx/>
                <a:latin typeface="宋体" charset="-122"/>
                <a:ea typeface="+mn-ea"/>
                <a:cs typeface="+mn-cs"/>
              </a:rPr>
              <a:t>低</a:t>
            </a:r>
            <a:r>
              <a:rPr kumimoji="0" lang="en-US" altLang="zh-CN" sz="2400" b="1" i="0" u="none" strike="noStrike" kern="0" cap="none" spc="0" normalizeH="0" baseline="0" noProof="0" dirty="0">
                <a:ln>
                  <a:noFill/>
                </a:ln>
                <a:solidFill>
                  <a:srgbClr val="3333FF"/>
                </a:solidFill>
                <a:effectLst/>
                <a:uLnTx/>
                <a:uFillTx/>
                <a:latin typeface="宋体" charset="-122"/>
                <a:ea typeface="+mn-ea"/>
                <a:cs typeface="+mn-cs"/>
              </a:rPr>
              <a:t>128</a:t>
            </a:r>
            <a:r>
              <a:rPr kumimoji="0" lang="zh-CN" altLang="en-US" sz="2400" b="1" i="0" u="none" strike="noStrike" kern="0" cap="none" spc="0" normalizeH="0" baseline="0" noProof="0" dirty="0">
                <a:ln>
                  <a:noFill/>
                </a:ln>
                <a:solidFill>
                  <a:srgbClr val="3333FF"/>
                </a:solidFill>
                <a:effectLst/>
                <a:uLnTx/>
                <a:uFillTx/>
                <a:latin typeface="宋体" charset="-122"/>
                <a:ea typeface="+mn-ea"/>
              </a:rPr>
              <a:t>字节</a:t>
            </a:r>
            <a:endParaRPr lang="en-US" altLang="zh-CN" sz="24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55" name="Rectangle 3">
            <a:extLst>
              <a:ext uri="{FF2B5EF4-FFF2-40B4-BE49-F238E27FC236}">
                <a16:creationId xmlns:a16="http://schemas.microsoft.com/office/drawing/2014/main" id="{33A26645-46C4-4B75-8F05-B04C2712B2D0}"/>
              </a:ext>
            </a:extLst>
          </p:cNvPr>
          <p:cNvSpPr txBox="1">
            <a:spLocks noChangeArrowheads="1"/>
          </p:cNvSpPr>
          <p:nvPr/>
        </p:nvSpPr>
        <p:spPr bwMode="auto">
          <a:xfrm>
            <a:off x="3322700" y="3610897"/>
            <a:ext cx="215234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effectLst/>
                <a:uLnTx/>
                <a:uFillTx/>
                <a:latin typeface="宋体" charset="-122"/>
                <a:ea typeface="+mn-ea"/>
                <a:cs typeface="+mn-cs"/>
              </a:rPr>
              <a:t>其他区域</a:t>
            </a:r>
            <a:r>
              <a:rPr kumimoji="0" lang="en-US" altLang="zh-CN" sz="2400" b="1" i="0" u="none" strike="noStrike" kern="0" cap="none" spc="0" normalizeH="0" baseline="0" noProof="0" dirty="0">
                <a:ln>
                  <a:noFill/>
                </a:ln>
                <a:effectLst/>
                <a:uLnTx/>
                <a:uFillTx/>
                <a:latin typeface="宋体" charset="-122"/>
                <a:ea typeface="+mn-ea"/>
                <a:cs typeface="+mn-cs"/>
              </a:rPr>
              <a:t>...</a:t>
            </a: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endParaRPr lang="en-US" altLang="zh-CN" sz="2400" b="1" kern="0" dirty="0">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56" name="AutoShape 5">
            <a:extLst>
              <a:ext uri="{FF2B5EF4-FFF2-40B4-BE49-F238E27FC236}">
                <a16:creationId xmlns:a16="http://schemas.microsoft.com/office/drawing/2014/main" id="{7CB73A06-1C3F-44E2-A782-BD267BFAA78A}"/>
              </a:ext>
            </a:extLst>
          </p:cNvPr>
          <p:cNvSpPr/>
          <p:nvPr/>
        </p:nvSpPr>
        <p:spPr>
          <a:xfrm flipH="1">
            <a:off x="7540449" y="4611944"/>
            <a:ext cx="118551" cy="801147"/>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8" name="AutoShape 5">
            <a:extLst>
              <a:ext uri="{FF2B5EF4-FFF2-40B4-BE49-F238E27FC236}">
                <a16:creationId xmlns:a16="http://schemas.microsoft.com/office/drawing/2014/main" id="{84BD46C4-CC3A-44EC-9276-8A50ECA3F73F}"/>
              </a:ext>
            </a:extLst>
          </p:cNvPr>
          <p:cNvSpPr/>
          <p:nvPr/>
        </p:nvSpPr>
        <p:spPr>
          <a:xfrm flipH="1">
            <a:off x="7484808" y="1473646"/>
            <a:ext cx="301500" cy="2746315"/>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60" name="矩形 59">
            <a:extLst>
              <a:ext uri="{FF2B5EF4-FFF2-40B4-BE49-F238E27FC236}">
                <a16:creationId xmlns:a16="http://schemas.microsoft.com/office/drawing/2014/main" id="{BA04286B-AC19-4B2C-8561-5BD334167415}"/>
              </a:ext>
            </a:extLst>
          </p:cNvPr>
          <p:cNvSpPr/>
          <p:nvPr/>
        </p:nvSpPr>
        <p:spPr>
          <a:xfrm>
            <a:off x="7745439" y="2455371"/>
            <a:ext cx="1137385" cy="830997"/>
          </a:xfrm>
          <a:prstGeom prst="rect">
            <a:avLst/>
          </a:prstGeom>
        </p:spPr>
        <p:txBody>
          <a:bodyPr wrap="square">
            <a:spAutoFit/>
          </a:bodyPr>
          <a:lstStyle/>
          <a:p>
            <a:r>
              <a:rPr lang="zh-CN" altLang="en-US" sz="2400" b="1" dirty="0">
                <a:solidFill>
                  <a:srgbClr val="3333FF"/>
                </a:solidFill>
                <a:latin typeface="创艺简黑体" pitchFamily="2" charset="-122"/>
                <a:ea typeface="创艺简黑体" pitchFamily="2" charset="-122"/>
              </a:rPr>
              <a:t>变量及中间值</a:t>
            </a:r>
            <a:endParaRPr lang="zh-CN" altLang="en-US" sz="2400" dirty="0">
              <a:solidFill>
                <a:srgbClr val="3333FF"/>
              </a:solidFill>
            </a:endParaRPr>
          </a:p>
        </p:txBody>
      </p:sp>
      <p:sp>
        <p:nvSpPr>
          <p:cNvPr id="61" name="矩形 60">
            <a:extLst>
              <a:ext uri="{FF2B5EF4-FFF2-40B4-BE49-F238E27FC236}">
                <a16:creationId xmlns:a16="http://schemas.microsoft.com/office/drawing/2014/main" id="{43ED4113-9807-4175-B764-763D96ABEB4F}"/>
              </a:ext>
            </a:extLst>
          </p:cNvPr>
          <p:cNvSpPr/>
          <p:nvPr/>
        </p:nvSpPr>
        <p:spPr>
          <a:xfrm>
            <a:off x="7877864" y="4671419"/>
            <a:ext cx="1137385" cy="830997"/>
          </a:xfrm>
          <a:prstGeom prst="rect">
            <a:avLst/>
          </a:prstGeom>
        </p:spPr>
        <p:txBody>
          <a:bodyPr wrap="square">
            <a:spAutoFit/>
          </a:bodyPr>
          <a:lstStyle/>
          <a:p>
            <a:r>
              <a:rPr lang="zh-CN" altLang="en-US" sz="2400" b="1" dirty="0">
                <a:solidFill>
                  <a:srgbClr val="3333FF"/>
                </a:solidFill>
                <a:latin typeface="创艺简黑体" pitchFamily="2" charset="-122"/>
                <a:ea typeface="创艺简黑体" pitchFamily="2" charset="-122"/>
              </a:rPr>
              <a:t>常数及表格</a:t>
            </a:r>
            <a:endParaRPr lang="zh-CN" altLang="en-US" sz="2400" dirty="0">
              <a:solidFill>
                <a:srgbClr val="3333FF"/>
              </a:solidFill>
            </a:endParaRPr>
          </a:p>
        </p:txBody>
      </p:sp>
      <p:sp>
        <p:nvSpPr>
          <p:cNvPr id="62" name="Rectangle 3">
            <a:extLst>
              <a:ext uri="{FF2B5EF4-FFF2-40B4-BE49-F238E27FC236}">
                <a16:creationId xmlns:a16="http://schemas.microsoft.com/office/drawing/2014/main" id="{86DAE940-0964-4290-BC00-CD94F8281BCA}"/>
              </a:ext>
            </a:extLst>
          </p:cNvPr>
          <p:cNvSpPr txBox="1">
            <a:spLocks noChangeArrowheads="1"/>
          </p:cNvSpPr>
          <p:nvPr/>
        </p:nvSpPr>
        <p:spPr bwMode="auto">
          <a:xfrm>
            <a:off x="4899399" y="2884275"/>
            <a:ext cx="2232515" cy="397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1600" b="1" kern="0" dirty="0">
                <a:solidFill>
                  <a:srgbClr val="3333FF"/>
                </a:solidFill>
                <a:latin typeface="宋体" charset="-122"/>
                <a:ea typeface="+mn-ea"/>
              </a:rPr>
              <a:t>地址不是</a:t>
            </a:r>
            <a:r>
              <a:rPr lang="en-US" altLang="zh-CN" sz="1600" b="1" kern="0" dirty="0">
                <a:solidFill>
                  <a:srgbClr val="3333FF"/>
                </a:solidFill>
                <a:latin typeface="宋体" charset="-122"/>
                <a:ea typeface="+mn-ea"/>
              </a:rPr>
              <a:t>8</a:t>
            </a:r>
            <a:r>
              <a:rPr lang="zh-CN" altLang="en-US" sz="1600" b="1" kern="0" dirty="0">
                <a:solidFill>
                  <a:srgbClr val="3333FF"/>
                </a:solidFill>
                <a:latin typeface="宋体" charset="-122"/>
                <a:ea typeface="+mn-ea"/>
              </a:rPr>
              <a:t>的倍数的</a:t>
            </a:r>
            <a:r>
              <a:rPr lang="en-US" altLang="zh-CN" sz="1600" b="1" kern="0" dirty="0">
                <a:solidFill>
                  <a:srgbClr val="3333FF"/>
                </a:solidFill>
                <a:latin typeface="宋体" charset="-122"/>
                <a:ea typeface="+mn-ea"/>
              </a:rPr>
              <a:t>…</a:t>
            </a:r>
            <a:endParaRPr kumimoji="0" lang="en-US" altLang="zh-CN" sz="1600" b="1" i="0" u="none" strike="noStrike" kern="0" cap="none" spc="0" normalizeH="0" baseline="0" noProof="0" dirty="0">
              <a:ln>
                <a:noFill/>
              </a:ln>
              <a:solidFill>
                <a:srgbClr val="3333FF"/>
              </a:solidFill>
              <a:effectLst/>
              <a:uLnTx/>
              <a:uFillTx/>
              <a:latin typeface="宋体" charset="-122"/>
              <a:ea typeface="+mn-ea"/>
            </a:endParaRPr>
          </a:p>
        </p:txBody>
      </p:sp>
      <p:sp>
        <p:nvSpPr>
          <p:cNvPr id="63" name="矩形 62">
            <a:extLst>
              <a:ext uri="{FF2B5EF4-FFF2-40B4-BE49-F238E27FC236}">
                <a16:creationId xmlns:a16="http://schemas.microsoft.com/office/drawing/2014/main" id="{C75BF8D2-A868-4778-AC66-67AB6BE33275}"/>
              </a:ext>
            </a:extLst>
          </p:cNvPr>
          <p:cNvSpPr/>
          <p:nvPr/>
        </p:nvSpPr>
        <p:spPr>
          <a:xfrm>
            <a:off x="1677487" y="2361775"/>
            <a:ext cx="823064" cy="1200329"/>
          </a:xfrm>
          <a:prstGeom prst="rect">
            <a:avLst/>
          </a:prstGeom>
        </p:spPr>
        <p:txBody>
          <a:bodyPr wrap="square">
            <a:spAutoFit/>
          </a:bodyPr>
          <a:lstStyle/>
          <a:p>
            <a:r>
              <a:rPr lang="zh-CN" altLang="en-US" sz="2400" b="1" kern="0" dirty="0">
                <a:solidFill>
                  <a:srgbClr val="FF0000"/>
                </a:solidFill>
                <a:latin typeface="宋体" charset="-122"/>
              </a:rPr>
              <a:t>数据存储器</a:t>
            </a:r>
            <a:endParaRPr lang="zh-CN" altLang="en-US" sz="2400" dirty="0">
              <a:solidFill>
                <a:srgbClr val="3333FF"/>
              </a:solidFill>
            </a:endParaRPr>
          </a:p>
        </p:txBody>
      </p:sp>
      <p:sp>
        <p:nvSpPr>
          <p:cNvPr id="64" name="矩形 63">
            <a:extLst>
              <a:ext uri="{FF2B5EF4-FFF2-40B4-BE49-F238E27FC236}">
                <a16:creationId xmlns:a16="http://schemas.microsoft.com/office/drawing/2014/main" id="{C918262B-480C-40D0-8A68-2D476ACA304D}"/>
              </a:ext>
            </a:extLst>
          </p:cNvPr>
          <p:cNvSpPr/>
          <p:nvPr/>
        </p:nvSpPr>
        <p:spPr>
          <a:xfrm>
            <a:off x="1687955" y="4556121"/>
            <a:ext cx="841614" cy="1200329"/>
          </a:xfrm>
          <a:prstGeom prst="rect">
            <a:avLst/>
          </a:prstGeom>
        </p:spPr>
        <p:txBody>
          <a:bodyPr wrap="square">
            <a:spAutoFit/>
          </a:bodyPr>
          <a:lstStyle/>
          <a:p>
            <a:r>
              <a:rPr lang="zh-CN" altLang="en-US" sz="2400" b="1" kern="0" dirty="0">
                <a:solidFill>
                  <a:srgbClr val="FF0000"/>
                </a:solidFill>
                <a:latin typeface="宋体" charset="-122"/>
              </a:rPr>
              <a:t>程序存储器</a:t>
            </a:r>
            <a:endParaRPr lang="zh-CN" altLang="en-US" sz="2400" dirty="0">
              <a:solidFill>
                <a:srgbClr val="3333FF"/>
              </a:solidFill>
            </a:endParaRPr>
          </a:p>
        </p:txBody>
      </p:sp>
      <p:sp>
        <p:nvSpPr>
          <p:cNvPr id="65" name="日期占位符 3">
            <a:extLst>
              <a:ext uri="{FF2B5EF4-FFF2-40B4-BE49-F238E27FC236}">
                <a16:creationId xmlns:a16="http://schemas.microsoft.com/office/drawing/2014/main" id="{ADE0C0DD-F7C0-42F0-9339-E002FE2B2CD1}"/>
              </a:ext>
            </a:extLst>
          </p:cNvPr>
          <p:cNvSpPr>
            <a:spLocks noGrp="1"/>
          </p:cNvSpPr>
          <p:nvPr>
            <p:ph type="dt" sz="quarter" idx="10"/>
          </p:nvPr>
        </p:nvSpPr>
        <p:spPr>
          <a:xfrm>
            <a:off x="0"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66" name="灯片编号占位符 5">
            <a:extLst>
              <a:ext uri="{FF2B5EF4-FFF2-40B4-BE49-F238E27FC236}">
                <a16:creationId xmlns:a16="http://schemas.microsoft.com/office/drawing/2014/main" id="{26A38843-E322-482F-BECF-AB0829F3C463}"/>
              </a:ext>
            </a:extLst>
          </p:cNvPr>
          <p:cNvSpPr>
            <a:spLocks noGrp="1"/>
          </p:cNvSpPr>
          <p:nvPr>
            <p:ph type="sldNum" sz="quarter" idx="12"/>
          </p:nvPr>
        </p:nvSpPr>
        <p:spPr>
          <a:xfrm>
            <a:off x="7134206" y="6377095"/>
            <a:ext cx="1981200" cy="476250"/>
          </a:xfrm>
          <a:noFill/>
        </p:spPr>
        <p:txBody>
          <a:bodyPr/>
          <a:lstStyle/>
          <a:p>
            <a:fld id="{361B6C43-5757-4AE2-A2F3-BAF3E776C444}" type="slidenum">
              <a:rPr lang="en-US" altLang="zh-CN" smtClean="0">
                <a:ea typeface="宋体" charset="-122"/>
              </a:rPr>
              <a:pPr/>
              <a:t>14</a:t>
            </a:fld>
            <a:endParaRPr lang="en-US" altLang="zh-CN" dirty="0">
              <a:ea typeface="宋体" charset="-122"/>
            </a:endParaRPr>
          </a:p>
        </p:txBody>
      </p:sp>
      <p:sp>
        <p:nvSpPr>
          <p:cNvPr id="34" name="AutoShape 5">
            <a:extLst>
              <a:ext uri="{FF2B5EF4-FFF2-40B4-BE49-F238E27FC236}">
                <a16:creationId xmlns:a16="http://schemas.microsoft.com/office/drawing/2014/main" id="{19770F16-36E5-4C4D-B332-11B083406A24}"/>
              </a:ext>
            </a:extLst>
          </p:cNvPr>
          <p:cNvSpPr/>
          <p:nvPr/>
        </p:nvSpPr>
        <p:spPr>
          <a:xfrm flipH="1">
            <a:off x="7013036" y="2084479"/>
            <a:ext cx="197253" cy="524413"/>
          </a:xfrm>
          <a:prstGeom prst="leftBrace">
            <a:avLst>
              <a:gd name="adj1" fmla="val 60416"/>
              <a:gd name="adj2" fmla="val 53147"/>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10:24</a:t>
            </a:fld>
            <a:endParaRPr lang="en-US" altLang="zh-CN" dirty="0">
              <a:ea typeface="宋体" charset="-122"/>
            </a:endParaRPr>
          </a:p>
        </p:txBody>
      </p:sp>
      <p:sp>
        <p:nvSpPr>
          <p:cNvPr id="17411" name="灯片编号占位符 5"/>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140</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DD8FE000-9E18-483F-94ED-A11EC92A5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A81D0F5-643C-4662-95A4-F3419DBCF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F63CA587-D7B8-4655-AD0B-A615F7EEA022}"/>
              </a:ext>
            </a:extLst>
          </p:cNvPr>
          <p:cNvSpPr txBox="1">
            <a:spLocks/>
          </p:cNvSpPr>
          <p:nvPr/>
        </p:nvSpPr>
        <p:spPr>
          <a:xfrm>
            <a:off x="0" y="0"/>
            <a:ext cx="5721533"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sp>
        <p:nvSpPr>
          <p:cNvPr id="14" name="Rectangle 4">
            <a:extLst>
              <a:ext uri="{FF2B5EF4-FFF2-40B4-BE49-F238E27FC236}">
                <a16:creationId xmlns:a16="http://schemas.microsoft.com/office/drawing/2014/main" id="{66EABCD9-E12E-48EC-85CC-6A854CE68442}"/>
              </a:ext>
            </a:extLst>
          </p:cNvPr>
          <p:cNvSpPr txBox="1">
            <a:spLocks noChangeArrowheads="1"/>
          </p:cNvSpPr>
          <p:nvPr/>
        </p:nvSpPr>
        <p:spPr bwMode="auto">
          <a:xfrm>
            <a:off x="1338329" y="1263827"/>
            <a:ext cx="80388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加法</a:t>
            </a:r>
          </a:p>
        </p:txBody>
      </p:sp>
      <p:sp>
        <p:nvSpPr>
          <p:cNvPr id="15" name="AutoShape 5">
            <a:extLst>
              <a:ext uri="{FF2B5EF4-FFF2-40B4-BE49-F238E27FC236}">
                <a16:creationId xmlns:a16="http://schemas.microsoft.com/office/drawing/2014/main" id="{D8881054-BF3E-4C51-A7C4-042E91B5E79B}"/>
              </a:ext>
            </a:extLst>
          </p:cNvPr>
          <p:cNvSpPr/>
          <p:nvPr/>
        </p:nvSpPr>
        <p:spPr>
          <a:xfrm>
            <a:off x="1004985" y="1596982"/>
            <a:ext cx="212500" cy="3568185"/>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6" name="Rectangle 4">
            <a:extLst>
              <a:ext uri="{FF2B5EF4-FFF2-40B4-BE49-F238E27FC236}">
                <a16:creationId xmlns:a16="http://schemas.microsoft.com/office/drawing/2014/main" id="{2FE61F15-83C2-436A-88FC-DE370A04B3FF}"/>
              </a:ext>
            </a:extLst>
          </p:cNvPr>
          <p:cNvSpPr txBox="1">
            <a:spLocks noChangeArrowheads="1"/>
          </p:cNvSpPr>
          <p:nvPr/>
        </p:nvSpPr>
        <p:spPr bwMode="auto">
          <a:xfrm>
            <a:off x="4420996" y="751481"/>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4</a:t>
            </a:r>
            <a:r>
              <a:rPr lang="zh-CN" altLang="en-US" sz="2400" b="1" kern="0" dirty="0">
                <a:solidFill>
                  <a:srgbClr val="FF0000"/>
                </a:solidFill>
              </a:rPr>
              <a:t>条</a:t>
            </a:r>
          </a:p>
        </p:txBody>
      </p:sp>
      <p:sp>
        <p:nvSpPr>
          <p:cNvPr id="18" name="Rectangle 2">
            <a:extLst>
              <a:ext uri="{FF2B5EF4-FFF2-40B4-BE49-F238E27FC236}">
                <a16:creationId xmlns:a16="http://schemas.microsoft.com/office/drawing/2014/main" id="{44284476-7FE9-423E-A045-AB136AE9DA1E}"/>
              </a:ext>
            </a:extLst>
          </p:cNvPr>
          <p:cNvSpPr txBox="1">
            <a:spLocks noChangeArrowheads="1"/>
          </p:cNvSpPr>
          <p:nvPr/>
        </p:nvSpPr>
        <p:spPr bwMode="auto">
          <a:xfrm>
            <a:off x="415936" y="2503616"/>
            <a:ext cx="399267" cy="16623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算数运算类</a:t>
            </a:r>
          </a:p>
        </p:txBody>
      </p:sp>
      <p:sp>
        <p:nvSpPr>
          <p:cNvPr id="26" name="Rectangle 4">
            <a:extLst>
              <a:ext uri="{FF2B5EF4-FFF2-40B4-BE49-F238E27FC236}">
                <a16:creationId xmlns:a16="http://schemas.microsoft.com/office/drawing/2014/main" id="{50A597F7-1352-442E-81B5-D9782A4E0845}"/>
              </a:ext>
            </a:extLst>
          </p:cNvPr>
          <p:cNvSpPr txBox="1">
            <a:spLocks noChangeArrowheads="1"/>
          </p:cNvSpPr>
          <p:nvPr/>
        </p:nvSpPr>
        <p:spPr bwMode="auto">
          <a:xfrm>
            <a:off x="1342587" y="2605267"/>
            <a:ext cx="80388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减法</a:t>
            </a:r>
          </a:p>
        </p:txBody>
      </p:sp>
      <p:sp>
        <p:nvSpPr>
          <p:cNvPr id="27" name="Rectangle 4">
            <a:extLst>
              <a:ext uri="{FF2B5EF4-FFF2-40B4-BE49-F238E27FC236}">
                <a16:creationId xmlns:a16="http://schemas.microsoft.com/office/drawing/2014/main" id="{53614B67-57E4-4154-9073-CBE3C78F27D9}"/>
              </a:ext>
            </a:extLst>
          </p:cNvPr>
          <p:cNvSpPr txBox="1">
            <a:spLocks noChangeArrowheads="1"/>
          </p:cNvSpPr>
          <p:nvPr/>
        </p:nvSpPr>
        <p:spPr bwMode="auto">
          <a:xfrm>
            <a:off x="1338329" y="3499379"/>
            <a:ext cx="80388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乘法</a:t>
            </a:r>
          </a:p>
        </p:txBody>
      </p:sp>
      <p:sp>
        <p:nvSpPr>
          <p:cNvPr id="28" name="Rectangle 4">
            <a:extLst>
              <a:ext uri="{FF2B5EF4-FFF2-40B4-BE49-F238E27FC236}">
                <a16:creationId xmlns:a16="http://schemas.microsoft.com/office/drawing/2014/main" id="{DAD5CB8A-9153-422C-B849-1268A0A17663}"/>
              </a:ext>
            </a:extLst>
          </p:cNvPr>
          <p:cNvSpPr txBox="1">
            <a:spLocks noChangeArrowheads="1"/>
          </p:cNvSpPr>
          <p:nvPr/>
        </p:nvSpPr>
        <p:spPr bwMode="auto">
          <a:xfrm>
            <a:off x="1338329" y="4104369"/>
            <a:ext cx="80388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CC00"/>
                </a:solidFill>
              </a:rPr>
              <a:t>除法</a:t>
            </a:r>
          </a:p>
        </p:txBody>
      </p:sp>
      <p:sp>
        <p:nvSpPr>
          <p:cNvPr id="29" name="Rectangle 4">
            <a:extLst>
              <a:ext uri="{FF2B5EF4-FFF2-40B4-BE49-F238E27FC236}">
                <a16:creationId xmlns:a16="http://schemas.microsoft.com/office/drawing/2014/main" id="{60553D00-8A59-47A6-BB30-E137A259B0B6}"/>
              </a:ext>
            </a:extLst>
          </p:cNvPr>
          <p:cNvSpPr txBox="1">
            <a:spLocks noChangeArrowheads="1"/>
          </p:cNvSpPr>
          <p:nvPr/>
        </p:nvSpPr>
        <p:spPr bwMode="auto">
          <a:xfrm>
            <a:off x="1295566" y="4796600"/>
            <a:ext cx="2642697" cy="34984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u="sng" kern="0" dirty="0">
                <a:solidFill>
                  <a:srgbClr val="800080"/>
                </a:solidFill>
                <a:hlinkClick r:id="" action="ppaction://noaction">
                  <a:extLst>
                    <a:ext uri="{A12FA001-AC4F-418D-AE19-62706E023703}">
                      <ahyp:hlinkClr xmlns:ahyp="http://schemas.microsoft.com/office/drawing/2018/hyperlinkcolor" val="tx"/>
                    </a:ext>
                  </a:extLst>
                </a:hlinkClick>
              </a:rPr>
              <a:t>十进制调整指令</a:t>
            </a:r>
            <a:endParaRPr lang="zh-CN" altLang="en-US" sz="2000" b="1" kern="0" dirty="0">
              <a:solidFill>
                <a:srgbClr val="800080"/>
              </a:solidFill>
            </a:endParaRPr>
          </a:p>
        </p:txBody>
      </p:sp>
      <p:sp>
        <p:nvSpPr>
          <p:cNvPr id="30" name="AutoShape 5">
            <a:extLst>
              <a:ext uri="{FF2B5EF4-FFF2-40B4-BE49-F238E27FC236}">
                <a16:creationId xmlns:a16="http://schemas.microsoft.com/office/drawing/2014/main" id="{D841AFE0-853D-441C-9E3F-756ACAFDE478}"/>
              </a:ext>
            </a:extLst>
          </p:cNvPr>
          <p:cNvSpPr/>
          <p:nvPr/>
        </p:nvSpPr>
        <p:spPr>
          <a:xfrm>
            <a:off x="1979004" y="933240"/>
            <a:ext cx="192319" cy="125593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1" name="Rectangle 4">
            <a:extLst>
              <a:ext uri="{FF2B5EF4-FFF2-40B4-BE49-F238E27FC236}">
                <a16:creationId xmlns:a16="http://schemas.microsoft.com/office/drawing/2014/main" id="{942460E0-EB5F-40DC-A85E-0999375C5DFF}"/>
              </a:ext>
            </a:extLst>
          </p:cNvPr>
          <p:cNvSpPr txBox="1">
            <a:spLocks noChangeArrowheads="1"/>
          </p:cNvSpPr>
          <p:nvPr/>
        </p:nvSpPr>
        <p:spPr bwMode="auto">
          <a:xfrm>
            <a:off x="2352349" y="743497"/>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不带进位加法</a:t>
            </a:r>
          </a:p>
        </p:txBody>
      </p:sp>
      <p:sp>
        <p:nvSpPr>
          <p:cNvPr id="32" name="Rectangle 4">
            <a:extLst>
              <a:ext uri="{FF2B5EF4-FFF2-40B4-BE49-F238E27FC236}">
                <a16:creationId xmlns:a16="http://schemas.microsoft.com/office/drawing/2014/main" id="{D541B6F3-F9E1-4029-836D-8F944DC62C3C}"/>
              </a:ext>
            </a:extLst>
          </p:cNvPr>
          <p:cNvSpPr txBox="1">
            <a:spLocks noChangeArrowheads="1"/>
          </p:cNvSpPr>
          <p:nvPr/>
        </p:nvSpPr>
        <p:spPr bwMode="auto">
          <a:xfrm>
            <a:off x="2352349" y="1247570"/>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带进位加法</a:t>
            </a:r>
          </a:p>
        </p:txBody>
      </p:sp>
      <p:sp>
        <p:nvSpPr>
          <p:cNvPr id="33" name="Rectangle 4">
            <a:extLst>
              <a:ext uri="{FF2B5EF4-FFF2-40B4-BE49-F238E27FC236}">
                <a16:creationId xmlns:a16="http://schemas.microsoft.com/office/drawing/2014/main" id="{1599D0D3-5CB6-4D9A-847D-5657BEE9FA7A}"/>
              </a:ext>
            </a:extLst>
          </p:cNvPr>
          <p:cNvSpPr txBox="1">
            <a:spLocks noChangeArrowheads="1"/>
          </p:cNvSpPr>
          <p:nvPr/>
        </p:nvSpPr>
        <p:spPr bwMode="auto">
          <a:xfrm>
            <a:off x="4420996" y="1274425"/>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4</a:t>
            </a:r>
            <a:r>
              <a:rPr lang="zh-CN" altLang="en-US" sz="2400" b="1" kern="0" dirty="0">
                <a:solidFill>
                  <a:srgbClr val="FF0000"/>
                </a:solidFill>
              </a:rPr>
              <a:t>条</a:t>
            </a:r>
          </a:p>
        </p:txBody>
      </p:sp>
      <p:sp>
        <p:nvSpPr>
          <p:cNvPr id="34" name="Rectangle 4">
            <a:extLst>
              <a:ext uri="{FF2B5EF4-FFF2-40B4-BE49-F238E27FC236}">
                <a16:creationId xmlns:a16="http://schemas.microsoft.com/office/drawing/2014/main" id="{F0320EE5-5C98-4369-BB35-65376A1A6882}"/>
              </a:ext>
            </a:extLst>
          </p:cNvPr>
          <p:cNvSpPr txBox="1">
            <a:spLocks noChangeArrowheads="1"/>
          </p:cNvSpPr>
          <p:nvPr/>
        </p:nvSpPr>
        <p:spPr bwMode="auto">
          <a:xfrm>
            <a:off x="2403090" y="1791487"/>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加</a:t>
            </a:r>
            <a:r>
              <a:rPr lang="en-US" altLang="zh-CN" sz="2000" b="1" kern="0" dirty="0">
                <a:solidFill>
                  <a:srgbClr val="FF0000"/>
                </a:solidFill>
              </a:rPr>
              <a:t>1</a:t>
            </a:r>
            <a:r>
              <a:rPr lang="zh-CN" altLang="en-US" sz="2000" b="1" kern="0" dirty="0">
                <a:solidFill>
                  <a:srgbClr val="FF0000"/>
                </a:solidFill>
              </a:rPr>
              <a:t>指令</a:t>
            </a:r>
          </a:p>
        </p:txBody>
      </p:sp>
      <p:sp>
        <p:nvSpPr>
          <p:cNvPr id="35" name="Rectangle 4">
            <a:extLst>
              <a:ext uri="{FF2B5EF4-FFF2-40B4-BE49-F238E27FC236}">
                <a16:creationId xmlns:a16="http://schemas.microsoft.com/office/drawing/2014/main" id="{2893D90C-BE1B-4E18-8098-DA1330A7F3DB}"/>
              </a:ext>
            </a:extLst>
          </p:cNvPr>
          <p:cNvSpPr txBox="1">
            <a:spLocks noChangeArrowheads="1"/>
          </p:cNvSpPr>
          <p:nvPr/>
        </p:nvSpPr>
        <p:spPr bwMode="auto">
          <a:xfrm>
            <a:off x="4420996" y="1839711"/>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5</a:t>
            </a:r>
            <a:r>
              <a:rPr lang="zh-CN" altLang="en-US" sz="2400" b="1" kern="0" dirty="0">
                <a:solidFill>
                  <a:srgbClr val="FF0000"/>
                </a:solidFill>
              </a:rPr>
              <a:t>条</a:t>
            </a:r>
          </a:p>
        </p:txBody>
      </p:sp>
      <p:sp>
        <p:nvSpPr>
          <p:cNvPr id="36" name="Rectangle 4">
            <a:extLst>
              <a:ext uri="{FF2B5EF4-FFF2-40B4-BE49-F238E27FC236}">
                <a16:creationId xmlns:a16="http://schemas.microsoft.com/office/drawing/2014/main" id="{6549E3CB-153A-4E92-8280-E85C3E0E3406}"/>
              </a:ext>
            </a:extLst>
          </p:cNvPr>
          <p:cNvSpPr txBox="1">
            <a:spLocks noChangeArrowheads="1"/>
          </p:cNvSpPr>
          <p:nvPr/>
        </p:nvSpPr>
        <p:spPr bwMode="auto">
          <a:xfrm>
            <a:off x="4400638" y="232834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4</a:t>
            </a:r>
            <a:r>
              <a:rPr lang="zh-CN" altLang="en-US" sz="2400" b="1" kern="0" dirty="0">
                <a:solidFill>
                  <a:schemeClr val="tx1"/>
                </a:solidFill>
              </a:rPr>
              <a:t>条</a:t>
            </a:r>
          </a:p>
        </p:txBody>
      </p:sp>
      <p:sp>
        <p:nvSpPr>
          <p:cNvPr id="37" name="AutoShape 5">
            <a:extLst>
              <a:ext uri="{FF2B5EF4-FFF2-40B4-BE49-F238E27FC236}">
                <a16:creationId xmlns:a16="http://schemas.microsoft.com/office/drawing/2014/main" id="{52EF4892-CCED-4F13-8CC5-5DED6798478D}"/>
              </a:ext>
            </a:extLst>
          </p:cNvPr>
          <p:cNvSpPr/>
          <p:nvPr/>
        </p:nvSpPr>
        <p:spPr>
          <a:xfrm>
            <a:off x="2021365" y="2510109"/>
            <a:ext cx="120844" cy="743966"/>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8" name="Rectangle 4">
            <a:extLst>
              <a:ext uri="{FF2B5EF4-FFF2-40B4-BE49-F238E27FC236}">
                <a16:creationId xmlns:a16="http://schemas.microsoft.com/office/drawing/2014/main" id="{C857E591-AC8F-4965-80D6-5E1472CB250D}"/>
              </a:ext>
            </a:extLst>
          </p:cNvPr>
          <p:cNvSpPr txBox="1">
            <a:spLocks noChangeArrowheads="1"/>
          </p:cNvSpPr>
          <p:nvPr/>
        </p:nvSpPr>
        <p:spPr bwMode="auto">
          <a:xfrm>
            <a:off x="2331991" y="2320365"/>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带进位减法</a:t>
            </a:r>
          </a:p>
        </p:txBody>
      </p:sp>
      <p:sp>
        <p:nvSpPr>
          <p:cNvPr id="41" name="Rectangle 4">
            <a:extLst>
              <a:ext uri="{FF2B5EF4-FFF2-40B4-BE49-F238E27FC236}">
                <a16:creationId xmlns:a16="http://schemas.microsoft.com/office/drawing/2014/main" id="{E915E5EE-D769-43D0-B5CB-5DEA1A9E4256}"/>
              </a:ext>
            </a:extLst>
          </p:cNvPr>
          <p:cNvSpPr txBox="1">
            <a:spLocks noChangeArrowheads="1"/>
          </p:cNvSpPr>
          <p:nvPr/>
        </p:nvSpPr>
        <p:spPr bwMode="auto">
          <a:xfrm>
            <a:off x="2282387" y="2889213"/>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减</a:t>
            </a:r>
            <a:r>
              <a:rPr lang="en-US" altLang="zh-CN" sz="2000" b="1" kern="0" dirty="0">
                <a:solidFill>
                  <a:schemeClr val="tx1"/>
                </a:solidFill>
              </a:rPr>
              <a:t>1</a:t>
            </a:r>
            <a:r>
              <a:rPr lang="zh-CN" altLang="en-US" sz="2000" b="1" kern="0" dirty="0">
                <a:solidFill>
                  <a:schemeClr val="tx1"/>
                </a:solidFill>
              </a:rPr>
              <a:t>指令</a:t>
            </a:r>
          </a:p>
        </p:txBody>
      </p:sp>
      <p:sp>
        <p:nvSpPr>
          <p:cNvPr id="42" name="Rectangle 4">
            <a:extLst>
              <a:ext uri="{FF2B5EF4-FFF2-40B4-BE49-F238E27FC236}">
                <a16:creationId xmlns:a16="http://schemas.microsoft.com/office/drawing/2014/main" id="{EF0B3D12-7AFD-46AD-9C68-AA415BEE7291}"/>
              </a:ext>
            </a:extLst>
          </p:cNvPr>
          <p:cNvSpPr txBox="1">
            <a:spLocks noChangeArrowheads="1"/>
          </p:cNvSpPr>
          <p:nvPr/>
        </p:nvSpPr>
        <p:spPr bwMode="auto">
          <a:xfrm>
            <a:off x="4400638" y="289047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4</a:t>
            </a:r>
            <a:r>
              <a:rPr lang="zh-CN" altLang="en-US" sz="2400" b="1" kern="0" dirty="0">
                <a:solidFill>
                  <a:schemeClr val="tx1"/>
                </a:solidFill>
              </a:rPr>
              <a:t>条</a:t>
            </a:r>
          </a:p>
        </p:txBody>
      </p:sp>
      <p:sp>
        <p:nvSpPr>
          <p:cNvPr id="43" name="Rectangle 4">
            <a:extLst>
              <a:ext uri="{FF2B5EF4-FFF2-40B4-BE49-F238E27FC236}">
                <a16:creationId xmlns:a16="http://schemas.microsoft.com/office/drawing/2014/main" id="{B8B80EFE-28C8-4597-8651-81ED856CAF85}"/>
              </a:ext>
            </a:extLst>
          </p:cNvPr>
          <p:cNvSpPr txBox="1">
            <a:spLocks noChangeArrowheads="1"/>
          </p:cNvSpPr>
          <p:nvPr/>
        </p:nvSpPr>
        <p:spPr bwMode="auto">
          <a:xfrm>
            <a:off x="2271568" y="3499893"/>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乘法指令</a:t>
            </a:r>
          </a:p>
        </p:txBody>
      </p:sp>
      <p:sp>
        <p:nvSpPr>
          <p:cNvPr id="44" name="Rectangle 4">
            <a:extLst>
              <a:ext uri="{FF2B5EF4-FFF2-40B4-BE49-F238E27FC236}">
                <a16:creationId xmlns:a16="http://schemas.microsoft.com/office/drawing/2014/main" id="{AB85C4A6-9C15-4A0B-AE7C-0567CACE1D12}"/>
              </a:ext>
            </a:extLst>
          </p:cNvPr>
          <p:cNvSpPr txBox="1">
            <a:spLocks noChangeArrowheads="1"/>
          </p:cNvSpPr>
          <p:nvPr/>
        </p:nvSpPr>
        <p:spPr bwMode="auto">
          <a:xfrm>
            <a:off x="4411241" y="349937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a:t>
            </a:r>
            <a:r>
              <a:rPr lang="zh-CN" altLang="en-US" sz="2400" b="1" kern="0" dirty="0">
                <a:solidFill>
                  <a:srgbClr val="3333FF"/>
                </a:solidFill>
              </a:rPr>
              <a:t>条</a:t>
            </a:r>
          </a:p>
        </p:txBody>
      </p:sp>
      <p:sp>
        <p:nvSpPr>
          <p:cNvPr id="45" name="Rectangle 4">
            <a:extLst>
              <a:ext uri="{FF2B5EF4-FFF2-40B4-BE49-F238E27FC236}">
                <a16:creationId xmlns:a16="http://schemas.microsoft.com/office/drawing/2014/main" id="{DF8C6F11-C8D7-45AB-9949-3D053FF9AB7A}"/>
              </a:ext>
            </a:extLst>
          </p:cNvPr>
          <p:cNvSpPr txBox="1">
            <a:spLocks noChangeArrowheads="1"/>
          </p:cNvSpPr>
          <p:nvPr/>
        </p:nvSpPr>
        <p:spPr bwMode="auto">
          <a:xfrm>
            <a:off x="2316917" y="4104369"/>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CC00"/>
                </a:solidFill>
              </a:rPr>
              <a:t>除法指令</a:t>
            </a:r>
          </a:p>
        </p:txBody>
      </p:sp>
      <p:sp>
        <p:nvSpPr>
          <p:cNvPr id="46" name="Rectangle 4">
            <a:extLst>
              <a:ext uri="{FF2B5EF4-FFF2-40B4-BE49-F238E27FC236}">
                <a16:creationId xmlns:a16="http://schemas.microsoft.com/office/drawing/2014/main" id="{8483624E-B795-4D9D-9DA9-3F1F79937756}"/>
              </a:ext>
            </a:extLst>
          </p:cNvPr>
          <p:cNvSpPr txBox="1">
            <a:spLocks noChangeArrowheads="1"/>
          </p:cNvSpPr>
          <p:nvPr/>
        </p:nvSpPr>
        <p:spPr bwMode="auto">
          <a:xfrm>
            <a:off x="4422655" y="408742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CC00"/>
                </a:solidFill>
              </a:rPr>
              <a:t>1</a:t>
            </a:r>
            <a:r>
              <a:rPr lang="zh-CN" altLang="en-US" sz="2400" b="1" kern="0" dirty="0">
                <a:solidFill>
                  <a:srgbClr val="00CC00"/>
                </a:solidFill>
              </a:rPr>
              <a:t>条</a:t>
            </a:r>
          </a:p>
        </p:txBody>
      </p:sp>
      <p:sp>
        <p:nvSpPr>
          <p:cNvPr id="47" name="Rectangle 4">
            <a:extLst>
              <a:ext uri="{FF2B5EF4-FFF2-40B4-BE49-F238E27FC236}">
                <a16:creationId xmlns:a16="http://schemas.microsoft.com/office/drawing/2014/main" id="{052C41E5-116F-42C5-BD4A-EE0C819161CB}"/>
              </a:ext>
            </a:extLst>
          </p:cNvPr>
          <p:cNvSpPr txBox="1">
            <a:spLocks noChangeArrowheads="1"/>
          </p:cNvSpPr>
          <p:nvPr/>
        </p:nvSpPr>
        <p:spPr bwMode="auto">
          <a:xfrm>
            <a:off x="4423152" y="469829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800080"/>
                </a:solidFill>
              </a:rPr>
              <a:t>1</a:t>
            </a:r>
            <a:r>
              <a:rPr lang="zh-CN" altLang="en-US" sz="2400" b="1" kern="0" dirty="0">
                <a:solidFill>
                  <a:srgbClr val="800080"/>
                </a:solidFill>
              </a:rPr>
              <a:t>条</a:t>
            </a:r>
          </a:p>
        </p:txBody>
      </p:sp>
      <p:sp>
        <p:nvSpPr>
          <p:cNvPr id="50" name="Rectangle 4">
            <a:extLst>
              <a:ext uri="{FF2B5EF4-FFF2-40B4-BE49-F238E27FC236}">
                <a16:creationId xmlns:a16="http://schemas.microsoft.com/office/drawing/2014/main" id="{17949C8D-8A5B-4AC5-BE48-6EFC167567E6}"/>
              </a:ext>
            </a:extLst>
          </p:cNvPr>
          <p:cNvSpPr txBox="1">
            <a:spLocks noChangeArrowheads="1"/>
          </p:cNvSpPr>
          <p:nvPr/>
        </p:nvSpPr>
        <p:spPr bwMode="auto">
          <a:xfrm>
            <a:off x="177247" y="408742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24</a:t>
            </a:r>
            <a:r>
              <a:rPr lang="zh-CN" altLang="en-US" sz="2400" b="1" kern="0" dirty="0">
                <a:solidFill>
                  <a:srgbClr val="3333FF"/>
                </a:solidFill>
              </a:rPr>
              <a:t>条</a:t>
            </a:r>
          </a:p>
        </p:txBody>
      </p:sp>
      <p:sp>
        <p:nvSpPr>
          <p:cNvPr id="52" name="Rectangle 4">
            <a:extLst>
              <a:ext uri="{FF2B5EF4-FFF2-40B4-BE49-F238E27FC236}">
                <a16:creationId xmlns:a16="http://schemas.microsoft.com/office/drawing/2014/main" id="{CCB864BC-BABF-4BCE-BD51-E9BC7DB628A4}"/>
              </a:ext>
            </a:extLst>
          </p:cNvPr>
          <p:cNvSpPr txBox="1">
            <a:spLocks noChangeArrowheads="1"/>
          </p:cNvSpPr>
          <p:nvPr/>
        </p:nvSpPr>
        <p:spPr bwMode="auto">
          <a:xfrm>
            <a:off x="5806837" y="73192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ADD</a:t>
            </a:r>
            <a:endParaRPr lang="zh-CN" altLang="en-US" sz="1600" b="1" kern="0" dirty="0">
              <a:solidFill>
                <a:srgbClr val="FF0000"/>
              </a:solidFill>
            </a:endParaRPr>
          </a:p>
        </p:txBody>
      </p:sp>
      <p:sp>
        <p:nvSpPr>
          <p:cNvPr id="53" name="Rectangle 4">
            <a:extLst>
              <a:ext uri="{FF2B5EF4-FFF2-40B4-BE49-F238E27FC236}">
                <a16:creationId xmlns:a16="http://schemas.microsoft.com/office/drawing/2014/main" id="{F9D15052-EA1D-4080-8562-3BFD9DAD8C2D}"/>
              </a:ext>
            </a:extLst>
          </p:cNvPr>
          <p:cNvSpPr txBox="1">
            <a:spLocks noChangeArrowheads="1"/>
          </p:cNvSpPr>
          <p:nvPr/>
        </p:nvSpPr>
        <p:spPr bwMode="auto">
          <a:xfrm>
            <a:off x="5793032" y="1247570"/>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ADDC</a:t>
            </a:r>
            <a:endParaRPr lang="zh-CN" altLang="en-US" sz="1600" b="1" kern="0" dirty="0">
              <a:solidFill>
                <a:srgbClr val="FF0000"/>
              </a:solidFill>
            </a:endParaRPr>
          </a:p>
        </p:txBody>
      </p:sp>
      <p:sp>
        <p:nvSpPr>
          <p:cNvPr id="54" name="Rectangle 4">
            <a:extLst>
              <a:ext uri="{FF2B5EF4-FFF2-40B4-BE49-F238E27FC236}">
                <a16:creationId xmlns:a16="http://schemas.microsoft.com/office/drawing/2014/main" id="{C4BB4D7F-8EDC-465D-A327-4EA7DDB9F923}"/>
              </a:ext>
            </a:extLst>
          </p:cNvPr>
          <p:cNvSpPr txBox="1">
            <a:spLocks noChangeArrowheads="1"/>
          </p:cNvSpPr>
          <p:nvPr/>
        </p:nvSpPr>
        <p:spPr bwMode="auto">
          <a:xfrm>
            <a:off x="5793032" y="1791487"/>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INC</a:t>
            </a:r>
            <a:endParaRPr lang="zh-CN" altLang="en-US" sz="1600" b="1" kern="0" dirty="0">
              <a:solidFill>
                <a:srgbClr val="FF0000"/>
              </a:solidFill>
            </a:endParaRPr>
          </a:p>
        </p:txBody>
      </p:sp>
      <p:sp>
        <p:nvSpPr>
          <p:cNvPr id="55" name="Rectangle 4">
            <a:extLst>
              <a:ext uri="{FF2B5EF4-FFF2-40B4-BE49-F238E27FC236}">
                <a16:creationId xmlns:a16="http://schemas.microsoft.com/office/drawing/2014/main" id="{FB16EC82-9355-41AA-89BA-8DB9C618404D}"/>
              </a:ext>
            </a:extLst>
          </p:cNvPr>
          <p:cNvSpPr txBox="1">
            <a:spLocks noChangeArrowheads="1"/>
          </p:cNvSpPr>
          <p:nvPr/>
        </p:nvSpPr>
        <p:spPr bwMode="auto">
          <a:xfrm>
            <a:off x="5782181" y="2285684"/>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SUBBC</a:t>
            </a:r>
            <a:endParaRPr lang="zh-CN" altLang="en-US" sz="1600" b="1" kern="0" dirty="0">
              <a:solidFill>
                <a:srgbClr val="FF0000"/>
              </a:solidFill>
            </a:endParaRPr>
          </a:p>
        </p:txBody>
      </p:sp>
      <p:sp>
        <p:nvSpPr>
          <p:cNvPr id="56" name="Rectangle 4">
            <a:extLst>
              <a:ext uri="{FF2B5EF4-FFF2-40B4-BE49-F238E27FC236}">
                <a16:creationId xmlns:a16="http://schemas.microsoft.com/office/drawing/2014/main" id="{BE7DD83D-24AA-43F1-A12A-0294067B7F1E}"/>
              </a:ext>
            </a:extLst>
          </p:cNvPr>
          <p:cNvSpPr txBox="1">
            <a:spLocks noChangeArrowheads="1"/>
          </p:cNvSpPr>
          <p:nvPr/>
        </p:nvSpPr>
        <p:spPr bwMode="auto">
          <a:xfrm>
            <a:off x="5782181" y="2885769"/>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DEC</a:t>
            </a:r>
            <a:endParaRPr lang="zh-CN" altLang="en-US" sz="1600" b="1" kern="0" dirty="0">
              <a:solidFill>
                <a:srgbClr val="FF0000"/>
              </a:solidFill>
            </a:endParaRPr>
          </a:p>
        </p:txBody>
      </p:sp>
      <p:sp>
        <p:nvSpPr>
          <p:cNvPr id="57" name="Rectangle 4">
            <a:extLst>
              <a:ext uri="{FF2B5EF4-FFF2-40B4-BE49-F238E27FC236}">
                <a16:creationId xmlns:a16="http://schemas.microsoft.com/office/drawing/2014/main" id="{A4257295-CE3F-4E3B-91BB-78A5A807FD0E}"/>
              </a:ext>
            </a:extLst>
          </p:cNvPr>
          <p:cNvSpPr txBox="1">
            <a:spLocks noChangeArrowheads="1"/>
          </p:cNvSpPr>
          <p:nvPr/>
        </p:nvSpPr>
        <p:spPr bwMode="auto">
          <a:xfrm>
            <a:off x="5806837" y="3480468"/>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MUL</a:t>
            </a:r>
            <a:endParaRPr lang="zh-CN" altLang="en-US" sz="1600" b="1" kern="0" dirty="0">
              <a:solidFill>
                <a:srgbClr val="FF0000"/>
              </a:solidFill>
            </a:endParaRPr>
          </a:p>
        </p:txBody>
      </p:sp>
      <p:sp>
        <p:nvSpPr>
          <p:cNvPr id="58" name="Rectangle 4">
            <a:extLst>
              <a:ext uri="{FF2B5EF4-FFF2-40B4-BE49-F238E27FC236}">
                <a16:creationId xmlns:a16="http://schemas.microsoft.com/office/drawing/2014/main" id="{83553133-C9B4-49B5-8E3E-0E79ADD4B547}"/>
              </a:ext>
            </a:extLst>
          </p:cNvPr>
          <p:cNvSpPr txBox="1">
            <a:spLocks noChangeArrowheads="1"/>
          </p:cNvSpPr>
          <p:nvPr/>
        </p:nvSpPr>
        <p:spPr bwMode="auto">
          <a:xfrm>
            <a:off x="5793032" y="4063611"/>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DIV</a:t>
            </a:r>
            <a:endParaRPr lang="zh-CN" altLang="en-US" sz="1600" b="1" kern="0" dirty="0">
              <a:solidFill>
                <a:srgbClr val="FF0000"/>
              </a:solidFill>
            </a:endParaRPr>
          </a:p>
        </p:txBody>
      </p:sp>
      <p:sp>
        <p:nvSpPr>
          <p:cNvPr id="59" name="Rectangle 4">
            <a:extLst>
              <a:ext uri="{FF2B5EF4-FFF2-40B4-BE49-F238E27FC236}">
                <a16:creationId xmlns:a16="http://schemas.microsoft.com/office/drawing/2014/main" id="{1FCE2F49-D712-48DB-90C4-A323989AB63B}"/>
              </a:ext>
            </a:extLst>
          </p:cNvPr>
          <p:cNvSpPr txBox="1">
            <a:spLocks noChangeArrowheads="1"/>
          </p:cNvSpPr>
          <p:nvPr/>
        </p:nvSpPr>
        <p:spPr bwMode="auto">
          <a:xfrm>
            <a:off x="5806837" y="4658310"/>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DA</a:t>
            </a:r>
            <a:endParaRPr lang="zh-CN" altLang="en-US" sz="1600" b="1" kern="0" dirty="0">
              <a:solidFill>
                <a:srgbClr val="FF0000"/>
              </a:solidFill>
            </a:endParaRPr>
          </a:p>
        </p:txBody>
      </p:sp>
      <p:sp>
        <p:nvSpPr>
          <p:cNvPr id="60" name="Rectangle 4">
            <a:extLst>
              <a:ext uri="{FF2B5EF4-FFF2-40B4-BE49-F238E27FC236}">
                <a16:creationId xmlns:a16="http://schemas.microsoft.com/office/drawing/2014/main" id="{1B4FB3E8-6DD0-4782-AAA1-1C37BF00D13E}"/>
              </a:ext>
            </a:extLst>
          </p:cNvPr>
          <p:cNvSpPr txBox="1">
            <a:spLocks noChangeArrowheads="1"/>
          </p:cNvSpPr>
          <p:nvPr/>
        </p:nvSpPr>
        <p:spPr bwMode="auto">
          <a:xfrm>
            <a:off x="5734207" y="446550"/>
            <a:ext cx="114396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3333FF"/>
                </a:solidFill>
              </a:rPr>
              <a:t>助记符</a:t>
            </a:r>
          </a:p>
        </p:txBody>
      </p:sp>
      <p:sp>
        <p:nvSpPr>
          <p:cNvPr id="48" name="Text Box 8">
            <a:extLst>
              <a:ext uri="{FF2B5EF4-FFF2-40B4-BE49-F238E27FC236}">
                <a16:creationId xmlns:a16="http://schemas.microsoft.com/office/drawing/2014/main" id="{4BF460FC-C763-41E4-A848-7D2C10183EB1}"/>
              </a:ext>
            </a:extLst>
          </p:cNvPr>
          <p:cNvSpPr txBox="1">
            <a:spLocks noChangeArrowheads="1"/>
          </p:cNvSpPr>
          <p:nvPr/>
        </p:nvSpPr>
        <p:spPr bwMode="auto">
          <a:xfrm>
            <a:off x="367013" y="5374810"/>
            <a:ext cx="8165428" cy="769441"/>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r>
              <a:rPr kumimoji="1" lang="en-US" altLang="zh-CN" sz="2200" b="1" dirty="0">
                <a:latin typeface="Times New Roman" pitchFamily="18" charset="0"/>
              </a:rPr>
              <a:t> </a:t>
            </a:r>
            <a:r>
              <a:rPr kumimoji="1" lang="zh-CN" altLang="en-US" sz="2200" b="1" dirty="0">
                <a:latin typeface="Times New Roman" pitchFamily="18" charset="0"/>
              </a:rPr>
              <a:t>算术运算类主要完成加、减、乘、除等四则运算。特别要注意对</a:t>
            </a:r>
            <a:r>
              <a:rPr kumimoji="1" lang="en-US" altLang="zh-CN" sz="2200" b="1" dirty="0">
                <a:latin typeface="Times New Roman" pitchFamily="18" charset="0"/>
              </a:rPr>
              <a:t>PSW</a:t>
            </a:r>
            <a:r>
              <a:rPr kumimoji="1" lang="zh-CN" altLang="en-US" sz="2200" b="1" dirty="0">
                <a:latin typeface="Times New Roman" pitchFamily="18" charset="0"/>
              </a:rPr>
              <a:t>中的</a:t>
            </a:r>
            <a:r>
              <a:rPr kumimoji="1" lang="en-US" altLang="zh-CN" sz="2200" b="1" dirty="0">
                <a:latin typeface="Times New Roman" pitchFamily="18" charset="0"/>
              </a:rPr>
              <a:t>Cy</a:t>
            </a:r>
            <a:r>
              <a:rPr kumimoji="1" lang="zh-CN" altLang="en-US" sz="2200" b="1" dirty="0">
                <a:latin typeface="Times New Roman" pitchFamily="18" charset="0"/>
              </a:rPr>
              <a:t>、</a:t>
            </a:r>
            <a:r>
              <a:rPr kumimoji="1" lang="en-US" altLang="zh-CN" sz="2200" b="1" dirty="0">
                <a:latin typeface="Times New Roman" pitchFamily="18" charset="0"/>
              </a:rPr>
              <a:t>OV</a:t>
            </a:r>
            <a:r>
              <a:rPr kumimoji="1" lang="zh-CN" altLang="en-US" sz="2200" b="1" dirty="0">
                <a:latin typeface="Times New Roman" pitchFamily="18" charset="0"/>
              </a:rPr>
              <a:t>、</a:t>
            </a:r>
            <a:r>
              <a:rPr kumimoji="1" lang="en-US" altLang="zh-CN" sz="2200" b="1" dirty="0">
                <a:latin typeface="Times New Roman" pitchFamily="18" charset="0"/>
              </a:rPr>
              <a:t>AC</a:t>
            </a:r>
            <a:r>
              <a:rPr kumimoji="1" lang="zh-CN" altLang="en-US" sz="2200" b="1" dirty="0">
                <a:latin typeface="Times New Roman" pitchFamily="18" charset="0"/>
              </a:rPr>
              <a:t>、</a:t>
            </a:r>
            <a:r>
              <a:rPr kumimoji="1" lang="en-US" altLang="zh-CN" sz="2200" b="1" dirty="0">
                <a:latin typeface="Times New Roman" pitchFamily="18" charset="0"/>
              </a:rPr>
              <a:t>P</a:t>
            </a:r>
            <a:r>
              <a:rPr kumimoji="1" lang="zh-CN" altLang="en-US" sz="2200" b="1" dirty="0">
                <a:latin typeface="Times New Roman" pitchFamily="18" charset="0"/>
              </a:rPr>
              <a:t>等标志位的影响规则。</a:t>
            </a:r>
          </a:p>
        </p:txBody>
      </p:sp>
    </p:spTree>
  </p:cSld>
  <p:clrMapOvr>
    <a:masterClrMapping/>
  </p:clrMapOvr>
  <p:transition>
    <p:cut thruBlk="1"/>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10:24</a:t>
            </a:fld>
            <a:endParaRPr lang="en-US" altLang="zh-CN" dirty="0">
              <a:ea typeface="宋体" charset="-122"/>
            </a:endParaRPr>
          </a:p>
        </p:txBody>
      </p:sp>
      <p:sp>
        <p:nvSpPr>
          <p:cNvPr id="17411" name="灯片编号占位符 5"/>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141</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DD8FE000-9E18-483F-94ED-A11EC92A5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A81D0F5-643C-4662-95A4-F3419DBCF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5">
            <a:extLst>
              <a:ext uri="{FF2B5EF4-FFF2-40B4-BE49-F238E27FC236}">
                <a16:creationId xmlns:a16="http://schemas.microsoft.com/office/drawing/2014/main" id="{D8881054-BF3E-4C51-A7C4-042E91B5E79B}"/>
              </a:ext>
            </a:extLst>
          </p:cNvPr>
          <p:cNvSpPr/>
          <p:nvPr/>
        </p:nvSpPr>
        <p:spPr>
          <a:xfrm>
            <a:off x="1099873" y="1857514"/>
            <a:ext cx="339147" cy="273098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6" name="Rectangle 4">
            <a:extLst>
              <a:ext uri="{FF2B5EF4-FFF2-40B4-BE49-F238E27FC236}">
                <a16:creationId xmlns:a16="http://schemas.microsoft.com/office/drawing/2014/main" id="{2FE61F15-83C2-436A-88FC-DE370A04B3FF}"/>
              </a:ext>
            </a:extLst>
          </p:cNvPr>
          <p:cNvSpPr txBox="1">
            <a:spLocks noChangeArrowheads="1"/>
          </p:cNvSpPr>
          <p:nvPr/>
        </p:nvSpPr>
        <p:spPr bwMode="auto">
          <a:xfrm>
            <a:off x="3883799" y="1622043"/>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2</a:t>
            </a:r>
            <a:r>
              <a:rPr lang="zh-CN" altLang="en-US" sz="2400" b="1" kern="0" dirty="0">
                <a:solidFill>
                  <a:schemeClr val="tx1"/>
                </a:solidFill>
              </a:rPr>
              <a:t>条</a:t>
            </a:r>
          </a:p>
        </p:txBody>
      </p:sp>
      <p:sp>
        <p:nvSpPr>
          <p:cNvPr id="18" name="Rectangle 2">
            <a:extLst>
              <a:ext uri="{FF2B5EF4-FFF2-40B4-BE49-F238E27FC236}">
                <a16:creationId xmlns:a16="http://schemas.microsoft.com/office/drawing/2014/main" id="{44284476-7FE9-423E-A045-AB136AE9DA1E}"/>
              </a:ext>
            </a:extLst>
          </p:cNvPr>
          <p:cNvSpPr txBox="1">
            <a:spLocks noChangeArrowheads="1"/>
          </p:cNvSpPr>
          <p:nvPr/>
        </p:nvSpPr>
        <p:spPr bwMode="auto">
          <a:xfrm>
            <a:off x="538409" y="2368189"/>
            <a:ext cx="463986" cy="159721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逻辑操作类</a:t>
            </a:r>
          </a:p>
        </p:txBody>
      </p:sp>
      <p:sp>
        <p:nvSpPr>
          <p:cNvPr id="31" name="Rectangle 4">
            <a:extLst>
              <a:ext uri="{FF2B5EF4-FFF2-40B4-BE49-F238E27FC236}">
                <a16:creationId xmlns:a16="http://schemas.microsoft.com/office/drawing/2014/main" id="{942460E0-EB5F-40DC-A85E-0999375C5DFF}"/>
              </a:ext>
            </a:extLst>
          </p:cNvPr>
          <p:cNvSpPr txBox="1">
            <a:spLocks noChangeArrowheads="1"/>
          </p:cNvSpPr>
          <p:nvPr/>
        </p:nvSpPr>
        <p:spPr bwMode="auto">
          <a:xfrm>
            <a:off x="1525514" y="1626304"/>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简单操作指令</a:t>
            </a:r>
          </a:p>
        </p:txBody>
      </p:sp>
      <p:sp>
        <p:nvSpPr>
          <p:cNvPr id="32" name="Rectangle 4">
            <a:extLst>
              <a:ext uri="{FF2B5EF4-FFF2-40B4-BE49-F238E27FC236}">
                <a16:creationId xmlns:a16="http://schemas.microsoft.com/office/drawing/2014/main" id="{D541B6F3-F9E1-4029-836D-8F944DC62C3C}"/>
              </a:ext>
            </a:extLst>
          </p:cNvPr>
          <p:cNvSpPr txBox="1">
            <a:spLocks noChangeArrowheads="1"/>
          </p:cNvSpPr>
          <p:nvPr/>
        </p:nvSpPr>
        <p:spPr bwMode="auto">
          <a:xfrm>
            <a:off x="1492181" y="2104495"/>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移位指令</a:t>
            </a:r>
          </a:p>
        </p:txBody>
      </p:sp>
      <p:sp>
        <p:nvSpPr>
          <p:cNvPr id="33" name="Rectangle 4">
            <a:extLst>
              <a:ext uri="{FF2B5EF4-FFF2-40B4-BE49-F238E27FC236}">
                <a16:creationId xmlns:a16="http://schemas.microsoft.com/office/drawing/2014/main" id="{1599D0D3-5CB6-4D9A-847D-5657BEE9FA7A}"/>
              </a:ext>
            </a:extLst>
          </p:cNvPr>
          <p:cNvSpPr txBox="1">
            <a:spLocks noChangeArrowheads="1"/>
          </p:cNvSpPr>
          <p:nvPr/>
        </p:nvSpPr>
        <p:spPr bwMode="auto">
          <a:xfrm>
            <a:off x="3904578" y="2129006"/>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a:t>
            </a:r>
            <a:r>
              <a:rPr lang="zh-CN" altLang="en-US" sz="2400" b="1" kern="0" dirty="0">
                <a:solidFill>
                  <a:srgbClr val="3333FF"/>
                </a:solidFill>
              </a:rPr>
              <a:t>条</a:t>
            </a:r>
          </a:p>
        </p:txBody>
      </p:sp>
      <p:sp>
        <p:nvSpPr>
          <p:cNvPr id="34" name="Rectangle 4">
            <a:extLst>
              <a:ext uri="{FF2B5EF4-FFF2-40B4-BE49-F238E27FC236}">
                <a16:creationId xmlns:a16="http://schemas.microsoft.com/office/drawing/2014/main" id="{F0320EE5-5C98-4369-BB35-65376A1A6882}"/>
              </a:ext>
            </a:extLst>
          </p:cNvPr>
          <p:cNvSpPr txBox="1">
            <a:spLocks noChangeArrowheads="1"/>
          </p:cNvSpPr>
          <p:nvPr/>
        </p:nvSpPr>
        <p:spPr bwMode="auto">
          <a:xfrm>
            <a:off x="1542922" y="2648412"/>
            <a:ext cx="202450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逻辑“与”指令</a:t>
            </a:r>
          </a:p>
        </p:txBody>
      </p:sp>
      <p:sp>
        <p:nvSpPr>
          <p:cNvPr id="35" name="Rectangle 4">
            <a:extLst>
              <a:ext uri="{FF2B5EF4-FFF2-40B4-BE49-F238E27FC236}">
                <a16:creationId xmlns:a16="http://schemas.microsoft.com/office/drawing/2014/main" id="{2893D90C-BE1B-4E18-8098-DA1330A7F3DB}"/>
              </a:ext>
            </a:extLst>
          </p:cNvPr>
          <p:cNvSpPr txBox="1">
            <a:spLocks noChangeArrowheads="1"/>
          </p:cNvSpPr>
          <p:nvPr/>
        </p:nvSpPr>
        <p:spPr bwMode="auto">
          <a:xfrm>
            <a:off x="3918006" y="265417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6</a:t>
            </a:r>
            <a:r>
              <a:rPr lang="zh-CN" altLang="en-US" sz="2400" b="1" kern="0" dirty="0">
                <a:solidFill>
                  <a:srgbClr val="FF0000"/>
                </a:solidFill>
              </a:rPr>
              <a:t>条</a:t>
            </a:r>
          </a:p>
        </p:txBody>
      </p:sp>
      <p:sp>
        <p:nvSpPr>
          <p:cNvPr id="36" name="Rectangle 4">
            <a:extLst>
              <a:ext uri="{FF2B5EF4-FFF2-40B4-BE49-F238E27FC236}">
                <a16:creationId xmlns:a16="http://schemas.microsoft.com/office/drawing/2014/main" id="{6549E3CB-153A-4E92-8280-E85C3E0E3406}"/>
              </a:ext>
            </a:extLst>
          </p:cNvPr>
          <p:cNvSpPr txBox="1">
            <a:spLocks noChangeArrowheads="1"/>
          </p:cNvSpPr>
          <p:nvPr/>
        </p:nvSpPr>
        <p:spPr bwMode="auto">
          <a:xfrm>
            <a:off x="3918006" y="325332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rPr>
              <a:t>6</a:t>
            </a:r>
            <a:r>
              <a:rPr lang="zh-CN" altLang="en-US" sz="2400" b="1" kern="0" dirty="0">
                <a:solidFill>
                  <a:srgbClr val="00B050"/>
                </a:solidFill>
              </a:rPr>
              <a:t>条</a:t>
            </a:r>
          </a:p>
        </p:txBody>
      </p:sp>
      <p:sp>
        <p:nvSpPr>
          <p:cNvPr id="42" name="Rectangle 4">
            <a:extLst>
              <a:ext uri="{FF2B5EF4-FFF2-40B4-BE49-F238E27FC236}">
                <a16:creationId xmlns:a16="http://schemas.microsoft.com/office/drawing/2014/main" id="{EF0B3D12-7AFD-46AD-9C68-AA415BEE7291}"/>
              </a:ext>
            </a:extLst>
          </p:cNvPr>
          <p:cNvSpPr txBox="1">
            <a:spLocks noChangeArrowheads="1"/>
          </p:cNvSpPr>
          <p:nvPr/>
        </p:nvSpPr>
        <p:spPr bwMode="auto">
          <a:xfrm>
            <a:off x="3918006" y="3819647"/>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6</a:t>
            </a:r>
            <a:r>
              <a:rPr lang="zh-CN" altLang="en-US" sz="2400" b="1" kern="0" dirty="0">
                <a:solidFill>
                  <a:schemeClr val="tx1"/>
                </a:solidFill>
              </a:rPr>
              <a:t>条</a:t>
            </a:r>
          </a:p>
        </p:txBody>
      </p:sp>
      <p:sp>
        <p:nvSpPr>
          <p:cNvPr id="50" name="Rectangle 4">
            <a:extLst>
              <a:ext uri="{FF2B5EF4-FFF2-40B4-BE49-F238E27FC236}">
                <a16:creationId xmlns:a16="http://schemas.microsoft.com/office/drawing/2014/main" id="{17949C8D-8A5B-4AC5-BE48-6EFC167567E6}"/>
              </a:ext>
            </a:extLst>
          </p:cNvPr>
          <p:cNvSpPr txBox="1">
            <a:spLocks noChangeArrowheads="1"/>
          </p:cNvSpPr>
          <p:nvPr/>
        </p:nvSpPr>
        <p:spPr bwMode="auto">
          <a:xfrm>
            <a:off x="330359" y="395127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25</a:t>
            </a:r>
            <a:r>
              <a:rPr lang="zh-CN" altLang="en-US" sz="2400" b="1" kern="0" dirty="0">
                <a:solidFill>
                  <a:srgbClr val="3333FF"/>
                </a:solidFill>
              </a:rPr>
              <a:t>条</a:t>
            </a:r>
          </a:p>
        </p:txBody>
      </p:sp>
      <p:sp>
        <p:nvSpPr>
          <p:cNvPr id="52" name="Rectangle 4">
            <a:extLst>
              <a:ext uri="{FF2B5EF4-FFF2-40B4-BE49-F238E27FC236}">
                <a16:creationId xmlns:a16="http://schemas.microsoft.com/office/drawing/2014/main" id="{CCB864BC-BABF-4BCE-BD51-E9BC7DB628A4}"/>
              </a:ext>
            </a:extLst>
          </p:cNvPr>
          <p:cNvSpPr txBox="1">
            <a:spLocks noChangeArrowheads="1"/>
          </p:cNvSpPr>
          <p:nvPr/>
        </p:nvSpPr>
        <p:spPr bwMode="auto">
          <a:xfrm>
            <a:off x="4926118" y="1622043"/>
            <a:ext cx="2251096"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CLR</a:t>
            </a:r>
            <a:r>
              <a:rPr lang="zh-CN" altLang="en-US" sz="2400" b="1" kern="0" dirty="0">
                <a:solidFill>
                  <a:schemeClr val="tx1"/>
                </a:solidFill>
              </a:rPr>
              <a:t>、</a:t>
            </a:r>
            <a:r>
              <a:rPr lang="en-US" altLang="zh-CN" sz="2400" b="1" kern="0" dirty="0">
                <a:solidFill>
                  <a:schemeClr val="tx1"/>
                </a:solidFill>
              </a:rPr>
              <a:t>  CPL</a:t>
            </a:r>
            <a:endParaRPr lang="zh-CN" altLang="en-US" sz="2400" b="1" kern="0" dirty="0">
              <a:solidFill>
                <a:schemeClr val="tx1"/>
              </a:solidFill>
            </a:endParaRPr>
          </a:p>
        </p:txBody>
      </p:sp>
      <p:sp>
        <p:nvSpPr>
          <p:cNvPr id="53" name="Rectangle 4">
            <a:extLst>
              <a:ext uri="{FF2B5EF4-FFF2-40B4-BE49-F238E27FC236}">
                <a16:creationId xmlns:a16="http://schemas.microsoft.com/office/drawing/2014/main" id="{F9D15052-EA1D-4080-8562-3BFD9DAD8C2D}"/>
              </a:ext>
            </a:extLst>
          </p:cNvPr>
          <p:cNvSpPr txBox="1">
            <a:spLocks noChangeArrowheads="1"/>
          </p:cNvSpPr>
          <p:nvPr/>
        </p:nvSpPr>
        <p:spPr bwMode="auto">
          <a:xfrm>
            <a:off x="4926118" y="2123591"/>
            <a:ext cx="342217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RL</a:t>
            </a:r>
            <a:r>
              <a:rPr lang="zh-CN" altLang="en-US" sz="2400" b="1" kern="0" dirty="0">
                <a:solidFill>
                  <a:srgbClr val="3333FF"/>
                </a:solidFill>
              </a:rPr>
              <a:t>、</a:t>
            </a:r>
            <a:r>
              <a:rPr lang="en-US" altLang="zh-CN" sz="2400" b="1" kern="0" dirty="0">
                <a:solidFill>
                  <a:srgbClr val="3333FF"/>
                </a:solidFill>
              </a:rPr>
              <a:t>RR</a:t>
            </a:r>
            <a:r>
              <a:rPr lang="zh-CN" altLang="en-US" sz="2400" b="1" kern="0" dirty="0">
                <a:solidFill>
                  <a:srgbClr val="3333FF"/>
                </a:solidFill>
              </a:rPr>
              <a:t>、</a:t>
            </a:r>
            <a:r>
              <a:rPr lang="en-US" altLang="zh-CN" sz="2400" b="1" kern="0" dirty="0">
                <a:solidFill>
                  <a:srgbClr val="3333FF"/>
                </a:solidFill>
              </a:rPr>
              <a:t>RLC</a:t>
            </a:r>
            <a:r>
              <a:rPr lang="zh-CN" altLang="en-US" sz="2400" b="1" kern="0" dirty="0">
                <a:solidFill>
                  <a:srgbClr val="3333FF"/>
                </a:solidFill>
              </a:rPr>
              <a:t>、</a:t>
            </a:r>
            <a:r>
              <a:rPr lang="en-US" altLang="zh-CN" sz="2400" b="1" kern="0" dirty="0">
                <a:solidFill>
                  <a:srgbClr val="3333FF"/>
                </a:solidFill>
              </a:rPr>
              <a:t>RRC</a:t>
            </a:r>
          </a:p>
        </p:txBody>
      </p:sp>
      <p:sp>
        <p:nvSpPr>
          <p:cNvPr id="54" name="Rectangle 4">
            <a:extLst>
              <a:ext uri="{FF2B5EF4-FFF2-40B4-BE49-F238E27FC236}">
                <a16:creationId xmlns:a16="http://schemas.microsoft.com/office/drawing/2014/main" id="{C4BB4D7F-8EDC-465D-A327-4EA7DDB9F923}"/>
              </a:ext>
            </a:extLst>
          </p:cNvPr>
          <p:cNvSpPr txBox="1">
            <a:spLocks noChangeArrowheads="1"/>
          </p:cNvSpPr>
          <p:nvPr/>
        </p:nvSpPr>
        <p:spPr bwMode="auto">
          <a:xfrm>
            <a:off x="4926118" y="2625139"/>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ANL</a:t>
            </a:r>
            <a:endParaRPr lang="zh-CN" altLang="en-US" sz="2400" b="1" kern="0" dirty="0">
              <a:solidFill>
                <a:srgbClr val="FF0000"/>
              </a:solidFill>
            </a:endParaRPr>
          </a:p>
        </p:txBody>
      </p:sp>
      <p:sp>
        <p:nvSpPr>
          <p:cNvPr id="55" name="Rectangle 4">
            <a:extLst>
              <a:ext uri="{FF2B5EF4-FFF2-40B4-BE49-F238E27FC236}">
                <a16:creationId xmlns:a16="http://schemas.microsoft.com/office/drawing/2014/main" id="{FB16EC82-9355-41AA-89BA-8DB9C618404D}"/>
              </a:ext>
            </a:extLst>
          </p:cNvPr>
          <p:cNvSpPr txBox="1">
            <a:spLocks noChangeArrowheads="1"/>
          </p:cNvSpPr>
          <p:nvPr/>
        </p:nvSpPr>
        <p:spPr bwMode="auto">
          <a:xfrm>
            <a:off x="4926118" y="3222722"/>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rPr>
              <a:t>OR</a:t>
            </a:r>
            <a:endParaRPr lang="zh-CN" altLang="en-US" sz="2400" b="1" kern="0" dirty="0">
              <a:solidFill>
                <a:srgbClr val="00B050"/>
              </a:solidFill>
            </a:endParaRPr>
          </a:p>
        </p:txBody>
      </p:sp>
      <p:sp>
        <p:nvSpPr>
          <p:cNvPr id="56" name="Rectangle 4">
            <a:extLst>
              <a:ext uri="{FF2B5EF4-FFF2-40B4-BE49-F238E27FC236}">
                <a16:creationId xmlns:a16="http://schemas.microsoft.com/office/drawing/2014/main" id="{BE7DD83D-24AA-43F1-A12A-0294067B7F1E}"/>
              </a:ext>
            </a:extLst>
          </p:cNvPr>
          <p:cNvSpPr txBox="1">
            <a:spLocks noChangeArrowheads="1"/>
          </p:cNvSpPr>
          <p:nvPr/>
        </p:nvSpPr>
        <p:spPr bwMode="auto">
          <a:xfrm>
            <a:off x="4932040" y="3789040"/>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XRL</a:t>
            </a:r>
            <a:endParaRPr lang="zh-CN" altLang="en-US" sz="2400" b="1" kern="0" dirty="0">
              <a:solidFill>
                <a:schemeClr val="tx1"/>
              </a:solidFill>
            </a:endParaRPr>
          </a:p>
        </p:txBody>
      </p:sp>
      <p:sp>
        <p:nvSpPr>
          <p:cNvPr id="60" name="Rectangle 4">
            <a:extLst>
              <a:ext uri="{FF2B5EF4-FFF2-40B4-BE49-F238E27FC236}">
                <a16:creationId xmlns:a16="http://schemas.microsoft.com/office/drawing/2014/main" id="{1B4FB3E8-6DD0-4782-AAA1-1C37BF00D13E}"/>
              </a:ext>
            </a:extLst>
          </p:cNvPr>
          <p:cNvSpPr txBox="1">
            <a:spLocks noChangeArrowheads="1"/>
          </p:cNvSpPr>
          <p:nvPr/>
        </p:nvSpPr>
        <p:spPr bwMode="auto">
          <a:xfrm>
            <a:off x="5009157" y="1024460"/>
            <a:ext cx="114396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3333FF"/>
                </a:solidFill>
              </a:rPr>
              <a:t>助记符</a:t>
            </a:r>
          </a:p>
        </p:txBody>
      </p:sp>
      <p:sp>
        <p:nvSpPr>
          <p:cNvPr id="48" name="标题 1">
            <a:extLst>
              <a:ext uri="{FF2B5EF4-FFF2-40B4-BE49-F238E27FC236}">
                <a16:creationId xmlns:a16="http://schemas.microsoft.com/office/drawing/2014/main" id="{0408159E-D8FA-4BC6-A1DA-EFE3F98F3F58}"/>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sp>
        <p:nvSpPr>
          <p:cNvPr id="49" name="Text Box 8">
            <a:extLst>
              <a:ext uri="{FF2B5EF4-FFF2-40B4-BE49-F238E27FC236}">
                <a16:creationId xmlns:a16="http://schemas.microsoft.com/office/drawing/2014/main" id="{A9C38D83-316D-4B41-B28B-E695DE106480}"/>
              </a:ext>
            </a:extLst>
          </p:cNvPr>
          <p:cNvSpPr txBox="1">
            <a:spLocks noChangeArrowheads="1"/>
          </p:cNvSpPr>
          <p:nvPr/>
        </p:nvSpPr>
        <p:spPr bwMode="auto">
          <a:xfrm>
            <a:off x="300673" y="5093480"/>
            <a:ext cx="8382000" cy="769441"/>
          </a:xfrm>
          <a:prstGeom prst="rect">
            <a:avLst/>
          </a:prstGeom>
          <a:solidFill>
            <a:schemeClr val="bg1">
              <a:lumMod val="85000"/>
            </a:schemeClr>
          </a:solidFill>
          <a:ln w="12700" cap="sq">
            <a:noFill/>
            <a:miter lim="800000"/>
            <a:headEnd type="none" w="sm" len="sm"/>
            <a:tailEnd type="none" w="sm" len="sm"/>
          </a:ln>
        </p:spPr>
        <p:txBody>
          <a:bodyPr>
            <a:spAutoFit/>
          </a:bodyPr>
          <a:lstStyle/>
          <a:p>
            <a:pPr eaLnBrk="0" hangingPunct="0"/>
            <a:r>
              <a:rPr kumimoji="1" lang="en-US" altLang="zh-CN" sz="2200" b="1" dirty="0">
                <a:latin typeface="Times New Roman" pitchFamily="18" charset="0"/>
              </a:rPr>
              <a:t> </a:t>
            </a:r>
            <a:r>
              <a:rPr kumimoji="1" lang="zh-CN" altLang="en-US" sz="2200" b="1" dirty="0">
                <a:latin typeface="Times New Roman" pitchFamily="18" charset="0"/>
              </a:rPr>
              <a:t>逻辑操作类包括：与、或、异或、清除、求反、移位、累加器半字节交换等操作。该指令组全部操作数都是</a:t>
            </a:r>
            <a:r>
              <a:rPr kumimoji="1" lang="en-US" altLang="zh-CN" sz="2200" b="1" dirty="0">
                <a:latin typeface="Times New Roman" pitchFamily="18" charset="0"/>
              </a:rPr>
              <a:t>8</a:t>
            </a:r>
            <a:r>
              <a:rPr kumimoji="1" lang="zh-CN" altLang="en-US" sz="2200" b="1" dirty="0">
                <a:latin typeface="Times New Roman" pitchFamily="18" charset="0"/>
              </a:rPr>
              <a:t>位，共</a:t>
            </a:r>
            <a:r>
              <a:rPr kumimoji="1" lang="en-US" altLang="zh-CN" sz="2200" b="1" dirty="0">
                <a:latin typeface="Times New Roman" pitchFamily="18" charset="0"/>
              </a:rPr>
              <a:t>25</a:t>
            </a:r>
            <a:r>
              <a:rPr kumimoji="1" lang="zh-CN" altLang="en-US" sz="2200" b="1" dirty="0">
                <a:latin typeface="Times New Roman" pitchFamily="18" charset="0"/>
              </a:rPr>
              <a:t>条指令。</a:t>
            </a:r>
          </a:p>
        </p:txBody>
      </p:sp>
      <p:sp>
        <p:nvSpPr>
          <p:cNvPr id="51" name="Rectangle 4">
            <a:extLst>
              <a:ext uri="{FF2B5EF4-FFF2-40B4-BE49-F238E27FC236}">
                <a16:creationId xmlns:a16="http://schemas.microsoft.com/office/drawing/2014/main" id="{1D55E342-9552-490C-8CD0-081CEE911856}"/>
              </a:ext>
            </a:extLst>
          </p:cNvPr>
          <p:cNvSpPr txBox="1">
            <a:spLocks noChangeArrowheads="1"/>
          </p:cNvSpPr>
          <p:nvPr/>
        </p:nvSpPr>
        <p:spPr bwMode="auto">
          <a:xfrm>
            <a:off x="1535992" y="3233572"/>
            <a:ext cx="202450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B050"/>
                </a:solidFill>
              </a:rPr>
              <a:t>逻辑“或”指令</a:t>
            </a:r>
          </a:p>
        </p:txBody>
      </p:sp>
      <p:sp>
        <p:nvSpPr>
          <p:cNvPr id="61" name="Rectangle 4">
            <a:extLst>
              <a:ext uri="{FF2B5EF4-FFF2-40B4-BE49-F238E27FC236}">
                <a16:creationId xmlns:a16="http://schemas.microsoft.com/office/drawing/2014/main" id="{7E81412C-484E-4C96-B70A-38E9E1532686}"/>
              </a:ext>
            </a:extLst>
          </p:cNvPr>
          <p:cNvSpPr txBox="1">
            <a:spLocks noChangeArrowheads="1"/>
          </p:cNvSpPr>
          <p:nvPr/>
        </p:nvSpPr>
        <p:spPr bwMode="auto">
          <a:xfrm>
            <a:off x="1587416" y="3819648"/>
            <a:ext cx="227742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逻辑“异或”指令</a:t>
            </a:r>
          </a:p>
        </p:txBody>
      </p:sp>
      <p:sp>
        <p:nvSpPr>
          <p:cNvPr id="62" name="Rectangle 4">
            <a:extLst>
              <a:ext uri="{FF2B5EF4-FFF2-40B4-BE49-F238E27FC236}">
                <a16:creationId xmlns:a16="http://schemas.microsoft.com/office/drawing/2014/main" id="{34313755-43BE-43C7-93F1-AFBAE361218F}"/>
              </a:ext>
            </a:extLst>
          </p:cNvPr>
          <p:cNvSpPr txBox="1">
            <a:spLocks noChangeArrowheads="1"/>
          </p:cNvSpPr>
          <p:nvPr/>
        </p:nvSpPr>
        <p:spPr bwMode="auto">
          <a:xfrm>
            <a:off x="1575220" y="4313574"/>
            <a:ext cx="23085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累加器半字节交换</a:t>
            </a:r>
          </a:p>
        </p:txBody>
      </p:sp>
      <p:sp>
        <p:nvSpPr>
          <p:cNvPr id="63" name="Rectangle 4">
            <a:extLst>
              <a:ext uri="{FF2B5EF4-FFF2-40B4-BE49-F238E27FC236}">
                <a16:creationId xmlns:a16="http://schemas.microsoft.com/office/drawing/2014/main" id="{A4D38256-5B92-4BCB-B54C-62A75A6A232E}"/>
              </a:ext>
            </a:extLst>
          </p:cNvPr>
          <p:cNvSpPr txBox="1">
            <a:spLocks noChangeArrowheads="1"/>
          </p:cNvSpPr>
          <p:nvPr/>
        </p:nvSpPr>
        <p:spPr bwMode="auto">
          <a:xfrm>
            <a:off x="3987617" y="4338085"/>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a:t>
            </a:r>
            <a:r>
              <a:rPr lang="zh-CN" altLang="en-US" sz="2400" b="1" kern="0" dirty="0">
                <a:solidFill>
                  <a:srgbClr val="3333FF"/>
                </a:solidFill>
              </a:rPr>
              <a:t>条</a:t>
            </a:r>
          </a:p>
        </p:txBody>
      </p:sp>
      <p:sp>
        <p:nvSpPr>
          <p:cNvPr id="64" name="Rectangle 4">
            <a:extLst>
              <a:ext uri="{FF2B5EF4-FFF2-40B4-BE49-F238E27FC236}">
                <a16:creationId xmlns:a16="http://schemas.microsoft.com/office/drawing/2014/main" id="{0EF2EB68-DD61-4FEF-AF94-608714E99343}"/>
              </a:ext>
            </a:extLst>
          </p:cNvPr>
          <p:cNvSpPr txBox="1">
            <a:spLocks noChangeArrowheads="1"/>
          </p:cNvSpPr>
          <p:nvPr/>
        </p:nvSpPr>
        <p:spPr bwMode="auto">
          <a:xfrm>
            <a:off x="5009157" y="4332670"/>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SWAP</a:t>
            </a:r>
            <a:endParaRPr lang="zh-CN" altLang="en-US" sz="2400" b="1" kern="0" dirty="0">
              <a:solidFill>
                <a:srgbClr val="3333FF"/>
              </a:solidFill>
            </a:endParaRPr>
          </a:p>
        </p:txBody>
      </p:sp>
    </p:spTree>
  </p:cSld>
  <p:clrMapOvr>
    <a:masterClrMapping/>
  </p:clrMapOvr>
  <p:transition>
    <p:cut thruBlk="1"/>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documents and settings\ibm\application data\360se6\User Data\temp\01300000323145123029807175635_s.jpg">
            <a:extLst>
              <a:ext uri="{FF2B5EF4-FFF2-40B4-BE49-F238E27FC236}">
                <a16:creationId xmlns:a16="http://schemas.microsoft.com/office/drawing/2014/main" id="{F2733857-2A49-449B-A9E3-F111B44628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E6B376CA-EBB0-4712-BF92-FF17C232A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BDF67FB1-FF52-48E0-94CC-4BD78DA82F7F}"/>
              </a:ext>
            </a:extLst>
          </p:cNvPr>
          <p:cNvSpPr txBox="1">
            <a:spLocks/>
          </p:cNvSpPr>
          <p:nvPr/>
        </p:nvSpPr>
        <p:spPr>
          <a:xfrm>
            <a:off x="0" y="0"/>
            <a:ext cx="7164288"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sp>
        <p:nvSpPr>
          <p:cNvPr id="11" name="矩形 10">
            <a:extLst>
              <a:ext uri="{FF2B5EF4-FFF2-40B4-BE49-F238E27FC236}">
                <a16:creationId xmlns:a16="http://schemas.microsoft.com/office/drawing/2014/main" id="{553A62DB-404F-4B0D-BD8D-547992D7D35B}"/>
              </a:ext>
            </a:extLst>
          </p:cNvPr>
          <p:cNvSpPr/>
          <p:nvPr/>
        </p:nvSpPr>
        <p:spPr>
          <a:xfrm>
            <a:off x="5264353" y="474809"/>
            <a:ext cx="1029070" cy="338554"/>
          </a:xfrm>
          <a:prstGeom prst="rect">
            <a:avLst/>
          </a:prstGeom>
        </p:spPr>
        <p:txBody>
          <a:bodyPr wrap="square">
            <a:spAutoFit/>
          </a:bodyPr>
          <a:lstStyle/>
          <a:p>
            <a:r>
              <a:rPr lang="zh-CN" altLang="en-US" sz="1600" b="1" dirty="0">
                <a:solidFill>
                  <a:srgbClr val="3333FF"/>
                </a:solidFill>
                <a:latin typeface="创艺简黑体" pitchFamily="2" charset="-122"/>
                <a:ea typeface="创艺简黑体" pitchFamily="2" charset="-122"/>
              </a:rPr>
              <a:t>助记符</a:t>
            </a:r>
            <a:endParaRPr lang="zh-CN" altLang="en-US" sz="1600" dirty="0">
              <a:solidFill>
                <a:srgbClr val="3333FF"/>
              </a:solidFill>
            </a:endParaRPr>
          </a:p>
        </p:txBody>
      </p:sp>
      <p:sp>
        <p:nvSpPr>
          <p:cNvPr id="17" name="AutoShape 5">
            <a:extLst>
              <a:ext uri="{FF2B5EF4-FFF2-40B4-BE49-F238E27FC236}">
                <a16:creationId xmlns:a16="http://schemas.microsoft.com/office/drawing/2014/main" id="{B6933FA5-4CBF-4EB0-B4CA-5296539D8C86}"/>
              </a:ext>
            </a:extLst>
          </p:cNvPr>
          <p:cNvSpPr/>
          <p:nvPr/>
        </p:nvSpPr>
        <p:spPr>
          <a:xfrm>
            <a:off x="1043318" y="1513827"/>
            <a:ext cx="215211" cy="3715374"/>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sz="1600" dirty="0">
              <a:solidFill>
                <a:srgbClr val="000000"/>
              </a:solidFill>
              <a:latin typeface="Arial" panose="020B0604020202020204" pitchFamily="34" charset="0"/>
            </a:endParaRPr>
          </a:p>
        </p:txBody>
      </p:sp>
      <p:sp>
        <p:nvSpPr>
          <p:cNvPr id="18" name="Rectangle 2">
            <a:extLst>
              <a:ext uri="{FF2B5EF4-FFF2-40B4-BE49-F238E27FC236}">
                <a16:creationId xmlns:a16="http://schemas.microsoft.com/office/drawing/2014/main" id="{CA06EDBB-8362-4970-9AFD-51989C925682}"/>
              </a:ext>
            </a:extLst>
          </p:cNvPr>
          <p:cNvSpPr txBox="1">
            <a:spLocks noChangeArrowheads="1"/>
          </p:cNvSpPr>
          <p:nvPr/>
        </p:nvSpPr>
        <p:spPr bwMode="auto">
          <a:xfrm>
            <a:off x="490963" y="2372850"/>
            <a:ext cx="544187" cy="15920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800" b="1" kern="0" dirty="0">
                <a:solidFill>
                  <a:srgbClr val="FF0000"/>
                </a:solidFill>
              </a:rPr>
              <a:t>算数运算类</a:t>
            </a:r>
          </a:p>
        </p:txBody>
      </p:sp>
      <p:sp>
        <p:nvSpPr>
          <p:cNvPr id="23" name="Rectangle 4">
            <a:extLst>
              <a:ext uri="{FF2B5EF4-FFF2-40B4-BE49-F238E27FC236}">
                <a16:creationId xmlns:a16="http://schemas.microsoft.com/office/drawing/2014/main" id="{E4D08D95-3813-462B-9641-BABEEE94EB7B}"/>
              </a:ext>
            </a:extLst>
          </p:cNvPr>
          <p:cNvSpPr txBox="1">
            <a:spLocks noChangeArrowheads="1"/>
          </p:cNvSpPr>
          <p:nvPr/>
        </p:nvSpPr>
        <p:spPr bwMode="auto">
          <a:xfrm>
            <a:off x="1209691" y="1190634"/>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chemeClr val="tx1"/>
                </a:solidFill>
              </a:rPr>
              <a:t>无条件转移指令</a:t>
            </a:r>
          </a:p>
        </p:txBody>
      </p:sp>
      <p:sp>
        <p:nvSpPr>
          <p:cNvPr id="24" name="Rectangle 4">
            <a:extLst>
              <a:ext uri="{FF2B5EF4-FFF2-40B4-BE49-F238E27FC236}">
                <a16:creationId xmlns:a16="http://schemas.microsoft.com/office/drawing/2014/main" id="{A9C6CE57-8733-4D51-BB08-7627E29E7578}"/>
              </a:ext>
            </a:extLst>
          </p:cNvPr>
          <p:cNvSpPr txBox="1">
            <a:spLocks noChangeArrowheads="1"/>
          </p:cNvSpPr>
          <p:nvPr/>
        </p:nvSpPr>
        <p:spPr bwMode="auto">
          <a:xfrm>
            <a:off x="1775453" y="154399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4</a:t>
            </a:r>
            <a:r>
              <a:rPr lang="zh-CN" altLang="en-US" sz="1600" b="1" kern="0" dirty="0">
                <a:solidFill>
                  <a:schemeClr val="tx1"/>
                </a:solidFill>
              </a:rPr>
              <a:t>条</a:t>
            </a:r>
          </a:p>
        </p:txBody>
      </p:sp>
      <p:sp>
        <p:nvSpPr>
          <p:cNvPr id="37" name="Rectangle 4">
            <a:extLst>
              <a:ext uri="{FF2B5EF4-FFF2-40B4-BE49-F238E27FC236}">
                <a16:creationId xmlns:a16="http://schemas.microsoft.com/office/drawing/2014/main" id="{0525FF6E-9D9B-4EEF-8712-2FCBC44EA9C5}"/>
              </a:ext>
            </a:extLst>
          </p:cNvPr>
          <p:cNvSpPr txBox="1">
            <a:spLocks noChangeArrowheads="1"/>
          </p:cNvSpPr>
          <p:nvPr/>
        </p:nvSpPr>
        <p:spPr bwMode="auto">
          <a:xfrm>
            <a:off x="370663" y="3826780"/>
            <a:ext cx="716385"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17</a:t>
            </a:r>
            <a:r>
              <a:rPr lang="zh-CN" altLang="en-US" sz="1600" b="1" kern="0" dirty="0">
                <a:solidFill>
                  <a:srgbClr val="3333FF"/>
                </a:solidFill>
              </a:rPr>
              <a:t>条</a:t>
            </a:r>
          </a:p>
        </p:txBody>
      </p:sp>
      <p:sp>
        <p:nvSpPr>
          <p:cNvPr id="38" name="Rectangle 4">
            <a:extLst>
              <a:ext uri="{FF2B5EF4-FFF2-40B4-BE49-F238E27FC236}">
                <a16:creationId xmlns:a16="http://schemas.microsoft.com/office/drawing/2014/main" id="{536375F8-6722-46DD-B9DE-A399F9857492}"/>
              </a:ext>
            </a:extLst>
          </p:cNvPr>
          <p:cNvSpPr txBox="1">
            <a:spLocks noChangeArrowheads="1"/>
          </p:cNvSpPr>
          <p:nvPr/>
        </p:nvSpPr>
        <p:spPr bwMode="auto">
          <a:xfrm>
            <a:off x="5174439" y="1054498"/>
            <a:ext cx="94779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LJMP</a:t>
            </a:r>
            <a:endParaRPr lang="zh-CN" altLang="en-US" sz="1600" b="1" kern="0" dirty="0">
              <a:solidFill>
                <a:schemeClr val="tx1"/>
              </a:solidFill>
            </a:endParaRPr>
          </a:p>
        </p:txBody>
      </p:sp>
      <p:sp>
        <p:nvSpPr>
          <p:cNvPr id="45" name="日期占位符 3">
            <a:extLst>
              <a:ext uri="{FF2B5EF4-FFF2-40B4-BE49-F238E27FC236}">
                <a16:creationId xmlns:a16="http://schemas.microsoft.com/office/drawing/2014/main" id="{A87ABFB2-FF63-430E-9773-EF2637BDC01F}"/>
              </a:ext>
            </a:extLst>
          </p:cNvPr>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10:24</a:t>
            </a:fld>
            <a:endParaRPr lang="en-US" altLang="zh-CN" dirty="0">
              <a:ea typeface="宋体" charset="-122"/>
            </a:endParaRPr>
          </a:p>
        </p:txBody>
      </p:sp>
      <p:sp>
        <p:nvSpPr>
          <p:cNvPr id="46" name="灯片编号占位符 5">
            <a:extLst>
              <a:ext uri="{FF2B5EF4-FFF2-40B4-BE49-F238E27FC236}">
                <a16:creationId xmlns:a16="http://schemas.microsoft.com/office/drawing/2014/main" id="{2C781941-45E7-4CD4-A489-5ABFD4AF1C84}"/>
              </a:ext>
            </a:extLst>
          </p:cNvPr>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142</a:t>
            </a:fld>
            <a:endParaRPr lang="en-US" altLang="zh-CN">
              <a:ea typeface="宋体" charset="-122"/>
            </a:endParaRPr>
          </a:p>
        </p:txBody>
      </p:sp>
      <p:sp>
        <p:nvSpPr>
          <p:cNvPr id="48" name="Rectangle 4">
            <a:extLst>
              <a:ext uri="{FF2B5EF4-FFF2-40B4-BE49-F238E27FC236}">
                <a16:creationId xmlns:a16="http://schemas.microsoft.com/office/drawing/2014/main" id="{C811CD03-33B2-4256-B6CC-990E244ACE7B}"/>
              </a:ext>
            </a:extLst>
          </p:cNvPr>
          <p:cNvSpPr txBox="1">
            <a:spLocks noChangeArrowheads="1"/>
          </p:cNvSpPr>
          <p:nvPr/>
        </p:nvSpPr>
        <p:spPr bwMode="auto">
          <a:xfrm>
            <a:off x="1219969" y="2709137"/>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3333FF"/>
                </a:solidFill>
              </a:rPr>
              <a:t>条件转移指令</a:t>
            </a:r>
          </a:p>
        </p:txBody>
      </p:sp>
      <p:sp>
        <p:nvSpPr>
          <p:cNvPr id="50" name="Rectangle 4">
            <a:extLst>
              <a:ext uri="{FF2B5EF4-FFF2-40B4-BE49-F238E27FC236}">
                <a16:creationId xmlns:a16="http://schemas.microsoft.com/office/drawing/2014/main" id="{F7D177F0-9E2D-49F7-B060-7170DB333D56}"/>
              </a:ext>
            </a:extLst>
          </p:cNvPr>
          <p:cNvSpPr txBox="1">
            <a:spLocks noChangeArrowheads="1"/>
          </p:cNvSpPr>
          <p:nvPr/>
        </p:nvSpPr>
        <p:spPr bwMode="auto">
          <a:xfrm>
            <a:off x="5174439" y="2339134"/>
            <a:ext cx="1445367" cy="5056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JZ</a:t>
            </a:r>
            <a:r>
              <a:rPr lang="zh-CN" altLang="en-US" sz="1600" b="1" kern="0" dirty="0">
                <a:solidFill>
                  <a:srgbClr val="3333FF"/>
                </a:solidFill>
              </a:rPr>
              <a:t>、</a:t>
            </a:r>
            <a:r>
              <a:rPr lang="en-US" altLang="zh-CN" sz="1600" b="1" kern="0" dirty="0">
                <a:solidFill>
                  <a:srgbClr val="3333FF"/>
                </a:solidFill>
              </a:rPr>
              <a:t>JNZ</a:t>
            </a:r>
            <a:endParaRPr lang="zh-CN" altLang="en-US" sz="1600" b="1" kern="0" dirty="0">
              <a:solidFill>
                <a:srgbClr val="3333FF"/>
              </a:solidFill>
            </a:endParaRPr>
          </a:p>
        </p:txBody>
      </p:sp>
      <p:sp>
        <p:nvSpPr>
          <p:cNvPr id="51" name="AutoShape 5">
            <a:extLst>
              <a:ext uri="{FF2B5EF4-FFF2-40B4-BE49-F238E27FC236}">
                <a16:creationId xmlns:a16="http://schemas.microsoft.com/office/drawing/2014/main" id="{D5FCF370-D578-426A-ABAA-C2028C481563}"/>
              </a:ext>
            </a:extLst>
          </p:cNvPr>
          <p:cNvSpPr/>
          <p:nvPr/>
        </p:nvSpPr>
        <p:spPr>
          <a:xfrm>
            <a:off x="3065156" y="2559595"/>
            <a:ext cx="167339" cy="1067300"/>
          </a:xfrm>
          <a:prstGeom prst="leftBrace">
            <a:avLst>
              <a:gd name="adj1" fmla="val 60416"/>
              <a:gd name="adj2" fmla="val 50000"/>
            </a:avLst>
          </a:prstGeom>
          <a:solidFill>
            <a:schemeClr val="bg1"/>
          </a:solidFill>
          <a:ln w="25400" cap="flat" cmpd="sng">
            <a:solidFill>
              <a:srgbClr val="3333FF"/>
            </a:solidFill>
            <a:prstDash val="solid"/>
            <a:headEnd type="none" w="med" len="med"/>
            <a:tailEnd type="none" w="med" len="med"/>
          </a:ln>
        </p:spPr>
        <p:txBody>
          <a:bodyPr wrap="none" anchor="ctr"/>
          <a:lstStyle/>
          <a:p>
            <a:pPr algn="ctr"/>
            <a:endParaRPr lang="zh-CN" altLang="zh-CN" sz="1600" dirty="0">
              <a:solidFill>
                <a:srgbClr val="000000"/>
              </a:solidFill>
              <a:latin typeface="Arial" panose="020B0604020202020204" pitchFamily="34" charset="0"/>
            </a:endParaRPr>
          </a:p>
        </p:txBody>
      </p:sp>
      <p:sp>
        <p:nvSpPr>
          <p:cNvPr id="52" name="Rectangle 4">
            <a:extLst>
              <a:ext uri="{FF2B5EF4-FFF2-40B4-BE49-F238E27FC236}">
                <a16:creationId xmlns:a16="http://schemas.microsoft.com/office/drawing/2014/main" id="{F22412B4-E009-4327-8177-BD9950CB0312}"/>
              </a:ext>
            </a:extLst>
          </p:cNvPr>
          <p:cNvSpPr txBox="1">
            <a:spLocks noChangeArrowheads="1"/>
          </p:cNvSpPr>
          <p:nvPr/>
        </p:nvSpPr>
        <p:spPr bwMode="auto">
          <a:xfrm>
            <a:off x="3282372" y="2342989"/>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3333FF"/>
                </a:solidFill>
              </a:rPr>
              <a:t>判零转移指令</a:t>
            </a:r>
          </a:p>
        </p:txBody>
      </p:sp>
      <p:sp>
        <p:nvSpPr>
          <p:cNvPr id="53" name="Rectangle 4">
            <a:extLst>
              <a:ext uri="{FF2B5EF4-FFF2-40B4-BE49-F238E27FC236}">
                <a16:creationId xmlns:a16="http://schemas.microsoft.com/office/drawing/2014/main" id="{BFC6B818-4734-4C5F-ABEA-AA7B6EC17422}"/>
              </a:ext>
            </a:extLst>
          </p:cNvPr>
          <p:cNvSpPr txBox="1">
            <a:spLocks noChangeArrowheads="1"/>
          </p:cNvSpPr>
          <p:nvPr/>
        </p:nvSpPr>
        <p:spPr bwMode="auto">
          <a:xfrm>
            <a:off x="3291740" y="2761498"/>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3333FF"/>
                </a:solidFill>
              </a:rPr>
              <a:t>比较转移指令</a:t>
            </a:r>
          </a:p>
        </p:txBody>
      </p:sp>
      <p:sp>
        <p:nvSpPr>
          <p:cNvPr id="54" name="Rectangle 4">
            <a:extLst>
              <a:ext uri="{FF2B5EF4-FFF2-40B4-BE49-F238E27FC236}">
                <a16:creationId xmlns:a16="http://schemas.microsoft.com/office/drawing/2014/main" id="{E3A2ECBD-A40D-41F2-9E5A-BB352CF4811C}"/>
              </a:ext>
            </a:extLst>
          </p:cNvPr>
          <p:cNvSpPr txBox="1">
            <a:spLocks noChangeArrowheads="1"/>
          </p:cNvSpPr>
          <p:nvPr/>
        </p:nvSpPr>
        <p:spPr bwMode="auto">
          <a:xfrm>
            <a:off x="3282372" y="3213494"/>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3333FF"/>
                </a:solidFill>
              </a:rPr>
              <a:t>循环转移指令</a:t>
            </a:r>
          </a:p>
        </p:txBody>
      </p:sp>
      <p:sp>
        <p:nvSpPr>
          <p:cNvPr id="55" name="Rectangle 4">
            <a:extLst>
              <a:ext uri="{FF2B5EF4-FFF2-40B4-BE49-F238E27FC236}">
                <a16:creationId xmlns:a16="http://schemas.microsoft.com/office/drawing/2014/main" id="{133B2310-407B-456F-A7B1-34F6D29A3F76}"/>
              </a:ext>
            </a:extLst>
          </p:cNvPr>
          <p:cNvSpPr txBox="1">
            <a:spLocks noChangeArrowheads="1"/>
          </p:cNvSpPr>
          <p:nvPr/>
        </p:nvSpPr>
        <p:spPr bwMode="auto">
          <a:xfrm>
            <a:off x="5174439" y="2813674"/>
            <a:ext cx="11145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CJNE</a:t>
            </a:r>
            <a:endParaRPr lang="zh-CN" altLang="en-US" sz="1600" b="1" kern="0" dirty="0">
              <a:solidFill>
                <a:srgbClr val="3333FF"/>
              </a:solidFill>
            </a:endParaRPr>
          </a:p>
        </p:txBody>
      </p:sp>
      <p:sp>
        <p:nvSpPr>
          <p:cNvPr id="56" name="Rectangle 4">
            <a:extLst>
              <a:ext uri="{FF2B5EF4-FFF2-40B4-BE49-F238E27FC236}">
                <a16:creationId xmlns:a16="http://schemas.microsoft.com/office/drawing/2014/main" id="{9AFA3D6D-71D0-4A97-ABA7-6B23E3C4AA1A}"/>
              </a:ext>
            </a:extLst>
          </p:cNvPr>
          <p:cNvSpPr txBox="1">
            <a:spLocks noChangeArrowheads="1"/>
          </p:cNvSpPr>
          <p:nvPr/>
        </p:nvSpPr>
        <p:spPr bwMode="auto">
          <a:xfrm>
            <a:off x="5174439" y="3253468"/>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DJNZ</a:t>
            </a:r>
            <a:endParaRPr lang="zh-CN" altLang="en-US" sz="1600" b="1" kern="0" dirty="0">
              <a:solidFill>
                <a:srgbClr val="3333FF"/>
              </a:solidFill>
            </a:endParaRPr>
          </a:p>
        </p:txBody>
      </p:sp>
      <p:sp>
        <p:nvSpPr>
          <p:cNvPr id="57" name="Rectangle 4">
            <a:extLst>
              <a:ext uri="{FF2B5EF4-FFF2-40B4-BE49-F238E27FC236}">
                <a16:creationId xmlns:a16="http://schemas.microsoft.com/office/drawing/2014/main" id="{62C2BAAD-D6FC-4864-922C-98B83D46707B}"/>
              </a:ext>
            </a:extLst>
          </p:cNvPr>
          <p:cNvSpPr txBox="1">
            <a:spLocks noChangeArrowheads="1"/>
          </p:cNvSpPr>
          <p:nvPr/>
        </p:nvSpPr>
        <p:spPr bwMode="auto">
          <a:xfrm>
            <a:off x="6958429" y="2331709"/>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2</a:t>
            </a:r>
            <a:r>
              <a:rPr lang="zh-CN" altLang="en-US" sz="1600" b="1" kern="0" dirty="0">
                <a:solidFill>
                  <a:srgbClr val="3333FF"/>
                </a:solidFill>
              </a:rPr>
              <a:t>条</a:t>
            </a:r>
          </a:p>
        </p:txBody>
      </p:sp>
      <p:sp>
        <p:nvSpPr>
          <p:cNvPr id="58" name="Rectangle 4">
            <a:extLst>
              <a:ext uri="{FF2B5EF4-FFF2-40B4-BE49-F238E27FC236}">
                <a16:creationId xmlns:a16="http://schemas.microsoft.com/office/drawing/2014/main" id="{016902D2-BA75-49DE-B619-B99C4042D7A0}"/>
              </a:ext>
            </a:extLst>
          </p:cNvPr>
          <p:cNvSpPr txBox="1">
            <a:spLocks noChangeArrowheads="1"/>
          </p:cNvSpPr>
          <p:nvPr/>
        </p:nvSpPr>
        <p:spPr bwMode="auto">
          <a:xfrm>
            <a:off x="6958429" y="2769401"/>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4</a:t>
            </a:r>
            <a:r>
              <a:rPr lang="zh-CN" altLang="en-US" sz="1600" b="1" kern="0" dirty="0">
                <a:solidFill>
                  <a:srgbClr val="3333FF"/>
                </a:solidFill>
              </a:rPr>
              <a:t>条</a:t>
            </a:r>
          </a:p>
        </p:txBody>
      </p:sp>
      <p:sp>
        <p:nvSpPr>
          <p:cNvPr id="59" name="Rectangle 4">
            <a:extLst>
              <a:ext uri="{FF2B5EF4-FFF2-40B4-BE49-F238E27FC236}">
                <a16:creationId xmlns:a16="http://schemas.microsoft.com/office/drawing/2014/main" id="{2DE1FF8D-620E-4AC5-B439-E97313F3B5E6}"/>
              </a:ext>
            </a:extLst>
          </p:cNvPr>
          <p:cNvSpPr txBox="1">
            <a:spLocks noChangeArrowheads="1"/>
          </p:cNvSpPr>
          <p:nvPr/>
        </p:nvSpPr>
        <p:spPr bwMode="auto">
          <a:xfrm>
            <a:off x="6958429" y="320709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2</a:t>
            </a:r>
            <a:r>
              <a:rPr lang="zh-CN" altLang="en-US" sz="1600" b="1" kern="0" dirty="0">
                <a:solidFill>
                  <a:srgbClr val="3333FF"/>
                </a:solidFill>
              </a:rPr>
              <a:t>条</a:t>
            </a:r>
          </a:p>
        </p:txBody>
      </p:sp>
      <p:sp>
        <p:nvSpPr>
          <p:cNvPr id="60" name="Rectangle 4">
            <a:extLst>
              <a:ext uri="{FF2B5EF4-FFF2-40B4-BE49-F238E27FC236}">
                <a16:creationId xmlns:a16="http://schemas.microsoft.com/office/drawing/2014/main" id="{FCD9846F-57B1-418E-8B13-32AE6B08ABF1}"/>
              </a:ext>
            </a:extLst>
          </p:cNvPr>
          <p:cNvSpPr txBox="1">
            <a:spLocks noChangeArrowheads="1"/>
          </p:cNvSpPr>
          <p:nvPr/>
        </p:nvSpPr>
        <p:spPr bwMode="auto">
          <a:xfrm>
            <a:off x="1179448" y="4049247"/>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C00000"/>
                </a:solidFill>
              </a:rPr>
              <a:t>调用和返回指令</a:t>
            </a:r>
          </a:p>
        </p:txBody>
      </p:sp>
      <p:sp>
        <p:nvSpPr>
          <p:cNvPr id="61" name="AutoShape 5">
            <a:extLst>
              <a:ext uri="{FF2B5EF4-FFF2-40B4-BE49-F238E27FC236}">
                <a16:creationId xmlns:a16="http://schemas.microsoft.com/office/drawing/2014/main" id="{7A276AA0-05CA-4A70-B8C7-FD31EF4F764F}"/>
              </a:ext>
            </a:extLst>
          </p:cNvPr>
          <p:cNvSpPr/>
          <p:nvPr/>
        </p:nvSpPr>
        <p:spPr>
          <a:xfrm>
            <a:off x="3069899" y="3914190"/>
            <a:ext cx="153989" cy="1018966"/>
          </a:xfrm>
          <a:prstGeom prst="leftBrace">
            <a:avLst>
              <a:gd name="adj1" fmla="val 60416"/>
              <a:gd name="adj2" fmla="val 50000"/>
            </a:avLst>
          </a:prstGeom>
          <a:solidFill>
            <a:schemeClr val="bg1"/>
          </a:solidFill>
          <a:ln w="25400" cap="flat" cmpd="sng">
            <a:solidFill>
              <a:srgbClr val="C00000"/>
            </a:solidFill>
            <a:prstDash val="solid"/>
            <a:headEnd type="none" w="med" len="med"/>
            <a:tailEnd type="none" w="med" len="med"/>
          </a:ln>
        </p:spPr>
        <p:txBody>
          <a:bodyPr wrap="none" anchor="ctr"/>
          <a:lstStyle/>
          <a:p>
            <a:pPr algn="ctr"/>
            <a:endParaRPr lang="zh-CN" altLang="zh-CN" sz="1600" dirty="0">
              <a:solidFill>
                <a:srgbClr val="C00000"/>
              </a:solidFill>
              <a:latin typeface="Arial" panose="020B0604020202020204" pitchFamily="34" charset="0"/>
            </a:endParaRPr>
          </a:p>
        </p:txBody>
      </p:sp>
      <p:sp>
        <p:nvSpPr>
          <p:cNvPr id="62" name="Rectangle 4">
            <a:extLst>
              <a:ext uri="{FF2B5EF4-FFF2-40B4-BE49-F238E27FC236}">
                <a16:creationId xmlns:a16="http://schemas.microsoft.com/office/drawing/2014/main" id="{DAEAF097-B18D-4402-BCAD-DBD4ECAEFDFC}"/>
              </a:ext>
            </a:extLst>
          </p:cNvPr>
          <p:cNvSpPr txBox="1">
            <a:spLocks noChangeArrowheads="1"/>
          </p:cNvSpPr>
          <p:nvPr/>
        </p:nvSpPr>
        <p:spPr bwMode="auto">
          <a:xfrm>
            <a:off x="3291740" y="3645668"/>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C00000"/>
                </a:solidFill>
              </a:rPr>
              <a:t>短调用指令</a:t>
            </a:r>
          </a:p>
        </p:txBody>
      </p:sp>
      <p:sp>
        <p:nvSpPr>
          <p:cNvPr id="63" name="Rectangle 4">
            <a:extLst>
              <a:ext uri="{FF2B5EF4-FFF2-40B4-BE49-F238E27FC236}">
                <a16:creationId xmlns:a16="http://schemas.microsoft.com/office/drawing/2014/main" id="{8C17B84E-565E-4577-B768-A728A4B1CB19}"/>
              </a:ext>
            </a:extLst>
          </p:cNvPr>
          <p:cNvSpPr txBox="1">
            <a:spLocks noChangeArrowheads="1"/>
          </p:cNvSpPr>
          <p:nvPr/>
        </p:nvSpPr>
        <p:spPr bwMode="auto">
          <a:xfrm>
            <a:off x="3282372" y="4110023"/>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C00000"/>
                </a:solidFill>
              </a:rPr>
              <a:t>长调用指令</a:t>
            </a:r>
          </a:p>
        </p:txBody>
      </p:sp>
      <p:sp>
        <p:nvSpPr>
          <p:cNvPr id="64" name="Rectangle 4">
            <a:extLst>
              <a:ext uri="{FF2B5EF4-FFF2-40B4-BE49-F238E27FC236}">
                <a16:creationId xmlns:a16="http://schemas.microsoft.com/office/drawing/2014/main" id="{488C4ECF-A841-4032-940A-4DADBE6037E6}"/>
              </a:ext>
            </a:extLst>
          </p:cNvPr>
          <p:cNvSpPr txBox="1">
            <a:spLocks noChangeArrowheads="1"/>
          </p:cNvSpPr>
          <p:nvPr/>
        </p:nvSpPr>
        <p:spPr bwMode="auto">
          <a:xfrm>
            <a:off x="3333219" y="4523252"/>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C00000"/>
                </a:solidFill>
              </a:rPr>
              <a:t>返回指令</a:t>
            </a:r>
          </a:p>
        </p:txBody>
      </p:sp>
      <p:sp>
        <p:nvSpPr>
          <p:cNvPr id="65" name="Rectangle 4">
            <a:extLst>
              <a:ext uri="{FF2B5EF4-FFF2-40B4-BE49-F238E27FC236}">
                <a16:creationId xmlns:a16="http://schemas.microsoft.com/office/drawing/2014/main" id="{D9357CCD-B443-483D-A4EE-C34AFC3AC211}"/>
              </a:ext>
            </a:extLst>
          </p:cNvPr>
          <p:cNvSpPr txBox="1">
            <a:spLocks noChangeArrowheads="1"/>
          </p:cNvSpPr>
          <p:nvPr/>
        </p:nvSpPr>
        <p:spPr bwMode="auto">
          <a:xfrm>
            <a:off x="5174439" y="4572850"/>
            <a:ext cx="19772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C00000"/>
                </a:solidFill>
              </a:rPr>
              <a:t>RET</a:t>
            </a:r>
            <a:r>
              <a:rPr lang="zh-CN" altLang="en-US" sz="1600" b="1" kern="0" dirty="0">
                <a:solidFill>
                  <a:srgbClr val="C00000"/>
                </a:solidFill>
              </a:rPr>
              <a:t>、</a:t>
            </a:r>
            <a:r>
              <a:rPr lang="en-US" altLang="zh-CN" sz="1600" b="1" kern="0" dirty="0">
                <a:solidFill>
                  <a:srgbClr val="C00000"/>
                </a:solidFill>
              </a:rPr>
              <a:t>RETI</a:t>
            </a:r>
            <a:endParaRPr lang="zh-CN" altLang="en-US" sz="1600" b="1" kern="0" dirty="0">
              <a:solidFill>
                <a:srgbClr val="C00000"/>
              </a:solidFill>
            </a:endParaRPr>
          </a:p>
        </p:txBody>
      </p:sp>
      <p:sp>
        <p:nvSpPr>
          <p:cNvPr id="66" name="Rectangle 4">
            <a:extLst>
              <a:ext uri="{FF2B5EF4-FFF2-40B4-BE49-F238E27FC236}">
                <a16:creationId xmlns:a16="http://schemas.microsoft.com/office/drawing/2014/main" id="{37641C47-9113-45BA-839B-9F49D8201853}"/>
              </a:ext>
            </a:extLst>
          </p:cNvPr>
          <p:cNvSpPr txBox="1">
            <a:spLocks noChangeArrowheads="1"/>
          </p:cNvSpPr>
          <p:nvPr/>
        </p:nvSpPr>
        <p:spPr bwMode="auto">
          <a:xfrm>
            <a:off x="6958429" y="3644785"/>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C00000"/>
                </a:solidFill>
              </a:rPr>
              <a:t>1</a:t>
            </a:r>
            <a:r>
              <a:rPr lang="zh-CN" altLang="en-US" sz="1600" b="1" kern="0" dirty="0">
                <a:solidFill>
                  <a:srgbClr val="C00000"/>
                </a:solidFill>
              </a:rPr>
              <a:t>条</a:t>
            </a:r>
          </a:p>
        </p:txBody>
      </p:sp>
      <p:sp>
        <p:nvSpPr>
          <p:cNvPr id="67" name="Rectangle 4">
            <a:extLst>
              <a:ext uri="{FF2B5EF4-FFF2-40B4-BE49-F238E27FC236}">
                <a16:creationId xmlns:a16="http://schemas.microsoft.com/office/drawing/2014/main" id="{653B4629-0D4B-43A3-A1DF-ED670E9E801A}"/>
              </a:ext>
            </a:extLst>
          </p:cNvPr>
          <p:cNvSpPr txBox="1">
            <a:spLocks noChangeArrowheads="1"/>
          </p:cNvSpPr>
          <p:nvPr/>
        </p:nvSpPr>
        <p:spPr bwMode="auto">
          <a:xfrm>
            <a:off x="6958429" y="4082477"/>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C00000"/>
                </a:solidFill>
              </a:rPr>
              <a:t>1</a:t>
            </a:r>
            <a:r>
              <a:rPr lang="zh-CN" altLang="en-US" sz="1600" b="1" kern="0" dirty="0">
                <a:solidFill>
                  <a:srgbClr val="C00000"/>
                </a:solidFill>
              </a:rPr>
              <a:t>条</a:t>
            </a:r>
          </a:p>
        </p:txBody>
      </p:sp>
      <p:sp>
        <p:nvSpPr>
          <p:cNvPr id="68" name="Rectangle 4">
            <a:extLst>
              <a:ext uri="{FF2B5EF4-FFF2-40B4-BE49-F238E27FC236}">
                <a16:creationId xmlns:a16="http://schemas.microsoft.com/office/drawing/2014/main" id="{9BEE9C07-0DD9-4D60-8CC2-DDB1E1D35929}"/>
              </a:ext>
            </a:extLst>
          </p:cNvPr>
          <p:cNvSpPr txBox="1">
            <a:spLocks noChangeArrowheads="1"/>
          </p:cNvSpPr>
          <p:nvPr/>
        </p:nvSpPr>
        <p:spPr bwMode="auto">
          <a:xfrm>
            <a:off x="6958429" y="4520169"/>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C00000"/>
                </a:solidFill>
              </a:rPr>
              <a:t>2</a:t>
            </a:r>
            <a:r>
              <a:rPr lang="zh-CN" altLang="en-US" sz="1600" b="1" kern="0" dirty="0">
                <a:solidFill>
                  <a:srgbClr val="C00000"/>
                </a:solidFill>
              </a:rPr>
              <a:t>条</a:t>
            </a:r>
          </a:p>
        </p:txBody>
      </p:sp>
      <p:sp>
        <p:nvSpPr>
          <p:cNvPr id="69" name="Rectangle 4">
            <a:extLst>
              <a:ext uri="{FF2B5EF4-FFF2-40B4-BE49-F238E27FC236}">
                <a16:creationId xmlns:a16="http://schemas.microsoft.com/office/drawing/2014/main" id="{44E475FA-D8C4-47DB-B21E-68BA7B8A8680}"/>
              </a:ext>
            </a:extLst>
          </p:cNvPr>
          <p:cNvSpPr txBox="1">
            <a:spLocks noChangeArrowheads="1"/>
          </p:cNvSpPr>
          <p:nvPr/>
        </p:nvSpPr>
        <p:spPr bwMode="auto">
          <a:xfrm>
            <a:off x="5174439" y="4133056"/>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C00000"/>
                </a:solidFill>
              </a:rPr>
              <a:t>LCALL</a:t>
            </a:r>
            <a:endParaRPr lang="zh-CN" altLang="en-US" sz="1600" b="1" kern="0" dirty="0">
              <a:solidFill>
                <a:srgbClr val="C00000"/>
              </a:solidFill>
            </a:endParaRPr>
          </a:p>
        </p:txBody>
      </p:sp>
      <p:sp>
        <p:nvSpPr>
          <p:cNvPr id="70" name="Rectangle 4">
            <a:extLst>
              <a:ext uri="{FF2B5EF4-FFF2-40B4-BE49-F238E27FC236}">
                <a16:creationId xmlns:a16="http://schemas.microsoft.com/office/drawing/2014/main" id="{C402A32D-5AF2-4D35-BCFD-504DA37A3AB6}"/>
              </a:ext>
            </a:extLst>
          </p:cNvPr>
          <p:cNvSpPr txBox="1">
            <a:spLocks noChangeArrowheads="1"/>
          </p:cNvSpPr>
          <p:nvPr/>
        </p:nvSpPr>
        <p:spPr bwMode="auto">
          <a:xfrm>
            <a:off x="5174439" y="3693262"/>
            <a:ext cx="141056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C00000"/>
                </a:solidFill>
              </a:rPr>
              <a:t>ACALL</a:t>
            </a:r>
            <a:endParaRPr lang="zh-CN" altLang="en-US" sz="1600" b="1" kern="0" dirty="0">
              <a:solidFill>
                <a:srgbClr val="C00000"/>
              </a:solidFill>
            </a:endParaRPr>
          </a:p>
        </p:txBody>
      </p:sp>
      <p:sp>
        <p:nvSpPr>
          <p:cNvPr id="71" name="AutoShape 5">
            <a:extLst>
              <a:ext uri="{FF2B5EF4-FFF2-40B4-BE49-F238E27FC236}">
                <a16:creationId xmlns:a16="http://schemas.microsoft.com/office/drawing/2014/main" id="{623328F5-E061-4DD3-B554-BC9ACD97B9D4}"/>
              </a:ext>
            </a:extLst>
          </p:cNvPr>
          <p:cNvSpPr/>
          <p:nvPr/>
        </p:nvSpPr>
        <p:spPr>
          <a:xfrm>
            <a:off x="3069901" y="943386"/>
            <a:ext cx="127360" cy="1165688"/>
          </a:xfrm>
          <a:prstGeom prst="leftBrace">
            <a:avLst>
              <a:gd name="adj1" fmla="val 60416"/>
              <a:gd name="adj2" fmla="val 50000"/>
            </a:avLst>
          </a:prstGeom>
          <a:solidFill>
            <a:schemeClr val="bg1"/>
          </a:solidFill>
          <a:ln w="25400" cap="flat" cmpd="sng">
            <a:solidFill>
              <a:schemeClr val="tx1"/>
            </a:solidFill>
            <a:prstDash val="solid"/>
            <a:headEnd type="none" w="med" len="med"/>
            <a:tailEnd type="none" w="med" len="med"/>
          </a:ln>
        </p:spPr>
        <p:txBody>
          <a:bodyPr wrap="none" anchor="ctr"/>
          <a:lstStyle/>
          <a:p>
            <a:pPr algn="ctr"/>
            <a:endParaRPr lang="zh-CN" altLang="zh-CN" sz="1600" dirty="0">
              <a:solidFill>
                <a:srgbClr val="000000"/>
              </a:solidFill>
              <a:latin typeface="Arial" panose="020B0604020202020204" pitchFamily="34" charset="0"/>
            </a:endParaRPr>
          </a:p>
        </p:txBody>
      </p:sp>
      <p:sp>
        <p:nvSpPr>
          <p:cNvPr id="72" name="Rectangle 4">
            <a:extLst>
              <a:ext uri="{FF2B5EF4-FFF2-40B4-BE49-F238E27FC236}">
                <a16:creationId xmlns:a16="http://schemas.microsoft.com/office/drawing/2014/main" id="{7D6E0111-08BB-4B5F-932B-1EB22E8A4457}"/>
              </a:ext>
            </a:extLst>
          </p:cNvPr>
          <p:cNvSpPr txBox="1">
            <a:spLocks noChangeArrowheads="1"/>
          </p:cNvSpPr>
          <p:nvPr/>
        </p:nvSpPr>
        <p:spPr bwMode="auto">
          <a:xfrm>
            <a:off x="3223889" y="658627"/>
            <a:ext cx="155693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chemeClr val="tx1"/>
                </a:solidFill>
              </a:rPr>
              <a:t>短转移指令</a:t>
            </a:r>
          </a:p>
        </p:txBody>
      </p:sp>
      <p:sp>
        <p:nvSpPr>
          <p:cNvPr id="73" name="Rectangle 4">
            <a:extLst>
              <a:ext uri="{FF2B5EF4-FFF2-40B4-BE49-F238E27FC236}">
                <a16:creationId xmlns:a16="http://schemas.microsoft.com/office/drawing/2014/main" id="{D0CBC755-1B78-4235-8018-4360867E2404}"/>
              </a:ext>
            </a:extLst>
          </p:cNvPr>
          <p:cNvSpPr txBox="1">
            <a:spLocks noChangeArrowheads="1"/>
          </p:cNvSpPr>
          <p:nvPr/>
        </p:nvSpPr>
        <p:spPr bwMode="auto">
          <a:xfrm>
            <a:off x="5174439" y="614704"/>
            <a:ext cx="10729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AJMP</a:t>
            </a:r>
            <a:endParaRPr lang="zh-CN" altLang="en-US" sz="1600" b="1" kern="0" dirty="0">
              <a:solidFill>
                <a:schemeClr val="tx1"/>
              </a:solidFill>
            </a:endParaRPr>
          </a:p>
        </p:txBody>
      </p:sp>
      <p:sp>
        <p:nvSpPr>
          <p:cNvPr id="74" name="Rectangle 4">
            <a:extLst>
              <a:ext uri="{FF2B5EF4-FFF2-40B4-BE49-F238E27FC236}">
                <a16:creationId xmlns:a16="http://schemas.microsoft.com/office/drawing/2014/main" id="{EB4DA154-588A-4381-949F-2C7F0C297C6C}"/>
              </a:ext>
            </a:extLst>
          </p:cNvPr>
          <p:cNvSpPr txBox="1">
            <a:spLocks noChangeArrowheads="1"/>
          </p:cNvSpPr>
          <p:nvPr/>
        </p:nvSpPr>
        <p:spPr bwMode="auto">
          <a:xfrm>
            <a:off x="6958429" y="580941"/>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1</a:t>
            </a:r>
            <a:r>
              <a:rPr lang="zh-CN" altLang="en-US" sz="1600" b="1" kern="0" dirty="0">
                <a:solidFill>
                  <a:schemeClr val="tx1"/>
                </a:solidFill>
              </a:rPr>
              <a:t>条</a:t>
            </a:r>
          </a:p>
        </p:txBody>
      </p:sp>
      <p:sp>
        <p:nvSpPr>
          <p:cNvPr id="75" name="Rectangle 4">
            <a:extLst>
              <a:ext uri="{FF2B5EF4-FFF2-40B4-BE49-F238E27FC236}">
                <a16:creationId xmlns:a16="http://schemas.microsoft.com/office/drawing/2014/main" id="{65E34F86-E908-46C2-A805-054E29BB9F03}"/>
              </a:ext>
            </a:extLst>
          </p:cNvPr>
          <p:cNvSpPr txBox="1">
            <a:spLocks noChangeArrowheads="1"/>
          </p:cNvSpPr>
          <p:nvPr/>
        </p:nvSpPr>
        <p:spPr bwMode="auto">
          <a:xfrm>
            <a:off x="3225003" y="1042886"/>
            <a:ext cx="155693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chemeClr val="tx1"/>
                </a:solidFill>
              </a:rPr>
              <a:t>长转移指令</a:t>
            </a:r>
          </a:p>
        </p:txBody>
      </p:sp>
      <p:sp>
        <p:nvSpPr>
          <p:cNvPr id="76" name="Rectangle 4">
            <a:extLst>
              <a:ext uri="{FF2B5EF4-FFF2-40B4-BE49-F238E27FC236}">
                <a16:creationId xmlns:a16="http://schemas.microsoft.com/office/drawing/2014/main" id="{37FCC5A4-C12A-4DAA-A89A-C461D3EC4EF3}"/>
              </a:ext>
            </a:extLst>
          </p:cNvPr>
          <p:cNvSpPr txBox="1">
            <a:spLocks noChangeArrowheads="1"/>
          </p:cNvSpPr>
          <p:nvPr/>
        </p:nvSpPr>
        <p:spPr bwMode="auto">
          <a:xfrm>
            <a:off x="5174439" y="1494292"/>
            <a:ext cx="95706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SJMP</a:t>
            </a:r>
            <a:endParaRPr lang="zh-CN" altLang="en-US" sz="1600" b="1" kern="0" dirty="0">
              <a:solidFill>
                <a:schemeClr val="tx1"/>
              </a:solidFill>
            </a:endParaRPr>
          </a:p>
        </p:txBody>
      </p:sp>
      <p:sp>
        <p:nvSpPr>
          <p:cNvPr id="77" name="Rectangle 4">
            <a:extLst>
              <a:ext uri="{FF2B5EF4-FFF2-40B4-BE49-F238E27FC236}">
                <a16:creationId xmlns:a16="http://schemas.microsoft.com/office/drawing/2014/main" id="{A1ECD1CF-AFBE-4F0B-B9E3-9BF793C9821C}"/>
              </a:ext>
            </a:extLst>
          </p:cNvPr>
          <p:cNvSpPr txBox="1">
            <a:spLocks noChangeArrowheads="1"/>
          </p:cNvSpPr>
          <p:nvPr/>
        </p:nvSpPr>
        <p:spPr bwMode="auto">
          <a:xfrm>
            <a:off x="6958429" y="1018633"/>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1</a:t>
            </a:r>
            <a:r>
              <a:rPr lang="zh-CN" altLang="en-US" sz="1600" b="1" kern="0" dirty="0">
                <a:solidFill>
                  <a:schemeClr val="tx1"/>
                </a:solidFill>
              </a:rPr>
              <a:t>条</a:t>
            </a:r>
          </a:p>
        </p:txBody>
      </p:sp>
      <p:sp>
        <p:nvSpPr>
          <p:cNvPr id="78" name="Rectangle 4">
            <a:extLst>
              <a:ext uri="{FF2B5EF4-FFF2-40B4-BE49-F238E27FC236}">
                <a16:creationId xmlns:a16="http://schemas.microsoft.com/office/drawing/2014/main" id="{2AEE8475-41C9-4903-8F61-8F01334F13C4}"/>
              </a:ext>
            </a:extLst>
          </p:cNvPr>
          <p:cNvSpPr txBox="1">
            <a:spLocks noChangeArrowheads="1"/>
          </p:cNvSpPr>
          <p:nvPr/>
        </p:nvSpPr>
        <p:spPr bwMode="auto">
          <a:xfrm>
            <a:off x="3214302" y="1426105"/>
            <a:ext cx="18204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chemeClr val="tx1"/>
                </a:solidFill>
              </a:rPr>
              <a:t>相对转移指令</a:t>
            </a:r>
          </a:p>
        </p:txBody>
      </p:sp>
      <p:sp>
        <p:nvSpPr>
          <p:cNvPr id="79" name="Rectangle 4">
            <a:extLst>
              <a:ext uri="{FF2B5EF4-FFF2-40B4-BE49-F238E27FC236}">
                <a16:creationId xmlns:a16="http://schemas.microsoft.com/office/drawing/2014/main" id="{BF786A5E-52E4-4208-843E-7F6914BAA351}"/>
              </a:ext>
            </a:extLst>
          </p:cNvPr>
          <p:cNvSpPr txBox="1">
            <a:spLocks noChangeArrowheads="1"/>
          </p:cNvSpPr>
          <p:nvPr/>
        </p:nvSpPr>
        <p:spPr bwMode="auto">
          <a:xfrm>
            <a:off x="6958429" y="1456325"/>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1</a:t>
            </a:r>
            <a:r>
              <a:rPr lang="zh-CN" altLang="en-US" sz="1600" b="1" kern="0" dirty="0">
                <a:solidFill>
                  <a:schemeClr val="tx1"/>
                </a:solidFill>
              </a:rPr>
              <a:t>条</a:t>
            </a:r>
          </a:p>
        </p:txBody>
      </p:sp>
      <p:sp>
        <p:nvSpPr>
          <p:cNvPr id="80" name="Rectangle 4">
            <a:extLst>
              <a:ext uri="{FF2B5EF4-FFF2-40B4-BE49-F238E27FC236}">
                <a16:creationId xmlns:a16="http://schemas.microsoft.com/office/drawing/2014/main" id="{2A400049-1F93-4142-9421-F3657D20BA6A}"/>
              </a:ext>
            </a:extLst>
          </p:cNvPr>
          <p:cNvSpPr txBox="1">
            <a:spLocks noChangeArrowheads="1"/>
          </p:cNvSpPr>
          <p:nvPr/>
        </p:nvSpPr>
        <p:spPr bwMode="auto">
          <a:xfrm>
            <a:off x="3243529" y="1826965"/>
            <a:ext cx="182043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chemeClr val="tx1"/>
                </a:solidFill>
              </a:rPr>
              <a:t>间接转移指令</a:t>
            </a:r>
          </a:p>
        </p:txBody>
      </p:sp>
      <p:sp>
        <p:nvSpPr>
          <p:cNvPr id="81" name="Rectangle 4">
            <a:extLst>
              <a:ext uri="{FF2B5EF4-FFF2-40B4-BE49-F238E27FC236}">
                <a16:creationId xmlns:a16="http://schemas.microsoft.com/office/drawing/2014/main" id="{765FDB3D-FB9C-4E01-9E4D-2E837D89F1C1}"/>
              </a:ext>
            </a:extLst>
          </p:cNvPr>
          <p:cNvSpPr txBox="1">
            <a:spLocks noChangeArrowheads="1"/>
          </p:cNvSpPr>
          <p:nvPr/>
        </p:nvSpPr>
        <p:spPr bwMode="auto">
          <a:xfrm>
            <a:off x="5174439" y="1934086"/>
            <a:ext cx="95706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JMP</a:t>
            </a:r>
            <a:endParaRPr lang="zh-CN" altLang="en-US" sz="1600" b="1" kern="0" dirty="0">
              <a:solidFill>
                <a:schemeClr val="tx1"/>
              </a:solidFill>
            </a:endParaRPr>
          </a:p>
        </p:txBody>
      </p:sp>
      <p:sp>
        <p:nvSpPr>
          <p:cNvPr id="82" name="Rectangle 4">
            <a:extLst>
              <a:ext uri="{FF2B5EF4-FFF2-40B4-BE49-F238E27FC236}">
                <a16:creationId xmlns:a16="http://schemas.microsoft.com/office/drawing/2014/main" id="{F894C109-4623-41B5-A56B-CB0F8827470D}"/>
              </a:ext>
            </a:extLst>
          </p:cNvPr>
          <p:cNvSpPr txBox="1">
            <a:spLocks noChangeArrowheads="1"/>
          </p:cNvSpPr>
          <p:nvPr/>
        </p:nvSpPr>
        <p:spPr bwMode="auto">
          <a:xfrm>
            <a:off x="6958429" y="1894017"/>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chemeClr val="tx1"/>
                </a:solidFill>
              </a:rPr>
              <a:t>1</a:t>
            </a:r>
            <a:r>
              <a:rPr lang="zh-CN" altLang="en-US" sz="1600" b="1" kern="0" dirty="0">
                <a:solidFill>
                  <a:schemeClr val="tx1"/>
                </a:solidFill>
              </a:rPr>
              <a:t>条</a:t>
            </a:r>
          </a:p>
        </p:txBody>
      </p:sp>
      <p:sp>
        <p:nvSpPr>
          <p:cNvPr id="83" name="Rectangle 4">
            <a:extLst>
              <a:ext uri="{FF2B5EF4-FFF2-40B4-BE49-F238E27FC236}">
                <a16:creationId xmlns:a16="http://schemas.microsoft.com/office/drawing/2014/main" id="{92875435-7E98-475A-B667-0F24996FD011}"/>
              </a:ext>
            </a:extLst>
          </p:cNvPr>
          <p:cNvSpPr txBox="1">
            <a:spLocks noChangeArrowheads="1"/>
          </p:cNvSpPr>
          <p:nvPr/>
        </p:nvSpPr>
        <p:spPr bwMode="auto">
          <a:xfrm>
            <a:off x="1689958" y="3009889"/>
            <a:ext cx="78658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8</a:t>
            </a:r>
            <a:r>
              <a:rPr lang="zh-CN" altLang="en-US" sz="1600" b="1" kern="0" dirty="0">
                <a:solidFill>
                  <a:srgbClr val="3333FF"/>
                </a:solidFill>
              </a:rPr>
              <a:t>条</a:t>
            </a:r>
          </a:p>
        </p:txBody>
      </p:sp>
      <p:sp>
        <p:nvSpPr>
          <p:cNvPr id="84" name="Rectangle 4">
            <a:extLst>
              <a:ext uri="{FF2B5EF4-FFF2-40B4-BE49-F238E27FC236}">
                <a16:creationId xmlns:a16="http://schemas.microsoft.com/office/drawing/2014/main" id="{4BF75DA9-C7D3-4131-AC0F-CFE998408DF5}"/>
              </a:ext>
            </a:extLst>
          </p:cNvPr>
          <p:cNvSpPr txBox="1">
            <a:spLocks noChangeArrowheads="1"/>
          </p:cNvSpPr>
          <p:nvPr/>
        </p:nvSpPr>
        <p:spPr bwMode="auto">
          <a:xfrm>
            <a:off x="1654152" y="4407689"/>
            <a:ext cx="78658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C00000"/>
                </a:solidFill>
              </a:rPr>
              <a:t>4</a:t>
            </a:r>
            <a:r>
              <a:rPr lang="zh-CN" altLang="en-US" sz="1600" b="1" kern="0" dirty="0">
                <a:solidFill>
                  <a:srgbClr val="C00000"/>
                </a:solidFill>
              </a:rPr>
              <a:t>条</a:t>
            </a:r>
          </a:p>
        </p:txBody>
      </p:sp>
      <p:sp>
        <p:nvSpPr>
          <p:cNvPr id="86" name="Rectangle 4">
            <a:extLst>
              <a:ext uri="{FF2B5EF4-FFF2-40B4-BE49-F238E27FC236}">
                <a16:creationId xmlns:a16="http://schemas.microsoft.com/office/drawing/2014/main" id="{94C76650-3018-4C9A-983C-DF21B50DD2B5}"/>
              </a:ext>
            </a:extLst>
          </p:cNvPr>
          <p:cNvSpPr txBox="1">
            <a:spLocks noChangeArrowheads="1"/>
          </p:cNvSpPr>
          <p:nvPr/>
        </p:nvSpPr>
        <p:spPr bwMode="auto">
          <a:xfrm>
            <a:off x="1332987" y="4957859"/>
            <a:ext cx="149170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1600" b="1" kern="0" dirty="0">
                <a:solidFill>
                  <a:srgbClr val="FF0000"/>
                </a:solidFill>
              </a:rPr>
              <a:t>空操作指令</a:t>
            </a:r>
          </a:p>
        </p:txBody>
      </p:sp>
      <p:sp>
        <p:nvSpPr>
          <p:cNvPr id="87" name="Rectangle 4">
            <a:extLst>
              <a:ext uri="{FF2B5EF4-FFF2-40B4-BE49-F238E27FC236}">
                <a16:creationId xmlns:a16="http://schemas.microsoft.com/office/drawing/2014/main" id="{C1523983-494B-4ECA-B1C9-F44DD7491835}"/>
              </a:ext>
            </a:extLst>
          </p:cNvPr>
          <p:cNvSpPr txBox="1">
            <a:spLocks noChangeArrowheads="1"/>
          </p:cNvSpPr>
          <p:nvPr/>
        </p:nvSpPr>
        <p:spPr bwMode="auto">
          <a:xfrm>
            <a:off x="5174439" y="5012646"/>
            <a:ext cx="160970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NOP</a:t>
            </a:r>
            <a:endParaRPr lang="zh-CN" altLang="en-US" sz="1600" b="1" kern="0" dirty="0">
              <a:solidFill>
                <a:srgbClr val="FF0000"/>
              </a:solidFill>
            </a:endParaRPr>
          </a:p>
        </p:txBody>
      </p:sp>
      <p:sp>
        <p:nvSpPr>
          <p:cNvPr id="88" name="Rectangle 4">
            <a:extLst>
              <a:ext uri="{FF2B5EF4-FFF2-40B4-BE49-F238E27FC236}">
                <a16:creationId xmlns:a16="http://schemas.microsoft.com/office/drawing/2014/main" id="{706092D7-48B2-42F2-A5FD-309CD3865963}"/>
              </a:ext>
            </a:extLst>
          </p:cNvPr>
          <p:cNvSpPr txBox="1">
            <a:spLocks noChangeArrowheads="1"/>
          </p:cNvSpPr>
          <p:nvPr/>
        </p:nvSpPr>
        <p:spPr bwMode="auto">
          <a:xfrm>
            <a:off x="6958429" y="4957860"/>
            <a:ext cx="100612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FF0000"/>
                </a:solidFill>
              </a:rPr>
              <a:t>1</a:t>
            </a:r>
            <a:r>
              <a:rPr lang="zh-CN" altLang="en-US" sz="1600" b="1" kern="0" dirty="0">
                <a:solidFill>
                  <a:srgbClr val="FF0000"/>
                </a:solidFill>
              </a:rPr>
              <a:t>条</a:t>
            </a:r>
          </a:p>
        </p:txBody>
      </p:sp>
      <p:sp>
        <p:nvSpPr>
          <p:cNvPr id="85" name="Text Box 8">
            <a:extLst>
              <a:ext uri="{FF2B5EF4-FFF2-40B4-BE49-F238E27FC236}">
                <a16:creationId xmlns:a16="http://schemas.microsoft.com/office/drawing/2014/main" id="{3D0F11ED-6B19-4BB6-93FC-A03CEC94EDD9}"/>
              </a:ext>
            </a:extLst>
          </p:cNvPr>
          <p:cNvSpPr txBox="1">
            <a:spLocks noChangeArrowheads="1"/>
          </p:cNvSpPr>
          <p:nvPr/>
        </p:nvSpPr>
        <p:spPr bwMode="auto">
          <a:xfrm>
            <a:off x="381000" y="5626732"/>
            <a:ext cx="8151440" cy="769441"/>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r>
              <a:rPr kumimoji="1" lang="en-US" altLang="zh-CN" sz="2200" b="1" dirty="0">
                <a:latin typeface="Times New Roman" pitchFamily="18" charset="0"/>
              </a:rPr>
              <a:t> </a:t>
            </a:r>
            <a:r>
              <a:rPr kumimoji="1" lang="zh-CN" altLang="en-US" sz="2200" b="1" dirty="0">
                <a:latin typeface="Times New Roman" pitchFamily="18" charset="0"/>
              </a:rPr>
              <a:t>程序控制类包括：无条件、有条件转移指令、子程序调用和返回指令、中断返回等。主要控制程序的运行顺序。</a:t>
            </a:r>
          </a:p>
        </p:txBody>
      </p:sp>
    </p:spTree>
  </p:cSld>
  <p:clrMapOvr>
    <a:masterClrMapping/>
  </p:clrMapOvr>
  <p:transition>
    <p:cut thruBlk="1"/>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143</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sp>
        <p:nvSpPr>
          <p:cNvPr id="13" name="矩形 12">
            <a:extLst>
              <a:ext uri="{FF2B5EF4-FFF2-40B4-BE49-F238E27FC236}">
                <a16:creationId xmlns:a16="http://schemas.microsoft.com/office/drawing/2014/main" id="{285F683F-653D-499E-9E26-F54DC36DF502}"/>
              </a:ext>
            </a:extLst>
          </p:cNvPr>
          <p:cNvSpPr/>
          <p:nvPr/>
        </p:nvSpPr>
        <p:spPr>
          <a:xfrm>
            <a:off x="5223790" y="727081"/>
            <a:ext cx="108098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endParaRPr lang="zh-CN" altLang="en-US" dirty="0">
              <a:solidFill>
                <a:srgbClr val="3333FF"/>
              </a:solidFill>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5">
            <a:extLst>
              <a:ext uri="{FF2B5EF4-FFF2-40B4-BE49-F238E27FC236}">
                <a16:creationId xmlns:a16="http://schemas.microsoft.com/office/drawing/2014/main" id="{BB81CACF-C023-45AA-B05D-63B1872C8F54}"/>
              </a:ext>
            </a:extLst>
          </p:cNvPr>
          <p:cNvSpPr/>
          <p:nvPr/>
        </p:nvSpPr>
        <p:spPr>
          <a:xfrm>
            <a:off x="606767" y="1561989"/>
            <a:ext cx="172732" cy="3227330"/>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7" name="Rectangle 4">
            <a:extLst>
              <a:ext uri="{FF2B5EF4-FFF2-40B4-BE49-F238E27FC236}">
                <a16:creationId xmlns:a16="http://schemas.microsoft.com/office/drawing/2014/main" id="{5CD8F11A-49DD-4671-A49E-ED616E5531BC}"/>
              </a:ext>
            </a:extLst>
          </p:cNvPr>
          <p:cNvSpPr txBox="1">
            <a:spLocks noChangeArrowheads="1"/>
          </p:cNvSpPr>
          <p:nvPr/>
        </p:nvSpPr>
        <p:spPr bwMode="auto">
          <a:xfrm>
            <a:off x="7845862" y="1229791"/>
            <a:ext cx="8091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2</a:t>
            </a:r>
            <a:r>
              <a:rPr lang="zh-CN" altLang="en-US" sz="2400" b="1" kern="0" dirty="0">
                <a:solidFill>
                  <a:schemeClr val="tx1"/>
                </a:solidFill>
              </a:rPr>
              <a:t>条</a:t>
            </a:r>
          </a:p>
        </p:txBody>
      </p:sp>
      <p:sp>
        <p:nvSpPr>
          <p:cNvPr id="18" name="Rectangle 2">
            <a:extLst>
              <a:ext uri="{FF2B5EF4-FFF2-40B4-BE49-F238E27FC236}">
                <a16:creationId xmlns:a16="http://schemas.microsoft.com/office/drawing/2014/main" id="{1482D45F-1443-4CBA-B65B-E77C038D1856}"/>
              </a:ext>
            </a:extLst>
          </p:cNvPr>
          <p:cNvSpPr txBox="1">
            <a:spLocks noChangeArrowheads="1"/>
          </p:cNvSpPr>
          <p:nvPr/>
        </p:nvSpPr>
        <p:spPr bwMode="auto">
          <a:xfrm>
            <a:off x="84108" y="1918708"/>
            <a:ext cx="399267" cy="194357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位操作类</a:t>
            </a:r>
          </a:p>
        </p:txBody>
      </p:sp>
      <p:sp>
        <p:nvSpPr>
          <p:cNvPr id="24" name="Rectangle 4">
            <a:extLst>
              <a:ext uri="{FF2B5EF4-FFF2-40B4-BE49-F238E27FC236}">
                <a16:creationId xmlns:a16="http://schemas.microsoft.com/office/drawing/2014/main" id="{879B8836-E844-4F35-98C7-17F5854B6998}"/>
              </a:ext>
            </a:extLst>
          </p:cNvPr>
          <p:cNvSpPr txBox="1">
            <a:spLocks noChangeArrowheads="1"/>
          </p:cNvSpPr>
          <p:nvPr/>
        </p:nvSpPr>
        <p:spPr bwMode="auto">
          <a:xfrm>
            <a:off x="969361" y="1242255"/>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位数传送指令</a:t>
            </a:r>
          </a:p>
        </p:txBody>
      </p:sp>
      <p:sp>
        <p:nvSpPr>
          <p:cNvPr id="25" name="Rectangle 4">
            <a:extLst>
              <a:ext uri="{FF2B5EF4-FFF2-40B4-BE49-F238E27FC236}">
                <a16:creationId xmlns:a16="http://schemas.microsoft.com/office/drawing/2014/main" id="{AB99E421-2525-45F8-9952-4AA3815CC170}"/>
              </a:ext>
            </a:extLst>
          </p:cNvPr>
          <p:cNvSpPr txBox="1">
            <a:spLocks noChangeArrowheads="1"/>
          </p:cNvSpPr>
          <p:nvPr/>
        </p:nvSpPr>
        <p:spPr bwMode="auto">
          <a:xfrm>
            <a:off x="969361" y="1746328"/>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位修正指令</a:t>
            </a:r>
          </a:p>
        </p:txBody>
      </p:sp>
      <p:sp>
        <p:nvSpPr>
          <p:cNvPr id="26" name="Rectangle 4">
            <a:extLst>
              <a:ext uri="{FF2B5EF4-FFF2-40B4-BE49-F238E27FC236}">
                <a16:creationId xmlns:a16="http://schemas.microsoft.com/office/drawing/2014/main" id="{09CC54E3-8B03-4EDE-A934-4FC6297C4B37}"/>
              </a:ext>
            </a:extLst>
          </p:cNvPr>
          <p:cNvSpPr txBox="1">
            <a:spLocks noChangeArrowheads="1"/>
          </p:cNvSpPr>
          <p:nvPr/>
        </p:nvSpPr>
        <p:spPr bwMode="auto">
          <a:xfrm>
            <a:off x="7803460" y="1777614"/>
            <a:ext cx="8091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6</a:t>
            </a:r>
            <a:r>
              <a:rPr lang="zh-CN" altLang="en-US" sz="2400" b="1" kern="0" dirty="0">
                <a:solidFill>
                  <a:srgbClr val="3333FF"/>
                </a:solidFill>
              </a:rPr>
              <a:t>条</a:t>
            </a:r>
          </a:p>
        </p:txBody>
      </p:sp>
      <p:sp>
        <p:nvSpPr>
          <p:cNvPr id="28" name="Rectangle 4">
            <a:extLst>
              <a:ext uri="{FF2B5EF4-FFF2-40B4-BE49-F238E27FC236}">
                <a16:creationId xmlns:a16="http://schemas.microsoft.com/office/drawing/2014/main" id="{BBBAB4C9-FDF0-4C2E-8902-901779E26611}"/>
              </a:ext>
            </a:extLst>
          </p:cNvPr>
          <p:cNvSpPr txBox="1">
            <a:spLocks noChangeArrowheads="1"/>
          </p:cNvSpPr>
          <p:nvPr/>
        </p:nvSpPr>
        <p:spPr bwMode="auto">
          <a:xfrm>
            <a:off x="7845862" y="2330485"/>
            <a:ext cx="73711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rPr>
              <a:t>4</a:t>
            </a:r>
            <a:r>
              <a:rPr lang="zh-CN" altLang="en-US" sz="2400" b="1" kern="0" dirty="0">
                <a:solidFill>
                  <a:srgbClr val="00B050"/>
                </a:solidFill>
              </a:rPr>
              <a:t>条</a:t>
            </a:r>
          </a:p>
        </p:txBody>
      </p:sp>
      <p:sp>
        <p:nvSpPr>
          <p:cNvPr id="29" name="Rectangle 4">
            <a:extLst>
              <a:ext uri="{FF2B5EF4-FFF2-40B4-BE49-F238E27FC236}">
                <a16:creationId xmlns:a16="http://schemas.microsoft.com/office/drawing/2014/main" id="{BE1204B5-113C-4368-9A98-4563E3D33289}"/>
              </a:ext>
            </a:extLst>
          </p:cNvPr>
          <p:cNvSpPr txBox="1">
            <a:spLocks noChangeArrowheads="1"/>
          </p:cNvSpPr>
          <p:nvPr/>
        </p:nvSpPr>
        <p:spPr bwMode="auto">
          <a:xfrm>
            <a:off x="1057951" y="4579370"/>
            <a:ext cx="608069" cy="3039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5</a:t>
            </a:r>
            <a:r>
              <a:rPr lang="zh-CN" altLang="en-US" sz="1600" b="1" kern="0" dirty="0">
                <a:solidFill>
                  <a:srgbClr val="3333FF"/>
                </a:solidFill>
              </a:rPr>
              <a:t>条</a:t>
            </a:r>
          </a:p>
        </p:txBody>
      </p:sp>
      <p:sp>
        <p:nvSpPr>
          <p:cNvPr id="30" name="AutoShape 5">
            <a:extLst>
              <a:ext uri="{FF2B5EF4-FFF2-40B4-BE49-F238E27FC236}">
                <a16:creationId xmlns:a16="http://schemas.microsoft.com/office/drawing/2014/main" id="{376D3DDE-5223-4CF1-BF50-2C5AEF2B4C4E}"/>
              </a:ext>
            </a:extLst>
          </p:cNvPr>
          <p:cNvSpPr/>
          <p:nvPr/>
        </p:nvSpPr>
        <p:spPr>
          <a:xfrm>
            <a:off x="1690323" y="3369520"/>
            <a:ext cx="109318" cy="124052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1" name="Rectangle 4">
            <a:extLst>
              <a:ext uri="{FF2B5EF4-FFF2-40B4-BE49-F238E27FC236}">
                <a16:creationId xmlns:a16="http://schemas.microsoft.com/office/drawing/2014/main" id="{736BFDE1-FB49-4C41-90F6-1C1B03144737}"/>
              </a:ext>
            </a:extLst>
          </p:cNvPr>
          <p:cNvSpPr txBox="1">
            <a:spLocks noChangeArrowheads="1"/>
          </p:cNvSpPr>
          <p:nvPr/>
        </p:nvSpPr>
        <p:spPr bwMode="auto">
          <a:xfrm>
            <a:off x="997170" y="3296132"/>
            <a:ext cx="736159" cy="128306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位条件转移类指令</a:t>
            </a:r>
          </a:p>
        </p:txBody>
      </p:sp>
      <p:sp>
        <p:nvSpPr>
          <p:cNvPr id="39" name="Rectangle 4">
            <a:extLst>
              <a:ext uri="{FF2B5EF4-FFF2-40B4-BE49-F238E27FC236}">
                <a16:creationId xmlns:a16="http://schemas.microsoft.com/office/drawing/2014/main" id="{484D7E8D-22A4-451F-98CB-DC7A314B0F57}"/>
              </a:ext>
            </a:extLst>
          </p:cNvPr>
          <p:cNvSpPr txBox="1">
            <a:spLocks noChangeArrowheads="1"/>
          </p:cNvSpPr>
          <p:nvPr/>
        </p:nvSpPr>
        <p:spPr bwMode="auto">
          <a:xfrm>
            <a:off x="5169981" y="1229791"/>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40" name="Rectangle 4">
            <a:extLst>
              <a:ext uri="{FF2B5EF4-FFF2-40B4-BE49-F238E27FC236}">
                <a16:creationId xmlns:a16="http://schemas.microsoft.com/office/drawing/2014/main" id="{5C60DBC9-F99B-4B9E-87BB-A1B65A79C2E2}"/>
              </a:ext>
            </a:extLst>
          </p:cNvPr>
          <p:cNvSpPr txBox="1">
            <a:spLocks noChangeArrowheads="1"/>
          </p:cNvSpPr>
          <p:nvPr/>
        </p:nvSpPr>
        <p:spPr bwMode="auto">
          <a:xfrm>
            <a:off x="5089898" y="1746327"/>
            <a:ext cx="269403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3333FF"/>
                </a:solidFill>
              </a:rPr>
              <a:t>CLR </a:t>
            </a:r>
            <a:r>
              <a:rPr lang="zh-CN" altLang="en-US" sz="2000" b="1" kern="0" dirty="0">
                <a:solidFill>
                  <a:srgbClr val="3333FF"/>
                </a:solidFill>
              </a:rPr>
              <a:t>、</a:t>
            </a:r>
            <a:r>
              <a:rPr lang="en-US" altLang="zh-CN" sz="2000" b="1" kern="0" dirty="0">
                <a:solidFill>
                  <a:srgbClr val="3333FF"/>
                </a:solidFill>
              </a:rPr>
              <a:t> SETB</a:t>
            </a:r>
            <a:r>
              <a:rPr lang="zh-CN" altLang="en-US" sz="2000" b="1" kern="0" dirty="0">
                <a:solidFill>
                  <a:srgbClr val="3333FF"/>
                </a:solidFill>
              </a:rPr>
              <a:t>、</a:t>
            </a:r>
            <a:r>
              <a:rPr lang="en-US" altLang="zh-CN" sz="2000" b="1" kern="0" dirty="0">
                <a:solidFill>
                  <a:srgbClr val="3333FF"/>
                </a:solidFill>
              </a:rPr>
              <a:t>CPL</a:t>
            </a:r>
            <a:endParaRPr lang="zh-CN" altLang="en-US" sz="2000" b="1" kern="0" dirty="0">
              <a:solidFill>
                <a:srgbClr val="3333FF"/>
              </a:solidFill>
            </a:endParaRPr>
          </a:p>
        </p:txBody>
      </p:sp>
      <p:sp>
        <p:nvSpPr>
          <p:cNvPr id="41" name="Rectangle 4">
            <a:extLst>
              <a:ext uri="{FF2B5EF4-FFF2-40B4-BE49-F238E27FC236}">
                <a16:creationId xmlns:a16="http://schemas.microsoft.com/office/drawing/2014/main" id="{DC5CC848-4CB9-4FDE-B4B4-C1E5F3E831CD}"/>
              </a:ext>
            </a:extLst>
          </p:cNvPr>
          <p:cNvSpPr txBox="1">
            <a:spLocks noChangeArrowheads="1"/>
          </p:cNvSpPr>
          <p:nvPr/>
        </p:nvSpPr>
        <p:spPr bwMode="auto">
          <a:xfrm>
            <a:off x="5169981" y="2314097"/>
            <a:ext cx="171508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00B050"/>
                </a:solidFill>
              </a:rPr>
              <a:t>ANL</a:t>
            </a:r>
            <a:r>
              <a:rPr lang="zh-CN" altLang="en-US" sz="2000" b="1" kern="0" dirty="0">
                <a:solidFill>
                  <a:srgbClr val="00B050"/>
                </a:solidFill>
              </a:rPr>
              <a:t>、</a:t>
            </a:r>
            <a:r>
              <a:rPr lang="en-US" altLang="zh-CN" sz="2000" b="1" kern="0" dirty="0">
                <a:solidFill>
                  <a:srgbClr val="00B050"/>
                </a:solidFill>
              </a:rPr>
              <a:t>ORL</a:t>
            </a:r>
            <a:endParaRPr lang="zh-CN" altLang="en-US" sz="2000" b="1" kern="0" dirty="0">
              <a:solidFill>
                <a:srgbClr val="00B050"/>
              </a:solidFill>
            </a:endParaRPr>
          </a:p>
        </p:txBody>
      </p:sp>
      <p:sp>
        <p:nvSpPr>
          <p:cNvPr id="42" name="Rectangle 4">
            <a:extLst>
              <a:ext uri="{FF2B5EF4-FFF2-40B4-BE49-F238E27FC236}">
                <a16:creationId xmlns:a16="http://schemas.microsoft.com/office/drawing/2014/main" id="{9D146C01-F3D2-4AAC-8C4B-003801E8F452}"/>
              </a:ext>
            </a:extLst>
          </p:cNvPr>
          <p:cNvSpPr txBox="1">
            <a:spLocks noChangeArrowheads="1"/>
          </p:cNvSpPr>
          <p:nvPr/>
        </p:nvSpPr>
        <p:spPr bwMode="auto">
          <a:xfrm>
            <a:off x="5193206" y="4366256"/>
            <a:ext cx="826115"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FF0000"/>
                </a:solidFill>
              </a:rPr>
              <a:t>JBC</a:t>
            </a:r>
            <a:endParaRPr lang="zh-CN" altLang="en-US" sz="2000" b="1" kern="0" dirty="0">
              <a:solidFill>
                <a:srgbClr val="FF0000"/>
              </a:solidFill>
            </a:endParaRPr>
          </a:p>
        </p:txBody>
      </p:sp>
      <p:sp>
        <p:nvSpPr>
          <p:cNvPr id="47" name="Rectangle 4">
            <a:extLst>
              <a:ext uri="{FF2B5EF4-FFF2-40B4-BE49-F238E27FC236}">
                <a16:creationId xmlns:a16="http://schemas.microsoft.com/office/drawing/2014/main" id="{D3FEF7E2-B572-489F-95F2-2410B2104CFF}"/>
              </a:ext>
            </a:extLst>
          </p:cNvPr>
          <p:cNvSpPr txBox="1">
            <a:spLocks noChangeArrowheads="1"/>
          </p:cNvSpPr>
          <p:nvPr/>
        </p:nvSpPr>
        <p:spPr bwMode="auto">
          <a:xfrm>
            <a:off x="969361" y="2287539"/>
            <a:ext cx="2253036"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B050"/>
                </a:solidFill>
              </a:rPr>
              <a:t>位逻辑运算指令</a:t>
            </a:r>
          </a:p>
        </p:txBody>
      </p:sp>
      <p:sp>
        <p:nvSpPr>
          <p:cNvPr id="48" name="Rectangle 4">
            <a:extLst>
              <a:ext uri="{FF2B5EF4-FFF2-40B4-BE49-F238E27FC236}">
                <a16:creationId xmlns:a16="http://schemas.microsoft.com/office/drawing/2014/main" id="{7A3FD6CE-BD0E-477C-839F-B2B8CCABFDE0}"/>
              </a:ext>
            </a:extLst>
          </p:cNvPr>
          <p:cNvSpPr txBox="1">
            <a:spLocks noChangeArrowheads="1"/>
          </p:cNvSpPr>
          <p:nvPr/>
        </p:nvSpPr>
        <p:spPr bwMode="auto">
          <a:xfrm>
            <a:off x="1831282" y="3158200"/>
            <a:ext cx="36595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判断布尔累加器</a:t>
            </a:r>
            <a:r>
              <a:rPr lang="en-US" altLang="zh-CN" sz="2000" b="1" kern="0" dirty="0">
                <a:solidFill>
                  <a:srgbClr val="FF0000"/>
                </a:solidFill>
              </a:rPr>
              <a:t>C</a:t>
            </a:r>
            <a:r>
              <a:rPr lang="zh-CN" altLang="en-US" sz="2000" b="1" kern="0" dirty="0">
                <a:solidFill>
                  <a:srgbClr val="FF0000"/>
                </a:solidFill>
              </a:rPr>
              <a:t>转移指令</a:t>
            </a:r>
          </a:p>
        </p:txBody>
      </p:sp>
      <p:sp>
        <p:nvSpPr>
          <p:cNvPr id="49" name="Rectangle 4">
            <a:extLst>
              <a:ext uri="{FF2B5EF4-FFF2-40B4-BE49-F238E27FC236}">
                <a16:creationId xmlns:a16="http://schemas.microsoft.com/office/drawing/2014/main" id="{ED500B6F-3AD4-46E5-93F4-1F0B02AE1210}"/>
              </a:ext>
            </a:extLst>
          </p:cNvPr>
          <p:cNvSpPr txBox="1">
            <a:spLocks noChangeArrowheads="1"/>
          </p:cNvSpPr>
          <p:nvPr/>
        </p:nvSpPr>
        <p:spPr bwMode="auto">
          <a:xfrm>
            <a:off x="5169981" y="3182372"/>
            <a:ext cx="162606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FF0000"/>
                </a:solidFill>
              </a:rPr>
              <a:t>JC</a:t>
            </a:r>
            <a:r>
              <a:rPr lang="zh-CN" altLang="en-US" sz="2000" b="1" kern="0" dirty="0">
                <a:solidFill>
                  <a:srgbClr val="FF0000"/>
                </a:solidFill>
              </a:rPr>
              <a:t>、</a:t>
            </a:r>
            <a:r>
              <a:rPr lang="en-US" altLang="zh-CN" sz="2000" b="1" kern="0" dirty="0">
                <a:solidFill>
                  <a:srgbClr val="FF0000"/>
                </a:solidFill>
              </a:rPr>
              <a:t>JNC</a:t>
            </a:r>
            <a:endParaRPr lang="zh-CN" altLang="en-US" sz="2000" b="1" kern="0" dirty="0">
              <a:solidFill>
                <a:srgbClr val="FF0000"/>
              </a:solidFill>
            </a:endParaRPr>
          </a:p>
        </p:txBody>
      </p:sp>
      <p:sp>
        <p:nvSpPr>
          <p:cNvPr id="50" name="Rectangle 4">
            <a:extLst>
              <a:ext uri="{FF2B5EF4-FFF2-40B4-BE49-F238E27FC236}">
                <a16:creationId xmlns:a16="http://schemas.microsoft.com/office/drawing/2014/main" id="{24AF60A5-040B-46D5-B2AA-89B1D132E5D7}"/>
              </a:ext>
            </a:extLst>
          </p:cNvPr>
          <p:cNvSpPr txBox="1">
            <a:spLocks noChangeArrowheads="1"/>
          </p:cNvSpPr>
          <p:nvPr/>
        </p:nvSpPr>
        <p:spPr bwMode="auto">
          <a:xfrm>
            <a:off x="1807538" y="3770139"/>
            <a:ext cx="36595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判断位变量转移指令</a:t>
            </a:r>
          </a:p>
        </p:txBody>
      </p:sp>
      <p:sp>
        <p:nvSpPr>
          <p:cNvPr id="51" name="Rectangle 4">
            <a:extLst>
              <a:ext uri="{FF2B5EF4-FFF2-40B4-BE49-F238E27FC236}">
                <a16:creationId xmlns:a16="http://schemas.microsoft.com/office/drawing/2014/main" id="{50CA254F-DA2C-4180-A46B-F8AADCC150ED}"/>
              </a:ext>
            </a:extLst>
          </p:cNvPr>
          <p:cNvSpPr txBox="1">
            <a:spLocks noChangeArrowheads="1"/>
          </p:cNvSpPr>
          <p:nvPr/>
        </p:nvSpPr>
        <p:spPr bwMode="auto">
          <a:xfrm>
            <a:off x="5169981" y="3762519"/>
            <a:ext cx="1768565"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rgbClr val="FF0000"/>
                </a:solidFill>
              </a:rPr>
              <a:t>JB</a:t>
            </a:r>
            <a:r>
              <a:rPr lang="zh-CN" altLang="en-US" sz="2000" b="1" kern="0" dirty="0">
                <a:solidFill>
                  <a:srgbClr val="FF0000"/>
                </a:solidFill>
              </a:rPr>
              <a:t>、</a:t>
            </a:r>
            <a:r>
              <a:rPr lang="en-US" altLang="zh-CN" sz="2000" b="1" kern="0" dirty="0">
                <a:solidFill>
                  <a:srgbClr val="FF0000"/>
                </a:solidFill>
              </a:rPr>
              <a:t>JNB</a:t>
            </a:r>
            <a:endParaRPr lang="zh-CN" altLang="en-US" sz="2000" b="1" kern="0" dirty="0">
              <a:solidFill>
                <a:srgbClr val="FF0000"/>
              </a:solidFill>
            </a:endParaRPr>
          </a:p>
        </p:txBody>
      </p:sp>
      <p:sp>
        <p:nvSpPr>
          <p:cNvPr id="52" name="Rectangle 4">
            <a:extLst>
              <a:ext uri="{FF2B5EF4-FFF2-40B4-BE49-F238E27FC236}">
                <a16:creationId xmlns:a16="http://schemas.microsoft.com/office/drawing/2014/main" id="{9B145F01-49CA-43FA-BA0D-487CB53C8E31}"/>
              </a:ext>
            </a:extLst>
          </p:cNvPr>
          <p:cNvSpPr txBox="1">
            <a:spLocks noChangeArrowheads="1"/>
          </p:cNvSpPr>
          <p:nvPr/>
        </p:nvSpPr>
        <p:spPr bwMode="auto">
          <a:xfrm>
            <a:off x="1833702" y="4318377"/>
            <a:ext cx="36595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判断位变量并清零转移指令</a:t>
            </a:r>
          </a:p>
        </p:txBody>
      </p:sp>
      <p:sp>
        <p:nvSpPr>
          <p:cNvPr id="53" name="Rectangle 4">
            <a:extLst>
              <a:ext uri="{FF2B5EF4-FFF2-40B4-BE49-F238E27FC236}">
                <a16:creationId xmlns:a16="http://schemas.microsoft.com/office/drawing/2014/main" id="{37AB7A4B-2F1B-4385-90AB-DE6CDE392ED6}"/>
              </a:ext>
            </a:extLst>
          </p:cNvPr>
          <p:cNvSpPr txBox="1">
            <a:spLocks noChangeArrowheads="1"/>
          </p:cNvSpPr>
          <p:nvPr/>
        </p:nvSpPr>
        <p:spPr bwMode="auto">
          <a:xfrm>
            <a:off x="7804633" y="3254855"/>
            <a:ext cx="8091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2</a:t>
            </a:r>
            <a:r>
              <a:rPr lang="zh-CN" altLang="en-US" sz="2400" b="1" kern="0" dirty="0">
                <a:solidFill>
                  <a:srgbClr val="FF0000"/>
                </a:solidFill>
              </a:rPr>
              <a:t>条</a:t>
            </a:r>
          </a:p>
        </p:txBody>
      </p:sp>
      <p:sp>
        <p:nvSpPr>
          <p:cNvPr id="54" name="Rectangle 4">
            <a:extLst>
              <a:ext uri="{FF2B5EF4-FFF2-40B4-BE49-F238E27FC236}">
                <a16:creationId xmlns:a16="http://schemas.microsoft.com/office/drawing/2014/main" id="{2334653C-5330-404D-A306-761A82A499EE}"/>
              </a:ext>
            </a:extLst>
          </p:cNvPr>
          <p:cNvSpPr txBox="1">
            <a:spLocks noChangeArrowheads="1"/>
          </p:cNvSpPr>
          <p:nvPr/>
        </p:nvSpPr>
        <p:spPr bwMode="auto">
          <a:xfrm>
            <a:off x="7804633" y="3777799"/>
            <a:ext cx="80911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2</a:t>
            </a:r>
            <a:r>
              <a:rPr lang="zh-CN" altLang="en-US" sz="2400" b="1" kern="0" dirty="0">
                <a:solidFill>
                  <a:srgbClr val="FF0000"/>
                </a:solidFill>
              </a:rPr>
              <a:t>条</a:t>
            </a:r>
          </a:p>
        </p:txBody>
      </p:sp>
      <p:sp>
        <p:nvSpPr>
          <p:cNvPr id="55" name="Rectangle 4">
            <a:extLst>
              <a:ext uri="{FF2B5EF4-FFF2-40B4-BE49-F238E27FC236}">
                <a16:creationId xmlns:a16="http://schemas.microsoft.com/office/drawing/2014/main" id="{5C6F8088-A533-46A9-B2A4-D34992E89BFA}"/>
              </a:ext>
            </a:extLst>
          </p:cNvPr>
          <p:cNvSpPr txBox="1">
            <a:spLocks noChangeArrowheads="1"/>
          </p:cNvSpPr>
          <p:nvPr/>
        </p:nvSpPr>
        <p:spPr bwMode="auto">
          <a:xfrm>
            <a:off x="7804633" y="4343085"/>
            <a:ext cx="737111"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1</a:t>
            </a:r>
            <a:r>
              <a:rPr lang="zh-CN" altLang="en-US" sz="2400" b="1" kern="0" dirty="0">
                <a:solidFill>
                  <a:srgbClr val="FF0000"/>
                </a:solidFill>
              </a:rPr>
              <a:t>条</a:t>
            </a:r>
          </a:p>
        </p:txBody>
      </p:sp>
      <p:sp>
        <p:nvSpPr>
          <p:cNvPr id="32" name="Text Box 8">
            <a:extLst>
              <a:ext uri="{FF2B5EF4-FFF2-40B4-BE49-F238E27FC236}">
                <a16:creationId xmlns:a16="http://schemas.microsoft.com/office/drawing/2014/main" id="{6B36E0C1-4BB3-4ECF-8A79-F864DDCF0C7E}"/>
              </a:ext>
            </a:extLst>
          </p:cNvPr>
          <p:cNvSpPr txBox="1">
            <a:spLocks noChangeArrowheads="1"/>
          </p:cNvSpPr>
          <p:nvPr/>
        </p:nvSpPr>
        <p:spPr bwMode="auto">
          <a:xfrm>
            <a:off x="300673" y="5093480"/>
            <a:ext cx="8382000" cy="1107996"/>
          </a:xfrm>
          <a:prstGeom prst="rect">
            <a:avLst/>
          </a:prstGeom>
          <a:solidFill>
            <a:schemeClr val="bg1">
              <a:lumMod val="85000"/>
            </a:schemeClr>
          </a:solidFill>
          <a:ln w="12700" cap="sq">
            <a:noFill/>
            <a:miter lim="800000"/>
            <a:headEnd type="none" w="sm" len="sm"/>
            <a:tailEnd type="none" w="sm" len="sm"/>
          </a:ln>
        </p:spPr>
        <p:txBody>
          <a:bodyPr>
            <a:spAutoFit/>
          </a:bodyPr>
          <a:lstStyle/>
          <a:p>
            <a:pPr eaLnBrk="0" hangingPunct="0"/>
            <a:r>
              <a:rPr kumimoji="1" lang="en-US" altLang="zh-CN" sz="2200" b="1" dirty="0">
                <a:latin typeface="Times New Roman" pitchFamily="18" charset="0"/>
              </a:rPr>
              <a:t> </a:t>
            </a:r>
            <a:r>
              <a:rPr kumimoji="1" lang="zh-CN" altLang="en-US" sz="2200" b="1" dirty="0">
                <a:latin typeface="Times New Roman" pitchFamily="18" charset="0"/>
              </a:rPr>
              <a:t>位操作类包括：主要包括位值的修改、位与运算、位或运算、以及用位值控制程序转移的等。该指令组全部操作数都是</a:t>
            </a:r>
            <a:r>
              <a:rPr kumimoji="1" lang="en-US" altLang="zh-CN" sz="2200" b="1" dirty="0">
                <a:latin typeface="Times New Roman" pitchFamily="18" charset="0"/>
              </a:rPr>
              <a:t>1</a:t>
            </a:r>
            <a:r>
              <a:rPr kumimoji="1" lang="zh-CN" altLang="en-US" sz="2200" b="1" dirty="0">
                <a:latin typeface="Times New Roman" pitchFamily="18" charset="0"/>
              </a:rPr>
              <a:t>位，共</a:t>
            </a:r>
            <a:r>
              <a:rPr kumimoji="1" lang="en-US" altLang="zh-CN" sz="2200" b="1" dirty="0">
                <a:latin typeface="Times New Roman" pitchFamily="18" charset="0"/>
              </a:rPr>
              <a:t>17</a:t>
            </a:r>
            <a:r>
              <a:rPr kumimoji="1" lang="zh-CN" altLang="en-US" sz="2200" b="1" dirty="0">
                <a:latin typeface="Times New Roman" pitchFamily="18" charset="0"/>
              </a:rPr>
              <a:t>条指令。</a:t>
            </a:r>
          </a:p>
        </p:txBody>
      </p:sp>
      <p:sp>
        <p:nvSpPr>
          <p:cNvPr id="33" name="Rectangle 4">
            <a:extLst>
              <a:ext uri="{FF2B5EF4-FFF2-40B4-BE49-F238E27FC236}">
                <a16:creationId xmlns:a16="http://schemas.microsoft.com/office/drawing/2014/main" id="{869ABE69-E541-4B8D-A5A2-354A53933FE5}"/>
              </a:ext>
            </a:extLst>
          </p:cNvPr>
          <p:cNvSpPr txBox="1">
            <a:spLocks noChangeArrowheads="1"/>
          </p:cNvSpPr>
          <p:nvPr/>
        </p:nvSpPr>
        <p:spPr bwMode="auto">
          <a:xfrm>
            <a:off x="0" y="3847436"/>
            <a:ext cx="716385"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1600" b="1" kern="0" dirty="0">
                <a:solidFill>
                  <a:srgbClr val="3333FF"/>
                </a:solidFill>
              </a:rPr>
              <a:t>17</a:t>
            </a:r>
            <a:r>
              <a:rPr lang="zh-CN" altLang="en-US" sz="1600" b="1" kern="0" dirty="0">
                <a:solidFill>
                  <a:srgbClr val="3333FF"/>
                </a:solidFill>
              </a:rPr>
              <a:t>条</a:t>
            </a:r>
          </a:p>
        </p:txBody>
      </p:sp>
    </p:spTree>
    <p:extLst>
      <p:ext uri="{BB962C8B-B14F-4D97-AF65-F5344CB8AC3E}">
        <p14:creationId xmlns:p14="http://schemas.microsoft.com/office/powerpoint/2010/main" val="2455325417"/>
      </p:ext>
    </p:extLst>
  </p:cSld>
  <p:clrMapOvr>
    <a:masterClrMapping/>
  </p:clrMapOvr>
  <p:transition>
    <p:cut thruBlk="1"/>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144</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sp>
        <p:nvSpPr>
          <p:cNvPr id="13" name="矩形 12">
            <a:extLst>
              <a:ext uri="{FF2B5EF4-FFF2-40B4-BE49-F238E27FC236}">
                <a16:creationId xmlns:a16="http://schemas.microsoft.com/office/drawing/2014/main" id="{285F683F-653D-499E-9E26-F54DC36DF502}"/>
              </a:ext>
            </a:extLst>
          </p:cNvPr>
          <p:cNvSpPr/>
          <p:nvPr/>
        </p:nvSpPr>
        <p:spPr>
          <a:xfrm>
            <a:off x="822846" y="874759"/>
            <a:ext cx="7128792" cy="2862322"/>
          </a:xfrm>
          <a:prstGeom prst="rect">
            <a:avLst/>
          </a:prstGeom>
        </p:spPr>
        <p:txBody>
          <a:bodyPr wrap="square">
            <a:spAutoFit/>
          </a:bodyPr>
          <a:lstStyle/>
          <a:p>
            <a:r>
              <a:rPr lang="zh-CN" altLang="zh-CN" b="1" dirty="0">
                <a:solidFill>
                  <a:srgbClr val="3333FF"/>
                </a:solidFill>
              </a:rPr>
              <a:t>助记符</a:t>
            </a:r>
            <a:r>
              <a:rPr lang="en-US" altLang="zh-CN" b="1" dirty="0">
                <a:solidFill>
                  <a:srgbClr val="3333FF"/>
                </a:solidFill>
              </a:rPr>
              <a:t>    </a:t>
            </a:r>
            <a:r>
              <a:rPr lang="zh-CN" altLang="zh-CN" b="1" dirty="0">
                <a:solidFill>
                  <a:srgbClr val="3333FF"/>
                </a:solidFill>
              </a:rPr>
              <a:t>英文注释</a:t>
            </a:r>
            <a:r>
              <a:rPr lang="en-US" altLang="zh-CN" b="1" dirty="0">
                <a:solidFill>
                  <a:srgbClr val="3333FF"/>
                </a:solidFill>
              </a:rPr>
              <a:t>         </a:t>
            </a:r>
            <a:r>
              <a:rPr lang="zh-CN" altLang="zh-CN" b="1" dirty="0">
                <a:solidFill>
                  <a:srgbClr val="3333FF"/>
                </a:solidFill>
              </a:rPr>
              <a:t>功能</a:t>
            </a:r>
            <a:endParaRPr lang="en-US" altLang="zh-CN" b="1" dirty="0">
              <a:solidFill>
                <a:srgbClr val="3333FF"/>
              </a:solidFill>
            </a:endParaRPr>
          </a:p>
          <a:p>
            <a:r>
              <a:rPr lang="zh-CN" altLang="zh-CN" b="1" dirty="0">
                <a:solidFill>
                  <a:srgbClr val="00B050"/>
                </a:solidFill>
              </a:rPr>
              <a:t>（</a:t>
            </a:r>
            <a:r>
              <a:rPr lang="en-US" altLang="zh-CN" b="1" dirty="0">
                <a:solidFill>
                  <a:srgbClr val="00B050"/>
                </a:solidFill>
              </a:rPr>
              <a:t>1</a:t>
            </a:r>
            <a:r>
              <a:rPr lang="zh-CN" altLang="zh-CN" b="1" dirty="0">
                <a:solidFill>
                  <a:srgbClr val="00B050"/>
                </a:solidFill>
              </a:rPr>
              <a:t>）数据传送类指令</a:t>
            </a:r>
            <a:r>
              <a:rPr lang="en-US" altLang="zh-CN" b="1" dirty="0">
                <a:solidFill>
                  <a:srgbClr val="00B050"/>
                </a:solidFill>
              </a:rPr>
              <a:t>     </a:t>
            </a:r>
            <a:r>
              <a:rPr lang="zh-CN" altLang="zh-CN" b="1" dirty="0">
                <a:solidFill>
                  <a:srgbClr val="00B050"/>
                </a:solidFill>
              </a:rPr>
              <a:t>（</a:t>
            </a:r>
            <a:r>
              <a:rPr lang="en-US" altLang="zh-CN" b="1" dirty="0">
                <a:solidFill>
                  <a:srgbClr val="00B050"/>
                </a:solidFill>
              </a:rPr>
              <a:t>7</a:t>
            </a:r>
            <a:r>
              <a:rPr lang="zh-CN" altLang="zh-CN" b="1" dirty="0">
                <a:solidFill>
                  <a:srgbClr val="00B050"/>
                </a:solidFill>
              </a:rPr>
              <a:t>种助记符）</a:t>
            </a:r>
            <a:br>
              <a:rPr lang="en-US" altLang="zh-CN" b="1" dirty="0"/>
            </a:br>
            <a:r>
              <a:rPr lang="en-US" altLang="zh-CN" b="1" dirty="0">
                <a:solidFill>
                  <a:srgbClr val="FF0000"/>
                </a:solidFill>
              </a:rPr>
              <a:t>MOV</a:t>
            </a:r>
            <a:r>
              <a:rPr lang="en-US" altLang="zh-CN" b="1" dirty="0"/>
              <a:t>      </a:t>
            </a:r>
            <a:r>
              <a:rPr lang="en-US" altLang="zh-CN" b="1" dirty="0">
                <a:solidFill>
                  <a:srgbClr val="3333FF"/>
                </a:solidFill>
              </a:rPr>
              <a:t>Move</a:t>
            </a:r>
            <a:r>
              <a:rPr lang="en-US" altLang="zh-CN" b="1" dirty="0"/>
              <a:t>               </a:t>
            </a:r>
            <a:r>
              <a:rPr lang="zh-CN" altLang="zh-CN" b="1" dirty="0"/>
              <a:t>对内部数据寄存器</a:t>
            </a:r>
            <a:r>
              <a:rPr lang="en-US" altLang="zh-CN" b="1" dirty="0"/>
              <a:t>RAM</a:t>
            </a:r>
            <a:r>
              <a:rPr lang="zh-CN" altLang="zh-CN" b="1" dirty="0"/>
              <a:t>和特殊功能</a:t>
            </a:r>
            <a:endParaRPr lang="en-US" altLang="zh-CN" b="1" dirty="0"/>
          </a:p>
          <a:p>
            <a:r>
              <a:rPr lang="en-US" altLang="zh-CN" b="1" dirty="0"/>
              <a:t>                                     </a:t>
            </a:r>
            <a:r>
              <a:rPr lang="zh-CN" altLang="zh-CN" b="1" dirty="0"/>
              <a:t>寄存器</a:t>
            </a:r>
            <a:r>
              <a:rPr lang="en-US" altLang="zh-CN" b="1" dirty="0"/>
              <a:t>SFR</a:t>
            </a:r>
            <a:r>
              <a:rPr lang="zh-CN" altLang="zh-CN" b="1" dirty="0"/>
              <a:t>的数据进行传送</a:t>
            </a:r>
            <a:br>
              <a:rPr lang="en-US" altLang="zh-CN" b="1" dirty="0"/>
            </a:br>
            <a:r>
              <a:rPr lang="en-US" altLang="zh-CN" b="1" dirty="0">
                <a:solidFill>
                  <a:srgbClr val="FF0000"/>
                </a:solidFill>
              </a:rPr>
              <a:t>MOVC</a:t>
            </a:r>
            <a:r>
              <a:rPr lang="en-US" altLang="zh-CN" b="1" dirty="0"/>
              <a:t>    </a:t>
            </a:r>
            <a:r>
              <a:rPr lang="en-US" altLang="zh-CN" b="1" dirty="0">
                <a:solidFill>
                  <a:srgbClr val="3333FF"/>
                </a:solidFill>
              </a:rPr>
              <a:t>Move Code      </a:t>
            </a:r>
            <a:r>
              <a:rPr lang="zh-CN" altLang="zh-CN" b="1" dirty="0"/>
              <a:t>读取程序存储器数据表格的数据传送</a:t>
            </a:r>
            <a:br>
              <a:rPr lang="en-US" altLang="zh-CN" b="1" dirty="0"/>
            </a:br>
            <a:r>
              <a:rPr lang="en-US" altLang="zh-CN" b="1" dirty="0">
                <a:solidFill>
                  <a:srgbClr val="FF0000"/>
                </a:solidFill>
              </a:rPr>
              <a:t>MOVX </a:t>
            </a:r>
            <a:r>
              <a:rPr lang="en-US" altLang="zh-CN" b="1" dirty="0"/>
              <a:t>   </a:t>
            </a:r>
            <a:r>
              <a:rPr lang="en-US" altLang="zh-CN" b="1" dirty="0">
                <a:solidFill>
                  <a:srgbClr val="3333FF"/>
                </a:solidFill>
              </a:rPr>
              <a:t>Move External RAM    </a:t>
            </a:r>
            <a:r>
              <a:rPr lang="zh-CN" altLang="zh-CN" b="1" dirty="0"/>
              <a:t>对外部</a:t>
            </a:r>
            <a:r>
              <a:rPr lang="en-US" altLang="zh-CN" b="1" dirty="0"/>
              <a:t>RAM</a:t>
            </a:r>
            <a:r>
              <a:rPr lang="zh-CN" altLang="zh-CN" b="1" dirty="0"/>
              <a:t>的数据传送</a:t>
            </a:r>
            <a:br>
              <a:rPr lang="en-US" altLang="zh-CN" b="1" dirty="0"/>
            </a:br>
            <a:r>
              <a:rPr lang="en-US" altLang="zh-CN" b="1" dirty="0">
                <a:solidFill>
                  <a:srgbClr val="FF0000"/>
                </a:solidFill>
              </a:rPr>
              <a:t>XCH </a:t>
            </a:r>
            <a:r>
              <a:rPr lang="en-US" altLang="zh-CN" b="1" dirty="0"/>
              <a:t>      </a:t>
            </a:r>
            <a:r>
              <a:rPr lang="en-US" altLang="zh-CN" b="1" dirty="0">
                <a:solidFill>
                  <a:srgbClr val="3333FF"/>
                </a:solidFill>
              </a:rPr>
              <a:t>Exchange</a:t>
            </a:r>
            <a:r>
              <a:rPr lang="en-US" altLang="zh-CN" b="1" dirty="0"/>
              <a:t>                       </a:t>
            </a:r>
            <a:r>
              <a:rPr lang="zh-CN" altLang="zh-CN" b="1" dirty="0"/>
              <a:t>字节交换</a:t>
            </a:r>
            <a:br>
              <a:rPr lang="en-US" altLang="zh-CN" b="1" dirty="0"/>
            </a:br>
            <a:r>
              <a:rPr lang="en-US" altLang="zh-CN" b="1" dirty="0">
                <a:solidFill>
                  <a:srgbClr val="FF0000"/>
                </a:solidFill>
              </a:rPr>
              <a:t>XCHD</a:t>
            </a:r>
            <a:r>
              <a:rPr lang="en-US" altLang="zh-CN" b="1" dirty="0"/>
              <a:t>    </a:t>
            </a:r>
            <a:r>
              <a:rPr lang="en-US" altLang="zh-CN" b="1" dirty="0">
                <a:solidFill>
                  <a:srgbClr val="3333FF"/>
                </a:solidFill>
              </a:rPr>
              <a:t>Exchange low-order Digit </a:t>
            </a:r>
            <a:r>
              <a:rPr lang="en-US" altLang="zh-CN" b="1" dirty="0"/>
              <a:t>   </a:t>
            </a:r>
            <a:r>
              <a:rPr lang="zh-CN" altLang="zh-CN" b="1" dirty="0"/>
              <a:t>低半字节交换</a:t>
            </a:r>
            <a:br>
              <a:rPr lang="en-US" altLang="zh-CN" b="1" dirty="0"/>
            </a:br>
            <a:r>
              <a:rPr lang="en-US" altLang="zh-CN" b="1" dirty="0">
                <a:solidFill>
                  <a:srgbClr val="FF0000"/>
                </a:solidFill>
              </a:rPr>
              <a:t>PUSH</a:t>
            </a:r>
            <a:r>
              <a:rPr lang="en-US" altLang="zh-CN" b="1" dirty="0"/>
              <a:t>    </a:t>
            </a:r>
            <a:r>
              <a:rPr lang="en-US" altLang="zh-CN" b="1" dirty="0" err="1">
                <a:solidFill>
                  <a:srgbClr val="3333FF"/>
                </a:solidFill>
              </a:rPr>
              <a:t>Push</a:t>
            </a:r>
            <a:r>
              <a:rPr lang="en-US" altLang="zh-CN" b="1" dirty="0">
                <a:solidFill>
                  <a:srgbClr val="3333FF"/>
                </a:solidFill>
              </a:rPr>
              <a:t> onto Stack</a:t>
            </a:r>
            <a:r>
              <a:rPr lang="en-US" altLang="zh-CN" b="1" dirty="0"/>
              <a:t>    </a:t>
            </a:r>
            <a:r>
              <a:rPr lang="zh-CN" altLang="zh-CN" b="1" dirty="0"/>
              <a:t>入栈</a:t>
            </a:r>
            <a:br>
              <a:rPr lang="en-US" altLang="zh-CN" b="1" dirty="0"/>
            </a:br>
            <a:r>
              <a:rPr lang="en-US" altLang="zh-CN" b="1" dirty="0">
                <a:solidFill>
                  <a:srgbClr val="FF0000"/>
                </a:solidFill>
              </a:rPr>
              <a:t>POP</a:t>
            </a:r>
            <a:r>
              <a:rPr lang="en-US" altLang="zh-CN" b="1" dirty="0"/>
              <a:t>      </a:t>
            </a:r>
            <a:r>
              <a:rPr lang="en-US" altLang="zh-CN" b="1" dirty="0" err="1">
                <a:solidFill>
                  <a:srgbClr val="3333FF"/>
                </a:solidFill>
              </a:rPr>
              <a:t>Pop</a:t>
            </a:r>
            <a:r>
              <a:rPr lang="en-US" altLang="zh-CN" b="1" dirty="0">
                <a:solidFill>
                  <a:srgbClr val="3333FF"/>
                </a:solidFill>
              </a:rPr>
              <a:t> from Stack</a:t>
            </a:r>
            <a:r>
              <a:rPr lang="en-US" altLang="zh-CN" b="1" dirty="0"/>
              <a:t>    </a:t>
            </a:r>
            <a:r>
              <a:rPr lang="zh-CN" altLang="zh-CN" b="1" dirty="0"/>
              <a:t>出栈</a:t>
            </a:r>
            <a:r>
              <a:rPr lang="zh-CN" altLang="en-US" b="1" dirty="0">
                <a:solidFill>
                  <a:srgbClr val="3333FF"/>
                </a:solidFill>
                <a:latin typeface="创艺简黑体" pitchFamily="2" charset="-122"/>
                <a:ea typeface="创艺简黑体" pitchFamily="2" charset="-122"/>
              </a:rPr>
              <a:t>  </a:t>
            </a:r>
            <a:endParaRPr lang="zh-CN" altLang="en-US" b="1" dirty="0">
              <a:solidFill>
                <a:srgbClr val="3333FF"/>
              </a:solidFill>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5">
            <a:extLst>
              <a:ext uri="{FF2B5EF4-FFF2-40B4-BE49-F238E27FC236}">
                <a16:creationId xmlns:a16="http://schemas.microsoft.com/office/drawing/2014/main" id="{BB81CACF-C023-45AA-B05D-63B1872C8F54}"/>
              </a:ext>
            </a:extLst>
          </p:cNvPr>
          <p:cNvSpPr/>
          <p:nvPr/>
        </p:nvSpPr>
        <p:spPr>
          <a:xfrm>
            <a:off x="570875" y="1357313"/>
            <a:ext cx="225333" cy="4735984"/>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8" name="Rectangle 2">
            <a:extLst>
              <a:ext uri="{FF2B5EF4-FFF2-40B4-BE49-F238E27FC236}">
                <a16:creationId xmlns:a16="http://schemas.microsoft.com/office/drawing/2014/main" id="{1482D45F-1443-4CBA-B65B-E77C038D1856}"/>
              </a:ext>
            </a:extLst>
          </p:cNvPr>
          <p:cNvSpPr txBox="1">
            <a:spLocks noChangeArrowheads="1"/>
          </p:cNvSpPr>
          <p:nvPr/>
        </p:nvSpPr>
        <p:spPr bwMode="auto">
          <a:xfrm>
            <a:off x="158289" y="2775880"/>
            <a:ext cx="399267" cy="209832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指令助记符  </a:t>
            </a:r>
          </a:p>
          <a:p>
            <a:pPr eaLnBrk="1" hangingPunct="1"/>
            <a:endParaRPr lang="en-US" altLang="zh-CN" sz="2000" b="1" kern="0" dirty="0">
              <a:solidFill>
                <a:srgbClr val="FF0000"/>
              </a:solidFill>
            </a:endParaRPr>
          </a:p>
        </p:txBody>
      </p:sp>
      <p:sp>
        <p:nvSpPr>
          <p:cNvPr id="12" name="矩形 11">
            <a:extLst>
              <a:ext uri="{FF2B5EF4-FFF2-40B4-BE49-F238E27FC236}">
                <a16:creationId xmlns:a16="http://schemas.microsoft.com/office/drawing/2014/main" id="{958EE528-A1FE-4DD0-996F-C1309102A16A}"/>
              </a:ext>
            </a:extLst>
          </p:cNvPr>
          <p:cNvSpPr/>
          <p:nvPr/>
        </p:nvSpPr>
        <p:spPr>
          <a:xfrm>
            <a:off x="796208" y="3637309"/>
            <a:ext cx="7128792" cy="2862322"/>
          </a:xfrm>
          <a:prstGeom prst="rect">
            <a:avLst/>
          </a:prstGeom>
        </p:spPr>
        <p:txBody>
          <a:bodyPr wrap="square">
            <a:spAutoFit/>
          </a:bodyPr>
          <a:lstStyle/>
          <a:p>
            <a:r>
              <a:rPr lang="zh-CN" altLang="zh-CN" b="1" dirty="0">
                <a:solidFill>
                  <a:srgbClr val="00B050"/>
                </a:solidFill>
              </a:rPr>
              <a:t>（</a:t>
            </a:r>
            <a:r>
              <a:rPr lang="en-US" altLang="zh-CN" b="1" dirty="0">
                <a:solidFill>
                  <a:srgbClr val="00B050"/>
                </a:solidFill>
              </a:rPr>
              <a:t>2</a:t>
            </a:r>
            <a:r>
              <a:rPr lang="zh-CN" altLang="zh-CN" b="1" dirty="0">
                <a:solidFill>
                  <a:srgbClr val="00B050"/>
                </a:solidFill>
              </a:rPr>
              <a:t>）算术运算类指令（</a:t>
            </a:r>
            <a:r>
              <a:rPr lang="en-US" altLang="zh-CN" b="1" dirty="0">
                <a:solidFill>
                  <a:srgbClr val="00B050"/>
                </a:solidFill>
              </a:rPr>
              <a:t>8</a:t>
            </a:r>
            <a:r>
              <a:rPr lang="zh-CN" altLang="zh-CN" b="1" dirty="0">
                <a:solidFill>
                  <a:srgbClr val="00B050"/>
                </a:solidFill>
              </a:rPr>
              <a:t>种助记符）</a:t>
            </a:r>
            <a:br>
              <a:rPr lang="en-US" altLang="zh-CN" b="1" dirty="0">
                <a:solidFill>
                  <a:srgbClr val="3333FF"/>
                </a:solidFill>
              </a:rPr>
            </a:br>
            <a:r>
              <a:rPr lang="en-US" altLang="zh-CN" b="1" dirty="0">
                <a:solidFill>
                  <a:srgbClr val="FF0000"/>
                </a:solidFill>
              </a:rPr>
              <a:t>ADD</a:t>
            </a:r>
            <a:r>
              <a:rPr lang="en-US" altLang="zh-CN" b="1" dirty="0">
                <a:solidFill>
                  <a:srgbClr val="3333FF"/>
                </a:solidFill>
              </a:rPr>
              <a:t>      Addition    		</a:t>
            </a:r>
            <a:r>
              <a:rPr lang="zh-CN" altLang="zh-CN" b="1" dirty="0"/>
              <a:t>加法</a:t>
            </a:r>
            <a:br>
              <a:rPr lang="en-US" altLang="zh-CN" b="1" dirty="0">
                <a:solidFill>
                  <a:srgbClr val="3333FF"/>
                </a:solidFill>
              </a:rPr>
            </a:br>
            <a:r>
              <a:rPr lang="en-US" altLang="zh-CN" b="1" dirty="0">
                <a:solidFill>
                  <a:srgbClr val="FF0000"/>
                </a:solidFill>
              </a:rPr>
              <a:t>ADDC</a:t>
            </a:r>
            <a:r>
              <a:rPr lang="en-US" altLang="zh-CN" b="1" dirty="0">
                <a:solidFill>
                  <a:srgbClr val="3333FF"/>
                </a:solidFill>
              </a:rPr>
              <a:t>    Add with Carry    	</a:t>
            </a:r>
            <a:r>
              <a:rPr lang="zh-CN" altLang="zh-CN" b="1" dirty="0"/>
              <a:t>带进位加法</a:t>
            </a:r>
            <a:br>
              <a:rPr lang="en-US" altLang="zh-CN" b="1" dirty="0">
                <a:solidFill>
                  <a:srgbClr val="3333FF"/>
                </a:solidFill>
              </a:rPr>
            </a:br>
            <a:r>
              <a:rPr lang="en-US" altLang="zh-CN" b="1" dirty="0">
                <a:solidFill>
                  <a:srgbClr val="FF0000"/>
                </a:solidFill>
              </a:rPr>
              <a:t>SUBB</a:t>
            </a:r>
            <a:r>
              <a:rPr lang="en-US" altLang="zh-CN" b="1" dirty="0">
                <a:solidFill>
                  <a:srgbClr val="3333FF"/>
                </a:solidFill>
              </a:rPr>
              <a:t>    Subtract with Borrow    </a:t>
            </a:r>
            <a:r>
              <a:rPr lang="zh-CN" altLang="zh-CN" b="1" dirty="0"/>
              <a:t>带借位减法</a:t>
            </a:r>
            <a:br>
              <a:rPr lang="en-US" altLang="zh-CN" b="1" dirty="0">
                <a:solidFill>
                  <a:srgbClr val="3333FF"/>
                </a:solidFill>
              </a:rPr>
            </a:br>
            <a:r>
              <a:rPr lang="en-US" altLang="zh-CN" b="1" dirty="0">
                <a:solidFill>
                  <a:srgbClr val="FF0000"/>
                </a:solidFill>
              </a:rPr>
              <a:t>DA </a:t>
            </a:r>
            <a:r>
              <a:rPr lang="en-US" altLang="zh-CN" b="1" dirty="0">
                <a:solidFill>
                  <a:srgbClr val="3333FF"/>
                </a:solidFill>
              </a:rPr>
              <a:t>      Decimal Adjust    	</a:t>
            </a:r>
            <a:r>
              <a:rPr lang="zh-CN" altLang="zh-CN" b="1" dirty="0"/>
              <a:t>十进制调整</a:t>
            </a:r>
            <a:br>
              <a:rPr lang="en-US" altLang="zh-CN" b="1" dirty="0">
                <a:solidFill>
                  <a:srgbClr val="3333FF"/>
                </a:solidFill>
              </a:rPr>
            </a:br>
            <a:r>
              <a:rPr lang="en-US" altLang="zh-CN" b="1" dirty="0">
                <a:solidFill>
                  <a:srgbClr val="FF0000"/>
                </a:solidFill>
              </a:rPr>
              <a:t>INC     </a:t>
            </a:r>
            <a:r>
              <a:rPr lang="en-US" altLang="zh-CN" b="1" dirty="0">
                <a:solidFill>
                  <a:srgbClr val="3333FF"/>
                </a:solidFill>
              </a:rPr>
              <a:t>Increment </a:t>
            </a:r>
            <a:r>
              <a:rPr lang="en-US" altLang="zh-CN" b="1" dirty="0">
                <a:solidFill>
                  <a:srgbClr val="FF0000"/>
                </a:solidFill>
              </a:rPr>
              <a:t>   		</a:t>
            </a:r>
            <a:r>
              <a:rPr lang="zh-CN" altLang="zh-CN" b="1" dirty="0"/>
              <a:t>加</a:t>
            </a:r>
            <a:r>
              <a:rPr lang="en-US" altLang="zh-CN" b="1" dirty="0"/>
              <a:t>1</a:t>
            </a:r>
            <a:br>
              <a:rPr lang="en-US" altLang="zh-CN" b="1" dirty="0">
                <a:solidFill>
                  <a:srgbClr val="FF0000"/>
                </a:solidFill>
              </a:rPr>
            </a:br>
            <a:r>
              <a:rPr lang="en-US" altLang="zh-CN" b="1" dirty="0">
                <a:solidFill>
                  <a:srgbClr val="FF0000"/>
                </a:solidFill>
              </a:rPr>
              <a:t>DEC </a:t>
            </a:r>
            <a:r>
              <a:rPr lang="en-US" altLang="zh-CN" b="1" dirty="0">
                <a:solidFill>
                  <a:srgbClr val="3333FF"/>
                </a:solidFill>
              </a:rPr>
              <a:t>    Decrement   		 </a:t>
            </a:r>
            <a:r>
              <a:rPr lang="zh-CN" altLang="zh-CN" b="1" dirty="0"/>
              <a:t>减</a:t>
            </a:r>
            <a:r>
              <a:rPr lang="en-US" altLang="zh-CN" b="1" dirty="0"/>
              <a:t>1</a:t>
            </a:r>
            <a:br>
              <a:rPr lang="en-US" altLang="zh-CN" b="1" dirty="0">
                <a:solidFill>
                  <a:srgbClr val="3333FF"/>
                </a:solidFill>
              </a:rPr>
            </a:br>
            <a:r>
              <a:rPr lang="en-US" altLang="zh-CN" b="1" dirty="0">
                <a:solidFill>
                  <a:srgbClr val="FF0000"/>
                </a:solidFill>
              </a:rPr>
              <a:t>MUL</a:t>
            </a:r>
            <a:r>
              <a:rPr lang="en-US" altLang="zh-CN" b="1" dirty="0">
                <a:solidFill>
                  <a:srgbClr val="3333FF"/>
                </a:solidFill>
              </a:rPr>
              <a:t>     Multiplication</a:t>
            </a:r>
            <a:r>
              <a:rPr lang="zh-CN" altLang="zh-CN" b="1" dirty="0">
                <a:solidFill>
                  <a:srgbClr val="3333FF"/>
                </a:solidFill>
              </a:rPr>
              <a:t>、</a:t>
            </a:r>
            <a:r>
              <a:rPr lang="en-US" altLang="zh-CN" b="1" dirty="0">
                <a:solidFill>
                  <a:srgbClr val="3333FF"/>
                </a:solidFill>
              </a:rPr>
              <a:t>Multiply    </a:t>
            </a:r>
            <a:r>
              <a:rPr lang="zh-CN" altLang="zh-CN" b="1" dirty="0"/>
              <a:t>乘法</a:t>
            </a:r>
            <a:br>
              <a:rPr lang="en-US" altLang="zh-CN" b="1" dirty="0">
                <a:solidFill>
                  <a:srgbClr val="3333FF"/>
                </a:solidFill>
              </a:rPr>
            </a:br>
            <a:r>
              <a:rPr lang="en-US" altLang="zh-CN" b="1" dirty="0">
                <a:solidFill>
                  <a:srgbClr val="FF0000"/>
                </a:solidFill>
              </a:rPr>
              <a:t>DIV </a:t>
            </a:r>
            <a:r>
              <a:rPr lang="en-US" altLang="zh-CN" b="1" dirty="0">
                <a:solidFill>
                  <a:srgbClr val="3333FF"/>
                </a:solidFill>
              </a:rPr>
              <a:t>    Division</a:t>
            </a:r>
            <a:r>
              <a:rPr lang="zh-CN" altLang="zh-CN" b="1" dirty="0">
                <a:solidFill>
                  <a:srgbClr val="3333FF"/>
                </a:solidFill>
              </a:rPr>
              <a:t>、</a:t>
            </a:r>
            <a:r>
              <a:rPr lang="en-US" altLang="zh-CN" b="1" dirty="0">
                <a:solidFill>
                  <a:srgbClr val="3333FF"/>
                </a:solidFill>
              </a:rPr>
              <a:t>Divide  	</a:t>
            </a:r>
            <a:r>
              <a:rPr lang="zh-CN" altLang="zh-CN" b="1" dirty="0"/>
              <a:t>除法</a:t>
            </a:r>
            <a:br>
              <a:rPr lang="en-US" altLang="zh-CN" dirty="0"/>
            </a:br>
            <a:endParaRPr lang="zh-CN" altLang="en-US" b="1" dirty="0">
              <a:solidFill>
                <a:srgbClr val="3333FF"/>
              </a:solidFill>
            </a:endParaRPr>
          </a:p>
        </p:txBody>
      </p:sp>
    </p:spTree>
    <p:extLst>
      <p:ext uri="{BB962C8B-B14F-4D97-AF65-F5344CB8AC3E}">
        <p14:creationId xmlns:p14="http://schemas.microsoft.com/office/powerpoint/2010/main" val="1823638593"/>
      </p:ext>
    </p:extLst>
  </p:cSld>
  <p:clrMapOvr>
    <a:masterClrMapping/>
  </p:clrMapOvr>
  <p:transition>
    <p:cut thruBlk="1"/>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145</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sp>
        <p:nvSpPr>
          <p:cNvPr id="13" name="矩形 12">
            <a:extLst>
              <a:ext uri="{FF2B5EF4-FFF2-40B4-BE49-F238E27FC236}">
                <a16:creationId xmlns:a16="http://schemas.microsoft.com/office/drawing/2014/main" id="{285F683F-653D-499E-9E26-F54DC36DF502}"/>
              </a:ext>
            </a:extLst>
          </p:cNvPr>
          <p:cNvSpPr/>
          <p:nvPr/>
        </p:nvSpPr>
        <p:spPr>
          <a:xfrm>
            <a:off x="1022396" y="1108817"/>
            <a:ext cx="7669335" cy="3693319"/>
          </a:xfrm>
          <a:prstGeom prst="rect">
            <a:avLst/>
          </a:prstGeom>
        </p:spPr>
        <p:txBody>
          <a:bodyPr wrap="square">
            <a:spAutoFit/>
          </a:bodyPr>
          <a:lstStyle/>
          <a:p>
            <a:r>
              <a:rPr lang="zh-CN" altLang="zh-CN" b="1" dirty="0">
                <a:solidFill>
                  <a:srgbClr val="3333FF"/>
                </a:solidFill>
              </a:rPr>
              <a:t>助记符</a:t>
            </a:r>
            <a:r>
              <a:rPr lang="en-US" altLang="zh-CN" b="1" dirty="0">
                <a:solidFill>
                  <a:srgbClr val="3333FF"/>
                </a:solidFill>
              </a:rPr>
              <a:t>    </a:t>
            </a:r>
            <a:r>
              <a:rPr lang="zh-CN" altLang="zh-CN" b="1" dirty="0">
                <a:solidFill>
                  <a:srgbClr val="3333FF"/>
                </a:solidFill>
              </a:rPr>
              <a:t>英文注释</a:t>
            </a:r>
            <a:r>
              <a:rPr lang="en-US" altLang="zh-CN" b="1" dirty="0">
                <a:solidFill>
                  <a:srgbClr val="3333FF"/>
                </a:solidFill>
              </a:rPr>
              <a:t>         </a:t>
            </a:r>
            <a:r>
              <a:rPr lang="zh-CN" altLang="zh-CN" b="1" dirty="0">
                <a:solidFill>
                  <a:srgbClr val="3333FF"/>
                </a:solidFill>
              </a:rPr>
              <a:t>功能</a:t>
            </a:r>
            <a:endParaRPr lang="en-US" altLang="zh-CN" b="1" dirty="0">
              <a:solidFill>
                <a:srgbClr val="3333FF"/>
              </a:solidFill>
            </a:endParaRPr>
          </a:p>
          <a:p>
            <a:r>
              <a:rPr lang="en-US" altLang="zh-CN" b="1" dirty="0">
                <a:solidFill>
                  <a:srgbClr val="00B050"/>
                </a:solidFill>
              </a:rPr>
              <a:t>(3) </a:t>
            </a:r>
            <a:r>
              <a:rPr lang="zh-CN" altLang="zh-CN" b="1" dirty="0">
                <a:solidFill>
                  <a:srgbClr val="00B050"/>
                </a:solidFill>
              </a:rPr>
              <a:t>逻辑运算类指令（</a:t>
            </a:r>
            <a:r>
              <a:rPr lang="en-US" altLang="zh-CN" b="1" dirty="0">
                <a:solidFill>
                  <a:srgbClr val="00B050"/>
                </a:solidFill>
              </a:rPr>
              <a:t>10</a:t>
            </a:r>
            <a:r>
              <a:rPr lang="zh-CN" altLang="zh-CN" b="1" dirty="0">
                <a:solidFill>
                  <a:srgbClr val="00B050"/>
                </a:solidFill>
              </a:rPr>
              <a:t>种助记符）</a:t>
            </a:r>
            <a:br>
              <a:rPr lang="en-US" altLang="zh-CN" b="1" dirty="0">
                <a:solidFill>
                  <a:srgbClr val="00B050"/>
                </a:solidFill>
              </a:rPr>
            </a:br>
            <a:r>
              <a:rPr lang="en-US" altLang="zh-CN" b="1" dirty="0">
                <a:solidFill>
                  <a:srgbClr val="FF0000"/>
                </a:solidFill>
              </a:rPr>
              <a:t>ANL    </a:t>
            </a:r>
            <a:r>
              <a:rPr lang="en-US" altLang="zh-CN" b="1" dirty="0">
                <a:solidFill>
                  <a:srgbClr val="3333FF"/>
                </a:solidFill>
              </a:rPr>
              <a:t>And Logic</a:t>
            </a:r>
            <a:r>
              <a:rPr lang="en-US" altLang="zh-CN" b="1" dirty="0">
                <a:solidFill>
                  <a:srgbClr val="FF0000"/>
                </a:solidFill>
              </a:rPr>
              <a:t>    </a:t>
            </a:r>
            <a:r>
              <a:rPr lang="zh-CN" altLang="zh-CN" b="1" dirty="0">
                <a:solidFill>
                  <a:srgbClr val="FF0000"/>
                </a:solidFill>
              </a:rPr>
              <a:t>逻辑与</a:t>
            </a:r>
            <a:br>
              <a:rPr lang="en-US" altLang="zh-CN" b="1" dirty="0">
                <a:solidFill>
                  <a:srgbClr val="FF0000"/>
                </a:solidFill>
              </a:rPr>
            </a:br>
            <a:r>
              <a:rPr lang="en-US" altLang="zh-CN" b="1" dirty="0">
                <a:solidFill>
                  <a:srgbClr val="FF0000"/>
                </a:solidFill>
              </a:rPr>
              <a:t>ORL    </a:t>
            </a:r>
            <a:r>
              <a:rPr lang="en-US" altLang="zh-CN" b="1" dirty="0">
                <a:solidFill>
                  <a:srgbClr val="3333FF"/>
                </a:solidFill>
              </a:rPr>
              <a:t>OR Logic    </a:t>
            </a:r>
            <a:r>
              <a:rPr lang="zh-CN" altLang="zh-CN" b="1" dirty="0">
                <a:solidFill>
                  <a:srgbClr val="FF0000"/>
                </a:solidFill>
              </a:rPr>
              <a:t>逻辑或</a:t>
            </a:r>
            <a:br>
              <a:rPr lang="en-US" altLang="zh-CN" b="1" dirty="0">
                <a:solidFill>
                  <a:srgbClr val="FF0000"/>
                </a:solidFill>
              </a:rPr>
            </a:br>
            <a:r>
              <a:rPr lang="en-US" altLang="zh-CN" b="1" dirty="0">
                <a:solidFill>
                  <a:srgbClr val="FF0000"/>
                </a:solidFill>
              </a:rPr>
              <a:t>XRL    </a:t>
            </a:r>
            <a:r>
              <a:rPr lang="en-US" altLang="zh-CN" b="1" dirty="0">
                <a:solidFill>
                  <a:srgbClr val="3333FF"/>
                </a:solidFill>
              </a:rPr>
              <a:t>Exclusive-OR Logic    </a:t>
            </a:r>
            <a:r>
              <a:rPr lang="zh-CN" altLang="zh-CN" b="1" dirty="0">
                <a:solidFill>
                  <a:srgbClr val="FF0000"/>
                </a:solidFill>
              </a:rPr>
              <a:t>逻辑异或</a:t>
            </a:r>
            <a:br>
              <a:rPr lang="en-US" altLang="zh-CN" b="1" dirty="0">
                <a:solidFill>
                  <a:srgbClr val="FF0000"/>
                </a:solidFill>
              </a:rPr>
            </a:br>
            <a:r>
              <a:rPr lang="en-US" altLang="zh-CN" b="1" dirty="0">
                <a:solidFill>
                  <a:srgbClr val="FF0000"/>
                </a:solidFill>
              </a:rPr>
              <a:t>CLR    </a:t>
            </a:r>
            <a:r>
              <a:rPr lang="en-US" altLang="zh-CN" b="1" dirty="0">
                <a:solidFill>
                  <a:srgbClr val="3333FF"/>
                </a:solidFill>
              </a:rPr>
              <a:t>Clear</a:t>
            </a:r>
            <a:r>
              <a:rPr lang="en-US" altLang="zh-CN" b="1" dirty="0">
                <a:solidFill>
                  <a:srgbClr val="FF0000"/>
                </a:solidFill>
              </a:rPr>
              <a:t>                </a:t>
            </a:r>
            <a:r>
              <a:rPr lang="zh-CN" altLang="zh-CN" b="1" dirty="0">
                <a:solidFill>
                  <a:srgbClr val="FF0000"/>
                </a:solidFill>
              </a:rPr>
              <a:t>清零</a:t>
            </a:r>
            <a:br>
              <a:rPr lang="en-US" altLang="zh-CN" b="1" dirty="0">
                <a:solidFill>
                  <a:srgbClr val="FF0000"/>
                </a:solidFill>
              </a:rPr>
            </a:br>
            <a:r>
              <a:rPr lang="en-US" altLang="zh-CN" b="1" dirty="0">
                <a:solidFill>
                  <a:srgbClr val="FF0000"/>
                </a:solidFill>
              </a:rPr>
              <a:t>CPL    </a:t>
            </a:r>
            <a:r>
              <a:rPr lang="en-US" altLang="zh-CN" b="1" dirty="0">
                <a:solidFill>
                  <a:srgbClr val="3333FF"/>
                </a:solidFill>
              </a:rPr>
              <a:t>Complement</a:t>
            </a:r>
            <a:r>
              <a:rPr lang="en-US" altLang="zh-CN" b="1" dirty="0">
                <a:solidFill>
                  <a:srgbClr val="FF0000"/>
                </a:solidFill>
              </a:rPr>
              <a:t>    </a:t>
            </a:r>
            <a:r>
              <a:rPr lang="zh-CN" altLang="zh-CN" b="1" dirty="0">
                <a:solidFill>
                  <a:srgbClr val="FF0000"/>
                </a:solidFill>
              </a:rPr>
              <a:t>取反</a:t>
            </a:r>
            <a:br>
              <a:rPr lang="en-US" altLang="zh-CN" b="1" dirty="0">
                <a:solidFill>
                  <a:srgbClr val="FF0000"/>
                </a:solidFill>
              </a:rPr>
            </a:br>
            <a:r>
              <a:rPr lang="en-US" altLang="zh-CN" b="1" dirty="0">
                <a:solidFill>
                  <a:srgbClr val="FF0000"/>
                </a:solidFill>
              </a:rPr>
              <a:t>RL      </a:t>
            </a:r>
            <a:r>
              <a:rPr lang="en-US" altLang="zh-CN" b="1" dirty="0">
                <a:solidFill>
                  <a:srgbClr val="3333FF"/>
                </a:solidFill>
              </a:rPr>
              <a:t>Rotate left    </a:t>
            </a:r>
            <a:r>
              <a:rPr lang="zh-CN" altLang="zh-CN" b="1" dirty="0">
                <a:solidFill>
                  <a:srgbClr val="FF0000"/>
                </a:solidFill>
              </a:rPr>
              <a:t>循环左移</a:t>
            </a:r>
            <a:br>
              <a:rPr lang="en-US" altLang="zh-CN" b="1" dirty="0">
                <a:solidFill>
                  <a:srgbClr val="FF0000"/>
                </a:solidFill>
              </a:rPr>
            </a:br>
            <a:r>
              <a:rPr lang="en-US" altLang="zh-CN" b="1" dirty="0">
                <a:solidFill>
                  <a:srgbClr val="FF0000"/>
                </a:solidFill>
              </a:rPr>
              <a:t>RLC    </a:t>
            </a:r>
            <a:r>
              <a:rPr lang="en-US" altLang="zh-CN" b="1" dirty="0">
                <a:solidFill>
                  <a:srgbClr val="3333FF"/>
                </a:solidFill>
              </a:rPr>
              <a:t>Rotate Left </a:t>
            </a:r>
            <a:r>
              <a:rPr lang="en-US" altLang="zh-CN" b="1" dirty="0" err="1">
                <a:solidFill>
                  <a:srgbClr val="3333FF"/>
                </a:solidFill>
              </a:rPr>
              <a:t>throught</a:t>
            </a:r>
            <a:r>
              <a:rPr lang="en-US" altLang="zh-CN" b="1" dirty="0">
                <a:solidFill>
                  <a:srgbClr val="3333FF"/>
                </a:solidFill>
              </a:rPr>
              <a:t> the Carry flag    </a:t>
            </a:r>
            <a:r>
              <a:rPr lang="zh-CN" altLang="zh-CN" b="1" dirty="0">
                <a:solidFill>
                  <a:srgbClr val="FF0000"/>
                </a:solidFill>
              </a:rPr>
              <a:t>带进位循环左移</a:t>
            </a:r>
            <a:br>
              <a:rPr lang="en-US" altLang="zh-CN" b="1" dirty="0">
                <a:solidFill>
                  <a:srgbClr val="FF0000"/>
                </a:solidFill>
              </a:rPr>
            </a:br>
            <a:r>
              <a:rPr lang="en-US" altLang="zh-CN" b="1" dirty="0">
                <a:solidFill>
                  <a:srgbClr val="FF0000"/>
                </a:solidFill>
              </a:rPr>
              <a:t>RR      </a:t>
            </a:r>
            <a:r>
              <a:rPr lang="en-US" altLang="zh-CN" b="1" dirty="0">
                <a:solidFill>
                  <a:srgbClr val="3333FF"/>
                </a:solidFill>
              </a:rPr>
              <a:t>Rotate Right    </a:t>
            </a:r>
            <a:r>
              <a:rPr lang="zh-CN" altLang="zh-CN" b="1" dirty="0">
                <a:solidFill>
                  <a:srgbClr val="FF0000"/>
                </a:solidFill>
              </a:rPr>
              <a:t>循环右移</a:t>
            </a:r>
            <a:br>
              <a:rPr lang="en-US" altLang="zh-CN" b="1" dirty="0">
                <a:solidFill>
                  <a:srgbClr val="FF0000"/>
                </a:solidFill>
              </a:rPr>
            </a:br>
            <a:r>
              <a:rPr lang="en-US" altLang="zh-CN" b="1" dirty="0">
                <a:solidFill>
                  <a:srgbClr val="FF0000"/>
                </a:solidFill>
              </a:rPr>
              <a:t>RRC    </a:t>
            </a:r>
            <a:r>
              <a:rPr lang="en-US" altLang="zh-CN" b="1" dirty="0">
                <a:solidFill>
                  <a:srgbClr val="3333FF"/>
                </a:solidFill>
              </a:rPr>
              <a:t>Rotate Right </a:t>
            </a:r>
            <a:r>
              <a:rPr lang="en-US" altLang="zh-CN" b="1" dirty="0" err="1">
                <a:solidFill>
                  <a:srgbClr val="3333FF"/>
                </a:solidFill>
              </a:rPr>
              <a:t>throught</a:t>
            </a:r>
            <a:r>
              <a:rPr lang="en-US" altLang="zh-CN" b="1" dirty="0">
                <a:solidFill>
                  <a:srgbClr val="3333FF"/>
                </a:solidFill>
              </a:rPr>
              <a:t> the Carry flag    </a:t>
            </a:r>
            <a:r>
              <a:rPr lang="zh-CN" altLang="zh-CN" b="1" dirty="0">
                <a:solidFill>
                  <a:srgbClr val="FF0000"/>
                </a:solidFill>
              </a:rPr>
              <a:t>带进位循环右移</a:t>
            </a:r>
            <a:br>
              <a:rPr lang="en-US" altLang="zh-CN" b="1" dirty="0">
                <a:solidFill>
                  <a:srgbClr val="FF0000"/>
                </a:solidFill>
              </a:rPr>
            </a:br>
            <a:r>
              <a:rPr lang="en-US" altLang="zh-CN" b="1" dirty="0">
                <a:solidFill>
                  <a:srgbClr val="FF0000"/>
                </a:solidFill>
              </a:rPr>
              <a:t>SWAP    </a:t>
            </a:r>
            <a:r>
              <a:rPr lang="en-US" altLang="zh-CN" b="1" dirty="0" err="1">
                <a:solidFill>
                  <a:srgbClr val="3333FF"/>
                </a:solidFill>
              </a:rPr>
              <a:t>Swap</a:t>
            </a:r>
            <a:r>
              <a:rPr lang="en-US" altLang="zh-CN" b="1" dirty="0">
                <a:solidFill>
                  <a:srgbClr val="FF0000"/>
                </a:solidFill>
              </a:rPr>
              <a:t>    </a:t>
            </a:r>
            <a:r>
              <a:rPr lang="zh-CN" altLang="zh-CN" b="1" dirty="0">
                <a:solidFill>
                  <a:srgbClr val="FF0000"/>
                </a:solidFill>
              </a:rPr>
              <a:t>低</a:t>
            </a:r>
            <a:r>
              <a:rPr lang="en-US" altLang="zh-CN" b="1" dirty="0">
                <a:solidFill>
                  <a:srgbClr val="FF0000"/>
                </a:solidFill>
              </a:rPr>
              <a:t>4</a:t>
            </a:r>
            <a:r>
              <a:rPr lang="zh-CN" altLang="zh-CN" b="1" dirty="0">
                <a:solidFill>
                  <a:srgbClr val="FF0000"/>
                </a:solidFill>
              </a:rPr>
              <a:t>位与高</a:t>
            </a:r>
            <a:r>
              <a:rPr lang="en-US" altLang="zh-CN" b="1" dirty="0">
                <a:solidFill>
                  <a:srgbClr val="FF0000"/>
                </a:solidFill>
              </a:rPr>
              <a:t>4</a:t>
            </a:r>
            <a:r>
              <a:rPr lang="zh-CN" altLang="zh-CN" b="1" dirty="0">
                <a:solidFill>
                  <a:srgbClr val="FF0000"/>
                </a:solidFill>
              </a:rPr>
              <a:t>位交换</a:t>
            </a:r>
            <a:br>
              <a:rPr lang="en-US" altLang="zh-CN" b="1" dirty="0">
                <a:solidFill>
                  <a:srgbClr val="FF0000"/>
                </a:solidFill>
              </a:rPr>
            </a:br>
            <a:endParaRPr lang="zh-CN" altLang="en-US" b="1" dirty="0">
              <a:solidFill>
                <a:srgbClr val="FF0000"/>
              </a:solidFill>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5">
            <a:extLst>
              <a:ext uri="{FF2B5EF4-FFF2-40B4-BE49-F238E27FC236}">
                <a16:creationId xmlns:a16="http://schemas.microsoft.com/office/drawing/2014/main" id="{BB81CACF-C023-45AA-B05D-63B1872C8F54}"/>
              </a:ext>
            </a:extLst>
          </p:cNvPr>
          <p:cNvSpPr/>
          <p:nvPr/>
        </p:nvSpPr>
        <p:spPr>
          <a:xfrm>
            <a:off x="570875" y="1357313"/>
            <a:ext cx="184701" cy="3871887"/>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8" name="Rectangle 2">
            <a:extLst>
              <a:ext uri="{FF2B5EF4-FFF2-40B4-BE49-F238E27FC236}">
                <a16:creationId xmlns:a16="http://schemas.microsoft.com/office/drawing/2014/main" id="{1482D45F-1443-4CBA-B65B-E77C038D1856}"/>
              </a:ext>
            </a:extLst>
          </p:cNvPr>
          <p:cNvSpPr txBox="1">
            <a:spLocks noChangeArrowheads="1"/>
          </p:cNvSpPr>
          <p:nvPr/>
        </p:nvSpPr>
        <p:spPr bwMode="auto">
          <a:xfrm>
            <a:off x="171608" y="2229339"/>
            <a:ext cx="399267" cy="194926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指令助记符  </a:t>
            </a:r>
          </a:p>
          <a:p>
            <a:pPr eaLnBrk="1" hangingPunct="1"/>
            <a:endParaRPr lang="en-US" altLang="zh-CN" sz="2000" b="1" kern="0" dirty="0">
              <a:solidFill>
                <a:srgbClr val="FF0000"/>
              </a:solidFill>
            </a:endParaRPr>
          </a:p>
        </p:txBody>
      </p:sp>
      <p:sp>
        <p:nvSpPr>
          <p:cNvPr id="15" name="矩形 14">
            <a:extLst>
              <a:ext uri="{FF2B5EF4-FFF2-40B4-BE49-F238E27FC236}">
                <a16:creationId xmlns:a16="http://schemas.microsoft.com/office/drawing/2014/main" id="{8EDA82E7-C390-48FC-98E2-E864A68AE240}"/>
              </a:ext>
            </a:extLst>
          </p:cNvPr>
          <p:cNvSpPr/>
          <p:nvPr/>
        </p:nvSpPr>
        <p:spPr>
          <a:xfrm>
            <a:off x="888986" y="4715762"/>
            <a:ext cx="7669335" cy="923330"/>
          </a:xfrm>
          <a:prstGeom prst="rect">
            <a:avLst/>
          </a:prstGeom>
        </p:spPr>
        <p:txBody>
          <a:bodyPr wrap="square">
            <a:spAutoFit/>
          </a:bodyPr>
          <a:lstStyle/>
          <a:p>
            <a:r>
              <a:rPr lang="zh-CN" altLang="zh-CN" b="1" dirty="0">
                <a:solidFill>
                  <a:srgbClr val="00B050"/>
                </a:solidFill>
              </a:rPr>
              <a:t>（</a:t>
            </a:r>
            <a:r>
              <a:rPr lang="en-US" altLang="zh-CN" b="1" dirty="0">
                <a:solidFill>
                  <a:srgbClr val="00B050"/>
                </a:solidFill>
              </a:rPr>
              <a:t>4</a:t>
            </a:r>
            <a:r>
              <a:rPr lang="zh-CN" altLang="zh-CN" b="1" dirty="0">
                <a:solidFill>
                  <a:srgbClr val="00B050"/>
                </a:solidFill>
              </a:rPr>
              <a:t>）位操作指令（</a:t>
            </a:r>
            <a:r>
              <a:rPr lang="en-US" altLang="zh-CN" b="1" dirty="0">
                <a:solidFill>
                  <a:srgbClr val="00B050"/>
                </a:solidFill>
              </a:rPr>
              <a:t>1</a:t>
            </a:r>
            <a:r>
              <a:rPr lang="zh-CN" altLang="zh-CN" b="1" dirty="0">
                <a:solidFill>
                  <a:srgbClr val="00B050"/>
                </a:solidFill>
              </a:rPr>
              <a:t>种助记符）</a:t>
            </a:r>
            <a:br>
              <a:rPr lang="en-US" altLang="zh-CN" b="1" dirty="0">
                <a:solidFill>
                  <a:srgbClr val="00B050"/>
                </a:solidFill>
              </a:rPr>
            </a:br>
            <a:r>
              <a:rPr lang="en-US" altLang="zh-CN" b="1" dirty="0">
                <a:solidFill>
                  <a:srgbClr val="FF0000"/>
                </a:solidFill>
              </a:rPr>
              <a:t>  SETB    </a:t>
            </a:r>
            <a:r>
              <a:rPr lang="en-US" altLang="zh-CN" b="1" dirty="0">
                <a:solidFill>
                  <a:srgbClr val="3333FF"/>
                </a:solidFill>
              </a:rPr>
              <a:t>Set Bit    </a:t>
            </a:r>
            <a:r>
              <a:rPr lang="zh-CN" altLang="zh-CN" b="1" dirty="0"/>
              <a:t>置位</a:t>
            </a:r>
            <a:br>
              <a:rPr lang="en-US" altLang="zh-CN" dirty="0"/>
            </a:br>
            <a:endParaRPr lang="zh-CN" altLang="en-US" b="1" dirty="0">
              <a:solidFill>
                <a:srgbClr val="FF0000"/>
              </a:solidFill>
            </a:endParaRPr>
          </a:p>
        </p:txBody>
      </p:sp>
    </p:spTree>
    <p:extLst>
      <p:ext uri="{BB962C8B-B14F-4D97-AF65-F5344CB8AC3E}">
        <p14:creationId xmlns:p14="http://schemas.microsoft.com/office/powerpoint/2010/main" val="2412416337"/>
      </p:ext>
    </p:extLst>
  </p:cSld>
  <p:clrMapOvr>
    <a:masterClrMapping/>
  </p:clrMapOvr>
  <p:transition>
    <p:cut thruBlk="1"/>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146</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sp>
        <p:nvSpPr>
          <p:cNvPr id="13" name="矩形 12">
            <a:extLst>
              <a:ext uri="{FF2B5EF4-FFF2-40B4-BE49-F238E27FC236}">
                <a16:creationId xmlns:a16="http://schemas.microsoft.com/office/drawing/2014/main" id="{285F683F-653D-499E-9E26-F54DC36DF502}"/>
              </a:ext>
            </a:extLst>
          </p:cNvPr>
          <p:cNvSpPr/>
          <p:nvPr/>
        </p:nvSpPr>
        <p:spPr>
          <a:xfrm>
            <a:off x="420204" y="642938"/>
            <a:ext cx="8832315" cy="5632311"/>
          </a:xfrm>
          <a:prstGeom prst="rect">
            <a:avLst/>
          </a:prstGeom>
        </p:spPr>
        <p:txBody>
          <a:bodyPr wrap="square">
            <a:spAutoFit/>
          </a:bodyPr>
          <a:lstStyle/>
          <a:p>
            <a:r>
              <a:rPr lang="zh-CN" altLang="zh-CN" b="1" dirty="0">
                <a:solidFill>
                  <a:srgbClr val="3333FF"/>
                </a:solidFill>
              </a:rPr>
              <a:t>助记符</a:t>
            </a:r>
            <a:r>
              <a:rPr lang="en-US" altLang="zh-CN" b="1" dirty="0">
                <a:solidFill>
                  <a:srgbClr val="3333FF"/>
                </a:solidFill>
              </a:rPr>
              <a:t>    </a:t>
            </a:r>
            <a:r>
              <a:rPr lang="zh-CN" altLang="zh-CN" b="1" dirty="0">
                <a:solidFill>
                  <a:srgbClr val="3333FF"/>
                </a:solidFill>
              </a:rPr>
              <a:t>英文注释</a:t>
            </a:r>
            <a:r>
              <a:rPr lang="en-US" altLang="zh-CN" b="1" dirty="0">
                <a:solidFill>
                  <a:srgbClr val="3333FF"/>
                </a:solidFill>
              </a:rPr>
              <a:t>         </a:t>
            </a:r>
            <a:r>
              <a:rPr lang="zh-CN" altLang="zh-CN" b="1" dirty="0">
                <a:solidFill>
                  <a:srgbClr val="3333FF"/>
                </a:solidFill>
              </a:rPr>
              <a:t>功能</a:t>
            </a:r>
            <a:endParaRPr lang="en-US" altLang="zh-CN" b="1" dirty="0">
              <a:solidFill>
                <a:srgbClr val="3333FF"/>
              </a:solidFill>
            </a:endParaRPr>
          </a:p>
          <a:p>
            <a:r>
              <a:rPr lang="en-US" altLang="zh-CN" b="1" dirty="0">
                <a:solidFill>
                  <a:srgbClr val="00B050"/>
                </a:solidFill>
              </a:rPr>
              <a:t>(5)</a:t>
            </a:r>
            <a:r>
              <a:rPr lang="zh-CN" altLang="zh-CN" b="1" dirty="0">
                <a:solidFill>
                  <a:srgbClr val="00B050"/>
                </a:solidFill>
              </a:rPr>
              <a:t>控制转移类指令（</a:t>
            </a:r>
            <a:r>
              <a:rPr lang="en-US" altLang="zh-CN" b="1" dirty="0">
                <a:solidFill>
                  <a:srgbClr val="00B050"/>
                </a:solidFill>
              </a:rPr>
              <a:t>17</a:t>
            </a:r>
            <a:r>
              <a:rPr lang="zh-CN" altLang="zh-CN" b="1" dirty="0">
                <a:solidFill>
                  <a:srgbClr val="00B050"/>
                </a:solidFill>
              </a:rPr>
              <a:t>种助记符）</a:t>
            </a:r>
            <a:br>
              <a:rPr lang="en-US" altLang="zh-CN" b="1" dirty="0">
                <a:solidFill>
                  <a:srgbClr val="00B050"/>
                </a:solidFill>
              </a:rPr>
            </a:br>
            <a:r>
              <a:rPr lang="en-US" altLang="zh-CN" b="1" dirty="0">
                <a:solidFill>
                  <a:srgbClr val="FF0000"/>
                </a:solidFill>
              </a:rPr>
              <a:t>ACALL</a:t>
            </a:r>
            <a:r>
              <a:rPr lang="en-US" altLang="zh-CN" b="1" dirty="0"/>
              <a:t>    Absolute subroutine Call    </a:t>
            </a:r>
            <a:r>
              <a:rPr lang="zh-CN" altLang="zh-CN" b="1" dirty="0">
                <a:solidFill>
                  <a:srgbClr val="3333FF"/>
                </a:solidFill>
              </a:rPr>
              <a:t>子程序绝对调用</a:t>
            </a:r>
            <a:br>
              <a:rPr lang="en-US" altLang="zh-CN" b="1" dirty="0"/>
            </a:br>
            <a:r>
              <a:rPr lang="en-US" altLang="zh-CN" b="1" dirty="0">
                <a:solidFill>
                  <a:srgbClr val="FF0000"/>
                </a:solidFill>
              </a:rPr>
              <a:t>LCALL</a:t>
            </a:r>
            <a:r>
              <a:rPr lang="en-US" altLang="zh-CN" b="1" dirty="0"/>
              <a:t>    Long subroutine Call    </a:t>
            </a:r>
            <a:r>
              <a:rPr lang="zh-CN" altLang="zh-CN" b="1" dirty="0">
                <a:solidFill>
                  <a:srgbClr val="3333FF"/>
                </a:solidFill>
              </a:rPr>
              <a:t>子程序长调用</a:t>
            </a:r>
            <a:br>
              <a:rPr lang="en-US" altLang="zh-CN" b="1" dirty="0"/>
            </a:br>
            <a:r>
              <a:rPr lang="en-US" altLang="zh-CN" b="1" dirty="0">
                <a:solidFill>
                  <a:srgbClr val="FF0000"/>
                </a:solidFill>
              </a:rPr>
              <a:t>RET</a:t>
            </a:r>
            <a:r>
              <a:rPr lang="en-US" altLang="zh-CN" b="1" dirty="0"/>
              <a:t>    Return from subroutine    </a:t>
            </a:r>
            <a:r>
              <a:rPr lang="zh-CN" altLang="zh-CN" b="1" dirty="0">
                <a:solidFill>
                  <a:srgbClr val="3333FF"/>
                </a:solidFill>
              </a:rPr>
              <a:t>子程序返回</a:t>
            </a:r>
            <a:br>
              <a:rPr lang="en-US" altLang="zh-CN" b="1" dirty="0"/>
            </a:br>
            <a:r>
              <a:rPr lang="en-US" altLang="zh-CN" b="1" dirty="0">
                <a:solidFill>
                  <a:srgbClr val="FF0000"/>
                </a:solidFill>
              </a:rPr>
              <a:t>RETI</a:t>
            </a:r>
            <a:r>
              <a:rPr lang="en-US" altLang="zh-CN" b="1" dirty="0"/>
              <a:t>    Return from Interruption    </a:t>
            </a:r>
            <a:r>
              <a:rPr lang="zh-CN" altLang="zh-CN" b="1" dirty="0">
                <a:solidFill>
                  <a:srgbClr val="3333FF"/>
                </a:solidFill>
              </a:rPr>
              <a:t>中断返回</a:t>
            </a:r>
            <a:br>
              <a:rPr lang="en-US" altLang="zh-CN" b="1" dirty="0"/>
            </a:br>
            <a:r>
              <a:rPr lang="en-US" altLang="zh-CN" b="1" dirty="0">
                <a:solidFill>
                  <a:srgbClr val="FF0000"/>
                </a:solidFill>
              </a:rPr>
              <a:t>JMP</a:t>
            </a:r>
            <a:r>
              <a:rPr lang="en-US" altLang="zh-CN" b="1" dirty="0"/>
              <a:t>    Jump Indirect    </a:t>
            </a:r>
            <a:br>
              <a:rPr lang="en-US" altLang="zh-CN" b="1" dirty="0"/>
            </a:br>
            <a:r>
              <a:rPr lang="en-US" altLang="zh-CN" b="1" dirty="0">
                <a:solidFill>
                  <a:srgbClr val="FF0000"/>
                </a:solidFill>
              </a:rPr>
              <a:t>SJMP</a:t>
            </a:r>
            <a:r>
              <a:rPr lang="en-US" altLang="zh-CN" b="1" dirty="0"/>
              <a:t>    Short Jump    </a:t>
            </a:r>
            <a:r>
              <a:rPr lang="zh-CN" altLang="zh-CN" b="1" dirty="0">
                <a:solidFill>
                  <a:srgbClr val="3333FF"/>
                </a:solidFill>
              </a:rPr>
              <a:t>短转移</a:t>
            </a:r>
            <a:br>
              <a:rPr lang="en-US" altLang="zh-CN" b="1" dirty="0"/>
            </a:br>
            <a:r>
              <a:rPr lang="en-US" altLang="zh-CN" b="1" dirty="0">
                <a:solidFill>
                  <a:srgbClr val="FF0000"/>
                </a:solidFill>
              </a:rPr>
              <a:t>AJMP</a:t>
            </a:r>
            <a:r>
              <a:rPr lang="en-US" altLang="zh-CN" b="1" dirty="0"/>
              <a:t>    Absolute Jump    </a:t>
            </a:r>
            <a:r>
              <a:rPr lang="zh-CN" altLang="zh-CN" b="1" dirty="0">
                <a:solidFill>
                  <a:srgbClr val="3333FF"/>
                </a:solidFill>
              </a:rPr>
              <a:t>绝对转移</a:t>
            </a:r>
            <a:br>
              <a:rPr lang="en-US" altLang="zh-CN" b="1" dirty="0"/>
            </a:br>
            <a:r>
              <a:rPr lang="en-US" altLang="zh-CN" b="1" dirty="0">
                <a:solidFill>
                  <a:srgbClr val="FF0000"/>
                </a:solidFill>
              </a:rPr>
              <a:t>LJMP</a:t>
            </a:r>
            <a:r>
              <a:rPr lang="en-US" altLang="zh-CN" b="1" dirty="0"/>
              <a:t>    Long Jump    </a:t>
            </a:r>
            <a:r>
              <a:rPr lang="zh-CN" altLang="zh-CN" b="1" dirty="0">
                <a:solidFill>
                  <a:srgbClr val="3333FF"/>
                </a:solidFill>
              </a:rPr>
              <a:t>长转移</a:t>
            </a:r>
            <a:br>
              <a:rPr lang="en-US" altLang="zh-CN" b="1" dirty="0"/>
            </a:br>
            <a:r>
              <a:rPr lang="en-US" altLang="zh-CN" b="1" dirty="0">
                <a:solidFill>
                  <a:srgbClr val="FF0000"/>
                </a:solidFill>
              </a:rPr>
              <a:t>CJNE</a:t>
            </a:r>
            <a:r>
              <a:rPr lang="en-US" altLang="zh-CN" b="1" dirty="0"/>
              <a:t>    Compare and Jump if Not Equal    </a:t>
            </a:r>
            <a:r>
              <a:rPr lang="zh-CN" altLang="zh-CN" b="1" dirty="0">
                <a:solidFill>
                  <a:srgbClr val="3333FF"/>
                </a:solidFill>
              </a:rPr>
              <a:t>比较不相等则转移</a:t>
            </a:r>
            <a:br>
              <a:rPr lang="en-US" altLang="zh-CN" b="1" dirty="0"/>
            </a:br>
            <a:r>
              <a:rPr lang="en-US" altLang="zh-CN" b="1" dirty="0">
                <a:solidFill>
                  <a:srgbClr val="FF0000"/>
                </a:solidFill>
              </a:rPr>
              <a:t>DJNZ </a:t>
            </a:r>
            <a:r>
              <a:rPr lang="en-US" altLang="zh-CN" b="1" dirty="0"/>
              <a:t>   Decrement and Jump if Not Zero    </a:t>
            </a:r>
            <a:r>
              <a:rPr lang="zh-CN" altLang="zh-CN" b="1" dirty="0">
                <a:solidFill>
                  <a:srgbClr val="3333FF"/>
                </a:solidFill>
              </a:rPr>
              <a:t>减１后不为０则转移</a:t>
            </a:r>
            <a:br>
              <a:rPr lang="en-US" altLang="zh-CN" b="1" dirty="0"/>
            </a:br>
            <a:r>
              <a:rPr lang="en-US" altLang="zh-CN" b="1" dirty="0">
                <a:solidFill>
                  <a:srgbClr val="FF0000"/>
                </a:solidFill>
              </a:rPr>
              <a:t>JZ</a:t>
            </a:r>
            <a:r>
              <a:rPr lang="en-US" altLang="zh-CN" b="1" dirty="0"/>
              <a:t>    Jump if Zero    </a:t>
            </a:r>
            <a:r>
              <a:rPr lang="zh-CN" altLang="zh-CN" b="1" dirty="0">
                <a:solidFill>
                  <a:srgbClr val="3333FF"/>
                </a:solidFill>
              </a:rPr>
              <a:t>结果为０则转移</a:t>
            </a:r>
            <a:br>
              <a:rPr lang="en-US" altLang="zh-CN" b="1" dirty="0"/>
            </a:br>
            <a:r>
              <a:rPr lang="en-US" altLang="zh-CN" b="1" dirty="0">
                <a:solidFill>
                  <a:srgbClr val="FF0000"/>
                </a:solidFill>
              </a:rPr>
              <a:t>JNZ</a:t>
            </a:r>
            <a:r>
              <a:rPr lang="en-US" altLang="zh-CN" b="1" dirty="0"/>
              <a:t>    Jump if Not Zero    </a:t>
            </a:r>
            <a:r>
              <a:rPr lang="zh-CN" altLang="zh-CN" b="1" dirty="0">
                <a:solidFill>
                  <a:srgbClr val="3333FF"/>
                </a:solidFill>
              </a:rPr>
              <a:t>结果不为０则转移</a:t>
            </a:r>
            <a:br>
              <a:rPr lang="en-US" altLang="zh-CN" b="1" dirty="0"/>
            </a:br>
            <a:r>
              <a:rPr lang="en-US" altLang="zh-CN" b="1" dirty="0">
                <a:solidFill>
                  <a:srgbClr val="FF0000"/>
                </a:solidFill>
              </a:rPr>
              <a:t>JC </a:t>
            </a:r>
            <a:r>
              <a:rPr lang="en-US" altLang="zh-CN" b="1" dirty="0"/>
              <a:t>   Jump if the Carry flag is set    </a:t>
            </a:r>
            <a:r>
              <a:rPr lang="zh-CN" altLang="zh-CN" b="1" dirty="0">
                <a:solidFill>
                  <a:srgbClr val="3333FF"/>
                </a:solidFill>
              </a:rPr>
              <a:t>有进位则转移</a:t>
            </a:r>
            <a:br>
              <a:rPr lang="en-US" altLang="zh-CN" b="1" dirty="0"/>
            </a:br>
            <a:r>
              <a:rPr lang="en-US" altLang="zh-CN" b="1" dirty="0">
                <a:solidFill>
                  <a:srgbClr val="FF0000"/>
                </a:solidFill>
              </a:rPr>
              <a:t>JNC</a:t>
            </a:r>
            <a:r>
              <a:rPr lang="en-US" altLang="zh-CN" b="1" dirty="0"/>
              <a:t>    Jump if Not Carry    </a:t>
            </a:r>
            <a:r>
              <a:rPr lang="zh-CN" altLang="zh-CN" b="1" dirty="0">
                <a:solidFill>
                  <a:srgbClr val="3333FF"/>
                </a:solidFill>
              </a:rPr>
              <a:t>无进位则转移</a:t>
            </a:r>
            <a:br>
              <a:rPr lang="en-US" altLang="zh-CN" b="1" dirty="0"/>
            </a:br>
            <a:r>
              <a:rPr lang="en-US" altLang="zh-CN" b="1" dirty="0">
                <a:solidFill>
                  <a:srgbClr val="FF0000"/>
                </a:solidFill>
              </a:rPr>
              <a:t>JB </a:t>
            </a:r>
            <a:r>
              <a:rPr lang="en-US" altLang="zh-CN" b="1" dirty="0"/>
              <a:t>   Jump if the Bit is set)    </a:t>
            </a:r>
            <a:r>
              <a:rPr lang="en-US" altLang="zh-CN" b="1" dirty="0">
                <a:solidFill>
                  <a:srgbClr val="3333FF"/>
                </a:solidFill>
              </a:rPr>
              <a:t>B</a:t>
            </a:r>
            <a:r>
              <a:rPr lang="zh-CN" altLang="zh-CN" b="1" dirty="0">
                <a:solidFill>
                  <a:srgbClr val="3333FF"/>
                </a:solidFill>
              </a:rPr>
              <a:t>位为１则转移</a:t>
            </a:r>
            <a:br>
              <a:rPr lang="en-US" altLang="zh-CN" b="1" dirty="0"/>
            </a:br>
            <a:r>
              <a:rPr lang="en-US" altLang="zh-CN" b="1" dirty="0">
                <a:solidFill>
                  <a:srgbClr val="FF0000"/>
                </a:solidFill>
              </a:rPr>
              <a:t>JNB</a:t>
            </a:r>
            <a:r>
              <a:rPr lang="en-US" altLang="zh-CN" b="1" dirty="0"/>
              <a:t>    Jump if the Bit is Not set    </a:t>
            </a:r>
            <a:r>
              <a:rPr lang="en-US" altLang="zh-CN" b="1" dirty="0">
                <a:solidFill>
                  <a:srgbClr val="3333FF"/>
                </a:solidFill>
              </a:rPr>
              <a:t>B</a:t>
            </a:r>
            <a:r>
              <a:rPr lang="zh-CN" altLang="zh-CN" b="1" dirty="0">
                <a:solidFill>
                  <a:srgbClr val="3333FF"/>
                </a:solidFill>
              </a:rPr>
              <a:t>位为０则转移</a:t>
            </a:r>
            <a:br>
              <a:rPr lang="en-US" altLang="zh-CN" b="1" dirty="0"/>
            </a:br>
            <a:r>
              <a:rPr lang="en-US" altLang="zh-CN" b="1" dirty="0">
                <a:solidFill>
                  <a:srgbClr val="FF0000"/>
                </a:solidFill>
              </a:rPr>
              <a:t>JBC</a:t>
            </a:r>
            <a:r>
              <a:rPr lang="en-US" altLang="zh-CN" b="1" dirty="0"/>
              <a:t>    Jump if the Bit is set and Clear the bit  </a:t>
            </a:r>
            <a:r>
              <a:rPr lang="zh-CN" altLang="zh-CN" b="1" dirty="0">
                <a:solidFill>
                  <a:srgbClr val="3333FF"/>
                </a:solidFill>
              </a:rPr>
              <a:t>位为１则转移，并清除该位</a:t>
            </a:r>
            <a:br>
              <a:rPr lang="en-US" altLang="zh-CN" b="1" dirty="0">
                <a:solidFill>
                  <a:srgbClr val="3333FF"/>
                </a:solidFill>
              </a:rPr>
            </a:br>
            <a:r>
              <a:rPr lang="en-US" altLang="zh-CN" b="1" dirty="0">
                <a:solidFill>
                  <a:srgbClr val="FF0000"/>
                </a:solidFill>
              </a:rPr>
              <a:t>NOP</a:t>
            </a:r>
            <a:r>
              <a:rPr lang="en-US" altLang="zh-CN" b="1" dirty="0"/>
              <a:t>    No Operation    </a:t>
            </a:r>
            <a:r>
              <a:rPr lang="zh-CN" altLang="zh-CN" b="1" dirty="0">
                <a:solidFill>
                  <a:srgbClr val="3333FF"/>
                </a:solidFill>
              </a:rPr>
              <a:t>空操作</a:t>
            </a:r>
            <a:endParaRPr lang="zh-CN" altLang="en-US" b="1" dirty="0">
              <a:solidFill>
                <a:srgbClr val="3333FF"/>
              </a:solidFill>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5">
            <a:extLst>
              <a:ext uri="{FF2B5EF4-FFF2-40B4-BE49-F238E27FC236}">
                <a16:creationId xmlns:a16="http://schemas.microsoft.com/office/drawing/2014/main" id="{BB81CACF-C023-45AA-B05D-63B1872C8F54}"/>
              </a:ext>
            </a:extLst>
          </p:cNvPr>
          <p:cNvSpPr/>
          <p:nvPr/>
        </p:nvSpPr>
        <p:spPr>
          <a:xfrm>
            <a:off x="327855" y="1357313"/>
            <a:ext cx="211697" cy="444795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8" name="Rectangle 2">
            <a:extLst>
              <a:ext uri="{FF2B5EF4-FFF2-40B4-BE49-F238E27FC236}">
                <a16:creationId xmlns:a16="http://schemas.microsoft.com/office/drawing/2014/main" id="{1482D45F-1443-4CBA-B65B-E77C038D1856}"/>
              </a:ext>
            </a:extLst>
          </p:cNvPr>
          <p:cNvSpPr txBox="1">
            <a:spLocks noChangeArrowheads="1"/>
          </p:cNvSpPr>
          <p:nvPr/>
        </p:nvSpPr>
        <p:spPr bwMode="auto">
          <a:xfrm>
            <a:off x="-32417" y="2306386"/>
            <a:ext cx="399267" cy="197374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指令助记符  </a:t>
            </a:r>
          </a:p>
          <a:p>
            <a:pPr eaLnBrk="1" hangingPunct="1"/>
            <a:endParaRPr lang="en-US" altLang="zh-CN" sz="2000" b="1" kern="0" dirty="0">
              <a:solidFill>
                <a:srgbClr val="FF0000"/>
              </a:solidFill>
            </a:endParaRPr>
          </a:p>
        </p:txBody>
      </p:sp>
    </p:spTree>
    <p:extLst>
      <p:ext uri="{BB962C8B-B14F-4D97-AF65-F5344CB8AC3E}">
        <p14:creationId xmlns:p14="http://schemas.microsoft.com/office/powerpoint/2010/main" val="296228182"/>
      </p:ext>
    </p:extLst>
  </p:cSld>
  <p:clrMapOvr>
    <a:masterClrMapping/>
  </p:clrMapOvr>
  <p:transition>
    <p:cut thruBlk="1"/>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147</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E463AE4F-31E6-46B1-8F21-524FA68FD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785021"/>
            <a:ext cx="5534062" cy="5507033"/>
          </a:xfrm>
          <a:prstGeom prst="rect">
            <a:avLst/>
          </a:prstGeom>
        </p:spPr>
      </p:pic>
    </p:spTree>
    <p:extLst>
      <p:ext uri="{BB962C8B-B14F-4D97-AF65-F5344CB8AC3E}">
        <p14:creationId xmlns:p14="http://schemas.microsoft.com/office/powerpoint/2010/main" val="3969233499"/>
      </p:ext>
    </p:extLst>
  </p:cSld>
  <p:clrMapOvr>
    <a:masterClrMapping/>
  </p:clrMapOvr>
  <p:transition>
    <p:cut thruBlk="1"/>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148</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717891B0-392A-4359-8387-BCB3D6A41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914" y="800536"/>
            <a:ext cx="5712808" cy="5514102"/>
          </a:xfrm>
          <a:prstGeom prst="rect">
            <a:avLst/>
          </a:prstGeom>
        </p:spPr>
      </p:pic>
    </p:spTree>
    <p:extLst>
      <p:ext uri="{BB962C8B-B14F-4D97-AF65-F5344CB8AC3E}">
        <p14:creationId xmlns:p14="http://schemas.microsoft.com/office/powerpoint/2010/main" val="3392762316"/>
      </p:ext>
    </p:extLst>
  </p:cSld>
  <p:clrMapOvr>
    <a:masterClrMapping/>
  </p:clrMapOvr>
  <p:transition>
    <p:cut thruBlk="1"/>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149</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37B2ABED-8214-47E5-9E7E-D5071F520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9806" y="732374"/>
            <a:ext cx="4677366" cy="1235200"/>
          </a:xfrm>
          <a:prstGeom prst="rect">
            <a:avLst/>
          </a:prstGeom>
        </p:spPr>
      </p:pic>
      <p:pic>
        <p:nvPicPr>
          <p:cNvPr id="6" name="图片 5">
            <a:extLst>
              <a:ext uri="{FF2B5EF4-FFF2-40B4-BE49-F238E27FC236}">
                <a16:creationId xmlns:a16="http://schemas.microsoft.com/office/drawing/2014/main" id="{105C88AB-BBDA-4B09-BC63-49AECFEAB2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672" y="1967574"/>
            <a:ext cx="4677366" cy="4589884"/>
          </a:xfrm>
          <a:prstGeom prst="rect">
            <a:avLst/>
          </a:prstGeom>
        </p:spPr>
      </p:pic>
    </p:spTree>
    <p:extLst>
      <p:ext uri="{BB962C8B-B14F-4D97-AF65-F5344CB8AC3E}">
        <p14:creationId xmlns:p14="http://schemas.microsoft.com/office/powerpoint/2010/main" val="3714382798"/>
      </p:ext>
    </p:extLst>
  </p:cSld>
  <p:clrMapOvr>
    <a:masterClrMapping/>
  </p:clrMapOvr>
  <p:transition>
    <p:cut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0"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0" name="Rectangle 2"/>
          <p:cNvSpPr>
            <a:spLocks noGrp="1" noChangeArrowheads="1"/>
          </p:cNvSpPr>
          <p:nvPr>
            <p:ph type="title"/>
          </p:nvPr>
        </p:nvSpPr>
        <p:spPr>
          <a:xfrm>
            <a:off x="1262203" y="870226"/>
            <a:ext cx="5974829" cy="684212"/>
          </a:xfrm>
        </p:spPr>
        <p:txBody>
          <a:bodyPr/>
          <a:lstStyle/>
          <a:p>
            <a:pPr lvl="0" eaLnBrk="1" hangingPunct="1"/>
            <a:r>
              <a:rPr lang="zh-CN" altLang="en-US" sz="3400" b="1" dirty="0">
                <a:solidFill>
                  <a:srgbClr val="FF0000"/>
                </a:solidFill>
                <a:latin typeface="黑体" pitchFamily="2" charset="-122"/>
                <a:ea typeface="黑体" pitchFamily="2" charset="-122"/>
              </a:rPr>
              <a:t>如何完成“</a:t>
            </a:r>
            <a:r>
              <a:rPr lang="en-US" altLang="zh-CN" sz="3400" b="1" dirty="0">
                <a:solidFill>
                  <a:srgbClr val="FF0000"/>
                </a:solidFill>
                <a:latin typeface="黑体" pitchFamily="2" charset="-122"/>
                <a:ea typeface="黑体" pitchFamily="2" charset="-122"/>
              </a:rPr>
              <a:t>10+20</a:t>
            </a:r>
            <a:r>
              <a:rPr lang="zh-CN" altLang="en-US" sz="3400" b="1" dirty="0">
                <a:solidFill>
                  <a:srgbClr val="FF0000"/>
                </a:solidFill>
                <a:latin typeface="黑体" pitchFamily="2" charset="-122"/>
                <a:ea typeface="黑体" pitchFamily="2" charset="-122"/>
              </a:rPr>
              <a:t>”的运算？</a:t>
            </a:r>
            <a:endParaRPr lang="zh-CN" altLang="en-US" b="1" dirty="0">
              <a:solidFill>
                <a:srgbClr val="FF0000"/>
              </a:solidFill>
              <a:latin typeface="黑体" pitchFamily="2" charset="-122"/>
              <a:ea typeface="黑体" pitchFamily="2" charset="-122"/>
            </a:endParaRPr>
          </a:p>
        </p:txBody>
      </p:sp>
      <p:sp>
        <p:nvSpPr>
          <p:cNvPr id="24" name="矩形 23"/>
          <p:cNvSpPr/>
          <p:nvPr/>
        </p:nvSpPr>
        <p:spPr>
          <a:xfrm>
            <a:off x="374783" y="3836704"/>
            <a:ext cx="504055" cy="1815882"/>
          </a:xfrm>
          <a:prstGeom prst="rect">
            <a:avLst/>
          </a:prstGeom>
        </p:spPr>
        <p:txBody>
          <a:bodyPr wrap="square">
            <a:spAutoFit/>
          </a:bodyPr>
          <a:lstStyle/>
          <a:p>
            <a:r>
              <a:rPr lang="zh-CN" altLang="en-US" sz="2800" b="1" dirty="0">
                <a:latin typeface="黑体" pitchFamily="2" charset="-122"/>
                <a:ea typeface="黑体" pitchFamily="2" charset="-122"/>
              </a:rPr>
              <a:t>汇编语言</a:t>
            </a:r>
            <a:endParaRPr lang="zh-CN" altLang="en-US" sz="2800" dirty="0"/>
          </a:p>
        </p:txBody>
      </p:sp>
      <p:sp>
        <p:nvSpPr>
          <p:cNvPr id="25" name="矩形 24"/>
          <p:cNvSpPr/>
          <p:nvPr/>
        </p:nvSpPr>
        <p:spPr>
          <a:xfrm>
            <a:off x="382685" y="1823467"/>
            <a:ext cx="504056" cy="1815882"/>
          </a:xfrm>
          <a:prstGeom prst="rect">
            <a:avLst/>
          </a:prstGeom>
        </p:spPr>
        <p:txBody>
          <a:bodyPr wrap="square">
            <a:spAutoFit/>
          </a:bodyPr>
          <a:lstStyle/>
          <a:p>
            <a:r>
              <a:rPr lang="zh-CN" altLang="en-US" sz="2800" b="1" dirty="0">
                <a:latin typeface="黑体" pitchFamily="2" charset="-122"/>
                <a:ea typeface="黑体" pitchFamily="2" charset="-122"/>
              </a:rPr>
              <a:t>高级语言</a:t>
            </a:r>
            <a:endParaRPr lang="zh-CN" altLang="en-US" sz="2800" dirty="0"/>
          </a:p>
        </p:txBody>
      </p:sp>
      <p:sp>
        <p:nvSpPr>
          <p:cNvPr id="35" name="矩形 34">
            <a:extLst>
              <a:ext uri="{FF2B5EF4-FFF2-40B4-BE49-F238E27FC236}">
                <a16:creationId xmlns:a16="http://schemas.microsoft.com/office/drawing/2014/main" id="{09B4A0DC-9F4E-4CD9-983B-E5BC5A939DBE}"/>
              </a:ext>
            </a:extLst>
          </p:cNvPr>
          <p:cNvSpPr/>
          <p:nvPr/>
        </p:nvSpPr>
        <p:spPr>
          <a:xfrm>
            <a:off x="1629125" y="3958205"/>
            <a:ext cx="2765501" cy="400110"/>
          </a:xfrm>
          <a:prstGeom prst="rect">
            <a:avLst/>
          </a:prstGeom>
        </p:spPr>
        <p:txBody>
          <a:bodyPr wrap="none">
            <a:spAutoFit/>
          </a:bodyPr>
          <a:lstStyle/>
          <a:p>
            <a:r>
              <a:rPr lang="zh-CN" altLang="en-US" sz="2000" b="1" dirty="0">
                <a:solidFill>
                  <a:srgbClr val="3333FF"/>
                </a:solidFill>
                <a:latin typeface="黑体" pitchFamily="2" charset="-122"/>
                <a:ea typeface="黑体" pitchFamily="2" charset="-122"/>
              </a:rPr>
              <a:t>要明确知道来源在哪里</a:t>
            </a:r>
            <a:endParaRPr lang="zh-CN" altLang="en-US" sz="2000" b="1" dirty="0"/>
          </a:p>
        </p:txBody>
      </p:sp>
      <p:pic>
        <p:nvPicPr>
          <p:cNvPr id="45" name="Picture 2" descr="c:\documents and settings\ibm\application data\360se6\User Data\temp\01300000323145123029807175635_s.jpg">
            <a:extLst>
              <a:ext uri="{FF2B5EF4-FFF2-40B4-BE49-F238E27FC236}">
                <a16:creationId xmlns:a16="http://schemas.microsoft.com/office/drawing/2014/main" id="{55BA8B42-FD6F-4273-AAA7-5769874985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3">
            <a:extLst>
              <a:ext uri="{FF2B5EF4-FFF2-40B4-BE49-F238E27FC236}">
                <a16:creationId xmlns:a16="http://schemas.microsoft.com/office/drawing/2014/main" id="{8494AC51-3725-4EFC-BF31-D18DAF226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灯片编号占位符 5">
            <a:extLst>
              <a:ext uri="{FF2B5EF4-FFF2-40B4-BE49-F238E27FC236}">
                <a16:creationId xmlns:a16="http://schemas.microsoft.com/office/drawing/2014/main" id="{7C1384D5-E709-430E-A426-A075C1FF82FB}"/>
              </a:ext>
            </a:extLst>
          </p:cNvPr>
          <p:cNvSpPr>
            <a:spLocks noGrp="1"/>
          </p:cNvSpPr>
          <p:nvPr>
            <p:ph type="sldNum" sz="quarter" idx="12"/>
          </p:nvPr>
        </p:nvSpPr>
        <p:spPr>
          <a:xfrm>
            <a:off x="7134206" y="6377095"/>
            <a:ext cx="1981200" cy="476250"/>
          </a:xfrm>
          <a:noFill/>
        </p:spPr>
        <p:txBody>
          <a:bodyPr/>
          <a:lstStyle/>
          <a:p>
            <a:fld id="{361B6C43-5757-4AE2-A2F3-BAF3E776C444}" type="slidenum">
              <a:rPr lang="en-US" altLang="zh-CN" smtClean="0">
                <a:ea typeface="宋体" charset="-122"/>
              </a:rPr>
              <a:pPr/>
              <a:t>15</a:t>
            </a:fld>
            <a:endParaRPr lang="en-US" altLang="zh-CN" dirty="0">
              <a:ea typeface="宋体" charset="-122"/>
            </a:endParaRPr>
          </a:p>
        </p:txBody>
      </p:sp>
      <p:sp>
        <p:nvSpPr>
          <p:cNvPr id="30" name="Rectangle 6">
            <a:extLst>
              <a:ext uri="{FF2B5EF4-FFF2-40B4-BE49-F238E27FC236}">
                <a16:creationId xmlns:a16="http://schemas.microsoft.com/office/drawing/2014/main" id="{D4E529C7-10AD-4EC3-96F3-E0625A8F65BD}"/>
              </a:ext>
            </a:extLst>
          </p:cNvPr>
          <p:cNvSpPr>
            <a:spLocks noChangeArrowheads="1"/>
          </p:cNvSpPr>
          <p:nvPr/>
        </p:nvSpPr>
        <p:spPr bwMode="auto">
          <a:xfrm>
            <a:off x="1547664" y="2076021"/>
            <a:ext cx="1362594" cy="1335934"/>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highlight>
                  <a:srgbClr val="00FFFF"/>
                </a:highlight>
              </a:rPr>
              <a:t>int x, y, z;</a:t>
            </a:r>
          </a:p>
          <a:p>
            <a:pPr>
              <a:spcBef>
                <a:spcPct val="20000"/>
              </a:spcBef>
              <a:buClr>
                <a:schemeClr val="accent2"/>
              </a:buClr>
            </a:pPr>
            <a:r>
              <a:rPr lang="en-US" altLang="zh-CN" sz="1600" b="1" dirty="0">
                <a:solidFill>
                  <a:srgbClr val="3333FF"/>
                </a:solidFill>
                <a:highlight>
                  <a:srgbClr val="00FFFF"/>
                </a:highlight>
              </a:rPr>
              <a:t>X=10;</a:t>
            </a:r>
          </a:p>
          <a:p>
            <a:pPr>
              <a:spcBef>
                <a:spcPct val="20000"/>
              </a:spcBef>
              <a:buClr>
                <a:schemeClr val="accent2"/>
              </a:buClr>
            </a:pPr>
            <a:r>
              <a:rPr lang="en-US" altLang="zh-CN" sz="1600" b="1" dirty="0">
                <a:solidFill>
                  <a:srgbClr val="3333FF"/>
                </a:solidFill>
                <a:highlight>
                  <a:srgbClr val="00FFFF"/>
                </a:highlight>
              </a:rPr>
              <a:t>Y=20;</a:t>
            </a:r>
          </a:p>
          <a:p>
            <a:pPr>
              <a:spcBef>
                <a:spcPct val="20000"/>
              </a:spcBef>
              <a:buClr>
                <a:schemeClr val="accent2"/>
              </a:buClr>
            </a:pPr>
            <a:r>
              <a:rPr lang="en-US" altLang="zh-CN" sz="1600" b="1" dirty="0">
                <a:solidFill>
                  <a:srgbClr val="3333FF"/>
                </a:solidFill>
                <a:highlight>
                  <a:srgbClr val="00FFFF"/>
                </a:highlight>
              </a:rPr>
              <a:t>Z= x + y;</a:t>
            </a:r>
          </a:p>
        </p:txBody>
      </p:sp>
      <p:sp>
        <p:nvSpPr>
          <p:cNvPr id="32" name="Rectangle 6">
            <a:extLst>
              <a:ext uri="{FF2B5EF4-FFF2-40B4-BE49-F238E27FC236}">
                <a16:creationId xmlns:a16="http://schemas.microsoft.com/office/drawing/2014/main" id="{75DA9ADB-FF18-49DE-9A41-D92CA9CAFC47}"/>
              </a:ext>
            </a:extLst>
          </p:cNvPr>
          <p:cNvSpPr>
            <a:spLocks noChangeArrowheads="1"/>
          </p:cNvSpPr>
          <p:nvPr/>
        </p:nvSpPr>
        <p:spPr bwMode="auto">
          <a:xfrm>
            <a:off x="3728049" y="2010482"/>
            <a:ext cx="1633782" cy="375215"/>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highlight>
                  <a:srgbClr val="00FFFF"/>
                </a:highlight>
              </a:rPr>
              <a:t>10</a:t>
            </a:r>
            <a:r>
              <a:rPr lang="zh-CN" altLang="en-US" sz="1600" b="1" dirty="0">
                <a:solidFill>
                  <a:srgbClr val="3333FF"/>
                </a:solidFill>
                <a:highlight>
                  <a:srgbClr val="00FFFF"/>
                </a:highlight>
              </a:rPr>
              <a:t>保存在</a:t>
            </a:r>
            <a:r>
              <a:rPr lang="en-US" altLang="zh-CN" sz="1600" b="1" dirty="0">
                <a:solidFill>
                  <a:srgbClr val="3333FF"/>
                </a:solidFill>
                <a:highlight>
                  <a:srgbClr val="00FFFF"/>
                </a:highlight>
              </a:rPr>
              <a:t>x</a:t>
            </a:r>
            <a:r>
              <a:rPr lang="zh-CN" altLang="en-US" sz="1600" b="1" dirty="0">
                <a:solidFill>
                  <a:srgbClr val="3333FF"/>
                </a:solidFill>
                <a:highlight>
                  <a:srgbClr val="00FFFF"/>
                </a:highlight>
              </a:rPr>
              <a:t>单元</a:t>
            </a:r>
            <a:endParaRPr lang="zh-CN" altLang="en-US" sz="1600" b="1" dirty="0">
              <a:solidFill>
                <a:schemeClr val="tx2"/>
              </a:solidFill>
              <a:highlight>
                <a:srgbClr val="00FFFF"/>
              </a:highlight>
            </a:endParaRPr>
          </a:p>
        </p:txBody>
      </p:sp>
      <p:sp>
        <p:nvSpPr>
          <p:cNvPr id="36" name="Rectangle 6">
            <a:extLst>
              <a:ext uri="{FF2B5EF4-FFF2-40B4-BE49-F238E27FC236}">
                <a16:creationId xmlns:a16="http://schemas.microsoft.com/office/drawing/2014/main" id="{97C837F2-D5E6-4181-84DE-50CB968D6C9D}"/>
              </a:ext>
            </a:extLst>
          </p:cNvPr>
          <p:cNvSpPr>
            <a:spLocks noChangeArrowheads="1"/>
          </p:cNvSpPr>
          <p:nvPr/>
        </p:nvSpPr>
        <p:spPr bwMode="auto">
          <a:xfrm>
            <a:off x="3741860" y="2543801"/>
            <a:ext cx="1633782" cy="375215"/>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highlight>
                  <a:srgbClr val="00FFFF"/>
                </a:highlight>
              </a:rPr>
              <a:t>20</a:t>
            </a:r>
            <a:r>
              <a:rPr lang="zh-CN" altLang="en-US" sz="1600" b="1" dirty="0">
                <a:solidFill>
                  <a:srgbClr val="3333FF"/>
                </a:solidFill>
                <a:highlight>
                  <a:srgbClr val="00FFFF"/>
                </a:highlight>
              </a:rPr>
              <a:t>保存在</a:t>
            </a:r>
            <a:r>
              <a:rPr lang="en-US" altLang="zh-CN" sz="1600" b="1" dirty="0">
                <a:solidFill>
                  <a:srgbClr val="3333FF"/>
                </a:solidFill>
                <a:highlight>
                  <a:srgbClr val="00FFFF"/>
                </a:highlight>
              </a:rPr>
              <a:t>y</a:t>
            </a:r>
            <a:r>
              <a:rPr lang="zh-CN" altLang="en-US" sz="1600" b="1" dirty="0">
                <a:solidFill>
                  <a:srgbClr val="3333FF"/>
                </a:solidFill>
                <a:highlight>
                  <a:srgbClr val="00FFFF"/>
                </a:highlight>
              </a:rPr>
              <a:t>单元</a:t>
            </a:r>
            <a:endParaRPr lang="zh-CN" altLang="en-US" sz="1600" b="1" dirty="0">
              <a:solidFill>
                <a:schemeClr val="tx2"/>
              </a:solidFill>
              <a:highlight>
                <a:srgbClr val="00FFFF"/>
              </a:highlight>
            </a:endParaRPr>
          </a:p>
        </p:txBody>
      </p:sp>
      <p:sp>
        <p:nvSpPr>
          <p:cNvPr id="37" name="Rectangle 6">
            <a:extLst>
              <a:ext uri="{FF2B5EF4-FFF2-40B4-BE49-F238E27FC236}">
                <a16:creationId xmlns:a16="http://schemas.microsoft.com/office/drawing/2014/main" id="{028AE521-D628-475B-922D-59DF5F6A869B}"/>
              </a:ext>
            </a:extLst>
          </p:cNvPr>
          <p:cNvSpPr>
            <a:spLocks noChangeArrowheads="1"/>
          </p:cNvSpPr>
          <p:nvPr/>
        </p:nvSpPr>
        <p:spPr bwMode="auto">
          <a:xfrm>
            <a:off x="3728049" y="3077120"/>
            <a:ext cx="1633782" cy="375215"/>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highlight>
                  <a:srgbClr val="00FFFF"/>
                </a:highlight>
              </a:rPr>
              <a:t>30</a:t>
            </a:r>
            <a:r>
              <a:rPr lang="zh-CN" altLang="en-US" sz="1600" b="1" dirty="0">
                <a:solidFill>
                  <a:srgbClr val="3333FF"/>
                </a:solidFill>
                <a:highlight>
                  <a:srgbClr val="00FFFF"/>
                </a:highlight>
              </a:rPr>
              <a:t>保存在</a:t>
            </a:r>
            <a:r>
              <a:rPr lang="en-US" altLang="zh-CN" sz="1600" b="1" dirty="0">
                <a:solidFill>
                  <a:srgbClr val="3333FF"/>
                </a:solidFill>
                <a:highlight>
                  <a:srgbClr val="00FFFF"/>
                </a:highlight>
              </a:rPr>
              <a:t>z</a:t>
            </a:r>
            <a:r>
              <a:rPr lang="zh-CN" altLang="en-US" sz="1600" b="1" dirty="0">
                <a:solidFill>
                  <a:srgbClr val="3333FF"/>
                </a:solidFill>
                <a:highlight>
                  <a:srgbClr val="00FFFF"/>
                </a:highlight>
              </a:rPr>
              <a:t>单元</a:t>
            </a:r>
            <a:endParaRPr lang="zh-CN" altLang="en-US" sz="1600" b="1" dirty="0">
              <a:solidFill>
                <a:schemeClr val="tx2"/>
              </a:solidFill>
              <a:highlight>
                <a:srgbClr val="00FFFF"/>
              </a:highlight>
            </a:endParaRPr>
          </a:p>
        </p:txBody>
      </p:sp>
      <p:sp>
        <p:nvSpPr>
          <p:cNvPr id="38" name="AutoShape 5">
            <a:extLst>
              <a:ext uri="{FF2B5EF4-FFF2-40B4-BE49-F238E27FC236}">
                <a16:creationId xmlns:a16="http://schemas.microsoft.com/office/drawing/2014/main" id="{197750D9-76AB-4194-8034-AA116A54E6E1}"/>
              </a:ext>
            </a:extLst>
          </p:cNvPr>
          <p:cNvSpPr/>
          <p:nvPr/>
        </p:nvSpPr>
        <p:spPr>
          <a:xfrm flipH="1">
            <a:off x="5652119" y="2010482"/>
            <a:ext cx="168674" cy="14418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9" name="箭头: 右 38">
            <a:extLst>
              <a:ext uri="{FF2B5EF4-FFF2-40B4-BE49-F238E27FC236}">
                <a16:creationId xmlns:a16="http://schemas.microsoft.com/office/drawing/2014/main" id="{079CB72E-A0C5-4E87-8BBB-3D8DBD0B2E38}"/>
              </a:ext>
            </a:extLst>
          </p:cNvPr>
          <p:cNvSpPr/>
          <p:nvPr/>
        </p:nvSpPr>
        <p:spPr bwMode="auto">
          <a:xfrm>
            <a:off x="5945097" y="2636912"/>
            <a:ext cx="337800" cy="174992"/>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49" name="矩形 48">
            <a:extLst>
              <a:ext uri="{FF2B5EF4-FFF2-40B4-BE49-F238E27FC236}">
                <a16:creationId xmlns:a16="http://schemas.microsoft.com/office/drawing/2014/main" id="{37C66166-AB00-49D7-9B13-21CC72D5449E}"/>
              </a:ext>
            </a:extLst>
          </p:cNvPr>
          <p:cNvSpPr/>
          <p:nvPr/>
        </p:nvSpPr>
        <p:spPr>
          <a:xfrm>
            <a:off x="6407201" y="2362251"/>
            <a:ext cx="2715808" cy="523220"/>
          </a:xfrm>
          <a:prstGeom prst="rect">
            <a:avLst/>
          </a:prstGeom>
        </p:spPr>
        <p:txBody>
          <a:bodyPr wrap="none">
            <a:spAutoFit/>
          </a:bodyPr>
          <a:lstStyle/>
          <a:p>
            <a:r>
              <a:rPr lang="en-US" altLang="zh-CN" sz="2800" b="1" dirty="0">
                <a:solidFill>
                  <a:srgbClr val="3333FF"/>
                </a:solidFill>
                <a:latin typeface="黑体" pitchFamily="2" charset="-122"/>
                <a:ea typeface="黑体" pitchFamily="2" charset="-122"/>
              </a:rPr>
              <a:t>x ,y ,z </a:t>
            </a:r>
            <a:r>
              <a:rPr lang="zh-CN" altLang="en-US" sz="2800" b="1" dirty="0">
                <a:solidFill>
                  <a:srgbClr val="3333FF"/>
                </a:solidFill>
                <a:latin typeface="黑体" pitchFamily="2" charset="-122"/>
                <a:ea typeface="黑体" pitchFamily="2" charset="-122"/>
              </a:rPr>
              <a:t>具体？</a:t>
            </a:r>
            <a:endParaRPr lang="zh-CN" altLang="en-US" sz="2800" b="1" dirty="0"/>
          </a:p>
        </p:txBody>
      </p:sp>
      <p:sp>
        <p:nvSpPr>
          <p:cNvPr id="50" name="箭头: 右 49">
            <a:extLst>
              <a:ext uri="{FF2B5EF4-FFF2-40B4-BE49-F238E27FC236}">
                <a16:creationId xmlns:a16="http://schemas.microsoft.com/office/drawing/2014/main" id="{0C4FCBB5-449A-43A1-B9A7-40FFB9D61D76}"/>
              </a:ext>
            </a:extLst>
          </p:cNvPr>
          <p:cNvSpPr/>
          <p:nvPr/>
        </p:nvSpPr>
        <p:spPr bwMode="auto">
          <a:xfrm>
            <a:off x="970358" y="4539487"/>
            <a:ext cx="337800" cy="174992"/>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51" name="矩形 50">
            <a:extLst>
              <a:ext uri="{FF2B5EF4-FFF2-40B4-BE49-F238E27FC236}">
                <a16:creationId xmlns:a16="http://schemas.microsoft.com/office/drawing/2014/main" id="{E5A32AA2-6E8B-4711-99DF-227FE9E412FF}"/>
              </a:ext>
            </a:extLst>
          </p:cNvPr>
          <p:cNvSpPr/>
          <p:nvPr/>
        </p:nvSpPr>
        <p:spPr>
          <a:xfrm>
            <a:off x="1602551" y="4464075"/>
            <a:ext cx="3539752" cy="400110"/>
          </a:xfrm>
          <a:prstGeom prst="rect">
            <a:avLst/>
          </a:prstGeom>
        </p:spPr>
        <p:txBody>
          <a:bodyPr wrap="none">
            <a:spAutoFit/>
          </a:bodyPr>
          <a:lstStyle/>
          <a:p>
            <a:r>
              <a:rPr lang="zh-CN" altLang="en-US" sz="2000" b="1" dirty="0">
                <a:solidFill>
                  <a:srgbClr val="3333FF"/>
                </a:solidFill>
                <a:latin typeface="黑体" pitchFamily="2" charset="-122"/>
                <a:ea typeface="黑体" pitchFamily="2" charset="-122"/>
              </a:rPr>
              <a:t>要明确知道用怎么指令取出来</a:t>
            </a:r>
            <a:endParaRPr lang="zh-CN" altLang="en-US" sz="2000" b="1" dirty="0"/>
          </a:p>
        </p:txBody>
      </p:sp>
      <p:sp>
        <p:nvSpPr>
          <p:cNvPr id="52" name="AutoShape 5">
            <a:extLst>
              <a:ext uri="{FF2B5EF4-FFF2-40B4-BE49-F238E27FC236}">
                <a16:creationId xmlns:a16="http://schemas.microsoft.com/office/drawing/2014/main" id="{31CCB2DB-B533-4D43-B521-BD1EDF138CF1}"/>
              </a:ext>
            </a:extLst>
          </p:cNvPr>
          <p:cNvSpPr/>
          <p:nvPr/>
        </p:nvSpPr>
        <p:spPr>
          <a:xfrm>
            <a:off x="1421571" y="4017515"/>
            <a:ext cx="139482" cy="1335934"/>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3" name="矩形 52">
            <a:extLst>
              <a:ext uri="{FF2B5EF4-FFF2-40B4-BE49-F238E27FC236}">
                <a16:creationId xmlns:a16="http://schemas.microsoft.com/office/drawing/2014/main" id="{ABB37C1A-D38C-4A05-8187-684B1D09F146}"/>
              </a:ext>
            </a:extLst>
          </p:cNvPr>
          <p:cNvSpPr/>
          <p:nvPr/>
        </p:nvSpPr>
        <p:spPr>
          <a:xfrm>
            <a:off x="6262894" y="3031292"/>
            <a:ext cx="2276585" cy="369332"/>
          </a:xfrm>
          <a:prstGeom prst="rect">
            <a:avLst/>
          </a:prstGeom>
        </p:spPr>
        <p:txBody>
          <a:bodyPr wrap="none">
            <a:spAutoFit/>
          </a:bodyPr>
          <a:lstStyle/>
          <a:p>
            <a:r>
              <a:rPr lang="zh-CN" altLang="en-US" b="1" dirty="0">
                <a:latin typeface="黑体" pitchFamily="2" charset="-122"/>
                <a:ea typeface="黑体" pitchFamily="2" charset="-122"/>
              </a:rPr>
              <a:t>（高级语言不关心）</a:t>
            </a:r>
            <a:endParaRPr lang="zh-CN" altLang="en-US" dirty="0"/>
          </a:p>
        </p:txBody>
      </p:sp>
      <p:sp>
        <p:nvSpPr>
          <p:cNvPr id="54" name="AutoShape 5">
            <a:extLst>
              <a:ext uri="{FF2B5EF4-FFF2-40B4-BE49-F238E27FC236}">
                <a16:creationId xmlns:a16="http://schemas.microsoft.com/office/drawing/2014/main" id="{22188110-4AFE-4833-B9C3-04B7B3C3210C}"/>
              </a:ext>
            </a:extLst>
          </p:cNvPr>
          <p:cNvSpPr/>
          <p:nvPr/>
        </p:nvSpPr>
        <p:spPr>
          <a:xfrm flipH="1">
            <a:off x="5652119" y="3906056"/>
            <a:ext cx="168674" cy="14418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5" name="矩形 54">
            <a:extLst>
              <a:ext uri="{FF2B5EF4-FFF2-40B4-BE49-F238E27FC236}">
                <a16:creationId xmlns:a16="http://schemas.microsoft.com/office/drawing/2014/main" id="{FBEC8952-A6F9-46AD-87D7-C646D35BE341}"/>
              </a:ext>
            </a:extLst>
          </p:cNvPr>
          <p:cNvSpPr/>
          <p:nvPr/>
        </p:nvSpPr>
        <p:spPr>
          <a:xfrm>
            <a:off x="5808858" y="3812889"/>
            <a:ext cx="3365235" cy="1015663"/>
          </a:xfrm>
          <a:prstGeom prst="rect">
            <a:avLst/>
          </a:prstGeom>
        </p:spPr>
        <p:txBody>
          <a:bodyPr wrap="square">
            <a:spAutoFit/>
          </a:bodyPr>
          <a:lstStyle/>
          <a:p>
            <a:r>
              <a:rPr lang="zh-CN" altLang="en-US" sz="2000" b="1" dirty="0">
                <a:solidFill>
                  <a:srgbClr val="3333FF"/>
                </a:solidFill>
                <a:latin typeface="黑体" pitchFamily="2" charset="-122"/>
                <a:ea typeface="黑体" pitchFamily="2" charset="-122"/>
              </a:rPr>
              <a:t>如何找到存放操作数或存放操作数的地址，把操作数提取出来的方法</a:t>
            </a:r>
            <a:endParaRPr lang="en-US" altLang="zh-CN" sz="2000" b="1" dirty="0">
              <a:solidFill>
                <a:srgbClr val="3333FF"/>
              </a:solidFill>
              <a:latin typeface="黑体" pitchFamily="2" charset="-122"/>
              <a:ea typeface="黑体" pitchFamily="2" charset="-122"/>
            </a:endParaRPr>
          </a:p>
        </p:txBody>
      </p:sp>
      <p:sp>
        <p:nvSpPr>
          <p:cNvPr id="56" name="矩形 55">
            <a:extLst>
              <a:ext uri="{FF2B5EF4-FFF2-40B4-BE49-F238E27FC236}">
                <a16:creationId xmlns:a16="http://schemas.microsoft.com/office/drawing/2014/main" id="{6538328A-3753-4C75-8B98-F8032B2019AE}"/>
              </a:ext>
            </a:extLst>
          </p:cNvPr>
          <p:cNvSpPr/>
          <p:nvPr/>
        </p:nvSpPr>
        <p:spPr>
          <a:xfrm>
            <a:off x="6247226" y="5637244"/>
            <a:ext cx="2580734" cy="369332"/>
          </a:xfrm>
          <a:prstGeom prst="rect">
            <a:avLst/>
          </a:prstGeom>
        </p:spPr>
        <p:txBody>
          <a:bodyPr wrap="square">
            <a:spAutoFit/>
          </a:bodyPr>
          <a:lstStyle/>
          <a:p>
            <a:r>
              <a:rPr lang="zh-CN" altLang="en-US" b="1" dirty="0">
                <a:solidFill>
                  <a:srgbClr val="3333FF"/>
                </a:solidFill>
                <a:latin typeface="黑体" pitchFamily="2" charset="-122"/>
                <a:ea typeface="黑体" pitchFamily="2" charset="-122"/>
              </a:rPr>
              <a:t>（汇编语言编程的核心）</a:t>
            </a:r>
            <a:endParaRPr lang="zh-CN" altLang="en-US" dirty="0">
              <a:solidFill>
                <a:srgbClr val="3333FF"/>
              </a:solidFill>
            </a:endParaRPr>
          </a:p>
        </p:txBody>
      </p:sp>
      <p:sp>
        <p:nvSpPr>
          <p:cNvPr id="4" name="矩形 3">
            <a:extLst>
              <a:ext uri="{FF2B5EF4-FFF2-40B4-BE49-F238E27FC236}">
                <a16:creationId xmlns:a16="http://schemas.microsoft.com/office/drawing/2014/main" id="{E7619309-E0CA-4D6E-A520-0369D5910468}"/>
              </a:ext>
            </a:extLst>
          </p:cNvPr>
          <p:cNvSpPr/>
          <p:nvPr/>
        </p:nvSpPr>
        <p:spPr>
          <a:xfrm>
            <a:off x="6723909" y="5124025"/>
            <a:ext cx="1627369" cy="523220"/>
          </a:xfrm>
          <a:prstGeom prst="rect">
            <a:avLst/>
          </a:prstGeom>
        </p:spPr>
        <p:txBody>
          <a:bodyPr wrap="none">
            <a:spAutoFit/>
          </a:bodyPr>
          <a:lstStyle/>
          <a:p>
            <a:r>
              <a:rPr lang="zh-CN" altLang="en-US" sz="2800" b="1" dirty="0">
                <a:solidFill>
                  <a:srgbClr val="FF0000"/>
                </a:solidFill>
              </a:rPr>
              <a:t>寻址方式</a:t>
            </a:r>
            <a:endParaRPr lang="zh-CN" altLang="en-US" sz="2800" b="1" dirty="0"/>
          </a:p>
        </p:txBody>
      </p:sp>
      <p:cxnSp>
        <p:nvCxnSpPr>
          <p:cNvPr id="57" name="直接箭头连接符 56">
            <a:extLst>
              <a:ext uri="{FF2B5EF4-FFF2-40B4-BE49-F238E27FC236}">
                <a16:creationId xmlns:a16="http://schemas.microsoft.com/office/drawing/2014/main" id="{A85215A1-972F-4E5E-B4A1-ED7BA8D56C2C}"/>
              </a:ext>
            </a:extLst>
          </p:cNvPr>
          <p:cNvCxnSpPr>
            <a:cxnSpLocks/>
          </p:cNvCxnSpPr>
          <p:nvPr/>
        </p:nvCxnSpPr>
        <p:spPr bwMode="auto">
          <a:xfrm>
            <a:off x="7537594" y="4824452"/>
            <a:ext cx="0" cy="374588"/>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sp>
        <p:nvSpPr>
          <p:cNvPr id="58" name="标题 1">
            <a:extLst>
              <a:ext uri="{FF2B5EF4-FFF2-40B4-BE49-F238E27FC236}">
                <a16:creationId xmlns:a16="http://schemas.microsoft.com/office/drawing/2014/main" id="{A40BC222-8BF9-4EAE-ADB4-AB5AFA19CF7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sp>
        <p:nvSpPr>
          <p:cNvPr id="59" name="箭头: 右 58">
            <a:extLst>
              <a:ext uri="{FF2B5EF4-FFF2-40B4-BE49-F238E27FC236}">
                <a16:creationId xmlns:a16="http://schemas.microsoft.com/office/drawing/2014/main" id="{E193C80F-1C1C-40F9-B484-E890A84EAA78}"/>
              </a:ext>
            </a:extLst>
          </p:cNvPr>
          <p:cNvSpPr/>
          <p:nvPr/>
        </p:nvSpPr>
        <p:spPr bwMode="auto">
          <a:xfrm>
            <a:off x="994318" y="2622669"/>
            <a:ext cx="337800" cy="174992"/>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60" name="箭头: 右 59">
            <a:extLst>
              <a:ext uri="{FF2B5EF4-FFF2-40B4-BE49-F238E27FC236}">
                <a16:creationId xmlns:a16="http://schemas.microsoft.com/office/drawing/2014/main" id="{F2677152-3291-4E24-A07C-CF0CE6B5809D}"/>
              </a:ext>
            </a:extLst>
          </p:cNvPr>
          <p:cNvSpPr/>
          <p:nvPr/>
        </p:nvSpPr>
        <p:spPr bwMode="auto">
          <a:xfrm>
            <a:off x="3150253" y="2639388"/>
            <a:ext cx="337800" cy="174992"/>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9" name="矩形 28">
            <a:extLst>
              <a:ext uri="{FF2B5EF4-FFF2-40B4-BE49-F238E27FC236}">
                <a16:creationId xmlns:a16="http://schemas.microsoft.com/office/drawing/2014/main" id="{288758CC-F36C-4F95-AEB5-AABDD4F29B99}"/>
              </a:ext>
            </a:extLst>
          </p:cNvPr>
          <p:cNvSpPr/>
          <p:nvPr/>
        </p:nvSpPr>
        <p:spPr>
          <a:xfrm>
            <a:off x="1629125" y="5011746"/>
            <a:ext cx="3283271" cy="400110"/>
          </a:xfrm>
          <a:prstGeom prst="rect">
            <a:avLst/>
          </a:prstGeom>
        </p:spPr>
        <p:txBody>
          <a:bodyPr wrap="none">
            <a:spAutoFit/>
          </a:bodyPr>
          <a:lstStyle/>
          <a:p>
            <a:r>
              <a:rPr lang="zh-CN" altLang="en-US" sz="2000" b="1" dirty="0">
                <a:solidFill>
                  <a:srgbClr val="3333FF"/>
                </a:solidFill>
                <a:latin typeface="黑体" pitchFamily="2" charset="-122"/>
                <a:ea typeface="黑体" pitchFamily="2" charset="-122"/>
              </a:rPr>
              <a:t>要明确知道结果存到哪里去</a:t>
            </a:r>
            <a:endParaRPr lang="zh-CN" altLang="en-US" sz="20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150</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FF2C7ED2-7992-4A65-AED7-42ACDD7AF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104340"/>
            <a:ext cx="7649643" cy="2000529"/>
          </a:xfrm>
          <a:prstGeom prst="rect">
            <a:avLst/>
          </a:prstGeom>
        </p:spPr>
      </p:pic>
      <p:pic>
        <p:nvPicPr>
          <p:cNvPr id="5" name="图片 4">
            <a:extLst>
              <a:ext uri="{FF2B5EF4-FFF2-40B4-BE49-F238E27FC236}">
                <a16:creationId xmlns:a16="http://schemas.microsoft.com/office/drawing/2014/main" id="{3FC238DE-6F49-437C-BA8C-E80465ED5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567" y="3104869"/>
            <a:ext cx="7649643" cy="2381582"/>
          </a:xfrm>
          <a:prstGeom prst="rect">
            <a:avLst/>
          </a:prstGeom>
        </p:spPr>
      </p:pic>
    </p:spTree>
    <p:extLst>
      <p:ext uri="{BB962C8B-B14F-4D97-AF65-F5344CB8AC3E}">
        <p14:creationId xmlns:p14="http://schemas.microsoft.com/office/powerpoint/2010/main" val="413355672"/>
      </p:ext>
    </p:extLst>
  </p:cSld>
  <p:clrMapOvr>
    <a:masterClrMapping/>
  </p:clrMapOvr>
  <p:transition>
    <p:cut thruBlk="1"/>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151</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0083" y="1628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C8EA28D7-298F-4F0D-9FEC-726503518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086" y="748203"/>
            <a:ext cx="7630590" cy="5496692"/>
          </a:xfrm>
          <a:prstGeom prst="rect">
            <a:avLst/>
          </a:prstGeom>
        </p:spPr>
      </p:pic>
    </p:spTree>
    <p:extLst>
      <p:ext uri="{BB962C8B-B14F-4D97-AF65-F5344CB8AC3E}">
        <p14:creationId xmlns:p14="http://schemas.microsoft.com/office/powerpoint/2010/main" val="4209389159"/>
      </p:ext>
    </p:extLst>
  </p:cSld>
  <p:clrMapOvr>
    <a:masterClrMapping/>
  </p:clrMapOvr>
  <p:transition>
    <p:cut thruBlk="1"/>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152</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0083" y="1628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B615302D-67FB-42C1-B4C9-BBB95D672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095" y="799475"/>
            <a:ext cx="6261534" cy="297052"/>
          </a:xfrm>
          <a:prstGeom prst="rect">
            <a:avLst/>
          </a:prstGeom>
        </p:spPr>
      </p:pic>
      <p:pic>
        <p:nvPicPr>
          <p:cNvPr id="6" name="图片 5">
            <a:extLst>
              <a:ext uri="{FF2B5EF4-FFF2-40B4-BE49-F238E27FC236}">
                <a16:creationId xmlns:a16="http://schemas.microsoft.com/office/drawing/2014/main" id="{20D4F9D5-C1A6-4517-91C8-D95FAF7D1D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95" y="1071627"/>
            <a:ext cx="6261534" cy="1627687"/>
          </a:xfrm>
          <a:prstGeom prst="rect">
            <a:avLst/>
          </a:prstGeom>
        </p:spPr>
      </p:pic>
      <p:pic>
        <p:nvPicPr>
          <p:cNvPr id="12" name="图片 11">
            <a:extLst>
              <a:ext uri="{FF2B5EF4-FFF2-40B4-BE49-F238E27FC236}">
                <a16:creationId xmlns:a16="http://schemas.microsoft.com/office/drawing/2014/main" id="{49EE7966-7C24-411F-BC0C-88A204C453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438" y="2698522"/>
            <a:ext cx="6261534" cy="3304484"/>
          </a:xfrm>
          <a:prstGeom prst="rect">
            <a:avLst/>
          </a:prstGeom>
        </p:spPr>
      </p:pic>
    </p:spTree>
    <p:extLst>
      <p:ext uri="{BB962C8B-B14F-4D97-AF65-F5344CB8AC3E}">
        <p14:creationId xmlns:p14="http://schemas.microsoft.com/office/powerpoint/2010/main" val="1778864642"/>
      </p:ext>
    </p:extLst>
  </p:cSld>
  <p:clrMapOvr>
    <a:masterClrMapping/>
  </p:clrMapOvr>
  <p:transition>
    <p:cut thruBlk="1"/>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a:extLst>
              <a:ext uri="{FF2B5EF4-FFF2-40B4-BE49-F238E27FC236}">
                <a16:creationId xmlns:a16="http://schemas.microsoft.com/office/drawing/2014/main" id="{0B0EB087-93FF-43BB-85E7-268EEF735498}"/>
              </a:ext>
            </a:extLst>
          </p:cNvPr>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9" name="灯片编号占位符 6">
            <a:extLst>
              <a:ext uri="{FF2B5EF4-FFF2-40B4-BE49-F238E27FC236}">
                <a16:creationId xmlns:a16="http://schemas.microsoft.com/office/drawing/2014/main" id="{2F9EF4B2-9E75-408F-AF2C-6DAB135233E5}"/>
              </a:ext>
            </a:extLst>
          </p:cNvPr>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153</a:t>
            </a:fld>
            <a:endParaRPr lang="en-US" altLang="zh-CN" dirty="0">
              <a:ea typeface="宋体" charset="-122"/>
            </a:endParaRPr>
          </a:p>
        </p:txBody>
      </p:sp>
      <p:pic>
        <p:nvPicPr>
          <p:cNvPr id="10" name="Picture 3">
            <a:extLst>
              <a:ext uri="{FF2B5EF4-FFF2-40B4-BE49-F238E27FC236}">
                <a16:creationId xmlns:a16="http://schemas.microsoft.com/office/drawing/2014/main" id="{B04D0CF5-5FD5-4CB2-98FD-657A2A70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DAA4587A-4E6E-4327-864E-ED92E8FAC4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小结</a:t>
            </a:r>
            <a:endParaRPr lang="zh-CN" altLang="en-US" sz="3200" b="1" dirty="0">
              <a:latin typeface="黑体" pitchFamily="2" charset="-122"/>
              <a:ea typeface="黑体" pitchFamily="2" charset="-122"/>
              <a:cs typeface="+mj-cs"/>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1DE9AD53-AC00-4B8D-A95D-EB02F5A587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0083" y="1628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1C281075-83BB-43A9-ADAF-568462700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507" y="800707"/>
            <a:ext cx="6171829" cy="5575772"/>
          </a:xfrm>
          <a:prstGeom prst="rect">
            <a:avLst/>
          </a:prstGeom>
        </p:spPr>
      </p:pic>
    </p:spTree>
    <p:extLst>
      <p:ext uri="{BB962C8B-B14F-4D97-AF65-F5344CB8AC3E}">
        <p14:creationId xmlns:p14="http://schemas.microsoft.com/office/powerpoint/2010/main" val="1199619605"/>
      </p:ext>
    </p:extLst>
  </p:cSld>
  <p:clrMapOvr>
    <a:masterClrMapping/>
  </p:clrMapOvr>
  <p:transition>
    <p:cut thruBlk="1"/>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1"/>
          <p:cNvSpPr>
            <a:spLocks noGrp="1"/>
          </p:cNvSpPr>
          <p:nvPr>
            <p:ph type="dt" sz="quarter" idx="10"/>
          </p:nvPr>
        </p:nvSpPr>
        <p:spPr>
          <a:noFill/>
        </p:spPr>
        <p:txBody>
          <a:bodyPr/>
          <a:lstStyle/>
          <a:p>
            <a:fld id="{BFCA484D-0B12-4758-ACF9-82A05E4F447D}" type="datetime10">
              <a:rPr lang="zh-CN" altLang="en-US" smtClean="0">
                <a:ea typeface="宋体" charset="-122"/>
              </a:rPr>
              <a:pPr/>
              <a:t>10:24</a:t>
            </a:fld>
            <a:endParaRPr lang="en-US" altLang="zh-CN">
              <a:ea typeface="宋体" charset="-122"/>
            </a:endParaRPr>
          </a:p>
        </p:txBody>
      </p:sp>
      <p:sp>
        <p:nvSpPr>
          <p:cNvPr id="84995" name="灯片编号占位符 3"/>
          <p:cNvSpPr>
            <a:spLocks noGrp="1"/>
          </p:cNvSpPr>
          <p:nvPr>
            <p:ph type="sldNum" sz="quarter" idx="12"/>
          </p:nvPr>
        </p:nvSpPr>
        <p:spPr>
          <a:noFill/>
        </p:spPr>
        <p:txBody>
          <a:bodyPr/>
          <a:lstStyle/>
          <a:p>
            <a:fld id="{1975ED18-3B15-482F-A246-11A601381B0B}" type="slidenum">
              <a:rPr lang="en-US" altLang="zh-CN" smtClean="0">
                <a:ea typeface="宋体" charset="-122"/>
              </a:rPr>
              <a:pPr/>
              <a:t>154</a:t>
            </a:fld>
            <a:endParaRPr lang="en-US" altLang="zh-CN">
              <a:ea typeface="宋体" charset="-122"/>
            </a:endParaRPr>
          </a:p>
        </p:txBody>
      </p:sp>
      <p:sp>
        <p:nvSpPr>
          <p:cNvPr id="992258" name="WordArt 2"/>
          <p:cNvSpPr>
            <a:spLocks noChangeArrowheads="1" noChangeShapeType="1" noTextEdit="1"/>
          </p:cNvSpPr>
          <p:nvPr/>
        </p:nvSpPr>
        <p:spPr bwMode="auto">
          <a:xfrm>
            <a:off x="2698750" y="2209800"/>
            <a:ext cx="4311650" cy="1524000"/>
          </a:xfrm>
          <a:prstGeom prst="rect">
            <a:avLst/>
          </a:prstGeom>
        </p:spPr>
        <p:txBody>
          <a:bodyPr wrap="none" fromWordArt="1">
            <a:prstTxWarp prst="textWave1">
              <a:avLst>
                <a:gd name="adj1" fmla="val 13005"/>
                <a:gd name="adj2" fmla="val 0"/>
              </a:avLst>
            </a:prstTxWarp>
          </a:bodyPr>
          <a:lstStyle/>
          <a:p>
            <a:pPr algn="ctr">
              <a:defRPr/>
            </a:pPr>
            <a:r>
              <a:rPr lang="zh-CN" altLang="en-US" sz="3600" b="1" i="1" kern="10" dirty="0">
                <a:ln w="9525" cap="sq">
                  <a:solidFill>
                    <a:srgbClr val="003300"/>
                  </a:solidFill>
                  <a:round/>
                  <a:headEnd type="none" w="sm" len="sm"/>
                  <a:tailEnd type="none" w="sm" len="sm"/>
                </a:ln>
                <a:solidFill>
                  <a:schemeClr val="hlink"/>
                </a:solidFill>
                <a:effectLst>
                  <a:outerShdw dist="53882" dir="2700000" algn="ctr" rotWithShape="0">
                    <a:srgbClr val="C0C0C0"/>
                  </a:outerShdw>
                </a:effectLst>
                <a:latin typeface="宋体"/>
                <a:ea typeface="宋体"/>
              </a:rPr>
              <a:t>请继续学习第</a:t>
            </a:r>
            <a:r>
              <a:rPr lang="en-US" altLang="zh-CN" sz="3600" b="1" i="1" kern="10" dirty="0">
                <a:ln w="9525" cap="sq">
                  <a:solidFill>
                    <a:srgbClr val="003300"/>
                  </a:solidFill>
                  <a:round/>
                  <a:headEnd type="none" w="sm" len="sm"/>
                  <a:tailEnd type="none" w="sm" len="sm"/>
                </a:ln>
                <a:solidFill>
                  <a:schemeClr val="hlink"/>
                </a:solidFill>
                <a:effectLst>
                  <a:outerShdw dist="53882" dir="2700000" algn="ctr" rotWithShape="0">
                    <a:srgbClr val="C0C0C0"/>
                  </a:outerShdw>
                </a:effectLst>
                <a:latin typeface="宋体"/>
                <a:ea typeface="宋体"/>
              </a:rPr>
              <a:t>4</a:t>
            </a:r>
            <a:r>
              <a:rPr lang="zh-CN" altLang="en-US" sz="3600" b="1" i="1" kern="10" dirty="0">
                <a:ln w="9525" cap="sq">
                  <a:solidFill>
                    <a:srgbClr val="003300"/>
                  </a:solidFill>
                  <a:round/>
                  <a:headEnd type="none" w="sm" len="sm"/>
                  <a:tailEnd type="none" w="sm" len="sm"/>
                </a:ln>
                <a:solidFill>
                  <a:schemeClr val="hlink"/>
                </a:solidFill>
                <a:effectLst>
                  <a:outerShdw dist="53882" dir="2700000" algn="ctr" rotWithShape="0">
                    <a:srgbClr val="C0C0C0"/>
                  </a:outerShdw>
                </a:effectLst>
                <a:latin typeface="宋体"/>
                <a:ea typeface="宋体"/>
              </a:rPr>
              <a:t>章</a:t>
            </a:r>
          </a:p>
        </p:txBody>
      </p:sp>
    </p:spTree>
  </p:cSld>
  <p:clrMapOvr>
    <a:masterClrMapping/>
  </p:clrMapOvr>
  <p:transition>
    <p:cut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xfrm>
            <a:off x="0" y="6381750"/>
            <a:ext cx="1981200" cy="476250"/>
          </a:xfrm>
          <a:noFill/>
        </p:spPr>
        <p:txBody>
          <a:bodyPr/>
          <a:lstStyle/>
          <a:p>
            <a:fld id="{8C384D8B-3628-4706-BC59-757E0D69E76A}" type="datetime10">
              <a:rPr lang="zh-CN" altLang="en-US" smtClean="0">
                <a:ea typeface="宋体" charset="-122"/>
              </a:rPr>
              <a:pPr/>
              <a:t>10:24</a:t>
            </a:fld>
            <a:endParaRPr lang="en-US" altLang="zh-CN" dirty="0">
              <a:ea typeface="宋体" charset="-122"/>
            </a:endParaRPr>
          </a:p>
        </p:txBody>
      </p:sp>
      <p:sp>
        <p:nvSpPr>
          <p:cNvPr id="24579" name="灯片编号占位符 5"/>
          <p:cNvSpPr>
            <a:spLocks noGrp="1"/>
          </p:cNvSpPr>
          <p:nvPr>
            <p:ph type="sldNum" sz="quarter" idx="12"/>
          </p:nvPr>
        </p:nvSpPr>
        <p:spPr>
          <a:xfrm>
            <a:off x="7162800" y="6346932"/>
            <a:ext cx="1981200" cy="476250"/>
          </a:xfrm>
          <a:noFill/>
        </p:spPr>
        <p:txBody>
          <a:bodyPr/>
          <a:lstStyle/>
          <a:p>
            <a:fld id="{17A078ED-8166-4C7F-A60C-EF22CB0D6934}" type="slidenum">
              <a:rPr lang="en-US" altLang="zh-CN" smtClean="0">
                <a:ea typeface="宋体" charset="-122"/>
              </a:rPr>
              <a:pPr/>
              <a:t>16</a:t>
            </a:fld>
            <a:endParaRPr lang="en-US" altLang="zh-CN" dirty="0">
              <a:ea typeface="宋体" charset="-122"/>
            </a:endParaRPr>
          </a:p>
        </p:txBody>
      </p:sp>
      <p:sp>
        <p:nvSpPr>
          <p:cNvPr id="24581" name="Rectangle 3"/>
          <p:cNvSpPr>
            <a:spLocks noGrp="1" noChangeArrowheads="1"/>
          </p:cNvSpPr>
          <p:nvPr>
            <p:ph type="body" idx="1"/>
          </p:nvPr>
        </p:nvSpPr>
        <p:spPr>
          <a:xfrm>
            <a:off x="3158207" y="1556792"/>
            <a:ext cx="3502025" cy="3455987"/>
          </a:xfrm>
        </p:spPr>
        <p:txBody>
          <a:bodyPr/>
          <a:lstStyle/>
          <a:p>
            <a:pPr marL="0" indent="0" eaLnBrk="1" hangingPunct="1">
              <a:buNone/>
            </a:pPr>
            <a:r>
              <a:rPr lang="en-US" altLang="zh-CN" sz="2800" b="1" dirty="0">
                <a:solidFill>
                  <a:srgbClr val="FF0000"/>
                </a:solidFill>
              </a:rPr>
              <a:t>1</a:t>
            </a:r>
            <a:r>
              <a:rPr lang="zh-CN" altLang="en-US" sz="2800" b="1" dirty="0">
                <a:solidFill>
                  <a:srgbClr val="FF0000"/>
                </a:solidFill>
              </a:rPr>
              <a:t>、寄存器寻址</a:t>
            </a:r>
          </a:p>
          <a:p>
            <a:pPr marL="0" indent="0" eaLnBrk="1" hangingPunct="1">
              <a:buNone/>
            </a:pPr>
            <a:r>
              <a:rPr lang="en-US" altLang="zh-CN" sz="2800" b="1" dirty="0">
                <a:solidFill>
                  <a:srgbClr val="FF0000"/>
                </a:solidFill>
              </a:rPr>
              <a:t>2</a:t>
            </a:r>
            <a:r>
              <a:rPr lang="zh-CN" altLang="en-US" sz="2800" b="1" dirty="0">
                <a:solidFill>
                  <a:srgbClr val="FF0000"/>
                </a:solidFill>
              </a:rPr>
              <a:t>、直接寻址</a:t>
            </a:r>
          </a:p>
          <a:p>
            <a:pPr marL="0" indent="0" eaLnBrk="1" hangingPunct="1">
              <a:buNone/>
            </a:pPr>
            <a:r>
              <a:rPr lang="en-US" altLang="zh-CN" sz="2800" b="1" dirty="0">
                <a:solidFill>
                  <a:srgbClr val="FF0000"/>
                </a:solidFill>
              </a:rPr>
              <a:t>3</a:t>
            </a:r>
            <a:r>
              <a:rPr lang="zh-CN" altLang="en-US" sz="2800" b="1" dirty="0">
                <a:solidFill>
                  <a:srgbClr val="FF0000"/>
                </a:solidFill>
              </a:rPr>
              <a:t>、立即数寻址</a:t>
            </a:r>
          </a:p>
          <a:p>
            <a:pPr marL="0" indent="0" eaLnBrk="1" hangingPunct="1">
              <a:buNone/>
            </a:pPr>
            <a:r>
              <a:rPr lang="en-US" altLang="zh-CN" sz="2800" b="1" dirty="0">
                <a:solidFill>
                  <a:srgbClr val="FF0000"/>
                </a:solidFill>
              </a:rPr>
              <a:t>4</a:t>
            </a:r>
            <a:r>
              <a:rPr lang="zh-CN" altLang="en-US" sz="2800" b="1" dirty="0">
                <a:solidFill>
                  <a:srgbClr val="FF0000"/>
                </a:solidFill>
              </a:rPr>
              <a:t>、寄存器间接寻址 </a:t>
            </a:r>
          </a:p>
          <a:p>
            <a:pPr marL="0" indent="0" eaLnBrk="1" hangingPunct="1">
              <a:buNone/>
            </a:pPr>
            <a:r>
              <a:rPr lang="en-US" altLang="zh-CN" sz="2800" b="1" dirty="0">
                <a:solidFill>
                  <a:srgbClr val="FF0000"/>
                </a:solidFill>
              </a:rPr>
              <a:t>5</a:t>
            </a:r>
            <a:r>
              <a:rPr lang="zh-CN" altLang="en-US" sz="2800" b="1" dirty="0">
                <a:solidFill>
                  <a:srgbClr val="FF0000"/>
                </a:solidFill>
              </a:rPr>
              <a:t>、变址寻址</a:t>
            </a:r>
          </a:p>
          <a:p>
            <a:pPr marL="0" indent="0" eaLnBrk="1" hangingPunct="1">
              <a:buNone/>
            </a:pPr>
            <a:r>
              <a:rPr lang="en-US" altLang="zh-CN" sz="2800" b="1" dirty="0">
                <a:solidFill>
                  <a:srgbClr val="FF0000"/>
                </a:solidFill>
              </a:rPr>
              <a:t>6</a:t>
            </a:r>
            <a:r>
              <a:rPr lang="zh-CN" altLang="en-US" sz="2800" b="1" dirty="0">
                <a:solidFill>
                  <a:srgbClr val="FF0000"/>
                </a:solidFill>
              </a:rPr>
              <a:t>、相对寻址 </a:t>
            </a:r>
          </a:p>
          <a:p>
            <a:pPr marL="0" indent="0" eaLnBrk="1" hangingPunct="1">
              <a:buNone/>
            </a:pPr>
            <a:r>
              <a:rPr lang="en-US" altLang="zh-CN" sz="2800" b="1" dirty="0">
                <a:solidFill>
                  <a:srgbClr val="FF0000"/>
                </a:solidFill>
              </a:rPr>
              <a:t>7</a:t>
            </a:r>
            <a:r>
              <a:rPr lang="zh-CN" altLang="en-US" sz="2800" b="1" dirty="0">
                <a:solidFill>
                  <a:srgbClr val="FF0000"/>
                </a:solidFill>
              </a:rPr>
              <a:t>、位寻址</a:t>
            </a:r>
          </a:p>
        </p:txBody>
      </p:sp>
      <p:pic>
        <p:nvPicPr>
          <p:cNvPr id="5" name="Picture 2" descr="c:\documents and settings\ibm\application data\360se6\User Data\temp\01300000323145123029807175635_s.jpg">
            <a:extLst>
              <a:ext uri="{FF2B5EF4-FFF2-40B4-BE49-F238E27FC236}">
                <a16:creationId xmlns:a16="http://schemas.microsoft.com/office/drawing/2014/main" id="{668FA4F4-AD36-4486-A56C-6FFA9BDD33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32407EDE-00BC-4A82-B242-99A3DEA05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35E6267-4B69-44B7-88FB-724A04E60110}"/>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sp>
        <p:nvSpPr>
          <p:cNvPr id="8" name="矩形 7">
            <a:extLst>
              <a:ext uri="{FF2B5EF4-FFF2-40B4-BE49-F238E27FC236}">
                <a16:creationId xmlns:a16="http://schemas.microsoft.com/office/drawing/2014/main" id="{C229658C-F584-4733-95B8-E7FD0FCC1AD8}"/>
              </a:ext>
            </a:extLst>
          </p:cNvPr>
          <p:cNvSpPr/>
          <p:nvPr/>
        </p:nvSpPr>
        <p:spPr>
          <a:xfrm>
            <a:off x="925957" y="2889160"/>
            <a:ext cx="1845841" cy="1200329"/>
          </a:xfrm>
          <a:prstGeom prst="rect">
            <a:avLst/>
          </a:prstGeom>
        </p:spPr>
        <p:txBody>
          <a:bodyPr wrap="square">
            <a:spAutoFit/>
          </a:bodyPr>
          <a:lstStyle/>
          <a:p>
            <a:r>
              <a:rPr lang="en-US" altLang="zh-CN" sz="2400" b="1" dirty="0">
                <a:solidFill>
                  <a:srgbClr val="3333FF"/>
                </a:solidFill>
                <a:latin typeface="创艺简黑体" pitchFamily="2" charset="-122"/>
                <a:ea typeface="创艺简黑体" pitchFamily="2" charset="-122"/>
              </a:rPr>
              <a:t>89C51/S51</a:t>
            </a:r>
            <a:r>
              <a:rPr lang="zh-CN" altLang="en-US" sz="2400" b="1" dirty="0">
                <a:solidFill>
                  <a:srgbClr val="3333FF"/>
                </a:solidFill>
                <a:latin typeface="创艺简黑体" pitchFamily="2" charset="-122"/>
                <a:ea typeface="创艺简黑体" pitchFamily="2" charset="-122"/>
              </a:rPr>
              <a:t>的指令寻址方式</a:t>
            </a:r>
            <a:endParaRPr lang="zh-CN" altLang="en-US" sz="2400" dirty="0">
              <a:solidFill>
                <a:srgbClr val="3333FF"/>
              </a:solidFill>
            </a:endParaRPr>
          </a:p>
        </p:txBody>
      </p:sp>
      <p:sp>
        <p:nvSpPr>
          <p:cNvPr id="9" name="AutoShape 5">
            <a:extLst>
              <a:ext uri="{FF2B5EF4-FFF2-40B4-BE49-F238E27FC236}">
                <a16:creationId xmlns:a16="http://schemas.microsoft.com/office/drawing/2014/main" id="{087B64D1-551C-4A10-808E-881FB4DCC790}"/>
              </a:ext>
            </a:extLst>
          </p:cNvPr>
          <p:cNvSpPr/>
          <p:nvPr/>
        </p:nvSpPr>
        <p:spPr>
          <a:xfrm>
            <a:off x="2771799" y="1916831"/>
            <a:ext cx="216025" cy="3095947"/>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1" name="Rectangle 3">
            <a:extLst>
              <a:ext uri="{FF2B5EF4-FFF2-40B4-BE49-F238E27FC236}">
                <a16:creationId xmlns:a16="http://schemas.microsoft.com/office/drawing/2014/main" id="{9EAE7957-A911-494F-9BEC-D0E5E4F70D1E}"/>
              </a:ext>
            </a:extLst>
          </p:cNvPr>
          <p:cNvSpPr txBox="1">
            <a:spLocks noChangeArrowheads="1"/>
          </p:cNvSpPr>
          <p:nvPr/>
        </p:nvSpPr>
        <p:spPr bwMode="auto">
          <a:xfrm>
            <a:off x="966810" y="5400332"/>
            <a:ext cx="7704856" cy="1071890"/>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1800" b="1" kern="0" dirty="0">
                <a:solidFill>
                  <a:srgbClr val="FF0000"/>
                </a:solidFill>
              </a:rPr>
              <a:t>说明：</a:t>
            </a:r>
            <a:r>
              <a:rPr lang="en-US" altLang="zh-CN" sz="1800" b="1" kern="0" dirty="0">
                <a:solidFill>
                  <a:srgbClr val="FF0000"/>
                </a:solidFill>
              </a:rPr>
              <a:t>1</a:t>
            </a:r>
            <a:r>
              <a:rPr lang="zh-CN" altLang="en-US" sz="1800" b="1" kern="0" dirty="0">
                <a:solidFill>
                  <a:srgbClr val="FF0000"/>
                </a:solidFill>
              </a:rPr>
              <a:t>、</a:t>
            </a:r>
            <a:r>
              <a:rPr lang="zh-CN" altLang="en-US" sz="1800" b="1" kern="0" dirty="0"/>
              <a:t>常说的寻址方式，一般是指源操作数的寻址方式</a:t>
            </a:r>
            <a:endParaRPr lang="en-US" altLang="zh-CN" sz="1800" b="1" kern="0" dirty="0"/>
          </a:p>
          <a:p>
            <a:pPr marL="0" indent="0" eaLnBrk="1" hangingPunct="1">
              <a:lnSpc>
                <a:spcPct val="90000"/>
              </a:lnSpc>
              <a:buNone/>
            </a:pPr>
            <a:endParaRPr lang="en-US" altLang="zh-CN" sz="1800" b="1" kern="0" dirty="0"/>
          </a:p>
          <a:p>
            <a:pPr marL="0" indent="0" eaLnBrk="1" hangingPunct="1">
              <a:lnSpc>
                <a:spcPct val="90000"/>
              </a:lnSpc>
              <a:buNone/>
            </a:pPr>
            <a:r>
              <a:rPr lang="en-US" altLang="zh-CN" sz="1800" b="1" kern="0" dirty="0"/>
              <a:t>         </a:t>
            </a:r>
            <a:r>
              <a:rPr lang="en-US" altLang="zh-CN" sz="1800" b="1" kern="0" dirty="0">
                <a:solidFill>
                  <a:srgbClr val="FF0000"/>
                </a:solidFill>
              </a:rPr>
              <a:t>2</a:t>
            </a:r>
            <a:r>
              <a:rPr lang="zh-CN" altLang="en-US" sz="1800" b="1" kern="0" dirty="0">
                <a:solidFill>
                  <a:srgbClr val="FF0000"/>
                </a:solidFill>
              </a:rPr>
              <a:t>、</a:t>
            </a:r>
            <a:r>
              <a:rPr lang="zh-CN" altLang="en-US" sz="1800" b="1" kern="0" dirty="0"/>
              <a:t>寻址的复杂程度决定了计算机功能的强弱</a:t>
            </a:r>
          </a:p>
        </p:txBody>
      </p:sp>
    </p:spTree>
    <p:extLst>
      <p:ext uri="{BB962C8B-B14F-4D97-AF65-F5344CB8AC3E}">
        <p14:creationId xmlns:p14="http://schemas.microsoft.com/office/powerpoint/2010/main" val="2011720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xfrm>
            <a:off x="0" y="6359340"/>
            <a:ext cx="1981200" cy="476250"/>
          </a:xfrm>
          <a:noFill/>
        </p:spPr>
        <p:txBody>
          <a:bodyPr/>
          <a:lstStyle/>
          <a:p>
            <a:fld id="{4448F184-D780-4CFB-AE7B-EBCFD96D376B}" type="datetime10">
              <a:rPr lang="zh-CN" altLang="en-US" smtClean="0">
                <a:ea typeface="宋体" charset="-122"/>
              </a:rPr>
              <a:pPr/>
              <a:t>10:24</a:t>
            </a:fld>
            <a:endParaRPr lang="en-US" altLang="zh-CN">
              <a:ea typeface="宋体" charset="-122"/>
            </a:endParaRPr>
          </a:p>
        </p:txBody>
      </p:sp>
      <p:sp>
        <p:nvSpPr>
          <p:cNvPr id="25603" name="灯片编号占位符 5"/>
          <p:cNvSpPr>
            <a:spLocks noGrp="1"/>
          </p:cNvSpPr>
          <p:nvPr>
            <p:ph type="sldNum" sz="quarter" idx="12"/>
          </p:nvPr>
        </p:nvSpPr>
        <p:spPr>
          <a:xfrm>
            <a:off x="7162800" y="6359340"/>
            <a:ext cx="1981200" cy="476250"/>
          </a:xfrm>
          <a:noFill/>
        </p:spPr>
        <p:txBody>
          <a:bodyPr/>
          <a:lstStyle/>
          <a:p>
            <a:fld id="{9DA51679-2562-4B9E-81DF-462FEF690CBA}" type="slidenum">
              <a:rPr lang="en-US" altLang="zh-CN" smtClean="0">
                <a:ea typeface="宋体" charset="-122"/>
              </a:rPr>
              <a:pPr/>
              <a:t>17</a:t>
            </a:fld>
            <a:endParaRPr lang="en-US" altLang="zh-CN">
              <a:ea typeface="宋体" charset="-122"/>
            </a:endParaRPr>
          </a:p>
        </p:txBody>
      </p:sp>
      <p:sp>
        <p:nvSpPr>
          <p:cNvPr id="25604" name="Rectangle 2"/>
          <p:cNvSpPr>
            <a:spLocks noGrp="1" noChangeArrowheads="1"/>
          </p:cNvSpPr>
          <p:nvPr>
            <p:ph type="title"/>
          </p:nvPr>
        </p:nvSpPr>
        <p:spPr>
          <a:xfrm>
            <a:off x="41406" y="764696"/>
            <a:ext cx="2298346" cy="469682"/>
          </a:xfrm>
        </p:spPr>
        <p:txBody>
          <a:bodyPr/>
          <a:lstStyle/>
          <a:p>
            <a:pPr eaLnBrk="1" hangingPunct="1"/>
            <a:r>
              <a:rPr lang="en-US" altLang="zh-CN" sz="2400" b="1" dirty="0">
                <a:solidFill>
                  <a:srgbClr val="FF0000"/>
                </a:solidFill>
              </a:rPr>
              <a:t>1</a:t>
            </a:r>
            <a:r>
              <a:rPr lang="zh-CN" altLang="en-US" sz="2400" b="1" dirty="0">
                <a:solidFill>
                  <a:srgbClr val="FF0000"/>
                </a:solidFill>
              </a:rPr>
              <a:t>、寄存器寻址</a:t>
            </a:r>
          </a:p>
        </p:txBody>
      </p:sp>
      <p:sp>
        <p:nvSpPr>
          <p:cNvPr id="25605" name="Rectangle 3"/>
          <p:cNvSpPr>
            <a:spLocks noGrp="1" noChangeArrowheads="1"/>
          </p:cNvSpPr>
          <p:nvPr>
            <p:ph type="body" idx="1"/>
          </p:nvPr>
        </p:nvSpPr>
        <p:spPr>
          <a:xfrm>
            <a:off x="1763688" y="2673770"/>
            <a:ext cx="5813648" cy="535579"/>
          </a:xfrm>
        </p:spPr>
        <p:txBody>
          <a:bodyPr/>
          <a:lstStyle/>
          <a:p>
            <a:pPr eaLnBrk="1" hangingPunct="1">
              <a:buNone/>
            </a:pPr>
            <a:r>
              <a:rPr lang="zh-CN" altLang="en-US" sz="2000" b="1" dirty="0">
                <a:solidFill>
                  <a:srgbClr val="3333FF"/>
                </a:solidFill>
              </a:rPr>
              <a:t>操作码 </a:t>
            </a:r>
            <a:r>
              <a:rPr lang="zh-CN" altLang="en-US" sz="2000" b="1" dirty="0">
                <a:solidFill>
                  <a:srgbClr val="FF0000"/>
                </a:solidFill>
              </a:rPr>
              <a:t>   </a:t>
            </a:r>
            <a:r>
              <a:rPr lang="en-US" altLang="zh-CN" sz="2000" b="1" dirty="0"/>
              <a:t>[</a:t>
            </a:r>
            <a:r>
              <a:rPr lang="zh-CN" altLang="en-US" sz="2000" b="1" dirty="0"/>
              <a:t>目的操作数</a:t>
            </a:r>
            <a:r>
              <a:rPr lang="en-US" altLang="zh-CN" sz="2000" b="1" dirty="0"/>
              <a:t>]</a:t>
            </a:r>
            <a:r>
              <a:rPr lang="en-US" altLang="zh-CN" sz="2000" b="1" dirty="0">
                <a:solidFill>
                  <a:srgbClr val="FF0000"/>
                </a:solidFill>
              </a:rPr>
              <a:t>[</a:t>
            </a:r>
            <a:r>
              <a:rPr lang="zh-CN" altLang="en-US" sz="2000" b="1" dirty="0">
                <a:solidFill>
                  <a:srgbClr val="FF0000"/>
                </a:solidFill>
              </a:rPr>
              <a:t>，源操作数</a:t>
            </a:r>
            <a:r>
              <a:rPr lang="en-US" altLang="zh-CN" sz="2000" b="1" dirty="0">
                <a:solidFill>
                  <a:srgbClr val="FF0000"/>
                </a:solidFill>
              </a:rPr>
              <a:t>]</a:t>
            </a:r>
            <a:r>
              <a:rPr lang="en-US" altLang="zh-CN" sz="2000" b="1" dirty="0">
                <a:solidFill>
                  <a:srgbClr val="3333FF"/>
                </a:solidFill>
              </a:rPr>
              <a:t>[</a:t>
            </a:r>
            <a:r>
              <a:rPr lang="zh-CN" altLang="en-US" sz="2000" b="1" dirty="0">
                <a:solidFill>
                  <a:srgbClr val="3333FF"/>
                </a:solidFill>
              </a:rPr>
              <a:t>；注释</a:t>
            </a:r>
            <a:r>
              <a:rPr lang="en-US" altLang="zh-CN" sz="2000" b="1" dirty="0">
                <a:solidFill>
                  <a:srgbClr val="3333FF"/>
                </a:solidFill>
              </a:rPr>
              <a:t>]</a:t>
            </a:r>
          </a:p>
        </p:txBody>
      </p:sp>
      <p:pic>
        <p:nvPicPr>
          <p:cNvPr id="6" name="Picture 2" descr="c:\documents and settings\ibm\application data\360se6\User Data\temp\01300000323145123029807175635_s.jpg">
            <a:extLst>
              <a:ext uri="{FF2B5EF4-FFF2-40B4-BE49-F238E27FC236}">
                <a16:creationId xmlns:a16="http://schemas.microsoft.com/office/drawing/2014/main" id="{EE8748F3-4106-47D4-8B8D-28839397CC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6688" y="13451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C7F42F4E-A172-4945-826B-C9B2F3339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a:extLst>
              <a:ext uri="{FF2B5EF4-FFF2-40B4-BE49-F238E27FC236}">
                <a16:creationId xmlns:a16="http://schemas.microsoft.com/office/drawing/2014/main" id="{510CE69F-8921-426D-BABE-FF3F5019A67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sp>
        <p:nvSpPr>
          <p:cNvPr id="9" name="Rectangle 3">
            <a:extLst>
              <a:ext uri="{FF2B5EF4-FFF2-40B4-BE49-F238E27FC236}">
                <a16:creationId xmlns:a16="http://schemas.microsoft.com/office/drawing/2014/main" id="{C63F585E-6A89-4707-85EF-67D80CBDC2A9}"/>
              </a:ext>
            </a:extLst>
          </p:cNvPr>
          <p:cNvSpPr txBox="1">
            <a:spLocks noChangeArrowheads="1"/>
          </p:cNvSpPr>
          <p:nvPr/>
        </p:nvSpPr>
        <p:spPr bwMode="auto">
          <a:xfrm>
            <a:off x="497279" y="1541222"/>
            <a:ext cx="7848871" cy="825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None/>
            </a:pPr>
            <a:r>
              <a:rPr lang="zh-CN" altLang="en-US" sz="2000" b="1" kern="0" dirty="0"/>
              <a:t>      指令指定通用工作寄存器组</a:t>
            </a:r>
            <a:r>
              <a:rPr lang="en-US" altLang="zh-CN" sz="2000" b="1" kern="0" dirty="0"/>
              <a:t>R0</a:t>
            </a:r>
            <a:r>
              <a:rPr lang="zh-CN" altLang="en-US" sz="2000" b="1" kern="0" dirty="0"/>
              <a:t>～</a:t>
            </a:r>
            <a:r>
              <a:rPr lang="en-US" altLang="zh-CN" sz="2000" b="1" kern="0" dirty="0"/>
              <a:t>R7</a:t>
            </a:r>
            <a:r>
              <a:rPr lang="zh-CN" altLang="en-US" sz="2000" b="1" kern="0" dirty="0"/>
              <a:t>中的某一个，或其他寄存器</a:t>
            </a:r>
            <a:r>
              <a:rPr lang="en-US" altLang="zh-CN" sz="2000" b="1" kern="0" dirty="0"/>
              <a:t>(</a:t>
            </a:r>
            <a:r>
              <a:rPr lang="zh-CN" altLang="en-US" sz="2000" b="1" kern="0" dirty="0"/>
              <a:t>例如：</a:t>
            </a:r>
            <a:r>
              <a:rPr lang="en-US" altLang="zh-CN" sz="2000" b="1" kern="0" dirty="0"/>
              <a:t>A,B,DPTR</a:t>
            </a:r>
            <a:r>
              <a:rPr lang="zh-CN" altLang="en-US" sz="2000" b="1" kern="0" dirty="0"/>
              <a:t>等</a:t>
            </a:r>
            <a:r>
              <a:rPr lang="en-US" altLang="zh-CN" sz="2000" b="1" kern="0" dirty="0"/>
              <a:t>)</a:t>
            </a:r>
            <a:r>
              <a:rPr lang="zh-CN" altLang="en-US" sz="2000" b="1" kern="0" dirty="0"/>
              <a:t>中，的内容作为操作数。</a:t>
            </a:r>
            <a:endParaRPr lang="en-US" altLang="zh-CN" sz="2000" b="1" kern="0" dirty="0">
              <a:solidFill>
                <a:srgbClr val="0000FF"/>
              </a:solidFill>
            </a:endParaRPr>
          </a:p>
        </p:txBody>
      </p:sp>
      <p:sp>
        <p:nvSpPr>
          <p:cNvPr id="10" name="Rectangle 3">
            <a:extLst>
              <a:ext uri="{FF2B5EF4-FFF2-40B4-BE49-F238E27FC236}">
                <a16:creationId xmlns:a16="http://schemas.microsoft.com/office/drawing/2014/main" id="{6A1785FB-26A7-40D9-ACF4-776E5140F999}"/>
              </a:ext>
            </a:extLst>
          </p:cNvPr>
          <p:cNvSpPr txBox="1">
            <a:spLocks noChangeArrowheads="1"/>
          </p:cNvSpPr>
          <p:nvPr/>
        </p:nvSpPr>
        <p:spPr bwMode="auto">
          <a:xfrm>
            <a:off x="1043607" y="3298163"/>
            <a:ext cx="6119193" cy="1427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zh-CN" altLang="en-US" sz="2000" b="1" kern="0" dirty="0">
                <a:solidFill>
                  <a:srgbClr val="0000FF"/>
                </a:solidFill>
              </a:rPr>
              <a:t>例如： </a:t>
            </a:r>
            <a:r>
              <a:rPr lang="en-US" altLang="zh-CN" sz="2000" b="1" kern="0" dirty="0">
                <a:solidFill>
                  <a:srgbClr val="0000FF"/>
                </a:solidFill>
              </a:rPr>
              <a:t>MOV    </a:t>
            </a:r>
            <a:r>
              <a:rPr lang="en-US" altLang="zh-CN" sz="2000" b="1" kern="0" dirty="0"/>
              <a:t>A</a:t>
            </a:r>
            <a:r>
              <a:rPr lang="zh-CN" altLang="en-US" sz="2000" b="1" kern="0" dirty="0">
                <a:solidFill>
                  <a:srgbClr val="0000FF"/>
                </a:solidFill>
              </a:rPr>
              <a:t>，</a:t>
            </a:r>
            <a:r>
              <a:rPr lang="en-US" altLang="zh-CN" sz="2000" b="1" kern="0" dirty="0">
                <a:solidFill>
                  <a:srgbClr val="FF0000"/>
                </a:solidFill>
              </a:rPr>
              <a:t>R0</a:t>
            </a:r>
            <a:r>
              <a:rPr lang="en-US" altLang="zh-CN" sz="2000" b="1" kern="0" dirty="0">
                <a:solidFill>
                  <a:srgbClr val="0000FF"/>
                </a:solidFill>
              </a:rPr>
              <a:t>        </a:t>
            </a:r>
            <a:r>
              <a:rPr lang="zh-CN" altLang="en-US" sz="2000" b="1" kern="0" dirty="0">
                <a:solidFill>
                  <a:srgbClr val="0000FF"/>
                </a:solidFill>
              </a:rPr>
              <a:t>；</a:t>
            </a:r>
            <a:r>
              <a:rPr lang="en-US" altLang="zh-CN" sz="2000" b="1" kern="0" dirty="0">
                <a:solidFill>
                  <a:srgbClr val="0000FF"/>
                </a:solidFill>
              </a:rPr>
              <a:t>(R0)→A</a:t>
            </a:r>
          </a:p>
          <a:p>
            <a:pPr eaLnBrk="1" hangingPunct="1">
              <a:buFont typeface="Wingdings" pitchFamily="2" charset="2"/>
              <a:buNone/>
            </a:pPr>
            <a:r>
              <a:rPr lang="en-US" altLang="zh-CN" sz="2000" b="1" kern="0" dirty="0">
                <a:solidFill>
                  <a:srgbClr val="0000FF"/>
                </a:solidFill>
              </a:rPr>
              <a:t>          MOV   </a:t>
            </a:r>
            <a:r>
              <a:rPr lang="en-US" altLang="zh-CN" sz="2000" b="1" kern="0" dirty="0"/>
              <a:t>P1</a:t>
            </a:r>
            <a:r>
              <a:rPr lang="zh-CN" altLang="en-US" sz="2000" b="1" kern="0" dirty="0">
                <a:solidFill>
                  <a:srgbClr val="0000FF"/>
                </a:solidFill>
              </a:rPr>
              <a:t>，</a:t>
            </a:r>
            <a:r>
              <a:rPr lang="en-US" altLang="zh-CN" sz="2000" b="1" kern="0" dirty="0">
                <a:solidFill>
                  <a:srgbClr val="FF0000"/>
                </a:solidFill>
              </a:rPr>
              <a:t>A </a:t>
            </a:r>
            <a:r>
              <a:rPr lang="en-US" altLang="zh-CN" sz="2000" b="1" kern="0" dirty="0">
                <a:solidFill>
                  <a:srgbClr val="0000FF"/>
                </a:solidFill>
              </a:rPr>
              <a:t>       </a:t>
            </a:r>
            <a:r>
              <a:rPr lang="zh-CN" altLang="en-US" sz="2000" b="1" kern="0" dirty="0">
                <a:solidFill>
                  <a:srgbClr val="0000FF"/>
                </a:solidFill>
              </a:rPr>
              <a:t>；</a:t>
            </a:r>
            <a:r>
              <a:rPr lang="en-US" altLang="zh-CN" sz="2000" b="1" kern="0" dirty="0">
                <a:solidFill>
                  <a:srgbClr val="0000FF"/>
                </a:solidFill>
              </a:rPr>
              <a:t>(A)→P1</a:t>
            </a:r>
            <a:r>
              <a:rPr lang="zh-CN" altLang="zh-CN" sz="2000" b="1" kern="0" dirty="0">
                <a:solidFill>
                  <a:srgbClr val="0000FF"/>
                </a:solidFill>
              </a:rPr>
              <a:t>口</a:t>
            </a:r>
            <a:endParaRPr lang="zh-CN" altLang="en-US" sz="2000" b="1" kern="0" dirty="0">
              <a:solidFill>
                <a:srgbClr val="0000FF"/>
              </a:solidFill>
            </a:endParaRPr>
          </a:p>
          <a:p>
            <a:pPr eaLnBrk="1" hangingPunct="1">
              <a:buNone/>
            </a:pPr>
            <a:r>
              <a:rPr lang="zh-CN" altLang="en-US" sz="2000" b="1" kern="0" dirty="0">
                <a:solidFill>
                  <a:srgbClr val="0000FF"/>
                </a:solidFill>
              </a:rPr>
              <a:t>          </a:t>
            </a:r>
            <a:r>
              <a:rPr lang="en-US" altLang="zh-CN" sz="2000" b="1" kern="0" dirty="0">
                <a:solidFill>
                  <a:srgbClr val="0000FF"/>
                </a:solidFill>
              </a:rPr>
              <a:t>ADD    </a:t>
            </a:r>
            <a:r>
              <a:rPr lang="en-US" altLang="zh-CN" sz="2000" b="1" kern="0" dirty="0"/>
              <a:t>A</a:t>
            </a:r>
            <a:r>
              <a:rPr lang="zh-CN" altLang="en-US" sz="2000" b="1" kern="0" dirty="0">
                <a:solidFill>
                  <a:srgbClr val="0000FF"/>
                </a:solidFill>
              </a:rPr>
              <a:t>，</a:t>
            </a:r>
            <a:r>
              <a:rPr lang="en-US" altLang="zh-CN" sz="2000" b="1" kern="0" dirty="0">
                <a:solidFill>
                  <a:srgbClr val="FF0000"/>
                </a:solidFill>
              </a:rPr>
              <a:t>R0</a:t>
            </a:r>
            <a:r>
              <a:rPr lang="en-US" altLang="zh-CN" sz="2000" b="1" kern="0" dirty="0">
                <a:solidFill>
                  <a:srgbClr val="0000FF"/>
                </a:solidFill>
              </a:rPr>
              <a:t>        </a:t>
            </a:r>
            <a:r>
              <a:rPr lang="zh-CN" altLang="en-US" sz="2000" b="1" kern="0" dirty="0">
                <a:solidFill>
                  <a:srgbClr val="0000FF"/>
                </a:solidFill>
              </a:rPr>
              <a:t>；</a:t>
            </a:r>
            <a:r>
              <a:rPr lang="en-US" altLang="zh-CN" sz="2000" b="1" kern="0" dirty="0">
                <a:solidFill>
                  <a:srgbClr val="0000FF"/>
                </a:solidFill>
              </a:rPr>
              <a:t>(A)+(R0)→A</a:t>
            </a:r>
            <a:br>
              <a:rPr lang="en-US" altLang="zh-CN" sz="2000" b="1" kern="0" dirty="0">
                <a:solidFill>
                  <a:srgbClr val="0000FF"/>
                </a:solidFill>
              </a:rPr>
            </a:br>
            <a:r>
              <a:rPr lang="en-US" altLang="zh-CN" sz="2000" b="1" kern="0" dirty="0">
                <a:solidFill>
                  <a:srgbClr val="0000FF"/>
                </a:solidFill>
              </a:rPr>
              <a:t>     INC     </a:t>
            </a:r>
            <a:r>
              <a:rPr lang="en-US" altLang="zh-CN" sz="2000" b="1" kern="0" dirty="0">
                <a:solidFill>
                  <a:srgbClr val="FF0000"/>
                </a:solidFill>
              </a:rPr>
              <a:t>R2</a:t>
            </a:r>
            <a:r>
              <a:rPr lang="en-US" altLang="zh-CN" sz="2000" b="1" kern="0" dirty="0">
                <a:solidFill>
                  <a:srgbClr val="0000FF"/>
                </a:solidFill>
              </a:rPr>
              <a:t>              </a:t>
            </a:r>
            <a:r>
              <a:rPr lang="zh-CN" altLang="en-US" sz="2000" b="1" kern="0" dirty="0">
                <a:solidFill>
                  <a:srgbClr val="0000FF"/>
                </a:solidFill>
              </a:rPr>
              <a:t>；</a:t>
            </a:r>
            <a:r>
              <a:rPr lang="en-US" altLang="zh-CN" sz="2000" b="1" kern="0" dirty="0">
                <a:solidFill>
                  <a:srgbClr val="0000FF"/>
                </a:solidFill>
              </a:rPr>
              <a:t>(R2)+1→R2</a:t>
            </a:r>
            <a:br>
              <a:rPr lang="en-US" altLang="zh-CN" sz="2000" b="1" kern="0" dirty="0">
                <a:solidFill>
                  <a:srgbClr val="0000FF"/>
                </a:solidFill>
              </a:rPr>
            </a:br>
            <a:endParaRPr lang="en-US" altLang="zh-CN" sz="2000" b="1" kern="0" dirty="0">
              <a:solidFill>
                <a:srgbClr val="0000FF"/>
              </a:solidFill>
            </a:endParaRPr>
          </a:p>
        </p:txBody>
      </p:sp>
      <p:sp>
        <p:nvSpPr>
          <p:cNvPr id="13" name="Rectangle 3">
            <a:extLst>
              <a:ext uri="{FF2B5EF4-FFF2-40B4-BE49-F238E27FC236}">
                <a16:creationId xmlns:a16="http://schemas.microsoft.com/office/drawing/2014/main" id="{BE4DD538-D41B-45A3-9D11-2421B79602FD}"/>
              </a:ext>
            </a:extLst>
          </p:cNvPr>
          <p:cNvSpPr txBox="1">
            <a:spLocks noChangeArrowheads="1"/>
          </p:cNvSpPr>
          <p:nvPr/>
        </p:nvSpPr>
        <p:spPr bwMode="auto">
          <a:xfrm>
            <a:off x="644244" y="4980972"/>
            <a:ext cx="7678225" cy="1071890"/>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1600" b="1" kern="0" dirty="0">
                <a:solidFill>
                  <a:srgbClr val="FF0000"/>
                </a:solidFill>
              </a:rPr>
              <a:t>说明：</a:t>
            </a:r>
            <a:r>
              <a:rPr lang="en-US" altLang="zh-CN" sz="1600" b="1" kern="0" dirty="0">
                <a:solidFill>
                  <a:srgbClr val="FF0000"/>
                </a:solidFill>
              </a:rPr>
              <a:t>1</a:t>
            </a:r>
            <a:r>
              <a:rPr lang="zh-CN" altLang="en-US" sz="1600" b="1" kern="0" dirty="0">
                <a:solidFill>
                  <a:srgbClr val="FF0000"/>
                </a:solidFill>
              </a:rPr>
              <a:t>、</a:t>
            </a:r>
            <a:r>
              <a:rPr lang="zh-CN" altLang="en-US" sz="1600" b="1" dirty="0"/>
              <a:t>寄存器寻址在源操作数的位置，是一个寄存器的名称，其保存的内容</a:t>
            </a:r>
            <a:endParaRPr lang="en-US" altLang="zh-CN" sz="1600" b="1" dirty="0"/>
          </a:p>
          <a:p>
            <a:pPr marL="0" indent="0" eaLnBrk="1" hangingPunct="1">
              <a:lnSpc>
                <a:spcPct val="90000"/>
              </a:lnSpc>
              <a:buNone/>
            </a:pPr>
            <a:r>
              <a:rPr lang="en-US" altLang="zh-CN" sz="1600" b="1" dirty="0"/>
              <a:t>              </a:t>
            </a:r>
            <a:r>
              <a:rPr lang="zh-CN" altLang="en-US" sz="1600" b="1" dirty="0"/>
              <a:t>就是操作的对象</a:t>
            </a:r>
            <a:r>
              <a:rPr lang="zh-CN" altLang="en-US" sz="1600" b="1" kern="0" dirty="0"/>
              <a:t>。</a:t>
            </a:r>
            <a:endParaRPr lang="en-US" altLang="zh-CN" sz="1600" b="1" kern="0" dirty="0">
              <a:solidFill>
                <a:srgbClr val="0000FF"/>
              </a:solidFill>
            </a:endParaRPr>
          </a:p>
          <a:p>
            <a:pPr marL="0" indent="0" eaLnBrk="1" hangingPunct="1">
              <a:lnSpc>
                <a:spcPct val="90000"/>
              </a:lnSpc>
              <a:buNone/>
            </a:pPr>
            <a:r>
              <a:rPr lang="en-US" altLang="zh-CN" sz="1600" b="1" kern="0" dirty="0">
                <a:solidFill>
                  <a:srgbClr val="0000FF"/>
                </a:solidFill>
              </a:rPr>
              <a:t>         </a:t>
            </a:r>
            <a:r>
              <a:rPr lang="en-US" altLang="zh-CN" sz="1600" b="1" kern="0" dirty="0">
                <a:solidFill>
                  <a:srgbClr val="FF0000"/>
                </a:solidFill>
              </a:rPr>
              <a:t>2</a:t>
            </a:r>
            <a:r>
              <a:rPr lang="zh-CN" altLang="en-US" sz="1600" b="1" kern="0" dirty="0">
                <a:solidFill>
                  <a:srgbClr val="FF0000"/>
                </a:solidFill>
              </a:rPr>
              <a:t>、</a:t>
            </a:r>
            <a:r>
              <a:rPr lang="zh-CN" altLang="en-US" sz="1600" b="1" dirty="0"/>
              <a:t>包括通用工作寄存器和</a:t>
            </a:r>
            <a:r>
              <a:rPr lang="en-US" altLang="zh-CN" sz="1600" b="1" dirty="0"/>
              <a:t>SFR</a:t>
            </a:r>
            <a:r>
              <a:rPr lang="zh-CN" altLang="en-US" sz="1600" b="1" dirty="0"/>
              <a:t>。</a:t>
            </a:r>
            <a:r>
              <a:rPr lang="zh-CN" altLang="en-US" sz="1600" b="1" kern="0" dirty="0"/>
              <a:t>常用</a:t>
            </a:r>
            <a:r>
              <a:rPr lang="en-US" altLang="zh-CN" sz="1600" b="1" kern="0" dirty="0"/>
              <a:t>Rn</a:t>
            </a:r>
            <a:r>
              <a:rPr lang="zh-CN" altLang="en-US" sz="1600" b="1" kern="0" dirty="0"/>
              <a:t>来代表，</a:t>
            </a:r>
            <a:r>
              <a:rPr lang="zh-CN" altLang="en-US" sz="1600" b="1" kern="0" dirty="0">
                <a:solidFill>
                  <a:srgbClr val="0000FF"/>
                </a:solidFill>
              </a:rPr>
              <a:t>如：</a:t>
            </a:r>
            <a:r>
              <a:rPr lang="en-US" altLang="zh-CN" sz="1600" b="1" kern="0" dirty="0">
                <a:solidFill>
                  <a:srgbClr val="0000FF"/>
                </a:solidFill>
              </a:rPr>
              <a:t>INC     </a:t>
            </a:r>
            <a:r>
              <a:rPr lang="en-US" altLang="zh-CN" sz="1600" b="1" kern="0" dirty="0">
                <a:solidFill>
                  <a:srgbClr val="FF0000"/>
                </a:solidFill>
              </a:rPr>
              <a:t>R7</a:t>
            </a:r>
            <a:r>
              <a:rPr lang="zh-CN" altLang="en-US" sz="1600" b="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4710B518-7C32-46A5-B5B6-B530478A3015}" type="datetime10">
              <a:rPr lang="zh-CN" altLang="en-US" smtClean="0">
                <a:ea typeface="宋体" charset="-122"/>
              </a:rPr>
              <a:pPr/>
              <a:t>10:24</a:t>
            </a:fld>
            <a:endParaRPr lang="en-US" altLang="zh-CN">
              <a:ea typeface="宋体" charset="-122"/>
            </a:endParaRPr>
          </a:p>
        </p:txBody>
      </p:sp>
      <p:sp>
        <p:nvSpPr>
          <p:cNvPr id="26627" name="灯片编号占位符 5"/>
          <p:cNvSpPr>
            <a:spLocks noGrp="1"/>
          </p:cNvSpPr>
          <p:nvPr>
            <p:ph type="sldNum" sz="quarter" idx="12"/>
          </p:nvPr>
        </p:nvSpPr>
        <p:spPr>
          <a:noFill/>
        </p:spPr>
        <p:txBody>
          <a:bodyPr/>
          <a:lstStyle/>
          <a:p>
            <a:fld id="{08AB08CA-DBD5-4B99-8392-EADA55E9050F}" type="slidenum">
              <a:rPr lang="en-US" altLang="zh-CN" smtClean="0">
                <a:ea typeface="宋体" charset="-122"/>
              </a:rPr>
              <a:pPr/>
              <a:t>18</a:t>
            </a:fld>
            <a:endParaRPr lang="en-US" altLang="zh-CN">
              <a:ea typeface="宋体" charset="-122"/>
            </a:endParaRPr>
          </a:p>
        </p:txBody>
      </p:sp>
      <p:sp>
        <p:nvSpPr>
          <p:cNvPr id="26628" name="Rectangle 2"/>
          <p:cNvSpPr>
            <a:spLocks noGrp="1" noChangeArrowheads="1"/>
          </p:cNvSpPr>
          <p:nvPr>
            <p:ph type="title"/>
          </p:nvPr>
        </p:nvSpPr>
        <p:spPr>
          <a:xfrm>
            <a:off x="323528" y="759618"/>
            <a:ext cx="3699049" cy="560388"/>
          </a:xfrm>
        </p:spPr>
        <p:txBody>
          <a:bodyPr/>
          <a:lstStyle/>
          <a:p>
            <a:pPr eaLnBrk="1" hangingPunct="1"/>
            <a:r>
              <a:rPr lang="en-US" altLang="zh-CN" sz="2400" b="1" dirty="0">
                <a:solidFill>
                  <a:srgbClr val="FF0000"/>
                </a:solidFill>
              </a:rPr>
              <a:t>2</a:t>
            </a:r>
            <a:r>
              <a:rPr lang="zh-CN" altLang="en-US" sz="2400" b="1" dirty="0">
                <a:solidFill>
                  <a:srgbClr val="FF0000"/>
                </a:solidFill>
              </a:rPr>
              <a:t>、直接寻址</a:t>
            </a:r>
          </a:p>
        </p:txBody>
      </p:sp>
      <p:sp>
        <p:nvSpPr>
          <p:cNvPr id="26629" name="Rectangle 3"/>
          <p:cNvSpPr>
            <a:spLocks noGrp="1" noChangeArrowheads="1"/>
          </p:cNvSpPr>
          <p:nvPr>
            <p:ph type="body" idx="1"/>
          </p:nvPr>
        </p:nvSpPr>
        <p:spPr>
          <a:xfrm>
            <a:off x="971600" y="1524717"/>
            <a:ext cx="5402561" cy="376957"/>
          </a:xfrm>
        </p:spPr>
        <p:txBody>
          <a:bodyPr/>
          <a:lstStyle/>
          <a:p>
            <a:pPr marL="0" indent="0" eaLnBrk="1" hangingPunct="1">
              <a:lnSpc>
                <a:spcPct val="90000"/>
              </a:lnSpc>
              <a:buNone/>
            </a:pPr>
            <a:r>
              <a:rPr lang="zh-CN" altLang="en-US" sz="2000" b="1" dirty="0"/>
              <a:t>    指令直接给出操作数所在存储单元的地址。</a:t>
            </a:r>
            <a:endParaRPr lang="zh-CN" altLang="en-US" sz="2000" b="1" dirty="0">
              <a:solidFill>
                <a:schemeClr val="hlink"/>
              </a:solidFill>
            </a:endParaRPr>
          </a:p>
        </p:txBody>
      </p:sp>
      <p:sp>
        <p:nvSpPr>
          <p:cNvPr id="6" name="日期占位符 3">
            <a:extLst>
              <a:ext uri="{FF2B5EF4-FFF2-40B4-BE49-F238E27FC236}">
                <a16:creationId xmlns:a16="http://schemas.microsoft.com/office/drawing/2014/main" id="{D46C2F89-44B6-46BA-80A5-5D2C3413E1C9}"/>
              </a:ext>
            </a:extLst>
          </p:cNvPr>
          <p:cNvSpPr txBox="1">
            <a:spLocks/>
          </p:cNvSpPr>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4448F184-D780-4CFB-AE7B-EBCFD96D376B}" type="datetime10">
              <a:rPr lang="zh-CN" altLang="en-US" smtClean="0">
                <a:ea typeface="宋体" charset="-122"/>
              </a:rPr>
              <a:pPr/>
              <a:t>10:24</a:t>
            </a:fld>
            <a:endParaRPr lang="en-US" altLang="zh-CN">
              <a:ea typeface="宋体" charset="-122"/>
            </a:endParaRPr>
          </a:p>
        </p:txBody>
      </p:sp>
      <p:sp>
        <p:nvSpPr>
          <p:cNvPr id="7" name="灯片编号占位符 5">
            <a:extLst>
              <a:ext uri="{FF2B5EF4-FFF2-40B4-BE49-F238E27FC236}">
                <a16:creationId xmlns:a16="http://schemas.microsoft.com/office/drawing/2014/main" id="{AFE8D6F5-6721-485C-A9BC-6B1BA861A177}"/>
              </a:ext>
            </a:extLst>
          </p:cNvPr>
          <p:cNvSpPr txBox="1">
            <a:spLocks/>
          </p:cNvSpPr>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9DA51679-2562-4B9E-81DF-462FEF690CBA}" type="slidenum">
              <a:rPr lang="en-US" altLang="zh-CN" smtClean="0">
                <a:ea typeface="宋体" charset="-122"/>
              </a:rPr>
              <a:pPr/>
              <a:t>18</a:t>
            </a:fld>
            <a:endParaRPr lang="en-US" altLang="zh-CN">
              <a:ea typeface="宋体" charset="-122"/>
            </a:endParaRPr>
          </a:p>
        </p:txBody>
      </p:sp>
      <p:pic>
        <p:nvPicPr>
          <p:cNvPr id="8" name="Picture 3">
            <a:extLst>
              <a:ext uri="{FF2B5EF4-FFF2-40B4-BE49-F238E27FC236}">
                <a16:creationId xmlns:a16="http://schemas.microsoft.com/office/drawing/2014/main" id="{AA268D35-5E0F-43C1-BA2F-E5DDFBA11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DDD81318-C7FE-432D-B93A-BFB9934B5F1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10" name="Picture 2" descr="c:\documents and settings\ibm\application data\360se6\User Data\temp\01300000323145123029807175635_s.jpg">
            <a:extLst>
              <a:ext uri="{FF2B5EF4-FFF2-40B4-BE49-F238E27FC236}">
                <a16:creationId xmlns:a16="http://schemas.microsoft.com/office/drawing/2014/main" id="{9C99656C-7B8B-4D09-85AC-4F3C5F2C03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670E51E1-FD37-442B-8E11-3391EB7681E8}"/>
              </a:ext>
            </a:extLst>
          </p:cNvPr>
          <p:cNvSpPr txBox="1">
            <a:spLocks noChangeArrowheads="1"/>
          </p:cNvSpPr>
          <p:nvPr/>
        </p:nvSpPr>
        <p:spPr bwMode="auto">
          <a:xfrm>
            <a:off x="981957" y="2766041"/>
            <a:ext cx="7442471" cy="12465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2000" b="1" kern="0" dirty="0">
                <a:solidFill>
                  <a:srgbClr val="3333FF"/>
                </a:solidFill>
              </a:rPr>
              <a:t>例如：  </a:t>
            </a:r>
            <a:r>
              <a:rPr lang="en-US" altLang="zh-CN" sz="2000" b="1" kern="0" dirty="0">
                <a:solidFill>
                  <a:srgbClr val="3333FF"/>
                </a:solidFill>
              </a:rPr>
              <a:t>MOV    </a:t>
            </a:r>
            <a:r>
              <a:rPr lang="en-US" altLang="zh-CN" sz="2000" b="1" kern="0" dirty="0"/>
              <a:t>A</a:t>
            </a:r>
            <a:r>
              <a:rPr lang="zh-CN" altLang="en-US" sz="2000" b="1" kern="0" dirty="0"/>
              <a:t>，</a:t>
            </a:r>
            <a:r>
              <a:rPr lang="en-US" altLang="zh-CN" sz="2000" b="1" kern="0" dirty="0">
                <a:solidFill>
                  <a:srgbClr val="FF0000"/>
                </a:solidFill>
              </a:rPr>
              <a:t>3AH</a:t>
            </a:r>
            <a:r>
              <a:rPr lang="en-US" altLang="zh-CN" sz="2000" b="1" kern="0" dirty="0">
                <a:solidFill>
                  <a:srgbClr val="3333FF"/>
                </a:solidFill>
              </a:rPr>
              <a:t>	</a:t>
            </a:r>
            <a:r>
              <a:rPr lang="zh-CN" altLang="en-US" sz="2000" b="1" kern="0" dirty="0">
                <a:solidFill>
                  <a:srgbClr val="3333FF"/>
                </a:solidFill>
              </a:rPr>
              <a:t>；</a:t>
            </a:r>
            <a:r>
              <a:rPr lang="en-US" altLang="zh-CN" sz="2000" b="1" kern="0" dirty="0">
                <a:solidFill>
                  <a:srgbClr val="3333FF"/>
                </a:solidFill>
              </a:rPr>
              <a:t>(3AH) →A</a:t>
            </a:r>
          </a:p>
          <a:p>
            <a:pPr eaLnBrk="1" hangingPunct="1">
              <a:lnSpc>
                <a:spcPct val="90000"/>
              </a:lnSpc>
              <a:buFont typeface="Wingdings" pitchFamily="2" charset="2"/>
              <a:buNone/>
            </a:pPr>
            <a:r>
              <a:rPr lang="en-US" altLang="zh-CN" sz="2000" b="1" kern="0" dirty="0">
                <a:solidFill>
                  <a:srgbClr val="3333FF"/>
                </a:solidFill>
              </a:rPr>
              <a:t>           MOV    </a:t>
            </a:r>
            <a:r>
              <a:rPr lang="en-US" altLang="zh-CN" sz="2000" b="1" kern="0" dirty="0"/>
              <a:t>A</a:t>
            </a:r>
            <a:r>
              <a:rPr lang="zh-CN" altLang="en-US" sz="2000" b="1" kern="0" dirty="0"/>
              <a:t>，</a:t>
            </a:r>
            <a:r>
              <a:rPr lang="en-US" altLang="zh-CN" sz="2000" b="1" kern="0" dirty="0">
                <a:solidFill>
                  <a:srgbClr val="FF0000"/>
                </a:solidFill>
              </a:rPr>
              <a:t>P1	</a:t>
            </a:r>
            <a:r>
              <a:rPr lang="zh-CN" altLang="en-US" sz="2000" b="1" kern="0" dirty="0">
                <a:solidFill>
                  <a:srgbClr val="3333FF"/>
                </a:solidFill>
              </a:rPr>
              <a:t>；</a:t>
            </a:r>
            <a:r>
              <a:rPr lang="en-US" altLang="zh-CN" sz="2000" b="1" kern="0" dirty="0">
                <a:solidFill>
                  <a:srgbClr val="3333FF"/>
                </a:solidFill>
              </a:rPr>
              <a:t>(P1</a:t>
            </a:r>
            <a:r>
              <a:rPr lang="zh-CN" altLang="zh-CN" sz="2000" b="1" kern="0" dirty="0">
                <a:solidFill>
                  <a:srgbClr val="3333FF"/>
                </a:solidFill>
              </a:rPr>
              <a:t>口) </a:t>
            </a:r>
            <a:r>
              <a:rPr lang="en-US" altLang="zh-CN" sz="2000" b="1" kern="0" dirty="0">
                <a:solidFill>
                  <a:srgbClr val="3333FF"/>
                </a:solidFill>
              </a:rPr>
              <a:t>→A </a:t>
            </a:r>
          </a:p>
          <a:p>
            <a:pPr eaLnBrk="1" hangingPunct="1">
              <a:lnSpc>
                <a:spcPct val="90000"/>
              </a:lnSpc>
              <a:buFont typeface="Wingdings" pitchFamily="2" charset="2"/>
              <a:buNone/>
            </a:pPr>
            <a:r>
              <a:rPr lang="en-US" altLang="zh-CN" sz="2000" b="1" kern="0" dirty="0">
                <a:solidFill>
                  <a:srgbClr val="3333FF"/>
                </a:solidFill>
              </a:rPr>
              <a:t>    </a:t>
            </a:r>
            <a:r>
              <a:rPr lang="zh-CN" altLang="en-US" sz="2000" b="1" kern="0" dirty="0">
                <a:solidFill>
                  <a:srgbClr val="3333FF"/>
                </a:solidFill>
              </a:rPr>
              <a:t>或： </a:t>
            </a:r>
            <a:r>
              <a:rPr lang="en-US" altLang="zh-CN" sz="2000" b="1" kern="0" dirty="0">
                <a:solidFill>
                  <a:srgbClr val="3333FF"/>
                </a:solidFill>
              </a:rPr>
              <a:t>MOV    </a:t>
            </a:r>
            <a:r>
              <a:rPr lang="en-US" altLang="zh-CN" sz="2000" b="1" kern="0" dirty="0"/>
              <a:t>A</a:t>
            </a:r>
            <a:r>
              <a:rPr lang="zh-CN" altLang="en-US" sz="2000" b="1" kern="0" dirty="0"/>
              <a:t>，</a:t>
            </a:r>
            <a:r>
              <a:rPr lang="en-US" altLang="zh-CN" sz="2000" b="1" kern="0" dirty="0">
                <a:solidFill>
                  <a:srgbClr val="FF0000"/>
                </a:solidFill>
              </a:rPr>
              <a:t>90H</a:t>
            </a:r>
            <a:r>
              <a:rPr lang="en-US" altLang="zh-CN" sz="2000" b="1" kern="0" dirty="0">
                <a:solidFill>
                  <a:srgbClr val="3333FF"/>
                </a:solidFill>
              </a:rPr>
              <a:t>	</a:t>
            </a:r>
            <a:r>
              <a:rPr lang="zh-CN" altLang="en-US" sz="2000" b="1" kern="0" dirty="0">
                <a:solidFill>
                  <a:srgbClr val="3333FF"/>
                </a:solidFill>
              </a:rPr>
              <a:t>； </a:t>
            </a:r>
            <a:r>
              <a:rPr lang="en-US" altLang="zh-CN" sz="2000" b="1" kern="0" dirty="0">
                <a:solidFill>
                  <a:srgbClr val="3333FF"/>
                </a:solidFill>
              </a:rPr>
              <a:t>90H</a:t>
            </a:r>
            <a:r>
              <a:rPr lang="zh-CN" altLang="en-US" sz="2000" b="1" kern="0" dirty="0">
                <a:solidFill>
                  <a:srgbClr val="3333FF"/>
                </a:solidFill>
              </a:rPr>
              <a:t>是</a:t>
            </a:r>
            <a:r>
              <a:rPr lang="en-US" altLang="zh-CN" sz="2000" b="1" kern="0" dirty="0">
                <a:solidFill>
                  <a:srgbClr val="3333FF"/>
                </a:solidFill>
              </a:rPr>
              <a:t>P1</a:t>
            </a:r>
            <a:r>
              <a:rPr lang="zh-CN" altLang="en-US" sz="2000" b="1" kern="0" dirty="0">
                <a:solidFill>
                  <a:srgbClr val="3333FF"/>
                </a:solidFill>
              </a:rPr>
              <a:t>口的地址</a:t>
            </a:r>
          </a:p>
        </p:txBody>
      </p:sp>
      <p:sp>
        <p:nvSpPr>
          <p:cNvPr id="12" name="Rectangle 3">
            <a:extLst>
              <a:ext uri="{FF2B5EF4-FFF2-40B4-BE49-F238E27FC236}">
                <a16:creationId xmlns:a16="http://schemas.microsoft.com/office/drawing/2014/main" id="{2C283A54-B3B7-4975-89D5-54B5B301E3CE}"/>
              </a:ext>
            </a:extLst>
          </p:cNvPr>
          <p:cNvSpPr txBox="1">
            <a:spLocks noChangeArrowheads="1"/>
          </p:cNvSpPr>
          <p:nvPr/>
        </p:nvSpPr>
        <p:spPr bwMode="auto">
          <a:xfrm>
            <a:off x="719572" y="4699794"/>
            <a:ext cx="7704856" cy="1050723"/>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1800" b="1" kern="0" dirty="0">
                <a:solidFill>
                  <a:srgbClr val="FF0000"/>
                </a:solidFill>
              </a:rPr>
              <a:t>说明：</a:t>
            </a:r>
            <a:r>
              <a:rPr lang="en-US" altLang="zh-CN" sz="1800" b="1" kern="0" dirty="0">
                <a:solidFill>
                  <a:srgbClr val="FF0000"/>
                </a:solidFill>
              </a:rPr>
              <a:t>1</a:t>
            </a:r>
            <a:r>
              <a:rPr lang="zh-CN" altLang="en-US" sz="1800" b="1" kern="0" dirty="0">
                <a:solidFill>
                  <a:srgbClr val="FF0000"/>
                </a:solidFill>
              </a:rPr>
              <a:t>、</a:t>
            </a:r>
            <a:r>
              <a:rPr lang="zh-CN" altLang="en-US" sz="1800" b="1" dirty="0"/>
              <a:t>指令操作数部分是操作数所在的地址，才用</a:t>
            </a:r>
            <a:r>
              <a:rPr lang="en-US" altLang="zh-CN" sz="1800" b="1" kern="0" dirty="0"/>
              <a:t>direct</a:t>
            </a:r>
            <a:r>
              <a:rPr lang="zh-CN" altLang="en-US" sz="1800" b="1" kern="0" dirty="0"/>
              <a:t>代表</a:t>
            </a:r>
            <a:endParaRPr lang="en-US" altLang="zh-CN" sz="1800" b="1" dirty="0"/>
          </a:p>
          <a:p>
            <a:pPr marL="0" indent="0" eaLnBrk="1" hangingPunct="1">
              <a:lnSpc>
                <a:spcPct val="90000"/>
              </a:lnSpc>
              <a:buNone/>
            </a:pPr>
            <a:r>
              <a:rPr lang="en-US" altLang="zh-CN" sz="1800" b="1" kern="0" dirty="0">
                <a:solidFill>
                  <a:srgbClr val="FF0000"/>
                </a:solidFill>
              </a:rPr>
              <a:t>         2</a:t>
            </a:r>
            <a:r>
              <a:rPr lang="zh-CN" altLang="en-US" sz="1800" b="1" kern="0" dirty="0">
                <a:solidFill>
                  <a:srgbClr val="FF0000"/>
                </a:solidFill>
              </a:rPr>
              <a:t>、</a:t>
            </a:r>
            <a:r>
              <a:rPr lang="zh-CN" altLang="en-US" sz="1800" b="1" kern="0" dirty="0"/>
              <a:t>直接寻址方式可访问片内</a:t>
            </a:r>
            <a:r>
              <a:rPr lang="en-US" altLang="zh-CN" sz="1800" b="1" kern="0" dirty="0"/>
              <a:t>RAM</a:t>
            </a:r>
            <a:r>
              <a:rPr lang="zh-CN" altLang="en-US" sz="1800" b="1" kern="0" dirty="0"/>
              <a:t>的 </a:t>
            </a:r>
            <a:r>
              <a:rPr lang="en-US" altLang="zh-CN" sz="1800" b="1" kern="0" dirty="0"/>
              <a:t>128</a:t>
            </a:r>
            <a:r>
              <a:rPr lang="zh-CN" altLang="en-US" sz="1800" b="1" kern="0" dirty="0"/>
              <a:t>个单元以及所有的</a:t>
            </a:r>
            <a:r>
              <a:rPr lang="en-US" altLang="zh-CN" sz="1800" b="1" kern="0" dirty="0"/>
              <a:t>SFR</a:t>
            </a:r>
          </a:p>
          <a:p>
            <a:pPr marL="0" indent="0" eaLnBrk="1" hangingPunct="1">
              <a:lnSpc>
                <a:spcPct val="90000"/>
              </a:lnSpc>
              <a:buNone/>
            </a:pPr>
            <a:r>
              <a:rPr lang="en-US" altLang="zh-CN" sz="1800" b="1" kern="0" dirty="0">
                <a:solidFill>
                  <a:srgbClr val="FF0000"/>
                </a:solidFill>
              </a:rPr>
              <a:t>         3</a:t>
            </a:r>
            <a:r>
              <a:rPr lang="zh-CN" altLang="en-US" sz="1800" b="1" kern="0" dirty="0">
                <a:solidFill>
                  <a:srgbClr val="FF0000"/>
                </a:solidFill>
              </a:rPr>
              <a:t>、</a:t>
            </a:r>
            <a:r>
              <a:rPr lang="zh-CN" altLang="en-US" sz="1800" b="1" kern="0" dirty="0"/>
              <a:t>对于</a:t>
            </a:r>
            <a:r>
              <a:rPr lang="en-US" altLang="zh-CN" sz="1800" b="1" kern="0" dirty="0"/>
              <a:t>SFR</a:t>
            </a:r>
            <a:r>
              <a:rPr lang="zh-CN" altLang="en-US" sz="1800" b="1" kern="0" dirty="0"/>
              <a:t>，既可以使用它们的地址，也可以使用它们的名字</a:t>
            </a:r>
            <a:endParaRPr lang="en-US" altLang="zh-CN" sz="1800" b="1" kern="0" dirty="0"/>
          </a:p>
          <a:p>
            <a:pPr marL="0" indent="0" eaLnBrk="1" hangingPunct="1">
              <a:lnSpc>
                <a:spcPct val="90000"/>
              </a:lnSpc>
              <a:buNone/>
            </a:pPr>
            <a:r>
              <a:rPr lang="en-US" altLang="zh-CN" sz="1800" b="1" kern="0" dirty="0">
                <a:solidFill>
                  <a:srgbClr val="FF0000"/>
                </a:solidFill>
              </a:rPr>
              <a:t>         </a:t>
            </a:r>
            <a:endParaRPr lang="zh-CN" altLang="en-US" sz="1800" b="1" kern="0" dirty="0">
              <a:solidFill>
                <a:srgbClr val="FF0000"/>
              </a:solidFill>
            </a:endParaRPr>
          </a:p>
        </p:txBody>
      </p:sp>
      <p:sp>
        <p:nvSpPr>
          <p:cNvPr id="13" name="Rectangle 3">
            <a:extLst>
              <a:ext uri="{FF2B5EF4-FFF2-40B4-BE49-F238E27FC236}">
                <a16:creationId xmlns:a16="http://schemas.microsoft.com/office/drawing/2014/main" id="{6383028A-7328-4CC2-A456-10D8E4C3F758}"/>
              </a:ext>
            </a:extLst>
          </p:cNvPr>
          <p:cNvSpPr txBox="1">
            <a:spLocks noChangeArrowheads="1"/>
          </p:cNvSpPr>
          <p:nvPr/>
        </p:nvSpPr>
        <p:spPr bwMode="auto">
          <a:xfrm>
            <a:off x="1689705" y="2089208"/>
            <a:ext cx="5813648" cy="5355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zh-CN" altLang="en-US" sz="2000" b="1" kern="0" dirty="0">
                <a:solidFill>
                  <a:srgbClr val="3333FF"/>
                </a:solidFill>
              </a:rPr>
              <a:t>操作码 </a:t>
            </a:r>
            <a:r>
              <a:rPr lang="zh-CN" altLang="en-US" sz="2000" b="1" kern="0" dirty="0">
                <a:solidFill>
                  <a:srgbClr val="FF0000"/>
                </a:solidFill>
              </a:rPr>
              <a:t>   </a:t>
            </a:r>
            <a:r>
              <a:rPr lang="en-US" altLang="zh-CN" sz="2000" b="1" kern="0" dirty="0"/>
              <a:t>[</a:t>
            </a:r>
            <a:r>
              <a:rPr lang="zh-CN" altLang="en-US" sz="2000" b="1" kern="0" dirty="0"/>
              <a:t>目的操作数</a:t>
            </a:r>
            <a:r>
              <a:rPr lang="en-US" altLang="zh-CN" sz="2000" b="1" kern="0" dirty="0"/>
              <a:t>]</a:t>
            </a:r>
            <a:r>
              <a:rPr lang="en-US" altLang="zh-CN" sz="2000" b="1" kern="0" dirty="0">
                <a:solidFill>
                  <a:srgbClr val="FF0000"/>
                </a:solidFill>
              </a:rPr>
              <a:t>[</a:t>
            </a:r>
            <a:r>
              <a:rPr lang="zh-CN" altLang="en-US" sz="2000" b="1" kern="0" dirty="0">
                <a:solidFill>
                  <a:srgbClr val="FF0000"/>
                </a:solidFill>
              </a:rPr>
              <a:t>，源操作数</a:t>
            </a:r>
            <a:r>
              <a:rPr lang="en-US" altLang="zh-CN" sz="2000" b="1" kern="0" dirty="0">
                <a:solidFill>
                  <a:srgbClr val="FF0000"/>
                </a:solidFill>
              </a:rPr>
              <a:t>]</a:t>
            </a:r>
            <a:r>
              <a:rPr lang="en-US" altLang="zh-CN" sz="2000" b="1" kern="0" dirty="0">
                <a:solidFill>
                  <a:srgbClr val="3333FF"/>
                </a:solidFill>
              </a:rPr>
              <a:t>[</a:t>
            </a:r>
            <a:r>
              <a:rPr lang="zh-CN" altLang="en-US" sz="2000" b="1" kern="0" dirty="0">
                <a:solidFill>
                  <a:srgbClr val="3333FF"/>
                </a:solidFill>
              </a:rPr>
              <a:t>；注释</a:t>
            </a:r>
            <a:r>
              <a:rPr lang="en-US" altLang="zh-CN" sz="2000" b="1" kern="0" dirty="0">
                <a:solidFill>
                  <a:srgbClr val="3333FF"/>
                </a:solidFill>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xfrm>
            <a:off x="0" y="6381750"/>
            <a:ext cx="1981200" cy="476250"/>
          </a:xfrm>
          <a:noFill/>
        </p:spPr>
        <p:txBody>
          <a:bodyPr/>
          <a:lstStyle/>
          <a:p>
            <a:fld id="{79ECF204-3FBC-493A-AE70-6B330C82762D}" type="datetime10">
              <a:rPr lang="zh-CN" altLang="en-US" smtClean="0">
                <a:ea typeface="宋体" charset="-122"/>
              </a:rPr>
              <a:pPr/>
              <a:t>10:24</a:t>
            </a:fld>
            <a:endParaRPr lang="en-US" altLang="zh-CN">
              <a:ea typeface="宋体" charset="-122"/>
            </a:endParaRPr>
          </a:p>
        </p:txBody>
      </p:sp>
      <p:sp>
        <p:nvSpPr>
          <p:cNvPr id="27651" name="灯片编号占位符 5"/>
          <p:cNvSpPr>
            <a:spLocks noGrp="1"/>
          </p:cNvSpPr>
          <p:nvPr>
            <p:ph type="sldNum" sz="quarter" idx="12"/>
          </p:nvPr>
        </p:nvSpPr>
        <p:spPr>
          <a:xfrm>
            <a:off x="7162800" y="6382443"/>
            <a:ext cx="1981200" cy="476250"/>
          </a:xfrm>
          <a:noFill/>
        </p:spPr>
        <p:txBody>
          <a:bodyPr/>
          <a:lstStyle/>
          <a:p>
            <a:fld id="{272C4EEE-242F-4DBB-82AE-63B87CF4D0FD}" type="slidenum">
              <a:rPr lang="en-US" altLang="zh-CN" smtClean="0">
                <a:ea typeface="宋体" charset="-122"/>
              </a:rPr>
              <a:pPr/>
              <a:t>19</a:t>
            </a:fld>
            <a:endParaRPr lang="en-US" altLang="zh-CN" dirty="0">
              <a:ea typeface="宋体" charset="-122"/>
            </a:endParaRPr>
          </a:p>
        </p:txBody>
      </p:sp>
      <p:sp>
        <p:nvSpPr>
          <p:cNvPr id="27652" name="Rectangle 2"/>
          <p:cNvSpPr>
            <a:spLocks noGrp="1" noChangeArrowheads="1"/>
          </p:cNvSpPr>
          <p:nvPr>
            <p:ph type="title"/>
          </p:nvPr>
        </p:nvSpPr>
        <p:spPr>
          <a:xfrm>
            <a:off x="214312" y="861515"/>
            <a:ext cx="2773512" cy="416083"/>
          </a:xfrm>
        </p:spPr>
        <p:txBody>
          <a:bodyPr/>
          <a:lstStyle/>
          <a:p>
            <a:pPr eaLnBrk="1" hangingPunct="1"/>
            <a:r>
              <a:rPr lang="en-US" altLang="zh-CN" sz="2400" b="1" dirty="0">
                <a:solidFill>
                  <a:srgbClr val="FF0000"/>
                </a:solidFill>
              </a:rPr>
              <a:t>3</a:t>
            </a:r>
            <a:r>
              <a:rPr lang="zh-CN" altLang="en-US" sz="2400" b="1" dirty="0">
                <a:solidFill>
                  <a:srgbClr val="FF0000"/>
                </a:solidFill>
              </a:rPr>
              <a:t>、立即数寻址</a:t>
            </a:r>
            <a:endParaRPr lang="zh-CN" altLang="en-US" sz="2400" dirty="0">
              <a:solidFill>
                <a:srgbClr val="FF0000"/>
              </a:solidFill>
            </a:endParaRPr>
          </a:p>
        </p:txBody>
      </p:sp>
      <p:sp>
        <p:nvSpPr>
          <p:cNvPr id="27653" name="Rectangle 3"/>
          <p:cNvSpPr>
            <a:spLocks noGrp="1" noChangeArrowheads="1"/>
          </p:cNvSpPr>
          <p:nvPr>
            <p:ph type="body" idx="1"/>
          </p:nvPr>
        </p:nvSpPr>
        <p:spPr>
          <a:xfrm>
            <a:off x="555622" y="2508665"/>
            <a:ext cx="7664759" cy="1743564"/>
          </a:xfrm>
        </p:spPr>
        <p:txBody>
          <a:bodyPr/>
          <a:lstStyle/>
          <a:p>
            <a:pPr marL="0" indent="0" eaLnBrk="1" hangingPunct="1">
              <a:buNone/>
            </a:pPr>
            <a:r>
              <a:rPr lang="zh-CN" altLang="en-US" sz="2000" b="1" dirty="0">
                <a:solidFill>
                  <a:srgbClr val="FF3399"/>
                </a:solidFill>
              </a:rPr>
              <a:t>例如：</a:t>
            </a:r>
            <a:r>
              <a:rPr lang="en-US" altLang="zh-CN" sz="2000" b="1" dirty="0">
                <a:solidFill>
                  <a:srgbClr val="0000FF"/>
                </a:solidFill>
              </a:rPr>
              <a:t>MOV  A</a:t>
            </a:r>
            <a:r>
              <a:rPr lang="zh-CN" altLang="en-US" sz="2000" b="1" dirty="0">
                <a:solidFill>
                  <a:srgbClr val="0000FF"/>
                </a:solidFill>
              </a:rPr>
              <a:t>，</a:t>
            </a:r>
            <a:r>
              <a:rPr lang="en-US" altLang="zh-CN" sz="2000" b="1" dirty="0">
                <a:solidFill>
                  <a:srgbClr val="FF0000"/>
                </a:solidFill>
              </a:rPr>
              <a:t>#3AH              </a:t>
            </a:r>
            <a:r>
              <a:rPr lang="en-US" altLang="zh-CN" sz="2000" b="1" dirty="0">
                <a:solidFill>
                  <a:srgbClr val="0000FF"/>
                </a:solidFill>
              </a:rPr>
              <a:t>	</a:t>
            </a:r>
            <a:r>
              <a:rPr lang="zh-CN" altLang="en-US" sz="2000" b="1" dirty="0">
                <a:solidFill>
                  <a:srgbClr val="0000FF"/>
                </a:solidFill>
              </a:rPr>
              <a:t>；</a:t>
            </a:r>
            <a:r>
              <a:rPr lang="en-US" altLang="zh-CN" sz="2000" b="1" dirty="0">
                <a:solidFill>
                  <a:srgbClr val="0000FF"/>
                </a:solidFill>
              </a:rPr>
              <a:t>3AH→A</a:t>
            </a:r>
          </a:p>
          <a:p>
            <a:pPr eaLnBrk="1" hangingPunct="1">
              <a:buFont typeface="Wingdings" pitchFamily="2" charset="2"/>
              <a:buNone/>
            </a:pPr>
            <a:r>
              <a:rPr lang="en-US" altLang="zh-CN" sz="2000" b="1" dirty="0">
                <a:solidFill>
                  <a:srgbClr val="0000FF"/>
                </a:solidFill>
              </a:rPr>
              <a:t>         MOV  DPTR</a:t>
            </a:r>
            <a:r>
              <a:rPr lang="zh-CN" altLang="en-US" sz="2000" b="1" dirty="0">
                <a:solidFill>
                  <a:srgbClr val="0000FF"/>
                </a:solidFill>
              </a:rPr>
              <a:t>，</a:t>
            </a:r>
            <a:r>
              <a:rPr lang="en-US" altLang="zh-CN" sz="2000" b="1" dirty="0">
                <a:solidFill>
                  <a:srgbClr val="FF0000"/>
                </a:solidFill>
              </a:rPr>
              <a:t>#2000H</a:t>
            </a:r>
            <a:r>
              <a:rPr lang="en-US" altLang="zh-CN" sz="2000" b="1" dirty="0">
                <a:solidFill>
                  <a:srgbClr val="0000FF"/>
                </a:solidFill>
              </a:rPr>
              <a:t>	</a:t>
            </a:r>
            <a:r>
              <a:rPr lang="zh-CN" altLang="en-US" sz="2000" b="1" dirty="0">
                <a:solidFill>
                  <a:srgbClr val="0000FF"/>
                </a:solidFill>
              </a:rPr>
              <a:t>；</a:t>
            </a:r>
            <a:r>
              <a:rPr lang="en-US" altLang="zh-CN" sz="2000" b="1" dirty="0">
                <a:solidFill>
                  <a:srgbClr val="0000FF"/>
                </a:solidFill>
              </a:rPr>
              <a:t>2000H→DPTR</a:t>
            </a:r>
          </a:p>
          <a:p>
            <a:pPr eaLnBrk="1" hangingPunct="1">
              <a:buFont typeface="Wingdings" pitchFamily="2" charset="2"/>
              <a:buNone/>
            </a:pPr>
            <a:r>
              <a:rPr lang="en-US" altLang="zh-CN" sz="2000" b="1" dirty="0">
                <a:solidFill>
                  <a:srgbClr val="0000FF"/>
                </a:solidFill>
              </a:rPr>
              <a:t>                                     	           </a:t>
            </a:r>
            <a:r>
              <a:rPr lang="zh-CN" altLang="en-US" sz="2000" b="1" dirty="0">
                <a:solidFill>
                  <a:srgbClr val="0000FF"/>
                </a:solidFill>
              </a:rPr>
              <a:t>；（</a:t>
            </a:r>
            <a:r>
              <a:rPr lang="en-US" altLang="zh-CN" sz="2000" b="1" dirty="0">
                <a:solidFill>
                  <a:srgbClr val="0000FF"/>
                </a:solidFill>
              </a:rPr>
              <a:t>DPH</a:t>
            </a:r>
            <a:r>
              <a:rPr lang="zh-CN" altLang="en-US" sz="2000" b="1" dirty="0">
                <a:solidFill>
                  <a:srgbClr val="0000FF"/>
                </a:solidFill>
              </a:rPr>
              <a:t>）</a:t>
            </a:r>
            <a:r>
              <a:rPr lang="en-US" altLang="zh-CN" sz="2000" b="1" dirty="0">
                <a:solidFill>
                  <a:srgbClr val="0000FF"/>
                </a:solidFill>
              </a:rPr>
              <a:t>=20H</a:t>
            </a:r>
          </a:p>
          <a:p>
            <a:pPr eaLnBrk="1" hangingPunct="1">
              <a:buFont typeface="Wingdings" pitchFamily="2" charset="2"/>
              <a:buNone/>
            </a:pPr>
            <a:r>
              <a:rPr lang="en-US" altLang="zh-CN" sz="2000" b="1" dirty="0">
                <a:solidFill>
                  <a:srgbClr val="0000FF"/>
                </a:solidFill>
              </a:rPr>
              <a:t>                                     	           </a:t>
            </a:r>
            <a:r>
              <a:rPr lang="zh-CN" altLang="en-US" sz="2000" b="1" dirty="0">
                <a:solidFill>
                  <a:srgbClr val="0000FF"/>
                </a:solidFill>
              </a:rPr>
              <a:t>；（</a:t>
            </a:r>
            <a:r>
              <a:rPr lang="en-US" altLang="zh-CN" sz="2000" b="1" dirty="0">
                <a:solidFill>
                  <a:srgbClr val="0000FF"/>
                </a:solidFill>
              </a:rPr>
              <a:t>DPL</a:t>
            </a:r>
            <a:r>
              <a:rPr lang="zh-CN" altLang="en-US" sz="2000" b="1" dirty="0">
                <a:solidFill>
                  <a:srgbClr val="0000FF"/>
                </a:solidFill>
              </a:rPr>
              <a:t>）</a:t>
            </a:r>
            <a:r>
              <a:rPr lang="en-US" altLang="zh-CN" sz="2000" b="1" dirty="0">
                <a:solidFill>
                  <a:srgbClr val="0000FF"/>
                </a:solidFill>
              </a:rPr>
              <a:t>=00H</a:t>
            </a:r>
          </a:p>
          <a:p>
            <a:pPr eaLnBrk="1" hangingPunct="1">
              <a:buFont typeface="Wingdings" pitchFamily="2" charset="2"/>
              <a:buNone/>
            </a:pPr>
            <a:endParaRPr lang="en-US" altLang="zh-CN" sz="2000" dirty="0">
              <a:solidFill>
                <a:srgbClr val="0000FF"/>
              </a:solidFill>
            </a:endParaRPr>
          </a:p>
        </p:txBody>
      </p:sp>
      <p:pic>
        <p:nvPicPr>
          <p:cNvPr id="6" name="Picture 3">
            <a:extLst>
              <a:ext uri="{FF2B5EF4-FFF2-40B4-BE49-F238E27FC236}">
                <a16:creationId xmlns:a16="http://schemas.microsoft.com/office/drawing/2014/main" id="{DF0D2FFC-A792-4C49-A452-198EE7916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D0027905-838B-492A-AE81-28F298CF9FD4}"/>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D0729AF2-07AD-4343-9877-416FDFCFC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8FECA412-540F-4F8A-8FEA-9F74C5D3F9E2}"/>
              </a:ext>
            </a:extLst>
          </p:cNvPr>
          <p:cNvSpPr txBox="1">
            <a:spLocks noChangeArrowheads="1"/>
          </p:cNvSpPr>
          <p:nvPr/>
        </p:nvSpPr>
        <p:spPr bwMode="auto">
          <a:xfrm>
            <a:off x="685800" y="1361578"/>
            <a:ext cx="7772400" cy="855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Font typeface="Wingdings" pitchFamily="2" charset="2"/>
              <a:buNone/>
            </a:pPr>
            <a:r>
              <a:rPr lang="zh-CN" altLang="en-US" sz="2000" b="1" kern="0" dirty="0"/>
              <a:t>     指令的操作对象，就是指令操作码后面紧跟的一个字节或两个字节操作数。</a:t>
            </a:r>
            <a:endParaRPr lang="en-US" altLang="zh-CN" sz="2000" kern="0" dirty="0"/>
          </a:p>
        </p:txBody>
      </p:sp>
      <p:sp>
        <p:nvSpPr>
          <p:cNvPr id="10" name="Rectangle 3">
            <a:extLst>
              <a:ext uri="{FF2B5EF4-FFF2-40B4-BE49-F238E27FC236}">
                <a16:creationId xmlns:a16="http://schemas.microsoft.com/office/drawing/2014/main" id="{B4B4C1EB-BBDB-416F-B998-14AB5341BD61}"/>
              </a:ext>
            </a:extLst>
          </p:cNvPr>
          <p:cNvSpPr txBox="1">
            <a:spLocks noChangeArrowheads="1"/>
          </p:cNvSpPr>
          <p:nvPr/>
        </p:nvSpPr>
        <p:spPr bwMode="auto">
          <a:xfrm>
            <a:off x="679882" y="4506164"/>
            <a:ext cx="7772400" cy="1620959"/>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None/>
            </a:pPr>
            <a:r>
              <a:rPr lang="zh-CN" altLang="en-US" sz="1800" b="1" kern="0" dirty="0">
                <a:solidFill>
                  <a:srgbClr val="FF0000"/>
                </a:solidFill>
              </a:rPr>
              <a:t>说明：</a:t>
            </a:r>
            <a:r>
              <a:rPr lang="en-US" altLang="zh-CN" sz="1800" b="1" kern="0" dirty="0">
                <a:solidFill>
                  <a:srgbClr val="FF0000"/>
                </a:solidFill>
              </a:rPr>
              <a:t>1</a:t>
            </a:r>
            <a:r>
              <a:rPr lang="zh-CN" altLang="en-US" sz="1800" b="1" kern="0" dirty="0">
                <a:solidFill>
                  <a:srgbClr val="FF0000"/>
                </a:solidFill>
              </a:rPr>
              <a:t>、</a:t>
            </a:r>
            <a:r>
              <a:rPr lang="zh-CN" altLang="en-US" sz="1800" b="1" kern="0" dirty="0"/>
              <a:t>后面紧跟的立即操作数，</a:t>
            </a:r>
            <a:r>
              <a:rPr lang="zh-CN" altLang="en-US" sz="1800" b="1" kern="0" dirty="0">
                <a:solidFill>
                  <a:srgbClr val="3333FF"/>
                </a:solidFill>
              </a:rPr>
              <a:t>必须用“</a:t>
            </a:r>
            <a:r>
              <a:rPr lang="en-US" altLang="zh-CN" sz="1800" b="1" kern="0" dirty="0">
                <a:solidFill>
                  <a:srgbClr val="3333FF"/>
                </a:solidFill>
              </a:rPr>
              <a:t>#”</a:t>
            </a:r>
            <a:r>
              <a:rPr lang="zh-CN" altLang="en-US" sz="1800" b="1" kern="0" dirty="0">
                <a:solidFill>
                  <a:srgbClr val="3333FF"/>
                </a:solidFill>
              </a:rPr>
              <a:t>号开始</a:t>
            </a:r>
            <a:r>
              <a:rPr lang="zh-CN" altLang="en-US" sz="1800" b="1" kern="0" dirty="0"/>
              <a:t>，以区别直接地址。</a:t>
            </a:r>
            <a:endParaRPr lang="en-US" altLang="zh-CN" sz="1800" b="1" kern="0" dirty="0"/>
          </a:p>
          <a:p>
            <a:pPr eaLnBrk="1" hangingPunct="1">
              <a:buFont typeface="Wingdings" pitchFamily="2" charset="2"/>
              <a:buNone/>
            </a:pPr>
            <a:endParaRPr lang="en-US" altLang="zh-CN" sz="1800" kern="0" dirty="0"/>
          </a:p>
        </p:txBody>
      </p:sp>
      <p:sp>
        <p:nvSpPr>
          <p:cNvPr id="11" name="Rectangle 3">
            <a:extLst>
              <a:ext uri="{FF2B5EF4-FFF2-40B4-BE49-F238E27FC236}">
                <a16:creationId xmlns:a16="http://schemas.microsoft.com/office/drawing/2014/main" id="{9E79BF36-8408-4B64-93CA-7BCEA0C1BDD8}"/>
              </a:ext>
            </a:extLst>
          </p:cNvPr>
          <p:cNvSpPr txBox="1">
            <a:spLocks noChangeArrowheads="1"/>
          </p:cNvSpPr>
          <p:nvPr/>
        </p:nvSpPr>
        <p:spPr bwMode="auto">
          <a:xfrm>
            <a:off x="1398621" y="4963570"/>
            <a:ext cx="6624736" cy="8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itchFamily="2" charset="2"/>
              <a:buNone/>
            </a:pPr>
            <a:r>
              <a:rPr lang="en-US" altLang="zh-CN" sz="2000" b="1" kern="0" dirty="0">
                <a:solidFill>
                  <a:srgbClr val="FF0000"/>
                </a:solidFill>
              </a:rPr>
              <a:t>MOV  A</a:t>
            </a:r>
            <a:r>
              <a:rPr lang="zh-CN" altLang="en-US" sz="2000" b="1" kern="0" dirty="0">
                <a:solidFill>
                  <a:srgbClr val="FF0000"/>
                </a:solidFill>
              </a:rPr>
              <a:t>，</a:t>
            </a:r>
            <a:r>
              <a:rPr lang="en-US" altLang="zh-CN" sz="2000" b="1" kern="0" dirty="0">
                <a:solidFill>
                  <a:srgbClr val="FF0000"/>
                </a:solidFill>
              </a:rPr>
              <a:t>3AH          		   </a:t>
            </a:r>
            <a:r>
              <a:rPr lang="zh-CN" altLang="en-US" sz="2000" b="1" kern="0" dirty="0">
                <a:solidFill>
                  <a:srgbClr val="FF0000"/>
                </a:solidFill>
              </a:rPr>
              <a:t>；（</a:t>
            </a:r>
            <a:r>
              <a:rPr lang="en-US" altLang="zh-CN" sz="2000" b="1" kern="0" dirty="0">
                <a:solidFill>
                  <a:srgbClr val="FF0000"/>
                </a:solidFill>
              </a:rPr>
              <a:t>3AH</a:t>
            </a:r>
            <a:r>
              <a:rPr lang="zh-CN" altLang="en-US" sz="2000" b="1" kern="0" dirty="0">
                <a:solidFill>
                  <a:srgbClr val="FF0000"/>
                </a:solidFill>
              </a:rPr>
              <a:t>）→</a:t>
            </a:r>
            <a:r>
              <a:rPr lang="en-US" altLang="zh-CN" sz="2000" b="1" kern="0" dirty="0">
                <a:solidFill>
                  <a:srgbClr val="FF0000"/>
                </a:solidFill>
              </a:rPr>
              <a:t>A</a:t>
            </a:r>
          </a:p>
          <a:p>
            <a:pPr eaLnBrk="1" hangingPunct="1">
              <a:buFont typeface="Wingdings" pitchFamily="2" charset="2"/>
              <a:buNone/>
            </a:pPr>
            <a:r>
              <a:rPr lang="en-US" altLang="zh-CN" sz="2000" b="1" kern="0" dirty="0">
                <a:solidFill>
                  <a:srgbClr val="0000FF"/>
                </a:solidFill>
              </a:rPr>
              <a:t>MOV  A</a:t>
            </a:r>
            <a:r>
              <a:rPr lang="zh-CN" altLang="en-US" sz="2000" b="1" kern="0" dirty="0">
                <a:solidFill>
                  <a:srgbClr val="0000FF"/>
                </a:solidFill>
              </a:rPr>
              <a:t>，</a:t>
            </a:r>
            <a:r>
              <a:rPr lang="en-US" altLang="zh-CN" sz="2000" b="1" kern="0" dirty="0">
                <a:solidFill>
                  <a:srgbClr val="0000FF"/>
                </a:solidFill>
              </a:rPr>
              <a:t>#3AH 		    </a:t>
            </a:r>
            <a:r>
              <a:rPr lang="zh-CN" altLang="en-US" sz="2000" b="1" kern="0" dirty="0">
                <a:solidFill>
                  <a:srgbClr val="0000FF"/>
                </a:solidFill>
              </a:rPr>
              <a:t>；</a:t>
            </a:r>
            <a:r>
              <a:rPr lang="en-US" altLang="zh-CN" sz="2000" b="1" kern="0" dirty="0">
                <a:solidFill>
                  <a:srgbClr val="0000FF"/>
                </a:solidFill>
              </a:rPr>
              <a:t>3AH→A</a:t>
            </a:r>
            <a:endParaRPr lang="en-US" altLang="zh-CN" sz="2000" b="1" kern="0" dirty="0">
              <a:solidFill>
                <a:srgbClr val="FF0000"/>
              </a:solidFill>
            </a:endParaRPr>
          </a:p>
          <a:p>
            <a:pPr eaLnBrk="1" hangingPunct="1">
              <a:buFont typeface="Wingdings" pitchFamily="2" charset="2"/>
              <a:buNone/>
            </a:pPr>
            <a:endParaRPr lang="en-US" altLang="zh-CN" sz="2000" kern="0"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85B909-C45F-44B8-ACDB-936DD7B3B485}"/>
              </a:ext>
            </a:extLst>
          </p:cNvPr>
          <p:cNvSpPr>
            <a:spLocks noChangeArrowheads="1"/>
          </p:cNvSpPr>
          <p:nvPr/>
        </p:nvSpPr>
        <p:spPr bwMode="auto">
          <a:xfrm>
            <a:off x="0" y="1741488"/>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3" name="副标题 2">
            <a:extLst>
              <a:ext uri="{FF2B5EF4-FFF2-40B4-BE49-F238E27FC236}">
                <a16:creationId xmlns:a16="http://schemas.microsoft.com/office/drawing/2014/main" id="{534BD1FD-E9DB-4CF5-BED7-EE42993BF2B0}"/>
              </a:ext>
            </a:extLst>
          </p:cNvPr>
          <p:cNvSpPr>
            <a:spLocks noGrp="1"/>
          </p:cNvSpPr>
          <p:nvPr>
            <p:ph type="subTitle" idx="1"/>
          </p:nvPr>
        </p:nvSpPr>
        <p:spPr>
          <a:xfrm>
            <a:off x="684213" y="3714750"/>
            <a:ext cx="7704137" cy="2378075"/>
          </a:xfrm>
        </p:spPr>
        <p:txBody>
          <a:bodyPr rtlCol="0">
            <a:normAutofit fontScale="92500" lnSpcReduction="20000"/>
          </a:bodyPr>
          <a:lstStyle/>
          <a:p>
            <a:pPr eaLnBrk="1" fontAlgn="auto" hangingPunct="1">
              <a:spcAft>
                <a:spcPts val="0"/>
              </a:spcAft>
              <a:defRPr/>
            </a:pPr>
            <a:r>
              <a:rPr lang="zh-CN" altLang="en-US" dirty="0">
                <a:solidFill>
                  <a:schemeClr val="tx1">
                    <a:lumMod val="95000"/>
                    <a:lumOff val="5000"/>
                  </a:schemeClr>
                </a:solidFill>
                <a:latin typeface="黑体" pitchFamily="2" charset="-122"/>
                <a:ea typeface="黑体" pitchFamily="2" charset="-122"/>
              </a:rPr>
              <a:t>教师团队</a:t>
            </a:r>
            <a:endParaRPr lang="en-US" altLang="zh-CN" dirty="0">
              <a:solidFill>
                <a:schemeClr val="tx1">
                  <a:lumMod val="95000"/>
                  <a:lumOff val="5000"/>
                </a:schemeClr>
              </a:solidFill>
              <a:latin typeface="黑体" pitchFamily="2" charset="-122"/>
              <a:ea typeface="黑体" pitchFamily="2" charset="-122"/>
            </a:endParaRPr>
          </a:p>
          <a:p>
            <a:pPr eaLnBrk="1" fontAlgn="auto" hangingPunct="1">
              <a:spcAft>
                <a:spcPts val="0"/>
              </a:spcAft>
              <a:defRPr/>
            </a:pPr>
            <a:endParaRPr lang="en-US" altLang="zh-CN" dirty="0">
              <a:solidFill>
                <a:schemeClr val="tx1">
                  <a:lumMod val="95000"/>
                  <a:lumOff val="5000"/>
                </a:schemeClr>
              </a:solidFill>
              <a:latin typeface="黑体" pitchFamily="2" charset="-122"/>
              <a:ea typeface="黑体" pitchFamily="2" charset="-122"/>
            </a:endParaRPr>
          </a:p>
          <a:p>
            <a:pPr eaLnBrk="1" fontAlgn="auto" hangingPunct="1">
              <a:spcAft>
                <a:spcPts val="0"/>
              </a:spcAft>
              <a:defRPr/>
            </a:pPr>
            <a:r>
              <a:rPr lang="zh-CN" altLang="en-US" b="1" dirty="0">
                <a:solidFill>
                  <a:schemeClr val="tx1">
                    <a:lumMod val="95000"/>
                    <a:lumOff val="5000"/>
                  </a:schemeClr>
                </a:solidFill>
                <a:latin typeface="幼圆" pitchFamily="49" charset="-122"/>
                <a:ea typeface="幼圆" pitchFamily="49" charset="-122"/>
              </a:rPr>
              <a:t>秦</a:t>
            </a:r>
            <a:r>
              <a:rPr lang="zh-CN" altLang="en-US" b="1" dirty="0">
                <a:solidFill>
                  <a:schemeClr val="tx1">
                    <a:lumMod val="95000"/>
                    <a:lumOff val="5000"/>
                  </a:schemeClr>
                </a:solidFill>
                <a:ea typeface="幼圆" pitchFamily="49" charset="-122"/>
              </a:rPr>
              <a:t>晓飞、杨海马、</a:t>
            </a:r>
            <a:r>
              <a:rPr lang="zh-CN" altLang="en-US" b="1" dirty="0">
                <a:solidFill>
                  <a:srgbClr val="FF0000"/>
                </a:solidFill>
                <a:latin typeface="幼圆" pitchFamily="49" charset="-122"/>
                <a:ea typeface="幼圆" pitchFamily="49" charset="-122"/>
              </a:rPr>
              <a:t>肖儿良</a:t>
            </a:r>
            <a:r>
              <a:rPr lang="zh-CN" altLang="en-US" b="1" dirty="0">
                <a:solidFill>
                  <a:schemeClr val="tx1">
                    <a:lumMod val="95000"/>
                    <a:lumOff val="5000"/>
                  </a:schemeClr>
                </a:solidFill>
                <a:latin typeface="幼圆" pitchFamily="49" charset="-122"/>
                <a:ea typeface="幼圆" pitchFamily="49" charset="-122"/>
              </a:rPr>
              <a:t>、夏  鲲、丁学明</a:t>
            </a:r>
            <a:endParaRPr lang="en-US" altLang="zh-CN" b="1" dirty="0">
              <a:solidFill>
                <a:schemeClr val="tx1">
                  <a:lumMod val="95000"/>
                  <a:lumOff val="5000"/>
                </a:schemeClr>
              </a:solidFill>
              <a:latin typeface="幼圆" pitchFamily="49" charset="-122"/>
              <a:ea typeface="幼圆" pitchFamily="49" charset="-122"/>
            </a:endParaRPr>
          </a:p>
          <a:p>
            <a:pPr eaLnBrk="1" fontAlgn="auto" hangingPunct="1">
              <a:spcAft>
                <a:spcPts val="0"/>
              </a:spcAft>
              <a:defRPr/>
            </a:pPr>
            <a:r>
              <a:rPr lang="zh-CN" altLang="en-US" b="1" dirty="0">
                <a:solidFill>
                  <a:schemeClr val="tx1">
                    <a:lumMod val="95000"/>
                    <a:lumOff val="5000"/>
                  </a:schemeClr>
                </a:solidFill>
                <a:latin typeface="+mn-ea"/>
              </a:rPr>
              <a:t>范彦平、施伟斌、袁英豪、左小五、孙国强</a:t>
            </a:r>
            <a:br>
              <a:rPr lang="zh-CN" altLang="en-US" b="1" dirty="0">
                <a:solidFill>
                  <a:schemeClr val="tx1">
                    <a:lumMod val="95000"/>
                    <a:lumOff val="5000"/>
                  </a:schemeClr>
                </a:solidFill>
                <a:latin typeface="+mn-ea"/>
              </a:rPr>
            </a:br>
            <a:br>
              <a:rPr lang="zh-CN" altLang="en-US" b="1" dirty="0">
                <a:solidFill>
                  <a:schemeClr val="tx1">
                    <a:lumMod val="95000"/>
                    <a:lumOff val="5000"/>
                  </a:schemeClr>
                </a:solidFill>
                <a:latin typeface="+mn-ea"/>
              </a:rPr>
            </a:br>
            <a:r>
              <a:rPr lang="zh-CN" altLang="en-US" sz="2800" b="1" dirty="0">
                <a:solidFill>
                  <a:srgbClr val="0070C0"/>
                </a:solidFill>
                <a:latin typeface="楷体" panose="02010609060101010101" pitchFamily="49" charset="-122"/>
                <a:ea typeface="楷体" panose="02010609060101010101" pitchFamily="49" charset="-122"/>
              </a:rPr>
              <a:t>上海理工大学光电学院 </a:t>
            </a:r>
            <a:r>
              <a:rPr lang="en-US" altLang="zh-CN" sz="2800" b="1" dirty="0">
                <a:solidFill>
                  <a:srgbClr val="0070C0"/>
                </a:solidFill>
                <a:latin typeface="楷体" panose="02010609060101010101" pitchFamily="49" charset="-122"/>
                <a:ea typeface="楷体" panose="02010609060101010101" pitchFamily="49" charset="-122"/>
              </a:rPr>
              <a:t>2020</a:t>
            </a:r>
            <a:r>
              <a:rPr lang="zh-CN" altLang="en-US" sz="2800" b="1" dirty="0">
                <a:solidFill>
                  <a:srgbClr val="0070C0"/>
                </a:solidFill>
                <a:latin typeface="楷体" panose="02010609060101010101" pitchFamily="49" charset="-122"/>
                <a:ea typeface="楷体" panose="02010609060101010101" pitchFamily="49" charset="-122"/>
              </a:rPr>
              <a:t>年</a:t>
            </a:r>
            <a:endParaRPr lang="en-US" altLang="zh-CN" b="1" dirty="0">
              <a:solidFill>
                <a:srgbClr val="0070C0"/>
              </a:solidFill>
              <a:latin typeface="楷体" panose="02010609060101010101" pitchFamily="49" charset="-122"/>
              <a:ea typeface="楷体" panose="02010609060101010101" pitchFamily="49" charset="-122"/>
            </a:endParaRPr>
          </a:p>
          <a:p>
            <a:pPr algn="l" eaLnBrk="1" fontAlgn="auto" hangingPunct="1">
              <a:spcAft>
                <a:spcPts val="0"/>
              </a:spcAft>
              <a:defRPr/>
            </a:pPr>
            <a:endParaRPr lang="zh-CN" altLang="en-US" b="1" dirty="0">
              <a:solidFill>
                <a:schemeClr val="tx1">
                  <a:lumMod val="95000"/>
                  <a:lumOff val="5000"/>
                </a:schemeClr>
              </a:solidFill>
              <a:latin typeface="幼圆" pitchFamily="49" charset="-122"/>
              <a:ea typeface="幼圆" pitchFamily="49" charset="-122"/>
            </a:endParaRPr>
          </a:p>
        </p:txBody>
      </p:sp>
      <p:pic>
        <p:nvPicPr>
          <p:cNvPr id="6148" name="Picture 2" descr="c:\documents and settings\ibm\application data\360se6\User Data\temp\01300000323145123029807175635_s.jpg">
            <a:extLst>
              <a:ext uri="{FF2B5EF4-FFF2-40B4-BE49-F238E27FC236}">
                <a16:creationId xmlns:a16="http://schemas.microsoft.com/office/drawing/2014/main" id="{5A52E8A0-3BED-46D0-A215-676043DE09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标题 3">
            <a:extLst>
              <a:ext uri="{FF2B5EF4-FFF2-40B4-BE49-F238E27FC236}">
                <a16:creationId xmlns:a16="http://schemas.microsoft.com/office/drawing/2014/main" id="{B50895A1-A76D-4438-B46A-81BCD74A6485}"/>
              </a:ext>
            </a:extLst>
          </p:cNvPr>
          <p:cNvSpPr>
            <a:spLocks noGrp="1"/>
          </p:cNvSpPr>
          <p:nvPr>
            <p:ph type="ctrTitle"/>
          </p:nvPr>
        </p:nvSpPr>
        <p:spPr>
          <a:xfrm>
            <a:off x="649288" y="1762125"/>
            <a:ext cx="7772400" cy="1470025"/>
          </a:xfrm>
        </p:spPr>
        <p:txBody>
          <a:bodyPr/>
          <a:lstStyle/>
          <a:p>
            <a:r>
              <a:rPr lang="zh-CN" altLang="en-US">
                <a:solidFill>
                  <a:schemeClr val="bg1"/>
                </a:solidFill>
                <a:latin typeface="黑体" panose="02010609060101010101" pitchFamily="49" charset="-122"/>
                <a:ea typeface="黑体" panose="02010609060101010101" pitchFamily="49" charset="-122"/>
              </a:rPr>
              <a:t>单片机原理及应用</a:t>
            </a:r>
            <a:br>
              <a:rPr lang="en-US" altLang="zh-CN">
                <a:solidFill>
                  <a:schemeClr val="bg1"/>
                </a:solidFill>
                <a:latin typeface="黑体" panose="02010609060101010101" pitchFamily="49" charset="-122"/>
                <a:ea typeface="黑体" panose="02010609060101010101" pitchFamily="49" charset="-122"/>
              </a:rPr>
            </a:br>
            <a:r>
              <a:rPr lang="en-US" altLang="zh-CN" sz="2400" b="1" i="1">
                <a:solidFill>
                  <a:schemeClr val="bg1"/>
                </a:solidFill>
                <a:latin typeface="黑体" panose="02010609060101010101" pitchFamily="49" charset="-122"/>
                <a:ea typeface="黑体" panose="02010609060101010101" pitchFamily="49" charset="-122"/>
              </a:rPr>
              <a:t>Single-chip Microcomputer Principle </a:t>
            </a:r>
            <a:r>
              <a:rPr lang="en-US" altLang="zh-CN" sz="2400" b="1" i="1">
                <a:solidFill>
                  <a:schemeClr val="bg1"/>
                </a:solidFill>
              </a:rPr>
              <a:t>&amp; Application</a:t>
            </a:r>
            <a:endParaRPr lang="zh-CN" altLang="en-US" sz="2400"/>
          </a:p>
        </p:txBody>
      </p:sp>
      <p:sp>
        <p:nvSpPr>
          <p:cNvPr id="7" name="标题 1">
            <a:extLst>
              <a:ext uri="{FF2B5EF4-FFF2-40B4-BE49-F238E27FC236}">
                <a16:creationId xmlns:a16="http://schemas.microsoft.com/office/drawing/2014/main" id="{E41CE6B2-AA8D-406C-97CF-AA7830544074}"/>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汇编语言</a:t>
            </a:r>
          </a:p>
        </p:txBody>
      </p:sp>
      <p:pic>
        <p:nvPicPr>
          <p:cNvPr id="8" name="Picture 3">
            <a:extLst>
              <a:ext uri="{FF2B5EF4-FFF2-40B4-BE49-F238E27FC236}">
                <a16:creationId xmlns:a16="http://schemas.microsoft.com/office/drawing/2014/main" id="{37F432A5-0A4E-45CE-9B6B-E91164C071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advTm="9911"/>
    </mc:Choice>
    <mc:Fallback xmlns="">
      <p:transition advTm="991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xfrm>
            <a:off x="0" y="6381750"/>
            <a:ext cx="1981200" cy="476250"/>
          </a:xfrm>
          <a:noFill/>
        </p:spPr>
        <p:txBody>
          <a:bodyPr/>
          <a:lstStyle/>
          <a:p>
            <a:fld id="{DB846361-1403-4E0A-91E8-1E6C07749C92}" type="datetime10">
              <a:rPr lang="zh-CN" altLang="en-US" smtClean="0">
                <a:ea typeface="宋体" charset="-122"/>
              </a:rPr>
              <a:pPr/>
              <a:t>10:24</a:t>
            </a:fld>
            <a:endParaRPr lang="en-US" altLang="zh-CN" dirty="0">
              <a:ea typeface="宋体" charset="-122"/>
            </a:endParaRPr>
          </a:p>
        </p:txBody>
      </p:sp>
      <p:sp>
        <p:nvSpPr>
          <p:cNvPr id="28675" name="灯片编号占位符 5"/>
          <p:cNvSpPr>
            <a:spLocks noGrp="1"/>
          </p:cNvSpPr>
          <p:nvPr>
            <p:ph type="sldNum" sz="quarter" idx="12"/>
          </p:nvPr>
        </p:nvSpPr>
        <p:spPr>
          <a:xfrm>
            <a:off x="7162800" y="6381750"/>
            <a:ext cx="1981200" cy="476250"/>
          </a:xfrm>
          <a:noFill/>
        </p:spPr>
        <p:txBody>
          <a:bodyPr/>
          <a:lstStyle/>
          <a:p>
            <a:fld id="{4790AE2C-0E3C-443E-B2B8-61ED0F5A7B56}" type="slidenum">
              <a:rPr lang="en-US" altLang="zh-CN" smtClean="0">
                <a:ea typeface="宋体" charset="-122"/>
              </a:rPr>
              <a:pPr/>
              <a:t>20</a:t>
            </a:fld>
            <a:endParaRPr lang="en-US" altLang="zh-CN">
              <a:ea typeface="宋体" charset="-122"/>
            </a:endParaRPr>
          </a:p>
        </p:txBody>
      </p:sp>
      <p:sp>
        <p:nvSpPr>
          <p:cNvPr id="28676" name="Rectangle 2"/>
          <p:cNvSpPr>
            <a:spLocks noGrp="1" noChangeArrowheads="1"/>
          </p:cNvSpPr>
          <p:nvPr>
            <p:ph type="title"/>
          </p:nvPr>
        </p:nvSpPr>
        <p:spPr>
          <a:xfrm>
            <a:off x="428431" y="834971"/>
            <a:ext cx="2991442" cy="483234"/>
          </a:xfrm>
        </p:spPr>
        <p:txBody>
          <a:bodyPr/>
          <a:lstStyle/>
          <a:p>
            <a:pPr eaLnBrk="1" hangingPunct="1"/>
            <a:r>
              <a:rPr lang="en-US" altLang="zh-CN" sz="2400" b="1" dirty="0">
                <a:solidFill>
                  <a:srgbClr val="FF0000"/>
                </a:solidFill>
              </a:rPr>
              <a:t>4</a:t>
            </a:r>
            <a:r>
              <a:rPr lang="zh-CN" altLang="en-US" sz="2400" b="1" dirty="0">
                <a:solidFill>
                  <a:srgbClr val="FF0000"/>
                </a:solidFill>
              </a:rPr>
              <a:t>、寄存器间接寻址 </a:t>
            </a:r>
          </a:p>
        </p:txBody>
      </p:sp>
      <p:sp>
        <p:nvSpPr>
          <p:cNvPr id="28677" name="Rectangle 3"/>
          <p:cNvSpPr>
            <a:spLocks noGrp="1" noChangeArrowheads="1"/>
          </p:cNvSpPr>
          <p:nvPr>
            <p:ph type="body" idx="1"/>
          </p:nvPr>
        </p:nvSpPr>
        <p:spPr>
          <a:xfrm>
            <a:off x="685800" y="1318205"/>
            <a:ext cx="7772400" cy="1071563"/>
          </a:xfrm>
        </p:spPr>
        <p:txBody>
          <a:bodyPr/>
          <a:lstStyle/>
          <a:p>
            <a:pPr marL="0" indent="0" eaLnBrk="1" hangingPunct="1">
              <a:lnSpc>
                <a:spcPct val="130000"/>
              </a:lnSpc>
              <a:buNone/>
            </a:pPr>
            <a:r>
              <a:rPr lang="zh-CN" altLang="en-US" sz="2000" b="1" dirty="0"/>
              <a:t>     把指令指定的寄存器中的内容作为地址，再由该地址所指定的存储单元中的内容作为操作数，</a:t>
            </a:r>
            <a:r>
              <a:rPr lang="zh-CN" altLang="en-US" sz="2000" b="1" dirty="0">
                <a:solidFill>
                  <a:srgbClr val="3333FF"/>
                </a:solidFill>
              </a:rPr>
              <a:t>以“</a:t>
            </a:r>
            <a:r>
              <a:rPr lang="en-US" altLang="zh-CN" sz="2000" b="1" dirty="0">
                <a:solidFill>
                  <a:srgbClr val="3333FF"/>
                </a:solidFill>
              </a:rPr>
              <a:t>@</a:t>
            </a:r>
            <a:r>
              <a:rPr lang="zh-CN" altLang="en-US" sz="2000" b="1" dirty="0">
                <a:solidFill>
                  <a:srgbClr val="3333FF"/>
                </a:solidFill>
              </a:rPr>
              <a:t>”开头</a:t>
            </a:r>
            <a:r>
              <a:rPr lang="zh-CN" altLang="en-US" sz="2000" b="1" dirty="0"/>
              <a:t>。</a:t>
            </a:r>
            <a:endParaRPr lang="en-US" altLang="zh-CN" sz="2000" b="1" dirty="0"/>
          </a:p>
          <a:p>
            <a:pPr eaLnBrk="1" hangingPunct="1">
              <a:lnSpc>
                <a:spcPct val="130000"/>
              </a:lnSpc>
              <a:buNone/>
            </a:pPr>
            <a:endParaRPr lang="zh-CN" altLang="en-US" sz="2000" b="1" dirty="0">
              <a:solidFill>
                <a:schemeClr val="hlink"/>
              </a:solidFill>
              <a:hlinkClick r:id="" action="ppaction://noaction"/>
            </a:endParaRPr>
          </a:p>
        </p:txBody>
      </p:sp>
      <p:pic>
        <p:nvPicPr>
          <p:cNvPr id="6" name="Picture 3">
            <a:extLst>
              <a:ext uri="{FF2B5EF4-FFF2-40B4-BE49-F238E27FC236}">
                <a16:creationId xmlns:a16="http://schemas.microsoft.com/office/drawing/2014/main" id="{EB138CF2-5968-4141-AA87-ED5102E3C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7E123D7B-74A2-4F75-82CB-7B011B7F651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B30E241D-EDB3-4005-8584-16B0A32485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2B8CDE5D-34ED-4C6C-9168-1D992F9AA393}"/>
              </a:ext>
            </a:extLst>
          </p:cNvPr>
          <p:cNvSpPr txBox="1">
            <a:spLocks noChangeArrowheads="1"/>
          </p:cNvSpPr>
          <p:nvPr/>
        </p:nvSpPr>
        <p:spPr bwMode="auto">
          <a:xfrm>
            <a:off x="1020190" y="2341148"/>
            <a:ext cx="6495762" cy="47625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None/>
            </a:pPr>
            <a:r>
              <a:rPr lang="zh-CN" altLang="en-US" sz="2000" b="1" kern="0" dirty="0">
                <a:solidFill>
                  <a:srgbClr val="3333FF"/>
                </a:solidFill>
              </a:rPr>
              <a:t>例如：</a:t>
            </a:r>
            <a:r>
              <a:rPr lang="en-US" altLang="zh-CN" sz="2000" b="1" kern="0" dirty="0">
                <a:solidFill>
                  <a:srgbClr val="3333FF"/>
                </a:solidFill>
              </a:rPr>
              <a:t> MOV  A</a:t>
            </a:r>
            <a:r>
              <a:rPr lang="zh-CN" altLang="en-US" sz="2000" b="1" kern="0" dirty="0">
                <a:solidFill>
                  <a:srgbClr val="3333FF"/>
                </a:solidFill>
              </a:rPr>
              <a:t>，</a:t>
            </a:r>
            <a:r>
              <a:rPr lang="en-US" altLang="zh-CN" sz="2000" b="1" kern="0" dirty="0">
                <a:solidFill>
                  <a:srgbClr val="FF0000"/>
                </a:solidFill>
              </a:rPr>
              <a:t>@R0    </a:t>
            </a:r>
            <a:r>
              <a:rPr lang="zh-CN" altLang="en-US" sz="2000" b="1" kern="0" dirty="0">
                <a:solidFill>
                  <a:srgbClr val="3333FF"/>
                </a:solidFill>
              </a:rPr>
              <a:t>；</a:t>
            </a:r>
            <a:r>
              <a:rPr lang="en-US" altLang="zh-CN" sz="2000" b="1" kern="0" dirty="0">
                <a:solidFill>
                  <a:srgbClr val="3333FF"/>
                </a:solidFill>
              </a:rPr>
              <a:t>R0</a:t>
            </a:r>
            <a:r>
              <a:rPr lang="zh-CN" altLang="en-US" sz="2000" b="1" kern="0" dirty="0">
                <a:solidFill>
                  <a:srgbClr val="3333FF"/>
                </a:solidFill>
              </a:rPr>
              <a:t>内容为</a:t>
            </a:r>
            <a:r>
              <a:rPr lang="en-US" altLang="zh-CN" sz="2000" b="1" kern="0" dirty="0">
                <a:solidFill>
                  <a:srgbClr val="3333FF"/>
                </a:solidFill>
              </a:rPr>
              <a:t>65H</a:t>
            </a:r>
            <a:endParaRPr lang="zh-CN" altLang="en-US" sz="2000" kern="0" dirty="0"/>
          </a:p>
        </p:txBody>
      </p:sp>
      <p:sp>
        <p:nvSpPr>
          <p:cNvPr id="11" name="Rectangle 3">
            <a:extLst>
              <a:ext uri="{FF2B5EF4-FFF2-40B4-BE49-F238E27FC236}">
                <a16:creationId xmlns:a16="http://schemas.microsoft.com/office/drawing/2014/main" id="{9E4319D2-1052-4DEC-98A6-020599054909}"/>
              </a:ext>
            </a:extLst>
          </p:cNvPr>
          <p:cNvSpPr>
            <a:spLocks noChangeArrowheads="1"/>
          </p:cNvSpPr>
          <p:nvPr/>
        </p:nvSpPr>
        <p:spPr bwMode="auto">
          <a:xfrm>
            <a:off x="754893" y="3629415"/>
            <a:ext cx="1143000" cy="457200"/>
          </a:xfrm>
          <a:prstGeom prst="rect">
            <a:avLst/>
          </a:prstGeom>
          <a:solidFill>
            <a:srgbClr val="FFCCCC"/>
          </a:solidFill>
          <a:ln w="9525">
            <a:solidFill>
              <a:schemeClr val="tx1"/>
            </a:solidFill>
            <a:miter lim="800000"/>
            <a:headEnd/>
            <a:tailEnd/>
          </a:ln>
        </p:spPr>
        <p:txBody>
          <a:bodyPr wrap="none" anchor="ctr"/>
          <a:lstStyle/>
          <a:p>
            <a:pPr algn="ctr"/>
            <a:r>
              <a:rPr kumimoji="1" lang="en-US" altLang="zh-CN" sz="2400" b="1">
                <a:latin typeface="Times New Roman" pitchFamily="18" charset="0"/>
              </a:rPr>
              <a:t>65H</a:t>
            </a:r>
          </a:p>
        </p:txBody>
      </p:sp>
      <p:sp>
        <p:nvSpPr>
          <p:cNvPr id="12" name="Rectangle 4">
            <a:extLst>
              <a:ext uri="{FF2B5EF4-FFF2-40B4-BE49-F238E27FC236}">
                <a16:creationId xmlns:a16="http://schemas.microsoft.com/office/drawing/2014/main" id="{ACF3241F-B3F7-4625-86FE-378AED6A8F62}"/>
              </a:ext>
            </a:extLst>
          </p:cNvPr>
          <p:cNvSpPr>
            <a:spLocks noChangeArrowheads="1"/>
          </p:cNvSpPr>
          <p:nvPr/>
        </p:nvSpPr>
        <p:spPr bwMode="auto">
          <a:xfrm>
            <a:off x="770751" y="5040702"/>
            <a:ext cx="1219200" cy="457200"/>
          </a:xfrm>
          <a:prstGeom prst="rect">
            <a:avLst/>
          </a:prstGeom>
          <a:solidFill>
            <a:srgbClr val="FFCCCC"/>
          </a:solidFill>
          <a:ln w="9525">
            <a:solidFill>
              <a:schemeClr val="tx1"/>
            </a:solidFill>
            <a:miter lim="800000"/>
            <a:headEnd/>
            <a:tailEnd/>
          </a:ln>
        </p:spPr>
        <p:txBody>
          <a:bodyPr wrap="none" anchor="ctr"/>
          <a:lstStyle/>
          <a:p>
            <a:pPr algn="ctr"/>
            <a:r>
              <a:rPr kumimoji="1" lang="en-US" altLang="zh-CN" sz="2400" b="1">
                <a:latin typeface="Times New Roman" pitchFamily="18" charset="0"/>
              </a:rPr>
              <a:t>47H</a:t>
            </a:r>
          </a:p>
        </p:txBody>
      </p:sp>
      <p:sp>
        <p:nvSpPr>
          <p:cNvPr id="13" name="Text Box 5">
            <a:extLst>
              <a:ext uri="{FF2B5EF4-FFF2-40B4-BE49-F238E27FC236}">
                <a16:creationId xmlns:a16="http://schemas.microsoft.com/office/drawing/2014/main" id="{EB5ED46B-6C79-4AD0-AA8C-C4574F77BAC4}"/>
              </a:ext>
            </a:extLst>
          </p:cNvPr>
          <p:cNvSpPr txBox="1">
            <a:spLocks noChangeArrowheads="1"/>
          </p:cNvSpPr>
          <p:nvPr/>
        </p:nvSpPr>
        <p:spPr bwMode="auto">
          <a:xfrm>
            <a:off x="116718" y="3623835"/>
            <a:ext cx="557213" cy="457200"/>
          </a:xfrm>
          <a:prstGeom prst="rect">
            <a:avLst/>
          </a:prstGeom>
          <a:noFill/>
          <a:ln w="9525">
            <a:noFill/>
            <a:miter lim="800000"/>
            <a:headEnd/>
            <a:tailEnd/>
          </a:ln>
        </p:spPr>
        <p:txBody>
          <a:bodyPr wrap="none">
            <a:spAutoFit/>
          </a:bodyPr>
          <a:lstStyle/>
          <a:p>
            <a:r>
              <a:rPr kumimoji="1" lang="en-US" altLang="zh-CN" sz="2400" b="1" dirty="0">
                <a:solidFill>
                  <a:srgbClr val="3333FF"/>
                </a:solidFill>
                <a:latin typeface="Times New Roman" pitchFamily="18" charset="0"/>
              </a:rPr>
              <a:t>R0</a:t>
            </a:r>
            <a:endParaRPr kumimoji="1" lang="en-US" altLang="zh-CN" sz="2400" dirty="0">
              <a:solidFill>
                <a:srgbClr val="3333FF"/>
              </a:solidFill>
              <a:latin typeface="Times New Roman" pitchFamily="18" charset="0"/>
            </a:endParaRPr>
          </a:p>
        </p:txBody>
      </p:sp>
      <p:sp>
        <p:nvSpPr>
          <p:cNvPr id="14" name="Text Box 6">
            <a:extLst>
              <a:ext uri="{FF2B5EF4-FFF2-40B4-BE49-F238E27FC236}">
                <a16:creationId xmlns:a16="http://schemas.microsoft.com/office/drawing/2014/main" id="{7D71882B-1429-4D9E-A460-F665A91A8EC9}"/>
              </a:ext>
            </a:extLst>
          </p:cNvPr>
          <p:cNvSpPr txBox="1">
            <a:spLocks noChangeArrowheads="1"/>
          </p:cNvSpPr>
          <p:nvPr/>
        </p:nvSpPr>
        <p:spPr bwMode="auto">
          <a:xfrm>
            <a:off x="164895" y="5034715"/>
            <a:ext cx="404813" cy="457200"/>
          </a:xfrm>
          <a:prstGeom prst="rect">
            <a:avLst/>
          </a:prstGeom>
          <a:noFill/>
          <a:ln w="9525">
            <a:noFill/>
            <a:miter lim="800000"/>
            <a:headEnd/>
            <a:tailEnd/>
          </a:ln>
        </p:spPr>
        <p:txBody>
          <a:bodyPr wrap="square">
            <a:spAutoFit/>
          </a:bodyPr>
          <a:lstStyle/>
          <a:p>
            <a:r>
              <a:rPr kumimoji="1" lang="en-US" altLang="zh-CN" sz="2400" b="1" dirty="0">
                <a:solidFill>
                  <a:srgbClr val="3333FF"/>
                </a:solidFill>
                <a:latin typeface="Times New Roman" pitchFamily="18" charset="0"/>
              </a:rPr>
              <a:t>A</a:t>
            </a:r>
            <a:endParaRPr kumimoji="1" lang="en-US" altLang="zh-CN" sz="2400" dirty="0">
              <a:solidFill>
                <a:srgbClr val="3333FF"/>
              </a:solidFill>
              <a:latin typeface="Times New Roman" pitchFamily="18" charset="0"/>
            </a:endParaRPr>
          </a:p>
        </p:txBody>
      </p:sp>
      <p:grpSp>
        <p:nvGrpSpPr>
          <p:cNvPr id="15" name="Group 7">
            <a:extLst>
              <a:ext uri="{FF2B5EF4-FFF2-40B4-BE49-F238E27FC236}">
                <a16:creationId xmlns:a16="http://schemas.microsoft.com/office/drawing/2014/main" id="{43518ECB-ABAC-4B53-A043-CF382E2025E5}"/>
              </a:ext>
            </a:extLst>
          </p:cNvPr>
          <p:cNvGrpSpPr>
            <a:grpSpLocks/>
          </p:cNvGrpSpPr>
          <p:nvPr/>
        </p:nvGrpSpPr>
        <p:grpSpPr bwMode="auto">
          <a:xfrm>
            <a:off x="5336401" y="3311915"/>
            <a:ext cx="1143000" cy="2590800"/>
            <a:chOff x="2448" y="1584"/>
            <a:chExt cx="720" cy="1632"/>
          </a:xfrm>
        </p:grpSpPr>
        <p:sp>
          <p:nvSpPr>
            <p:cNvPr id="16" name="AutoShape 8">
              <a:extLst>
                <a:ext uri="{FF2B5EF4-FFF2-40B4-BE49-F238E27FC236}">
                  <a16:creationId xmlns:a16="http://schemas.microsoft.com/office/drawing/2014/main" id="{4D55254C-3268-4458-9105-93F81CDE38C9}"/>
                </a:ext>
              </a:extLst>
            </p:cNvPr>
            <p:cNvSpPr>
              <a:spLocks noChangeArrowheads="1"/>
            </p:cNvSpPr>
            <p:nvPr/>
          </p:nvSpPr>
          <p:spPr bwMode="auto">
            <a:xfrm>
              <a:off x="2448" y="2496"/>
              <a:ext cx="720" cy="720"/>
            </a:xfrm>
            <a:prstGeom prst="flowChartDocument">
              <a:avLst/>
            </a:prstGeom>
            <a:solidFill>
              <a:schemeClr val="accent1"/>
            </a:solidFill>
            <a:ln w="9525">
              <a:solidFill>
                <a:schemeClr val="tx1"/>
              </a:solidFill>
              <a:miter lim="800000"/>
              <a:headEnd/>
              <a:tailEnd/>
            </a:ln>
          </p:spPr>
          <p:txBody>
            <a:bodyPr wrap="none" anchor="ctr"/>
            <a:lstStyle/>
            <a:p>
              <a:endParaRPr lang="zh-CN" altLang="en-US"/>
            </a:p>
          </p:txBody>
        </p:sp>
        <p:sp>
          <p:nvSpPr>
            <p:cNvPr id="17" name="AutoShape 9">
              <a:extLst>
                <a:ext uri="{FF2B5EF4-FFF2-40B4-BE49-F238E27FC236}">
                  <a16:creationId xmlns:a16="http://schemas.microsoft.com/office/drawing/2014/main" id="{BA42D9D5-5843-4144-9A65-FD4E704B3A0D}"/>
                </a:ext>
              </a:extLst>
            </p:cNvPr>
            <p:cNvSpPr>
              <a:spLocks noChangeArrowheads="1"/>
            </p:cNvSpPr>
            <p:nvPr/>
          </p:nvSpPr>
          <p:spPr bwMode="auto">
            <a:xfrm rot="10800000">
              <a:off x="2448" y="1584"/>
              <a:ext cx="720" cy="720"/>
            </a:xfrm>
            <a:prstGeom prst="flowChartDocument">
              <a:avLst/>
            </a:prstGeom>
            <a:solidFill>
              <a:schemeClr val="accent1"/>
            </a:solidFill>
            <a:ln w="9525">
              <a:solidFill>
                <a:schemeClr val="tx1"/>
              </a:solidFill>
              <a:miter lim="800000"/>
              <a:headEnd/>
              <a:tailEnd/>
            </a:ln>
          </p:spPr>
          <p:txBody>
            <a:bodyPr wrap="none" anchor="ctr"/>
            <a:lstStyle/>
            <a:p>
              <a:endParaRPr lang="zh-CN" altLang="en-US"/>
            </a:p>
          </p:txBody>
        </p:sp>
        <p:sp>
          <p:nvSpPr>
            <p:cNvPr id="18" name="Rectangle 10">
              <a:extLst>
                <a:ext uri="{FF2B5EF4-FFF2-40B4-BE49-F238E27FC236}">
                  <a16:creationId xmlns:a16="http://schemas.microsoft.com/office/drawing/2014/main" id="{98B6B86C-E3BE-4FA2-97A7-26CDFDF4153B}"/>
                </a:ext>
              </a:extLst>
            </p:cNvPr>
            <p:cNvSpPr>
              <a:spLocks noChangeArrowheads="1"/>
            </p:cNvSpPr>
            <p:nvPr/>
          </p:nvSpPr>
          <p:spPr bwMode="auto">
            <a:xfrm>
              <a:off x="2448" y="2304"/>
              <a:ext cx="720" cy="19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1">
                  <a:solidFill>
                    <a:srgbClr val="CC3300"/>
                  </a:solidFill>
                  <a:latin typeface="Times New Roman" pitchFamily="18" charset="0"/>
                </a:rPr>
                <a:t>47H</a:t>
              </a:r>
              <a:endParaRPr kumimoji="1" lang="en-US" altLang="zh-CN" sz="2400">
                <a:latin typeface="Times New Roman" pitchFamily="18" charset="0"/>
              </a:endParaRPr>
            </a:p>
          </p:txBody>
        </p:sp>
        <p:grpSp>
          <p:nvGrpSpPr>
            <p:cNvPr id="19" name="Group 11">
              <a:extLst>
                <a:ext uri="{FF2B5EF4-FFF2-40B4-BE49-F238E27FC236}">
                  <a16:creationId xmlns:a16="http://schemas.microsoft.com/office/drawing/2014/main" id="{F9FABF7D-76D8-46D5-B87D-31607E74800C}"/>
                </a:ext>
              </a:extLst>
            </p:cNvPr>
            <p:cNvGrpSpPr>
              <a:grpSpLocks/>
            </p:cNvGrpSpPr>
            <p:nvPr/>
          </p:nvGrpSpPr>
          <p:grpSpPr bwMode="auto">
            <a:xfrm>
              <a:off x="2784" y="1728"/>
              <a:ext cx="48" cy="528"/>
              <a:chOff x="3888" y="1968"/>
              <a:chExt cx="48" cy="528"/>
            </a:xfrm>
          </p:grpSpPr>
          <p:sp>
            <p:nvSpPr>
              <p:cNvPr id="27" name="Oval 12">
                <a:extLst>
                  <a:ext uri="{FF2B5EF4-FFF2-40B4-BE49-F238E27FC236}">
                    <a16:creationId xmlns:a16="http://schemas.microsoft.com/office/drawing/2014/main" id="{5CF16065-255A-47C5-BA53-4380A2300BBD}"/>
                  </a:ext>
                </a:extLst>
              </p:cNvPr>
              <p:cNvSpPr>
                <a:spLocks noChangeArrowheads="1"/>
              </p:cNvSpPr>
              <p:nvPr/>
            </p:nvSpPr>
            <p:spPr bwMode="auto">
              <a:xfrm>
                <a:off x="3888" y="1968"/>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8" name="Oval 13">
                <a:extLst>
                  <a:ext uri="{FF2B5EF4-FFF2-40B4-BE49-F238E27FC236}">
                    <a16:creationId xmlns:a16="http://schemas.microsoft.com/office/drawing/2014/main" id="{670AF8E6-658B-4661-979B-18A70997AA67}"/>
                  </a:ext>
                </a:extLst>
              </p:cNvPr>
              <p:cNvSpPr>
                <a:spLocks noChangeArrowheads="1"/>
              </p:cNvSpPr>
              <p:nvPr/>
            </p:nvSpPr>
            <p:spPr bwMode="auto">
              <a:xfrm>
                <a:off x="3888" y="2064"/>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9" name="Oval 14">
                <a:extLst>
                  <a:ext uri="{FF2B5EF4-FFF2-40B4-BE49-F238E27FC236}">
                    <a16:creationId xmlns:a16="http://schemas.microsoft.com/office/drawing/2014/main" id="{E85E64AE-ED5C-42C8-A04F-D22183CDC1D9}"/>
                  </a:ext>
                </a:extLst>
              </p:cNvPr>
              <p:cNvSpPr>
                <a:spLocks noChangeArrowheads="1"/>
              </p:cNvSpPr>
              <p:nvPr/>
            </p:nvSpPr>
            <p:spPr bwMode="auto">
              <a:xfrm>
                <a:off x="3888" y="2160"/>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30" name="Oval 15">
                <a:extLst>
                  <a:ext uri="{FF2B5EF4-FFF2-40B4-BE49-F238E27FC236}">
                    <a16:creationId xmlns:a16="http://schemas.microsoft.com/office/drawing/2014/main" id="{A5A8BE64-0F06-4896-A0C2-AF646218FEFD}"/>
                  </a:ext>
                </a:extLst>
              </p:cNvPr>
              <p:cNvSpPr>
                <a:spLocks noChangeArrowheads="1"/>
              </p:cNvSpPr>
              <p:nvPr/>
            </p:nvSpPr>
            <p:spPr bwMode="auto">
              <a:xfrm>
                <a:off x="3888" y="2256"/>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31" name="Oval 16">
                <a:extLst>
                  <a:ext uri="{FF2B5EF4-FFF2-40B4-BE49-F238E27FC236}">
                    <a16:creationId xmlns:a16="http://schemas.microsoft.com/office/drawing/2014/main" id="{69CBDF2C-0413-4504-9870-FEBDD2D56DCC}"/>
                  </a:ext>
                </a:extLst>
              </p:cNvPr>
              <p:cNvSpPr>
                <a:spLocks noChangeArrowheads="1"/>
              </p:cNvSpPr>
              <p:nvPr/>
            </p:nvSpPr>
            <p:spPr bwMode="auto">
              <a:xfrm>
                <a:off x="3888" y="2352"/>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32" name="Oval 17">
                <a:extLst>
                  <a:ext uri="{FF2B5EF4-FFF2-40B4-BE49-F238E27FC236}">
                    <a16:creationId xmlns:a16="http://schemas.microsoft.com/office/drawing/2014/main" id="{4F524364-73F4-4009-BE1D-41E1B9E8C50C}"/>
                  </a:ext>
                </a:extLst>
              </p:cNvPr>
              <p:cNvSpPr>
                <a:spLocks noChangeArrowheads="1"/>
              </p:cNvSpPr>
              <p:nvPr/>
            </p:nvSpPr>
            <p:spPr bwMode="auto">
              <a:xfrm>
                <a:off x="3888" y="2448"/>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grpSp>
        <p:grpSp>
          <p:nvGrpSpPr>
            <p:cNvPr id="20" name="Group 18">
              <a:extLst>
                <a:ext uri="{FF2B5EF4-FFF2-40B4-BE49-F238E27FC236}">
                  <a16:creationId xmlns:a16="http://schemas.microsoft.com/office/drawing/2014/main" id="{70AF5D30-5DB6-4154-9653-F93D0EDB172D}"/>
                </a:ext>
              </a:extLst>
            </p:cNvPr>
            <p:cNvGrpSpPr>
              <a:grpSpLocks/>
            </p:cNvGrpSpPr>
            <p:nvPr/>
          </p:nvGrpSpPr>
          <p:grpSpPr bwMode="auto">
            <a:xfrm>
              <a:off x="2784" y="2544"/>
              <a:ext cx="48" cy="528"/>
              <a:chOff x="3888" y="1968"/>
              <a:chExt cx="48" cy="528"/>
            </a:xfrm>
          </p:grpSpPr>
          <p:sp>
            <p:nvSpPr>
              <p:cNvPr id="21" name="Oval 19">
                <a:extLst>
                  <a:ext uri="{FF2B5EF4-FFF2-40B4-BE49-F238E27FC236}">
                    <a16:creationId xmlns:a16="http://schemas.microsoft.com/office/drawing/2014/main" id="{D5A647C9-A29C-4145-ABBB-71C7A7718B2A}"/>
                  </a:ext>
                </a:extLst>
              </p:cNvPr>
              <p:cNvSpPr>
                <a:spLocks noChangeArrowheads="1"/>
              </p:cNvSpPr>
              <p:nvPr/>
            </p:nvSpPr>
            <p:spPr bwMode="auto">
              <a:xfrm>
                <a:off x="3888" y="1968"/>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2" name="Oval 20">
                <a:extLst>
                  <a:ext uri="{FF2B5EF4-FFF2-40B4-BE49-F238E27FC236}">
                    <a16:creationId xmlns:a16="http://schemas.microsoft.com/office/drawing/2014/main" id="{5959F94D-1E22-4C0D-A94C-30AFE3D4FA45}"/>
                  </a:ext>
                </a:extLst>
              </p:cNvPr>
              <p:cNvSpPr>
                <a:spLocks noChangeArrowheads="1"/>
              </p:cNvSpPr>
              <p:nvPr/>
            </p:nvSpPr>
            <p:spPr bwMode="auto">
              <a:xfrm>
                <a:off x="3888" y="2064"/>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3" name="Oval 21">
                <a:extLst>
                  <a:ext uri="{FF2B5EF4-FFF2-40B4-BE49-F238E27FC236}">
                    <a16:creationId xmlns:a16="http://schemas.microsoft.com/office/drawing/2014/main" id="{85A2E6B4-C3EB-4C0F-9722-0945BC52761B}"/>
                  </a:ext>
                </a:extLst>
              </p:cNvPr>
              <p:cNvSpPr>
                <a:spLocks noChangeArrowheads="1"/>
              </p:cNvSpPr>
              <p:nvPr/>
            </p:nvSpPr>
            <p:spPr bwMode="auto">
              <a:xfrm>
                <a:off x="3888" y="2160"/>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4" name="Oval 22">
                <a:extLst>
                  <a:ext uri="{FF2B5EF4-FFF2-40B4-BE49-F238E27FC236}">
                    <a16:creationId xmlns:a16="http://schemas.microsoft.com/office/drawing/2014/main" id="{C5438906-6B50-4793-9B57-A3975C687DB5}"/>
                  </a:ext>
                </a:extLst>
              </p:cNvPr>
              <p:cNvSpPr>
                <a:spLocks noChangeArrowheads="1"/>
              </p:cNvSpPr>
              <p:nvPr/>
            </p:nvSpPr>
            <p:spPr bwMode="auto">
              <a:xfrm>
                <a:off x="3888" y="2256"/>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5" name="Oval 23">
                <a:extLst>
                  <a:ext uri="{FF2B5EF4-FFF2-40B4-BE49-F238E27FC236}">
                    <a16:creationId xmlns:a16="http://schemas.microsoft.com/office/drawing/2014/main" id="{243A010D-2A7C-43AF-8C21-A7FC8BF7FCE4}"/>
                  </a:ext>
                </a:extLst>
              </p:cNvPr>
              <p:cNvSpPr>
                <a:spLocks noChangeArrowheads="1"/>
              </p:cNvSpPr>
              <p:nvPr/>
            </p:nvSpPr>
            <p:spPr bwMode="auto">
              <a:xfrm>
                <a:off x="3888" y="2352"/>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6" name="Oval 24">
                <a:extLst>
                  <a:ext uri="{FF2B5EF4-FFF2-40B4-BE49-F238E27FC236}">
                    <a16:creationId xmlns:a16="http://schemas.microsoft.com/office/drawing/2014/main" id="{770BA962-8241-4B9C-9AF3-1EA71122524B}"/>
                  </a:ext>
                </a:extLst>
              </p:cNvPr>
              <p:cNvSpPr>
                <a:spLocks noChangeArrowheads="1"/>
              </p:cNvSpPr>
              <p:nvPr/>
            </p:nvSpPr>
            <p:spPr bwMode="auto">
              <a:xfrm>
                <a:off x="3888" y="2448"/>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grpSp>
      </p:grpSp>
      <p:sp>
        <p:nvSpPr>
          <p:cNvPr id="33" name="Text Box 25">
            <a:extLst>
              <a:ext uri="{FF2B5EF4-FFF2-40B4-BE49-F238E27FC236}">
                <a16:creationId xmlns:a16="http://schemas.microsoft.com/office/drawing/2014/main" id="{17FCAE81-3819-4436-8C04-02B39011FCD1}"/>
              </a:ext>
            </a:extLst>
          </p:cNvPr>
          <p:cNvSpPr txBox="1">
            <a:spLocks noChangeArrowheads="1"/>
          </p:cNvSpPr>
          <p:nvPr/>
        </p:nvSpPr>
        <p:spPr bwMode="auto">
          <a:xfrm>
            <a:off x="6901941" y="2910330"/>
            <a:ext cx="1475084" cy="400110"/>
          </a:xfrm>
          <a:prstGeom prst="rect">
            <a:avLst/>
          </a:prstGeom>
          <a:noFill/>
          <a:ln w="9525">
            <a:noFill/>
            <a:miter lim="800000"/>
            <a:headEnd/>
            <a:tailEnd/>
          </a:ln>
        </p:spPr>
        <p:txBody>
          <a:bodyPr wrap="none">
            <a:spAutoFit/>
          </a:bodyPr>
          <a:lstStyle/>
          <a:p>
            <a:r>
              <a:rPr kumimoji="1" lang="zh-CN" altLang="en-US" sz="2000" b="1" dirty="0">
                <a:latin typeface="Times New Roman" pitchFamily="18" charset="0"/>
              </a:rPr>
              <a:t>数据存储器</a:t>
            </a:r>
          </a:p>
        </p:txBody>
      </p:sp>
      <p:sp>
        <p:nvSpPr>
          <p:cNvPr id="34" name="Text Box 26">
            <a:extLst>
              <a:ext uri="{FF2B5EF4-FFF2-40B4-BE49-F238E27FC236}">
                <a16:creationId xmlns:a16="http://schemas.microsoft.com/office/drawing/2014/main" id="{93A5D5C4-DB0C-4220-903C-E336BCA4A96F}"/>
              </a:ext>
            </a:extLst>
          </p:cNvPr>
          <p:cNvSpPr txBox="1">
            <a:spLocks noChangeArrowheads="1"/>
          </p:cNvSpPr>
          <p:nvPr/>
        </p:nvSpPr>
        <p:spPr bwMode="auto">
          <a:xfrm>
            <a:off x="4551852" y="5509014"/>
            <a:ext cx="700833" cy="400110"/>
          </a:xfrm>
          <a:prstGeom prst="rect">
            <a:avLst/>
          </a:prstGeom>
          <a:noFill/>
          <a:ln w="9525">
            <a:noFill/>
            <a:miter lim="800000"/>
            <a:headEnd/>
            <a:tailEnd/>
          </a:ln>
        </p:spPr>
        <p:txBody>
          <a:bodyPr wrap="none">
            <a:spAutoFit/>
          </a:bodyPr>
          <a:lstStyle/>
          <a:p>
            <a:r>
              <a:rPr kumimoji="1" lang="zh-CN" altLang="en-US" sz="2000" b="1" dirty="0">
                <a:solidFill>
                  <a:srgbClr val="3333FF"/>
                </a:solidFill>
                <a:latin typeface="Times New Roman" pitchFamily="18" charset="0"/>
              </a:rPr>
              <a:t>地址</a:t>
            </a:r>
            <a:endParaRPr kumimoji="1" lang="zh-CN" altLang="en-US" sz="2400" b="1" dirty="0">
              <a:solidFill>
                <a:srgbClr val="3333FF"/>
              </a:solidFill>
              <a:latin typeface="Times New Roman" pitchFamily="18" charset="0"/>
            </a:endParaRPr>
          </a:p>
        </p:txBody>
      </p:sp>
      <p:sp>
        <p:nvSpPr>
          <p:cNvPr id="35" name="Text Box 27">
            <a:extLst>
              <a:ext uri="{FF2B5EF4-FFF2-40B4-BE49-F238E27FC236}">
                <a16:creationId xmlns:a16="http://schemas.microsoft.com/office/drawing/2014/main" id="{F0153F4E-DACF-44C4-A782-4FA485C05BE2}"/>
              </a:ext>
            </a:extLst>
          </p:cNvPr>
          <p:cNvSpPr txBox="1">
            <a:spLocks noChangeArrowheads="1"/>
          </p:cNvSpPr>
          <p:nvPr/>
        </p:nvSpPr>
        <p:spPr bwMode="auto">
          <a:xfrm>
            <a:off x="4634726" y="3637352"/>
            <a:ext cx="488950" cy="457200"/>
          </a:xfrm>
          <a:prstGeom prst="rect">
            <a:avLst/>
          </a:prstGeom>
          <a:noFill/>
          <a:ln w="9525">
            <a:noFill/>
            <a:miter lim="800000"/>
            <a:headEnd/>
            <a:tailEnd/>
          </a:ln>
        </p:spPr>
        <p:txBody>
          <a:bodyPr wrap="none">
            <a:spAutoFit/>
          </a:bodyPr>
          <a:lstStyle/>
          <a:p>
            <a:r>
              <a:rPr kumimoji="1" lang="en-US" altLang="zh-CN" sz="2400">
                <a:latin typeface="Times New Roman" pitchFamily="18" charset="0"/>
              </a:rPr>
              <a:t>┋</a:t>
            </a:r>
          </a:p>
        </p:txBody>
      </p:sp>
      <p:sp>
        <p:nvSpPr>
          <p:cNvPr id="36" name="Text Box 28">
            <a:extLst>
              <a:ext uri="{FF2B5EF4-FFF2-40B4-BE49-F238E27FC236}">
                <a16:creationId xmlns:a16="http://schemas.microsoft.com/office/drawing/2014/main" id="{8DE6CFD0-076F-4AF2-A21F-11C275AB272B}"/>
              </a:ext>
            </a:extLst>
          </p:cNvPr>
          <p:cNvSpPr txBox="1">
            <a:spLocks noChangeArrowheads="1"/>
          </p:cNvSpPr>
          <p:nvPr/>
        </p:nvSpPr>
        <p:spPr bwMode="auto">
          <a:xfrm>
            <a:off x="4650601" y="4988315"/>
            <a:ext cx="488950" cy="457200"/>
          </a:xfrm>
          <a:prstGeom prst="rect">
            <a:avLst/>
          </a:prstGeom>
          <a:noFill/>
          <a:ln w="9525">
            <a:noFill/>
            <a:miter lim="800000"/>
            <a:headEnd/>
            <a:tailEnd/>
          </a:ln>
        </p:spPr>
        <p:txBody>
          <a:bodyPr wrap="none">
            <a:spAutoFit/>
          </a:bodyPr>
          <a:lstStyle/>
          <a:p>
            <a:r>
              <a:rPr kumimoji="1" lang="en-US" altLang="zh-CN" sz="2400">
                <a:latin typeface="Times New Roman" pitchFamily="18" charset="0"/>
              </a:rPr>
              <a:t>┋</a:t>
            </a:r>
          </a:p>
        </p:txBody>
      </p:sp>
      <p:sp>
        <p:nvSpPr>
          <p:cNvPr id="37" name="Text Box 29">
            <a:extLst>
              <a:ext uri="{FF2B5EF4-FFF2-40B4-BE49-F238E27FC236}">
                <a16:creationId xmlns:a16="http://schemas.microsoft.com/office/drawing/2014/main" id="{116C1A48-97BF-485D-828C-24B6D157EAB8}"/>
              </a:ext>
            </a:extLst>
          </p:cNvPr>
          <p:cNvSpPr txBox="1">
            <a:spLocks noChangeArrowheads="1"/>
          </p:cNvSpPr>
          <p:nvPr/>
        </p:nvSpPr>
        <p:spPr bwMode="auto">
          <a:xfrm>
            <a:off x="4558526" y="4343790"/>
            <a:ext cx="725488" cy="457200"/>
          </a:xfrm>
          <a:prstGeom prst="rect">
            <a:avLst/>
          </a:prstGeom>
          <a:noFill/>
          <a:ln w="9525">
            <a:noFill/>
            <a:miter lim="800000"/>
            <a:headEnd/>
            <a:tailEnd/>
          </a:ln>
        </p:spPr>
        <p:txBody>
          <a:bodyPr wrap="none">
            <a:spAutoFit/>
          </a:bodyPr>
          <a:lstStyle/>
          <a:p>
            <a:r>
              <a:rPr kumimoji="1" lang="en-US" altLang="zh-CN" sz="2400" b="1">
                <a:solidFill>
                  <a:srgbClr val="3333FF"/>
                </a:solidFill>
                <a:latin typeface="Times New Roman" pitchFamily="18" charset="0"/>
              </a:rPr>
              <a:t>65H</a:t>
            </a:r>
            <a:endParaRPr kumimoji="1" lang="en-US" altLang="zh-CN" sz="2400">
              <a:latin typeface="Times New Roman" pitchFamily="18" charset="0"/>
            </a:endParaRPr>
          </a:p>
        </p:txBody>
      </p:sp>
      <p:grpSp>
        <p:nvGrpSpPr>
          <p:cNvPr id="38" name="Group 30">
            <a:extLst>
              <a:ext uri="{FF2B5EF4-FFF2-40B4-BE49-F238E27FC236}">
                <a16:creationId xmlns:a16="http://schemas.microsoft.com/office/drawing/2014/main" id="{901F7B00-FE9A-42C3-8D1A-9803DDD497AB}"/>
              </a:ext>
            </a:extLst>
          </p:cNvPr>
          <p:cNvGrpSpPr>
            <a:grpSpLocks/>
          </p:cNvGrpSpPr>
          <p:nvPr/>
        </p:nvGrpSpPr>
        <p:grpSpPr bwMode="auto">
          <a:xfrm>
            <a:off x="1913751" y="3897700"/>
            <a:ext cx="2590800" cy="685801"/>
            <a:chOff x="1680" y="2016"/>
            <a:chExt cx="912" cy="816"/>
          </a:xfrm>
        </p:grpSpPr>
        <p:sp>
          <p:nvSpPr>
            <p:cNvPr id="39" name="Line 31">
              <a:extLst>
                <a:ext uri="{FF2B5EF4-FFF2-40B4-BE49-F238E27FC236}">
                  <a16:creationId xmlns:a16="http://schemas.microsoft.com/office/drawing/2014/main" id="{26FA2B67-57B4-43F4-A446-E1CE66ADBB54}"/>
                </a:ext>
              </a:extLst>
            </p:cNvPr>
            <p:cNvSpPr>
              <a:spLocks noChangeShapeType="1"/>
            </p:cNvSpPr>
            <p:nvPr/>
          </p:nvSpPr>
          <p:spPr bwMode="auto">
            <a:xfrm>
              <a:off x="1680" y="2016"/>
              <a:ext cx="384" cy="0"/>
            </a:xfrm>
            <a:prstGeom prst="line">
              <a:avLst/>
            </a:prstGeom>
            <a:noFill/>
            <a:ln w="38100">
              <a:solidFill>
                <a:srgbClr val="FF0000"/>
              </a:solidFill>
              <a:miter lim="800000"/>
              <a:headEnd/>
              <a:tailEnd/>
            </a:ln>
          </p:spPr>
          <p:txBody>
            <a:bodyPr wrap="none" anchor="ctr"/>
            <a:lstStyle/>
            <a:p>
              <a:endParaRPr lang="zh-CN" altLang="en-US"/>
            </a:p>
          </p:txBody>
        </p:sp>
        <p:sp>
          <p:nvSpPr>
            <p:cNvPr id="40" name="Line 32">
              <a:extLst>
                <a:ext uri="{FF2B5EF4-FFF2-40B4-BE49-F238E27FC236}">
                  <a16:creationId xmlns:a16="http://schemas.microsoft.com/office/drawing/2014/main" id="{6D5DE68D-3E3A-4B4C-8347-0F2EC8FB6722}"/>
                </a:ext>
              </a:extLst>
            </p:cNvPr>
            <p:cNvSpPr>
              <a:spLocks noChangeShapeType="1"/>
            </p:cNvSpPr>
            <p:nvPr/>
          </p:nvSpPr>
          <p:spPr bwMode="auto">
            <a:xfrm>
              <a:off x="2064" y="2832"/>
              <a:ext cx="528" cy="0"/>
            </a:xfrm>
            <a:prstGeom prst="line">
              <a:avLst/>
            </a:prstGeom>
            <a:noFill/>
            <a:ln w="38100">
              <a:solidFill>
                <a:srgbClr val="FF0000"/>
              </a:solidFill>
              <a:miter lim="800000"/>
              <a:headEnd/>
              <a:tailEnd type="stealth" w="lg" len="lg"/>
            </a:ln>
          </p:spPr>
          <p:txBody>
            <a:bodyPr wrap="none" anchor="ctr"/>
            <a:lstStyle/>
            <a:p>
              <a:endParaRPr lang="zh-CN" altLang="en-US"/>
            </a:p>
          </p:txBody>
        </p:sp>
        <p:sp>
          <p:nvSpPr>
            <p:cNvPr id="41" name="Line 33">
              <a:extLst>
                <a:ext uri="{FF2B5EF4-FFF2-40B4-BE49-F238E27FC236}">
                  <a16:creationId xmlns:a16="http://schemas.microsoft.com/office/drawing/2014/main" id="{46157590-19C9-4436-AE31-C96512D72D99}"/>
                </a:ext>
              </a:extLst>
            </p:cNvPr>
            <p:cNvSpPr>
              <a:spLocks noChangeShapeType="1"/>
            </p:cNvSpPr>
            <p:nvPr/>
          </p:nvSpPr>
          <p:spPr bwMode="auto">
            <a:xfrm>
              <a:off x="2064" y="2016"/>
              <a:ext cx="0" cy="816"/>
            </a:xfrm>
            <a:prstGeom prst="line">
              <a:avLst/>
            </a:prstGeom>
            <a:noFill/>
            <a:ln w="38100">
              <a:solidFill>
                <a:srgbClr val="FF0000"/>
              </a:solidFill>
              <a:miter lim="800000"/>
              <a:headEnd/>
              <a:tailEnd/>
            </a:ln>
          </p:spPr>
          <p:txBody>
            <a:bodyPr wrap="none" anchor="ctr"/>
            <a:lstStyle/>
            <a:p>
              <a:endParaRPr lang="zh-CN" altLang="en-US"/>
            </a:p>
          </p:txBody>
        </p:sp>
      </p:grpSp>
      <p:sp>
        <p:nvSpPr>
          <p:cNvPr id="42" name="Freeform 34">
            <a:extLst>
              <a:ext uri="{FF2B5EF4-FFF2-40B4-BE49-F238E27FC236}">
                <a16:creationId xmlns:a16="http://schemas.microsoft.com/office/drawing/2014/main" id="{638A337E-6CBF-47B1-B01E-E5FEF6086C36}"/>
              </a:ext>
            </a:extLst>
          </p:cNvPr>
          <p:cNvSpPr>
            <a:spLocks/>
          </p:cNvSpPr>
          <p:nvPr/>
        </p:nvSpPr>
        <p:spPr bwMode="auto">
          <a:xfrm>
            <a:off x="1989951" y="4583502"/>
            <a:ext cx="3581400" cy="685800"/>
          </a:xfrm>
          <a:custGeom>
            <a:avLst/>
            <a:gdLst>
              <a:gd name="T0" fmla="*/ 2147483647 w 1528"/>
              <a:gd name="T1" fmla="*/ 0 h 404"/>
              <a:gd name="T2" fmla="*/ 0 w 1528"/>
              <a:gd name="T3" fmla="*/ 2147483647 h 404"/>
              <a:gd name="T4" fmla="*/ 0 60000 65536"/>
              <a:gd name="T5" fmla="*/ 0 60000 65536"/>
              <a:gd name="T6" fmla="*/ 0 w 1528"/>
              <a:gd name="T7" fmla="*/ 0 h 404"/>
              <a:gd name="T8" fmla="*/ 1528 w 1528"/>
              <a:gd name="T9" fmla="*/ 404 h 404"/>
            </a:gdLst>
            <a:ahLst/>
            <a:cxnLst>
              <a:cxn ang="T4">
                <a:pos x="T0" y="T1"/>
              </a:cxn>
              <a:cxn ang="T5">
                <a:pos x="T2" y="T3"/>
              </a:cxn>
            </a:cxnLst>
            <a:rect l="T6" t="T7" r="T8" b="T9"/>
            <a:pathLst>
              <a:path w="1528" h="404">
                <a:moveTo>
                  <a:pt x="1528" y="0"/>
                </a:moveTo>
                <a:lnTo>
                  <a:pt x="0" y="404"/>
                </a:lnTo>
              </a:path>
            </a:pathLst>
          </a:custGeom>
          <a:noFill/>
          <a:ln w="38100" cap="flat" cmpd="sng">
            <a:solidFill>
              <a:srgbClr val="FF0000"/>
            </a:solidFill>
            <a:prstDash val="solid"/>
            <a:miter lim="800000"/>
            <a:headEnd type="none" w="med" len="med"/>
            <a:tailEnd type="stealth" w="lg" len="lg"/>
          </a:ln>
        </p:spPr>
        <p:txBody>
          <a:bodyPr wrap="none" anchor="ctr"/>
          <a:lstStyle/>
          <a:p>
            <a:endParaRPr lang="zh-CN" altLang="en-US"/>
          </a:p>
        </p:txBody>
      </p:sp>
      <p:sp>
        <p:nvSpPr>
          <p:cNvPr id="43" name="Text Box 35">
            <a:extLst>
              <a:ext uri="{FF2B5EF4-FFF2-40B4-BE49-F238E27FC236}">
                <a16:creationId xmlns:a16="http://schemas.microsoft.com/office/drawing/2014/main" id="{8C7EFA8C-1DE2-42E5-A6D1-7C5EB8A1DEFC}"/>
              </a:ext>
            </a:extLst>
          </p:cNvPr>
          <p:cNvSpPr txBox="1">
            <a:spLocks noChangeArrowheads="1"/>
          </p:cNvSpPr>
          <p:nvPr/>
        </p:nvSpPr>
        <p:spPr bwMode="auto">
          <a:xfrm>
            <a:off x="1989951" y="3121415"/>
            <a:ext cx="494046" cy="461665"/>
          </a:xfrm>
          <a:prstGeom prst="rect">
            <a:avLst/>
          </a:prstGeom>
          <a:noFill/>
          <a:ln w="9525">
            <a:noFill/>
            <a:miter lim="800000"/>
            <a:headEnd/>
            <a:tailEnd/>
          </a:ln>
        </p:spPr>
        <p:txBody>
          <a:bodyPr wrap="none">
            <a:spAutoFit/>
          </a:bodyPr>
          <a:lstStyle/>
          <a:p>
            <a:r>
              <a:rPr kumimoji="1" lang="en-US" altLang="zh-CN" sz="2400" b="1" dirty="0">
                <a:solidFill>
                  <a:srgbClr val="00B0F0"/>
                </a:solidFill>
                <a:highlight>
                  <a:srgbClr val="00FFFF"/>
                </a:highlight>
                <a:latin typeface="Times New Roman" pitchFamily="18" charset="0"/>
              </a:rPr>
              <a:t>①</a:t>
            </a:r>
          </a:p>
        </p:txBody>
      </p:sp>
      <p:sp>
        <p:nvSpPr>
          <p:cNvPr id="44" name="Text Box 36">
            <a:extLst>
              <a:ext uri="{FF2B5EF4-FFF2-40B4-BE49-F238E27FC236}">
                <a16:creationId xmlns:a16="http://schemas.microsoft.com/office/drawing/2014/main" id="{AE508222-52C4-49D2-B7BA-634B857647B5}"/>
              </a:ext>
            </a:extLst>
          </p:cNvPr>
          <p:cNvSpPr txBox="1">
            <a:spLocks noChangeArrowheads="1"/>
          </p:cNvSpPr>
          <p:nvPr/>
        </p:nvSpPr>
        <p:spPr bwMode="auto">
          <a:xfrm>
            <a:off x="2009628" y="5304501"/>
            <a:ext cx="494046" cy="461665"/>
          </a:xfrm>
          <a:prstGeom prst="rect">
            <a:avLst/>
          </a:prstGeom>
          <a:noFill/>
          <a:ln w="9525">
            <a:noFill/>
            <a:miter lim="800000"/>
            <a:headEnd/>
            <a:tailEnd/>
          </a:ln>
        </p:spPr>
        <p:txBody>
          <a:bodyPr wrap="none">
            <a:spAutoFit/>
          </a:bodyPr>
          <a:lstStyle/>
          <a:p>
            <a:r>
              <a:rPr kumimoji="1" lang="en-US" altLang="zh-CN" sz="2400" b="1" dirty="0">
                <a:solidFill>
                  <a:srgbClr val="00B0F0"/>
                </a:solidFill>
                <a:highlight>
                  <a:srgbClr val="00FFFF"/>
                </a:highlight>
                <a:latin typeface="Times New Roman" pitchFamily="18" charset="0"/>
              </a:rPr>
              <a:t>②</a:t>
            </a:r>
          </a:p>
        </p:txBody>
      </p:sp>
      <p:sp>
        <p:nvSpPr>
          <p:cNvPr id="45" name="Text Box 37">
            <a:extLst>
              <a:ext uri="{FF2B5EF4-FFF2-40B4-BE49-F238E27FC236}">
                <a16:creationId xmlns:a16="http://schemas.microsoft.com/office/drawing/2014/main" id="{0CC2C993-EFF6-443C-8366-768FDF00239D}"/>
              </a:ext>
            </a:extLst>
          </p:cNvPr>
          <p:cNvSpPr txBox="1">
            <a:spLocks noChangeArrowheads="1"/>
          </p:cNvSpPr>
          <p:nvPr/>
        </p:nvSpPr>
        <p:spPr bwMode="auto">
          <a:xfrm>
            <a:off x="2399527" y="2888052"/>
            <a:ext cx="2073275" cy="1006475"/>
          </a:xfrm>
          <a:prstGeom prst="rect">
            <a:avLst/>
          </a:prstGeom>
          <a:noFill/>
          <a:ln w="9525">
            <a:noFill/>
            <a:miter lim="800000"/>
            <a:headEnd/>
            <a:tailEnd/>
          </a:ln>
        </p:spPr>
        <p:txBody>
          <a:bodyPr>
            <a:spAutoFit/>
          </a:bodyPr>
          <a:lstStyle/>
          <a:p>
            <a:r>
              <a:rPr kumimoji="1" lang="zh-CN" altLang="en-US" sz="2000" b="1" dirty="0">
                <a:latin typeface="Times New Roman" pitchFamily="18" charset="0"/>
              </a:rPr>
              <a:t>以指令中所指定的</a:t>
            </a:r>
            <a:r>
              <a:rPr kumimoji="1" lang="en-US" altLang="zh-CN" sz="2000" b="1" dirty="0">
                <a:latin typeface="Times New Roman" pitchFamily="18" charset="0"/>
              </a:rPr>
              <a:t>R0</a:t>
            </a:r>
            <a:r>
              <a:rPr kumimoji="1" lang="zh-CN" altLang="en-US" sz="2000" b="1" dirty="0">
                <a:latin typeface="Times New Roman" pitchFamily="18" charset="0"/>
              </a:rPr>
              <a:t>内容（</a:t>
            </a:r>
            <a:r>
              <a:rPr kumimoji="1" lang="en-US" altLang="zh-CN" sz="2000" b="1" dirty="0">
                <a:latin typeface="Times New Roman" pitchFamily="18" charset="0"/>
              </a:rPr>
              <a:t>65H</a:t>
            </a:r>
            <a:r>
              <a:rPr kumimoji="1" lang="zh-CN" altLang="en-US" sz="2000" b="1" dirty="0">
                <a:latin typeface="Times New Roman" pitchFamily="18" charset="0"/>
              </a:rPr>
              <a:t>）为指针</a:t>
            </a:r>
          </a:p>
        </p:txBody>
      </p:sp>
      <p:sp>
        <p:nvSpPr>
          <p:cNvPr id="46" name="Text Box 38">
            <a:extLst>
              <a:ext uri="{FF2B5EF4-FFF2-40B4-BE49-F238E27FC236}">
                <a16:creationId xmlns:a16="http://schemas.microsoft.com/office/drawing/2014/main" id="{F826D1B4-C9B0-4C0A-8B73-11776868BABD}"/>
              </a:ext>
            </a:extLst>
          </p:cNvPr>
          <p:cNvSpPr txBox="1">
            <a:spLocks noChangeArrowheads="1"/>
          </p:cNvSpPr>
          <p:nvPr/>
        </p:nvSpPr>
        <p:spPr bwMode="auto">
          <a:xfrm>
            <a:off x="2385239" y="5233514"/>
            <a:ext cx="2301875" cy="701675"/>
          </a:xfrm>
          <a:prstGeom prst="rect">
            <a:avLst/>
          </a:prstGeom>
          <a:noFill/>
          <a:ln w="9525">
            <a:noFill/>
            <a:miter lim="800000"/>
            <a:headEnd/>
            <a:tailEnd/>
          </a:ln>
        </p:spPr>
        <p:txBody>
          <a:bodyPr>
            <a:spAutoFit/>
          </a:bodyPr>
          <a:lstStyle/>
          <a:p>
            <a:r>
              <a:rPr kumimoji="1" lang="zh-CN" altLang="en-US" sz="2000" b="1" dirty="0">
                <a:latin typeface="Times New Roman" pitchFamily="18" charset="0"/>
              </a:rPr>
              <a:t>将片内</a:t>
            </a:r>
            <a:r>
              <a:rPr kumimoji="1" lang="en-US" altLang="zh-CN" sz="2000" b="1" dirty="0">
                <a:latin typeface="Times New Roman" pitchFamily="18" charset="0"/>
              </a:rPr>
              <a:t>RAM 65H</a:t>
            </a:r>
            <a:r>
              <a:rPr kumimoji="1" lang="zh-CN" altLang="en-US" sz="2000" b="1" dirty="0">
                <a:latin typeface="Times New Roman" pitchFamily="18" charset="0"/>
              </a:rPr>
              <a:t>单元内容</a:t>
            </a:r>
            <a:r>
              <a:rPr kumimoji="1" lang="en-US" altLang="zh-CN" sz="2000" b="1" dirty="0">
                <a:latin typeface="Times New Roman" pitchFamily="18" charset="0"/>
              </a:rPr>
              <a:t>47H</a:t>
            </a:r>
            <a:r>
              <a:rPr kumimoji="1" lang="zh-CN" altLang="en-US" sz="2000" b="1" dirty="0">
                <a:latin typeface="Times New Roman" pitchFamily="18" charset="0"/>
              </a:rPr>
              <a:t>送</a:t>
            </a:r>
            <a:r>
              <a:rPr kumimoji="1" lang="en-US" altLang="zh-CN" sz="2000" b="1" dirty="0">
                <a:latin typeface="Times New Roman" pitchFamily="18" charset="0"/>
              </a:rPr>
              <a:t>A</a:t>
            </a:r>
            <a:endParaRPr kumimoji="1" lang="en-US" altLang="zh-CN" sz="2400" dirty="0">
              <a:latin typeface="Times New Roman" pitchFamily="18" charset="0"/>
            </a:endParaRPr>
          </a:p>
        </p:txBody>
      </p:sp>
      <p:sp>
        <p:nvSpPr>
          <p:cNvPr id="2" name="矩形 1">
            <a:extLst>
              <a:ext uri="{FF2B5EF4-FFF2-40B4-BE49-F238E27FC236}">
                <a16:creationId xmlns:a16="http://schemas.microsoft.com/office/drawing/2014/main" id="{4A74CE9B-0438-40C7-8EC3-819A6683B88B}"/>
              </a:ext>
            </a:extLst>
          </p:cNvPr>
          <p:cNvSpPr/>
          <p:nvPr/>
        </p:nvSpPr>
        <p:spPr>
          <a:xfrm>
            <a:off x="6984005" y="3714383"/>
            <a:ext cx="1981200" cy="1200329"/>
          </a:xfrm>
          <a:prstGeom prst="rect">
            <a:avLst/>
          </a:prstGeom>
        </p:spPr>
        <p:txBody>
          <a:bodyPr wrap="square">
            <a:spAutoFit/>
          </a:bodyPr>
          <a:lstStyle/>
          <a:p>
            <a:pPr marL="0" indent="0" eaLnBrk="1" hangingPunct="1">
              <a:buNone/>
            </a:pPr>
            <a:r>
              <a:rPr lang="zh-CN" altLang="en-US" sz="2400" b="1" kern="0" dirty="0">
                <a:solidFill>
                  <a:srgbClr val="FF0000"/>
                </a:solidFill>
              </a:rPr>
              <a:t>将片内</a:t>
            </a:r>
            <a:r>
              <a:rPr lang="en-US" altLang="zh-CN" sz="2400" b="1" kern="0" dirty="0">
                <a:solidFill>
                  <a:srgbClr val="FF0000"/>
                </a:solidFill>
              </a:rPr>
              <a:t>RAM 65H</a:t>
            </a:r>
            <a:r>
              <a:rPr lang="zh-CN" altLang="en-US" sz="2400" b="1" kern="0" dirty="0">
                <a:solidFill>
                  <a:srgbClr val="FF0000"/>
                </a:solidFill>
              </a:rPr>
              <a:t>单元内容</a:t>
            </a:r>
            <a:r>
              <a:rPr lang="en-US" altLang="zh-CN" sz="2400" b="1" kern="0" dirty="0">
                <a:solidFill>
                  <a:srgbClr val="FF0000"/>
                </a:solidFill>
              </a:rPr>
              <a:t>47H</a:t>
            </a:r>
            <a:r>
              <a:rPr lang="zh-CN" altLang="en-US" sz="2400" b="1" kern="0" dirty="0">
                <a:solidFill>
                  <a:srgbClr val="FF0000"/>
                </a:solidFill>
              </a:rPr>
              <a:t>送</a:t>
            </a:r>
            <a:r>
              <a:rPr lang="en-US" altLang="zh-CN" sz="2400" b="1" kern="0" dirty="0">
                <a:solidFill>
                  <a:srgbClr val="FF0000"/>
                </a:solidFill>
              </a:rPr>
              <a:t>A</a:t>
            </a:r>
            <a:endParaRPr lang="zh-CN" altLang="en-US" sz="2400" b="1" dirty="0">
              <a:solidFill>
                <a:srgbClr val="FF0000"/>
              </a:solidFill>
            </a:endParaRPr>
          </a:p>
        </p:txBody>
      </p:sp>
      <p:cxnSp>
        <p:nvCxnSpPr>
          <p:cNvPr id="48" name="直接箭头连接符 47">
            <a:extLst>
              <a:ext uri="{FF2B5EF4-FFF2-40B4-BE49-F238E27FC236}">
                <a16:creationId xmlns:a16="http://schemas.microsoft.com/office/drawing/2014/main" id="{1CCA2228-4EB4-45ED-A398-883EFB44D741}"/>
              </a:ext>
            </a:extLst>
          </p:cNvPr>
          <p:cNvCxnSpPr>
            <a:cxnSpLocks/>
          </p:cNvCxnSpPr>
          <p:nvPr/>
        </p:nvCxnSpPr>
        <p:spPr bwMode="auto">
          <a:xfrm flipH="1">
            <a:off x="6489861" y="3187673"/>
            <a:ext cx="412080" cy="244922"/>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cxnSp>
        <p:nvCxnSpPr>
          <p:cNvPr id="49" name="直接箭头连接符 48">
            <a:extLst>
              <a:ext uri="{FF2B5EF4-FFF2-40B4-BE49-F238E27FC236}">
                <a16:creationId xmlns:a16="http://schemas.microsoft.com/office/drawing/2014/main" id="{35E371C0-FC03-41D2-B041-DDCC3B565AE9}"/>
              </a:ext>
            </a:extLst>
          </p:cNvPr>
          <p:cNvCxnSpPr>
            <a:cxnSpLocks/>
          </p:cNvCxnSpPr>
          <p:nvPr/>
        </p:nvCxnSpPr>
        <p:spPr bwMode="auto">
          <a:xfrm flipH="1">
            <a:off x="6596876" y="4246782"/>
            <a:ext cx="305065" cy="0"/>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ppt_w/2"/>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ppt_w</p:attrName>
                                        </p:attrNameLst>
                                      </p:cBhvr>
                                      <p:tavLst>
                                        <p:tav tm="0">
                                          <p:val>
                                            <p:fltVal val="0"/>
                                          </p:val>
                                        </p:tav>
                                        <p:tav tm="100000">
                                          <p:val>
                                            <p:strVal val="#ppt_w"/>
                                          </p:val>
                                        </p:tav>
                                      </p:tavLst>
                                    </p:anim>
                                    <p:anim calcmode="lin" valueType="num">
                                      <p:cBhvr>
                                        <p:cTn id="10" dur="500" fill="hold"/>
                                        <p:tgtEl>
                                          <p:spTgt spid="3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blinds(horizontal)">
                                      <p:cBhvr>
                                        <p:cTn id="14" dur="500"/>
                                        <p:tgtEl>
                                          <p:spTgt spid="43"/>
                                        </p:tgtEl>
                                      </p:cBhvr>
                                    </p:animEffect>
                                  </p:childTnLst>
                                </p:cTn>
                              </p:par>
                            </p:childTnLst>
                          </p:cTn>
                        </p:par>
                        <p:par>
                          <p:cTn id="15" fill="hold">
                            <p:stCondLst>
                              <p:cond delay="1000"/>
                            </p:stCondLst>
                            <p:childTnLst>
                              <p:par>
                                <p:cTn id="16" presetID="3" presetClass="entr" presetSubtype="5"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linds(vertical)">
                                      <p:cBhvr>
                                        <p:cTn id="18" dur="500"/>
                                        <p:tgtEl>
                                          <p:spTgt spid="45"/>
                                        </p:tgtEl>
                                      </p:cBhvr>
                                    </p:animEffect>
                                  </p:childTnLst>
                                </p:cTn>
                              </p:par>
                            </p:childTnLst>
                          </p:cTn>
                        </p:par>
                        <p:par>
                          <p:cTn id="19" fill="hold">
                            <p:stCondLst>
                              <p:cond delay="1500"/>
                            </p:stCondLst>
                            <p:childTnLst>
                              <p:par>
                                <p:cTn id="20" presetID="17" presetClass="entr" presetSubtype="2"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ppt_x</p:attrName>
                                        </p:attrNameLst>
                                      </p:cBhvr>
                                      <p:tavLst>
                                        <p:tav tm="0">
                                          <p:val>
                                            <p:strVal val="#ppt_x+#ppt_w/2"/>
                                          </p:val>
                                        </p:tav>
                                        <p:tav tm="100000">
                                          <p:val>
                                            <p:strVal val="#ppt_x"/>
                                          </p:val>
                                        </p:tav>
                                      </p:tavLst>
                                    </p:anim>
                                    <p:anim calcmode="lin" valueType="num">
                                      <p:cBhvr>
                                        <p:cTn id="23" dur="500" fill="hold"/>
                                        <p:tgtEl>
                                          <p:spTgt spid="42"/>
                                        </p:tgtEl>
                                        <p:attrNameLst>
                                          <p:attrName>ppt_y</p:attrName>
                                        </p:attrNameLst>
                                      </p:cBhvr>
                                      <p:tavLst>
                                        <p:tav tm="0">
                                          <p:val>
                                            <p:strVal val="#ppt_y"/>
                                          </p:val>
                                        </p:tav>
                                        <p:tav tm="100000">
                                          <p:val>
                                            <p:strVal val="#ppt_y"/>
                                          </p:val>
                                        </p:tav>
                                      </p:tavLst>
                                    </p:anim>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3" presetClass="entr" presetSubtype="5"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blinds(vertical)">
                                      <p:cBhvr>
                                        <p:cTn id="29" dur="500"/>
                                        <p:tgtEl>
                                          <p:spTgt spid="44"/>
                                        </p:tgtEl>
                                      </p:cBhvr>
                                    </p:animEffect>
                                  </p:childTnLst>
                                </p:cTn>
                              </p:par>
                            </p:childTnLst>
                          </p:cTn>
                        </p:par>
                        <p:par>
                          <p:cTn id="30" fill="hold">
                            <p:stCondLst>
                              <p:cond delay="2500"/>
                            </p:stCondLst>
                            <p:childTnLst>
                              <p:par>
                                <p:cTn id="31" presetID="3" presetClass="entr" presetSubtype="5"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blinds(vertical)">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utoUpdateAnimBg="0"/>
      <p:bldP spid="44" grpId="0" autoUpdateAnimBg="0"/>
      <p:bldP spid="45" grpId="0" autoUpdateAnimBg="0"/>
      <p:bldP spid="4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p>
            <a:fld id="{DB846361-1403-4E0A-91E8-1E6C07749C92}" type="datetime10">
              <a:rPr lang="zh-CN" altLang="en-US" smtClean="0">
                <a:ea typeface="宋体" charset="-122"/>
              </a:rPr>
              <a:pPr/>
              <a:t>10:24</a:t>
            </a:fld>
            <a:endParaRPr lang="en-US" altLang="zh-CN">
              <a:ea typeface="宋体" charset="-122"/>
            </a:endParaRPr>
          </a:p>
        </p:txBody>
      </p:sp>
      <p:sp>
        <p:nvSpPr>
          <p:cNvPr id="28675" name="灯片编号占位符 5"/>
          <p:cNvSpPr>
            <a:spLocks noGrp="1"/>
          </p:cNvSpPr>
          <p:nvPr>
            <p:ph type="sldNum" sz="quarter" idx="12"/>
          </p:nvPr>
        </p:nvSpPr>
        <p:spPr>
          <a:noFill/>
        </p:spPr>
        <p:txBody>
          <a:bodyPr/>
          <a:lstStyle/>
          <a:p>
            <a:fld id="{4790AE2C-0E3C-443E-B2B8-61ED0F5A7B56}" type="slidenum">
              <a:rPr lang="en-US" altLang="zh-CN" smtClean="0">
                <a:ea typeface="宋体" charset="-122"/>
              </a:rPr>
              <a:pPr/>
              <a:t>21</a:t>
            </a:fld>
            <a:endParaRPr lang="en-US" altLang="zh-CN">
              <a:ea typeface="宋体" charset="-122"/>
            </a:endParaRPr>
          </a:p>
        </p:txBody>
      </p:sp>
      <p:sp>
        <p:nvSpPr>
          <p:cNvPr id="28676" name="Rectangle 2"/>
          <p:cNvSpPr>
            <a:spLocks noGrp="1" noChangeArrowheads="1"/>
          </p:cNvSpPr>
          <p:nvPr>
            <p:ph type="title"/>
          </p:nvPr>
        </p:nvSpPr>
        <p:spPr>
          <a:xfrm>
            <a:off x="539552" y="866776"/>
            <a:ext cx="3163888" cy="476250"/>
          </a:xfrm>
        </p:spPr>
        <p:txBody>
          <a:bodyPr/>
          <a:lstStyle/>
          <a:p>
            <a:pPr eaLnBrk="1" hangingPunct="1"/>
            <a:r>
              <a:rPr lang="en-US" altLang="zh-CN" sz="2400" b="1" dirty="0">
                <a:solidFill>
                  <a:srgbClr val="FF0000"/>
                </a:solidFill>
              </a:rPr>
              <a:t>4</a:t>
            </a:r>
            <a:r>
              <a:rPr lang="zh-CN" altLang="en-US" sz="2400" b="1" dirty="0">
                <a:solidFill>
                  <a:srgbClr val="FF0000"/>
                </a:solidFill>
              </a:rPr>
              <a:t>、寄存器间接寻址 </a:t>
            </a:r>
          </a:p>
        </p:txBody>
      </p:sp>
      <p:pic>
        <p:nvPicPr>
          <p:cNvPr id="6" name="Picture 3">
            <a:extLst>
              <a:ext uri="{FF2B5EF4-FFF2-40B4-BE49-F238E27FC236}">
                <a16:creationId xmlns:a16="http://schemas.microsoft.com/office/drawing/2014/main" id="{EB138CF2-5968-4141-AA87-ED5102E3C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7E123D7B-74A2-4F75-82CB-7B011B7F651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B30E241D-EDB3-4005-8584-16B0A32485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a:extLst>
              <a:ext uri="{FF2B5EF4-FFF2-40B4-BE49-F238E27FC236}">
                <a16:creationId xmlns:a16="http://schemas.microsoft.com/office/drawing/2014/main" id="{DF262A4B-B684-4C63-A02F-8936B8D1191C}"/>
              </a:ext>
            </a:extLst>
          </p:cNvPr>
          <p:cNvSpPr txBox="1">
            <a:spLocks noChangeArrowheads="1"/>
          </p:cNvSpPr>
          <p:nvPr/>
        </p:nvSpPr>
        <p:spPr bwMode="auto">
          <a:xfrm>
            <a:off x="964893" y="1656812"/>
            <a:ext cx="7214214" cy="3570604"/>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1800" b="1" kern="0" dirty="0">
                <a:solidFill>
                  <a:srgbClr val="3333FF"/>
                </a:solidFill>
              </a:rPr>
              <a:t>说明：</a:t>
            </a:r>
            <a:endParaRPr lang="en-US" altLang="zh-CN" sz="1800" b="1" kern="0" dirty="0">
              <a:solidFill>
                <a:srgbClr val="3333FF"/>
              </a:solidFill>
            </a:endParaRPr>
          </a:p>
          <a:p>
            <a:pPr marL="0" indent="0" eaLnBrk="1" hangingPunct="1">
              <a:lnSpc>
                <a:spcPct val="90000"/>
              </a:lnSpc>
              <a:buNone/>
            </a:pPr>
            <a:endParaRPr lang="en-US" altLang="zh-CN" sz="1800" b="1" kern="0" dirty="0">
              <a:solidFill>
                <a:srgbClr val="3333FF"/>
              </a:solidFill>
            </a:endParaRPr>
          </a:p>
          <a:p>
            <a:pPr marL="342900" indent="-342900" eaLnBrk="1" hangingPunct="1">
              <a:lnSpc>
                <a:spcPct val="90000"/>
              </a:lnSpc>
              <a:buFont typeface="+mj-lt"/>
              <a:buAutoNum type="alphaUcPeriod"/>
            </a:pPr>
            <a:r>
              <a:rPr lang="zh-CN" altLang="en-US" sz="1800" b="1" kern="0" dirty="0">
                <a:solidFill>
                  <a:srgbClr val="3333FF"/>
                </a:solidFill>
              </a:rPr>
              <a:t>以“</a:t>
            </a:r>
            <a:r>
              <a:rPr lang="en-US" altLang="zh-CN" sz="1800" b="1" kern="0" dirty="0">
                <a:solidFill>
                  <a:srgbClr val="3333FF"/>
                </a:solidFill>
              </a:rPr>
              <a:t>@</a:t>
            </a:r>
            <a:r>
              <a:rPr lang="zh-CN" altLang="en-US" sz="1800" b="1" kern="0" dirty="0">
                <a:solidFill>
                  <a:srgbClr val="3333FF"/>
                </a:solidFill>
              </a:rPr>
              <a:t>”开头</a:t>
            </a:r>
            <a:r>
              <a:rPr lang="zh-CN" altLang="en-US" sz="1800" b="1" kern="0" dirty="0"/>
              <a:t>，常用</a:t>
            </a:r>
            <a:r>
              <a:rPr lang="en-US" altLang="zh-CN" sz="1800" b="1" kern="0" dirty="0">
                <a:solidFill>
                  <a:srgbClr val="3333FF"/>
                </a:solidFill>
              </a:rPr>
              <a:t>@R</a:t>
            </a:r>
            <a:r>
              <a:rPr lang="en-US" altLang="zh-CN" sz="1200" b="1" kern="0" dirty="0">
                <a:solidFill>
                  <a:srgbClr val="3333FF"/>
                </a:solidFill>
              </a:rPr>
              <a:t>i</a:t>
            </a:r>
            <a:r>
              <a:rPr lang="zh-CN" altLang="en-US" sz="1800" b="1" kern="0" dirty="0"/>
              <a:t>（</a:t>
            </a:r>
            <a:r>
              <a:rPr lang="en-US" altLang="zh-CN" sz="1800" b="1" kern="0" dirty="0" err="1"/>
              <a:t>i</a:t>
            </a:r>
            <a:r>
              <a:rPr lang="en-US" altLang="zh-CN" sz="1800" b="1" kern="0" dirty="0"/>
              <a:t>= 0</a:t>
            </a:r>
            <a:r>
              <a:rPr lang="zh-CN" altLang="en-US" sz="1800" b="1" kern="0" dirty="0"/>
              <a:t>或</a:t>
            </a:r>
            <a:r>
              <a:rPr lang="en-US" altLang="zh-CN" sz="1800" b="1" kern="0" dirty="0"/>
              <a:t>1</a:t>
            </a:r>
            <a:r>
              <a:rPr lang="zh-CN" altLang="en-US" sz="1800" b="1" kern="0" dirty="0"/>
              <a:t>）来代表寄存器间接寻址方式</a:t>
            </a:r>
            <a:endParaRPr lang="en-US" altLang="zh-CN" sz="1800" b="1" kern="0" dirty="0"/>
          </a:p>
          <a:p>
            <a:pPr marL="342900" indent="-342900" eaLnBrk="1" hangingPunct="1">
              <a:lnSpc>
                <a:spcPct val="90000"/>
              </a:lnSpc>
              <a:buFont typeface="+mj-lt"/>
              <a:buAutoNum type="alphaUcPeriod"/>
            </a:pPr>
            <a:endParaRPr lang="zh-CN" altLang="en-US" sz="1800" b="1" kern="0" dirty="0"/>
          </a:p>
          <a:p>
            <a:pPr marL="342900" indent="-342900" eaLnBrk="1" hangingPunct="1">
              <a:lnSpc>
                <a:spcPct val="90000"/>
              </a:lnSpc>
              <a:buFont typeface="+mj-lt"/>
              <a:buAutoNum type="alphaUcPeriod"/>
            </a:pPr>
            <a:r>
              <a:rPr lang="en-US" altLang="zh-CN" sz="1800" b="1" kern="0" dirty="0"/>
              <a:t>89C51/S51</a:t>
            </a:r>
            <a:r>
              <a:rPr lang="zh-CN" altLang="en-US" sz="1800" b="1" kern="0" dirty="0"/>
              <a:t>规定只有</a:t>
            </a:r>
            <a:r>
              <a:rPr lang="en-US" altLang="zh-CN" sz="1800" b="1" kern="0" dirty="0">
                <a:solidFill>
                  <a:srgbClr val="3333FF"/>
                </a:solidFill>
              </a:rPr>
              <a:t>R0</a:t>
            </a:r>
            <a:r>
              <a:rPr lang="zh-CN" altLang="en-US" sz="1800" b="1" kern="0" dirty="0">
                <a:solidFill>
                  <a:srgbClr val="3333FF"/>
                </a:solidFill>
              </a:rPr>
              <a:t>、</a:t>
            </a:r>
            <a:r>
              <a:rPr lang="en-US" altLang="zh-CN" sz="1800" b="1" kern="0" dirty="0">
                <a:solidFill>
                  <a:srgbClr val="3333FF"/>
                </a:solidFill>
              </a:rPr>
              <a:t>R1</a:t>
            </a:r>
            <a:r>
              <a:rPr lang="zh-CN" altLang="en-US" sz="1800" b="1" kern="0" dirty="0">
                <a:solidFill>
                  <a:srgbClr val="3333FF"/>
                </a:solidFill>
              </a:rPr>
              <a:t>或</a:t>
            </a:r>
            <a:r>
              <a:rPr lang="en-US" altLang="zh-CN" sz="1800" b="1" kern="0" dirty="0">
                <a:solidFill>
                  <a:srgbClr val="3333FF"/>
                </a:solidFill>
              </a:rPr>
              <a:t>DPTR</a:t>
            </a:r>
            <a:r>
              <a:rPr lang="zh-CN" altLang="en-US" sz="1800" b="1" kern="0" dirty="0"/>
              <a:t>为间接寻址寄存器</a:t>
            </a:r>
            <a:endParaRPr lang="en-US" altLang="zh-CN" sz="1800" b="1" kern="0" dirty="0"/>
          </a:p>
          <a:p>
            <a:pPr marL="342900" indent="-342900" eaLnBrk="1" hangingPunct="1">
              <a:lnSpc>
                <a:spcPct val="90000"/>
              </a:lnSpc>
              <a:buFont typeface="+mj-lt"/>
              <a:buAutoNum type="alphaUcPeriod"/>
            </a:pPr>
            <a:endParaRPr lang="en-US" altLang="zh-CN" sz="1800" b="1" kern="0" dirty="0"/>
          </a:p>
          <a:p>
            <a:pPr marL="342900" indent="-342900" eaLnBrk="1" hangingPunct="1">
              <a:lnSpc>
                <a:spcPct val="90000"/>
              </a:lnSpc>
              <a:buFont typeface="+mj-lt"/>
              <a:buAutoNum type="alphaUcPeriod"/>
            </a:pPr>
            <a:r>
              <a:rPr lang="zh-CN" altLang="en-US" sz="1800" b="1" kern="0" dirty="0"/>
              <a:t>采用</a:t>
            </a:r>
            <a:r>
              <a:rPr lang="en-US" altLang="zh-CN" sz="1800" b="1" kern="0" dirty="0"/>
              <a:t>R0</a:t>
            </a:r>
            <a:r>
              <a:rPr lang="zh-CN" altLang="en-US" sz="1800" b="1" kern="0" dirty="0"/>
              <a:t>或</a:t>
            </a:r>
            <a:r>
              <a:rPr lang="en-US" altLang="zh-CN" sz="1800" b="1" kern="0" dirty="0"/>
              <a:t>R1</a:t>
            </a:r>
            <a:r>
              <a:rPr lang="zh-CN" altLang="en-US" sz="1800" b="1" kern="0" dirty="0"/>
              <a:t>作为间接寻址寄存器，即可寻址</a:t>
            </a:r>
            <a:r>
              <a:rPr lang="zh-CN" altLang="en-US" sz="1800" b="1" kern="0" dirty="0">
                <a:solidFill>
                  <a:srgbClr val="3333FF"/>
                </a:solidFill>
              </a:rPr>
              <a:t>片内数据存储器低的</a:t>
            </a:r>
            <a:r>
              <a:rPr lang="en-US" altLang="zh-CN" sz="1800" b="1" kern="0" dirty="0">
                <a:solidFill>
                  <a:srgbClr val="3333FF"/>
                </a:solidFill>
              </a:rPr>
              <a:t>128B</a:t>
            </a:r>
            <a:r>
              <a:rPr lang="zh-CN" altLang="en-US" sz="1800" b="1" kern="0" dirty="0">
                <a:solidFill>
                  <a:srgbClr val="3333FF"/>
                </a:solidFill>
              </a:rPr>
              <a:t>内</a:t>
            </a:r>
            <a:r>
              <a:rPr lang="zh-CN" altLang="en-US" sz="1800" b="1" kern="0" dirty="0"/>
              <a:t>的字节内容，也可寻址</a:t>
            </a:r>
            <a:r>
              <a:rPr lang="zh-CN" altLang="en-US" sz="1800" b="1" kern="0" dirty="0">
                <a:solidFill>
                  <a:srgbClr val="3333FF"/>
                </a:solidFill>
              </a:rPr>
              <a:t>片外数据存储器低的</a:t>
            </a:r>
            <a:r>
              <a:rPr lang="en-US" altLang="zh-CN" sz="1800" b="1" kern="0" dirty="0">
                <a:solidFill>
                  <a:srgbClr val="3333FF"/>
                </a:solidFill>
              </a:rPr>
              <a:t>256B</a:t>
            </a:r>
            <a:r>
              <a:rPr lang="zh-CN" altLang="en-US" sz="1800" b="1" kern="0" dirty="0"/>
              <a:t>内的字节内容</a:t>
            </a:r>
            <a:endParaRPr lang="en-US" altLang="zh-CN" sz="1800" b="1" kern="0" dirty="0"/>
          </a:p>
          <a:p>
            <a:pPr marL="342900" indent="-342900" eaLnBrk="1" hangingPunct="1">
              <a:lnSpc>
                <a:spcPct val="90000"/>
              </a:lnSpc>
              <a:buFont typeface="+mj-lt"/>
              <a:buAutoNum type="alphaUcPeriod"/>
            </a:pPr>
            <a:endParaRPr lang="en-US" altLang="zh-CN" sz="1800" b="1" kern="0" dirty="0"/>
          </a:p>
          <a:p>
            <a:pPr marL="342900" indent="-342900" eaLnBrk="1" hangingPunct="1">
              <a:lnSpc>
                <a:spcPct val="90000"/>
              </a:lnSpc>
              <a:buFont typeface="+mj-lt"/>
              <a:buAutoNum type="alphaUcPeriod"/>
            </a:pPr>
            <a:r>
              <a:rPr lang="zh-CN" altLang="en-US" sz="1800" b="1" kern="0" dirty="0"/>
              <a:t>采用</a:t>
            </a:r>
            <a:r>
              <a:rPr lang="en-US" altLang="zh-CN" sz="1800" b="1" kern="0" dirty="0"/>
              <a:t>DPTR</a:t>
            </a:r>
            <a:r>
              <a:rPr lang="zh-CN" altLang="en-US" sz="1800" b="1" kern="0" dirty="0"/>
              <a:t>作为间接寻址寄存器时，寻址芯片外部数据存储器的</a:t>
            </a:r>
            <a:r>
              <a:rPr lang="en-US" altLang="zh-CN" sz="1800" b="1" kern="0" dirty="0"/>
              <a:t>64KB</a:t>
            </a:r>
            <a:r>
              <a:rPr lang="zh-CN" altLang="en-US" sz="1800" b="1" kern="0" dirty="0"/>
              <a:t>全部空间</a:t>
            </a:r>
            <a:endParaRPr lang="en-US" altLang="zh-CN" sz="1800" b="1" kern="0" dirty="0"/>
          </a:p>
          <a:p>
            <a:pPr marL="342900" indent="-342900" eaLnBrk="1" hangingPunct="1">
              <a:lnSpc>
                <a:spcPct val="90000"/>
              </a:lnSpc>
              <a:buFont typeface="+mj-lt"/>
              <a:buAutoNum type="alphaUcPeriod"/>
            </a:pPr>
            <a:endParaRPr lang="en-US" altLang="zh-CN" sz="1800" b="1" kern="0" dirty="0"/>
          </a:p>
        </p:txBody>
      </p:sp>
    </p:spTree>
    <p:extLst>
      <p:ext uri="{BB962C8B-B14F-4D97-AF65-F5344CB8AC3E}">
        <p14:creationId xmlns:p14="http://schemas.microsoft.com/office/powerpoint/2010/main" val="3354954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xfrm>
            <a:off x="0" y="6385973"/>
            <a:ext cx="1981200" cy="476250"/>
          </a:xfrm>
          <a:noFill/>
        </p:spPr>
        <p:txBody>
          <a:bodyPr/>
          <a:lstStyle/>
          <a:p>
            <a:fld id="{F5D8AFE2-5491-4F98-96B7-AFFD49E56431}" type="datetime10">
              <a:rPr lang="zh-CN" altLang="en-US" smtClean="0">
                <a:ea typeface="宋体" charset="-122"/>
              </a:rPr>
              <a:pPr/>
              <a:t>10:24</a:t>
            </a:fld>
            <a:endParaRPr lang="en-US" altLang="zh-CN" dirty="0">
              <a:ea typeface="宋体" charset="-122"/>
            </a:endParaRPr>
          </a:p>
        </p:txBody>
      </p:sp>
      <p:sp>
        <p:nvSpPr>
          <p:cNvPr id="30723" name="灯片编号占位符 5"/>
          <p:cNvSpPr>
            <a:spLocks noGrp="1"/>
          </p:cNvSpPr>
          <p:nvPr>
            <p:ph type="sldNum" sz="quarter" idx="12"/>
          </p:nvPr>
        </p:nvSpPr>
        <p:spPr>
          <a:xfrm>
            <a:off x="7154863" y="6381750"/>
            <a:ext cx="1981200" cy="476250"/>
          </a:xfrm>
          <a:noFill/>
        </p:spPr>
        <p:txBody>
          <a:bodyPr/>
          <a:lstStyle/>
          <a:p>
            <a:fld id="{92B33779-4DEC-42A2-9157-AA02E050AE72}" type="slidenum">
              <a:rPr lang="en-US" altLang="zh-CN" smtClean="0">
                <a:ea typeface="宋体" charset="-122"/>
              </a:rPr>
              <a:pPr/>
              <a:t>22</a:t>
            </a:fld>
            <a:endParaRPr lang="en-US" altLang="zh-CN" dirty="0">
              <a:ea typeface="宋体" charset="-122"/>
            </a:endParaRPr>
          </a:p>
        </p:txBody>
      </p:sp>
      <p:sp>
        <p:nvSpPr>
          <p:cNvPr id="30724" name="Rectangle 2"/>
          <p:cNvSpPr>
            <a:spLocks noGrp="1" noChangeArrowheads="1"/>
          </p:cNvSpPr>
          <p:nvPr>
            <p:ph type="title"/>
          </p:nvPr>
        </p:nvSpPr>
        <p:spPr>
          <a:xfrm>
            <a:off x="17618" y="869686"/>
            <a:ext cx="7578717" cy="476250"/>
          </a:xfrm>
        </p:spPr>
        <p:txBody>
          <a:bodyPr/>
          <a:lstStyle/>
          <a:p>
            <a:pPr eaLnBrk="1" hangingPunct="1"/>
            <a:r>
              <a:rPr lang="en-US" altLang="zh-CN" sz="2400" b="1" dirty="0">
                <a:solidFill>
                  <a:srgbClr val="FF0000"/>
                </a:solidFill>
              </a:rPr>
              <a:t>5</a:t>
            </a:r>
            <a:r>
              <a:rPr lang="zh-CN" altLang="en-US" sz="2400" b="1" dirty="0">
                <a:solidFill>
                  <a:srgbClr val="FF0000"/>
                </a:solidFill>
              </a:rPr>
              <a:t>、变址寻址：</a:t>
            </a:r>
            <a:r>
              <a:rPr lang="en-US" altLang="zh-CN" sz="2400" b="1" dirty="0">
                <a:solidFill>
                  <a:srgbClr val="3333FF"/>
                </a:solidFill>
              </a:rPr>
              <a:t>(</a:t>
            </a:r>
            <a:r>
              <a:rPr lang="zh-CN" altLang="en-US" sz="2400" b="1" dirty="0">
                <a:solidFill>
                  <a:srgbClr val="3333FF"/>
                </a:solidFill>
              </a:rPr>
              <a:t>（</a:t>
            </a:r>
            <a:r>
              <a:rPr lang="zh-CN" altLang="en-US" sz="2400" b="1" dirty="0">
                <a:solidFill>
                  <a:srgbClr val="FF0000"/>
                </a:solidFill>
              </a:rPr>
              <a:t>基址</a:t>
            </a:r>
            <a:r>
              <a:rPr lang="zh-CN" altLang="en-US" sz="2400" b="1" dirty="0">
                <a:solidFill>
                  <a:srgbClr val="3333FF"/>
                </a:solidFill>
              </a:rPr>
              <a:t>寄存器</a:t>
            </a:r>
            <a:r>
              <a:rPr lang="en-US" altLang="zh-CN" sz="2400" b="1" dirty="0">
                <a:solidFill>
                  <a:srgbClr val="3333FF"/>
                </a:solidFill>
              </a:rPr>
              <a:t>+</a:t>
            </a:r>
            <a:r>
              <a:rPr lang="zh-CN" altLang="en-US" sz="2400" b="1" dirty="0">
                <a:solidFill>
                  <a:srgbClr val="FF0000"/>
                </a:solidFill>
              </a:rPr>
              <a:t>变址</a:t>
            </a:r>
            <a:r>
              <a:rPr lang="zh-CN" altLang="en-US" sz="2400" b="1" dirty="0">
                <a:solidFill>
                  <a:srgbClr val="3333FF"/>
                </a:solidFill>
              </a:rPr>
              <a:t>寄存器）</a:t>
            </a:r>
            <a:r>
              <a:rPr lang="zh-CN" altLang="en-US" sz="2400" b="1" dirty="0">
                <a:solidFill>
                  <a:srgbClr val="FF0000"/>
                </a:solidFill>
              </a:rPr>
              <a:t>间接寻址</a:t>
            </a:r>
            <a:r>
              <a:rPr lang="en-US" altLang="zh-CN" sz="2400" b="1" dirty="0">
                <a:solidFill>
                  <a:srgbClr val="3333FF"/>
                </a:solidFill>
              </a:rPr>
              <a:t>)</a:t>
            </a:r>
            <a:endParaRPr lang="en-US" altLang="zh-CN" sz="2400" dirty="0">
              <a:solidFill>
                <a:srgbClr val="3333FF"/>
              </a:solidFill>
            </a:endParaRPr>
          </a:p>
        </p:txBody>
      </p:sp>
      <p:pic>
        <p:nvPicPr>
          <p:cNvPr id="6" name="Picture 3">
            <a:extLst>
              <a:ext uri="{FF2B5EF4-FFF2-40B4-BE49-F238E27FC236}">
                <a16:creationId xmlns:a16="http://schemas.microsoft.com/office/drawing/2014/main" id="{75B2C1B6-AB28-4A99-B126-42C0CF9E3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1514BFEA-7722-490B-A5EC-10368A75C5B5}"/>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3970FA1B-6C0F-4BD0-8C73-580BD02BC2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7165" y="3457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01A4C8E9-168E-49D0-95FA-EBDAC7319021}"/>
              </a:ext>
            </a:extLst>
          </p:cNvPr>
          <p:cNvSpPr txBox="1">
            <a:spLocks noChangeArrowheads="1"/>
          </p:cNvSpPr>
          <p:nvPr/>
        </p:nvSpPr>
        <p:spPr bwMode="auto">
          <a:xfrm>
            <a:off x="755576" y="1545409"/>
            <a:ext cx="8001000" cy="682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2000" b="1" kern="0" dirty="0"/>
              <a:t>   以某个寄存器的内容为基地址，加上另一个寄存器中保存的偏移地址，成真正的操作数地址。</a:t>
            </a:r>
          </a:p>
        </p:txBody>
      </p:sp>
      <p:sp>
        <p:nvSpPr>
          <p:cNvPr id="10" name="Rectangle 2">
            <a:extLst>
              <a:ext uri="{FF2B5EF4-FFF2-40B4-BE49-F238E27FC236}">
                <a16:creationId xmlns:a16="http://schemas.microsoft.com/office/drawing/2014/main" id="{AE5F1892-0C5C-48D5-9AFE-3FFBEB60BF24}"/>
              </a:ext>
            </a:extLst>
          </p:cNvPr>
          <p:cNvSpPr txBox="1">
            <a:spLocks noChangeArrowheads="1"/>
          </p:cNvSpPr>
          <p:nvPr/>
        </p:nvSpPr>
        <p:spPr bwMode="auto">
          <a:xfrm>
            <a:off x="720688" y="2282000"/>
            <a:ext cx="8070776" cy="52643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None/>
            </a:pPr>
            <a:r>
              <a:rPr lang="zh-CN" altLang="en-US" sz="2000" b="1" kern="0" dirty="0">
                <a:solidFill>
                  <a:srgbClr val="3333FF"/>
                </a:solidFill>
              </a:rPr>
              <a:t>例如：  </a:t>
            </a:r>
            <a:r>
              <a:rPr lang="en-US" altLang="zh-CN" sz="2000" b="1" kern="0" dirty="0">
                <a:solidFill>
                  <a:srgbClr val="3333FF"/>
                </a:solidFill>
              </a:rPr>
              <a:t>MOVC    A</a:t>
            </a:r>
            <a:r>
              <a:rPr lang="zh-CN" altLang="en-US" sz="2000" b="1" kern="0" dirty="0">
                <a:solidFill>
                  <a:srgbClr val="3333FF"/>
                </a:solidFill>
              </a:rPr>
              <a:t>，</a:t>
            </a:r>
            <a:r>
              <a:rPr lang="en-US" altLang="zh-CN" sz="2000" b="1" kern="0" dirty="0">
                <a:solidFill>
                  <a:srgbClr val="FF0000"/>
                </a:solidFill>
              </a:rPr>
              <a:t>@A+DPTR</a:t>
            </a:r>
            <a:r>
              <a:rPr lang="en-US" altLang="zh-CN" sz="2000" b="1" kern="0" dirty="0">
                <a:solidFill>
                  <a:srgbClr val="3333FF"/>
                </a:solidFill>
              </a:rPr>
              <a:t>      </a:t>
            </a:r>
            <a:r>
              <a:rPr lang="zh-CN" altLang="en-US" sz="2000" b="1" kern="0" dirty="0">
                <a:solidFill>
                  <a:srgbClr val="3333FF"/>
                </a:solidFill>
              </a:rPr>
              <a:t>；</a:t>
            </a:r>
            <a:r>
              <a:rPr lang="en-US" altLang="zh-CN" sz="2000" b="1" kern="0" dirty="0">
                <a:solidFill>
                  <a:srgbClr val="3333FF"/>
                </a:solidFill>
              </a:rPr>
              <a:t>((A)+(DPTR))→A</a:t>
            </a:r>
          </a:p>
        </p:txBody>
      </p:sp>
      <p:grpSp>
        <p:nvGrpSpPr>
          <p:cNvPr id="11" name="Group 3">
            <a:extLst>
              <a:ext uri="{FF2B5EF4-FFF2-40B4-BE49-F238E27FC236}">
                <a16:creationId xmlns:a16="http://schemas.microsoft.com/office/drawing/2014/main" id="{6B8AFCD0-F80C-4F1C-A47C-809A13F052AF}"/>
              </a:ext>
            </a:extLst>
          </p:cNvPr>
          <p:cNvGrpSpPr>
            <a:grpSpLocks/>
          </p:cNvGrpSpPr>
          <p:nvPr/>
        </p:nvGrpSpPr>
        <p:grpSpPr bwMode="auto">
          <a:xfrm>
            <a:off x="5160962" y="2878436"/>
            <a:ext cx="1143000" cy="3276600"/>
            <a:chOff x="2448" y="1584"/>
            <a:chExt cx="720" cy="1632"/>
          </a:xfrm>
        </p:grpSpPr>
        <p:sp>
          <p:nvSpPr>
            <p:cNvPr id="12" name="AutoShape 4">
              <a:extLst>
                <a:ext uri="{FF2B5EF4-FFF2-40B4-BE49-F238E27FC236}">
                  <a16:creationId xmlns:a16="http://schemas.microsoft.com/office/drawing/2014/main" id="{CA78080F-932C-4BC8-AB95-FACFD1112583}"/>
                </a:ext>
              </a:extLst>
            </p:cNvPr>
            <p:cNvSpPr>
              <a:spLocks noChangeArrowheads="1"/>
            </p:cNvSpPr>
            <p:nvPr/>
          </p:nvSpPr>
          <p:spPr bwMode="auto">
            <a:xfrm>
              <a:off x="2448" y="2496"/>
              <a:ext cx="720" cy="720"/>
            </a:xfrm>
            <a:prstGeom prst="flowChartDocument">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AutoShape 5">
              <a:extLst>
                <a:ext uri="{FF2B5EF4-FFF2-40B4-BE49-F238E27FC236}">
                  <a16:creationId xmlns:a16="http://schemas.microsoft.com/office/drawing/2014/main" id="{326AAEC6-7BFD-46D7-B604-DDEEC02C7620}"/>
                </a:ext>
              </a:extLst>
            </p:cNvPr>
            <p:cNvSpPr>
              <a:spLocks noChangeArrowheads="1"/>
            </p:cNvSpPr>
            <p:nvPr/>
          </p:nvSpPr>
          <p:spPr bwMode="auto">
            <a:xfrm rot="10800000">
              <a:off x="2448" y="1584"/>
              <a:ext cx="720" cy="720"/>
            </a:xfrm>
            <a:prstGeom prst="flowChartDocument">
              <a:avLst/>
            </a:prstGeom>
            <a:solidFill>
              <a:schemeClr val="accent1"/>
            </a:solidFill>
            <a:ln w="9525">
              <a:solidFill>
                <a:schemeClr val="tx1"/>
              </a:solidFill>
              <a:miter lim="800000"/>
              <a:headEnd/>
              <a:tailEnd/>
            </a:ln>
          </p:spPr>
          <p:txBody>
            <a:bodyPr wrap="none" anchor="ctr"/>
            <a:lstStyle/>
            <a:p>
              <a:endParaRPr lang="zh-CN" altLang="en-US"/>
            </a:p>
          </p:txBody>
        </p:sp>
        <p:sp>
          <p:nvSpPr>
            <p:cNvPr id="14" name="Rectangle 6">
              <a:extLst>
                <a:ext uri="{FF2B5EF4-FFF2-40B4-BE49-F238E27FC236}">
                  <a16:creationId xmlns:a16="http://schemas.microsoft.com/office/drawing/2014/main" id="{84C93DDA-10E4-4F44-8D80-A1B166A4C0F4}"/>
                </a:ext>
              </a:extLst>
            </p:cNvPr>
            <p:cNvSpPr>
              <a:spLocks noChangeArrowheads="1"/>
            </p:cNvSpPr>
            <p:nvPr/>
          </p:nvSpPr>
          <p:spPr bwMode="auto">
            <a:xfrm>
              <a:off x="2448" y="2304"/>
              <a:ext cx="720" cy="19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1">
                  <a:solidFill>
                    <a:srgbClr val="CC3300"/>
                  </a:solidFill>
                  <a:latin typeface="Times New Roman" pitchFamily="18" charset="0"/>
                </a:rPr>
                <a:t>1EH</a:t>
              </a:r>
              <a:endParaRPr kumimoji="1" lang="en-US" altLang="zh-CN" sz="2400">
                <a:latin typeface="Times New Roman" pitchFamily="18" charset="0"/>
              </a:endParaRPr>
            </a:p>
          </p:txBody>
        </p:sp>
        <p:grpSp>
          <p:nvGrpSpPr>
            <p:cNvPr id="15" name="Group 7">
              <a:extLst>
                <a:ext uri="{FF2B5EF4-FFF2-40B4-BE49-F238E27FC236}">
                  <a16:creationId xmlns:a16="http://schemas.microsoft.com/office/drawing/2014/main" id="{407882AA-CCB7-416E-B88A-19580CC07E1E}"/>
                </a:ext>
              </a:extLst>
            </p:cNvPr>
            <p:cNvGrpSpPr>
              <a:grpSpLocks/>
            </p:cNvGrpSpPr>
            <p:nvPr/>
          </p:nvGrpSpPr>
          <p:grpSpPr bwMode="auto">
            <a:xfrm>
              <a:off x="2784" y="1728"/>
              <a:ext cx="48" cy="528"/>
              <a:chOff x="3888" y="1968"/>
              <a:chExt cx="48" cy="528"/>
            </a:xfrm>
          </p:grpSpPr>
          <p:sp>
            <p:nvSpPr>
              <p:cNvPr id="23" name="Oval 8">
                <a:extLst>
                  <a:ext uri="{FF2B5EF4-FFF2-40B4-BE49-F238E27FC236}">
                    <a16:creationId xmlns:a16="http://schemas.microsoft.com/office/drawing/2014/main" id="{1495472D-FB3D-4ECA-8BAF-4BFFEC17145B}"/>
                  </a:ext>
                </a:extLst>
              </p:cNvPr>
              <p:cNvSpPr>
                <a:spLocks noChangeArrowheads="1"/>
              </p:cNvSpPr>
              <p:nvPr/>
            </p:nvSpPr>
            <p:spPr bwMode="auto">
              <a:xfrm>
                <a:off x="3888" y="1968"/>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4" name="Oval 9">
                <a:extLst>
                  <a:ext uri="{FF2B5EF4-FFF2-40B4-BE49-F238E27FC236}">
                    <a16:creationId xmlns:a16="http://schemas.microsoft.com/office/drawing/2014/main" id="{C36886ED-38E5-43B8-8552-C5FDBD01B101}"/>
                  </a:ext>
                </a:extLst>
              </p:cNvPr>
              <p:cNvSpPr>
                <a:spLocks noChangeArrowheads="1"/>
              </p:cNvSpPr>
              <p:nvPr/>
            </p:nvSpPr>
            <p:spPr bwMode="auto">
              <a:xfrm>
                <a:off x="3888" y="2064"/>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5" name="Oval 10">
                <a:extLst>
                  <a:ext uri="{FF2B5EF4-FFF2-40B4-BE49-F238E27FC236}">
                    <a16:creationId xmlns:a16="http://schemas.microsoft.com/office/drawing/2014/main" id="{39A13796-0FEE-4202-AB51-332EA32AE5D1}"/>
                  </a:ext>
                </a:extLst>
              </p:cNvPr>
              <p:cNvSpPr>
                <a:spLocks noChangeArrowheads="1"/>
              </p:cNvSpPr>
              <p:nvPr/>
            </p:nvSpPr>
            <p:spPr bwMode="auto">
              <a:xfrm>
                <a:off x="3888" y="2160"/>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6" name="Oval 11">
                <a:extLst>
                  <a:ext uri="{FF2B5EF4-FFF2-40B4-BE49-F238E27FC236}">
                    <a16:creationId xmlns:a16="http://schemas.microsoft.com/office/drawing/2014/main" id="{09421F44-C700-4EEE-A519-98161BC97F2A}"/>
                  </a:ext>
                </a:extLst>
              </p:cNvPr>
              <p:cNvSpPr>
                <a:spLocks noChangeArrowheads="1"/>
              </p:cNvSpPr>
              <p:nvPr/>
            </p:nvSpPr>
            <p:spPr bwMode="auto">
              <a:xfrm>
                <a:off x="3888" y="2256"/>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7" name="Oval 12">
                <a:extLst>
                  <a:ext uri="{FF2B5EF4-FFF2-40B4-BE49-F238E27FC236}">
                    <a16:creationId xmlns:a16="http://schemas.microsoft.com/office/drawing/2014/main" id="{91092FBB-9102-4581-B504-F14159DA3A57}"/>
                  </a:ext>
                </a:extLst>
              </p:cNvPr>
              <p:cNvSpPr>
                <a:spLocks noChangeArrowheads="1"/>
              </p:cNvSpPr>
              <p:nvPr/>
            </p:nvSpPr>
            <p:spPr bwMode="auto">
              <a:xfrm>
                <a:off x="3888" y="2352"/>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8" name="Oval 13">
                <a:extLst>
                  <a:ext uri="{FF2B5EF4-FFF2-40B4-BE49-F238E27FC236}">
                    <a16:creationId xmlns:a16="http://schemas.microsoft.com/office/drawing/2014/main" id="{2BF69045-1AF3-48FE-BD61-B86D878D89CE}"/>
                  </a:ext>
                </a:extLst>
              </p:cNvPr>
              <p:cNvSpPr>
                <a:spLocks noChangeArrowheads="1"/>
              </p:cNvSpPr>
              <p:nvPr/>
            </p:nvSpPr>
            <p:spPr bwMode="auto">
              <a:xfrm>
                <a:off x="3888" y="2448"/>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grpSp>
        <p:grpSp>
          <p:nvGrpSpPr>
            <p:cNvPr id="16" name="Group 14">
              <a:extLst>
                <a:ext uri="{FF2B5EF4-FFF2-40B4-BE49-F238E27FC236}">
                  <a16:creationId xmlns:a16="http://schemas.microsoft.com/office/drawing/2014/main" id="{1147B527-27AE-4FED-BD83-CFCFA4BBC261}"/>
                </a:ext>
              </a:extLst>
            </p:cNvPr>
            <p:cNvGrpSpPr>
              <a:grpSpLocks/>
            </p:cNvGrpSpPr>
            <p:nvPr/>
          </p:nvGrpSpPr>
          <p:grpSpPr bwMode="auto">
            <a:xfrm>
              <a:off x="2784" y="2544"/>
              <a:ext cx="48" cy="528"/>
              <a:chOff x="3888" y="1968"/>
              <a:chExt cx="48" cy="528"/>
            </a:xfrm>
          </p:grpSpPr>
          <p:sp>
            <p:nvSpPr>
              <p:cNvPr id="17" name="Oval 15">
                <a:extLst>
                  <a:ext uri="{FF2B5EF4-FFF2-40B4-BE49-F238E27FC236}">
                    <a16:creationId xmlns:a16="http://schemas.microsoft.com/office/drawing/2014/main" id="{B8676C5C-8E89-4640-8257-BB99A64546AD}"/>
                  </a:ext>
                </a:extLst>
              </p:cNvPr>
              <p:cNvSpPr>
                <a:spLocks noChangeArrowheads="1"/>
              </p:cNvSpPr>
              <p:nvPr/>
            </p:nvSpPr>
            <p:spPr bwMode="auto">
              <a:xfrm>
                <a:off x="3888" y="1968"/>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18" name="Oval 16">
                <a:extLst>
                  <a:ext uri="{FF2B5EF4-FFF2-40B4-BE49-F238E27FC236}">
                    <a16:creationId xmlns:a16="http://schemas.microsoft.com/office/drawing/2014/main" id="{68DC6EF3-0844-45B7-B0B0-D40A3D9AFE37}"/>
                  </a:ext>
                </a:extLst>
              </p:cNvPr>
              <p:cNvSpPr>
                <a:spLocks noChangeArrowheads="1"/>
              </p:cNvSpPr>
              <p:nvPr/>
            </p:nvSpPr>
            <p:spPr bwMode="auto">
              <a:xfrm>
                <a:off x="3888" y="2064"/>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19" name="Oval 17">
                <a:extLst>
                  <a:ext uri="{FF2B5EF4-FFF2-40B4-BE49-F238E27FC236}">
                    <a16:creationId xmlns:a16="http://schemas.microsoft.com/office/drawing/2014/main" id="{A5FA2960-35C3-44F8-B4F3-830D1C24EF06}"/>
                  </a:ext>
                </a:extLst>
              </p:cNvPr>
              <p:cNvSpPr>
                <a:spLocks noChangeArrowheads="1"/>
              </p:cNvSpPr>
              <p:nvPr/>
            </p:nvSpPr>
            <p:spPr bwMode="auto">
              <a:xfrm>
                <a:off x="3888" y="2160"/>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0" name="Oval 18">
                <a:extLst>
                  <a:ext uri="{FF2B5EF4-FFF2-40B4-BE49-F238E27FC236}">
                    <a16:creationId xmlns:a16="http://schemas.microsoft.com/office/drawing/2014/main" id="{793C7CDB-C8B2-428A-9390-71EF6DA4822D}"/>
                  </a:ext>
                </a:extLst>
              </p:cNvPr>
              <p:cNvSpPr>
                <a:spLocks noChangeArrowheads="1"/>
              </p:cNvSpPr>
              <p:nvPr/>
            </p:nvSpPr>
            <p:spPr bwMode="auto">
              <a:xfrm>
                <a:off x="3888" y="2256"/>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1" name="Oval 19">
                <a:extLst>
                  <a:ext uri="{FF2B5EF4-FFF2-40B4-BE49-F238E27FC236}">
                    <a16:creationId xmlns:a16="http://schemas.microsoft.com/office/drawing/2014/main" id="{163D194C-ECD0-4F59-85D8-840D5AA4FC55}"/>
                  </a:ext>
                </a:extLst>
              </p:cNvPr>
              <p:cNvSpPr>
                <a:spLocks noChangeArrowheads="1"/>
              </p:cNvSpPr>
              <p:nvPr/>
            </p:nvSpPr>
            <p:spPr bwMode="auto">
              <a:xfrm>
                <a:off x="3888" y="2352"/>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sp>
            <p:nvSpPr>
              <p:cNvPr id="22" name="Oval 20">
                <a:extLst>
                  <a:ext uri="{FF2B5EF4-FFF2-40B4-BE49-F238E27FC236}">
                    <a16:creationId xmlns:a16="http://schemas.microsoft.com/office/drawing/2014/main" id="{FDA20E5A-718A-4113-89BF-136EE5CCAC1D}"/>
                  </a:ext>
                </a:extLst>
              </p:cNvPr>
              <p:cNvSpPr>
                <a:spLocks noChangeArrowheads="1"/>
              </p:cNvSpPr>
              <p:nvPr/>
            </p:nvSpPr>
            <p:spPr bwMode="auto">
              <a:xfrm>
                <a:off x="3888" y="2448"/>
                <a:ext cx="48" cy="48"/>
              </a:xfrm>
              <a:prstGeom prst="ellipse">
                <a:avLst/>
              </a:prstGeom>
              <a:solidFill>
                <a:srgbClr val="000000"/>
              </a:solidFill>
              <a:ln w="9525">
                <a:solidFill>
                  <a:schemeClr val="tx1"/>
                </a:solidFill>
                <a:miter lim="800000"/>
                <a:headEnd/>
                <a:tailEnd/>
              </a:ln>
            </p:spPr>
            <p:txBody>
              <a:bodyPr wrap="none" anchor="ctr"/>
              <a:lstStyle/>
              <a:p>
                <a:endParaRPr lang="zh-CN" altLang="en-US"/>
              </a:p>
            </p:txBody>
          </p:sp>
        </p:grpSp>
      </p:grpSp>
      <p:sp>
        <p:nvSpPr>
          <p:cNvPr id="29" name="Text Box 21">
            <a:extLst>
              <a:ext uri="{FF2B5EF4-FFF2-40B4-BE49-F238E27FC236}">
                <a16:creationId xmlns:a16="http://schemas.microsoft.com/office/drawing/2014/main" id="{2EC2E87B-9B17-4E3B-840F-99362D306E75}"/>
              </a:ext>
            </a:extLst>
          </p:cNvPr>
          <p:cNvSpPr txBox="1">
            <a:spLocks noChangeArrowheads="1"/>
          </p:cNvSpPr>
          <p:nvPr/>
        </p:nvSpPr>
        <p:spPr bwMode="auto">
          <a:xfrm>
            <a:off x="4017962" y="4275436"/>
            <a:ext cx="1161921" cy="523220"/>
          </a:xfrm>
          <a:prstGeom prst="rect">
            <a:avLst/>
          </a:prstGeom>
          <a:noFill/>
          <a:ln w="9525">
            <a:noFill/>
            <a:miter lim="800000"/>
            <a:headEnd/>
            <a:tailEnd/>
          </a:ln>
        </p:spPr>
        <p:txBody>
          <a:bodyPr wrap="none">
            <a:spAutoFit/>
          </a:bodyPr>
          <a:lstStyle/>
          <a:p>
            <a:r>
              <a:rPr kumimoji="1" lang="en-US" altLang="zh-CN" sz="2800" b="1" dirty="0">
                <a:solidFill>
                  <a:srgbClr val="3333FF"/>
                </a:solidFill>
                <a:latin typeface="Times New Roman" pitchFamily="18" charset="0"/>
              </a:rPr>
              <a:t>0211H</a:t>
            </a:r>
            <a:endParaRPr kumimoji="1" lang="en-US" altLang="zh-CN" sz="2400" dirty="0">
              <a:solidFill>
                <a:srgbClr val="3333FF"/>
              </a:solidFill>
              <a:latin typeface="Times New Roman" pitchFamily="18" charset="0"/>
            </a:endParaRPr>
          </a:p>
        </p:txBody>
      </p:sp>
      <p:sp>
        <p:nvSpPr>
          <p:cNvPr id="30" name="Text Box 22">
            <a:extLst>
              <a:ext uri="{FF2B5EF4-FFF2-40B4-BE49-F238E27FC236}">
                <a16:creationId xmlns:a16="http://schemas.microsoft.com/office/drawing/2014/main" id="{866CF8CC-733C-48D6-A7B6-2759D0C9A81C}"/>
              </a:ext>
            </a:extLst>
          </p:cNvPr>
          <p:cNvSpPr txBox="1">
            <a:spLocks noChangeArrowheads="1"/>
          </p:cNvSpPr>
          <p:nvPr/>
        </p:nvSpPr>
        <p:spPr bwMode="auto">
          <a:xfrm>
            <a:off x="6837761" y="4245571"/>
            <a:ext cx="1731564" cy="461665"/>
          </a:xfrm>
          <a:prstGeom prst="rect">
            <a:avLst/>
          </a:prstGeom>
          <a:noFill/>
          <a:ln w="9525">
            <a:noFill/>
            <a:miter lim="800000"/>
            <a:headEnd/>
            <a:tailEnd/>
          </a:ln>
        </p:spPr>
        <p:txBody>
          <a:bodyPr wrap="none">
            <a:spAutoFit/>
          </a:bodyPr>
          <a:lstStyle/>
          <a:p>
            <a:r>
              <a:rPr lang="zh-CN" altLang="en-US" sz="2400" b="1" kern="0" dirty="0">
                <a:solidFill>
                  <a:srgbClr val="FF0000"/>
                </a:solidFill>
              </a:rPr>
              <a:t>程序存储器</a:t>
            </a:r>
            <a:endParaRPr kumimoji="1" lang="en-US" altLang="zh-CN" sz="2400" b="1" dirty="0">
              <a:solidFill>
                <a:srgbClr val="FF0000"/>
              </a:solidFill>
              <a:latin typeface="Times New Roman" pitchFamily="18" charset="0"/>
            </a:endParaRPr>
          </a:p>
        </p:txBody>
      </p:sp>
      <p:sp>
        <p:nvSpPr>
          <p:cNvPr id="31" name="Text Box 23">
            <a:extLst>
              <a:ext uri="{FF2B5EF4-FFF2-40B4-BE49-F238E27FC236}">
                <a16:creationId xmlns:a16="http://schemas.microsoft.com/office/drawing/2014/main" id="{09BA2439-07BE-4B1B-9A50-58EE503F0793}"/>
              </a:ext>
            </a:extLst>
          </p:cNvPr>
          <p:cNvSpPr txBox="1">
            <a:spLocks noChangeArrowheads="1"/>
          </p:cNvSpPr>
          <p:nvPr/>
        </p:nvSpPr>
        <p:spPr bwMode="auto">
          <a:xfrm>
            <a:off x="1579562" y="3335636"/>
            <a:ext cx="1014413" cy="457200"/>
          </a:xfrm>
          <a:prstGeom prst="rect">
            <a:avLst/>
          </a:prstGeom>
          <a:noFill/>
          <a:ln w="9525">
            <a:noFill/>
            <a:miter lim="800000"/>
            <a:headEnd/>
            <a:tailEnd/>
          </a:ln>
        </p:spPr>
        <p:txBody>
          <a:bodyPr wrap="none">
            <a:spAutoFit/>
          </a:bodyPr>
          <a:lstStyle/>
          <a:p>
            <a:r>
              <a:rPr kumimoji="1" lang="en-US" altLang="zh-CN" sz="2400" b="1">
                <a:solidFill>
                  <a:srgbClr val="CC3300"/>
                </a:solidFill>
                <a:latin typeface="Times New Roman" pitchFamily="18" charset="0"/>
              </a:rPr>
              <a:t>DPTR</a:t>
            </a:r>
            <a:endParaRPr kumimoji="1" lang="en-US" altLang="zh-CN" sz="2400">
              <a:latin typeface="Times New Roman" pitchFamily="18" charset="0"/>
            </a:endParaRPr>
          </a:p>
        </p:txBody>
      </p:sp>
      <p:sp>
        <p:nvSpPr>
          <p:cNvPr id="32" name="Text Box 24">
            <a:extLst>
              <a:ext uri="{FF2B5EF4-FFF2-40B4-BE49-F238E27FC236}">
                <a16:creationId xmlns:a16="http://schemas.microsoft.com/office/drawing/2014/main" id="{3668EB33-E9F6-44B1-B0D3-5E37E32D24E8}"/>
              </a:ext>
            </a:extLst>
          </p:cNvPr>
          <p:cNvSpPr txBox="1">
            <a:spLocks noChangeArrowheads="1"/>
          </p:cNvSpPr>
          <p:nvPr/>
        </p:nvSpPr>
        <p:spPr bwMode="auto">
          <a:xfrm>
            <a:off x="1411287" y="4748511"/>
            <a:ext cx="404813" cy="457200"/>
          </a:xfrm>
          <a:prstGeom prst="rect">
            <a:avLst/>
          </a:prstGeom>
          <a:noFill/>
          <a:ln w="9525">
            <a:noFill/>
            <a:miter lim="800000"/>
            <a:headEnd/>
            <a:tailEnd/>
          </a:ln>
        </p:spPr>
        <p:txBody>
          <a:bodyPr wrap="none">
            <a:spAutoFit/>
          </a:bodyPr>
          <a:lstStyle/>
          <a:p>
            <a:r>
              <a:rPr kumimoji="1" lang="en-US" altLang="zh-CN" sz="2400" b="1">
                <a:solidFill>
                  <a:srgbClr val="CC3300"/>
                </a:solidFill>
                <a:latin typeface="Times New Roman" pitchFamily="18" charset="0"/>
              </a:rPr>
              <a:t>A</a:t>
            </a:r>
            <a:endParaRPr kumimoji="1" lang="en-US" altLang="zh-CN" sz="2400">
              <a:latin typeface="Times New Roman" pitchFamily="18" charset="0"/>
            </a:endParaRPr>
          </a:p>
        </p:txBody>
      </p:sp>
      <p:sp>
        <p:nvSpPr>
          <p:cNvPr id="33" name="Text Box 25">
            <a:extLst>
              <a:ext uri="{FF2B5EF4-FFF2-40B4-BE49-F238E27FC236}">
                <a16:creationId xmlns:a16="http://schemas.microsoft.com/office/drawing/2014/main" id="{FF940BE3-EAA9-4444-A05D-6B7A7593355E}"/>
              </a:ext>
            </a:extLst>
          </p:cNvPr>
          <p:cNvSpPr txBox="1">
            <a:spLocks noChangeArrowheads="1"/>
          </p:cNvSpPr>
          <p:nvPr/>
        </p:nvSpPr>
        <p:spPr bwMode="auto">
          <a:xfrm>
            <a:off x="1427162" y="5697836"/>
            <a:ext cx="404813" cy="457200"/>
          </a:xfrm>
          <a:prstGeom prst="rect">
            <a:avLst/>
          </a:prstGeom>
          <a:noFill/>
          <a:ln w="9525">
            <a:noFill/>
            <a:miter lim="800000"/>
            <a:headEnd/>
            <a:tailEnd/>
          </a:ln>
        </p:spPr>
        <p:txBody>
          <a:bodyPr wrap="none">
            <a:spAutoFit/>
          </a:bodyPr>
          <a:lstStyle/>
          <a:p>
            <a:r>
              <a:rPr kumimoji="1" lang="en-US" altLang="zh-CN" sz="2400" b="1">
                <a:solidFill>
                  <a:srgbClr val="CC3300"/>
                </a:solidFill>
                <a:latin typeface="Times New Roman" pitchFamily="18" charset="0"/>
              </a:rPr>
              <a:t>A</a:t>
            </a:r>
            <a:endParaRPr kumimoji="1" lang="en-US" altLang="zh-CN" sz="2400">
              <a:latin typeface="Times New Roman" pitchFamily="18" charset="0"/>
            </a:endParaRPr>
          </a:p>
        </p:txBody>
      </p:sp>
      <p:sp>
        <p:nvSpPr>
          <p:cNvPr id="34" name="Rectangle 26">
            <a:extLst>
              <a:ext uri="{FF2B5EF4-FFF2-40B4-BE49-F238E27FC236}">
                <a16:creationId xmlns:a16="http://schemas.microsoft.com/office/drawing/2014/main" id="{2C4B9B19-3C96-484B-93BD-C158D5A03793}"/>
              </a:ext>
            </a:extLst>
          </p:cNvPr>
          <p:cNvSpPr>
            <a:spLocks noChangeArrowheads="1"/>
          </p:cNvSpPr>
          <p:nvPr/>
        </p:nvSpPr>
        <p:spPr bwMode="auto">
          <a:xfrm>
            <a:off x="1503362" y="3869036"/>
            <a:ext cx="1219200" cy="457200"/>
          </a:xfrm>
          <a:prstGeom prst="rect">
            <a:avLst/>
          </a:prstGeom>
          <a:solidFill>
            <a:srgbClr val="FFCCCC"/>
          </a:solidFill>
          <a:ln w="9525">
            <a:solidFill>
              <a:schemeClr val="tx1"/>
            </a:solidFill>
            <a:miter lim="800000"/>
            <a:headEnd/>
            <a:tailEnd/>
          </a:ln>
        </p:spPr>
        <p:txBody>
          <a:bodyPr wrap="none" anchor="ctr"/>
          <a:lstStyle/>
          <a:p>
            <a:pPr algn="ctr"/>
            <a:r>
              <a:rPr kumimoji="1" lang="en-US" altLang="zh-CN" sz="2400" dirty="0">
                <a:latin typeface="Times New Roman" pitchFamily="18" charset="0"/>
              </a:rPr>
              <a:t>0200H</a:t>
            </a:r>
          </a:p>
        </p:txBody>
      </p:sp>
      <p:sp>
        <p:nvSpPr>
          <p:cNvPr id="35" name="Rectangle 27">
            <a:extLst>
              <a:ext uri="{FF2B5EF4-FFF2-40B4-BE49-F238E27FC236}">
                <a16:creationId xmlns:a16="http://schemas.microsoft.com/office/drawing/2014/main" id="{F901B2BC-6ED9-4E18-B8E7-D43C5A368B69}"/>
              </a:ext>
            </a:extLst>
          </p:cNvPr>
          <p:cNvSpPr>
            <a:spLocks noChangeArrowheads="1"/>
          </p:cNvSpPr>
          <p:nvPr/>
        </p:nvSpPr>
        <p:spPr bwMode="auto">
          <a:xfrm>
            <a:off x="1884362" y="4859636"/>
            <a:ext cx="838200" cy="381000"/>
          </a:xfrm>
          <a:prstGeom prst="rect">
            <a:avLst/>
          </a:prstGeom>
          <a:solidFill>
            <a:srgbClr val="FFCCCC"/>
          </a:solidFill>
          <a:ln w="9525">
            <a:solidFill>
              <a:schemeClr val="tx1"/>
            </a:solidFill>
            <a:miter lim="800000"/>
            <a:headEnd/>
            <a:tailEnd/>
          </a:ln>
        </p:spPr>
        <p:txBody>
          <a:bodyPr wrap="none" anchor="ctr"/>
          <a:lstStyle/>
          <a:p>
            <a:pPr algn="ctr"/>
            <a:r>
              <a:rPr kumimoji="1" lang="en-US" altLang="zh-CN" sz="2400">
                <a:latin typeface="Times New Roman" pitchFamily="18" charset="0"/>
              </a:rPr>
              <a:t>11H</a:t>
            </a:r>
          </a:p>
        </p:txBody>
      </p:sp>
      <p:sp>
        <p:nvSpPr>
          <p:cNvPr id="36" name="Rectangle 28">
            <a:extLst>
              <a:ext uri="{FF2B5EF4-FFF2-40B4-BE49-F238E27FC236}">
                <a16:creationId xmlns:a16="http://schemas.microsoft.com/office/drawing/2014/main" id="{6BD88A69-04B1-444A-A81E-CAB232B1DAEC}"/>
              </a:ext>
            </a:extLst>
          </p:cNvPr>
          <p:cNvSpPr>
            <a:spLocks noChangeArrowheads="1"/>
          </p:cNvSpPr>
          <p:nvPr/>
        </p:nvSpPr>
        <p:spPr bwMode="auto">
          <a:xfrm>
            <a:off x="1884362" y="5774036"/>
            <a:ext cx="990600" cy="381000"/>
          </a:xfrm>
          <a:prstGeom prst="rect">
            <a:avLst/>
          </a:prstGeom>
          <a:solidFill>
            <a:srgbClr val="CCFF33"/>
          </a:solidFill>
          <a:ln w="9525">
            <a:solidFill>
              <a:schemeClr val="tx1"/>
            </a:solidFill>
            <a:miter lim="800000"/>
            <a:headEnd/>
            <a:tailEnd/>
          </a:ln>
        </p:spPr>
        <p:txBody>
          <a:bodyPr wrap="none" anchor="ctr"/>
          <a:lstStyle/>
          <a:p>
            <a:pPr algn="ctr"/>
            <a:r>
              <a:rPr kumimoji="1" lang="en-US" altLang="zh-CN" sz="2400">
                <a:latin typeface="Times New Roman" pitchFamily="18" charset="0"/>
              </a:rPr>
              <a:t>1EH</a:t>
            </a:r>
          </a:p>
        </p:txBody>
      </p:sp>
      <p:sp>
        <p:nvSpPr>
          <p:cNvPr id="37" name="Text Box 29">
            <a:extLst>
              <a:ext uri="{FF2B5EF4-FFF2-40B4-BE49-F238E27FC236}">
                <a16:creationId xmlns:a16="http://schemas.microsoft.com/office/drawing/2014/main" id="{CD7E0996-C7E2-443E-81C5-F7D3878C6BF8}"/>
              </a:ext>
            </a:extLst>
          </p:cNvPr>
          <p:cNvSpPr txBox="1">
            <a:spLocks noChangeArrowheads="1"/>
          </p:cNvSpPr>
          <p:nvPr/>
        </p:nvSpPr>
        <p:spPr bwMode="auto">
          <a:xfrm>
            <a:off x="3103562" y="4227811"/>
            <a:ext cx="415925" cy="579438"/>
          </a:xfrm>
          <a:prstGeom prst="rect">
            <a:avLst/>
          </a:prstGeom>
          <a:noFill/>
          <a:ln w="9525">
            <a:noFill/>
            <a:miter lim="800000"/>
            <a:headEnd/>
            <a:tailEnd/>
          </a:ln>
        </p:spPr>
        <p:txBody>
          <a:bodyPr wrap="none">
            <a:spAutoFit/>
          </a:bodyPr>
          <a:lstStyle/>
          <a:p>
            <a:r>
              <a:rPr kumimoji="1" lang="en-US" altLang="zh-CN" sz="3200" b="1">
                <a:solidFill>
                  <a:srgbClr val="FF0000"/>
                </a:solidFill>
                <a:latin typeface="Times New Roman" pitchFamily="18" charset="0"/>
              </a:rPr>
              <a:t>+</a:t>
            </a:r>
            <a:endParaRPr kumimoji="1" lang="en-US" altLang="zh-CN" sz="2400">
              <a:latin typeface="Times New Roman" pitchFamily="18" charset="0"/>
            </a:endParaRPr>
          </a:p>
        </p:txBody>
      </p:sp>
      <p:sp>
        <p:nvSpPr>
          <p:cNvPr id="38" name="Line 30">
            <a:extLst>
              <a:ext uri="{FF2B5EF4-FFF2-40B4-BE49-F238E27FC236}">
                <a16:creationId xmlns:a16="http://schemas.microsoft.com/office/drawing/2014/main" id="{A947B6C8-03C3-47C8-B34F-5BA707A46225}"/>
              </a:ext>
            </a:extLst>
          </p:cNvPr>
          <p:cNvSpPr>
            <a:spLocks noChangeShapeType="1"/>
          </p:cNvSpPr>
          <p:nvPr/>
        </p:nvSpPr>
        <p:spPr bwMode="auto">
          <a:xfrm>
            <a:off x="2722562" y="4097636"/>
            <a:ext cx="457200" cy="304800"/>
          </a:xfrm>
          <a:prstGeom prst="line">
            <a:avLst/>
          </a:prstGeom>
          <a:noFill/>
          <a:ln w="38100">
            <a:solidFill>
              <a:srgbClr val="FF0000"/>
            </a:solidFill>
            <a:miter lim="800000"/>
            <a:headEnd/>
            <a:tailEnd type="stealth" w="lg" len="lg"/>
          </a:ln>
        </p:spPr>
        <p:txBody>
          <a:bodyPr wrap="none" anchor="ctr"/>
          <a:lstStyle/>
          <a:p>
            <a:endParaRPr lang="zh-CN" altLang="en-US"/>
          </a:p>
        </p:txBody>
      </p:sp>
      <p:sp>
        <p:nvSpPr>
          <p:cNvPr id="39" name="Line 31">
            <a:extLst>
              <a:ext uri="{FF2B5EF4-FFF2-40B4-BE49-F238E27FC236}">
                <a16:creationId xmlns:a16="http://schemas.microsoft.com/office/drawing/2014/main" id="{4192932D-DEF3-4962-BC9A-6824E567EEFC}"/>
              </a:ext>
            </a:extLst>
          </p:cNvPr>
          <p:cNvSpPr>
            <a:spLocks noChangeShapeType="1"/>
          </p:cNvSpPr>
          <p:nvPr/>
        </p:nvSpPr>
        <p:spPr bwMode="auto">
          <a:xfrm flipV="1">
            <a:off x="2722562" y="4707236"/>
            <a:ext cx="381000" cy="381000"/>
          </a:xfrm>
          <a:prstGeom prst="line">
            <a:avLst/>
          </a:prstGeom>
          <a:noFill/>
          <a:ln w="38100">
            <a:solidFill>
              <a:srgbClr val="FF0000"/>
            </a:solidFill>
            <a:miter lim="800000"/>
            <a:headEnd/>
            <a:tailEnd type="stealth" w="lg" len="lg"/>
          </a:ln>
        </p:spPr>
        <p:txBody>
          <a:bodyPr wrap="none" anchor="ctr"/>
          <a:lstStyle/>
          <a:p>
            <a:endParaRPr lang="zh-CN" altLang="en-US"/>
          </a:p>
        </p:txBody>
      </p:sp>
      <p:sp>
        <p:nvSpPr>
          <p:cNvPr id="40" name="Line 32">
            <a:extLst>
              <a:ext uri="{FF2B5EF4-FFF2-40B4-BE49-F238E27FC236}">
                <a16:creationId xmlns:a16="http://schemas.microsoft.com/office/drawing/2014/main" id="{19CB6B2D-68E0-4E32-BD7E-5ED4206F3018}"/>
              </a:ext>
            </a:extLst>
          </p:cNvPr>
          <p:cNvSpPr>
            <a:spLocks noChangeShapeType="1"/>
          </p:cNvSpPr>
          <p:nvPr/>
        </p:nvSpPr>
        <p:spPr bwMode="auto">
          <a:xfrm>
            <a:off x="3484562" y="4554836"/>
            <a:ext cx="457200" cy="0"/>
          </a:xfrm>
          <a:prstGeom prst="line">
            <a:avLst/>
          </a:prstGeom>
          <a:noFill/>
          <a:ln w="38100">
            <a:solidFill>
              <a:srgbClr val="FF0000"/>
            </a:solidFill>
            <a:miter lim="800000"/>
            <a:headEnd/>
            <a:tailEnd type="stealth" w="lg" len="lg"/>
          </a:ln>
        </p:spPr>
        <p:txBody>
          <a:bodyPr wrap="none" anchor="ctr"/>
          <a:lstStyle/>
          <a:p>
            <a:endParaRPr lang="zh-CN" altLang="en-US"/>
          </a:p>
        </p:txBody>
      </p:sp>
      <p:sp>
        <p:nvSpPr>
          <p:cNvPr id="41" name="Line 33">
            <a:extLst>
              <a:ext uri="{FF2B5EF4-FFF2-40B4-BE49-F238E27FC236}">
                <a16:creationId xmlns:a16="http://schemas.microsoft.com/office/drawing/2014/main" id="{1FB5D48E-7E03-4FF8-89A3-E4E80D78CE03}"/>
              </a:ext>
            </a:extLst>
          </p:cNvPr>
          <p:cNvSpPr>
            <a:spLocks noChangeShapeType="1"/>
          </p:cNvSpPr>
          <p:nvPr/>
        </p:nvSpPr>
        <p:spPr bwMode="auto">
          <a:xfrm flipH="1">
            <a:off x="2798762" y="4554836"/>
            <a:ext cx="2514600" cy="1371600"/>
          </a:xfrm>
          <a:prstGeom prst="line">
            <a:avLst/>
          </a:prstGeom>
          <a:noFill/>
          <a:ln w="38100">
            <a:solidFill>
              <a:srgbClr val="FF0000"/>
            </a:solidFill>
            <a:miter lim="800000"/>
            <a:headEnd/>
            <a:tailEnd type="stealth" w="lg" len="lg"/>
          </a:ln>
        </p:spPr>
        <p:txBody>
          <a:bodyPr wrap="none" anchor="ctr"/>
          <a:lstStyle/>
          <a:p>
            <a:endParaRPr lang="zh-CN" altLang="en-US"/>
          </a:p>
        </p:txBody>
      </p:sp>
      <p:sp>
        <p:nvSpPr>
          <p:cNvPr id="42" name="Text Box 34">
            <a:extLst>
              <a:ext uri="{FF2B5EF4-FFF2-40B4-BE49-F238E27FC236}">
                <a16:creationId xmlns:a16="http://schemas.microsoft.com/office/drawing/2014/main" id="{753B9FB5-46B9-483E-B7B1-A2DFFDE4FFAE}"/>
              </a:ext>
            </a:extLst>
          </p:cNvPr>
          <p:cNvSpPr txBox="1">
            <a:spLocks noChangeArrowheads="1"/>
          </p:cNvSpPr>
          <p:nvPr/>
        </p:nvSpPr>
        <p:spPr bwMode="auto">
          <a:xfrm>
            <a:off x="3255962" y="3869036"/>
            <a:ext cx="488950" cy="457200"/>
          </a:xfrm>
          <a:prstGeom prst="rect">
            <a:avLst/>
          </a:prstGeom>
          <a:noFill/>
          <a:ln w="9525">
            <a:noFill/>
            <a:miter lim="800000"/>
            <a:headEnd/>
            <a:tailEnd/>
          </a:ln>
        </p:spPr>
        <p:txBody>
          <a:bodyPr wrap="none">
            <a:spAutoFit/>
          </a:bodyPr>
          <a:lstStyle/>
          <a:p>
            <a:r>
              <a:rPr kumimoji="1" lang="en-US" altLang="zh-CN" sz="2400" b="1">
                <a:solidFill>
                  <a:srgbClr val="CC3300"/>
                </a:solidFill>
                <a:latin typeface="Times New Roman" pitchFamily="18" charset="0"/>
              </a:rPr>
              <a:t>①</a:t>
            </a:r>
          </a:p>
        </p:txBody>
      </p:sp>
      <p:sp>
        <p:nvSpPr>
          <p:cNvPr id="43" name="Text Box 35">
            <a:extLst>
              <a:ext uri="{FF2B5EF4-FFF2-40B4-BE49-F238E27FC236}">
                <a16:creationId xmlns:a16="http://schemas.microsoft.com/office/drawing/2014/main" id="{D90D93BA-F785-4ADE-AD39-DF63EB966DFD}"/>
              </a:ext>
            </a:extLst>
          </p:cNvPr>
          <p:cNvSpPr txBox="1">
            <a:spLocks noChangeArrowheads="1"/>
          </p:cNvSpPr>
          <p:nvPr/>
        </p:nvSpPr>
        <p:spPr bwMode="auto">
          <a:xfrm>
            <a:off x="3800783" y="5384071"/>
            <a:ext cx="488950" cy="457200"/>
          </a:xfrm>
          <a:prstGeom prst="rect">
            <a:avLst/>
          </a:prstGeom>
          <a:noFill/>
          <a:ln w="9525">
            <a:noFill/>
            <a:miter lim="800000"/>
            <a:headEnd/>
            <a:tailEnd/>
          </a:ln>
        </p:spPr>
        <p:txBody>
          <a:bodyPr wrap="none">
            <a:spAutoFit/>
          </a:bodyPr>
          <a:lstStyle/>
          <a:p>
            <a:r>
              <a:rPr kumimoji="1" lang="en-US" altLang="zh-CN" sz="2400" b="1" dirty="0">
                <a:solidFill>
                  <a:srgbClr val="CC3300"/>
                </a:solidFill>
                <a:latin typeface="Times New Roman" pitchFamily="18" charset="0"/>
              </a:rPr>
              <a:t>②</a:t>
            </a:r>
          </a:p>
        </p:txBody>
      </p:sp>
      <p:sp>
        <p:nvSpPr>
          <p:cNvPr id="44" name="Text Box 36">
            <a:extLst>
              <a:ext uri="{FF2B5EF4-FFF2-40B4-BE49-F238E27FC236}">
                <a16:creationId xmlns:a16="http://schemas.microsoft.com/office/drawing/2014/main" id="{E151A8FF-FCA5-4174-98FD-F0100BA6067B}"/>
              </a:ext>
            </a:extLst>
          </p:cNvPr>
          <p:cNvSpPr txBox="1">
            <a:spLocks noChangeArrowheads="1"/>
          </p:cNvSpPr>
          <p:nvPr/>
        </p:nvSpPr>
        <p:spPr bwMode="auto">
          <a:xfrm>
            <a:off x="2864158" y="3360461"/>
            <a:ext cx="2362200" cy="584775"/>
          </a:xfrm>
          <a:prstGeom prst="rect">
            <a:avLst/>
          </a:prstGeom>
          <a:noFill/>
          <a:ln w="9525">
            <a:noFill/>
            <a:miter lim="800000"/>
            <a:headEnd/>
            <a:tailEnd/>
          </a:ln>
        </p:spPr>
        <p:txBody>
          <a:bodyPr wrap="square">
            <a:spAutoFit/>
          </a:bodyPr>
          <a:lstStyle/>
          <a:p>
            <a:r>
              <a:rPr kumimoji="1" lang="en-US" altLang="zh-CN" sz="1600" b="1" dirty="0">
                <a:latin typeface="Times New Roman" pitchFamily="18" charset="0"/>
              </a:rPr>
              <a:t>DPTR</a:t>
            </a:r>
            <a:r>
              <a:rPr kumimoji="1" lang="zh-CN" altLang="zh-CN" sz="1600" b="1" dirty="0">
                <a:latin typeface="Times New Roman" pitchFamily="18" charset="0"/>
              </a:rPr>
              <a:t>内容与</a:t>
            </a:r>
            <a:r>
              <a:rPr kumimoji="1" lang="en-US" altLang="zh-CN" sz="1600" b="1" dirty="0">
                <a:latin typeface="Times New Roman" pitchFamily="18" charset="0"/>
              </a:rPr>
              <a:t>A</a:t>
            </a:r>
            <a:r>
              <a:rPr kumimoji="1" lang="zh-CN" altLang="zh-CN" sz="1600" b="1" dirty="0">
                <a:latin typeface="Times New Roman" pitchFamily="18" charset="0"/>
              </a:rPr>
              <a:t>的内容之和为程序存储器地址</a:t>
            </a:r>
            <a:endParaRPr kumimoji="1" lang="zh-CN" altLang="en-US" sz="1600" b="1" dirty="0">
              <a:latin typeface="Times New Roman" pitchFamily="18" charset="0"/>
            </a:endParaRPr>
          </a:p>
        </p:txBody>
      </p:sp>
      <p:sp>
        <p:nvSpPr>
          <p:cNvPr id="45" name="Text Box 37">
            <a:extLst>
              <a:ext uri="{FF2B5EF4-FFF2-40B4-BE49-F238E27FC236}">
                <a16:creationId xmlns:a16="http://schemas.microsoft.com/office/drawing/2014/main" id="{FFA51E54-3877-445B-B0B1-5DC8232965FF}"/>
              </a:ext>
            </a:extLst>
          </p:cNvPr>
          <p:cNvSpPr txBox="1">
            <a:spLocks noChangeArrowheads="1"/>
          </p:cNvSpPr>
          <p:nvPr/>
        </p:nvSpPr>
        <p:spPr bwMode="auto">
          <a:xfrm>
            <a:off x="3052037" y="5795259"/>
            <a:ext cx="1986441" cy="338554"/>
          </a:xfrm>
          <a:prstGeom prst="rect">
            <a:avLst/>
          </a:prstGeom>
          <a:noFill/>
          <a:ln w="9525">
            <a:noFill/>
            <a:miter lim="800000"/>
            <a:headEnd/>
            <a:tailEnd/>
          </a:ln>
        </p:spPr>
        <p:txBody>
          <a:bodyPr wrap="none">
            <a:spAutoFit/>
          </a:bodyPr>
          <a:lstStyle/>
          <a:p>
            <a:r>
              <a:rPr kumimoji="1" lang="zh-CN" altLang="en-US" sz="1600" b="1" dirty="0">
                <a:latin typeface="Times New Roman" pitchFamily="18" charset="0"/>
              </a:rPr>
              <a:t>程序存储器内容送</a:t>
            </a:r>
            <a:r>
              <a:rPr kumimoji="1" lang="en-US" altLang="zh-CN" sz="1600" b="1" dirty="0">
                <a:latin typeface="Times New Roman" pitchFamily="18" charset="0"/>
              </a:rPr>
              <a:t>A</a:t>
            </a:r>
            <a:endParaRPr kumimoji="1" lang="en-US" altLang="zh-CN" sz="1600" dirty="0">
              <a:latin typeface="Times New Roman" pitchFamily="18" charset="0"/>
            </a:endParaRPr>
          </a:p>
        </p:txBody>
      </p:sp>
      <p:cxnSp>
        <p:nvCxnSpPr>
          <p:cNvPr id="48" name="直接箭头连接符 47">
            <a:extLst>
              <a:ext uri="{FF2B5EF4-FFF2-40B4-BE49-F238E27FC236}">
                <a16:creationId xmlns:a16="http://schemas.microsoft.com/office/drawing/2014/main" id="{1EF96714-B7E1-4404-8DF9-C67FEF697D80}"/>
              </a:ext>
            </a:extLst>
          </p:cNvPr>
          <p:cNvCxnSpPr>
            <a:cxnSpLocks/>
          </p:cNvCxnSpPr>
          <p:nvPr/>
        </p:nvCxnSpPr>
        <p:spPr bwMode="auto">
          <a:xfrm flipH="1">
            <a:off x="6507699" y="4509120"/>
            <a:ext cx="305065" cy="0"/>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ppt_w/2"/>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ppt_w</p:attrName>
                                        </p:attrNameLst>
                                      </p:cBhvr>
                                      <p:tavLst>
                                        <p:tav tm="0">
                                          <p:val>
                                            <p:fltVal val="0"/>
                                          </p:val>
                                        </p:tav>
                                        <p:tav tm="100000">
                                          <p:val>
                                            <p:strVal val="#ppt_w"/>
                                          </p:val>
                                        </p:tav>
                                      </p:tavLst>
                                    </p:anim>
                                    <p:anim calcmode="lin" valueType="num">
                                      <p:cBhvr>
                                        <p:cTn id="10" dur="500" fill="hold"/>
                                        <p:tgtEl>
                                          <p:spTgt spid="3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ppt_x</p:attrName>
                                        </p:attrNameLst>
                                      </p:cBhvr>
                                      <p:tavLst>
                                        <p:tav tm="0">
                                          <p:val>
                                            <p:strVal val="#ppt_x-#ppt_w/2"/>
                                          </p:val>
                                        </p:tav>
                                        <p:tav tm="100000">
                                          <p:val>
                                            <p:strVal val="#ppt_x"/>
                                          </p:val>
                                        </p:tav>
                                      </p:tavLst>
                                    </p:anim>
                                    <p:anim calcmode="lin" valueType="num">
                                      <p:cBhvr>
                                        <p:cTn id="15" dur="500" fill="hold"/>
                                        <p:tgtEl>
                                          <p:spTgt spid="39"/>
                                        </p:tgtEl>
                                        <p:attrNameLst>
                                          <p:attrName>ppt_y</p:attrName>
                                        </p:attrNameLst>
                                      </p:cBhvr>
                                      <p:tavLst>
                                        <p:tav tm="0">
                                          <p:val>
                                            <p:strVal val="#ppt_y"/>
                                          </p:val>
                                        </p:tav>
                                        <p:tav tm="100000">
                                          <p:val>
                                            <p:strVal val="#ppt_y"/>
                                          </p:val>
                                        </p:tav>
                                      </p:tavLst>
                                    </p:anim>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ppt_x</p:attrName>
                                        </p:attrNameLst>
                                      </p:cBhvr>
                                      <p:tavLst>
                                        <p:tav tm="0">
                                          <p:val>
                                            <p:strVal val="#ppt_x-#ppt_w/2"/>
                                          </p:val>
                                        </p:tav>
                                        <p:tav tm="100000">
                                          <p:val>
                                            <p:strVal val="#ppt_x"/>
                                          </p:val>
                                        </p:tav>
                                      </p:tavLst>
                                    </p:anim>
                                    <p:anim calcmode="lin" valueType="num">
                                      <p:cBhvr>
                                        <p:cTn id="22" dur="500" fill="hold"/>
                                        <p:tgtEl>
                                          <p:spTgt spid="37"/>
                                        </p:tgtEl>
                                        <p:attrNameLst>
                                          <p:attrName>ppt_y</p:attrName>
                                        </p:attrNameLst>
                                      </p:cBhvr>
                                      <p:tavLst>
                                        <p:tav tm="0">
                                          <p:val>
                                            <p:strVal val="#ppt_y"/>
                                          </p:val>
                                        </p:tav>
                                        <p:tav tm="100000">
                                          <p:val>
                                            <p:strVal val="#ppt_y"/>
                                          </p:val>
                                        </p:tav>
                                      </p:tavLst>
                                    </p:anim>
                                    <p:anim calcmode="lin" valueType="num">
                                      <p:cBhvr>
                                        <p:cTn id="23" dur="500" fill="hold"/>
                                        <p:tgtEl>
                                          <p:spTgt spid="37"/>
                                        </p:tgtEl>
                                        <p:attrNameLst>
                                          <p:attrName>ppt_w</p:attrName>
                                        </p:attrNameLst>
                                      </p:cBhvr>
                                      <p:tavLst>
                                        <p:tav tm="0">
                                          <p:val>
                                            <p:fltVal val="0"/>
                                          </p:val>
                                        </p:tav>
                                        <p:tav tm="100000">
                                          <p:val>
                                            <p:strVal val="#ppt_w"/>
                                          </p:val>
                                        </p:tav>
                                      </p:tavLst>
                                    </p:anim>
                                    <p:anim calcmode="lin" valueType="num">
                                      <p:cBhvr>
                                        <p:cTn id="24" dur="500" fill="hold"/>
                                        <p:tgtEl>
                                          <p:spTgt spid="37"/>
                                        </p:tgtEl>
                                        <p:attrNameLst>
                                          <p:attrName>ppt_h</p:attrName>
                                        </p:attrNameLst>
                                      </p:cBhvr>
                                      <p:tavLst>
                                        <p:tav tm="0">
                                          <p:val>
                                            <p:strVal val="#ppt_h"/>
                                          </p:val>
                                        </p:tav>
                                        <p:tav tm="100000">
                                          <p:val>
                                            <p:strVal val="#ppt_h"/>
                                          </p:val>
                                        </p:tav>
                                      </p:tavLst>
                                    </p:anim>
                                  </p:childTnLst>
                                </p:cTn>
                              </p:par>
                            </p:childTnLst>
                          </p:cTn>
                        </p:par>
                        <p:par>
                          <p:cTn id="25" fill="hold">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ppt_x</p:attrName>
                                        </p:attrNameLst>
                                      </p:cBhvr>
                                      <p:tavLst>
                                        <p:tav tm="0">
                                          <p:val>
                                            <p:strVal val="#ppt_x-#ppt_w/2"/>
                                          </p:val>
                                        </p:tav>
                                        <p:tav tm="100000">
                                          <p:val>
                                            <p:strVal val="#ppt_x"/>
                                          </p:val>
                                        </p:tav>
                                      </p:tavLst>
                                    </p:anim>
                                    <p:anim calcmode="lin" valueType="num">
                                      <p:cBhvr>
                                        <p:cTn id="29" dur="500" fill="hold"/>
                                        <p:tgtEl>
                                          <p:spTgt spid="40"/>
                                        </p:tgtEl>
                                        <p:attrNameLst>
                                          <p:attrName>ppt_y</p:attrName>
                                        </p:attrNameLst>
                                      </p:cBhvr>
                                      <p:tavLst>
                                        <p:tav tm="0">
                                          <p:val>
                                            <p:strVal val="#ppt_y"/>
                                          </p:val>
                                        </p:tav>
                                        <p:tav tm="100000">
                                          <p:val>
                                            <p:strVal val="#ppt_y"/>
                                          </p:val>
                                        </p:tav>
                                      </p:tavLst>
                                    </p:anim>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strVal val="#ppt_h"/>
                                          </p:val>
                                        </p:tav>
                                        <p:tav tm="100000">
                                          <p:val>
                                            <p:strVal val="#ppt_h"/>
                                          </p:val>
                                        </p:tav>
                                      </p:tavLst>
                                    </p:anim>
                                  </p:childTnLst>
                                </p:cTn>
                              </p:par>
                            </p:childTnLst>
                          </p:cTn>
                        </p:par>
                        <p:par>
                          <p:cTn id="32" fill="hold">
                            <p:stCondLst>
                              <p:cond delay="2000"/>
                            </p:stCondLst>
                            <p:childTnLst>
                              <p:par>
                                <p:cTn id="33" presetID="3" presetClass="entr" presetSubtype="1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linds(horizontal)">
                                      <p:cBhvr>
                                        <p:cTn id="35" dur="500"/>
                                        <p:tgtEl>
                                          <p:spTgt spid="42"/>
                                        </p:tgtEl>
                                      </p:cBhvr>
                                    </p:animEffect>
                                  </p:childTnLst>
                                </p:cTn>
                              </p:par>
                            </p:childTnLst>
                          </p:cTn>
                        </p:par>
                        <p:par>
                          <p:cTn id="36" fill="hold">
                            <p:stCondLst>
                              <p:cond delay="2500"/>
                            </p:stCondLst>
                            <p:childTnLst>
                              <p:par>
                                <p:cTn id="37" presetID="3" presetClass="entr" presetSubtype="5"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linds(vertical)">
                                      <p:cBhvr>
                                        <p:cTn id="39" dur="500"/>
                                        <p:tgtEl>
                                          <p:spTgt spid="44"/>
                                        </p:tgtEl>
                                      </p:cBhvr>
                                    </p:animEffect>
                                  </p:childTnLst>
                                </p:cTn>
                              </p:par>
                            </p:childTnLst>
                          </p:cTn>
                        </p:par>
                        <p:par>
                          <p:cTn id="40" fill="hold">
                            <p:stCondLst>
                              <p:cond delay="3000"/>
                            </p:stCondLst>
                            <p:childTnLst>
                              <p:par>
                                <p:cTn id="41" presetID="17" presetClass="entr" presetSubtype="2"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ppt_x</p:attrName>
                                        </p:attrNameLst>
                                      </p:cBhvr>
                                      <p:tavLst>
                                        <p:tav tm="0">
                                          <p:val>
                                            <p:strVal val="#ppt_x+#ppt_w/2"/>
                                          </p:val>
                                        </p:tav>
                                        <p:tav tm="100000">
                                          <p:val>
                                            <p:strVal val="#ppt_x"/>
                                          </p:val>
                                        </p:tav>
                                      </p:tavLst>
                                    </p:anim>
                                    <p:anim calcmode="lin" valueType="num">
                                      <p:cBhvr>
                                        <p:cTn id="44" dur="500" fill="hold"/>
                                        <p:tgtEl>
                                          <p:spTgt spid="41"/>
                                        </p:tgtEl>
                                        <p:attrNameLst>
                                          <p:attrName>ppt_y</p:attrName>
                                        </p:attrNameLst>
                                      </p:cBhvr>
                                      <p:tavLst>
                                        <p:tav tm="0">
                                          <p:val>
                                            <p:strVal val="#ppt_y"/>
                                          </p:val>
                                        </p:tav>
                                        <p:tav tm="100000">
                                          <p:val>
                                            <p:strVal val="#ppt_y"/>
                                          </p:val>
                                        </p:tav>
                                      </p:tavLst>
                                    </p:anim>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strVal val="#ppt_h"/>
                                          </p:val>
                                        </p:tav>
                                        <p:tav tm="100000">
                                          <p:val>
                                            <p:strVal val="#ppt_h"/>
                                          </p:val>
                                        </p:tav>
                                      </p:tavLst>
                                    </p:anim>
                                  </p:childTnLst>
                                </p:cTn>
                              </p:par>
                            </p:childTnLst>
                          </p:cTn>
                        </p:par>
                        <p:par>
                          <p:cTn id="47" fill="hold">
                            <p:stCondLst>
                              <p:cond delay="3500"/>
                            </p:stCondLst>
                            <p:childTnLst>
                              <p:par>
                                <p:cTn id="48" presetID="3" presetClass="entr" presetSubtype="5"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blinds(vertical)">
                                      <p:cBhvr>
                                        <p:cTn id="50" dur="500"/>
                                        <p:tgtEl>
                                          <p:spTgt spid="43"/>
                                        </p:tgtEl>
                                      </p:cBhvr>
                                    </p:animEffect>
                                  </p:childTnLst>
                                </p:cTn>
                              </p:par>
                            </p:childTnLst>
                          </p:cTn>
                        </p:par>
                        <p:par>
                          <p:cTn id="51" fill="hold">
                            <p:stCondLst>
                              <p:cond delay="4000"/>
                            </p:stCondLst>
                            <p:childTnLst>
                              <p:par>
                                <p:cTn id="52" presetID="3" presetClass="entr" presetSubtype="5" fill="hold" grpId="0" nodeType="after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blinds(vertical)">
                                      <p:cBhvr>
                                        <p:cTn id="5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38" grpId="0" animBg="1"/>
      <p:bldP spid="39" grpId="0" animBg="1"/>
      <p:bldP spid="40" grpId="0" animBg="1"/>
      <p:bldP spid="41" grpId="0" animBg="1"/>
      <p:bldP spid="42" grpId="0" autoUpdateAnimBg="0"/>
      <p:bldP spid="43" grpId="0" autoUpdateAnimBg="0"/>
      <p:bldP spid="44" grpId="0" autoUpdateAnimBg="0"/>
      <p:bldP spid="4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fld id="{99FC1A8D-4E11-402D-AF7C-22F165D5CD56}" type="datetime10">
              <a:rPr lang="zh-CN" altLang="en-US" smtClean="0">
                <a:ea typeface="宋体" charset="-122"/>
              </a:rPr>
              <a:pPr/>
              <a:t>10:24</a:t>
            </a:fld>
            <a:endParaRPr lang="en-US" altLang="zh-CN">
              <a:ea typeface="宋体" charset="-122"/>
            </a:endParaRPr>
          </a:p>
        </p:txBody>
      </p:sp>
      <p:sp>
        <p:nvSpPr>
          <p:cNvPr id="31747" name="灯片编号占位符 5"/>
          <p:cNvSpPr>
            <a:spLocks noGrp="1"/>
          </p:cNvSpPr>
          <p:nvPr>
            <p:ph type="sldNum" sz="quarter" idx="12"/>
          </p:nvPr>
        </p:nvSpPr>
        <p:spPr>
          <a:noFill/>
        </p:spPr>
        <p:txBody>
          <a:bodyPr/>
          <a:lstStyle/>
          <a:p>
            <a:fld id="{C3B19203-F9F2-4331-B340-79A9283C5FED}" type="slidenum">
              <a:rPr lang="en-US" altLang="zh-CN" smtClean="0">
                <a:ea typeface="宋体" charset="-122"/>
              </a:rPr>
              <a:pPr/>
              <a:t>23</a:t>
            </a:fld>
            <a:endParaRPr lang="en-US" altLang="zh-CN">
              <a:ea typeface="宋体" charset="-122"/>
            </a:endParaRPr>
          </a:p>
        </p:txBody>
      </p:sp>
      <p:pic>
        <p:nvPicPr>
          <p:cNvPr id="40" name="Picture 3">
            <a:extLst>
              <a:ext uri="{FF2B5EF4-FFF2-40B4-BE49-F238E27FC236}">
                <a16:creationId xmlns:a16="http://schemas.microsoft.com/office/drawing/2014/main" id="{9FD35AFD-5BE2-4BCA-AB7F-7DAE2BE78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标题 1">
            <a:extLst>
              <a:ext uri="{FF2B5EF4-FFF2-40B4-BE49-F238E27FC236}">
                <a16:creationId xmlns:a16="http://schemas.microsoft.com/office/drawing/2014/main" id="{7745D78A-C254-445C-92D1-91A1F05CD4E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42" name="Picture 2" descr="c:\documents and settings\ibm\application data\360se6\User Data\temp\01300000323145123029807175635_s.jpg">
            <a:extLst>
              <a:ext uri="{FF2B5EF4-FFF2-40B4-BE49-F238E27FC236}">
                <a16:creationId xmlns:a16="http://schemas.microsoft.com/office/drawing/2014/main" id="{AE8F5185-AFD6-476A-AECD-6B88217B8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8618" y="666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3">
            <a:extLst>
              <a:ext uri="{FF2B5EF4-FFF2-40B4-BE49-F238E27FC236}">
                <a16:creationId xmlns:a16="http://schemas.microsoft.com/office/drawing/2014/main" id="{DB1058ED-4AA8-449B-A157-D6A80D11B74D}"/>
              </a:ext>
            </a:extLst>
          </p:cNvPr>
          <p:cNvSpPr txBox="1">
            <a:spLocks noChangeArrowheads="1"/>
          </p:cNvSpPr>
          <p:nvPr/>
        </p:nvSpPr>
        <p:spPr bwMode="auto">
          <a:xfrm>
            <a:off x="932520" y="3345157"/>
            <a:ext cx="7126560" cy="1885702"/>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1800" b="1" kern="0" dirty="0">
                <a:solidFill>
                  <a:srgbClr val="FF0000"/>
                </a:solidFill>
              </a:rPr>
              <a:t>说明：</a:t>
            </a:r>
            <a:endParaRPr lang="en-US" altLang="zh-CN" sz="1800" b="1" kern="0" dirty="0">
              <a:solidFill>
                <a:srgbClr val="FF0000"/>
              </a:solidFill>
            </a:endParaRPr>
          </a:p>
          <a:p>
            <a:pPr marL="342900" indent="-342900" eaLnBrk="1" hangingPunct="1">
              <a:lnSpc>
                <a:spcPct val="90000"/>
              </a:lnSpc>
              <a:buFont typeface="+mj-lt"/>
              <a:buAutoNum type="alphaUcPeriod"/>
            </a:pPr>
            <a:r>
              <a:rPr lang="en-US" altLang="zh-CN" sz="1800" b="1" kern="0" dirty="0"/>
              <a:t> 89C51/S51</a:t>
            </a:r>
            <a:r>
              <a:rPr lang="zh-CN" altLang="en-US" sz="1800" b="1" kern="0" dirty="0"/>
              <a:t>中采用</a:t>
            </a:r>
            <a:r>
              <a:rPr lang="en-US" altLang="zh-CN" sz="1800" b="1" kern="0" dirty="0"/>
              <a:t>DPTR</a:t>
            </a:r>
            <a:r>
              <a:rPr lang="zh-CN" altLang="en-US" sz="1800" b="1" kern="0" dirty="0"/>
              <a:t>或</a:t>
            </a:r>
            <a:r>
              <a:rPr lang="en-US" altLang="zh-CN" sz="1800" b="1" kern="0" dirty="0"/>
              <a:t>PC</a:t>
            </a:r>
            <a:r>
              <a:rPr lang="zh-CN" altLang="en-US" sz="1800" b="1" kern="0" dirty="0"/>
              <a:t>为基址寄存器，保存基地址</a:t>
            </a:r>
            <a:endParaRPr lang="en-US" altLang="zh-CN" sz="1800" b="1" kern="0" dirty="0"/>
          </a:p>
          <a:p>
            <a:pPr marL="342900" indent="-342900" eaLnBrk="1" hangingPunct="1">
              <a:lnSpc>
                <a:spcPct val="90000"/>
              </a:lnSpc>
              <a:buFont typeface="+mj-lt"/>
              <a:buAutoNum type="alphaUcPeriod"/>
            </a:pPr>
            <a:r>
              <a:rPr lang="zh-CN" altLang="en-US" sz="1800" b="1" kern="0" dirty="0"/>
              <a:t>累加器</a:t>
            </a:r>
            <a:r>
              <a:rPr lang="en-US" altLang="zh-CN" sz="1800" b="1" kern="0" dirty="0"/>
              <a:t>A</a:t>
            </a:r>
            <a:r>
              <a:rPr lang="zh-CN" altLang="en-US" sz="1800" b="1" kern="0" dirty="0"/>
              <a:t>为变址寄存器，保存地址的偏移量</a:t>
            </a:r>
            <a:endParaRPr lang="en-US" altLang="zh-CN" sz="1800" b="1" kern="0" dirty="0"/>
          </a:p>
          <a:p>
            <a:pPr marL="342900" indent="-342900" eaLnBrk="1" hangingPunct="1">
              <a:lnSpc>
                <a:spcPct val="90000"/>
              </a:lnSpc>
              <a:buFont typeface="+mj-lt"/>
              <a:buAutoNum type="alphaUcPeriod"/>
            </a:pPr>
            <a:r>
              <a:rPr lang="zh-CN" altLang="en-US" sz="1800" b="1" kern="0" dirty="0"/>
              <a:t>变址寻址只能访问程序存储器，访问范围为</a:t>
            </a:r>
            <a:r>
              <a:rPr lang="en-US" altLang="zh-CN" sz="1800" b="1" kern="0" dirty="0"/>
              <a:t>64KB</a:t>
            </a:r>
          </a:p>
          <a:p>
            <a:pPr marL="342900" indent="-342900" eaLnBrk="1" hangingPunct="1">
              <a:lnSpc>
                <a:spcPct val="90000"/>
              </a:lnSpc>
              <a:buFont typeface="+mj-lt"/>
              <a:buAutoNum type="alphaUcPeriod"/>
            </a:pPr>
            <a:r>
              <a:rPr lang="zh-CN" altLang="en-US" sz="1800" b="1" kern="0" dirty="0"/>
              <a:t>变址寻址多用于查表操作</a:t>
            </a:r>
          </a:p>
        </p:txBody>
      </p:sp>
      <p:sp>
        <p:nvSpPr>
          <p:cNvPr id="47" name="Rectangle 2">
            <a:extLst>
              <a:ext uri="{FF2B5EF4-FFF2-40B4-BE49-F238E27FC236}">
                <a16:creationId xmlns:a16="http://schemas.microsoft.com/office/drawing/2014/main" id="{492AD40A-0018-4B8A-BA97-2968381C9DCF}"/>
              </a:ext>
            </a:extLst>
          </p:cNvPr>
          <p:cNvSpPr>
            <a:spLocks noGrp="1" noChangeArrowheads="1"/>
          </p:cNvSpPr>
          <p:nvPr>
            <p:ph type="title"/>
          </p:nvPr>
        </p:nvSpPr>
        <p:spPr>
          <a:xfrm>
            <a:off x="19472" y="864408"/>
            <a:ext cx="7524328" cy="476250"/>
          </a:xfrm>
        </p:spPr>
        <p:txBody>
          <a:bodyPr/>
          <a:lstStyle/>
          <a:p>
            <a:pPr eaLnBrk="1" hangingPunct="1"/>
            <a:r>
              <a:rPr lang="en-US" altLang="zh-CN" sz="2400" b="1" dirty="0">
                <a:solidFill>
                  <a:srgbClr val="FF0000"/>
                </a:solidFill>
              </a:rPr>
              <a:t>5</a:t>
            </a:r>
            <a:r>
              <a:rPr lang="zh-CN" altLang="en-US" sz="2400" b="1" dirty="0">
                <a:solidFill>
                  <a:srgbClr val="FF0000"/>
                </a:solidFill>
              </a:rPr>
              <a:t>、变址寻址：</a:t>
            </a:r>
            <a:r>
              <a:rPr lang="en-US" altLang="zh-CN" sz="2400" b="1" dirty="0">
                <a:solidFill>
                  <a:srgbClr val="3333FF"/>
                </a:solidFill>
              </a:rPr>
              <a:t>(</a:t>
            </a:r>
            <a:r>
              <a:rPr lang="zh-CN" altLang="en-US" sz="2400" b="1" dirty="0">
                <a:solidFill>
                  <a:srgbClr val="3333FF"/>
                </a:solidFill>
              </a:rPr>
              <a:t>基址寄存器</a:t>
            </a:r>
            <a:r>
              <a:rPr lang="en-US" altLang="zh-CN" sz="2400" b="1" dirty="0">
                <a:solidFill>
                  <a:srgbClr val="3333FF"/>
                </a:solidFill>
              </a:rPr>
              <a:t>+</a:t>
            </a:r>
            <a:r>
              <a:rPr lang="zh-CN" altLang="en-US" sz="2400" b="1" dirty="0">
                <a:solidFill>
                  <a:srgbClr val="3333FF"/>
                </a:solidFill>
              </a:rPr>
              <a:t>变址寄存器间接寻址</a:t>
            </a:r>
            <a:r>
              <a:rPr lang="en-US" altLang="zh-CN" sz="2400" b="1" dirty="0">
                <a:solidFill>
                  <a:srgbClr val="3333FF"/>
                </a:solidFill>
              </a:rPr>
              <a:t>)</a:t>
            </a:r>
            <a:endParaRPr lang="en-US" altLang="zh-CN" sz="2400" dirty="0">
              <a:solidFill>
                <a:srgbClr val="3333FF"/>
              </a:solidFill>
            </a:endParaRPr>
          </a:p>
        </p:txBody>
      </p:sp>
      <p:sp>
        <p:nvSpPr>
          <p:cNvPr id="48" name="Rectangle 2">
            <a:extLst>
              <a:ext uri="{FF2B5EF4-FFF2-40B4-BE49-F238E27FC236}">
                <a16:creationId xmlns:a16="http://schemas.microsoft.com/office/drawing/2014/main" id="{CFA1CBFB-0EE1-44BB-835B-5D8DE729841D}"/>
              </a:ext>
            </a:extLst>
          </p:cNvPr>
          <p:cNvSpPr txBox="1">
            <a:spLocks noChangeArrowheads="1"/>
          </p:cNvSpPr>
          <p:nvPr/>
        </p:nvSpPr>
        <p:spPr bwMode="auto">
          <a:xfrm>
            <a:off x="761999" y="1728741"/>
            <a:ext cx="7772400" cy="52643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None/>
            </a:pPr>
            <a:r>
              <a:rPr lang="zh-CN" altLang="en-US" sz="2100" b="1" kern="0" dirty="0">
                <a:solidFill>
                  <a:srgbClr val="3333FF"/>
                </a:solidFill>
              </a:rPr>
              <a:t>例如： </a:t>
            </a:r>
            <a:r>
              <a:rPr lang="en-US" altLang="zh-CN" sz="2100" b="1" kern="0" dirty="0">
                <a:solidFill>
                  <a:srgbClr val="3333FF"/>
                </a:solidFill>
              </a:rPr>
              <a:t>MOVC    A</a:t>
            </a:r>
            <a:r>
              <a:rPr lang="zh-CN" altLang="en-US" sz="2100" b="1" kern="0" dirty="0">
                <a:solidFill>
                  <a:srgbClr val="3333FF"/>
                </a:solidFill>
              </a:rPr>
              <a:t>，</a:t>
            </a:r>
            <a:r>
              <a:rPr lang="en-US" altLang="zh-CN" sz="2100" b="1" kern="0" dirty="0">
                <a:solidFill>
                  <a:srgbClr val="FF0000"/>
                </a:solidFill>
              </a:rPr>
              <a:t>@A+PC            </a:t>
            </a:r>
            <a:r>
              <a:rPr lang="zh-CN" altLang="en-US" sz="2100" b="1" kern="0" dirty="0">
                <a:solidFill>
                  <a:srgbClr val="3333FF"/>
                </a:solidFill>
              </a:rPr>
              <a:t>；</a:t>
            </a:r>
            <a:r>
              <a:rPr lang="en-US" altLang="zh-CN" sz="2100" b="1" kern="0" dirty="0">
                <a:solidFill>
                  <a:srgbClr val="3333FF"/>
                </a:solidFill>
              </a:rPr>
              <a:t>((A)+(PC))→A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p>
            <a:fld id="{84AEE125-26F0-4DBE-8831-162148E085DE}" type="datetime10">
              <a:rPr lang="zh-CN" altLang="en-US" smtClean="0">
                <a:ea typeface="宋体" charset="-122"/>
              </a:rPr>
              <a:pPr/>
              <a:t>10:24</a:t>
            </a:fld>
            <a:endParaRPr lang="en-US" altLang="zh-CN">
              <a:ea typeface="宋体" charset="-122"/>
            </a:endParaRPr>
          </a:p>
        </p:txBody>
      </p:sp>
      <p:sp>
        <p:nvSpPr>
          <p:cNvPr id="32771" name="灯片编号占位符 5"/>
          <p:cNvSpPr>
            <a:spLocks noGrp="1"/>
          </p:cNvSpPr>
          <p:nvPr>
            <p:ph type="sldNum" sz="quarter" idx="12"/>
          </p:nvPr>
        </p:nvSpPr>
        <p:spPr>
          <a:noFill/>
        </p:spPr>
        <p:txBody>
          <a:bodyPr/>
          <a:lstStyle/>
          <a:p>
            <a:fld id="{B9D9ACA8-3B19-43F8-BB76-67D748678832}" type="slidenum">
              <a:rPr lang="en-US" altLang="zh-CN" smtClean="0">
                <a:ea typeface="宋体" charset="-122"/>
              </a:rPr>
              <a:pPr/>
              <a:t>24</a:t>
            </a:fld>
            <a:endParaRPr lang="en-US" altLang="zh-CN">
              <a:ea typeface="宋体" charset="-122"/>
            </a:endParaRPr>
          </a:p>
        </p:txBody>
      </p:sp>
      <p:sp>
        <p:nvSpPr>
          <p:cNvPr id="32772" name="Rectangle 2"/>
          <p:cNvSpPr>
            <a:spLocks noGrp="1" noChangeArrowheads="1"/>
          </p:cNvSpPr>
          <p:nvPr>
            <p:ph type="title"/>
          </p:nvPr>
        </p:nvSpPr>
        <p:spPr>
          <a:xfrm>
            <a:off x="137748" y="831635"/>
            <a:ext cx="3404322" cy="479198"/>
          </a:xfrm>
        </p:spPr>
        <p:txBody>
          <a:bodyPr/>
          <a:lstStyle/>
          <a:p>
            <a:pPr eaLnBrk="1" hangingPunct="1"/>
            <a:r>
              <a:rPr lang="en-US" altLang="zh-CN" sz="2400" b="1" dirty="0">
                <a:solidFill>
                  <a:srgbClr val="FF0000"/>
                </a:solidFill>
              </a:rPr>
              <a:t>6</a:t>
            </a:r>
            <a:r>
              <a:rPr lang="zh-CN" altLang="en-US" sz="2400" b="1" dirty="0">
                <a:solidFill>
                  <a:srgbClr val="FF0000"/>
                </a:solidFill>
              </a:rPr>
              <a:t>、相对寻址 </a:t>
            </a:r>
          </a:p>
        </p:txBody>
      </p:sp>
      <p:pic>
        <p:nvPicPr>
          <p:cNvPr id="6" name="Picture 3">
            <a:extLst>
              <a:ext uri="{FF2B5EF4-FFF2-40B4-BE49-F238E27FC236}">
                <a16:creationId xmlns:a16="http://schemas.microsoft.com/office/drawing/2014/main" id="{7AD2A8DF-A2D7-44F5-A3FA-C3F06849A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905E286D-354B-4739-80D0-00B10BA4689C}"/>
              </a:ext>
            </a:extLst>
          </p:cNvPr>
          <p:cNvSpPr txBox="1">
            <a:spLocks/>
          </p:cNvSpPr>
          <p:nvPr/>
        </p:nvSpPr>
        <p:spPr>
          <a:xfrm>
            <a:off x="0" y="3330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CBA5B10D-BBC5-4D18-9B22-93FE17133E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1DEA7F2D-994D-4A4B-8531-0A38007D3309}"/>
              </a:ext>
            </a:extLst>
          </p:cNvPr>
          <p:cNvSpPr/>
          <p:nvPr/>
        </p:nvSpPr>
        <p:spPr>
          <a:xfrm>
            <a:off x="827584" y="1537997"/>
            <a:ext cx="7332982" cy="707886"/>
          </a:xfrm>
          <a:prstGeom prst="rect">
            <a:avLst/>
          </a:prstGeom>
        </p:spPr>
        <p:txBody>
          <a:bodyPr wrap="square">
            <a:spAutoFit/>
          </a:bodyPr>
          <a:lstStyle/>
          <a:p>
            <a:pPr eaLnBrk="1" hangingPunct="1"/>
            <a:r>
              <a:rPr lang="zh-CN" altLang="en-US" sz="2000" b="1" dirty="0"/>
              <a:t>    用当前的</a:t>
            </a:r>
            <a:r>
              <a:rPr lang="en-US" altLang="zh-CN" sz="2000" b="1" dirty="0"/>
              <a:t>PC</a:t>
            </a:r>
            <a:r>
              <a:rPr lang="zh-CN" altLang="en-US" sz="2000" b="1" dirty="0"/>
              <a:t>值加上指令中规定的偏移量</a:t>
            </a:r>
            <a:r>
              <a:rPr lang="en-US" altLang="zh-CN" sz="2000" b="1" dirty="0" err="1"/>
              <a:t>rel</a:t>
            </a:r>
            <a:r>
              <a:rPr lang="zh-CN" altLang="en-US" sz="2000" b="1" dirty="0"/>
              <a:t>，而形成实际的转移地址。</a:t>
            </a:r>
            <a:endParaRPr lang="en-US" altLang="zh-CN" sz="2000" b="1" dirty="0"/>
          </a:p>
        </p:txBody>
      </p:sp>
      <p:sp>
        <p:nvSpPr>
          <p:cNvPr id="10" name="Rectangle 2">
            <a:extLst>
              <a:ext uri="{FF2B5EF4-FFF2-40B4-BE49-F238E27FC236}">
                <a16:creationId xmlns:a16="http://schemas.microsoft.com/office/drawing/2014/main" id="{9D61A8A3-BE21-4BA7-87B6-9A87FC5C14DB}"/>
              </a:ext>
            </a:extLst>
          </p:cNvPr>
          <p:cNvSpPr txBox="1">
            <a:spLocks noChangeArrowheads="1"/>
          </p:cNvSpPr>
          <p:nvPr/>
        </p:nvSpPr>
        <p:spPr bwMode="auto">
          <a:xfrm>
            <a:off x="971600" y="2538731"/>
            <a:ext cx="7772401" cy="52643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None/>
            </a:pPr>
            <a:r>
              <a:rPr lang="zh-CN" altLang="en-US" sz="2000" b="1" kern="0" dirty="0">
                <a:solidFill>
                  <a:srgbClr val="3333FF"/>
                </a:solidFill>
              </a:rPr>
              <a:t>例如： </a:t>
            </a:r>
            <a:r>
              <a:rPr lang="en-US" altLang="zh-CN" sz="2000" b="1" kern="0" dirty="0">
                <a:solidFill>
                  <a:srgbClr val="3333FF"/>
                </a:solidFill>
              </a:rPr>
              <a:t>JC    </a:t>
            </a:r>
            <a:r>
              <a:rPr lang="en-US" altLang="zh-CN" sz="2000" b="1" kern="0" dirty="0" err="1">
                <a:solidFill>
                  <a:srgbClr val="FF0000"/>
                </a:solidFill>
              </a:rPr>
              <a:t>rel</a:t>
            </a:r>
            <a:r>
              <a:rPr lang="en-US" altLang="zh-CN" sz="2000" b="1" kern="0" dirty="0">
                <a:solidFill>
                  <a:srgbClr val="3333FF"/>
                </a:solidFill>
              </a:rPr>
              <a:t>       ;PC+2→PC,</a:t>
            </a:r>
            <a:r>
              <a:rPr lang="zh-CN" altLang="en-US" sz="2000" b="1" kern="0" dirty="0">
                <a:solidFill>
                  <a:srgbClr val="3333FF"/>
                </a:solidFill>
              </a:rPr>
              <a:t>若</a:t>
            </a:r>
            <a:r>
              <a:rPr lang="en-US" altLang="zh-CN" sz="2000" b="1" kern="0" dirty="0">
                <a:solidFill>
                  <a:srgbClr val="3333FF"/>
                </a:solidFill>
              </a:rPr>
              <a:t>CY=1, PC+ </a:t>
            </a:r>
            <a:r>
              <a:rPr lang="en-US" altLang="zh-CN" sz="2000" b="1" kern="0" dirty="0" err="1">
                <a:solidFill>
                  <a:srgbClr val="3333FF"/>
                </a:solidFill>
              </a:rPr>
              <a:t>rel</a:t>
            </a:r>
            <a:r>
              <a:rPr lang="en-US" altLang="zh-CN" sz="2000" b="1" kern="0" dirty="0">
                <a:solidFill>
                  <a:srgbClr val="3333FF"/>
                </a:solidFill>
              </a:rPr>
              <a:t> →PC</a:t>
            </a:r>
          </a:p>
        </p:txBody>
      </p:sp>
      <p:sp>
        <p:nvSpPr>
          <p:cNvPr id="11" name="Rectangle 3">
            <a:extLst>
              <a:ext uri="{FF2B5EF4-FFF2-40B4-BE49-F238E27FC236}">
                <a16:creationId xmlns:a16="http://schemas.microsoft.com/office/drawing/2014/main" id="{A958BB3F-5405-456D-B4EE-4232E8D46CC5}"/>
              </a:ext>
            </a:extLst>
          </p:cNvPr>
          <p:cNvSpPr txBox="1">
            <a:spLocks noChangeArrowheads="1"/>
          </p:cNvSpPr>
          <p:nvPr/>
        </p:nvSpPr>
        <p:spPr bwMode="auto">
          <a:xfrm>
            <a:off x="1212830" y="3227373"/>
            <a:ext cx="6562489" cy="2670093"/>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1800" b="1" kern="0" dirty="0">
                <a:solidFill>
                  <a:srgbClr val="3333FF"/>
                </a:solidFill>
              </a:rPr>
              <a:t>说明：</a:t>
            </a:r>
            <a:endParaRPr lang="en-US" altLang="zh-CN" sz="1800" b="1" kern="0" dirty="0">
              <a:solidFill>
                <a:srgbClr val="3333FF"/>
              </a:solidFill>
            </a:endParaRPr>
          </a:p>
          <a:p>
            <a:pPr marL="342900" indent="-342900" eaLnBrk="1" hangingPunct="1">
              <a:lnSpc>
                <a:spcPct val="90000"/>
              </a:lnSpc>
              <a:buFont typeface="+mj-lt"/>
              <a:buAutoNum type="alphaUcPeriod"/>
            </a:pPr>
            <a:r>
              <a:rPr lang="zh-CN" altLang="en-US" sz="1800" b="1" kern="0" dirty="0"/>
              <a:t>相对寻址只出现在程序相对转移指令中</a:t>
            </a:r>
            <a:endParaRPr lang="en-US" altLang="zh-CN" sz="1800" b="1" kern="0" dirty="0"/>
          </a:p>
          <a:p>
            <a:pPr marL="342900" indent="-342900" eaLnBrk="1" hangingPunct="1">
              <a:lnSpc>
                <a:spcPct val="90000"/>
              </a:lnSpc>
              <a:buFont typeface="+mj-lt"/>
              <a:buAutoNum type="alphaUcPeriod"/>
            </a:pPr>
            <a:r>
              <a:rPr lang="zh-CN" altLang="en-US" sz="1800" b="1" dirty="0">
                <a:solidFill>
                  <a:schemeClr val="tx2"/>
                </a:solidFill>
              </a:rPr>
              <a:t>当前的</a:t>
            </a:r>
            <a:r>
              <a:rPr lang="en-US" altLang="zh-CN" sz="1800" b="1" dirty="0">
                <a:solidFill>
                  <a:schemeClr val="tx2"/>
                </a:solidFill>
              </a:rPr>
              <a:t>PC</a:t>
            </a:r>
            <a:r>
              <a:rPr lang="zh-CN" altLang="en-US" sz="1800" b="1" dirty="0">
                <a:solidFill>
                  <a:schemeClr val="tx2"/>
                </a:solidFill>
              </a:rPr>
              <a:t>值是指执行完相对</a:t>
            </a:r>
            <a:r>
              <a:rPr lang="zh-CN" altLang="en-US" sz="1800" b="1" kern="0" dirty="0"/>
              <a:t>转移</a:t>
            </a:r>
            <a:r>
              <a:rPr lang="zh-CN" altLang="en-US" sz="1800" b="1" dirty="0">
                <a:solidFill>
                  <a:schemeClr val="tx2"/>
                </a:solidFill>
              </a:rPr>
              <a:t>指令后的</a:t>
            </a:r>
            <a:r>
              <a:rPr lang="en-US" altLang="zh-CN" sz="1800" b="1" dirty="0">
                <a:solidFill>
                  <a:schemeClr val="tx2"/>
                </a:solidFill>
              </a:rPr>
              <a:t>PC</a:t>
            </a:r>
            <a:r>
              <a:rPr lang="zh-CN" altLang="en-US" sz="1800" b="1" dirty="0">
                <a:solidFill>
                  <a:schemeClr val="tx2"/>
                </a:solidFill>
              </a:rPr>
              <a:t>值</a:t>
            </a:r>
            <a:endParaRPr lang="en-US" altLang="zh-CN" sz="1800" b="1" kern="0" dirty="0"/>
          </a:p>
          <a:p>
            <a:pPr marL="342900" indent="-342900" eaLnBrk="1" hangingPunct="1">
              <a:lnSpc>
                <a:spcPct val="90000"/>
              </a:lnSpc>
              <a:buFont typeface="+mj-lt"/>
              <a:buAutoNum type="alphaUcPeriod"/>
            </a:pPr>
            <a:r>
              <a:rPr lang="zh-CN" altLang="en-US" sz="1800" b="1" dirty="0">
                <a:solidFill>
                  <a:schemeClr val="tx2"/>
                </a:solidFill>
              </a:rPr>
              <a:t>相对转移指令操作码所在地址称为源地址；转移后的地址称为目的地址</a:t>
            </a:r>
            <a:endParaRPr lang="en-US" altLang="zh-CN" sz="1800" b="1" dirty="0">
              <a:solidFill>
                <a:schemeClr val="tx2"/>
              </a:solidFill>
            </a:endParaRPr>
          </a:p>
          <a:p>
            <a:pPr marL="342900" indent="-342900" eaLnBrk="1" hangingPunct="1">
              <a:lnSpc>
                <a:spcPct val="90000"/>
              </a:lnSpc>
              <a:buFont typeface="+mj-lt"/>
              <a:buAutoNum type="alphaUcPeriod"/>
            </a:pPr>
            <a:r>
              <a:rPr lang="zh-CN" altLang="en-US" sz="1800" b="1" dirty="0">
                <a:solidFill>
                  <a:srgbClr val="3333FF"/>
                </a:solidFill>
              </a:rPr>
              <a:t>目的地址</a:t>
            </a:r>
            <a:r>
              <a:rPr lang="en-US" altLang="zh-CN" sz="1800" b="1" dirty="0">
                <a:solidFill>
                  <a:srgbClr val="3333FF"/>
                </a:solidFill>
              </a:rPr>
              <a:t>=</a:t>
            </a:r>
            <a:r>
              <a:rPr lang="zh-CN" altLang="en-US" sz="1800" b="1" dirty="0">
                <a:solidFill>
                  <a:srgbClr val="3333FF"/>
                </a:solidFill>
              </a:rPr>
              <a:t>源地址</a:t>
            </a:r>
            <a:r>
              <a:rPr lang="en-US" altLang="zh-CN" sz="1800" b="1" dirty="0">
                <a:solidFill>
                  <a:srgbClr val="3333FF"/>
                </a:solidFill>
              </a:rPr>
              <a:t>+2</a:t>
            </a:r>
            <a:r>
              <a:rPr lang="zh-CN" altLang="en-US" sz="1800" b="1" dirty="0">
                <a:solidFill>
                  <a:srgbClr val="3333FF"/>
                </a:solidFill>
              </a:rPr>
              <a:t>（相对转移指令字节数）</a:t>
            </a:r>
            <a:r>
              <a:rPr lang="en-US" altLang="zh-CN" sz="1800" b="1" dirty="0">
                <a:solidFill>
                  <a:srgbClr val="3333FF"/>
                </a:solidFill>
              </a:rPr>
              <a:t>+</a:t>
            </a:r>
            <a:r>
              <a:rPr lang="en-US" altLang="zh-CN" sz="1800" b="1" dirty="0" err="1">
                <a:solidFill>
                  <a:srgbClr val="3333FF"/>
                </a:solidFill>
              </a:rPr>
              <a:t>rel</a:t>
            </a:r>
            <a:endParaRPr lang="en-US" altLang="zh-CN" sz="1800" b="1" dirty="0">
              <a:solidFill>
                <a:srgbClr val="3333FF"/>
              </a:solidFill>
            </a:endParaRPr>
          </a:p>
          <a:p>
            <a:pPr marL="342900" indent="-342900" eaLnBrk="1" hangingPunct="1">
              <a:lnSpc>
                <a:spcPct val="90000"/>
              </a:lnSpc>
              <a:buFont typeface="+mj-lt"/>
              <a:buAutoNum type="alphaUcPeriod"/>
            </a:pPr>
            <a:r>
              <a:rPr lang="en-US" altLang="zh-CN" sz="1800" b="1" dirty="0" err="1">
                <a:solidFill>
                  <a:schemeClr val="tx2"/>
                </a:solidFill>
              </a:rPr>
              <a:t>rel</a:t>
            </a:r>
            <a:r>
              <a:rPr lang="zh-CN" altLang="zh-CN" sz="1800" b="1" dirty="0">
                <a:solidFill>
                  <a:schemeClr val="tx2"/>
                </a:solidFill>
              </a:rPr>
              <a:t>为</a:t>
            </a:r>
            <a:r>
              <a:rPr lang="en-US" altLang="zh-CN" sz="1800" b="1" dirty="0">
                <a:solidFill>
                  <a:schemeClr val="tx2"/>
                </a:solidFill>
              </a:rPr>
              <a:t>8</a:t>
            </a:r>
            <a:r>
              <a:rPr lang="zh-CN" altLang="en-US" sz="1800" b="1" dirty="0">
                <a:solidFill>
                  <a:schemeClr val="tx2"/>
                </a:solidFill>
              </a:rPr>
              <a:t>位</a:t>
            </a:r>
            <a:r>
              <a:rPr lang="zh-CN" altLang="zh-CN" sz="1800" b="1" dirty="0">
                <a:solidFill>
                  <a:schemeClr val="tx2"/>
                </a:solidFill>
              </a:rPr>
              <a:t>补码表示的有符号数</a:t>
            </a:r>
            <a:r>
              <a:rPr lang="zh-CN" altLang="en-US" sz="1800" b="1" dirty="0">
                <a:solidFill>
                  <a:schemeClr val="tx2"/>
                </a:solidFill>
              </a:rPr>
              <a:t>，范围是</a:t>
            </a:r>
            <a:r>
              <a:rPr lang="en-US" altLang="zh-CN" sz="1800" b="1" dirty="0">
                <a:solidFill>
                  <a:schemeClr val="tx2"/>
                </a:solidFill>
              </a:rPr>
              <a:t>-128~+127</a:t>
            </a:r>
          </a:p>
          <a:p>
            <a:pPr marL="342900" indent="-342900" eaLnBrk="1" hangingPunct="1">
              <a:lnSpc>
                <a:spcPct val="90000"/>
              </a:lnSpc>
              <a:buFont typeface="+mj-lt"/>
              <a:buAutoNum type="alphaUcPeriod"/>
            </a:pPr>
            <a:r>
              <a:rPr lang="zh-CN" altLang="en-US" sz="1800" b="1" kern="0" dirty="0">
                <a:solidFill>
                  <a:schemeClr val="tx2"/>
                </a:solidFill>
              </a:rPr>
              <a:t>相对转移可以实现正向跳转，也可以实现负向跳转</a:t>
            </a:r>
            <a:endParaRPr lang="zh-CN" altLang="en-US" sz="1800" b="1" kern="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p>
            <a:fld id="{FA2E16E1-6B65-4457-A360-7747DAB06BA4}" type="datetime10">
              <a:rPr lang="zh-CN" altLang="en-US" smtClean="0">
                <a:ea typeface="宋体" charset="-122"/>
              </a:rPr>
              <a:pPr/>
              <a:t>10:24</a:t>
            </a:fld>
            <a:endParaRPr lang="en-US" altLang="zh-CN">
              <a:ea typeface="宋体" charset="-122"/>
            </a:endParaRPr>
          </a:p>
        </p:txBody>
      </p:sp>
      <p:sp>
        <p:nvSpPr>
          <p:cNvPr id="33795" name="灯片编号占位符 5"/>
          <p:cNvSpPr>
            <a:spLocks noGrp="1"/>
          </p:cNvSpPr>
          <p:nvPr>
            <p:ph type="sldNum" sz="quarter" idx="12"/>
          </p:nvPr>
        </p:nvSpPr>
        <p:spPr>
          <a:noFill/>
        </p:spPr>
        <p:txBody>
          <a:bodyPr/>
          <a:lstStyle/>
          <a:p>
            <a:fld id="{00E3BE8E-44FE-499C-8C68-CC9248780039}" type="slidenum">
              <a:rPr lang="en-US" altLang="zh-CN" smtClean="0">
                <a:ea typeface="宋体" charset="-122"/>
              </a:rPr>
              <a:pPr/>
              <a:t>25</a:t>
            </a:fld>
            <a:endParaRPr lang="en-US" altLang="zh-CN">
              <a:ea typeface="宋体" charset="-122"/>
            </a:endParaRPr>
          </a:p>
        </p:txBody>
      </p:sp>
      <p:sp>
        <p:nvSpPr>
          <p:cNvPr id="33796" name="Rectangle 2"/>
          <p:cNvSpPr>
            <a:spLocks noGrp="1" noChangeArrowheads="1"/>
          </p:cNvSpPr>
          <p:nvPr>
            <p:ph type="title"/>
          </p:nvPr>
        </p:nvSpPr>
        <p:spPr>
          <a:xfrm>
            <a:off x="194575" y="804048"/>
            <a:ext cx="3240360" cy="517722"/>
          </a:xfrm>
        </p:spPr>
        <p:txBody>
          <a:bodyPr/>
          <a:lstStyle/>
          <a:p>
            <a:pPr eaLnBrk="1" hangingPunct="1"/>
            <a:r>
              <a:rPr lang="en-US" altLang="zh-CN" sz="2400" b="1" dirty="0">
                <a:solidFill>
                  <a:srgbClr val="FF0000"/>
                </a:solidFill>
              </a:rPr>
              <a:t>7</a:t>
            </a:r>
            <a:r>
              <a:rPr lang="zh-CN" altLang="en-US" sz="2400" b="1" dirty="0">
                <a:solidFill>
                  <a:srgbClr val="FF0000"/>
                </a:solidFill>
              </a:rPr>
              <a:t>、位寻址</a:t>
            </a:r>
            <a:endParaRPr lang="zh-CN" altLang="en-US" sz="2400" dirty="0">
              <a:solidFill>
                <a:srgbClr val="FF0000"/>
              </a:solidFill>
            </a:endParaRPr>
          </a:p>
        </p:txBody>
      </p:sp>
      <p:pic>
        <p:nvPicPr>
          <p:cNvPr id="6" name="Picture 3">
            <a:extLst>
              <a:ext uri="{FF2B5EF4-FFF2-40B4-BE49-F238E27FC236}">
                <a16:creationId xmlns:a16="http://schemas.microsoft.com/office/drawing/2014/main" id="{8AC4A909-E1D1-4E08-94AC-A263D705D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95679760-BFE5-4443-8847-E11BA87F81F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DF3EEF49-D9BC-4450-82E5-66139DBB74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860CA861-F326-44D3-80F8-08D9D1A0E19A}"/>
              </a:ext>
            </a:extLst>
          </p:cNvPr>
          <p:cNvSpPr txBox="1">
            <a:spLocks noChangeArrowheads="1"/>
          </p:cNvSpPr>
          <p:nvPr/>
        </p:nvSpPr>
        <p:spPr bwMode="auto">
          <a:xfrm>
            <a:off x="869401" y="1334883"/>
            <a:ext cx="7001544" cy="517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Font typeface="Wingdings" pitchFamily="2" charset="2"/>
              <a:buNone/>
            </a:pPr>
            <a:r>
              <a:rPr lang="zh-CN" altLang="en-US" sz="2400" b="1" kern="0" dirty="0"/>
              <a:t>位操作指令指定的操作数，是某可位寻址的</a:t>
            </a:r>
            <a:r>
              <a:rPr lang="zh-CN" altLang="en-US" sz="2400" b="1" kern="0" dirty="0">
                <a:solidFill>
                  <a:srgbClr val="3333FF"/>
                </a:solidFill>
              </a:rPr>
              <a:t>位地址</a:t>
            </a:r>
          </a:p>
        </p:txBody>
      </p:sp>
      <p:sp>
        <p:nvSpPr>
          <p:cNvPr id="2" name="矩形 1">
            <a:extLst>
              <a:ext uri="{FF2B5EF4-FFF2-40B4-BE49-F238E27FC236}">
                <a16:creationId xmlns:a16="http://schemas.microsoft.com/office/drawing/2014/main" id="{97972E7E-6B4F-4149-BAB7-C84424B11804}"/>
              </a:ext>
            </a:extLst>
          </p:cNvPr>
          <p:cNvSpPr/>
          <p:nvPr/>
        </p:nvSpPr>
        <p:spPr>
          <a:xfrm>
            <a:off x="856581" y="1811534"/>
            <a:ext cx="3096344" cy="400110"/>
          </a:xfrm>
          <a:prstGeom prst="rect">
            <a:avLst/>
          </a:prstGeom>
        </p:spPr>
        <p:txBody>
          <a:bodyPr wrap="square">
            <a:spAutoFit/>
          </a:bodyPr>
          <a:lstStyle/>
          <a:p>
            <a:pPr eaLnBrk="1" hangingPunct="1"/>
            <a:r>
              <a:rPr lang="zh-CN" altLang="en-US" sz="2000" b="1" kern="0" dirty="0">
                <a:solidFill>
                  <a:srgbClr val="3333FF"/>
                </a:solidFill>
              </a:rPr>
              <a:t>例如：</a:t>
            </a:r>
            <a:r>
              <a:rPr lang="en-US" altLang="zh-CN" sz="2000" b="1" kern="0" dirty="0">
                <a:solidFill>
                  <a:srgbClr val="3333FF"/>
                </a:solidFill>
              </a:rPr>
              <a:t>CLR  03H</a:t>
            </a:r>
          </a:p>
        </p:txBody>
      </p:sp>
      <p:sp>
        <p:nvSpPr>
          <p:cNvPr id="13" name="Rectangle 3">
            <a:extLst>
              <a:ext uri="{FF2B5EF4-FFF2-40B4-BE49-F238E27FC236}">
                <a16:creationId xmlns:a16="http://schemas.microsoft.com/office/drawing/2014/main" id="{390A21F9-6B0E-458A-8132-507F6A989BBC}"/>
              </a:ext>
            </a:extLst>
          </p:cNvPr>
          <p:cNvSpPr txBox="1">
            <a:spLocks noChangeArrowheads="1"/>
          </p:cNvSpPr>
          <p:nvPr/>
        </p:nvSpPr>
        <p:spPr bwMode="auto">
          <a:xfrm>
            <a:off x="861314" y="3166291"/>
            <a:ext cx="6996811" cy="3033233"/>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lnSpc>
                <a:spcPct val="90000"/>
              </a:lnSpc>
              <a:buNone/>
            </a:pPr>
            <a:r>
              <a:rPr lang="zh-CN" altLang="en-US" sz="1800" b="1" kern="0" dirty="0">
                <a:solidFill>
                  <a:srgbClr val="3333FF"/>
                </a:solidFill>
              </a:rPr>
              <a:t>说明：</a:t>
            </a:r>
            <a:endParaRPr lang="en-US" altLang="zh-CN" sz="1800" b="1" kern="0" dirty="0">
              <a:solidFill>
                <a:srgbClr val="3333FF"/>
              </a:solidFill>
            </a:endParaRPr>
          </a:p>
          <a:p>
            <a:pPr marL="342900" indent="-342900" eaLnBrk="1" hangingPunct="1">
              <a:lnSpc>
                <a:spcPct val="90000"/>
              </a:lnSpc>
              <a:buFont typeface="+mj-lt"/>
              <a:buAutoNum type="alphaUcPeriod"/>
            </a:pPr>
            <a:r>
              <a:rPr lang="zh-CN" altLang="en-US" sz="1800" b="1" dirty="0">
                <a:solidFill>
                  <a:schemeClr val="tx2"/>
                </a:solidFill>
              </a:rPr>
              <a:t>指令中给出的是位地址</a:t>
            </a:r>
            <a:endParaRPr lang="en-US" altLang="zh-CN" sz="1800" b="1" dirty="0">
              <a:solidFill>
                <a:schemeClr val="tx2"/>
              </a:solidFill>
            </a:endParaRPr>
          </a:p>
          <a:p>
            <a:pPr marL="342900" indent="-342900" eaLnBrk="1" hangingPunct="1">
              <a:lnSpc>
                <a:spcPct val="90000"/>
              </a:lnSpc>
              <a:buFont typeface="+mj-lt"/>
              <a:buAutoNum type="alphaUcPeriod"/>
            </a:pPr>
            <a:r>
              <a:rPr lang="zh-CN" altLang="en-US" sz="1800" b="1" dirty="0">
                <a:solidFill>
                  <a:schemeClr val="tx2"/>
                </a:solidFill>
              </a:rPr>
              <a:t>位地址在指令中常用</a:t>
            </a:r>
            <a:r>
              <a:rPr lang="en-US" altLang="zh-CN" sz="1800" b="1" dirty="0">
                <a:solidFill>
                  <a:schemeClr val="tx2"/>
                </a:solidFill>
              </a:rPr>
              <a:t>bit</a:t>
            </a:r>
            <a:r>
              <a:rPr lang="zh-CN" altLang="en-US" sz="1800" b="1" dirty="0">
                <a:solidFill>
                  <a:schemeClr val="tx2"/>
                </a:solidFill>
              </a:rPr>
              <a:t>来表示</a:t>
            </a:r>
            <a:endParaRPr lang="en-US" altLang="zh-CN" sz="1800" b="1" dirty="0">
              <a:solidFill>
                <a:schemeClr val="tx2"/>
              </a:solidFill>
            </a:endParaRPr>
          </a:p>
          <a:p>
            <a:pPr marL="342900" indent="-342900" eaLnBrk="1" hangingPunct="1">
              <a:lnSpc>
                <a:spcPct val="90000"/>
              </a:lnSpc>
              <a:buFont typeface="+mj-lt"/>
              <a:buAutoNum type="alphaUcPeriod"/>
            </a:pPr>
            <a:r>
              <a:rPr lang="zh-CN" altLang="en-US" sz="1800" b="1" dirty="0">
                <a:solidFill>
                  <a:schemeClr val="tx2"/>
                </a:solidFill>
              </a:rPr>
              <a:t>位地址的两种表示方法：</a:t>
            </a:r>
            <a:endParaRPr lang="en-US" altLang="zh-CN" sz="1800" b="1" dirty="0">
              <a:solidFill>
                <a:schemeClr val="tx2"/>
              </a:solidFill>
            </a:endParaRPr>
          </a:p>
          <a:p>
            <a:pPr marL="723900" lvl="1" indent="-285750" eaLnBrk="1" hangingPunct="1">
              <a:lnSpc>
                <a:spcPct val="90000"/>
              </a:lnSpc>
            </a:pPr>
            <a:r>
              <a:rPr lang="zh-CN" altLang="en-US" sz="1800" b="1" dirty="0">
                <a:solidFill>
                  <a:schemeClr val="tx2"/>
                </a:solidFill>
              </a:rPr>
              <a:t>直接使用位地址：如</a:t>
            </a:r>
            <a:r>
              <a:rPr lang="en-US" altLang="zh-CN" sz="1800" b="1" dirty="0">
                <a:solidFill>
                  <a:schemeClr val="tx2"/>
                </a:solidFill>
              </a:rPr>
              <a:t>D3H</a:t>
            </a:r>
          </a:p>
          <a:p>
            <a:pPr marL="723900" lvl="1" indent="-285750" eaLnBrk="1" hangingPunct="1">
              <a:lnSpc>
                <a:spcPct val="90000"/>
              </a:lnSpc>
            </a:pPr>
            <a:r>
              <a:rPr lang="zh-CN" altLang="en-US" sz="1800" b="1" dirty="0">
                <a:solidFill>
                  <a:schemeClr val="tx2"/>
                </a:solidFill>
              </a:rPr>
              <a:t>直接用寄存器名字加位数：如</a:t>
            </a:r>
            <a:r>
              <a:rPr lang="en-US" altLang="zh-CN" sz="1800" b="1" dirty="0">
                <a:solidFill>
                  <a:schemeClr val="tx2"/>
                </a:solidFill>
              </a:rPr>
              <a:t>PSW.3</a:t>
            </a:r>
          </a:p>
          <a:p>
            <a:pPr eaLnBrk="1" hangingPunct="1">
              <a:lnSpc>
                <a:spcPct val="90000"/>
              </a:lnSpc>
              <a:buFont typeface="+mj-lt"/>
              <a:buAutoNum type="alphaUcPeriod" startAt="4"/>
            </a:pPr>
            <a:r>
              <a:rPr lang="zh-CN" altLang="en-US" sz="1800" b="1" dirty="0">
                <a:solidFill>
                  <a:schemeClr val="tx2"/>
                </a:solidFill>
              </a:rPr>
              <a:t>位寻址区域：</a:t>
            </a:r>
            <a:endParaRPr lang="en-US" altLang="zh-CN" sz="1800" b="1" dirty="0">
              <a:solidFill>
                <a:schemeClr val="tx2"/>
              </a:solidFill>
            </a:endParaRPr>
          </a:p>
          <a:p>
            <a:pPr marL="723900" lvl="1" indent="-285750" eaLnBrk="1" hangingPunct="1">
              <a:lnSpc>
                <a:spcPct val="90000"/>
              </a:lnSpc>
            </a:pPr>
            <a:r>
              <a:rPr lang="zh-CN" altLang="en-US" sz="1800" b="1" dirty="0">
                <a:solidFill>
                  <a:schemeClr val="tx2"/>
                </a:solidFill>
              </a:rPr>
              <a:t>片内</a:t>
            </a:r>
            <a:r>
              <a:rPr lang="en-US" altLang="zh-CN" sz="1800" b="1" dirty="0">
                <a:solidFill>
                  <a:schemeClr val="tx2"/>
                </a:solidFill>
              </a:rPr>
              <a:t>RAM</a:t>
            </a:r>
            <a:r>
              <a:rPr lang="zh-CN" altLang="en-US" sz="1800" b="1" dirty="0">
                <a:solidFill>
                  <a:schemeClr val="tx2"/>
                </a:solidFill>
              </a:rPr>
              <a:t>的</a:t>
            </a:r>
            <a:r>
              <a:rPr lang="en-US" altLang="zh-CN" sz="1800" b="1" dirty="0">
                <a:solidFill>
                  <a:schemeClr val="tx2"/>
                </a:solidFill>
              </a:rPr>
              <a:t>20H-2FH</a:t>
            </a:r>
            <a:r>
              <a:rPr lang="zh-CN" altLang="en-US" sz="1800" b="1" dirty="0">
                <a:solidFill>
                  <a:schemeClr val="tx2"/>
                </a:solidFill>
              </a:rPr>
              <a:t>的</a:t>
            </a:r>
            <a:r>
              <a:rPr lang="en-US" altLang="zh-CN" sz="1800" b="1" dirty="0">
                <a:solidFill>
                  <a:schemeClr val="tx2"/>
                </a:solidFill>
              </a:rPr>
              <a:t>16</a:t>
            </a:r>
            <a:r>
              <a:rPr lang="zh-CN" altLang="en-US" sz="1800" b="1" dirty="0">
                <a:solidFill>
                  <a:schemeClr val="tx2"/>
                </a:solidFill>
              </a:rPr>
              <a:t>个单元中的</a:t>
            </a:r>
            <a:r>
              <a:rPr lang="en-US" altLang="zh-CN" sz="1800" b="1" dirty="0">
                <a:solidFill>
                  <a:schemeClr val="tx2"/>
                </a:solidFill>
              </a:rPr>
              <a:t>128</a:t>
            </a:r>
            <a:r>
              <a:rPr lang="zh-CN" altLang="en-US" sz="1800" b="1" dirty="0">
                <a:solidFill>
                  <a:schemeClr val="tx2"/>
                </a:solidFill>
              </a:rPr>
              <a:t>位</a:t>
            </a:r>
            <a:endParaRPr lang="en-US" altLang="zh-CN" sz="1800" b="1" dirty="0">
              <a:solidFill>
                <a:schemeClr val="tx2"/>
              </a:solidFill>
            </a:endParaRPr>
          </a:p>
          <a:p>
            <a:pPr marL="723900" lvl="1" indent="-285750" eaLnBrk="1" hangingPunct="1">
              <a:lnSpc>
                <a:spcPct val="90000"/>
              </a:lnSpc>
            </a:pPr>
            <a:r>
              <a:rPr lang="zh-CN" altLang="en-US" sz="1800" b="1" dirty="0">
                <a:solidFill>
                  <a:schemeClr val="tx2"/>
                </a:solidFill>
              </a:rPr>
              <a:t>字节地址能被</a:t>
            </a:r>
            <a:r>
              <a:rPr lang="en-US" altLang="zh-CN" sz="1800" b="1" dirty="0">
                <a:solidFill>
                  <a:schemeClr val="tx2"/>
                </a:solidFill>
              </a:rPr>
              <a:t>8</a:t>
            </a:r>
            <a:r>
              <a:rPr lang="zh-CN" altLang="en-US" sz="1800" b="1" dirty="0">
                <a:solidFill>
                  <a:schemeClr val="tx2"/>
                </a:solidFill>
              </a:rPr>
              <a:t>整除的</a:t>
            </a:r>
            <a:r>
              <a:rPr lang="en-US" altLang="zh-CN" sz="1800" b="1" dirty="0">
                <a:solidFill>
                  <a:schemeClr val="tx2"/>
                </a:solidFill>
              </a:rPr>
              <a:t>SFR</a:t>
            </a:r>
            <a:endParaRPr lang="zh-CN" altLang="en-US" sz="1800" b="1" kern="0" dirty="0"/>
          </a:p>
        </p:txBody>
      </p:sp>
      <p:sp>
        <p:nvSpPr>
          <p:cNvPr id="16" name="矩形 15">
            <a:extLst>
              <a:ext uri="{FF2B5EF4-FFF2-40B4-BE49-F238E27FC236}">
                <a16:creationId xmlns:a16="http://schemas.microsoft.com/office/drawing/2014/main" id="{C100BA32-3285-42C8-9F3D-9014C56A61A1}"/>
              </a:ext>
            </a:extLst>
          </p:cNvPr>
          <p:cNvSpPr/>
          <p:nvPr/>
        </p:nvSpPr>
        <p:spPr>
          <a:xfrm>
            <a:off x="4434081" y="4266757"/>
            <a:ext cx="2271329" cy="369332"/>
          </a:xfrm>
          <a:prstGeom prst="rect">
            <a:avLst/>
          </a:prstGeom>
        </p:spPr>
        <p:txBody>
          <a:bodyPr wrap="square">
            <a:spAutoFit/>
          </a:bodyPr>
          <a:lstStyle/>
          <a:p>
            <a:pPr eaLnBrk="1" hangingPunct="1"/>
            <a:r>
              <a:rPr lang="zh-CN" altLang="en-US" b="1" kern="0" dirty="0">
                <a:solidFill>
                  <a:srgbClr val="3333FF"/>
                </a:solidFill>
              </a:rPr>
              <a:t>例如：</a:t>
            </a:r>
            <a:r>
              <a:rPr lang="en-US" altLang="zh-CN" b="1" kern="0" dirty="0">
                <a:solidFill>
                  <a:srgbClr val="3333FF"/>
                </a:solidFill>
              </a:rPr>
              <a:t>CLR  D3H</a:t>
            </a:r>
          </a:p>
        </p:txBody>
      </p:sp>
      <p:sp>
        <p:nvSpPr>
          <p:cNvPr id="17" name="矩形 16">
            <a:extLst>
              <a:ext uri="{FF2B5EF4-FFF2-40B4-BE49-F238E27FC236}">
                <a16:creationId xmlns:a16="http://schemas.microsoft.com/office/drawing/2014/main" id="{868A9DD6-4083-4BD4-BFFD-DCE7EBECCB7B}"/>
              </a:ext>
            </a:extLst>
          </p:cNvPr>
          <p:cNvSpPr/>
          <p:nvPr/>
        </p:nvSpPr>
        <p:spPr>
          <a:xfrm>
            <a:off x="5462038" y="4645972"/>
            <a:ext cx="2486744" cy="369332"/>
          </a:xfrm>
          <a:prstGeom prst="rect">
            <a:avLst/>
          </a:prstGeom>
        </p:spPr>
        <p:txBody>
          <a:bodyPr wrap="square">
            <a:spAutoFit/>
          </a:bodyPr>
          <a:lstStyle/>
          <a:p>
            <a:pPr eaLnBrk="1" hangingPunct="1"/>
            <a:r>
              <a:rPr lang="zh-CN" altLang="en-US" b="1" kern="0" dirty="0">
                <a:solidFill>
                  <a:srgbClr val="3333FF"/>
                </a:solidFill>
              </a:rPr>
              <a:t>例如：</a:t>
            </a:r>
            <a:r>
              <a:rPr lang="en-US" altLang="zh-CN" b="1" kern="0" dirty="0">
                <a:solidFill>
                  <a:srgbClr val="3333FF"/>
                </a:solidFill>
              </a:rPr>
              <a:t>CLR  PSW.3</a:t>
            </a:r>
          </a:p>
        </p:txBody>
      </p:sp>
      <p:sp>
        <p:nvSpPr>
          <p:cNvPr id="14" name="矩形 13">
            <a:extLst>
              <a:ext uri="{FF2B5EF4-FFF2-40B4-BE49-F238E27FC236}">
                <a16:creationId xmlns:a16="http://schemas.microsoft.com/office/drawing/2014/main" id="{F5C02259-9A26-4BBD-B905-31909D560144}"/>
              </a:ext>
            </a:extLst>
          </p:cNvPr>
          <p:cNvSpPr/>
          <p:nvPr/>
        </p:nvSpPr>
        <p:spPr>
          <a:xfrm>
            <a:off x="832904" y="2209315"/>
            <a:ext cx="3096344" cy="400110"/>
          </a:xfrm>
          <a:prstGeom prst="rect">
            <a:avLst/>
          </a:prstGeom>
        </p:spPr>
        <p:txBody>
          <a:bodyPr wrap="square">
            <a:spAutoFit/>
          </a:bodyPr>
          <a:lstStyle/>
          <a:p>
            <a:pPr eaLnBrk="1" hangingPunct="1"/>
            <a:r>
              <a:rPr lang="en-US" altLang="zh-CN" sz="2000" b="1" kern="0" dirty="0">
                <a:solidFill>
                  <a:srgbClr val="3333FF"/>
                </a:solidFill>
              </a:rPr>
              <a:t>         CLR  RS0</a:t>
            </a:r>
          </a:p>
        </p:txBody>
      </p:sp>
      <p:sp>
        <p:nvSpPr>
          <p:cNvPr id="15" name="矩形 14">
            <a:extLst>
              <a:ext uri="{FF2B5EF4-FFF2-40B4-BE49-F238E27FC236}">
                <a16:creationId xmlns:a16="http://schemas.microsoft.com/office/drawing/2014/main" id="{2BC038A1-CB75-4D66-A09E-38F6E07805E7}"/>
              </a:ext>
            </a:extLst>
          </p:cNvPr>
          <p:cNvSpPr/>
          <p:nvPr/>
        </p:nvSpPr>
        <p:spPr>
          <a:xfrm>
            <a:off x="809227" y="2566025"/>
            <a:ext cx="3096344" cy="400110"/>
          </a:xfrm>
          <a:prstGeom prst="rect">
            <a:avLst/>
          </a:prstGeom>
        </p:spPr>
        <p:txBody>
          <a:bodyPr wrap="square">
            <a:spAutoFit/>
          </a:bodyPr>
          <a:lstStyle/>
          <a:p>
            <a:pPr eaLnBrk="1" hangingPunct="1"/>
            <a:r>
              <a:rPr lang="en-US" altLang="zh-CN" sz="2000" b="1" kern="0" dirty="0">
                <a:solidFill>
                  <a:srgbClr val="3333FF"/>
                </a:solidFill>
              </a:rPr>
              <a:t>         CLR  P1.3</a:t>
            </a:r>
          </a:p>
        </p:txBody>
      </p:sp>
      <p:sp>
        <p:nvSpPr>
          <p:cNvPr id="18" name="矩形 17">
            <a:extLst>
              <a:ext uri="{FF2B5EF4-FFF2-40B4-BE49-F238E27FC236}">
                <a16:creationId xmlns:a16="http://schemas.microsoft.com/office/drawing/2014/main" id="{32D3BF0E-5234-40D0-BE68-B9101F56F523}"/>
              </a:ext>
            </a:extLst>
          </p:cNvPr>
          <p:cNvSpPr/>
          <p:nvPr/>
        </p:nvSpPr>
        <p:spPr>
          <a:xfrm>
            <a:off x="4434082" y="3735609"/>
            <a:ext cx="2271329" cy="369332"/>
          </a:xfrm>
          <a:prstGeom prst="rect">
            <a:avLst/>
          </a:prstGeom>
        </p:spPr>
        <p:txBody>
          <a:bodyPr wrap="square">
            <a:spAutoFit/>
          </a:bodyPr>
          <a:lstStyle/>
          <a:p>
            <a:pPr eaLnBrk="1" hangingPunct="1"/>
            <a:r>
              <a:rPr lang="zh-CN" altLang="en-US" b="1" kern="0" dirty="0">
                <a:solidFill>
                  <a:srgbClr val="3333FF"/>
                </a:solidFill>
              </a:rPr>
              <a:t>例如：</a:t>
            </a:r>
            <a:r>
              <a:rPr lang="en-US" altLang="zh-CN" b="1" kern="0" dirty="0">
                <a:solidFill>
                  <a:srgbClr val="3333FF"/>
                </a:solidFill>
              </a:rPr>
              <a:t>CLR  bit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3"/>
          <p:cNvSpPr>
            <a:spLocks noGrp="1"/>
          </p:cNvSpPr>
          <p:nvPr>
            <p:ph type="dt" sz="quarter" idx="10"/>
          </p:nvPr>
        </p:nvSpPr>
        <p:spPr>
          <a:noFill/>
        </p:spPr>
        <p:txBody>
          <a:bodyPr/>
          <a:lstStyle/>
          <a:p>
            <a:fld id="{D94FAB23-25B3-47AD-BCEF-0288F8328549}" type="datetime10">
              <a:rPr lang="zh-CN" altLang="en-US" smtClean="0">
                <a:ea typeface="宋体" charset="-122"/>
              </a:rPr>
              <a:pPr/>
              <a:t>10:24</a:t>
            </a:fld>
            <a:endParaRPr lang="en-US" altLang="zh-CN">
              <a:ea typeface="宋体" charset="-122"/>
            </a:endParaRPr>
          </a:p>
        </p:txBody>
      </p:sp>
      <p:sp>
        <p:nvSpPr>
          <p:cNvPr id="1028" name="灯片编号占位符 5"/>
          <p:cNvSpPr>
            <a:spLocks noGrp="1"/>
          </p:cNvSpPr>
          <p:nvPr>
            <p:ph type="sldNum" sz="quarter" idx="12"/>
          </p:nvPr>
        </p:nvSpPr>
        <p:spPr>
          <a:noFill/>
        </p:spPr>
        <p:txBody>
          <a:bodyPr/>
          <a:lstStyle/>
          <a:p>
            <a:fld id="{08348213-CB9A-40A5-9BD0-71EAFBF32579}" type="slidenum">
              <a:rPr lang="en-US" altLang="zh-CN" smtClean="0">
                <a:ea typeface="宋体" charset="-122"/>
              </a:rPr>
              <a:pPr/>
              <a:t>26</a:t>
            </a:fld>
            <a:endParaRPr lang="en-US" altLang="zh-CN">
              <a:ea typeface="宋体" charset="-122"/>
            </a:endParaRPr>
          </a:p>
        </p:txBody>
      </p:sp>
      <p:pic>
        <p:nvPicPr>
          <p:cNvPr id="6" name="Picture 3">
            <a:extLst>
              <a:ext uri="{FF2B5EF4-FFF2-40B4-BE49-F238E27FC236}">
                <a16:creationId xmlns:a16="http://schemas.microsoft.com/office/drawing/2014/main" id="{41F619BC-A2DD-41DD-8047-3154EBEDB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E609EEF-5C65-4C8D-99DC-1219AAB4A445}"/>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673882C8-E253-4577-AC6F-C40947DC6C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495ADB6F-59A6-48C3-B96A-A0D3709AC13F}"/>
              </a:ext>
            </a:extLst>
          </p:cNvPr>
          <p:cNvSpPr/>
          <p:nvPr/>
        </p:nvSpPr>
        <p:spPr>
          <a:xfrm>
            <a:off x="406406" y="3278555"/>
            <a:ext cx="1137385" cy="1200329"/>
          </a:xfrm>
          <a:prstGeom prst="rect">
            <a:avLst/>
          </a:prstGeom>
        </p:spPr>
        <p:txBody>
          <a:bodyPr wrap="square">
            <a:spAutoFit/>
          </a:bodyPr>
          <a:lstStyle/>
          <a:p>
            <a:r>
              <a:rPr lang="zh-CN" altLang="en-US" sz="2400" b="1" dirty="0">
                <a:solidFill>
                  <a:srgbClr val="3333FF"/>
                </a:solidFill>
                <a:latin typeface="创艺简黑体" pitchFamily="2" charset="-122"/>
                <a:ea typeface="创艺简黑体" pitchFamily="2" charset="-122"/>
              </a:rPr>
              <a:t>数据可能保存的位置</a:t>
            </a:r>
            <a:endParaRPr lang="zh-CN" altLang="en-US" sz="2400" dirty="0">
              <a:solidFill>
                <a:srgbClr val="3333FF"/>
              </a:solidFill>
            </a:endParaRPr>
          </a:p>
        </p:txBody>
      </p:sp>
      <p:sp>
        <p:nvSpPr>
          <p:cNvPr id="14" name="Rectangle 3">
            <a:extLst>
              <a:ext uri="{FF2B5EF4-FFF2-40B4-BE49-F238E27FC236}">
                <a16:creationId xmlns:a16="http://schemas.microsoft.com/office/drawing/2014/main" id="{F0AC1422-7CDF-40E2-9117-6193DD5401DF}"/>
              </a:ext>
            </a:extLst>
          </p:cNvPr>
          <p:cNvSpPr txBox="1">
            <a:spLocks noChangeArrowheads="1"/>
          </p:cNvSpPr>
          <p:nvPr/>
        </p:nvSpPr>
        <p:spPr bwMode="auto">
          <a:xfrm>
            <a:off x="4933656" y="2835464"/>
            <a:ext cx="2097569" cy="3905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1600" b="1" kern="0" dirty="0">
                <a:solidFill>
                  <a:srgbClr val="3333FF"/>
                </a:solidFill>
                <a:latin typeface="宋体" charset="-122"/>
                <a:ea typeface="+mn-ea"/>
              </a:rPr>
              <a:t>地址是</a:t>
            </a:r>
            <a:r>
              <a:rPr lang="en-US" altLang="zh-CN" sz="1600" b="1" kern="0" dirty="0">
                <a:solidFill>
                  <a:srgbClr val="3333FF"/>
                </a:solidFill>
                <a:latin typeface="宋体" charset="-122"/>
                <a:ea typeface="+mn-ea"/>
              </a:rPr>
              <a:t>8</a:t>
            </a:r>
            <a:r>
              <a:rPr lang="zh-CN" altLang="en-US" sz="1600" b="1" kern="0" dirty="0">
                <a:solidFill>
                  <a:srgbClr val="3333FF"/>
                </a:solidFill>
                <a:latin typeface="宋体" charset="-122"/>
                <a:ea typeface="+mn-ea"/>
              </a:rPr>
              <a:t>的倍数的</a:t>
            </a:r>
            <a:r>
              <a:rPr lang="en-US" altLang="zh-CN" sz="1600" b="1" kern="0" dirty="0">
                <a:solidFill>
                  <a:srgbClr val="3333FF"/>
                </a:solidFill>
                <a:latin typeface="宋体" charset="-122"/>
                <a:ea typeface="+mn-ea"/>
              </a:rPr>
              <a:t>…</a:t>
            </a:r>
            <a:endParaRPr kumimoji="0" lang="en-US" altLang="zh-CN" sz="1600" b="1" i="0" u="none" strike="noStrike" kern="0" cap="none" spc="0" normalizeH="0" baseline="0" noProof="0" dirty="0">
              <a:ln>
                <a:noFill/>
              </a:ln>
              <a:solidFill>
                <a:srgbClr val="3333FF"/>
              </a:solidFill>
              <a:effectLst/>
              <a:uLnTx/>
              <a:uFillTx/>
              <a:latin typeface="宋体" charset="-122"/>
              <a:ea typeface="+mn-ea"/>
            </a:endParaRPr>
          </a:p>
        </p:txBody>
      </p:sp>
      <p:sp>
        <p:nvSpPr>
          <p:cNvPr id="15" name="Rectangle 3">
            <a:extLst>
              <a:ext uri="{FF2B5EF4-FFF2-40B4-BE49-F238E27FC236}">
                <a16:creationId xmlns:a16="http://schemas.microsoft.com/office/drawing/2014/main" id="{6EF475FA-B4BC-4008-A288-E795FBA7B228}"/>
              </a:ext>
            </a:extLst>
          </p:cNvPr>
          <p:cNvSpPr txBox="1">
            <a:spLocks noChangeArrowheads="1"/>
          </p:cNvSpPr>
          <p:nvPr/>
        </p:nvSpPr>
        <p:spPr bwMode="auto">
          <a:xfrm>
            <a:off x="3357147" y="3226284"/>
            <a:ext cx="2677323"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effectLst/>
                <a:uLnTx/>
                <a:uFillTx/>
                <a:latin typeface="宋体" charset="-122"/>
                <a:ea typeface="+mn-ea"/>
                <a:cs typeface="+mn-cs"/>
              </a:rPr>
              <a:t>低</a:t>
            </a:r>
            <a:r>
              <a:rPr kumimoji="0" lang="en-US" altLang="zh-CN" sz="2400" b="1" i="0" u="none" strike="noStrike" kern="0" cap="none" spc="0" normalizeH="0" baseline="0" noProof="0" dirty="0">
                <a:ln>
                  <a:noFill/>
                </a:ln>
                <a:effectLst/>
                <a:uLnTx/>
                <a:uFillTx/>
                <a:latin typeface="宋体" charset="-122"/>
                <a:ea typeface="+mn-ea"/>
                <a:cs typeface="+mn-cs"/>
              </a:rPr>
              <a:t>256</a:t>
            </a:r>
            <a:r>
              <a:rPr kumimoji="0" lang="zh-CN" altLang="en-US" sz="2400" b="1" i="0" u="none" strike="noStrike" kern="0" cap="none" spc="0" normalizeH="0" baseline="0" noProof="0" dirty="0">
                <a:ln>
                  <a:noFill/>
                </a:ln>
                <a:effectLst/>
                <a:uLnTx/>
                <a:uFillTx/>
                <a:latin typeface="宋体" charset="-122"/>
                <a:ea typeface="+mn-ea"/>
              </a:rPr>
              <a:t>字节</a:t>
            </a:r>
            <a:endParaRPr lang="en-US" altLang="zh-CN" sz="2400" b="1" kern="0" dirty="0">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16" name="Rectangle 3">
            <a:extLst>
              <a:ext uri="{FF2B5EF4-FFF2-40B4-BE49-F238E27FC236}">
                <a16:creationId xmlns:a16="http://schemas.microsoft.com/office/drawing/2014/main" id="{3007B7AB-7595-40C5-8ABA-4DF419119820}"/>
              </a:ext>
            </a:extLst>
          </p:cNvPr>
          <p:cNvSpPr txBox="1">
            <a:spLocks noChangeArrowheads="1"/>
          </p:cNvSpPr>
          <p:nvPr/>
        </p:nvSpPr>
        <p:spPr bwMode="auto">
          <a:xfrm>
            <a:off x="3305264" y="2535956"/>
            <a:ext cx="1611264"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3333FF"/>
                </a:solidFill>
                <a:effectLst/>
                <a:uLnTx/>
                <a:uFillTx/>
                <a:latin typeface="宋体" charset="-122"/>
                <a:ea typeface="+mn-ea"/>
                <a:cs typeface="+mn-cs"/>
              </a:rPr>
              <a:t>高</a:t>
            </a:r>
            <a:r>
              <a:rPr kumimoji="0" lang="en-US" altLang="zh-CN" sz="2400" b="1" i="0" u="none" strike="noStrike" kern="0" cap="none" spc="0" normalizeH="0" baseline="0" noProof="0" dirty="0">
                <a:ln>
                  <a:noFill/>
                </a:ln>
                <a:solidFill>
                  <a:srgbClr val="3333FF"/>
                </a:solidFill>
                <a:effectLst/>
                <a:uLnTx/>
                <a:uFillTx/>
                <a:latin typeface="宋体" charset="-122"/>
                <a:ea typeface="+mn-ea"/>
                <a:cs typeface="+mn-cs"/>
              </a:rPr>
              <a:t>128</a:t>
            </a:r>
            <a:r>
              <a:rPr kumimoji="0" lang="zh-CN" altLang="en-US" sz="2400" b="1" i="0" u="none" strike="noStrike" kern="0" cap="none" spc="0" normalizeH="0" baseline="0" noProof="0" dirty="0">
                <a:ln>
                  <a:noFill/>
                </a:ln>
                <a:solidFill>
                  <a:srgbClr val="3333FF"/>
                </a:solidFill>
                <a:effectLst/>
                <a:uLnTx/>
                <a:uFillTx/>
                <a:latin typeface="宋体" charset="-122"/>
                <a:ea typeface="+mn-ea"/>
              </a:rPr>
              <a:t>字节</a:t>
            </a:r>
            <a:endParaRPr lang="en-US" altLang="zh-CN" sz="24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17" name="Rectangle 3">
            <a:extLst>
              <a:ext uri="{FF2B5EF4-FFF2-40B4-BE49-F238E27FC236}">
                <a16:creationId xmlns:a16="http://schemas.microsoft.com/office/drawing/2014/main" id="{178915FB-DD7F-470F-A7EE-59972B11CDF5}"/>
              </a:ext>
            </a:extLst>
          </p:cNvPr>
          <p:cNvSpPr txBox="1">
            <a:spLocks noChangeArrowheads="1"/>
          </p:cNvSpPr>
          <p:nvPr/>
        </p:nvSpPr>
        <p:spPr bwMode="auto">
          <a:xfrm>
            <a:off x="2467007" y="2097654"/>
            <a:ext cx="100049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3333FF"/>
                </a:solidFill>
                <a:effectLst/>
                <a:uLnTx/>
                <a:uFillTx/>
                <a:latin typeface="宋体" charset="-122"/>
                <a:ea typeface="+mn-ea"/>
              </a:rPr>
              <a:t>片内</a:t>
            </a:r>
            <a:endParaRPr lang="en-US" altLang="zh-CN" sz="24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18" name="右大括号 17">
            <a:extLst>
              <a:ext uri="{FF2B5EF4-FFF2-40B4-BE49-F238E27FC236}">
                <a16:creationId xmlns:a16="http://schemas.microsoft.com/office/drawing/2014/main" id="{A705DFDF-BBFC-4230-B1AC-97449DDC319B}"/>
              </a:ext>
            </a:extLst>
          </p:cNvPr>
          <p:cNvSpPr/>
          <p:nvPr/>
        </p:nvSpPr>
        <p:spPr bwMode="auto">
          <a:xfrm flipH="1">
            <a:off x="4760718" y="1490182"/>
            <a:ext cx="200551" cy="594297"/>
          </a:xfrm>
          <a:prstGeom prst="righ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19" name="Rectangle 3">
            <a:extLst>
              <a:ext uri="{FF2B5EF4-FFF2-40B4-BE49-F238E27FC236}">
                <a16:creationId xmlns:a16="http://schemas.microsoft.com/office/drawing/2014/main" id="{CEF56F69-0364-4BB2-8A2E-FE2DDBD49776}"/>
              </a:ext>
            </a:extLst>
          </p:cNvPr>
          <p:cNvSpPr txBox="1">
            <a:spLocks noChangeArrowheads="1"/>
          </p:cNvSpPr>
          <p:nvPr/>
        </p:nvSpPr>
        <p:spPr bwMode="auto">
          <a:xfrm>
            <a:off x="4973209" y="1243295"/>
            <a:ext cx="1973850" cy="378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1600" b="1" kern="0" dirty="0">
                <a:solidFill>
                  <a:srgbClr val="3333FF"/>
                </a:solidFill>
                <a:latin typeface="宋体" charset="-122"/>
                <a:ea typeface="+mn-ea"/>
              </a:rPr>
              <a:t>通用</a:t>
            </a:r>
            <a:r>
              <a:rPr kumimoji="0" lang="zh-CN" altLang="en-US" sz="1600" b="1" i="0" u="none" strike="noStrike" kern="0" cap="none" spc="0" normalizeH="0" baseline="0" noProof="0" dirty="0">
                <a:ln>
                  <a:noFill/>
                </a:ln>
                <a:solidFill>
                  <a:srgbClr val="3333FF"/>
                </a:solidFill>
                <a:effectLst/>
                <a:uLnTx/>
                <a:uFillTx/>
                <a:latin typeface="宋体" charset="-122"/>
                <a:ea typeface="+mn-ea"/>
              </a:rPr>
              <a:t>工作寄存器区</a:t>
            </a:r>
            <a:endParaRPr lang="en-US" altLang="zh-CN" sz="16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20" name="Rectangle 3">
            <a:extLst>
              <a:ext uri="{FF2B5EF4-FFF2-40B4-BE49-F238E27FC236}">
                <a16:creationId xmlns:a16="http://schemas.microsoft.com/office/drawing/2014/main" id="{781B51ED-3874-43A0-B4B5-1772B8C1B944}"/>
              </a:ext>
            </a:extLst>
          </p:cNvPr>
          <p:cNvSpPr txBox="1">
            <a:spLocks noChangeArrowheads="1"/>
          </p:cNvSpPr>
          <p:nvPr/>
        </p:nvSpPr>
        <p:spPr bwMode="auto">
          <a:xfrm>
            <a:off x="4969883" y="1564635"/>
            <a:ext cx="1032113" cy="378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1600" b="1" i="0" u="none" strike="noStrike" kern="0" cap="none" spc="0" normalizeH="0" baseline="0" noProof="0" dirty="0">
                <a:ln>
                  <a:noFill/>
                </a:ln>
                <a:solidFill>
                  <a:srgbClr val="3333FF"/>
                </a:solidFill>
                <a:effectLst/>
                <a:uLnTx/>
                <a:uFillTx/>
                <a:latin typeface="宋体" charset="-122"/>
                <a:ea typeface="+mn-ea"/>
              </a:rPr>
              <a:t>位寻址区</a:t>
            </a:r>
            <a:endParaRPr lang="en-US" altLang="zh-CN" sz="16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21" name="Rectangle 3">
            <a:extLst>
              <a:ext uri="{FF2B5EF4-FFF2-40B4-BE49-F238E27FC236}">
                <a16:creationId xmlns:a16="http://schemas.microsoft.com/office/drawing/2014/main" id="{EC19F7EF-D4F0-46D7-BF1E-92652377CDC0}"/>
              </a:ext>
            </a:extLst>
          </p:cNvPr>
          <p:cNvSpPr txBox="1">
            <a:spLocks noChangeArrowheads="1"/>
          </p:cNvSpPr>
          <p:nvPr/>
        </p:nvSpPr>
        <p:spPr bwMode="auto">
          <a:xfrm>
            <a:off x="4995884" y="1885989"/>
            <a:ext cx="1032113" cy="3789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1600" b="1" i="0" u="none" strike="noStrike" kern="0" cap="none" spc="0" normalizeH="0" baseline="0" noProof="0" dirty="0">
                <a:ln>
                  <a:noFill/>
                </a:ln>
                <a:solidFill>
                  <a:srgbClr val="3333FF"/>
                </a:solidFill>
                <a:effectLst/>
                <a:uLnTx/>
                <a:uFillTx/>
                <a:latin typeface="宋体" charset="-122"/>
                <a:ea typeface="+mn-ea"/>
              </a:rPr>
              <a:t>通用</a:t>
            </a:r>
            <a:r>
              <a:rPr kumimoji="0" lang="en-US" altLang="zh-CN" sz="1600" b="1" i="0" u="none" strike="noStrike" kern="0" cap="none" spc="0" normalizeH="0" baseline="0" noProof="0" dirty="0">
                <a:ln>
                  <a:noFill/>
                </a:ln>
                <a:solidFill>
                  <a:srgbClr val="3333FF"/>
                </a:solidFill>
                <a:effectLst/>
                <a:uLnTx/>
                <a:uFillTx/>
                <a:latin typeface="宋体" charset="-122"/>
                <a:ea typeface="+mn-ea"/>
              </a:rPr>
              <a:t>RAM</a:t>
            </a:r>
            <a:endParaRPr lang="en-US" altLang="zh-CN" sz="16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22" name="AutoShape 5">
            <a:extLst>
              <a:ext uri="{FF2B5EF4-FFF2-40B4-BE49-F238E27FC236}">
                <a16:creationId xmlns:a16="http://schemas.microsoft.com/office/drawing/2014/main" id="{F87A1DA3-6359-4055-8812-44B00F4F1399}"/>
              </a:ext>
            </a:extLst>
          </p:cNvPr>
          <p:cNvSpPr/>
          <p:nvPr/>
        </p:nvSpPr>
        <p:spPr>
          <a:xfrm>
            <a:off x="2440560" y="2399075"/>
            <a:ext cx="107978" cy="124143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3" name="AutoShape 5">
            <a:extLst>
              <a:ext uri="{FF2B5EF4-FFF2-40B4-BE49-F238E27FC236}">
                <a16:creationId xmlns:a16="http://schemas.microsoft.com/office/drawing/2014/main" id="{DD1C6F15-E130-479B-B9E2-458A60B5C700}"/>
              </a:ext>
            </a:extLst>
          </p:cNvPr>
          <p:cNvSpPr/>
          <p:nvPr/>
        </p:nvSpPr>
        <p:spPr>
          <a:xfrm>
            <a:off x="3172457" y="1779476"/>
            <a:ext cx="176742" cy="1055988"/>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4" name="AutoShape 5">
            <a:extLst>
              <a:ext uri="{FF2B5EF4-FFF2-40B4-BE49-F238E27FC236}">
                <a16:creationId xmlns:a16="http://schemas.microsoft.com/office/drawing/2014/main" id="{E932A38B-6B61-4C5F-B44C-EE4511A0D0E3}"/>
              </a:ext>
            </a:extLst>
          </p:cNvPr>
          <p:cNvSpPr/>
          <p:nvPr/>
        </p:nvSpPr>
        <p:spPr>
          <a:xfrm>
            <a:off x="4829564" y="2592875"/>
            <a:ext cx="69835" cy="53204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5" name="Rectangle 3">
            <a:extLst>
              <a:ext uri="{FF2B5EF4-FFF2-40B4-BE49-F238E27FC236}">
                <a16:creationId xmlns:a16="http://schemas.microsoft.com/office/drawing/2014/main" id="{66DDDBF0-A153-42C2-B69E-FADAE1433FF3}"/>
              </a:ext>
            </a:extLst>
          </p:cNvPr>
          <p:cNvSpPr txBox="1">
            <a:spLocks noChangeArrowheads="1"/>
          </p:cNvSpPr>
          <p:nvPr/>
        </p:nvSpPr>
        <p:spPr bwMode="auto">
          <a:xfrm>
            <a:off x="2478501" y="3377621"/>
            <a:ext cx="100049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effectLst/>
                <a:uLnTx/>
                <a:uFillTx/>
                <a:latin typeface="宋体" charset="-122"/>
                <a:ea typeface="+mn-ea"/>
              </a:rPr>
              <a:t>片外</a:t>
            </a:r>
            <a:endParaRPr lang="en-US" altLang="zh-CN" sz="2400" b="1" kern="0" dirty="0">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26" name="AutoShape 5">
            <a:extLst>
              <a:ext uri="{FF2B5EF4-FFF2-40B4-BE49-F238E27FC236}">
                <a16:creationId xmlns:a16="http://schemas.microsoft.com/office/drawing/2014/main" id="{1DB6AD15-3DB9-43E6-8E05-69DBCE76BA3D}"/>
              </a:ext>
            </a:extLst>
          </p:cNvPr>
          <p:cNvSpPr/>
          <p:nvPr/>
        </p:nvSpPr>
        <p:spPr>
          <a:xfrm>
            <a:off x="1517409" y="3003612"/>
            <a:ext cx="142950" cy="2262626"/>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7" name="AutoShape 5">
            <a:extLst>
              <a:ext uri="{FF2B5EF4-FFF2-40B4-BE49-F238E27FC236}">
                <a16:creationId xmlns:a16="http://schemas.microsoft.com/office/drawing/2014/main" id="{EFC42250-4435-4443-B354-14EBEF230465}"/>
              </a:ext>
            </a:extLst>
          </p:cNvPr>
          <p:cNvSpPr/>
          <p:nvPr/>
        </p:nvSpPr>
        <p:spPr>
          <a:xfrm>
            <a:off x="2493490" y="4801670"/>
            <a:ext cx="135086" cy="645152"/>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8" name="Rectangle 3">
            <a:extLst>
              <a:ext uri="{FF2B5EF4-FFF2-40B4-BE49-F238E27FC236}">
                <a16:creationId xmlns:a16="http://schemas.microsoft.com/office/drawing/2014/main" id="{A1F099BC-E618-43DB-B7AB-FBE937CBBC5D}"/>
              </a:ext>
            </a:extLst>
          </p:cNvPr>
          <p:cNvSpPr txBox="1">
            <a:spLocks noChangeArrowheads="1"/>
          </p:cNvSpPr>
          <p:nvPr/>
        </p:nvSpPr>
        <p:spPr bwMode="auto">
          <a:xfrm>
            <a:off x="2584046" y="4590501"/>
            <a:ext cx="100049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00B050"/>
                </a:solidFill>
                <a:effectLst/>
                <a:uLnTx/>
                <a:uFillTx/>
                <a:latin typeface="宋体" charset="-122"/>
                <a:ea typeface="+mn-ea"/>
              </a:rPr>
              <a:t>片内</a:t>
            </a:r>
            <a:endParaRPr lang="en-US" altLang="zh-CN" sz="2400" b="1" kern="0" dirty="0">
              <a:solidFill>
                <a:srgbClr val="00B050"/>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29" name="Rectangle 3">
            <a:extLst>
              <a:ext uri="{FF2B5EF4-FFF2-40B4-BE49-F238E27FC236}">
                <a16:creationId xmlns:a16="http://schemas.microsoft.com/office/drawing/2014/main" id="{0ADF0240-1860-46BD-B877-046E32F19791}"/>
              </a:ext>
            </a:extLst>
          </p:cNvPr>
          <p:cNvSpPr txBox="1">
            <a:spLocks noChangeArrowheads="1"/>
          </p:cNvSpPr>
          <p:nvPr/>
        </p:nvSpPr>
        <p:spPr bwMode="auto">
          <a:xfrm>
            <a:off x="2572350" y="5056028"/>
            <a:ext cx="100049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00B050"/>
                </a:solidFill>
                <a:effectLst/>
                <a:uLnTx/>
                <a:uFillTx/>
                <a:latin typeface="宋体" charset="-122"/>
                <a:ea typeface="+mn-ea"/>
              </a:rPr>
              <a:t>片外</a:t>
            </a:r>
            <a:endParaRPr lang="en-US" altLang="zh-CN" sz="2400" b="1" kern="0" dirty="0">
              <a:solidFill>
                <a:srgbClr val="00B050"/>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30" name="AutoShape 5">
            <a:extLst>
              <a:ext uri="{FF2B5EF4-FFF2-40B4-BE49-F238E27FC236}">
                <a16:creationId xmlns:a16="http://schemas.microsoft.com/office/drawing/2014/main" id="{65F7B913-886E-4476-AF51-C9E73B1977EF}"/>
              </a:ext>
            </a:extLst>
          </p:cNvPr>
          <p:cNvSpPr/>
          <p:nvPr/>
        </p:nvSpPr>
        <p:spPr>
          <a:xfrm>
            <a:off x="3237700" y="3451635"/>
            <a:ext cx="156651" cy="626755"/>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1" name="Rectangle 3">
            <a:extLst>
              <a:ext uri="{FF2B5EF4-FFF2-40B4-BE49-F238E27FC236}">
                <a16:creationId xmlns:a16="http://schemas.microsoft.com/office/drawing/2014/main" id="{7FC41D05-64F3-4E6E-B4F8-EF26D6CDF428}"/>
              </a:ext>
            </a:extLst>
          </p:cNvPr>
          <p:cNvSpPr txBox="1">
            <a:spLocks noChangeArrowheads="1"/>
          </p:cNvSpPr>
          <p:nvPr/>
        </p:nvSpPr>
        <p:spPr bwMode="auto">
          <a:xfrm>
            <a:off x="3272779" y="1480967"/>
            <a:ext cx="161596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3333FF"/>
                </a:solidFill>
                <a:effectLst/>
                <a:uLnTx/>
                <a:uFillTx/>
                <a:latin typeface="宋体" charset="-122"/>
                <a:ea typeface="+mn-ea"/>
                <a:cs typeface="+mn-cs"/>
              </a:rPr>
              <a:t>低</a:t>
            </a:r>
            <a:r>
              <a:rPr kumimoji="0" lang="en-US" altLang="zh-CN" sz="2400" b="1" i="0" u="none" strike="noStrike" kern="0" cap="none" spc="0" normalizeH="0" baseline="0" noProof="0" dirty="0">
                <a:ln>
                  <a:noFill/>
                </a:ln>
                <a:solidFill>
                  <a:srgbClr val="3333FF"/>
                </a:solidFill>
                <a:effectLst/>
                <a:uLnTx/>
                <a:uFillTx/>
                <a:latin typeface="宋体" charset="-122"/>
                <a:ea typeface="+mn-ea"/>
                <a:cs typeface="+mn-cs"/>
              </a:rPr>
              <a:t>128</a:t>
            </a:r>
            <a:r>
              <a:rPr kumimoji="0" lang="zh-CN" altLang="en-US" sz="2400" b="1" i="0" u="none" strike="noStrike" kern="0" cap="none" spc="0" normalizeH="0" baseline="0" noProof="0" dirty="0">
                <a:ln>
                  <a:noFill/>
                </a:ln>
                <a:solidFill>
                  <a:srgbClr val="3333FF"/>
                </a:solidFill>
                <a:effectLst/>
                <a:uLnTx/>
                <a:uFillTx/>
                <a:latin typeface="宋体" charset="-122"/>
                <a:ea typeface="+mn-ea"/>
              </a:rPr>
              <a:t>字节</a:t>
            </a:r>
            <a:endParaRPr lang="en-US" altLang="zh-CN" sz="2400" b="1" kern="0" dirty="0">
              <a:solidFill>
                <a:srgbClr val="3333FF"/>
              </a:solidFill>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32" name="Rectangle 3">
            <a:extLst>
              <a:ext uri="{FF2B5EF4-FFF2-40B4-BE49-F238E27FC236}">
                <a16:creationId xmlns:a16="http://schemas.microsoft.com/office/drawing/2014/main" id="{B90B1C55-805E-40AD-BFFB-F4671CD84CD6}"/>
              </a:ext>
            </a:extLst>
          </p:cNvPr>
          <p:cNvSpPr txBox="1">
            <a:spLocks noChangeArrowheads="1"/>
          </p:cNvSpPr>
          <p:nvPr/>
        </p:nvSpPr>
        <p:spPr bwMode="auto">
          <a:xfrm>
            <a:off x="3322700" y="3610897"/>
            <a:ext cx="2152342" cy="6363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effectLst/>
                <a:uLnTx/>
                <a:uFillTx/>
                <a:latin typeface="宋体" charset="-122"/>
                <a:ea typeface="+mn-ea"/>
                <a:cs typeface="+mn-cs"/>
              </a:rPr>
              <a:t>其他区域</a:t>
            </a:r>
            <a:r>
              <a:rPr kumimoji="0" lang="en-US" altLang="zh-CN" sz="2400" b="1" i="0" u="none" strike="noStrike" kern="0" cap="none" spc="0" normalizeH="0" baseline="0" noProof="0" dirty="0">
                <a:ln>
                  <a:noFill/>
                </a:ln>
                <a:effectLst/>
                <a:uLnTx/>
                <a:uFillTx/>
                <a:latin typeface="宋体" charset="-122"/>
                <a:ea typeface="+mn-ea"/>
                <a:cs typeface="+mn-cs"/>
              </a:rPr>
              <a:t>...</a:t>
            </a: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endParaRPr lang="en-US" altLang="zh-CN" sz="2400" b="1" kern="0" dirty="0">
              <a:latin typeface="宋体" charset="-122"/>
              <a:ea typeface="+mn-ea"/>
              <a:hlinkClick r:id="" action="ppaction://noaction">
                <a:extLst>
                  <a:ext uri="{A12FA001-AC4F-418D-AE19-62706E023703}">
                    <ahyp:hlinkClr xmlns:ahyp="http://schemas.microsoft.com/office/drawing/2018/hyperlinkcolor" val="tx"/>
                  </a:ext>
                </a:extLst>
              </a:hlinkClick>
            </a:endParaRPr>
          </a:p>
        </p:txBody>
      </p:sp>
      <p:sp>
        <p:nvSpPr>
          <p:cNvPr id="33" name="AutoShape 5">
            <a:extLst>
              <a:ext uri="{FF2B5EF4-FFF2-40B4-BE49-F238E27FC236}">
                <a16:creationId xmlns:a16="http://schemas.microsoft.com/office/drawing/2014/main" id="{C37BDF52-4414-4A35-A50E-95CDEBC463C8}"/>
              </a:ext>
            </a:extLst>
          </p:cNvPr>
          <p:cNvSpPr/>
          <p:nvPr/>
        </p:nvSpPr>
        <p:spPr>
          <a:xfrm flipH="1">
            <a:off x="7059268" y="4723672"/>
            <a:ext cx="118551" cy="801147"/>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4" name="AutoShape 5">
            <a:extLst>
              <a:ext uri="{FF2B5EF4-FFF2-40B4-BE49-F238E27FC236}">
                <a16:creationId xmlns:a16="http://schemas.microsoft.com/office/drawing/2014/main" id="{5DB3AC10-BB0C-4E82-8786-E6E4DB26F5AB}"/>
              </a:ext>
            </a:extLst>
          </p:cNvPr>
          <p:cNvSpPr/>
          <p:nvPr/>
        </p:nvSpPr>
        <p:spPr>
          <a:xfrm flipH="1">
            <a:off x="6969681" y="1449739"/>
            <a:ext cx="301500" cy="2746315"/>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5" name="矩形 34">
            <a:extLst>
              <a:ext uri="{FF2B5EF4-FFF2-40B4-BE49-F238E27FC236}">
                <a16:creationId xmlns:a16="http://schemas.microsoft.com/office/drawing/2014/main" id="{FA23E23D-0564-42D4-B690-5784C133B398}"/>
              </a:ext>
            </a:extLst>
          </p:cNvPr>
          <p:cNvSpPr/>
          <p:nvPr/>
        </p:nvSpPr>
        <p:spPr>
          <a:xfrm>
            <a:off x="7235140" y="2520514"/>
            <a:ext cx="1137385" cy="830997"/>
          </a:xfrm>
          <a:prstGeom prst="rect">
            <a:avLst/>
          </a:prstGeom>
        </p:spPr>
        <p:txBody>
          <a:bodyPr wrap="square">
            <a:spAutoFit/>
          </a:bodyPr>
          <a:lstStyle/>
          <a:p>
            <a:r>
              <a:rPr lang="zh-CN" altLang="en-US" sz="2400" b="1" dirty="0">
                <a:solidFill>
                  <a:srgbClr val="3333FF"/>
                </a:solidFill>
                <a:latin typeface="创艺简黑体" pitchFamily="2" charset="-122"/>
                <a:ea typeface="创艺简黑体" pitchFamily="2" charset="-122"/>
              </a:rPr>
              <a:t>变量及中间值</a:t>
            </a:r>
            <a:endParaRPr lang="zh-CN" altLang="en-US" sz="2400" dirty="0">
              <a:solidFill>
                <a:srgbClr val="3333FF"/>
              </a:solidFill>
            </a:endParaRPr>
          </a:p>
        </p:txBody>
      </p:sp>
      <p:sp>
        <p:nvSpPr>
          <p:cNvPr id="36" name="矩形 35">
            <a:extLst>
              <a:ext uri="{FF2B5EF4-FFF2-40B4-BE49-F238E27FC236}">
                <a16:creationId xmlns:a16="http://schemas.microsoft.com/office/drawing/2014/main" id="{CD05C54B-7C6C-43D0-B6FA-8D4FFA7142AE}"/>
              </a:ext>
            </a:extLst>
          </p:cNvPr>
          <p:cNvSpPr/>
          <p:nvPr/>
        </p:nvSpPr>
        <p:spPr>
          <a:xfrm>
            <a:off x="7256521" y="4740786"/>
            <a:ext cx="1137385" cy="830997"/>
          </a:xfrm>
          <a:prstGeom prst="rect">
            <a:avLst/>
          </a:prstGeom>
        </p:spPr>
        <p:txBody>
          <a:bodyPr wrap="square">
            <a:spAutoFit/>
          </a:bodyPr>
          <a:lstStyle/>
          <a:p>
            <a:r>
              <a:rPr lang="zh-CN" altLang="en-US" sz="2400" b="1" dirty="0">
                <a:solidFill>
                  <a:srgbClr val="3333FF"/>
                </a:solidFill>
                <a:latin typeface="创艺简黑体" pitchFamily="2" charset="-122"/>
                <a:ea typeface="创艺简黑体" pitchFamily="2" charset="-122"/>
              </a:rPr>
              <a:t>常数及表格</a:t>
            </a:r>
            <a:endParaRPr lang="zh-CN" altLang="en-US" sz="2400" dirty="0">
              <a:solidFill>
                <a:srgbClr val="3333FF"/>
              </a:solidFill>
            </a:endParaRPr>
          </a:p>
        </p:txBody>
      </p:sp>
      <p:sp>
        <p:nvSpPr>
          <p:cNvPr id="37" name="Rectangle 3">
            <a:extLst>
              <a:ext uri="{FF2B5EF4-FFF2-40B4-BE49-F238E27FC236}">
                <a16:creationId xmlns:a16="http://schemas.microsoft.com/office/drawing/2014/main" id="{48C9F8F3-0063-437A-A17C-B2CC4AF9BDF9}"/>
              </a:ext>
            </a:extLst>
          </p:cNvPr>
          <p:cNvSpPr txBox="1">
            <a:spLocks noChangeArrowheads="1"/>
          </p:cNvSpPr>
          <p:nvPr/>
        </p:nvSpPr>
        <p:spPr bwMode="auto">
          <a:xfrm>
            <a:off x="4933656" y="2412519"/>
            <a:ext cx="2232515" cy="397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1600" b="1" kern="0" dirty="0">
                <a:solidFill>
                  <a:srgbClr val="3333FF"/>
                </a:solidFill>
                <a:latin typeface="宋体" charset="-122"/>
                <a:ea typeface="+mn-ea"/>
              </a:rPr>
              <a:t>地址不是</a:t>
            </a:r>
            <a:r>
              <a:rPr lang="en-US" altLang="zh-CN" sz="1600" b="1" kern="0" dirty="0">
                <a:solidFill>
                  <a:srgbClr val="3333FF"/>
                </a:solidFill>
                <a:latin typeface="宋体" charset="-122"/>
                <a:ea typeface="+mn-ea"/>
              </a:rPr>
              <a:t>8</a:t>
            </a:r>
            <a:r>
              <a:rPr lang="zh-CN" altLang="en-US" sz="1600" b="1" kern="0" dirty="0">
                <a:solidFill>
                  <a:srgbClr val="3333FF"/>
                </a:solidFill>
                <a:latin typeface="宋体" charset="-122"/>
                <a:ea typeface="+mn-ea"/>
              </a:rPr>
              <a:t>的倍数的</a:t>
            </a:r>
            <a:r>
              <a:rPr lang="en-US" altLang="zh-CN" sz="1600" b="1" kern="0" dirty="0">
                <a:solidFill>
                  <a:srgbClr val="3333FF"/>
                </a:solidFill>
                <a:latin typeface="宋体" charset="-122"/>
                <a:ea typeface="+mn-ea"/>
              </a:rPr>
              <a:t>…</a:t>
            </a:r>
            <a:endParaRPr kumimoji="0" lang="en-US" altLang="zh-CN" sz="1600" b="1" i="0" u="none" strike="noStrike" kern="0" cap="none" spc="0" normalizeH="0" baseline="0" noProof="0" dirty="0">
              <a:ln>
                <a:noFill/>
              </a:ln>
              <a:solidFill>
                <a:srgbClr val="3333FF"/>
              </a:solidFill>
              <a:effectLst/>
              <a:uLnTx/>
              <a:uFillTx/>
              <a:latin typeface="宋体" charset="-122"/>
              <a:ea typeface="+mn-ea"/>
            </a:endParaRPr>
          </a:p>
        </p:txBody>
      </p:sp>
      <p:sp>
        <p:nvSpPr>
          <p:cNvPr id="38" name="矩形 37">
            <a:extLst>
              <a:ext uri="{FF2B5EF4-FFF2-40B4-BE49-F238E27FC236}">
                <a16:creationId xmlns:a16="http://schemas.microsoft.com/office/drawing/2014/main" id="{F8116CA2-1CE2-4148-8531-0105B27CDC0F}"/>
              </a:ext>
            </a:extLst>
          </p:cNvPr>
          <p:cNvSpPr/>
          <p:nvPr/>
        </p:nvSpPr>
        <p:spPr>
          <a:xfrm>
            <a:off x="1677487" y="2361775"/>
            <a:ext cx="823064" cy="1200329"/>
          </a:xfrm>
          <a:prstGeom prst="rect">
            <a:avLst/>
          </a:prstGeom>
        </p:spPr>
        <p:txBody>
          <a:bodyPr wrap="square">
            <a:spAutoFit/>
          </a:bodyPr>
          <a:lstStyle/>
          <a:p>
            <a:r>
              <a:rPr lang="zh-CN" altLang="en-US" sz="2400" b="1" kern="0" dirty="0">
                <a:solidFill>
                  <a:srgbClr val="FF0000"/>
                </a:solidFill>
                <a:latin typeface="宋体" charset="-122"/>
              </a:rPr>
              <a:t>数据存储器</a:t>
            </a:r>
            <a:endParaRPr lang="zh-CN" altLang="en-US" sz="2400" dirty="0">
              <a:solidFill>
                <a:srgbClr val="3333FF"/>
              </a:solidFill>
            </a:endParaRPr>
          </a:p>
        </p:txBody>
      </p:sp>
      <p:sp>
        <p:nvSpPr>
          <p:cNvPr id="39" name="矩形 38">
            <a:extLst>
              <a:ext uri="{FF2B5EF4-FFF2-40B4-BE49-F238E27FC236}">
                <a16:creationId xmlns:a16="http://schemas.microsoft.com/office/drawing/2014/main" id="{469131AB-4801-4DA2-B730-34731CB401EE}"/>
              </a:ext>
            </a:extLst>
          </p:cNvPr>
          <p:cNvSpPr/>
          <p:nvPr/>
        </p:nvSpPr>
        <p:spPr>
          <a:xfrm>
            <a:off x="1687955" y="4556121"/>
            <a:ext cx="841614" cy="1200329"/>
          </a:xfrm>
          <a:prstGeom prst="rect">
            <a:avLst/>
          </a:prstGeom>
        </p:spPr>
        <p:txBody>
          <a:bodyPr wrap="square">
            <a:spAutoFit/>
          </a:bodyPr>
          <a:lstStyle/>
          <a:p>
            <a:r>
              <a:rPr lang="zh-CN" altLang="en-US" sz="2400" b="1" kern="0" dirty="0">
                <a:solidFill>
                  <a:srgbClr val="FF0000"/>
                </a:solidFill>
                <a:latin typeface="宋体" charset="-122"/>
              </a:rPr>
              <a:t>程序存储器</a:t>
            </a:r>
            <a:endParaRPr lang="zh-CN" altLang="en-US" sz="2400" dirty="0">
              <a:solidFill>
                <a:srgbClr val="3333FF"/>
              </a:solidFill>
            </a:endParaRPr>
          </a:p>
        </p:txBody>
      </p:sp>
      <p:sp>
        <p:nvSpPr>
          <p:cNvPr id="40" name="Rectangle 2">
            <a:extLst>
              <a:ext uri="{FF2B5EF4-FFF2-40B4-BE49-F238E27FC236}">
                <a16:creationId xmlns:a16="http://schemas.microsoft.com/office/drawing/2014/main" id="{53861518-9A3F-4F76-AE60-431A3CB0559A}"/>
              </a:ext>
            </a:extLst>
          </p:cNvPr>
          <p:cNvSpPr>
            <a:spLocks noGrp="1" noChangeArrowheads="1"/>
          </p:cNvSpPr>
          <p:nvPr>
            <p:ph type="title"/>
          </p:nvPr>
        </p:nvSpPr>
        <p:spPr>
          <a:xfrm>
            <a:off x="214312" y="759146"/>
            <a:ext cx="2557007" cy="517302"/>
          </a:xfrm>
        </p:spPr>
        <p:txBody>
          <a:bodyPr/>
          <a:lstStyle/>
          <a:p>
            <a:pPr eaLnBrk="1" hangingPunct="1"/>
            <a:r>
              <a:rPr lang="en-US" altLang="zh-CN" sz="2400" b="1" dirty="0">
                <a:solidFill>
                  <a:srgbClr val="FF0000"/>
                </a:solidFill>
              </a:rPr>
              <a:t>8</a:t>
            </a:r>
            <a:r>
              <a:rPr lang="zh-CN" altLang="en-US" sz="2400" b="1" dirty="0">
                <a:solidFill>
                  <a:srgbClr val="FF0000"/>
                </a:solidFill>
              </a:rPr>
              <a:t>、寻址空间</a:t>
            </a:r>
          </a:p>
        </p:txBody>
      </p:sp>
      <p:pic>
        <p:nvPicPr>
          <p:cNvPr id="41" name="Picture 2" descr="C:\Users\iMac\AppData\Roaming\Tencent\Users\676683337\QQ\WinTemp\RichOle\(]OFY0Q_WW6NTG$}KD}NBWS.png">
            <a:extLst>
              <a:ext uri="{FF2B5EF4-FFF2-40B4-BE49-F238E27FC236}">
                <a16:creationId xmlns:a16="http://schemas.microsoft.com/office/drawing/2014/main" id="{FCFBA03D-E9E7-4D12-8972-1C522F1B3441}"/>
              </a:ext>
            </a:extLst>
          </p:cNvPr>
          <p:cNvPicPr>
            <a:picLocks noChangeAspect="1" noChangeArrowheads="1"/>
          </p:cNvPicPr>
          <p:nvPr/>
        </p:nvPicPr>
        <p:blipFill>
          <a:blip r:embed="rId4" cstate="print"/>
          <a:srcRect/>
          <a:stretch>
            <a:fillRect/>
          </a:stretch>
        </p:blipFill>
        <p:spPr bwMode="auto">
          <a:xfrm>
            <a:off x="199235" y="4590501"/>
            <a:ext cx="1246797" cy="1927141"/>
          </a:xfrm>
          <a:prstGeom prst="rect">
            <a:avLst/>
          </a:prstGeom>
          <a:noFill/>
        </p:spPr>
      </p:pic>
      <p:pic>
        <p:nvPicPr>
          <p:cNvPr id="42" name="Picture 1" descr="C:\Users\iMac\AppData\Roaming\Tencent\Users\676683337\QQ\WinTemp\RichOle\RUI9GC(R[R(IT`K361RH2MU.png">
            <a:extLst>
              <a:ext uri="{FF2B5EF4-FFF2-40B4-BE49-F238E27FC236}">
                <a16:creationId xmlns:a16="http://schemas.microsoft.com/office/drawing/2014/main" id="{D77105F8-D280-44E2-946B-A578831134A6}"/>
              </a:ext>
            </a:extLst>
          </p:cNvPr>
          <p:cNvPicPr>
            <a:picLocks noChangeAspect="1" noChangeArrowheads="1"/>
          </p:cNvPicPr>
          <p:nvPr/>
        </p:nvPicPr>
        <p:blipFill>
          <a:blip r:embed="rId5" cstate="print"/>
          <a:srcRect/>
          <a:stretch>
            <a:fillRect/>
          </a:stretch>
        </p:blipFill>
        <p:spPr bwMode="auto">
          <a:xfrm>
            <a:off x="73165" y="1295752"/>
            <a:ext cx="1492118" cy="1853844"/>
          </a:xfrm>
          <a:prstGeom prst="rect">
            <a:avLst/>
          </a:prstGeom>
          <a:noFill/>
        </p:spPr>
      </p:pic>
      <p:sp>
        <p:nvSpPr>
          <p:cNvPr id="43" name="Rectangle 2">
            <a:extLst>
              <a:ext uri="{FF2B5EF4-FFF2-40B4-BE49-F238E27FC236}">
                <a16:creationId xmlns:a16="http://schemas.microsoft.com/office/drawing/2014/main" id="{884A022C-33BB-440B-A112-83B706A882D1}"/>
              </a:ext>
            </a:extLst>
          </p:cNvPr>
          <p:cNvSpPr txBox="1">
            <a:spLocks noChangeArrowheads="1"/>
          </p:cNvSpPr>
          <p:nvPr/>
        </p:nvSpPr>
        <p:spPr bwMode="auto">
          <a:xfrm>
            <a:off x="2886084" y="732445"/>
            <a:ext cx="2039674" cy="51730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00B050"/>
                </a:solidFill>
              </a:rPr>
              <a:t>字节寻址区域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xfrm>
            <a:off x="-26646" y="6378929"/>
            <a:ext cx="1981200" cy="476250"/>
          </a:xfrm>
          <a:noFill/>
        </p:spPr>
        <p:txBody>
          <a:bodyPr/>
          <a:lstStyle/>
          <a:p>
            <a:fld id="{B0740109-7001-43F0-B3A5-32AE80B47F3D}" type="datetime10">
              <a:rPr lang="zh-CN" altLang="en-US" smtClean="0">
                <a:ea typeface="宋体" charset="-122"/>
              </a:rPr>
              <a:pPr/>
              <a:t>10:24</a:t>
            </a:fld>
            <a:endParaRPr lang="en-US" altLang="zh-CN">
              <a:ea typeface="宋体" charset="-122"/>
            </a:endParaRPr>
          </a:p>
        </p:txBody>
      </p:sp>
      <p:sp>
        <p:nvSpPr>
          <p:cNvPr id="34819" name="灯片编号占位符 5"/>
          <p:cNvSpPr>
            <a:spLocks noGrp="1"/>
          </p:cNvSpPr>
          <p:nvPr>
            <p:ph type="sldNum" sz="quarter" idx="12"/>
          </p:nvPr>
        </p:nvSpPr>
        <p:spPr>
          <a:xfrm>
            <a:off x="7158443" y="6381750"/>
            <a:ext cx="1981200" cy="476250"/>
          </a:xfrm>
          <a:noFill/>
        </p:spPr>
        <p:txBody>
          <a:bodyPr/>
          <a:lstStyle/>
          <a:p>
            <a:fld id="{0739656F-BB29-4CE0-A1DD-F07DF51AEA15}" type="slidenum">
              <a:rPr lang="en-US" altLang="zh-CN" smtClean="0">
                <a:ea typeface="宋体" charset="-122"/>
              </a:rPr>
              <a:pPr/>
              <a:t>27</a:t>
            </a:fld>
            <a:endParaRPr lang="en-US" altLang="zh-CN">
              <a:ea typeface="宋体" charset="-122"/>
            </a:endParaRPr>
          </a:p>
        </p:txBody>
      </p:sp>
      <p:sp>
        <p:nvSpPr>
          <p:cNvPr id="34820" name="Rectangle 2"/>
          <p:cNvSpPr>
            <a:spLocks noGrp="1" noChangeArrowheads="1"/>
          </p:cNvSpPr>
          <p:nvPr>
            <p:ph type="title"/>
          </p:nvPr>
        </p:nvSpPr>
        <p:spPr>
          <a:xfrm>
            <a:off x="36377" y="686478"/>
            <a:ext cx="4553264" cy="517302"/>
          </a:xfrm>
        </p:spPr>
        <p:txBody>
          <a:bodyPr/>
          <a:lstStyle/>
          <a:p>
            <a:pPr eaLnBrk="1" hangingPunct="1"/>
            <a:r>
              <a:rPr lang="en-US" altLang="zh-CN" sz="2400" b="1" dirty="0">
                <a:solidFill>
                  <a:srgbClr val="FF0000"/>
                </a:solidFill>
              </a:rPr>
              <a:t>8</a:t>
            </a:r>
            <a:r>
              <a:rPr lang="zh-CN" altLang="en-US" sz="2400" b="1" dirty="0">
                <a:solidFill>
                  <a:srgbClr val="FF0000"/>
                </a:solidFill>
              </a:rPr>
              <a:t>、寻址空间</a:t>
            </a:r>
          </a:p>
        </p:txBody>
      </p:sp>
      <p:pic>
        <p:nvPicPr>
          <p:cNvPr id="6" name="Picture 3">
            <a:extLst>
              <a:ext uri="{FF2B5EF4-FFF2-40B4-BE49-F238E27FC236}">
                <a16:creationId xmlns:a16="http://schemas.microsoft.com/office/drawing/2014/main" id="{3E24F5E0-7ED2-4B9C-AFE3-A4A4DD971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B04098F1-3209-48E8-A1D1-F19E454A8CE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3F21822F-0D12-440C-8E23-2F961F1B24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3158" y="31169"/>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D0C764E3-02A9-4872-9114-F7B7EA52C068}"/>
              </a:ext>
            </a:extLst>
          </p:cNvPr>
          <p:cNvSpPr txBox="1">
            <a:spLocks noChangeArrowheads="1"/>
          </p:cNvSpPr>
          <p:nvPr/>
        </p:nvSpPr>
        <p:spPr bwMode="auto">
          <a:xfrm>
            <a:off x="2879601" y="714375"/>
            <a:ext cx="4173537" cy="427759"/>
          </a:xfrm>
          <a:prstGeom prst="rect">
            <a:avLst/>
          </a:prstGeom>
          <a:solidFill>
            <a:schemeClr val="bg1"/>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表</a:t>
            </a:r>
            <a:r>
              <a:rPr lang="en-US" altLang="zh-CN" sz="2000" b="1" kern="0" dirty="0">
                <a:solidFill>
                  <a:srgbClr val="3333FF"/>
                </a:solidFill>
              </a:rPr>
              <a:t>3-2  </a:t>
            </a:r>
            <a:r>
              <a:rPr lang="zh-CN" altLang="en-US" sz="2000" b="1" kern="0" dirty="0">
                <a:solidFill>
                  <a:srgbClr val="3333FF"/>
                </a:solidFill>
              </a:rPr>
              <a:t>操作数寻址方式和有关空间</a:t>
            </a:r>
            <a:endParaRPr lang="zh-CN" altLang="en-US" sz="2000" kern="0" dirty="0">
              <a:solidFill>
                <a:srgbClr val="3333FF"/>
              </a:solidFill>
            </a:endParaRPr>
          </a:p>
        </p:txBody>
      </p:sp>
      <p:graphicFrame>
        <p:nvGraphicFramePr>
          <p:cNvPr id="10" name="Object 3">
            <a:extLst>
              <a:ext uri="{FF2B5EF4-FFF2-40B4-BE49-F238E27FC236}">
                <a16:creationId xmlns:a16="http://schemas.microsoft.com/office/drawing/2014/main" id="{A7D231C3-4514-453F-832A-152FC9BA8D4F}"/>
              </a:ext>
            </a:extLst>
          </p:cNvPr>
          <p:cNvGraphicFramePr>
            <a:graphicFrameLocks noChangeAspect="1"/>
          </p:cNvGraphicFramePr>
          <p:nvPr/>
        </p:nvGraphicFramePr>
        <p:xfrm>
          <a:off x="0" y="1170355"/>
          <a:ext cx="8994775" cy="5803900"/>
        </p:xfrm>
        <a:graphic>
          <a:graphicData uri="http://schemas.openxmlformats.org/presentationml/2006/ole">
            <mc:AlternateContent xmlns:mc="http://schemas.openxmlformats.org/markup-compatibility/2006">
              <mc:Choice xmlns:v="urn:schemas-microsoft-com:vml" Requires="v">
                <p:oleObj spid="_x0000_s1027" name="Document" r:id="rId5" imgW="7511665" imgH="4859979" progId="Word.Document.8">
                  <p:embed/>
                </p:oleObj>
              </mc:Choice>
              <mc:Fallback>
                <p:oleObj name="Document" r:id="rId5" imgW="7511665" imgH="4859979" progId="Word.Document.8">
                  <p:embed/>
                  <p:pic>
                    <p:nvPicPr>
                      <p:cNvPr id="10" name="Object 3">
                        <a:extLst>
                          <a:ext uri="{FF2B5EF4-FFF2-40B4-BE49-F238E27FC236}">
                            <a16:creationId xmlns:a16="http://schemas.microsoft.com/office/drawing/2014/main" id="{A7D231C3-4514-453F-832A-152FC9BA8D4F}"/>
                          </a:ext>
                        </a:extLst>
                      </p:cNvPr>
                      <p:cNvPicPr>
                        <a:picLocks noChangeAspect="1" noChangeArrowheads="1"/>
                      </p:cNvPicPr>
                      <p:nvPr/>
                    </p:nvPicPr>
                    <p:blipFill>
                      <a:blip r:embed="rId6"/>
                      <a:srcRect/>
                      <a:stretch>
                        <a:fillRect/>
                      </a:stretch>
                    </p:blipFill>
                    <p:spPr bwMode="auto">
                      <a:xfrm>
                        <a:off x="0" y="1170355"/>
                        <a:ext cx="8994775" cy="5803900"/>
                      </a:xfrm>
                      <a:prstGeom prst="rect">
                        <a:avLst/>
                      </a:prstGeom>
                      <a:noFill/>
                      <a:ln>
                        <a:solidFill>
                          <a:srgbClr val="FF0000"/>
                        </a:solid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p>
            <a:fld id="{B0740109-7001-43F0-B3A5-32AE80B47F3D}" type="datetime10">
              <a:rPr lang="zh-CN" altLang="en-US" smtClean="0">
                <a:ea typeface="宋体" charset="-122"/>
              </a:rPr>
              <a:pPr/>
              <a:t>10:24</a:t>
            </a:fld>
            <a:endParaRPr lang="en-US" altLang="zh-CN">
              <a:ea typeface="宋体" charset="-122"/>
            </a:endParaRPr>
          </a:p>
        </p:txBody>
      </p:sp>
      <p:sp>
        <p:nvSpPr>
          <p:cNvPr id="34819" name="灯片编号占位符 5"/>
          <p:cNvSpPr>
            <a:spLocks noGrp="1"/>
          </p:cNvSpPr>
          <p:nvPr>
            <p:ph type="sldNum" sz="quarter" idx="12"/>
          </p:nvPr>
        </p:nvSpPr>
        <p:spPr>
          <a:noFill/>
        </p:spPr>
        <p:txBody>
          <a:bodyPr/>
          <a:lstStyle/>
          <a:p>
            <a:fld id="{0739656F-BB29-4CE0-A1DD-F07DF51AEA15}" type="slidenum">
              <a:rPr lang="en-US" altLang="zh-CN" smtClean="0">
                <a:ea typeface="宋体" charset="-122"/>
              </a:rPr>
              <a:pPr/>
              <a:t>28</a:t>
            </a:fld>
            <a:endParaRPr lang="en-US" altLang="zh-CN">
              <a:ea typeface="宋体" charset="-122"/>
            </a:endParaRPr>
          </a:p>
        </p:txBody>
      </p:sp>
      <p:pic>
        <p:nvPicPr>
          <p:cNvPr id="6" name="Picture 3">
            <a:extLst>
              <a:ext uri="{FF2B5EF4-FFF2-40B4-BE49-F238E27FC236}">
                <a16:creationId xmlns:a16="http://schemas.microsoft.com/office/drawing/2014/main" id="{22E3BE12-AB3A-476A-AED4-145D7923A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3D9710D4-6F43-4015-BDA9-F0B4984D671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156F423D-38A7-4153-9451-4AFD2FACC7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a:extLst>
              <a:ext uri="{FF2B5EF4-FFF2-40B4-BE49-F238E27FC236}">
                <a16:creationId xmlns:a16="http://schemas.microsoft.com/office/drawing/2014/main" id="{2A4F54A6-71A8-4C60-87A6-145924D52201}"/>
              </a:ext>
            </a:extLst>
          </p:cNvPr>
          <p:cNvPicPr>
            <a:picLocks noChangeAspect="1"/>
          </p:cNvPicPr>
          <p:nvPr/>
        </p:nvPicPr>
        <p:blipFill>
          <a:blip r:embed="rId5" cstate="print"/>
          <a:stretch>
            <a:fillRect/>
          </a:stretch>
        </p:blipFill>
        <p:spPr>
          <a:xfrm>
            <a:off x="214312" y="1274640"/>
            <a:ext cx="3566427" cy="5060162"/>
          </a:xfrm>
          <a:prstGeom prst="rect">
            <a:avLst/>
          </a:prstGeom>
          <a:noFill/>
          <a:ln w="9525">
            <a:noFill/>
          </a:ln>
        </p:spPr>
      </p:pic>
      <p:pic>
        <p:nvPicPr>
          <p:cNvPr id="11" name="Picture 1">
            <a:extLst>
              <a:ext uri="{FF2B5EF4-FFF2-40B4-BE49-F238E27FC236}">
                <a16:creationId xmlns:a16="http://schemas.microsoft.com/office/drawing/2014/main" id="{3814BAB9-7AEE-413F-8667-12D4C0264E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6622" y="1697582"/>
            <a:ext cx="4813504" cy="4091904"/>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2" name="Object 1029">
            <a:extLst>
              <a:ext uri="{FF2B5EF4-FFF2-40B4-BE49-F238E27FC236}">
                <a16:creationId xmlns:a16="http://schemas.microsoft.com/office/drawing/2014/main" id="{4C2AD3AA-B09A-4043-AFF2-A1D052700BBE}"/>
              </a:ext>
            </a:extLst>
          </p:cNvPr>
          <p:cNvGraphicFramePr>
            <a:graphicFrameLocks noChangeAspect="1"/>
          </p:cNvGraphicFramePr>
          <p:nvPr/>
        </p:nvGraphicFramePr>
        <p:xfrm>
          <a:off x="952140" y="2083302"/>
          <a:ext cx="2571750" cy="2943225"/>
        </p:xfrm>
        <a:graphic>
          <a:graphicData uri="http://schemas.openxmlformats.org/presentationml/2006/ole">
            <mc:AlternateContent xmlns:mc="http://schemas.openxmlformats.org/markup-compatibility/2006">
              <mc:Choice xmlns:v="urn:schemas-microsoft-com:vml" Requires="v">
                <p:oleObj spid="_x0000_s2051" name="位图图像" r:id="rId7" imgW="2838846" imgH="3247619" progId="Paint.Picture">
                  <p:embed/>
                </p:oleObj>
              </mc:Choice>
              <mc:Fallback>
                <p:oleObj name="位图图像" r:id="rId7" imgW="2838846" imgH="3247619" progId="Paint.Picture">
                  <p:embed/>
                  <p:pic>
                    <p:nvPicPr>
                      <p:cNvPr id="12" name="Object 1029">
                        <a:extLst>
                          <a:ext uri="{FF2B5EF4-FFF2-40B4-BE49-F238E27FC236}">
                            <a16:creationId xmlns:a16="http://schemas.microsoft.com/office/drawing/2014/main" id="{4C2AD3AA-B09A-4043-AFF2-A1D052700B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140" y="2083302"/>
                        <a:ext cx="2571750" cy="2943225"/>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a:extLst>
              <a:ext uri="{FF2B5EF4-FFF2-40B4-BE49-F238E27FC236}">
                <a16:creationId xmlns:a16="http://schemas.microsoft.com/office/drawing/2014/main" id="{B0B66CB4-5255-4B41-8EA2-74C509B52866}"/>
              </a:ext>
            </a:extLst>
          </p:cNvPr>
          <p:cNvSpPr txBox="1">
            <a:spLocks noChangeArrowheads="1"/>
          </p:cNvSpPr>
          <p:nvPr/>
        </p:nvSpPr>
        <p:spPr bwMode="auto">
          <a:xfrm>
            <a:off x="214312" y="757338"/>
            <a:ext cx="2557007" cy="51730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rPr>
              <a:t>8</a:t>
            </a:r>
            <a:r>
              <a:rPr lang="zh-CN" altLang="en-US" sz="2400" b="1" kern="0">
                <a:solidFill>
                  <a:srgbClr val="FF0000"/>
                </a:solidFill>
              </a:rPr>
              <a:t>、寻址空间</a:t>
            </a:r>
            <a:endParaRPr lang="zh-CN" altLang="en-US" sz="2400" b="1" kern="0" dirty="0">
              <a:solidFill>
                <a:srgbClr val="FF0000"/>
              </a:solidFill>
            </a:endParaRPr>
          </a:p>
        </p:txBody>
      </p:sp>
      <p:sp>
        <p:nvSpPr>
          <p:cNvPr id="17" name="Rectangle 2">
            <a:extLst>
              <a:ext uri="{FF2B5EF4-FFF2-40B4-BE49-F238E27FC236}">
                <a16:creationId xmlns:a16="http://schemas.microsoft.com/office/drawing/2014/main" id="{3340B98E-D365-4C9E-B796-814B065C99A4}"/>
              </a:ext>
            </a:extLst>
          </p:cNvPr>
          <p:cNvSpPr txBox="1">
            <a:spLocks noChangeArrowheads="1"/>
          </p:cNvSpPr>
          <p:nvPr/>
        </p:nvSpPr>
        <p:spPr bwMode="auto">
          <a:xfrm>
            <a:off x="3489366" y="775949"/>
            <a:ext cx="2039674" cy="51730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00B050"/>
                </a:solidFill>
              </a:rPr>
              <a:t>位寻址区域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xfrm>
            <a:off x="0" y="6373565"/>
            <a:ext cx="1981200" cy="476250"/>
          </a:xfrm>
          <a:noFill/>
        </p:spPr>
        <p:txBody>
          <a:bodyPr/>
          <a:lstStyle/>
          <a:p>
            <a:fld id="{F3EDE368-CC16-4348-80C4-C194C8FB63C3}" type="datetime10">
              <a:rPr lang="zh-CN" altLang="en-US" smtClean="0">
                <a:ea typeface="宋体" charset="-122"/>
              </a:rPr>
              <a:pPr/>
              <a:t>10:24</a:t>
            </a:fld>
            <a:endParaRPr lang="en-US" altLang="zh-CN" dirty="0">
              <a:ea typeface="宋体" charset="-122"/>
            </a:endParaRPr>
          </a:p>
        </p:txBody>
      </p:sp>
      <p:sp>
        <p:nvSpPr>
          <p:cNvPr id="35843" name="灯片编号占位符 5"/>
          <p:cNvSpPr>
            <a:spLocks noGrp="1"/>
          </p:cNvSpPr>
          <p:nvPr>
            <p:ph type="sldNum" sz="quarter" idx="12"/>
          </p:nvPr>
        </p:nvSpPr>
        <p:spPr>
          <a:xfrm>
            <a:off x="7162800" y="6381750"/>
            <a:ext cx="1981200" cy="476250"/>
          </a:xfrm>
          <a:noFill/>
        </p:spPr>
        <p:txBody>
          <a:bodyPr/>
          <a:lstStyle/>
          <a:p>
            <a:fld id="{60FA7B0D-D04F-4EE1-8B6A-D078BA4C225D}" type="slidenum">
              <a:rPr lang="en-US" altLang="zh-CN" smtClean="0">
                <a:ea typeface="宋体" charset="-122"/>
              </a:rPr>
              <a:pPr/>
              <a:t>29</a:t>
            </a:fld>
            <a:endParaRPr lang="en-US" altLang="zh-CN" dirty="0">
              <a:ea typeface="宋体" charset="-122"/>
            </a:endParaRPr>
          </a:p>
        </p:txBody>
      </p:sp>
      <p:sp>
        <p:nvSpPr>
          <p:cNvPr id="35844" name="Rectangle 2"/>
          <p:cNvSpPr>
            <a:spLocks noGrp="1" noChangeArrowheads="1"/>
          </p:cNvSpPr>
          <p:nvPr>
            <p:ph type="title"/>
          </p:nvPr>
        </p:nvSpPr>
        <p:spPr>
          <a:xfrm>
            <a:off x="214312" y="798507"/>
            <a:ext cx="3706999" cy="476251"/>
          </a:xfrm>
          <a:solidFill>
            <a:schemeClr val="bg1"/>
          </a:solidFill>
        </p:spPr>
        <p:txBody>
          <a:bodyPr/>
          <a:lstStyle/>
          <a:p>
            <a:pPr eaLnBrk="1" hangingPunct="1"/>
            <a:r>
              <a:rPr lang="en-US" altLang="zh-CN" sz="2400" b="1" dirty="0">
                <a:solidFill>
                  <a:srgbClr val="FF0000"/>
                </a:solidFill>
              </a:rPr>
              <a:t>9. </a:t>
            </a:r>
            <a:r>
              <a:rPr lang="zh-CN" altLang="en-US" sz="2400" b="1" dirty="0">
                <a:solidFill>
                  <a:srgbClr val="FF0000"/>
                </a:solidFill>
              </a:rPr>
              <a:t>常用符号注释</a:t>
            </a:r>
          </a:p>
        </p:txBody>
      </p:sp>
      <p:sp>
        <p:nvSpPr>
          <p:cNvPr id="35845" name="Rectangle 3"/>
          <p:cNvSpPr>
            <a:spLocks noGrp="1" noChangeArrowheads="1"/>
          </p:cNvSpPr>
          <p:nvPr>
            <p:ph type="body" idx="1"/>
          </p:nvPr>
        </p:nvSpPr>
        <p:spPr>
          <a:xfrm>
            <a:off x="539552" y="1857376"/>
            <a:ext cx="7920880" cy="3620020"/>
          </a:xfrm>
          <a:solidFill>
            <a:schemeClr val="bg1"/>
          </a:solidFill>
        </p:spPr>
        <p:txBody>
          <a:bodyPr/>
          <a:lstStyle/>
          <a:p>
            <a:pPr eaLnBrk="1" hangingPunct="1">
              <a:lnSpc>
                <a:spcPts val="3500"/>
              </a:lnSpc>
              <a:buFont typeface="Wingdings" panose="05000000000000000000" pitchFamily="2" charset="2"/>
              <a:buChar char="u"/>
            </a:pPr>
            <a:r>
              <a:rPr lang="en-US" altLang="zh-CN" sz="2000" b="1" dirty="0">
                <a:solidFill>
                  <a:srgbClr val="3333FF"/>
                </a:solidFill>
              </a:rPr>
              <a:t>Rn(n=0</a:t>
            </a:r>
            <a:r>
              <a:rPr lang="zh-CN" altLang="en-US" sz="2000" b="1" dirty="0">
                <a:solidFill>
                  <a:srgbClr val="3333FF"/>
                </a:solidFill>
              </a:rPr>
              <a:t>～</a:t>
            </a:r>
            <a:r>
              <a:rPr lang="en-US" altLang="zh-CN" sz="2000" b="1" dirty="0">
                <a:solidFill>
                  <a:srgbClr val="3333FF"/>
                </a:solidFill>
              </a:rPr>
              <a:t>7)</a:t>
            </a:r>
            <a:r>
              <a:rPr lang="zh-CN" altLang="en-US" sz="2000" b="1" dirty="0">
                <a:solidFill>
                  <a:srgbClr val="3333FF"/>
                </a:solidFill>
              </a:rPr>
              <a:t>：</a:t>
            </a:r>
            <a:r>
              <a:rPr lang="zh-CN" altLang="en-US" sz="2000" b="1" dirty="0"/>
              <a:t>当前选中的工作寄存器组</a:t>
            </a:r>
            <a:r>
              <a:rPr lang="en-US" altLang="zh-CN" sz="2000" b="1" dirty="0"/>
              <a:t>R0</a:t>
            </a:r>
            <a:r>
              <a:rPr lang="zh-CN" altLang="en-US" sz="2000" b="1" dirty="0"/>
              <a:t>～</a:t>
            </a:r>
            <a:r>
              <a:rPr lang="en-US" altLang="zh-CN" sz="2000" b="1" dirty="0"/>
              <a:t>R7</a:t>
            </a:r>
            <a:endParaRPr lang="zh-CN" altLang="en-US" sz="2000" b="1" dirty="0"/>
          </a:p>
          <a:p>
            <a:pPr eaLnBrk="1" hangingPunct="1">
              <a:lnSpc>
                <a:spcPts val="3500"/>
              </a:lnSpc>
              <a:buFont typeface="Wingdings" panose="05000000000000000000" pitchFamily="2" charset="2"/>
              <a:buChar char="u"/>
            </a:pPr>
            <a:r>
              <a:rPr lang="en-US" altLang="zh-CN" sz="2000" b="1" dirty="0">
                <a:solidFill>
                  <a:srgbClr val="3333FF"/>
                </a:solidFill>
              </a:rPr>
              <a:t>Ri(</a:t>
            </a:r>
            <a:r>
              <a:rPr lang="en-US" altLang="zh-CN" sz="2000" b="1" dirty="0" err="1">
                <a:solidFill>
                  <a:srgbClr val="3333FF"/>
                </a:solidFill>
              </a:rPr>
              <a:t>i</a:t>
            </a:r>
            <a:r>
              <a:rPr lang="en-US" altLang="zh-CN" sz="2000" b="1" dirty="0">
                <a:solidFill>
                  <a:srgbClr val="3333FF"/>
                </a:solidFill>
              </a:rPr>
              <a:t>=0,1)</a:t>
            </a:r>
            <a:r>
              <a:rPr lang="zh-CN" altLang="en-US" sz="2000" b="1" dirty="0">
                <a:solidFill>
                  <a:srgbClr val="3333FF"/>
                </a:solidFill>
              </a:rPr>
              <a:t>：   </a:t>
            </a:r>
            <a:r>
              <a:rPr lang="zh-CN" altLang="en-US" sz="2000" b="1" dirty="0"/>
              <a:t>作为地址指针的两个工作寄存器</a:t>
            </a:r>
            <a:r>
              <a:rPr lang="en-US" altLang="zh-CN" sz="2000" b="1" dirty="0"/>
              <a:t>R0</a:t>
            </a:r>
            <a:r>
              <a:rPr lang="zh-CN" altLang="en-US" sz="2000" b="1" dirty="0"/>
              <a:t>，</a:t>
            </a:r>
            <a:r>
              <a:rPr lang="en-US" altLang="zh-CN" sz="2000" b="1" dirty="0"/>
              <a:t>R1</a:t>
            </a:r>
            <a:endParaRPr lang="zh-CN" altLang="en-US" sz="2000" b="1" dirty="0"/>
          </a:p>
          <a:p>
            <a:pPr eaLnBrk="1" hangingPunct="1">
              <a:lnSpc>
                <a:spcPts val="3500"/>
              </a:lnSpc>
              <a:buFont typeface="Wingdings" panose="05000000000000000000" pitchFamily="2" charset="2"/>
              <a:buChar char="u"/>
            </a:pPr>
            <a:r>
              <a:rPr lang="en-US" altLang="zh-CN" sz="2000" b="1" dirty="0">
                <a:solidFill>
                  <a:srgbClr val="3333FF"/>
                </a:solidFill>
              </a:rPr>
              <a:t>#data</a:t>
            </a:r>
            <a:r>
              <a:rPr lang="zh-CN" altLang="en-US" sz="2000" b="1" dirty="0">
                <a:solidFill>
                  <a:srgbClr val="3333FF"/>
                </a:solidFill>
              </a:rPr>
              <a:t>：         </a:t>
            </a:r>
            <a:r>
              <a:rPr lang="en-US" altLang="zh-CN" sz="2000" b="1" dirty="0"/>
              <a:t>8</a:t>
            </a:r>
            <a:r>
              <a:rPr lang="zh-CN" altLang="en-US" sz="2000" b="1" dirty="0"/>
              <a:t>位立即数</a:t>
            </a:r>
          </a:p>
          <a:p>
            <a:pPr eaLnBrk="1" hangingPunct="1">
              <a:lnSpc>
                <a:spcPts val="3500"/>
              </a:lnSpc>
              <a:buFont typeface="Wingdings" panose="05000000000000000000" pitchFamily="2" charset="2"/>
              <a:buChar char="u"/>
            </a:pPr>
            <a:r>
              <a:rPr lang="en-US" altLang="zh-CN" sz="2000" b="1" dirty="0">
                <a:solidFill>
                  <a:srgbClr val="3333FF"/>
                </a:solidFill>
              </a:rPr>
              <a:t>#data16</a:t>
            </a:r>
            <a:r>
              <a:rPr lang="zh-CN" altLang="en-US" sz="2000" b="1" dirty="0">
                <a:solidFill>
                  <a:srgbClr val="3333FF"/>
                </a:solidFill>
              </a:rPr>
              <a:t>：     </a:t>
            </a:r>
            <a:r>
              <a:rPr lang="en-US" altLang="zh-CN" sz="2000" b="1" dirty="0"/>
              <a:t>16</a:t>
            </a:r>
            <a:r>
              <a:rPr lang="zh-CN" altLang="en-US" sz="2000" b="1" dirty="0"/>
              <a:t>位立即数</a:t>
            </a:r>
          </a:p>
          <a:p>
            <a:pPr eaLnBrk="1" hangingPunct="1">
              <a:lnSpc>
                <a:spcPts val="3500"/>
              </a:lnSpc>
              <a:buFont typeface="Wingdings" panose="05000000000000000000" pitchFamily="2" charset="2"/>
              <a:buChar char="u"/>
            </a:pPr>
            <a:r>
              <a:rPr lang="en-US" altLang="zh-CN" sz="2000" b="1" dirty="0">
                <a:solidFill>
                  <a:srgbClr val="3333FF"/>
                </a:solidFill>
              </a:rPr>
              <a:t>direct</a:t>
            </a:r>
            <a:r>
              <a:rPr lang="zh-CN" altLang="en-US" sz="2000" b="1" dirty="0">
                <a:solidFill>
                  <a:srgbClr val="3333FF"/>
                </a:solidFill>
              </a:rPr>
              <a:t>：          </a:t>
            </a:r>
            <a:r>
              <a:rPr lang="en-US" altLang="zh-CN" sz="2000" b="1" dirty="0"/>
              <a:t>8</a:t>
            </a:r>
            <a:r>
              <a:rPr lang="zh-CN" altLang="en-US" sz="2000" b="1" dirty="0"/>
              <a:t>位片内</a:t>
            </a:r>
            <a:r>
              <a:rPr lang="en-US" altLang="zh-CN" sz="2000" b="1" dirty="0"/>
              <a:t>RAM</a:t>
            </a:r>
            <a:r>
              <a:rPr lang="zh-CN" altLang="en-US" sz="2000" b="1" dirty="0"/>
              <a:t>单元（包括</a:t>
            </a:r>
            <a:r>
              <a:rPr lang="en-US" altLang="zh-CN" sz="2000" b="1" dirty="0"/>
              <a:t>SFR</a:t>
            </a:r>
            <a:r>
              <a:rPr lang="zh-CN" altLang="en-US" sz="2000" b="1" dirty="0"/>
              <a:t>）的直接地址</a:t>
            </a:r>
          </a:p>
          <a:p>
            <a:pPr eaLnBrk="1" hangingPunct="1">
              <a:lnSpc>
                <a:spcPts val="3500"/>
              </a:lnSpc>
              <a:buFont typeface="Wingdings" panose="05000000000000000000" pitchFamily="2" charset="2"/>
              <a:buChar char="u"/>
            </a:pPr>
            <a:r>
              <a:rPr lang="en-US" altLang="zh-CN" sz="2000" b="1" dirty="0">
                <a:solidFill>
                  <a:srgbClr val="3333FF"/>
                </a:solidFill>
              </a:rPr>
              <a:t>addr11</a:t>
            </a:r>
            <a:r>
              <a:rPr lang="zh-CN" altLang="en-US" sz="2000" b="1" dirty="0">
                <a:solidFill>
                  <a:srgbClr val="3333FF"/>
                </a:solidFill>
              </a:rPr>
              <a:t>：        </a:t>
            </a:r>
            <a:r>
              <a:rPr lang="en-US" altLang="zh-CN" sz="2000" b="1" dirty="0"/>
              <a:t>11</a:t>
            </a:r>
            <a:r>
              <a:rPr lang="zh-CN" altLang="en-US" sz="2000" b="1" dirty="0"/>
              <a:t>位目的地址，用于</a:t>
            </a:r>
            <a:r>
              <a:rPr lang="en-US" altLang="zh-CN" sz="2000" b="1" dirty="0"/>
              <a:t>ACALL</a:t>
            </a:r>
            <a:r>
              <a:rPr lang="zh-CN" altLang="en-US" sz="2000" b="1" dirty="0"/>
              <a:t>和</a:t>
            </a:r>
            <a:r>
              <a:rPr lang="en-US" altLang="zh-CN" sz="2000" b="1" dirty="0"/>
              <a:t>AJMP</a:t>
            </a:r>
            <a:r>
              <a:rPr lang="zh-CN" altLang="en-US" sz="2000" b="1" dirty="0"/>
              <a:t>指令中</a:t>
            </a:r>
            <a:endParaRPr lang="en-US" altLang="zh-CN" sz="2000" b="1" dirty="0"/>
          </a:p>
          <a:p>
            <a:pPr eaLnBrk="1" hangingPunct="1">
              <a:lnSpc>
                <a:spcPts val="3500"/>
              </a:lnSpc>
              <a:buFont typeface="Wingdings" panose="05000000000000000000" pitchFamily="2" charset="2"/>
              <a:buChar char="u"/>
            </a:pPr>
            <a:r>
              <a:rPr lang="en-US" altLang="zh-CN" sz="2000" b="1" dirty="0">
                <a:solidFill>
                  <a:srgbClr val="3333FF"/>
                </a:solidFill>
              </a:rPr>
              <a:t>addr16</a:t>
            </a:r>
            <a:r>
              <a:rPr lang="zh-CN" altLang="en-US" sz="2000" b="1" dirty="0">
                <a:solidFill>
                  <a:srgbClr val="3333FF"/>
                </a:solidFill>
              </a:rPr>
              <a:t>：        </a:t>
            </a:r>
            <a:r>
              <a:rPr lang="en-US" altLang="zh-CN" sz="2000" b="1" dirty="0"/>
              <a:t>16</a:t>
            </a:r>
            <a:r>
              <a:rPr lang="zh-CN" altLang="zh-CN" sz="2000" b="1" dirty="0"/>
              <a:t>位目的地址。用于</a:t>
            </a:r>
            <a:r>
              <a:rPr lang="en-US" altLang="zh-CN" sz="2000" b="1" dirty="0"/>
              <a:t>LCALL</a:t>
            </a:r>
            <a:r>
              <a:rPr lang="zh-CN" altLang="zh-CN" sz="2000" b="1" dirty="0"/>
              <a:t>和</a:t>
            </a:r>
            <a:r>
              <a:rPr lang="en-US" altLang="zh-CN" sz="2000" b="1" dirty="0"/>
              <a:t>LJMP</a:t>
            </a:r>
            <a:r>
              <a:rPr lang="zh-CN" altLang="zh-CN" sz="2000" b="1" dirty="0"/>
              <a:t>指令中</a:t>
            </a:r>
            <a:endParaRPr lang="zh-CN" altLang="en-US" sz="2000" b="1" dirty="0"/>
          </a:p>
          <a:p>
            <a:pPr marL="0" indent="0" eaLnBrk="1" hangingPunct="1">
              <a:buNone/>
            </a:pPr>
            <a:endParaRPr lang="zh-CN" altLang="en-US" sz="2000" b="1" dirty="0"/>
          </a:p>
        </p:txBody>
      </p:sp>
      <p:pic>
        <p:nvPicPr>
          <p:cNvPr id="6" name="Picture 3">
            <a:extLst>
              <a:ext uri="{FF2B5EF4-FFF2-40B4-BE49-F238E27FC236}">
                <a16:creationId xmlns:a16="http://schemas.microsoft.com/office/drawing/2014/main" id="{62F1F18F-56C0-4B6F-8E6D-D8C218BD6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ADAD911C-DA3E-443A-8ED8-F7D8772A1445}"/>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B67E2E33-721E-4D23-9012-3E09253A9A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AA0F7AA3-C21B-4AE0-A2D6-0D69210935F0}"/>
              </a:ext>
            </a:extLst>
          </p:cNvPr>
          <p:cNvSpPr/>
          <p:nvPr/>
        </p:nvSpPr>
        <p:spPr>
          <a:xfrm>
            <a:off x="931042" y="5671542"/>
            <a:ext cx="2592288" cy="369332"/>
          </a:xfrm>
          <a:prstGeom prst="rect">
            <a:avLst/>
          </a:prstGeom>
        </p:spPr>
        <p:txBody>
          <a:bodyPr wrap="square">
            <a:spAutoFit/>
          </a:bodyPr>
          <a:lstStyle/>
          <a:p>
            <a:r>
              <a:rPr lang="en-US" altLang="zh-CN" b="1" dirty="0" err="1">
                <a:solidFill>
                  <a:srgbClr val="FF0000"/>
                </a:solidFill>
              </a:rPr>
              <a:t>Addr</a:t>
            </a:r>
            <a:r>
              <a:rPr lang="en-US" altLang="zh-CN" b="1" dirty="0">
                <a:solidFill>
                  <a:srgbClr val="FF0000"/>
                </a:solidFill>
              </a:rPr>
              <a:t>  =  address</a:t>
            </a:r>
            <a:endParaRPr lang="zh-CN"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8147A841-CEE2-4B22-97FA-7B6DDE48CE7C}"/>
              </a:ext>
            </a:extLst>
          </p:cNvPr>
          <p:cNvSpPr>
            <a:spLocks noGrp="1" noChangeArrowheads="1"/>
          </p:cNvSpPr>
          <p:nvPr>
            <p:ph type="subTitle" idx="1"/>
          </p:nvPr>
        </p:nvSpPr>
        <p:spPr>
          <a:xfrm>
            <a:off x="2824020" y="2403251"/>
            <a:ext cx="6188856" cy="2826519"/>
          </a:xfrm>
        </p:spPr>
        <p:txBody>
          <a:bodyPr/>
          <a:lstStyle/>
          <a:p>
            <a:pPr algn="r" eaLnBrk="1" hangingPunct="1"/>
            <a:r>
              <a:rPr lang="zh-CN" altLang="en-US" b="1" dirty="0"/>
              <a:t>          任课教师：肖儿良</a:t>
            </a:r>
            <a:endParaRPr lang="en-US" altLang="zh-CN" b="1" dirty="0"/>
          </a:p>
          <a:p>
            <a:pPr algn="r" eaLnBrk="1" hangingPunct="1"/>
            <a:r>
              <a:rPr lang="en-US" altLang="zh-CN" b="1" dirty="0"/>
              <a:t>E-mail</a:t>
            </a:r>
            <a:r>
              <a:rPr lang="zh-CN" altLang="en-US" b="1" dirty="0"/>
              <a:t>：</a:t>
            </a:r>
            <a:r>
              <a:rPr lang="en-US" altLang="zh-CN" b="1" dirty="0">
                <a:hlinkClick r:id="rId2"/>
              </a:rPr>
              <a:t>xiaoerliang@126.com</a:t>
            </a:r>
            <a:endParaRPr lang="en-US" altLang="zh-CN" b="1" dirty="0"/>
          </a:p>
          <a:p>
            <a:pPr algn="r" eaLnBrk="1" hangingPunct="1"/>
            <a:r>
              <a:rPr lang="en-US" altLang="zh-CN" b="1" dirty="0"/>
              <a:t>Tel</a:t>
            </a:r>
            <a:r>
              <a:rPr lang="zh-CN" altLang="en-US" b="1" dirty="0"/>
              <a:t>：</a:t>
            </a:r>
            <a:r>
              <a:rPr lang="en-US" altLang="zh-CN" b="1" dirty="0"/>
              <a:t>13501811439</a:t>
            </a:r>
          </a:p>
          <a:p>
            <a:pPr algn="r" eaLnBrk="1" hangingPunct="1"/>
            <a:r>
              <a:rPr lang="zh-CN" altLang="en-US" b="1" dirty="0"/>
              <a:t>办公室地点：新光电大楼</a:t>
            </a:r>
            <a:r>
              <a:rPr lang="en-US" altLang="zh-CN" b="1" dirty="0"/>
              <a:t>915</a:t>
            </a:r>
            <a:r>
              <a:rPr lang="zh-CN" altLang="en-US" b="1" dirty="0"/>
              <a:t>室 </a:t>
            </a:r>
          </a:p>
        </p:txBody>
      </p:sp>
      <p:pic>
        <p:nvPicPr>
          <p:cNvPr id="3" name="图片 2">
            <a:extLst>
              <a:ext uri="{FF2B5EF4-FFF2-40B4-BE49-F238E27FC236}">
                <a16:creationId xmlns:a16="http://schemas.microsoft.com/office/drawing/2014/main" id="{244EE5D8-63D6-44DF-AE19-E52AEBBC00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092" y="1376363"/>
            <a:ext cx="2911810" cy="3861048"/>
          </a:xfrm>
          <a:prstGeom prst="rect">
            <a:avLst/>
          </a:prstGeom>
        </p:spPr>
      </p:pic>
      <p:pic>
        <p:nvPicPr>
          <p:cNvPr id="10" name="Picture 2" descr="c:\documents and settings\ibm\application data\360se6\User Data\temp\01300000323145123029807175635_s.jpg">
            <a:extLst>
              <a:ext uri="{FF2B5EF4-FFF2-40B4-BE49-F238E27FC236}">
                <a16:creationId xmlns:a16="http://schemas.microsoft.com/office/drawing/2014/main" id="{04FE6664-FAC0-439B-BED8-07AC0D5E05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D5462D81-FFD1-43FC-878C-3B8AF0EA5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9D5D4774-77D9-4F89-BB15-684F690448DF}"/>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Tree>
  </p:cSld>
  <p:clrMapOvr>
    <a:masterClrMapping/>
  </p:clrMapOvr>
  <mc:AlternateContent xmlns:mc="http://schemas.openxmlformats.org/markup-compatibility/2006" xmlns:p14="http://schemas.microsoft.com/office/powerpoint/2010/main">
    <mc:Choice Requires="p14">
      <p:transition p14:dur="0" advTm="12405"/>
    </mc:Choice>
    <mc:Fallback xmlns="">
      <p:transition advTm="1240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p>
            <a:fld id="{F3EDE368-CC16-4348-80C4-C194C8FB63C3}" type="datetime10">
              <a:rPr lang="zh-CN" altLang="en-US" smtClean="0">
                <a:ea typeface="宋体" charset="-122"/>
              </a:rPr>
              <a:pPr/>
              <a:t>10:24</a:t>
            </a:fld>
            <a:endParaRPr lang="en-US" altLang="zh-CN">
              <a:ea typeface="宋体" charset="-122"/>
            </a:endParaRPr>
          </a:p>
        </p:txBody>
      </p:sp>
      <p:sp>
        <p:nvSpPr>
          <p:cNvPr id="35843" name="灯片编号占位符 5"/>
          <p:cNvSpPr>
            <a:spLocks noGrp="1"/>
          </p:cNvSpPr>
          <p:nvPr>
            <p:ph type="sldNum" sz="quarter" idx="12"/>
          </p:nvPr>
        </p:nvSpPr>
        <p:spPr>
          <a:noFill/>
        </p:spPr>
        <p:txBody>
          <a:bodyPr/>
          <a:lstStyle/>
          <a:p>
            <a:fld id="{60FA7B0D-D04F-4EE1-8B6A-D078BA4C225D}" type="slidenum">
              <a:rPr lang="en-US" altLang="zh-CN" smtClean="0">
                <a:ea typeface="宋体" charset="-122"/>
              </a:rPr>
              <a:pPr/>
              <a:t>30</a:t>
            </a:fld>
            <a:endParaRPr lang="en-US" altLang="zh-CN">
              <a:ea typeface="宋体" charset="-122"/>
            </a:endParaRPr>
          </a:p>
        </p:txBody>
      </p:sp>
      <p:sp>
        <p:nvSpPr>
          <p:cNvPr id="35844" name="Rectangle 2"/>
          <p:cNvSpPr>
            <a:spLocks noGrp="1" noChangeArrowheads="1"/>
          </p:cNvSpPr>
          <p:nvPr>
            <p:ph type="title"/>
          </p:nvPr>
        </p:nvSpPr>
        <p:spPr>
          <a:xfrm>
            <a:off x="181757" y="733425"/>
            <a:ext cx="2878075" cy="493613"/>
          </a:xfrm>
          <a:solidFill>
            <a:schemeClr val="bg1"/>
          </a:solidFill>
        </p:spPr>
        <p:txBody>
          <a:bodyPr/>
          <a:lstStyle/>
          <a:p>
            <a:pPr eaLnBrk="1" hangingPunct="1"/>
            <a:r>
              <a:rPr lang="en-US" altLang="zh-CN" sz="2400" b="1" dirty="0">
                <a:solidFill>
                  <a:srgbClr val="FF0000"/>
                </a:solidFill>
              </a:rPr>
              <a:t>9. </a:t>
            </a:r>
            <a:r>
              <a:rPr lang="zh-CN" altLang="en-US" sz="2400" b="1" dirty="0">
                <a:solidFill>
                  <a:srgbClr val="FF0000"/>
                </a:solidFill>
              </a:rPr>
              <a:t>常用符号注释</a:t>
            </a:r>
          </a:p>
        </p:txBody>
      </p:sp>
      <p:sp>
        <p:nvSpPr>
          <p:cNvPr id="35845" name="Rectangle 3"/>
          <p:cNvSpPr>
            <a:spLocks noGrp="1" noChangeArrowheads="1"/>
          </p:cNvSpPr>
          <p:nvPr>
            <p:ph type="body" idx="1"/>
          </p:nvPr>
        </p:nvSpPr>
        <p:spPr>
          <a:xfrm>
            <a:off x="467544" y="1628800"/>
            <a:ext cx="7760444" cy="4304582"/>
          </a:xfrm>
          <a:solidFill>
            <a:schemeClr val="bg1"/>
          </a:solidFill>
        </p:spPr>
        <p:txBody>
          <a:bodyPr/>
          <a:lstStyle/>
          <a:p>
            <a:pPr eaLnBrk="1" hangingPunct="1">
              <a:lnSpc>
                <a:spcPts val="3000"/>
              </a:lnSpc>
              <a:buFont typeface="Wingdings" panose="05000000000000000000" pitchFamily="2" charset="2"/>
              <a:buChar char="u"/>
            </a:pPr>
            <a:r>
              <a:rPr lang="en-US" altLang="zh-CN" sz="2000" b="1" dirty="0" err="1">
                <a:solidFill>
                  <a:srgbClr val="3333FF"/>
                </a:solidFill>
              </a:rPr>
              <a:t>rel</a:t>
            </a:r>
            <a:r>
              <a:rPr lang="zh-CN" altLang="en-US" sz="2000" b="1" dirty="0">
                <a:solidFill>
                  <a:srgbClr val="3333FF"/>
                </a:solidFill>
              </a:rPr>
              <a:t>： </a:t>
            </a:r>
            <a:r>
              <a:rPr lang="zh-CN" altLang="en-US" sz="2000" b="1" dirty="0"/>
              <a:t>补码表示的</a:t>
            </a:r>
            <a:r>
              <a:rPr lang="en-US" altLang="zh-CN" sz="2000" b="1" dirty="0"/>
              <a:t>8</a:t>
            </a:r>
            <a:r>
              <a:rPr lang="zh-CN" altLang="en-US" sz="2000" b="1" dirty="0"/>
              <a:t>位地址偏移量。</a:t>
            </a:r>
            <a:endParaRPr lang="en-US" altLang="zh-CN" sz="2000" b="1" dirty="0"/>
          </a:p>
          <a:p>
            <a:pPr marL="0" indent="0" eaLnBrk="1" hangingPunct="1">
              <a:lnSpc>
                <a:spcPts val="3000"/>
              </a:lnSpc>
              <a:buNone/>
            </a:pPr>
            <a:r>
              <a:rPr lang="zh-CN" altLang="en-US" sz="2000" b="1" dirty="0"/>
              <a:t>             范围：</a:t>
            </a:r>
            <a:r>
              <a:rPr lang="en-US" altLang="zh-CN" sz="2000" b="1" dirty="0"/>
              <a:t>-128</a:t>
            </a:r>
            <a:r>
              <a:rPr lang="zh-CN" altLang="en-US" sz="2000" b="1" dirty="0"/>
              <a:t>～</a:t>
            </a:r>
            <a:r>
              <a:rPr lang="en-US" altLang="zh-CN" sz="2000" b="1" dirty="0"/>
              <a:t>+127D</a:t>
            </a:r>
            <a:r>
              <a:rPr lang="zh-CN" altLang="en-US" sz="2000" b="1" dirty="0"/>
              <a:t>。</a:t>
            </a:r>
          </a:p>
          <a:p>
            <a:pPr eaLnBrk="1" hangingPunct="1">
              <a:lnSpc>
                <a:spcPts val="3000"/>
              </a:lnSpc>
              <a:buFont typeface="Wingdings" panose="05000000000000000000" pitchFamily="2" charset="2"/>
              <a:buChar char="u"/>
            </a:pPr>
            <a:r>
              <a:rPr lang="en-US" altLang="zh-CN" sz="2000" b="1" dirty="0">
                <a:solidFill>
                  <a:srgbClr val="3333FF"/>
                </a:solidFill>
              </a:rPr>
              <a:t>bit</a:t>
            </a:r>
            <a:r>
              <a:rPr lang="zh-CN" altLang="en-US" sz="2000" b="1" dirty="0">
                <a:solidFill>
                  <a:srgbClr val="3333FF"/>
                </a:solidFill>
              </a:rPr>
              <a:t>： </a:t>
            </a:r>
            <a:r>
              <a:rPr lang="zh-CN" altLang="en-US" sz="2000" b="1" dirty="0"/>
              <a:t>片内</a:t>
            </a:r>
            <a:r>
              <a:rPr lang="en-US" altLang="zh-CN" sz="2000" b="1" dirty="0"/>
              <a:t>RAM</a:t>
            </a:r>
            <a:r>
              <a:rPr lang="zh-CN" altLang="en-US" sz="2000" b="1" dirty="0"/>
              <a:t>或</a:t>
            </a:r>
            <a:r>
              <a:rPr lang="en-US" altLang="zh-CN" sz="2000" b="1" dirty="0"/>
              <a:t>SFR</a:t>
            </a:r>
            <a:r>
              <a:rPr lang="zh-CN" altLang="en-US" sz="2000" b="1" dirty="0"/>
              <a:t>的直接寻址位地址。</a:t>
            </a:r>
          </a:p>
          <a:p>
            <a:pPr eaLnBrk="1" hangingPunct="1">
              <a:lnSpc>
                <a:spcPts val="3000"/>
              </a:lnSpc>
              <a:buFont typeface="Wingdings" panose="05000000000000000000" pitchFamily="2" charset="2"/>
              <a:buChar char="u"/>
            </a:pPr>
            <a:r>
              <a:rPr lang="en-US" altLang="zh-CN" sz="2000" b="1" dirty="0">
                <a:solidFill>
                  <a:srgbClr val="3333FF"/>
                </a:solidFill>
              </a:rPr>
              <a:t>@</a:t>
            </a:r>
            <a:r>
              <a:rPr lang="zh-CN" altLang="en-US" sz="2000" b="1" dirty="0">
                <a:solidFill>
                  <a:srgbClr val="3333FF"/>
                </a:solidFill>
              </a:rPr>
              <a:t>：   </a:t>
            </a:r>
            <a:r>
              <a:rPr lang="zh-CN" altLang="en-US" sz="2000" b="1" dirty="0"/>
              <a:t>间接寄存器的符号。</a:t>
            </a:r>
          </a:p>
          <a:p>
            <a:pPr eaLnBrk="1" hangingPunct="1">
              <a:lnSpc>
                <a:spcPts val="3000"/>
              </a:lnSpc>
              <a:buFont typeface="Wingdings" panose="05000000000000000000" pitchFamily="2" charset="2"/>
              <a:buChar char="u"/>
            </a:pPr>
            <a:r>
              <a:rPr lang="en-US" altLang="zh-CN" sz="2000" b="1" dirty="0">
                <a:solidFill>
                  <a:srgbClr val="3333FF"/>
                </a:solidFill>
              </a:rPr>
              <a:t>/</a:t>
            </a:r>
            <a:r>
              <a:rPr lang="zh-CN" altLang="en-US" sz="2000" b="1" dirty="0">
                <a:solidFill>
                  <a:srgbClr val="3333FF"/>
                </a:solidFill>
              </a:rPr>
              <a:t>：</a:t>
            </a:r>
            <a:r>
              <a:rPr lang="zh-CN" altLang="en-US" sz="2000" b="1" dirty="0"/>
              <a:t>位操作指令中对该位先取反再参与操作，不影响原值</a:t>
            </a:r>
          </a:p>
          <a:p>
            <a:pPr eaLnBrk="1" hangingPunct="1">
              <a:lnSpc>
                <a:spcPts val="3000"/>
              </a:lnSpc>
              <a:buFont typeface="Wingdings" panose="05000000000000000000" pitchFamily="2" charset="2"/>
              <a:buChar char="u"/>
            </a:pPr>
            <a:r>
              <a:rPr lang="en-US" altLang="zh-CN" sz="2000" b="1" dirty="0">
                <a:solidFill>
                  <a:srgbClr val="FF0000"/>
                </a:solidFill>
              </a:rPr>
              <a:t>(</a:t>
            </a:r>
            <a:r>
              <a:rPr lang="en-US" altLang="zh-CN" sz="2000" b="1" dirty="0">
                <a:solidFill>
                  <a:srgbClr val="3333FF"/>
                </a:solidFill>
              </a:rPr>
              <a:t>×</a:t>
            </a:r>
            <a:r>
              <a:rPr lang="en-US" altLang="zh-CN" sz="2000" b="1" dirty="0">
                <a:solidFill>
                  <a:srgbClr val="FF0000"/>
                </a:solidFill>
              </a:rPr>
              <a:t>)</a:t>
            </a:r>
            <a:r>
              <a:rPr lang="zh-CN" altLang="en-US" sz="2000" b="1" dirty="0"/>
              <a:t>：   </a:t>
            </a:r>
            <a:r>
              <a:rPr lang="en-US" altLang="zh-CN" sz="2000" b="1" dirty="0"/>
              <a:t>×</a:t>
            </a:r>
            <a:r>
              <a:rPr lang="zh-CN" altLang="en-US" sz="2000" b="1" dirty="0"/>
              <a:t>中的内容，</a:t>
            </a:r>
            <a:r>
              <a:rPr lang="zh-CN" altLang="en-US" sz="2000" b="1" dirty="0">
                <a:solidFill>
                  <a:srgbClr val="FF0000"/>
                </a:solidFill>
              </a:rPr>
              <a:t>例</a:t>
            </a:r>
            <a:r>
              <a:rPr lang="zh-CN" altLang="en-US" sz="2000" b="1" dirty="0">
                <a:solidFill>
                  <a:srgbClr val="FF0000"/>
                </a:solidFill>
                <a:sym typeface="Wingdings" panose="05000000000000000000" pitchFamily="2" charset="2"/>
              </a:rPr>
              <a:t>：（</a:t>
            </a:r>
            <a:r>
              <a:rPr lang="en-US" altLang="zh-CN" sz="2000" b="1" dirty="0">
                <a:solidFill>
                  <a:srgbClr val="FF0000"/>
                </a:solidFill>
                <a:sym typeface="Wingdings" panose="05000000000000000000" pitchFamily="2" charset="2"/>
              </a:rPr>
              <a:t>R0</a:t>
            </a:r>
            <a:r>
              <a:rPr lang="zh-CN" altLang="en-US" sz="2000" b="1" dirty="0">
                <a:solidFill>
                  <a:srgbClr val="FF0000"/>
                </a:solidFill>
                <a:sym typeface="Wingdings" panose="05000000000000000000" pitchFamily="2" charset="2"/>
              </a:rPr>
              <a:t>）表示寄存器</a:t>
            </a:r>
            <a:r>
              <a:rPr lang="en-US" altLang="zh-CN" sz="2000" b="1" dirty="0">
                <a:solidFill>
                  <a:srgbClr val="FF0000"/>
                </a:solidFill>
                <a:sym typeface="Wingdings" panose="05000000000000000000" pitchFamily="2" charset="2"/>
              </a:rPr>
              <a:t>R0</a:t>
            </a:r>
            <a:r>
              <a:rPr lang="zh-CN" altLang="en-US" sz="2000" b="1" dirty="0">
                <a:solidFill>
                  <a:srgbClr val="FF0000"/>
                </a:solidFill>
                <a:sym typeface="Wingdings" panose="05000000000000000000" pitchFamily="2" charset="2"/>
              </a:rPr>
              <a:t>中的内容</a:t>
            </a:r>
            <a:endParaRPr lang="zh-CN" altLang="en-US" sz="2000" b="1" dirty="0">
              <a:solidFill>
                <a:srgbClr val="FF0000"/>
              </a:solidFill>
            </a:endParaRPr>
          </a:p>
          <a:p>
            <a:pPr eaLnBrk="1" hangingPunct="1">
              <a:lnSpc>
                <a:spcPts val="3000"/>
              </a:lnSpc>
              <a:buFont typeface="Wingdings" panose="05000000000000000000" pitchFamily="2" charset="2"/>
              <a:buChar char="u"/>
            </a:pPr>
            <a:r>
              <a:rPr lang="en-US" altLang="zh-CN" sz="2000" b="1" dirty="0"/>
              <a:t>((×))</a:t>
            </a:r>
            <a:r>
              <a:rPr lang="zh-CN" altLang="en-US" sz="2000" b="1" dirty="0"/>
              <a:t>：</a:t>
            </a:r>
            <a:r>
              <a:rPr lang="en-US" altLang="zh-CN" sz="2000" b="1" dirty="0"/>
              <a:t>×</a:t>
            </a:r>
            <a:r>
              <a:rPr lang="zh-CN" altLang="en-US" sz="2000" b="1" dirty="0"/>
              <a:t>指出的地址单元中的内容。</a:t>
            </a:r>
            <a:r>
              <a:rPr lang="zh-CN" altLang="en-US" sz="2000" b="1" dirty="0">
                <a:solidFill>
                  <a:srgbClr val="FF0000"/>
                </a:solidFill>
              </a:rPr>
              <a:t>例</a:t>
            </a:r>
            <a:r>
              <a:rPr lang="zh-CN" altLang="en-US" sz="2000" b="1" dirty="0">
                <a:solidFill>
                  <a:srgbClr val="FF0000"/>
                </a:solidFill>
                <a:sym typeface="Wingdings" panose="05000000000000000000" pitchFamily="2" charset="2"/>
              </a:rPr>
              <a:t>：</a:t>
            </a:r>
            <a:r>
              <a:rPr lang="en-US" altLang="zh-CN" sz="2000" b="1" dirty="0">
                <a:solidFill>
                  <a:srgbClr val="3333FF"/>
                </a:solidFill>
                <a:sym typeface="Wingdings" panose="05000000000000000000" pitchFamily="2" charset="2"/>
              </a:rPr>
              <a:t>(</a:t>
            </a:r>
            <a:r>
              <a:rPr lang="zh-CN" altLang="en-US" sz="2000" b="1" dirty="0">
                <a:solidFill>
                  <a:srgbClr val="FF0000"/>
                </a:solidFill>
                <a:sym typeface="Wingdings" panose="05000000000000000000" pitchFamily="2" charset="2"/>
              </a:rPr>
              <a:t>（</a:t>
            </a:r>
            <a:r>
              <a:rPr lang="en-US" altLang="zh-CN" sz="2000" b="1" dirty="0">
                <a:sym typeface="Wingdings" panose="05000000000000000000" pitchFamily="2" charset="2"/>
              </a:rPr>
              <a:t>R0</a:t>
            </a:r>
            <a:r>
              <a:rPr lang="zh-CN" altLang="en-US" sz="2000" b="1" dirty="0">
                <a:solidFill>
                  <a:srgbClr val="FF0000"/>
                </a:solidFill>
                <a:sym typeface="Wingdings" panose="05000000000000000000" pitchFamily="2" charset="2"/>
              </a:rPr>
              <a:t>）</a:t>
            </a:r>
            <a:r>
              <a:rPr lang="en-US" altLang="zh-CN" sz="2000" b="1" dirty="0">
                <a:solidFill>
                  <a:srgbClr val="3333FF"/>
                </a:solidFill>
                <a:sym typeface="Wingdings" panose="05000000000000000000" pitchFamily="2" charset="2"/>
              </a:rPr>
              <a:t>)</a:t>
            </a:r>
            <a:r>
              <a:rPr lang="zh-CN" altLang="en-US" sz="2000" b="1" dirty="0">
                <a:solidFill>
                  <a:srgbClr val="FF0000"/>
                </a:solidFill>
                <a:sym typeface="Wingdings" panose="05000000000000000000" pitchFamily="2" charset="2"/>
              </a:rPr>
              <a:t>表示以寄存器</a:t>
            </a:r>
            <a:r>
              <a:rPr lang="en-US" altLang="zh-CN" sz="2000" b="1" dirty="0">
                <a:solidFill>
                  <a:srgbClr val="FF0000"/>
                </a:solidFill>
                <a:sym typeface="Wingdings" panose="05000000000000000000" pitchFamily="2" charset="2"/>
              </a:rPr>
              <a:t>R0</a:t>
            </a:r>
            <a:r>
              <a:rPr lang="zh-CN" altLang="en-US" sz="2000" b="1" dirty="0">
                <a:solidFill>
                  <a:srgbClr val="FF0000"/>
                </a:solidFill>
                <a:sym typeface="Wingdings" panose="05000000000000000000" pitchFamily="2" charset="2"/>
              </a:rPr>
              <a:t>中的内容作为地址，对应的存储单元中的内容，才是真正的操作对象。</a:t>
            </a:r>
            <a:endParaRPr lang="zh-CN" altLang="en-US" sz="2000" b="1" dirty="0"/>
          </a:p>
          <a:p>
            <a:pPr eaLnBrk="1" hangingPunct="1">
              <a:lnSpc>
                <a:spcPts val="3000"/>
              </a:lnSpc>
              <a:buFont typeface="Wingdings" panose="05000000000000000000" pitchFamily="2" charset="2"/>
              <a:buChar char="u"/>
            </a:pPr>
            <a:r>
              <a:rPr lang="zh-CN" altLang="en-US" sz="2000" b="1" dirty="0"/>
              <a:t>  →：    指令操作流程方向。</a:t>
            </a:r>
          </a:p>
        </p:txBody>
      </p:sp>
      <p:pic>
        <p:nvPicPr>
          <p:cNvPr id="6" name="Picture 3">
            <a:extLst>
              <a:ext uri="{FF2B5EF4-FFF2-40B4-BE49-F238E27FC236}">
                <a16:creationId xmlns:a16="http://schemas.microsoft.com/office/drawing/2014/main" id="{01CA2C5F-13EF-4BB5-B2FC-9F892282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9B95FB1B-5102-4CCD-8B60-F0110D412FBD}"/>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pic>
        <p:nvPicPr>
          <p:cNvPr id="8" name="Picture 2" descr="c:\documents and settings\ibm\application data\360se6\User Data\temp\01300000323145123029807175635_s.jpg">
            <a:extLst>
              <a:ext uri="{FF2B5EF4-FFF2-40B4-BE49-F238E27FC236}">
                <a16:creationId xmlns:a16="http://schemas.microsoft.com/office/drawing/2014/main" id="{1B9ACAF1-A62A-48E9-8E6A-5B936B34A3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xfrm>
            <a:off x="0" y="6381750"/>
            <a:ext cx="1981200" cy="476250"/>
          </a:xfrm>
          <a:noFill/>
        </p:spPr>
        <p:txBody>
          <a:bodyPr/>
          <a:lstStyle/>
          <a:p>
            <a:fld id="{8C384D8B-3628-4706-BC59-757E0D69E76A}" type="datetime10">
              <a:rPr lang="zh-CN" altLang="en-US" smtClean="0">
                <a:ea typeface="宋体" charset="-122"/>
              </a:rPr>
              <a:pPr/>
              <a:t>10:24</a:t>
            </a:fld>
            <a:endParaRPr lang="en-US" altLang="zh-CN" dirty="0">
              <a:ea typeface="宋体" charset="-122"/>
            </a:endParaRPr>
          </a:p>
        </p:txBody>
      </p:sp>
      <p:sp>
        <p:nvSpPr>
          <p:cNvPr id="24579" name="灯片编号占位符 5"/>
          <p:cNvSpPr>
            <a:spLocks noGrp="1"/>
          </p:cNvSpPr>
          <p:nvPr>
            <p:ph type="sldNum" sz="quarter" idx="12"/>
          </p:nvPr>
        </p:nvSpPr>
        <p:spPr>
          <a:xfrm>
            <a:off x="7162800" y="6346932"/>
            <a:ext cx="1981200" cy="476250"/>
          </a:xfrm>
          <a:noFill/>
        </p:spPr>
        <p:txBody>
          <a:bodyPr/>
          <a:lstStyle/>
          <a:p>
            <a:fld id="{17A078ED-8166-4C7F-A60C-EF22CB0D6934}" type="slidenum">
              <a:rPr lang="en-US" altLang="zh-CN" smtClean="0">
                <a:ea typeface="宋体" charset="-122"/>
              </a:rPr>
              <a:pPr/>
              <a:t>31</a:t>
            </a:fld>
            <a:endParaRPr lang="en-US" altLang="zh-CN" dirty="0">
              <a:ea typeface="宋体" charset="-122"/>
            </a:endParaRPr>
          </a:p>
        </p:txBody>
      </p:sp>
      <p:sp>
        <p:nvSpPr>
          <p:cNvPr id="24581" name="Rectangle 3"/>
          <p:cNvSpPr>
            <a:spLocks noGrp="1" noChangeArrowheads="1"/>
          </p:cNvSpPr>
          <p:nvPr>
            <p:ph type="body" idx="1"/>
          </p:nvPr>
        </p:nvSpPr>
        <p:spPr>
          <a:xfrm>
            <a:off x="1676359" y="1484344"/>
            <a:ext cx="6477041" cy="3670633"/>
          </a:xfrm>
        </p:spPr>
        <p:txBody>
          <a:bodyPr/>
          <a:lstStyle/>
          <a:p>
            <a:pPr marL="0" indent="0" eaLnBrk="1" hangingPunct="1">
              <a:buNone/>
            </a:pPr>
            <a:r>
              <a:rPr lang="en-US" altLang="zh-CN" sz="2800" b="1" dirty="0">
                <a:solidFill>
                  <a:srgbClr val="FF0000"/>
                </a:solidFill>
              </a:rPr>
              <a:t>1</a:t>
            </a:r>
            <a:r>
              <a:rPr lang="zh-CN" altLang="en-US" sz="2800" b="1" dirty="0">
                <a:solidFill>
                  <a:srgbClr val="FF0000"/>
                </a:solidFill>
              </a:rPr>
              <a:t>、寄存器寻址     </a:t>
            </a:r>
            <a:r>
              <a:rPr lang="en-US" altLang="zh-CN" sz="2800" b="1" dirty="0">
                <a:solidFill>
                  <a:srgbClr val="3333FF"/>
                </a:solidFill>
              </a:rPr>
              <a:t>Rn</a:t>
            </a:r>
            <a:endParaRPr lang="zh-CN" altLang="en-US" sz="2800" b="1" dirty="0">
              <a:solidFill>
                <a:srgbClr val="3333FF"/>
              </a:solidFill>
            </a:endParaRPr>
          </a:p>
          <a:p>
            <a:pPr marL="0" indent="0" eaLnBrk="1" hangingPunct="1">
              <a:buNone/>
            </a:pPr>
            <a:r>
              <a:rPr lang="en-US" altLang="zh-CN" sz="2800" b="1" dirty="0">
                <a:solidFill>
                  <a:srgbClr val="FF0000"/>
                </a:solidFill>
              </a:rPr>
              <a:t>2</a:t>
            </a:r>
            <a:r>
              <a:rPr lang="zh-CN" altLang="en-US" sz="2800" b="1" dirty="0">
                <a:solidFill>
                  <a:srgbClr val="FF0000"/>
                </a:solidFill>
              </a:rPr>
              <a:t>、直接寻址        </a:t>
            </a:r>
            <a:r>
              <a:rPr lang="en-US" altLang="zh-CN" sz="2800" b="1" dirty="0">
                <a:solidFill>
                  <a:srgbClr val="3333FF"/>
                </a:solidFill>
              </a:rPr>
              <a:t>direct</a:t>
            </a:r>
            <a:endParaRPr lang="zh-CN" altLang="en-US" sz="2800" b="1" dirty="0">
              <a:solidFill>
                <a:srgbClr val="3333FF"/>
              </a:solidFill>
            </a:endParaRPr>
          </a:p>
          <a:p>
            <a:pPr marL="0" indent="0" eaLnBrk="1" hangingPunct="1">
              <a:buNone/>
            </a:pPr>
            <a:r>
              <a:rPr lang="en-US" altLang="zh-CN" sz="2800" b="1" dirty="0">
                <a:solidFill>
                  <a:srgbClr val="FF0000"/>
                </a:solidFill>
              </a:rPr>
              <a:t>3</a:t>
            </a:r>
            <a:r>
              <a:rPr lang="zh-CN" altLang="en-US" sz="2800" b="1" dirty="0">
                <a:solidFill>
                  <a:srgbClr val="FF0000"/>
                </a:solidFill>
              </a:rPr>
              <a:t>、立即数寻址     </a:t>
            </a:r>
            <a:r>
              <a:rPr lang="en-US" altLang="zh-CN" sz="2800" b="1" dirty="0">
                <a:solidFill>
                  <a:srgbClr val="3333FF"/>
                </a:solidFill>
              </a:rPr>
              <a:t>#data</a:t>
            </a:r>
            <a:endParaRPr lang="zh-CN" altLang="en-US" sz="2800" b="1" dirty="0">
              <a:solidFill>
                <a:srgbClr val="3333FF"/>
              </a:solidFill>
            </a:endParaRPr>
          </a:p>
          <a:p>
            <a:pPr marL="0" indent="0" eaLnBrk="1" hangingPunct="1">
              <a:buNone/>
            </a:pPr>
            <a:r>
              <a:rPr lang="en-US" altLang="zh-CN" sz="2800" b="1" dirty="0">
                <a:solidFill>
                  <a:srgbClr val="FF0000"/>
                </a:solidFill>
              </a:rPr>
              <a:t>4</a:t>
            </a:r>
            <a:r>
              <a:rPr lang="zh-CN" altLang="en-US" sz="2800" b="1" dirty="0">
                <a:solidFill>
                  <a:srgbClr val="FF0000"/>
                </a:solidFill>
              </a:rPr>
              <a:t>、寄存器间接寻址 </a:t>
            </a:r>
            <a:r>
              <a:rPr lang="en-US" altLang="zh-CN" sz="2800" b="1" dirty="0">
                <a:solidFill>
                  <a:srgbClr val="3333FF"/>
                </a:solidFill>
              </a:rPr>
              <a:t>@R</a:t>
            </a:r>
            <a:r>
              <a:rPr lang="en-US" altLang="zh-CN" sz="2000" b="1" dirty="0">
                <a:solidFill>
                  <a:srgbClr val="3333FF"/>
                </a:solidFill>
              </a:rPr>
              <a:t>i</a:t>
            </a:r>
            <a:r>
              <a:rPr lang="zh-CN" altLang="en-US" sz="2800" b="1" dirty="0">
                <a:solidFill>
                  <a:srgbClr val="3333FF"/>
                </a:solidFill>
              </a:rPr>
              <a:t> （</a:t>
            </a:r>
            <a:r>
              <a:rPr lang="en-US" altLang="zh-CN" sz="2800" b="1" dirty="0" err="1">
                <a:solidFill>
                  <a:srgbClr val="3333FF"/>
                </a:solidFill>
              </a:rPr>
              <a:t>i</a:t>
            </a:r>
            <a:r>
              <a:rPr lang="en-US" altLang="zh-CN" sz="2800" b="1" dirty="0">
                <a:solidFill>
                  <a:srgbClr val="3333FF"/>
                </a:solidFill>
              </a:rPr>
              <a:t>= 0</a:t>
            </a:r>
            <a:r>
              <a:rPr lang="zh-CN" altLang="en-US" sz="2800" b="1" dirty="0">
                <a:solidFill>
                  <a:srgbClr val="3333FF"/>
                </a:solidFill>
              </a:rPr>
              <a:t>或</a:t>
            </a:r>
            <a:r>
              <a:rPr lang="en-US" altLang="zh-CN" sz="2800" b="1" dirty="0">
                <a:solidFill>
                  <a:srgbClr val="3333FF"/>
                </a:solidFill>
              </a:rPr>
              <a:t>1</a:t>
            </a:r>
            <a:r>
              <a:rPr lang="zh-CN" altLang="en-US" sz="2800" b="1" dirty="0">
                <a:solidFill>
                  <a:srgbClr val="3333FF"/>
                </a:solidFill>
              </a:rPr>
              <a:t>）</a:t>
            </a:r>
          </a:p>
          <a:p>
            <a:pPr marL="0" indent="0" eaLnBrk="1" hangingPunct="1">
              <a:buNone/>
            </a:pPr>
            <a:r>
              <a:rPr lang="en-US" altLang="zh-CN" sz="2800" b="1" dirty="0">
                <a:solidFill>
                  <a:srgbClr val="FF0000"/>
                </a:solidFill>
              </a:rPr>
              <a:t>5</a:t>
            </a:r>
            <a:r>
              <a:rPr lang="zh-CN" altLang="en-US" sz="2800" b="1" dirty="0">
                <a:solidFill>
                  <a:srgbClr val="FF0000"/>
                </a:solidFill>
              </a:rPr>
              <a:t>、变址寻址     </a:t>
            </a:r>
            <a:r>
              <a:rPr lang="en-US" altLang="zh-CN" sz="2800" b="1" dirty="0">
                <a:solidFill>
                  <a:srgbClr val="3333FF"/>
                </a:solidFill>
              </a:rPr>
              <a:t>@A+DPTR,@A+PC</a:t>
            </a:r>
            <a:endParaRPr lang="zh-CN" altLang="en-US" sz="2800" b="1" dirty="0">
              <a:solidFill>
                <a:srgbClr val="3333FF"/>
              </a:solidFill>
            </a:endParaRPr>
          </a:p>
          <a:p>
            <a:pPr marL="0" indent="0" eaLnBrk="1" hangingPunct="1">
              <a:buNone/>
            </a:pPr>
            <a:r>
              <a:rPr lang="en-US" altLang="zh-CN" sz="2800" b="1" dirty="0">
                <a:solidFill>
                  <a:srgbClr val="FF0000"/>
                </a:solidFill>
              </a:rPr>
              <a:t>6</a:t>
            </a:r>
            <a:r>
              <a:rPr lang="zh-CN" altLang="en-US" sz="2800" b="1" dirty="0">
                <a:solidFill>
                  <a:srgbClr val="FF0000"/>
                </a:solidFill>
              </a:rPr>
              <a:t>、相对寻址      </a:t>
            </a:r>
            <a:r>
              <a:rPr lang="en-US" altLang="zh-CN" sz="2800" b="1" dirty="0" err="1">
                <a:solidFill>
                  <a:srgbClr val="3333FF"/>
                </a:solidFill>
              </a:rPr>
              <a:t>rel</a:t>
            </a:r>
            <a:endParaRPr lang="en-US" altLang="zh-CN" sz="2800" b="1" dirty="0">
              <a:solidFill>
                <a:srgbClr val="3333FF"/>
              </a:solidFill>
            </a:endParaRPr>
          </a:p>
          <a:p>
            <a:pPr marL="0" indent="0" eaLnBrk="1" hangingPunct="1">
              <a:buNone/>
            </a:pPr>
            <a:r>
              <a:rPr lang="en-US" altLang="zh-CN" sz="2800" b="1" dirty="0">
                <a:solidFill>
                  <a:srgbClr val="FF0000"/>
                </a:solidFill>
              </a:rPr>
              <a:t>7</a:t>
            </a:r>
            <a:r>
              <a:rPr lang="zh-CN" altLang="en-US" sz="2800" b="1" dirty="0">
                <a:solidFill>
                  <a:srgbClr val="FF0000"/>
                </a:solidFill>
              </a:rPr>
              <a:t>、位寻址         </a:t>
            </a:r>
            <a:r>
              <a:rPr lang="en-US" altLang="zh-CN" sz="2800" b="1" dirty="0">
                <a:solidFill>
                  <a:srgbClr val="3333FF"/>
                </a:solidFill>
              </a:rPr>
              <a:t>bit</a:t>
            </a:r>
            <a:endParaRPr lang="zh-CN" altLang="en-US" sz="2800" b="1" dirty="0">
              <a:solidFill>
                <a:srgbClr val="3333FF"/>
              </a:solidFill>
            </a:endParaRPr>
          </a:p>
        </p:txBody>
      </p:sp>
      <p:pic>
        <p:nvPicPr>
          <p:cNvPr id="5" name="Picture 2" descr="c:\documents and settings\ibm\application data\360se6\User Data\temp\01300000323145123029807175635_s.jpg">
            <a:extLst>
              <a:ext uri="{FF2B5EF4-FFF2-40B4-BE49-F238E27FC236}">
                <a16:creationId xmlns:a16="http://schemas.microsoft.com/office/drawing/2014/main" id="{668FA4F4-AD36-4486-A56C-6FFA9BDD33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32407EDE-00BC-4A82-B242-99A3DEA05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35E6267-4B69-44B7-88FB-724A04E60110}"/>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寻址方式</a:t>
            </a:r>
          </a:p>
        </p:txBody>
      </p:sp>
      <p:sp>
        <p:nvSpPr>
          <p:cNvPr id="8" name="矩形 7">
            <a:extLst>
              <a:ext uri="{FF2B5EF4-FFF2-40B4-BE49-F238E27FC236}">
                <a16:creationId xmlns:a16="http://schemas.microsoft.com/office/drawing/2014/main" id="{C229658C-F584-4733-95B8-E7FD0FCC1AD8}"/>
              </a:ext>
            </a:extLst>
          </p:cNvPr>
          <p:cNvSpPr/>
          <p:nvPr/>
        </p:nvSpPr>
        <p:spPr>
          <a:xfrm>
            <a:off x="67679" y="2714372"/>
            <a:ext cx="1335969" cy="1569660"/>
          </a:xfrm>
          <a:prstGeom prst="rect">
            <a:avLst/>
          </a:prstGeom>
        </p:spPr>
        <p:txBody>
          <a:bodyPr wrap="square">
            <a:spAutoFit/>
          </a:bodyPr>
          <a:lstStyle/>
          <a:p>
            <a:r>
              <a:rPr lang="en-US" altLang="zh-CN" sz="2400" b="1" dirty="0">
                <a:solidFill>
                  <a:srgbClr val="3333FF"/>
                </a:solidFill>
                <a:latin typeface="创艺简黑体" pitchFamily="2" charset="-122"/>
                <a:ea typeface="创艺简黑体" pitchFamily="2" charset="-122"/>
              </a:rPr>
              <a:t>89C51/S51</a:t>
            </a:r>
            <a:r>
              <a:rPr lang="zh-CN" altLang="en-US" sz="2400" b="1" dirty="0">
                <a:solidFill>
                  <a:srgbClr val="3333FF"/>
                </a:solidFill>
                <a:latin typeface="创艺简黑体" pitchFamily="2" charset="-122"/>
                <a:ea typeface="创艺简黑体" pitchFamily="2" charset="-122"/>
              </a:rPr>
              <a:t>的指令寻址方式</a:t>
            </a:r>
            <a:endParaRPr lang="zh-CN" altLang="en-US" sz="2400" dirty="0">
              <a:solidFill>
                <a:srgbClr val="3333FF"/>
              </a:solidFill>
            </a:endParaRPr>
          </a:p>
        </p:txBody>
      </p:sp>
      <p:sp>
        <p:nvSpPr>
          <p:cNvPr id="9" name="AutoShape 5">
            <a:extLst>
              <a:ext uri="{FF2B5EF4-FFF2-40B4-BE49-F238E27FC236}">
                <a16:creationId xmlns:a16="http://schemas.microsoft.com/office/drawing/2014/main" id="{087B64D1-551C-4A10-808E-881FB4DCC790}"/>
              </a:ext>
            </a:extLst>
          </p:cNvPr>
          <p:cNvSpPr/>
          <p:nvPr/>
        </p:nvSpPr>
        <p:spPr>
          <a:xfrm>
            <a:off x="1295635" y="1813676"/>
            <a:ext cx="216025" cy="3095947"/>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Tree>
    <p:extLst>
      <p:ext uri="{BB962C8B-B14F-4D97-AF65-F5344CB8AC3E}">
        <p14:creationId xmlns:p14="http://schemas.microsoft.com/office/powerpoint/2010/main" val="367613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 89C51/S51</a:t>
            </a:r>
            <a:r>
              <a:rPr lang="zh-CN" altLang="en-US" dirty="0">
                <a:solidFill>
                  <a:schemeClr val="bg1"/>
                </a:solidFill>
                <a:latin typeface="黑体" panose="02010609060101010101" pitchFamily="49" charset="-122"/>
                <a:ea typeface="黑体" panose="02010609060101010101" pitchFamily="49" charset="-122"/>
              </a:rPr>
              <a:t>单片机的指令系统</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—89C51/S51</a:t>
            </a:r>
            <a:r>
              <a:rPr lang="zh-CN" altLang="en-US" sz="3200" b="1" dirty="0">
                <a:latin typeface="黑体" pitchFamily="2" charset="-122"/>
                <a:ea typeface="黑体" pitchFamily="2" charset="-122"/>
                <a:cs typeface="+mj-cs"/>
              </a:rPr>
              <a:t>的指令系统</a:t>
            </a:r>
          </a:p>
        </p:txBody>
      </p:sp>
    </p:spTree>
  </p:cSld>
  <p:clrMapOvr>
    <a:masterClrMapping/>
  </p:clrMapOvr>
  <p:transition>
    <p:cut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xfrm>
            <a:off x="-20935" y="6381750"/>
            <a:ext cx="1981200" cy="476250"/>
          </a:xfrm>
          <a:noFill/>
        </p:spPr>
        <p:txBody>
          <a:bodyPr/>
          <a:lstStyle/>
          <a:p>
            <a:fld id="{22B8FB81-4D71-4A98-8FA5-D11CF119EB81}" type="datetime10">
              <a:rPr lang="zh-CN" altLang="en-US" smtClean="0">
                <a:ea typeface="宋体" charset="-122"/>
              </a:rPr>
              <a:pPr/>
              <a:t>10:24</a:t>
            </a:fld>
            <a:endParaRPr lang="en-US" altLang="zh-CN">
              <a:ea typeface="宋体" charset="-122"/>
            </a:endParaRPr>
          </a:p>
        </p:txBody>
      </p:sp>
      <p:sp>
        <p:nvSpPr>
          <p:cNvPr id="21510" name="Rectangle 4"/>
          <p:cNvSpPr>
            <a:spLocks noGrp="1" noChangeArrowheads="1"/>
          </p:cNvSpPr>
          <p:nvPr>
            <p:ph type="title"/>
          </p:nvPr>
        </p:nvSpPr>
        <p:spPr>
          <a:xfrm>
            <a:off x="635301" y="1546508"/>
            <a:ext cx="1721228" cy="470941"/>
          </a:xfrm>
          <a:noFill/>
          <a:ln w="9525">
            <a:noFill/>
            <a:miter lim="800000"/>
            <a:headEnd/>
            <a:tailEnd/>
          </a:ln>
        </p:spPr>
        <p:txBody>
          <a:bodyPr vert="horz" wrap="square" lIns="91440" tIns="45720" rIns="91440" bIns="45720" numCol="1" anchor="b" anchorCtr="0" compatLnSpc="1">
            <a:prstTxWarp prst="textNoShape">
              <a:avLst/>
            </a:prstTxWarp>
          </a:bodyPr>
          <a:lstStyle/>
          <a:p>
            <a:pPr eaLnBrk="1" hangingPunct="1"/>
            <a:r>
              <a:rPr lang="zh-CN" altLang="en-US" sz="2000" b="1" dirty="0">
                <a:solidFill>
                  <a:srgbClr val="FF0000"/>
                </a:solidFill>
              </a:rPr>
              <a:t>单字节指令</a:t>
            </a:r>
          </a:p>
        </p:txBody>
      </p:sp>
      <p:pic>
        <p:nvPicPr>
          <p:cNvPr id="8" name="Picture 2" descr="c:\documents and settings\ibm\application data\360se6\User Data\temp\01300000323145123029807175635_s.jpg">
            <a:extLst>
              <a:ext uri="{FF2B5EF4-FFF2-40B4-BE49-F238E27FC236}">
                <a16:creationId xmlns:a16="http://schemas.microsoft.com/office/drawing/2014/main" id="{7DB18070-8919-4769-8ECA-6717F0D964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33858851-1379-4E3E-9EE3-915942060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5">
            <a:extLst>
              <a:ext uri="{FF2B5EF4-FFF2-40B4-BE49-F238E27FC236}">
                <a16:creationId xmlns:a16="http://schemas.microsoft.com/office/drawing/2014/main" id="{159562C1-D55C-44D4-B402-86A3FBEFCAF8}"/>
              </a:ext>
            </a:extLst>
          </p:cNvPr>
          <p:cNvSpPr/>
          <p:nvPr/>
        </p:nvSpPr>
        <p:spPr>
          <a:xfrm>
            <a:off x="448509" y="1777973"/>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2" name="Rectangle 2">
            <a:extLst>
              <a:ext uri="{FF2B5EF4-FFF2-40B4-BE49-F238E27FC236}">
                <a16:creationId xmlns:a16="http://schemas.microsoft.com/office/drawing/2014/main" id="{720E840B-B4ED-4C9E-BD8E-A99FB4FD1CCB}"/>
              </a:ext>
            </a:extLst>
          </p:cNvPr>
          <p:cNvSpPr txBox="1">
            <a:spLocks noChangeArrowheads="1"/>
          </p:cNvSpPr>
          <p:nvPr/>
        </p:nvSpPr>
        <p:spPr bwMode="auto">
          <a:xfrm>
            <a:off x="31489" y="2963278"/>
            <a:ext cx="399267" cy="95754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按长度</a:t>
            </a:r>
          </a:p>
        </p:txBody>
      </p:sp>
      <p:sp>
        <p:nvSpPr>
          <p:cNvPr id="24" name="Rectangle 4">
            <a:extLst>
              <a:ext uri="{FF2B5EF4-FFF2-40B4-BE49-F238E27FC236}">
                <a16:creationId xmlns:a16="http://schemas.microsoft.com/office/drawing/2014/main" id="{3361EF06-CB35-4DF6-A52D-0DFE78C20859}"/>
              </a:ext>
            </a:extLst>
          </p:cNvPr>
          <p:cNvSpPr txBox="1">
            <a:spLocks noChangeArrowheads="1"/>
          </p:cNvSpPr>
          <p:nvPr/>
        </p:nvSpPr>
        <p:spPr bwMode="auto">
          <a:xfrm>
            <a:off x="658581" y="301053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双字节指令</a:t>
            </a:r>
          </a:p>
        </p:txBody>
      </p:sp>
      <p:sp>
        <p:nvSpPr>
          <p:cNvPr id="29" name="Rectangle 4">
            <a:extLst>
              <a:ext uri="{FF2B5EF4-FFF2-40B4-BE49-F238E27FC236}">
                <a16:creationId xmlns:a16="http://schemas.microsoft.com/office/drawing/2014/main" id="{890E97E7-0EEB-4F10-A810-F7DCC3DFE08A}"/>
              </a:ext>
            </a:extLst>
          </p:cNvPr>
          <p:cNvSpPr txBox="1">
            <a:spLocks noChangeArrowheads="1"/>
          </p:cNvSpPr>
          <p:nvPr/>
        </p:nvSpPr>
        <p:spPr bwMode="auto">
          <a:xfrm>
            <a:off x="712294" y="4494153"/>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三字节指令</a:t>
            </a:r>
          </a:p>
        </p:txBody>
      </p:sp>
      <p:sp>
        <p:nvSpPr>
          <p:cNvPr id="34" name="标题 1">
            <a:extLst>
              <a:ext uri="{FF2B5EF4-FFF2-40B4-BE49-F238E27FC236}">
                <a16:creationId xmlns:a16="http://schemas.microsoft.com/office/drawing/2014/main" id="{8590A33B-5D99-40F5-965B-657F864B26D7}"/>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指令分类</a:t>
            </a:r>
          </a:p>
        </p:txBody>
      </p:sp>
      <p:sp>
        <p:nvSpPr>
          <p:cNvPr id="35" name="Rectangle 4">
            <a:extLst>
              <a:ext uri="{FF2B5EF4-FFF2-40B4-BE49-F238E27FC236}">
                <a16:creationId xmlns:a16="http://schemas.microsoft.com/office/drawing/2014/main" id="{43DD571D-1078-408C-AEEA-1198D2ECF9B5}"/>
              </a:ext>
            </a:extLst>
          </p:cNvPr>
          <p:cNvSpPr txBox="1">
            <a:spLocks noChangeArrowheads="1"/>
          </p:cNvSpPr>
          <p:nvPr/>
        </p:nvSpPr>
        <p:spPr bwMode="auto">
          <a:xfrm>
            <a:off x="861817" y="1986802"/>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49</a:t>
            </a:r>
            <a:r>
              <a:rPr lang="zh-CN" altLang="en-US" sz="2400" b="1" kern="0" dirty="0">
                <a:solidFill>
                  <a:srgbClr val="3333FF"/>
                </a:solidFill>
              </a:rPr>
              <a:t>条</a:t>
            </a:r>
          </a:p>
        </p:txBody>
      </p:sp>
      <p:sp>
        <p:nvSpPr>
          <p:cNvPr id="36" name="Rectangle 4">
            <a:extLst>
              <a:ext uri="{FF2B5EF4-FFF2-40B4-BE49-F238E27FC236}">
                <a16:creationId xmlns:a16="http://schemas.microsoft.com/office/drawing/2014/main" id="{303B229A-069E-4BA7-86A8-8AA9387DB6A1}"/>
              </a:ext>
            </a:extLst>
          </p:cNvPr>
          <p:cNvSpPr txBox="1">
            <a:spLocks noChangeArrowheads="1"/>
          </p:cNvSpPr>
          <p:nvPr/>
        </p:nvSpPr>
        <p:spPr bwMode="auto">
          <a:xfrm>
            <a:off x="846015" y="344204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45</a:t>
            </a:r>
            <a:r>
              <a:rPr lang="zh-CN" altLang="en-US" sz="2400" b="1" kern="0" dirty="0">
                <a:solidFill>
                  <a:srgbClr val="3333FF"/>
                </a:solidFill>
              </a:rPr>
              <a:t>条</a:t>
            </a:r>
          </a:p>
        </p:txBody>
      </p:sp>
      <p:sp>
        <p:nvSpPr>
          <p:cNvPr id="37" name="Rectangle 4">
            <a:extLst>
              <a:ext uri="{FF2B5EF4-FFF2-40B4-BE49-F238E27FC236}">
                <a16:creationId xmlns:a16="http://schemas.microsoft.com/office/drawing/2014/main" id="{0A853263-2815-4A53-AD25-BC20FC210783}"/>
              </a:ext>
            </a:extLst>
          </p:cNvPr>
          <p:cNvSpPr txBox="1">
            <a:spLocks noChangeArrowheads="1"/>
          </p:cNvSpPr>
          <p:nvPr/>
        </p:nvSpPr>
        <p:spPr bwMode="auto">
          <a:xfrm>
            <a:off x="861817" y="488781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38" name="Rectangle 4">
            <a:extLst>
              <a:ext uri="{FF2B5EF4-FFF2-40B4-BE49-F238E27FC236}">
                <a16:creationId xmlns:a16="http://schemas.microsoft.com/office/drawing/2014/main" id="{F314D4C5-4111-4B5B-ACFD-B439C8C9A724}"/>
              </a:ext>
            </a:extLst>
          </p:cNvPr>
          <p:cNvSpPr txBox="1">
            <a:spLocks noChangeArrowheads="1"/>
          </p:cNvSpPr>
          <p:nvPr/>
        </p:nvSpPr>
        <p:spPr bwMode="auto">
          <a:xfrm>
            <a:off x="2957220" y="1585074"/>
            <a:ext cx="1721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单周期指令</a:t>
            </a:r>
          </a:p>
        </p:txBody>
      </p:sp>
      <p:sp>
        <p:nvSpPr>
          <p:cNvPr id="40" name="AutoShape 5">
            <a:extLst>
              <a:ext uri="{FF2B5EF4-FFF2-40B4-BE49-F238E27FC236}">
                <a16:creationId xmlns:a16="http://schemas.microsoft.com/office/drawing/2014/main" id="{D1391AE1-4A49-48D6-B327-E4B9D4AA8EA8}"/>
              </a:ext>
            </a:extLst>
          </p:cNvPr>
          <p:cNvSpPr/>
          <p:nvPr/>
        </p:nvSpPr>
        <p:spPr>
          <a:xfrm>
            <a:off x="2811600" y="1760931"/>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41" name="Rectangle 4">
            <a:extLst>
              <a:ext uri="{FF2B5EF4-FFF2-40B4-BE49-F238E27FC236}">
                <a16:creationId xmlns:a16="http://schemas.microsoft.com/office/drawing/2014/main" id="{958A4BE1-6E67-4511-BA75-B2CA4283D90C}"/>
              </a:ext>
            </a:extLst>
          </p:cNvPr>
          <p:cNvSpPr txBox="1">
            <a:spLocks noChangeArrowheads="1"/>
          </p:cNvSpPr>
          <p:nvPr/>
        </p:nvSpPr>
        <p:spPr bwMode="auto">
          <a:xfrm>
            <a:off x="2999866" y="296200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双周期指令</a:t>
            </a:r>
          </a:p>
        </p:txBody>
      </p:sp>
      <p:sp>
        <p:nvSpPr>
          <p:cNvPr id="42" name="Rectangle 4">
            <a:extLst>
              <a:ext uri="{FF2B5EF4-FFF2-40B4-BE49-F238E27FC236}">
                <a16:creationId xmlns:a16="http://schemas.microsoft.com/office/drawing/2014/main" id="{6D337A71-DB56-4DF3-A198-5403D4C27980}"/>
              </a:ext>
            </a:extLst>
          </p:cNvPr>
          <p:cNvSpPr txBox="1">
            <a:spLocks noChangeArrowheads="1"/>
          </p:cNvSpPr>
          <p:nvPr/>
        </p:nvSpPr>
        <p:spPr bwMode="auto">
          <a:xfrm>
            <a:off x="3074140" y="444054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四周期指令</a:t>
            </a:r>
          </a:p>
        </p:txBody>
      </p:sp>
      <p:sp>
        <p:nvSpPr>
          <p:cNvPr id="43" name="Rectangle 4">
            <a:extLst>
              <a:ext uri="{FF2B5EF4-FFF2-40B4-BE49-F238E27FC236}">
                <a16:creationId xmlns:a16="http://schemas.microsoft.com/office/drawing/2014/main" id="{0FA70D20-9C63-40F0-9F56-9BB83626811D}"/>
              </a:ext>
            </a:extLst>
          </p:cNvPr>
          <p:cNvSpPr txBox="1">
            <a:spLocks noChangeArrowheads="1"/>
          </p:cNvSpPr>
          <p:nvPr/>
        </p:nvSpPr>
        <p:spPr bwMode="auto">
          <a:xfrm>
            <a:off x="3181670" y="2019433"/>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64</a:t>
            </a:r>
            <a:r>
              <a:rPr lang="zh-CN" altLang="en-US" sz="2400" b="1" kern="0" dirty="0">
                <a:solidFill>
                  <a:srgbClr val="3333FF"/>
                </a:solidFill>
              </a:rPr>
              <a:t>条</a:t>
            </a:r>
          </a:p>
        </p:txBody>
      </p:sp>
      <p:sp>
        <p:nvSpPr>
          <p:cNvPr id="44" name="Rectangle 4">
            <a:extLst>
              <a:ext uri="{FF2B5EF4-FFF2-40B4-BE49-F238E27FC236}">
                <a16:creationId xmlns:a16="http://schemas.microsoft.com/office/drawing/2014/main" id="{FFAAF8CC-91C3-4E14-9B79-EB909AD03D06}"/>
              </a:ext>
            </a:extLst>
          </p:cNvPr>
          <p:cNvSpPr txBox="1">
            <a:spLocks noChangeArrowheads="1"/>
          </p:cNvSpPr>
          <p:nvPr/>
        </p:nvSpPr>
        <p:spPr bwMode="auto">
          <a:xfrm>
            <a:off x="3168030" y="339335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45</a:t>
            </a:r>
            <a:r>
              <a:rPr lang="zh-CN" altLang="en-US" sz="2400" b="1" kern="0" dirty="0">
                <a:solidFill>
                  <a:srgbClr val="3333FF"/>
                </a:solidFill>
              </a:rPr>
              <a:t>条</a:t>
            </a:r>
          </a:p>
        </p:txBody>
      </p:sp>
      <p:sp>
        <p:nvSpPr>
          <p:cNvPr id="45" name="Rectangle 4">
            <a:extLst>
              <a:ext uri="{FF2B5EF4-FFF2-40B4-BE49-F238E27FC236}">
                <a16:creationId xmlns:a16="http://schemas.microsoft.com/office/drawing/2014/main" id="{F98CF413-ABA1-42F2-9005-900DA7AD8F48}"/>
              </a:ext>
            </a:extLst>
          </p:cNvPr>
          <p:cNvSpPr txBox="1">
            <a:spLocks noChangeArrowheads="1"/>
          </p:cNvSpPr>
          <p:nvPr/>
        </p:nvSpPr>
        <p:spPr bwMode="auto">
          <a:xfrm>
            <a:off x="3181670" y="487189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48" name="Rectangle 2">
            <a:extLst>
              <a:ext uri="{FF2B5EF4-FFF2-40B4-BE49-F238E27FC236}">
                <a16:creationId xmlns:a16="http://schemas.microsoft.com/office/drawing/2014/main" id="{D8D15791-FAAF-4B6A-B9E8-2142E6420507}"/>
              </a:ext>
            </a:extLst>
          </p:cNvPr>
          <p:cNvSpPr txBox="1">
            <a:spLocks noChangeArrowheads="1"/>
          </p:cNvSpPr>
          <p:nvPr/>
        </p:nvSpPr>
        <p:spPr bwMode="auto">
          <a:xfrm>
            <a:off x="2385592" y="2736283"/>
            <a:ext cx="399267" cy="160677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按执行时间</a:t>
            </a:r>
          </a:p>
        </p:txBody>
      </p:sp>
      <p:sp>
        <p:nvSpPr>
          <p:cNvPr id="49" name="Rectangle 4">
            <a:extLst>
              <a:ext uri="{FF2B5EF4-FFF2-40B4-BE49-F238E27FC236}">
                <a16:creationId xmlns:a16="http://schemas.microsoft.com/office/drawing/2014/main" id="{EE59D210-41C7-4801-85EB-5C1FA2E75A79}"/>
              </a:ext>
            </a:extLst>
          </p:cNvPr>
          <p:cNvSpPr txBox="1">
            <a:spLocks noChangeArrowheads="1"/>
          </p:cNvSpPr>
          <p:nvPr/>
        </p:nvSpPr>
        <p:spPr bwMode="auto">
          <a:xfrm>
            <a:off x="5522939" y="1585073"/>
            <a:ext cx="226454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数据传送指令</a:t>
            </a:r>
          </a:p>
        </p:txBody>
      </p:sp>
      <p:sp>
        <p:nvSpPr>
          <p:cNvPr id="50" name="AutoShape 5">
            <a:extLst>
              <a:ext uri="{FF2B5EF4-FFF2-40B4-BE49-F238E27FC236}">
                <a16:creationId xmlns:a16="http://schemas.microsoft.com/office/drawing/2014/main" id="{5CDB02A6-AD51-4022-AF6D-19B2C4678FAF}"/>
              </a:ext>
            </a:extLst>
          </p:cNvPr>
          <p:cNvSpPr/>
          <p:nvPr/>
        </p:nvSpPr>
        <p:spPr>
          <a:xfrm>
            <a:off x="5174691" y="1760931"/>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1" name="Rectangle 4">
            <a:extLst>
              <a:ext uri="{FF2B5EF4-FFF2-40B4-BE49-F238E27FC236}">
                <a16:creationId xmlns:a16="http://schemas.microsoft.com/office/drawing/2014/main" id="{3E160E10-063A-449F-B95D-317E87A0A39C}"/>
              </a:ext>
            </a:extLst>
          </p:cNvPr>
          <p:cNvSpPr txBox="1">
            <a:spLocks noChangeArrowheads="1"/>
          </p:cNvSpPr>
          <p:nvPr/>
        </p:nvSpPr>
        <p:spPr bwMode="auto">
          <a:xfrm>
            <a:off x="7172607" y="1633842"/>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28</a:t>
            </a:r>
            <a:r>
              <a:rPr lang="zh-CN" altLang="en-US" sz="2400" b="1" kern="0" dirty="0">
                <a:solidFill>
                  <a:srgbClr val="3333FF"/>
                </a:solidFill>
              </a:rPr>
              <a:t>条</a:t>
            </a:r>
          </a:p>
        </p:txBody>
      </p:sp>
      <p:sp>
        <p:nvSpPr>
          <p:cNvPr id="52" name="Rectangle 4">
            <a:extLst>
              <a:ext uri="{FF2B5EF4-FFF2-40B4-BE49-F238E27FC236}">
                <a16:creationId xmlns:a16="http://schemas.microsoft.com/office/drawing/2014/main" id="{FEFEDE57-1612-401A-B546-2F0C08C93DD8}"/>
              </a:ext>
            </a:extLst>
          </p:cNvPr>
          <p:cNvSpPr txBox="1">
            <a:spLocks noChangeArrowheads="1"/>
          </p:cNvSpPr>
          <p:nvPr/>
        </p:nvSpPr>
        <p:spPr bwMode="auto">
          <a:xfrm>
            <a:off x="7211257" y="2372211"/>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24</a:t>
            </a:r>
            <a:r>
              <a:rPr lang="zh-CN" altLang="en-US" sz="2400" b="1" kern="0" dirty="0">
                <a:solidFill>
                  <a:srgbClr val="3333FF"/>
                </a:solidFill>
              </a:rPr>
              <a:t>条</a:t>
            </a:r>
          </a:p>
        </p:txBody>
      </p:sp>
      <p:sp>
        <p:nvSpPr>
          <p:cNvPr id="54" name="Rectangle 2">
            <a:extLst>
              <a:ext uri="{FF2B5EF4-FFF2-40B4-BE49-F238E27FC236}">
                <a16:creationId xmlns:a16="http://schemas.microsoft.com/office/drawing/2014/main" id="{61F42870-003F-4015-807D-F6B4B76790ED}"/>
              </a:ext>
            </a:extLst>
          </p:cNvPr>
          <p:cNvSpPr txBox="1">
            <a:spLocks noChangeArrowheads="1"/>
          </p:cNvSpPr>
          <p:nvPr/>
        </p:nvSpPr>
        <p:spPr bwMode="auto">
          <a:xfrm>
            <a:off x="4725076" y="2980784"/>
            <a:ext cx="399267" cy="95094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按功能</a:t>
            </a:r>
          </a:p>
        </p:txBody>
      </p:sp>
      <p:sp>
        <p:nvSpPr>
          <p:cNvPr id="55" name="灯片编号占位符 5">
            <a:extLst>
              <a:ext uri="{FF2B5EF4-FFF2-40B4-BE49-F238E27FC236}">
                <a16:creationId xmlns:a16="http://schemas.microsoft.com/office/drawing/2014/main" id="{3B723012-2CCD-40D3-9EDB-9D6AAD5DE3BC}"/>
              </a:ext>
            </a:extLst>
          </p:cNvPr>
          <p:cNvSpPr>
            <a:spLocks noGrp="1"/>
          </p:cNvSpPr>
          <p:nvPr>
            <p:ph type="sldNum" sz="quarter" idx="12"/>
          </p:nvPr>
        </p:nvSpPr>
        <p:spPr>
          <a:xfrm>
            <a:off x="7181973" y="6379161"/>
            <a:ext cx="1981200" cy="476250"/>
          </a:xfrm>
          <a:noFill/>
        </p:spPr>
        <p:txBody>
          <a:bodyPr/>
          <a:lstStyle/>
          <a:p>
            <a:fld id="{361B6C43-5757-4AE2-A2F3-BAF3E776C444}" type="slidenum">
              <a:rPr lang="en-US" altLang="zh-CN" smtClean="0">
                <a:ea typeface="宋体" charset="-122"/>
              </a:rPr>
              <a:pPr/>
              <a:t>33</a:t>
            </a:fld>
            <a:endParaRPr lang="en-US" altLang="zh-CN" dirty="0">
              <a:ea typeface="宋体" charset="-122"/>
            </a:endParaRPr>
          </a:p>
        </p:txBody>
      </p:sp>
      <p:sp>
        <p:nvSpPr>
          <p:cNvPr id="57" name="Rectangle 4">
            <a:extLst>
              <a:ext uri="{FF2B5EF4-FFF2-40B4-BE49-F238E27FC236}">
                <a16:creationId xmlns:a16="http://schemas.microsoft.com/office/drawing/2014/main" id="{9BC22746-529B-431B-9DC7-003BC4FD054C}"/>
              </a:ext>
            </a:extLst>
          </p:cNvPr>
          <p:cNvSpPr txBox="1">
            <a:spLocks noChangeArrowheads="1"/>
          </p:cNvSpPr>
          <p:nvPr/>
        </p:nvSpPr>
        <p:spPr bwMode="auto">
          <a:xfrm>
            <a:off x="5460131" y="2372211"/>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算数运算指令</a:t>
            </a:r>
          </a:p>
        </p:txBody>
      </p:sp>
      <p:sp>
        <p:nvSpPr>
          <p:cNvPr id="58" name="Rectangle 4">
            <a:extLst>
              <a:ext uri="{FF2B5EF4-FFF2-40B4-BE49-F238E27FC236}">
                <a16:creationId xmlns:a16="http://schemas.microsoft.com/office/drawing/2014/main" id="{20BDFCC4-22D8-4F3B-B2DB-25C75BFBBBA2}"/>
              </a:ext>
            </a:extLst>
          </p:cNvPr>
          <p:cNvSpPr txBox="1">
            <a:spLocks noChangeArrowheads="1"/>
          </p:cNvSpPr>
          <p:nvPr/>
        </p:nvSpPr>
        <p:spPr bwMode="auto">
          <a:xfrm>
            <a:off x="5460131" y="3123763"/>
            <a:ext cx="1721842" cy="6649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逻辑运算及移位指令</a:t>
            </a:r>
          </a:p>
        </p:txBody>
      </p:sp>
      <p:sp>
        <p:nvSpPr>
          <p:cNvPr id="59" name="Rectangle 4">
            <a:extLst>
              <a:ext uri="{FF2B5EF4-FFF2-40B4-BE49-F238E27FC236}">
                <a16:creationId xmlns:a16="http://schemas.microsoft.com/office/drawing/2014/main" id="{F08D6408-6B9D-4893-9909-A903AD6DBC8A}"/>
              </a:ext>
            </a:extLst>
          </p:cNvPr>
          <p:cNvSpPr txBox="1">
            <a:spLocks noChangeArrowheads="1"/>
          </p:cNvSpPr>
          <p:nvPr/>
        </p:nvSpPr>
        <p:spPr bwMode="auto">
          <a:xfrm>
            <a:off x="7213362" y="320191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25</a:t>
            </a:r>
            <a:r>
              <a:rPr lang="zh-CN" altLang="en-US" sz="2400" b="1" kern="0" dirty="0">
                <a:solidFill>
                  <a:srgbClr val="3333FF"/>
                </a:solidFill>
              </a:rPr>
              <a:t>条</a:t>
            </a:r>
          </a:p>
        </p:txBody>
      </p:sp>
      <p:sp>
        <p:nvSpPr>
          <p:cNvPr id="60" name="Rectangle 4">
            <a:extLst>
              <a:ext uri="{FF2B5EF4-FFF2-40B4-BE49-F238E27FC236}">
                <a16:creationId xmlns:a16="http://schemas.microsoft.com/office/drawing/2014/main" id="{F1DA7F9C-4DDE-4211-80FE-969873885E50}"/>
              </a:ext>
            </a:extLst>
          </p:cNvPr>
          <p:cNvSpPr txBox="1">
            <a:spLocks noChangeArrowheads="1"/>
          </p:cNvSpPr>
          <p:nvPr/>
        </p:nvSpPr>
        <p:spPr bwMode="auto">
          <a:xfrm>
            <a:off x="5450765" y="4056489"/>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控制转移指令</a:t>
            </a:r>
          </a:p>
        </p:txBody>
      </p:sp>
      <p:sp>
        <p:nvSpPr>
          <p:cNvPr id="61" name="Rectangle 4">
            <a:extLst>
              <a:ext uri="{FF2B5EF4-FFF2-40B4-BE49-F238E27FC236}">
                <a16:creationId xmlns:a16="http://schemas.microsoft.com/office/drawing/2014/main" id="{75F0808B-C26B-4AA3-BC95-B581C4D7B20C}"/>
              </a:ext>
            </a:extLst>
          </p:cNvPr>
          <p:cNvSpPr txBox="1">
            <a:spLocks noChangeArrowheads="1"/>
          </p:cNvSpPr>
          <p:nvPr/>
        </p:nvSpPr>
        <p:spPr bwMode="auto">
          <a:xfrm>
            <a:off x="7211257" y="408932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62" name="Rectangle 4">
            <a:extLst>
              <a:ext uri="{FF2B5EF4-FFF2-40B4-BE49-F238E27FC236}">
                <a16:creationId xmlns:a16="http://schemas.microsoft.com/office/drawing/2014/main" id="{4001A608-B365-4BF8-943E-9912B210E9A7}"/>
              </a:ext>
            </a:extLst>
          </p:cNvPr>
          <p:cNvSpPr txBox="1">
            <a:spLocks noChangeArrowheads="1"/>
          </p:cNvSpPr>
          <p:nvPr/>
        </p:nvSpPr>
        <p:spPr bwMode="auto">
          <a:xfrm>
            <a:off x="5450765" y="4733487"/>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位操作指令</a:t>
            </a:r>
          </a:p>
        </p:txBody>
      </p:sp>
      <p:sp>
        <p:nvSpPr>
          <p:cNvPr id="63" name="Rectangle 4">
            <a:extLst>
              <a:ext uri="{FF2B5EF4-FFF2-40B4-BE49-F238E27FC236}">
                <a16:creationId xmlns:a16="http://schemas.microsoft.com/office/drawing/2014/main" id="{7D5DD1E8-4461-47EB-9586-D640832A27D0}"/>
              </a:ext>
            </a:extLst>
          </p:cNvPr>
          <p:cNvSpPr txBox="1">
            <a:spLocks noChangeArrowheads="1"/>
          </p:cNvSpPr>
          <p:nvPr/>
        </p:nvSpPr>
        <p:spPr bwMode="auto">
          <a:xfrm>
            <a:off x="7211257" y="474834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5" name="矩形 4">
            <a:extLst>
              <a:ext uri="{FF2B5EF4-FFF2-40B4-BE49-F238E27FC236}">
                <a16:creationId xmlns:a16="http://schemas.microsoft.com/office/drawing/2014/main" id="{2CE1E2BC-24BF-4410-B368-100B067320F2}"/>
              </a:ext>
            </a:extLst>
          </p:cNvPr>
          <p:cNvSpPr/>
          <p:nvPr/>
        </p:nvSpPr>
        <p:spPr>
          <a:xfrm>
            <a:off x="2740961" y="5441260"/>
            <a:ext cx="4214615" cy="773802"/>
          </a:xfrm>
          <a:prstGeom prst="rect">
            <a:avLst/>
          </a:prstGeom>
        </p:spPr>
        <p:txBody>
          <a:bodyPr wrap="none">
            <a:spAutoFit/>
          </a:bodyPr>
          <a:lstStyle/>
          <a:p>
            <a:pPr algn="just" eaLnBrk="0" hangingPunct="0">
              <a:lnSpc>
                <a:spcPct val="130000"/>
              </a:lnSpc>
              <a:buFontTx/>
              <a:buChar char="•"/>
            </a:pPr>
            <a:r>
              <a:rPr kumimoji="1" lang="en-US" altLang="zh-CN" b="1" dirty="0">
                <a:latin typeface="Times New Roman" pitchFamily="18" charset="0"/>
              </a:rPr>
              <a:t>89C51/S51</a:t>
            </a:r>
            <a:r>
              <a:rPr kumimoji="1" lang="zh-CN" altLang="en-US" b="1" dirty="0">
                <a:latin typeface="Times New Roman" pitchFamily="18" charset="0"/>
              </a:rPr>
              <a:t>共有</a:t>
            </a:r>
            <a:r>
              <a:rPr kumimoji="1" lang="en-US" altLang="zh-CN" b="1" dirty="0">
                <a:latin typeface="Times New Roman" pitchFamily="18" charset="0"/>
              </a:rPr>
              <a:t>111</a:t>
            </a:r>
            <a:r>
              <a:rPr kumimoji="1" lang="zh-CN" altLang="en-US" b="1" dirty="0">
                <a:latin typeface="Times New Roman" pitchFamily="18" charset="0"/>
              </a:rPr>
              <a:t>指令</a:t>
            </a:r>
            <a:endParaRPr kumimoji="1" lang="en-US" altLang="zh-CN" b="1" dirty="0">
              <a:latin typeface="Times New Roman" pitchFamily="18" charset="0"/>
            </a:endParaRPr>
          </a:p>
          <a:p>
            <a:pPr algn="just" eaLnBrk="0" hangingPunct="0">
              <a:lnSpc>
                <a:spcPct val="130000"/>
              </a:lnSpc>
              <a:buFontTx/>
              <a:buChar char="•"/>
            </a:pPr>
            <a:r>
              <a:rPr kumimoji="1" lang="zh-CN" altLang="en-US" b="1" dirty="0">
                <a:latin typeface="Times New Roman" pitchFamily="18" charset="0"/>
              </a:rPr>
              <a:t>使用汇编语言只要熟悉</a:t>
            </a:r>
            <a:r>
              <a:rPr kumimoji="1" lang="en-US" altLang="zh-CN" b="1" dirty="0">
                <a:solidFill>
                  <a:srgbClr val="3333FF"/>
                </a:solidFill>
                <a:latin typeface="Times New Roman" pitchFamily="18" charset="0"/>
              </a:rPr>
              <a:t>42</a:t>
            </a:r>
            <a:r>
              <a:rPr kumimoji="1" lang="zh-CN" altLang="en-US" b="1" dirty="0">
                <a:solidFill>
                  <a:srgbClr val="3333FF"/>
                </a:solidFill>
                <a:latin typeface="Times New Roman" pitchFamily="18" charset="0"/>
              </a:rPr>
              <a:t>种助记符</a:t>
            </a:r>
            <a:r>
              <a:rPr kumimoji="1" lang="zh-CN" altLang="en-US" b="1" dirty="0">
                <a:latin typeface="Times New Roman" pitchFamily="18" charset="0"/>
              </a:rPr>
              <a:t>即可</a:t>
            </a:r>
            <a:endParaRPr kumimoji="1" lang="en-US" altLang="zh-CN" b="1" dirty="0">
              <a:latin typeface="Times New Roman" pitchFamily="18" charset="0"/>
            </a:endParaRPr>
          </a:p>
        </p:txBody>
      </p:sp>
      <p:sp>
        <p:nvSpPr>
          <p:cNvPr id="64" name="Rectangle 2">
            <a:extLst>
              <a:ext uri="{FF2B5EF4-FFF2-40B4-BE49-F238E27FC236}">
                <a16:creationId xmlns:a16="http://schemas.microsoft.com/office/drawing/2014/main" id="{E132CD9B-87BC-4A60-B8F6-ADD21B86F09D}"/>
              </a:ext>
            </a:extLst>
          </p:cNvPr>
          <p:cNvSpPr txBox="1">
            <a:spLocks noChangeArrowheads="1"/>
          </p:cNvSpPr>
          <p:nvPr/>
        </p:nvSpPr>
        <p:spPr bwMode="auto">
          <a:xfrm>
            <a:off x="35495" y="729018"/>
            <a:ext cx="2350097" cy="641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3200" b="1" kern="0" dirty="0">
                <a:solidFill>
                  <a:srgbClr val="3333FF"/>
                </a:solidFill>
              </a:rPr>
              <a:t>指令分类</a:t>
            </a:r>
          </a:p>
        </p:txBody>
      </p:sp>
    </p:spTree>
  </p:cSld>
  <p:clrMapOvr>
    <a:masterClrMapping/>
  </p:clrMapOvr>
  <p:transition>
    <p:cut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3.3.1 </a:t>
            </a:r>
            <a:r>
              <a:rPr lang="zh-CN" altLang="en-US" dirty="0">
                <a:solidFill>
                  <a:schemeClr val="bg1"/>
                </a:solidFill>
                <a:latin typeface="黑体" panose="02010609060101010101" pitchFamily="49" charset="-122"/>
                <a:ea typeface="黑体" panose="02010609060101010101" pitchFamily="49" charset="-122"/>
              </a:rPr>
              <a:t>数据传送指令</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—89C51/S51</a:t>
            </a:r>
            <a:r>
              <a:rPr lang="zh-CN" altLang="en-US" sz="3200" b="1" dirty="0">
                <a:latin typeface="黑体" pitchFamily="2" charset="-122"/>
                <a:ea typeface="黑体" pitchFamily="2" charset="-122"/>
                <a:cs typeface="+mj-cs"/>
              </a:rPr>
              <a:t>的指令系统</a:t>
            </a:r>
          </a:p>
        </p:txBody>
      </p:sp>
    </p:spTree>
    <p:extLst>
      <p:ext uri="{BB962C8B-B14F-4D97-AF65-F5344CB8AC3E}">
        <p14:creationId xmlns:p14="http://schemas.microsoft.com/office/powerpoint/2010/main" val="994417831"/>
      </p:ext>
    </p:extLst>
  </p:cSld>
  <p:clrMapOvr>
    <a:masterClrMapping/>
  </p:clrMapOvr>
  <p:transition>
    <p:cut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14785"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7411" name="灯片编号占位符 5"/>
          <p:cNvSpPr>
            <a:spLocks noGrp="1"/>
          </p:cNvSpPr>
          <p:nvPr>
            <p:ph type="sldNum" sz="quarter" idx="12"/>
          </p:nvPr>
        </p:nvSpPr>
        <p:spPr>
          <a:xfrm>
            <a:off x="7162800" y="6391276"/>
            <a:ext cx="1981200" cy="476250"/>
          </a:xfrm>
          <a:noFill/>
        </p:spPr>
        <p:txBody>
          <a:bodyPr/>
          <a:lstStyle/>
          <a:p>
            <a:fld id="{361B6C43-5757-4AE2-A2F3-BAF3E776C444}" type="slidenum">
              <a:rPr lang="en-US" altLang="zh-CN" smtClean="0">
                <a:ea typeface="宋体" charset="-122"/>
              </a:rPr>
              <a:pPr/>
              <a:t>35</a:t>
            </a:fld>
            <a:endParaRPr lang="en-US" altLang="zh-CN" dirty="0">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2970B55A-BB2B-4F1F-BEED-264EBEDD49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713FBD6-A40A-4602-BE15-499376AE0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9917D297-4EBE-47DD-A0BF-CAF2296F6CB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5" name="Rectangle 3">
            <a:extLst>
              <a:ext uri="{FF2B5EF4-FFF2-40B4-BE49-F238E27FC236}">
                <a16:creationId xmlns:a16="http://schemas.microsoft.com/office/drawing/2014/main" id="{5082E5AF-4039-46DA-ADBE-2DF4A1F33F2E}"/>
              </a:ext>
            </a:extLst>
          </p:cNvPr>
          <p:cNvSpPr txBox="1">
            <a:spLocks noChangeArrowheads="1"/>
          </p:cNvSpPr>
          <p:nvPr/>
        </p:nvSpPr>
        <p:spPr bwMode="auto">
          <a:xfrm>
            <a:off x="1198751" y="1273002"/>
            <a:ext cx="504504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eaLnBrk="1" hangingPunct="1">
              <a:lnSpc>
                <a:spcPct val="140000"/>
              </a:lnSpc>
              <a:buFont typeface="Wingdings" pitchFamily="2" charset="2"/>
              <a:buNone/>
            </a:pPr>
            <a:r>
              <a:rPr lang="en-US" altLang="zh-CN" sz="2000" b="1" kern="0" dirty="0">
                <a:solidFill>
                  <a:srgbClr val="996633"/>
                </a:solidFill>
                <a:latin typeface="宋体" charset="-122"/>
              </a:rPr>
              <a:t>1.</a:t>
            </a:r>
            <a:r>
              <a:rPr lang="zh-CN" altLang="en-US" sz="2000" b="1" kern="0" dirty="0">
                <a:solidFill>
                  <a:srgbClr val="996633"/>
                </a:solidFill>
                <a:latin typeface="宋体" charset="-122"/>
              </a:rPr>
              <a:t>以累加器</a:t>
            </a:r>
            <a:r>
              <a:rPr lang="en-US" altLang="zh-CN" sz="2000" b="1" kern="0" dirty="0">
                <a:solidFill>
                  <a:srgbClr val="996633"/>
                </a:solidFill>
                <a:latin typeface="宋体" charset="-122"/>
              </a:rPr>
              <a:t>A</a:t>
            </a:r>
            <a:r>
              <a:rPr lang="zh-CN" altLang="en-US" sz="2000" b="1" kern="0" dirty="0">
                <a:solidFill>
                  <a:srgbClr val="996633"/>
                </a:solidFill>
                <a:latin typeface="宋体" charset="-122"/>
              </a:rPr>
              <a:t>为目的操作数的指令</a:t>
            </a:r>
            <a:r>
              <a:rPr lang="en-US" altLang="zh-CN" sz="2000" b="1" kern="0" dirty="0">
                <a:solidFill>
                  <a:srgbClr val="996633"/>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996633"/>
                </a:solidFill>
                <a:latin typeface="宋体" charset="-122"/>
              </a:rPr>
              <a:t>)</a:t>
            </a:r>
          </a:p>
          <a:p>
            <a:pPr algn="just" eaLnBrk="1" hangingPunct="1">
              <a:lnSpc>
                <a:spcPct val="140000"/>
              </a:lnSpc>
              <a:buFont typeface="Webdings" pitchFamily="18" charset="2"/>
              <a:buNone/>
            </a:pPr>
            <a:r>
              <a:rPr lang="en-US" altLang="zh-CN" sz="2000" b="1" kern="0" dirty="0">
                <a:solidFill>
                  <a:srgbClr val="CC3399"/>
                </a:solidFill>
                <a:latin typeface="宋体" charset="-122"/>
              </a:rPr>
              <a:t>2.</a:t>
            </a:r>
            <a:r>
              <a:rPr lang="zh-CN" altLang="en-US" sz="2000" b="1" kern="0" dirty="0">
                <a:solidFill>
                  <a:srgbClr val="CC3399"/>
                </a:solidFill>
                <a:latin typeface="宋体" charset="-122"/>
              </a:rPr>
              <a:t>以寄存器</a:t>
            </a:r>
            <a:r>
              <a:rPr lang="en-US" altLang="zh-CN" sz="2000" b="1" kern="0" dirty="0">
                <a:solidFill>
                  <a:srgbClr val="CC3399"/>
                </a:solidFill>
                <a:latin typeface="宋体" charset="-122"/>
              </a:rPr>
              <a:t>Rn</a:t>
            </a:r>
            <a:r>
              <a:rPr lang="zh-CN" altLang="en-US" sz="2000" b="1" kern="0" dirty="0">
                <a:solidFill>
                  <a:srgbClr val="CC3399"/>
                </a:solidFill>
                <a:latin typeface="宋体" charset="-122"/>
              </a:rPr>
              <a:t>为目的操作数的指令（</a:t>
            </a:r>
            <a:r>
              <a:rPr lang="en-US" altLang="zh-CN" sz="2000" b="1" kern="0" dirty="0">
                <a:solidFill>
                  <a:srgbClr val="3333FF"/>
                </a:solidFill>
                <a:latin typeface="宋体" charset="-122"/>
              </a:rPr>
              <a:t>3</a:t>
            </a:r>
            <a:r>
              <a:rPr lang="zh-CN" altLang="en-US" sz="2000" b="1" kern="0" dirty="0">
                <a:solidFill>
                  <a:srgbClr val="3333FF"/>
                </a:solidFill>
                <a:latin typeface="宋体" charset="-122"/>
              </a:rPr>
              <a:t>条</a:t>
            </a:r>
            <a:r>
              <a:rPr lang="zh-CN" altLang="en-US" sz="2000" b="1" kern="0" dirty="0">
                <a:solidFill>
                  <a:srgbClr val="CC3399"/>
                </a:solidFill>
                <a:latin typeface="宋体" charset="-122"/>
              </a:rPr>
              <a:t>）</a:t>
            </a:r>
          </a:p>
          <a:p>
            <a:pPr algn="just" eaLnBrk="1" hangingPunct="1">
              <a:lnSpc>
                <a:spcPct val="140000"/>
              </a:lnSpc>
              <a:buFont typeface="Webdings" pitchFamily="18" charset="2"/>
              <a:buNone/>
            </a:pPr>
            <a:r>
              <a:rPr lang="en-US" altLang="zh-CN" sz="2000" b="1" kern="0" dirty="0">
                <a:solidFill>
                  <a:srgbClr val="006600"/>
                </a:solidFill>
                <a:latin typeface="宋体" charset="-122"/>
              </a:rPr>
              <a:t>3.</a:t>
            </a:r>
            <a:r>
              <a:rPr lang="zh-CN" altLang="en-US" sz="2000" b="1" kern="0" dirty="0">
                <a:solidFill>
                  <a:srgbClr val="006600"/>
                </a:solidFill>
                <a:latin typeface="宋体" charset="-122"/>
              </a:rPr>
              <a:t>以直接地址为目的操作数的指令（</a:t>
            </a:r>
            <a:r>
              <a:rPr lang="en-US" altLang="zh-CN" sz="2000" b="1" kern="0" dirty="0">
                <a:solidFill>
                  <a:srgbClr val="3333FF"/>
                </a:solidFill>
                <a:latin typeface="宋体" charset="-122"/>
              </a:rPr>
              <a:t>5</a:t>
            </a:r>
            <a:r>
              <a:rPr lang="zh-CN" altLang="en-US" sz="2000" b="1" kern="0" dirty="0">
                <a:solidFill>
                  <a:srgbClr val="3333FF"/>
                </a:solidFill>
                <a:latin typeface="宋体" charset="-122"/>
              </a:rPr>
              <a:t>条</a:t>
            </a:r>
            <a:r>
              <a:rPr lang="zh-CN" altLang="en-US" sz="2000" b="1" kern="0" dirty="0">
                <a:solidFill>
                  <a:srgbClr val="006600"/>
                </a:solidFill>
                <a:latin typeface="宋体" charset="-122"/>
              </a:rPr>
              <a:t>）</a:t>
            </a:r>
          </a:p>
          <a:p>
            <a:pPr algn="just" eaLnBrk="1" hangingPunct="1">
              <a:lnSpc>
                <a:spcPct val="140000"/>
              </a:lnSpc>
              <a:buFont typeface="Webdings" pitchFamily="18" charset="2"/>
              <a:buNone/>
            </a:pPr>
            <a:r>
              <a:rPr lang="en-US" altLang="zh-CN" sz="2000" b="1" kern="0" dirty="0">
                <a:solidFill>
                  <a:srgbClr val="FF3300"/>
                </a:solidFill>
                <a:latin typeface="宋体" charset="-122"/>
              </a:rPr>
              <a:t>4.</a:t>
            </a:r>
            <a:r>
              <a:rPr lang="zh-CN" altLang="en-US" sz="2000" b="1" kern="0" dirty="0">
                <a:solidFill>
                  <a:srgbClr val="FF3300"/>
                </a:solidFill>
                <a:latin typeface="宋体" charset="-122"/>
              </a:rPr>
              <a:t>以间接地址为目的操作数的指令（</a:t>
            </a:r>
            <a:r>
              <a:rPr lang="en-US" altLang="zh-CN" sz="2000" b="1" kern="0" dirty="0">
                <a:solidFill>
                  <a:srgbClr val="3333FF"/>
                </a:solidFill>
                <a:latin typeface="宋体" charset="-122"/>
              </a:rPr>
              <a:t>3</a:t>
            </a:r>
            <a:r>
              <a:rPr lang="zh-CN" altLang="en-US" sz="2000" b="1" kern="0" dirty="0">
                <a:solidFill>
                  <a:srgbClr val="3333FF"/>
                </a:solidFill>
                <a:latin typeface="宋体" charset="-122"/>
              </a:rPr>
              <a:t>条</a:t>
            </a:r>
            <a:r>
              <a:rPr lang="zh-CN" altLang="en-US" sz="2000" b="1" kern="0" dirty="0">
                <a:solidFill>
                  <a:srgbClr val="FF3300"/>
                </a:solidFill>
                <a:latin typeface="宋体" charset="-122"/>
              </a:rPr>
              <a:t>）</a:t>
            </a:r>
          </a:p>
          <a:p>
            <a:pPr eaLnBrk="1" hangingPunct="1">
              <a:lnSpc>
                <a:spcPct val="140000"/>
              </a:lnSpc>
              <a:buFont typeface="Wingdings" pitchFamily="2" charset="2"/>
              <a:buNone/>
            </a:pPr>
            <a:r>
              <a:rPr lang="en-US" altLang="zh-CN" sz="2000" b="1" kern="0" dirty="0">
                <a:solidFill>
                  <a:srgbClr val="CC3399"/>
                </a:solidFill>
                <a:latin typeface="宋体" charset="-122"/>
              </a:rPr>
              <a:t>5.</a:t>
            </a:r>
            <a:r>
              <a:rPr lang="zh-CN" altLang="en-US" sz="2000" b="1" kern="0" dirty="0">
                <a:solidFill>
                  <a:srgbClr val="CC3399"/>
                </a:solidFill>
                <a:latin typeface="宋体" charset="-122"/>
              </a:rPr>
              <a:t>十六位数据传送指令</a:t>
            </a:r>
            <a:r>
              <a:rPr lang="en-US" altLang="zh-CN" sz="2000" b="1" kern="0" dirty="0">
                <a:solidFill>
                  <a:srgbClr val="CC3399"/>
                </a:solidFill>
                <a:latin typeface="宋体" charset="-122"/>
              </a:rPr>
              <a:t>(</a:t>
            </a:r>
            <a:r>
              <a:rPr lang="en-US" altLang="zh-CN" sz="2000" b="1" kern="0" dirty="0">
                <a:solidFill>
                  <a:srgbClr val="3333FF"/>
                </a:solidFill>
                <a:latin typeface="宋体" charset="-122"/>
              </a:rPr>
              <a:t>1</a:t>
            </a:r>
            <a:r>
              <a:rPr lang="zh-CN" altLang="en-US" sz="2000" b="1" kern="0" dirty="0">
                <a:solidFill>
                  <a:srgbClr val="3333FF"/>
                </a:solidFill>
                <a:latin typeface="宋体" charset="-122"/>
              </a:rPr>
              <a:t>条</a:t>
            </a:r>
            <a:r>
              <a:rPr lang="en-US" altLang="zh-CN" sz="2000" b="1" kern="0" dirty="0">
                <a:solidFill>
                  <a:srgbClr val="CC3399"/>
                </a:solidFill>
                <a:latin typeface="宋体" charset="-122"/>
              </a:rPr>
              <a:t>)</a:t>
            </a:r>
          </a:p>
          <a:p>
            <a:pPr eaLnBrk="1" hangingPunct="1">
              <a:lnSpc>
                <a:spcPct val="140000"/>
              </a:lnSpc>
              <a:buNone/>
            </a:pPr>
            <a:r>
              <a:rPr lang="en-US" altLang="zh-CN" sz="2000" b="1" kern="0" dirty="0">
                <a:solidFill>
                  <a:srgbClr val="FF0066"/>
                </a:solidFill>
                <a:latin typeface="宋体" charset="-122"/>
              </a:rPr>
              <a:t>6.</a:t>
            </a:r>
            <a:r>
              <a:rPr lang="zh-CN" altLang="en-US" sz="2000" b="1" kern="0" dirty="0">
                <a:solidFill>
                  <a:srgbClr val="FF0066"/>
                </a:solidFill>
                <a:latin typeface="宋体" charset="-122"/>
              </a:rPr>
              <a:t>查表指令（</a:t>
            </a:r>
            <a:r>
              <a:rPr lang="en-US" altLang="zh-CN" sz="2000" b="1" kern="0" dirty="0">
                <a:solidFill>
                  <a:srgbClr val="3333FF"/>
                </a:solidFill>
                <a:latin typeface="宋体" charset="-122"/>
              </a:rPr>
              <a:t>2</a:t>
            </a:r>
            <a:r>
              <a:rPr lang="zh-CN" altLang="en-US" sz="2000" b="1" kern="0" dirty="0">
                <a:solidFill>
                  <a:srgbClr val="3333FF"/>
                </a:solidFill>
                <a:latin typeface="宋体" charset="-122"/>
              </a:rPr>
              <a:t>条</a:t>
            </a:r>
            <a:r>
              <a:rPr lang="zh-CN" altLang="en-US" sz="2000" b="1" kern="0" dirty="0">
                <a:solidFill>
                  <a:srgbClr val="FF0066"/>
                </a:solidFill>
                <a:latin typeface="宋体" charset="-122"/>
              </a:rPr>
              <a:t>）</a:t>
            </a:r>
          </a:p>
          <a:p>
            <a:pPr eaLnBrk="1" hangingPunct="1">
              <a:lnSpc>
                <a:spcPct val="140000"/>
              </a:lnSpc>
              <a:buFont typeface="Wingdings" pitchFamily="2" charset="2"/>
              <a:buNone/>
            </a:pPr>
            <a:r>
              <a:rPr lang="en-US" altLang="zh-CN" sz="2000" b="1" kern="0" dirty="0">
                <a:solidFill>
                  <a:srgbClr val="006600"/>
                </a:solidFill>
                <a:latin typeface="宋体" charset="-122"/>
              </a:rPr>
              <a:t>7.</a:t>
            </a:r>
            <a:r>
              <a:rPr lang="zh-CN" altLang="en-US" sz="2000" b="1" kern="0" dirty="0">
                <a:solidFill>
                  <a:srgbClr val="006600"/>
                </a:solidFill>
                <a:latin typeface="宋体" charset="-122"/>
              </a:rPr>
              <a:t>累加器</a:t>
            </a:r>
            <a:r>
              <a:rPr lang="en-US" altLang="zh-CN" sz="2000" b="1" kern="0" dirty="0">
                <a:solidFill>
                  <a:srgbClr val="006600"/>
                </a:solidFill>
                <a:latin typeface="宋体" charset="-122"/>
              </a:rPr>
              <a:t>A</a:t>
            </a:r>
            <a:r>
              <a:rPr lang="zh-CN" altLang="en-US" sz="2000" b="1" kern="0" dirty="0">
                <a:solidFill>
                  <a:srgbClr val="006600"/>
                </a:solidFill>
                <a:latin typeface="宋体" charset="-122"/>
              </a:rPr>
              <a:t>与片外</a:t>
            </a:r>
            <a:r>
              <a:rPr lang="en-US" altLang="zh-CN" sz="2000" b="1" kern="0" dirty="0">
                <a:solidFill>
                  <a:srgbClr val="006600"/>
                </a:solidFill>
                <a:latin typeface="宋体" charset="-122"/>
              </a:rPr>
              <a:t>RAM</a:t>
            </a:r>
            <a:r>
              <a:rPr lang="zh-CN" altLang="en-US" sz="2000" b="1" kern="0" dirty="0">
                <a:solidFill>
                  <a:srgbClr val="006600"/>
                </a:solidFill>
                <a:latin typeface="宋体" charset="-122"/>
              </a:rPr>
              <a:t>传送指令</a:t>
            </a:r>
            <a:r>
              <a:rPr lang="en-US" altLang="zh-CN" sz="2000" b="1" kern="0" dirty="0">
                <a:solidFill>
                  <a:srgbClr val="006600"/>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006600"/>
                </a:solidFill>
                <a:latin typeface="宋体" charset="-122"/>
              </a:rPr>
              <a:t>)</a:t>
            </a:r>
            <a:endParaRPr lang="en-US" altLang="zh-CN" sz="2000" b="1" kern="0" dirty="0">
              <a:solidFill>
                <a:srgbClr val="FF0066"/>
              </a:solidFill>
              <a:latin typeface="宋体" charset="-122"/>
            </a:endParaRPr>
          </a:p>
          <a:p>
            <a:pPr eaLnBrk="1" hangingPunct="1">
              <a:lnSpc>
                <a:spcPct val="140000"/>
              </a:lnSpc>
              <a:buFont typeface="Wingdings" pitchFamily="2" charset="2"/>
              <a:buNone/>
            </a:pPr>
            <a:r>
              <a:rPr lang="en-US" altLang="zh-CN" sz="2000" b="1" kern="0" dirty="0">
                <a:solidFill>
                  <a:srgbClr val="FF0066"/>
                </a:solidFill>
                <a:latin typeface="宋体" charset="-122"/>
              </a:rPr>
              <a:t>8.</a:t>
            </a:r>
            <a:r>
              <a:rPr lang="zh-CN" altLang="en-US" sz="2000" b="1" kern="0" dirty="0">
                <a:solidFill>
                  <a:srgbClr val="FF0066"/>
                </a:solidFill>
                <a:latin typeface="宋体" charset="-122"/>
              </a:rPr>
              <a:t>栈操作指令（</a:t>
            </a:r>
            <a:r>
              <a:rPr lang="en-US" altLang="zh-CN" sz="2000" b="1" kern="0" dirty="0">
                <a:solidFill>
                  <a:srgbClr val="3333FF"/>
                </a:solidFill>
                <a:latin typeface="宋体" charset="-122"/>
              </a:rPr>
              <a:t>2</a:t>
            </a:r>
            <a:r>
              <a:rPr lang="zh-CN" altLang="en-US" sz="2000" b="1" kern="0" dirty="0">
                <a:solidFill>
                  <a:srgbClr val="3333FF"/>
                </a:solidFill>
                <a:latin typeface="宋体" charset="-122"/>
              </a:rPr>
              <a:t>条</a:t>
            </a:r>
            <a:r>
              <a:rPr lang="zh-CN" altLang="en-US" sz="2000" b="1" kern="0" dirty="0">
                <a:solidFill>
                  <a:srgbClr val="FF0066"/>
                </a:solidFill>
                <a:latin typeface="宋体" charset="-122"/>
              </a:rPr>
              <a:t>）</a:t>
            </a:r>
          </a:p>
          <a:p>
            <a:pPr eaLnBrk="1" hangingPunct="1">
              <a:lnSpc>
                <a:spcPct val="140000"/>
              </a:lnSpc>
              <a:buFont typeface="Wingdings" pitchFamily="2" charset="2"/>
              <a:buNone/>
            </a:pPr>
            <a:r>
              <a:rPr lang="en-US" altLang="zh-CN" sz="2000" b="1" kern="0" dirty="0">
                <a:solidFill>
                  <a:srgbClr val="990033"/>
                </a:solidFill>
                <a:latin typeface="宋体" charset="-122"/>
              </a:rPr>
              <a:t>9.</a:t>
            </a:r>
            <a:r>
              <a:rPr lang="zh-CN" altLang="en-US" sz="2000" b="1" kern="0" dirty="0">
                <a:solidFill>
                  <a:srgbClr val="990033"/>
                </a:solidFill>
                <a:latin typeface="宋体" charset="-122"/>
              </a:rPr>
              <a:t>交换指令</a:t>
            </a:r>
            <a:r>
              <a:rPr lang="en-US" altLang="zh-CN" sz="2000" b="1" kern="0" dirty="0">
                <a:solidFill>
                  <a:srgbClr val="990033"/>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990033"/>
                </a:solidFill>
                <a:latin typeface="宋体" charset="-122"/>
              </a:rPr>
              <a:t>)</a:t>
            </a:r>
            <a:endParaRPr lang="en-US" altLang="zh-CN" sz="2000" b="1" kern="0" dirty="0">
              <a:solidFill>
                <a:srgbClr val="FF3300"/>
              </a:solidFill>
              <a:latin typeface="宋体" charset="-122"/>
              <a:hlinkClick r:id="" action="ppaction://noaction"/>
            </a:endParaRPr>
          </a:p>
        </p:txBody>
      </p:sp>
      <p:sp>
        <p:nvSpPr>
          <p:cNvPr id="16" name="AutoShape 5">
            <a:extLst>
              <a:ext uri="{FF2B5EF4-FFF2-40B4-BE49-F238E27FC236}">
                <a16:creationId xmlns:a16="http://schemas.microsoft.com/office/drawing/2014/main" id="{6CC88E66-1B0C-4FDD-A189-2CF480693E27}"/>
              </a:ext>
            </a:extLst>
          </p:cNvPr>
          <p:cNvSpPr/>
          <p:nvPr/>
        </p:nvSpPr>
        <p:spPr>
          <a:xfrm>
            <a:off x="861369" y="1522005"/>
            <a:ext cx="288032" cy="393864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7" name="Rectangle 2">
            <a:extLst>
              <a:ext uri="{FF2B5EF4-FFF2-40B4-BE49-F238E27FC236}">
                <a16:creationId xmlns:a16="http://schemas.microsoft.com/office/drawing/2014/main" id="{00EE698E-A5AA-411B-A927-426DBC16AD10}"/>
              </a:ext>
            </a:extLst>
          </p:cNvPr>
          <p:cNvSpPr txBox="1">
            <a:spLocks noChangeArrowheads="1"/>
          </p:cNvSpPr>
          <p:nvPr/>
        </p:nvSpPr>
        <p:spPr bwMode="auto">
          <a:xfrm>
            <a:off x="263395" y="2323594"/>
            <a:ext cx="597974" cy="233547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dirty="0">
                <a:solidFill>
                  <a:srgbClr val="FF0000"/>
                </a:solidFill>
                <a:latin typeface="黑体" pitchFamily="2" charset="-122"/>
                <a:ea typeface="黑体" pitchFamily="2" charset="-122"/>
              </a:rPr>
              <a:t>数据传送指令</a:t>
            </a:r>
            <a:endParaRPr lang="zh-CN" altLang="en-US" sz="2400" b="1" kern="0" dirty="0">
              <a:solidFill>
                <a:srgbClr val="FF0000"/>
              </a:solidFill>
              <a:latin typeface="黑体" pitchFamily="2" charset="-122"/>
              <a:ea typeface="黑体" pitchFamily="2" charset="-122"/>
            </a:endParaRPr>
          </a:p>
        </p:txBody>
      </p:sp>
      <p:sp>
        <p:nvSpPr>
          <p:cNvPr id="2" name="矩形 1">
            <a:extLst>
              <a:ext uri="{FF2B5EF4-FFF2-40B4-BE49-F238E27FC236}">
                <a16:creationId xmlns:a16="http://schemas.microsoft.com/office/drawing/2014/main" id="{E424D5BD-2075-4C39-8DD6-B9B1C4011307}"/>
              </a:ext>
            </a:extLst>
          </p:cNvPr>
          <p:cNvSpPr/>
          <p:nvPr/>
        </p:nvSpPr>
        <p:spPr>
          <a:xfrm>
            <a:off x="160879" y="4652014"/>
            <a:ext cx="651140" cy="369332"/>
          </a:xfrm>
          <a:prstGeom prst="rect">
            <a:avLst/>
          </a:prstGeom>
        </p:spPr>
        <p:txBody>
          <a:bodyPr wrap="none">
            <a:spAutoFit/>
          </a:bodyPr>
          <a:lstStyle/>
          <a:p>
            <a:r>
              <a:rPr lang="en-US" altLang="zh-CN" b="1" kern="0" dirty="0">
                <a:solidFill>
                  <a:srgbClr val="3333FF"/>
                </a:solidFill>
                <a:latin typeface="宋体" charset="-122"/>
              </a:rPr>
              <a:t>28</a:t>
            </a:r>
            <a:r>
              <a:rPr lang="zh-CN" altLang="en-US" b="1" kern="0" dirty="0">
                <a:solidFill>
                  <a:srgbClr val="3333FF"/>
                </a:solidFill>
                <a:latin typeface="宋体" charset="-122"/>
              </a:rPr>
              <a:t>条</a:t>
            </a:r>
            <a:endParaRPr lang="zh-CN" altLang="en-US" dirty="0"/>
          </a:p>
        </p:txBody>
      </p:sp>
      <p:sp>
        <p:nvSpPr>
          <p:cNvPr id="12" name="矩形 11">
            <a:extLst>
              <a:ext uri="{FF2B5EF4-FFF2-40B4-BE49-F238E27FC236}">
                <a16:creationId xmlns:a16="http://schemas.microsoft.com/office/drawing/2014/main" id="{F1B61B83-47FF-413D-8702-390CC8E6A9BC}"/>
              </a:ext>
            </a:extLst>
          </p:cNvPr>
          <p:cNvSpPr/>
          <p:nvPr/>
        </p:nvSpPr>
        <p:spPr>
          <a:xfrm>
            <a:off x="6532818" y="1029772"/>
            <a:ext cx="108098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endParaRPr lang="zh-CN" altLang="en-US" dirty="0">
              <a:solidFill>
                <a:srgbClr val="3333FF"/>
              </a:solidFill>
            </a:endParaRPr>
          </a:p>
        </p:txBody>
      </p:sp>
      <p:sp>
        <p:nvSpPr>
          <p:cNvPr id="13" name="Rectangle 4">
            <a:extLst>
              <a:ext uri="{FF2B5EF4-FFF2-40B4-BE49-F238E27FC236}">
                <a16:creationId xmlns:a16="http://schemas.microsoft.com/office/drawing/2014/main" id="{9E056E85-1369-4038-81D0-4739C1995C29}"/>
              </a:ext>
            </a:extLst>
          </p:cNvPr>
          <p:cNvSpPr txBox="1">
            <a:spLocks noChangeArrowheads="1"/>
          </p:cNvSpPr>
          <p:nvPr/>
        </p:nvSpPr>
        <p:spPr bwMode="auto">
          <a:xfrm>
            <a:off x="6502995" y="1293039"/>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14" name="Rectangle 4">
            <a:extLst>
              <a:ext uri="{FF2B5EF4-FFF2-40B4-BE49-F238E27FC236}">
                <a16:creationId xmlns:a16="http://schemas.microsoft.com/office/drawing/2014/main" id="{6DA4ECD5-7A0A-442D-9D53-FA630E09C319}"/>
              </a:ext>
            </a:extLst>
          </p:cNvPr>
          <p:cNvSpPr txBox="1">
            <a:spLocks noChangeArrowheads="1"/>
          </p:cNvSpPr>
          <p:nvPr/>
        </p:nvSpPr>
        <p:spPr bwMode="auto">
          <a:xfrm>
            <a:off x="6502995" y="1748891"/>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18" name="Rectangle 4">
            <a:extLst>
              <a:ext uri="{FF2B5EF4-FFF2-40B4-BE49-F238E27FC236}">
                <a16:creationId xmlns:a16="http://schemas.microsoft.com/office/drawing/2014/main" id="{540452E4-A333-46B1-9A01-18B6D68DFA1E}"/>
              </a:ext>
            </a:extLst>
          </p:cNvPr>
          <p:cNvSpPr txBox="1">
            <a:spLocks noChangeArrowheads="1"/>
          </p:cNvSpPr>
          <p:nvPr/>
        </p:nvSpPr>
        <p:spPr bwMode="auto">
          <a:xfrm>
            <a:off x="6502995" y="2228416"/>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19" name="Rectangle 4">
            <a:extLst>
              <a:ext uri="{FF2B5EF4-FFF2-40B4-BE49-F238E27FC236}">
                <a16:creationId xmlns:a16="http://schemas.microsoft.com/office/drawing/2014/main" id="{CD399F49-14D8-4894-9FCE-82BF4C17BD3B}"/>
              </a:ext>
            </a:extLst>
          </p:cNvPr>
          <p:cNvSpPr txBox="1">
            <a:spLocks noChangeArrowheads="1"/>
          </p:cNvSpPr>
          <p:nvPr/>
        </p:nvSpPr>
        <p:spPr bwMode="auto">
          <a:xfrm>
            <a:off x="6502995" y="2658624"/>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20" name="Rectangle 4">
            <a:extLst>
              <a:ext uri="{FF2B5EF4-FFF2-40B4-BE49-F238E27FC236}">
                <a16:creationId xmlns:a16="http://schemas.microsoft.com/office/drawing/2014/main" id="{BFB7B7E4-6E9E-4717-91E8-94AA45063E9E}"/>
              </a:ext>
            </a:extLst>
          </p:cNvPr>
          <p:cNvSpPr txBox="1">
            <a:spLocks noChangeArrowheads="1"/>
          </p:cNvSpPr>
          <p:nvPr/>
        </p:nvSpPr>
        <p:spPr bwMode="auto">
          <a:xfrm>
            <a:off x="6532818" y="3096446"/>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21" name="Rectangle 4">
            <a:extLst>
              <a:ext uri="{FF2B5EF4-FFF2-40B4-BE49-F238E27FC236}">
                <a16:creationId xmlns:a16="http://schemas.microsoft.com/office/drawing/2014/main" id="{8E2AE40A-B653-402E-AE93-23C980CC84A5}"/>
              </a:ext>
            </a:extLst>
          </p:cNvPr>
          <p:cNvSpPr txBox="1">
            <a:spLocks noChangeArrowheads="1"/>
          </p:cNvSpPr>
          <p:nvPr/>
        </p:nvSpPr>
        <p:spPr bwMode="auto">
          <a:xfrm>
            <a:off x="6504704" y="3598748"/>
            <a:ext cx="10809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MOVC</a:t>
            </a:r>
            <a:endParaRPr lang="zh-CN" altLang="en-US" sz="2000" b="1" kern="0" dirty="0">
              <a:solidFill>
                <a:schemeClr val="tx1"/>
              </a:solidFill>
            </a:endParaRPr>
          </a:p>
        </p:txBody>
      </p:sp>
      <p:sp>
        <p:nvSpPr>
          <p:cNvPr id="22" name="Rectangle 4">
            <a:extLst>
              <a:ext uri="{FF2B5EF4-FFF2-40B4-BE49-F238E27FC236}">
                <a16:creationId xmlns:a16="http://schemas.microsoft.com/office/drawing/2014/main" id="{C2609115-C9D7-4C4A-AE70-E55C525469D2}"/>
              </a:ext>
            </a:extLst>
          </p:cNvPr>
          <p:cNvSpPr txBox="1">
            <a:spLocks noChangeArrowheads="1"/>
          </p:cNvSpPr>
          <p:nvPr/>
        </p:nvSpPr>
        <p:spPr bwMode="auto">
          <a:xfrm>
            <a:off x="6478072" y="4104766"/>
            <a:ext cx="10809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MOVX</a:t>
            </a:r>
            <a:endParaRPr lang="zh-CN" altLang="en-US" sz="2000" b="1" kern="0" dirty="0">
              <a:solidFill>
                <a:schemeClr val="tx1"/>
              </a:solidFill>
            </a:endParaRPr>
          </a:p>
        </p:txBody>
      </p:sp>
      <p:sp>
        <p:nvSpPr>
          <p:cNvPr id="23" name="Rectangle 4">
            <a:extLst>
              <a:ext uri="{FF2B5EF4-FFF2-40B4-BE49-F238E27FC236}">
                <a16:creationId xmlns:a16="http://schemas.microsoft.com/office/drawing/2014/main" id="{F0760F6A-9B08-46B6-BFA3-ACAD4B7B7524}"/>
              </a:ext>
            </a:extLst>
          </p:cNvPr>
          <p:cNvSpPr txBox="1">
            <a:spLocks noChangeArrowheads="1"/>
          </p:cNvSpPr>
          <p:nvPr/>
        </p:nvSpPr>
        <p:spPr bwMode="auto">
          <a:xfrm>
            <a:off x="6504704" y="4649510"/>
            <a:ext cx="209974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PUSH</a:t>
            </a:r>
            <a:r>
              <a:rPr lang="zh-CN" altLang="en-US" sz="2000" b="1" kern="0" dirty="0">
                <a:solidFill>
                  <a:schemeClr val="tx1"/>
                </a:solidFill>
              </a:rPr>
              <a:t>、</a:t>
            </a:r>
            <a:r>
              <a:rPr lang="en-US" altLang="zh-CN" sz="2000" b="1" kern="0" dirty="0">
                <a:solidFill>
                  <a:schemeClr val="tx1"/>
                </a:solidFill>
              </a:rPr>
              <a:t>POP</a:t>
            </a:r>
            <a:endParaRPr lang="zh-CN" altLang="en-US" sz="2000" b="1" kern="0" dirty="0">
              <a:solidFill>
                <a:schemeClr val="tx1"/>
              </a:solidFill>
            </a:endParaRPr>
          </a:p>
        </p:txBody>
      </p:sp>
      <p:sp>
        <p:nvSpPr>
          <p:cNvPr id="24" name="Rectangle 4">
            <a:extLst>
              <a:ext uri="{FF2B5EF4-FFF2-40B4-BE49-F238E27FC236}">
                <a16:creationId xmlns:a16="http://schemas.microsoft.com/office/drawing/2014/main" id="{7089054B-8411-4CFC-A098-0A8DDC7F6FEF}"/>
              </a:ext>
            </a:extLst>
          </p:cNvPr>
          <p:cNvSpPr txBox="1">
            <a:spLocks noChangeArrowheads="1"/>
          </p:cNvSpPr>
          <p:nvPr/>
        </p:nvSpPr>
        <p:spPr bwMode="auto">
          <a:xfrm>
            <a:off x="6518033" y="5183412"/>
            <a:ext cx="209974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XCH</a:t>
            </a:r>
            <a:r>
              <a:rPr lang="zh-CN" altLang="en-US" sz="2000" b="1" kern="0" dirty="0">
                <a:solidFill>
                  <a:schemeClr val="tx1"/>
                </a:solidFill>
              </a:rPr>
              <a:t>、</a:t>
            </a:r>
            <a:r>
              <a:rPr lang="en-US" altLang="zh-CN" sz="2000" b="1" kern="0" dirty="0">
                <a:solidFill>
                  <a:schemeClr val="tx1"/>
                </a:solidFill>
              </a:rPr>
              <a:t>XCHD</a:t>
            </a:r>
            <a:endParaRPr lang="zh-CN" altLang="en-US" sz="2000" b="1" kern="0" dirty="0">
              <a:solidFill>
                <a:schemeClr val="tx1"/>
              </a:solidFill>
            </a:endParaRPr>
          </a:p>
        </p:txBody>
      </p:sp>
    </p:spTree>
  </p:cSld>
  <p:clrMapOvr>
    <a:masterClrMapping/>
  </p:clrMapOvr>
  <p:transition>
    <p:cut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6444208" y="1702808"/>
            <a:ext cx="2016224" cy="2880320"/>
          </a:xfrm>
          <a:noFill/>
        </p:spPr>
        <p:txBody>
          <a:bodyPr/>
          <a:lstStyle/>
          <a:p>
            <a:pPr algn="just" eaLnBrk="1" hangingPunct="1">
              <a:lnSpc>
                <a:spcPct val="140000"/>
              </a:lnSpc>
              <a:buFont typeface="Wingdings" pitchFamily="2" charset="2"/>
              <a:buNone/>
            </a:pPr>
            <a:r>
              <a:rPr lang="zh-CN" altLang="en-US" sz="2800" b="1" dirty="0">
                <a:solidFill>
                  <a:srgbClr val="996633"/>
                </a:solidFill>
                <a:latin typeface="宋体" charset="-122"/>
              </a:rPr>
              <a:t>累加器</a:t>
            </a:r>
            <a:r>
              <a:rPr lang="en-US" altLang="zh-CN" sz="2800" b="1" dirty="0">
                <a:solidFill>
                  <a:srgbClr val="996633"/>
                </a:solidFill>
                <a:latin typeface="宋体" charset="-122"/>
              </a:rPr>
              <a:t>A</a:t>
            </a:r>
          </a:p>
          <a:p>
            <a:pPr algn="just" eaLnBrk="1" hangingPunct="1">
              <a:lnSpc>
                <a:spcPct val="140000"/>
              </a:lnSpc>
              <a:buFont typeface="Wingdings" pitchFamily="2" charset="2"/>
              <a:buNone/>
            </a:pPr>
            <a:r>
              <a:rPr lang="zh-CN" altLang="en-US" sz="2800" b="1" dirty="0">
                <a:solidFill>
                  <a:srgbClr val="CC3399"/>
                </a:solidFill>
                <a:latin typeface="宋体" charset="-122"/>
              </a:rPr>
              <a:t>寄存器</a:t>
            </a:r>
            <a:r>
              <a:rPr lang="en-US" altLang="zh-CN" sz="2800" b="1" dirty="0" err="1">
                <a:solidFill>
                  <a:srgbClr val="CC3399"/>
                </a:solidFill>
                <a:latin typeface="宋体" charset="-122"/>
              </a:rPr>
              <a:t>Rn</a:t>
            </a:r>
            <a:endParaRPr lang="en-US" altLang="zh-CN" sz="2800" b="1" dirty="0">
              <a:solidFill>
                <a:srgbClr val="CC3399"/>
              </a:solidFill>
              <a:latin typeface="宋体" charset="-122"/>
            </a:endParaRPr>
          </a:p>
          <a:p>
            <a:pPr algn="just" eaLnBrk="1" hangingPunct="1">
              <a:lnSpc>
                <a:spcPct val="140000"/>
              </a:lnSpc>
              <a:buFont typeface="Wingdings" pitchFamily="2" charset="2"/>
              <a:buNone/>
            </a:pPr>
            <a:r>
              <a:rPr lang="zh-CN" altLang="en-US" sz="2800" b="1" dirty="0">
                <a:solidFill>
                  <a:srgbClr val="006600"/>
                </a:solidFill>
                <a:latin typeface="宋体" charset="-122"/>
              </a:rPr>
              <a:t>直接地址</a:t>
            </a:r>
            <a:endParaRPr lang="en-US" altLang="zh-CN" sz="2800" b="1" dirty="0">
              <a:solidFill>
                <a:srgbClr val="006600"/>
              </a:solidFill>
              <a:latin typeface="宋体" charset="-122"/>
            </a:endParaRPr>
          </a:p>
          <a:p>
            <a:pPr algn="just" eaLnBrk="1" hangingPunct="1">
              <a:lnSpc>
                <a:spcPct val="140000"/>
              </a:lnSpc>
              <a:buFont typeface="Wingdings" pitchFamily="2" charset="2"/>
              <a:buNone/>
            </a:pPr>
            <a:r>
              <a:rPr lang="zh-CN" altLang="en-US" sz="2800" b="1" dirty="0">
                <a:solidFill>
                  <a:srgbClr val="FF3300"/>
                </a:solidFill>
                <a:latin typeface="宋体" charset="-122"/>
              </a:rPr>
              <a:t>间接地址</a:t>
            </a:r>
            <a:endParaRPr lang="en-US" altLang="zh-CN" sz="2800" b="1" dirty="0">
              <a:solidFill>
                <a:srgbClr val="FF3300"/>
              </a:solidFill>
              <a:latin typeface="宋体" charset="-122"/>
              <a:hlinkClick r:id="" action="ppaction://noaction"/>
            </a:endParaRPr>
          </a:p>
        </p:txBody>
      </p:sp>
      <p:sp>
        <p:nvSpPr>
          <p:cNvPr id="5" name="矩形 4"/>
          <p:cNvSpPr/>
          <p:nvPr/>
        </p:nvSpPr>
        <p:spPr>
          <a:xfrm>
            <a:off x="4932040" y="2782928"/>
            <a:ext cx="1008609" cy="584775"/>
          </a:xfrm>
          <a:prstGeom prst="rect">
            <a:avLst/>
          </a:prstGeom>
        </p:spPr>
        <p:txBody>
          <a:bodyPr wrap="none">
            <a:spAutoFit/>
          </a:bodyPr>
          <a:lstStyle/>
          <a:p>
            <a:r>
              <a:rPr lang="zh-CN" altLang="en-US" sz="3200" b="1" dirty="0">
                <a:solidFill>
                  <a:srgbClr val="3333FF"/>
                </a:solidFill>
                <a:latin typeface="宋体" charset="-122"/>
              </a:rPr>
              <a:t>目的</a:t>
            </a:r>
            <a:endParaRPr lang="zh-CN" altLang="en-US" sz="3200" dirty="0">
              <a:solidFill>
                <a:srgbClr val="3333FF"/>
              </a:solidFill>
            </a:endParaRPr>
          </a:p>
        </p:txBody>
      </p:sp>
      <p:sp>
        <p:nvSpPr>
          <p:cNvPr id="12" name="矩形 11"/>
          <p:cNvSpPr/>
          <p:nvPr/>
        </p:nvSpPr>
        <p:spPr>
          <a:xfrm>
            <a:off x="3536156" y="1154351"/>
            <a:ext cx="1832553" cy="584775"/>
          </a:xfrm>
          <a:prstGeom prst="rect">
            <a:avLst/>
          </a:prstGeom>
        </p:spPr>
        <p:txBody>
          <a:bodyPr wrap="none">
            <a:spAutoFit/>
          </a:bodyPr>
          <a:lstStyle/>
          <a:p>
            <a:r>
              <a:rPr lang="zh-CN" altLang="en-US" sz="3200" b="1" dirty="0">
                <a:solidFill>
                  <a:srgbClr val="3333FF"/>
                </a:solidFill>
                <a:latin typeface="创艺简黑体" pitchFamily="2" charset="-122"/>
                <a:ea typeface="创艺简黑体" pitchFamily="2" charset="-122"/>
              </a:rPr>
              <a:t>数据传送</a:t>
            </a:r>
            <a:endParaRPr lang="zh-CN" altLang="en-US" sz="3200" dirty="0">
              <a:solidFill>
                <a:srgbClr val="3333FF"/>
              </a:solidFill>
            </a:endParaRPr>
          </a:p>
        </p:txBody>
      </p:sp>
      <p:sp>
        <p:nvSpPr>
          <p:cNvPr id="13" name="Rectangle 3"/>
          <p:cNvSpPr txBox="1">
            <a:spLocks noChangeArrowheads="1"/>
          </p:cNvSpPr>
          <p:nvPr/>
        </p:nvSpPr>
        <p:spPr bwMode="auto">
          <a:xfrm>
            <a:off x="611560" y="1342768"/>
            <a:ext cx="2016224"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996633"/>
                </a:solidFill>
                <a:effectLst/>
                <a:uLnTx/>
                <a:uFillTx/>
                <a:latin typeface="宋体" charset="-122"/>
                <a:ea typeface="+mn-ea"/>
                <a:cs typeface="+mn-cs"/>
              </a:rPr>
              <a:t>累加器</a:t>
            </a:r>
            <a:r>
              <a:rPr kumimoji="0" lang="en-US" altLang="zh-CN" sz="2800" b="1" i="0" u="none" strike="noStrike" kern="0" cap="none" spc="0" normalizeH="0" baseline="0" noProof="0" dirty="0">
                <a:ln>
                  <a:noFill/>
                </a:ln>
                <a:solidFill>
                  <a:srgbClr val="996633"/>
                </a:solidFill>
                <a:effectLst/>
                <a:uLnTx/>
                <a:uFillTx/>
                <a:latin typeface="宋体" charset="-122"/>
                <a:ea typeface="+mn-ea"/>
                <a:cs typeface="+mn-cs"/>
              </a:rPr>
              <a:t>A</a:t>
            </a: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8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8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8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800" b="1" i="0" u="none" strike="noStrike" kern="0" cap="none" spc="0" normalizeH="0" baseline="0" noProof="0" dirty="0">
              <a:ln>
                <a:noFill/>
              </a:ln>
              <a:solidFill>
                <a:srgbClr val="FF33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2800" b="1" kern="0" dirty="0">
                <a:solidFill>
                  <a:srgbClr val="FF3300"/>
                </a:solidFill>
                <a:latin typeface="宋体" charset="-122"/>
                <a:ea typeface="+mn-ea"/>
                <a:hlinkClick r:id="" action="ppaction://noaction"/>
              </a:rPr>
              <a:t>立即数</a:t>
            </a:r>
            <a:endParaRPr lang="en-US" altLang="zh-CN" sz="2800" b="1" kern="0" dirty="0">
              <a:solidFill>
                <a:srgbClr val="FF3300"/>
              </a:solidFill>
              <a:latin typeface="宋体" charset="-122"/>
              <a:ea typeface="+mn-ea"/>
              <a:hlinkClick r:id="" action="ppaction://noaction"/>
            </a:endParaRPr>
          </a:p>
        </p:txBody>
      </p:sp>
      <p:sp>
        <p:nvSpPr>
          <p:cNvPr id="14" name="矩形 13"/>
          <p:cNvSpPr/>
          <p:nvPr/>
        </p:nvSpPr>
        <p:spPr>
          <a:xfrm>
            <a:off x="3059832" y="2782928"/>
            <a:ext cx="596638" cy="584775"/>
          </a:xfrm>
          <a:prstGeom prst="rect">
            <a:avLst/>
          </a:prstGeom>
        </p:spPr>
        <p:txBody>
          <a:bodyPr wrap="none">
            <a:spAutoFit/>
          </a:bodyPr>
          <a:lstStyle/>
          <a:p>
            <a:r>
              <a:rPr lang="zh-CN" altLang="en-US" sz="3200" b="1" dirty="0">
                <a:solidFill>
                  <a:srgbClr val="3333FF"/>
                </a:solidFill>
                <a:latin typeface="宋体" charset="-122"/>
              </a:rPr>
              <a:t>源</a:t>
            </a:r>
            <a:endParaRPr lang="zh-CN" altLang="en-US" sz="3200" dirty="0">
              <a:solidFill>
                <a:srgbClr val="3333FF"/>
              </a:solidFill>
            </a:endParaRPr>
          </a:p>
        </p:txBody>
      </p:sp>
      <p:sp>
        <p:nvSpPr>
          <p:cNvPr id="16" name="左大括号 15"/>
          <p:cNvSpPr/>
          <p:nvPr/>
        </p:nvSpPr>
        <p:spPr bwMode="auto">
          <a:xfrm>
            <a:off x="6012160" y="1702808"/>
            <a:ext cx="432048" cy="280831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7" name="右大括号 16"/>
          <p:cNvSpPr/>
          <p:nvPr/>
        </p:nvSpPr>
        <p:spPr bwMode="auto">
          <a:xfrm>
            <a:off x="2339752" y="1630800"/>
            <a:ext cx="720080" cy="3024336"/>
          </a:xfrm>
          <a:prstGeom prst="righ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8" name="右箭头 17"/>
          <p:cNvSpPr/>
          <p:nvPr/>
        </p:nvSpPr>
        <p:spPr bwMode="auto">
          <a:xfrm>
            <a:off x="3707904" y="2926944"/>
            <a:ext cx="1224136" cy="432048"/>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9" name="矩形 18"/>
          <p:cNvSpPr/>
          <p:nvPr/>
        </p:nvSpPr>
        <p:spPr>
          <a:xfrm>
            <a:off x="611560" y="5159192"/>
            <a:ext cx="1415772" cy="584775"/>
          </a:xfrm>
          <a:prstGeom prst="rect">
            <a:avLst/>
          </a:prstGeom>
        </p:spPr>
        <p:txBody>
          <a:bodyPr wrap="none">
            <a:spAutoFit/>
          </a:bodyPr>
          <a:lstStyle/>
          <a:p>
            <a:r>
              <a:rPr lang="zh-CN" altLang="en-US" sz="3200" b="1" dirty="0">
                <a:solidFill>
                  <a:srgbClr val="3333FF"/>
                </a:solidFill>
                <a:latin typeface="创艺简黑体" pitchFamily="2" charset="-122"/>
                <a:ea typeface="创艺简黑体" pitchFamily="2" charset="-122"/>
              </a:rPr>
              <a:t>源数据</a:t>
            </a:r>
            <a:endParaRPr lang="zh-CN" altLang="en-US" sz="3200" dirty="0">
              <a:solidFill>
                <a:srgbClr val="3333FF"/>
              </a:solidFill>
            </a:endParaRPr>
          </a:p>
        </p:txBody>
      </p:sp>
      <p:sp>
        <p:nvSpPr>
          <p:cNvPr id="20" name="矩形 19"/>
          <p:cNvSpPr/>
          <p:nvPr/>
        </p:nvSpPr>
        <p:spPr>
          <a:xfrm>
            <a:off x="6031984" y="5153471"/>
            <a:ext cx="1826141" cy="584775"/>
          </a:xfrm>
          <a:prstGeom prst="rect">
            <a:avLst/>
          </a:prstGeom>
        </p:spPr>
        <p:txBody>
          <a:bodyPr wrap="none">
            <a:spAutoFit/>
          </a:bodyPr>
          <a:lstStyle/>
          <a:p>
            <a:r>
              <a:rPr lang="zh-CN" altLang="en-US" sz="3200" b="1" dirty="0">
                <a:solidFill>
                  <a:srgbClr val="3333FF"/>
                </a:solidFill>
                <a:latin typeface="创艺简黑体" pitchFamily="2" charset="-122"/>
                <a:ea typeface="创艺简黑体" pitchFamily="2" charset="-122"/>
              </a:rPr>
              <a:t>目的数据</a:t>
            </a:r>
            <a:endParaRPr lang="zh-CN" altLang="en-US" sz="3200" dirty="0">
              <a:solidFill>
                <a:srgbClr val="3333FF"/>
              </a:solidFill>
            </a:endParaRPr>
          </a:p>
        </p:txBody>
      </p:sp>
      <p:pic>
        <p:nvPicPr>
          <p:cNvPr id="15" name="Picture 2" descr="c:\documents and settings\ibm\application data\360se6\User Data\temp\01300000323145123029807175635_s.jpg">
            <a:extLst>
              <a:ext uri="{FF2B5EF4-FFF2-40B4-BE49-F238E27FC236}">
                <a16:creationId xmlns:a16="http://schemas.microsoft.com/office/drawing/2014/main" id="{7A3E0EA1-356C-4581-B7D0-3150B0BA2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78F34E1F-18D2-45E7-BCFF-58B4593DC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ABE65C12-93E2-4616-803B-D47FB60E2FC0}"/>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3" name="日期占位符 3">
            <a:extLst>
              <a:ext uri="{FF2B5EF4-FFF2-40B4-BE49-F238E27FC236}">
                <a16:creationId xmlns:a16="http://schemas.microsoft.com/office/drawing/2014/main" id="{6E0CACB6-1D59-4F88-A4C9-8A1220F48204}"/>
              </a:ext>
            </a:extLst>
          </p:cNvPr>
          <p:cNvSpPr>
            <a:spLocks noGrp="1"/>
          </p:cNvSpPr>
          <p:nvPr>
            <p:ph type="dt" sz="quarter" idx="10"/>
          </p:nvPr>
        </p:nvSpPr>
        <p:spPr>
          <a:xfrm>
            <a:off x="14785"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4" name="灯片编号占位符 5">
            <a:extLst>
              <a:ext uri="{FF2B5EF4-FFF2-40B4-BE49-F238E27FC236}">
                <a16:creationId xmlns:a16="http://schemas.microsoft.com/office/drawing/2014/main" id="{A89A69A8-72EF-491D-8073-2E538CB54D19}"/>
              </a:ext>
            </a:extLst>
          </p:cNvPr>
          <p:cNvSpPr>
            <a:spLocks noGrp="1"/>
          </p:cNvSpPr>
          <p:nvPr>
            <p:ph type="sldNum" sz="quarter" idx="12"/>
          </p:nvPr>
        </p:nvSpPr>
        <p:spPr>
          <a:xfrm>
            <a:off x="7162800" y="6391276"/>
            <a:ext cx="1981200" cy="476250"/>
          </a:xfrm>
          <a:noFill/>
        </p:spPr>
        <p:txBody>
          <a:bodyPr/>
          <a:lstStyle/>
          <a:p>
            <a:fld id="{361B6C43-5757-4AE2-A2F3-BAF3E776C444}" type="slidenum">
              <a:rPr lang="en-US" altLang="zh-CN" smtClean="0">
                <a:ea typeface="宋体" charset="-122"/>
              </a:rPr>
              <a:pPr/>
              <a:t>36</a:t>
            </a:fld>
            <a:endParaRPr lang="en-US" altLang="zh-CN" dirty="0">
              <a:ea typeface="宋体" charset="-122"/>
            </a:endParaRPr>
          </a:p>
        </p:txBody>
      </p:sp>
    </p:spTree>
  </p:cSld>
  <p:clrMapOvr>
    <a:masterClrMapping/>
  </p:clrMapOvr>
  <p:transition>
    <p:cut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7"/>
          <p:cNvSpPr>
            <a:spLocks noChangeArrowheads="1"/>
          </p:cNvSpPr>
          <p:nvPr/>
        </p:nvSpPr>
        <p:spPr bwMode="auto">
          <a:xfrm>
            <a:off x="1102816" y="4368804"/>
            <a:ext cx="5856287" cy="457200"/>
          </a:xfrm>
          <a:prstGeom prst="rect">
            <a:avLst/>
          </a:prstGeom>
          <a:noFill/>
          <a:ln w="12700" cap="sq">
            <a:noFill/>
            <a:miter lim="800000"/>
            <a:headEnd type="none" w="sm" len="sm"/>
            <a:tailEnd type="none" w="sm" len="sm"/>
          </a:ln>
        </p:spPr>
        <p:txBody>
          <a:bodyPr wrap="none">
            <a:spAutoFit/>
          </a:bodyPr>
          <a:lstStyle/>
          <a:p>
            <a:pPr algn="ctr" eaLnBrk="0" hangingPunct="0"/>
            <a:r>
              <a:rPr kumimoji="1" lang="zh-CN" altLang="en-US" sz="2400" b="1" dirty="0">
                <a:solidFill>
                  <a:srgbClr val="3333FF"/>
                </a:solidFill>
                <a:latin typeface="宋体" charset="-122"/>
              </a:rPr>
              <a:t>图</a:t>
            </a:r>
            <a:r>
              <a:rPr kumimoji="1" lang="en-US" altLang="zh-CN" sz="2400" b="1" dirty="0">
                <a:solidFill>
                  <a:srgbClr val="3333FF"/>
                </a:solidFill>
                <a:latin typeface="宋体" charset="-122"/>
              </a:rPr>
              <a:t>3.6  </a:t>
            </a:r>
            <a:r>
              <a:rPr kumimoji="1" lang="zh-CN" altLang="en-US" sz="2400" b="1" dirty="0">
                <a:solidFill>
                  <a:srgbClr val="3333FF"/>
                </a:solidFill>
                <a:latin typeface="宋体" charset="-122"/>
              </a:rPr>
              <a:t>传送指令在片内存储器的操作功能</a:t>
            </a:r>
          </a:p>
        </p:txBody>
      </p:sp>
      <p:sp>
        <p:nvSpPr>
          <p:cNvPr id="45062" name="Text Box 8"/>
          <p:cNvSpPr txBox="1">
            <a:spLocks noChangeArrowheads="1"/>
          </p:cNvSpPr>
          <p:nvPr/>
        </p:nvSpPr>
        <p:spPr bwMode="auto">
          <a:xfrm>
            <a:off x="1135360" y="1448557"/>
            <a:ext cx="785812"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@Ri</a:t>
            </a:r>
          </a:p>
        </p:txBody>
      </p:sp>
      <p:sp>
        <p:nvSpPr>
          <p:cNvPr id="45063" name="Text Box 9"/>
          <p:cNvSpPr txBox="1">
            <a:spLocks noChangeArrowheads="1"/>
          </p:cNvSpPr>
          <p:nvPr/>
        </p:nvSpPr>
        <p:spPr bwMode="auto">
          <a:xfrm>
            <a:off x="3192760" y="1435857"/>
            <a:ext cx="957262"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direct</a:t>
            </a:r>
          </a:p>
        </p:txBody>
      </p:sp>
      <p:sp>
        <p:nvSpPr>
          <p:cNvPr id="45064" name="Text Box 10"/>
          <p:cNvSpPr txBox="1">
            <a:spLocks noChangeArrowheads="1"/>
          </p:cNvSpPr>
          <p:nvPr/>
        </p:nvSpPr>
        <p:spPr bwMode="auto">
          <a:xfrm>
            <a:off x="5402560" y="1372357"/>
            <a:ext cx="587375"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Rn</a:t>
            </a:r>
          </a:p>
        </p:txBody>
      </p:sp>
      <p:sp>
        <p:nvSpPr>
          <p:cNvPr id="45065" name="Text Box 11"/>
          <p:cNvSpPr txBox="1">
            <a:spLocks noChangeArrowheads="1"/>
          </p:cNvSpPr>
          <p:nvPr/>
        </p:nvSpPr>
        <p:spPr bwMode="auto">
          <a:xfrm>
            <a:off x="2202160" y="2743957"/>
            <a:ext cx="925512"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#data</a:t>
            </a:r>
          </a:p>
        </p:txBody>
      </p:sp>
      <p:sp>
        <p:nvSpPr>
          <p:cNvPr id="45066" name="Text Box 12"/>
          <p:cNvSpPr txBox="1">
            <a:spLocks noChangeArrowheads="1"/>
          </p:cNvSpPr>
          <p:nvPr/>
        </p:nvSpPr>
        <p:spPr bwMode="auto">
          <a:xfrm>
            <a:off x="4259560" y="2743957"/>
            <a:ext cx="858837"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ACC</a:t>
            </a:r>
          </a:p>
        </p:txBody>
      </p:sp>
      <p:sp>
        <p:nvSpPr>
          <p:cNvPr id="45067" name="Line 13"/>
          <p:cNvSpPr>
            <a:spLocks noChangeShapeType="1"/>
          </p:cNvSpPr>
          <p:nvPr/>
        </p:nvSpPr>
        <p:spPr bwMode="auto">
          <a:xfrm flipH="1" flipV="1">
            <a:off x="1516360" y="1905757"/>
            <a:ext cx="685800" cy="838200"/>
          </a:xfrm>
          <a:prstGeom prst="line">
            <a:avLst/>
          </a:prstGeom>
          <a:noFill/>
          <a:ln w="12700" cap="sq">
            <a:solidFill>
              <a:schemeClr val="tx1"/>
            </a:solidFill>
            <a:round/>
            <a:headEnd type="none" w="sm" len="sm"/>
            <a:tailEnd type="triangle" w="lg" len="lg"/>
          </a:ln>
        </p:spPr>
        <p:txBody>
          <a:bodyPr anchor="ctr">
            <a:spAutoFit/>
          </a:bodyPr>
          <a:lstStyle/>
          <a:p>
            <a:endParaRPr lang="zh-CN" altLang="en-US"/>
          </a:p>
        </p:txBody>
      </p:sp>
      <p:sp>
        <p:nvSpPr>
          <p:cNvPr id="45068" name="Line 14"/>
          <p:cNvSpPr>
            <a:spLocks noChangeShapeType="1"/>
          </p:cNvSpPr>
          <p:nvPr/>
        </p:nvSpPr>
        <p:spPr bwMode="auto">
          <a:xfrm flipV="1">
            <a:off x="2506960" y="1905757"/>
            <a:ext cx="914400" cy="838200"/>
          </a:xfrm>
          <a:prstGeom prst="line">
            <a:avLst/>
          </a:prstGeom>
          <a:noFill/>
          <a:ln w="12700" cap="sq">
            <a:solidFill>
              <a:schemeClr val="tx1"/>
            </a:solidFill>
            <a:round/>
            <a:headEnd type="none" w="sm" len="sm"/>
            <a:tailEnd type="triangle" w="lg" len="lg"/>
          </a:ln>
        </p:spPr>
        <p:txBody>
          <a:bodyPr anchor="ctr">
            <a:spAutoFit/>
          </a:bodyPr>
          <a:lstStyle/>
          <a:p>
            <a:endParaRPr lang="zh-CN" altLang="en-US" dirty="0"/>
          </a:p>
        </p:txBody>
      </p:sp>
      <p:sp>
        <p:nvSpPr>
          <p:cNvPr id="45070" name="Line 16"/>
          <p:cNvSpPr>
            <a:spLocks noChangeShapeType="1"/>
          </p:cNvSpPr>
          <p:nvPr/>
        </p:nvSpPr>
        <p:spPr bwMode="auto">
          <a:xfrm>
            <a:off x="3116560" y="2972557"/>
            <a:ext cx="1143000" cy="0"/>
          </a:xfrm>
          <a:prstGeom prst="line">
            <a:avLst/>
          </a:prstGeom>
          <a:noFill/>
          <a:ln w="12700" cap="sq">
            <a:solidFill>
              <a:schemeClr val="tx1"/>
            </a:solidFill>
            <a:round/>
            <a:headEnd type="none" w="sm" len="sm"/>
            <a:tailEnd type="triangle" w="lg" len="lg"/>
          </a:ln>
        </p:spPr>
        <p:txBody>
          <a:bodyPr anchor="ctr">
            <a:spAutoFit/>
          </a:bodyPr>
          <a:lstStyle/>
          <a:p>
            <a:endParaRPr lang="zh-CN" altLang="en-US"/>
          </a:p>
        </p:txBody>
      </p:sp>
      <p:sp>
        <p:nvSpPr>
          <p:cNvPr id="45071" name="Line 17"/>
          <p:cNvSpPr>
            <a:spLocks noChangeShapeType="1"/>
          </p:cNvSpPr>
          <p:nvPr/>
        </p:nvSpPr>
        <p:spPr bwMode="auto">
          <a:xfrm>
            <a:off x="1897360" y="1753357"/>
            <a:ext cx="2362200" cy="99060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2" name="Line 18"/>
          <p:cNvSpPr>
            <a:spLocks noChangeShapeType="1"/>
          </p:cNvSpPr>
          <p:nvPr/>
        </p:nvSpPr>
        <p:spPr bwMode="auto">
          <a:xfrm>
            <a:off x="1897360" y="1600957"/>
            <a:ext cx="1295400" cy="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3" name="Line 19"/>
          <p:cNvSpPr>
            <a:spLocks noChangeShapeType="1"/>
          </p:cNvSpPr>
          <p:nvPr/>
        </p:nvSpPr>
        <p:spPr bwMode="auto">
          <a:xfrm>
            <a:off x="4107160" y="1600957"/>
            <a:ext cx="1295400" cy="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4" name="Line 20"/>
          <p:cNvSpPr>
            <a:spLocks noChangeShapeType="1"/>
          </p:cNvSpPr>
          <p:nvPr/>
        </p:nvSpPr>
        <p:spPr bwMode="auto">
          <a:xfrm>
            <a:off x="4030960" y="1905757"/>
            <a:ext cx="609600" cy="83820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5" name="Line 21"/>
          <p:cNvSpPr>
            <a:spLocks noChangeShapeType="1"/>
          </p:cNvSpPr>
          <p:nvPr/>
        </p:nvSpPr>
        <p:spPr bwMode="auto">
          <a:xfrm flipH="1">
            <a:off x="5021560" y="1829557"/>
            <a:ext cx="685800" cy="91440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6" name="Line 22"/>
          <p:cNvSpPr>
            <a:spLocks noChangeShapeType="1"/>
          </p:cNvSpPr>
          <p:nvPr/>
        </p:nvSpPr>
        <p:spPr bwMode="auto">
          <a:xfrm>
            <a:off x="3954760" y="915157"/>
            <a:ext cx="0" cy="533400"/>
          </a:xfrm>
          <a:prstGeom prst="line">
            <a:avLst/>
          </a:prstGeom>
          <a:noFill/>
          <a:ln w="12700" cap="sq">
            <a:solidFill>
              <a:schemeClr val="tx1"/>
            </a:solidFill>
            <a:round/>
            <a:headEnd type="none" w="sm" len="sm"/>
            <a:tailEnd type="triangle" w="lg" len="lg"/>
          </a:ln>
        </p:spPr>
        <p:txBody>
          <a:bodyPr anchor="ctr">
            <a:spAutoFit/>
          </a:bodyPr>
          <a:lstStyle/>
          <a:p>
            <a:endParaRPr lang="zh-CN" altLang="en-US"/>
          </a:p>
        </p:txBody>
      </p:sp>
      <p:sp>
        <p:nvSpPr>
          <p:cNvPr id="45077" name="Line 23"/>
          <p:cNvSpPr>
            <a:spLocks noChangeShapeType="1"/>
          </p:cNvSpPr>
          <p:nvPr/>
        </p:nvSpPr>
        <p:spPr bwMode="auto">
          <a:xfrm flipV="1">
            <a:off x="3497560" y="915157"/>
            <a:ext cx="0" cy="53340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5078" name="Line 24"/>
          <p:cNvSpPr>
            <a:spLocks noChangeShapeType="1"/>
          </p:cNvSpPr>
          <p:nvPr/>
        </p:nvSpPr>
        <p:spPr bwMode="auto">
          <a:xfrm>
            <a:off x="3497560" y="915157"/>
            <a:ext cx="4572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2" name="日期占位符 3">
            <a:extLst>
              <a:ext uri="{FF2B5EF4-FFF2-40B4-BE49-F238E27FC236}">
                <a16:creationId xmlns:a16="http://schemas.microsoft.com/office/drawing/2014/main" id="{18459C05-31FA-4DBD-898B-672DB33EEB41}"/>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3" name="灯片编号占位符 5">
            <a:extLst>
              <a:ext uri="{FF2B5EF4-FFF2-40B4-BE49-F238E27FC236}">
                <a16:creationId xmlns:a16="http://schemas.microsoft.com/office/drawing/2014/main" id="{DFFC4208-838D-48A9-9DBF-0AC263BF8026}"/>
              </a:ext>
            </a:extLst>
          </p:cNvPr>
          <p:cNvSpPr txBox="1">
            <a:spLocks/>
          </p:cNvSpPr>
          <p:nvPr/>
        </p:nvSpPr>
        <p:spPr bwMode="auto">
          <a:xfrm>
            <a:off x="711078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37</a:t>
            </a:fld>
            <a:endParaRPr lang="en-US" altLang="zh-CN" dirty="0">
              <a:ea typeface="宋体" charset="-122"/>
            </a:endParaRPr>
          </a:p>
        </p:txBody>
      </p:sp>
      <p:pic>
        <p:nvPicPr>
          <p:cNvPr id="24" name="Picture 2" descr="c:\documents and settings\ibm\application data\360se6\User Data\temp\01300000323145123029807175635_s.jpg">
            <a:extLst>
              <a:ext uri="{FF2B5EF4-FFF2-40B4-BE49-F238E27FC236}">
                <a16:creationId xmlns:a16="http://schemas.microsoft.com/office/drawing/2014/main" id="{AA4725CF-9BD5-4F59-82F4-A5C7330AC5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a:extLst>
              <a:ext uri="{FF2B5EF4-FFF2-40B4-BE49-F238E27FC236}">
                <a16:creationId xmlns:a16="http://schemas.microsoft.com/office/drawing/2014/main" id="{4162BBF3-6F74-4A30-90C5-540FCF51A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标题 1">
            <a:extLst>
              <a:ext uri="{FF2B5EF4-FFF2-40B4-BE49-F238E27FC236}">
                <a16:creationId xmlns:a16="http://schemas.microsoft.com/office/drawing/2014/main" id="{02884CDC-8497-4BFB-A089-8B304F6F64D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7" name="Line 14">
            <a:extLst>
              <a:ext uri="{FF2B5EF4-FFF2-40B4-BE49-F238E27FC236}">
                <a16:creationId xmlns:a16="http://schemas.microsoft.com/office/drawing/2014/main" id="{1F4134AD-70C8-416E-A167-60EB7C66A589}"/>
              </a:ext>
            </a:extLst>
          </p:cNvPr>
          <p:cNvSpPr>
            <a:spLocks noChangeShapeType="1"/>
          </p:cNvSpPr>
          <p:nvPr/>
        </p:nvSpPr>
        <p:spPr bwMode="auto">
          <a:xfrm flipV="1">
            <a:off x="3127672" y="1829557"/>
            <a:ext cx="2274888" cy="925495"/>
          </a:xfrm>
          <a:prstGeom prst="line">
            <a:avLst/>
          </a:prstGeom>
          <a:noFill/>
          <a:ln w="12700" cap="sq">
            <a:solidFill>
              <a:schemeClr val="tx1"/>
            </a:solidFill>
            <a:round/>
            <a:headEnd type="none" w="sm" len="sm"/>
            <a:tailEnd type="triangle" w="lg" len="lg"/>
          </a:ln>
        </p:spPr>
        <p:txBody>
          <a:bodyPr wrap="square" anchor="ctr">
            <a:spAutoFit/>
          </a:bodyPr>
          <a:lstStyle/>
          <a:p>
            <a:endParaRPr lang="zh-CN" altLang="en-US" dirty="0"/>
          </a:p>
        </p:txBody>
      </p:sp>
      <p:sp>
        <p:nvSpPr>
          <p:cNvPr id="28" name="Rectangle 6">
            <a:extLst>
              <a:ext uri="{FF2B5EF4-FFF2-40B4-BE49-F238E27FC236}">
                <a16:creationId xmlns:a16="http://schemas.microsoft.com/office/drawing/2014/main" id="{80E89A20-4D17-4304-9C1B-BDC025329A8F}"/>
              </a:ext>
            </a:extLst>
          </p:cNvPr>
          <p:cNvSpPr>
            <a:spLocks noChangeArrowheads="1"/>
          </p:cNvSpPr>
          <p:nvPr/>
        </p:nvSpPr>
        <p:spPr bwMode="auto">
          <a:xfrm>
            <a:off x="6381510" y="2228434"/>
            <a:ext cx="2505518" cy="1569660"/>
          </a:xfrm>
          <a:prstGeom prst="rect">
            <a:avLst/>
          </a:prstGeom>
          <a:solidFill>
            <a:srgbClr val="F7C7F9"/>
          </a:solidFill>
          <a:ln w="12700" cap="sq">
            <a:solidFill>
              <a:schemeClr val="tx1"/>
            </a:solidFill>
            <a:miter lim="800000"/>
            <a:headEnd type="none" w="sm" len="sm"/>
            <a:tailEnd type="none" w="sm" len="sm"/>
          </a:ln>
        </p:spPr>
        <p:txBody>
          <a:bodyPr wrap="square" anchor="ctr">
            <a:spAutoFit/>
          </a:bodyPr>
          <a:lstStyle/>
          <a:p>
            <a:pPr eaLnBrk="0" hangingPunct="0"/>
            <a:r>
              <a:rPr kumimoji="1" lang="en-US" altLang="zh-CN" sz="2400" b="1" dirty="0">
                <a:solidFill>
                  <a:srgbClr val="FF0000"/>
                </a:solidFill>
                <a:latin typeface="宋体" charset="-122"/>
                <a:ea typeface="黑体" pitchFamily="2" charset="-122"/>
              </a:rPr>
              <a:t>MOV</a:t>
            </a:r>
            <a:r>
              <a:rPr kumimoji="1" lang="zh-CN" altLang="en-US" sz="2400" b="1" dirty="0">
                <a:solidFill>
                  <a:srgbClr val="000080"/>
                </a:solidFill>
                <a:latin typeface="宋体" charset="-122"/>
                <a:ea typeface="黑体" pitchFamily="2" charset="-122"/>
              </a:rPr>
              <a:t>助记符号在片内存储器、寄存器的数传送操作 </a:t>
            </a:r>
            <a:endParaRPr kumimoji="1" lang="en-US" altLang="zh-CN" sz="2400" b="1" dirty="0">
              <a:solidFill>
                <a:srgbClr val="000080"/>
              </a:solidFill>
              <a:latin typeface="宋体" charset="-122"/>
              <a:ea typeface="黑体" pitchFamily="2" charset="-122"/>
            </a:endParaRPr>
          </a:p>
          <a:p>
            <a:pPr eaLnBrk="0" hangingPunct="0"/>
            <a:r>
              <a:rPr kumimoji="1" lang="en-US" altLang="zh-CN" sz="2400" b="1" dirty="0">
                <a:solidFill>
                  <a:srgbClr val="000080"/>
                </a:solidFill>
                <a:latin typeface="宋体" charset="-122"/>
                <a:ea typeface="黑体" pitchFamily="2" charset="-122"/>
              </a:rPr>
              <a:t>   </a:t>
            </a:r>
            <a:r>
              <a:rPr kumimoji="1" lang="zh-CN" altLang="en-US" sz="2400" b="1" dirty="0">
                <a:solidFill>
                  <a:srgbClr val="FF0000"/>
                </a:solidFill>
                <a:latin typeface="宋体" charset="-122"/>
                <a:ea typeface="黑体" pitchFamily="2" charset="-122"/>
              </a:rPr>
              <a:t>（</a:t>
            </a:r>
            <a:r>
              <a:rPr kumimoji="1" lang="en-US" altLang="zh-CN" sz="2400" b="1" dirty="0">
                <a:solidFill>
                  <a:srgbClr val="FF0000"/>
                </a:solidFill>
                <a:latin typeface="宋体" charset="-122"/>
                <a:ea typeface="黑体" pitchFamily="2" charset="-122"/>
              </a:rPr>
              <a:t>16</a:t>
            </a:r>
            <a:r>
              <a:rPr kumimoji="1" lang="zh-CN" altLang="en-US" sz="2400" b="1" dirty="0">
                <a:solidFill>
                  <a:srgbClr val="FF0000"/>
                </a:solidFill>
                <a:latin typeface="宋体" charset="-122"/>
                <a:ea typeface="黑体" pitchFamily="2" charset="-122"/>
              </a:rPr>
              <a:t>条）</a:t>
            </a:r>
            <a:endParaRPr kumimoji="1" lang="zh-CN" altLang="en-US" sz="2400" b="1" dirty="0">
              <a:solidFill>
                <a:srgbClr val="FF0000"/>
              </a:solidFill>
              <a:latin typeface="Times New Roman" pitchFamily="18" charset="0"/>
            </a:endParaRPr>
          </a:p>
        </p:txBody>
      </p:sp>
      <p:sp>
        <p:nvSpPr>
          <p:cNvPr id="29" name="Text Box 11">
            <a:extLst>
              <a:ext uri="{FF2B5EF4-FFF2-40B4-BE49-F238E27FC236}">
                <a16:creationId xmlns:a16="http://schemas.microsoft.com/office/drawing/2014/main" id="{55A07713-E74C-45FB-8927-0DC51CD625D6}"/>
              </a:ext>
            </a:extLst>
          </p:cNvPr>
          <p:cNvSpPr txBox="1">
            <a:spLocks noChangeArrowheads="1"/>
          </p:cNvSpPr>
          <p:nvPr/>
        </p:nvSpPr>
        <p:spPr bwMode="auto">
          <a:xfrm>
            <a:off x="4255247" y="3613769"/>
            <a:ext cx="1023037" cy="461665"/>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dirty="0">
                <a:solidFill>
                  <a:srgbClr val="FF3399"/>
                </a:solidFill>
                <a:latin typeface="Times New Roman" pitchFamily="18" charset="0"/>
              </a:rPr>
              <a:t>DPTR</a:t>
            </a:r>
          </a:p>
        </p:txBody>
      </p:sp>
      <p:sp>
        <p:nvSpPr>
          <p:cNvPr id="32" name="Text Box 11">
            <a:extLst>
              <a:ext uri="{FF2B5EF4-FFF2-40B4-BE49-F238E27FC236}">
                <a16:creationId xmlns:a16="http://schemas.microsoft.com/office/drawing/2014/main" id="{70B12D57-78AC-4376-BFC4-59A3E5743AE8}"/>
              </a:ext>
            </a:extLst>
          </p:cNvPr>
          <p:cNvSpPr txBox="1">
            <a:spLocks noChangeArrowheads="1"/>
          </p:cNvSpPr>
          <p:nvPr/>
        </p:nvSpPr>
        <p:spPr bwMode="auto">
          <a:xfrm>
            <a:off x="2202160" y="2735632"/>
            <a:ext cx="925512"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#data</a:t>
            </a:r>
          </a:p>
        </p:txBody>
      </p:sp>
      <p:sp>
        <p:nvSpPr>
          <p:cNvPr id="33" name="Line 16">
            <a:extLst>
              <a:ext uri="{FF2B5EF4-FFF2-40B4-BE49-F238E27FC236}">
                <a16:creationId xmlns:a16="http://schemas.microsoft.com/office/drawing/2014/main" id="{DDD5553C-A3BC-429C-BEE0-55A0B24014AE}"/>
              </a:ext>
            </a:extLst>
          </p:cNvPr>
          <p:cNvSpPr>
            <a:spLocks noChangeShapeType="1"/>
          </p:cNvSpPr>
          <p:nvPr/>
        </p:nvSpPr>
        <p:spPr bwMode="auto">
          <a:xfrm>
            <a:off x="3094341" y="3836276"/>
            <a:ext cx="1143000" cy="0"/>
          </a:xfrm>
          <a:prstGeom prst="line">
            <a:avLst/>
          </a:prstGeom>
          <a:noFill/>
          <a:ln w="12700" cap="sq">
            <a:solidFill>
              <a:schemeClr val="tx1"/>
            </a:solidFill>
            <a:round/>
            <a:headEnd type="none" w="sm" len="sm"/>
            <a:tailEnd type="triangle" w="lg" len="lg"/>
          </a:ln>
        </p:spPr>
        <p:txBody>
          <a:bodyPr anchor="ctr">
            <a:spAutoFit/>
          </a:bodyPr>
          <a:lstStyle/>
          <a:p>
            <a:endParaRPr lang="zh-CN" altLang="en-US"/>
          </a:p>
        </p:txBody>
      </p:sp>
      <p:sp>
        <p:nvSpPr>
          <p:cNvPr id="34" name="Text Box 11">
            <a:extLst>
              <a:ext uri="{FF2B5EF4-FFF2-40B4-BE49-F238E27FC236}">
                <a16:creationId xmlns:a16="http://schemas.microsoft.com/office/drawing/2014/main" id="{C9B665A5-A332-4CE5-9347-A8EF0AB50AD8}"/>
              </a:ext>
            </a:extLst>
          </p:cNvPr>
          <p:cNvSpPr txBox="1">
            <a:spLocks noChangeArrowheads="1"/>
          </p:cNvSpPr>
          <p:nvPr/>
        </p:nvSpPr>
        <p:spPr bwMode="auto">
          <a:xfrm>
            <a:off x="1531375" y="3601326"/>
            <a:ext cx="1531396" cy="469900"/>
          </a:xfrm>
          <a:prstGeom prst="rect">
            <a:avLst/>
          </a:prstGeom>
          <a:solidFill>
            <a:srgbClr val="CCFFFF"/>
          </a:solidFill>
          <a:ln w="12700" cap="sq">
            <a:solidFill>
              <a:schemeClr val="tx1"/>
            </a:solidFill>
            <a:miter lim="800000"/>
            <a:headEnd type="none" w="sm" len="sm"/>
            <a:tailEnd type="none" w="sm" len="sm"/>
          </a:ln>
        </p:spPr>
        <p:txBody>
          <a:bodyPr wrap="square">
            <a:spAutoFit/>
          </a:bodyPr>
          <a:lstStyle/>
          <a:p>
            <a:pPr algn="ctr" eaLnBrk="0" hangingPunct="0"/>
            <a:r>
              <a:rPr kumimoji="1" lang="en-US" altLang="zh-CN" sz="2400" b="1" dirty="0">
                <a:solidFill>
                  <a:srgbClr val="FF3399"/>
                </a:solidFill>
                <a:latin typeface="Times New Roman" pitchFamily="18" charset="0"/>
              </a:rPr>
              <a:t>#data16</a:t>
            </a:r>
          </a:p>
        </p:txBody>
      </p:sp>
      <p:sp>
        <p:nvSpPr>
          <p:cNvPr id="36" name="Rectangle 3">
            <a:extLst>
              <a:ext uri="{FF2B5EF4-FFF2-40B4-BE49-F238E27FC236}">
                <a16:creationId xmlns:a16="http://schemas.microsoft.com/office/drawing/2014/main" id="{22A82BAE-ECDC-4E64-94C6-8CEADFD815BA}"/>
              </a:ext>
            </a:extLst>
          </p:cNvPr>
          <p:cNvSpPr txBox="1">
            <a:spLocks noChangeArrowheads="1"/>
          </p:cNvSpPr>
          <p:nvPr/>
        </p:nvSpPr>
        <p:spPr>
          <a:xfrm>
            <a:off x="1180727" y="5035145"/>
            <a:ext cx="7056785" cy="51316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ts val="3000"/>
              </a:lnSpc>
              <a:buFont typeface="Wingdings" pitchFamily="2" charset="2"/>
              <a:buNone/>
            </a:pPr>
            <a:r>
              <a:rPr lang="zh-CN" altLang="en-US" sz="2400" b="1" kern="0" dirty="0"/>
              <a:t>助记符    </a:t>
            </a:r>
            <a:r>
              <a:rPr lang="en-US" altLang="zh-CN" sz="2400" b="1" kern="0" dirty="0"/>
              <a:t>[</a:t>
            </a:r>
            <a:r>
              <a:rPr lang="zh-CN" altLang="en-US" sz="2400" b="1" kern="0" dirty="0"/>
              <a:t>目的操作数</a:t>
            </a:r>
            <a:r>
              <a:rPr lang="en-US" altLang="zh-CN" sz="2400" b="1" kern="0" dirty="0"/>
              <a:t>][</a:t>
            </a:r>
            <a:r>
              <a:rPr lang="zh-CN" altLang="en-US" sz="2400" b="1" kern="0" dirty="0"/>
              <a:t>，源操作数</a:t>
            </a:r>
            <a:r>
              <a:rPr lang="en-US" altLang="zh-CN" sz="2400" b="1" kern="0" dirty="0"/>
              <a:t>]    [</a:t>
            </a:r>
            <a:r>
              <a:rPr lang="zh-CN" altLang="en-US" sz="2400" b="1" kern="0" dirty="0"/>
              <a:t>；注释</a:t>
            </a:r>
            <a:r>
              <a:rPr lang="en-US" altLang="zh-CN" sz="2400" b="1" kern="0" dirty="0"/>
              <a:t>]</a:t>
            </a:r>
          </a:p>
          <a:p>
            <a:pPr eaLnBrk="1" hangingPunct="1">
              <a:lnSpc>
                <a:spcPts val="3000"/>
              </a:lnSpc>
              <a:buFont typeface="Wingdings" pitchFamily="2" charset="2"/>
              <a:buNone/>
            </a:pPr>
            <a:r>
              <a:rPr kumimoji="1" lang="zh-CN" altLang="en-US" sz="2400" b="1" kern="0" dirty="0">
                <a:latin typeface="Times New Roman" pitchFamily="18" charset="0"/>
              </a:rPr>
              <a:t>              </a:t>
            </a:r>
            <a:endParaRPr kumimoji="1" lang="en-US" altLang="zh-CN" sz="2400" b="1" kern="0" dirty="0">
              <a:latin typeface="Times New Roman" pitchFamily="18" charset="0"/>
            </a:endParaRPr>
          </a:p>
        </p:txBody>
      </p:sp>
      <p:sp>
        <p:nvSpPr>
          <p:cNvPr id="37" name="Rectangle 3">
            <a:extLst>
              <a:ext uri="{FF2B5EF4-FFF2-40B4-BE49-F238E27FC236}">
                <a16:creationId xmlns:a16="http://schemas.microsoft.com/office/drawing/2014/main" id="{69614AF9-78DA-40B9-9D5F-109CE141F328}"/>
              </a:ext>
            </a:extLst>
          </p:cNvPr>
          <p:cNvSpPr txBox="1">
            <a:spLocks noChangeArrowheads="1"/>
          </p:cNvSpPr>
          <p:nvPr/>
        </p:nvSpPr>
        <p:spPr bwMode="auto">
          <a:xfrm>
            <a:off x="1187623" y="5634500"/>
            <a:ext cx="7217556" cy="4118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ts val="3000"/>
              </a:lnSpc>
              <a:buFont typeface="Wingdings" pitchFamily="2" charset="2"/>
              <a:buNone/>
            </a:pPr>
            <a:r>
              <a:rPr kumimoji="1" lang="en-US" altLang="zh-CN" sz="2400" b="1" kern="0" dirty="0">
                <a:solidFill>
                  <a:srgbClr val="FF0000"/>
                </a:solidFill>
                <a:latin typeface="Times New Roman" pitchFamily="18" charset="0"/>
              </a:rPr>
              <a:t>MOV        A,   #03                    ;</a:t>
            </a:r>
            <a:r>
              <a:rPr kumimoji="1" lang="zh-CN" altLang="en-US" sz="2400" b="1" kern="0" dirty="0">
                <a:solidFill>
                  <a:srgbClr val="FF0000"/>
                </a:solidFill>
                <a:latin typeface="Times New Roman" pitchFamily="18" charset="0"/>
              </a:rPr>
              <a:t>将立即数传送到累加器</a:t>
            </a:r>
            <a:endParaRPr kumimoji="1" lang="en-US" altLang="zh-CN" sz="2400" b="1" kern="0" dirty="0">
              <a:solidFill>
                <a:srgbClr val="FF0000"/>
              </a:solidFill>
              <a:latin typeface="Times New Roman" pitchFamily="18" charset="0"/>
            </a:endParaRPr>
          </a:p>
        </p:txBody>
      </p:sp>
    </p:spTree>
  </p:cSld>
  <p:clrMapOvr>
    <a:masterClrMapping/>
  </p:clrMapOvr>
  <p:transition>
    <p:cut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5"/>
          <p:cNvSpPr>
            <a:spLocks noChangeArrowheads="1"/>
          </p:cNvSpPr>
          <p:nvPr/>
        </p:nvSpPr>
        <p:spPr bwMode="auto">
          <a:xfrm>
            <a:off x="65411" y="764716"/>
            <a:ext cx="5282802" cy="457200"/>
          </a:xfrm>
          <a:prstGeom prst="rect">
            <a:avLst/>
          </a:prstGeom>
          <a:noFill/>
          <a:ln w="9525">
            <a:noFill/>
            <a:miter lim="800000"/>
            <a:headEnd/>
            <a:tailEnd/>
          </a:ln>
        </p:spPr>
        <p:txBody>
          <a:bodyPr wrap="square">
            <a:spAutoFit/>
          </a:bodyPr>
          <a:lstStyle/>
          <a:p>
            <a:r>
              <a:rPr kumimoji="1" lang="en-US" altLang="zh-CN" sz="2400" b="1" dirty="0">
                <a:solidFill>
                  <a:srgbClr val="FF0000"/>
                </a:solidFill>
                <a:latin typeface="创艺简黑体" pitchFamily="2" charset="-122"/>
                <a:ea typeface="创艺简黑体" pitchFamily="2" charset="-122"/>
              </a:rPr>
              <a:t>1.</a:t>
            </a:r>
            <a:r>
              <a:rPr kumimoji="1" lang="zh-CN" altLang="en-US" sz="2400" b="1" dirty="0">
                <a:solidFill>
                  <a:srgbClr val="FF0000"/>
                </a:solidFill>
                <a:latin typeface="创艺简黑体" pitchFamily="2" charset="-122"/>
                <a:ea typeface="创艺简黑体" pitchFamily="2" charset="-122"/>
              </a:rPr>
              <a:t>以累加器</a:t>
            </a:r>
            <a:r>
              <a:rPr kumimoji="1" lang="en-US" altLang="zh-CN" sz="2400" b="1" dirty="0">
                <a:solidFill>
                  <a:srgbClr val="FF0000"/>
                </a:solidFill>
                <a:latin typeface="创艺简黑体" pitchFamily="2" charset="-122"/>
                <a:ea typeface="创艺简黑体" pitchFamily="2" charset="-122"/>
              </a:rPr>
              <a:t>A</a:t>
            </a:r>
            <a:r>
              <a:rPr kumimoji="1" lang="zh-CN" altLang="en-US" sz="2400" b="1" dirty="0">
                <a:solidFill>
                  <a:srgbClr val="FF0000"/>
                </a:solidFill>
                <a:latin typeface="创艺简黑体" pitchFamily="2" charset="-122"/>
                <a:ea typeface="创艺简黑体" pitchFamily="2" charset="-122"/>
              </a:rPr>
              <a:t>为目的操作数的指令</a:t>
            </a:r>
            <a:r>
              <a:rPr kumimoji="1" lang="en-US" altLang="zh-CN" sz="2400" b="1" dirty="0">
                <a:solidFill>
                  <a:srgbClr val="3333FF"/>
                </a:solidFill>
                <a:latin typeface="创艺简黑体" pitchFamily="2" charset="-122"/>
                <a:ea typeface="创艺简黑体" pitchFamily="2" charset="-122"/>
              </a:rPr>
              <a:t>(4</a:t>
            </a:r>
            <a:r>
              <a:rPr kumimoji="1" lang="zh-CN" altLang="en-US" sz="2400" b="1" dirty="0">
                <a:solidFill>
                  <a:srgbClr val="3333FF"/>
                </a:solidFill>
                <a:latin typeface="创艺简黑体" pitchFamily="2" charset="-122"/>
                <a:ea typeface="创艺简黑体" pitchFamily="2" charset="-122"/>
              </a:rPr>
              <a:t>条</a:t>
            </a:r>
            <a:r>
              <a:rPr kumimoji="1" lang="en-US" altLang="zh-CN" sz="2400" b="1" dirty="0">
                <a:solidFill>
                  <a:srgbClr val="3333FF"/>
                </a:solidFill>
                <a:latin typeface="创艺简黑体" pitchFamily="2" charset="-122"/>
                <a:ea typeface="创艺简黑体" pitchFamily="2" charset="-122"/>
              </a:rPr>
              <a:t>)</a:t>
            </a:r>
          </a:p>
        </p:txBody>
      </p:sp>
      <p:grpSp>
        <p:nvGrpSpPr>
          <p:cNvPr id="38917" name="Group 21"/>
          <p:cNvGrpSpPr>
            <a:grpSpLocks/>
          </p:cNvGrpSpPr>
          <p:nvPr/>
        </p:nvGrpSpPr>
        <p:grpSpPr bwMode="auto">
          <a:xfrm>
            <a:off x="228600" y="1372729"/>
            <a:ext cx="8686800" cy="4541838"/>
            <a:chOff x="144" y="739"/>
            <a:chExt cx="5472" cy="2861"/>
          </a:xfrm>
        </p:grpSpPr>
        <p:sp>
          <p:nvSpPr>
            <p:cNvPr id="38919" name="Text Box 7"/>
            <p:cNvSpPr txBox="1">
              <a:spLocks noChangeArrowheads="1"/>
            </p:cNvSpPr>
            <p:nvPr/>
          </p:nvSpPr>
          <p:spPr bwMode="auto">
            <a:xfrm>
              <a:off x="172" y="765"/>
              <a:ext cx="1403" cy="2653"/>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汇编指令格式</a:t>
              </a:r>
            </a:p>
            <a:p>
              <a:pPr eaLnBrk="0" hangingPunct="0"/>
              <a:endParaRPr kumimoji="1" lang="zh-CN" altLang="en-US" b="1" dirty="0">
                <a:solidFill>
                  <a:srgbClr val="3333FF"/>
                </a:solidFill>
                <a:latin typeface="Times New Roman" pitchFamily="18" charset="0"/>
              </a:endParaRPr>
            </a:p>
            <a:p>
              <a:pPr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Rn</a:t>
              </a:r>
              <a:r>
                <a:rPr kumimoji="1" lang="zh-CN" altLang="en-US" b="1" dirty="0">
                  <a:latin typeface="Times New Roman" pitchFamily="18" charset="0"/>
                </a:rPr>
                <a:t>；</a:t>
              </a:r>
            </a:p>
            <a:p>
              <a:pPr eaLnBrk="0" hangingPunct="0"/>
              <a:endParaRPr kumimoji="1" lang="zh-CN" altLang="en-US" b="1" dirty="0">
                <a:latin typeface="Times New Roman" pitchFamily="18" charset="0"/>
              </a:endParaRPr>
            </a:p>
            <a:p>
              <a:pPr eaLnBrk="0" hangingPunct="0"/>
              <a:endParaRPr kumimoji="1" lang="zh-CN" altLang="en-US" b="1" dirty="0">
                <a:latin typeface="Times New Roman" pitchFamily="18" charset="0"/>
              </a:endParaRPr>
            </a:p>
            <a:p>
              <a:pPr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direct;</a:t>
              </a: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@Ri;		</a:t>
              </a:r>
            </a:p>
            <a:p>
              <a:pPr algn="just" eaLnBrk="0" hangingPunct="0"/>
              <a:endParaRPr kumimoji="1" lang="en-US" altLang="zh-CN" b="1" dirty="0">
                <a:latin typeface="Times New Roman" pitchFamily="18" charset="0"/>
              </a:endParaRPr>
            </a:p>
            <a:p>
              <a:pPr algn="just" eaLnBrk="0" hangingPunct="0"/>
              <a:endParaRPr kumimoji="1" lang="en-US" altLang="zh-CN" b="1" dirty="0">
                <a:latin typeface="Times New Roman" pitchFamily="18" charset="0"/>
              </a:endParaRPr>
            </a:p>
            <a:p>
              <a:pPr algn="just" eaLnBrk="0" hangingPunct="0"/>
              <a:endParaRPr kumimoji="1" lang="en-US" altLang="zh-CN"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#data	</a:t>
              </a:r>
            </a:p>
          </p:txBody>
        </p:sp>
        <p:sp>
          <p:nvSpPr>
            <p:cNvPr id="38920" name="Text Box 8"/>
            <p:cNvSpPr txBox="1">
              <a:spLocks noChangeArrowheads="1"/>
            </p:cNvSpPr>
            <p:nvPr/>
          </p:nvSpPr>
          <p:spPr bwMode="auto">
            <a:xfrm>
              <a:off x="1488" y="746"/>
              <a:ext cx="1008" cy="2826"/>
            </a:xfrm>
            <a:prstGeom prst="rect">
              <a:avLst/>
            </a:prstGeom>
            <a:noFill/>
            <a:ln w="12700" cap="sq">
              <a:noFill/>
              <a:miter lim="800000"/>
              <a:headEnd type="none" w="sm" len="sm"/>
              <a:tailEnd type="none" w="sm" len="sm"/>
            </a:ln>
          </p:spPr>
          <p:txBody>
            <a:bodyPr>
              <a:spAutoFit/>
            </a:bodyPr>
            <a:lstStyle/>
            <a:p>
              <a:pPr marL="457200" indent="-457200" eaLnBrk="0" hangingPunct="0"/>
              <a:r>
                <a:rPr kumimoji="1" lang="zh-CN" altLang="en-US" b="1">
                  <a:solidFill>
                    <a:srgbClr val="3333FF"/>
                  </a:solidFill>
                  <a:latin typeface="Times New Roman" pitchFamily="18" charset="0"/>
                </a:rPr>
                <a:t>机器码格式</a:t>
              </a:r>
            </a:p>
            <a:p>
              <a:pPr marL="457200" indent="-457200" eaLnBrk="0" hangingPunct="0"/>
              <a:endParaRPr kumimoji="1" lang="zh-CN" altLang="en-US" b="1">
                <a:solidFill>
                  <a:srgbClr val="3333FF"/>
                </a:solidFill>
                <a:latin typeface="Times New Roman" pitchFamily="18" charset="0"/>
              </a:endParaRPr>
            </a:p>
            <a:p>
              <a:pPr marL="457200" indent="-457200" eaLnBrk="0" hangingPunct="0"/>
              <a:r>
                <a:rPr kumimoji="1" lang="en-US" altLang="zh-CN" b="1">
                  <a:latin typeface="Times New Roman" pitchFamily="18" charset="0"/>
                </a:rPr>
                <a:t>1110 1rrr</a:t>
              </a:r>
            </a:p>
            <a:p>
              <a:pPr marL="457200" indent="-457200" eaLnBrk="0" hangingPunct="0"/>
              <a:endParaRPr kumimoji="1" lang="en-US" altLang="zh-CN" b="1">
                <a:latin typeface="Times New Roman" pitchFamily="18" charset="0"/>
              </a:endParaRPr>
            </a:p>
            <a:p>
              <a:pPr marL="457200" indent="-457200" eaLnBrk="0" hangingPunct="0"/>
              <a:endParaRPr kumimoji="1" lang="en-US" altLang="zh-CN" b="1">
                <a:latin typeface="Times New Roman" pitchFamily="18" charset="0"/>
              </a:endParaRPr>
            </a:p>
            <a:p>
              <a:pPr marL="457200" indent="-457200" eaLnBrk="0" hangingPunct="0"/>
              <a:r>
                <a:rPr kumimoji="1" lang="en-US" altLang="zh-CN" b="1">
                  <a:latin typeface="Times New Roman" pitchFamily="18" charset="0"/>
                </a:rPr>
                <a:t>1110 0101</a:t>
              </a:r>
            </a:p>
            <a:p>
              <a:pPr marL="457200" indent="-457200" eaLnBrk="0" hangingPunct="0"/>
              <a:r>
                <a:rPr kumimoji="1" lang="en-US" altLang="zh-CN" b="1">
                  <a:latin typeface="Times New Roman" pitchFamily="18" charset="0"/>
                </a:rPr>
                <a:t>direct</a:t>
              </a:r>
            </a:p>
            <a:p>
              <a:pPr marL="457200" indent="-457200" eaLnBrk="0" hangingPunct="0"/>
              <a:endParaRPr kumimoji="1" lang="en-US" altLang="zh-CN" b="1">
                <a:latin typeface="Times New Roman" pitchFamily="18" charset="0"/>
              </a:endParaRPr>
            </a:p>
            <a:p>
              <a:pPr marL="457200" indent="-457200" eaLnBrk="0" hangingPunct="0"/>
              <a:endParaRPr kumimoji="1" lang="en-US" altLang="zh-CN" b="1">
                <a:latin typeface="Times New Roman" pitchFamily="18" charset="0"/>
              </a:endParaRPr>
            </a:p>
            <a:p>
              <a:pPr marL="457200" indent="-457200" algn="just" eaLnBrk="0" hangingPunct="0"/>
              <a:r>
                <a:rPr kumimoji="1" lang="en-US" altLang="zh-CN" b="1">
                  <a:latin typeface="Times New Roman" pitchFamily="18" charset="0"/>
                </a:rPr>
                <a:t>1110  011i</a:t>
              </a:r>
            </a:p>
            <a:p>
              <a:pPr marL="457200" indent="-457200" algn="just" eaLnBrk="0" hangingPunct="0"/>
              <a:endParaRPr kumimoji="1" lang="en-US" altLang="zh-CN" b="1">
                <a:latin typeface="Times New Roman" pitchFamily="18" charset="0"/>
              </a:endParaRPr>
            </a:p>
            <a:p>
              <a:pPr marL="457200" indent="-457200" algn="just" eaLnBrk="0" hangingPunct="0"/>
              <a:endParaRPr kumimoji="1" lang="en-US" altLang="zh-CN" b="1">
                <a:latin typeface="宋体" charset="-122"/>
              </a:endParaRPr>
            </a:p>
            <a:p>
              <a:pPr marL="457200" indent="-457200" algn="just" eaLnBrk="0" hangingPunct="0"/>
              <a:endParaRPr kumimoji="1" lang="en-US" altLang="zh-CN" b="1">
                <a:latin typeface="宋体" charset="-122"/>
              </a:endParaRPr>
            </a:p>
            <a:p>
              <a:pPr marL="457200" indent="-457200" algn="just" eaLnBrk="0" hangingPunct="0"/>
              <a:endParaRPr kumimoji="1" lang="en-US" altLang="zh-CN" b="1">
                <a:latin typeface="宋体" charset="-122"/>
              </a:endParaRPr>
            </a:p>
            <a:p>
              <a:pPr marL="457200" indent="-457200" algn="just" eaLnBrk="0" hangingPunct="0"/>
              <a:r>
                <a:rPr kumimoji="1" lang="en-US" altLang="zh-CN" b="1">
                  <a:latin typeface="Times New Roman" pitchFamily="18" charset="0"/>
                </a:rPr>
                <a:t>0111 0100</a:t>
              </a:r>
            </a:p>
            <a:p>
              <a:pPr marL="457200" indent="-457200" algn="just" eaLnBrk="0" hangingPunct="0"/>
              <a:r>
                <a:rPr kumimoji="1" lang="en-US" altLang="zh-CN" b="1">
                  <a:latin typeface="Times New Roman" pitchFamily="18" charset="0"/>
                </a:rPr>
                <a:t>data</a:t>
              </a:r>
            </a:p>
          </p:txBody>
        </p:sp>
        <p:sp>
          <p:nvSpPr>
            <p:cNvPr id="38921" name="Text Box 9"/>
            <p:cNvSpPr txBox="1">
              <a:spLocks noChangeArrowheads="1"/>
            </p:cNvSpPr>
            <p:nvPr/>
          </p:nvSpPr>
          <p:spPr bwMode="auto">
            <a:xfrm>
              <a:off x="2553" y="739"/>
              <a:ext cx="912" cy="2653"/>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操作</a:t>
              </a:r>
            </a:p>
            <a:p>
              <a:pPr eaLnBrk="0" hangingPunct="0"/>
              <a:endParaRPr kumimoji="1" lang="zh-CN" altLang="en-US" b="1" dirty="0">
                <a:solidFill>
                  <a:schemeClr val="bg2"/>
                </a:solidFill>
                <a:latin typeface="Times New Roman" pitchFamily="18" charset="0"/>
              </a:endParaRPr>
            </a:p>
            <a:p>
              <a:pPr eaLnBrk="0" hangingPunct="0"/>
              <a:r>
                <a:rPr kumimoji="1" lang="en-US" altLang="zh-CN" b="1" dirty="0">
                  <a:latin typeface="Times New Roman" pitchFamily="18" charset="0"/>
                </a:rPr>
                <a:t>(Rn)→A</a:t>
              </a: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r>
                <a:rPr kumimoji="1" lang="en-US" altLang="zh-CN" b="1" dirty="0">
                  <a:latin typeface="Times New Roman" pitchFamily="18" charset="0"/>
                </a:rPr>
                <a:t>(direct) →A</a:t>
              </a: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algn="just" eaLnBrk="0" hangingPunct="0"/>
              <a:r>
                <a:rPr kumimoji="1" lang="en-US" altLang="zh-CN" b="1" dirty="0">
                  <a:latin typeface="Times New Roman" pitchFamily="18" charset="0"/>
                </a:rPr>
                <a:t>((Ri)) → A</a:t>
              </a:r>
            </a:p>
            <a:p>
              <a:pPr algn="just"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algn="just" eaLnBrk="0" hangingPunct="0"/>
              <a:r>
                <a:rPr kumimoji="1" lang="en-US" altLang="zh-CN" b="1" dirty="0">
                  <a:latin typeface="Times New Roman" pitchFamily="18" charset="0"/>
                </a:rPr>
                <a:t>#data → A</a:t>
              </a:r>
            </a:p>
          </p:txBody>
        </p:sp>
        <p:sp>
          <p:nvSpPr>
            <p:cNvPr id="38922" name="Text Box 10"/>
            <p:cNvSpPr txBox="1">
              <a:spLocks noChangeArrowheads="1"/>
            </p:cNvSpPr>
            <p:nvPr/>
          </p:nvSpPr>
          <p:spPr bwMode="auto">
            <a:xfrm>
              <a:off x="3466" y="744"/>
              <a:ext cx="2109" cy="2826"/>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注释</a:t>
              </a:r>
            </a:p>
            <a:p>
              <a:pPr eaLnBrk="0" hangingPunct="0"/>
              <a:endParaRPr kumimoji="1" lang="zh-CN" altLang="en-US" b="1" dirty="0">
                <a:solidFill>
                  <a:srgbClr val="3333FF"/>
                </a:solidFill>
                <a:latin typeface="Times New Roman" pitchFamily="18" charset="0"/>
              </a:endParaRPr>
            </a:p>
            <a:p>
              <a:pPr eaLnBrk="0" hangingPunct="0"/>
              <a:r>
                <a:rPr kumimoji="1" lang="zh-CN" altLang="en-US" dirty="0">
                  <a:latin typeface="宋体" charset="-122"/>
                </a:rPr>
                <a:t>将工作寄存器</a:t>
              </a:r>
              <a:r>
                <a:rPr kumimoji="1" lang="en-US" altLang="zh-CN" dirty="0">
                  <a:latin typeface="宋体" charset="-122"/>
                </a:rPr>
                <a:t>Rn</a:t>
              </a:r>
              <a:r>
                <a:rPr kumimoji="1" lang="zh-CN" altLang="en-US" dirty="0">
                  <a:latin typeface="宋体" charset="-122"/>
                </a:rPr>
                <a:t>（即</a:t>
              </a:r>
              <a:r>
                <a:rPr kumimoji="1" lang="en-US" altLang="zh-CN" dirty="0">
                  <a:latin typeface="宋体" charset="-122"/>
                </a:rPr>
                <a:t>R0~R7</a:t>
              </a:r>
              <a:r>
                <a:rPr kumimoji="1" lang="zh-CN" altLang="en-US" dirty="0">
                  <a:latin typeface="宋体" charset="-122"/>
                </a:rPr>
                <a:t>）内容传送到累加器</a:t>
              </a:r>
              <a:r>
                <a:rPr kumimoji="1" lang="en-US" altLang="zh-CN" dirty="0">
                  <a:latin typeface="宋体" charset="-122"/>
                </a:rPr>
                <a:t>A</a:t>
              </a:r>
              <a:r>
                <a:rPr kumimoji="1" lang="zh-CN" altLang="en-US" dirty="0">
                  <a:latin typeface="宋体" charset="-122"/>
                </a:rPr>
                <a:t>中</a:t>
              </a:r>
            </a:p>
            <a:p>
              <a:pPr eaLnBrk="0" hangingPunct="0"/>
              <a:endParaRPr kumimoji="1" lang="zh-CN" altLang="en-US" dirty="0">
                <a:latin typeface="宋体" charset="-122"/>
              </a:endParaRPr>
            </a:p>
            <a:p>
              <a:pPr eaLnBrk="0" hangingPunct="0"/>
              <a:r>
                <a:rPr kumimoji="1" lang="zh-CN" altLang="en-US" dirty="0">
                  <a:latin typeface="宋体" charset="-122"/>
                </a:rPr>
                <a:t>将直接寻址所得的片内</a:t>
              </a:r>
              <a:r>
                <a:rPr kumimoji="1" lang="en-US" altLang="zh-CN" dirty="0">
                  <a:latin typeface="宋体" charset="-122"/>
                </a:rPr>
                <a:t>RAM</a:t>
              </a:r>
              <a:r>
                <a:rPr kumimoji="1" lang="zh-CN" altLang="en-US" dirty="0">
                  <a:latin typeface="宋体" charset="-122"/>
                </a:rPr>
                <a:t>单元内容或特殊功能寄存器中的内容传送到累加器</a:t>
              </a:r>
              <a:r>
                <a:rPr kumimoji="1" lang="en-US" altLang="zh-CN" dirty="0">
                  <a:latin typeface="宋体" charset="-122"/>
                </a:rPr>
                <a:t>A</a:t>
              </a:r>
              <a:r>
                <a:rPr kumimoji="1" lang="zh-CN" altLang="en-US" dirty="0">
                  <a:latin typeface="宋体" charset="-122"/>
                </a:rPr>
                <a:t>中</a:t>
              </a:r>
            </a:p>
            <a:p>
              <a:pPr eaLnBrk="0" hangingPunct="0"/>
              <a:endParaRPr kumimoji="1" lang="zh-CN" altLang="en-US" dirty="0">
                <a:latin typeface="Times New Roman" pitchFamily="18" charset="0"/>
              </a:endParaRPr>
            </a:p>
            <a:p>
              <a:pPr algn="just" eaLnBrk="0" hangingPunct="0"/>
              <a:r>
                <a:rPr kumimoji="1" lang="zh-CN" altLang="en-US" dirty="0">
                  <a:latin typeface="宋体" charset="-122"/>
                </a:rPr>
                <a:t>将间接寻址（</a:t>
              </a:r>
              <a:r>
                <a:rPr kumimoji="1" lang="en-US" altLang="zh-CN" dirty="0">
                  <a:latin typeface="宋体" charset="-122"/>
                </a:rPr>
                <a:t>Ri</a:t>
              </a:r>
              <a:r>
                <a:rPr kumimoji="1" lang="zh-CN" altLang="en-US" dirty="0">
                  <a:latin typeface="宋体" charset="-122"/>
                </a:rPr>
                <a:t>为</a:t>
              </a:r>
              <a:r>
                <a:rPr kumimoji="1" lang="en-US" altLang="zh-CN" dirty="0">
                  <a:latin typeface="宋体" charset="-122"/>
                </a:rPr>
                <a:t>R0</a:t>
              </a:r>
              <a:r>
                <a:rPr kumimoji="1" lang="zh-CN" altLang="en-US" dirty="0">
                  <a:latin typeface="宋体" charset="-122"/>
                </a:rPr>
                <a:t>或</a:t>
              </a:r>
              <a:r>
                <a:rPr kumimoji="1" lang="en-US" altLang="zh-CN" dirty="0">
                  <a:latin typeface="宋体" charset="-122"/>
                </a:rPr>
                <a:t>R1</a:t>
              </a:r>
              <a:r>
                <a:rPr kumimoji="1" lang="zh-CN" altLang="en-US" dirty="0">
                  <a:latin typeface="宋体" charset="-122"/>
                </a:rPr>
                <a:t>）所得的片内</a:t>
              </a:r>
              <a:r>
                <a:rPr kumimoji="1" lang="en-US" altLang="zh-CN" dirty="0">
                  <a:latin typeface="宋体" charset="-122"/>
                </a:rPr>
                <a:t>RAM</a:t>
              </a:r>
              <a:r>
                <a:rPr kumimoji="1" lang="zh-CN" altLang="en-US" dirty="0">
                  <a:latin typeface="宋体" charset="-122"/>
                </a:rPr>
                <a:t>单元内容或特殊功能积存器中的内容传送到累加器</a:t>
              </a:r>
              <a:r>
                <a:rPr kumimoji="1" lang="en-US" altLang="zh-CN" dirty="0">
                  <a:latin typeface="宋体" charset="-122"/>
                </a:rPr>
                <a:t>A</a:t>
              </a:r>
              <a:r>
                <a:rPr kumimoji="1" lang="zh-CN" altLang="en-US" dirty="0">
                  <a:latin typeface="宋体" charset="-122"/>
                </a:rPr>
                <a:t>中</a:t>
              </a:r>
            </a:p>
            <a:p>
              <a:pPr algn="just" eaLnBrk="0" hangingPunct="0"/>
              <a:endParaRPr kumimoji="1" lang="zh-CN" altLang="en-US" dirty="0">
                <a:latin typeface="宋体" charset="-122"/>
              </a:endParaRPr>
            </a:p>
            <a:p>
              <a:pPr algn="just" eaLnBrk="0" hangingPunct="0"/>
              <a:r>
                <a:rPr kumimoji="1" lang="zh-CN" altLang="en-US" dirty="0">
                  <a:latin typeface="宋体" charset="-122"/>
                </a:rPr>
                <a:t>将立即数传送到累加器</a:t>
              </a:r>
              <a:r>
                <a:rPr kumimoji="1" lang="en-US" altLang="zh-CN" dirty="0">
                  <a:latin typeface="宋体" charset="-122"/>
                </a:rPr>
                <a:t>A</a:t>
              </a:r>
              <a:r>
                <a:rPr kumimoji="1" lang="zh-CN" altLang="en-US" dirty="0">
                  <a:latin typeface="宋体" charset="-122"/>
                </a:rPr>
                <a:t>中</a:t>
              </a:r>
            </a:p>
            <a:p>
              <a:pPr eaLnBrk="0" hangingPunct="0"/>
              <a:endParaRPr kumimoji="1" lang="en-US" altLang="zh-CN" dirty="0">
                <a:latin typeface="Times New Roman" pitchFamily="18" charset="0"/>
              </a:endParaRPr>
            </a:p>
          </p:txBody>
        </p:sp>
        <p:sp>
          <p:nvSpPr>
            <p:cNvPr id="38923" name="Line 11"/>
            <p:cNvSpPr>
              <a:spLocks noChangeShapeType="1"/>
            </p:cNvSpPr>
            <p:nvPr/>
          </p:nvSpPr>
          <p:spPr bwMode="auto">
            <a:xfrm>
              <a:off x="144" y="1045"/>
              <a:ext cx="5376" cy="1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4" name="Line 12"/>
            <p:cNvSpPr>
              <a:spLocks noChangeShapeType="1"/>
            </p:cNvSpPr>
            <p:nvPr/>
          </p:nvSpPr>
          <p:spPr bwMode="auto">
            <a:xfrm>
              <a:off x="192" y="153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5" name="Line 13"/>
            <p:cNvSpPr>
              <a:spLocks noChangeShapeType="1"/>
            </p:cNvSpPr>
            <p:nvPr/>
          </p:nvSpPr>
          <p:spPr bwMode="auto">
            <a:xfrm>
              <a:off x="1488" y="805"/>
              <a:ext cx="2" cy="2795"/>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6" name="Line 14"/>
            <p:cNvSpPr>
              <a:spLocks noChangeShapeType="1"/>
            </p:cNvSpPr>
            <p:nvPr/>
          </p:nvSpPr>
          <p:spPr bwMode="auto">
            <a:xfrm>
              <a:off x="2544" y="757"/>
              <a:ext cx="2" cy="2843"/>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7" name="Line 15"/>
            <p:cNvSpPr>
              <a:spLocks noChangeShapeType="1"/>
            </p:cNvSpPr>
            <p:nvPr/>
          </p:nvSpPr>
          <p:spPr bwMode="auto">
            <a:xfrm>
              <a:off x="3456" y="757"/>
              <a:ext cx="0" cy="2843"/>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8" name="Line 17"/>
            <p:cNvSpPr>
              <a:spLocks noChangeShapeType="1"/>
            </p:cNvSpPr>
            <p:nvPr/>
          </p:nvSpPr>
          <p:spPr bwMode="auto">
            <a:xfrm>
              <a:off x="240" y="2207"/>
              <a:ext cx="5376" cy="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9" name="Line 18"/>
            <p:cNvSpPr>
              <a:spLocks noChangeShapeType="1"/>
            </p:cNvSpPr>
            <p:nvPr/>
          </p:nvSpPr>
          <p:spPr bwMode="auto">
            <a:xfrm>
              <a:off x="240" y="3071"/>
              <a:ext cx="5328" cy="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30" name="Line 19"/>
            <p:cNvSpPr>
              <a:spLocks noChangeShapeType="1"/>
            </p:cNvSpPr>
            <p:nvPr/>
          </p:nvSpPr>
          <p:spPr bwMode="auto">
            <a:xfrm>
              <a:off x="240" y="3600"/>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9" name="日期占位符 3">
            <a:extLst>
              <a:ext uri="{FF2B5EF4-FFF2-40B4-BE49-F238E27FC236}">
                <a16:creationId xmlns:a16="http://schemas.microsoft.com/office/drawing/2014/main" id="{81B442E8-3F94-4793-95A9-260BD68FA51D}"/>
              </a:ext>
            </a:extLst>
          </p:cNvPr>
          <p:cNvSpPr>
            <a:spLocks noGrp="1"/>
          </p:cNvSpPr>
          <p:nvPr>
            <p:ph type="dt" sz="quarter" idx="10"/>
          </p:nvPr>
        </p:nvSpPr>
        <p:spPr>
          <a:xfrm>
            <a:off x="14785"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0" name="灯片编号占位符 5">
            <a:extLst>
              <a:ext uri="{FF2B5EF4-FFF2-40B4-BE49-F238E27FC236}">
                <a16:creationId xmlns:a16="http://schemas.microsoft.com/office/drawing/2014/main" id="{FEB75738-F92C-4F2B-A1C6-9D9EAD8A804B}"/>
              </a:ext>
            </a:extLst>
          </p:cNvPr>
          <p:cNvSpPr>
            <a:spLocks noGrp="1"/>
          </p:cNvSpPr>
          <p:nvPr>
            <p:ph type="sldNum" sz="quarter" idx="12"/>
          </p:nvPr>
        </p:nvSpPr>
        <p:spPr>
          <a:xfrm>
            <a:off x="7162800" y="6391276"/>
            <a:ext cx="1981200" cy="476250"/>
          </a:xfrm>
          <a:noFill/>
        </p:spPr>
        <p:txBody>
          <a:bodyPr/>
          <a:lstStyle/>
          <a:p>
            <a:fld id="{361B6C43-5757-4AE2-A2F3-BAF3E776C444}" type="slidenum">
              <a:rPr lang="en-US" altLang="zh-CN" smtClean="0">
                <a:ea typeface="宋体" charset="-122"/>
              </a:rPr>
              <a:pPr/>
              <a:t>38</a:t>
            </a:fld>
            <a:endParaRPr lang="en-US" altLang="zh-CN" dirty="0">
              <a:ea typeface="宋体" charset="-122"/>
            </a:endParaRPr>
          </a:p>
        </p:txBody>
      </p:sp>
      <p:pic>
        <p:nvPicPr>
          <p:cNvPr id="21" name="Picture 2" descr="c:\documents and settings\ibm\application data\360se6\User Data\temp\01300000323145123029807175635_s.jpg">
            <a:extLst>
              <a:ext uri="{FF2B5EF4-FFF2-40B4-BE49-F238E27FC236}">
                <a16:creationId xmlns:a16="http://schemas.microsoft.com/office/drawing/2014/main" id="{6CFCDEF6-462E-491D-822C-428EA41F2D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a:extLst>
              <a:ext uri="{FF2B5EF4-FFF2-40B4-BE49-F238E27FC236}">
                <a16:creationId xmlns:a16="http://schemas.microsoft.com/office/drawing/2014/main" id="{D5E6915C-A5A3-4938-ABCF-5A60CA351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1">
            <a:extLst>
              <a:ext uri="{FF2B5EF4-FFF2-40B4-BE49-F238E27FC236}">
                <a16:creationId xmlns:a16="http://schemas.microsoft.com/office/drawing/2014/main" id="{5AC60C84-8D08-42E6-B30D-D2BD39AF5AC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3" name="图片 2">
            <a:extLst>
              <a:ext uri="{FF2B5EF4-FFF2-40B4-BE49-F238E27FC236}">
                <a16:creationId xmlns:a16="http://schemas.microsoft.com/office/drawing/2014/main" id="{66965A5F-E7AD-429E-AB46-83C56CCF95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7102" y="403455"/>
            <a:ext cx="2053086" cy="990141"/>
          </a:xfrm>
          <a:prstGeom prst="rect">
            <a:avLst/>
          </a:prstGeom>
        </p:spPr>
      </p:pic>
      <p:sp>
        <p:nvSpPr>
          <p:cNvPr id="24" name="矩形 23">
            <a:extLst>
              <a:ext uri="{FF2B5EF4-FFF2-40B4-BE49-F238E27FC236}">
                <a16:creationId xmlns:a16="http://schemas.microsoft.com/office/drawing/2014/main" id="{2F86182F-A82C-4974-B404-1EF8F5AC5C66}"/>
              </a:ext>
            </a:extLst>
          </p:cNvPr>
          <p:cNvSpPr/>
          <p:nvPr/>
        </p:nvSpPr>
        <p:spPr>
          <a:xfrm>
            <a:off x="6250517" y="1449943"/>
            <a:ext cx="1599671"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a:t>
            </a:r>
            <a:endParaRPr lang="zh-CN" altLang="en-US" dirty="0">
              <a:solidFill>
                <a:srgbClr val="FF0000"/>
              </a:solidFill>
            </a:endParaRPr>
          </a:p>
        </p:txBody>
      </p:sp>
      <p:sp>
        <p:nvSpPr>
          <p:cNvPr id="25" name="矩形 24">
            <a:extLst>
              <a:ext uri="{FF2B5EF4-FFF2-40B4-BE49-F238E27FC236}">
                <a16:creationId xmlns:a16="http://schemas.microsoft.com/office/drawing/2014/main" id="{06DB2C8F-4ECB-4362-9CC0-9C2CF9C2151C}"/>
              </a:ext>
            </a:extLst>
          </p:cNvPr>
          <p:cNvSpPr/>
          <p:nvPr/>
        </p:nvSpPr>
        <p:spPr>
          <a:xfrm>
            <a:off x="7720984" y="1433227"/>
            <a:ext cx="1145204" cy="369332"/>
          </a:xfrm>
          <a:prstGeom prst="rect">
            <a:avLst/>
          </a:prstGeom>
        </p:spPr>
        <p:txBody>
          <a:bodyPr wrap="square">
            <a:spAutoFit/>
          </a:bodyPr>
          <a:lstStyle/>
          <a:p>
            <a:r>
              <a:rPr lang="en-US" altLang="zh-CN" b="1" dirty="0">
                <a:solidFill>
                  <a:srgbClr val="3333FF"/>
                </a:solidFill>
                <a:latin typeface="创艺简黑体" pitchFamily="2" charset="-122"/>
                <a:ea typeface="创艺简黑体" pitchFamily="2" charset="-122"/>
              </a:rPr>
              <a:t>  </a:t>
            </a:r>
            <a:r>
              <a:rPr lang="en-US" altLang="zh-CN" b="1" dirty="0">
                <a:solidFill>
                  <a:srgbClr val="FF0000"/>
                </a:solidFill>
                <a:latin typeface="创艺简黑体" pitchFamily="2" charset="-122"/>
                <a:ea typeface="创艺简黑体" pitchFamily="2" charset="-122"/>
              </a:rPr>
              <a:t>MOV</a:t>
            </a:r>
            <a:r>
              <a:rPr lang="en-US" altLang="zh-CN" b="1" dirty="0">
                <a:solidFill>
                  <a:srgbClr val="3333FF"/>
                </a:solidFill>
                <a:latin typeface="创艺简黑体" pitchFamily="2" charset="-122"/>
                <a:ea typeface="创艺简黑体" pitchFamily="2" charset="-122"/>
              </a:rPr>
              <a:t>E</a:t>
            </a:r>
            <a:endParaRPr lang="zh-CN" altLang="en-US" dirty="0">
              <a:solidFill>
                <a:srgbClr val="3333FF"/>
              </a:solidFill>
            </a:endParaRPr>
          </a:p>
        </p:txBody>
      </p:sp>
    </p:spTree>
  </p:cSld>
  <p:clrMapOvr>
    <a:masterClrMapping/>
  </p:clrMapOvr>
  <p:transition>
    <p:cut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body" idx="1"/>
          </p:nvPr>
        </p:nvSpPr>
        <p:spPr>
          <a:xfrm>
            <a:off x="1235075" y="2178454"/>
            <a:ext cx="6673850" cy="2438400"/>
          </a:xfrm>
          <a:gradFill rotWithShape="0">
            <a:gsLst>
              <a:gs pos="0">
                <a:srgbClr val="FFFF00"/>
              </a:gs>
              <a:gs pos="50000">
                <a:srgbClr val="FFFFFF"/>
              </a:gs>
              <a:gs pos="100000">
                <a:srgbClr val="FFFF00"/>
              </a:gs>
            </a:gsLst>
            <a:lin ang="5400000" scaled="1"/>
          </a:gradFill>
        </p:spPr>
        <p:txBody>
          <a:bodyPr/>
          <a:lstStyle/>
          <a:p>
            <a:pPr marL="0" indent="0" algn="just" eaLnBrk="1" hangingPunct="1">
              <a:buNone/>
            </a:pPr>
            <a:r>
              <a:rPr lang="en-US" altLang="zh-CN" b="1" dirty="0">
                <a:solidFill>
                  <a:srgbClr val="CC3399"/>
                </a:solidFill>
                <a:latin typeface="黑体" pitchFamily="2" charset="-122"/>
                <a:ea typeface="黑体" pitchFamily="2" charset="-122"/>
              </a:rPr>
              <a:t> </a:t>
            </a:r>
            <a:r>
              <a:rPr lang="en-US" altLang="zh-CN" b="1" dirty="0">
                <a:solidFill>
                  <a:srgbClr val="FF0000"/>
                </a:solidFill>
                <a:latin typeface="黑体" pitchFamily="2" charset="-122"/>
                <a:ea typeface="黑体" pitchFamily="2" charset="-122"/>
              </a:rPr>
              <a:t>MOV</a:t>
            </a:r>
            <a:r>
              <a:rPr lang="en-US" altLang="zh-CN" b="1" dirty="0">
                <a:latin typeface="黑体" pitchFamily="2" charset="-122"/>
                <a:ea typeface="黑体" pitchFamily="2" charset="-122"/>
              </a:rPr>
              <a:t>  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#30H    </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=30H</a:t>
            </a:r>
          </a:p>
          <a:p>
            <a:pPr marL="0" indent="0" algn="just" eaLnBrk="1" hangingPunct="1">
              <a:buNone/>
            </a:pPr>
            <a:r>
              <a:rPr lang="en-US" altLang="zh-CN" b="1" dirty="0">
                <a:latin typeface="黑体" pitchFamily="2" charset="-122"/>
                <a:ea typeface="黑体" pitchFamily="2" charset="-122"/>
              </a:rPr>
              <a:t> </a:t>
            </a:r>
            <a:r>
              <a:rPr lang="en-US" altLang="zh-CN" b="1" dirty="0">
                <a:solidFill>
                  <a:srgbClr val="FF0000"/>
                </a:solidFill>
                <a:latin typeface="黑体" pitchFamily="2" charset="-122"/>
                <a:ea typeface="黑体" pitchFamily="2" charset="-122"/>
              </a:rPr>
              <a:t>MOV</a:t>
            </a:r>
            <a:r>
              <a:rPr lang="en-US" altLang="zh-CN" b="1" dirty="0">
                <a:latin typeface="黑体" pitchFamily="2" charset="-122"/>
                <a:ea typeface="黑体" pitchFamily="2" charset="-122"/>
              </a:rPr>
              <a:t>  A</a:t>
            </a:r>
            <a:r>
              <a:rPr lang="zh-CN" altLang="en-US" b="1" dirty="0">
                <a:latin typeface="黑体" pitchFamily="2" charset="-122"/>
                <a:ea typeface="黑体" pitchFamily="2" charset="-122"/>
              </a:rPr>
              <a:t>， </a:t>
            </a:r>
            <a:r>
              <a:rPr lang="en-US" altLang="zh-CN" b="1" dirty="0">
                <a:latin typeface="黑体" pitchFamily="2" charset="-122"/>
                <a:ea typeface="黑体" pitchFamily="2" charset="-122"/>
              </a:rPr>
              <a:t>30H	   </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=11H       </a:t>
            </a:r>
          </a:p>
          <a:p>
            <a:pPr marL="0" indent="0" algn="just" eaLnBrk="1" hangingPunct="1">
              <a:buNone/>
            </a:pPr>
            <a:r>
              <a:rPr lang="en-US" altLang="zh-CN" b="1" dirty="0">
                <a:latin typeface="黑体" pitchFamily="2" charset="-122"/>
                <a:ea typeface="黑体" pitchFamily="2" charset="-122"/>
              </a:rPr>
              <a:t> </a:t>
            </a:r>
            <a:r>
              <a:rPr lang="en-US" altLang="zh-CN" b="1" dirty="0">
                <a:solidFill>
                  <a:srgbClr val="FF0000"/>
                </a:solidFill>
                <a:latin typeface="黑体" pitchFamily="2" charset="-122"/>
                <a:ea typeface="黑体" pitchFamily="2" charset="-122"/>
              </a:rPr>
              <a:t>MOV</a:t>
            </a:r>
            <a:r>
              <a:rPr lang="en-US" altLang="zh-CN" b="1" dirty="0">
                <a:latin typeface="黑体" pitchFamily="2" charset="-122"/>
                <a:ea typeface="黑体" pitchFamily="2" charset="-122"/>
              </a:rPr>
              <a:t>  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@R1	   </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=11H</a:t>
            </a:r>
          </a:p>
          <a:p>
            <a:pPr marL="0" indent="0" algn="just" eaLnBrk="1" hangingPunct="1">
              <a:buNone/>
            </a:pPr>
            <a:r>
              <a:rPr lang="en-US" altLang="zh-CN" b="1" dirty="0">
                <a:latin typeface="黑体" pitchFamily="2" charset="-122"/>
                <a:ea typeface="黑体" pitchFamily="2" charset="-122"/>
              </a:rPr>
              <a:t> </a:t>
            </a:r>
            <a:r>
              <a:rPr lang="en-US" altLang="zh-CN" b="1" dirty="0">
                <a:solidFill>
                  <a:srgbClr val="FF0000"/>
                </a:solidFill>
                <a:latin typeface="黑体" pitchFamily="2" charset="-122"/>
                <a:ea typeface="黑体" pitchFamily="2" charset="-122"/>
              </a:rPr>
              <a:t>MOV</a:t>
            </a:r>
            <a:r>
              <a:rPr lang="en-US" altLang="zh-CN" b="1" dirty="0">
                <a:latin typeface="黑体" pitchFamily="2" charset="-122"/>
                <a:ea typeface="黑体" pitchFamily="2" charset="-122"/>
              </a:rPr>
              <a:t>  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R1      </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=30H</a:t>
            </a:r>
          </a:p>
        </p:txBody>
      </p:sp>
      <p:sp>
        <p:nvSpPr>
          <p:cNvPr id="39942" name="Text Box 6"/>
          <p:cNvSpPr txBox="1">
            <a:spLocks noChangeArrowheads="1"/>
          </p:cNvSpPr>
          <p:nvPr/>
        </p:nvSpPr>
        <p:spPr bwMode="auto">
          <a:xfrm>
            <a:off x="651681" y="1544935"/>
            <a:ext cx="7753084" cy="461665"/>
          </a:xfrm>
          <a:prstGeom prst="rect">
            <a:avLst/>
          </a:prstGeom>
          <a:solidFill>
            <a:srgbClr val="FFFFCC"/>
          </a:solidFill>
          <a:ln w="9525">
            <a:noFill/>
            <a:miter lim="800000"/>
            <a:headEnd/>
            <a:tailEnd/>
          </a:ln>
        </p:spPr>
        <p:txBody>
          <a:bodyPr wrap="none">
            <a:spAutoFit/>
          </a:bodyPr>
          <a:lstStyle/>
          <a:p>
            <a:r>
              <a:rPr kumimoji="1" lang="zh-CN" altLang="en-US" sz="2400" b="1" dirty="0">
                <a:solidFill>
                  <a:srgbClr val="3333FF"/>
                </a:solidFill>
                <a:latin typeface="Times New Roman" pitchFamily="18" charset="0"/>
              </a:rPr>
              <a:t>例：程序运行前：起始</a:t>
            </a:r>
            <a:r>
              <a:rPr kumimoji="1" lang="en-US" altLang="zh-CN" sz="2400" b="1" dirty="0">
                <a:solidFill>
                  <a:srgbClr val="3333FF"/>
                </a:solidFill>
                <a:latin typeface="Times New Roman" pitchFamily="18" charset="0"/>
              </a:rPr>
              <a:t>30H</a:t>
            </a:r>
            <a:r>
              <a:rPr kumimoji="1" lang="zh-CN" altLang="en-US" sz="2400" b="1" dirty="0">
                <a:solidFill>
                  <a:srgbClr val="3333FF"/>
                </a:solidFill>
                <a:latin typeface="Times New Roman" pitchFamily="18" charset="0"/>
              </a:rPr>
              <a:t>单元内容为</a:t>
            </a:r>
            <a:r>
              <a:rPr kumimoji="1" lang="en-US" altLang="zh-CN" sz="2400" b="1" dirty="0">
                <a:solidFill>
                  <a:srgbClr val="3333FF"/>
                </a:solidFill>
                <a:latin typeface="Times New Roman" pitchFamily="18" charset="0"/>
              </a:rPr>
              <a:t>11H</a:t>
            </a:r>
            <a:r>
              <a:rPr kumimoji="1" lang="zh-CN" altLang="en-US" sz="2400" b="1" dirty="0">
                <a:solidFill>
                  <a:srgbClr val="3333FF"/>
                </a:solidFill>
                <a:latin typeface="Times New Roman" pitchFamily="18" charset="0"/>
              </a:rPr>
              <a:t>，</a:t>
            </a:r>
            <a:r>
              <a:rPr kumimoji="1" lang="en-US" altLang="zh-CN" sz="2400" b="1" dirty="0">
                <a:solidFill>
                  <a:srgbClr val="3333FF"/>
                </a:solidFill>
                <a:latin typeface="Times New Roman" pitchFamily="18" charset="0"/>
              </a:rPr>
              <a:t>R1</a:t>
            </a:r>
            <a:r>
              <a:rPr kumimoji="1" lang="zh-CN" altLang="en-US" sz="2400" b="1" dirty="0">
                <a:solidFill>
                  <a:srgbClr val="3333FF"/>
                </a:solidFill>
                <a:latin typeface="Times New Roman" pitchFamily="18" charset="0"/>
              </a:rPr>
              <a:t>中为</a:t>
            </a:r>
            <a:r>
              <a:rPr kumimoji="1" lang="en-US" altLang="zh-CN" sz="2400" b="1" dirty="0">
                <a:solidFill>
                  <a:srgbClr val="3333FF"/>
                </a:solidFill>
                <a:latin typeface="Times New Roman" pitchFamily="18" charset="0"/>
              </a:rPr>
              <a:t>30H</a:t>
            </a:r>
          </a:p>
        </p:txBody>
      </p:sp>
      <p:sp>
        <p:nvSpPr>
          <p:cNvPr id="6" name="日期占位符 3">
            <a:extLst>
              <a:ext uri="{FF2B5EF4-FFF2-40B4-BE49-F238E27FC236}">
                <a16:creationId xmlns:a16="http://schemas.microsoft.com/office/drawing/2014/main" id="{95165B3F-8ED6-4D87-996B-4A3984F39A1B}"/>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7" name="灯片编号占位符 5">
            <a:extLst>
              <a:ext uri="{FF2B5EF4-FFF2-40B4-BE49-F238E27FC236}">
                <a16:creationId xmlns:a16="http://schemas.microsoft.com/office/drawing/2014/main" id="{EB2E67A0-A3EF-46D5-ACE3-D4D1C3CD16B7}"/>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39</a:t>
            </a:fld>
            <a:endParaRPr lang="en-US" altLang="zh-CN" dirty="0">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79996E93-2794-4F2C-816A-3FA497A69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56B43162-5A09-4A0D-AE1F-80CBAD928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E8A3FE40-7407-41A4-BCDC-5D42DE941F29}"/>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1" name="Rectangle 5">
            <a:extLst>
              <a:ext uri="{FF2B5EF4-FFF2-40B4-BE49-F238E27FC236}">
                <a16:creationId xmlns:a16="http://schemas.microsoft.com/office/drawing/2014/main" id="{9FC70228-56DA-4735-B9DE-F64C45F17329}"/>
              </a:ext>
            </a:extLst>
          </p:cNvPr>
          <p:cNvSpPr>
            <a:spLocks noChangeArrowheads="1"/>
          </p:cNvSpPr>
          <p:nvPr/>
        </p:nvSpPr>
        <p:spPr bwMode="auto">
          <a:xfrm>
            <a:off x="65411" y="764716"/>
            <a:ext cx="8305800" cy="457200"/>
          </a:xfrm>
          <a:prstGeom prst="rect">
            <a:avLst/>
          </a:prstGeom>
          <a:noFill/>
          <a:ln w="9525">
            <a:noFill/>
            <a:miter lim="800000"/>
            <a:headEnd/>
            <a:tailEnd/>
          </a:ln>
        </p:spPr>
        <p:txBody>
          <a:bodyPr>
            <a:spAutoFit/>
          </a:bodyPr>
          <a:lstStyle/>
          <a:p>
            <a:r>
              <a:rPr kumimoji="1" lang="en-US" altLang="zh-CN" sz="2400" b="1" dirty="0">
                <a:solidFill>
                  <a:srgbClr val="FF0000"/>
                </a:solidFill>
                <a:latin typeface="创艺简黑体" pitchFamily="2" charset="-122"/>
                <a:ea typeface="创艺简黑体" pitchFamily="2" charset="-122"/>
              </a:rPr>
              <a:t>1.</a:t>
            </a:r>
            <a:r>
              <a:rPr kumimoji="1" lang="zh-CN" altLang="en-US" sz="2400" b="1" dirty="0">
                <a:solidFill>
                  <a:srgbClr val="FF0000"/>
                </a:solidFill>
                <a:latin typeface="创艺简黑体" pitchFamily="2" charset="-122"/>
                <a:ea typeface="创艺简黑体" pitchFamily="2" charset="-122"/>
              </a:rPr>
              <a:t>以累加器</a:t>
            </a:r>
            <a:r>
              <a:rPr kumimoji="1" lang="en-US" altLang="zh-CN" sz="2400" b="1" dirty="0">
                <a:solidFill>
                  <a:srgbClr val="FF0000"/>
                </a:solidFill>
                <a:latin typeface="创艺简黑体" pitchFamily="2" charset="-122"/>
                <a:ea typeface="创艺简黑体" pitchFamily="2" charset="-122"/>
              </a:rPr>
              <a:t>A</a:t>
            </a:r>
            <a:r>
              <a:rPr kumimoji="1" lang="zh-CN" altLang="en-US" sz="2400" b="1" dirty="0">
                <a:solidFill>
                  <a:srgbClr val="FF0000"/>
                </a:solidFill>
                <a:latin typeface="创艺简黑体" pitchFamily="2" charset="-122"/>
                <a:ea typeface="创艺简黑体" pitchFamily="2" charset="-122"/>
              </a:rPr>
              <a:t>为目的操作数的指令</a:t>
            </a:r>
            <a:r>
              <a:rPr kumimoji="1" lang="en-US" altLang="zh-CN" sz="2400" b="1" dirty="0">
                <a:solidFill>
                  <a:srgbClr val="FF0000"/>
                </a:solidFill>
                <a:latin typeface="创艺简黑体" pitchFamily="2" charset="-122"/>
                <a:ea typeface="创艺简黑体" pitchFamily="2" charset="-122"/>
              </a:rPr>
              <a:t>(4</a:t>
            </a:r>
            <a:r>
              <a:rPr kumimoji="1" lang="zh-CN" altLang="en-US" sz="2400" b="1" dirty="0">
                <a:solidFill>
                  <a:srgbClr val="FF0000"/>
                </a:solidFill>
                <a:latin typeface="创艺简黑体" pitchFamily="2" charset="-122"/>
                <a:ea typeface="创艺简黑体" pitchFamily="2" charset="-122"/>
              </a:rPr>
              <a:t>条</a:t>
            </a:r>
            <a:r>
              <a:rPr kumimoji="1" lang="en-US" altLang="zh-CN" sz="2400" b="1" dirty="0">
                <a:solidFill>
                  <a:srgbClr val="FF0000"/>
                </a:solidFill>
                <a:latin typeface="创艺简黑体" pitchFamily="2" charset="-122"/>
                <a:ea typeface="创艺简黑体" pitchFamily="2" charset="-122"/>
              </a:rPr>
              <a:t>)</a:t>
            </a:r>
            <a:endParaRPr kumimoji="1" lang="en-US" altLang="zh-CN" sz="2400" b="1" dirty="0">
              <a:solidFill>
                <a:srgbClr val="996633"/>
              </a:solidFill>
              <a:latin typeface="创艺简黑体" pitchFamily="2" charset="-122"/>
              <a:ea typeface="创艺简黑体" pitchFamily="2" charset="-122"/>
            </a:endParaRPr>
          </a:p>
        </p:txBody>
      </p:sp>
      <p:pic>
        <p:nvPicPr>
          <p:cNvPr id="12" name="图片 11">
            <a:extLst>
              <a:ext uri="{FF2B5EF4-FFF2-40B4-BE49-F238E27FC236}">
                <a16:creationId xmlns:a16="http://schemas.microsoft.com/office/drawing/2014/main" id="{E2345FC3-5FC2-46A0-B41A-F461043043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3689" y="468867"/>
            <a:ext cx="2053086" cy="990141"/>
          </a:xfrm>
          <a:prstGeom prst="rect">
            <a:avLst/>
          </a:prstGeom>
        </p:spPr>
      </p:pic>
    </p:spTree>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0" y="6382443"/>
            <a:ext cx="1981200" cy="476250"/>
          </a:xfrm>
          <a:noFill/>
        </p:spPr>
        <p:txBody>
          <a:bodyPr/>
          <a:lstStyle/>
          <a:p>
            <a:fld id="{0D9E974E-A52D-48E3-8B80-4B795CA89BD6}" type="datetime10">
              <a:rPr lang="zh-CN" altLang="en-US" smtClean="0">
                <a:ea typeface="宋体" charset="-122"/>
              </a:rPr>
              <a:pPr/>
              <a:t>10:24</a:t>
            </a:fld>
            <a:endParaRPr lang="en-US" altLang="zh-CN">
              <a:ea typeface="宋体" charset="-122"/>
            </a:endParaRPr>
          </a:p>
        </p:txBody>
      </p:sp>
      <p:sp>
        <p:nvSpPr>
          <p:cNvPr id="17411" name="灯片编号占位符 5"/>
          <p:cNvSpPr>
            <a:spLocks noGrp="1"/>
          </p:cNvSpPr>
          <p:nvPr>
            <p:ph type="sldNum" sz="quarter" idx="12"/>
          </p:nvPr>
        </p:nvSpPr>
        <p:spPr>
          <a:xfrm>
            <a:off x="7134206" y="6377095"/>
            <a:ext cx="1981200" cy="476250"/>
          </a:xfrm>
          <a:noFill/>
        </p:spPr>
        <p:txBody>
          <a:bodyPr/>
          <a:lstStyle/>
          <a:p>
            <a:fld id="{361B6C43-5757-4AE2-A2F3-BAF3E776C444}" type="slidenum">
              <a:rPr lang="en-US" altLang="zh-CN" smtClean="0">
                <a:ea typeface="宋体" charset="-122"/>
              </a:rPr>
              <a:pPr/>
              <a:t>4</a:t>
            </a:fld>
            <a:endParaRPr lang="en-US" altLang="zh-CN" dirty="0">
              <a:ea typeface="宋体" charset="-122"/>
            </a:endParaRPr>
          </a:p>
        </p:txBody>
      </p:sp>
      <p:sp>
        <p:nvSpPr>
          <p:cNvPr id="17413" name="Text Box 6">
            <a:hlinkClick r:id="" action="ppaction://noaction" highlightClick="1">
              <a:snd r:embed="rId2" name="TYPE.WAV"/>
            </a:hlinkClick>
          </p:cNvPr>
          <p:cNvSpPr txBox="1">
            <a:spLocks noChangeArrowheads="1"/>
          </p:cNvSpPr>
          <p:nvPr/>
        </p:nvSpPr>
        <p:spPr bwMode="auto">
          <a:xfrm>
            <a:off x="1835696" y="4167767"/>
            <a:ext cx="5941020" cy="584775"/>
          </a:xfrm>
          <a:prstGeom prst="rect">
            <a:avLst/>
          </a:prstGeom>
          <a:solidFill>
            <a:schemeClr val="bg1"/>
          </a:solidFill>
          <a:ln w="9525">
            <a:noFill/>
            <a:miter lim="800000"/>
            <a:headEnd/>
            <a:tailEnd/>
          </a:ln>
        </p:spPr>
        <p:txBody>
          <a:bodyPr wrap="square">
            <a:spAutoFit/>
          </a:bodyPr>
          <a:lstStyle/>
          <a:p>
            <a:r>
              <a:rPr kumimoji="1" lang="en-US" altLang="zh-CN" sz="3200" b="1" dirty="0">
                <a:solidFill>
                  <a:srgbClr val="3333FF"/>
                </a:solidFill>
                <a:effectLst>
                  <a:outerShdw blurRad="38100" dist="38100" dir="2700000" algn="tl">
                    <a:srgbClr val="000000">
                      <a:alpha val="43137"/>
                    </a:srgbClr>
                  </a:outerShdw>
                </a:effectLst>
                <a:latin typeface="黑体" pitchFamily="2" charset="-122"/>
                <a:ea typeface="黑体" pitchFamily="2" charset="-122"/>
              </a:rPr>
              <a:t>§3.3    </a:t>
            </a:r>
            <a:r>
              <a:rPr kumimoji="1" lang="zh-CN" altLang="en-US" sz="3200" b="1" dirty="0">
                <a:solidFill>
                  <a:srgbClr val="3333FF"/>
                </a:solidFill>
                <a:effectLst>
                  <a:outerShdw blurRad="38100" dist="38100" dir="2700000" algn="tl">
                    <a:srgbClr val="000000">
                      <a:alpha val="43137"/>
                    </a:srgbClr>
                  </a:outerShdw>
                </a:effectLst>
                <a:latin typeface="黑体" pitchFamily="2" charset="-122"/>
                <a:ea typeface="黑体" pitchFamily="2" charset="-122"/>
              </a:rPr>
              <a:t>指令系统</a:t>
            </a:r>
          </a:p>
        </p:txBody>
      </p:sp>
      <p:sp>
        <p:nvSpPr>
          <p:cNvPr id="17415" name="Text Box 8">
            <a:hlinkClick r:id="" action="ppaction://noaction"/>
          </p:cNvPr>
          <p:cNvSpPr txBox="1">
            <a:spLocks noChangeArrowheads="1"/>
          </p:cNvSpPr>
          <p:nvPr/>
        </p:nvSpPr>
        <p:spPr bwMode="auto">
          <a:xfrm>
            <a:off x="1835696" y="3211648"/>
            <a:ext cx="3692036" cy="584775"/>
          </a:xfrm>
          <a:prstGeom prst="rect">
            <a:avLst/>
          </a:prstGeom>
          <a:solidFill>
            <a:schemeClr val="bg1"/>
          </a:solidFill>
          <a:ln w="9525">
            <a:noFill/>
            <a:miter lim="800000"/>
            <a:headEnd/>
            <a:tailEnd/>
          </a:ln>
        </p:spPr>
        <p:txBody>
          <a:bodyPr wrap="none">
            <a:spAutoFit/>
          </a:bodyPr>
          <a:lstStyle/>
          <a:p>
            <a:r>
              <a:rPr kumimoji="1" lang="en-US" altLang="zh-CN" sz="3200" b="1" dirty="0">
                <a:solidFill>
                  <a:srgbClr val="3333FF"/>
                </a:solidFill>
                <a:effectLst>
                  <a:outerShdw blurRad="38100" dist="38100" dir="2700000" algn="tl">
                    <a:srgbClr val="000000">
                      <a:alpha val="43137"/>
                    </a:srgbClr>
                  </a:outerShdw>
                </a:effectLst>
                <a:latin typeface="黑体" pitchFamily="2" charset="-122"/>
                <a:ea typeface="黑体" pitchFamily="2" charset="-122"/>
              </a:rPr>
              <a:t>§3.2    </a:t>
            </a:r>
            <a:r>
              <a:rPr kumimoji="1" lang="zh-CN" altLang="en-US" sz="3200" b="1" dirty="0">
                <a:solidFill>
                  <a:srgbClr val="3333FF"/>
                </a:solidFill>
                <a:effectLst>
                  <a:outerShdw blurRad="38100" dist="38100" dir="2700000" algn="tl">
                    <a:srgbClr val="000000">
                      <a:alpha val="43137"/>
                    </a:srgbClr>
                  </a:outerShdw>
                </a:effectLst>
                <a:latin typeface="黑体" pitchFamily="2" charset="-122"/>
                <a:ea typeface="黑体" pitchFamily="2" charset="-122"/>
              </a:rPr>
              <a:t>寻址方式</a:t>
            </a:r>
          </a:p>
        </p:txBody>
      </p:sp>
      <p:pic>
        <p:nvPicPr>
          <p:cNvPr id="9" name="Picture 2" descr="c:\documents and settings\ibm\application data\360se6\User Data\temp\01300000323145123029807175635_s.jpg">
            <a:extLst>
              <a:ext uri="{FF2B5EF4-FFF2-40B4-BE49-F238E27FC236}">
                <a16:creationId xmlns:a16="http://schemas.microsoft.com/office/drawing/2014/main" id="{846C86DE-95A0-43F7-9315-1E80690B7E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E92B032A-835B-450E-9A61-C633373A5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a:extLst>
              <a:ext uri="{FF2B5EF4-FFF2-40B4-BE49-F238E27FC236}">
                <a16:creationId xmlns:a16="http://schemas.microsoft.com/office/drawing/2014/main" id="{802B2A02-884B-4828-912B-3F7008533B53}"/>
              </a:ext>
            </a:extLst>
          </p:cNvPr>
          <p:cNvSpPr>
            <a:spLocks noChangeArrowheads="1"/>
          </p:cNvSpPr>
          <p:nvPr/>
        </p:nvSpPr>
        <p:spPr bwMode="auto">
          <a:xfrm>
            <a:off x="0" y="1503875"/>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3" name="标题 1">
            <a:extLst>
              <a:ext uri="{FF2B5EF4-FFF2-40B4-BE49-F238E27FC236}">
                <a16:creationId xmlns:a16="http://schemas.microsoft.com/office/drawing/2014/main" id="{DCD2A2FE-13EE-44D2-86AF-0F1B36ACB097}"/>
              </a:ext>
            </a:extLst>
          </p:cNvPr>
          <p:cNvSpPr txBox="1">
            <a:spLocks/>
          </p:cNvSpPr>
          <p:nvPr/>
        </p:nvSpPr>
        <p:spPr bwMode="auto">
          <a:xfrm>
            <a:off x="1865242" y="1727653"/>
            <a:ext cx="5040560" cy="9175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kumimoji="1" lang="en-US" altLang="zh-CN" sz="3200" b="1" dirty="0">
                <a:solidFill>
                  <a:schemeClr val="bg1"/>
                </a:solidFill>
                <a:effectLst>
                  <a:outerShdw blurRad="38100" dist="38100" dir="2700000" algn="tl">
                    <a:srgbClr val="000000">
                      <a:alpha val="43137"/>
                    </a:srgbClr>
                  </a:outerShdw>
                </a:effectLst>
                <a:latin typeface="黑体" pitchFamily="2" charset="-122"/>
                <a:ea typeface="黑体" pitchFamily="2" charset="-122"/>
              </a:rPr>
              <a:t>§3.1    </a:t>
            </a:r>
            <a:r>
              <a:rPr kumimoji="1" lang="zh-CN" altLang="en-US" sz="3200" b="1" dirty="0">
                <a:solidFill>
                  <a:schemeClr val="bg1"/>
                </a:solidFill>
                <a:effectLst>
                  <a:outerShdw blurRad="38100" dist="38100" dir="2700000" algn="tl">
                    <a:srgbClr val="000000">
                      <a:alpha val="43137"/>
                    </a:srgbClr>
                  </a:outerShdw>
                </a:effectLst>
                <a:latin typeface="黑体" pitchFamily="2" charset="-122"/>
                <a:ea typeface="黑体" pitchFamily="2" charset="-122"/>
              </a:rPr>
              <a:t>汇编语言</a:t>
            </a:r>
          </a:p>
        </p:txBody>
      </p:sp>
      <p:sp>
        <p:nvSpPr>
          <p:cNvPr id="14" name="标题 1">
            <a:extLst>
              <a:ext uri="{FF2B5EF4-FFF2-40B4-BE49-F238E27FC236}">
                <a16:creationId xmlns:a16="http://schemas.microsoft.com/office/drawing/2014/main" id="{ABA29418-73C6-40EB-873A-4AEF17668437}"/>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Tree>
  </p:cSld>
  <p:clrMapOvr>
    <a:masterClrMapping/>
  </p:clrMapOvr>
  <mc:AlternateContent xmlns:mc="http://schemas.openxmlformats.org/markup-compatibility/2006" xmlns:p14="http://schemas.microsoft.com/office/powerpoint/2010/main">
    <mc:Choice Requires="p14">
      <p:transition p14:dur="0" advTm="97231"/>
    </mc:Choice>
    <mc:Fallback xmlns="">
      <p:transition advTm="97231"/>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14785" y="600077"/>
            <a:ext cx="5835989" cy="628650"/>
          </a:xfrm>
        </p:spPr>
        <p:txBody>
          <a:bodyPr/>
          <a:lstStyle/>
          <a:p>
            <a:pPr eaLnBrk="1" hangingPunct="1"/>
            <a:r>
              <a:rPr lang="en-US" altLang="zh-CN" sz="2400" b="1" dirty="0">
                <a:solidFill>
                  <a:srgbClr val="FF0000"/>
                </a:solidFill>
                <a:latin typeface="宋体" charset="-122"/>
              </a:rPr>
              <a:t> </a:t>
            </a:r>
            <a:r>
              <a:rPr lang="en-US" altLang="zh-CN" sz="2400" b="1" dirty="0">
                <a:solidFill>
                  <a:srgbClr val="FF0000"/>
                </a:solidFill>
                <a:latin typeface="创艺简黑体" pitchFamily="2" charset="-122"/>
                <a:ea typeface="创艺简黑体" pitchFamily="2" charset="-122"/>
              </a:rPr>
              <a:t>2 </a:t>
            </a:r>
            <a:r>
              <a:rPr lang="zh-CN" altLang="en-US" sz="2400" b="1" dirty="0">
                <a:solidFill>
                  <a:srgbClr val="FF0000"/>
                </a:solidFill>
                <a:latin typeface="创艺简黑体" pitchFamily="2" charset="-122"/>
                <a:ea typeface="创艺简黑体" pitchFamily="2" charset="-122"/>
              </a:rPr>
              <a:t>、以寄存器</a:t>
            </a:r>
            <a:r>
              <a:rPr lang="en-US" altLang="zh-CN" sz="2400" b="1" dirty="0">
                <a:solidFill>
                  <a:srgbClr val="FF0000"/>
                </a:solidFill>
                <a:latin typeface="创艺简黑体" pitchFamily="2" charset="-122"/>
                <a:ea typeface="创艺简黑体" pitchFamily="2" charset="-122"/>
              </a:rPr>
              <a:t>Rn</a:t>
            </a:r>
            <a:r>
              <a:rPr lang="zh-CN" altLang="en-US" sz="2400" b="1" dirty="0">
                <a:solidFill>
                  <a:srgbClr val="FF0000"/>
                </a:solidFill>
                <a:latin typeface="创艺简黑体" pitchFamily="2" charset="-122"/>
                <a:ea typeface="创艺简黑体" pitchFamily="2" charset="-122"/>
              </a:rPr>
              <a:t>为目的操作数指令（</a:t>
            </a:r>
            <a:r>
              <a:rPr lang="en-US" altLang="zh-CN" sz="2400" b="1" dirty="0">
                <a:solidFill>
                  <a:srgbClr val="FF0000"/>
                </a:solidFill>
                <a:latin typeface="创艺简黑体" pitchFamily="2" charset="-122"/>
                <a:ea typeface="创艺简黑体" pitchFamily="2" charset="-122"/>
              </a:rPr>
              <a:t>3</a:t>
            </a:r>
            <a:r>
              <a:rPr lang="zh-CN" altLang="en-US" sz="2400" b="1" dirty="0">
                <a:solidFill>
                  <a:srgbClr val="FF0000"/>
                </a:solidFill>
                <a:latin typeface="创艺简黑体" pitchFamily="2" charset="-122"/>
                <a:ea typeface="创艺简黑体" pitchFamily="2" charset="-122"/>
              </a:rPr>
              <a:t>条）</a:t>
            </a:r>
          </a:p>
        </p:txBody>
      </p:sp>
      <p:grpSp>
        <p:nvGrpSpPr>
          <p:cNvPr id="40965" name="Group 24"/>
          <p:cNvGrpSpPr>
            <a:grpSpLocks/>
          </p:cNvGrpSpPr>
          <p:nvPr/>
        </p:nvGrpSpPr>
        <p:grpSpPr bwMode="auto">
          <a:xfrm>
            <a:off x="228600" y="1778796"/>
            <a:ext cx="8686800" cy="3738563"/>
            <a:chOff x="144" y="720"/>
            <a:chExt cx="5472" cy="2355"/>
          </a:xfrm>
        </p:grpSpPr>
        <p:sp>
          <p:nvSpPr>
            <p:cNvPr id="40967" name="Text Box 8"/>
            <p:cNvSpPr txBox="1">
              <a:spLocks noChangeArrowheads="1"/>
            </p:cNvSpPr>
            <p:nvPr/>
          </p:nvSpPr>
          <p:spPr bwMode="auto">
            <a:xfrm>
              <a:off x="144" y="757"/>
              <a:ext cx="1403" cy="2134"/>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汇编指令格式</a:t>
              </a:r>
            </a:p>
            <a:p>
              <a:pPr eaLnBrk="0" hangingPunct="0"/>
              <a:endParaRPr kumimoji="1" lang="zh-CN" altLang="en-US"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Rn</a:t>
              </a:r>
              <a:r>
                <a:rPr kumimoji="1" lang="zh-CN" altLang="en-US" b="1" dirty="0">
                  <a:latin typeface="Times New Roman" pitchFamily="18" charset="0"/>
                </a:rPr>
                <a:t>，</a:t>
              </a:r>
              <a:r>
                <a:rPr kumimoji="1" lang="en-US" altLang="zh-CN" b="1" dirty="0">
                  <a:latin typeface="Times New Roman" pitchFamily="18" charset="0"/>
                </a:rPr>
                <a:t>A</a:t>
              </a:r>
              <a:r>
                <a:rPr kumimoji="1" lang="zh-CN" altLang="en-US" b="1" dirty="0">
                  <a:latin typeface="Times New Roman" pitchFamily="18" charset="0"/>
                </a:rPr>
                <a:t>；</a:t>
              </a:r>
            </a:p>
            <a:p>
              <a:pPr algn="just" eaLnBrk="0" hangingPunct="0"/>
              <a:endParaRPr kumimoji="1" lang="zh-CN" altLang="en-US" b="1" dirty="0">
                <a:latin typeface="Times New Roman" pitchFamily="18" charset="0"/>
              </a:endParaRPr>
            </a:p>
            <a:p>
              <a:pPr algn="just" eaLnBrk="0" hangingPunct="0"/>
              <a:endParaRPr kumimoji="1" lang="zh-CN" altLang="en-US"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Rn</a:t>
              </a:r>
              <a:r>
                <a:rPr kumimoji="1" lang="zh-CN" altLang="en-US" b="1" dirty="0">
                  <a:latin typeface="Times New Roman" pitchFamily="18" charset="0"/>
                </a:rPr>
                <a:t>，</a:t>
              </a:r>
              <a:r>
                <a:rPr kumimoji="1" lang="en-US" altLang="zh-CN" b="1" dirty="0">
                  <a:latin typeface="Times New Roman" pitchFamily="18" charset="0"/>
                </a:rPr>
                <a:t>direct</a:t>
              </a:r>
              <a:r>
                <a:rPr kumimoji="1" lang="zh-CN" altLang="en-US" b="1" dirty="0">
                  <a:latin typeface="Times New Roman" pitchFamily="18" charset="0"/>
                </a:rPr>
                <a:t>；</a:t>
              </a:r>
            </a:p>
            <a:p>
              <a:pPr algn="just" eaLnBrk="0" hangingPunct="0"/>
              <a:endParaRPr kumimoji="1" lang="zh-CN" altLang="en-US" b="1" dirty="0">
                <a:latin typeface="Times New Roman" pitchFamily="18" charset="0"/>
              </a:endParaRPr>
            </a:p>
            <a:p>
              <a:pPr algn="just" eaLnBrk="0" hangingPunct="0"/>
              <a:endParaRPr kumimoji="1" lang="zh-CN" altLang="en-US" b="1" dirty="0">
                <a:latin typeface="Times New Roman" pitchFamily="18" charset="0"/>
              </a:endParaRPr>
            </a:p>
            <a:p>
              <a:pPr algn="just" eaLnBrk="0" hangingPunct="0"/>
              <a:endParaRPr kumimoji="1" lang="zh-CN" altLang="en-US" b="1" dirty="0">
                <a:latin typeface="Times New Roman" pitchFamily="18" charset="0"/>
              </a:endParaRPr>
            </a:p>
            <a:p>
              <a:pPr algn="just" eaLnBrk="0" hangingPunct="0"/>
              <a:endParaRPr kumimoji="1" lang="zh-CN" altLang="en-US"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Rn</a:t>
              </a:r>
              <a:r>
                <a:rPr kumimoji="1" lang="zh-CN" altLang="en-US" b="1" dirty="0">
                  <a:latin typeface="Times New Roman" pitchFamily="18" charset="0"/>
                </a:rPr>
                <a:t>，</a:t>
              </a:r>
              <a:r>
                <a:rPr kumimoji="1" lang="en-US" altLang="zh-CN" b="1" dirty="0">
                  <a:latin typeface="Times New Roman" pitchFamily="18" charset="0"/>
                </a:rPr>
                <a:t>#data</a:t>
              </a:r>
              <a:r>
                <a:rPr kumimoji="1" lang="zh-CN" altLang="en-US" b="1" dirty="0">
                  <a:latin typeface="Times New Roman" pitchFamily="18" charset="0"/>
                </a:rPr>
                <a:t>；</a:t>
              </a:r>
            </a:p>
            <a:p>
              <a:pPr algn="just" eaLnBrk="0" hangingPunct="0"/>
              <a:endParaRPr kumimoji="1" lang="en-US" altLang="zh-CN" b="1" dirty="0">
                <a:latin typeface="Times New Roman" pitchFamily="18" charset="0"/>
              </a:endParaRPr>
            </a:p>
          </p:txBody>
        </p:sp>
        <p:sp>
          <p:nvSpPr>
            <p:cNvPr id="40968" name="Text Box 9"/>
            <p:cNvSpPr txBox="1">
              <a:spLocks noChangeArrowheads="1"/>
            </p:cNvSpPr>
            <p:nvPr/>
          </p:nvSpPr>
          <p:spPr bwMode="auto">
            <a:xfrm>
              <a:off x="1488" y="768"/>
              <a:ext cx="864" cy="2307"/>
            </a:xfrm>
            <a:prstGeom prst="rect">
              <a:avLst/>
            </a:prstGeom>
            <a:noFill/>
            <a:ln w="12700" cap="sq">
              <a:noFill/>
              <a:miter lim="800000"/>
              <a:headEnd type="none" w="sm" len="sm"/>
              <a:tailEnd type="none" w="sm" len="sm"/>
            </a:ln>
          </p:spPr>
          <p:txBody>
            <a:bodyPr>
              <a:spAutoFit/>
            </a:bodyPr>
            <a:lstStyle/>
            <a:p>
              <a:pPr marL="457200" indent="-457200" eaLnBrk="0" hangingPunct="0"/>
              <a:r>
                <a:rPr kumimoji="1" lang="zh-CN" altLang="en-US" b="1" dirty="0">
                  <a:solidFill>
                    <a:srgbClr val="3333FF"/>
                  </a:solidFill>
                  <a:latin typeface="Times New Roman" pitchFamily="18" charset="0"/>
                </a:rPr>
                <a:t>机器码格式</a:t>
              </a:r>
            </a:p>
            <a:p>
              <a:pPr marL="457200" indent="-457200" eaLnBrk="0" hangingPunct="0"/>
              <a:endParaRPr kumimoji="1" lang="zh-CN" altLang="en-US" b="1" dirty="0">
                <a:latin typeface="Times New Roman" pitchFamily="18" charset="0"/>
              </a:endParaRPr>
            </a:p>
            <a:p>
              <a:pPr marL="457200" indent="-457200" algn="just" eaLnBrk="0" hangingPunct="0"/>
              <a:r>
                <a:rPr kumimoji="1" lang="en-US" altLang="zh-CN" b="1" dirty="0">
                  <a:latin typeface="Times New Roman" pitchFamily="18" charset="0"/>
                </a:rPr>
                <a:t>1111   1rrr</a:t>
              </a:r>
            </a:p>
            <a:p>
              <a:pPr marL="457200" indent="-457200" eaLnBrk="0" hangingPunct="0"/>
              <a:endParaRPr kumimoji="1" lang="en-US" altLang="zh-CN" b="1" dirty="0">
                <a:latin typeface="Times New Roman" pitchFamily="18" charset="0"/>
              </a:endParaRPr>
            </a:p>
            <a:p>
              <a:pPr marL="457200" indent="-457200" eaLnBrk="0" hangingPunct="0"/>
              <a:endParaRPr kumimoji="1" lang="en-US" altLang="zh-CN" b="1" dirty="0">
                <a:latin typeface="Times New Roman" pitchFamily="18" charset="0"/>
              </a:endParaRPr>
            </a:p>
            <a:p>
              <a:pPr marL="457200" indent="-457200" algn="just" eaLnBrk="0" hangingPunct="0">
                <a:buFontTx/>
                <a:buAutoNum type="arabicPlain" startAt="1010"/>
              </a:pPr>
              <a:r>
                <a:rPr kumimoji="1" lang="en-US" altLang="zh-CN" b="1" dirty="0">
                  <a:latin typeface="Times New Roman" pitchFamily="18" charset="0"/>
                </a:rPr>
                <a:t>  1rrr</a:t>
              </a:r>
            </a:p>
            <a:p>
              <a:pPr marL="457200" indent="-457200" algn="just" eaLnBrk="0" hangingPunct="0"/>
              <a:r>
                <a:rPr kumimoji="1" lang="en-US" altLang="zh-CN" b="1" dirty="0">
                  <a:latin typeface="Times New Roman" pitchFamily="18" charset="0"/>
                </a:rPr>
                <a:t>direct</a:t>
              </a:r>
            </a:p>
            <a:p>
              <a:pPr marL="457200" indent="-457200" algn="just" eaLnBrk="0" hangingPunct="0"/>
              <a:endParaRPr kumimoji="1" lang="en-US" altLang="zh-CN" b="1" dirty="0">
                <a:latin typeface="Times New Roman" pitchFamily="18" charset="0"/>
              </a:endParaRPr>
            </a:p>
            <a:p>
              <a:pPr marL="457200" indent="-457200" algn="just" eaLnBrk="0" hangingPunct="0"/>
              <a:endParaRPr kumimoji="1" lang="en-US" altLang="zh-CN" b="1" dirty="0">
                <a:latin typeface="Times New Roman" pitchFamily="18" charset="0"/>
              </a:endParaRPr>
            </a:p>
            <a:p>
              <a:pPr marL="457200" indent="-457200" algn="just" eaLnBrk="0" hangingPunct="0"/>
              <a:endParaRPr kumimoji="1" lang="en-US" altLang="zh-CN" b="1" dirty="0">
                <a:latin typeface="Times New Roman" pitchFamily="18" charset="0"/>
              </a:endParaRPr>
            </a:p>
            <a:p>
              <a:pPr marL="457200" indent="-457200" algn="just" eaLnBrk="0" hangingPunct="0"/>
              <a:r>
                <a:rPr kumimoji="1" lang="en-US" altLang="zh-CN" b="1" dirty="0">
                  <a:latin typeface="Times New Roman" pitchFamily="18" charset="0"/>
                </a:rPr>
                <a:t>0111  1rrr</a:t>
              </a:r>
            </a:p>
            <a:p>
              <a:pPr marL="457200" indent="-457200" algn="just" eaLnBrk="0" hangingPunct="0"/>
              <a:r>
                <a:rPr kumimoji="1" lang="en-US" altLang="zh-CN" b="1" dirty="0">
                  <a:latin typeface="Times New Roman" pitchFamily="18" charset="0"/>
                </a:rPr>
                <a:t>data</a:t>
              </a:r>
            </a:p>
            <a:p>
              <a:pPr marL="457200" indent="-457200" eaLnBrk="0" hangingPunct="0"/>
              <a:endParaRPr kumimoji="1" lang="en-US" altLang="zh-CN" b="1" dirty="0">
                <a:latin typeface="Times New Roman" pitchFamily="18" charset="0"/>
              </a:endParaRPr>
            </a:p>
          </p:txBody>
        </p:sp>
        <p:sp>
          <p:nvSpPr>
            <p:cNvPr id="40969" name="Text Box 10"/>
            <p:cNvSpPr txBox="1">
              <a:spLocks noChangeArrowheads="1"/>
            </p:cNvSpPr>
            <p:nvPr/>
          </p:nvSpPr>
          <p:spPr bwMode="auto">
            <a:xfrm>
              <a:off x="2400" y="775"/>
              <a:ext cx="1056" cy="1961"/>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操作</a:t>
              </a:r>
            </a:p>
            <a:p>
              <a:pPr eaLnBrk="0" hangingPunct="0"/>
              <a:endParaRPr kumimoji="1" lang="zh-CN" altLang="en-US" b="1" dirty="0">
                <a:latin typeface="Times New Roman" pitchFamily="18" charset="0"/>
              </a:endParaRPr>
            </a:p>
            <a:p>
              <a:pPr eaLnBrk="0" hangingPunct="0"/>
              <a:r>
                <a:rPr kumimoji="1" lang="en-US" altLang="zh-CN" b="1" dirty="0">
                  <a:latin typeface="Times New Roman" pitchFamily="18" charset="0"/>
                </a:rPr>
                <a:t>(A)→ Rn</a:t>
              </a: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r>
                <a:rPr kumimoji="1" lang="en-US" altLang="zh-CN" b="1" dirty="0">
                  <a:latin typeface="Times New Roman" pitchFamily="18" charset="0"/>
                </a:rPr>
                <a:t>(direct) → Rn</a:t>
              </a:r>
            </a:p>
            <a:p>
              <a:pPr eaLnBrk="0" hangingPunct="0"/>
              <a:endParaRPr kumimoji="1" lang="en-US" altLang="zh-CN" b="1" dirty="0">
                <a:latin typeface="Times New Roman" pitchFamily="18" charset="0"/>
              </a:endParaRPr>
            </a:p>
            <a:p>
              <a:pPr algn="just" eaLnBrk="0" hangingPunct="0"/>
              <a:endParaRPr kumimoji="1" lang="en-US" altLang="zh-CN" b="1" dirty="0">
                <a:latin typeface="Times New Roman" pitchFamily="18" charset="0"/>
              </a:endParaRPr>
            </a:p>
            <a:p>
              <a:pPr algn="just"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r>
                <a:rPr kumimoji="1" lang="en-US" altLang="zh-CN" b="1" dirty="0">
                  <a:latin typeface="Times New Roman" pitchFamily="18" charset="0"/>
                </a:rPr>
                <a:t>#data → Rn</a:t>
              </a:r>
            </a:p>
          </p:txBody>
        </p:sp>
        <p:sp>
          <p:nvSpPr>
            <p:cNvPr id="40970" name="Text Box 11"/>
            <p:cNvSpPr txBox="1">
              <a:spLocks noChangeArrowheads="1"/>
            </p:cNvSpPr>
            <p:nvPr/>
          </p:nvSpPr>
          <p:spPr bwMode="auto">
            <a:xfrm>
              <a:off x="3456" y="746"/>
              <a:ext cx="2109" cy="2134"/>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注释</a:t>
              </a:r>
            </a:p>
            <a:p>
              <a:pPr eaLnBrk="0" hangingPunct="0"/>
              <a:endParaRPr kumimoji="1" lang="zh-CN" altLang="en-US" b="1" dirty="0">
                <a:latin typeface="Times New Roman" pitchFamily="18" charset="0"/>
              </a:endParaRPr>
            </a:p>
            <a:p>
              <a:pPr algn="just" eaLnBrk="0" hangingPunct="0"/>
              <a:r>
                <a:rPr kumimoji="1" lang="zh-CN" altLang="en-US" b="1" dirty="0">
                  <a:latin typeface="宋体" charset="-122"/>
                  <a:cs typeface="Times New Roman" pitchFamily="18" charset="0"/>
                </a:rPr>
                <a:t>将累加器</a:t>
              </a:r>
              <a:r>
                <a:rPr kumimoji="1" lang="en-US" altLang="zh-CN" b="1" dirty="0">
                  <a:latin typeface="宋体" charset="-122"/>
                  <a:cs typeface="Times New Roman" pitchFamily="18" charset="0"/>
                </a:rPr>
                <a:t>A</a:t>
              </a:r>
              <a:r>
                <a:rPr kumimoji="1" lang="zh-CN" altLang="en-US" b="1" dirty="0">
                  <a:latin typeface="宋体" charset="-122"/>
                  <a:cs typeface="Times New Roman" pitchFamily="18" charset="0"/>
                </a:rPr>
                <a:t>中内容传送到工作寄存器</a:t>
              </a:r>
              <a:r>
                <a:rPr kumimoji="1" lang="en-US" altLang="zh-CN" b="1" dirty="0">
                  <a:latin typeface="宋体" charset="-122"/>
                  <a:cs typeface="Times New Roman" pitchFamily="18" charset="0"/>
                </a:rPr>
                <a:t>Rn</a:t>
              </a:r>
              <a:r>
                <a:rPr kumimoji="1" lang="zh-CN" altLang="en-US" b="1" dirty="0">
                  <a:latin typeface="宋体" charset="-122"/>
                  <a:cs typeface="Times New Roman" pitchFamily="18" charset="0"/>
                </a:rPr>
                <a:t>（即</a:t>
              </a:r>
              <a:r>
                <a:rPr kumimoji="1" lang="en-US" altLang="zh-CN" b="1" dirty="0">
                  <a:latin typeface="宋体" charset="-122"/>
                  <a:cs typeface="Times New Roman" pitchFamily="18" charset="0"/>
                </a:rPr>
                <a:t>R0-R7</a:t>
              </a:r>
              <a:r>
                <a:rPr kumimoji="1" lang="zh-CN" altLang="en-US" b="1" dirty="0">
                  <a:latin typeface="宋体" charset="-122"/>
                  <a:cs typeface="Times New Roman" pitchFamily="18" charset="0"/>
                </a:rPr>
                <a:t>）中</a:t>
              </a:r>
            </a:p>
            <a:p>
              <a:pPr algn="just" eaLnBrk="0" hangingPunct="0"/>
              <a:endParaRPr kumimoji="1" lang="zh-CN" altLang="en-US" dirty="0">
                <a:latin typeface="宋体" charset="-122"/>
                <a:cs typeface="Times New Roman" pitchFamily="18" charset="0"/>
              </a:endParaRPr>
            </a:p>
            <a:p>
              <a:pPr algn="just" eaLnBrk="0" hangingPunct="0"/>
              <a:r>
                <a:rPr kumimoji="1" lang="zh-CN" altLang="en-US" b="1" dirty="0">
                  <a:latin typeface="Times New Roman" pitchFamily="18" charset="0"/>
                </a:rPr>
                <a:t>将直接寻址所得的片内</a:t>
              </a:r>
              <a:r>
                <a:rPr kumimoji="1" lang="en-US" altLang="zh-CN" b="1" dirty="0">
                  <a:latin typeface="Times New Roman" pitchFamily="18" charset="0"/>
                </a:rPr>
                <a:t>RAM</a:t>
              </a:r>
              <a:r>
                <a:rPr kumimoji="1" lang="zh-CN" altLang="en-US" b="1" dirty="0">
                  <a:latin typeface="Times New Roman" pitchFamily="18" charset="0"/>
                </a:rPr>
                <a:t>单元内容或特殊功能寄存器中的内容传送到工作寄存器</a:t>
              </a:r>
              <a:r>
                <a:rPr kumimoji="1" lang="en-US" altLang="zh-CN" b="1" dirty="0">
                  <a:latin typeface="Times New Roman" pitchFamily="18" charset="0"/>
                </a:rPr>
                <a:t>Rn</a:t>
              </a:r>
              <a:r>
                <a:rPr kumimoji="1" lang="zh-CN" altLang="en-US" b="1" dirty="0">
                  <a:latin typeface="Times New Roman" pitchFamily="18" charset="0"/>
                </a:rPr>
                <a:t>（即</a:t>
              </a:r>
              <a:r>
                <a:rPr kumimoji="1" lang="en-US" altLang="zh-CN" b="1" dirty="0">
                  <a:latin typeface="Times New Roman" pitchFamily="18" charset="0"/>
                </a:rPr>
                <a:t>R0-R7</a:t>
              </a:r>
              <a:r>
                <a:rPr kumimoji="1" lang="zh-CN" altLang="en-US" b="1" dirty="0">
                  <a:latin typeface="Times New Roman" pitchFamily="18" charset="0"/>
                </a:rPr>
                <a:t>）中</a:t>
              </a:r>
            </a:p>
            <a:p>
              <a:pPr algn="just" eaLnBrk="0" hangingPunct="0"/>
              <a:endParaRPr kumimoji="1" lang="zh-CN" altLang="en-US" b="1" dirty="0">
                <a:latin typeface="Times New Roman" pitchFamily="18" charset="0"/>
              </a:endParaRPr>
            </a:p>
            <a:p>
              <a:pPr algn="just" eaLnBrk="0" hangingPunct="0"/>
              <a:r>
                <a:rPr kumimoji="1" lang="zh-CN" altLang="en-US" b="1" dirty="0">
                  <a:latin typeface="Times New Roman" pitchFamily="18" charset="0"/>
                </a:rPr>
                <a:t>将立即数传送到工作寄存器</a:t>
              </a:r>
              <a:r>
                <a:rPr kumimoji="1" lang="en-US" altLang="zh-CN" b="1" dirty="0">
                  <a:latin typeface="Times New Roman" pitchFamily="18" charset="0"/>
                </a:rPr>
                <a:t>Rn</a:t>
              </a:r>
              <a:r>
                <a:rPr kumimoji="1" lang="zh-CN" altLang="en-US" b="1" dirty="0">
                  <a:latin typeface="Times New Roman" pitchFamily="18" charset="0"/>
                </a:rPr>
                <a:t>（即</a:t>
              </a:r>
              <a:r>
                <a:rPr kumimoji="1" lang="en-US" altLang="zh-CN" b="1" dirty="0">
                  <a:latin typeface="Times New Roman" pitchFamily="18" charset="0"/>
                </a:rPr>
                <a:t>R0-R7</a:t>
              </a:r>
              <a:r>
                <a:rPr kumimoji="1" lang="zh-CN" altLang="en-US" b="1" dirty="0">
                  <a:latin typeface="Times New Roman" pitchFamily="18" charset="0"/>
                </a:rPr>
                <a:t>）中</a:t>
              </a:r>
            </a:p>
          </p:txBody>
        </p:sp>
        <p:sp>
          <p:nvSpPr>
            <p:cNvPr id="40971" name="Line 13"/>
            <p:cNvSpPr>
              <a:spLocks noChangeShapeType="1"/>
            </p:cNvSpPr>
            <p:nvPr/>
          </p:nvSpPr>
          <p:spPr bwMode="auto">
            <a:xfrm>
              <a:off x="192" y="153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2" name="Line 16"/>
            <p:cNvSpPr>
              <a:spLocks noChangeShapeType="1"/>
            </p:cNvSpPr>
            <p:nvPr/>
          </p:nvSpPr>
          <p:spPr bwMode="auto">
            <a:xfrm>
              <a:off x="3456" y="720"/>
              <a:ext cx="0" cy="2315"/>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3" name="Line 17"/>
            <p:cNvSpPr>
              <a:spLocks noChangeShapeType="1"/>
            </p:cNvSpPr>
            <p:nvPr/>
          </p:nvSpPr>
          <p:spPr bwMode="auto">
            <a:xfrm>
              <a:off x="240" y="2399"/>
              <a:ext cx="5376" cy="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4" name="Line 18"/>
            <p:cNvSpPr>
              <a:spLocks noChangeShapeType="1"/>
            </p:cNvSpPr>
            <p:nvPr/>
          </p:nvSpPr>
          <p:spPr bwMode="auto">
            <a:xfrm>
              <a:off x="240" y="3024"/>
              <a:ext cx="5328" cy="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5" name="Line 20"/>
            <p:cNvSpPr>
              <a:spLocks noChangeShapeType="1"/>
            </p:cNvSpPr>
            <p:nvPr/>
          </p:nvSpPr>
          <p:spPr bwMode="auto">
            <a:xfrm>
              <a:off x="192" y="720"/>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6" name="Line 21"/>
            <p:cNvSpPr>
              <a:spLocks noChangeShapeType="1"/>
            </p:cNvSpPr>
            <p:nvPr/>
          </p:nvSpPr>
          <p:spPr bwMode="auto">
            <a:xfrm>
              <a:off x="2400" y="720"/>
              <a:ext cx="0" cy="2315"/>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7" name="Line 22"/>
            <p:cNvSpPr>
              <a:spLocks noChangeShapeType="1"/>
            </p:cNvSpPr>
            <p:nvPr/>
          </p:nvSpPr>
          <p:spPr bwMode="auto">
            <a:xfrm>
              <a:off x="1488" y="720"/>
              <a:ext cx="0" cy="2315"/>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8" name="Line 23"/>
            <p:cNvSpPr>
              <a:spLocks noChangeShapeType="1"/>
            </p:cNvSpPr>
            <p:nvPr/>
          </p:nvSpPr>
          <p:spPr bwMode="auto">
            <a:xfrm>
              <a:off x="192" y="105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9" name="日期占位符 3">
            <a:extLst>
              <a:ext uri="{FF2B5EF4-FFF2-40B4-BE49-F238E27FC236}">
                <a16:creationId xmlns:a16="http://schemas.microsoft.com/office/drawing/2014/main" id="{374D7C47-D92E-4DD8-83E4-24DFED3BE26B}"/>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0" name="灯片编号占位符 5">
            <a:extLst>
              <a:ext uri="{FF2B5EF4-FFF2-40B4-BE49-F238E27FC236}">
                <a16:creationId xmlns:a16="http://schemas.microsoft.com/office/drawing/2014/main" id="{3152F6A3-04EC-4774-B0D0-F6E44A6FBC3C}"/>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40</a:t>
            </a:fld>
            <a:endParaRPr lang="en-US" altLang="zh-CN" dirty="0">
              <a:ea typeface="宋体" charset="-122"/>
            </a:endParaRPr>
          </a:p>
        </p:txBody>
      </p:sp>
      <p:pic>
        <p:nvPicPr>
          <p:cNvPr id="21" name="Picture 2" descr="c:\documents and settings\ibm\application data\360se6\User Data\temp\01300000323145123029807175635_s.jpg">
            <a:extLst>
              <a:ext uri="{FF2B5EF4-FFF2-40B4-BE49-F238E27FC236}">
                <a16:creationId xmlns:a16="http://schemas.microsoft.com/office/drawing/2014/main" id="{3E8A3EAF-4B7A-44E8-8C3F-04BCFF5E76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0133" y="107156"/>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a:extLst>
              <a:ext uri="{FF2B5EF4-FFF2-40B4-BE49-F238E27FC236}">
                <a16:creationId xmlns:a16="http://schemas.microsoft.com/office/drawing/2014/main" id="{63328279-37BC-45FB-8508-A6BD502F8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1">
            <a:extLst>
              <a:ext uri="{FF2B5EF4-FFF2-40B4-BE49-F238E27FC236}">
                <a16:creationId xmlns:a16="http://schemas.microsoft.com/office/drawing/2014/main" id="{87155CC1-B4CF-4178-AD84-CC23DB7BE0D2}"/>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24" name="图片 23">
            <a:extLst>
              <a:ext uri="{FF2B5EF4-FFF2-40B4-BE49-F238E27FC236}">
                <a16:creationId xmlns:a16="http://schemas.microsoft.com/office/drawing/2014/main" id="{9F575163-6AF7-47E3-8F7C-46C9BC7659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8911" y="288591"/>
            <a:ext cx="2053086" cy="990141"/>
          </a:xfrm>
          <a:prstGeom prst="rect">
            <a:avLst/>
          </a:prstGeom>
        </p:spPr>
      </p:pic>
    </p:spTree>
  </p:cSld>
  <p:clrMapOvr>
    <a:masterClrMapping/>
  </p:clrMapOvr>
  <p:transition>
    <p:cut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495300" y="1562539"/>
            <a:ext cx="8153400" cy="500063"/>
          </a:xfrm>
          <a:solidFill>
            <a:srgbClr val="CCFF33"/>
          </a:solidFill>
        </p:spPr>
        <p:txBody>
          <a:bodyPr/>
          <a:lstStyle/>
          <a:p>
            <a:pPr eaLnBrk="1" hangingPunct="1"/>
            <a:r>
              <a:rPr lang="zh-CN" altLang="en-US" sz="2400" b="1" dirty="0">
                <a:solidFill>
                  <a:srgbClr val="3333FF"/>
                </a:solidFill>
                <a:latin typeface="黑体" pitchFamily="2" charset="-122"/>
                <a:ea typeface="黑体" pitchFamily="2" charset="-122"/>
              </a:rPr>
              <a:t>如：（</a:t>
            </a:r>
            <a:r>
              <a:rPr lang="en-US" altLang="zh-CN" sz="2400" b="1" dirty="0">
                <a:solidFill>
                  <a:srgbClr val="3333FF"/>
                </a:solidFill>
                <a:latin typeface="黑体" pitchFamily="2" charset="-122"/>
                <a:ea typeface="黑体" pitchFamily="2" charset="-122"/>
              </a:rPr>
              <a:t>A</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=78H</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R5</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=47H</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70H</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=F2H</a:t>
            </a:r>
            <a:r>
              <a:rPr lang="zh-CN" altLang="en-US" sz="2400" b="1" dirty="0">
                <a:solidFill>
                  <a:srgbClr val="3333FF"/>
                </a:solidFill>
                <a:latin typeface="黑体" pitchFamily="2" charset="-122"/>
                <a:ea typeface="黑体" pitchFamily="2" charset="-122"/>
              </a:rPr>
              <a:t>，执行指令：</a:t>
            </a:r>
          </a:p>
        </p:txBody>
      </p:sp>
      <p:sp>
        <p:nvSpPr>
          <p:cNvPr id="41989" name="Rectangle 3"/>
          <p:cNvSpPr>
            <a:spLocks noGrp="1" noChangeArrowheads="1"/>
          </p:cNvSpPr>
          <p:nvPr>
            <p:ph type="body" idx="1"/>
          </p:nvPr>
        </p:nvSpPr>
        <p:spPr>
          <a:xfrm>
            <a:off x="525882" y="2341104"/>
            <a:ext cx="7924800" cy="1618234"/>
          </a:xfrm>
        </p:spPr>
        <p:txBody>
          <a:bodyPr/>
          <a:lstStyle/>
          <a:p>
            <a:pPr marL="0" indent="0" algn="just" eaLnBrk="1" hangingPunct="1">
              <a:buNone/>
            </a:pPr>
            <a:r>
              <a:rPr lang="en-US" altLang="zh-CN" sz="2600" b="1" dirty="0">
                <a:solidFill>
                  <a:srgbClr val="FF0000"/>
                </a:solidFill>
                <a:latin typeface="黑体" pitchFamily="2" charset="-122"/>
                <a:ea typeface="黑体" pitchFamily="2" charset="-122"/>
              </a:rPr>
              <a:t>MOV</a:t>
            </a:r>
            <a:r>
              <a:rPr lang="en-US" altLang="zh-CN" sz="2600" b="1" dirty="0">
                <a:latin typeface="黑体" pitchFamily="2" charset="-122"/>
                <a:ea typeface="黑体" pitchFamily="2" charset="-122"/>
              </a:rPr>
              <a:t>  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A      </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A</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=78H</a:t>
            </a:r>
          </a:p>
          <a:p>
            <a:pPr marL="0" indent="0" algn="just" eaLnBrk="1" hangingPunct="1">
              <a:buNone/>
            </a:pPr>
            <a:r>
              <a:rPr lang="en-US" altLang="zh-CN" sz="2600" b="1" dirty="0">
                <a:solidFill>
                  <a:srgbClr val="FF0000"/>
                </a:solidFill>
                <a:latin typeface="黑体" pitchFamily="2" charset="-122"/>
                <a:ea typeface="黑体" pitchFamily="2" charset="-122"/>
              </a:rPr>
              <a:t>MOV</a:t>
            </a:r>
            <a:r>
              <a:rPr lang="en-US" altLang="zh-CN" sz="2600" b="1" dirty="0">
                <a:latin typeface="黑体" pitchFamily="2" charset="-122"/>
                <a:ea typeface="黑体" pitchFamily="2" charset="-122"/>
              </a:rPr>
              <a:t>  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70H    </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70H</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=F2H</a:t>
            </a:r>
          </a:p>
          <a:p>
            <a:pPr marL="0" indent="0" algn="just" eaLnBrk="1" hangingPunct="1">
              <a:buNone/>
            </a:pPr>
            <a:r>
              <a:rPr lang="en-US" altLang="zh-CN" sz="2600" b="1" dirty="0">
                <a:solidFill>
                  <a:srgbClr val="FF0000"/>
                </a:solidFill>
                <a:latin typeface="黑体" pitchFamily="2" charset="-122"/>
                <a:ea typeface="黑体" pitchFamily="2" charset="-122"/>
              </a:rPr>
              <a:t>MOV</a:t>
            </a:r>
            <a:r>
              <a:rPr lang="en-US" altLang="zh-CN" sz="2600" b="1" dirty="0">
                <a:latin typeface="黑体" pitchFamily="2" charset="-122"/>
                <a:ea typeface="黑体" pitchFamily="2" charset="-122"/>
              </a:rPr>
              <a:t>  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#A3H   </a:t>
            </a:r>
            <a:r>
              <a:rPr lang="zh-CN" altLang="en-US" sz="2600" b="1" dirty="0">
                <a:latin typeface="黑体" pitchFamily="2" charset="-122"/>
                <a:ea typeface="黑体" pitchFamily="2" charset="-122"/>
              </a:rPr>
              <a:t>； </a:t>
            </a:r>
            <a:r>
              <a:rPr lang="en-US" altLang="zh-CN" sz="2600" b="1" dirty="0">
                <a:latin typeface="黑体" pitchFamily="2" charset="-122"/>
                <a:ea typeface="黑体" pitchFamily="2" charset="-122"/>
              </a:rPr>
              <a:t>A3H→R5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=A3H</a:t>
            </a:r>
          </a:p>
        </p:txBody>
      </p:sp>
      <p:sp>
        <p:nvSpPr>
          <p:cNvPr id="6" name="日期占位符 3">
            <a:extLst>
              <a:ext uri="{FF2B5EF4-FFF2-40B4-BE49-F238E27FC236}">
                <a16:creationId xmlns:a16="http://schemas.microsoft.com/office/drawing/2014/main" id="{F2550782-EFB6-4982-A303-F49043E8F1C6}"/>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7" name="灯片编号占位符 5">
            <a:extLst>
              <a:ext uri="{FF2B5EF4-FFF2-40B4-BE49-F238E27FC236}">
                <a16:creationId xmlns:a16="http://schemas.microsoft.com/office/drawing/2014/main" id="{3AFD2054-ECB3-479D-B494-D860DD64896E}"/>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41</a:t>
            </a:fld>
            <a:endParaRPr lang="en-US" altLang="zh-CN" dirty="0">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1EE3172E-8C21-48F2-9ED7-F6D7D6AD59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41348"/>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100B8353-0066-4804-8C53-58046E526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0FC1D5FB-756A-4E85-B338-AF7D4897215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11" name="图片 10">
            <a:extLst>
              <a:ext uri="{FF2B5EF4-FFF2-40B4-BE49-F238E27FC236}">
                <a16:creationId xmlns:a16="http://schemas.microsoft.com/office/drawing/2014/main" id="{9128D885-9387-4749-ADD6-E7B9E10B40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5559" y="433147"/>
            <a:ext cx="2053086" cy="990141"/>
          </a:xfrm>
          <a:prstGeom prst="rect">
            <a:avLst/>
          </a:prstGeom>
        </p:spPr>
      </p:pic>
      <p:sp>
        <p:nvSpPr>
          <p:cNvPr id="12" name="Rectangle 2">
            <a:extLst>
              <a:ext uri="{FF2B5EF4-FFF2-40B4-BE49-F238E27FC236}">
                <a16:creationId xmlns:a16="http://schemas.microsoft.com/office/drawing/2014/main" id="{DE953FA3-9833-4A93-9969-F7C55524E1D8}"/>
              </a:ext>
            </a:extLst>
          </p:cNvPr>
          <p:cNvSpPr txBox="1">
            <a:spLocks noChangeArrowheads="1"/>
          </p:cNvSpPr>
          <p:nvPr/>
        </p:nvSpPr>
        <p:spPr bwMode="auto">
          <a:xfrm>
            <a:off x="14785" y="659607"/>
            <a:ext cx="5835989" cy="6286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latin typeface="宋体" charset="-122"/>
              </a:rPr>
              <a:t> </a:t>
            </a:r>
            <a:r>
              <a:rPr lang="en-US" altLang="zh-CN" sz="2400" b="1" kern="0">
                <a:solidFill>
                  <a:srgbClr val="FF0000"/>
                </a:solidFill>
                <a:latin typeface="创艺简黑体" pitchFamily="2" charset="-122"/>
                <a:ea typeface="创艺简黑体" pitchFamily="2" charset="-122"/>
              </a:rPr>
              <a:t>2 </a:t>
            </a:r>
            <a:r>
              <a:rPr lang="zh-CN" altLang="en-US" sz="2400" b="1" kern="0">
                <a:solidFill>
                  <a:srgbClr val="FF0000"/>
                </a:solidFill>
                <a:latin typeface="创艺简黑体" pitchFamily="2" charset="-122"/>
                <a:ea typeface="创艺简黑体" pitchFamily="2" charset="-122"/>
              </a:rPr>
              <a:t>、以寄存器</a:t>
            </a:r>
            <a:r>
              <a:rPr lang="en-US" altLang="zh-CN" sz="2400" b="1" kern="0">
                <a:solidFill>
                  <a:srgbClr val="FF0000"/>
                </a:solidFill>
                <a:latin typeface="创艺简黑体" pitchFamily="2" charset="-122"/>
                <a:ea typeface="创艺简黑体" pitchFamily="2" charset="-122"/>
              </a:rPr>
              <a:t>Rn</a:t>
            </a:r>
            <a:r>
              <a:rPr lang="zh-CN" altLang="en-US" sz="2400" b="1" kern="0">
                <a:solidFill>
                  <a:srgbClr val="FF0000"/>
                </a:solidFill>
                <a:latin typeface="创艺简黑体" pitchFamily="2" charset="-122"/>
                <a:ea typeface="创艺简黑体" pitchFamily="2" charset="-122"/>
              </a:rPr>
              <a:t>为目的操作数指令（</a:t>
            </a:r>
            <a:r>
              <a:rPr lang="en-US" altLang="zh-CN" sz="2400" b="1" kern="0">
                <a:solidFill>
                  <a:srgbClr val="FF0000"/>
                </a:solidFill>
                <a:latin typeface="创艺简黑体" pitchFamily="2" charset="-122"/>
                <a:ea typeface="创艺简黑体" pitchFamily="2" charset="-122"/>
              </a:rPr>
              <a:t>3</a:t>
            </a:r>
            <a:r>
              <a:rPr lang="zh-CN" altLang="en-US" sz="2400" b="1" kern="0">
                <a:solidFill>
                  <a:srgbClr val="FF0000"/>
                </a:solidFill>
                <a:latin typeface="创艺简黑体" pitchFamily="2" charset="-122"/>
                <a:ea typeface="创艺简黑体" pitchFamily="2" charset="-122"/>
              </a:rPr>
              <a:t>条）</a:t>
            </a:r>
            <a:endParaRPr lang="zh-CN" altLang="en-US" sz="2400" b="1" kern="0" dirty="0">
              <a:solidFill>
                <a:srgbClr val="FF0000"/>
              </a:solidFill>
              <a:latin typeface="创艺简黑体" pitchFamily="2" charset="-122"/>
              <a:ea typeface="创艺简黑体" pitchFamily="2" charset="-122"/>
            </a:endParaRPr>
          </a:p>
        </p:txBody>
      </p:sp>
      <p:sp>
        <p:nvSpPr>
          <p:cNvPr id="14" name="Text Box 5">
            <a:extLst>
              <a:ext uri="{FF2B5EF4-FFF2-40B4-BE49-F238E27FC236}">
                <a16:creationId xmlns:a16="http://schemas.microsoft.com/office/drawing/2014/main" id="{C57E2D6B-57E4-4139-BE8B-3E43C82A6C45}"/>
              </a:ext>
            </a:extLst>
          </p:cNvPr>
          <p:cNvSpPr txBox="1">
            <a:spLocks noChangeArrowheads="1"/>
          </p:cNvSpPr>
          <p:nvPr/>
        </p:nvSpPr>
        <p:spPr bwMode="auto">
          <a:xfrm>
            <a:off x="334055" y="4237840"/>
            <a:ext cx="8475889" cy="1689373"/>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指令功能：</a:t>
            </a:r>
            <a:r>
              <a:rPr kumimoji="1" lang="zh-CN" altLang="en-US" dirty="0">
                <a:latin typeface="黑体" pitchFamily="2" charset="-122"/>
                <a:ea typeface="黑体" pitchFamily="2" charset="-122"/>
              </a:rPr>
              <a:t>把源操作数所指定的内容送到当前工作寄存器组</a:t>
            </a:r>
            <a:r>
              <a:rPr kumimoji="1" lang="en-US" altLang="zh-CN" dirty="0">
                <a:latin typeface="黑体" pitchFamily="2" charset="-122"/>
                <a:ea typeface="黑体" pitchFamily="2" charset="-122"/>
              </a:rPr>
              <a:t>R0-R7</a:t>
            </a:r>
            <a:r>
              <a:rPr kumimoji="1" lang="zh-CN" altLang="en-US" dirty="0">
                <a:latin typeface="黑体" pitchFamily="2" charset="-122"/>
                <a:ea typeface="黑体" pitchFamily="2" charset="-122"/>
              </a:rPr>
              <a:t>中的某个寄存器</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zh-CN" altLang="en-US" dirty="0">
                <a:latin typeface="黑体" pitchFamily="2" charset="-122"/>
                <a:ea typeface="黑体" pitchFamily="2" charset="-122"/>
              </a:rPr>
              <a:t>源操作数有寄存器寻址、直接寻址和立即数寻址三种方式</a:t>
            </a:r>
            <a:endParaRPr kumimoji="1" lang="en-US" altLang="zh-CN" b="1" dirty="0">
              <a:latin typeface="宋体" charset="-122"/>
              <a:ea typeface="黑体" pitchFamily="2" charset="-122"/>
            </a:endParaRPr>
          </a:p>
          <a:p>
            <a:pPr eaLnBrk="0" hangingPunct="0">
              <a:lnSpc>
                <a:spcPct val="150000"/>
              </a:lnSpc>
            </a:pPr>
            <a:r>
              <a:rPr kumimoji="1" lang="en-US" altLang="zh-CN" b="1" dirty="0">
                <a:latin typeface="宋体" charset="-122"/>
                <a:ea typeface="黑体" pitchFamily="2" charset="-122"/>
              </a:rPr>
              <a:t>    </a:t>
            </a:r>
            <a:r>
              <a:rPr kumimoji="1" lang="en-US" altLang="zh-CN" b="1" dirty="0">
                <a:solidFill>
                  <a:srgbClr val="FF0000"/>
                </a:solidFill>
                <a:latin typeface="宋体" charset="-122"/>
                <a:ea typeface="黑体" pitchFamily="2" charset="-122"/>
              </a:rPr>
              <a:t> 3</a:t>
            </a:r>
            <a:r>
              <a:rPr kumimoji="1" lang="zh-CN" altLang="en-US" b="1" dirty="0">
                <a:solidFill>
                  <a:srgbClr val="FF0000"/>
                </a:solidFill>
                <a:latin typeface="Times New Roman" pitchFamily="18" charset="0"/>
              </a:rPr>
              <a:t> 、 </a:t>
            </a:r>
            <a:r>
              <a:rPr kumimoji="1" lang="zh-CN" altLang="en-US" dirty="0">
                <a:latin typeface="黑体" pitchFamily="2" charset="-122"/>
                <a:ea typeface="黑体" pitchFamily="2" charset="-122"/>
              </a:rPr>
              <a:t>在</a:t>
            </a:r>
            <a:r>
              <a:rPr kumimoji="1" lang="en-US" altLang="zh-CN" dirty="0">
                <a:latin typeface="黑体" pitchFamily="2" charset="-122"/>
                <a:ea typeface="黑体" pitchFamily="2" charset="-122"/>
              </a:rPr>
              <a:t>89C51/S51</a:t>
            </a:r>
            <a:r>
              <a:rPr kumimoji="1" lang="zh-CN" altLang="en-US" dirty="0">
                <a:latin typeface="黑体" pitchFamily="2" charset="-122"/>
                <a:ea typeface="黑体" pitchFamily="2" charset="-122"/>
              </a:rPr>
              <a:t>指令系统中没有“</a:t>
            </a:r>
            <a:r>
              <a:rPr kumimoji="1" lang="en-US" altLang="zh-CN" dirty="0">
                <a:latin typeface="黑体" pitchFamily="2" charset="-122"/>
                <a:ea typeface="黑体" pitchFamily="2" charset="-122"/>
              </a:rPr>
              <a:t>MOV  Rn</a:t>
            </a:r>
            <a:r>
              <a:rPr kumimoji="1" lang="zh-CN" altLang="en-US" dirty="0">
                <a:latin typeface="黑体" pitchFamily="2" charset="-122"/>
                <a:ea typeface="黑体" pitchFamily="2" charset="-122"/>
              </a:rPr>
              <a:t>，</a:t>
            </a:r>
            <a:r>
              <a:rPr kumimoji="1" lang="en-US" altLang="zh-CN" dirty="0">
                <a:latin typeface="黑体" pitchFamily="2" charset="-122"/>
                <a:ea typeface="黑体" pitchFamily="2" charset="-122"/>
              </a:rPr>
              <a:t>Rn”</a:t>
            </a:r>
            <a:r>
              <a:rPr kumimoji="1" lang="zh-CN" altLang="en-US" dirty="0">
                <a:latin typeface="黑体" pitchFamily="2" charset="-122"/>
                <a:ea typeface="黑体" pitchFamily="2" charset="-122"/>
              </a:rPr>
              <a:t>传送指令</a:t>
            </a:r>
            <a:endParaRPr kumimoji="1" lang="en-US" altLang="zh-CN" b="1" dirty="0">
              <a:latin typeface="宋体" charset="-122"/>
            </a:endParaRPr>
          </a:p>
        </p:txBody>
      </p:sp>
    </p:spTree>
  </p:cSld>
  <p:clrMapOvr>
    <a:masterClrMapping/>
  </p:clrMapOvr>
  <p:transition>
    <p:cut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p>
            <a:fld id="{5A011BD6-E608-44CC-8AD1-CC530FB4AE9C}" type="datetime10">
              <a:rPr lang="zh-CN" altLang="en-US" smtClean="0">
                <a:ea typeface="宋体" charset="-122"/>
              </a:rPr>
              <a:pPr/>
              <a:t>10:24</a:t>
            </a:fld>
            <a:endParaRPr lang="en-US" altLang="zh-CN">
              <a:ea typeface="宋体" charset="-122"/>
            </a:endParaRPr>
          </a:p>
        </p:txBody>
      </p:sp>
      <p:sp>
        <p:nvSpPr>
          <p:cNvPr id="43011" name="灯片编号占位符 5"/>
          <p:cNvSpPr>
            <a:spLocks noGrp="1"/>
          </p:cNvSpPr>
          <p:nvPr>
            <p:ph type="sldNum" sz="quarter" idx="12"/>
          </p:nvPr>
        </p:nvSpPr>
        <p:spPr>
          <a:noFill/>
        </p:spPr>
        <p:txBody>
          <a:bodyPr/>
          <a:lstStyle/>
          <a:p>
            <a:fld id="{6F66BAAC-7D1C-4947-93B7-6CFFE54F6730}" type="slidenum">
              <a:rPr lang="en-US" altLang="zh-CN" smtClean="0">
                <a:ea typeface="宋体" charset="-122"/>
              </a:rPr>
              <a:pPr/>
              <a:t>42</a:t>
            </a:fld>
            <a:endParaRPr lang="en-US" altLang="zh-CN">
              <a:ea typeface="宋体" charset="-122"/>
            </a:endParaRPr>
          </a:p>
        </p:txBody>
      </p:sp>
      <p:sp>
        <p:nvSpPr>
          <p:cNvPr id="349186" name="Rectangle 2"/>
          <p:cNvSpPr>
            <a:spLocks noGrp="1" noChangeArrowheads="1"/>
          </p:cNvSpPr>
          <p:nvPr>
            <p:ph type="title"/>
          </p:nvPr>
        </p:nvSpPr>
        <p:spPr>
          <a:xfrm>
            <a:off x="14785" y="782364"/>
            <a:ext cx="6149759" cy="442913"/>
          </a:xfrm>
          <a:solidFill>
            <a:srgbClr val="E3E997"/>
          </a:solidFill>
          <a:effectLst>
            <a:outerShdw dist="107763" dir="2700000" algn="ctr" rotWithShape="0">
              <a:schemeClr val="bg2"/>
            </a:outerShdw>
          </a:effectLst>
        </p:spPr>
        <p:txBody>
          <a:bodyPr/>
          <a:lstStyle/>
          <a:p>
            <a:pPr eaLnBrk="1" hangingPunct="1">
              <a:defRPr/>
            </a:pPr>
            <a:r>
              <a:rPr lang="en-US" altLang="zh-CN" sz="2400" b="1" dirty="0">
                <a:solidFill>
                  <a:srgbClr val="FF0000"/>
                </a:solidFill>
                <a:latin typeface="黑体" pitchFamily="2" charset="-122"/>
                <a:ea typeface="黑体" pitchFamily="2" charset="-122"/>
              </a:rPr>
              <a:t>3 </a:t>
            </a:r>
            <a:r>
              <a:rPr lang="zh-CN" altLang="en-US" sz="2400" b="1" dirty="0">
                <a:solidFill>
                  <a:srgbClr val="FF0000"/>
                </a:solidFill>
                <a:latin typeface="黑体" pitchFamily="2" charset="-122"/>
                <a:ea typeface="黑体" pitchFamily="2" charset="-122"/>
              </a:rPr>
              <a:t>、以直接地址为目的操作数的指令（</a:t>
            </a:r>
            <a:r>
              <a:rPr lang="en-US" altLang="zh-CN" sz="2400" b="1" dirty="0">
                <a:solidFill>
                  <a:srgbClr val="FF0000"/>
                </a:solidFill>
                <a:latin typeface="黑体" pitchFamily="2" charset="-122"/>
                <a:ea typeface="黑体" pitchFamily="2" charset="-122"/>
              </a:rPr>
              <a:t>5</a:t>
            </a:r>
            <a:r>
              <a:rPr lang="zh-CN" altLang="en-US" sz="2400" b="1" dirty="0">
                <a:solidFill>
                  <a:srgbClr val="FF0000"/>
                </a:solidFill>
                <a:latin typeface="黑体" pitchFamily="2" charset="-122"/>
                <a:ea typeface="黑体" pitchFamily="2" charset="-122"/>
              </a:rPr>
              <a:t>条）</a:t>
            </a:r>
          </a:p>
        </p:txBody>
      </p:sp>
      <p:grpSp>
        <p:nvGrpSpPr>
          <p:cNvPr id="43013" name="Group 29"/>
          <p:cNvGrpSpPr>
            <a:grpSpLocks/>
          </p:cNvGrpSpPr>
          <p:nvPr/>
        </p:nvGrpSpPr>
        <p:grpSpPr bwMode="auto">
          <a:xfrm>
            <a:off x="-22198" y="1313801"/>
            <a:ext cx="9144000" cy="5105400"/>
            <a:chOff x="0" y="528"/>
            <a:chExt cx="5760" cy="3216"/>
          </a:xfrm>
        </p:grpSpPr>
        <p:sp>
          <p:nvSpPr>
            <p:cNvPr id="43015" name="Text Box 9"/>
            <p:cNvSpPr txBox="1">
              <a:spLocks noChangeArrowheads="1"/>
            </p:cNvSpPr>
            <p:nvPr/>
          </p:nvSpPr>
          <p:spPr bwMode="auto">
            <a:xfrm>
              <a:off x="1584" y="576"/>
              <a:ext cx="864" cy="3138"/>
            </a:xfrm>
            <a:prstGeom prst="rect">
              <a:avLst/>
            </a:prstGeom>
            <a:noFill/>
            <a:ln w="12700" cap="sq">
              <a:noFill/>
              <a:miter lim="800000"/>
              <a:headEnd type="none" w="sm" len="sm"/>
              <a:tailEnd type="none" w="sm" len="sm"/>
            </a:ln>
          </p:spPr>
          <p:txBody>
            <a:bodyPr>
              <a:spAutoFit/>
            </a:bodyPr>
            <a:lstStyle/>
            <a:p>
              <a:pPr marL="457200" indent="-457200" eaLnBrk="0" hangingPunct="0"/>
              <a:r>
                <a:rPr kumimoji="1" lang="zh-CN" altLang="en-US" sz="1600" b="1" dirty="0">
                  <a:solidFill>
                    <a:srgbClr val="3333FF"/>
                  </a:solidFill>
                  <a:latin typeface="Times New Roman" pitchFamily="18" charset="0"/>
                </a:rPr>
                <a:t>机器码格式</a:t>
              </a:r>
            </a:p>
            <a:p>
              <a:pPr marL="457200" indent="-457200" eaLnBrk="0" hangingPunct="0"/>
              <a:endParaRPr kumimoji="1" lang="zh-CN" altLang="en-US" sz="1600" b="1" dirty="0">
                <a:latin typeface="宋体" charset="-122"/>
              </a:endParaRPr>
            </a:p>
            <a:p>
              <a:pPr marL="457200" indent="-457200" eaLnBrk="0" hangingPunct="0"/>
              <a:r>
                <a:rPr kumimoji="1" lang="en-US" altLang="zh-CN" sz="1600" dirty="0">
                  <a:latin typeface="宋体" charset="-122"/>
                </a:rPr>
                <a:t>1111 0101</a:t>
              </a:r>
            </a:p>
            <a:p>
              <a:pPr marL="457200" indent="-457200" eaLnBrk="0" hangingPunct="0"/>
              <a:r>
                <a:rPr kumimoji="1" lang="en-US" altLang="zh-CN" sz="1600" dirty="0">
                  <a:latin typeface="宋体" charset="-122"/>
                </a:rPr>
                <a:t>direct</a:t>
              </a:r>
            </a:p>
            <a:p>
              <a:pPr marL="457200" indent="-457200" eaLnBrk="0" hangingPunct="0"/>
              <a:r>
                <a:rPr kumimoji="1" lang="en-US" altLang="zh-CN" sz="1600" b="1" dirty="0">
                  <a:latin typeface="宋体" charset="-122"/>
                </a:rPr>
                <a:t>            </a:t>
              </a:r>
            </a:p>
            <a:p>
              <a:pPr marL="457200" indent="-457200" eaLnBrk="0" hangingPunct="0"/>
              <a:r>
                <a:rPr kumimoji="1" lang="en-US" altLang="zh-CN" sz="1600" dirty="0">
                  <a:latin typeface="Times New Roman" pitchFamily="18" charset="0"/>
                </a:rPr>
                <a:t>1000 1rrr</a:t>
              </a:r>
            </a:p>
            <a:p>
              <a:pPr marL="457200" indent="-457200" eaLnBrk="0" hangingPunct="0"/>
              <a:r>
                <a:rPr kumimoji="1" lang="en-US" altLang="zh-CN" sz="1600" dirty="0">
                  <a:latin typeface="Times New Roman" pitchFamily="18" charset="0"/>
                </a:rPr>
                <a:t>direct</a:t>
              </a:r>
            </a:p>
            <a:p>
              <a:pPr marL="457200" indent="-457200" eaLnBrk="0" hangingPunct="0"/>
              <a:endParaRPr kumimoji="1" lang="en-US" altLang="zh-CN" sz="1600" dirty="0">
                <a:latin typeface="Times New Roman" pitchFamily="18" charset="0"/>
              </a:endParaRPr>
            </a:p>
            <a:p>
              <a:pPr marL="457200" indent="-457200" eaLnBrk="0" hangingPunct="0"/>
              <a:endParaRPr kumimoji="1" lang="en-US" altLang="zh-CN" sz="1600" dirty="0">
                <a:latin typeface="Times New Roman" pitchFamily="18" charset="0"/>
              </a:endParaRPr>
            </a:p>
            <a:p>
              <a:pPr marL="457200" indent="-457200" eaLnBrk="0" hangingPunct="0"/>
              <a:r>
                <a:rPr kumimoji="1" lang="en-US" altLang="zh-CN" sz="1600" dirty="0">
                  <a:latin typeface="Times New Roman" pitchFamily="18" charset="0"/>
                </a:rPr>
                <a:t>1000  0101</a:t>
              </a:r>
            </a:p>
            <a:p>
              <a:pPr marL="457200" indent="-457200" eaLnBrk="0" hangingPunct="0"/>
              <a:r>
                <a:rPr kumimoji="1" lang="en-US" altLang="zh-CN" sz="1600" dirty="0">
                  <a:latin typeface="Times New Roman" pitchFamily="18" charset="0"/>
                </a:rPr>
                <a:t>direct2</a:t>
              </a:r>
            </a:p>
            <a:p>
              <a:pPr marL="457200" indent="-457200" eaLnBrk="0" hangingPunct="0"/>
              <a:r>
                <a:rPr kumimoji="1" lang="en-US" altLang="zh-CN" sz="1600" dirty="0">
                  <a:latin typeface="Times New Roman" pitchFamily="18" charset="0"/>
                </a:rPr>
                <a:t>direct1</a:t>
              </a:r>
            </a:p>
            <a:p>
              <a:pPr marL="457200" indent="-457200" eaLnBrk="0" hangingPunct="0"/>
              <a:endParaRPr kumimoji="1" lang="en-US" altLang="zh-CN" sz="1600" dirty="0">
                <a:latin typeface="Times New Roman" pitchFamily="18" charset="0"/>
              </a:endParaRPr>
            </a:p>
            <a:p>
              <a:pPr marL="457200" indent="-457200" eaLnBrk="0" hangingPunct="0"/>
              <a:r>
                <a:rPr kumimoji="1" lang="en-US" altLang="zh-CN" sz="1600" dirty="0">
                  <a:latin typeface="Times New Roman" pitchFamily="18" charset="0"/>
                </a:rPr>
                <a:t>1000 011i</a:t>
              </a:r>
            </a:p>
            <a:p>
              <a:pPr marL="457200" indent="-457200" eaLnBrk="0" hangingPunct="0"/>
              <a:r>
                <a:rPr kumimoji="1" lang="en-US" altLang="zh-CN" sz="1600" dirty="0">
                  <a:latin typeface="Times New Roman" pitchFamily="18" charset="0"/>
                </a:rPr>
                <a:t>direct</a:t>
              </a:r>
            </a:p>
            <a:p>
              <a:pPr marL="457200" indent="-457200" eaLnBrk="0" hangingPunct="0"/>
              <a:endParaRPr kumimoji="1" lang="en-US" altLang="zh-CN" sz="1600" dirty="0">
                <a:latin typeface="宋体" charset="-122"/>
              </a:endParaRPr>
            </a:p>
            <a:p>
              <a:pPr marL="457200" indent="-457200" eaLnBrk="0" hangingPunct="0"/>
              <a:endParaRPr kumimoji="1" lang="en-US" altLang="zh-CN" sz="1600" b="1" dirty="0">
                <a:latin typeface="宋体" charset="-122"/>
              </a:endParaRPr>
            </a:p>
            <a:p>
              <a:pPr marL="457200" indent="-457200" eaLnBrk="0" hangingPunct="0"/>
              <a:r>
                <a:rPr kumimoji="1" lang="en-US" altLang="zh-CN" sz="1600" dirty="0">
                  <a:latin typeface="Times New Roman" pitchFamily="18" charset="0"/>
                </a:rPr>
                <a:t>0111 0101</a:t>
              </a:r>
            </a:p>
            <a:p>
              <a:pPr marL="457200" indent="-457200" eaLnBrk="0" hangingPunct="0"/>
              <a:r>
                <a:rPr kumimoji="1" lang="en-US" altLang="zh-CN" sz="1600" dirty="0">
                  <a:latin typeface="Times New Roman" pitchFamily="18" charset="0"/>
                </a:rPr>
                <a:t>direct</a:t>
              </a:r>
            </a:p>
            <a:p>
              <a:pPr marL="457200" indent="-457200" eaLnBrk="0" hangingPunct="0"/>
              <a:r>
                <a:rPr kumimoji="1" lang="en-US" altLang="zh-CN" sz="1600" dirty="0">
                  <a:latin typeface="Times New Roman" pitchFamily="18" charset="0"/>
                </a:rPr>
                <a:t>data</a:t>
              </a:r>
            </a:p>
          </p:txBody>
        </p:sp>
        <p:sp>
          <p:nvSpPr>
            <p:cNvPr id="43016" name="Text Box 8"/>
            <p:cNvSpPr txBox="1">
              <a:spLocks noChangeArrowheads="1"/>
            </p:cNvSpPr>
            <p:nvPr/>
          </p:nvSpPr>
          <p:spPr bwMode="auto">
            <a:xfrm>
              <a:off x="0" y="565"/>
              <a:ext cx="1488" cy="2984"/>
            </a:xfrm>
            <a:prstGeom prst="rect">
              <a:avLst/>
            </a:prstGeom>
            <a:noFill/>
            <a:ln w="12700" cap="sq">
              <a:noFill/>
              <a:miter lim="800000"/>
              <a:headEnd type="none" w="sm" len="sm"/>
              <a:tailEnd type="none" w="sm" len="sm"/>
            </a:ln>
          </p:spPr>
          <p:txBody>
            <a:bodyPr>
              <a:spAutoFit/>
            </a:bodyPr>
            <a:lstStyle/>
            <a:p>
              <a:pPr eaLnBrk="0" hangingPunct="0"/>
              <a:r>
                <a:rPr kumimoji="1" lang="zh-CN" altLang="en-US" sz="1600" b="1" dirty="0">
                  <a:solidFill>
                    <a:srgbClr val="3333FF"/>
                  </a:solidFill>
                  <a:latin typeface="Times New Roman" pitchFamily="18" charset="0"/>
                </a:rPr>
                <a:t>汇编指令格式</a:t>
              </a:r>
            </a:p>
            <a:p>
              <a:pPr eaLnBrk="0" hangingPunct="0"/>
              <a:endParaRPr kumimoji="1" lang="zh-CN" altLang="en-US" sz="1600" b="1" dirty="0">
                <a:latin typeface="Times New Roman" pitchFamily="18" charset="0"/>
              </a:endParaRPr>
            </a:p>
            <a:p>
              <a:pPr algn="just" eaLnBrk="0" hangingPunct="0"/>
              <a:r>
                <a:rPr kumimoji="1" lang="en-US" altLang="zh-CN" sz="1600" dirty="0">
                  <a:solidFill>
                    <a:srgbClr val="FF0000"/>
                  </a:solidFill>
                  <a:latin typeface="宋体" charset="-122"/>
                </a:rPr>
                <a:t>MOV</a:t>
              </a:r>
              <a:r>
                <a:rPr kumimoji="1" lang="en-US" altLang="zh-CN" sz="1600" dirty="0">
                  <a:latin typeface="宋体" charset="-122"/>
                </a:rPr>
                <a:t>  </a:t>
              </a:r>
              <a:r>
                <a:rPr kumimoji="1" lang="en-US" altLang="zh-CN" sz="1600" b="1" dirty="0">
                  <a:solidFill>
                    <a:srgbClr val="3333FF"/>
                  </a:solidFill>
                  <a:latin typeface="宋体" charset="-122"/>
                </a:rPr>
                <a:t>direct</a:t>
              </a:r>
              <a:r>
                <a:rPr kumimoji="1" lang="en-US" altLang="zh-CN" sz="1600" dirty="0">
                  <a:latin typeface="宋体" charset="-122"/>
                </a:rPr>
                <a:t> ,A;</a:t>
              </a:r>
            </a:p>
            <a:p>
              <a:pPr algn="just" eaLnBrk="0" hangingPunct="0"/>
              <a:endParaRPr kumimoji="1" lang="en-US" altLang="zh-CN" sz="1600" dirty="0">
                <a:latin typeface="宋体" charset="-122"/>
              </a:endParaRPr>
            </a:p>
            <a:p>
              <a:pPr algn="just" eaLnBrk="0" hangingPunct="0"/>
              <a:endParaRPr kumimoji="1" lang="en-US" altLang="zh-CN" sz="1600" b="1" dirty="0">
                <a:latin typeface="Times New Roman" pitchFamily="18" charset="0"/>
              </a:endParaRPr>
            </a:p>
            <a:p>
              <a:pPr algn="just" eaLnBrk="0" hangingPunct="0"/>
              <a:r>
                <a:rPr kumimoji="1" lang="en-US" altLang="zh-CN" sz="1600" dirty="0">
                  <a:solidFill>
                    <a:srgbClr val="FF0000"/>
                  </a:solidFill>
                  <a:latin typeface="Times New Roman" pitchFamily="18" charset="0"/>
                </a:rPr>
                <a:t>MOV</a:t>
              </a:r>
              <a:r>
                <a:rPr kumimoji="1" lang="en-US" altLang="zh-CN" sz="1600" dirty="0">
                  <a:latin typeface="Times New Roman" pitchFamily="18" charset="0"/>
                </a:rPr>
                <a:t>  </a:t>
              </a:r>
              <a:r>
                <a:rPr kumimoji="1" lang="en-US" altLang="zh-CN" sz="1600" b="1" dirty="0">
                  <a:solidFill>
                    <a:srgbClr val="3333FF"/>
                  </a:solidFill>
                  <a:latin typeface="Times New Roman" pitchFamily="18" charset="0"/>
                </a:rPr>
                <a:t>direct</a:t>
              </a:r>
              <a:r>
                <a:rPr kumimoji="1" lang="en-US" altLang="zh-CN" sz="1600" dirty="0">
                  <a:latin typeface="Times New Roman" pitchFamily="18" charset="0"/>
                </a:rPr>
                <a:t> ,Rn ;</a:t>
              </a:r>
            </a:p>
            <a:p>
              <a:pPr algn="just" eaLnBrk="0" hangingPunct="0"/>
              <a:endParaRPr kumimoji="1" lang="en-US" altLang="zh-CN" sz="1600"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r>
                <a:rPr kumimoji="1" lang="en-US" altLang="zh-CN" sz="1600" dirty="0">
                  <a:solidFill>
                    <a:srgbClr val="FF0000"/>
                  </a:solidFill>
                  <a:latin typeface="Times New Roman" pitchFamily="18" charset="0"/>
                </a:rPr>
                <a:t>MOV</a:t>
              </a:r>
              <a:r>
                <a:rPr kumimoji="1" lang="en-US" altLang="zh-CN" sz="1600" dirty="0">
                  <a:latin typeface="Times New Roman" pitchFamily="18" charset="0"/>
                </a:rPr>
                <a:t>  </a:t>
              </a:r>
              <a:r>
                <a:rPr kumimoji="1" lang="en-US" altLang="zh-CN" sz="1600" b="1" dirty="0">
                  <a:solidFill>
                    <a:srgbClr val="3333FF"/>
                  </a:solidFill>
                  <a:latin typeface="Times New Roman" pitchFamily="18" charset="0"/>
                </a:rPr>
                <a:t>direct1</a:t>
              </a:r>
              <a:r>
                <a:rPr kumimoji="1" lang="en-US" altLang="zh-CN" sz="1600" dirty="0">
                  <a:latin typeface="Times New Roman" pitchFamily="18" charset="0"/>
                </a:rPr>
                <a:t> , direct2 ;</a:t>
              </a:r>
            </a:p>
            <a:p>
              <a:pPr algn="just" eaLnBrk="0" hangingPunct="0"/>
              <a:endParaRPr kumimoji="1" lang="en-US" altLang="zh-CN" sz="1600" dirty="0">
                <a:latin typeface="Times New Roman" pitchFamily="18" charset="0"/>
              </a:endParaRPr>
            </a:p>
            <a:p>
              <a:pPr algn="just" eaLnBrk="0" hangingPunct="0"/>
              <a:endParaRPr kumimoji="1" lang="en-US" altLang="zh-CN" sz="1600"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r>
                <a:rPr kumimoji="1" lang="en-US" altLang="zh-CN" sz="1600" dirty="0">
                  <a:solidFill>
                    <a:srgbClr val="FF0000"/>
                  </a:solidFill>
                  <a:latin typeface="Times New Roman" pitchFamily="18" charset="0"/>
                </a:rPr>
                <a:t>MOV</a:t>
              </a:r>
              <a:r>
                <a:rPr kumimoji="1" lang="en-US" altLang="zh-CN" sz="1600" dirty="0">
                  <a:latin typeface="Times New Roman" pitchFamily="18" charset="0"/>
                </a:rPr>
                <a:t>  </a:t>
              </a:r>
              <a:r>
                <a:rPr kumimoji="1" lang="en-US" altLang="zh-CN" sz="1600" b="1" dirty="0">
                  <a:solidFill>
                    <a:srgbClr val="3333FF"/>
                  </a:solidFill>
                  <a:latin typeface="Times New Roman" pitchFamily="18" charset="0"/>
                </a:rPr>
                <a:t>direct</a:t>
              </a:r>
              <a:r>
                <a:rPr kumimoji="1" lang="en-US" altLang="zh-CN" sz="1600" dirty="0">
                  <a:latin typeface="Times New Roman" pitchFamily="18" charset="0"/>
                </a:rPr>
                <a:t> ,@Ri ;</a:t>
              </a:r>
            </a:p>
            <a:p>
              <a:pPr algn="just" eaLnBrk="0" hangingPunct="0"/>
              <a:endParaRPr kumimoji="1" lang="en-US" altLang="zh-CN" sz="1600"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r>
                <a:rPr kumimoji="1" lang="en-US" altLang="zh-CN" sz="1600" dirty="0">
                  <a:solidFill>
                    <a:srgbClr val="FF0000"/>
                  </a:solidFill>
                  <a:latin typeface="Times New Roman" pitchFamily="18" charset="0"/>
                </a:rPr>
                <a:t>MOV</a:t>
              </a:r>
              <a:r>
                <a:rPr kumimoji="1" lang="en-US" altLang="zh-CN" sz="1600" dirty="0">
                  <a:latin typeface="Times New Roman" pitchFamily="18" charset="0"/>
                </a:rPr>
                <a:t> </a:t>
              </a:r>
              <a:r>
                <a:rPr kumimoji="1" lang="en-US" altLang="zh-CN" sz="1600" b="1" dirty="0">
                  <a:solidFill>
                    <a:srgbClr val="3333FF"/>
                  </a:solidFill>
                  <a:latin typeface="Times New Roman" pitchFamily="18" charset="0"/>
                </a:rPr>
                <a:t>direct</a:t>
              </a:r>
              <a:r>
                <a:rPr kumimoji="1" lang="en-US" altLang="zh-CN" sz="1600" dirty="0">
                  <a:latin typeface="Times New Roman" pitchFamily="18" charset="0"/>
                </a:rPr>
                <a:t> ,#data;</a:t>
              </a:r>
            </a:p>
            <a:p>
              <a:pPr algn="just" eaLnBrk="0" hangingPunct="0"/>
              <a:endParaRPr kumimoji="1" lang="en-US" altLang="zh-CN" sz="1600" dirty="0">
                <a:latin typeface="Times New Roman" pitchFamily="18" charset="0"/>
              </a:endParaRPr>
            </a:p>
          </p:txBody>
        </p:sp>
        <p:sp>
          <p:nvSpPr>
            <p:cNvPr id="43017" name="Text Box 10"/>
            <p:cNvSpPr txBox="1">
              <a:spLocks noChangeArrowheads="1"/>
            </p:cNvSpPr>
            <p:nvPr/>
          </p:nvSpPr>
          <p:spPr bwMode="auto">
            <a:xfrm>
              <a:off x="2400" y="583"/>
              <a:ext cx="1104" cy="2830"/>
            </a:xfrm>
            <a:prstGeom prst="rect">
              <a:avLst/>
            </a:prstGeom>
            <a:noFill/>
            <a:ln w="12700" cap="sq">
              <a:noFill/>
              <a:miter lim="800000"/>
              <a:headEnd type="none" w="sm" len="sm"/>
              <a:tailEnd type="none" w="sm" len="sm"/>
            </a:ln>
          </p:spPr>
          <p:txBody>
            <a:bodyPr>
              <a:spAutoFit/>
            </a:bodyPr>
            <a:lstStyle/>
            <a:p>
              <a:pPr eaLnBrk="0" hangingPunct="0"/>
              <a:r>
                <a:rPr kumimoji="1" lang="zh-CN" altLang="en-US" sz="1600" b="1" dirty="0">
                  <a:solidFill>
                    <a:srgbClr val="3333FF"/>
                  </a:solidFill>
                  <a:latin typeface="Times New Roman" pitchFamily="18" charset="0"/>
                </a:rPr>
                <a:t>操作</a:t>
              </a:r>
            </a:p>
            <a:p>
              <a:pPr eaLnBrk="0" hangingPunct="0"/>
              <a:endParaRPr kumimoji="1" lang="zh-CN" altLang="en-US" sz="1600" b="1" dirty="0">
                <a:latin typeface="Times New Roman" pitchFamily="18" charset="0"/>
              </a:endParaRPr>
            </a:p>
            <a:p>
              <a:pPr eaLnBrk="0" hangingPunct="0"/>
              <a:r>
                <a:rPr kumimoji="1" lang="en-US" altLang="zh-CN" sz="1600" dirty="0">
                  <a:latin typeface="宋体" charset="-122"/>
                </a:rPr>
                <a:t>(A)→ direct</a:t>
              </a:r>
            </a:p>
            <a:p>
              <a:pPr eaLnBrk="0" hangingPunct="0"/>
              <a:endParaRPr kumimoji="1" lang="en-US" altLang="zh-CN" sz="1600" dirty="0">
                <a:latin typeface="宋体" charset="-122"/>
              </a:endParaRPr>
            </a:p>
            <a:p>
              <a:pPr eaLnBrk="0" hangingPunct="0"/>
              <a:endParaRPr kumimoji="1" lang="en-US" altLang="zh-CN" sz="1600" b="1" dirty="0">
                <a:latin typeface="Times New Roman" pitchFamily="18" charset="0"/>
              </a:endParaRPr>
            </a:p>
            <a:p>
              <a:pPr eaLnBrk="0" hangingPunct="0"/>
              <a:r>
                <a:rPr kumimoji="1" lang="en-US" altLang="zh-CN" sz="1600" dirty="0">
                  <a:latin typeface="Times New Roman" pitchFamily="18" charset="0"/>
                </a:rPr>
                <a:t>Rn→ direct </a:t>
              </a:r>
            </a:p>
            <a:p>
              <a:pPr eaLnBrk="0" hangingPunct="0"/>
              <a:endParaRPr kumimoji="1" lang="en-US" altLang="zh-CN" sz="1600"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r>
                <a:rPr kumimoji="1" lang="en-US" altLang="zh-CN" sz="1600" dirty="0">
                  <a:latin typeface="Times New Roman" pitchFamily="18" charset="0"/>
                </a:rPr>
                <a:t>direct2→direct 1</a:t>
              </a:r>
            </a:p>
            <a:p>
              <a:pPr eaLnBrk="0" hangingPunct="0"/>
              <a:endParaRPr kumimoji="1" lang="en-US" altLang="zh-CN" sz="1600" b="1" dirty="0">
                <a:latin typeface="Times New Roman" pitchFamily="18" charset="0"/>
              </a:endParaRPr>
            </a:p>
            <a:p>
              <a:pPr eaLnBrk="0" hangingPunct="0"/>
              <a:endParaRPr kumimoji="1" lang="en-US" altLang="zh-CN" sz="1600" b="1" dirty="0">
                <a:latin typeface="Times New Roman" pitchFamily="18" charset="0"/>
              </a:endParaRPr>
            </a:p>
            <a:p>
              <a:pPr eaLnBrk="0" hangingPunct="0"/>
              <a:endParaRPr kumimoji="1" lang="en-US" altLang="zh-CN" sz="1600" dirty="0">
                <a:latin typeface="Times New Roman" pitchFamily="18" charset="0"/>
              </a:endParaRPr>
            </a:p>
            <a:p>
              <a:pPr eaLnBrk="0" hangingPunct="0"/>
              <a:r>
                <a:rPr kumimoji="1" lang="en-US" altLang="zh-CN" sz="1600" dirty="0">
                  <a:latin typeface="Times New Roman" pitchFamily="18" charset="0"/>
                </a:rPr>
                <a:t>((Ri)) → direct</a:t>
              </a:r>
              <a:r>
                <a:rPr kumimoji="1" lang="en-US" altLang="zh-CN" sz="1600" b="1" dirty="0">
                  <a:latin typeface="Times New Roman" pitchFamily="18" charset="0"/>
                </a:rPr>
                <a:t> </a:t>
              </a:r>
            </a:p>
            <a:p>
              <a:pPr eaLnBrk="0" hangingPunct="0"/>
              <a:endParaRPr kumimoji="1" lang="en-US" altLang="zh-CN" sz="1600" b="1" dirty="0">
                <a:latin typeface="Times New Roman" pitchFamily="18" charset="0"/>
              </a:endParaRPr>
            </a:p>
            <a:p>
              <a:pPr eaLnBrk="0" hangingPunct="0"/>
              <a:endParaRPr kumimoji="1" lang="en-US" altLang="zh-CN" sz="1600" b="1" dirty="0">
                <a:latin typeface="Times New Roman" pitchFamily="18" charset="0"/>
              </a:endParaRPr>
            </a:p>
            <a:p>
              <a:pPr eaLnBrk="0" hangingPunct="0"/>
              <a:endParaRPr kumimoji="1" lang="en-US" altLang="zh-CN" sz="1600" b="1" dirty="0">
                <a:latin typeface="Times New Roman" pitchFamily="18" charset="0"/>
              </a:endParaRPr>
            </a:p>
            <a:p>
              <a:pPr eaLnBrk="0" hangingPunct="0"/>
              <a:r>
                <a:rPr kumimoji="1" lang="en-US" altLang="zh-CN" sz="1600" dirty="0">
                  <a:latin typeface="Times New Roman" pitchFamily="18" charset="0"/>
                </a:rPr>
                <a:t>#data → direct </a:t>
              </a:r>
            </a:p>
          </p:txBody>
        </p:sp>
        <p:sp>
          <p:nvSpPr>
            <p:cNvPr id="43018" name="Text Box 11"/>
            <p:cNvSpPr txBox="1">
              <a:spLocks noChangeArrowheads="1"/>
            </p:cNvSpPr>
            <p:nvPr/>
          </p:nvSpPr>
          <p:spPr bwMode="auto">
            <a:xfrm>
              <a:off x="3456" y="554"/>
              <a:ext cx="2304" cy="3022"/>
            </a:xfrm>
            <a:prstGeom prst="rect">
              <a:avLst/>
            </a:prstGeom>
            <a:noFill/>
            <a:ln w="12700" cap="sq">
              <a:noFill/>
              <a:miter lim="800000"/>
              <a:headEnd type="none" w="sm" len="sm"/>
              <a:tailEnd type="none" w="sm" len="sm"/>
            </a:ln>
          </p:spPr>
          <p:txBody>
            <a:bodyPr>
              <a:spAutoFit/>
            </a:bodyPr>
            <a:lstStyle/>
            <a:p>
              <a:pPr eaLnBrk="0" hangingPunct="0"/>
              <a:r>
                <a:rPr kumimoji="1" lang="zh-CN" altLang="en-US" sz="1600" b="1" dirty="0">
                  <a:solidFill>
                    <a:srgbClr val="3333FF"/>
                  </a:solidFill>
                  <a:latin typeface="Times New Roman" pitchFamily="18" charset="0"/>
                </a:rPr>
                <a:t>注释</a:t>
              </a:r>
            </a:p>
            <a:p>
              <a:pPr eaLnBrk="0" hangingPunct="0"/>
              <a:endParaRPr kumimoji="1" lang="zh-CN" altLang="en-US" sz="1600" b="1" dirty="0">
                <a:latin typeface="宋体" charset="-122"/>
                <a:cs typeface="Times New Roman" pitchFamily="18" charset="0"/>
              </a:endParaRPr>
            </a:p>
            <a:p>
              <a:pPr eaLnBrk="0" hangingPunct="0"/>
              <a:r>
                <a:rPr kumimoji="1" lang="zh-CN" altLang="en-US" sz="1600" dirty="0">
                  <a:latin typeface="宋体" charset="-122"/>
                </a:rPr>
                <a:t>将</a:t>
              </a:r>
              <a:r>
                <a:rPr kumimoji="1" lang="en-US" altLang="zh-CN" sz="1600" dirty="0">
                  <a:latin typeface="宋体" charset="-122"/>
                </a:rPr>
                <a:t>A</a:t>
              </a:r>
              <a:r>
                <a:rPr kumimoji="1" lang="zh-CN" altLang="en-US" sz="1600" dirty="0">
                  <a:latin typeface="宋体" charset="-122"/>
                </a:rPr>
                <a:t>中内容传送到直接地址</a:t>
              </a:r>
              <a:r>
                <a:rPr kumimoji="1" lang="en-US" altLang="zh-CN" sz="1600" dirty="0">
                  <a:latin typeface="宋体" charset="-122"/>
                </a:rPr>
                <a:t>direct</a:t>
              </a:r>
              <a:r>
                <a:rPr kumimoji="1" lang="zh-CN" altLang="en-US" sz="1600" dirty="0">
                  <a:latin typeface="宋体" charset="-122"/>
                </a:rPr>
                <a:t>所指出的片内存储单元中。</a:t>
              </a:r>
            </a:p>
            <a:p>
              <a:pPr algn="just" eaLnBrk="0" hangingPunct="0"/>
              <a:endParaRPr kumimoji="1" lang="zh-CN" altLang="en-US" dirty="0">
                <a:latin typeface="宋体" charset="-122"/>
                <a:cs typeface="Times New Roman" pitchFamily="18" charset="0"/>
              </a:endParaRPr>
            </a:p>
            <a:p>
              <a:pPr algn="just" eaLnBrk="0" hangingPunct="0"/>
              <a:r>
                <a:rPr kumimoji="1" lang="zh-CN" altLang="en-US" sz="1600" dirty="0">
                  <a:latin typeface="Times New Roman" pitchFamily="18" charset="0"/>
                </a:rPr>
                <a:t>将工作寄存器</a:t>
              </a:r>
              <a:r>
                <a:rPr kumimoji="1" lang="en-US" altLang="zh-CN" sz="1600" dirty="0">
                  <a:latin typeface="Times New Roman" pitchFamily="18" charset="0"/>
                </a:rPr>
                <a:t>Rn</a:t>
              </a:r>
              <a:r>
                <a:rPr kumimoji="1" lang="zh-CN" altLang="en-US" sz="1600" dirty="0">
                  <a:latin typeface="Times New Roman" pitchFamily="18" charset="0"/>
                </a:rPr>
                <a:t>（即</a:t>
              </a:r>
              <a:r>
                <a:rPr kumimoji="1" lang="en-US" altLang="zh-CN" sz="1600" dirty="0">
                  <a:latin typeface="Times New Roman" pitchFamily="18" charset="0"/>
                </a:rPr>
                <a:t>R0-R7</a:t>
              </a:r>
              <a:r>
                <a:rPr kumimoji="1" lang="zh-CN" altLang="en-US" sz="1600" dirty="0">
                  <a:latin typeface="Times New Roman" pitchFamily="18" charset="0"/>
                </a:rPr>
                <a:t>）中内容传送到直接地址</a:t>
              </a:r>
              <a:r>
                <a:rPr kumimoji="1" lang="en-US" altLang="zh-CN" sz="1600" dirty="0">
                  <a:latin typeface="Times New Roman" pitchFamily="18" charset="0"/>
                </a:rPr>
                <a:t>direct</a:t>
              </a:r>
              <a:r>
                <a:rPr kumimoji="1" lang="zh-CN" altLang="en-US" sz="1600" dirty="0">
                  <a:latin typeface="Times New Roman" pitchFamily="18" charset="0"/>
                </a:rPr>
                <a:t>所指出的片内存储单元中。</a:t>
              </a:r>
            </a:p>
            <a:p>
              <a:pPr algn="just" eaLnBrk="0" hangingPunct="0"/>
              <a:endParaRPr kumimoji="1" lang="zh-CN" altLang="en-US" sz="1600" dirty="0">
                <a:latin typeface="Times New Roman" pitchFamily="18" charset="0"/>
              </a:endParaRPr>
            </a:p>
            <a:p>
              <a:pPr algn="just" eaLnBrk="0" hangingPunct="0"/>
              <a:r>
                <a:rPr kumimoji="1" lang="zh-CN" altLang="en-US" sz="1600" dirty="0">
                  <a:latin typeface="Times New Roman" pitchFamily="18" charset="0"/>
                </a:rPr>
                <a:t>将直接地址源</a:t>
              </a:r>
              <a:r>
                <a:rPr kumimoji="1" lang="en-US" altLang="zh-CN" sz="1600" dirty="0">
                  <a:latin typeface="Times New Roman" pitchFamily="18" charset="0"/>
                </a:rPr>
                <a:t>direct</a:t>
              </a:r>
              <a:r>
                <a:rPr kumimoji="1" lang="zh-CN" altLang="en-US" sz="1600" dirty="0">
                  <a:latin typeface="Times New Roman" pitchFamily="18" charset="0"/>
                </a:rPr>
                <a:t>所指出的片内存储单元中内容传送到直接地址目的</a:t>
              </a:r>
              <a:r>
                <a:rPr kumimoji="1" lang="en-US" altLang="zh-CN" sz="1600" dirty="0">
                  <a:latin typeface="Times New Roman" pitchFamily="18" charset="0"/>
                </a:rPr>
                <a:t>direct</a:t>
              </a:r>
              <a:r>
                <a:rPr kumimoji="1" lang="zh-CN" altLang="en-US" sz="1600" dirty="0">
                  <a:latin typeface="Times New Roman" pitchFamily="18" charset="0"/>
                </a:rPr>
                <a:t>所指出的片内存储单元中</a:t>
              </a:r>
            </a:p>
            <a:p>
              <a:pPr algn="just" eaLnBrk="0" hangingPunct="0"/>
              <a:endParaRPr kumimoji="1" lang="zh-CN" altLang="en-US" dirty="0">
                <a:latin typeface="宋体" charset="-122"/>
              </a:endParaRPr>
            </a:p>
            <a:p>
              <a:pPr algn="just" eaLnBrk="0" hangingPunct="0"/>
              <a:r>
                <a:rPr kumimoji="1" lang="zh-CN" altLang="en-US" sz="1600" dirty="0">
                  <a:latin typeface="Times New Roman" pitchFamily="18" charset="0"/>
                </a:rPr>
                <a:t>将间接寻址（</a:t>
              </a:r>
              <a:r>
                <a:rPr kumimoji="1" lang="en-US" altLang="zh-CN" sz="1600" dirty="0">
                  <a:latin typeface="Times New Roman" pitchFamily="18" charset="0"/>
                </a:rPr>
                <a:t>Ri</a:t>
              </a:r>
              <a:r>
                <a:rPr kumimoji="1" lang="zh-CN" altLang="en-US" sz="1600" dirty="0">
                  <a:latin typeface="Times New Roman" pitchFamily="18" charset="0"/>
                </a:rPr>
                <a:t>为</a:t>
              </a:r>
              <a:r>
                <a:rPr kumimoji="1" lang="en-US" altLang="zh-CN" sz="1600" dirty="0">
                  <a:latin typeface="Times New Roman" pitchFamily="18" charset="0"/>
                </a:rPr>
                <a:t>R0</a:t>
              </a:r>
              <a:r>
                <a:rPr kumimoji="1" lang="zh-CN" altLang="en-US" sz="1600" dirty="0">
                  <a:latin typeface="Times New Roman" pitchFamily="18" charset="0"/>
                </a:rPr>
                <a:t>或</a:t>
              </a:r>
              <a:r>
                <a:rPr kumimoji="1" lang="en-US" altLang="zh-CN" sz="1600" dirty="0">
                  <a:latin typeface="Times New Roman" pitchFamily="18" charset="0"/>
                </a:rPr>
                <a:t>R1</a:t>
              </a:r>
              <a:r>
                <a:rPr kumimoji="1" lang="zh-CN" altLang="en-US" sz="1600" dirty="0">
                  <a:latin typeface="Times New Roman" pitchFamily="18" charset="0"/>
                </a:rPr>
                <a:t>）所得的片内</a:t>
              </a:r>
              <a:r>
                <a:rPr kumimoji="1" lang="en-US" altLang="zh-CN" sz="1600" dirty="0">
                  <a:latin typeface="Times New Roman" pitchFamily="18" charset="0"/>
                </a:rPr>
                <a:t>RAM</a:t>
              </a:r>
              <a:r>
                <a:rPr kumimoji="1" lang="zh-CN" altLang="en-US" sz="1600" dirty="0">
                  <a:latin typeface="Times New Roman" pitchFamily="18" charset="0"/>
                </a:rPr>
                <a:t>单元内容传送到直接地址</a:t>
              </a:r>
              <a:r>
                <a:rPr kumimoji="1" lang="en-US" altLang="zh-CN" sz="1600" dirty="0">
                  <a:latin typeface="Times New Roman" pitchFamily="18" charset="0"/>
                </a:rPr>
                <a:t>direct</a:t>
              </a:r>
              <a:r>
                <a:rPr kumimoji="1" lang="zh-CN" altLang="en-US" sz="1600" dirty="0">
                  <a:latin typeface="Times New Roman" pitchFamily="18" charset="0"/>
                </a:rPr>
                <a:t>所指出的片内存储单元</a:t>
              </a:r>
              <a:r>
                <a:rPr kumimoji="1" lang="zh-CN" altLang="en-US" sz="1600" b="1" dirty="0">
                  <a:latin typeface="Times New Roman" pitchFamily="18" charset="0"/>
                </a:rPr>
                <a:t>中</a:t>
              </a:r>
            </a:p>
            <a:p>
              <a:pPr algn="just" eaLnBrk="0" hangingPunct="0"/>
              <a:endParaRPr kumimoji="1" lang="zh-CN" altLang="en-US" sz="1600" b="1" dirty="0">
                <a:latin typeface="Times New Roman" pitchFamily="18" charset="0"/>
              </a:endParaRPr>
            </a:p>
            <a:p>
              <a:pPr algn="just" eaLnBrk="0" hangingPunct="0"/>
              <a:r>
                <a:rPr kumimoji="1" lang="zh-CN" altLang="en-US" sz="1600" dirty="0">
                  <a:latin typeface="Times New Roman" pitchFamily="18" charset="0"/>
                </a:rPr>
                <a:t>将立即数传送到直接地址</a:t>
              </a:r>
              <a:r>
                <a:rPr kumimoji="1" lang="en-US" altLang="zh-CN" sz="1600" dirty="0">
                  <a:latin typeface="Times New Roman" pitchFamily="18" charset="0"/>
                </a:rPr>
                <a:t>direct</a:t>
              </a:r>
              <a:r>
                <a:rPr kumimoji="1" lang="zh-CN" altLang="en-US" sz="1600" dirty="0">
                  <a:latin typeface="Times New Roman" pitchFamily="18" charset="0"/>
                </a:rPr>
                <a:t>所指出的片内存储单元中</a:t>
              </a:r>
            </a:p>
          </p:txBody>
        </p:sp>
        <p:sp>
          <p:nvSpPr>
            <p:cNvPr id="43019" name="Line 16"/>
            <p:cNvSpPr>
              <a:spLocks noChangeShapeType="1"/>
            </p:cNvSpPr>
            <p:nvPr/>
          </p:nvSpPr>
          <p:spPr bwMode="auto">
            <a:xfrm>
              <a:off x="192" y="528"/>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0" name="Line 18"/>
            <p:cNvSpPr>
              <a:spLocks noChangeShapeType="1"/>
            </p:cNvSpPr>
            <p:nvPr/>
          </p:nvSpPr>
          <p:spPr bwMode="auto">
            <a:xfrm>
              <a:off x="1584" y="528"/>
              <a:ext cx="0" cy="321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1" name="Line 19"/>
            <p:cNvSpPr>
              <a:spLocks noChangeShapeType="1"/>
            </p:cNvSpPr>
            <p:nvPr/>
          </p:nvSpPr>
          <p:spPr bwMode="auto">
            <a:xfrm>
              <a:off x="0" y="864"/>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2" name="Line 20"/>
            <p:cNvSpPr>
              <a:spLocks noChangeShapeType="1"/>
            </p:cNvSpPr>
            <p:nvPr/>
          </p:nvSpPr>
          <p:spPr bwMode="auto">
            <a:xfrm>
              <a:off x="0" y="1296"/>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3" name="Line 21"/>
            <p:cNvSpPr>
              <a:spLocks noChangeShapeType="1"/>
            </p:cNvSpPr>
            <p:nvPr/>
          </p:nvSpPr>
          <p:spPr bwMode="auto">
            <a:xfrm>
              <a:off x="0" y="1920"/>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4" name="Line 22"/>
            <p:cNvSpPr>
              <a:spLocks noChangeShapeType="1"/>
            </p:cNvSpPr>
            <p:nvPr/>
          </p:nvSpPr>
          <p:spPr bwMode="auto">
            <a:xfrm>
              <a:off x="0" y="2544"/>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5" name="Line 23"/>
            <p:cNvSpPr>
              <a:spLocks noChangeShapeType="1"/>
            </p:cNvSpPr>
            <p:nvPr/>
          </p:nvSpPr>
          <p:spPr bwMode="auto">
            <a:xfrm>
              <a:off x="0" y="3168"/>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6" name="Line 24"/>
            <p:cNvSpPr>
              <a:spLocks noChangeShapeType="1"/>
            </p:cNvSpPr>
            <p:nvPr/>
          </p:nvSpPr>
          <p:spPr bwMode="auto">
            <a:xfrm>
              <a:off x="2400" y="528"/>
              <a:ext cx="0" cy="321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7" name="Line 25"/>
            <p:cNvSpPr>
              <a:spLocks noChangeShapeType="1"/>
            </p:cNvSpPr>
            <p:nvPr/>
          </p:nvSpPr>
          <p:spPr bwMode="auto">
            <a:xfrm>
              <a:off x="3456" y="528"/>
              <a:ext cx="0" cy="321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20" name="日期占位符 3">
            <a:extLst>
              <a:ext uri="{FF2B5EF4-FFF2-40B4-BE49-F238E27FC236}">
                <a16:creationId xmlns:a16="http://schemas.microsoft.com/office/drawing/2014/main" id="{2BBA902E-2498-40DF-A7A8-CBA48B7DDFBC}"/>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1" name="灯片编号占位符 5">
            <a:extLst>
              <a:ext uri="{FF2B5EF4-FFF2-40B4-BE49-F238E27FC236}">
                <a16:creationId xmlns:a16="http://schemas.microsoft.com/office/drawing/2014/main" id="{B6FFC762-A8DE-44E3-A9B8-C36AF44066AC}"/>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42</a:t>
            </a:fld>
            <a:endParaRPr lang="en-US" altLang="zh-CN" dirty="0">
              <a:ea typeface="宋体" charset="-122"/>
            </a:endParaRPr>
          </a:p>
        </p:txBody>
      </p:sp>
      <p:pic>
        <p:nvPicPr>
          <p:cNvPr id="22" name="Picture 2" descr="c:\documents and settings\ibm\application data\360se6\User Data\temp\01300000323145123029807175635_s.jpg">
            <a:extLst>
              <a:ext uri="{FF2B5EF4-FFF2-40B4-BE49-F238E27FC236}">
                <a16:creationId xmlns:a16="http://schemas.microsoft.com/office/drawing/2014/main" id="{F32F9A60-7227-4053-9F76-97BE019A56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70043"/>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2B46960A-8118-4764-BBB2-6460A3DD0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标题 1">
            <a:extLst>
              <a:ext uri="{FF2B5EF4-FFF2-40B4-BE49-F238E27FC236}">
                <a16:creationId xmlns:a16="http://schemas.microsoft.com/office/drawing/2014/main" id="{3E28825A-CBC3-4A60-8E47-6456B6C25E3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26" name="图片 25">
            <a:extLst>
              <a:ext uri="{FF2B5EF4-FFF2-40B4-BE49-F238E27FC236}">
                <a16:creationId xmlns:a16="http://schemas.microsoft.com/office/drawing/2014/main" id="{9C0563E4-32BC-4ECA-9B9D-8D5D203DE6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5532" y="323660"/>
            <a:ext cx="2053086" cy="990141"/>
          </a:xfrm>
          <a:prstGeom prst="rect">
            <a:avLst/>
          </a:prstGeom>
        </p:spPr>
      </p:pic>
    </p:spTree>
  </p:cSld>
  <p:clrMapOvr>
    <a:masterClrMapping/>
  </p:clrMapOvr>
  <p:transition>
    <p:cut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5911" y="747713"/>
            <a:ext cx="5951443" cy="609600"/>
          </a:xfrm>
          <a:gradFill rotWithShape="0">
            <a:gsLst>
              <a:gs pos="0">
                <a:srgbClr val="CCFF66"/>
              </a:gs>
              <a:gs pos="50000">
                <a:srgbClr val="ECFFC5"/>
              </a:gs>
              <a:gs pos="100000">
                <a:srgbClr val="CCFF66"/>
              </a:gs>
            </a:gsLst>
            <a:lin ang="5400000" scaled="1"/>
          </a:gradFill>
        </p:spPr>
        <p:txBody>
          <a:bodyPr/>
          <a:lstStyle/>
          <a:p>
            <a:pPr eaLnBrk="1" hangingPunct="1"/>
            <a:r>
              <a:rPr lang="en-US" altLang="zh-CN" sz="2400" b="1" dirty="0">
                <a:solidFill>
                  <a:srgbClr val="FF0000"/>
                </a:solidFill>
                <a:latin typeface="创艺简黑体"/>
                <a:ea typeface="黑体" pitchFamily="2" charset="-122"/>
              </a:rPr>
              <a:t>4 </a:t>
            </a:r>
            <a:r>
              <a:rPr lang="zh-CN" altLang="en-US" sz="2400" b="1" dirty="0">
                <a:solidFill>
                  <a:srgbClr val="FF0000"/>
                </a:solidFill>
                <a:latin typeface="创艺简黑体"/>
                <a:ea typeface="黑体" pitchFamily="2" charset="-122"/>
              </a:rPr>
              <a:t>、以间接地址为目的操作数的指令（</a:t>
            </a:r>
            <a:r>
              <a:rPr lang="en-US" altLang="zh-CN" sz="2400" b="1" dirty="0">
                <a:solidFill>
                  <a:srgbClr val="FF0000"/>
                </a:solidFill>
                <a:latin typeface="创艺简黑体"/>
                <a:ea typeface="黑体" pitchFamily="2" charset="-122"/>
              </a:rPr>
              <a:t>3</a:t>
            </a:r>
            <a:r>
              <a:rPr lang="zh-CN" altLang="en-US" sz="2400" b="1" dirty="0">
                <a:solidFill>
                  <a:srgbClr val="FF0000"/>
                </a:solidFill>
                <a:latin typeface="创艺简黑体"/>
                <a:ea typeface="黑体" pitchFamily="2" charset="-122"/>
              </a:rPr>
              <a:t>条）</a:t>
            </a:r>
          </a:p>
        </p:txBody>
      </p:sp>
      <p:sp>
        <p:nvSpPr>
          <p:cNvPr id="44037" name="Rectangle 6"/>
          <p:cNvSpPr>
            <a:spLocks noChangeArrowheads="1"/>
          </p:cNvSpPr>
          <p:nvPr/>
        </p:nvSpPr>
        <p:spPr bwMode="auto">
          <a:xfrm>
            <a:off x="134535" y="5510212"/>
            <a:ext cx="5670550" cy="45720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400" b="1" dirty="0">
                <a:solidFill>
                  <a:srgbClr val="000080"/>
                </a:solidFill>
                <a:latin typeface="宋体" charset="-122"/>
                <a:ea typeface="黑体" pitchFamily="2" charset="-122"/>
              </a:rPr>
              <a:t>(</a:t>
            </a:r>
            <a:r>
              <a:rPr kumimoji="1" lang="en-US" altLang="zh-CN" sz="2400" b="1" dirty="0" err="1">
                <a:solidFill>
                  <a:srgbClr val="000080"/>
                </a:solidFill>
                <a:latin typeface="宋体" charset="-122"/>
                <a:ea typeface="黑体" pitchFamily="2" charset="-122"/>
              </a:rPr>
              <a:t>Ri</a:t>
            </a:r>
            <a:r>
              <a:rPr kumimoji="1" lang="en-US" altLang="zh-CN" sz="2400" b="1" dirty="0">
                <a:solidFill>
                  <a:srgbClr val="000080"/>
                </a:solidFill>
                <a:latin typeface="宋体" charset="-122"/>
                <a:ea typeface="黑体" pitchFamily="2" charset="-122"/>
              </a:rPr>
              <a:t>)</a:t>
            </a:r>
            <a:r>
              <a:rPr kumimoji="1" lang="zh-CN" altLang="en-US" sz="2400" b="1" dirty="0">
                <a:solidFill>
                  <a:srgbClr val="000080"/>
                </a:solidFill>
                <a:latin typeface="宋体" charset="-122"/>
                <a:ea typeface="黑体" pitchFamily="2" charset="-122"/>
              </a:rPr>
              <a:t>表示</a:t>
            </a:r>
            <a:r>
              <a:rPr kumimoji="1" lang="en-US" altLang="zh-CN" sz="2400" b="1" dirty="0" err="1">
                <a:solidFill>
                  <a:srgbClr val="000080"/>
                </a:solidFill>
                <a:latin typeface="宋体" charset="-122"/>
                <a:ea typeface="黑体" pitchFamily="2" charset="-122"/>
              </a:rPr>
              <a:t>Ri</a:t>
            </a:r>
            <a:r>
              <a:rPr kumimoji="1" lang="zh-CN" altLang="en-US" sz="2400" b="1" dirty="0">
                <a:solidFill>
                  <a:srgbClr val="000080"/>
                </a:solidFill>
                <a:latin typeface="宋体" charset="-122"/>
                <a:ea typeface="黑体" pitchFamily="2" charset="-122"/>
              </a:rPr>
              <a:t>中的内容为指定的</a:t>
            </a:r>
            <a:r>
              <a:rPr kumimoji="1" lang="en-US" altLang="zh-CN" sz="2400" b="1" dirty="0">
                <a:solidFill>
                  <a:srgbClr val="000080"/>
                </a:solidFill>
                <a:latin typeface="宋体" charset="-122"/>
                <a:ea typeface="黑体" pitchFamily="2" charset="-122"/>
              </a:rPr>
              <a:t>RAM</a:t>
            </a:r>
            <a:r>
              <a:rPr kumimoji="1" lang="zh-CN" altLang="en-US" sz="2400" b="1" dirty="0">
                <a:solidFill>
                  <a:srgbClr val="000080"/>
                </a:solidFill>
                <a:latin typeface="宋体" charset="-122"/>
                <a:ea typeface="黑体" pitchFamily="2" charset="-122"/>
              </a:rPr>
              <a:t>单元。	</a:t>
            </a:r>
          </a:p>
        </p:txBody>
      </p:sp>
      <p:sp>
        <p:nvSpPr>
          <p:cNvPr id="44038" name="Text Box 7"/>
          <p:cNvSpPr txBox="1">
            <a:spLocks noChangeArrowheads="1"/>
          </p:cNvSpPr>
          <p:nvPr/>
        </p:nvSpPr>
        <p:spPr bwMode="auto">
          <a:xfrm>
            <a:off x="403920" y="1599069"/>
            <a:ext cx="8229600" cy="366713"/>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汇编格式	机器码格式          操作	</a:t>
            </a:r>
          </a:p>
        </p:txBody>
      </p:sp>
      <p:sp>
        <p:nvSpPr>
          <p:cNvPr id="44039" name="Text Box 8"/>
          <p:cNvSpPr txBox="1">
            <a:spLocks noChangeArrowheads="1"/>
          </p:cNvSpPr>
          <p:nvPr/>
        </p:nvSpPr>
        <p:spPr bwMode="auto">
          <a:xfrm>
            <a:off x="251520" y="2075550"/>
            <a:ext cx="8534400" cy="646331"/>
          </a:xfrm>
          <a:prstGeom prst="rect">
            <a:avLst/>
          </a:prstGeom>
          <a:solidFill>
            <a:srgbClr val="FFFFCC"/>
          </a:solidFill>
          <a:ln w="12700" cap="sq">
            <a:solidFill>
              <a:schemeClr val="tx1"/>
            </a:solidFill>
            <a:miter lim="800000"/>
            <a:headEnd type="none" w="sm" len="sm"/>
            <a:tailEnd type="none" w="sm" len="sm"/>
          </a:ln>
        </p:spPr>
        <p:txBody>
          <a:bodyPr>
            <a:spAutoFit/>
          </a:bodyPr>
          <a:lstStyle/>
          <a:p>
            <a:pPr eaLnBrk="0" hangingPunct="0"/>
            <a:r>
              <a:rPr kumimoji="1" lang="en-US" altLang="zh-CN" sz="1600" dirty="0">
                <a:solidFill>
                  <a:srgbClr val="3333FF"/>
                </a:solidFill>
                <a:latin typeface="Times New Roman" pitchFamily="18" charset="0"/>
              </a:rPr>
              <a:t> </a:t>
            </a:r>
            <a:r>
              <a:rPr kumimoji="1" lang="en-US" altLang="zh-CN" b="1" dirty="0">
                <a:solidFill>
                  <a:srgbClr val="3333FF"/>
                </a:solidFill>
                <a:latin typeface="Times New Roman" pitchFamily="18" charset="0"/>
              </a:rPr>
              <a:t>MOV    @Ri , A        </a:t>
            </a:r>
            <a:r>
              <a:rPr kumimoji="1" lang="en-US" altLang="zh-CN" b="1" dirty="0">
                <a:latin typeface="Times New Roman" pitchFamily="18" charset="0"/>
              </a:rPr>
              <a:t>;1111 011i          (A)→(Ri)        </a:t>
            </a:r>
          </a:p>
          <a:p>
            <a:pPr eaLnBrk="0" hangingPunct="0"/>
            <a:r>
              <a:rPr kumimoji="1" lang="zh-CN" altLang="en-US" b="1" dirty="0">
                <a:latin typeface="宋体" charset="-122"/>
              </a:rPr>
              <a:t>功能：将累加器</a:t>
            </a:r>
            <a:r>
              <a:rPr kumimoji="1" lang="en-US" altLang="zh-CN" b="1" dirty="0">
                <a:latin typeface="Times New Roman" pitchFamily="18" charset="0"/>
              </a:rPr>
              <a:t>A</a:t>
            </a:r>
            <a:r>
              <a:rPr kumimoji="1" lang="zh-CN" altLang="en-US" b="1" dirty="0">
                <a:latin typeface="宋体" charset="-122"/>
              </a:rPr>
              <a:t>中内容传送到间接寻址</a:t>
            </a:r>
            <a:r>
              <a:rPr kumimoji="1" lang="en-US" altLang="zh-CN" b="1" dirty="0">
                <a:latin typeface="Times New Roman" pitchFamily="18" charset="0"/>
              </a:rPr>
              <a:t>Ri</a:t>
            </a:r>
            <a:r>
              <a:rPr kumimoji="1" lang="zh-CN" altLang="en-US" b="1" dirty="0">
                <a:latin typeface="宋体" charset="-122"/>
              </a:rPr>
              <a:t>为</a:t>
            </a:r>
            <a:r>
              <a:rPr kumimoji="1" lang="en-US" altLang="zh-CN" b="1" dirty="0">
                <a:latin typeface="Times New Roman" pitchFamily="18" charset="0"/>
              </a:rPr>
              <a:t>R0</a:t>
            </a:r>
            <a:r>
              <a:rPr kumimoji="1" lang="zh-CN" altLang="en-US" b="1" dirty="0">
                <a:latin typeface="宋体" charset="-122"/>
              </a:rPr>
              <a:t>或</a:t>
            </a:r>
            <a:r>
              <a:rPr kumimoji="1" lang="en-US" altLang="zh-CN" b="1" dirty="0">
                <a:latin typeface="Times New Roman" pitchFamily="18" charset="0"/>
              </a:rPr>
              <a:t>R1</a:t>
            </a:r>
            <a:r>
              <a:rPr kumimoji="1" lang="zh-CN" altLang="en-US" b="1" dirty="0">
                <a:latin typeface="宋体" charset="-122"/>
              </a:rPr>
              <a:t>）所指的片内</a:t>
            </a:r>
            <a:r>
              <a:rPr kumimoji="1" lang="en-US" altLang="zh-CN" b="1" dirty="0">
                <a:latin typeface="Times New Roman" pitchFamily="18" charset="0"/>
              </a:rPr>
              <a:t>RAM</a:t>
            </a:r>
            <a:r>
              <a:rPr kumimoji="1" lang="zh-CN" altLang="en-US" b="1" dirty="0">
                <a:latin typeface="宋体" charset="-122"/>
              </a:rPr>
              <a:t>单元中</a:t>
            </a:r>
            <a:r>
              <a:rPr kumimoji="1" lang="zh-CN" altLang="en-US" b="1" dirty="0">
                <a:latin typeface="Times New Roman" pitchFamily="18" charset="0"/>
              </a:rPr>
              <a:t> </a:t>
            </a:r>
          </a:p>
        </p:txBody>
      </p:sp>
      <p:sp>
        <p:nvSpPr>
          <p:cNvPr id="44040" name="Text Box 9"/>
          <p:cNvSpPr txBox="1">
            <a:spLocks noChangeArrowheads="1"/>
          </p:cNvSpPr>
          <p:nvPr/>
        </p:nvSpPr>
        <p:spPr bwMode="auto">
          <a:xfrm>
            <a:off x="251520" y="3193521"/>
            <a:ext cx="8534400" cy="1015663"/>
          </a:xfrm>
          <a:prstGeom prst="rect">
            <a:avLst/>
          </a:prstGeom>
          <a:solidFill>
            <a:srgbClr val="CCCCFF"/>
          </a:solidFill>
          <a:ln w="12700" cap="sq">
            <a:solidFill>
              <a:schemeClr val="tx1"/>
            </a:solidFill>
            <a:miter lim="800000"/>
            <a:headEnd type="none" w="sm" len="sm"/>
            <a:tailEnd type="none" w="sm" len="sm"/>
          </a:ln>
        </p:spPr>
        <p:txBody>
          <a:bodyPr>
            <a:spAutoFit/>
          </a:bodyPr>
          <a:lstStyle/>
          <a:p>
            <a:pPr eaLnBrk="0" hangingPunct="0"/>
            <a:r>
              <a:rPr kumimoji="1" lang="en-US" altLang="zh-CN" b="1" dirty="0">
                <a:solidFill>
                  <a:srgbClr val="3333FF"/>
                </a:solidFill>
                <a:latin typeface="Times New Roman" pitchFamily="18" charset="0"/>
              </a:rPr>
              <a:t>MOV    @Ri , direct  </a:t>
            </a:r>
            <a:r>
              <a:rPr kumimoji="1" lang="en-US" altLang="zh-CN" b="1" dirty="0">
                <a:latin typeface="Times New Roman" pitchFamily="18" charset="0"/>
              </a:rPr>
              <a:t> ;   0101 011i    (direct)→(Ri)    </a:t>
            </a:r>
          </a:p>
          <a:p>
            <a:pPr eaLnBrk="0" hangingPunct="0"/>
            <a:r>
              <a:rPr kumimoji="1" lang="zh-CN" altLang="en-US" b="1" dirty="0">
                <a:latin typeface="宋体" charset="-122"/>
              </a:rPr>
              <a:t>功能：将直接寻址得到的片内</a:t>
            </a:r>
            <a:r>
              <a:rPr kumimoji="1" lang="en-US" altLang="zh-CN" b="1" dirty="0">
                <a:latin typeface="宋体" charset="-122"/>
              </a:rPr>
              <a:t>RAM direct</a:t>
            </a:r>
            <a:r>
              <a:rPr kumimoji="1" lang="zh-CN" altLang="en-US" b="1" dirty="0">
                <a:latin typeface="宋体" charset="-122"/>
              </a:rPr>
              <a:t>单元内容，或特殊功能寄存器中内容，传送到间接寻址（</a:t>
            </a:r>
            <a:r>
              <a:rPr kumimoji="1" lang="en-US" altLang="zh-CN" b="1" dirty="0" err="1">
                <a:latin typeface="Times New Roman" pitchFamily="18" charset="0"/>
              </a:rPr>
              <a:t>Ri</a:t>
            </a:r>
            <a:r>
              <a:rPr kumimoji="1" lang="zh-CN" altLang="en-US" b="1" dirty="0">
                <a:latin typeface="宋体" charset="-122"/>
              </a:rPr>
              <a:t>为</a:t>
            </a:r>
            <a:r>
              <a:rPr kumimoji="1" lang="en-US" altLang="zh-CN" b="1" dirty="0">
                <a:latin typeface="Times New Roman" pitchFamily="18" charset="0"/>
              </a:rPr>
              <a:t>R0</a:t>
            </a:r>
            <a:r>
              <a:rPr kumimoji="1" lang="zh-CN" altLang="en-US" b="1" dirty="0">
                <a:latin typeface="宋体" charset="-122"/>
              </a:rPr>
              <a:t>或</a:t>
            </a:r>
            <a:r>
              <a:rPr kumimoji="1" lang="en-US" altLang="zh-CN" b="1" dirty="0">
                <a:latin typeface="Times New Roman" pitchFamily="18" charset="0"/>
              </a:rPr>
              <a:t>R1</a:t>
            </a:r>
            <a:r>
              <a:rPr kumimoji="1" lang="zh-CN" altLang="en-US" b="1" dirty="0">
                <a:latin typeface="宋体" charset="-122"/>
              </a:rPr>
              <a:t>）所指的片内</a:t>
            </a:r>
            <a:r>
              <a:rPr kumimoji="1" lang="en-US" altLang="zh-CN" b="1" dirty="0">
                <a:latin typeface="Times New Roman" pitchFamily="18" charset="0"/>
              </a:rPr>
              <a:t>RAM</a:t>
            </a:r>
            <a:r>
              <a:rPr kumimoji="1" lang="zh-CN" altLang="en-US" b="1" dirty="0">
                <a:latin typeface="宋体" charset="-122"/>
              </a:rPr>
              <a:t>单元中。</a:t>
            </a:r>
            <a:r>
              <a:rPr kumimoji="1" lang="zh-CN" altLang="en-US" sz="2400" dirty="0">
                <a:latin typeface="Times New Roman" pitchFamily="18" charset="0"/>
              </a:rPr>
              <a:t> </a:t>
            </a:r>
          </a:p>
        </p:txBody>
      </p:sp>
      <p:sp>
        <p:nvSpPr>
          <p:cNvPr id="44041" name="Text Box 10"/>
          <p:cNvSpPr txBox="1">
            <a:spLocks noChangeArrowheads="1"/>
          </p:cNvSpPr>
          <p:nvPr/>
        </p:nvSpPr>
        <p:spPr bwMode="auto">
          <a:xfrm>
            <a:off x="251520" y="4625497"/>
            <a:ext cx="8534400" cy="738664"/>
          </a:xfrm>
          <a:prstGeom prst="rect">
            <a:avLst/>
          </a:prstGeom>
          <a:solidFill>
            <a:srgbClr val="CCFFFF"/>
          </a:solidFill>
          <a:ln w="12700" cap="sq">
            <a:solidFill>
              <a:schemeClr val="tx1"/>
            </a:solidFill>
            <a:miter lim="800000"/>
            <a:headEnd type="none" w="sm" len="sm"/>
            <a:tailEnd type="none" w="sm" len="sm"/>
          </a:ln>
        </p:spPr>
        <p:txBody>
          <a:bodyPr>
            <a:spAutoFit/>
          </a:bodyPr>
          <a:lstStyle/>
          <a:p>
            <a:pPr eaLnBrk="0" hangingPunct="0"/>
            <a:r>
              <a:rPr kumimoji="1" lang="en-US" altLang="zh-CN" b="1" dirty="0">
                <a:solidFill>
                  <a:srgbClr val="3333FF"/>
                </a:solidFill>
                <a:latin typeface="Times New Roman" pitchFamily="18" charset="0"/>
              </a:rPr>
              <a:t>MOV    @Ri , #data     </a:t>
            </a:r>
            <a:r>
              <a:rPr kumimoji="1" lang="en-US" altLang="zh-CN" b="1" dirty="0">
                <a:latin typeface="Times New Roman" pitchFamily="18" charset="0"/>
              </a:rPr>
              <a:t>;     0111 011i      #data→(Ri)	   </a:t>
            </a:r>
          </a:p>
          <a:p>
            <a:pPr eaLnBrk="0" hangingPunct="0"/>
            <a:r>
              <a:rPr kumimoji="1" lang="zh-CN" altLang="en-US" b="1" dirty="0">
                <a:latin typeface="宋体" charset="-122"/>
              </a:rPr>
              <a:t>功能：将立即数</a:t>
            </a:r>
            <a:r>
              <a:rPr kumimoji="1" lang="en-US" altLang="zh-CN" b="1" dirty="0">
                <a:latin typeface="宋体" charset="-122"/>
              </a:rPr>
              <a:t>data</a:t>
            </a:r>
            <a:r>
              <a:rPr kumimoji="1" lang="zh-CN" altLang="en-US" b="1" dirty="0">
                <a:latin typeface="宋体" charset="-122"/>
              </a:rPr>
              <a:t>传送到间接寻址（</a:t>
            </a:r>
            <a:r>
              <a:rPr kumimoji="1" lang="en-US" altLang="zh-CN" b="1" dirty="0" err="1">
                <a:latin typeface="Times New Roman" pitchFamily="18" charset="0"/>
              </a:rPr>
              <a:t>Ri</a:t>
            </a:r>
            <a:r>
              <a:rPr kumimoji="1" lang="zh-CN" altLang="en-US" b="1" dirty="0">
                <a:latin typeface="宋体" charset="-122"/>
              </a:rPr>
              <a:t>为</a:t>
            </a:r>
            <a:r>
              <a:rPr kumimoji="1" lang="en-US" altLang="zh-CN" b="1" dirty="0">
                <a:latin typeface="Times New Roman" pitchFamily="18" charset="0"/>
              </a:rPr>
              <a:t>R0</a:t>
            </a:r>
            <a:r>
              <a:rPr kumimoji="1" lang="zh-CN" altLang="en-US" b="1" dirty="0">
                <a:latin typeface="宋体" charset="-122"/>
              </a:rPr>
              <a:t>或</a:t>
            </a:r>
            <a:r>
              <a:rPr kumimoji="1" lang="en-US" altLang="zh-CN" b="1" dirty="0">
                <a:latin typeface="Times New Roman" pitchFamily="18" charset="0"/>
              </a:rPr>
              <a:t>R1</a:t>
            </a:r>
            <a:r>
              <a:rPr kumimoji="1" lang="zh-CN" altLang="en-US" b="1" dirty="0">
                <a:latin typeface="宋体" charset="-122"/>
              </a:rPr>
              <a:t>）所得的片内</a:t>
            </a:r>
            <a:r>
              <a:rPr kumimoji="1" lang="en-US" altLang="zh-CN" b="1" dirty="0">
                <a:latin typeface="Times New Roman" pitchFamily="18" charset="0"/>
              </a:rPr>
              <a:t>RAM</a:t>
            </a:r>
            <a:r>
              <a:rPr kumimoji="1" lang="zh-CN" altLang="en-US" b="1" dirty="0">
                <a:latin typeface="宋体" charset="-122"/>
              </a:rPr>
              <a:t>单元中。</a:t>
            </a:r>
            <a:r>
              <a:rPr kumimoji="1" lang="zh-CN" altLang="en-US" sz="2400" dirty="0">
                <a:latin typeface="Times New Roman" pitchFamily="18" charset="0"/>
              </a:rPr>
              <a:t> </a:t>
            </a:r>
          </a:p>
        </p:txBody>
      </p:sp>
      <p:sp>
        <p:nvSpPr>
          <p:cNvPr id="10" name="日期占位符 3">
            <a:extLst>
              <a:ext uri="{FF2B5EF4-FFF2-40B4-BE49-F238E27FC236}">
                <a16:creationId xmlns:a16="http://schemas.microsoft.com/office/drawing/2014/main" id="{03D08A45-25F6-439C-ABE7-186460F8B85E}"/>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1" name="灯片编号占位符 5">
            <a:extLst>
              <a:ext uri="{FF2B5EF4-FFF2-40B4-BE49-F238E27FC236}">
                <a16:creationId xmlns:a16="http://schemas.microsoft.com/office/drawing/2014/main" id="{41BE1EEE-3E9F-49FF-BA3B-9700F3164EAF}"/>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43</a:t>
            </a:fld>
            <a:endParaRPr lang="en-US" altLang="zh-CN" dirty="0">
              <a:ea typeface="宋体" charset="-122"/>
            </a:endParaRPr>
          </a:p>
        </p:txBody>
      </p:sp>
      <p:pic>
        <p:nvPicPr>
          <p:cNvPr id="12" name="Picture 2" descr="c:\documents and settings\ibm\application data\360se6\User Data\temp\01300000323145123029807175635_s.jpg">
            <a:extLst>
              <a:ext uri="{FF2B5EF4-FFF2-40B4-BE49-F238E27FC236}">
                <a16:creationId xmlns:a16="http://schemas.microsoft.com/office/drawing/2014/main" id="{BEF471D6-F989-4269-9096-320CADFEA4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107156"/>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a:extLst>
              <a:ext uri="{FF2B5EF4-FFF2-40B4-BE49-F238E27FC236}">
                <a16:creationId xmlns:a16="http://schemas.microsoft.com/office/drawing/2014/main" id="{BF0674E5-9530-4742-8E1C-3115F7816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a:extLst>
              <a:ext uri="{FF2B5EF4-FFF2-40B4-BE49-F238E27FC236}">
                <a16:creationId xmlns:a16="http://schemas.microsoft.com/office/drawing/2014/main" id="{7004816F-2EC2-41E1-A3DD-48F758BC932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15" name="图片 14">
            <a:extLst>
              <a:ext uri="{FF2B5EF4-FFF2-40B4-BE49-F238E27FC236}">
                <a16:creationId xmlns:a16="http://schemas.microsoft.com/office/drawing/2014/main" id="{CFAC18C7-4BA7-48F1-A358-3891840B6E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5532" y="287796"/>
            <a:ext cx="2053086" cy="990141"/>
          </a:xfrm>
          <a:prstGeom prst="rect">
            <a:avLst/>
          </a:prstGeom>
        </p:spPr>
      </p:pic>
    </p:spTree>
  </p:cSld>
  <p:clrMapOvr>
    <a:masterClrMapping/>
  </p:clrMapOvr>
  <p:transition>
    <p:cut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1905" y="624251"/>
            <a:ext cx="4419778" cy="655637"/>
          </a:xfrm>
        </p:spPr>
        <p:txBody>
          <a:bodyPr/>
          <a:lstStyle/>
          <a:p>
            <a:pPr eaLnBrk="1" hangingPunct="1"/>
            <a:r>
              <a:rPr lang="en-US" altLang="zh-CN" sz="2400" b="1" dirty="0">
                <a:solidFill>
                  <a:srgbClr val="FF0000"/>
                </a:solidFill>
                <a:latin typeface="创艺简黑体"/>
                <a:ea typeface="黑体" pitchFamily="2" charset="-122"/>
              </a:rPr>
              <a:t>5</a:t>
            </a:r>
            <a:r>
              <a:rPr lang="zh-CN" altLang="en-US" sz="2400" b="1" dirty="0">
                <a:solidFill>
                  <a:srgbClr val="FF0000"/>
                </a:solidFill>
                <a:latin typeface="创艺简黑体"/>
                <a:ea typeface="黑体" pitchFamily="2" charset="-122"/>
              </a:rPr>
              <a:t>、 十六位数据传送指令</a:t>
            </a:r>
            <a:r>
              <a:rPr lang="en-US" altLang="zh-CN" sz="2400" b="1" dirty="0">
                <a:solidFill>
                  <a:srgbClr val="FF0000"/>
                </a:solidFill>
                <a:latin typeface="创艺简黑体"/>
                <a:ea typeface="黑体" pitchFamily="2" charset="-122"/>
              </a:rPr>
              <a:t>(1</a:t>
            </a:r>
            <a:r>
              <a:rPr lang="zh-CN" altLang="en-US" sz="2400" b="1" dirty="0">
                <a:solidFill>
                  <a:srgbClr val="FF0000"/>
                </a:solidFill>
                <a:latin typeface="创艺简黑体"/>
                <a:ea typeface="黑体" pitchFamily="2" charset="-122"/>
              </a:rPr>
              <a:t>条</a:t>
            </a:r>
            <a:r>
              <a:rPr lang="en-US" altLang="zh-CN" sz="2400" b="1" dirty="0">
                <a:solidFill>
                  <a:srgbClr val="FF0000"/>
                </a:solidFill>
                <a:latin typeface="创艺简黑体"/>
                <a:ea typeface="黑体" pitchFamily="2" charset="-122"/>
              </a:rPr>
              <a:t>)</a:t>
            </a:r>
          </a:p>
        </p:txBody>
      </p:sp>
      <p:sp>
        <p:nvSpPr>
          <p:cNvPr id="46086" name="Text Box 8"/>
          <p:cNvSpPr txBox="1">
            <a:spLocks noChangeArrowheads="1"/>
          </p:cNvSpPr>
          <p:nvPr/>
        </p:nvSpPr>
        <p:spPr bwMode="auto">
          <a:xfrm>
            <a:off x="603922" y="3372776"/>
            <a:ext cx="7789984" cy="1200329"/>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sz="2400" b="1" dirty="0">
                <a:solidFill>
                  <a:srgbClr val="3333FF"/>
                </a:solidFill>
                <a:latin typeface="Times New Roman" pitchFamily="18" charset="0"/>
                <a:ea typeface="黑体" pitchFamily="2" charset="-122"/>
              </a:rPr>
              <a:t>例：</a:t>
            </a:r>
            <a:r>
              <a:rPr kumimoji="1" lang="en-US" altLang="zh-CN" sz="2400" b="1" dirty="0">
                <a:solidFill>
                  <a:srgbClr val="FF0000"/>
                </a:solidFill>
                <a:latin typeface="Times New Roman" pitchFamily="18" charset="0"/>
                <a:ea typeface="黑体" pitchFamily="2" charset="-122"/>
              </a:rPr>
              <a:t>MOV</a:t>
            </a:r>
            <a:r>
              <a:rPr kumimoji="1" lang="en-US" altLang="zh-CN" sz="2400" b="1" dirty="0">
                <a:solidFill>
                  <a:srgbClr val="3333FF"/>
                </a:solidFill>
                <a:latin typeface="Times New Roman" pitchFamily="18" charset="0"/>
                <a:ea typeface="黑体" pitchFamily="2" charset="-122"/>
              </a:rPr>
              <a:t>  DPTR,   </a:t>
            </a:r>
            <a:r>
              <a:rPr kumimoji="1" lang="en-US" altLang="zh-CN" sz="2400" b="1" dirty="0">
                <a:latin typeface="Times New Roman" pitchFamily="18" charset="0"/>
                <a:ea typeface="黑体" pitchFamily="2" charset="-122"/>
              </a:rPr>
              <a:t>#1000H	</a:t>
            </a:r>
            <a:r>
              <a:rPr kumimoji="1" lang="en-US" altLang="zh-CN" sz="2400" b="1" dirty="0">
                <a:solidFill>
                  <a:srgbClr val="000080"/>
                </a:solidFill>
                <a:latin typeface="Times New Roman" pitchFamily="18" charset="0"/>
                <a:ea typeface="黑体" pitchFamily="2" charset="-122"/>
              </a:rPr>
              <a:t>	</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(DPTR</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=1000H</a:t>
            </a:r>
            <a:r>
              <a:rPr kumimoji="1" lang="zh-CN" altLang="en-US" sz="2400" b="1" dirty="0">
                <a:solidFill>
                  <a:srgbClr val="000080"/>
                </a:solidFill>
                <a:latin typeface="Times New Roman" pitchFamily="18" charset="0"/>
                <a:ea typeface="黑体" pitchFamily="2" charset="-122"/>
              </a:rPr>
              <a:t>，</a:t>
            </a:r>
          </a:p>
          <a:p>
            <a:pPr eaLnBrk="0" hangingPunct="0"/>
            <a:r>
              <a:rPr kumimoji="1" lang="en-US" altLang="zh-CN" sz="2400" b="1" dirty="0">
                <a:solidFill>
                  <a:srgbClr val="000080"/>
                </a:solidFill>
                <a:latin typeface="Times New Roman" pitchFamily="18" charset="0"/>
                <a:ea typeface="黑体" pitchFamily="2" charset="-122"/>
              </a:rPr>
              <a:t>			</a:t>
            </a:r>
            <a:r>
              <a:rPr kumimoji="1" lang="zh-CN" altLang="en-US" sz="2400" b="1" dirty="0">
                <a:solidFill>
                  <a:srgbClr val="000080"/>
                </a:solidFill>
                <a:latin typeface="Times New Roman" pitchFamily="18" charset="0"/>
                <a:ea typeface="黑体" pitchFamily="2" charset="-122"/>
              </a:rPr>
              <a:t>           	</a:t>
            </a:r>
            <a:r>
              <a:rPr kumimoji="1" lang="en-US" altLang="zh-CN" sz="2400" b="1" dirty="0">
                <a:solidFill>
                  <a:srgbClr val="000080"/>
                </a:solidFill>
                <a:latin typeface="Times New Roman" pitchFamily="18" charset="0"/>
                <a:ea typeface="黑体" pitchFamily="2" charset="-122"/>
              </a:rPr>
              <a:t>	</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(DPH</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=10H</a:t>
            </a:r>
            <a:r>
              <a:rPr kumimoji="1" lang="zh-CN" altLang="en-US" sz="2400" b="1" dirty="0">
                <a:solidFill>
                  <a:srgbClr val="000080"/>
                </a:solidFill>
                <a:latin typeface="Times New Roman" pitchFamily="18" charset="0"/>
                <a:ea typeface="黑体" pitchFamily="2" charset="-122"/>
              </a:rPr>
              <a:t>，        </a:t>
            </a:r>
            <a:endParaRPr kumimoji="1" lang="en-US" altLang="zh-CN" sz="2400" b="1" dirty="0">
              <a:solidFill>
                <a:srgbClr val="000080"/>
              </a:solidFill>
              <a:latin typeface="Times New Roman" pitchFamily="18" charset="0"/>
              <a:ea typeface="黑体" pitchFamily="2" charset="-122"/>
            </a:endParaRPr>
          </a:p>
          <a:p>
            <a:pPr eaLnBrk="0" hangingPunct="0"/>
            <a:r>
              <a:rPr kumimoji="1" lang="en-US" altLang="zh-CN" sz="2400" b="1" dirty="0">
                <a:solidFill>
                  <a:srgbClr val="000080"/>
                </a:solidFill>
                <a:latin typeface="Times New Roman" pitchFamily="18" charset="0"/>
                <a:ea typeface="黑体" pitchFamily="2" charset="-122"/>
              </a:rPr>
              <a:t>					</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(DPL</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=00H </a:t>
            </a:r>
          </a:p>
        </p:txBody>
      </p:sp>
      <p:grpSp>
        <p:nvGrpSpPr>
          <p:cNvPr id="46087" name="Group 29"/>
          <p:cNvGrpSpPr>
            <a:grpSpLocks/>
          </p:cNvGrpSpPr>
          <p:nvPr/>
        </p:nvGrpSpPr>
        <p:grpSpPr bwMode="auto">
          <a:xfrm>
            <a:off x="228600" y="1497657"/>
            <a:ext cx="8915400" cy="1465263"/>
            <a:chOff x="0" y="1056"/>
            <a:chExt cx="5616" cy="923"/>
          </a:xfrm>
        </p:grpSpPr>
        <p:sp>
          <p:nvSpPr>
            <p:cNvPr id="46088" name="Text Box 10"/>
            <p:cNvSpPr txBox="1">
              <a:spLocks noChangeArrowheads="1"/>
            </p:cNvSpPr>
            <p:nvPr/>
          </p:nvSpPr>
          <p:spPr bwMode="auto">
            <a:xfrm>
              <a:off x="0" y="1056"/>
              <a:ext cx="1920" cy="923"/>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dirty="0">
                  <a:latin typeface="Times New Roman" pitchFamily="18" charset="0"/>
                </a:rPr>
                <a:t>汇编指令格式</a:t>
              </a:r>
            </a:p>
            <a:p>
              <a:pPr eaLnBrk="0" hangingPunct="0"/>
              <a:endParaRPr kumimoji="1" lang="zh-CN" altLang="en-US" b="1" dirty="0">
                <a:latin typeface="Times New Roman" pitchFamily="18" charset="0"/>
              </a:endParaRPr>
            </a:p>
            <a:p>
              <a:pPr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DPTR</a:t>
              </a:r>
              <a:r>
                <a:rPr kumimoji="1" lang="zh-CN" altLang="en-US" b="1" dirty="0">
                  <a:latin typeface="Times New Roman" pitchFamily="18" charset="0"/>
                </a:rPr>
                <a:t>，</a:t>
              </a:r>
              <a:r>
                <a:rPr kumimoji="1" lang="en-US" altLang="zh-CN" b="1" dirty="0">
                  <a:latin typeface="Times New Roman" pitchFamily="18" charset="0"/>
                </a:rPr>
                <a:t>#data16</a:t>
              </a:r>
              <a:r>
                <a:rPr kumimoji="1" lang="zh-CN" altLang="en-US" b="1" dirty="0">
                  <a:latin typeface="Times New Roman" pitchFamily="18" charset="0"/>
                </a:rPr>
                <a:t>；</a:t>
              </a:r>
            </a:p>
            <a:p>
              <a:pPr eaLnBrk="0" hangingPunct="0"/>
              <a:endParaRPr kumimoji="1" lang="zh-CN" altLang="en-US" b="1" dirty="0">
                <a:latin typeface="Times New Roman" pitchFamily="18" charset="0"/>
              </a:endParaRPr>
            </a:p>
            <a:p>
              <a:pPr eaLnBrk="0" hangingPunct="0"/>
              <a:endParaRPr kumimoji="1" lang="en-US" altLang="zh-CN" b="1" dirty="0">
                <a:latin typeface="Times New Roman" pitchFamily="18" charset="0"/>
              </a:endParaRPr>
            </a:p>
          </p:txBody>
        </p:sp>
        <p:sp>
          <p:nvSpPr>
            <p:cNvPr id="46089" name="Text Box 11"/>
            <p:cNvSpPr txBox="1">
              <a:spLocks noChangeArrowheads="1"/>
            </p:cNvSpPr>
            <p:nvPr/>
          </p:nvSpPr>
          <p:spPr bwMode="auto">
            <a:xfrm>
              <a:off x="1728" y="1056"/>
              <a:ext cx="912" cy="923"/>
            </a:xfrm>
            <a:prstGeom prst="rect">
              <a:avLst/>
            </a:prstGeom>
            <a:solidFill>
              <a:srgbClr val="CCFFFF"/>
            </a:solidFill>
            <a:ln w="12700" cap="sq">
              <a:noFill/>
              <a:miter lim="800000"/>
              <a:headEnd type="none" w="sm" len="sm"/>
              <a:tailEnd type="none" w="sm" len="sm"/>
            </a:ln>
          </p:spPr>
          <p:txBody>
            <a:bodyPr>
              <a:spAutoFit/>
            </a:bodyPr>
            <a:lstStyle/>
            <a:p>
              <a:pPr marL="457200" indent="-457200" eaLnBrk="0" hangingPunct="0"/>
              <a:r>
                <a:rPr kumimoji="1" lang="zh-CN" altLang="en-US" b="1">
                  <a:latin typeface="Times New Roman" pitchFamily="18" charset="0"/>
                </a:rPr>
                <a:t>机器码格式</a:t>
              </a:r>
            </a:p>
            <a:p>
              <a:pPr marL="457200" indent="-457200" eaLnBrk="0" hangingPunct="0"/>
              <a:endParaRPr kumimoji="1" lang="zh-CN" altLang="en-US" b="1">
                <a:latin typeface="Times New Roman" pitchFamily="18" charset="0"/>
              </a:endParaRPr>
            </a:p>
            <a:p>
              <a:pPr marL="457200" indent="-457200" eaLnBrk="0" hangingPunct="0"/>
              <a:r>
                <a:rPr kumimoji="1" lang="en-US" altLang="zh-CN" b="1">
                  <a:latin typeface="Times New Roman" pitchFamily="18" charset="0"/>
                </a:rPr>
                <a:t>1001 0000</a:t>
              </a:r>
            </a:p>
            <a:p>
              <a:pPr marL="457200" indent="-457200" eaLnBrk="0" hangingPunct="0"/>
              <a:r>
                <a:rPr kumimoji="1" lang="en-US" altLang="zh-CN" b="1">
                  <a:latin typeface="Times New Roman" pitchFamily="18" charset="0"/>
                </a:rPr>
                <a:t>data(h)</a:t>
              </a:r>
            </a:p>
            <a:p>
              <a:pPr marL="457200" indent="-457200" eaLnBrk="0" hangingPunct="0"/>
              <a:r>
                <a:rPr kumimoji="1" lang="en-US" altLang="zh-CN" b="1">
                  <a:latin typeface="Times New Roman" pitchFamily="18" charset="0"/>
                </a:rPr>
                <a:t>data(l)</a:t>
              </a:r>
            </a:p>
          </p:txBody>
        </p:sp>
        <p:sp>
          <p:nvSpPr>
            <p:cNvPr id="46090" name="Text Box 12"/>
            <p:cNvSpPr txBox="1">
              <a:spLocks noChangeArrowheads="1"/>
            </p:cNvSpPr>
            <p:nvPr/>
          </p:nvSpPr>
          <p:spPr bwMode="auto">
            <a:xfrm>
              <a:off x="2640" y="1056"/>
              <a:ext cx="1248" cy="923"/>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a:latin typeface="Times New Roman" pitchFamily="18" charset="0"/>
                </a:rPr>
                <a:t>操作</a:t>
              </a:r>
            </a:p>
            <a:p>
              <a:pPr eaLnBrk="0" hangingPunct="0"/>
              <a:endParaRPr kumimoji="1" lang="zh-CN" altLang="en-US" b="1">
                <a:latin typeface="Times New Roman" pitchFamily="18" charset="0"/>
              </a:endParaRPr>
            </a:p>
            <a:p>
              <a:pPr eaLnBrk="0" hangingPunct="0"/>
              <a:r>
                <a:rPr kumimoji="1" lang="en-US" altLang="zh-CN" b="1">
                  <a:latin typeface="Times New Roman" pitchFamily="18" charset="0"/>
                </a:rPr>
                <a:t>#data16→DPTR</a:t>
              </a:r>
            </a:p>
            <a:p>
              <a:pPr eaLnBrk="0" hangingPunct="0"/>
              <a:endParaRPr kumimoji="1" lang="en-US" altLang="zh-CN" b="1">
                <a:latin typeface="Times New Roman" pitchFamily="18" charset="0"/>
              </a:endParaRPr>
            </a:p>
            <a:p>
              <a:pPr eaLnBrk="0" hangingPunct="0"/>
              <a:endParaRPr kumimoji="1" lang="en-US" altLang="zh-CN" b="1">
                <a:latin typeface="Times New Roman" pitchFamily="18" charset="0"/>
              </a:endParaRPr>
            </a:p>
          </p:txBody>
        </p:sp>
        <p:sp>
          <p:nvSpPr>
            <p:cNvPr id="46091" name="Text Box 13"/>
            <p:cNvSpPr txBox="1">
              <a:spLocks noChangeArrowheads="1"/>
            </p:cNvSpPr>
            <p:nvPr/>
          </p:nvSpPr>
          <p:spPr bwMode="auto">
            <a:xfrm>
              <a:off x="3888" y="1056"/>
              <a:ext cx="1725" cy="923"/>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a:latin typeface="Times New Roman" pitchFamily="18" charset="0"/>
                </a:rPr>
                <a:t>注释</a:t>
              </a:r>
            </a:p>
            <a:p>
              <a:pPr eaLnBrk="0" hangingPunct="0"/>
              <a:endParaRPr kumimoji="1" lang="zh-CN" altLang="en-US" b="1">
                <a:latin typeface="Times New Roman" pitchFamily="18" charset="0"/>
              </a:endParaRPr>
            </a:p>
            <a:p>
              <a:pPr algn="just" eaLnBrk="0" hangingPunct="0"/>
              <a:r>
                <a:rPr kumimoji="1" lang="zh-CN" altLang="en-US" b="1">
                  <a:latin typeface="宋体" charset="-122"/>
                </a:rPr>
                <a:t>将</a:t>
              </a:r>
              <a:r>
                <a:rPr kumimoji="1" lang="en-US" altLang="zh-CN" b="1">
                  <a:latin typeface="宋体" charset="-122"/>
                </a:rPr>
                <a:t>16</a:t>
              </a:r>
              <a:r>
                <a:rPr kumimoji="1" lang="zh-CN" altLang="en-US" b="1">
                  <a:latin typeface="宋体" charset="-122"/>
                </a:rPr>
                <a:t>位立即数传送到</a:t>
              </a:r>
              <a:r>
                <a:rPr kumimoji="1" lang="en-US" altLang="zh-CN" b="1">
                  <a:latin typeface="宋体" charset="-122"/>
                </a:rPr>
                <a:t>DPTR</a:t>
              </a:r>
              <a:r>
                <a:rPr kumimoji="1" lang="zh-CN" altLang="en-US" b="1">
                  <a:latin typeface="宋体" charset="-122"/>
                </a:rPr>
                <a:t>中</a:t>
              </a:r>
            </a:p>
            <a:p>
              <a:pPr eaLnBrk="0" hangingPunct="0"/>
              <a:endParaRPr kumimoji="1" lang="en-US" altLang="zh-CN" b="1">
                <a:latin typeface="Times New Roman" pitchFamily="18" charset="0"/>
              </a:endParaRPr>
            </a:p>
          </p:txBody>
        </p:sp>
        <p:sp>
          <p:nvSpPr>
            <p:cNvPr id="46092" name="Line 15"/>
            <p:cNvSpPr>
              <a:spLocks noChangeShapeType="1"/>
            </p:cNvSpPr>
            <p:nvPr/>
          </p:nvSpPr>
          <p:spPr bwMode="auto">
            <a:xfrm>
              <a:off x="0" y="196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093" name="Line 18"/>
            <p:cNvSpPr>
              <a:spLocks noChangeShapeType="1"/>
            </p:cNvSpPr>
            <p:nvPr/>
          </p:nvSpPr>
          <p:spPr bwMode="auto">
            <a:xfrm>
              <a:off x="3840" y="1097"/>
              <a:ext cx="0" cy="87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094" name="Line 22"/>
            <p:cNvSpPr>
              <a:spLocks noChangeShapeType="1"/>
            </p:cNvSpPr>
            <p:nvPr/>
          </p:nvSpPr>
          <p:spPr bwMode="auto">
            <a:xfrm>
              <a:off x="2544" y="1104"/>
              <a:ext cx="0" cy="87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095" name="Line 23"/>
            <p:cNvSpPr>
              <a:spLocks noChangeShapeType="1"/>
            </p:cNvSpPr>
            <p:nvPr/>
          </p:nvSpPr>
          <p:spPr bwMode="auto">
            <a:xfrm>
              <a:off x="1680" y="1104"/>
              <a:ext cx="0" cy="87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096" name="Line 27"/>
            <p:cNvSpPr>
              <a:spLocks noChangeShapeType="1"/>
            </p:cNvSpPr>
            <p:nvPr/>
          </p:nvSpPr>
          <p:spPr bwMode="auto">
            <a:xfrm>
              <a:off x="0" y="134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7" name="日期占位符 3">
            <a:extLst>
              <a:ext uri="{FF2B5EF4-FFF2-40B4-BE49-F238E27FC236}">
                <a16:creationId xmlns:a16="http://schemas.microsoft.com/office/drawing/2014/main" id="{BE4577B8-D09D-431F-89F0-6BCAE3C6434D}"/>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8" name="灯片编号占位符 5">
            <a:extLst>
              <a:ext uri="{FF2B5EF4-FFF2-40B4-BE49-F238E27FC236}">
                <a16:creationId xmlns:a16="http://schemas.microsoft.com/office/drawing/2014/main" id="{87F584BC-BDF6-4DFE-B045-D164F42F6A05}"/>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44</a:t>
            </a:fld>
            <a:endParaRPr lang="en-US" altLang="zh-CN" dirty="0">
              <a:ea typeface="宋体" charset="-122"/>
            </a:endParaRPr>
          </a:p>
        </p:txBody>
      </p:sp>
      <p:pic>
        <p:nvPicPr>
          <p:cNvPr id="19" name="Picture 2" descr="c:\documents and settings\ibm\application data\360se6\User Data\temp\01300000323145123029807175635_s.jpg">
            <a:extLst>
              <a:ext uri="{FF2B5EF4-FFF2-40B4-BE49-F238E27FC236}">
                <a16:creationId xmlns:a16="http://schemas.microsoft.com/office/drawing/2014/main" id="{5D541098-C309-44C2-9269-C35E5463F9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2791FC3A-E9EB-451C-B954-F0F83F3B3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标题 1">
            <a:extLst>
              <a:ext uri="{FF2B5EF4-FFF2-40B4-BE49-F238E27FC236}">
                <a16:creationId xmlns:a16="http://schemas.microsoft.com/office/drawing/2014/main" id="{56B6F8D3-6EF2-4BE8-9A71-8C3BD6169454}"/>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2" name="Text Box 11">
            <a:extLst>
              <a:ext uri="{FF2B5EF4-FFF2-40B4-BE49-F238E27FC236}">
                <a16:creationId xmlns:a16="http://schemas.microsoft.com/office/drawing/2014/main" id="{F54DBAF2-3779-461E-B092-ABC4D8A079E8}"/>
              </a:ext>
            </a:extLst>
          </p:cNvPr>
          <p:cNvSpPr txBox="1">
            <a:spLocks noChangeArrowheads="1"/>
          </p:cNvSpPr>
          <p:nvPr/>
        </p:nvSpPr>
        <p:spPr bwMode="auto">
          <a:xfrm>
            <a:off x="3289357" y="4357870"/>
            <a:ext cx="1023037" cy="461665"/>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dirty="0">
                <a:solidFill>
                  <a:srgbClr val="FF3399"/>
                </a:solidFill>
                <a:latin typeface="Times New Roman" pitchFamily="18" charset="0"/>
              </a:rPr>
              <a:t>DPTR</a:t>
            </a:r>
          </a:p>
        </p:txBody>
      </p:sp>
      <p:sp>
        <p:nvSpPr>
          <p:cNvPr id="23" name="Line 16">
            <a:extLst>
              <a:ext uri="{FF2B5EF4-FFF2-40B4-BE49-F238E27FC236}">
                <a16:creationId xmlns:a16="http://schemas.microsoft.com/office/drawing/2014/main" id="{FE91EDBE-37BF-45A6-ACCE-DA618C683349}"/>
              </a:ext>
            </a:extLst>
          </p:cNvPr>
          <p:cNvSpPr>
            <a:spLocks noChangeShapeType="1"/>
          </p:cNvSpPr>
          <p:nvPr/>
        </p:nvSpPr>
        <p:spPr bwMode="auto">
          <a:xfrm flipV="1">
            <a:off x="2913507" y="4580376"/>
            <a:ext cx="357943" cy="12343"/>
          </a:xfrm>
          <a:prstGeom prst="line">
            <a:avLst/>
          </a:prstGeom>
          <a:noFill/>
          <a:ln w="12700" cap="sq">
            <a:solidFill>
              <a:schemeClr val="tx1"/>
            </a:solidFill>
            <a:round/>
            <a:headEnd type="none" w="sm" len="sm"/>
            <a:tailEnd type="triangle" w="lg" len="lg"/>
          </a:ln>
        </p:spPr>
        <p:txBody>
          <a:bodyPr wrap="square" anchor="ctr">
            <a:spAutoFit/>
          </a:bodyPr>
          <a:lstStyle/>
          <a:p>
            <a:endParaRPr lang="zh-CN" altLang="en-US"/>
          </a:p>
        </p:txBody>
      </p:sp>
      <p:sp>
        <p:nvSpPr>
          <p:cNvPr id="24" name="Text Box 11">
            <a:extLst>
              <a:ext uri="{FF2B5EF4-FFF2-40B4-BE49-F238E27FC236}">
                <a16:creationId xmlns:a16="http://schemas.microsoft.com/office/drawing/2014/main" id="{28F1D2FB-D100-455A-BCB8-A95342536CF4}"/>
              </a:ext>
            </a:extLst>
          </p:cNvPr>
          <p:cNvSpPr txBox="1">
            <a:spLocks noChangeArrowheads="1"/>
          </p:cNvSpPr>
          <p:nvPr/>
        </p:nvSpPr>
        <p:spPr bwMode="auto">
          <a:xfrm>
            <a:off x="1364204" y="4338155"/>
            <a:ext cx="1531396" cy="469900"/>
          </a:xfrm>
          <a:prstGeom prst="rect">
            <a:avLst/>
          </a:prstGeom>
          <a:solidFill>
            <a:srgbClr val="CCFFFF"/>
          </a:solidFill>
          <a:ln w="12700" cap="sq">
            <a:solidFill>
              <a:schemeClr val="tx1"/>
            </a:solidFill>
            <a:miter lim="800000"/>
            <a:headEnd type="none" w="sm" len="sm"/>
            <a:tailEnd type="none" w="sm" len="sm"/>
          </a:ln>
        </p:spPr>
        <p:txBody>
          <a:bodyPr wrap="square">
            <a:spAutoFit/>
          </a:bodyPr>
          <a:lstStyle/>
          <a:p>
            <a:pPr algn="ctr" eaLnBrk="0" hangingPunct="0"/>
            <a:r>
              <a:rPr kumimoji="1" lang="en-US" altLang="zh-CN" sz="2400" b="1" dirty="0">
                <a:solidFill>
                  <a:srgbClr val="FF3399"/>
                </a:solidFill>
                <a:latin typeface="Times New Roman" pitchFamily="18" charset="0"/>
              </a:rPr>
              <a:t>#data16</a:t>
            </a:r>
          </a:p>
        </p:txBody>
      </p:sp>
      <p:sp>
        <p:nvSpPr>
          <p:cNvPr id="25" name="Text Box 5">
            <a:extLst>
              <a:ext uri="{FF2B5EF4-FFF2-40B4-BE49-F238E27FC236}">
                <a16:creationId xmlns:a16="http://schemas.microsoft.com/office/drawing/2014/main" id="{1D62D3BC-AF01-4AD6-B1BD-68AF71AAFC4D}"/>
              </a:ext>
            </a:extLst>
          </p:cNvPr>
          <p:cNvSpPr txBox="1">
            <a:spLocks noChangeArrowheads="1"/>
          </p:cNvSpPr>
          <p:nvPr/>
        </p:nvSpPr>
        <p:spPr bwMode="auto">
          <a:xfrm>
            <a:off x="471559" y="5380861"/>
            <a:ext cx="8475889" cy="870751"/>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指令功能</a:t>
            </a:r>
            <a:r>
              <a:rPr kumimoji="1" lang="zh-CN" altLang="en-US" dirty="0">
                <a:latin typeface="黑体" pitchFamily="2" charset="-122"/>
                <a:ea typeface="黑体" pitchFamily="2" charset="-122"/>
              </a:rPr>
              <a:t>：是把</a:t>
            </a:r>
            <a:r>
              <a:rPr kumimoji="1" lang="en-US" altLang="zh-CN" dirty="0">
                <a:latin typeface="黑体" pitchFamily="2" charset="-122"/>
                <a:ea typeface="黑体" pitchFamily="2" charset="-122"/>
              </a:rPr>
              <a:t>16</a:t>
            </a:r>
            <a:r>
              <a:rPr kumimoji="1" lang="zh-CN" altLang="en-US" dirty="0">
                <a:latin typeface="黑体" pitchFamily="2" charset="-122"/>
                <a:ea typeface="黑体" pitchFamily="2" charset="-122"/>
              </a:rPr>
              <a:t>位常数送入</a:t>
            </a:r>
            <a:r>
              <a:rPr kumimoji="1" lang="en-US" altLang="zh-CN" dirty="0">
                <a:latin typeface="黑体" pitchFamily="2" charset="-122"/>
                <a:ea typeface="黑体" pitchFamily="2" charset="-122"/>
              </a:rPr>
              <a:t>DPTR</a:t>
            </a:r>
            <a:r>
              <a:rPr kumimoji="1" lang="zh-CN" altLang="en-US" dirty="0">
                <a:latin typeface="黑体" pitchFamily="2" charset="-122"/>
                <a:ea typeface="黑体" pitchFamily="2" charset="-122"/>
              </a:rPr>
              <a:t>。</a:t>
            </a:r>
            <a:endParaRPr kumimoji="1" lang="en-US" altLang="zh-CN" dirty="0">
              <a:latin typeface="黑体" pitchFamily="2" charset="-122"/>
              <a:ea typeface="黑体" pitchFamily="2" charset="-122"/>
            </a:endParaRPr>
          </a:p>
          <a:p>
            <a:pPr eaLnBrk="0" hangingPunct="0">
              <a:lnSpc>
                <a:spcPct val="150000"/>
              </a:lnSpc>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en-US" altLang="zh-CN" dirty="0">
                <a:latin typeface="黑体" pitchFamily="2" charset="-122"/>
                <a:ea typeface="黑体" pitchFamily="2" charset="-122"/>
              </a:rPr>
              <a:t>DPTR</a:t>
            </a:r>
            <a:r>
              <a:rPr kumimoji="1" lang="zh-CN" altLang="en-US" dirty="0">
                <a:latin typeface="黑体" pitchFamily="2" charset="-122"/>
                <a:ea typeface="黑体" pitchFamily="2" charset="-122"/>
              </a:rPr>
              <a:t>由</a:t>
            </a:r>
            <a:r>
              <a:rPr kumimoji="1" lang="en-US" altLang="zh-CN" dirty="0">
                <a:latin typeface="黑体" pitchFamily="2" charset="-122"/>
                <a:ea typeface="黑体" pitchFamily="2" charset="-122"/>
              </a:rPr>
              <a:t>DPH</a:t>
            </a:r>
            <a:r>
              <a:rPr kumimoji="1" lang="zh-CN" altLang="en-US" dirty="0">
                <a:latin typeface="黑体" pitchFamily="2" charset="-122"/>
                <a:ea typeface="黑体" pitchFamily="2" charset="-122"/>
              </a:rPr>
              <a:t>和</a:t>
            </a:r>
            <a:r>
              <a:rPr kumimoji="1" lang="en-US" altLang="zh-CN" dirty="0">
                <a:latin typeface="黑体" pitchFamily="2" charset="-122"/>
                <a:ea typeface="黑体" pitchFamily="2" charset="-122"/>
              </a:rPr>
              <a:t>DPL</a:t>
            </a:r>
            <a:r>
              <a:rPr kumimoji="1" lang="zh-CN" altLang="en-US" dirty="0">
                <a:latin typeface="黑体" pitchFamily="2" charset="-122"/>
                <a:ea typeface="黑体" pitchFamily="2" charset="-122"/>
              </a:rPr>
              <a:t>组成。</a:t>
            </a:r>
            <a:r>
              <a:rPr kumimoji="1" lang="en-US" altLang="zh-CN" dirty="0">
                <a:latin typeface="黑体" pitchFamily="2" charset="-122"/>
                <a:ea typeface="黑体" pitchFamily="2" charset="-122"/>
              </a:rPr>
              <a:t> 16</a:t>
            </a:r>
            <a:r>
              <a:rPr kumimoji="1" lang="zh-CN" altLang="en-US" dirty="0">
                <a:latin typeface="黑体" pitchFamily="2" charset="-122"/>
                <a:ea typeface="黑体" pitchFamily="2" charset="-122"/>
              </a:rPr>
              <a:t>位常数的高</a:t>
            </a:r>
            <a:r>
              <a:rPr kumimoji="1" lang="en-US" altLang="zh-CN" dirty="0">
                <a:latin typeface="黑体" pitchFamily="2" charset="-122"/>
                <a:ea typeface="黑体" pitchFamily="2" charset="-122"/>
              </a:rPr>
              <a:t>8</a:t>
            </a:r>
            <a:r>
              <a:rPr kumimoji="1" lang="zh-CN" altLang="en-US" dirty="0">
                <a:latin typeface="黑体" pitchFamily="2" charset="-122"/>
                <a:ea typeface="黑体" pitchFamily="2" charset="-122"/>
              </a:rPr>
              <a:t>位送给</a:t>
            </a:r>
            <a:r>
              <a:rPr kumimoji="1" lang="en-US" altLang="zh-CN" dirty="0">
                <a:latin typeface="黑体" pitchFamily="2" charset="-122"/>
                <a:ea typeface="黑体" pitchFamily="2" charset="-122"/>
              </a:rPr>
              <a:t>DPH,</a:t>
            </a:r>
            <a:r>
              <a:rPr kumimoji="1" lang="zh-CN" altLang="en-US" dirty="0">
                <a:latin typeface="黑体" pitchFamily="2" charset="-122"/>
                <a:ea typeface="黑体" pitchFamily="2" charset="-122"/>
              </a:rPr>
              <a:t>低</a:t>
            </a:r>
            <a:r>
              <a:rPr kumimoji="1" lang="en-US" altLang="zh-CN" dirty="0">
                <a:latin typeface="黑体" pitchFamily="2" charset="-122"/>
                <a:ea typeface="黑体" pitchFamily="2" charset="-122"/>
              </a:rPr>
              <a:t>8</a:t>
            </a:r>
            <a:r>
              <a:rPr kumimoji="1" lang="zh-CN" altLang="en-US" dirty="0">
                <a:latin typeface="黑体" pitchFamily="2" charset="-122"/>
                <a:ea typeface="黑体" pitchFamily="2" charset="-122"/>
              </a:rPr>
              <a:t>位送给</a:t>
            </a:r>
            <a:r>
              <a:rPr kumimoji="1" lang="en-US" altLang="zh-CN" dirty="0">
                <a:latin typeface="黑体" pitchFamily="2" charset="-122"/>
                <a:ea typeface="黑体" pitchFamily="2" charset="-122"/>
              </a:rPr>
              <a:t>DPL</a:t>
            </a:r>
            <a:r>
              <a:rPr kumimoji="1" lang="zh-CN" altLang="en-US" b="1" dirty="0">
                <a:latin typeface="宋体" charset="-122"/>
                <a:ea typeface="黑体" pitchFamily="2" charset="-122"/>
              </a:rPr>
              <a:t>。</a:t>
            </a:r>
            <a:endParaRPr kumimoji="1" lang="en-US" altLang="zh-CN" b="1" dirty="0">
              <a:latin typeface="宋体" charset="-122"/>
            </a:endParaRPr>
          </a:p>
        </p:txBody>
      </p:sp>
      <p:sp>
        <p:nvSpPr>
          <p:cNvPr id="26" name="矩形 25">
            <a:extLst>
              <a:ext uri="{FF2B5EF4-FFF2-40B4-BE49-F238E27FC236}">
                <a16:creationId xmlns:a16="http://schemas.microsoft.com/office/drawing/2014/main" id="{79AD61DE-F05B-4EB5-A87A-785AE53C3A66}"/>
              </a:ext>
            </a:extLst>
          </p:cNvPr>
          <p:cNvSpPr/>
          <p:nvPr/>
        </p:nvSpPr>
        <p:spPr>
          <a:xfrm>
            <a:off x="4801129" y="854039"/>
            <a:ext cx="1599671"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a:t>
            </a:r>
            <a:endParaRPr lang="zh-CN" altLang="en-US" dirty="0">
              <a:solidFill>
                <a:srgbClr val="FF0000"/>
              </a:solidFill>
            </a:endParaRPr>
          </a:p>
        </p:txBody>
      </p:sp>
      <p:sp>
        <p:nvSpPr>
          <p:cNvPr id="27" name="矩形 26">
            <a:extLst>
              <a:ext uri="{FF2B5EF4-FFF2-40B4-BE49-F238E27FC236}">
                <a16:creationId xmlns:a16="http://schemas.microsoft.com/office/drawing/2014/main" id="{ED74905E-51C1-46FC-8D16-70E8B6573779}"/>
              </a:ext>
            </a:extLst>
          </p:cNvPr>
          <p:cNvSpPr/>
          <p:nvPr/>
        </p:nvSpPr>
        <p:spPr>
          <a:xfrm>
            <a:off x="6271596" y="837323"/>
            <a:ext cx="1145204" cy="369332"/>
          </a:xfrm>
          <a:prstGeom prst="rect">
            <a:avLst/>
          </a:prstGeom>
        </p:spPr>
        <p:txBody>
          <a:bodyPr wrap="square">
            <a:spAutoFit/>
          </a:bodyPr>
          <a:lstStyle/>
          <a:p>
            <a:r>
              <a:rPr lang="en-US" altLang="zh-CN" b="1" dirty="0">
                <a:solidFill>
                  <a:srgbClr val="3333FF"/>
                </a:solidFill>
                <a:latin typeface="创艺简黑体" pitchFamily="2" charset="-122"/>
                <a:ea typeface="创艺简黑体" pitchFamily="2" charset="-122"/>
              </a:rPr>
              <a:t>  </a:t>
            </a:r>
            <a:r>
              <a:rPr lang="en-US" altLang="zh-CN" b="1" dirty="0">
                <a:solidFill>
                  <a:srgbClr val="FF0000"/>
                </a:solidFill>
                <a:latin typeface="创艺简黑体" pitchFamily="2" charset="-122"/>
                <a:ea typeface="创艺简黑体" pitchFamily="2" charset="-122"/>
              </a:rPr>
              <a:t>MOV</a:t>
            </a:r>
            <a:r>
              <a:rPr lang="en-US" altLang="zh-CN" b="1" dirty="0">
                <a:solidFill>
                  <a:srgbClr val="3333FF"/>
                </a:solidFill>
                <a:latin typeface="创艺简黑体" pitchFamily="2" charset="-122"/>
                <a:ea typeface="创艺简黑体" pitchFamily="2" charset="-122"/>
              </a:rPr>
              <a:t>E</a:t>
            </a:r>
            <a:endParaRPr lang="zh-CN" altLang="en-US" dirty="0">
              <a:solidFill>
                <a:srgbClr val="3333FF"/>
              </a:solidFill>
            </a:endParaRPr>
          </a:p>
        </p:txBody>
      </p:sp>
    </p:spTree>
  </p:cSld>
  <p:clrMapOvr>
    <a:masterClrMapping/>
  </p:clrMapOvr>
  <p:transition>
    <p:cut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152400" y="852607"/>
            <a:ext cx="3048000" cy="464175"/>
          </a:xfrm>
        </p:spPr>
        <p:txBody>
          <a:bodyPr/>
          <a:lstStyle/>
          <a:p>
            <a:pPr eaLnBrk="1" hangingPunct="1"/>
            <a:r>
              <a:rPr lang="en-US" altLang="zh-CN" sz="2400" b="1" dirty="0">
                <a:solidFill>
                  <a:srgbClr val="FF0000"/>
                </a:solidFill>
                <a:latin typeface="创艺简黑体"/>
              </a:rPr>
              <a:t>6 </a:t>
            </a:r>
            <a:r>
              <a:rPr lang="zh-CN" altLang="en-US" sz="2400" b="1" dirty="0">
                <a:solidFill>
                  <a:srgbClr val="FF0000"/>
                </a:solidFill>
                <a:latin typeface="创艺简黑体"/>
              </a:rPr>
              <a:t>、查表指令（</a:t>
            </a:r>
            <a:r>
              <a:rPr lang="en-US" altLang="zh-CN" sz="2400" b="1" dirty="0">
                <a:solidFill>
                  <a:srgbClr val="FF0000"/>
                </a:solidFill>
                <a:latin typeface="创艺简黑体"/>
              </a:rPr>
              <a:t>2</a:t>
            </a:r>
            <a:r>
              <a:rPr lang="zh-CN" altLang="en-US" sz="2400" b="1" dirty="0">
                <a:solidFill>
                  <a:srgbClr val="FF0000"/>
                </a:solidFill>
                <a:latin typeface="创艺简黑体"/>
              </a:rPr>
              <a:t>条）</a:t>
            </a:r>
          </a:p>
        </p:txBody>
      </p:sp>
      <p:grpSp>
        <p:nvGrpSpPr>
          <p:cNvPr id="47110" name="Group 21"/>
          <p:cNvGrpSpPr>
            <a:grpSpLocks/>
          </p:cNvGrpSpPr>
          <p:nvPr/>
        </p:nvGrpSpPr>
        <p:grpSpPr bwMode="auto">
          <a:xfrm>
            <a:off x="152400" y="1591846"/>
            <a:ext cx="8915400" cy="2289175"/>
            <a:chOff x="96" y="816"/>
            <a:chExt cx="5616" cy="1442"/>
          </a:xfrm>
        </p:grpSpPr>
        <p:sp>
          <p:nvSpPr>
            <p:cNvPr id="47112" name="Text Box 10"/>
            <p:cNvSpPr txBox="1">
              <a:spLocks noChangeArrowheads="1"/>
            </p:cNvSpPr>
            <p:nvPr/>
          </p:nvSpPr>
          <p:spPr bwMode="auto">
            <a:xfrm>
              <a:off x="96" y="816"/>
              <a:ext cx="1920" cy="1442"/>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dirty="0">
                  <a:latin typeface="Times New Roman" pitchFamily="18" charset="0"/>
                </a:rPr>
                <a:t>汇编指令格式</a:t>
              </a:r>
            </a:p>
            <a:p>
              <a:pPr eaLnBrk="0" hangingPunct="0"/>
              <a:endParaRPr kumimoji="1" lang="zh-CN" altLang="en-US" b="1" dirty="0">
                <a:latin typeface="Times New Roman" pitchFamily="18" charset="0"/>
              </a:endParaRPr>
            </a:p>
            <a:p>
              <a:pPr eaLnBrk="0" hangingPunct="0"/>
              <a:r>
                <a:rPr kumimoji="1" lang="en-US" altLang="zh-CN" b="1" dirty="0">
                  <a:solidFill>
                    <a:srgbClr val="FF0000"/>
                  </a:solidFill>
                  <a:latin typeface="Times New Roman" pitchFamily="18" charset="0"/>
                </a:rPr>
                <a:t>MOVC</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@A+DPTR</a:t>
              </a:r>
              <a:r>
                <a:rPr kumimoji="1" lang="zh-CN" altLang="en-US" b="1" dirty="0">
                  <a:latin typeface="Times New Roman" pitchFamily="18" charset="0"/>
                </a:rPr>
                <a:t>；</a:t>
              </a:r>
            </a:p>
            <a:p>
              <a:pPr eaLnBrk="0" hangingPunct="0"/>
              <a:endParaRPr kumimoji="1" lang="zh-CN" altLang="en-US" b="1" dirty="0">
                <a:latin typeface="Times New Roman" pitchFamily="18" charset="0"/>
              </a:endParaRPr>
            </a:p>
            <a:p>
              <a:pPr eaLnBrk="0" hangingPunct="0"/>
              <a:endParaRPr kumimoji="1" lang="zh-CN" altLang="en-US" b="1" dirty="0">
                <a:latin typeface="Times New Roman" pitchFamily="18" charset="0"/>
              </a:endParaRPr>
            </a:p>
            <a:p>
              <a:pPr eaLnBrk="0" hangingPunct="0"/>
              <a:r>
                <a:rPr kumimoji="1" lang="en-US" altLang="zh-CN" b="1" dirty="0">
                  <a:solidFill>
                    <a:srgbClr val="FF0000"/>
                  </a:solidFill>
                  <a:latin typeface="Times New Roman" pitchFamily="18" charset="0"/>
                </a:rPr>
                <a:t>MOVC</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@A+PC</a:t>
              </a:r>
              <a:r>
                <a:rPr kumimoji="1" lang="zh-CN" altLang="en-US" b="1" dirty="0">
                  <a:latin typeface="Times New Roman" pitchFamily="18" charset="0"/>
                </a:rPr>
                <a:t>；</a:t>
              </a:r>
            </a:p>
            <a:p>
              <a:pPr eaLnBrk="0" hangingPunct="0"/>
              <a:endParaRPr kumimoji="1" lang="zh-CN" altLang="en-US" b="1" dirty="0">
                <a:latin typeface="Times New Roman" pitchFamily="18" charset="0"/>
              </a:endParaRPr>
            </a:p>
            <a:p>
              <a:pPr eaLnBrk="0" hangingPunct="0"/>
              <a:endParaRPr kumimoji="1" lang="en-US" altLang="zh-CN" b="1" dirty="0">
                <a:latin typeface="Times New Roman" pitchFamily="18" charset="0"/>
              </a:endParaRPr>
            </a:p>
          </p:txBody>
        </p:sp>
        <p:sp>
          <p:nvSpPr>
            <p:cNvPr id="47113" name="Text Box 11"/>
            <p:cNvSpPr txBox="1">
              <a:spLocks noChangeArrowheads="1"/>
            </p:cNvSpPr>
            <p:nvPr/>
          </p:nvSpPr>
          <p:spPr bwMode="auto">
            <a:xfrm>
              <a:off x="1824" y="816"/>
              <a:ext cx="912" cy="1442"/>
            </a:xfrm>
            <a:prstGeom prst="rect">
              <a:avLst/>
            </a:prstGeom>
            <a:solidFill>
              <a:srgbClr val="CCFFFF"/>
            </a:solidFill>
            <a:ln w="12700" cap="sq">
              <a:noFill/>
              <a:miter lim="800000"/>
              <a:headEnd type="none" w="sm" len="sm"/>
              <a:tailEnd type="none" w="sm" len="sm"/>
            </a:ln>
          </p:spPr>
          <p:txBody>
            <a:bodyPr>
              <a:spAutoFit/>
            </a:bodyPr>
            <a:lstStyle/>
            <a:p>
              <a:pPr marL="457200" indent="-457200" eaLnBrk="0" hangingPunct="0"/>
              <a:r>
                <a:rPr kumimoji="1" lang="zh-CN" altLang="en-US" b="1">
                  <a:latin typeface="Times New Roman" pitchFamily="18" charset="0"/>
                </a:rPr>
                <a:t>机器码格式</a:t>
              </a:r>
            </a:p>
            <a:p>
              <a:pPr marL="457200" indent="-457200" eaLnBrk="0" hangingPunct="0"/>
              <a:endParaRPr kumimoji="1" lang="zh-CN" altLang="en-US" b="1">
                <a:latin typeface="Times New Roman" pitchFamily="18" charset="0"/>
              </a:endParaRPr>
            </a:p>
            <a:p>
              <a:pPr marL="457200" indent="-457200" eaLnBrk="0" hangingPunct="0"/>
              <a:r>
                <a:rPr kumimoji="1" lang="en-US" altLang="zh-CN" b="1">
                  <a:latin typeface="Times New Roman" pitchFamily="18" charset="0"/>
                </a:rPr>
                <a:t>1001 0011</a:t>
              </a:r>
            </a:p>
            <a:p>
              <a:pPr marL="457200" indent="-457200" eaLnBrk="0" hangingPunct="0"/>
              <a:endParaRPr kumimoji="1" lang="en-US" altLang="zh-CN" b="1">
                <a:latin typeface="Times New Roman" pitchFamily="18" charset="0"/>
              </a:endParaRPr>
            </a:p>
            <a:p>
              <a:pPr marL="457200" indent="-457200" eaLnBrk="0" hangingPunct="0"/>
              <a:endParaRPr kumimoji="1" lang="en-US" altLang="zh-CN" b="1">
                <a:latin typeface="Times New Roman" pitchFamily="18" charset="0"/>
              </a:endParaRPr>
            </a:p>
            <a:p>
              <a:pPr marL="457200" indent="-457200" eaLnBrk="0" hangingPunct="0"/>
              <a:r>
                <a:rPr kumimoji="1" lang="en-US" altLang="zh-CN" b="1">
                  <a:latin typeface="Times New Roman" pitchFamily="18" charset="0"/>
                </a:rPr>
                <a:t>1000 0011</a:t>
              </a:r>
            </a:p>
            <a:p>
              <a:pPr marL="457200" indent="-457200" eaLnBrk="0" hangingPunct="0"/>
              <a:endParaRPr kumimoji="1" lang="en-US" altLang="zh-CN" b="1">
                <a:latin typeface="Times New Roman" pitchFamily="18" charset="0"/>
              </a:endParaRPr>
            </a:p>
            <a:p>
              <a:pPr marL="457200" indent="-457200" eaLnBrk="0" hangingPunct="0"/>
              <a:endParaRPr kumimoji="1" lang="en-US" altLang="zh-CN" b="1">
                <a:latin typeface="Times New Roman" pitchFamily="18" charset="0"/>
              </a:endParaRPr>
            </a:p>
          </p:txBody>
        </p:sp>
        <p:sp>
          <p:nvSpPr>
            <p:cNvPr id="47114" name="Text Box 12"/>
            <p:cNvSpPr txBox="1">
              <a:spLocks noChangeArrowheads="1"/>
            </p:cNvSpPr>
            <p:nvPr/>
          </p:nvSpPr>
          <p:spPr bwMode="auto">
            <a:xfrm>
              <a:off x="2736" y="816"/>
              <a:ext cx="1248" cy="1442"/>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a:latin typeface="Times New Roman" pitchFamily="18" charset="0"/>
                </a:rPr>
                <a:t>操作</a:t>
              </a:r>
            </a:p>
            <a:p>
              <a:pPr eaLnBrk="0" hangingPunct="0"/>
              <a:endParaRPr kumimoji="1" lang="zh-CN" altLang="en-US" b="1">
                <a:latin typeface="Times New Roman" pitchFamily="18" charset="0"/>
              </a:endParaRPr>
            </a:p>
            <a:p>
              <a:pPr eaLnBrk="0" hangingPunct="0"/>
              <a:r>
                <a:rPr kumimoji="1" lang="en-US" altLang="zh-CN" b="1">
                  <a:latin typeface="Times New Roman" pitchFamily="18" charset="0"/>
                </a:rPr>
                <a:t>((A)+(DPTR))→A</a:t>
              </a:r>
            </a:p>
            <a:p>
              <a:pPr eaLnBrk="0" hangingPunct="0"/>
              <a:endParaRPr kumimoji="1" lang="en-US" altLang="zh-CN" b="1">
                <a:latin typeface="Times New Roman" pitchFamily="18" charset="0"/>
              </a:endParaRPr>
            </a:p>
            <a:p>
              <a:pPr eaLnBrk="0" hangingPunct="0"/>
              <a:endParaRPr kumimoji="1" lang="en-US" altLang="zh-CN" b="1">
                <a:latin typeface="Times New Roman" pitchFamily="18" charset="0"/>
              </a:endParaRPr>
            </a:p>
            <a:p>
              <a:pPr eaLnBrk="0" hangingPunct="0"/>
              <a:r>
                <a:rPr kumimoji="1" lang="zh-CN" altLang="en-US" b="1">
                  <a:latin typeface="Times New Roman" pitchFamily="18" charset="0"/>
                </a:rPr>
                <a:t>先</a:t>
              </a:r>
              <a:r>
                <a:rPr kumimoji="1" lang="en-US" altLang="zh-CN" b="1">
                  <a:latin typeface="Times New Roman" pitchFamily="18" charset="0"/>
                </a:rPr>
                <a:t>(PC)+1→PC</a:t>
              </a:r>
            </a:p>
            <a:p>
              <a:pPr eaLnBrk="0" hangingPunct="0"/>
              <a:r>
                <a:rPr kumimoji="1" lang="en-US" altLang="zh-CN" b="1">
                  <a:latin typeface="Times New Roman" pitchFamily="18" charset="0"/>
                </a:rPr>
                <a:t>((A)+(PC))→A</a:t>
              </a:r>
            </a:p>
            <a:p>
              <a:pPr eaLnBrk="0" hangingPunct="0"/>
              <a:endParaRPr kumimoji="1" lang="en-US" altLang="zh-CN" b="1">
                <a:latin typeface="Times New Roman" pitchFamily="18" charset="0"/>
              </a:endParaRPr>
            </a:p>
          </p:txBody>
        </p:sp>
        <p:sp>
          <p:nvSpPr>
            <p:cNvPr id="47115" name="Text Box 13"/>
            <p:cNvSpPr txBox="1">
              <a:spLocks noChangeArrowheads="1"/>
            </p:cNvSpPr>
            <p:nvPr/>
          </p:nvSpPr>
          <p:spPr bwMode="auto">
            <a:xfrm>
              <a:off x="3984" y="816"/>
              <a:ext cx="1725" cy="1442"/>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dirty="0">
                  <a:latin typeface="Times New Roman" pitchFamily="18" charset="0"/>
                </a:rPr>
                <a:t>注释</a:t>
              </a:r>
            </a:p>
            <a:p>
              <a:pPr eaLnBrk="0" hangingPunct="0"/>
              <a:endParaRPr kumimoji="1" lang="zh-CN" altLang="en-US" b="1" dirty="0">
                <a:latin typeface="Times New Roman" pitchFamily="18" charset="0"/>
              </a:endParaRPr>
            </a:p>
            <a:p>
              <a:pPr algn="just" eaLnBrk="0" hangingPunct="0"/>
              <a:r>
                <a:rPr kumimoji="1" lang="zh-CN" altLang="en-US" b="1" dirty="0">
                  <a:latin typeface="宋体" charset="-122"/>
                </a:rPr>
                <a:t>将</a:t>
              </a:r>
              <a:r>
                <a:rPr kumimoji="1" lang="zh-CN" altLang="en-US" b="1" dirty="0">
                  <a:solidFill>
                    <a:srgbClr val="FF0000"/>
                  </a:solidFill>
                  <a:latin typeface="宋体" charset="-122"/>
                </a:rPr>
                <a:t>程序存储器</a:t>
              </a:r>
              <a:r>
                <a:rPr kumimoji="1" lang="zh-CN" altLang="en-US" b="1" dirty="0">
                  <a:latin typeface="宋体" charset="-122"/>
                </a:rPr>
                <a:t>内容传送到</a:t>
              </a:r>
              <a:r>
                <a:rPr kumimoji="1" lang="en-US" altLang="zh-CN" b="1" dirty="0">
                  <a:latin typeface="宋体" charset="-122"/>
                </a:rPr>
                <a:t>A</a:t>
              </a:r>
              <a:r>
                <a:rPr kumimoji="1" lang="zh-CN" altLang="en-US" b="1" dirty="0">
                  <a:latin typeface="宋体" charset="-122"/>
                </a:rPr>
                <a:t>中</a:t>
              </a:r>
              <a:r>
                <a:rPr kumimoji="1" lang="en-US" altLang="zh-CN" b="1" dirty="0">
                  <a:latin typeface="宋体" charset="-122"/>
                </a:rPr>
                <a:t>(</a:t>
              </a:r>
              <a:r>
                <a:rPr kumimoji="1" lang="zh-CN" altLang="en-US" b="1" dirty="0">
                  <a:solidFill>
                    <a:srgbClr val="3333FF"/>
                  </a:solidFill>
                  <a:latin typeface="宋体" charset="-122"/>
                </a:rPr>
                <a:t>远程查表</a:t>
              </a:r>
              <a:r>
                <a:rPr kumimoji="1" lang="zh-CN" altLang="en-US" b="1" dirty="0">
                  <a:latin typeface="宋体" charset="-122"/>
                </a:rPr>
                <a:t>）</a:t>
              </a:r>
            </a:p>
            <a:p>
              <a:pPr algn="just" eaLnBrk="0" hangingPunct="0"/>
              <a:endParaRPr kumimoji="1" lang="zh-CN" altLang="en-US" b="1" dirty="0">
                <a:latin typeface="宋体" charset="-122"/>
              </a:endParaRPr>
            </a:p>
            <a:p>
              <a:pPr algn="just" eaLnBrk="0" hangingPunct="0"/>
              <a:r>
                <a:rPr kumimoji="1" lang="zh-CN" altLang="en-US" b="1" dirty="0">
                  <a:latin typeface="宋体" charset="-122"/>
                </a:rPr>
                <a:t>将</a:t>
              </a:r>
              <a:r>
                <a:rPr kumimoji="1" lang="zh-CN" altLang="en-US" b="1" dirty="0">
                  <a:solidFill>
                    <a:srgbClr val="FF0000"/>
                  </a:solidFill>
                  <a:latin typeface="宋体" charset="-122"/>
                </a:rPr>
                <a:t>程序存储器</a:t>
              </a:r>
              <a:r>
                <a:rPr kumimoji="1" lang="zh-CN" altLang="en-US" b="1" dirty="0">
                  <a:latin typeface="宋体" charset="-122"/>
                </a:rPr>
                <a:t>内容传送到</a:t>
              </a:r>
              <a:r>
                <a:rPr kumimoji="1" lang="en-US" altLang="zh-CN" b="1" dirty="0">
                  <a:latin typeface="宋体" charset="-122"/>
                </a:rPr>
                <a:t>A</a:t>
              </a:r>
              <a:r>
                <a:rPr kumimoji="1" lang="zh-CN" altLang="en-US" b="1" dirty="0">
                  <a:latin typeface="宋体" charset="-122"/>
                </a:rPr>
                <a:t>中（</a:t>
              </a:r>
              <a:r>
                <a:rPr kumimoji="1" lang="zh-CN" altLang="en-US" b="1" dirty="0">
                  <a:solidFill>
                    <a:srgbClr val="3333FF"/>
                  </a:solidFill>
                  <a:latin typeface="宋体" charset="-122"/>
                </a:rPr>
                <a:t>近程查表</a:t>
              </a:r>
              <a:r>
                <a:rPr kumimoji="1" lang="zh-CN" altLang="en-US" b="1" dirty="0">
                  <a:latin typeface="宋体" charset="-122"/>
                </a:rPr>
                <a:t>）</a:t>
              </a:r>
            </a:p>
            <a:p>
              <a:pPr eaLnBrk="0" hangingPunct="0"/>
              <a:endParaRPr kumimoji="1" lang="en-US" altLang="zh-CN" b="1" dirty="0">
                <a:latin typeface="Times New Roman" pitchFamily="18" charset="0"/>
              </a:endParaRPr>
            </a:p>
          </p:txBody>
        </p:sp>
        <p:sp>
          <p:nvSpPr>
            <p:cNvPr id="47116" name="Line 14"/>
            <p:cNvSpPr>
              <a:spLocks noChangeShapeType="1"/>
            </p:cNvSpPr>
            <p:nvPr/>
          </p:nvSpPr>
          <p:spPr bwMode="auto">
            <a:xfrm>
              <a:off x="96" y="172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17" name="Line 15"/>
            <p:cNvSpPr>
              <a:spLocks noChangeShapeType="1"/>
            </p:cNvSpPr>
            <p:nvPr/>
          </p:nvSpPr>
          <p:spPr bwMode="auto">
            <a:xfrm>
              <a:off x="3936" y="857"/>
              <a:ext cx="0" cy="1399"/>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18" name="Line 16"/>
            <p:cNvSpPr>
              <a:spLocks noChangeShapeType="1"/>
            </p:cNvSpPr>
            <p:nvPr/>
          </p:nvSpPr>
          <p:spPr bwMode="auto">
            <a:xfrm>
              <a:off x="2640" y="864"/>
              <a:ext cx="0" cy="139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19" name="Line 17"/>
            <p:cNvSpPr>
              <a:spLocks noChangeShapeType="1"/>
            </p:cNvSpPr>
            <p:nvPr/>
          </p:nvSpPr>
          <p:spPr bwMode="auto">
            <a:xfrm>
              <a:off x="1776" y="864"/>
              <a:ext cx="0" cy="13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20" name="Line 18"/>
            <p:cNvSpPr>
              <a:spLocks noChangeShapeType="1"/>
            </p:cNvSpPr>
            <p:nvPr/>
          </p:nvSpPr>
          <p:spPr bwMode="auto">
            <a:xfrm>
              <a:off x="96" y="110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21" name="Line 20"/>
            <p:cNvSpPr>
              <a:spLocks noChangeShapeType="1"/>
            </p:cNvSpPr>
            <p:nvPr/>
          </p:nvSpPr>
          <p:spPr bwMode="auto">
            <a:xfrm>
              <a:off x="96" y="225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8" name="日期占位符 3">
            <a:extLst>
              <a:ext uri="{FF2B5EF4-FFF2-40B4-BE49-F238E27FC236}">
                <a16:creationId xmlns:a16="http://schemas.microsoft.com/office/drawing/2014/main" id="{DB8AB603-39C1-4D2B-9C6D-477F551C8E60}"/>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9" name="灯片编号占位符 5">
            <a:extLst>
              <a:ext uri="{FF2B5EF4-FFF2-40B4-BE49-F238E27FC236}">
                <a16:creationId xmlns:a16="http://schemas.microsoft.com/office/drawing/2014/main" id="{A2C34789-5102-4ACD-87F3-CF93F8927D87}"/>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45</a:t>
            </a:fld>
            <a:endParaRPr lang="en-US" altLang="zh-CN" dirty="0">
              <a:ea typeface="宋体" charset="-122"/>
            </a:endParaRPr>
          </a:p>
        </p:txBody>
      </p:sp>
      <p:pic>
        <p:nvPicPr>
          <p:cNvPr id="20" name="Picture 2" descr="c:\documents and settings\ibm\application data\360se6\User Data\temp\01300000323145123029807175635_s.jpg">
            <a:extLst>
              <a:ext uri="{FF2B5EF4-FFF2-40B4-BE49-F238E27FC236}">
                <a16:creationId xmlns:a16="http://schemas.microsoft.com/office/drawing/2014/main" id="{F3D42596-3B93-470C-BFBA-399A8F816D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E9B0C7F6-72CC-430E-AFA4-B5DA9FE5F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E9DC2DEE-1DD5-442C-9929-B1839694DF59}"/>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3" name="Rectangle 2">
            <a:extLst>
              <a:ext uri="{FF2B5EF4-FFF2-40B4-BE49-F238E27FC236}">
                <a16:creationId xmlns:a16="http://schemas.microsoft.com/office/drawing/2014/main" id="{1A257108-A004-4646-857D-3370F4AC5DB9}"/>
              </a:ext>
            </a:extLst>
          </p:cNvPr>
          <p:cNvSpPr>
            <a:spLocks noChangeArrowheads="1"/>
          </p:cNvSpPr>
          <p:nvPr/>
        </p:nvSpPr>
        <p:spPr bwMode="auto">
          <a:xfrm>
            <a:off x="762000" y="5022850"/>
            <a:ext cx="3352800" cy="1219200"/>
          </a:xfrm>
          <a:prstGeom prst="rect">
            <a:avLst/>
          </a:prstGeom>
          <a:gradFill rotWithShape="0">
            <a:gsLst>
              <a:gs pos="0">
                <a:srgbClr val="FFFFFF"/>
              </a:gs>
              <a:gs pos="100000">
                <a:srgbClr val="FFCCFF"/>
              </a:gs>
            </a:gsLst>
            <a:path path="shape">
              <a:fillToRect l="50000" t="50000" r="50000" b="50000"/>
            </a:path>
          </a:gradFill>
          <a:ln w="9525">
            <a:solidFill>
              <a:srgbClr val="000000"/>
            </a:solidFill>
            <a:miter lim="800000"/>
            <a:headEnd/>
            <a:tailEnd/>
          </a:ln>
        </p:spPr>
        <p:txBody>
          <a:bodyPr/>
          <a:lstStyle/>
          <a:p>
            <a:pPr algn="ctr"/>
            <a:r>
              <a:rPr kumimoji="1" lang="zh-CN" altLang="en-US" sz="2400" b="1" dirty="0">
                <a:latin typeface="Times New Roman" pitchFamily="18" charset="0"/>
              </a:rPr>
              <a:t>基地址寄存器</a:t>
            </a:r>
            <a:r>
              <a:rPr kumimoji="1" lang="en-US" altLang="zh-CN" sz="2400" b="1" dirty="0">
                <a:latin typeface="Times New Roman" pitchFamily="18" charset="0"/>
              </a:rPr>
              <a:t>+</a:t>
            </a:r>
            <a:r>
              <a:rPr kumimoji="1" lang="zh-CN" altLang="en-US" sz="2400" b="1" dirty="0">
                <a:latin typeface="Times New Roman" pitchFamily="18" charset="0"/>
              </a:rPr>
              <a:t>变址寄</a:t>
            </a:r>
          </a:p>
          <a:p>
            <a:pPr algn="ctr"/>
            <a:r>
              <a:rPr kumimoji="1" lang="zh-CN" altLang="en-US" sz="2400" b="1" dirty="0">
                <a:latin typeface="Times New Roman" pitchFamily="18" charset="0"/>
              </a:rPr>
              <a:t>存器间接寻址</a:t>
            </a:r>
            <a:r>
              <a:rPr kumimoji="1" lang="en-US" altLang="zh-CN" sz="2400" b="1" dirty="0">
                <a:latin typeface="Times New Roman" pitchFamily="18" charset="0"/>
              </a:rPr>
              <a:t>@PC+A</a:t>
            </a:r>
          </a:p>
          <a:p>
            <a:pPr algn="ctr"/>
            <a:r>
              <a:rPr kumimoji="1" lang="en-US" altLang="zh-CN" sz="2400" b="1" dirty="0">
                <a:latin typeface="Times New Roman" pitchFamily="18" charset="0"/>
              </a:rPr>
              <a:t>(</a:t>
            </a:r>
            <a:r>
              <a:rPr kumimoji="1" lang="zh-CN" altLang="en-US" sz="2400" b="1" dirty="0">
                <a:latin typeface="Times New Roman" pitchFamily="18" charset="0"/>
              </a:rPr>
              <a:t>程序存储器</a:t>
            </a:r>
            <a:r>
              <a:rPr kumimoji="1" lang="en-US" altLang="zh-CN" sz="2400" b="1" dirty="0">
                <a:latin typeface="Times New Roman" pitchFamily="18" charset="0"/>
              </a:rPr>
              <a:t>0-64K)</a:t>
            </a:r>
          </a:p>
        </p:txBody>
      </p:sp>
      <p:sp>
        <p:nvSpPr>
          <p:cNvPr id="24" name="Rectangle 3">
            <a:extLst>
              <a:ext uri="{FF2B5EF4-FFF2-40B4-BE49-F238E27FC236}">
                <a16:creationId xmlns:a16="http://schemas.microsoft.com/office/drawing/2014/main" id="{41E470D6-7D24-47CD-863A-E27CE00A1E47}"/>
              </a:ext>
            </a:extLst>
          </p:cNvPr>
          <p:cNvSpPr>
            <a:spLocks noChangeArrowheads="1"/>
          </p:cNvSpPr>
          <p:nvPr/>
        </p:nvSpPr>
        <p:spPr bwMode="auto">
          <a:xfrm>
            <a:off x="4876800" y="5022850"/>
            <a:ext cx="3505200" cy="1219200"/>
          </a:xfrm>
          <a:prstGeom prst="rect">
            <a:avLst/>
          </a:prstGeom>
          <a:gradFill rotWithShape="0">
            <a:gsLst>
              <a:gs pos="0">
                <a:srgbClr val="FFFFFF"/>
              </a:gs>
              <a:gs pos="100000">
                <a:srgbClr val="FFCCFF"/>
              </a:gs>
            </a:gsLst>
            <a:path path="shape">
              <a:fillToRect l="50000" t="50000" r="50000" b="50000"/>
            </a:path>
          </a:gradFill>
          <a:ln w="9525">
            <a:solidFill>
              <a:srgbClr val="000000"/>
            </a:solidFill>
            <a:miter lim="800000"/>
            <a:headEnd/>
            <a:tailEnd/>
          </a:ln>
        </p:spPr>
        <p:txBody>
          <a:bodyPr/>
          <a:lstStyle/>
          <a:p>
            <a:pPr algn="ctr"/>
            <a:r>
              <a:rPr kumimoji="1" lang="zh-CN" altLang="en-US" sz="2400" b="1">
                <a:latin typeface="Times New Roman" pitchFamily="18" charset="0"/>
              </a:rPr>
              <a:t>基地址寄存器</a:t>
            </a:r>
            <a:r>
              <a:rPr kumimoji="1" lang="en-US" altLang="zh-CN" sz="2400" b="1">
                <a:latin typeface="Times New Roman" pitchFamily="18" charset="0"/>
              </a:rPr>
              <a:t>+</a:t>
            </a:r>
            <a:r>
              <a:rPr kumimoji="1" lang="zh-CN" altLang="en-US" sz="2400" b="1">
                <a:latin typeface="Times New Roman" pitchFamily="18" charset="0"/>
              </a:rPr>
              <a:t>变址寄存</a:t>
            </a:r>
          </a:p>
          <a:p>
            <a:pPr algn="ctr"/>
            <a:r>
              <a:rPr kumimoji="1" lang="zh-CN" altLang="en-US" sz="2400" b="1">
                <a:latin typeface="Times New Roman" pitchFamily="18" charset="0"/>
              </a:rPr>
              <a:t> 器间接寻址</a:t>
            </a:r>
            <a:r>
              <a:rPr kumimoji="1" lang="en-US" altLang="zh-CN" sz="2400" b="1">
                <a:latin typeface="Times New Roman" pitchFamily="18" charset="0"/>
              </a:rPr>
              <a:t>@DPTR+A</a:t>
            </a:r>
          </a:p>
          <a:p>
            <a:pPr algn="ctr"/>
            <a:r>
              <a:rPr kumimoji="1" lang="en-US" altLang="zh-CN" sz="2400" b="1">
                <a:latin typeface="Times New Roman" pitchFamily="18" charset="0"/>
              </a:rPr>
              <a:t>(</a:t>
            </a:r>
            <a:r>
              <a:rPr kumimoji="1" lang="zh-CN" altLang="en-US" sz="2400" b="1">
                <a:latin typeface="Times New Roman" pitchFamily="18" charset="0"/>
              </a:rPr>
              <a:t>程序存储器</a:t>
            </a:r>
            <a:r>
              <a:rPr kumimoji="1" lang="en-US" altLang="zh-CN" sz="2400" b="1">
                <a:latin typeface="Times New Roman" pitchFamily="18" charset="0"/>
              </a:rPr>
              <a:t>0-64K)</a:t>
            </a:r>
          </a:p>
        </p:txBody>
      </p:sp>
      <p:sp>
        <p:nvSpPr>
          <p:cNvPr id="25" name="Text Box 4">
            <a:extLst>
              <a:ext uri="{FF2B5EF4-FFF2-40B4-BE49-F238E27FC236}">
                <a16:creationId xmlns:a16="http://schemas.microsoft.com/office/drawing/2014/main" id="{48800532-FA6C-4866-97BC-B16C18792891}"/>
              </a:ext>
            </a:extLst>
          </p:cNvPr>
          <p:cNvSpPr txBox="1">
            <a:spLocks noChangeArrowheads="1"/>
          </p:cNvSpPr>
          <p:nvPr/>
        </p:nvSpPr>
        <p:spPr bwMode="auto">
          <a:xfrm>
            <a:off x="3584575" y="4171950"/>
            <a:ext cx="1517650" cy="528637"/>
          </a:xfrm>
          <a:prstGeom prst="rect">
            <a:avLst/>
          </a:prstGeom>
          <a:gradFill rotWithShape="0">
            <a:gsLst>
              <a:gs pos="0">
                <a:srgbClr val="FFFFFF"/>
              </a:gs>
              <a:gs pos="100000">
                <a:srgbClr val="FFCCFF"/>
              </a:gs>
            </a:gsLst>
            <a:path path="shape">
              <a:fillToRect l="50000" t="50000" r="50000" b="50000"/>
            </a:path>
          </a:gradFill>
          <a:ln w="9525">
            <a:solidFill>
              <a:srgbClr val="996600"/>
            </a:solidFill>
            <a:miter lim="800000"/>
            <a:headEnd/>
            <a:tailEnd/>
          </a:ln>
        </p:spPr>
        <p:txBody>
          <a:bodyPr wrap="none">
            <a:spAutoFit/>
          </a:bodyPr>
          <a:lstStyle/>
          <a:p>
            <a:r>
              <a:rPr kumimoji="1" lang="en-US" altLang="zh-CN" sz="2800" b="1" dirty="0">
                <a:latin typeface="Times New Roman" pitchFamily="18" charset="0"/>
              </a:rPr>
              <a:t>A</a:t>
            </a:r>
            <a:r>
              <a:rPr kumimoji="1" lang="zh-CN" altLang="en-US" sz="2800" b="1" dirty="0">
                <a:latin typeface="Times New Roman" pitchFamily="18" charset="0"/>
              </a:rPr>
              <a:t>寄存器</a:t>
            </a:r>
          </a:p>
        </p:txBody>
      </p:sp>
      <p:sp>
        <p:nvSpPr>
          <p:cNvPr id="26" name="Line 5">
            <a:extLst>
              <a:ext uri="{FF2B5EF4-FFF2-40B4-BE49-F238E27FC236}">
                <a16:creationId xmlns:a16="http://schemas.microsoft.com/office/drawing/2014/main" id="{4F479B19-3432-4809-A348-0B0F62710857}"/>
              </a:ext>
            </a:extLst>
          </p:cNvPr>
          <p:cNvSpPr>
            <a:spLocks noChangeShapeType="1"/>
          </p:cNvSpPr>
          <p:nvPr/>
        </p:nvSpPr>
        <p:spPr bwMode="auto">
          <a:xfrm flipV="1">
            <a:off x="2362200" y="4639844"/>
            <a:ext cx="1129680" cy="306805"/>
          </a:xfrm>
          <a:prstGeom prst="line">
            <a:avLst/>
          </a:prstGeom>
          <a:noFill/>
          <a:ln w="28575">
            <a:solidFill>
              <a:schemeClr val="tx1"/>
            </a:solidFill>
            <a:round/>
            <a:headEnd/>
            <a:tailEnd type="triangle" w="lg" len="lg"/>
          </a:ln>
        </p:spPr>
        <p:txBody>
          <a:bodyPr wrap="none" anchor="ctr"/>
          <a:lstStyle/>
          <a:p>
            <a:endParaRPr lang="zh-CN" altLang="en-US"/>
          </a:p>
        </p:txBody>
      </p:sp>
      <p:sp>
        <p:nvSpPr>
          <p:cNvPr id="27" name="Line 6">
            <a:extLst>
              <a:ext uri="{FF2B5EF4-FFF2-40B4-BE49-F238E27FC236}">
                <a16:creationId xmlns:a16="http://schemas.microsoft.com/office/drawing/2014/main" id="{8B43C251-160A-4E2E-9C27-F7B4065CCB66}"/>
              </a:ext>
            </a:extLst>
          </p:cNvPr>
          <p:cNvSpPr>
            <a:spLocks noChangeShapeType="1"/>
          </p:cNvSpPr>
          <p:nvPr/>
        </p:nvSpPr>
        <p:spPr bwMode="auto">
          <a:xfrm flipH="1" flipV="1">
            <a:off x="5187950" y="4639844"/>
            <a:ext cx="1517650" cy="306806"/>
          </a:xfrm>
          <a:prstGeom prst="line">
            <a:avLst/>
          </a:prstGeom>
          <a:noFill/>
          <a:ln w="28575">
            <a:solidFill>
              <a:schemeClr val="tx1"/>
            </a:solidFill>
            <a:round/>
            <a:headEnd/>
            <a:tailEnd type="triangle" w="lg" len="lg"/>
          </a:ln>
        </p:spPr>
        <p:txBody>
          <a:bodyPr wrap="none" anchor="ctr"/>
          <a:lstStyle/>
          <a:p>
            <a:endParaRPr lang="zh-CN" altLang="en-US"/>
          </a:p>
        </p:txBody>
      </p:sp>
      <p:sp>
        <p:nvSpPr>
          <p:cNvPr id="29" name="矩形 28">
            <a:extLst>
              <a:ext uri="{FF2B5EF4-FFF2-40B4-BE49-F238E27FC236}">
                <a16:creationId xmlns:a16="http://schemas.microsoft.com/office/drawing/2014/main" id="{9B3BA29E-6DEC-4219-8249-151D5EE91993}"/>
              </a:ext>
            </a:extLst>
          </p:cNvPr>
          <p:cNvSpPr/>
          <p:nvPr/>
        </p:nvSpPr>
        <p:spPr>
          <a:xfrm>
            <a:off x="3212240" y="944910"/>
            <a:ext cx="187411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MOVC</a:t>
            </a:r>
            <a:endParaRPr lang="zh-CN" altLang="en-US" dirty="0">
              <a:solidFill>
                <a:srgbClr val="FF0000"/>
              </a:solidFill>
            </a:endParaRPr>
          </a:p>
        </p:txBody>
      </p:sp>
      <p:sp>
        <p:nvSpPr>
          <p:cNvPr id="30" name="矩形 29">
            <a:extLst>
              <a:ext uri="{FF2B5EF4-FFF2-40B4-BE49-F238E27FC236}">
                <a16:creationId xmlns:a16="http://schemas.microsoft.com/office/drawing/2014/main" id="{D3608379-1C57-420C-831C-417F3A2B4C1A}"/>
              </a:ext>
            </a:extLst>
          </p:cNvPr>
          <p:cNvSpPr/>
          <p:nvPr/>
        </p:nvSpPr>
        <p:spPr>
          <a:xfrm>
            <a:off x="5091112" y="944910"/>
            <a:ext cx="1981201"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MOV</a:t>
            </a:r>
            <a:r>
              <a:rPr lang="en-US" altLang="zh-CN" b="1" dirty="0">
                <a:solidFill>
                  <a:srgbClr val="3333FF"/>
                </a:solidFill>
                <a:latin typeface="创艺简黑体" pitchFamily="2" charset="-122"/>
                <a:ea typeface="创艺简黑体" pitchFamily="2" charset="-122"/>
              </a:rPr>
              <a:t>E   </a:t>
            </a:r>
            <a:r>
              <a:rPr lang="en-US" altLang="zh-CN" b="1" dirty="0">
                <a:solidFill>
                  <a:srgbClr val="FF0000"/>
                </a:solidFill>
                <a:latin typeface="创艺简黑体" pitchFamily="2" charset="-122"/>
                <a:ea typeface="创艺简黑体" pitchFamily="2" charset="-122"/>
              </a:rPr>
              <a:t>C</a:t>
            </a:r>
            <a:r>
              <a:rPr lang="en-US" altLang="zh-CN" b="1" dirty="0">
                <a:solidFill>
                  <a:srgbClr val="3333FF"/>
                </a:solidFill>
                <a:latin typeface="创艺简黑体" pitchFamily="2" charset="-122"/>
                <a:ea typeface="创艺简黑体" pitchFamily="2" charset="-122"/>
              </a:rPr>
              <a:t>ode</a:t>
            </a:r>
            <a:endParaRPr lang="zh-CN" altLang="en-US" dirty="0">
              <a:solidFill>
                <a:srgbClr val="3333FF"/>
              </a:solidFill>
            </a:endParaRPr>
          </a:p>
        </p:txBody>
      </p:sp>
    </p:spTree>
  </p:cSld>
  <p:clrMapOvr>
    <a:masterClrMapping/>
  </p:clrMapOvr>
  <p:transition>
    <p:cut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6"/>
          <p:cNvSpPr>
            <a:spLocks noChangeArrowheads="1"/>
          </p:cNvSpPr>
          <p:nvPr/>
        </p:nvSpPr>
        <p:spPr bwMode="auto">
          <a:xfrm>
            <a:off x="2583902" y="2738989"/>
            <a:ext cx="4217866" cy="461665"/>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sz="2400" b="1" dirty="0">
                <a:solidFill>
                  <a:srgbClr val="FF0000"/>
                </a:solidFill>
                <a:latin typeface="黑体" pitchFamily="2" charset="-122"/>
                <a:ea typeface="黑体" pitchFamily="2" charset="-122"/>
              </a:rPr>
              <a:t>执行下面程序段后结果如何？</a:t>
            </a:r>
          </a:p>
        </p:txBody>
      </p:sp>
      <p:sp>
        <p:nvSpPr>
          <p:cNvPr id="49157" name="Rectangle 7"/>
          <p:cNvSpPr>
            <a:spLocks noChangeArrowheads="1"/>
          </p:cNvSpPr>
          <p:nvPr/>
        </p:nvSpPr>
        <p:spPr bwMode="auto">
          <a:xfrm>
            <a:off x="2590800" y="3288856"/>
            <a:ext cx="6480720" cy="1269550"/>
          </a:xfrm>
          <a:prstGeom prst="rect">
            <a:avLst/>
          </a:prstGeom>
          <a:solidFill>
            <a:srgbClr val="FFCCFF"/>
          </a:solidFill>
          <a:ln w="9525">
            <a:noFill/>
            <a:miter lim="800000"/>
            <a:headEnd/>
            <a:tailEnd/>
          </a:ln>
        </p:spPr>
        <p:txBody>
          <a:bodyPr/>
          <a:lstStyle/>
          <a:p>
            <a:pPr marL="342900" indent="-342900" algn="just">
              <a:spcBef>
                <a:spcPct val="20000"/>
              </a:spcBef>
            </a:pPr>
            <a:r>
              <a:rPr kumimoji="1" lang="en-US" altLang="zh-CN" sz="2200" b="1" dirty="0">
                <a:latin typeface="宋体" charset="-122"/>
              </a:rPr>
              <a:t>MOV   DPTR, #2000H    	</a:t>
            </a:r>
            <a:r>
              <a:rPr kumimoji="1" lang="zh-CN" altLang="en-US" sz="2200" b="1" dirty="0">
                <a:latin typeface="宋体" charset="-122"/>
              </a:rPr>
              <a:t>；（</a:t>
            </a:r>
            <a:r>
              <a:rPr kumimoji="1" lang="en-US" altLang="zh-CN" sz="2200" b="1" dirty="0">
                <a:latin typeface="宋体" charset="-122"/>
              </a:rPr>
              <a:t>DPTR</a:t>
            </a:r>
            <a:r>
              <a:rPr kumimoji="1" lang="zh-CN" altLang="en-US" sz="2200" b="1" dirty="0">
                <a:latin typeface="宋体" charset="-122"/>
              </a:rPr>
              <a:t>）</a:t>
            </a:r>
            <a:r>
              <a:rPr kumimoji="1" lang="en-US" altLang="zh-CN" sz="2200" b="1" dirty="0">
                <a:latin typeface="宋体" charset="-122"/>
              </a:rPr>
              <a:t>=2000H</a:t>
            </a:r>
          </a:p>
          <a:p>
            <a:pPr marL="342900" indent="-342900" algn="just">
              <a:spcBef>
                <a:spcPct val="20000"/>
              </a:spcBef>
            </a:pPr>
            <a:r>
              <a:rPr kumimoji="1" lang="en-US" altLang="zh-CN" sz="2200" b="1" dirty="0">
                <a:latin typeface="宋体" charset="-122"/>
              </a:rPr>
              <a:t>MOV   A, #0AH  		</a:t>
            </a:r>
            <a:r>
              <a:rPr kumimoji="1" lang="zh-CN" altLang="en-US" sz="2200" b="1" dirty="0">
                <a:latin typeface="宋体" charset="-122"/>
              </a:rPr>
              <a:t>；（</a:t>
            </a:r>
            <a:r>
              <a:rPr kumimoji="1" lang="en-US" altLang="zh-CN" sz="2200" b="1" dirty="0">
                <a:latin typeface="宋体" charset="-122"/>
              </a:rPr>
              <a:t>A</a:t>
            </a:r>
            <a:r>
              <a:rPr kumimoji="1" lang="zh-CN" altLang="en-US" sz="2200" b="1" dirty="0">
                <a:latin typeface="宋体" charset="-122"/>
              </a:rPr>
              <a:t>）</a:t>
            </a:r>
            <a:r>
              <a:rPr kumimoji="1" lang="en-US" altLang="zh-CN" sz="2200" b="1" dirty="0">
                <a:latin typeface="宋体" charset="-122"/>
              </a:rPr>
              <a:t>=0AH</a:t>
            </a:r>
          </a:p>
          <a:p>
            <a:pPr marL="342900" indent="-342900" algn="just">
              <a:spcBef>
                <a:spcPct val="20000"/>
              </a:spcBef>
            </a:pPr>
            <a:r>
              <a:rPr kumimoji="1" lang="en-US" altLang="zh-CN" sz="2200" b="1" dirty="0">
                <a:latin typeface="宋体" charset="-122"/>
              </a:rPr>
              <a:t>MOVC  A, @A+DPTR 		</a:t>
            </a:r>
            <a:r>
              <a:rPr kumimoji="1" lang="zh-CN" altLang="en-US" sz="2200" b="1" dirty="0">
                <a:latin typeface="宋体" charset="-122"/>
              </a:rPr>
              <a:t>；</a:t>
            </a:r>
            <a:r>
              <a:rPr kumimoji="1" lang="en-US" altLang="zh-CN" sz="2200" b="1" dirty="0">
                <a:latin typeface="宋体" charset="-122"/>
              </a:rPr>
              <a:t>(A)=(200AH)=11H</a:t>
            </a:r>
          </a:p>
        </p:txBody>
      </p:sp>
      <p:grpSp>
        <p:nvGrpSpPr>
          <p:cNvPr id="49158" name="Group 22"/>
          <p:cNvGrpSpPr>
            <a:grpSpLocks/>
          </p:cNvGrpSpPr>
          <p:nvPr/>
        </p:nvGrpSpPr>
        <p:grpSpPr bwMode="auto">
          <a:xfrm>
            <a:off x="680121" y="1527174"/>
            <a:ext cx="3444876" cy="4459288"/>
            <a:chOff x="62" y="904"/>
            <a:chExt cx="2170" cy="2809"/>
          </a:xfrm>
        </p:grpSpPr>
        <p:sp>
          <p:nvSpPr>
            <p:cNvPr id="49159" name="Text Box 8"/>
            <p:cNvSpPr txBox="1">
              <a:spLocks noChangeArrowheads="1"/>
            </p:cNvSpPr>
            <p:nvPr/>
          </p:nvSpPr>
          <p:spPr bwMode="auto">
            <a:xfrm>
              <a:off x="62" y="904"/>
              <a:ext cx="2170" cy="2780"/>
            </a:xfrm>
            <a:prstGeom prst="rect">
              <a:avLst/>
            </a:prstGeom>
            <a:noFill/>
            <a:ln w="12700" cap="sq">
              <a:noFill/>
              <a:miter lim="800000"/>
              <a:headEnd type="none" w="sm" len="sm"/>
              <a:tailEnd type="none" w="sm" len="sm"/>
            </a:ln>
          </p:spPr>
          <p:txBody>
            <a:bodyPr>
              <a:spAutoFit/>
            </a:bodyPr>
            <a:lstStyle/>
            <a:p>
              <a:pPr eaLnBrk="0" hangingPunct="0"/>
              <a:r>
                <a:rPr kumimoji="1" lang="zh-CN" altLang="en-US" sz="2000" b="1" dirty="0">
                  <a:solidFill>
                    <a:srgbClr val="3333FF"/>
                  </a:solidFill>
                  <a:latin typeface="宋体" charset="-122"/>
                </a:rPr>
                <a:t>例</a:t>
              </a:r>
              <a:r>
                <a:rPr kumimoji="1" lang="en-US" altLang="zh-CN" sz="2000" b="1" dirty="0">
                  <a:solidFill>
                    <a:srgbClr val="3333FF"/>
                  </a:solidFill>
                  <a:latin typeface="宋体" charset="-122"/>
                </a:rPr>
                <a:t>1</a:t>
              </a:r>
              <a:r>
                <a:rPr kumimoji="1" lang="zh-CN" altLang="en-US" sz="2000" b="1" dirty="0">
                  <a:solidFill>
                    <a:srgbClr val="3333FF"/>
                  </a:solidFill>
                  <a:latin typeface="宋体" charset="-122"/>
                </a:rPr>
                <a:t>：若：初始 </a:t>
              </a:r>
              <a:r>
                <a:rPr kumimoji="1" lang="en-US" altLang="zh-CN" sz="2000" b="1" dirty="0">
                  <a:solidFill>
                    <a:srgbClr val="3333FF"/>
                  </a:solidFill>
                  <a:latin typeface="宋体" charset="-122"/>
                </a:rPr>
                <a:t>ROM </a:t>
              </a:r>
              <a:r>
                <a:rPr kumimoji="1" lang="zh-CN" altLang="en-US" sz="2000" b="1" dirty="0">
                  <a:solidFill>
                    <a:srgbClr val="3333FF"/>
                  </a:solidFill>
                  <a:latin typeface="宋体" charset="-122"/>
                </a:rPr>
                <a:t>内容：</a:t>
              </a:r>
            </a:p>
            <a:p>
              <a:pPr eaLnBrk="0" hangingPunct="0"/>
              <a:r>
                <a:rPr kumimoji="1" lang="en-US" altLang="zh-CN" sz="2400" b="1" dirty="0">
                  <a:solidFill>
                    <a:srgbClr val="3333FF"/>
                  </a:solidFill>
                  <a:latin typeface="宋体" charset="-122"/>
                </a:rPr>
                <a:t>2000H 00H</a:t>
              </a:r>
            </a:p>
            <a:p>
              <a:pPr eaLnBrk="0" hangingPunct="0"/>
              <a:r>
                <a:rPr kumimoji="1" lang="en-US" altLang="zh-CN" sz="2400" b="1" dirty="0">
                  <a:solidFill>
                    <a:srgbClr val="3333FF"/>
                  </a:solidFill>
                  <a:latin typeface="宋体" charset="-122"/>
                </a:rPr>
                <a:t>2001H 01H</a:t>
              </a:r>
            </a:p>
            <a:p>
              <a:pPr eaLnBrk="0" hangingPunct="0"/>
              <a:r>
                <a:rPr kumimoji="1" lang="en-US" altLang="zh-CN" sz="2400" b="1" dirty="0">
                  <a:solidFill>
                    <a:srgbClr val="3333FF"/>
                  </a:solidFill>
                  <a:latin typeface="宋体" charset="-122"/>
                </a:rPr>
                <a:t>2002H 09H</a:t>
              </a:r>
            </a:p>
            <a:p>
              <a:pPr eaLnBrk="0" hangingPunct="0"/>
              <a:r>
                <a:rPr kumimoji="1" lang="en-US" altLang="zh-CN" sz="2400" b="1" dirty="0">
                  <a:solidFill>
                    <a:srgbClr val="3333FF"/>
                  </a:solidFill>
                  <a:latin typeface="宋体" charset="-122"/>
                </a:rPr>
                <a:t>2003H 04H</a:t>
              </a:r>
            </a:p>
            <a:p>
              <a:pPr eaLnBrk="0" hangingPunct="0"/>
              <a:r>
                <a:rPr kumimoji="1" lang="en-US" altLang="zh-CN" sz="2400" b="1" dirty="0">
                  <a:solidFill>
                    <a:srgbClr val="3333FF"/>
                  </a:solidFill>
                  <a:latin typeface="宋体" charset="-122"/>
                </a:rPr>
                <a:t>2004H 06H</a:t>
              </a:r>
            </a:p>
            <a:p>
              <a:pPr eaLnBrk="0" hangingPunct="0"/>
              <a:r>
                <a:rPr kumimoji="1" lang="en-US" altLang="zh-CN" sz="2400" b="1" dirty="0">
                  <a:solidFill>
                    <a:srgbClr val="3333FF"/>
                  </a:solidFill>
                  <a:latin typeface="宋体" charset="-122"/>
                </a:rPr>
                <a:t>2005H 08H</a:t>
              </a:r>
            </a:p>
            <a:p>
              <a:pPr eaLnBrk="0" hangingPunct="0"/>
              <a:r>
                <a:rPr kumimoji="1" lang="en-US" altLang="zh-CN" sz="2400" b="1" dirty="0">
                  <a:solidFill>
                    <a:srgbClr val="3333FF"/>
                  </a:solidFill>
                  <a:latin typeface="宋体" charset="-122"/>
                </a:rPr>
                <a:t>2006H FFH</a:t>
              </a:r>
            </a:p>
            <a:p>
              <a:pPr eaLnBrk="0" hangingPunct="0"/>
              <a:r>
                <a:rPr kumimoji="1" lang="en-US" altLang="zh-CN" sz="2400" b="1" dirty="0">
                  <a:solidFill>
                    <a:srgbClr val="3333FF"/>
                  </a:solidFill>
                  <a:latin typeface="宋体" charset="-122"/>
                </a:rPr>
                <a:t>2007H 66H</a:t>
              </a:r>
            </a:p>
            <a:p>
              <a:pPr eaLnBrk="0" hangingPunct="0"/>
              <a:r>
                <a:rPr kumimoji="1" lang="en-US" altLang="zh-CN" sz="2400" b="1" dirty="0">
                  <a:solidFill>
                    <a:srgbClr val="3333FF"/>
                  </a:solidFill>
                  <a:latin typeface="宋体" charset="-122"/>
                </a:rPr>
                <a:t>2008H 45H</a:t>
              </a:r>
            </a:p>
            <a:p>
              <a:pPr eaLnBrk="0" hangingPunct="0"/>
              <a:r>
                <a:rPr kumimoji="1" lang="en-US" altLang="zh-CN" sz="2400" b="1" dirty="0">
                  <a:solidFill>
                    <a:srgbClr val="3333FF"/>
                  </a:solidFill>
                  <a:latin typeface="宋体" charset="-122"/>
                </a:rPr>
                <a:t>2009H ABH</a:t>
              </a:r>
            </a:p>
            <a:p>
              <a:pPr eaLnBrk="0" hangingPunct="0"/>
              <a:r>
                <a:rPr kumimoji="1" lang="en-US" altLang="zh-CN" sz="2400" b="1" dirty="0">
                  <a:solidFill>
                    <a:srgbClr val="3333FF"/>
                  </a:solidFill>
                  <a:latin typeface="宋体" charset="-122"/>
                </a:rPr>
                <a:t>200AH 11H</a:t>
              </a:r>
              <a:endParaRPr kumimoji="1" lang="en-US" altLang="zh-CN" sz="2400" b="1" dirty="0">
                <a:solidFill>
                  <a:srgbClr val="3333FF"/>
                </a:solidFill>
                <a:latin typeface="Times New Roman" pitchFamily="18" charset="0"/>
              </a:endParaRPr>
            </a:p>
          </p:txBody>
        </p:sp>
        <p:sp>
          <p:nvSpPr>
            <p:cNvPr id="49160" name="Rectangle 11"/>
            <p:cNvSpPr>
              <a:spLocks noChangeArrowheads="1"/>
            </p:cNvSpPr>
            <p:nvPr/>
          </p:nvSpPr>
          <p:spPr bwMode="auto">
            <a:xfrm>
              <a:off x="677" y="1169"/>
              <a:ext cx="432" cy="2544"/>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49161" name="Line 12"/>
            <p:cNvSpPr>
              <a:spLocks noChangeShapeType="1"/>
            </p:cNvSpPr>
            <p:nvPr/>
          </p:nvSpPr>
          <p:spPr bwMode="auto">
            <a:xfrm>
              <a:off x="672" y="1344"/>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2" name="Line 13"/>
            <p:cNvSpPr>
              <a:spLocks noChangeShapeType="1"/>
            </p:cNvSpPr>
            <p:nvPr/>
          </p:nvSpPr>
          <p:spPr bwMode="auto">
            <a:xfrm>
              <a:off x="672" y="1584"/>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3" name="Line 14"/>
            <p:cNvSpPr>
              <a:spLocks noChangeShapeType="1"/>
            </p:cNvSpPr>
            <p:nvPr/>
          </p:nvSpPr>
          <p:spPr bwMode="auto">
            <a:xfrm>
              <a:off x="672" y="1824"/>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4" name="Line 15"/>
            <p:cNvSpPr>
              <a:spLocks noChangeShapeType="1"/>
            </p:cNvSpPr>
            <p:nvPr/>
          </p:nvSpPr>
          <p:spPr bwMode="auto">
            <a:xfrm>
              <a:off x="672" y="2064"/>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5" name="Line 16"/>
            <p:cNvSpPr>
              <a:spLocks noChangeShapeType="1"/>
            </p:cNvSpPr>
            <p:nvPr/>
          </p:nvSpPr>
          <p:spPr bwMode="auto">
            <a:xfrm>
              <a:off x="672" y="225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6" name="Line 17"/>
            <p:cNvSpPr>
              <a:spLocks noChangeShapeType="1"/>
            </p:cNvSpPr>
            <p:nvPr/>
          </p:nvSpPr>
          <p:spPr bwMode="auto">
            <a:xfrm>
              <a:off x="672" y="249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7" name="Line 18"/>
            <p:cNvSpPr>
              <a:spLocks noChangeShapeType="1"/>
            </p:cNvSpPr>
            <p:nvPr/>
          </p:nvSpPr>
          <p:spPr bwMode="auto">
            <a:xfrm>
              <a:off x="672" y="273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8" name="Line 19"/>
            <p:cNvSpPr>
              <a:spLocks noChangeShapeType="1"/>
            </p:cNvSpPr>
            <p:nvPr/>
          </p:nvSpPr>
          <p:spPr bwMode="auto">
            <a:xfrm>
              <a:off x="672" y="297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9" name="Line 20"/>
            <p:cNvSpPr>
              <a:spLocks noChangeShapeType="1"/>
            </p:cNvSpPr>
            <p:nvPr/>
          </p:nvSpPr>
          <p:spPr bwMode="auto">
            <a:xfrm>
              <a:off x="672" y="321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70" name="Line 21"/>
            <p:cNvSpPr>
              <a:spLocks noChangeShapeType="1"/>
            </p:cNvSpPr>
            <p:nvPr/>
          </p:nvSpPr>
          <p:spPr bwMode="auto">
            <a:xfrm>
              <a:off x="672" y="345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9" name="Rectangle 7"/>
          <p:cNvSpPr>
            <a:spLocks noChangeArrowheads="1"/>
          </p:cNvSpPr>
          <p:nvPr/>
        </p:nvSpPr>
        <p:spPr bwMode="auto">
          <a:xfrm>
            <a:off x="2590800" y="4877440"/>
            <a:ext cx="3888432" cy="453386"/>
          </a:xfrm>
          <a:prstGeom prst="rect">
            <a:avLst/>
          </a:prstGeom>
          <a:solidFill>
            <a:schemeClr val="tx1">
              <a:lumMod val="50000"/>
              <a:lumOff val="50000"/>
            </a:schemeClr>
          </a:solidFill>
          <a:ln w="9525">
            <a:noFill/>
            <a:miter lim="800000"/>
            <a:headEnd/>
            <a:tailEnd/>
          </a:ln>
        </p:spPr>
        <p:txBody>
          <a:bodyPr/>
          <a:lstStyle/>
          <a:p>
            <a:pPr marL="342900" indent="-342900">
              <a:spcBef>
                <a:spcPct val="20000"/>
              </a:spcBef>
            </a:pPr>
            <a:r>
              <a:rPr kumimoji="1" lang="zh-CN" altLang="en-US" sz="2400" dirty="0">
                <a:solidFill>
                  <a:srgbClr val="00FF00"/>
                </a:solidFill>
                <a:latin typeface="黑体" pitchFamily="2" charset="-122"/>
                <a:ea typeface="黑体" pitchFamily="2" charset="-122"/>
              </a:rPr>
              <a:t>最后结果为：</a:t>
            </a:r>
            <a:r>
              <a:rPr kumimoji="1" lang="en-US" altLang="zh-CN" sz="2400" dirty="0">
                <a:solidFill>
                  <a:srgbClr val="00FF00"/>
                </a:solidFill>
                <a:latin typeface="黑体" pitchFamily="2" charset="-122"/>
                <a:ea typeface="黑体" pitchFamily="2" charset="-122"/>
              </a:rPr>
              <a:t>(A)=  11H</a:t>
            </a:r>
          </a:p>
        </p:txBody>
      </p:sp>
      <p:sp>
        <p:nvSpPr>
          <p:cNvPr id="20" name="日期占位符 3">
            <a:extLst>
              <a:ext uri="{FF2B5EF4-FFF2-40B4-BE49-F238E27FC236}">
                <a16:creationId xmlns:a16="http://schemas.microsoft.com/office/drawing/2014/main" id="{88708113-09BE-4CC2-B222-A0B4DAA0BEDA}"/>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1" name="灯片编号占位符 5">
            <a:extLst>
              <a:ext uri="{FF2B5EF4-FFF2-40B4-BE49-F238E27FC236}">
                <a16:creationId xmlns:a16="http://schemas.microsoft.com/office/drawing/2014/main" id="{78BC606D-4C39-425C-8F55-1011E51CC748}"/>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46</a:t>
            </a:fld>
            <a:endParaRPr lang="en-US" altLang="zh-CN" dirty="0">
              <a:ea typeface="宋体" charset="-122"/>
            </a:endParaRPr>
          </a:p>
        </p:txBody>
      </p:sp>
      <p:pic>
        <p:nvPicPr>
          <p:cNvPr id="22" name="Picture 2" descr="c:\documents and settings\ibm\application data\360se6\User Data\temp\01300000323145123029807175635_s.jpg">
            <a:extLst>
              <a:ext uri="{FF2B5EF4-FFF2-40B4-BE49-F238E27FC236}">
                <a16:creationId xmlns:a16="http://schemas.microsoft.com/office/drawing/2014/main" id="{1C71596C-B66F-4F08-B98A-F048087D40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85FB73CF-A6DC-46AD-A09F-8994EDCDB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标题 1">
            <a:extLst>
              <a:ext uri="{FF2B5EF4-FFF2-40B4-BE49-F238E27FC236}">
                <a16:creationId xmlns:a16="http://schemas.microsoft.com/office/drawing/2014/main" id="{7615C6F2-01F6-4E99-B1B1-7FE7D70EFBED}"/>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5" name="Rectangle 2">
            <a:extLst>
              <a:ext uri="{FF2B5EF4-FFF2-40B4-BE49-F238E27FC236}">
                <a16:creationId xmlns:a16="http://schemas.microsoft.com/office/drawing/2014/main" id="{D8AC5A8D-6B9B-4215-A31E-47620370017F}"/>
              </a:ext>
            </a:extLst>
          </p:cNvPr>
          <p:cNvSpPr>
            <a:spLocks noGrp="1" noChangeArrowheads="1"/>
          </p:cNvSpPr>
          <p:nvPr>
            <p:ph type="title"/>
          </p:nvPr>
        </p:nvSpPr>
        <p:spPr>
          <a:xfrm>
            <a:off x="0" y="763787"/>
            <a:ext cx="3048000" cy="464175"/>
          </a:xfrm>
        </p:spPr>
        <p:txBody>
          <a:bodyPr/>
          <a:lstStyle/>
          <a:p>
            <a:pPr eaLnBrk="1" hangingPunct="1"/>
            <a:r>
              <a:rPr lang="en-US" altLang="zh-CN" sz="2400" b="1" dirty="0">
                <a:solidFill>
                  <a:srgbClr val="FF0000"/>
                </a:solidFill>
                <a:latin typeface="创艺简黑体"/>
              </a:rPr>
              <a:t>6 </a:t>
            </a:r>
            <a:r>
              <a:rPr lang="zh-CN" altLang="en-US" sz="2400" b="1" dirty="0">
                <a:solidFill>
                  <a:srgbClr val="FF0000"/>
                </a:solidFill>
                <a:latin typeface="创艺简黑体"/>
              </a:rPr>
              <a:t>、查表指令（</a:t>
            </a:r>
            <a:r>
              <a:rPr lang="en-US" altLang="zh-CN" sz="2400" b="1" dirty="0">
                <a:solidFill>
                  <a:srgbClr val="FF0000"/>
                </a:solidFill>
                <a:latin typeface="创艺简黑体"/>
              </a:rPr>
              <a:t>2</a:t>
            </a:r>
            <a:r>
              <a:rPr lang="zh-CN" altLang="en-US" sz="2400" b="1" dirty="0">
                <a:solidFill>
                  <a:srgbClr val="FF0000"/>
                </a:solidFill>
                <a:latin typeface="创艺简黑体"/>
              </a:rPr>
              <a:t>条）</a:t>
            </a:r>
          </a:p>
        </p:txBody>
      </p:sp>
    </p:spTree>
  </p:cSld>
  <p:clrMapOvr>
    <a:masterClrMapping/>
  </p:clrMapOvr>
  <p:transition>
    <p:cut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3419872" y="713716"/>
            <a:ext cx="4648200" cy="1584325"/>
          </a:xfrm>
        </p:spPr>
        <p:txBody>
          <a:bodyPr/>
          <a:lstStyle/>
          <a:p>
            <a:pPr eaLnBrk="1" hangingPunct="1"/>
            <a:r>
              <a:rPr lang="zh-CN" altLang="en-US" sz="1700" b="1" dirty="0">
                <a:solidFill>
                  <a:srgbClr val="FF0066"/>
                </a:solidFill>
                <a:latin typeface="宋体" charset="-122"/>
              </a:rPr>
              <a:t>	</a:t>
            </a:r>
            <a:r>
              <a:rPr lang="en-US" altLang="zh-CN" sz="1700" b="1" dirty="0">
                <a:solidFill>
                  <a:srgbClr val="FF0066"/>
                </a:solidFill>
                <a:latin typeface="宋体" charset="-122"/>
              </a:rPr>
              <a:t>1010H	02H</a:t>
            </a:r>
            <a:br>
              <a:rPr lang="en-US" altLang="zh-CN" sz="1700" b="1" dirty="0">
                <a:solidFill>
                  <a:srgbClr val="FF0066"/>
                </a:solidFill>
                <a:latin typeface="宋体" charset="-122"/>
              </a:rPr>
            </a:br>
            <a:r>
              <a:rPr lang="en-US" altLang="zh-CN" sz="1700" b="1" dirty="0">
                <a:solidFill>
                  <a:srgbClr val="FF0066"/>
                </a:solidFill>
                <a:latin typeface="宋体" charset="-122"/>
              </a:rPr>
              <a:t>	1011H 	04H</a:t>
            </a:r>
            <a:br>
              <a:rPr lang="en-US" altLang="zh-CN" sz="1700" b="1" dirty="0">
                <a:solidFill>
                  <a:srgbClr val="FF0066"/>
                </a:solidFill>
                <a:latin typeface="宋体" charset="-122"/>
              </a:rPr>
            </a:br>
            <a:r>
              <a:rPr lang="en-US" altLang="zh-CN" sz="1700" b="1" dirty="0">
                <a:solidFill>
                  <a:srgbClr val="FF0066"/>
                </a:solidFill>
                <a:latin typeface="宋体" charset="-122"/>
              </a:rPr>
              <a:t>	1012H 	06H</a:t>
            </a:r>
            <a:br>
              <a:rPr lang="en-US" altLang="zh-CN" sz="1700" b="1" dirty="0">
                <a:solidFill>
                  <a:srgbClr val="FF0066"/>
                </a:solidFill>
                <a:latin typeface="宋体" charset="-122"/>
              </a:rPr>
            </a:br>
            <a:r>
              <a:rPr lang="en-US" altLang="zh-CN" sz="1700" b="1" dirty="0">
                <a:solidFill>
                  <a:srgbClr val="FF0066"/>
                </a:solidFill>
                <a:latin typeface="宋体" charset="-122"/>
              </a:rPr>
              <a:t>	1013H 	08H</a:t>
            </a:r>
            <a:endParaRPr lang="en-US" altLang="zh-CN" sz="1700" b="1" dirty="0">
              <a:solidFill>
                <a:srgbClr val="FF0066"/>
              </a:solidFill>
              <a:cs typeface="Times New Roman" pitchFamily="18" charset="0"/>
            </a:endParaRPr>
          </a:p>
        </p:txBody>
      </p:sp>
      <p:sp>
        <p:nvSpPr>
          <p:cNvPr id="50181" name="Rectangle 7"/>
          <p:cNvSpPr>
            <a:spLocks noChangeArrowheads="1"/>
          </p:cNvSpPr>
          <p:nvPr/>
        </p:nvSpPr>
        <p:spPr bwMode="auto">
          <a:xfrm>
            <a:off x="484289" y="5370432"/>
            <a:ext cx="6896023" cy="507246"/>
          </a:xfrm>
          <a:prstGeom prst="rect">
            <a:avLst/>
          </a:prstGeom>
          <a:solidFill>
            <a:schemeClr val="tx1">
              <a:lumMod val="50000"/>
              <a:lumOff val="50000"/>
            </a:schemeClr>
          </a:solidFill>
          <a:ln w="9525">
            <a:noFill/>
            <a:miter lim="800000"/>
            <a:headEnd/>
            <a:tailEnd/>
          </a:ln>
        </p:spPr>
        <p:txBody>
          <a:bodyPr/>
          <a:lstStyle/>
          <a:p>
            <a:pPr marL="342900" indent="-342900">
              <a:spcBef>
                <a:spcPct val="20000"/>
              </a:spcBef>
            </a:pPr>
            <a:r>
              <a:rPr kumimoji="1" lang="zh-CN" altLang="en-US" sz="2400" dirty="0">
                <a:solidFill>
                  <a:srgbClr val="00FF00"/>
                </a:solidFill>
                <a:latin typeface="黑体" pitchFamily="2" charset="-122"/>
                <a:ea typeface="黑体" pitchFamily="2" charset="-122"/>
              </a:rPr>
              <a:t>最后结果为：</a:t>
            </a:r>
            <a:r>
              <a:rPr kumimoji="1" lang="en-US" altLang="zh-CN" sz="2400" dirty="0">
                <a:solidFill>
                  <a:srgbClr val="00FF00"/>
                </a:solidFill>
                <a:latin typeface="黑体" pitchFamily="2" charset="-122"/>
                <a:ea typeface="黑体" pitchFamily="2" charset="-122"/>
              </a:rPr>
              <a:t>(A)=02     (R0)=02    (PC)=1004</a:t>
            </a:r>
          </a:p>
        </p:txBody>
      </p:sp>
      <p:sp>
        <p:nvSpPr>
          <p:cNvPr id="50182" name="Rectangle 9"/>
          <p:cNvSpPr>
            <a:spLocks noChangeArrowheads="1"/>
          </p:cNvSpPr>
          <p:nvPr/>
        </p:nvSpPr>
        <p:spPr bwMode="auto">
          <a:xfrm>
            <a:off x="5231210" y="858178"/>
            <a:ext cx="609600" cy="1371600"/>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50184" name="Line 11"/>
          <p:cNvSpPr>
            <a:spLocks noChangeShapeType="1"/>
          </p:cNvSpPr>
          <p:nvPr/>
        </p:nvSpPr>
        <p:spPr bwMode="auto">
          <a:xfrm>
            <a:off x="5244318" y="1045773"/>
            <a:ext cx="6096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0185" name="Line 12"/>
          <p:cNvSpPr>
            <a:spLocks noChangeShapeType="1"/>
          </p:cNvSpPr>
          <p:nvPr/>
        </p:nvSpPr>
        <p:spPr bwMode="auto">
          <a:xfrm>
            <a:off x="5244318" y="1527046"/>
            <a:ext cx="6096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0186" name="Rectangle 13"/>
          <p:cNvSpPr>
            <a:spLocks noChangeArrowheads="1"/>
          </p:cNvSpPr>
          <p:nvPr/>
        </p:nvSpPr>
        <p:spPr bwMode="auto">
          <a:xfrm>
            <a:off x="484289" y="2449193"/>
            <a:ext cx="8532440" cy="2819400"/>
          </a:xfrm>
          <a:prstGeom prst="rect">
            <a:avLst/>
          </a:prstGeom>
          <a:noFill/>
          <a:ln w="9525">
            <a:noFill/>
            <a:miter lim="800000"/>
            <a:headEnd/>
            <a:tailEnd/>
          </a:ln>
        </p:spPr>
        <p:txBody>
          <a:bodyPr anchor="ctr"/>
          <a:lstStyle/>
          <a:p>
            <a:r>
              <a:rPr kumimoji="1" lang="zh-CN" altLang="en-US" sz="2000" b="1" dirty="0">
                <a:solidFill>
                  <a:srgbClr val="3333FF"/>
                </a:solidFill>
                <a:latin typeface="宋体" charset="-122"/>
              </a:rPr>
              <a:t>执行下面程序后的结果如何？</a:t>
            </a:r>
            <a:endParaRPr kumimoji="1" lang="en-US" altLang="zh-CN" sz="2000" b="1" dirty="0">
              <a:solidFill>
                <a:srgbClr val="3333FF"/>
              </a:solidFill>
              <a:latin typeface="宋体" charset="-122"/>
            </a:endParaRPr>
          </a:p>
          <a:p>
            <a:r>
              <a:rPr kumimoji="1" lang="zh-CN" altLang="en-US" sz="2000" b="1" dirty="0">
                <a:solidFill>
                  <a:srgbClr val="3333FF"/>
                </a:solidFill>
                <a:latin typeface="宋体" charset="-122"/>
              </a:rPr>
              <a:t> </a:t>
            </a:r>
            <a:br>
              <a:rPr kumimoji="1" lang="zh-CN" altLang="en-US" sz="2000" b="1" dirty="0">
                <a:solidFill>
                  <a:srgbClr val="FF0066"/>
                </a:solidFill>
                <a:latin typeface="宋体" charset="-122"/>
              </a:rPr>
            </a:br>
            <a:r>
              <a:rPr kumimoji="1" lang="en-US" altLang="zh-CN" sz="2000" b="1" dirty="0">
                <a:latin typeface="Times New Roman" pitchFamily="18" charset="0"/>
              </a:rPr>
              <a:t>1000H     74    0D      MOV</a:t>
            </a:r>
            <a:r>
              <a:rPr kumimoji="1" lang="zh-CN" altLang="en-US" sz="2000" b="1" dirty="0">
                <a:latin typeface="Times New Roman" pitchFamily="18" charset="0"/>
              </a:rPr>
              <a:t>　</a:t>
            </a:r>
            <a:r>
              <a:rPr kumimoji="1" lang="en-US" altLang="zh-CN" sz="2000" b="1" dirty="0">
                <a:latin typeface="Times New Roman" pitchFamily="18" charset="0"/>
              </a:rPr>
              <a:t>A, #0DH               </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   0DH</a:t>
            </a:r>
          </a:p>
          <a:p>
            <a:pPr algn="just"/>
            <a:r>
              <a:rPr kumimoji="1" lang="en-US" altLang="zh-CN" sz="2000" b="1" dirty="0">
                <a:latin typeface="Times New Roman" pitchFamily="18" charset="0"/>
              </a:rPr>
              <a:t>1002H      83              MOVC  A, @A+PC          </a:t>
            </a:r>
            <a:r>
              <a:rPr kumimoji="1" lang="zh-CN" altLang="en-US" sz="2000" b="1" dirty="0">
                <a:latin typeface="Times New Roman" pitchFamily="18" charset="0"/>
              </a:rPr>
              <a:t>；（</a:t>
            </a:r>
            <a:r>
              <a:rPr kumimoji="1" lang="en-US" altLang="zh-CN" sz="2000" b="1" dirty="0">
                <a:latin typeface="Times New Roman" pitchFamily="18" charset="0"/>
              </a:rPr>
              <a:t>PC</a:t>
            </a:r>
            <a:r>
              <a:rPr kumimoji="1" lang="zh-CN" altLang="en-US" sz="2000" b="1" dirty="0">
                <a:latin typeface="Times New Roman" pitchFamily="18" charset="0"/>
              </a:rPr>
              <a:t>）</a:t>
            </a:r>
            <a:r>
              <a:rPr kumimoji="1" lang="en-US" altLang="zh-CN" sz="2000" b="1" dirty="0">
                <a:latin typeface="Times New Roman" pitchFamily="18" charset="0"/>
              </a:rPr>
              <a:t>=1002+1=1003H</a:t>
            </a:r>
            <a:r>
              <a:rPr kumimoji="1" lang="zh-CN" altLang="en-US" sz="2000" b="1" dirty="0">
                <a:latin typeface="Times New Roman" pitchFamily="18" charset="0"/>
              </a:rPr>
              <a:t>，</a:t>
            </a:r>
          </a:p>
          <a:p>
            <a:pPr algn="just"/>
            <a:r>
              <a:rPr kumimoji="1" lang="zh-CN" altLang="en-US" sz="2000" b="1" dirty="0">
                <a:latin typeface="Times New Roman" pitchFamily="18" charset="0"/>
              </a:rPr>
              <a:t>                                                                               ；（</a:t>
            </a:r>
            <a:r>
              <a:rPr kumimoji="1" lang="en-US" altLang="zh-CN" sz="2000" b="1" dirty="0">
                <a:latin typeface="Times New Roman" pitchFamily="18" charset="0"/>
              </a:rPr>
              <a:t>A</a:t>
            </a:r>
            <a:r>
              <a:rPr kumimoji="1" lang="zh-CN" altLang="en-US" sz="2000" b="1" dirty="0">
                <a:latin typeface="Times New Roman" pitchFamily="18" charset="0"/>
              </a:rPr>
              <a:t>）  </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PC</a:t>
            </a:r>
            <a:r>
              <a:rPr kumimoji="1" lang="zh-CN" altLang="en-US" sz="2000" b="1" dirty="0">
                <a:latin typeface="Times New Roman" pitchFamily="18" charset="0"/>
              </a:rPr>
              <a:t>））</a:t>
            </a:r>
            <a:endParaRPr kumimoji="1" lang="en-US" altLang="zh-CN" sz="2000" b="1" dirty="0">
              <a:latin typeface="Times New Roman" pitchFamily="18" charset="0"/>
            </a:endParaRPr>
          </a:p>
          <a:p>
            <a:pPr algn="just"/>
            <a:r>
              <a:rPr kumimoji="1" lang="en-US" altLang="zh-CN" sz="2000" b="1" dirty="0">
                <a:latin typeface="Times New Roman" pitchFamily="18" charset="0"/>
              </a:rPr>
              <a:t>					       </a:t>
            </a:r>
            <a:r>
              <a:rPr kumimoji="1" lang="zh-CN" altLang="en-US" sz="2000" b="1" dirty="0">
                <a:latin typeface="Times New Roman" pitchFamily="18" charset="0"/>
              </a:rPr>
              <a:t>；             </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0D+1003</a:t>
            </a:r>
            <a:r>
              <a:rPr kumimoji="1" lang="zh-CN" altLang="en-US" sz="2000" b="1" dirty="0">
                <a:latin typeface="Times New Roman" pitchFamily="18" charset="0"/>
              </a:rPr>
              <a:t>） </a:t>
            </a:r>
          </a:p>
          <a:p>
            <a:pPr algn="just"/>
            <a:r>
              <a:rPr kumimoji="1" lang="zh-CN" altLang="en-US" sz="2000" b="1" dirty="0">
                <a:latin typeface="Times New Roman" pitchFamily="18" charset="0"/>
              </a:rPr>
              <a:t>                                                                          </a:t>
            </a:r>
            <a:r>
              <a:rPr kumimoji="1" lang="en-US" altLang="zh-CN" sz="2000" b="1" dirty="0">
                <a:latin typeface="Times New Roman" pitchFamily="18" charset="0"/>
              </a:rPr>
              <a:t>     </a:t>
            </a:r>
            <a:r>
              <a:rPr kumimoji="1" lang="zh-CN" altLang="en-US" sz="2000" b="1" dirty="0">
                <a:latin typeface="Times New Roman" pitchFamily="18" charset="0"/>
              </a:rPr>
              <a:t>；             </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1010H</a:t>
            </a:r>
            <a:r>
              <a:rPr kumimoji="1" lang="zh-CN" altLang="en-US" sz="2000" b="1" dirty="0">
                <a:latin typeface="Times New Roman" pitchFamily="18" charset="0"/>
              </a:rPr>
              <a:t>）</a:t>
            </a:r>
          </a:p>
          <a:p>
            <a:pPr algn="just"/>
            <a:r>
              <a:rPr kumimoji="1" lang="zh-CN" altLang="en-US" sz="2000" b="1" dirty="0">
                <a:latin typeface="Times New Roman" pitchFamily="18" charset="0"/>
              </a:rPr>
              <a:t>                                                               </a:t>
            </a:r>
            <a:r>
              <a:rPr kumimoji="1" lang="en-US" altLang="zh-CN" sz="2000" b="1" dirty="0">
                <a:latin typeface="Times New Roman" pitchFamily="18" charset="0"/>
              </a:rPr>
              <a:t>	       </a:t>
            </a:r>
            <a:r>
              <a:rPr kumimoji="1" lang="zh-CN" altLang="en-US" sz="2000" b="1" dirty="0">
                <a:latin typeface="Times New Roman" pitchFamily="18" charset="0"/>
              </a:rPr>
              <a:t>；            </a:t>
            </a:r>
            <a:r>
              <a:rPr kumimoji="1" lang="en-US" altLang="zh-CN" sz="2000" b="1" dirty="0">
                <a:latin typeface="Times New Roman" pitchFamily="18" charset="0"/>
              </a:rPr>
              <a:t>=   02H</a:t>
            </a:r>
          </a:p>
          <a:p>
            <a:pPr algn="just"/>
            <a:r>
              <a:rPr kumimoji="1" lang="en-US" altLang="zh-CN" sz="2000" b="1" dirty="0">
                <a:latin typeface="Times New Roman" pitchFamily="18" charset="0"/>
              </a:rPr>
              <a:t>1003H      F8              MOV  R0, A                      </a:t>
            </a:r>
            <a:r>
              <a:rPr kumimoji="1" lang="zh-CN" altLang="en-US" sz="2000" b="1" dirty="0">
                <a:latin typeface="Times New Roman" pitchFamily="18" charset="0"/>
              </a:rPr>
              <a:t>；  （</a:t>
            </a:r>
            <a:r>
              <a:rPr kumimoji="1" lang="en-US" altLang="zh-CN" sz="2000" b="1" dirty="0">
                <a:latin typeface="Times New Roman" pitchFamily="18" charset="0"/>
              </a:rPr>
              <a:t>R0</a:t>
            </a:r>
            <a:r>
              <a:rPr kumimoji="1" lang="zh-CN" altLang="en-US" sz="2000" b="1" dirty="0">
                <a:latin typeface="Times New Roman" pitchFamily="18" charset="0"/>
              </a:rPr>
              <a:t>）</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=02H</a:t>
            </a:r>
          </a:p>
        </p:txBody>
      </p:sp>
      <p:sp>
        <p:nvSpPr>
          <p:cNvPr id="11" name="矩形 10"/>
          <p:cNvSpPr/>
          <p:nvPr/>
        </p:nvSpPr>
        <p:spPr>
          <a:xfrm>
            <a:off x="484289" y="1237319"/>
            <a:ext cx="3592512" cy="461963"/>
          </a:xfrm>
          <a:prstGeom prst="rect">
            <a:avLst/>
          </a:prstGeom>
        </p:spPr>
        <p:txBody>
          <a:bodyPr wrap="none">
            <a:spAutoFit/>
          </a:bodyPr>
          <a:lstStyle/>
          <a:p>
            <a:pPr>
              <a:defRPr/>
            </a:pPr>
            <a:r>
              <a:rPr lang="zh-CN" altLang="en-US" sz="2400" b="1" kern="0" dirty="0">
                <a:solidFill>
                  <a:srgbClr val="3333FF"/>
                </a:solidFill>
                <a:latin typeface="宋体" pitchFamily="2" charset="-122"/>
                <a:ea typeface="宋体"/>
                <a:cs typeface="+mj-cs"/>
              </a:rPr>
              <a:t>例</a:t>
            </a:r>
            <a:r>
              <a:rPr lang="en-US" altLang="zh-CN" sz="2400" b="1" kern="0" dirty="0">
                <a:solidFill>
                  <a:srgbClr val="3333FF"/>
                </a:solidFill>
                <a:latin typeface="宋体" pitchFamily="2" charset="-122"/>
                <a:ea typeface="宋体"/>
                <a:cs typeface="+mj-cs"/>
              </a:rPr>
              <a:t>2:</a:t>
            </a:r>
            <a:r>
              <a:rPr lang="zh-CN" altLang="en-US" sz="2400" b="1" kern="0" dirty="0">
                <a:solidFill>
                  <a:srgbClr val="3333FF"/>
                </a:solidFill>
                <a:latin typeface="宋体" pitchFamily="2" charset="-122"/>
                <a:ea typeface="宋体"/>
                <a:cs typeface="+mj-cs"/>
              </a:rPr>
              <a:t>若初始</a:t>
            </a:r>
            <a:r>
              <a:rPr lang="en-US" altLang="zh-CN" sz="2400" b="1" kern="0" dirty="0">
                <a:solidFill>
                  <a:srgbClr val="3333FF"/>
                </a:solidFill>
                <a:latin typeface="宋体" pitchFamily="2" charset="-122"/>
                <a:ea typeface="宋体"/>
                <a:cs typeface="+mj-cs"/>
              </a:rPr>
              <a:t>ROM</a:t>
            </a:r>
            <a:r>
              <a:rPr lang="zh-CN" altLang="en-US" sz="2400" b="1" kern="0" dirty="0">
                <a:solidFill>
                  <a:srgbClr val="3333FF"/>
                </a:solidFill>
                <a:latin typeface="宋体" pitchFamily="2" charset="-122"/>
                <a:ea typeface="宋体"/>
                <a:cs typeface="+mj-cs"/>
              </a:rPr>
              <a:t>内容为： </a:t>
            </a:r>
            <a:endParaRPr lang="zh-CN" altLang="en-US" sz="2400" dirty="0">
              <a:solidFill>
                <a:srgbClr val="3333FF"/>
              </a:solidFill>
              <a:ea typeface="宋体" pitchFamily="2" charset="-122"/>
            </a:endParaRPr>
          </a:p>
        </p:txBody>
      </p:sp>
      <p:sp>
        <p:nvSpPr>
          <p:cNvPr id="50188" name="Line 12"/>
          <p:cNvSpPr>
            <a:spLocks noChangeShapeType="1"/>
          </p:cNvSpPr>
          <p:nvPr/>
        </p:nvSpPr>
        <p:spPr bwMode="auto">
          <a:xfrm>
            <a:off x="5244318" y="1261673"/>
            <a:ext cx="6096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3" name="日期占位符 3">
            <a:extLst>
              <a:ext uri="{FF2B5EF4-FFF2-40B4-BE49-F238E27FC236}">
                <a16:creationId xmlns:a16="http://schemas.microsoft.com/office/drawing/2014/main" id="{DC41AFA2-443C-4969-B237-AFDC637BB737}"/>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4" name="灯片编号占位符 5">
            <a:extLst>
              <a:ext uri="{FF2B5EF4-FFF2-40B4-BE49-F238E27FC236}">
                <a16:creationId xmlns:a16="http://schemas.microsoft.com/office/drawing/2014/main" id="{B4CE3C8C-1CF1-4E75-89AA-F615EA3FBEA6}"/>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47</a:t>
            </a:fld>
            <a:endParaRPr lang="en-US" altLang="zh-CN" dirty="0">
              <a:ea typeface="宋体" charset="-122"/>
            </a:endParaRPr>
          </a:p>
        </p:txBody>
      </p:sp>
      <p:pic>
        <p:nvPicPr>
          <p:cNvPr id="15" name="Picture 2" descr="c:\documents and settings\ibm\application data\360se6\User Data\temp\01300000323145123029807175635_s.jpg">
            <a:extLst>
              <a:ext uri="{FF2B5EF4-FFF2-40B4-BE49-F238E27FC236}">
                <a16:creationId xmlns:a16="http://schemas.microsoft.com/office/drawing/2014/main" id="{02090B03-4754-44F3-93DA-4A03C3CD85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F4698469-A3D6-4041-AC08-CDAC06045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94935866-2A53-463E-819F-A7A1E17F927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8" name="Rectangle 2">
            <a:extLst>
              <a:ext uri="{FF2B5EF4-FFF2-40B4-BE49-F238E27FC236}">
                <a16:creationId xmlns:a16="http://schemas.microsoft.com/office/drawing/2014/main" id="{17FE1D8E-AAAB-4682-BE93-CFB5C1FEAF0A}"/>
              </a:ext>
            </a:extLst>
          </p:cNvPr>
          <p:cNvSpPr txBox="1">
            <a:spLocks noChangeArrowheads="1"/>
          </p:cNvSpPr>
          <p:nvPr/>
        </p:nvSpPr>
        <p:spPr bwMode="auto">
          <a:xfrm>
            <a:off x="39432" y="754272"/>
            <a:ext cx="3048000" cy="4641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latin typeface="创艺简黑体"/>
              </a:rPr>
              <a:t>6 </a:t>
            </a:r>
            <a:r>
              <a:rPr lang="zh-CN" altLang="en-US" sz="2400" b="1" kern="0">
                <a:solidFill>
                  <a:srgbClr val="FF0000"/>
                </a:solidFill>
                <a:latin typeface="创艺简黑体"/>
              </a:rPr>
              <a:t>、查表指令（</a:t>
            </a:r>
            <a:r>
              <a:rPr lang="en-US" altLang="zh-CN" sz="2400" b="1" kern="0">
                <a:solidFill>
                  <a:srgbClr val="FF0000"/>
                </a:solidFill>
                <a:latin typeface="创艺简黑体"/>
              </a:rPr>
              <a:t>2</a:t>
            </a:r>
            <a:r>
              <a:rPr lang="zh-CN" altLang="en-US" sz="2400" b="1" kern="0">
                <a:solidFill>
                  <a:srgbClr val="FF0000"/>
                </a:solidFill>
                <a:latin typeface="创艺简黑体"/>
              </a:rPr>
              <a:t>条）</a:t>
            </a:r>
            <a:endParaRPr lang="zh-CN" altLang="en-US" sz="2400" b="1" kern="0" dirty="0">
              <a:solidFill>
                <a:srgbClr val="FF0000"/>
              </a:solidFill>
              <a:latin typeface="创艺简黑体"/>
            </a:endParaRPr>
          </a:p>
        </p:txBody>
      </p:sp>
    </p:spTree>
  </p:cSld>
  <p:clrMapOvr>
    <a:masterClrMapping/>
  </p:clrMapOvr>
  <p:transition>
    <p:cut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36491" y="635129"/>
            <a:ext cx="5759645" cy="609600"/>
          </a:xfrm>
        </p:spPr>
        <p:txBody>
          <a:bodyPr/>
          <a:lstStyle/>
          <a:p>
            <a:pPr eaLnBrk="1" hangingPunct="1"/>
            <a:r>
              <a:rPr lang="en-US" altLang="zh-CN" sz="2400" b="1" dirty="0">
                <a:solidFill>
                  <a:srgbClr val="FF0066"/>
                </a:solidFill>
                <a:ea typeface="黑体" pitchFamily="2" charset="-122"/>
              </a:rPr>
              <a:t>7</a:t>
            </a:r>
            <a:r>
              <a:rPr lang="zh-CN" altLang="en-US" sz="2400" b="1" dirty="0">
                <a:solidFill>
                  <a:srgbClr val="FF0066"/>
                </a:solidFill>
                <a:ea typeface="黑体" pitchFamily="2" charset="-122"/>
              </a:rPr>
              <a:t>、 累加器</a:t>
            </a:r>
            <a:r>
              <a:rPr lang="en-US" altLang="zh-CN" sz="2400" b="1" dirty="0">
                <a:solidFill>
                  <a:srgbClr val="FF0066"/>
                </a:solidFill>
                <a:ea typeface="黑体" pitchFamily="2" charset="-122"/>
              </a:rPr>
              <a:t>A</a:t>
            </a:r>
            <a:r>
              <a:rPr lang="zh-CN" altLang="en-US" sz="2400" b="1" dirty="0">
                <a:solidFill>
                  <a:srgbClr val="FF0066"/>
                </a:solidFill>
                <a:ea typeface="黑体" pitchFamily="2" charset="-122"/>
              </a:rPr>
              <a:t>与片外</a:t>
            </a:r>
            <a:r>
              <a:rPr lang="en-US" altLang="zh-CN" sz="2400" b="1" dirty="0">
                <a:solidFill>
                  <a:srgbClr val="FF0066"/>
                </a:solidFill>
                <a:ea typeface="黑体" pitchFamily="2" charset="-122"/>
              </a:rPr>
              <a:t>RAM</a:t>
            </a:r>
            <a:r>
              <a:rPr lang="zh-CN" altLang="en-US" sz="2400" b="1" dirty="0">
                <a:solidFill>
                  <a:srgbClr val="FF0066"/>
                </a:solidFill>
                <a:ea typeface="黑体" pitchFamily="2" charset="-122"/>
              </a:rPr>
              <a:t>传送指令</a:t>
            </a:r>
            <a:r>
              <a:rPr lang="en-US" altLang="zh-CN" sz="2400" b="1" dirty="0">
                <a:solidFill>
                  <a:srgbClr val="3333FF"/>
                </a:solidFill>
                <a:ea typeface="黑体" pitchFamily="2" charset="-122"/>
              </a:rPr>
              <a:t>(4</a:t>
            </a:r>
            <a:r>
              <a:rPr lang="zh-CN" altLang="en-US" sz="2400" b="1" dirty="0">
                <a:solidFill>
                  <a:srgbClr val="3333FF"/>
                </a:solidFill>
                <a:ea typeface="黑体" pitchFamily="2" charset="-122"/>
              </a:rPr>
              <a:t>条</a:t>
            </a:r>
            <a:r>
              <a:rPr lang="en-US" altLang="zh-CN" sz="2400" b="1" dirty="0">
                <a:solidFill>
                  <a:srgbClr val="3333FF"/>
                </a:solidFill>
                <a:ea typeface="黑体" pitchFamily="2" charset="-122"/>
              </a:rPr>
              <a:t>)</a:t>
            </a:r>
          </a:p>
        </p:txBody>
      </p:sp>
      <p:sp>
        <p:nvSpPr>
          <p:cNvPr id="51205" name="Text Box 7"/>
          <p:cNvSpPr txBox="1">
            <a:spLocks noChangeArrowheads="1"/>
          </p:cNvSpPr>
          <p:nvPr/>
        </p:nvSpPr>
        <p:spPr bwMode="auto">
          <a:xfrm>
            <a:off x="467544" y="1446343"/>
            <a:ext cx="7043714" cy="392928"/>
          </a:xfrm>
          <a:prstGeom prst="rect">
            <a:avLst/>
          </a:prstGeom>
          <a:solidFill>
            <a:srgbClr val="FFFFCC"/>
          </a:solidFill>
          <a:ln w="12700" cap="sq">
            <a:noFill/>
            <a:miter lim="800000"/>
            <a:headEnd type="none" w="sm" len="sm"/>
            <a:tailEnd type="none" w="sm" len="sm"/>
          </a:ln>
        </p:spPr>
        <p:txBody>
          <a:bodyPr wrap="square">
            <a:spAutoFit/>
          </a:bodyPr>
          <a:lstStyle/>
          <a:p>
            <a:pPr eaLnBrk="0" hangingPunct="0">
              <a:lnSpc>
                <a:spcPct val="120000"/>
              </a:lnSpc>
            </a:pPr>
            <a:r>
              <a:rPr kumimoji="1" lang="en-US" altLang="zh-CN" b="1" dirty="0">
                <a:latin typeface="宋体" charset="-122"/>
              </a:rPr>
              <a:t>CPU</a:t>
            </a:r>
            <a:r>
              <a:rPr kumimoji="1" lang="zh-CN" altLang="en-US" b="1" dirty="0">
                <a:latin typeface="宋体" charset="-122"/>
              </a:rPr>
              <a:t>对片外</a:t>
            </a:r>
            <a:r>
              <a:rPr kumimoji="1" lang="en-US" altLang="zh-CN" b="1" dirty="0">
                <a:latin typeface="宋体" charset="-122"/>
              </a:rPr>
              <a:t>RAM</a:t>
            </a:r>
            <a:r>
              <a:rPr kumimoji="1" lang="zh-CN" altLang="en-US" b="1" dirty="0">
                <a:latin typeface="宋体" charset="-122"/>
              </a:rPr>
              <a:t>的访问只能用寄存器间接寻址的方式，有四条指令：</a:t>
            </a:r>
            <a:endParaRPr kumimoji="1" lang="zh-CN" altLang="en-US" dirty="0">
              <a:latin typeface="Times New Roman" pitchFamily="18" charset="0"/>
            </a:endParaRPr>
          </a:p>
        </p:txBody>
      </p:sp>
      <p:grpSp>
        <p:nvGrpSpPr>
          <p:cNvPr id="51206" name="Group 20"/>
          <p:cNvGrpSpPr>
            <a:grpSpLocks/>
          </p:cNvGrpSpPr>
          <p:nvPr/>
        </p:nvGrpSpPr>
        <p:grpSpPr bwMode="auto">
          <a:xfrm>
            <a:off x="539552" y="2032796"/>
            <a:ext cx="8305800" cy="2030413"/>
            <a:chOff x="192" y="1248"/>
            <a:chExt cx="5232" cy="1279"/>
          </a:xfrm>
        </p:grpSpPr>
        <p:sp>
          <p:nvSpPr>
            <p:cNvPr id="51208" name="Text Box 9"/>
            <p:cNvSpPr txBox="1">
              <a:spLocks noChangeArrowheads="1"/>
            </p:cNvSpPr>
            <p:nvPr/>
          </p:nvSpPr>
          <p:spPr bwMode="auto">
            <a:xfrm>
              <a:off x="192" y="1248"/>
              <a:ext cx="5232" cy="1279"/>
            </a:xfrm>
            <a:prstGeom prst="rect">
              <a:avLst/>
            </a:prstGeom>
            <a:no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a:t>
              </a:r>
            </a:p>
            <a:p>
              <a:pPr algn="just" eaLnBrk="0" hangingPunct="0">
                <a:spcBef>
                  <a:spcPct val="50000"/>
                </a:spcBef>
              </a:pPr>
              <a:r>
                <a:rPr kumimoji="1" lang="en-US" altLang="zh-CN" b="1" dirty="0">
                  <a:solidFill>
                    <a:srgbClr val="FF0000"/>
                  </a:solidFill>
                  <a:latin typeface="Times New Roman" pitchFamily="18" charset="0"/>
                </a:rPr>
                <a:t>MOVX</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@Ri             1110 001i             ((Ri)) →  A</a:t>
              </a:r>
            </a:p>
            <a:p>
              <a:pPr algn="just" eaLnBrk="0" hangingPunct="0">
                <a:spcBef>
                  <a:spcPct val="50000"/>
                </a:spcBef>
              </a:pPr>
              <a:r>
                <a:rPr kumimoji="1" lang="en-US" altLang="zh-CN" b="1" dirty="0">
                  <a:solidFill>
                    <a:srgbClr val="FF0000"/>
                  </a:solidFill>
                  <a:latin typeface="Times New Roman" pitchFamily="18" charset="0"/>
                </a:rPr>
                <a:t>MOVX</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@DPTR        1110 0000            ((DPTR)) → A</a:t>
              </a:r>
            </a:p>
            <a:p>
              <a:pPr algn="just" eaLnBrk="0" hangingPunct="0">
                <a:spcBef>
                  <a:spcPct val="50000"/>
                </a:spcBef>
              </a:pPr>
              <a:r>
                <a:rPr kumimoji="1" lang="en-US" altLang="zh-CN" b="1" dirty="0">
                  <a:solidFill>
                    <a:srgbClr val="FF0000"/>
                  </a:solidFill>
                  <a:latin typeface="Times New Roman" pitchFamily="18" charset="0"/>
                </a:rPr>
                <a:t>MOVX</a:t>
              </a:r>
              <a:r>
                <a:rPr kumimoji="1" lang="en-US" altLang="zh-CN" b="1" dirty="0">
                  <a:latin typeface="Times New Roman" pitchFamily="18" charset="0"/>
                </a:rPr>
                <a:t>   </a:t>
              </a:r>
              <a:r>
                <a:rPr kumimoji="1" lang="en-US" altLang="zh-CN" b="1" dirty="0">
                  <a:solidFill>
                    <a:srgbClr val="00CC00"/>
                  </a:solidFill>
                  <a:latin typeface="Times New Roman" pitchFamily="18" charset="0"/>
                </a:rPr>
                <a:t>@Ri </a:t>
              </a:r>
              <a:r>
                <a:rPr kumimoji="1" lang="en-US" altLang="zh-CN" b="1" dirty="0">
                  <a:latin typeface="Times New Roman" pitchFamily="18" charset="0"/>
                </a:rPr>
                <a:t>,  A              1111 001i              (A) → (Ri)</a:t>
              </a:r>
            </a:p>
            <a:p>
              <a:pPr algn="just" eaLnBrk="0" hangingPunct="0">
                <a:spcBef>
                  <a:spcPct val="50000"/>
                </a:spcBef>
              </a:pPr>
              <a:r>
                <a:rPr kumimoji="1" lang="en-US" altLang="zh-CN" b="1" dirty="0">
                  <a:solidFill>
                    <a:srgbClr val="FF0000"/>
                  </a:solidFill>
                  <a:latin typeface="Times New Roman" pitchFamily="18" charset="0"/>
                </a:rPr>
                <a:t>MOVX</a:t>
              </a:r>
              <a:r>
                <a:rPr kumimoji="1" lang="en-US" altLang="zh-CN" b="1" dirty="0">
                  <a:latin typeface="Times New Roman" pitchFamily="18" charset="0"/>
                </a:rPr>
                <a:t>   </a:t>
              </a:r>
              <a:r>
                <a:rPr kumimoji="1" lang="en-US" altLang="zh-CN" b="1" dirty="0">
                  <a:solidFill>
                    <a:srgbClr val="00CC00"/>
                  </a:solidFill>
                  <a:latin typeface="Times New Roman" pitchFamily="18" charset="0"/>
                </a:rPr>
                <a:t>@DPTR </a:t>
              </a:r>
              <a:r>
                <a:rPr kumimoji="1" lang="en-US" altLang="zh-CN" b="1" dirty="0">
                  <a:latin typeface="Times New Roman" pitchFamily="18" charset="0"/>
                </a:rPr>
                <a:t>, A        1111 0000             (A) → (DPTR</a:t>
              </a:r>
              <a:r>
                <a:rPr kumimoji="1" lang="en-US" altLang="zh-CN" b="1" dirty="0">
                  <a:latin typeface="宋体" charset="-122"/>
                </a:rPr>
                <a:t>)</a:t>
              </a:r>
              <a:endParaRPr kumimoji="1" lang="en-US" altLang="zh-CN" b="1" dirty="0">
                <a:latin typeface="Times New Roman" pitchFamily="18" charset="0"/>
              </a:endParaRPr>
            </a:p>
          </p:txBody>
        </p:sp>
        <p:sp>
          <p:nvSpPr>
            <p:cNvPr id="51209" name="Line 10"/>
            <p:cNvSpPr>
              <a:spLocks noChangeShapeType="1"/>
            </p:cNvSpPr>
            <p:nvPr/>
          </p:nvSpPr>
          <p:spPr bwMode="auto">
            <a:xfrm>
              <a:off x="192" y="1488"/>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1210" name="Line 11"/>
            <p:cNvSpPr>
              <a:spLocks noChangeShapeType="1"/>
            </p:cNvSpPr>
            <p:nvPr/>
          </p:nvSpPr>
          <p:spPr bwMode="auto">
            <a:xfrm>
              <a:off x="2736" y="1248"/>
              <a:ext cx="13" cy="1279"/>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51211" name="Line 12"/>
            <p:cNvSpPr>
              <a:spLocks noChangeShapeType="1"/>
            </p:cNvSpPr>
            <p:nvPr/>
          </p:nvSpPr>
          <p:spPr bwMode="auto">
            <a:xfrm flipH="1">
              <a:off x="1619" y="1248"/>
              <a:ext cx="13" cy="1279"/>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grpSp>
      <p:sp>
        <p:nvSpPr>
          <p:cNvPr id="12" name="日期占位符 3">
            <a:extLst>
              <a:ext uri="{FF2B5EF4-FFF2-40B4-BE49-F238E27FC236}">
                <a16:creationId xmlns:a16="http://schemas.microsoft.com/office/drawing/2014/main" id="{AF8AA119-133E-410A-95F3-06612D083EFB}"/>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3" name="灯片编号占位符 5">
            <a:extLst>
              <a:ext uri="{FF2B5EF4-FFF2-40B4-BE49-F238E27FC236}">
                <a16:creationId xmlns:a16="http://schemas.microsoft.com/office/drawing/2014/main" id="{26A2B48F-0FAE-4F03-88DA-824988510B2C}"/>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48</a:t>
            </a:fld>
            <a:endParaRPr lang="en-US" altLang="zh-CN" dirty="0">
              <a:ea typeface="宋体" charset="-122"/>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78BEFFDA-F7F3-4178-94A1-3591449EA5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448" y="107156"/>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A4018CE2-44F1-4258-9639-E7D6F2D1F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a:extLst>
              <a:ext uri="{FF2B5EF4-FFF2-40B4-BE49-F238E27FC236}">
                <a16:creationId xmlns:a16="http://schemas.microsoft.com/office/drawing/2014/main" id="{F516FA89-E24E-4454-AE98-1031801E0E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8" name="AutoShape 5">
            <a:extLst>
              <a:ext uri="{FF2B5EF4-FFF2-40B4-BE49-F238E27FC236}">
                <a16:creationId xmlns:a16="http://schemas.microsoft.com/office/drawing/2014/main" id="{720D34CB-2F47-487E-8713-E0EB1E635642}"/>
              </a:ext>
            </a:extLst>
          </p:cNvPr>
          <p:cNvSpPr/>
          <p:nvPr/>
        </p:nvSpPr>
        <p:spPr>
          <a:xfrm flipH="1">
            <a:off x="6351389" y="3391866"/>
            <a:ext cx="92866" cy="61170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9" name="AutoShape 5">
            <a:extLst>
              <a:ext uri="{FF2B5EF4-FFF2-40B4-BE49-F238E27FC236}">
                <a16:creationId xmlns:a16="http://schemas.microsoft.com/office/drawing/2014/main" id="{91A5624C-1151-4CBD-A62B-0DE07DB4AB1D}"/>
              </a:ext>
            </a:extLst>
          </p:cNvPr>
          <p:cNvSpPr/>
          <p:nvPr/>
        </p:nvSpPr>
        <p:spPr>
          <a:xfrm flipH="1">
            <a:off x="6351389" y="2563964"/>
            <a:ext cx="92866" cy="61170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0" name="Text Box 4">
            <a:extLst>
              <a:ext uri="{FF2B5EF4-FFF2-40B4-BE49-F238E27FC236}">
                <a16:creationId xmlns:a16="http://schemas.microsoft.com/office/drawing/2014/main" id="{54A81FFA-91BF-4E64-82FD-83187C37015B}"/>
              </a:ext>
            </a:extLst>
          </p:cNvPr>
          <p:cNvSpPr txBox="1">
            <a:spLocks noChangeArrowheads="1"/>
          </p:cNvSpPr>
          <p:nvPr/>
        </p:nvSpPr>
        <p:spPr bwMode="auto">
          <a:xfrm>
            <a:off x="6480936" y="2687351"/>
            <a:ext cx="2268570" cy="338554"/>
          </a:xfrm>
          <a:prstGeom prst="rect">
            <a:avLst/>
          </a:prstGeom>
          <a:gradFill rotWithShape="0">
            <a:gsLst>
              <a:gs pos="0">
                <a:srgbClr val="FFFFFF"/>
              </a:gs>
              <a:gs pos="100000">
                <a:srgbClr val="FFCCFF"/>
              </a:gs>
            </a:gsLst>
            <a:path path="shape">
              <a:fillToRect l="50000" t="50000" r="50000" b="50000"/>
            </a:path>
          </a:gradFill>
          <a:ln w="9525">
            <a:solidFill>
              <a:srgbClr val="996600"/>
            </a:solidFill>
            <a:miter lim="800000"/>
            <a:headEnd/>
            <a:tailEnd/>
          </a:ln>
        </p:spPr>
        <p:txBody>
          <a:bodyPr wrap="none">
            <a:spAutoFit/>
          </a:bodyPr>
          <a:lstStyle/>
          <a:p>
            <a:r>
              <a:rPr kumimoji="1" lang="zh-CN" altLang="en-US" sz="1600" b="1" dirty="0">
                <a:latin typeface="Times New Roman" pitchFamily="18" charset="0"/>
              </a:rPr>
              <a:t>从外部</a:t>
            </a:r>
            <a:r>
              <a:rPr kumimoji="1" lang="en-US" altLang="zh-CN" sz="1600" b="1" dirty="0">
                <a:latin typeface="Times New Roman" pitchFamily="18" charset="0"/>
              </a:rPr>
              <a:t>RAM</a:t>
            </a:r>
            <a:r>
              <a:rPr kumimoji="1" lang="zh-CN" altLang="en-US" sz="1600" b="1" dirty="0">
                <a:latin typeface="Times New Roman" pitchFamily="18" charset="0"/>
              </a:rPr>
              <a:t>读数据到</a:t>
            </a:r>
            <a:r>
              <a:rPr kumimoji="1" lang="en-US" altLang="zh-CN" sz="1600" b="1" dirty="0">
                <a:latin typeface="Times New Roman" pitchFamily="18" charset="0"/>
              </a:rPr>
              <a:t>A</a:t>
            </a:r>
            <a:endParaRPr kumimoji="1" lang="zh-CN" altLang="en-US" sz="1600" b="1" dirty="0">
              <a:latin typeface="Times New Roman" pitchFamily="18" charset="0"/>
            </a:endParaRPr>
          </a:p>
        </p:txBody>
      </p:sp>
      <p:sp>
        <p:nvSpPr>
          <p:cNvPr id="21" name="Text Box 4">
            <a:extLst>
              <a:ext uri="{FF2B5EF4-FFF2-40B4-BE49-F238E27FC236}">
                <a16:creationId xmlns:a16="http://schemas.microsoft.com/office/drawing/2014/main" id="{A8851B2C-FE27-4794-822C-38F8EACBF464}"/>
              </a:ext>
            </a:extLst>
          </p:cNvPr>
          <p:cNvSpPr txBox="1">
            <a:spLocks noChangeArrowheads="1"/>
          </p:cNvSpPr>
          <p:nvPr/>
        </p:nvSpPr>
        <p:spPr bwMode="auto">
          <a:xfrm>
            <a:off x="6480936" y="3493542"/>
            <a:ext cx="2268570" cy="338554"/>
          </a:xfrm>
          <a:prstGeom prst="rect">
            <a:avLst/>
          </a:prstGeom>
          <a:gradFill rotWithShape="0">
            <a:gsLst>
              <a:gs pos="0">
                <a:srgbClr val="FFFFFF"/>
              </a:gs>
              <a:gs pos="100000">
                <a:srgbClr val="FFCCFF"/>
              </a:gs>
            </a:gsLst>
            <a:path path="shape">
              <a:fillToRect l="50000" t="50000" r="50000" b="50000"/>
            </a:path>
          </a:gradFill>
          <a:ln w="9525">
            <a:solidFill>
              <a:srgbClr val="996600"/>
            </a:solidFill>
            <a:miter lim="800000"/>
            <a:headEnd/>
            <a:tailEnd/>
          </a:ln>
        </p:spPr>
        <p:txBody>
          <a:bodyPr wrap="none">
            <a:spAutoFit/>
          </a:bodyPr>
          <a:lstStyle/>
          <a:p>
            <a:r>
              <a:rPr kumimoji="1" lang="zh-CN" altLang="en-US" sz="1600" b="1" dirty="0">
                <a:latin typeface="Times New Roman" pitchFamily="18" charset="0"/>
              </a:rPr>
              <a:t>将</a:t>
            </a:r>
            <a:r>
              <a:rPr kumimoji="1" lang="en-US" altLang="zh-CN" sz="1600" b="1" dirty="0">
                <a:latin typeface="Times New Roman" pitchFamily="18" charset="0"/>
              </a:rPr>
              <a:t>A</a:t>
            </a:r>
            <a:r>
              <a:rPr kumimoji="1" lang="zh-CN" altLang="en-US" sz="1600" b="1" dirty="0">
                <a:latin typeface="Times New Roman" pitchFamily="18" charset="0"/>
              </a:rPr>
              <a:t>的保存到外部</a:t>
            </a:r>
            <a:r>
              <a:rPr kumimoji="1" lang="en-US" altLang="zh-CN" sz="1600" b="1" dirty="0">
                <a:latin typeface="Times New Roman" pitchFamily="18" charset="0"/>
              </a:rPr>
              <a:t>RAM</a:t>
            </a:r>
            <a:endParaRPr kumimoji="1" lang="zh-CN" altLang="en-US" sz="1600" b="1" dirty="0">
              <a:latin typeface="Times New Roman" pitchFamily="18" charset="0"/>
            </a:endParaRPr>
          </a:p>
        </p:txBody>
      </p:sp>
      <p:sp>
        <p:nvSpPr>
          <p:cNvPr id="22" name="矩形 21">
            <a:extLst>
              <a:ext uri="{FF2B5EF4-FFF2-40B4-BE49-F238E27FC236}">
                <a16:creationId xmlns:a16="http://schemas.microsoft.com/office/drawing/2014/main" id="{8BEC9ECD-D491-4B59-8257-BB4116794AFA}"/>
              </a:ext>
            </a:extLst>
          </p:cNvPr>
          <p:cNvSpPr/>
          <p:nvPr/>
        </p:nvSpPr>
        <p:spPr>
          <a:xfrm>
            <a:off x="5679717" y="845898"/>
            <a:ext cx="1988627"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MOVX</a:t>
            </a:r>
            <a:endParaRPr lang="zh-CN" altLang="en-US" dirty="0">
              <a:solidFill>
                <a:srgbClr val="FF0000"/>
              </a:solidFill>
            </a:endParaRPr>
          </a:p>
        </p:txBody>
      </p:sp>
      <p:sp>
        <p:nvSpPr>
          <p:cNvPr id="23" name="矩形 22">
            <a:extLst>
              <a:ext uri="{FF2B5EF4-FFF2-40B4-BE49-F238E27FC236}">
                <a16:creationId xmlns:a16="http://schemas.microsoft.com/office/drawing/2014/main" id="{953302A2-8610-42A3-99E3-3229F8A9C508}"/>
              </a:ext>
            </a:extLst>
          </p:cNvPr>
          <p:cNvSpPr/>
          <p:nvPr/>
        </p:nvSpPr>
        <p:spPr>
          <a:xfrm>
            <a:off x="6517196" y="1145483"/>
            <a:ext cx="2771584"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MOV</a:t>
            </a:r>
            <a:r>
              <a:rPr lang="en-US" altLang="zh-CN" b="1" dirty="0">
                <a:solidFill>
                  <a:srgbClr val="3333FF"/>
                </a:solidFill>
                <a:latin typeface="创艺简黑体" pitchFamily="2" charset="-122"/>
                <a:ea typeface="创艺简黑体" pitchFamily="2" charset="-122"/>
              </a:rPr>
              <a:t>E   </a:t>
            </a:r>
            <a:r>
              <a:rPr lang="en-US" altLang="zh-CN" b="1" dirty="0" err="1">
                <a:solidFill>
                  <a:srgbClr val="3333FF"/>
                </a:solidFill>
                <a:latin typeface="创艺简黑体" pitchFamily="2" charset="-122"/>
                <a:ea typeface="创艺简黑体" pitchFamily="2" charset="-122"/>
              </a:rPr>
              <a:t>e</a:t>
            </a:r>
            <a:r>
              <a:rPr lang="en-US" altLang="zh-CN" b="1" dirty="0" err="1">
                <a:solidFill>
                  <a:srgbClr val="FF0000"/>
                </a:solidFill>
                <a:latin typeface="创艺简黑体" pitchFamily="2" charset="-122"/>
                <a:ea typeface="创艺简黑体" pitchFamily="2" charset="-122"/>
              </a:rPr>
              <a:t>X</a:t>
            </a:r>
            <a:r>
              <a:rPr lang="en-US" altLang="zh-CN" b="1" dirty="0" err="1">
                <a:solidFill>
                  <a:srgbClr val="3333FF"/>
                </a:solidFill>
                <a:latin typeface="创艺简黑体" pitchFamily="2" charset="-122"/>
                <a:ea typeface="创艺简黑体" pitchFamily="2" charset="-122"/>
              </a:rPr>
              <a:t>ternal</a:t>
            </a:r>
            <a:r>
              <a:rPr lang="en-US" altLang="zh-CN" b="1" dirty="0">
                <a:solidFill>
                  <a:srgbClr val="3333FF"/>
                </a:solidFill>
                <a:latin typeface="创艺简黑体" pitchFamily="2" charset="-122"/>
                <a:ea typeface="创艺简黑体" pitchFamily="2" charset="-122"/>
              </a:rPr>
              <a:t> RAM</a:t>
            </a:r>
            <a:endParaRPr lang="zh-CN" altLang="en-US" dirty="0">
              <a:solidFill>
                <a:srgbClr val="3333FF"/>
              </a:solidFill>
            </a:endParaRPr>
          </a:p>
        </p:txBody>
      </p:sp>
      <p:sp>
        <p:nvSpPr>
          <p:cNvPr id="24" name="Text Box 5">
            <a:extLst>
              <a:ext uri="{FF2B5EF4-FFF2-40B4-BE49-F238E27FC236}">
                <a16:creationId xmlns:a16="http://schemas.microsoft.com/office/drawing/2014/main" id="{E768AA17-1A8F-425E-A59D-AEFF00E603B8}"/>
              </a:ext>
            </a:extLst>
          </p:cNvPr>
          <p:cNvSpPr txBox="1">
            <a:spLocks noChangeArrowheads="1"/>
          </p:cNvSpPr>
          <p:nvPr/>
        </p:nvSpPr>
        <p:spPr bwMode="auto">
          <a:xfrm>
            <a:off x="539552" y="4210868"/>
            <a:ext cx="8305800" cy="2104872"/>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dirty="0">
                <a:latin typeface="黑体" pitchFamily="2" charset="-122"/>
                <a:ea typeface="黑体" pitchFamily="2" charset="-122"/>
              </a:rPr>
              <a:t>第</a:t>
            </a:r>
            <a:r>
              <a:rPr kumimoji="1" lang="en-US" altLang="zh-CN" dirty="0">
                <a:latin typeface="黑体" pitchFamily="2" charset="-122"/>
                <a:ea typeface="黑体" pitchFamily="2" charset="-122"/>
              </a:rPr>
              <a:t>1</a:t>
            </a:r>
            <a:r>
              <a:rPr kumimoji="1" lang="zh-CN" altLang="en-US" dirty="0">
                <a:latin typeface="黑体" pitchFamily="2" charset="-122"/>
                <a:ea typeface="黑体" pitchFamily="2" charset="-122"/>
              </a:rPr>
              <a:t>，</a:t>
            </a:r>
            <a:r>
              <a:rPr kumimoji="1" lang="en-US" altLang="zh-CN" dirty="0">
                <a:latin typeface="黑体" pitchFamily="2" charset="-122"/>
                <a:ea typeface="黑体" pitchFamily="2" charset="-122"/>
              </a:rPr>
              <a:t>3</a:t>
            </a:r>
            <a:r>
              <a:rPr kumimoji="1" lang="zh-CN" altLang="en-US" dirty="0">
                <a:latin typeface="黑体" pitchFamily="2" charset="-122"/>
                <a:ea typeface="黑体" pitchFamily="2" charset="-122"/>
              </a:rPr>
              <a:t>两条指令是用</a:t>
            </a:r>
            <a:r>
              <a:rPr kumimoji="1" lang="en-US" altLang="zh-CN" dirty="0">
                <a:latin typeface="黑体" pitchFamily="2" charset="-122"/>
                <a:ea typeface="黑体" pitchFamily="2" charset="-122"/>
              </a:rPr>
              <a:t>R0</a:t>
            </a:r>
            <a:r>
              <a:rPr kumimoji="1" lang="zh-CN" altLang="en-US" dirty="0">
                <a:latin typeface="黑体" pitchFamily="2" charset="-122"/>
                <a:ea typeface="黑体" pitchFamily="2" charset="-122"/>
              </a:rPr>
              <a:t>或</a:t>
            </a:r>
            <a:r>
              <a:rPr kumimoji="1" lang="en-US" altLang="zh-CN" dirty="0">
                <a:latin typeface="黑体" pitchFamily="2" charset="-122"/>
                <a:ea typeface="黑体" pitchFamily="2" charset="-122"/>
              </a:rPr>
              <a:t>R1</a:t>
            </a:r>
            <a:r>
              <a:rPr kumimoji="1" lang="zh-CN" altLang="en-US" dirty="0">
                <a:latin typeface="黑体" pitchFamily="2" charset="-122"/>
                <a:ea typeface="黑体" pitchFamily="2" charset="-122"/>
              </a:rPr>
              <a:t>作低</a:t>
            </a:r>
            <a:r>
              <a:rPr kumimoji="1" lang="en-US" altLang="zh-CN" dirty="0">
                <a:latin typeface="黑体" pitchFamily="2" charset="-122"/>
                <a:ea typeface="黑体" pitchFamily="2" charset="-122"/>
              </a:rPr>
              <a:t>8</a:t>
            </a:r>
            <a:r>
              <a:rPr kumimoji="1" lang="zh-CN" altLang="en-US" dirty="0">
                <a:latin typeface="黑体" pitchFamily="2" charset="-122"/>
                <a:ea typeface="黑体" pitchFamily="2" charset="-122"/>
              </a:rPr>
              <a:t>位地址指针，由</a:t>
            </a:r>
            <a:r>
              <a:rPr kumimoji="1" lang="en-US" altLang="zh-CN" dirty="0">
                <a:latin typeface="黑体" pitchFamily="2" charset="-122"/>
                <a:ea typeface="黑体" pitchFamily="2" charset="-122"/>
              </a:rPr>
              <a:t>P0</a:t>
            </a:r>
            <a:r>
              <a:rPr kumimoji="1" lang="zh-CN" altLang="en-US" dirty="0">
                <a:latin typeface="黑体" pitchFamily="2" charset="-122"/>
                <a:ea typeface="黑体" pitchFamily="2" charset="-122"/>
              </a:rPr>
              <a:t>口送出，寻址范围是</a:t>
            </a:r>
            <a:r>
              <a:rPr kumimoji="1" lang="en-US" altLang="zh-CN" dirty="0">
                <a:latin typeface="黑体" pitchFamily="2" charset="-122"/>
                <a:ea typeface="黑体" pitchFamily="2" charset="-122"/>
              </a:rPr>
              <a:t>256</a:t>
            </a:r>
            <a:r>
              <a:rPr kumimoji="1" lang="zh-CN" altLang="en-US" dirty="0">
                <a:latin typeface="黑体" pitchFamily="2" charset="-122"/>
                <a:ea typeface="黑体" pitchFamily="2" charset="-122"/>
              </a:rPr>
              <a:t>字节，高</a:t>
            </a:r>
            <a:r>
              <a:rPr kumimoji="1" lang="en-US" altLang="zh-CN" dirty="0">
                <a:latin typeface="黑体" pitchFamily="2" charset="-122"/>
                <a:ea typeface="黑体" pitchFamily="2" charset="-122"/>
              </a:rPr>
              <a:t>8</a:t>
            </a:r>
            <a:r>
              <a:rPr kumimoji="1" lang="zh-CN" altLang="en-US" dirty="0">
                <a:latin typeface="黑体" pitchFamily="2" charset="-122"/>
                <a:ea typeface="黑体" pitchFamily="2" charset="-122"/>
              </a:rPr>
              <a:t>位地址无效，即</a:t>
            </a:r>
            <a:r>
              <a:rPr kumimoji="1" lang="en-US" altLang="zh-CN" dirty="0">
                <a:latin typeface="黑体" pitchFamily="2" charset="-122"/>
                <a:ea typeface="黑体" pitchFamily="2" charset="-122"/>
              </a:rPr>
              <a:t>P2</a:t>
            </a:r>
            <a:r>
              <a:rPr kumimoji="1" lang="zh-CN" altLang="en-US" dirty="0">
                <a:latin typeface="黑体" pitchFamily="2" charset="-122"/>
                <a:ea typeface="黑体" pitchFamily="2" charset="-122"/>
              </a:rPr>
              <a:t>口不参与对外部</a:t>
            </a:r>
            <a:r>
              <a:rPr kumimoji="1" lang="en-US" altLang="zh-CN" dirty="0">
                <a:latin typeface="黑体" pitchFamily="2" charset="-122"/>
                <a:ea typeface="黑体" pitchFamily="2" charset="-122"/>
              </a:rPr>
              <a:t>RAM</a:t>
            </a:r>
            <a:r>
              <a:rPr kumimoji="1" lang="zh-CN" altLang="en-US" dirty="0">
                <a:latin typeface="黑体" pitchFamily="2" charset="-122"/>
                <a:ea typeface="黑体" pitchFamily="2" charset="-122"/>
              </a:rPr>
              <a:t>的读、写。</a:t>
            </a:r>
            <a:r>
              <a:rPr kumimoji="1" lang="en-US" altLang="zh-CN" b="1" dirty="0">
                <a:solidFill>
                  <a:srgbClr val="FF0000"/>
                </a:solidFill>
                <a:latin typeface="Times New Roman" pitchFamily="18" charset="0"/>
              </a:rPr>
              <a:t>            </a:t>
            </a:r>
          </a:p>
          <a:p>
            <a:pPr eaLnBrk="0" hangingPunct="0">
              <a:lnSpc>
                <a:spcPct val="150000"/>
              </a:lnSpc>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zh-CN" altLang="en-US" b="1" dirty="0">
                <a:solidFill>
                  <a:srgbClr val="010000"/>
                </a:solidFill>
                <a:latin typeface="宋体" pitchFamily="2" charset="-122"/>
                <a:ea typeface="宋体" pitchFamily="2" charset="-122"/>
              </a:rPr>
              <a:t>第</a:t>
            </a:r>
            <a:r>
              <a:rPr kumimoji="1" lang="en-US" altLang="zh-CN" b="1" dirty="0">
                <a:solidFill>
                  <a:srgbClr val="010000"/>
                </a:solidFill>
                <a:latin typeface="宋体" pitchFamily="2" charset="-122"/>
                <a:ea typeface="宋体" pitchFamily="2" charset="-122"/>
              </a:rPr>
              <a:t>2</a:t>
            </a:r>
            <a:r>
              <a:rPr kumimoji="1" lang="zh-CN" altLang="en-US" b="1" dirty="0">
                <a:solidFill>
                  <a:srgbClr val="010000"/>
                </a:solidFill>
                <a:latin typeface="宋体" pitchFamily="2" charset="-122"/>
                <a:ea typeface="宋体" pitchFamily="2" charset="-122"/>
              </a:rPr>
              <a:t>，</a:t>
            </a:r>
            <a:r>
              <a:rPr kumimoji="1" lang="en-US" altLang="zh-CN" b="1" dirty="0">
                <a:solidFill>
                  <a:srgbClr val="010000"/>
                </a:solidFill>
                <a:latin typeface="宋体" pitchFamily="2" charset="-122"/>
                <a:ea typeface="宋体" pitchFamily="2" charset="-122"/>
              </a:rPr>
              <a:t>4</a:t>
            </a:r>
            <a:r>
              <a:rPr kumimoji="1" lang="zh-CN" altLang="en-US" b="1" dirty="0">
                <a:solidFill>
                  <a:srgbClr val="010000"/>
                </a:solidFill>
                <a:latin typeface="宋体" pitchFamily="2" charset="-122"/>
                <a:ea typeface="宋体" pitchFamily="2" charset="-122"/>
              </a:rPr>
              <a:t>两条指令以</a:t>
            </a:r>
            <a:r>
              <a:rPr kumimoji="1" lang="en-US" altLang="zh-CN" b="1" dirty="0">
                <a:solidFill>
                  <a:srgbClr val="010000"/>
                </a:solidFill>
                <a:latin typeface="宋体" pitchFamily="2" charset="-122"/>
                <a:ea typeface="宋体" pitchFamily="2" charset="-122"/>
              </a:rPr>
              <a:t>DPTR</a:t>
            </a:r>
            <a:r>
              <a:rPr kumimoji="1" lang="zh-CN" altLang="en-US" b="1" dirty="0">
                <a:solidFill>
                  <a:srgbClr val="010000"/>
                </a:solidFill>
                <a:latin typeface="宋体" pitchFamily="2" charset="-122"/>
                <a:ea typeface="宋体" pitchFamily="2" charset="-122"/>
              </a:rPr>
              <a:t>为片外数据存储器</a:t>
            </a:r>
            <a:r>
              <a:rPr kumimoji="1" lang="en-US" altLang="zh-CN" b="1" dirty="0">
                <a:solidFill>
                  <a:srgbClr val="010000"/>
                </a:solidFill>
                <a:latin typeface="宋体" pitchFamily="2" charset="-122"/>
                <a:ea typeface="宋体" pitchFamily="2" charset="-122"/>
              </a:rPr>
              <a:t>16</a:t>
            </a:r>
            <a:r>
              <a:rPr kumimoji="1" lang="zh-CN" altLang="en-US" b="1" dirty="0">
                <a:solidFill>
                  <a:srgbClr val="010000"/>
                </a:solidFill>
                <a:latin typeface="宋体" pitchFamily="2" charset="-122"/>
                <a:ea typeface="宋体" pitchFamily="2" charset="-122"/>
              </a:rPr>
              <a:t>位地址指针，寻址范围达</a:t>
            </a:r>
            <a:r>
              <a:rPr kumimoji="1" lang="en-US" altLang="zh-CN" b="1" dirty="0">
                <a:solidFill>
                  <a:srgbClr val="010000"/>
                </a:solidFill>
                <a:latin typeface="宋体" pitchFamily="2" charset="-122"/>
                <a:ea typeface="宋体" pitchFamily="2" charset="-122"/>
              </a:rPr>
              <a:t>64KB</a:t>
            </a:r>
            <a:r>
              <a:rPr kumimoji="1" lang="zh-CN" altLang="en-US" b="1" dirty="0">
                <a:solidFill>
                  <a:srgbClr val="010000"/>
                </a:solidFill>
                <a:latin typeface="宋体" pitchFamily="2" charset="-122"/>
                <a:ea typeface="宋体" pitchFamily="2" charset="-122"/>
              </a:rPr>
              <a:t>，</a:t>
            </a:r>
            <a:r>
              <a:rPr kumimoji="1" lang="en-US" altLang="zh-CN" b="1" dirty="0">
                <a:solidFill>
                  <a:srgbClr val="010000"/>
                </a:solidFill>
                <a:latin typeface="宋体" pitchFamily="2" charset="-122"/>
                <a:ea typeface="宋体" pitchFamily="2" charset="-122"/>
              </a:rPr>
              <a:t>DPL</a:t>
            </a:r>
            <a:r>
              <a:rPr kumimoji="1" lang="en-US" altLang="zh-CN" b="1" dirty="0">
                <a:latin typeface="Times New Roman" pitchFamily="18" charset="0"/>
              </a:rPr>
              <a:t> → P0, DPH → P2,</a:t>
            </a:r>
            <a:r>
              <a:rPr kumimoji="1" lang="en-US" altLang="zh-CN" b="1" dirty="0">
                <a:solidFill>
                  <a:srgbClr val="010000"/>
                </a:solidFill>
                <a:latin typeface="宋体" pitchFamily="2" charset="-122"/>
                <a:ea typeface="宋体" pitchFamily="2" charset="-122"/>
              </a:rPr>
              <a:t> P0</a:t>
            </a:r>
            <a:r>
              <a:rPr kumimoji="1" lang="zh-CN" altLang="en-US" b="1" dirty="0">
                <a:solidFill>
                  <a:srgbClr val="010000"/>
                </a:solidFill>
                <a:latin typeface="宋体" pitchFamily="2" charset="-122"/>
                <a:ea typeface="宋体" pitchFamily="2" charset="-122"/>
              </a:rPr>
              <a:t>口、</a:t>
            </a:r>
            <a:r>
              <a:rPr kumimoji="1" lang="en-US" altLang="zh-CN" b="1" dirty="0">
                <a:solidFill>
                  <a:srgbClr val="010000"/>
                </a:solidFill>
                <a:latin typeface="宋体" pitchFamily="2" charset="-122"/>
                <a:ea typeface="宋体" pitchFamily="2" charset="-122"/>
              </a:rPr>
              <a:t>P2</a:t>
            </a:r>
            <a:r>
              <a:rPr kumimoji="1" lang="zh-CN" altLang="en-US" b="1" dirty="0">
                <a:solidFill>
                  <a:srgbClr val="010000"/>
                </a:solidFill>
                <a:latin typeface="宋体" pitchFamily="2" charset="-122"/>
                <a:ea typeface="宋体" pitchFamily="2" charset="-122"/>
              </a:rPr>
              <a:t>口同时参与对外部</a:t>
            </a:r>
            <a:r>
              <a:rPr kumimoji="1" lang="en-US" altLang="zh-CN" b="1" dirty="0">
                <a:solidFill>
                  <a:srgbClr val="010000"/>
                </a:solidFill>
                <a:latin typeface="宋体" pitchFamily="2" charset="-122"/>
                <a:ea typeface="宋体" pitchFamily="2" charset="-122"/>
              </a:rPr>
              <a:t>RAM</a:t>
            </a:r>
            <a:r>
              <a:rPr kumimoji="1" lang="zh-CN" altLang="en-US" b="1" dirty="0">
                <a:solidFill>
                  <a:srgbClr val="010000"/>
                </a:solidFill>
                <a:latin typeface="宋体" pitchFamily="2" charset="-122"/>
                <a:ea typeface="宋体" pitchFamily="2" charset="-122"/>
              </a:rPr>
              <a:t>的读、写。</a:t>
            </a:r>
            <a:endParaRPr kumimoji="1" lang="en-US" altLang="zh-CN" b="1" dirty="0">
              <a:solidFill>
                <a:srgbClr val="010000"/>
              </a:solidFill>
              <a:latin typeface="宋体" pitchFamily="2" charset="-122"/>
              <a:ea typeface="宋体" pitchFamily="2" charset="-122"/>
            </a:endParaRPr>
          </a:p>
          <a:p>
            <a:pPr eaLnBrk="0" hangingPunct="0">
              <a:lnSpc>
                <a:spcPct val="150000"/>
              </a:lnSpc>
            </a:pPr>
            <a:r>
              <a:rPr kumimoji="1" lang="en-US" altLang="zh-CN" b="1" dirty="0">
                <a:solidFill>
                  <a:srgbClr val="010000"/>
                </a:solidFill>
                <a:latin typeface="宋体" pitchFamily="2" charset="-122"/>
                <a:ea typeface="宋体" pitchFamily="2" charset="-122"/>
              </a:rPr>
              <a:t>     </a:t>
            </a:r>
            <a:r>
              <a:rPr kumimoji="1" lang="en-US" altLang="zh-CN" b="1" dirty="0">
                <a:solidFill>
                  <a:srgbClr val="FF0000"/>
                </a:solidFill>
                <a:latin typeface="宋体" pitchFamily="2" charset="-122"/>
                <a:ea typeface="宋体" pitchFamily="2" charset="-122"/>
              </a:rPr>
              <a:t>3</a:t>
            </a:r>
            <a:r>
              <a:rPr kumimoji="1" lang="zh-CN" altLang="en-US" b="1" dirty="0">
                <a:solidFill>
                  <a:srgbClr val="FF0000"/>
                </a:solidFill>
                <a:latin typeface="宋体" pitchFamily="2" charset="-122"/>
                <a:ea typeface="宋体" pitchFamily="2" charset="-122"/>
              </a:rPr>
              <a:t>、</a:t>
            </a:r>
            <a:r>
              <a:rPr kumimoji="1" lang="zh-CN" altLang="en-US" b="1" dirty="0">
                <a:solidFill>
                  <a:srgbClr val="010000"/>
                </a:solidFill>
                <a:latin typeface="宋体" pitchFamily="2" charset="-122"/>
                <a:ea typeface="宋体" pitchFamily="2" charset="-122"/>
              </a:rPr>
              <a:t>第</a:t>
            </a:r>
            <a:r>
              <a:rPr kumimoji="1" lang="en-US" altLang="zh-CN" b="1" dirty="0">
                <a:solidFill>
                  <a:srgbClr val="010000"/>
                </a:solidFill>
                <a:latin typeface="宋体" pitchFamily="2" charset="-122"/>
                <a:ea typeface="宋体" pitchFamily="2" charset="-122"/>
              </a:rPr>
              <a:t>1</a:t>
            </a:r>
            <a:r>
              <a:rPr kumimoji="1" lang="zh-CN" altLang="en-US" b="1" dirty="0">
                <a:solidFill>
                  <a:srgbClr val="010000"/>
                </a:solidFill>
                <a:latin typeface="宋体" pitchFamily="2" charset="-122"/>
                <a:ea typeface="宋体" pitchFamily="2" charset="-122"/>
              </a:rPr>
              <a:t>、</a:t>
            </a:r>
            <a:r>
              <a:rPr kumimoji="1" lang="en-US" altLang="zh-CN" b="1" dirty="0">
                <a:solidFill>
                  <a:srgbClr val="010000"/>
                </a:solidFill>
                <a:latin typeface="宋体" pitchFamily="2" charset="-122"/>
                <a:ea typeface="宋体" pitchFamily="2" charset="-122"/>
              </a:rPr>
              <a:t>2</a:t>
            </a:r>
            <a:r>
              <a:rPr kumimoji="1" lang="zh-CN" altLang="en-US" b="1" dirty="0">
                <a:solidFill>
                  <a:srgbClr val="010000"/>
                </a:solidFill>
                <a:latin typeface="宋体" pitchFamily="2" charset="-122"/>
                <a:ea typeface="宋体" pitchFamily="2" charset="-122"/>
              </a:rPr>
              <a:t>条指令从</a:t>
            </a:r>
            <a:r>
              <a:rPr kumimoji="1" lang="en-US" altLang="zh-CN" b="1" dirty="0">
                <a:solidFill>
                  <a:srgbClr val="010000"/>
                </a:solidFill>
                <a:latin typeface="宋体" pitchFamily="2" charset="-122"/>
                <a:ea typeface="宋体" pitchFamily="2" charset="-122"/>
              </a:rPr>
              <a:t>RAM</a:t>
            </a:r>
            <a:r>
              <a:rPr kumimoji="1" lang="zh-CN" altLang="en-US" b="1" dirty="0">
                <a:solidFill>
                  <a:srgbClr val="010000"/>
                </a:solidFill>
                <a:latin typeface="宋体" pitchFamily="2" charset="-122"/>
                <a:ea typeface="宋体" pitchFamily="2" charset="-122"/>
              </a:rPr>
              <a:t>中读取数据，第</a:t>
            </a:r>
            <a:r>
              <a:rPr kumimoji="1" lang="en-US" altLang="zh-CN" b="1" dirty="0">
                <a:solidFill>
                  <a:srgbClr val="010000"/>
                </a:solidFill>
                <a:latin typeface="宋体" pitchFamily="2" charset="-122"/>
                <a:ea typeface="宋体" pitchFamily="2" charset="-122"/>
              </a:rPr>
              <a:t>3</a:t>
            </a:r>
            <a:r>
              <a:rPr kumimoji="1" lang="zh-CN" altLang="en-US" b="1" dirty="0">
                <a:solidFill>
                  <a:srgbClr val="010000"/>
                </a:solidFill>
                <a:latin typeface="宋体" pitchFamily="2" charset="-122"/>
                <a:ea typeface="宋体" pitchFamily="2" charset="-122"/>
              </a:rPr>
              <a:t>、</a:t>
            </a:r>
            <a:r>
              <a:rPr kumimoji="1" lang="en-US" altLang="zh-CN" b="1" dirty="0">
                <a:solidFill>
                  <a:srgbClr val="010000"/>
                </a:solidFill>
                <a:latin typeface="宋体" pitchFamily="2" charset="-122"/>
                <a:ea typeface="宋体" pitchFamily="2" charset="-122"/>
              </a:rPr>
              <a:t>4</a:t>
            </a:r>
            <a:r>
              <a:rPr kumimoji="1" lang="zh-CN" altLang="en-US" b="1" dirty="0">
                <a:solidFill>
                  <a:srgbClr val="010000"/>
                </a:solidFill>
                <a:latin typeface="宋体" pitchFamily="2" charset="-122"/>
                <a:ea typeface="宋体" pitchFamily="2" charset="-122"/>
              </a:rPr>
              <a:t>条指令往</a:t>
            </a:r>
            <a:r>
              <a:rPr kumimoji="1" lang="en-US" altLang="zh-CN" b="1" dirty="0">
                <a:solidFill>
                  <a:srgbClr val="010000"/>
                </a:solidFill>
                <a:latin typeface="宋体" pitchFamily="2" charset="-122"/>
                <a:ea typeface="宋体" pitchFamily="2" charset="-122"/>
              </a:rPr>
              <a:t>RAM</a:t>
            </a:r>
            <a:r>
              <a:rPr kumimoji="1" lang="zh-CN" altLang="en-US" b="1" dirty="0">
                <a:solidFill>
                  <a:srgbClr val="010000"/>
                </a:solidFill>
                <a:latin typeface="宋体" pitchFamily="2" charset="-122"/>
                <a:ea typeface="宋体" pitchFamily="2" charset="-122"/>
              </a:rPr>
              <a:t>中保存（写）数据</a:t>
            </a:r>
            <a:endParaRPr kumimoji="1" lang="en-US" altLang="zh-CN" b="1" dirty="0">
              <a:latin typeface="宋体" charset="-122"/>
            </a:endParaRPr>
          </a:p>
        </p:txBody>
      </p:sp>
    </p:spTree>
  </p:cSld>
  <p:clrMapOvr>
    <a:masterClrMapping/>
  </p:clrMapOvr>
  <p:transition>
    <p:cut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3992724" y="1277371"/>
            <a:ext cx="1368152" cy="374650"/>
          </a:xfrm>
          <a:prstGeom prst="rect">
            <a:avLst/>
          </a:prstGeom>
          <a:solidFill>
            <a:srgbClr val="CCFF33"/>
          </a:solidFill>
          <a:ln w="9525">
            <a:solidFill>
              <a:schemeClr val="tx1"/>
            </a:solidFill>
            <a:miter lim="800000"/>
            <a:headEnd/>
            <a:tailEnd/>
          </a:ln>
        </p:spPr>
        <p:txBody>
          <a:bodyPr wrap="square" lIns="0" tIns="0" rIns="0" bIns="0">
            <a:spAutoFit/>
          </a:bodyPr>
          <a:lstStyle/>
          <a:p>
            <a:pPr algn="ctr"/>
            <a:r>
              <a:rPr kumimoji="1" lang="en-US" altLang="zh-CN" sz="2400">
                <a:solidFill>
                  <a:schemeClr val="tx2"/>
                </a:solidFill>
                <a:latin typeface="宋体" charset="-122"/>
              </a:rPr>
              <a:t>A</a:t>
            </a:r>
            <a:r>
              <a:rPr kumimoji="1" lang="zh-CN" altLang="en-US" sz="2400">
                <a:solidFill>
                  <a:schemeClr val="tx2"/>
                </a:solidFill>
                <a:latin typeface="宋体" charset="-122"/>
              </a:rPr>
              <a:t>寄存器</a:t>
            </a:r>
            <a:endParaRPr kumimoji="1" lang="zh-CN" altLang="en-US" sz="2400">
              <a:solidFill>
                <a:schemeClr val="tx2"/>
              </a:solidFill>
              <a:latin typeface="Times New Roman" pitchFamily="18" charset="0"/>
            </a:endParaRPr>
          </a:p>
        </p:txBody>
      </p:sp>
      <p:sp>
        <p:nvSpPr>
          <p:cNvPr id="52229" name="Rectangle 5"/>
          <p:cNvSpPr>
            <a:spLocks noChangeArrowheads="1"/>
          </p:cNvSpPr>
          <p:nvPr/>
        </p:nvSpPr>
        <p:spPr bwMode="auto">
          <a:xfrm>
            <a:off x="1701825" y="1881187"/>
            <a:ext cx="2974975" cy="1104900"/>
          </a:xfrm>
          <a:prstGeom prst="rect">
            <a:avLst/>
          </a:prstGeom>
          <a:solidFill>
            <a:srgbClr val="FFCCCC"/>
          </a:solidFill>
          <a:ln w="9525">
            <a:solidFill>
              <a:schemeClr val="tx1"/>
            </a:solidFill>
            <a:miter lim="800000"/>
            <a:headEnd/>
            <a:tailEnd/>
          </a:ln>
        </p:spPr>
        <p:txBody>
          <a:bodyPr lIns="0" tIns="0" rIns="0" bIns="0">
            <a:spAutoFit/>
          </a:bodyPr>
          <a:lstStyle/>
          <a:p>
            <a:pPr algn="ctr"/>
            <a:r>
              <a:rPr kumimoji="1" lang="zh-CN" altLang="en-US" sz="2400" dirty="0">
                <a:solidFill>
                  <a:schemeClr val="tx2"/>
                </a:solidFill>
                <a:latin typeface="宋体" charset="-122"/>
              </a:rPr>
              <a:t>寄存器间接寻址</a:t>
            </a:r>
          </a:p>
          <a:p>
            <a:pPr algn="ctr"/>
            <a:r>
              <a:rPr kumimoji="1" lang="en-US" altLang="zh-CN" sz="2400" dirty="0">
                <a:solidFill>
                  <a:schemeClr val="tx2"/>
                </a:solidFill>
                <a:latin typeface="宋体" charset="-122"/>
              </a:rPr>
              <a:t>@R1.@R0</a:t>
            </a:r>
          </a:p>
          <a:p>
            <a:pPr algn="ctr"/>
            <a:r>
              <a:rPr kumimoji="1" lang="zh-CN" altLang="en-US" sz="2400" dirty="0">
                <a:solidFill>
                  <a:schemeClr val="tx2"/>
                </a:solidFill>
                <a:latin typeface="宋体" charset="-122"/>
              </a:rPr>
              <a:t>片内 </a:t>
            </a:r>
            <a:r>
              <a:rPr kumimoji="1" lang="en-US" altLang="zh-CN" sz="2400" dirty="0">
                <a:solidFill>
                  <a:schemeClr val="tx2"/>
                </a:solidFill>
                <a:latin typeface="宋体" charset="-122"/>
              </a:rPr>
              <a:t>RAM  0-255</a:t>
            </a:r>
          </a:p>
        </p:txBody>
      </p:sp>
      <p:sp>
        <p:nvSpPr>
          <p:cNvPr id="52230" name="Rectangle 6"/>
          <p:cNvSpPr>
            <a:spLocks noChangeArrowheads="1"/>
          </p:cNvSpPr>
          <p:nvPr/>
        </p:nvSpPr>
        <p:spPr bwMode="auto">
          <a:xfrm>
            <a:off x="5057800" y="1900237"/>
            <a:ext cx="2903537" cy="1104900"/>
          </a:xfrm>
          <a:prstGeom prst="rect">
            <a:avLst/>
          </a:prstGeom>
          <a:solidFill>
            <a:srgbClr val="FFCCCC"/>
          </a:solidFill>
          <a:ln w="9525">
            <a:solidFill>
              <a:schemeClr val="tx1"/>
            </a:solidFill>
            <a:miter lim="800000"/>
            <a:headEnd/>
            <a:tailEnd/>
          </a:ln>
        </p:spPr>
        <p:txBody>
          <a:bodyPr lIns="0" tIns="0" rIns="0" bIns="0">
            <a:spAutoFit/>
          </a:bodyPr>
          <a:lstStyle/>
          <a:p>
            <a:pPr algn="ctr"/>
            <a:r>
              <a:rPr kumimoji="1" lang="zh-CN" altLang="en-US" sz="2400">
                <a:solidFill>
                  <a:schemeClr val="tx2"/>
                </a:solidFill>
                <a:latin typeface="宋体" charset="-122"/>
              </a:rPr>
              <a:t>寄存器间接寻址</a:t>
            </a:r>
          </a:p>
          <a:p>
            <a:pPr algn="ctr"/>
            <a:r>
              <a:rPr kumimoji="1" lang="en-US" altLang="zh-CN" sz="2400">
                <a:solidFill>
                  <a:schemeClr val="tx2"/>
                </a:solidFill>
                <a:latin typeface="宋体" charset="-122"/>
              </a:rPr>
              <a:t>@DPTR</a:t>
            </a:r>
          </a:p>
          <a:p>
            <a:pPr algn="ctr"/>
            <a:r>
              <a:rPr kumimoji="1" lang="zh-CN" altLang="en-US" sz="2400">
                <a:solidFill>
                  <a:schemeClr val="tx2"/>
                </a:solidFill>
                <a:latin typeface="宋体" charset="-122"/>
              </a:rPr>
              <a:t>片外 </a:t>
            </a:r>
            <a:r>
              <a:rPr kumimoji="1" lang="en-US" altLang="zh-CN" sz="2400">
                <a:solidFill>
                  <a:schemeClr val="tx2"/>
                </a:solidFill>
                <a:latin typeface="宋体" charset="-122"/>
              </a:rPr>
              <a:t>RAM 0-64K</a:t>
            </a:r>
          </a:p>
        </p:txBody>
      </p:sp>
      <p:sp>
        <p:nvSpPr>
          <p:cNvPr id="52232" name="Rectangle 8"/>
          <p:cNvSpPr>
            <a:spLocks noChangeArrowheads="1"/>
          </p:cNvSpPr>
          <p:nvPr/>
        </p:nvSpPr>
        <p:spPr bwMode="auto">
          <a:xfrm>
            <a:off x="885825" y="4151313"/>
            <a:ext cx="0" cy="427037"/>
          </a:xfrm>
          <a:prstGeom prst="rect">
            <a:avLst/>
          </a:prstGeom>
          <a:noFill/>
          <a:ln w="9525">
            <a:noFill/>
            <a:miter lim="800000"/>
            <a:headEnd/>
            <a:tailEnd/>
          </a:ln>
        </p:spPr>
        <p:txBody>
          <a:bodyPr wrap="none" lIns="0" tIns="0" rIns="0" bIns="0">
            <a:spAutoFit/>
          </a:bodyPr>
          <a:lstStyle/>
          <a:p>
            <a:endParaRPr kumimoji="1" lang="zh-CN" altLang="zh-CN" sz="2800">
              <a:latin typeface="Times New Roman" pitchFamily="18" charset="0"/>
            </a:endParaRPr>
          </a:p>
        </p:txBody>
      </p:sp>
      <p:grpSp>
        <p:nvGrpSpPr>
          <p:cNvPr id="52233" name="Group 24"/>
          <p:cNvGrpSpPr>
            <a:grpSpLocks/>
          </p:cNvGrpSpPr>
          <p:nvPr/>
        </p:nvGrpSpPr>
        <p:grpSpPr bwMode="auto">
          <a:xfrm>
            <a:off x="1995985" y="3144681"/>
            <a:ext cx="6435725" cy="492125"/>
            <a:chOff x="1200" y="2976"/>
            <a:chExt cx="4054" cy="310"/>
          </a:xfrm>
        </p:grpSpPr>
        <p:sp>
          <p:nvSpPr>
            <p:cNvPr id="52238" name="Rectangle 10"/>
            <p:cNvSpPr>
              <a:spLocks noChangeArrowheads="1"/>
            </p:cNvSpPr>
            <p:nvPr/>
          </p:nvSpPr>
          <p:spPr bwMode="auto">
            <a:xfrm>
              <a:off x="1200" y="2976"/>
              <a:ext cx="260" cy="310"/>
            </a:xfrm>
            <a:prstGeom prst="rect">
              <a:avLst/>
            </a:prstGeom>
            <a:noFill/>
            <a:ln w="9525">
              <a:noFill/>
              <a:miter lim="800000"/>
              <a:headEnd/>
              <a:tailEnd/>
            </a:ln>
          </p:spPr>
          <p:txBody>
            <a:bodyPr wrap="none" lIns="0" tIns="0" rIns="0" bIns="0">
              <a:spAutoFit/>
            </a:bodyPr>
            <a:lstStyle/>
            <a:p>
              <a:r>
                <a:rPr kumimoji="1" lang="zh-CN" altLang="en-US" sz="3200" b="1" dirty="0">
                  <a:solidFill>
                    <a:srgbClr val="FF0066"/>
                  </a:solidFill>
                  <a:latin typeface="黑体" pitchFamily="2" charset="-122"/>
                  <a:ea typeface="黑体" pitchFamily="2" charset="-122"/>
                </a:rPr>
                <a:t>图</a:t>
              </a:r>
            </a:p>
          </p:txBody>
        </p:sp>
        <p:sp>
          <p:nvSpPr>
            <p:cNvPr id="52239" name="Rectangle 11"/>
            <p:cNvSpPr>
              <a:spLocks noChangeArrowheads="1"/>
            </p:cNvSpPr>
            <p:nvPr/>
          </p:nvSpPr>
          <p:spPr bwMode="auto">
            <a:xfrm>
              <a:off x="1584" y="2976"/>
              <a:ext cx="562" cy="310"/>
            </a:xfrm>
            <a:prstGeom prst="rect">
              <a:avLst/>
            </a:prstGeom>
            <a:noFill/>
            <a:ln w="9525">
              <a:noFill/>
              <a:miter lim="800000"/>
              <a:headEnd/>
              <a:tailEnd/>
            </a:ln>
          </p:spPr>
          <p:txBody>
            <a:bodyPr wrap="none" lIns="0" tIns="0" rIns="0" bIns="0">
              <a:spAutoFit/>
            </a:bodyPr>
            <a:lstStyle/>
            <a:p>
              <a:r>
                <a:rPr kumimoji="1" lang="en-US" altLang="zh-CN" sz="3200" b="1" dirty="0">
                  <a:solidFill>
                    <a:srgbClr val="FF0066"/>
                  </a:solidFill>
                  <a:latin typeface="黑体" pitchFamily="2" charset="-122"/>
                  <a:ea typeface="黑体" pitchFamily="2" charset="-122"/>
                </a:rPr>
                <a:t>3.8</a:t>
              </a:r>
              <a:r>
                <a:rPr kumimoji="1" lang="en-US" altLang="zh-CN" sz="2100" b="1" dirty="0">
                  <a:solidFill>
                    <a:srgbClr val="FF0066"/>
                  </a:solidFill>
                  <a:latin typeface="宋体" charset="-122"/>
                </a:rPr>
                <a:t>  </a:t>
              </a:r>
              <a:endParaRPr kumimoji="1" lang="en-US" altLang="zh-CN" sz="2800" b="1" dirty="0">
                <a:solidFill>
                  <a:srgbClr val="FF0066"/>
                </a:solidFill>
                <a:latin typeface="Times New Roman" pitchFamily="18" charset="0"/>
              </a:endParaRPr>
            </a:p>
          </p:txBody>
        </p:sp>
        <p:sp>
          <p:nvSpPr>
            <p:cNvPr id="52240" name="Rectangle 12"/>
            <p:cNvSpPr>
              <a:spLocks noChangeArrowheads="1"/>
            </p:cNvSpPr>
            <p:nvPr/>
          </p:nvSpPr>
          <p:spPr bwMode="auto">
            <a:xfrm>
              <a:off x="2202" y="2976"/>
              <a:ext cx="2855" cy="310"/>
            </a:xfrm>
            <a:prstGeom prst="rect">
              <a:avLst/>
            </a:prstGeom>
            <a:noFill/>
            <a:ln w="9525">
              <a:noFill/>
              <a:miter lim="800000"/>
              <a:headEnd/>
              <a:tailEnd/>
            </a:ln>
          </p:spPr>
          <p:txBody>
            <a:bodyPr wrap="none" lIns="0" tIns="0" rIns="0" bIns="0">
              <a:spAutoFit/>
            </a:bodyPr>
            <a:lstStyle/>
            <a:p>
              <a:r>
                <a:rPr kumimoji="1" lang="zh-CN" altLang="en-US" sz="3200" b="1" dirty="0">
                  <a:solidFill>
                    <a:srgbClr val="FF0066"/>
                  </a:solidFill>
                  <a:latin typeface="黑体" pitchFamily="2" charset="-122"/>
                  <a:ea typeface="黑体" pitchFamily="2" charset="-122"/>
                </a:rPr>
                <a:t>外部数据存储器传送操作</a:t>
              </a:r>
            </a:p>
          </p:txBody>
        </p:sp>
        <p:sp>
          <p:nvSpPr>
            <p:cNvPr id="52241" name="Rectangle 16"/>
            <p:cNvSpPr>
              <a:spLocks noChangeArrowheads="1"/>
            </p:cNvSpPr>
            <p:nvPr/>
          </p:nvSpPr>
          <p:spPr bwMode="auto">
            <a:xfrm>
              <a:off x="5246" y="3063"/>
              <a:ext cx="8" cy="7"/>
            </a:xfrm>
            <a:prstGeom prst="rect">
              <a:avLst/>
            </a:prstGeom>
            <a:solidFill>
              <a:srgbClr val="000000"/>
            </a:solidFill>
            <a:ln w="9525">
              <a:noFill/>
              <a:miter lim="800000"/>
              <a:headEnd/>
              <a:tailEnd/>
            </a:ln>
          </p:spPr>
          <p:txBody>
            <a:bodyPr/>
            <a:lstStyle/>
            <a:p>
              <a:endParaRPr lang="zh-CN" altLang="en-US" b="1"/>
            </a:p>
          </p:txBody>
        </p:sp>
        <p:sp>
          <p:nvSpPr>
            <p:cNvPr id="52242" name="Rectangle 17"/>
            <p:cNvSpPr>
              <a:spLocks noChangeArrowheads="1"/>
            </p:cNvSpPr>
            <p:nvPr/>
          </p:nvSpPr>
          <p:spPr bwMode="auto">
            <a:xfrm>
              <a:off x="5246" y="3063"/>
              <a:ext cx="8" cy="7"/>
            </a:xfrm>
            <a:prstGeom prst="rect">
              <a:avLst/>
            </a:prstGeom>
            <a:solidFill>
              <a:srgbClr val="000000"/>
            </a:solidFill>
            <a:ln w="9525">
              <a:noFill/>
              <a:miter lim="800000"/>
              <a:headEnd/>
              <a:tailEnd/>
            </a:ln>
          </p:spPr>
          <p:txBody>
            <a:bodyPr/>
            <a:lstStyle/>
            <a:p>
              <a:endParaRPr lang="zh-CN" altLang="en-US" b="1"/>
            </a:p>
          </p:txBody>
        </p:sp>
      </p:grpSp>
      <p:sp>
        <p:nvSpPr>
          <p:cNvPr id="52234" name="Line 20"/>
          <p:cNvSpPr>
            <a:spLocks noChangeShapeType="1"/>
          </p:cNvSpPr>
          <p:nvPr/>
        </p:nvSpPr>
        <p:spPr bwMode="auto">
          <a:xfrm flipH="1">
            <a:off x="3036614" y="1376363"/>
            <a:ext cx="948092" cy="504823"/>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52235" name="Line 21"/>
          <p:cNvSpPr>
            <a:spLocks noChangeShapeType="1"/>
          </p:cNvSpPr>
          <p:nvPr/>
        </p:nvSpPr>
        <p:spPr bwMode="auto">
          <a:xfrm flipV="1">
            <a:off x="3339690" y="1509146"/>
            <a:ext cx="665613" cy="372040"/>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52236" name="Line 22"/>
          <p:cNvSpPr>
            <a:spLocks noChangeShapeType="1"/>
          </p:cNvSpPr>
          <p:nvPr/>
        </p:nvSpPr>
        <p:spPr bwMode="auto">
          <a:xfrm>
            <a:off x="5360876" y="1461657"/>
            <a:ext cx="579276" cy="438580"/>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52237" name="Line 23"/>
          <p:cNvSpPr>
            <a:spLocks noChangeShapeType="1"/>
          </p:cNvSpPr>
          <p:nvPr/>
        </p:nvSpPr>
        <p:spPr bwMode="auto">
          <a:xfrm flipH="1" flipV="1">
            <a:off x="5368894" y="1377777"/>
            <a:ext cx="874334" cy="503409"/>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19" name="日期占位符 3">
            <a:extLst>
              <a:ext uri="{FF2B5EF4-FFF2-40B4-BE49-F238E27FC236}">
                <a16:creationId xmlns:a16="http://schemas.microsoft.com/office/drawing/2014/main" id="{D57C1B92-9631-482D-8E90-C84AF7A5D53F}"/>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0" name="灯片编号占位符 5">
            <a:extLst>
              <a:ext uri="{FF2B5EF4-FFF2-40B4-BE49-F238E27FC236}">
                <a16:creationId xmlns:a16="http://schemas.microsoft.com/office/drawing/2014/main" id="{B8CB8918-F9C6-47B7-ABE3-8C09B0B8B64E}"/>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49</a:t>
            </a:fld>
            <a:endParaRPr lang="en-US" altLang="zh-CN" dirty="0">
              <a:ea typeface="宋体" charset="-122"/>
            </a:endParaRPr>
          </a:p>
        </p:txBody>
      </p:sp>
      <p:pic>
        <p:nvPicPr>
          <p:cNvPr id="21" name="Picture 2" descr="c:\documents and settings\ibm\application data\360se6\User Data\temp\01300000323145123029807175635_s.jpg">
            <a:extLst>
              <a:ext uri="{FF2B5EF4-FFF2-40B4-BE49-F238E27FC236}">
                <a16:creationId xmlns:a16="http://schemas.microsoft.com/office/drawing/2014/main" id="{E7E88C78-65B8-4D39-BAD4-46F16C5EC5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110458"/>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a:extLst>
              <a:ext uri="{FF2B5EF4-FFF2-40B4-BE49-F238E27FC236}">
                <a16:creationId xmlns:a16="http://schemas.microsoft.com/office/drawing/2014/main" id="{928DE281-B1A7-40C0-9FF5-413C328C7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1">
            <a:extLst>
              <a:ext uri="{FF2B5EF4-FFF2-40B4-BE49-F238E27FC236}">
                <a16:creationId xmlns:a16="http://schemas.microsoft.com/office/drawing/2014/main" id="{9495733B-55C8-4DF9-89CB-EB5CCE0069B1}"/>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4" name="Rectangle 2">
            <a:extLst>
              <a:ext uri="{FF2B5EF4-FFF2-40B4-BE49-F238E27FC236}">
                <a16:creationId xmlns:a16="http://schemas.microsoft.com/office/drawing/2014/main" id="{2C9CDECB-7D6B-49D7-9B66-705C0CA87838}"/>
              </a:ext>
            </a:extLst>
          </p:cNvPr>
          <p:cNvSpPr txBox="1">
            <a:spLocks noChangeArrowheads="1"/>
          </p:cNvSpPr>
          <p:nvPr/>
        </p:nvSpPr>
        <p:spPr>
          <a:xfrm>
            <a:off x="34501" y="746853"/>
            <a:ext cx="5759645" cy="6096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66"/>
                </a:solidFill>
                <a:ea typeface="黑体" pitchFamily="2" charset="-122"/>
              </a:rPr>
              <a:t>7</a:t>
            </a:r>
            <a:r>
              <a:rPr lang="zh-CN" altLang="en-US" sz="2400" b="1" kern="0">
                <a:solidFill>
                  <a:srgbClr val="FF0066"/>
                </a:solidFill>
                <a:ea typeface="黑体" pitchFamily="2" charset="-122"/>
              </a:rPr>
              <a:t>、 累加器</a:t>
            </a:r>
            <a:r>
              <a:rPr lang="en-US" altLang="zh-CN" sz="2400" b="1" kern="0">
                <a:solidFill>
                  <a:srgbClr val="FF0066"/>
                </a:solidFill>
                <a:ea typeface="黑体" pitchFamily="2" charset="-122"/>
              </a:rPr>
              <a:t>A</a:t>
            </a:r>
            <a:r>
              <a:rPr lang="zh-CN" altLang="en-US" sz="2400" b="1" kern="0">
                <a:solidFill>
                  <a:srgbClr val="FF0066"/>
                </a:solidFill>
                <a:ea typeface="黑体" pitchFamily="2" charset="-122"/>
              </a:rPr>
              <a:t>与片外</a:t>
            </a:r>
            <a:r>
              <a:rPr lang="en-US" altLang="zh-CN" sz="2400" b="1" kern="0">
                <a:solidFill>
                  <a:srgbClr val="FF0066"/>
                </a:solidFill>
                <a:ea typeface="黑体" pitchFamily="2" charset="-122"/>
              </a:rPr>
              <a:t>RAM</a:t>
            </a:r>
            <a:r>
              <a:rPr lang="zh-CN" altLang="en-US" sz="2400" b="1" kern="0">
                <a:solidFill>
                  <a:srgbClr val="FF0066"/>
                </a:solidFill>
                <a:ea typeface="黑体" pitchFamily="2" charset="-122"/>
              </a:rPr>
              <a:t>传送指令</a:t>
            </a:r>
            <a:r>
              <a:rPr lang="en-US" altLang="zh-CN" sz="2400" b="1" kern="0">
                <a:solidFill>
                  <a:srgbClr val="FF0066"/>
                </a:solidFill>
                <a:ea typeface="黑体" pitchFamily="2" charset="-122"/>
              </a:rPr>
              <a:t>(4</a:t>
            </a:r>
            <a:r>
              <a:rPr lang="zh-CN" altLang="en-US" sz="2400" b="1" kern="0">
                <a:solidFill>
                  <a:srgbClr val="FF0066"/>
                </a:solidFill>
                <a:ea typeface="黑体" pitchFamily="2" charset="-122"/>
              </a:rPr>
              <a:t>条</a:t>
            </a:r>
            <a:r>
              <a:rPr lang="en-US" altLang="zh-CN" sz="2400" b="1" kern="0">
                <a:solidFill>
                  <a:srgbClr val="FF0066"/>
                </a:solidFill>
                <a:ea typeface="黑体" pitchFamily="2" charset="-122"/>
              </a:rPr>
              <a:t>)</a:t>
            </a:r>
            <a:endParaRPr lang="en-US" altLang="zh-CN" sz="2400" b="1" kern="0" dirty="0">
              <a:solidFill>
                <a:srgbClr val="FF0066"/>
              </a:solidFill>
              <a:ea typeface="黑体" pitchFamily="2" charset="-122"/>
            </a:endParaRPr>
          </a:p>
        </p:txBody>
      </p:sp>
      <p:sp>
        <p:nvSpPr>
          <p:cNvPr id="26" name="Text Box 7">
            <a:extLst>
              <a:ext uri="{FF2B5EF4-FFF2-40B4-BE49-F238E27FC236}">
                <a16:creationId xmlns:a16="http://schemas.microsoft.com/office/drawing/2014/main" id="{F4DDFB10-6917-4678-A760-1840856878B9}"/>
              </a:ext>
            </a:extLst>
          </p:cNvPr>
          <p:cNvSpPr txBox="1">
            <a:spLocks noChangeArrowheads="1"/>
          </p:cNvSpPr>
          <p:nvPr/>
        </p:nvSpPr>
        <p:spPr bwMode="auto">
          <a:xfrm>
            <a:off x="885825" y="4473311"/>
            <a:ext cx="6617517" cy="2169825"/>
          </a:xfrm>
          <a:prstGeom prst="rect">
            <a:avLst/>
          </a:prstGeom>
          <a:noFill/>
          <a:ln w="12700" cap="sq">
            <a:noFill/>
            <a:miter lim="800000"/>
            <a:headEnd type="none" w="sm" len="sm"/>
            <a:tailEnd type="none" w="sm" len="sm"/>
          </a:ln>
        </p:spPr>
        <p:txBody>
          <a:bodyPr wrap="none">
            <a:spAutoFit/>
          </a:bodyPr>
          <a:lstStyle/>
          <a:p>
            <a:pPr eaLnBrk="0" hangingPunct="0">
              <a:lnSpc>
                <a:spcPct val="130000"/>
              </a:lnSpc>
            </a:pPr>
            <a:r>
              <a:rPr kumimoji="1" lang="en-US" altLang="zh-CN" b="1" dirty="0">
                <a:latin typeface="Times New Roman" pitchFamily="18" charset="0"/>
              </a:rPr>
              <a:t>	MOV        R1,  #30H		</a:t>
            </a:r>
            <a:r>
              <a:rPr kumimoji="1" lang="zh-CN" altLang="en-US" b="1" dirty="0">
                <a:latin typeface="Times New Roman" pitchFamily="18" charset="0"/>
              </a:rPr>
              <a:t>；</a:t>
            </a:r>
            <a:r>
              <a:rPr kumimoji="1" lang="en-US" altLang="zh-CN" b="1" dirty="0">
                <a:latin typeface="Times New Roman" pitchFamily="18" charset="0"/>
              </a:rPr>
              <a:t>(R1)=30H</a:t>
            </a:r>
          </a:p>
          <a:p>
            <a:pPr eaLnBrk="0" hangingPunct="0">
              <a:lnSpc>
                <a:spcPct val="130000"/>
              </a:lnSpc>
            </a:pPr>
            <a:r>
              <a:rPr kumimoji="1" lang="en-US" altLang="zh-CN" b="1" dirty="0">
                <a:latin typeface="Times New Roman" pitchFamily="18" charset="0"/>
              </a:rPr>
              <a:t>	MOVX     A,  @R1 		</a:t>
            </a:r>
            <a:r>
              <a:rPr kumimoji="1" lang="zh-CN" altLang="en-US" b="1" dirty="0">
                <a:latin typeface="Times New Roman" pitchFamily="18" charset="0"/>
              </a:rPr>
              <a:t>；</a:t>
            </a:r>
            <a:r>
              <a:rPr kumimoji="1" lang="en-US" altLang="zh-CN" b="1" dirty="0">
                <a:latin typeface="Times New Roman" pitchFamily="18" charset="0"/>
              </a:rPr>
              <a:t>(A)=02H</a:t>
            </a:r>
          </a:p>
          <a:p>
            <a:pPr eaLnBrk="0" hangingPunct="0">
              <a:lnSpc>
                <a:spcPct val="130000"/>
              </a:lnSpc>
            </a:pPr>
            <a:r>
              <a:rPr kumimoji="1" lang="en-US" altLang="zh-CN" b="1" dirty="0">
                <a:latin typeface="Times New Roman" pitchFamily="18" charset="0"/>
              </a:rPr>
              <a:t>	MOV        R0, #30H 	  	</a:t>
            </a:r>
            <a:r>
              <a:rPr kumimoji="1" lang="zh-CN" altLang="en-US" b="1" dirty="0">
                <a:latin typeface="Times New Roman" pitchFamily="18" charset="0"/>
              </a:rPr>
              <a:t>；</a:t>
            </a:r>
            <a:r>
              <a:rPr kumimoji="1" lang="en-US" altLang="zh-CN" b="1" dirty="0">
                <a:latin typeface="Times New Roman" pitchFamily="18" charset="0"/>
              </a:rPr>
              <a:t>(R0)=(A)=02H</a:t>
            </a:r>
          </a:p>
          <a:p>
            <a:pPr eaLnBrk="0" hangingPunct="0">
              <a:lnSpc>
                <a:spcPct val="130000"/>
              </a:lnSpc>
            </a:pPr>
            <a:r>
              <a:rPr kumimoji="1" lang="en-US" altLang="zh-CN" b="1" dirty="0">
                <a:latin typeface="Times New Roman" pitchFamily="18" charset="0"/>
              </a:rPr>
              <a:t>	MOV        A</a:t>
            </a:r>
            <a:r>
              <a:rPr kumimoji="1" lang="zh-CN" altLang="en-US" b="1" dirty="0">
                <a:latin typeface="Times New Roman" pitchFamily="18" charset="0"/>
              </a:rPr>
              <a:t>，＠</a:t>
            </a:r>
            <a:r>
              <a:rPr kumimoji="1" lang="en-US" altLang="zh-CN" b="1" dirty="0">
                <a:latin typeface="Times New Roman" pitchFamily="18" charset="0"/>
              </a:rPr>
              <a:t>R1	 	</a:t>
            </a:r>
            <a:r>
              <a:rPr kumimoji="1" lang="zh-CN" altLang="en-US" b="1" dirty="0">
                <a:latin typeface="Times New Roman" pitchFamily="18" charset="0"/>
              </a:rPr>
              <a:t>；</a:t>
            </a:r>
            <a:r>
              <a:rPr kumimoji="1" lang="en-US" altLang="zh-CN" b="1" dirty="0">
                <a:latin typeface="Times New Roman" pitchFamily="18" charset="0"/>
              </a:rPr>
              <a:t>(A)=((R1))=01H</a:t>
            </a:r>
          </a:p>
          <a:p>
            <a:pPr eaLnBrk="0" hangingPunct="0">
              <a:lnSpc>
                <a:spcPct val="130000"/>
              </a:lnSpc>
            </a:pPr>
            <a:r>
              <a:rPr kumimoji="1" lang="en-US" altLang="zh-CN" b="1" dirty="0">
                <a:latin typeface="Times New Roman" pitchFamily="18" charset="0"/>
              </a:rPr>
              <a:t>	MOV         R2, A	  	                </a:t>
            </a:r>
            <a:r>
              <a:rPr kumimoji="1" lang="zh-CN" altLang="en-US" b="1" dirty="0">
                <a:latin typeface="Times New Roman" pitchFamily="18" charset="0"/>
              </a:rPr>
              <a:t>；</a:t>
            </a:r>
            <a:r>
              <a:rPr kumimoji="1" lang="en-US" altLang="zh-CN" b="1" dirty="0">
                <a:latin typeface="Times New Roman" pitchFamily="18" charset="0"/>
              </a:rPr>
              <a:t>(R2)=(A)=01H</a:t>
            </a:r>
          </a:p>
          <a:p>
            <a:pPr eaLnBrk="0" hangingPunct="0"/>
            <a:endParaRPr kumimoji="1" lang="en-US" altLang="zh-CN" b="1" dirty="0">
              <a:latin typeface="Times New Roman" pitchFamily="18" charset="0"/>
            </a:endParaRPr>
          </a:p>
        </p:txBody>
      </p:sp>
      <p:sp>
        <p:nvSpPr>
          <p:cNvPr id="27" name="Rectangle 2">
            <a:extLst>
              <a:ext uri="{FF2B5EF4-FFF2-40B4-BE49-F238E27FC236}">
                <a16:creationId xmlns:a16="http://schemas.microsoft.com/office/drawing/2014/main" id="{C91CBFAF-A573-4597-9E42-8F0470C58B1D}"/>
              </a:ext>
            </a:extLst>
          </p:cNvPr>
          <p:cNvSpPr txBox="1">
            <a:spLocks noChangeArrowheads="1"/>
          </p:cNvSpPr>
          <p:nvPr/>
        </p:nvSpPr>
        <p:spPr>
          <a:xfrm>
            <a:off x="755576" y="3693903"/>
            <a:ext cx="8077200" cy="9588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3333FF"/>
                </a:solidFill>
                <a:latin typeface="华文新魏" pitchFamily="2" charset="-122"/>
                <a:ea typeface="华文新魏" pitchFamily="2" charset="-122"/>
              </a:rPr>
              <a:t>例</a:t>
            </a:r>
            <a:r>
              <a:rPr lang="en-US" altLang="zh-CN" sz="2400" b="1" kern="0" dirty="0">
                <a:solidFill>
                  <a:srgbClr val="3333FF"/>
                </a:solidFill>
                <a:latin typeface="华文新魏" pitchFamily="2" charset="-122"/>
                <a:ea typeface="华文新魏" pitchFamily="2" charset="-122"/>
              </a:rPr>
              <a:t>:  </a:t>
            </a:r>
            <a:r>
              <a:rPr lang="zh-CN" altLang="en-US" sz="2400" b="1" kern="0" dirty="0">
                <a:solidFill>
                  <a:srgbClr val="3333FF"/>
                </a:solidFill>
                <a:latin typeface="华文新魏" pitchFamily="2" charset="-122"/>
                <a:ea typeface="华文新魏" pitchFamily="2" charset="-122"/>
              </a:rPr>
              <a:t>若片内</a:t>
            </a:r>
            <a:r>
              <a:rPr lang="en-US" altLang="zh-CN" sz="2400" b="1" kern="0" dirty="0">
                <a:solidFill>
                  <a:srgbClr val="3333FF"/>
                </a:solidFill>
                <a:latin typeface="华文新魏" pitchFamily="2" charset="-122"/>
                <a:ea typeface="华文新魏" pitchFamily="2" charset="-122"/>
              </a:rPr>
              <a:t>RAM (30H)=01H</a:t>
            </a:r>
            <a:r>
              <a:rPr lang="zh-CN" altLang="en-US" sz="2400" b="1" kern="0" dirty="0">
                <a:solidFill>
                  <a:srgbClr val="3333FF"/>
                </a:solidFill>
                <a:latin typeface="华文新魏" pitchFamily="2" charset="-122"/>
                <a:ea typeface="华文新魏" pitchFamily="2" charset="-122"/>
              </a:rPr>
              <a:t>，片外</a:t>
            </a:r>
            <a:r>
              <a:rPr lang="en-US" altLang="zh-CN" sz="2400" b="1" kern="0" dirty="0">
                <a:solidFill>
                  <a:srgbClr val="3333FF"/>
                </a:solidFill>
                <a:latin typeface="华文新魏" pitchFamily="2" charset="-122"/>
                <a:ea typeface="华文新魏" pitchFamily="2" charset="-122"/>
              </a:rPr>
              <a:t>RAM (30H)=02H</a:t>
            </a:r>
            <a:r>
              <a:rPr lang="zh-CN" altLang="en-US" sz="2400" b="1" kern="0" dirty="0">
                <a:solidFill>
                  <a:srgbClr val="3333FF"/>
                </a:solidFill>
                <a:latin typeface="华文新魏" pitchFamily="2" charset="-122"/>
                <a:ea typeface="华文新魏" pitchFamily="2" charset="-122"/>
              </a:rPr>
              <a:t>，执行下面程序段后的结果如何。</a:t>
            </a:r>
          </a:p>
        </p:txBody>
      </p:sp>
    </p:spTree>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CCE3DB-36BC-412B-A751-1F1C99F346B5}"/>
              </a:ext>
            </a:extLst>
          </p:cNvPr>
          <p:cNvSpPr/>
          <p:nvPr/>
        </p:nvSpPr>
        <p:spPr bwMode="auto">
          <a:xfrm>
            <a:off x="2255953" y="1876104"/>
            <a:ext cx="4404279" cy="2863788"/>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17410" name="日期占位符 3"/>
          <p:cNvSpPr>
            <a:spLocks noGrp="1"/>
          </p:cNvSpPr>
          <p:nvPr>
            <p:ph type="dt" sz="quarter" idx="10"/>
          </p:nvPr>
        </p:nvSpPr>
        <p:spPr>
          <a:xfrm>
            <a:off x="0" y="6381750"/>
            <a:ext cx="1981200" cy="476250"/>
          </a:xfrm>
          <a:noFill/>
        </p:spPr>
        <p:txBody>
          <a:bodyPr/>
          <a:lstStyle/>
          <a:p>
            <a:fld id="{0D9E974E-A52D-48E3-8B80-4B795CA89BD6}" type="datetime10">
              <a:rPr lang="zh-CN" altLang="en-US" smtClean="0">
                <a:ea typeface="宋体" charset="-122"/>
              </a:rPr>
              <a:pPr/>
              <a:t>10:24</a:t>
            </a:fld>
            <a:endParaRPr lang="en-US" altLang="zh-CN">
              <a:ea typeface="宋体" charset="-122"/>
            </a:endParaRPr>
          </a:p>
        </p:txBody>
      </p:sp>
      <p:sp>
        <p:nvSpPr>
          <p:cNvPr id="10" name="Rectangle 2"/>
          <p:cNvSpPr>
            <a:spLocks noGrp="1" noChangeArrowheads="1"/>
          </p:cNvSpPr>
          <p:nvPr>
            <p:ph type="title"/>
          </p:nvPr>
        </p:nvSpPr>
        <p:spPr>
          <a:xfrm>
            <a:off x="1760829" y="789890"/>
            <a:ext cx="5089806" cy="417860"/>
          </a:xfrm>
        </p:spPr>
        <p:txBody>
          <a:bodyPr/>
          <a:lstStyle/>
          <a:p>
            <a:pPr lvl="0" eaLnBrk="1" hangingPunct="1"/>
            <a:r>
              <a:rPr lang="zh-CN" altLang="en-US" sz="2400" b="1" dirty="0">
                <a:solidFill>
                  <a:srgbClr val="FF0000"/>
                </a:solidFill>
                <a:latin typeface="黑体" pitchFamily="2" charset="-122"/>
                <a:ea typeface="黑体" pitchFamily="2" charset="-122"/>
              </a:rPr>
              <a:t>让单片机完成“</a:t>
            </a:r>
            <a:r>
              <a:rPr lang="en-US" altLang="zh-CN" sz="2400" b="1" dirty="0">
                <a:solidFill>
                  <a:srgbClr val="FF0000"/>
                </a:solidFill>
                <a:latin typeface="黑体" pitchFamily="2" charset="-122"/>
                <a:ea typeface="黑体" pitchFamily="2" charset="-122"/>
              </a:rPr>
              <a:t>10+20</a:t>
            </a:r>
            <a:r>
              <a:rPr lang="zh-CN" altLang="en-US" sz="2400" b="1" dirty="0">
                <a:solidFill>
                  <a:srgbClr val="FF0000"/>
                </a:solidFill>
                <a:latin typeface="黑体" pitchFamily="2" charset="-122"/>
                <a:ea typeface="黑体" pitchFamily="2" charset="-122"/>
              </a:rPr>
              <a:t>”的功能流程？</a:t>
            </a:r>
          </a:p>
        </p:txBody>
      </p:sp>
      <p:sp>
        <p:nvSpPr>
          <p:cNvPr id="23" name="矩形 22"/>
          <p:cNvSpPr/>
          <p:nvPr/>
        </p:nvSpPr>
        <p:spPr>
          <a:xfrm>
            <a:off x="5241683" y="3513424"/>
            <a:ext cx="1257018" cy="400110"/>
          </a:xfrm>
          <a:prstGeom prst="rect">
            <a:avLst/>
          </a:prstGeom>
        </p:spPr>
        <p:txBody>
          <a:bodyPr wrap="square">
            <a:spAutoFit/>
          </a:bodyPr>
          <a:lstStyle/>
          <a:p>
            <a:r>
              <a:rPr lang="zh-CN" altLang="en-US" sz="2000" b="1" dirty="0">
                <a:latin typeface="黑体" pitchFamily="2" charset="-122"/>
                <a:ea typeface="黑体" pitchFamily="2" charset="-122"/>
              </a:rPr>
              <a:t>机器语言</a:t>
            </a:r>
            <a:endParaRPr lang="zh-CN" altLang="en-US" sz="2000" dirty="0"/>
          </a:p>
        </p:txBody>
      </p:sp>
      <p:sp>
        <p:nvSpPr>
          <p:cNvPr id="24" name="矩形 23"/>
          <p:cNvSpPr/>
          <p:nvPr/>
        </p:nvSpPr>
        <p:spPr>
          <a:xfrm>
            <a:off x="5213812" y="2974690"/>
            <a:ext cx="1291413" cy="400110"/>
          </a:xfrm>
          <a:prstGeom prst="rect">
            <a:avLst/>
          </a:prstGeom>
        </p:spPr>
        <p:txBody>
          <a:bodyPr wrap="square">
            <a:spAutoFit/>
          </a:bodyPr>
          <a:lstStyle/>
          <a:p>
            <a:r>
              <a:rPr lang="zh-CN" altLang="en-US" sz="2000" b="1" dirty="0">
                <a:latin typeface="黑体" pitchFamily="2" charset="-122"/>
                <a:ea typeface="黑体" pitchFamily="2" charset="-122"/>
              </a:rPr>
              <a:t>汇编语言</a:t>
            </a:r>
            <a:endParaRPr lang="zh-CN" altLang="en-US" sz="2000" dirty="0"/>
          </a:p>
        </p:txBody>
      </p:sp>
      <p:sp>
        <p:nvSpPr>
          <p:cNvPr id="25" name="矩形 24"/>
          <p:cNvSpPr/>
          <p:nvPr/>
        </p:nvSpPr>
        <p:spPr>
          <a:xfrm>
            <a:off x="5213551" y="2410039"/>
            <a:ext cx="1236819" cy="400110"/>
          </a:xfrm>
          <a:prstGeom prst="rect">
            <a:avLst/>
          </a:prstGeom>
        </p:spPr>
        <p:txBody>
          <a:bodyPr wrap="square">
            <a:spAutoFit/>
          </a:bodyPr>
          <a:lstStyle/>
          <a:p>
            <a:r>
              <a:rPr lang="zh-CN" altLang="en-US" sz="2000" b="1" dirty="0">
                <a:latin typeface="黑体" pitchFamily="2" charset="-122"/>
                <a:ea typeface="黑体" pitchFamily="2" charset="-122"/>
              </a:rPr>
              <a:t>高级语言</a:t>
            </a:r>
            <a:endParaRPr lang="zh-CN" altLang="en-US" sz="2000" dirty="0"/>
          </a:p>
        </p:txBody>
      </p:sp>
      <p:sp>
        <p:nvSpPr>
          <p:cNvPr id="19" name="矩形 18">
            <a:extLst>
              <a:ext uri="{FF2B5EF4-FFF2-40B4-BE49-F238E27FC236}">
                <a16:creationId xmlns:a16="http://schemas.microsoft.com/office/drawing/2014/main" id="{D9BB2FED-B88E-4D8D-B9E3-E62CFFBF11CB}"/>
              </a:ext>
            </a:extLst>
          </p:cNvPr>
          <p:cNvSpPr/>
          <p:nvPr/>
        </p:nvSpPr>
        <p:spPr>
          <a:xfrm>
            <a:off x="4418701" y="1322305"/>
            <a:ext cx="777668" cy="400110"/>
          </a:xfrm>
          <a:prstGeom prst="rect">
            <a:avLst/>
          </a:prstGeom>
        </p:spPr>
        <p:txBody>
          <a:bodyPr wrap="square">
            <a:spAutoFit/>
          </a:bodyPr>
          <a:lstStyle/>
          <a:p>
            <a:r>
              <a:rPr lang="zh-CN" altLang="en-US" sz="2000" b="1" dirty="0">
                <a:solidFill>
                  <a:srgbClr val="3333FF"/>
                </a:solidFill>
                <a:latin typeface="黑体" pitchFamily="2" charset="-122"/>
                <a:ea typeface="黑体" pitchFamily="2" charset="-122"/>
              </a:rPr>
              <a:t>硬件</a:t>
            </a:r>
            <a:endParaRPr lang="zh-CN" altLang="en-US" sz="2000" b="1" dirty="0"/>
          </a:p>
        </p:txBody>
      </p:sp>
      <p:sp>
        <p:nvSpPr>
          <p:cNvPr id="28" name="矩形 27">
            <a:extLst>
              <a:ext uri="{FF2B5EF4-FFF2-40B4-BE49-F238E27FC236}">
                <a16:creationId xmlns:a16="http://schemas.microsoft.com/office/drawing/2014/main" id="{4030AEDA-7D86-434A-813F-13612237DE80}"/>
              </a:ext>
            </a:extLst>
          </p:cNvPr>
          <p:cNvSpPr/>
          <p:nvPr/>
        </p:nvSpPr>
        <p:spPr>
          <a:xfrm>
            <a:off x="3019329" y="3055104"/>
            <a:ext cx="1578614" cy="400110"/>
          </a:xfrm>
          <a:prstGeom prst="rect">
            <a:avLst/>
          </a:prstGeom>
        </p:spPr>
        <p:txBody>
          <a:bodyPr wrap="square">
            <a:spAutoFit/>
          </a:bodyPr>
          <a:lstStyle/>
          <a:p>
            <a:r>
              <a:rPr lang="zh-CN" altLang="en-US" sz="2000" b="1" dirty="0">
                <a:solidFill>
                  <a:srgbClr val="3333FF"/>
                </a:solidFill>
                <a:latin typeface="黑体" pitchFamily="2" charset="-122"/>
                <a:ea typeface="黑体" pitchFamily="2" charset="-122"/>
              </a:rPr>
              <a:t>程序设计者</a:t>
            </a:r>
            <a:endParaRPr lang="zh-CN" altLang="en-US" sz="2000" b="1" dirty="0"/>
          </a:p>
        </p:txBody>
      </p:sp>
      <p:sp>
        <p:nvSpPr>
          <p:cNvPr id="29" name="箭头: 右 28">
            <a:extLst>
              <a:ext uri="{FF2B5EF4-FFF2-40B4-BE49-F238E27FC236}">
                <a16:creationId xmlns:a16="http://schemas.microsoft.com/office/drawing/2014/main" id="{FD8A9332-ABB1-4174-AACF-8C875BD79695}"/>
              </a:ext>
            </a:extLst>
          </p:cNvPr>
          <p:cNvSpPr/>
          <p:nvPr/>
        </p:nvSpPr>
        <p:spPr bwMode="auto">
          <a:xfrm rot="5400000">
            <a:off x="3606219" y="1761943"/>
            <a:ext cx="421607" cy="153705"/>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33" name="矩形 32">
            <a:extLst>
              <a:ext uri="{FF2B5EF4-FFF2-40B4-BE49-F238E27FC236}">
                <a16:creationId xmlns:a16="http://schemas.microsoft.com/office/drawing/2014/main" id="{395F99AD-52F0-4807-89C2-C59446738C78}"/>
              </a:ext>
            </a:extLst>
          </p:cNvPr>
          <p:cNvSpPr/>
          <p:nvPr/>
        </p:nvSpPr>
        <p:spPr>
          <a:xfrm>
            <a:off x="5180668" y="4003461"/>
            <a:ext cx="1152319" cy="369332"/>
          </a:xfrm>
          <a:prstGeom prst="rect">
            <a:avLst/>
          </a:prstGeom>
        </p:spPr>
        <p:txBody>
          <a:bodyPr wrap="square">
            <a:spAutoFit/>
          </a:bodyPr>
          <a:lstStyle/>
          <a:p>
            <a:r>
              <a:rPr lang="zh-CN" altLang="en-US" b="1" dirty="0">
                <a:solidFill>
                  <a:srgbClr val="FF0000"/>
                </a:solidFill>
                <a:latin typeface="黑体" pitchFamily="2" charset="-122"/>
                <a:ea typeface="黑体" pitchFamily="2" charset="-122"/>
              </a:rPr>
              <a:t>设计工具</a:t>
            </a:r>
            <a:endParaRPr lang="zh-CN" altLang="en-US" dirty="0">
              <a:solidFill>
                <a:srgbClr val="FF0000"/>
              </a:solidFill>
            </a:endParaRPr>
          </a:p>
        </p:txBody>
      </p:sp>
      <p:sp>
        <p:nvSpPr>
          <p:cNvPr id="35" name="矩形 34">
            <a:extLst>
              <a:ext uri="{FF2B5EF4-FFF2-40B4-BE49-F238E27FC236}">
                <a16:creationId xmlns:a16="http://schemas.microsoft.com/office/drawing/2014/main" id="{09B4A0DC-9F4E-4CD9-983B-E5BC5A939DBE}"/>
              </a:ext>
            </a:extLst>
          </p:cNvPr>
          <p:cNvSpPr/>
          <p:nvPr/>
        </p:nvSpPr>
        <p:spPr>
          <a:xfrm>
            <a:off x="3187241" y="5665591"/>
            <a:ext cx="1223412" cy="400110"/>
          </a:xfrm>
          <a:prstGeom prst="rect">
            <a:avLst/>
          </a:prstGeom>
        </p:spPr>
        <p:txBody>
          <a:bodyPr wrap="none">
            <a:spAutoFit/>
          </a:bodyPr>
          <a:lstStyle/>
          <a:p>
            <a:r>
              <a:rPr lang="en-US" altLang="zh-CN" sz="2000" b="1" dirty="0">
                <a:solidFill>
                  <a:srgbClr val="3333FF"/>
                </a:solidFill>
                <a:latin typeface="黑体" pitchFamily="2" charset="-122"/>
                <a:ea typeface="黑体" pitchFamily="2" charset="-122"/>
              </a:rPr>
              <a:t>10+20=30</a:t>
            </a:r>
            <a:endParaRPr lang="zh-CN" altLang="en-US" sz="2000" b="1" dirty="0"/>
          </a:p>
        </p:txBody>
      </p:sp>
      <p:sp>
        <p:nvSpPr>
          <p:cNvPr id="44" name="矩形 43">
            <a:extLst>
              <a:ext uri="{FF2B5EF4-FFF2-40B4-BE49-F238E27FC236}">
                <a16:creationId xmlns:a16="http://schemas.microsoft.com/office/drawing/2014/main" id="{8990F326-C362-48ED-9D1F-90B4996C7318}"/>
              </a:ext>
            </a:extLst>
          </p:cNvPr>
          <p:cNvSpPr/>
          <p:nvPr/>
        </p:nvSpPr>
        <p:spPr>
          <a:xfrm>
            <a:off x="2862472" y="5314235"/>
            <a:ext cx="649537" cy="369332"/>
          </a:xfrm>
          <a:prstGeom prst="rect">
            <a:avLst/>
          </a:prstGeom>
        </p:spPr>
        <p:txBody>
          <a:bodyPr wrap="none">
            <a:spAutoFit/>
          </a:bodyPr>
          <a:lstStyle/>
          <a:p>
            <a:r>
              <a:rPr lang="zh-CN" altLang="en-US" b="1" dirty="0">
                <a:latin typeface="黑体" pitchFamily="2" charset="-122"/>
                <a:ea typeface="黑体" pitchFamily="2" charset="-122"/>
              </a:rPr>
              <a:t>执行</a:t>
            </a:r>
            <a:endParaRPr lang="zh-CN" altLang="en-US" dirty="0"/>
          </a:p>
        </p:txBody>
      </p:sp>
      <p:pic>
        <p:nvPicPr>
          <p:cNvPr id="45" name="Picture 2" descr="c:\documents and settings\ibm\application data\360se6\User Data\temp\01300000323145123029807175635_s.jpg">
            <a:extLst>
              <a:ext uri="{FF2B5EF4-FFF2-40B4-BE49-F238E27FC236}">
                <a16:creationId xmlns:a16="http://schemas.microsoft.com/office/drawing/2014/main" id="{55BA8B42-FD6F-4273-AAA7-5769874985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3">
            <a:extLst>
              <a:ext uri="{FF2B5EF4-FFF2-40B4-BE49-F238E27FC236}">
                <a16:creationId xmlns:a16="http://schemas.microsoft.com/office/drawing/2014/main" id="{8494AC51-3725-4EFC-BF31-D18DAF226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灯片编号占位符 5">
            <a:extLst>
              <a:ext uri="{FF2B5EF4-FFF2-40B4-BE49-F238E27FC236}">
                <a16:creationId xmlns:a16="http://schemas.microsoft.com/office/drawing/2014/main" id="{7C1384D5-E709-430E-A426-A075C1FF82FB}"/>
              </a:ext>
            </a:extLst>
          </p:cNvPr>
          <p:cNvSpPr>
            <a:spLocks noGrp="1"/>
          </p:cNvSpPr>
          <p:nvPr>
            <p:ph type="sldNum" sz="quarter" idx="12"/>
          </p:nvPr>
        </p:nvSpPr>
        <p:spPr>
          <a:xfrm>
            <a:off x="7134206" y="6377095"/>
            <a:ext cx="1981200" cy="476250"/>
          </a:xfrm>
          <a:noFill/>
        </p:spPr>
        <p:txBody>
          <a:bodyPr/>
          <a:lstStyle/>
          <a:p>
            <a:fld id="{361B6C43-5757-4AE2-A2F3-BAF3E776C444}" type="slidenum">
              <a:rPr lang="en-US" altLang="zh-CN" smtClean="0">
                <a:ea typeface="宋体" charset="-122"/>
              </a:rPr>
              <a:pPr/>
              <a:t>5</a:t>
            </a:fld>
            <a:endParaRPr lang="en-US" altLang="zh-CN">
              <a:ea typeface="宋体" charset="-122"/>
            </a:endParaRPr>
          </a:p>
        </p:txBody>
      </p:sp>
      <p:sp>
        <p:nvSpPr>
          <p:cNvPr id="30" name="标题 1">
            <a:extLst>
              <a:ext uri="{FF2B5EF4-FFF2-40B4-BE49-F238E27FC236}">
                <a16:creationId xmlns:a16="http://schemas.microsoft.com/office/drawing/2014/main" id="{82DD161C-B4E7-4B3B-BCF1-DB33DE72D423}"/>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
        <p:nvSpPr>
          <p:cNvPr id="32" name="箭头: 右 31">
            <a:extLst>
              <a:ext uri="{FF2B5EF4-FFF2-40B4-BE49-F238E27FC236}">
                <a16:creationId xmlns:a16="http://schemas.microsoft.com/office/drawing/2014/main" id="{6B5F9A42-5EDC-4BFA-B62B-BA392CFE446C}"/>
              </a:ext>
            </a:extLst>
          </p:cNvPr>
          <p:cNvSpPr/>
          <p:nvPr/>
        </p:nvSpPr>
        <p:spPr bwMode="auto">
          <a:xfrm rot="5400000">
            <a:off x="3650743" y="2818385"/>
            <a:ext cx="332560" cy="15370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36" name="_s1035">
            <a:extLst>
              <a:ext uri="{FF2B5EF4-FFF2-40B4-BE49-F238E27FC236}">
                <a16:creationId xmlns:a16="http://schemas.microsoft.com/office/drawing/2014/main" id="{9E89BAC7-28A0-4E4B-9E87-3D2DA981CA02}"/>
              </a:ext>
            </a:extLst>
          </p:cNvPr>
          <p:cNvSpPr/>
          <p:nvPr/>
        </p:nvSpPr>
        <p:spPr>
          <a:xfrm>
            <a:off x="3174509" y="2118694"/>
            <a:ext cx="1223412" cy="560875"/>
          </a:xfrm>
          <a:prstGeom prst="ellipse">
            <a:avLst/>
          </a:prstGeom>
          <a:gradFill rotWithShape="1">
            <a:gsLst>
              <a:gs pos="0">
                <a:schemeClr val="accent2"/>
              </a:gs>
              <a:gs pos="100000">
                <a:schemeClr val="bg1"/>
              </a:gs>
            </a:gsLst>
            <a:path path="rect">
              <a:fillToRect l="100000" t="100000"/>
            </a:path>
            <a:tileRect/>
          </a:gradFill>
          <a:ln w="9525" cap="flat" cmpd="sng">
            <a:prstDash val="solid"/>
            <a:headEnd type="none" w="med" len="med"/>
            <a:tailEnd type="none" w="med" len="med"/>
          </a:ln>
          <a:scene3d>
            <a:camera prst="legacyPerspectiveTop">
              <a:rot lat="0" lon="0" rev="0"/>
            </a:camera>
            <a:lightRig rig="legacyFlat3" dir="b"/>
          </a:scene3d>
          <a:sp3d extrusionH="173000" prstMaterial="legacyMatte">
            <a:bevelT w="13500" h="13500" prst="angle"/>
            <a:bevelB w="13500" h="13500" prst="angle"/>
            <a:extrusionClr>
              <a:schemeClr val="accent2"/>
            </a:extrusionClr>
          </a:sp3d>
        </p:spPr>
        <p:txBody>
          <a:bodyPr wrap="none" lIns="0" tIns="0" rIns="0" bIns="0" anchor="ctr">
            <a:flatTx/>
          </a:bodyPr>
          <a:lstStyle/>
          <a:p>
            <a:pPr algn="ctr">
              <a:buFont typeface="Arial" panose="020B0604020202020204" pitchFamily="34" charset="0"/>
              <a:buNone/>
            </a:pPr>
            <a:r>
              <a:rPr lang="zh-CN" altLang="en-US" sz="2800" b="1" dirty="0">
                <a:solidFill>
                  <a:srgbClr val="FF3300"/>
                </a:solidFill>
                <a:latin typeface="Arial" panose="020B0604020202020204" pitchFamily="34" charset="0"/>
              </a:rPr>
              <a:t>指令集</a:t>
            </a:r>
          </a:p>
        </p:txBody>
      </p:sp>
      <p:sp>
        <p:nvSpPr>
          <p:cNvPr id="37" name="_s1035">
            <a:extLst>
              <a:ext uri="{FF2B5EF4-FFF2-40B4-BE49-F238E27FC236}">
                <a16:creationId xmlns:a16="http://schemas.microsoft.com/office/drawing/2014/main" id="{38C4B267-8940-46B6-A6C8-F1DCE89847FD}"/>
              </a:ext>
            </a:extLst>
          </p:cNvPr>
          <p:cNvSpPr/>
          <p:nvPr/>
        </p:nvSpPr>
        <p:spPr>
          <a:xfrm>
            <a:off x="3187240" y="3910887"/>
            <a:ext cx="1223412" cy="560875"/>
          </a:xfrm>
          <a:prstGeom prst="ellipse">
            <a:avLst/>
          </a:prstGeom>
          <a:gradFill rotWithShape="1">
            <a:gsLst>
              <a:gs pos="0">
                <a:schemeClr val="accent2"/>
              </a:gs>
              <a:gs pos="100000">
                <a:schemeClr val="bg1"/>
              </a:gs>
            </a:gsLst>
            <a:path path="rect">
              <a:fillToRect l="100000" t="100000"/>
            </a:path>
            <a:tileRect/>
          </a:gradFill>
          <a:ln w="9525" cap="flat" cmpd="sng">
            <a:prstDash val="solid"/>
            <a:headEnd type="none" w="med" len="med"/>
            <a:tailEnd type="none" w="med" len="med"/>
          </a:ln>
          <a:scene3d>
            <a:camera prst="legacyPerspectiveTop">
              <a:rot lat="0" lon="0" rev="0"/>
            </a:camera>
            <a:lightRig rig="legacyFlat3" dir="b"/>
          </a:scene3d>
          <a:sp3d extrusionH="173000" prstMaterial="legacyMatte">
            <a:bevelT w="13500" h="13500" prst="angle"/>
            <a:bevelB w="13500" h="13500" prst="angle"/>
            <a:extrusionClr>
              <a:schemeClr val="accent2"/>
            </a:extrusionClr>
          </a:sp3d>
        </p:spPr>
        <p:txBody>
          <a:bodyPr wrap="none" lIns="0" tIns="0" rIns="0" bIns="0" anchor="ctr">
            <a:flatTx/>
          </a:bodyPr>
          <a:lstStyle/>
          <a:p>
            <a:pPr algn="ctr">
              <a:buFont typeface="Arial" panose="020B0604020202020204" pitchFamily="34" charset="0"/>
              <a:buNone/>
            </a:pPr>
            <a:r>
              <a:rPr lang="zh-CN" altLang="en-US" sz="2800" b="1" dirty="0">
                <a:solidFill>
                  <a:srgbClr val="FF3300"/>
                </a:solidFill>
                <a:latin typeface="Arial" panose="020B0604020202020204" pitchFamily="34" charset="0"/>
              </a:rPr>
              <a:t>程序</a:t>
            </a:r>
          </a:p>
        </p:txBody>
      </p:sp>
      <p:sp>
        <p:nvSpPr>
          <p:cNvPr id="38" name="箭头: 右 37">
            <a:extLst>
              <a:ext uri="{FF2B5EF4-FFF2-40B4-BE49-F238E27FC236}">
                <a16:creationId xmlns:a16="http://schemas.microsoft.com/office/drawing/2014/main" id="{2E5FE217-EB3C-4DC9-AB79-E5A3BEB684FE}"/>
              </a:ext>
            </a:extLst>
          </p:cNvPr>
          <p:cNvSpPr/>
          <p:nvPr/>
        </p:nvSpPr>
        <p:spPr bwMode="auto">
          <a:xfrm rot="5400000">
            <a:off x="3636523" y="3601973"/>
            <a:ext cx="332560" cy="15370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39" name="箭头: 右 38">
            <a:extLst>
              <a:ext uri="{FF2B5EF4-FFF2-40B4-BE49-F238E27FC236}">
                <a16:creationId xmlns:a16="http://schemas.microsoft.com/office/drawing/2014/main" id="{99A01D11-174E-4906-8DE3-670EAEE8FB8E}"/>
              </a:ext>
            </a:extLst>
          </p:cNvPr>
          <p:cNvSpPr/>
          <p:nvPr/>
        </p:nvSpPr>
        <p:spPr bwMode="auto">
          <a:xfrm rot="10800000">
            <a:off x="4471107" y="3175404"/>
            <a:ext cx="535038" cy="207573"/>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49" name="AutoShape 5">
            <a:extLst>
              <a:ext uri="{FF2B5EF4-FFF2-40B4-BE49-F238E27FC236}">
                <a16:creationId xmlns:a16="http://schemas.microsoft.com/office/drawing/2014/main" id="{BDB1CFAC-F883-47D9-BA64-7FD89CD5A332}"/>
              </a:ext>
            </a:extLst>
          </p:cNvPr>
          <p:cNvSpPr/>
          <p:nvPr/>
        </p:nvSpPr>
        <p:spPr>
          <a:xfrm>
            <a:off x="5117957" y="2587724"/>
            <a:ext cx="132169" cy="1286905"/>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0" name="箭头: 右 49">
            <a:extLst>
              <a:ext uri="{FF2B5EF4-FFF2-40B4-BE49-F238E27FC236}">
                <a16:creationId xmlns:a16="http://schemas.microsoft.com/office/drawing/2014/main" id="{1AEA93CD-A72D-438A-A1AF-516C91592047}"/>
              </a:ext>
            </a:extLst>
          </p:cNvPr>
          <p:cNvSpPr/>
          <p:nvPr/>
        </p:nvSpPr>
        <p:spPr bwMode="auto">
          <a:xfrm rot="5400000">
            <a:off x="3621182" y="4613517"/>
            <a:ext cx="332560" cy="15370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51" name="箭头: 右 50">
            <a:extLst>
              <a:ext uri="{FF2B5EF4-FFF2-40B4-BE49-F238E27FC236}">
                <a16:creationId xmlns:a16="http://schemas.microsoft.com/office/drawing/2014/main" id="{B97D604C-E34D-4D6D-8CB3-A53C7D842E73}"/>
              </a:ext>
            </a:extLst>
          </p:cNvPr>
          <p:cNvSpPr/>
          <p:nvPr/>
        </p:nvSpPr>
        <p:spPr bwMode="auto">
          <a:xfrm rot="5400000">
            <a:off x="3621182" y="5456150"/>
            <a:ext cx="332560" cy="15370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pitchFamily="34" charset="0"/>
              <a:ea typeface="宋体" pitchFamily="2" charset="-122"/>
            </a:endParaRPr>
          </a:p>
        </p:txBody>
      </p:sp>
      <p:sp>
        <p:nvSpPr>
          <p:cNvPr id="52" name="矩形 51">
            <a:extLst>
              <a:ext uri="{FF2B5EF4-FFF2-40B4-BE49-F238E27FC236}">
                <a16:creationId xmlns:a16="http://schemas.microsoft.com/office/drawing/2014/main" id="{77707041-C327-4D45-9B5B-0BDD29E52FEE}"/>
              </a:ext>
            </a:extLst>
          </p:cNvPr>
          <p:cNvSpPr/>
          <p:nvPr/>
        </p:nvSpPr>
        <p:spPr>
          <a:xfrm>
            <a:off x="3849121" y="3440455"/>
            <a:ext cx="649537" cy="369332"/>
          </a:xfrm>
          <a:prstGeom prst="rect">
            <a:avLst/>
          </a:prstGeom>
        </p:spPr>
        <p:txBody>
          <a:bodyPr wrap="none">
            <a:spAutoFit/>
          </a:bodyPr>
          <a:lstStyle/>
          <a:p>
            <a:r>
              <a:rPr lang="zh-CN" altLang="en-US" b="1" dirty="0">
                <a:latin typeface="黑体" pitchFamily="2" charset="-122"/>
                <a:ea typeface="黑体" pitchFamily="2" charset="-122"/>
              </a:rPr>
              <a:t>设计</a:t>
            </a:r>
            <a:endParaRPr lang="zh-CN" altLang="en-US" dirty="0"/>
          </a:p>
        </p:txBody>
      </p:sp>
      <p:pic>
        <p:nvPicPr>
          <p:cNvPr id="6" name="图片 5">
            <a:extLst>
              <a:ext uri="{FF2B5EF4-FFF2-40B4-BE49-F238E27FC236}">
                <a16:creationId xmlns:a16="http://schemas.microsoft.com/office/drawing/2014/main" id="{0C024AAF-D1BD-4CD2-A674-D088337666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2430" y="1296050"/>
            <a:ext cx="873382" cy="491946"/>
          </a:xfrm>
          <a:prstGeom prst="rect">
            <a:avLst/>
          </a:prstGeom>
        </p:spPr>
      </p:pic>
      <p:pic>
        <p:nvPicPr>
          <p:cNvPr id="34" name="图片 33">
            <a:extLst>
              <a:ext uri="{FF2B5EF4-FFF2-40B4-BE49-F238E27FC236}">
                <a16:creationId xmlns:a16="http://schemas.microsoft.com/office/drawing/2014/main" id="{379156C7-813F-4AB6-8E59-4A7C75AE90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0331" y="4852381"/>
            <a:ext cx="873382" cy="491946"/>
          </a:xfrm>
          <a:prstGeom prst="rect">
            <a:avLst/>
          </a:prstGeom>
        </p:spPr>
      </p:pic>
      <p:sp>
        <p:nvSpPr>
          <p:cNvPr id="40" name="矩形 39">
            <a:extLst>
              <a:ext uri="{FF2B5EF4-FFF2-40B4-BE49-F238E27FC236}">
                <a16:creationId xmlns:a16="http://schemas.microsoft.com/office/drawing/2014/main" id="{CDA72A87-4CB9-49A9-A6AC-C44C57F4B17D}"/>
              </a:ext>
            </a:extLst>
          </p:cNvPr>
          <p:cNvSpPr/>
          <p:nvPr/>
        </p:nvSpPr>
        <p:spPr>
          <a:xfrm>
            <a:off x="4418701" y="4930548"/>
            <a:ext cx="777668" cy="400110"/>
          </a:xfrm>
          <a:prstGeom prst="rect">
            <a:avLst/>
          </a:prstGeom>
        </p:spPr>
        <p:txBody>
          <a:bodyPr wrap="square">
            <a:spAutoFit/>
          </a:bodyPr>
          <a:lstStyle/>
          <a:p>
            <a:r>
              <a:rPr lang="zh-CN" altLang="en-US" sz="2000" b="1" dirty="0">
                <a:solidFill>
                  <a:srgbClr val="3333FF"/>
                </a:solidFill>
                <a:latin typeface="黑体" pitchFamily="2" charset="-122"/>
                <a:ea typeface="黑体" pitchFamily="2" charset="-122"/>
              </a:rPr>
              <a:t>硬件</a:t>
            </a:r>
            <a:endParaRPr lang="zh-CN" altLang="en-US" sz="2000" b="1" dirty="0"/>
          </a:p>
        </p:txBody>
      </p:sp>
    </p:spTree>
  </p:cSld>
  <p:clrMapOvr>
    <a:masterClrMapping/>
  </p:clrMapOvr>
  <mc:AlternateContent xmlns:mc="http://schemas.openxmlformats.org/markup-compatibility/2006" xmlns:p14="http://schemas.microsoft.com/office/powerpoint/2010/main">
    <mc:Choice Requires="p14">
      <p:transition p14:dur="0" advTm="129087"/>
    </mc:Choice>
    <mc:Fallback xmlns="">
      <p:transition advTm="129087"/>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11823" y="703956"/>
            <a:ext cx="8001000" cy="510479"/>
          </a:xfrm>
        </p:spPr>
        <p:txBody>
          <a:bodyPr/>
          <a:lstStyle/>
          <a:p>
            <a:pPr eaLnBrk="1" hangingPunct="1"/>
            <a:r>
              <a:rPr lang="en-US" altLang="zh-CN" sz="2400" dirty="0">
                <a:solidFill>
                  <a:srgbClr val="FF0000"/>
                </a:solidFill>
                <a:latin typeface="创艺简黑体"/>
                <a:ea typeface="黑体" pitchFamily="2" charset="-122"/>
              </a:rPr>
              <a:t> 8 </a:t>
            </a:r>
            <a:r>
              <a:rPr lang="zh-CN" altLang="en-US" sz="2400" dirty="0">
                <a:solidFill>
                  <a:srgbClr val="FF0000"/>
                </a:solidFill>
                <a:latin typeface="创艺简黑体"/>
                <a:ea typeface="黑体" pitchFamily="2" charset="-122"/>
              </a:rPr>
              <a:t>、栈操作指令（二条）</a:t>
            </a:r>
          </a:p>
        </p:txBody>
      </p:sp>
      <p:grpSp>
        <p:nvGrpSpPr>
          <p:cNvPr id="54277" name="Group 16"/>
          <p:cNvGrpSpPr>
            <a:grpSpLocks/>
          </p:cNvGrpSpPr>
          <p:nvPr/>
        </p:nvGrpSpPr>
        <p:grpSpPr bwMode="auto">
          <a:xfrm>
            <a:off x="323528" y="1275453"/>
            <a:ext cx="8305800" cy="2057400"/>
            <a:chOff x="240" y="912"/>
            <a:chExt cx="5232" cy="1296"/>
          </a:xfrm>
        </p:grpSpPr>
        <p:grpSp>
          <p:nvGrpSpPr>
            <p:cNvPr id="54278" name="Group 14"/>
            <p:cNvGrpSpPr>
              <a:grpSpLocks/>
            </p:cNvGrpSpPr>
            <p:nvPr/>
          </p:nvGrpSpPr>
          <p:grpSpPr bwMode="auto">
            <a:xfrm>
              <a:off x="240" y="912"/>
              <a:ext cx="5232" cy="1296"/>
              <a:chOff x="240" y="912"/>
              <a:chExt cx="5232" cy="1296"/>
            </a:xfrm>
          </p:grpSpPr>
          <p:grpSp>
            <p:nvGrpSpPr>
              <p:cNvPr id="54280" name="Group 7"/>
              <p:cNvGrpSpPr>
                <a:grpSpLocks/>
              </p:cNvGrpSpPr>
              <p:nvPr/>
            </p:nvGrpSpPr>
            <p:grpSpPr bwMode="auto">
              <a:xfrm>
                <a:off x="240" y="912"/>
                <a:ext cx="5232" cy="1296"/>
                <a:chOff x="192" y="1248"/>
                <a:chExt cx="5232" cy="1296"/>
              </a:xfrm>
            </p:grpSpPr>
            <p:sp>
              <p:nvSpPr>
                <p:cNvPr id="54282" name="Text Box 8"/>
                <p:cNvSpPr txBox="1">
                  <a:spLocks noChangeArrowheads="1"/>
                </p:cNvSpPr>
                <p:nvPr/>
              </p:nvSpPr>
              <p:spPr bwMode="auto">
                <a:xfrm>
                  <a:off x="192" y="1248"/>
                  <a:ext cx="5232" cy="1280"/>
                </a:xfrm>
                <a:prstGeom prst="rect">
                  <a:avLst/>
                </a:prstGeom>
                <a:no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spcBef>
                      <a:spcPct val="50000"/>
                    </a:spcBef>
                  </a:pPr>
                  <a:r>
                    <a:rPr kumimoji="1" lang="en-US" altLang="zh-CN" b="1" dirty="0">
                      <a:solidFill>
                        <a:srgbClr val="FF0000"/>
                      </a:solidFill>
                      <a:latin typeface="Times New Roman" pitchFamily="18" charset="0"/>
                    </a:rPr>
                    <a:t>PUSH</a:t>
                  </a:r>
                  <a:r>
                    <a:rPr kumimoji="1" lang="en-US" altLang="zh-CN" b="1" dirty="0">
                      <a:solidFill>
                        <a:srgbClr val="3333FF"/>
                      </a:solidFill>
                      <a:latin typeface="Times New Roman" pitchFamily="18" charset="0"/>
                    </a:rPr>
                    <a:t>   </a:t>
                  </a:r>
                  <a:r>
                    <a:rPr kumimoji="1" lang="en-US" altLang="zh-CN" b="1" dirty="0">
                      <a:latin typeface="Times New Roman" pitchFamily="18" charset="0"/>
                    </a:rPr>
                    <a:t> </a:t>
                  </a:r>
                  <a:r>
                    <a:rPr kumimoji="1" lang="en-US" altLang="zh-CN" b="1" dirty="0">
                      <a:solidFill>
                        <a:srgbClr val="3333FF"/>
                      </a:solidFill>
                      <a:latin typeface="Times New Roman" pitchFamily="18" charset="0"/>
                    </a:rPr>
                    <a:t>direct</a:t>
                  </a:r>
                  <a:r>
                    <a:rPr kumimoji="1" lang="en-US" altLang="zh-CN" b="1" dirty="0">
                      <a:latin typeface="Times New Roman" pitchFamily="18" charset="0"/>
                    </a:rPr>
                    <a:t>               1100 0000             </a:t>
                  </a:r>
                  <a:r>
                    <a:rPr kumimoji="1" lang="zh-CN" altLang="en-US" b="1" dirty="0">
                      <a:solidFill>
                        <a:srgbClr val="3333FF"/>
                      </a:solidFill>
                      <a:latin typeface="Times New Roman" pitchFamily="18" charset="0"/>
                    </a:rPr>
                    <a:t>先</a:t>
                  </a:r>
                  <a:r>
                    <a:rPr kumimoji="1" lang="en-US" altLang="zh-CN" b="1" dirty="0">
                      <a:solidFill>
                        <a:srgbClr val="3333FF"/>
                      </a:solidFill>
                      <a:latin typeface="Times New Roman" pitchFamily="18" charset="0"/>
                    </a:rPr>
                    <a:t>(SP)+1 → SP       </a:t>
                  </a:r>
                  <a:r>
                    <a:rPr kumimoji="1" lang="zh-CN" altLang="en-US" b="1" dirty="0">
                      <a:latin typeface="Times New Roman" pitchFamily="18" charset="0"/>
                    </a:rPr>
                    <a:t>将</a:t>
                  </a:r>
                  <a:r>
                    <a:rPr kumimoji="1" lang="en-US" altLang="zh-CN" b="1" dirty="0">
                      <a:latin typeface="Times New Roman" pitchFamily="18" charset="0"/>
                    </a:rPr>
                    <a:t>direct</a:t>
                  </a:r>
                  <a:r>
                    <a:rPr kumimoji="1" lang="zh-CN" altLang="en-US" b="1" dirty="0">
                      <a:latin typeface="Times New Roman" pitchFamily="18" charset="0"/>
                    </a:rPr>
                    <a:t>内容</a:t>
                  </a:r>
                  <a:r>
                    <a:rPr kumimoji="1" lang="zh-CN" altLang="en-US" b="1" dirty="0">
                      <a:solidFill>
                        <a:srgbClr val="FF0000"/>
                      </a:solidFill>
                      <a:latin typeface="Times New Roman" pitchFamily="18" charset="0"/>
                    </a:rPr>
                    <a:t>压入</a:t>
                  </a:r>
                  <a:r>
                    <a:rPr kumimoji="1" lang="zh-CN" altLang="en-US" b="1" dirty="0">
                      <a:latin typeface="Times New Roman" pitchFamily="18" charset="0"/>
                    </a:rPr>
                    <a:t>堆栈</a:t>
                  </a:r>
                </a:p>
                <a:p>
                  <a:pPr algn="just" eaLnBrk="0" hangingPunct="0">
                    <a:spcBef>
                      <a:spcPct val="50000"/>
                    </a:spcBef>
                  </a:pPr>
                  <a:r>
                    <a:rPr kumimoji="1" lang="zh-CN" altLang="en-US" b="1" dirty="0">
                      <a:latin typeface="Times New Roman" pitchFamily="18" charset="0"/>
                    </a:rPr>
                    <a:t>		        </a:t>
                  </a:r>
                  <a:r>
                    <a:rPr kumimoji="1" lang="en-US" altLang="zh-CN" b="1" dirty="0">
                      <a:latin typeface="Times New Roman" pitchFamily="18" charset="0"/>
                    </a:rPr>
                    <a:t>direct                   </a:t>
                  </a:r>
                  <a:r>
                    <a:rPr kumimoji="1" lang="zh-CN" altLang="en-US" b="1" dirty="0">
                      <a:solidFill>
                        <a:srgbClr val="3333FF"/>
                      </a:solidFill>
                      <a:latin typeface="Times New Roman" pitchFamily="18" charset="0"/>
                    </a:rPr>
                    <a:t>后</a:t>
                  </a:r>
                  <a:r>
                    <a:rPr kumimoji="1" lang="en-US" altLang="zh-CN" b="1" dirty="0">
                      <a:solidFill>
                        <a:srgbClr val="3333FF"/>
                      </a:solidFill>
                      <a:latin typeface="Times New Roman" pitchFamily="18" charset="0"/>
                    </a:rPr>
                    <a:t>(direct) → (SP)                         </a:t>
                  </a:r>
                  <a:r>
                    <a:rPr kumimoji="1" lang="zh-CN" altLang="en-US" b="1" dirty="0">
                      <a:solidFill>
                        <a:srgbClr val="3333FF"/>
                      </a:solidFill>
                      <a:latin typeface="Times New Roman" pitchFamily="18" charset="0"/>
                    </a:rPr>
                    <a:t>入栈</a:t>
                  </a:r>
                  <a:endParaRPr kumimoji="1" lang="en-US" altLang="zh-CN" b="1" dirty="0">
                    <a:solidFill>
                      <a:srgbClr val="3333FF"/>
                    </a:solidFill>
                    <a:latin typeface="Times New Roman" pitchFamily="18" charset="0"/>
                  </a:endParaRPr>
                </a:p>
                <a:p>
                  <a:pPr algn="just" eaLnBrk="0" hangingPunct="0">
                    <a:spcBef>
                      <a:spcPct val="50000"/>
                    </a:spcBef>
                  </a:pPr>
                  <a:r>
                    <a:rPr kumimoji="1" lang="en-US" altLang="zh-CN" b="1" dirty="0">
                      <a:solidFill>
                        <a:srgbClr val="FF0000"/>
                      </a:solidFill>
                      <a:latin typeface="Times New Roman" pitchFamily="18" charset="0"/>
                    </a:rPr>
                    <a:t>POP</a:t>
                  </a:r>
                  <a:r>
                    <a:rPr kumimoji="1" lang="en-US" altLang="zh-CN" b="1" dirty="0">
                      <a:solidFill>
                        <a:srgbClr val="3333FF"/>
                      </a:solidFill>
                      <a:latin typeface="Times New Roman" pitchFamily="18" charset="0"/>
                    </a:rPr>
                    <a:t> </a:t>
                  </a:r>
                  <a:r>
                    <a:rPr kumimoji="1" lang="en-US" altLang="zh-CN" b="1" dirty="0">
                      <a:latin typeface="Times New Roman" pitchFamily="18" charset="0"/>
                    </a:rPr>
                    <a:t>     </a:t>
                  </a:r>
                  <a:r>
                    <a:rPr kumimoji="1" lang="en-US" altLang="zh-CN" b="1" dirty="0">
                      <a:solidFill>
                        <a:srgbClr val="3333FF"/>
                      </a:solidFill>
                      <a:latin typeface="Times New Roman" pitchFamily="18" charset="0"/>
                    </a:rPr>
                    <a:t>direct </a:t>
                  </a:r>
                  <a:r>
                    <a:rPr kumimoji="1" lang="en-US" altLang="zh-CN" b="1" dirty="0">
                      <a:latin typeface="Times New Roman" pitchFamily="18" charset="0"/>
                    </a:rPr>
                    <a:t>                1101 0000           </a:t>
                  </a:r>
                  <a:r>
                    <a:rPr kumimoji="1" lang="zh-CN" altLang="en-US" b="1" dirty="0">
                      <a:solidFill>
                        <a:srgbClr val="FF0000"/>
                      </a:solidFill>
                      <a:latin typeface="Times New Roman" pitchFamily="18" charset="0"/>
                    </a:rPr>
                    <a:t>先</a:t>
                  </a:r>
                  <a:r>
                    <a:rPr kumimoji="1" lang="en-US" altLang="zh-CN" b="1" dirty="0">
                      <a:solidFill>
                        <a:srgbClr val="FF0000"/>
                      </a:solidFill>
                      <a:latin typeface="Times New Roman" pitchFamily="18" charset="0"/>
                    </a:rPr>
                    <a:t>((SP)) → direct      </a:t>
                  </a:r>
                  <a:r>
                    <a:rPr kumimoji="1" lang="zh-CN" altLang="en-US" b="1" dirty="0">
                      <a:latin typeface="Times New Roman" pitchFamily="18" charset="0"/>
                    </a:rPr>
                    <a:t>将堆栈内容</a:t>
                  </a:r>
                  <a:r>
                    <a:rPr kumimoji="1" lang="zh-CN" altLang="en-US" b="1" dirty="0">
                      <a:solidFill>
                        <a:srgbClr val="FF0000"/>
                      </a:solidFill>
                      <a:latin typeface="Times New Roman" pitchFamily="18" charset="0"/>
                    </a:rPr>
                    <a:t>弹出</a:t>
                  </a:r>
                  <a:r>
                    <a:rPr kumimoji="1" lang="zh-CN" altLang="en-US" b="1" dirty="0">
                      <a:latin typeface="Times New Roman" pitchFamily="18" charset="0"/>
                    </a:rPr>
                    <a:t>到</a:t>
                  </a:r>
                </a:p>
                <a:p>
                  <a:pPr algn="just" eaLnBrk="0" hangingPunct="0">
                    <a:spcBef>
                      <a:spcPct val="50000"/>
                    </a:spcBef>
                  </a:pPr>
                  <a:r>
                    <a:rPr kumimoji="1" lang="zh-CN" altLang="en-US" b="1" dirty="0">
                      <a:latin typeface="Times New Roman" pitchFamily="18" charset="0"/>
                    </a:rPr>
                    <a:t>		         </a:t>
                  </a:r>
                  <a:r>
                    <a:rPr kumimoji="1" lang="en-US" altLang="zh-CN" b="1" dirty="0">
                      <a:latin typeface="Times New Roman" pitchFamily="18" charset="0"/>
                    </a:rPr>
                    <a:t>direct 	     </a:t>
                  </a:r>
                  <a:r>
                    <a:rPr kumimoji="1" lang="zh-CN" altLang="en-US" b="1" dirty="0">
                      <a:solidFill>
                        <a:srgbClr val="FF0000"/>
                      </a:solidFill>
                      <a:latin typeface="Times New Roman" pitchFamily="18" charset="0"/>
                    </a:rPr>
                    <a:t>后 </a:t>
                  </a:r>
                  <a:r>
                    <a:rPr kumimoji="1" lang="en-US" altLang="zh-CN" b="1" dirty="0">
                      <a:solidFill>
                        <a:srgbClr val="FF0000"/>
                      </a:solidFill>
                      <a:latin typeface="Times New Roman" pitchFamily="18" charset="0"/>
                    </a:rPr>
                    <a:t>(SP)-1 →SP             </a:t>
                  </a:r>
                  <a:r>
                    <a:rPr kumimoji="1" lang="en-US" altLang="zh-CN" b="1" dirty="0">
                      <a:latin typeface="Times New Roman" pitchFamily="18" charset="0"/>
                    </a:rPr>
                    <a:t>direct</a:t>
                  </a:r>
                  <a:r>
                    <a:rPr kumimoji="1" lang="zh-CN" altLang="en-US" b="1" dirty="0">
                      <a:latin typeface="Times New Roman" pitchFamily="18" charset="0"/>
                    </a:rPr>
                    <a:t>单元中    </a:t>
                  </a:r>
                  <a:r>
                    <a:rPr kumimoji="1" lang="zh-CN" altLang="en-US" b="1" dirty="0">
                      <a:solidFill>
                        <a:srgbClr val="3333FF"/>
                      </a:solidFill>
                      <a:latin typeface="Times New Roman" pitchFamily="18" charset="0"/>
                    </a:rPr>
                    <a:t>出栈</a:t>
                  </a:r>
                </a:p>
              </p:txBody>
            </p:sp>
            <p:sp>
              <p:nvSpPr>
                <p:cNvPr id="54283" name="Line 9"/>
                <p:cNvSpPr>
                  <a:spLocks noChangeShapeType="1"/>
                </p:cNvSpPr>
                <p:nvPr/>
              </p:nvSpPr>
              <p:spPr bwMode="auto">
                <a:xfrm>
                  <a:off x="192" y="1488"/>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4284" name="Line 10"/>
                <p:cNvSpPr>
                  <a:spLocks noChangeShapeType="1"/>
                </p:cNvSpPr>
                <p:nvPr/>
              </p:nvSpPr>
              <p:spPr bwMode="auto">
                <a:xfrm>
                  <a:off x="2736" y="1248"/>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4285" name="Line 11"/>
                <p:cNvSpPr>
                  <a:spLocks noChangeShapeType="1"/>
                </p:cNvSpPr>
                <p:nvPr/>
              </p:nvSpPr>
              <p:spPr bwMode="auto">
                <a:xfrm>
                  <a:off x="1632" y="1248"/>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54281" name="Line 12"/>
              <p:cNvSpPr>
                <a:spLocks noChangeShapeType="1"/>
              </p:cNvSpPr>
              <p:nvPr/>
            </p:nvSpPr>
            <p:spPr bwMode="auto">
              <a:xfrm>
                <a:off x="3984" y="912"/>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54279" name="Line 15"/>
            <p:cNvSpPr>
              <a:spLocks noChangeShapeType="1"/>
            </p:cNvSpPr>
            <p:nvPr/>
          </p:nvSpPr>
          <p:spPr bwMode="auto">
            <a:xfrm>
              <a:off x="240" y="1632"/>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4" name="日期占位符 3">
            <a:extLst>
              <a:ext uri="{FF2B5EF4-FFF2-40B4-BE49-F238E27FC236}">
                <a16:creationId xmlns:a16="http://schemas.microsoft.com/office/drawing/2014/main" id="{1FC41896-49B3-46D7-82C8-3670784ED9DF}"/>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5" name="灯片编号占位符 5">
            <a:extLst>
              <a:ext uri="{FF2B5EF4-FFF2-40B4-BE49-F238E27FC236}">
                <a16:creationId xmlns:a16="http://schemas.microsoft.com/office/drawing/2014/main" id="{0742A5F8-5735-4ACA-8CF5-0EBAADFC0A00}"/>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50</a:t>
            </a:fld>
            <a:endParaRPr lang="en-US" altLang="zh-CN" dirty="0">
              <a:ea typeface="宋体" charset="-122"/>
            </a:endParaRPr>
          </a:p>
        </p:txBody>
      </p:sp>
      <p:pic>
        <p:nvPicPr>
          <p:cNvPr id="16" name="Picture 2" descr="c:\documents and settings\ibm\application data\360se6\User Data\temp\01300000323145123029807175635_s.jpg">
            <a:extLst>
              <a:ext uri="{FF2B5EF4-FFF2-40B4-BE49-F238E27FC236}">
                <a16:creationId xmlns:a16="http://schemas.microsoft.com/office/drawing/2014/main" id="{570DEAF7-6BA8-4F2F-8812-773B9E550B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a:extLst>
              <a:ext uri="{FF2B5EF4-FFF2-40B4-BE49-F238E27FC236}">
                <a16:creationId xmlns:a16="http://schemas.microsoft.com/office/drawing/2014/main" id="{EA3EE275-D8A4-4A18-892C-3010D5A9A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标题 1">
            <a:extLst>
              <a:ext uri="{FF2B5EF4-FFF2-40B4-BE49-F238E27FC236}">
                <a16:creationId xmlns:a16="http://schemas.microsoft.com/office/drawing/2014/main" id="{5A07A09C-4123-4C23-A0D6-8C52B2DF1B12}"/>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9" name="Text Box 6">
            <a:extLst>
              <a:ext uri="{FF2B5EF4-FFF2-40B4-BE49-F238E27FC236}">
                <a16:creationId xmlns:a16="http://schemas.microsoft.com/office/drawing/2014/main" id="{F4CE19A6-D031-458A-9E42-5B1984AF3B0F}"/>
              </a:ext>
            </a:extLst>
          </p:cNvPr>
          <p:cNvSpPr txBox="1">
            <a:spLocks noChangeArrowheads="1"/>
          </p:cNvSpPr>
          <p:nvPr/>
        </p:nvSpPr>
        <p:spPr bwMode="auto">
          <a:xfrm>
            <a:off x="2395223" y="3439919"/>
            <a:ext cx="6743869" cy="2941831"/>
          </a:xfrm>
          <a:prstGeom prst="rect">
            <a:avLst/>
          </a:prstGeom>
          <a:noFill/>
          <a:ln w="12700" cap="sq">
            <a:noFill/>
            <a:miter lim="800000"/>
            <a:headEnd type="none" w="sm" len="sm"/>
            <a:tailEnd type="none" w="sm" len="sm"/>
          </a:ln>
        </p:spPr>
        <p:txBody>
          <a:bodyPr wrap="square">
            <a:spAutoFit/>
          </a:bodyPr>
          <a:lstStyle/>
          <a:p>
            <a:pPr eaLnBrk="0" hangingPunct="0">
              <a:lnSpc>
                <a:spcPct val="130000"/>
              </a:lnSpc>
            </a:pPr>
            <a:r>
              <a:rPr kumimoji="1" lang="en-US" altLang="zh-CN" sz="1600" b="1" dirty="0">
                <a:solidFill>
                  <a:srgbClr val="3333FF"/>
                </a:solidFill>
                <a:latin typeface="华文中宋" pitchFamily="2" charset="-122"/>
                <a:ea typeface="华文中宋" pitchFamily="2" charset="-122"/>
              </a:rPr>
              <a:t>MOV    SP</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#18H</a:t>
            </a:r>
            <a:r>
              <a:rPr kumimoji="1" lang="en-US" altLang="zh-CN" sz="1600" b="1" dirty="0">
                <a:latin typeface="华文中宋" pitchFamily="2" charset="-122"/>
                <a:ea typeface="华文中宋" pitchFamily="2" charset="-122"/>
              </a:rPr>
              <a:t>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SP</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=18H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MOV    A</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#30H</a:t>
            </a:r>
            <a:r>
              <a:rPr kumimoji="1" lang="en-US" altLang="zh-CN" sz="1600" b="1" dirty="0">
                <a:latin typeface="华文中宋" pitchFamily="2" charset="-122"/>
                <a:ea typeface="华文中宋" pitchFamily="2" charset="-122"/>
              </a:rPr>
              <a:t>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A</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=30H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MOV    DPTR</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#1000H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DPTR</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=1000H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PUSH   A</a:t>
            </a:r>
            <a:r>
              <a:rPr kumimoji="1" lang="en-US" altLang="zh-CN" sz="1600" b="1" dirty="0">
                <a:latin typeface="华文中宋" pitchFamily="2" charset="-122"/>
                <a:ea typeface="华文中宋" pitchFamily="2" charset="-122"/>
              </a:rPr>
              <a:t>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SP</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=19H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19H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=30H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PUSH   DPH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SP</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=1AH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1AH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=10H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PUSH   DPL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SP</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=1BH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1BH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=00H</a:t>
            </a:r>
            <a:r>
              <a:rPr kumimoji="1" lang="en-US" altLang="zh-CN" sz="1600" b="1" dirty="0">
                <a:solidFill>
                  <a:srgbClr val="3333FF"/>
                </a:solidFill>
                <a:latin typeface="华文中宋" pitchFamily="2" charset="-122"/>
                <a:ea typeface="华文中宋" pitchFamily="2" charset="-122"/>
              </a:rPr>
              <a:t> </a:t>
            </a:r>
          </a:p>
          <a:p>
            <a:pPr algn="just" eaLnBrk="0" hangingPunct="0">
              <a:lnSpc>
                <a:spcPct val="130000"/>
              </a:lnSpc>
            </a:pPr>
            <a:r>
              <a:rPr kumimoji="1" lang="en-US" altLang="zh-CN" sz="1600" b="1" dirty="0">
                <a:solidFill>
                  <a:srgbClr val="3333FF"/>
                </a:solidFill>
                <a:latin typeface="华文中宋" pitchFamily="2" charset="-122"/>
                <a:ea typeface="华文中宋" pitchFamily="2" charset="-122"/>
              </a:rPr>
              <a:t>POP     DPL			</a:t>
            </a:r>
            <a:r>
              <a:rPr kumimoji="1" lang="en-US" altLang="zh-CN" sz="1600" b="1" dirty="0">
                <a:solidFill>
                  <a:srgbClr val="CC3399"/>
                </a:solidFill>
                <a:latin typeface="华文中宋" pitchFamily="2" charset="-122"/>
                <a:ea typeface="华文中宋" pitchFamily="2" charset="-122"/>
              </a:rPr>
              <a:t>;  (DPL)=00H    (SP)=1AH</a:t>
            </a:r>
          </a:p>
          <a:p>
            <a:pPr algn="just" eaLnBrk="0" hangingPunct="0">
              <a:lnSpc>
                <a:spcPct val="130000"/>
              </a:lnSpc>
            </a:pPr>
            <a:r>
              <a:rPr kumimoji="1" lang="en-US" altLang="zh-CN" sz="1600" b="1" dirty="0">
                <a:solidFill>
                  <a:srgbClr val="3333FF"/>
                </a:solidFill>
                <a:latin typeface="华文中宋" pitchFamily="2" charset="-122"/>
                <a:ea typeface="华文中宋" pitchFamily="2" charset="-122"/>
              </a:rPr>
              <a:t>POP     DPH			</a:t>
            </a:r>
            <a:r>
              <a:rPr kumimoji="1" lang="en-US" altLang="zh-CN" sz="1600" b="1" dirty="0">
                <a:solidFill>
                  <a:srgbClr val="CC3399"/>
                </a:solidFill>
                <a:latin typeface="华文中宋" pitchFamily="2" charset="-122"/>
                <a:ea typeface="华文中宋" pitchFamily="2" charset="-122"/>
              </a:rPr>
              <a:t>;  (DPH)=10H    (SP)=19H</a:t>
            </a:r>
          </a:p>
          <a:p>
            <a:pPr algn="just" eaLnBrk="0" hangingPunct="0">
              <a:lnSpc>
                <a:spcPct val="130000"/>
              </a:lnSpc>
            </a:pPr>
            <a:r>
              <a:rPr kumimoji="1" lang="en-US" altLang="zh-CN" sz="1600" b="1" dirty="0">
                <a:solidFill>
                  <a:srgbClr val="3333FF"/>
                </a:solidFill>
                <a:latin typeface="华文中宋" pitchFamily="2" charset="-122"/>
                <a:ea typeface="华文中宋" pitchFamily="2" charset="-122"/>
              </a:rPr>
              <a:t>POP     A	</a:t>
            </a:r>
            <a:r>
              <a:rPr kumimoji="1" lang="en-US" altLang="zh-CN" sz="1600" b="1" dirty="0">
                <a:latin typeface="华文中宋" pitchFamily="2" charset="-122"/>
                <a:ea typeface="华文中宋" pitchFamily="2" charset="-122"/>
              </a:rPr>
              <a:t>			</a:t>
            </a:r>
            <a:r>
              <a:rPr kumimoji="1" lang="en-US" altLang="zh-CN" sz="1600" b="1" dirty="0">
                <a:solidFill>
                  <a:srgbClr val="CC3399"/>
                </a:solidFill>
                <a:latin typeface="华文中宋" pitchFamily="2" charset="-122"/>
                <a:ea typeface="华文中宋" pitchFamily="2" charset="-122"/>
              </a:rPr>
              <a:t>;  (A)=30H      (SP)=18H</a:t>
            </a:r>
          </a:p>
        </p:txBody>
      </p:sp>
      <p:sp>
        <p:nvSpPr>
          <p:cNvPr id="20" name="矩形 19">
            <a:extLst>
              <a:ext uri="{FF2B5EF4-FFF2-40B4-BE49-F238E27FC236}">
                <a16:creationId xmlns:a16="http://schemas.microsoft.com/office/drawing/2014/main" id="{AF23C2B4-63BC-4845-A37A-0C9568A5FA33}"/>
              </a:ext>
            </a:extLst>
          </p:cNvPr>
          <p:cNvSpPr/>
          <p:nvPr/>
        </p:nvSpPr>
        <p:spPr>
          <a:xfrm>
            <a:off x="4082648" y="826627"/>
            <a:ext cx="245181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PUSH</a:t>
            </a:r>
            <a:r>
              <a:rPr lang="zh-CN" altLang="en-US" b="1" dirty="0">
                <a:solidFill>
                  <a:srgbClr val="3333FF"/>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POP</a:t>
            </a:r>
            <a:endParaRPr lang="zh-CN" altLang="en-US" dirty="0">
              <a:solidFill>
                <a:srgbClr val="FF0000"/>
              </a:solidFill>
            </a:endParaRPr>
          </a:p>
        </p:txBody>
      </p:sp>
      <p:sp>
        <p:nvSpPr>
          <p:cNvPr id="22" name="矩形 21">
            <a:extLst>
              <a:ext uri="{FF2B5EF4-FFF2-40B4-BE49-F238E27FC236}">
                <a16:creationId xmlns:a16="http://schemas.microsoft.com/office/drawing/2014/main" id="{4D4810D8-D178-4AB4-8E2F-D1D953029D92}"/>
              </a:ext>
            </a:extLst>
          </p:cNvPr>
          <p:cNvSpPr/>
          <p:nvPr/>
        </p:nvSpPr>
        <p:spPr>
          <a:xfrm>
            <a:off x="163714" y="3638435"/>
            <a:ext cx="2177019"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PUSH onto stack</a:t>
            </a:r>
            <a:endParaRPr lang="zh-CN" altLang="en-US" dirty="0">
              <a:solidFill>
                <a:srgbClr val="FF0000"/>
              </a:solidFill>
            </a:endParaRPr>
          </a:p>
        </p:txBody>
      </p:sp>
      <p:sp>
        <p:nvSpPr>
          <p:cNvPr id="23" name="矩形 22">
            <a:extLst>
              <a:ext uri="{FF2B5EF4-FFF2-40B4-BE49-F238E27FC236}">
                <a16:creationId xmlns:a16="http://schemas.microsoft.com/office/drawing/2014/main" id="{D596925A-949E-4AF5-80E5-1160FD232DFC}"/>
              </a:ext>
            </a:extLst>
          </p:cNvPr>
          <p:cNvSpPr/>
          <p:nvPr/>
        </p:nvSpPr>
        <p:spPr>
          <a:xfrm>
            <a:off x="157301" y="4278747"/>
            <a:ext cx="2181936"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POP  from  stack</a:t>
            </a:r>
            <a:endParaRPr lang="zh-CN" altLang="en-US" dirty="0">
              <a:solidFill>
                <a:srgbClr val="FF0000"/>
              </a:solidFill>
            </a:endParaRPr>
          </a:p>
        </p:txBody>
      </p:sp>
      <p:cxnSp>
        <p:nvCxnSpPr>
          <p:cNvPr id="27" name="直接箭头连接符 26">
            <a:extLst>
              <a:ext uri="{FF2B5EF4-FFF2-40B4-BE49-F238E27FC236}">
                <a16:creationId xmlns:a16="http://schemas.microsoft.com/office/drawing/2014/main" id="{8547D205-324D-4F41-9BB9-D98B0DB5BA43}"/>
              </a:ext>
            </a:extLst>
          </p:cNvPr>
          <p:cNvCxnSpPr>
            <a:cxnSpLocks/>
          </p:cNvCxnSpPr>
          <p:nvPr/>
        </p:nvCxnSpPr>
        <p:spPr bwMode="auto">
          <a:xfrm>
            <a:off x="967645" y="2132856"/>
            <a:ext cx="280624" cy="1505579"/>
          </a:xfrm>
          <a:prstGeom prst="straightConnector1">
            <a:avLst/>
          </a:prstGeom>
          <a:solidFill>
            <a:schemeClr val="accent1"/>
          </a:solidFill>
          <a:ln w="28575" cap="sq" cmpd="sng" algn="ctr">
            <a:solidFill>
              <a:schemeClr val="tx1"/>
            </a:solidFill>
            <a:prstDash val="sysDash"/>
            <a:round/>
            <a:headEnd type="none" w="sm" len="sm"/>
            <a:tailEnd type="triangle"/>
          </a:ln>
          <a:effectLst/>
        </p:spPr>
      </p:cxnSp>
      <p:cxnSp>
        <p:nvCxnSpPr>
          <p:cNvPr id="28" name="直接箭头连接符 27">
            <a:extLst>
              <a:ext uri="{FF2B5EF4-FFF2-40B4-BE49-F238E27FC236}">
                <a16:creationId xmlns:a16="http://schemas.microsoft.com/office/drawing/2014/main" id="{F0437BD3-3A3B-46F4-978F-AC8DC380D0BE}"/>
              </a:ext>
            </a:extLst>
          </p:cNvPr>
          <p:cNvCxnSpPr>
            <a:cxnSpLocks/>
          </p:cNvCxnSpPr>
          <p:nvPr/>
        </p:nvCxnSpPr>
        <p:spPr bwMode="auto">
          <a:xfrm>
            <a:off x="751866" y="2879770"/>
            <a:ext cx="280624" cy="1505579"/>
          </a:xfrm>
          <a:prstGeom prst="straightConnector1">
            <a:avLst/>
          </a:prstGeom>
          <a:solidFill>
            <a:schemeClr val="accent1"/>
          </a:solidFill>
          <a:ln w="28575" cap="sq" cmpd="sng" algn="ctr">
            <a:solidFill>
              <a:schemeClr val="tx1"/>
            </a:solidFill>
            <a:prstDash val="sysDash"/>
            <a:round/>
            <a:headEnd type="none" w="sm" len="sm"/>
            <a:tailEnd type="triangle"/>
          </a:ln>
          <a:effectLst/>
        </p:spPr>
      </p:cxnSp>
    </p:spTree>
  </p:cSld>
  <p:clrMapOvr>
    <a:masterClrMapping/>
  </p:clrMapOvr>
  <p:transition>
    <p:cut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p>
            <a:fld id="{55471E50-DD0F-468A-8400-D4C19AF4A4F2}" type="datetime10">
              <a:rPr lang="zh-CN" altLang="en-US" smtClean="0">
                <a:ea typeface="宋体" charset="-122"/>
              </a:rPr>
              <a:pPr/>
              <a:t>10:24</a:t>
            </a:fld>
            <a:endParaRPr lang="en-US" altLang="zh-CN">
              <a:ea typeface="宋体" charset="-122"/>
            </a:endParaRPr>
          </a:p>
        </p:txBody>
      </p:sp>
      <p:sp>
        <p:nvSpPr>
          <p:cNvPr id="56323" name="灯片编号占位符 5"/>
          <p:cNvSpPr>
            <a:spLocks noGrp="1"/>
          </p:cNvSpPr>
          <p:nvPr>
            <p:ph type="sldNum" sz="quarter" idx="12"/>
          </p:nvPr>
        </p:nvSpPr>
        <p:spPr>
          <a:noFill/>
        </p:spPr>
        <p:txBody>
          <a:bodyPr/>
          <a:lstStyle/>
          <a:p>
            <a:fld id="{C738BB0B-14A2-422C-BBA0-D8EE007EF96A}" type="slidenum">
              <a:rPr lang="en-US" altLang="zh-CN" smtClean="0">
                <a:ea typeface="宋体" charset="-122"/>
              </a:rPr>
              <a:pPr/>
              <a:t>51</a:t>
            </a:fld>
            <a:endParaRPr lang="en-US" altLang="zh-CN">
              <a:ea typeface="宋体" charset="-122"/>
            </a:endParaRPr>
          </a:p>
        </p:txBody>
      </p:sp>
      <p:sp>
        <p:nvSpPr>
          <p:cNvPr id="56324" name="Rectangle 2"/>
          <p:cNvSpPr>
            <a:spLocks noGrp="1" noChangeArrowheads="1"/>
          </p:cNvSpPr>
          <p:nvPr>
            <p:ph type="title"/>
          </p:nvPr>
        </p:nvSpPr>
        <p:spPr>
          <a:xfrm>
            <a:off x="7868" y="733424"/>
            <a:ext cx="3667195" cy="505321"/>
          </a:xfrm>
        </p:spPr>
        <p:txBody>
          <a:bodyPr/>
          <a:lstStyle/>
          <a:p>
            <a:pPr eaLnBrk="1" hangingPunct="1"/>
            <a:r>
              <a:rPr lang="en-US" altLang="zh-CN" sz="2400" b="1" dirty="0">
                <a:solidFill>
                  <a:srgbClr val="FF0066"/>
                </a:solidFill>
                <a:latin typeface="黑体" pitchFamily="2" charset="-122"/>
                <a:ea typeface="黑体" pitchFamily="2" charset="-122"/>
              </a:rPr>
              <a:t> 9</a:t>
            </a:r>
            <a:r>
              <a:rPr lang="zh-CN" altLang="en-US" sz="2400" b="1" dirty="0">
                <a:solidFill>
                  <a:srgbClr val="FF0066"/>
                </a:solidFill>
                <a:latin typeface="黑体" pitchFamily="2" charset="-122"/>
                <a:ea typeface="黑体" pitchFamily="2" charset="-122"/>
              </a:rPr>
              <a:t>、 交换指令</a:t>
            </a:r>
            <a:r>
              <a:rPr lang="en-US" altLang="zh-CN" sz="2400" b="1" dirty="0">
                <a:solidFill>
                  <a:srgbClr val="FF0066"/>
                </a:solidFill>
                <a:latin typeface="黑体" pitchFamily="2" charset="-122"/>
                <a:ea typeface="黑体" pitchFamily="2" charset="-122"/>
              </a:rPr>
              <a:t>(4</a:t>
            </a:r>
            <a:r>
              <a:rPr lang="zh-CN" altLang="en-US" sz="2400" b="1" dirty="0">
                <a:solidFill>
                  <a:srgbClr val="FF0066"/>
                </a:solidFill>
                <a:latin typeface="黑体" pitchFamily="2" charset="-122"/>
                <a:ea typeface="黑体" pitchFamily="2" charset="-122"/>
              </a:rPr>
              <a:t>条</a:t>
            </a:r>
            <a:r>
              <a:rPr lang="en-US" altLang="zh-CN" sz="2400" b="1" dirty="0">
                <a:solidFill>
                  <a:srgbClr val="FF0066"/>
                </a:solidFill>
                <a:latin typeface="黑体" pitchFamily="2" charset="-122"/>
                <a:ea typeface="黑体" pitchFamily="2" charset="-122"/>
              </a:rPr>
              <a:t>)</a:t>
            </a:r>
          </a:p>
        </p:txBody>
      </p:sp>
      <p:sp>
        <p:nvSpPr>
          <p:cNvPr id="56325" name="Rectangle 7"/>
          <p:cNvSpPr>
            <a:spLocks noChangeArrowheads="1"/>
          </p:cNvSpPr>
          <p:nvPr/>
        </p:nvSpPr>
        <p:spPr bwMode="auto">
          <a:xfrm>
            <a:off x="14784" y="1247774"/>
            <a:ext cx="2901023" cy="461665"/>
          </a:xfrm>
          <a:prstGeom prst="rect">
            <a:avLst/>
          </a:prstGeom>
          <a:noFill/>
          <a:ln w="9525">
            <a:noFill/>
            <a:miter lim="800000"/>
            <a:headEnd/>
            <a:tailEnd/>
          </a:ln>
        </p:spPr>
        <p:txBody>
          <a:bodyPr wrap="square">
            <a:spAutoFit/>
          </a:bodyPr>
          <a:lstStyle/>
          <a:p>
            <a:pPr algn="ctr"/>
            <a:r>
              <a:rPr kumimoji="1" lang="zh-CN" altLang="en-US" sz="2400" b="1" dirty="0">
                <a:solidFill>
                  <a:srgbClr val="3333FF"/>
                </a:solidFill>
                <a:latin typeface="黑体" pitchFamily="2" charset="-122"/>
                <a:ea typeface="黑体" pitchFamily="2" charset="-122"/>
              </a:rPr>
              <a:t>（</a:t>
            </a:r>
            <a:r>
              <a:rPr kumimoji="1" lang="en-US" altLang="zh-CN" sz="2400" b="1" dirty="0">
                <a:solidFill>
                  <a:srgbClr val="3333FF"/>
                </a:solidFill>
                <a:latin typeface="黑体" pitchFamily="2" charset="-122"/>
                <a:ea typeface="黑体" pitchFamily="2" charset="-122"/>
              </a:rPr>
              <a:t>1</a:t>
            </a:r>
            <a:r>
              <a:rPr kumimoji="1" lang="zh-CN" altLang="en-US" sz="2400" b="1" dirty="0">
                <a:solidFill>
                  <a:srgbClr val="3333FF"/>
                </a:solidFill>
                <a:latin typeface="黑体" pitchFamily="2" charset="-122"/>
                <a:ea typeface="黑体" pitchFamily="2" charset="-122"/>
              </a:rPr>
              <a:t>）字节变换指令</a:t>
            </a:r>
          </a:p>
        </p:txBody>
      </p:sp>
      <p:grpSp>
        <p:nvGrpSpPr>
          <p:cNvPr id="56326" name="Group 19"/>
          <p:cNvGrpSpPr>
            <a:grpSpLocks/>
          </p:cNvGrpSpPr>
          <p:nvPr/>
        </p:nvGrpSpPr>
        <p:grpSpPr bwMode="auto">
          <a:xfrm>
            <a:off x="381000" y="1828800"/>
            <a:ext cx="8305800" cy="2057400"/>
            <a:chOff x="240" y="1440"/>
            <a:chExt cx="5232" cy="1296"/>
          </a:xfrm>
        </p:grpSpPr>
        <p:sp>
          <p:nvSpPr>
            <p:cNvPr id="56328" name="Text Box 10"/>
            <p:cNvSpPr txBox="1">
              <a:spLocks noChangeArrowheads="1"/>
            </p:cNvSpPr>
            <p:nvPr/>
          </p:nvSpPr>
          <p:spPr bwMode="auto">
            <a:xfrm>
              <a:off x="240" y="1440"/>
              <a:ext cx="5232" cy="1279"/>
            </a:xfrm>
            <a:prstGeom prst="rect">
              <a:avLst/>
            </a:prstGeom>
            <a:solidFill>
              <a:srgbClr val="CCFFFF"/>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spcBef>
                  <a:spcPct val="50000"/>
                </a:spcBef>
              </a:pPr>
              <a:r>
                <a:rPr kumimoji="1" lang="en-US" altLang="zh-CN" b="1" dirty="0">
                  <a:solidFill>
                    <a:srgbClr val="FF0000"/>
                  </a:solidFill>
                  <a:latin typeface="Times New Roman" pitchFamily="18" charset="0"/>
                </a:rPr>
                <a:t>XCH </a:t>
              </a:r>
              <a:r>
                <a:rPr kumimoji="1" lang="en-US" altLang="zh-CN" b="1" dirty="0">
                  <a:latin typeface="Times New Roman" pitchFamily="18" charset="0"/>
                </a:rPr>
                <a:t> A, Rn              1100 1rrr     (A)← → (Rn)          A</a:t>
              </a:r>
              <a:r>
                <a:rPr kumimoji="1" lang="zh-CN" altLang="en-US" b="1" dirty="0">
                  <a:latin typeface="Times New Roman" pitchFamily="18" charset="0"/>
                </a:rPr>
                <a:t>的内容与</a:t>
              </a:r>
              <a:r>
                <a:rPr kumimoji="1" lang="en-US" altLang="zh-CN" b="1" dirty="0">
                  <a:latin typeface="Times New Roman" pitchFamily="18" charset="0"/>
                </a:rPr>
                <a:t>Rn</a:t>
              </a:r>
              <a:r>
                <a:rPr kumimoji="1" lang="zh-CN" altLang="en-US" b="1" dirty="0">
                  <a:latin typeface="Times New Roman" pitchFamily="18" charset="0"/>
                </a:rPr>
                <a:t>的内容互换</a:t>
              </a:r>
            </a:p>
            <a:p>
              <a:pPr algn="just" eaLnBrk="0" hangingPunct="0">
                <a:spcBef>
                  <a:spcPct val="50000"/>
                </a:spcBef>
              </a:pPr>
              <a:r>
                <a:rPr kumimoji="1" lang="en-US" altLang="zh-CN" b="1" dirty="0">
                  <a:solidFill>
                    <a:srgbClr val="FF0000"/>
                  </a:solidFill>
                  <a:latin typeface="Times New Roman" pitchFamily="18" charset="0"/>
                </a:rPr>
                <a:t>XCH</a:t>
              </a:r>
              <a:r>
                <a:rPr kumimoji="1" lang="en-US" altLang="zh-CN" b="1" dirty="0">
                  <a:latin typeface="Times New Roman" pitchFamily="18" charset="0"/>
                </a:rPr>
                <a:t>  </a:t>
              </a:r>
              <a:r>
                <a:rPr kumimoji="1" lang="en-US" altLang="zh-CN" b="1" dirty="0" err="1">
                  <a:latin typeface="Times New Roman" pitchFamily="18" charset="0"/>
                </a:rPr>
                <a:t>A,direct</a:t>
              </a:r>
              <a:r>
                <a:rPr kumimoji="1" lang="en-US" altLang="zh-CN" b="1" dirty="0">
                  <a:latin typeface="Times New Roman" pitchFamily="18" charset="0"/>
                </a:rPr>
                <a:t>	   1100 0101    (A)← → (direct)    A</a:t>
              </a:r>
              <a:r>
                <a:rPr kumimoji="1" lang="zh-CN" altLang="en-US" b="1" dirty="0">
                  <a:latin typeface="Times New Roman" pitchFamily="18" charset="0"/>
                </a:rPr>
                <a:t>的内容与</a:t>
              </a:r>
              <a:r>
                <a:rPr kumimoji="1" lang="en-US" altLang="zh-CN" b="1" dirty="0">
                  <a:latin typeface="Times New Roman" pitchFamily="18" charset="0"/>
                </a:rPr>
                <a:t>direct</a:t>
              </a:r>
              <a:r>
                <a:rPr kumimoji="1" lang="zh-CN" altLang="en-US" b="1" dirty="0">
                  <a:latin typeface="Times New Roman" pitchFamily="18" charset="0"/>
                </a:rPr>
                <a:t>的内容互换</a:t>
              </a:r>
            </a:p>
            <a:p>
              <a:pPr algn="just" eaLnBrk="0" hangingPunct="0">
                <a:spcBef>
                  <a:spcPct val="50000"/>
                </a:spcBef>
              </a:pPr>
              <a:r>
                <a:rPr kumimoji="1" lang="zh-CN" altLang="en-US" b="1" dirty="0">
                  <a:latin typeface="Times New Roman" pitchFamily="18" charset="0"/>
                </a:rPr>
                <a:t>                      	    </a:t>
              </a:r>
              <a:r>
                <a:rPr kumimoji="1" lang="en-US" altLang="zh-CN" b="1" dirty="0">
                  <a:latin typeface="Times New Roman" pitchFamily="18" charset="0"/>
                </a:rPr>
                <a:t>direct         </a:t>
              </a:r>
            </a:p>
            <a:p>
              <a:pPr algn="just" eaLnBrk="0" hangingPunct="0">
                <a:spcBef>
                  <a:spcPct val="50000"/>
                </a:spcBef>
              </a:pPr>
              <a:r>
                <a:rPr kumimoji="1" lang="en-US" altLang="zh-CN" b="1" dirty="0">
                  <a:solidFill>
                    <a:srgbClr val="FF0000"/>
                  </a:solidFill>
                  <a:latin typeface="Times New Roman" pitchFamily="18" charset="0"/>
                </a:rPr>
                <a:t>XCH</a:t>
              </a:r>
              <a:r>
                <a:rPr kumimoji="1" lang="en-US" altLang="zh-CN" b="1" dirty="0">
                  <a:latin typeface="Times New Roman" pitchFamily="18" charset="0"/>
                </a:rPr>
                <a:t>  </a:t>
              </a:r>
              <a:r>
                <a:rPr kumimoji="1" lang="en-US" altLang="zh-CN" b="1" dirty="0" err="1">
                  <a:latin typeface="Times New Roman" pitchFamily="18" charset="0"/>
                </a:rPr>
                <a:t>A,@Ri</a:t>
              </a:r>
              <a:r>
                <a:rPr kumimoji="1" lang="en-US" altLang="zh-CN" b="1" dirty="0">
                  <a:latin typeface="Times New Roman" pitchFamily="18" charset="0"/>
                </a:rPr>
                <a:t>             1100 011i     ((A)← → ((Ri))     A</a:t>
              </a:r>
              <a:r>
                <a:rPr kumimoji="1" lang="zh-CN" altLang="en-US" b="1" dirty="0">
                  <a:latin typeface="Times New Roman" pitchFamily="18" charset="0"/>
                </a:rPr>
                <a:t>的内容与</a:t>
              </a:r>
              <a:r>
                <a:rPr kumimoji="1" lang="en-US" altLang="zh-CN" b="1" dirty="0">
                  <a:latin typeface="Times New Roman" pitchFamily="18" charset="0"/>
                </a:rPr>
                <a:t>((Ri))</a:t>
              </a:r>
              <a:r>
                <a:rPr kumimoji="1" lang="zh-CN" altLang="en-US" b="1" dirty="0">
                  <a:latin typeface="Times New Roman" pitchFamily="18" charset="0"/>
                </a:rPr>
                <a:t>的内容互换</a:t>
              </a:r>
            </a:p>
          </p:txBody>
        </p:sp>
        <p:sp>
          <p:nvSpPr>
            <p:cNvPr id="56329" name="Line 11"/>
            <p:cNvSpPr>
              <a:spLocks noChangeShapeType="1"/>
            </p:cNvSpPr>
            <p:nvPr/>
          </p:nvSpPr>
          <p:spPr bwMode="auto">
            <a:xfrm>
              <a:off x="240" y="1680"/>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0" name="Line 12"/>
            <p:cNvSpPr>
              <a:spLocks noChangeShapeType="1"/>
            </p:cNvSpPr>
            <p:nvPr/>
          </p:nvSpPr>
          <p:spPr bwMode="auto">
            <a:xfrm>
              <a:off x="2256" y="1440"/>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1" name="Line 13"/>
            <p:cNvSpPr>
              <a:spLocks noChangeShapeType="1"/>
            </p:cNvSpPr>
            <p:nvPr/>
          </p:nvSpPr>
          <p:spPr bwMode="auto">
            <a:xfrm>
              <a:off x="1344" y="1440"/>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2" name="Line 14"/>
            <p:cNvSpPr>
              <a:spLocks noChangeShapeType="1"/>
            </p:cNvSpPr>
            <p:nvPr/>
          </p:nvSpPr>
          <p:spPr bwMode="auto">
            <a:xfrm>
              <a:off x="3408" y="1440"/>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3" name="Line 16"/>
            <p:cNvSpPr>
              <a:spLocks noChangeShapeType="1"/>
            </p:cNvSpPr>
            <p:nvPr/>
          </p:nvSpPr>
          <p:spPr bwMode="auto">
            <a:xfrm>
              <a:off x="240" y="1920"/>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4" name="Line 17"/>
            <p:cNvSpPr>
              <a:spLocks noChangeShapeType="1"/>
            </p:cNvSpPr>
            <p:nvPr/>
          </p:nvSpPr>
          <p:spPr bwMode="auto">
            <a:xfrm>
              <a:off x="240" y="2448"/>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56327" name="Text Box 18"/>
          <p:cNvSpPr txBox="1">
            <a:spLocks noChangeArrowheads="1"/>
          </p:cNvSpPr>
          <p:nvPr/>
        </p:nvSpPr>
        <p:spPr bwMode="auto">
          <a:xfrm>
            <a:off x="304800" y="4032251"/>
            <a:ext cx="8458200" cy="1692771"/>
          </a:xfrm>
          <a:prstGeom prst="rect">
            <a:avLst/>
          </a:prstGeom>
          <a:noFill/>
          <a:ln w="12700" cap="sq">
            <a:noFill/>
            <a:miter lim="800000"/>
            <a:headEnd type="none" w="sm" len="sm"/>
            <a:tailEnd type="none" w="sm" len="sm"/>
          </a:ln>
        </p:spPr>
        <p:txBody>
          <a:bodyPr>
            <a:spAutoFit/>
          </a:bodyPr>
          <a:lstStyle/>
          <a:p>
            <a:pPr eaLnBrk="0" hangingPunct="0"/>
            <a:r>
              <a:rPr kumimoji="1" lang="zh-CN" altLang="en-US" sz="3200" b="1" dirty="0">
                <a:solidFill>
                  <a:srgbClr val="FF0066"/>
                </a:solidFill>
                <a:latin typeface="Times New Roman" pitchFamily="18" charset="0"/>
              </a:rPr>
              <a:t>例</a:t>
            </a:r>
            <a:r>
              <a:rPr kumimoji="1" lang="en-US" altLang="zh-CN" sz="3200" b="1" dirty="0">
                <a:solidFill>
                  <a:srgbClr val="FF0000"/>
                </a:solidFill>
                <a:latin typeface="Times New Roman" pitchFamily="18" charset="0"/>
              </a:rPr>
              <a:t>: </a:t>
            </a:r>
            <a:r>
              <a:rPr kumimoji="1" lang="en-US" altLang="zh-CN" sz="3200" b="1" dirty="0">
                <a:solidFill>
                  <a:srgbClr val="3333FF"/>
                </a:solidFill>
                <a:latin typeface="Times New Roman" pitchFamily="18" charset="0"/>
              </a:rPr>
              <a:t>   </a:t>
            </a:r>
            <a:r>
              <a:rPr kumimoji="1" lang="zh-CN" altLang="en-US" sz="2400" b="1" dirty="0">
                <a:solidFill>
                  <a:srgbClr val="3333FF"/>
                </a:solidFill>
                <a:latin typeface="宋体" charset="-122"/>
              </a:rPr>
              <a:t>初始时：</a:t>
            </a:r>
            <a:r>
              <a:rPr kumimoji="1" lang="en-US" altLang="zh-CN" sz="2400" b="1" dirty="0">
                <a:solidFill>
                  <a:srgbClr val="3333FF"/>
                </a:solidFill>
                <a:latin typeface="宋体" charset="-122"/>
              </a:rPr>
              <a:t>(A)=34H</a:t>
            </a:r>
            <a:r>
              <a:rPr kumimoji="1" lang="zh-CN" altLang="en-US" sz="2400" b="1" dirty="0">
                <a:solidFill>
                  <a:srgbClr val="3333FF"/>
                </a:solidFill>
                <a:latin typeface="宋体" charset="-122"/>
              </a:rPr>
              <a:t>，</a:t>
            </a:r>
            <a:r>
              <a:rPr kumimoji="1" lang="en-US" altLang="zh-CN" sz="2400" b="1" dirty="0">
                <a:solidFill>
                  <a:srgbClr val="3333FF"/>
                </a:solidFill>
                <a:latin typeface="宋体" charset="-122"/>
              </a:rPr>
              <a:t>(30H)=11H</a:t>
            </a:r>
          </a:p>
          <a:p>
            <a:pPr eaLnBrk="0" hangingPunct="0"/>
            <a:r>
              <a:rPr kumimoji="1" lang="en-US" altLang="zh-CN" sz="2400" b="1" dirty="0">
                <a:solidFill>
                  <a:srgbClr val="3333FF"/>
                </a:solidFill>
                <a:latin typeface="宋体" charset="-122"/>
              </a:rPr>
              <a:t>		XCH  A, 30H   </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(A)=11H</a:t>
            </a:r>
            <a:r>
              <a:rPr kumimoji="1" lang="zh-CN" altLang="en-US" sz="2400" b="1" dirty="0">
                <a:solidFill>
                  <a:srgbClr val="3333FF"/>
                </a:solidFill>
                <a:latin typeface="宋体" charset="-122"/>
              </a:rPr>
              <a:t>，</a:t>
            </a:r>
            <a:r>
              <a:rPr kumimoji="1" lang="en-US" altLang="zh-CN" sz="2400" b="1" dirty="0">
                <a:solidFill>
                  <a:srgbClr val="3333FF"/>
                </a:solidFill>
                <a:latin typeface="宋体" charset="-122"/>
              </a:rPr>
              <a:t>(30H)=34H</a:t>
            </a:r>
          </a:p>
          <a:p>
            <a:pPr eaLnBrk="0" hangingPunct="0"/>
            <a:r>
              <a:rPr kumimoji="1" lang="en-US" altLang="zh-CN" sz="2400" b="1" dirty="0">
                <a:solidFill>
                  <a:srgbClr val="3333FF"/>
                </a:solidFill>
                <a:latin typeface="宋体" charset="-122"/>
              </a:rPr>
              <a:t>		MOV  R1, #30H </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(R1)=30H</a:t>
            </a:r>
          </a:p>
          <a:p>
            <a:pPr eaLnBrk="0" hangingPunct="0"/>
            <a:r>
              <a:rPr kumimoji="1" lang="en-US" altLang="zh-CN" sz="2400" b="1" dirty="0">
                <a:solidFill>
                  <a:srgbClr val="3333FF"/>
                </a:solidFill>
                <a:latin typeface="宋体" charset="-122"/>
              </a:rPr>
              <a:t>		XCH  A, @R1	  </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(A)=34H</a:t>
            </a:r>
            <a:r>
              <a:rPr kumimoji="1" lang="zh-CN" altLang="en-US" sz="2400" b="1" dirty="0">
                <a:solidFill>
                  <a:srgbClr val="3333FF"/>
                </a:solidFill>
                <a:latin typeface="宋体" charset="-122"/>
              </a:rPr>
              <a:t>，</a:t>
            </a:r>
            <a:r>
              <a:rPr kumimoji="1" lang="en-US" altLang="zh-CN" sz="2400" b="1" dirty="0">
                <a:solidFill>
                  <a:srgbClr val="3333FF"/>
                </a:solidFill>
                <a:latin typeface="宋体" charset="-122"/>
              </a:rPr>
              <a:t>(30H)=11H</a:t>
            </a:r>
            <a:endParaRPr kumimoji="1" lang="en-US" altLang="zh-CN" sz="2400" b="1" dirty="0">
              <a:solidFill>
                <a:srgbClr val="3333FF"/>
              </a:solidFill>
              <a:latin typeface="Times New Roman" pitchFamily="18" charset="0"/>
            </a:endParaRPr>
          </a:p>
        </p:txBody>
      </p:sp>
      <p:sp>
        <p:nvSpPr>
          <p:cNvPr id="15" name="日期占位符 3">
            <a:extLst>
              <a:ext uri="{FF2B5EF4-FFF2-40B4-BE49-F238E27FC236}">
                <a16:creationId xmlns:a16="http://schemas.microsoft.com/office/drawing/2014/main" id="{2FF21329-899E-48AC-8EC4-C0489DC45D14}"/>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6" name="灯片编号占位符 5">
            <a:extLst>
              <a:ext uri="{FF2B5EF4-FFF2-40B4-BE49-F238E27FC236}">
                <a16:creationId xmlns:a16="http://schemas.microsoft.com/office/drawing/2014/main" id="{A55473C7-AE08-417F-ACE8-1BC5E218B3D8}"/>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51</a:t>
            </a:fld>
            <a:endParaRPr lang="en-US" altLang="zh-CN" dirty="0">
              <a:ea typeface="宋体" charset="-122"/>
            </a:endParaRPr>
          </a:p>
        </p:txBody>
      </p:sp>
      <p:pic>
        <p:nvPicPr>
          <p:cNvPr id="17" name="Picture 2" descr="c:\documents and settings\ibm\application data\360se6\User Data\temp\01300000323145123029807175635_s.jpg">
            <a:extLst>
              <a:ext uri="{FF2B5EF4-FFF2-40B4-BE49-F238E27FC236}">
                <a16:creationId xmlns:a16="http://schemas.microsoft.com/office/drawing/2014/main" id="{EC6CAA79-AD77-47D7-A2F8-5F633E0B96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a16="http://schemas.microsoft.com/office/drawing/2014/main" id="{11A1987F-D9EE-4870-ADC4-4754B36D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a:extLst>
              <a:ext uri="{FF2B5EF4-FFF2-40B4-BE49-F238E27FC236}">
                <a16:creationId xmlns:a16="http://schemas.microsoft.com/office/drawing/2014/main" id="{9F8DD6A7-4A40-4B18-981A-505B92CCF01E}"/>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0" name="矩形 19">
            <a:extLst>
              <a:ext uri="{FF2B5EF4-FFF2-40B4-BE49-F238E27FC236}">
                <a16:creationId xmlns:a16="http://schemas.microsoft.com/office/drawing/2014/main" id="{D9600B02-0641-4E3A-B616-5086DA754854}"/>
              </a:ext>
            </a:extLst>
          </p:cNvPr>
          <p:cNvSpPr/>
          <p:nvPr/>
        </p:nvSpPr>
        <p:spPr>
          <a:xfrm>
            <a:off x="3995937" y="1347787"/>
            <a:ext cx="151216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XCH</a:t>
            </a:r>
            <a:endParaRPr lang="zh-CN" altLang="en-US" dirty="0">
              <a:solidFill>
                <a:srgbClr val="3333FF"/>
              </a:solidFill>
            </a:endParaRPr>
          </a:p>
        </p:txBody>
      </p:sp>
      <p:sp>
        <p:nvSpPr>
          <p:cNvPr id="21" name="矩形 20">
            <a:extLst>
              <a:ext uri="{FF2B5EF4-FFF2-40B4-BE49-F238E27FC236}">
                <a16:creationId xmlns:a16="http://schemas.microsoft.com/office/drawing/2014/main" id="{14570033-F06F-4B07-8976-AB50F0D4D05D}"/>
              </a:ext>
            </a:extLst>
          </p:cNvPr>
          <p:cNvSpPr/>
          <p:nvPr/>
        </p:nvSpPr>
        <p:spPr>
          <a:xfrm>
            <a:off x="5832151" y="1340107"/>
            <a:ext cx="1512168" cy="369332"/>
          </a:xfrm>
          <a:prstGeom prst="rect">
            <a:avLst/>
          </a:prstGeom>
        </p:spPr>
        <p:txBody>
          <a:bodyPr wrap="square">
            <a:spAutoFit/>
          </a:bodyPr>
          <a:lstStyle/>
          <a:p>
            <a:r>
              <a:rPr lang="en-US" altLang="zh-CN" b="1" dirty="0" err="1">
                <a:solidFill>
                  <a:srgbClr val="3333FF"/>
                </a:solidFill>
                <a:latin typeface="创艺简黑体" pitchFamily="2" charset="-122"/>
                <a:ea typeface="创艺简黑体" pitchFamily="2" charset="-122"/>
              </a:rPr>
              <a:t>e</a:t>
            </a:r>
            <a:r>
              <a:rPr lang="en-US" altLang="zh-CN" b="1" dirty="0" err="1">
                <a:solidFill>
                  <a:srgbClr val="FF0000"/>
                </a:solidFill>
                <a:latin typeface="创艺简黑体" pitchFamily="2" charset="-122"/>
                <a:ea typeface="创艺简黑体" pitchFamily="2" charset="-122"/>
              </a:rPr>
              <a:t>XCH</a:t>
            </a:r>
            <a:r>
              <a:rPr lang="en-US" altLang="zh-CN" b="1" dirty="0" err="1">
                <a:solidFill>
                  <a:srgbClr val="3333FF"/>
                </a:solidFill>
                <a:latin typeface="创艺简黑体" pitchFamily="2" charset="-122"/>
                <a:ea typeface="创艺简黑体" pitchFamily="2" charset="-122"/>
              </a:rPr>
              <a:t>ange</a:t>
            </a:r>
            <a:endParaRPr lang="zh-CN" altLang="en-US" dirty="0">
              <a:solidFill>
                <a:srgbClr val="3333FF"/>
              </a:solidFill>
            </a:endParaRPr>
          </a:p>
        </p:txBody>
      </p:sp>
    </p:spTree>
  </p:cSld>
  <p:clrMapOvr>
    <a:masterClrMapping/>
  </p:clrMapOvr>
  <p:transition>
    <p:cut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349251" y="746646"/>
            <a:ext cx="3214633" cy="488032"/>
          </a:xfrm>
        </p:spPr>
        <p:txBody>
          <a:bodyPr/>
          <a:lstStyle/>
          <a:p>
            <a:pPr eaLnBrk="1" hangingPunct="1"/>
            <a:r>
              <a:rPr lang="en-US" altLang="zh-CN" sz="2400" b="1" dirty="0">
                <a:solidFill>
                  <a:srgbClr val="3333FF"/>
                </a:solidFill>
                <a:latin typeface="黑体" pitchFamily="2" charset="-122"/>
                <a:ea typeface="黑体" pitchFamily="2" charset="-122"/>
              </a:rPr>
              <a:t>(2) </a:t>
            </a:r>
            <a:r>
              <a:rPr lang="zh-CN" altLang="en-US" sz="2400" b="1" dirty="0">
                <a:solidFill>
                  <a:srgbClr val="3333FF"/>
                </a:solidFill>
                <a:latin typeface="黑体" pitchFamily="2" charset="-122"/>
                <a:ea typeface="黑体" pitchFamily="2" charset="-122"/>
              </a:rPr>
              <a:t>半字节交换指令</a:t>
            </a:r>
          </a:p>
        </p:txBody>
      </p:sp>
      <p:sp>
        <p:nvSpPr>
          <p:cNvPr id="57349" name="Text Box 9"/>
          <p:cNvSpPr txBox="1">
            <a:spLocks noChangeArrowheads="1"/>
          </p:cNvSpPr>
          <p:nvPr/>
        </p:nvSpPr>
        <p:spPr bwMode="auto">
          <a:xfrm>
            <a:off x="383729" y="2542739"/>
            <a:ext cx="7924800" cy="1096963"/>
          </a:xfrm>
          <a:prstGeom prst="rect">
            <a:avLst/>
          </a:prstGeom>
          <a:noFill/>
          <a:ln w="12700" cap="sq">
            <a:noFill/>
            <a:miter lim="800000"/>
            <a:headEnd type="none" w="sm" len="sm"/>
            <a:tailEnd type="none" w="sm" len="sm"/>
          </a:ln>
        </p:spPr>
        <p:txBody>
          <a:bodyPr>
            <a:spAutoFit/>
          </a:bodyPr>
          <a:lstStyle/>
          <a:p>
            <a:pPr marL="342900" indent="-342900" eaLnBrk="0" hangingPunct="0">
              <a:lnSpc>
                <a:spcPct val="110000"/>
              </a:lnSpc>
              <a:buFont typeface="Arial" panose="020B0604020202020204" pitchFamily="34" charset="0"/>
              <a:buChar char="•"/>
            </a:pPr>
            <a:r>
              <a:rPr kumimoji="1" lang="zh-CN" altLang="en-US" sz="2000" b="1" dirty="0">
                <a:latin typeface="宋体" charset="-122"/>
              </a:rPr>
              <a:t>第一条指令为</a:t>
            </a:r>
            <a:r>
              <a:rPr kumimoji="1" lang="zh-CN" altLang="en-US" sz="2000" b="1" dirty="0">
                <a:solidFill>
                  <a:srgbClr val="3333FF"/>
                </a:solidFill>
                <a:latin typeface="宋体" charset="-122"/>
              </a:rPr>
              <a:t>低半字节交换指令</a:t>
            </a:r>
            <a:r>
              <a:rPr kumimoji="1" lang="zh-CN" altLang="en-US" sz="2000" b="1" dirty="0">
                <a:latin typeface="宋体" charset="-122"/>
              </a:rPr>
              <a:t>。该指令将累加器</a:t>
            </a:r>
            <a:r>
              <a:rPr kumimoji="1" lang="en-US" altLang="zh-CN" sz="2000" b="1" dirty="0">
                <a:latin typeface="宋体" charset="-122"/>
              </a:rPr>
              <a:t>A</a:t>
            </a:r>
            <a:r>
              <a:rPr kumimoji="1" lang="zh-CN" altLang="en-US" sz="2000" b="1" dirty="0">
                <a:latin typeface="宋体" charset="-122"/>
              </a:rPr>
              <a:t>的低</a:t>
            </a:r>
            <a:r>
              <a:rPr kumimoji="1" lang="en-US" altLang="zh-CN" sz="2000" b="1" dirty="0">
                <a:latin typeface="宋体" charset="-122"/>
              </a:rPr>
              <a:t>4</a:t>
            </a:r>
            <a:r>
              <a:rPr kumimoji="1" lang="zh-CN" altLang="en-US" sz="2000" b="1" dirty="0">
                <a:latin typeface="宋体" charset="-122"/>
              </a:rPr>
              <a:t>位与</a:t>
            </a:r>
            <a:r>
              <a:rPr kumimoji="1" lang="en-US" altLang="zh-CN" sz="2000" b="1" dirty="0">
                <a:latin typeface="宋体" charset="-122"/>
              </a:rPr>
              <a:t>R0</a:t>
            </a:r>
            <a:r>
              <a:rPr kumimoji="1" lang="zh-CN" altLang="en-US" sz="2000" b="1" dirty="0">
                <a:latin typeface="宋体" charset="-122"/>
              </a:rPr>
              <a:t>或</a:t>
            </a:r>
            <a:r>
              <a:rPr kumimoji="1" lang="en-US" altLang="zh-CN" sz="2000" b="1" dirty="0">
                <a:latin typeface="宋体" charset="-122"/>
              </a:rPr>
              <a:t>R1</a:t>
            </a:r>
            <a:r>
              <a:rPr kumimoji="1" lang="zh-CN" altLang="en-US" sz="2000" b="1" dirty="0">
                <a:latin typeface="宋体" charset="-122"/>
              </a:rPr>
              <a:t>所指出的片内</a:t>
            </a:r>
            <a:r>
              <a:rPr kumimoji="1" lang="en-US" altLang="zh-CN" sz="2000" b="1" dirty="0">
                <a:latin typeface="宋体" charset="-122"/>
              </a:rPr>
              <a:t>RAM</a:t>
            </a:r>
            <a:r>
              <a:rPr kumimoji="1" lang="zh-CN" altLang="en-US" sz="2000" b="1" dirty="0">
                <a:latin typeface="宋体" charset="-122"/>
              </a:rPr>
              <a:t>单元的低</a:t>
            </a:r>
            <a:r>
              <a:rPr kumimoji="1" lang="en-US" altLang="zh-CN" sz="2000" b="1" dirty="0">
                <a:latin typeface="宋体" charset="-122"/>
              </a:rPr>
              <a:t>4</a:t>
            </a:r>
            <a:r>
              <a:rPr kumimoji="1" lang="zh-CN" altLang="en-US" sz="2000" b="1" dirty="0">
                <a:latin typeface="宋体" charset="-122"/>
              </a:rPr>
              <a:t>位数据相互交换，各自的高</a:t>
            </a:r>
            <a:r>
              <a:rPr kumimoji="1" lang="en-US" altLang="zh-CN" sz="2000" b="1" dirty="0">
                <a:latin typeface="宋体" charset="-122"/>
              </a:rPr>
              <a:t>4</a:t>
            </a:r>
            <a:r>
              <a:rPr kumimoji="1" lang="zh-CN" altLang="en-US" sz="2000" b="1" dirty="0">
                <a:latin typeface="宋体" charset="-122"/>
              </a:rPr>
              <a:t>位不变，其操作表示为：</a:t>
            </a:r>
            <a:endParaRPr kumimoji="1" lang="zh-CN" altLang="en-US" sz="2000" b="1" dirty="0">
              <a:latin typeface="Times New Roman" pitchFamily="18" charset="0"/>
            </a:endParaRPr>
          </a:p>
        </p:txBody>
      </p:sp>
      <p:sp>
        <p:nvSpPr>
          <p:cNvPr id="57350" name="Text Box 37"/>
          <p:cNvSpPr txBox="1">
            <a:spLocks noChangeArrowheads="1"/>
          </p:cNvSpPr>
          <p:nvPr/>
        </p:nvSpPr>
        <p:spPr bwMode="auto">
          <a:xfrm>
            <a:off x="1258144" y="4822379"/>
            <a:ext cx="5904656" cy="923330"/>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b="1" dirty="0">
                <a:solidFill>
                  <a:srgbClr val="3333FF"/>
                </a:solidFill>
                <a:latin typeface="宋体" charset="-122"/>
              </a:rPr>
              <a:t>如：</a:t>
            </a:r>
            <a:r>
              <a:rPr kumimoji="1" lang="en-US" altLang="zh-CN" b="1" dirty="0">
                <a:solidFill>
                  <a:srgbClr val="3333FF"/>
                </a:solidFill>
                <a:latin typeface="宋体" charset="-122"/>
              </a:rPr>
              <a:t>(R1)=30H,(30H)=11H,(A)=34H</a:t>
            </a:r>
          </a:p>
          <a:p>
            <a:pPr eaLnBrk="0" hangingPunct="0"/>
            <a:r>
              <a:rPr kumimoji="1" lang="zh-CN" altLang="en-US" b="1" dirty="0">
                <a:solidFill>
                  <a:srgbClr val="3333FF"/>
                </a:solidFill>
                <a:latin typeface="宋体" charset="-122"/>
              </a:rPr>
              <a:t>则： </a:t>
            </a:r>
            <a:r>
              <a:rPr kumimoji="1" lang="en-US" altLang="zh-CN" b="1" dirty="0">
                <a:solidFill>
                  <a:srgbClr val="3333FF"/>
                </a:solidFill>
                <a:latin typeface="宋体" charset="-122"/>
              </a:rPr>
              <a:t>XCHD  A</a:t>
            </a:r>
            <a:r>
              <a:rPr kumimoji="1" lang="zh-CN" altLang="en-US" b="1" dirty="0">
                <a:solidFill>
                  <a:srgbClr val="3333FF"/>
                </a:solidFill>
                <a:latin typeface="宋体" charset="-122"/>
              </a:rPr>
              <a:t>， </a:t>
            </a:r>
            <a:r>
              <a:rPr kumimoji="1" lang="en-US" altLang="zh-CN" b="1" dirty="0">
                <a:solidFill>
                  <a:srgbClr val="3333FF"/>
                </a:solidFill>
                <a:latin typeface="宋体" charset="-122"/>
              </a:rPr>
              <a:t>@R1     	</a:t>
            </a:r>
            <a:r>
              <a:rPr kumimoji="1" lang="zh-CN" altLang="en-US" b="1" dirty="0">
                <a:solidFill>
                  <a:srgbClr val="3333FF"/>
                </a:solidFill>
                <a:latin typeface="宋体" charset="-122"/>
              </a:rPr>
              <a:t>；  </a:t>
            </a:r>
            <a:r>
              <a:rPr kumimoji="1" lang="en-US" altLang="zh-CN" b="1" dirty="0">
                <a:solidFill>
                  <a:srgbClr val="3333FF"/>
                </a:solidFill>
                <a:latin typeface="宋体" charset="-122"/>
              </a:rPr>
              <a:t>(A)=31H </a:t>
            </a:r>
            <a:r>
              <a:rPr kumimoji="1" lang="zh-CN" altLang="en-US" b="1" dirty="0">
                <a:solidFill>
                  <a:srgbClr val="3333FF"/>
                </a:solidFill>
                <a:latin typeface="宋体" charset="-122"/>
              </a:rPr>
              <a:t>； </a:t>
            </a:r>
            <a:r>
              <a:rPr kumimoji="1" lang="en-US" altLang="zh-CN" b="1" dirty="0">
                <a:solidFill>
                  <a:srgbClr val="3333FF"/>
                </a:solidFill>
                <a:latin typeface="宋体" charset="-122"/>
              </a:rPr>
              <a:t>(30H)=14H</a:t>
            </a:r>
          </a:p>
          <a:p>
            <a:pPr eaLnBrk="0" hangingPunct="0"/>
            <a:r>
              <a:rPr kumimoji="1" lang="en-US" altLang="zh-CN" b="1" dirty="0">
                <a:solidFill>
                  <a:srgbClr val="3333FF"/>
                </a:solidFill>
                <a:latin typeface="Times New Roman" pitchFamily="18" charset="0"/>
              </a:rPr>
              <a:t>         </a:t>
            </a:r>
          </a:p>
        </p:txBody>
      </p:sp>
      <p:grpSp>
        <p:nvGrpSpPr>
          <p:cNvPr id="57351" name="Group 88"/>
          <p:cNvGrpSpPr>
            <a:grpSpLocks/>
          </p:cNvGrpSpPr>
          <p:nvPr/>
        </p:nvGrpSpPr>
        <p:grpSpPr bwMode="auto">
          <a:xfrm>
            <a:off x="1995985" y="3719568"/>
            <a:ext cx="4883150" cy="654050"/>
            <a:chOff x="600" y="2286"/>
            <a:chExt cx="3076" cy="412"/>
          </a:xfrm>
        </p:grpSpPr>
        <p:sp>
          <p:nvSpPr>
            <p:cNvPr id="57359" name="Text Box 66"/>
            <p:cNvSpPr txBox="1">
              <a:spLocks noChangeArrowheads="1"/>
            </p:cNvSpPr>
            <p:nvPr/>
          </p:nvSpPr>
          <p:spPr bwMode="auto">
            <a:xfrm>
              <a:off x="1680" y="2351"/>
              <a:ext cx="255" cy="288"/>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400" b="1" dirty="0">
                  <a:solidFill>
                    <a:schemeClr val="tx2"/>
                  </a:solidFill>
                  <a:latin typeface="Times New Roman" pitchFamily="18" charset="0"/>
                </a:rPr>
                <a:t>A</a:t>
              </a:r>
            </a:p>
          </p:txBody>
        </p:sp>
        <p:sp>
          <p:nvSpPr>
            <p:cNvPr id="57360" name="Rectangle 67"/>
            <p:cNvSpPr>
              <a:spLocks noChangeArrowheads="1"/>
            </p:cNvSpPr>
            <p:nvPr/>
          </p:nvSpPr>
          <p:spPr bwMode="auto">
            <a:xfrm>
              <a:off x="1083" y="2376"/>
              <a:ext cx="559" cy="23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zh-CN" altLang="en-US" b="1">
                  <a:solidFill>
                    <a:srgbClr val="FF3399"/>
                  </a:solidFill>
                  <a:latin typeface="宋体" charset="-122"/>
                </a:rPr>
                <a:t>半字节</a:t>
              </a:r>
            </a:p>
          </p:txBody>
        </p:sp>
        <p:sp>
          <p:nvSpPr>
            <p:cNvPr id="57361" name="Rectangle 68"/>
            <p:cNvSpPr>
              <a:spLocks noChangeArrowheads="1"/>
            </p:cNvSpPr>
            <p:nvPr/>
          </p:nvSpPr>
          <p:spPr bwMode="auto">
            <a:xfrm>
              <a:off x="3117" y="2408"/>
              <a:ext cx="559" cy="23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zh-CN" altLang="en-US" b="1">
                  <a:solidFill>
                    <a:srgbClr val="FF3399"/>
                  </a:solidFill>
                  <a:latin typeface="宋体" charset="-122"/>
                </a:rPr>
                <a:t>半字节</a:t>
              </a:r>
            </a:p>
          </p:txBody>
        </p:sp>
        <p:sp>
          <p:nvSpPr>
            <p:cNvPr id="57362" name="Rectangle 69"/>
            <p:cNvSpPr>
              <a:spLocks noChangeArrowheads="1"/>
            </p:cNvSpPr>
            <p:nvPr/>
          </p:nvSpPr>
          <p:spPr bwMode="auto">
            <a:xfrm>
              <a:off x="2160" y="2352"/>
              <a:ext cx="600" cy="288"/>
            </a:xfrm>
            <a:prstGeom prst="rect">
              <a:avLst/>
            </a:prstGeom>
            <a:noFill/>
            <a:ln w="12700" cap="sq">
              <a:noFill/>
              <a:miter lim="800000"/>
              <a:headEnd type="none" w="sm" len="sm"/>
              <a:tailEnd type="none" w="sm" len="sm"/>
            </a:ln>
          </p:spPr>
          <p:txBody>
            <a:bodyPr>
              <a:spAutoFit/>
            </a:bodyPr>
            <a:lstStyle/>
            <a:p>
              <a:pPr algn="ctr" eaLnBrk="0" hangingPunct="0"/>
              <a:r>
                <a:rPr kumimoji="1" lang="en-US" altLang="zh-CN" sz="2400" b="1">
                  <a:solidFill>
                    <a:schemeClr val="tx2"/>
                  </a:solidFill>
                  <a:latin typeface="宋体" charset="-122"/>
                </a:rPr>
                <a:t>RAM</a:t>
              </a:r>
            </a:p>
          </p:txBody>
        </p:sp>
        <p:sp>
          <p:nvSpPr>
            <p:cNvPr id="57363" name="Line 70"/>
            <p:cNvSpPr>
              <a:spLocks noChangeShapeType="1"/>
            </p:cNvSpPr>
            <p:nvPr/>
          </p:nvSpPr>
          <p:spPr bwMode="auto">
            <a:xfrm>
              <a:off x="1363" y="2698"/>
              <a:ext cx="1996" cy="0"/>
            </a:xfrm>
            <a:prstGeom prst="line">
              <a:avLst/>
            </a:prstGeom>
            <a:noFill/>
            <a:ln w="38100" cap="sq">
              <a:solidFill>
                <a:schemeClr val="tx1"/>
              </a:solidFill>
              <a:round/>
              <a:headEnd type="none" w="sm" len="sm"/>
              <a:tailEnd type="none" w="sm" len="sm"/>
            </a:ln>
          </p:spPr>
          <p:txBody>
            <a:bodyPr anchor="ctr">
              <a:spAutoFit/>
            </a:bodyPr>
            <a:lstStyle/>
            <a:p>
              <a:endParaRPr lang="zh-CN" altLang="en-US"/>
            </a:p>
          </p:txBody>
        </p:sp>
        <p:sp>
          <p:nvSpPr>
            <p:cNvPr id="57364" name="Line 71"/>
            <p:cNvSpPr>
              <a:spLocks noChangeShapeType="1"/>
            </p:cNvSpPr>
            <p:nvPr/>
          </p:nvSpPr>
          <p:spPr bwMode="auto">
            <a:xfrm>
              <a:off x="1385" y="2286"/>
              <a:ext cx="1996" cy="0"/>
            </a:xfrm>
            <a:prstGeom prst="line">
              <a:avLst/>
            </a:prstGeom>
            <a:noFill/>
            <a:ln w="38100" cap="sq">
              <a:solidFill>
                <a:schemeClr val="tx1"/>
              </a:solidFill>
              <a:round/>
              <a:headEnd type="none" w="sm" len="sm"/>
              <a:tailEnd type="none" w="sm" len="sm"/>
            </a:ln>
          </p:spPr>
          <p:txBody>
            <a:bodyPr anchor="ctr">
              <a:spAutoFit/>
            </a:bodyPr>
            <a:lstStyle/>
            <a:p>
              <a:endParaRPr lang="zh-CN" altLang="en-US"/>
            </a:p>
          </p:txBody>
        </p:sp>
        <p:sp>
          <p:nvSpPr>
            <p:cNvPr id="57365" name="Line 72"/>
            <p:cNvSpPr>
              <a:spLocks noChangeShapeType="1"/>
            </p:cNvSpPr>
            <p:nvPr/>
          </p:nvSpPr>
          <p:spPr bwMode="auto">
            <a:xfrm flipH="1" flipV="1">
              <a:off x="1385" y="2315"/>
              <a:ext cx="0" cy="95"/>
            </a:xfrm>
            <a:prstGeom prst="line">
              <a:avLst/>
            </a:prstGeom>
            <a:noFill/>
            <a:ln w="38100" cap="sq">
              <a:solidFill>
                <a:schemeClr val="tx1"/>
              </a:solidFill>
              <a:round/>
              <a:headEnd type="none" w="sm" len="sm"/>
              <a:tailEnd type="none" w="sm" len="sm"/>
            </a:ln>
          </p:spPr>
          <p:txBody>
            <a:bodyPr wrap="square" anchor="ctr">
              <a:spAutoFit/>
            </a:bodyPr>
            <a:lstStyle/>
            <a:p>
              <a:endParaRPr lang="zh-CN" altLang="en-US"/>
            </a:p>
          </p:txBody>
        </p:sp>
        <p:sp>
          <p:nvSpPr>
            <p:cNvPr id="57366" name="Line 73"/>
            <p:cNvSpPr>
              <a:spLocks noChangeShapeType="1"/>
            </p:cNvSpPr>
            <p:nvPr/>
          </p:nvSpPr>
          <p:spPr bwMode="auto">
            <a:xfrm flipH="1">
              <a:off x="3378" y="2611"/>
              <a:ext cx="3" cy="77"/>
            </a:xfrm>
            <a:prstGeom prst="line">
              <a:avLst/>
            </a:prstGeom>
            <a:noFill/>
            <a:ln w="38100" cap="sq">
              <a:solidFill>
                <a:schemeClr val="tx1"/>
              </a:solidFill>
              <a:round/>
              <a:headEnd type="none" w="sm" len="sm"/>
              <a:tailEnd type="none" w="sm" len="sm"/>
            </a:ln>
          </p:spPr>
          <p:txBody>
            <a:bodyPr wrap="square" anchor="ctr">
              <a:spAutoFit/>
            </a:bodyPr>
            <a:lstStyle/>
            <a:p>
              <a:endParaRPr lang="zh-CN" altLang="en-US"/>
            </a:p>
          </p:txBody>
        </p:sp>
        <p:sp>
          <p:nvSpPr>
            <p:cNvPr id="57367" name="Line 74"/>
            <p:cNvSpPr>
              <a:spLocks noChangeShapeType="1"/>
            </p:cNvSpPr>
            <p:nvPr/>
          </p:nvSpPr>
          <p:spPr bwMode="auto">
            <a:xfrm flipV="1">
              <a:off x="1382" y="2582"/>
              <a:ext cx="3" cy="116"/>
            </a:xfrm>
            <a:prstGeom prst="line">
              <a:avLst/>
            </a:prstGeom>
            <a:noFill/>
            <a:ln w="38100" cap="sq">
              <a:solidFill>
                <a:schemeClr val="tx1"/>
              </a:solidFill>
              <a:round/>
              <a:headEnd type="none" w="sm" len="sm"/>
              <a:tailEnd type="stealth" w="lg" len="lg"/>
            </a:ln>
          </p:spPr>
          <p:txBody>
            <a:bodyPr wrap="square" anchor="ctr">
              <a:spAutoFit/>
            </a:bodyPr>
            <a:lstStyle/>
            <a:p>
              <a:endParaRPr lang="zh-CN" altLang="en-US"/>
            </a:p>
          </p:txBody>
        </p:sp>
        <p:sp>
          <p:nvSpPr>
            <p:cNvPr id="57368" name="Line 75"/>
            <p:cNvSpPr>
              <a:spLocks noChangeShapeType="1"/>
            </p:cNvSpPr>
            <p:nvPr/>
          </p:nvSpPr>
          <p:spPr bwMode="auto">
            <a:xfrm flipH="1">
              <a:off x="3381" y="2315"/>
              <a:ext cx="0" cy="123"/>
            </a:xfrm>
            <a:prstGeom prst="line">
              <a:avLst/>
            </a:prstGeom>
            <a:noFill/>
            <a:ln w="38100" cap="sq">
              <a:solidFill>
                <a:schemeClr val="tx1"/>
              </a:solidFill>
              <a:round/>
              <a:headEnd type="none" w="sm" len="sm"/>
              <a:tailEnd type="stealth" w="lg" len="lg"/>
            </a:ln>
          </p:spPr>
          <p:txBody>
            <a:bodyPr wrap="square" anchor="ctr">
              <a:spAutoFit/>
            </a:bodyPr>
            <a:lstStyle/>
            <a:p>
              <a:endParaRPr lang="zh-CN" altLang="en-US"/>
            </a:p>
          </p:txBody>
        </p:sp>
        <p:sp>
          <p:nvSpPr>
            <p:cNvPr id="57369" name="Rectangle 76"/>
            <p:cNvSpPr>
              <a:spLocks noChangeArrowheads="1"/>
            </p:cNvSpPr>
            <p:nvPr/>
          </p:nvSpPr>
          <p:spPr bwMode="auto">
            <a:xfrm>
              <a:off x="600" y="2376"/>
              <a:ext cx="480" cy="240"/>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57370" name="Rectangle 77"/>
            <p:cNvSpPr>
              <a:spLocks noChangeArrowheads="1"/>
            </p:cNvSpPr>
            <p:nvPr/>
          </p:nvSpPr>
          <p:spPr bwMode="auto">
            <a:xfrm>
              <a:off x="2640" y="2412"/>
              <a:ext cx="480" cy="240"/>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endParaRPr lang="zh-CN" altLang="en-US"/>
            </a:p>
          </p:txBody>
        </p:sp>
      </p:grpSp>
      <p:grpSp>
        <p:nvGrpSpPr>
          <p:cNvPr id="57352" name="Group 89"/>
          <p:cNvGrpSpPr>
            <a:grpSpLocks/>
          </p:cNvGrpSpPr>
          <p:nvPr/>
        </p:nvGrpSpPr>
        <p:grpSpPr bwMode="auto">
          <a:xfrm>
            <a:off x="419100" y="1439839"/>
            <a:ext cx="8305800" cy="838200"/>
            <a:chOff x="240" y="528"/>
            <a:chExt cx="5232" cy="528"/>
          </a:xfrm>
        </p:grpSpPr>
        <p:sp>
          <p:nvSpPr>
            <p:cNvPr id="57354" name="Text Box 81"/>
            <p:cNvSpPr txBox="1">
              <a:spLocks noChangeArrowheads="1"/>
            </p:cNvSpPr>
            <p:nvPr/>
          </p:nvSpPr>
          <p:spPr bwMode="auto">
            <a:xfrm>
              <a:off x="240" y="528"/>
              <a:ext cx="5232" cy="494"/>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a:t>
              </a:r>
            </a:p>
            <a:p>
              <a:pPr algn="just" eaLnBrk="0" hangingPunct="0">
                <a:spcBef>
                  <a:spcPct val="50000"/>
                </a:spcBef>
              </a:pPr>
              <a:r>
                <a:rPr kumimoji="1" lang="en-US" altLang="zh-CN" b="1" dirty="0">
                  <a:latin typeface="Times New Roman" pitchFamily="18" charset="0"/>
                </a:rPr>
                <a:t>XCHD   A , @ Ri               1101 011i               (A)0-3 ← →((Ri))0-3       </a:t>
              </a:r>
            </a:p>
          </p:txBody>
        </p:sp>
        <p:sp>
          <p:nvSpPr>
            <p:cNvPr id="57355" name="Line 82"/>
            <p:cNvSpPr>
              <a:spLocks noChangeShapeType="1"/>
            </p:cNvSpPr>
            <p:nvPr/>
          </p:nvSpPr>
          <p:spPr bwMode="auto">
            <a:xfrm>
              <a:off x="240" y="768"/>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7356" name="Line 83"/>
            <p:cNvSpPr>
              <a:spLocks noChangeShapeType="1"/>
            </p:cNvSpPr>
            <p:nvPr/>
          </p:nvSpPr>
          <p:spPr bwMode="auto">
            <a:xfrm>
              <a:off x="2784" y="528"/>
              <a:ext cx="15" cy="499"/>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57357" name="Line 84"/>
            <p:cNvSpPr>
              <a:spLocks noChangeShapeType="1"/>
            </p:cNvSpPr>
            <p:nvPr/>
          </p:nvSpPr>
          <p:spPr bwMode="auto">
            <a:xfrm flipH="1">
              <a:off x="1665" y="528"/>
              <a:ext cx="15" cy="528"/>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57358" name="Line 86"/>
            <p:cNvSpPr>
              <a:spLocks noChangeShapeType="1"/>
            </p:cNvSpPr>
            <p:nvPr/>
          </p:nvSpPr>
          <p:spPr bwMode="auto">
            <a:xfrm>
              <a:off x="240" y="1056"/>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27" name="日期占位符 3">
            <a:extLst>
              <a:ext uri="{FF2B5EF4-FFF2-40B4-BE49-F238E27FC236}">
                <a16:creationId xmlns:a16="http://schemas.microsoft.com/office/drawing/2014/main" id="{9A148538-9B1C-4D56-A86C-867E8F88A649}"/>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8" name="灯片编号占位符 5">
            <a:extLst>
              <a:ext uri="{FF2B5EF4-FFF2-40B4-BE49-F238E27FC236}">
                <a16:creationId xmlns:a16="http://schemas.microsoft.com/office/drawing/2014/main" id="{77A907F7-F308-48A5-8E22-F0F678FEBA31}"/>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52</a:t>
            </a:fld>
            <a:endParaRPr lang="en-US" altLang="zh-CN" dirty="0">
              <a:ea typeface="宋体" charset="-122"/>
            </a:endParaRPr>
          </a:p>
        </p:txBody>
      </p:sp>
      <p:pic>
        <p:nvPicPr>
          <p:cNvPr id="29" name="Picture 2" descr="c:\documents and settings\ibm\application data\360se6\User Data\temp\01300000323145123029807175635_s.jpg">
            <a:extLst>
              <a:ext uri="{FF2B5EF4-FFF2-40B4-BE49-F238E27FC236}">
                <a16:creationId xmlns:a16="http://schemas.microsoft.com/office/drawing/2014/main" id="{87D14681-45D7-46AF-AA0E-8DF10C1B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
            <a:extLst>
              <a:ext uri="{FF2B5EF4-FFF2-40B4-BE49-F238E27FC236}">
                <a16:creationId xmlns:a16="http://schemas.microsoft.com/office/drawing/2014/main" id="{76D22C5D-528F-47CD-869E-3D6DF976C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标题 1">
            <a:extLst>
              <a:ext uri="{FF2B5EF4-FFF2-40B4-BE49-F238E27FC236}">
                <a16:creationId xmlns:a16="http://schemas.microsoft.com/office/drawing/2014/main" id="{E0CF106C-C2D6-48D4-9C69-528E6A63355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32" name="矩形 31">
            <a:extLst>
              <a:ext uri="{FF2B5EF4-FFF2-40B4-BE49-F238E27FC236}">
                <a16:creationId xmlns:a16="http://schemas.microsoft.com/office/drawing/2014/main" id="{6EEFBFA7-09E1-4683-B013-1952ED8A8715}"/>
              </a:ext>
            </a:extLst>
          </p:cNvPr>
          <p:cNvSpPr/>
          <p:nvPr/>
        </p:nvSpPr>
        <p:spPr>
          <a:xfrm>
            <a:off x="3474147" y="867702"/>
            <a:ext cx="176033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XCHD</a:t>
            </a:r>
            <a:endParaRPr lang="zh-CN" altLang="en-US" dirty="0">
              <a:solidFill>
                <a:srgbClr val="FF0000"/>
              </a:solidFill>
            </a:endParaRPr>
          </a:p>
        </p:txBody>
      </p:sp>
      <p:sp>
        <p:nvSpPr>
          <p:cNvPr id="33" name="矩形 32">
            <a:extLst>
              <a:ext uri="{FF2B5EF4-FFF2-40B4-BE49-F238E27FC236}">
                <a16:creationId xmlns:a16="http://schemas.microsoft.com/office/drawing/2014/main" id="{538A4F28-84BD-43AE-A93E-70A705C06410}"/>
              </a:ext>
            </a:extLst>
          </p:cNvPr>
          <p:cNvSpPr/>
          <p:nvPr/>
        </p:nvSpPr>
        <p:spPr>
          <a:xfrm>
            <a:off x="4974383" y="1106343"/>
            <a:ext cx="3750517" cy="369332"/>
          </a:xfrm>
          <a:prstGeom prst="rect">
            <a:avLst/>
          </a:prstGeom>
        </p:spPr>
        <p:txBody>
          <a:bodyPr wrap="square">
            <a:spAutoFit/>
          </a:bodyPr>
          <a:lstStyle/>
          <a:p>
            <a:r>
              <a:rPr lang="en-US" altLang="zh-CN" b="1" dirty="0" err="1">
                <a:solidFill>
                  <a:srgbClr val="3333FF"/>
                </a:solidFill>
                <a:latin typeface="创艺简黑体" pitchFamily="2" charset="-122"/>
                <a:ea typeface="创艺简黑体" pitchFamily="2" charset="-122"/>
              </a:rPr>
              <a:t>e</a:t>
            </a:r>
            <a:r>
              <a:rPr lang="en-US" altLang="zh-CN" b="1" dirty="0" err="1">
                <a:solidFill>
                  <a:srgbClr val="FF0000"/>
                </a:solidFill>
                <a:latin typeface="创艺简黑体" pitchFamily="2" charset="-122"/>
                <a:ea typeface="创艺简黑体" pitchFamily="2" charset="-122"/>
              </a:rPr>
              <a:t>XCH</a:t>
            </a:r>
            <a:r>
              <a:rPr lang="en-US" altLang="zh-CN" b="1" dirty="0" err="1">
                <a:solidFill>
                  <a:srgbClr val="3333FF"/>
                </a:solidFill>
                <a:latin typeface="创艺简黑体" pitchFamily="2" charset="-122"/>
                <a:ea typeface="创艺简黑体" pitchFamily="2" charset="-122"/>
              </a:rPr>
              <a:t>ange</a:t>
            </a:r>
            <a:r>
              <a:rPr lang="en-US" altLang="zh-CN" b="1" dirty="0">
                <a:solidFill>
                  <a:srgbClr val="3333FF"/>
                </a:solidFill>
                <a:latin typeface="创艺简黑体" pitchFamily="2" charset="-122"/>
                <a:ea typeface="创艺简黑体" pitchFamily="2" charset="-122"/>
              </a:rPr>
              <a:t> low-order </a:t>
            </a:r>
            <a:r>
              <a:rPr lang="en-US" altLang="zh-CN" b="1" dirty="0">
                <a:solidFill>
                  <a:srgbClr val="FF0000"/>
                </a:solidFill>
                <a:latin typeface="创艺简黑体" pitchFamily="2" charset="-122"/>
                <a:ea typeface="创艺简黑体" pitchFamily="2" charset="-122"/>
              </a:rPr>
              <a:t>D</a:t>
            </a:r>
            <a:r>
              <a:rPr lang="en-US" altLang="zh-CN" b="1" dirty="0">
                <a:solidFill>
                  <a:srgbClr val="3333FF"/>
                </a:solidFill>
                <a:latin typeface="创艺简黑体" pitchFamily="2" charset="-122"/>
                <a:ea typeface="创艺简黑体" pitchFamily="2" charset="-122"/>
              </a:rPr>
              <a:t>igit</a:t>
            </a:r>
            <a:endParaRPr lang="zh-CN" altLang="en-US" dirty="0">
              <a:solidFill>
                <a:srgbClr val="3333FF"/>
              </a:solidFill>
            </a:endParaRPr>
          </a:p>
        </p:txBody>
      </p:sp>
    </p:spTree>
  </p:cSld>
  <p:clrMapOvr>
    <a:masterClrMapping/>
  </p:clrMapOvr>
  <p:transition>
    <p:cut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 89C51/S51</a:t>
            </a:r>
            <a:r>
              <a:rPr lang="zh-CN" altLang="en-US" dirty="0">
                <a:solidFill>
                  <a:schemeClr val="bg1"/>
                </a:solidFill>
                <a:latin typeface="黑体" panose="02010609060101010101" pitchFamily="49" charset="-122"/>
                <a:ea typeface="黑体" panose="02010609060101010101" pitchFamily="49" charset="-122"/>
              </a:rPr>
              <a:t>单片机的指令系统</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—89C51/S51</a:t>
            </a:r>
            <a:r>
              <a:rPr lang="zh-CN" altLang="en-US" sz="3200" b="1" dirty="0">
                <a:latin typeface="黑体" pitchFamily="2" charset="-122"/>
                <a:ea typeface="黑体" pitchFamily="2" charset="-122"/>
                <a:cs typeface="+mj-cs"/>
              </a:rPr>
              <a:t>的指令系统</a:t>
            </a:r>
          </a:p>
        </p:txBody>
      </p:sp>
    </p:spTree>
  </p:cSld>
  <p:clrMapOvr>
    <a:masterClrMapping/>
  </p:clrMapOvr>
  <p:transition>
    <p:cut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xfrm>
            <a:off x="-20935" y="6381750"/>
            <a:ext cx="1981200" cy="476250"/>
          </a:xfrm>
          <a:noFill/>
        </p:spPr>
        <p:txBody>
          <a:bodyPr/>
          <a:lstStyle/>
          <a:p>
            <a:fld id="{22B8FB81-4D71-4A98-8FA5-D11CF119EB81}" type="datetime10">
              <a:rPr lang="zh-CN" altLang="en-US" smtClean="0">
                <a:ea typeface="宋体" charset="-122"/>
              </a:rPr>
              <a:pPr/>
              <a:t>10:24</a:t>
            </a:fld>
            <a:endParaRPr lang="en-US" altLang="zh-CN">
              <a:ea typeface="宋体" charset="-122"/>
            </a:endParaRPr>
          </a:p>
        </p:txBody>
      </p:sp>
      <p:sp>
        <p:nvSpPr>
          <p:cNvPr id="21510" name="Rectangle 4"/>
          <p:cNvSpPr>
            <a:spLocks noGrp="1" noChangeArrowheads="1"/>
          </p:cNvSpPr>
          <p:nvPr>
            <p:ph type="title"/>
          </p:nvPr>
        </p:nvSpPr>
        <p:spPr>
          <a:xfrm>
            <a:off x="635301" y="1546508"/>
            <a:ext cx="1721228" cy="470941"/>
          </a:xfrm>
          <a:noFill/>
          <a:ln w="9525">
            <a:noFill/>
            <a:miter lim="800000"/>
            <a:headEnd/>
            <a:tailEnd/>
          </a:ln>
        </p:spPr>
        <p:txBody>
          <a:bodyPr vert="horz" wrap="square" lIns="91440" tIns="45720" rIns="91440" bIns="45720" numCol="1" anchor="b" anchorCtr="0" compatLnSpc="1">
            <a:prstTxWarp prst="textNoShape">
              <a:avLst/>
            </a:prstTxWarp>
          </a:bodyPr>
          <a:lstStyle/>
          <a:p>
            <a:pPr eaLnBrk="1" hangingPunct="1"/>
            <a:r>
              <a:rPr lang="zh-CN" altLang="en-US" sz="2000" b="1" dirty="0">
                <a:solidFill>
                  <a:srgbClr val="FF0000"/>
                </a:solidFill>
              </a:rPr>
              <a:t>单字节指令</a:t>
            </a:r>
          </a:p>
        </p:txBody>
      </p:sp>
      <p:pic>
        <p:nvPicPr>
          <p:cNvPr id="8" name="Picture 2" descr="c:\documents and settings\ibm\application data\360se6\User Data\temp\01300000323145123029807175635_s.jpg">
            <a:extLst>
              <a:ext uri="{FF2B5EF4-FFF2-40B4-BE49-F238E27FC236}">
                <a16:creationId xmlns:a16="http://schemas.microsoft.com/office/drawing/2014/main" id="{7DB18070-8919-4769-8ECA-6717F0D964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33858851-1379-4E3E-9EE3-915942060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5">
            <a:extLst>
              <a:ext uri="{FF2B5EF4-FFF2-40B4-BE49-F238E27FC236}">
                <a16:creationId xmlns:a16="http://schemas.microsoft.com/office/drawing/2014/main" id="{159562C1-D55C-44D4-B402-86A3FBEFCAF8}"/>
              </a:ext>
            </a:extLst>
          </p:cNvPr>
          <p:cNvSpPr/>
          <p:nvPr/>
        </p:nvSpPr>
        <p:spPr>
          <a:xfrm>
            <a:off x="448509" y="1777973"/>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2" name="Rectangle 2">
            <a:extLst>
              <a:ext uri="{FF2B5EF4-FFF2-40B4-BE49-F238E27FC236}">
                <a16:creationId xmlns:a16="http://schemas.microsoft.com/office/drawing/2014/main" id="{720E840B-B4ED-4C9E-BD8E-A99FB4FD1CCB}"/>
              </a:ext>
            </a:extLst>
          </p:cNvPr>
          <p:cNvSpPr txBox="1">
            <a:spLocks noChangeArrowheads="1"/>
          </p:cNvSpPr>
          <p:nvPr/>
        </p:nvSpPr>
        <p:spPr bwMode="auto">
          <a:xfrm>
            <a:off x="31489" y="2963278"/>
            <a:ext cx="399267" cy="95754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按长度</a:t>
            </a:r>
          </a:p>
        </p:txBody>
      </p:sp>
      <p:sp>
        <p:nvSpPr>
          <p:cNvPr id="24" name="Rectangle 4">
            <a:extLst>
              <a:ext uri="{FF2B5EF4-FFF2-40B4-BE49-F238E27FC236}">
                <a16:creationId xmlns:a16="http://schemas.microsoft.com/office/drawing/2014/main" id="{3361EF06-CB35-4DF6-A52D-0DFE78C20859}"/>
              </a:ext>
            </a:extLst>
          </p:cNvPr>
          <p:cNvSpPr txBox="1">
            <a:spLocks noChangeArrowheads="1"/>
          </p:cNvSpPr>
          <p:nvPr/>
        </p:nvSpPr>
        <p:spPr bwMode="auto">
          <a:xfrm>
            <a:off x="658581" y="301053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双字节指令</a:t>
            </a:r>
          </a:p>
        </p:txBody>
      </p:sp>
      <p:sp>
        <p:nvSpPr>
          <p:cNvPr id="29" name="Rectangle 4">
            <a:extLst>
              <a:ext uri="{FF2B5EF4-FFF2-40B4-BE49-F238E27FC236}">
                <a16:creationId xmlns:a16="http://schemas.microsoft.com/office/drawing/2014/main" id="{890E97E7-0EEB-4F10-A810-F7DCC3DFE08A}"/>
              </a:ext>
            </a:extLst>
          </p:cNvPr>
          <p:cNvSpPr txBox="1">
            <a:spLocks noChangeArrowheads="1"/>
          </p:cNvSpPr>
          <p:nvPr/>
        </p:nvSpPr>
        <p:spPr bwMode="auto">
          <a:xfrm>
            <a:off x="712294" y="4494153"/>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三字节指令</a:t>
            </a:r>
          </a:p>
        </p:txBody>
      </p:sp>
      <p:sp>
        <p:nvSpPr>
          <p:cNvPr id="34" name="标题 1">
            <a:extLst>
              <a:ext uri="{FF2B5EF4-FFF2-40B4-BE49-F238E27FC236}">
                <a16:creationId xmlns:a16="http://schemas.microsoft.com/office/drawing/2014/main" id="{8590A33B-5D99-40F5-965B-657F864B26D7}"/>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指令分类</a:t>
            </a:r>
          </a:p>
        </p:txBody>
      </p:sp>
      <p:sp>
        <p:nvSpPr>
          <p:cNvPr id="35" name="Rectangle 4">
            <a:extLst>
              <a:ext uri="{FF2B5EF4-FFF2-40B4-BE49-F238E27FC236}">
                <a16:creationId xmlns:a16="http://schemas.microsoft.com/office/drawing/2014/main" id="{43DD571D-1078-408C-AEEA-1198D2ECF9B5}"/>
              </a:ext>
            </a:extLst>
          </p:cNvPr>
          <p:cNvSpPr txBox="1">
            <a:spLocks noChangeArrowheads="1"/>
          </p:cNvSpPr>
          <p:nvPr/>
        </p:nvSpPr>
        <p:spPr bwMode="auto">
          <a:xfrm>
            <a:off x="861817" y="1986802"/>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49</a:t>
            </a:r>
            <a:r>
              <a:rPr lang="zh-CN" altLang="en-US" sz="2400" b="1" kern="0" dirty="0">
                <a:solidFill>
                  <a:srgbClr val="3333FF"/>
                </a:solidFill>
              </a:rPr>
              <a:t>条</a:t>
            </a:r>
          </a:p>
        </p:txBody>
      </p:sp>
      <p:sp>
        <p:nvSpPr>
          <p:cNvPr id="36" name="Rectangle 4">
            <a:extLst>
              <a:ext uri="{FF2B5EF4-FFF2-40B4-BE49-F238E27FC236}">
                <a16:creationId xmlns:a16="http://schemas.microsoft.com/office/drawing/2014/main" id="{303B229A-069E-4BA7-86A8-8AA9387DB6A1}"/>
              </a:ext>
            </a:extLst>
          </p:cNvPr>
          <p:cNvSpPr txBox="1">
            <a:spLocks noChangeArrowheads="1"/>
          </p:cNvSpPr>
          <p:nvPr/>
        </p:nvSpPr>
        <p:spPr bwMode="auto">
          <a:xfrm>
            <a:off x="846015" y="344204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45</a:t>
            </a:r>
            <a:r>
              <a:rPr lang="zh-CN" altLang="en-US" sz="2400" b="1" kern="0" dirty="0">
                <a:solidFill>
                  <a:srgbClr val="3333FF"/>
                </a:solidFill>
              </a:rPr>
              <a:t>条</a:t>
            </a:r>
          </a:p>
        </p:txBody>
      </p:sp>
      <p:sp>
        <p:nvSpPr>
          <p:cNvPr id="37" name="Rectangle 4">
            <a:extLst>
              <a:ext uri="{FF2B5EF4-FFF2-40B4-BE49-F238E27FC236}">
                <a16:creationId xmlns:a16="http://schemas.microsoft.com/office/drawing/2014/main" id="{0A853263-2815-4A53-AD25-BC20FC210783}"/>
              </a:ext>
            </a:extLst>
          </p:cNvPr>
          <p:cNvSpPr txBox="1">
            <a:spLocks noChangeArrowheads="1"/>
          </p:cNvSpPr>
          <p:nvPr/>
        </p:nvSpPr>
        <p:spPr bwMode="auto">
          <a:xfrm>
            <a:off x="861817" y="488781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38" name="Rectangle 4">
            <a:extLst>
              <a:ext uri="{FF2B5EF4-FFF2-40B4-BE49-F238E27FC236}">
                <a16:creationId xmlns:a16="http://schemas.microsoft.com/office/drawing/2014/main" id="{F314D4C5-4111-4B5B-ACFD-B439C8C9A724}"/>
              </a:ext>
            </a:extLst>
          </p:cNvPr>
          <p:cNvSpPr txBox="1">
            <a:spLocks noChangeArrowheads="1"/>
          </p:cNvSpPr>
          <p:nvPr/>
        </p:nvSpPr>
        <p:spPr bwMode="auto">
          <a:xfrm>
            <a:off x="2957220" y="1585074"/>
            <a:ext cx="1721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单周期指令</a:t>
            </a:r>
          </a:p>
        </p:txBody>
      </p:sp>
      <p:sp>
        <p:nvSpPr>
          <p:cNvPr id="40" name="AutoShape 5">
            <a:extLst>
              <a:ext uri="{FF2B5EF4-FFF2-40B4-BE49-F238E27FC236}">
                <a16:creationId xmlns:a16="http://schemas.microsoft.com/office/drawing/2014/main" id="{D1391AE1-4A49-48D6-B327-E4B9D4AA8EA8}"/>
              </a:ext>
            </a:extLst>
          </p:cNvPr>
          <p:cNvSpPr/>
          <p:nvPr/>
        </p:nvSpPr>
        <p:spPr>
          <a:xfrm>
            <a:off x="2811600" y="1760931"/>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41" name="Rectangle 4">
            <a:extLst>
              <a:ext uri="{FF2B5EF4-FFF2-40B4-BE49-F238E27FC236}">
                <a16:creationId xmlns:a16="http://schemas.microsoft.com/office/drawing/2014/main" id="{958A4BE1-6E67-4511-BA75-B2CA4283D90C}"/>
              </a:ext>
            </a:extLst>
          </p:cNvPr>
          <p:cNvSpPr txBox="1">
            <a:spLocks noChangeArrowheads="1"/>
          </p:cNvSpPr>
          <p:nvPr/>
        </p:nvSpPr>
        <p:spPr bwMode="auto">
          <a:xfrm>
            <a:off x="2999866" y="296200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双周期指令</a:t>
            </a:r>
          </a:p>
        </p:txBody>
      </p:sp>
      <p:sp>
        <p:nvSpPr>
          <p:cNvPr id="42" name="Rectangle 4">
            <a:extLst>
              <a:ext uri="{FF2B5EF4-FFF2-40B4-BE49-F238E27FC236}">
                <a16:creationId xmlns:a16="http://schemas.microsoft.com/office/drawing/2014/main" id="{6D337A71-DB56-4DF3-A198-5403D4C27980}"/>
              </a:ext>
            </a:extLst>
          </p:cNvPr>
          <p:cNvSpPr txBox="1">
            <a:spLocks noChangeArrowheads="1"/>
          </p:cNvSpPr>
          <p:nvPr/>
        </p:nvSpPr>
        <p:spPr bwMode="auto">
          <a:xfrm>
            <a:off x="3074140" y="4440545"/>
            <a:ext cx="18484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四周期指令</a:t>
            </a:r>
          </a:p>
        </p:txBody>
      </p:sp>
      <p:sp>
        <p:nvSpPr>
          <p:cNvPr id="43" name="Rectangle 4">
            <a:extLst>
              <a:ext uri="{FF2B5EF4-FFF2-40B4-BE49-F238E27FC236}">
                <a16:creationId xmlns:a16="http://schemas.microsoft.com/office/drawing/2014/main" id="{0FA70D20-9C63-40F0-9F56-9BB83626811D}"/>
              </a:ext>
            </a:extLst>
          </p:cNvPr>
          <p:cNvSpPr txBox="1">
            <a:spLocks noChangeArrowheads="1"/>
          </p:cNvSpPr>
          <p:nvPr/>
        </p:nvSpPr>
        <p:spPr bwMode="auto">
          <a:xfrm>
            <a:off x="3181670" y="2019433"/>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64</a:t>
            </a:r>
            <a:r>
              <a:rPr lang="zh-CN" altLang="en-US" sz="2400" b="1" kern="0" dirty="0">
                <a:solidFill>
                  <a:srgbClr val="3333FF"/>
                </a:solidFill>
              </a:rPr>
              <a:t>条</a:t>
            </a:r>
          </a:p>
        </p:txBody>
      </p:sp>
      <p:sp>
        <p:nvSpPr>
          <p:cNvPr id="44" name="Rectangle 4">
            <a:extLst>
              <a:ext uri="{FF2B5EF4-FFF2-40B4-BE49-F238E27FC236}">
                <a16:creationId xmlns:a16="http://schemas.microsoft.com/office/drawing/2014/main" id="{FFAAF8CC-91C3-4E14-9B79-EB909AD03D06}"/>
              </a:ext>
            </a:extLst>
          </p:cNvPr>
          <p:cNvSpPr txBox="1">
            <a:spLocks noChangeArrowheads="1"/>
          </p:cNvSpPr>
          <p:nvPr/>
        </p:nvSpPr>
        <p:spPr bwMode="auto">
          <a:xfrm>
            <a:off x="3168030" y="339335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45</a:t>
            </a:r>
            <a:r>
              <a:rPr lang="zh-CN" altLang="en-US" sz="2400" b="1" kern="0" dirty="0">
                <a:solidFill>
                  <a:srgbClr val="3333FF"/>
                </a:solidFill>
              </a:rPr>
              <a:t>条</a:t>
            </a:r>
          </a:p>
        </p:txBody>
      </p:sp>
      <p:sp>
        <p:nvSpPr>
          <p:cNvPr id="45" name="Rectangle 4">
            <a:extLst>
              <a:ext uri="{FF2B5EF4-FFF2-40B4-BE49-F238E27FC236}">
                <a16:creationId xmlns:a16="http://schemas.microsoft.com/office/drawing/2014/main" id="{F98CF413-ABA1-42F2-9005-900DA7AD8F48}"/>
              </a:ext>
            </a:extLst>
          </p:cNvPr>
          <p:cNvSpPr txBox="1">
            <a:spLocks noChangeArrowheads="1"/>
          </p:cNvSpPr>
          <p:nvPr/>
        </p:nvSpPr>
        <p:spPr bwMode="auto">
          <a:xfrm>
            <a:off x="3181670" y="487189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a:t>
            </a:r>
            <a:r>
              <a:rPr lang="zh-CN" altLang="en-US" sz="2400" b="1" kern="0" dirty="0">
                <a:solidFill>
                  <a:srgbClr val="3333FF"/>
                </a:solidFill>
              </a:rPr>
              <a:t>条</a:t>
            </a:r>
          </a:p>
        </p:txBody>
      </p:sp>
      <p:sp>
        <p:nvSpPr>
          <p:cNvPr id="48" name="Rectangle 2">
            <a:extLst>
              <a:ext uri="{FF2B5EF4-FFF2-40B4-BE49-F238E27FC236}">
                <a16:creationId xmlns:a16="http://schemas.microsoft.com/office/drawing/2014/main" id="{D8D15791-FAAF-4B6A-B9E8-2142E6420507}"/>
              </a:ext>
            </a:extLst>
          </p:cNvPr>
          <p:cNvSpPr txBox="1">
            <a:spLocks noChangeArrowheads="1"/>
          </p:cNvSpPr>
          <p:nvPr/>
        </p:nvSpPr>
        <p:spPr bwMode="auto">
          <a:xfrm>
            <a:off x="2385592" y="2736283"/>
            <a:ext cx="399267" cy="160677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按执行时间</a:t>
            </a:r>
          </a:p>
        </p:txBody>
      </p:sp>
      <p:sp>
        <p:nvSpPr>
          <p:cNvPr id="49" name="Rectangle 4">
            <a:extLst>
              <a:ext uri="{FF2B5EF4-FFF2-40B4-BE49-F238E27FC236}">
                <a16:creationId xmlns:a16="http://schemas.microsoft.com/office/drawing/2014/main" id="{EE59D210-41C7-4801-85EB-5C1FA2E75A79}"/>
              </a:ext>
            </a:extLst>
          </p:cNvPr>
          <p:cNvSpPr txBox="1">
            <a:spLocks noChangeArrowheads="1"/>
          </p:cNvSpPr>
          <p:nvPr/>
        </p:nvSpPr>
        <p:spPr bwMode="auto">
          <a:xfrm>
            <a:off x="5522939" y="1585073"/>
            <a:ext cx="226454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数据传送指令</a:t>
            </a:r>
          </a:p>
        </p:txBody>
      </p:sp>
      <p:sp>
        <p:nvSpPr>
          <p:cNvPr id="50" name="AutoShape 5">
            <a:extLst>
              <a:ext uri="{FF2B5EF4-FFF2-40B4-BE49-F238E27FC236}">
                <a16:creationId xmlns:a16="http://schemas.microsoft.com/office/drawing/2014/main" id="{5CDB02A6-AD51-4022-AF6D-19B2C4678FAF}"/>
              </a:ext>
            </a:extLst>
          </p:cNvPr>
          <p:cNvSpPr/>
          <p:nvPr/>
        </p:nvSpPr>
        <p:spPr>
          <a:xfrm>
            <a:off x="5174691" y="1760931"/>
            <a:ext cx="192319" cy="3328153"/>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51" name="Rectangle 4">
            <a:extLst>
              <a:ext uri="{FF2B5EF4-FFF2-40B4-BE49-F238E27FC236}">
                <a16:creationId xmlns:a16="http://schemas.microsoft.com/office/drawing/2014/main" id="{3E160E10-063A-449F-B95D-317E87A0A39C}"/>
              </a:ext>
            </a:extLst>
          </p:cNvPr>
          <p:cNvSpPr txBox="1">
            <a:spLocks noChangeArrowheads="1"/>
          </p:cNvSpPr>
          <p:nvPr/>
        </p:nvSpPr>
        <p:spPr bwMode="auto">
          <a:xfrm>
            <a:off x="7172607" y="1633842"/>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28</a:t>
            </a:r>
            <a:r>
              <a:rPr lang="zh-CN" altLang="en-US" sz="2400" b="1" kern="0" dirty="0">
                <a:solidFill>
                  <a:srgbClr val="3333FF"/>
                </a:solidFill>
              </a:rPr>
              <a:t>条</a:t>
            </a:r>
          </a:p>
        </p:txBody>
      </p:sp>
      <p:sp>
        <p:nvSpPr>
          <p:cNvPr id="52" name="Rectangle 4">
            <a:extLst>
              <a:ext uri="{FF2B5EF4-FFF2-40B4-BE49-F238E27FC236}">
                <a16:creationId xmlns:a16="http://schemas.microsoft.com/office/drawing/2014/main" id="{FEFEDE57-1612-401A-B546-2F0C08C93DD8}"/>
              </a:ext>
            </a:extLst>
          </p:cNvPr>
          <p:cNvSpPr txBox="1">
            <a:spLocks noChangeArrowheads="1"/>
          </p:cNvSpPr>
          <p:nvPr/>
        </p:nvSpPr>
        <p:spPr bwMode="auto">
          <a:xfrm>
            <a:off x="7211257" y="2372211"/>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24</a:t>
            </a:r>
            <a:r>
              <a:rPr lang="zh-CN" altLang="en-US" sz="2400" b="1" kern="0" dirty="0">
                <a:solidFill>
                  <a:srgbClr val="3333FF"/>
                </a:solidFill>
              </a:rPr>
              <a:t>条</a:t>
            </a:r>
          </a:p>
        </p:txBody>
      </p:sp>
      <p:sp>
        <p:nvSpPr>
          <p:cNvPr id="54" name="Rectangle 2">
            <a:extLst>
              <a:ext uri="{FF2B5EF4-FFF2-40B4-BE49-F238E27FC236}">
                <a16:creationId xmlns:a16="http://schemas.microsoft.com/office/drawing/2014/main" id="{61F42870-003F-4015-807D-F6B4B76790ED}"/>
              </a:ext>
            </a:extLst>
          </p:cNvPr>
          <p:cNvSpPr txBox="1">
            <a:spLocks noChangeArrowheads="1"/>
          </p:cNvSpPr>
          <p:nvPr/>
        </p:nvSpPr>
        <p:spPr bwMode="auto">
          <a:xfrm>
            <a:off x="4725076" y="2980784"/>
            <a:ext cx="399267" cy="95094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latin typeface="黑体" pitchFamily="2" charset="-122"/>
                <a:ea typeface="黑体" pitchFamily="2" charset="-122"/>
              </a:rPr>
              <a:t>按功能</a:t>
            </a:r>
          </a:p>
        </p:txBody>
      </p:sp>
      <p:sp>
        <p:nvSpPr>
          <p:cNvPr id="55" name="灯片编号占位符 5">
            <a:extLst>
              <a:ext uri="{FF2B5EF4-FFF2-40B4-BE49-F238E27FC236}">
                <a16:creationId xmlns:a16="http://schemas.microsoft.com/office/drawing/2014/main" id="{3B723012-2CCD-40D3-9EDB-9D6AAD5DE3BC}"/>
              </a:ext>
            </a:extLst>
          </p:cNvPr>
          <p:cNvSpPr>
            <a:spLocks noGrp="1"/>
          </p:cNvSpPr>
          <p:nvPr>
            <p:ph type="sldNum" sz="quarter" idx="12"/>
          </p:nvPr>
        </p:nvSpPr>
        <p:spPr>
          <a:xfrm>
            <a:off x="7181973" y="6379161"/>
            <a:ext cx="1981200" cy="476250"/>
          </a:xfrm>
          <a:noFill/>
        </p:spPr>
        <p:txBody>
          <a:bodyPr/>
          <a:lstStyle/>
          <a:p>
            <a:fld id="{361B6C43-5757-4AE2-A2F3-BAF3E776C444}" type="slidenum">
              <a:rPr lang="en-US" altLang="zh-CN" smtClean="0">
                <a:ea typeface="宋体" charset="-122"/>
              </a:rPr>
              <a:pPr/>
              <a:t>54</a:t>
            </a:fld>
            <a:endParaRPr lang="en-US" altLang="zh-CN" dirty="0">
              <a:ea typeface="宋体" charset="-122"/>
            </a:endParaRPr>
          </a:p>
        </p:txBody>
      </p:sp>
      <p:sp>
        <p:nvSpPr>
          <p:cNvPr id="57" name="Rectangle 4">
            <a:extLst>
              <a:ext uri="{FF2B5EF4-FFF2-40B4-BE49-F238E27FC236}">
                <a16:creationId xmlns:a16="http://schemas.microsoft.com/office/drawing/2014/main" id="{9BC22746-529B-431B-9DC7-003BC4FD054C}"/>
              </a:ext>
            </a:extLst>
          </p:cNvPr>
          <p:cNvSpPr txBox="1">
            <a:spLocks noChangeArrowheads="1"/>
          </p:cNvSpPr>
          <p:nvPr/>
        </p:nvSpPr>
        <p:spPr bwMode="auto">
          <a:xfrm>
            <a:off x="5460131" y="2372211"/>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算数运算指令</a:t>
            </a:r>
          </a:p>
        </p:txBody>
      </p:sp>
      <p:sp>
        <p:nvSpPr>
          <p:cNvPr id="58" name="Rectangle 4">
            <a:extLst>
              <a:ext uri="{FF2B5EF4-FFF2-40B4-BE49-F238E27FC236}">
                <a16:creationId xmlns:a16="http://schemas.microsoft.com/office/drawing/2014/main" id="{20BDFCC4-22D8-4F3B-B2DB-25C75BFBBBA2}"/>
              </a:ext>
            </a:extLst>
          </p:cNvPr>
          <p:cNvSpPr txBox="1">
            <a:spLocks noChangeArrowheads="1"/>
          </p:cNvSpPr>
          <p:nvPr/>
        </p:nvSpPr>
        <p:spPr bwMode="auto">
          <a:xfrm>
            <a:off x="5460131" y="3123763"/>
            <a:ext cx="1721842" cy="6649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逻辑运算及移位指令</a:t>
            </a:r>
          </a:p>
        </p:txBody>
      </p:sp>
      <p:sp>
        <p:nvSpPr>
          <p:cNvPr id="59" name="Rectangle 4">
            <a:extLst>
              <a:ext uri="{FF2B5EF4-FFF2-40B4-BE49-F238E27FC236}">
                <a16:creationId xmlns:a16="http://schemas.microsoft.com/office/drawing/2014/main" id="{F08D6408-6B9D-4893-9909-A903AD6DBC8A}"/>
              </a:ext>
            </a:extLst>
          </p:cNvPr>
          <p:cNvSpPr txBox="1">
            <a:spLocks noChangeArrowheads="1"/>
          </p:cNvSpPr>
          <p:nvPr/>
        </p:nvSpPr>
        <p:spPr bwMode="auto">
          <a:xfrm>
            <a:off x="7213362" y="320191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25</a:t>
            </a:r>
            <a:r>
              <a:rPr lang="zh-CN" altLang="en-US" sz="2400" b="1" kern="0" dirty="0">
                <a:solidFill>
                  <a:srgbClr val="3333FF"/>
                </a:solidFill>
              </a:rPr>
              <a:t>条</a:t>
            </a:r>
          </a:p>
        </p:txBody>
      </p:sp>
      <p:sp>
        <p:nvSpPr>
          <p:cNvPr id="60" name="Rectangle 4">
            <a:extLst>
              <a:ext uri="{FF2B5EF4-FFF2-40B4-BE49-F238E27FC236}">
                <a16:creationId xmlns:a16="http://schemas.microsoft.com/office/drawing/2014/main" id="{F1DA7F9C-4DDE-4211-80FE-969873885E50}"/>
              </a:ext>
            </a:extLst>
          </p:cNvPr>
          <p:cNvSpPr txBox="1">
            <a:spLocks noChangeArrowheads="1"/>
          </p:cNvSpPr>
          <p:nvPr/>
        </p:nvSpPr>
        <p:spPr bwMode="auto">
          <a:xfrm>
            <a:off x="5450765" y="4056489"/>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控制转移指令</a:t>
            </a:r>
          </a:p>
        </p:txBody>
      </p:sp>
      <p:sp>
        <p:nvSpPr>
          <p:cNvPr id="61" name="Rectangle 4">
            <a:extLst>
              <a:ext uri="{FF2B5EF4-FFF2-40B4-BE49-F238E27FC236}">
                <a16:creationId xmlns:a16="http://schemas.microsoft.com/office/drawing/2014/main" id="{75F0808B-C26B-4AA3-BC95-B581C4D7B20C}"/>
              </a:ext>
            </a:extLst>
          </p:cNvPr>
          <p:cNvSpPr txBox="1">
            <a:spLocks noChangeArrowheads="1"/>
          </p:cNvSpPr>
          <p:nvPr/>
        </p:nvSpPr>
        <p:spPr bwMode="auto">
          <a:xfrm>
            <a:off x="7211257" y="4089320"/>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62" name="Rectangle 4">
            <a:extLst>
              <a:ext uri="{FF2B5EF4-FFF2-40B4-BE49-F238E27FC236}">
                <a16:creationId xmlns:a16="http://schemas.microsoft.com/office/drawing/2014/main" id="{4001A608-B365-4BF8-943E-9912B210E9A7}"/>
              </a:ext>
            </a:extLst>
          </p:cNvPr>
          <p:cNvSpPr txBox="1">
            <a:spLocks noChangeArrowheads="1"/>
          </p:cNvSpPr>
          <p:nvPr/>
        </p:nvSpPr>
        <p:spPr bwMode="auto">
          <a:xfrm>
            <a:off x="5450765" y="4733487"/>
            <a:ext cx="172184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位操作指令</a:t>
            </a:r>
          </a:p>
        </p:txBody>
      </p:sp>
      <p:sp>
        <p:nvSpPr>
          <p:cNvPr id="63" name="Rectangle 4">
            <a:extLst>
              <a:ext uri="{FF2B5EF4-FFF2-40B4-BE49-F238E27FC236}">
                <a16:creationId xmlns:a16="http://schemas.microsoft.com/office/drawing/2014/main" id="{7D5DD1E8-4461-47EB-9586-D640832A27D0}"/>
              </a:ext>
            </a:extLst>
          </p:cNvPr>
          <p:cNvSpPr txBox="1">
            <a:spLocks noChangeArrowheads="1"/>
          </p:cNvSpPr>
          <p:nvPr/>
        </p:nvSpPr>
        <p:spPr bwMode="auto">
          <a:xfrm>
            <a:off x="7211257" y="474834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17</a:t>
            </a:r>
            <a:r>
              <a:rPr lang="zh-CN" altLang="en-US" sz="2400" b="1" kern="0" dirty="0">
                <a:solidFill>
                  <a:srgbClr val="3333FF"/>
                </a:solidFill>
              </a:rPr>
              <a:t>条</a:t>
            </a:r>
          </a:p>
        </p:txBody>
      </p:sp>
      <p:sp>
        <p:nvSpPr>
          <p:cNvPr id="5" name="矩形 4">
            <a:extLst>
              <a:ext uri="{FF2B5EF4-FFF2-40B4-BE49-F238E27FC236}">
                <a16:creationId xmlns:a16="http://schemas.microsoft.com/office/drawing/2014/main" id="{2CE1E2BC-24BF-4410-B368-100B067320F2}"/>
              </a:ext>
            </a:extLst>
          </p:cNvPr>
          <p:cNvSpPr/>
          <p:nvPr/>
        </p:nvSpPr>
        <p:spPr>
          <a:xfrm>
            <a:off x="2740961" y="5441260"/>
            <a:ext cx="4214615" cy="773802"/>
          </a:xfrm>
          <a:prstGeom prst="rect">
            <a:avLst/>
          </a:prstGeom>
        </p:spPr>
        <p:txBody>
          <a:bodyPr wrap="none">
            <a:spAutoFit/>
          </a:bodyPr>
          <a:lstStyle/>
          <a:p>
            <a:pPr algn="just" eaLnBrk="0" hangingPunct="0">
              <a:lnSpc>
                <a:spcPct val="130000"/>
              </a:lnSpc>
              <a:buFontTx/>
              <a:buChar char="•"/>
            </a:pPr>
            <a:r>
              <a:rPr kumimoji="1" lang="en-US" altLang="zh-CN" b="1" dirty="0">
                <a:latin typeface="Times New Roman" pitchFamily="18" charset="0"/>
              </a:rPr>
              <a:t>89C51/S51</a:t>
            </a:r>
            <a:r>
              <a:rPr kumimoji="1" lang="zh-CN" altLang="en-US" b="1" dirty="0">
                <a:latin typeface="Times New Roman" pitchFamily="18" charset="0"/>
              </a:rPr>
              <a:t>共有</a:t>
            </a:r>
            <a:r>
              <a:rPr kumimoji="1" lang="en-US" altLang="zh-CN" b="1" dirty="0">
                <a:latin typeface="Times New Roman" pitchFamily="18" charset="0"/>
              </a:rPr>
              <a:t>111</a:t>
            </a:r>
            <a:r>
              <a:rPr kumimoji="1" lang="zh-CN" altLang="en-US" b="1" dirty="0">
                <a:latin typeface="Times New Roman" pitchFamily="18" charset="0"/>
              </a:rPr>
              <a:t>指令</a:t>
            </a:r>
            <a:endParaRPr kumimoji="1" lang="en-US" altLang="zh-CN" b="1" dirty="0">
              <a:latin typeface="Times New Roman" pitchFamily="18" charset="0"/>
            </a:endParaRPr>
          </a:p>
          <a:p>
            <a:pPr algn="just" eaLnBrk="0" hangingPunct="0">
              <a:lnSpc>
                <a:spcPct val="130000"/>
              </a:lnSpc>
              <a:buFontTx/>
              <a:buChar char="•"/>
            </a:pPr>
            <a:r>
              <a:rPr kumimoji="1" lang="zh-CN" altLang="en-US" b="1" dirty="0">
                <a:latin typeface="Times New Roman" pitchFamily="18" charset="0"/>
              </a:rPr>
              <a:t>使用汇编语言只要熟悉</a:t>
            </a:r>
            <a:r>
              <a:rPr kumimoji="1" lang="en-US" altLang="zh-CN" b="1" dirty="0">
                <a:solidFill>
                  <a:srgbClr val="3333FF"/>
                </a:solidFill>
                <a:latin typeface="Times New Roman" pitchFamily="18" charset="0"/>
              </a:rPr>
              <a:t>42</a:t>
            </a:r>
            <a:r>
              <a:rPr kumimoji="1" lang="zh-CN" altLang="en-US" b="1" dirty="0">
                <a:solidFill>
                  <a:srgbClr val="3333FF"/>
                </a:solidFill>
                <a:latin typeface="Times New Roman" pitchFamily="18" charset="0"/>
              </a:rPr>
              <a:t>种助记符</a:t>
            </a:r>
            <a:r>
              <a:rPr kumimoji="1" lang="zh-CN" altLang="en-US" b="1" dirty="0">
                <a:latin typeface="Times New Roman" pitchFamily="18" charset="0"/>
              </a:rPr>
              <a:t>即可</a:t>
            </a:r>
            <a:endParaRPr kumimoji="1" lang="en-US" altLang="zh-CN" b="1" dirty="0">
              <a:latin typeface="Times New Roman" pitchFamily="18" charset="0"/>
            </a:endParaRPr>
          </a:p>
        </p:txBody>
      </p:sp>
      <p:sp>
        <p:nvSpPr>
          <p:cNvPr id="64" name="Rectangle 2">
            <a:extLst>
              <a:ext uri="{FF2B5EF4-FFF2-40B4-BE49-F238E27FC236}">
                <a16:creationId xmlns:a16="http://schemas.microsoft.com/office/drawing/2014/main" id="{E132CD9B-87BC-4A60-B8F6-ADD21B86F09D}"/>
              </a:ext>
            </a:extLst>
          </p:cNvPr>
          <p:cNvSpPr txBox="1">
            <a:spLocks noChangeArrowheads="1"/>
          </p:cNvSpPr>
          <p:nvPr/>
        </p:nvSpPr>
        <p:spPr bwMode="auto">
          <a:xfrm>
            <a:off x="35495" y="729018"/>
            <a:ext cx="2350097" cy="641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3200" b="1" kern="0" dirty="0">
                <a:solidFill>
                  <a:srgbClr val="3333FF"/>
                </a:solidFill>
              </a:rPr>
              <a:t>指令分类</a:t>
            </a:r>
          </a:p>
        </p:txBody>
      </p:sp>
    </p:spTree>
  </p:cSld>
  <p:clrMapOvr>
    <a:masterClrMapping/>
  </p:clrMapOvr>
  <p:transition>
    <p:cut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3.3.1 </a:t>
            </a:r>
            <a:r>
              <a:rPr lang="zh-CN" altLang="en-US" dirty="0">
                <a:solidFill>
                  <a:schemeClr val="bg1"/>
                </a:solidFill>
                <a:latin typeface="黑体" panose="02010609060101010101" pitchFamily="49" charset="-122"/>
                <a:ea typeface="黑体" panose="02010609060101010101" pitchFamily="49" charset="-122"/>
              </a:rPr>
              <a:t>数据传送指令</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—89C51/S51</a:t>
            </a:r>
            <a:r>
              <a:rPr lang="zh-CN" altLang="en-US" sz="3200" b="1" dirty="0">
                <a:latin typeface="黑体" pitchFamily="2" charset="-122"/>
                <a:ea typeface="黑体" pitchFamily="2" charset="-122"/>
                <a:cs typeface="+mj-cs"/>
              </a:rPr>
              <a:t>的指令系统</a:t>
            </a:r>
          </a:p>
        </p:txBody>
      </p:sp>
    </p:spTree>
    <p:extLst>
      <p:ext uri="{BB962C8B-B14F-4D97-AF65-F5344CB8AC3E}">
        <p14:creationId xmlns:p14="http://schemas.microsoft.com/office/powerpoint/2010/main" val="4122495032"/>
      </p:ext>
    </p:extLst>
  </p:cSld>
  <p:clrMapOvr>
    <a:masterClrMapping/>
  </p:clrMapOvr>
  <p:transition>
    <p:cut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14785"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7411" name="灯片编号占位符 5"/>
          <p:cNvSpPr>
            <a:spLocks noGrp="1"/>
          </p:cNvSpPr>
          <p:nvPr>
            <p:ph type="sldNum" sz="quarter" idx="12"/>
          </p:nvPr>
        </p:nvSpPr>
        <p:spPr>
          <a:xfrm>
            <a:off x="7162800" y="6391276"/>
            <a:ext cx="1981200" cy="476250"/>
          </a:xfrm>
          <a:noFill/>
        </p:spPr>
        <p:txBody>
          <a:bodyPr/>
          <a:lstStyle/>
          <a:p>
            <a:fld id="{361B6C43-5757-4AE2-A2F3-BAF3E776C444}" type="slidenum">
              <a:rPr lang="en-US" altLang="zh-CN" smtClean="0">
                <a:ea typeface="宋体" charset="-122"/>
              </a:rPr>
              <a:pPr/>
              <a:t>56</a:t>
            </a:fld>
            <a:endParaRPr lang="en-US" altLang="zh-CN" dirty="0">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2970B55A-BB2B-4F1F-BEED-264EBEDD49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713FBD6-A40A-4602-BE15-499376AE0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9917D297-4EBE-47DD-A0BF-CAF2296F6CB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5" name="Rectangle 3">
            <a:extLst>
              <a:ext uri="{FF2B5EF4-FFF2-40B4-BE49-F238E27FC236}">
                <a16:creationId xmlns:a16="http://schemas.microsoft.com/office/drawing/2014/main" id="{5082E5AF-4039-46DA-ADBE-2DF4A1F33F2E}"/>
              </a:ext>
            </a:extLst>
          </p:cNvPr>
          <p:cNvSpPr txBox="1">
            <a:spLocks noChangeArrowheads="1"/>
          </p:cNvSpPr>
          <p:nvPr/>
        </p:nvSpPr>
        <p:spPr bwMode="auto">
          <a:xfrm>
            <a:off x="1198751" y="1273002"/>
            <a:ext cx="504504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eaLnBrk="1" hangingPunct="1">
              <a:lnSpc>
                <a:spcPct val="140000"/>
              </a:lnSpc>
              <a:buFont typeface="Wingdings" pitchFamily="2" charset="2"/>
              <a:buNone/>
            </a:pPr>
            <a:r>
              <a:rPr lang="en-US" altLang="zh-CN" sz="2000" b="1" kern="0" dirty="0">
                <a:solidFill>
                  <a:srgbClr val="996633"/>
                </a:solidFill>
                <a:latin typeface="宋体" charset="-122"/>
              </a:rPr>
              <a:t>1.</a:t>
            </a:r>
            <a:r>
              <a:rPr lang="zh-CN" altLang="en-US" sz="2000" b="1" kern="0" dirty="0">
                <a:solidFill>
                  <a:srgbClr val="996633"/>
                </a:solidFill>
                <a:latin typeface="宋体" charset="-122"/>
              </a:rPr>
              <a:t>以累加器</a:t>
            </a:r>
            <a:r>
              <a:rPr lang="en-US" altLang="zh-CN" sz="2000" b="1" kern="0" dirty="0">
                <a:solidFill>
                  <a:srgbClr val="996633"/>
                </a:solidFill>
                <a:latin typeface="宋体" charset="-122"/>
              </a:rPr>
              <a:t>A</a:t>
            </a:r>
            <a:r>
              <a:rPr lang="zh-CN" altLang="en-US" sz="2000" b="1" kern="0" dirty="0">
                <a:solidFill>
                  <a:srgbClr val="996633"/>
                </a:solidFill>
                <a:latin typeface="宋体" charset="-122"/>
              </a:rPr>
              <a:t>为目的操作数的指令</a:t>
            </a:r>
            <a:r>
              <a:rPr lang="en-US" altLang="zh-CN" sz="2000" b="1" kern="0" dirty="0">
                <a:solidFill>
                  <a:srgbClr val="996633"/>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996633"/>
                </a:solidFill>
                <a:latin typeface="宋体" charset="-122"/>
              </a:rPr>
              <a:t>)</a:t>
            </a:r>
          </a:p>
          <a:p>
            <a:pPr algn="just" eaLnBrk="1" hangingPunct="1">
              <a:lnSpc>
                <a:spcPct val="140000"/>
              </a:lnSpc>
              <a:buFont typeface="Webdings" pitchFamily="18" charset="2"/>
              <a:buNone/>
            </a:pPr>
            <a:r>
              <a:rPr lang="en-US" altLang="zh-CN" sz="2000" b="1" kern="0" dirty="0">
                <a:solidFill>
                  <a:srgbClr val="CC3399"/>
                </a:solidFill>
                <a:latin typeface="宋体" charset="-122"/>
              </a:rPr>
              <a:t>2.</a:t>
            </a:r>
            <a:r>
              <a:rPr lang="zh-CN" altLang="en-US" sz="2000" b="1" kern="0" dirty="0">
                <a:solidFill>
                  <a:srgbClr val="CC3399"/>
                </a:solidFill>
                <a:latin typeface="宋体" charset="-122"/>
              </a:rPr>
              <a:t>以寄存器</a:t>
            </a:r>
            <a:r>
              <a:rPr lang="en-US" altLang="zh-CN" sz="2000" b="1" kern="0" dirty="0">
                <a:solidFill>
                  <a:srgbClr val="CC3399"/>
                </a:solidFill>
                <a:latin typeface="宋体" charset="-122"/>
              </a:rPr>
              <a:t>Rn</a:t>
            </a:r>
            <a:r>
              <a:rPr lang="zh-CN" altLang="en-US" sz="2000" b="1" kern="0" dirty="0">
                <a:solidFill>
                  <a:srgbClr val="CC3399"/>
                </a:solidFill>
                <a:latin typeface="宋体" charset="-122"/>
              </a:rPr>
              <a:t>为目的操作数的指令（</a:t>
            </a:r>
            <a:r>
              <a:rPr lang="en-US" altLang="zh-CN" sz="2000" b="1" kern="0" dirty="0">
                <a:solidFill>
                  <a:srgbClr val="3333FF"/>
                </a:solidFill>
                <a:latin typeface="宋体" charset="-122"/>
              </a:rPr>
              <a:t>3</a:t>
            </a:r>
            <a:r>
              <a:rPr lang="zh-CN" altLang="en-US" sz="2000" b="1" kern="0" dirty="0">
                <a:solidFill>
                  <a:srgbClr val="3333FF"/>
                </a:solidFill>
                <a:latin typeface="宋体" charset="-122"/>
              </a:rPr>
              <a:t>条</a:t>
            </a:r>
            <a:r>
              <a:rPr lang="zh-CN" altLang="en-US" sz="2000" b="1" kern="0" dirty="0">
                <a:solidFill>
                  <a:srgbClr val="CC3399"/>
                </a:solidFill>
                <a:latin typeface="宋体" charset="-122"/>
              </a:rPr>
              <a:t>）</a:t>
            </a:r>
          </a:p>
          <a:p>
            <a:pPr algn="just" eaLnBrk="1" hangingPunct="1">
              <a:lnSpc>
                <a:spcPct val="140000"/>
              </a:lnSpc>
              <a:buFont typeface="Webdings" pitchFamily="18" charset="2"/>
              <a:buNone/>
            </a:pPr>
            <a:r>
              <a:rPr lang="en-US" altLang="zh-CN" sz="2000" b="1" kern="0" dirty="0">
                <a:solidFill>
                  <a:srgbClr val="006600"/>
                </a:solidFill>
                <a:latin typeface="宋体" charset="-122"/>
              </a:rPr>
              <a:t>3.</a:t>
            </a:r>
            <a:r>
              <a:rPr lang="zh-CN" altLang="en-US" sz="2000" b="1" kern="0" dirty="0">
                <a:solidFill>
                  <a:srgbClr val="006600"/>
                </a:solidFill>
                <a:latin typeface="宋体" charset="-122"/>
              </a:rPr>
              <a:t>以直接地址为目的操作数的指令（</a:t>
            </a:r>
            <a:r>
              <a:rPr lang="en-US" altLang="zh-CN" sz="2000" b="1" kern="0" dirty="0">
                <a:solidFill>
                  <a:srgbClr val="3333FF"/>
                </a:solidFill>
                <a:latin typeface="宋体" charset="-122"/>
              </a:rPr>
              <a:t>5</a:t>
            </a:r>
            <a:r>
              <a:rPr lang="zh-CN" altLang="en-US" sz="2000" b="1" kern="0" dirty="0">
                <a:solidFill>
                  <a:srgbClr val="3333FF"/>
                </a:solidFill>
                <a:latin typeface="宋体" charset="-122"/>
              </a:rPr>
              <a:t>条</a:t>
            </a:r>
            <a:r>
              <a:rPr lang="zh-CN" altLang="en-US" sz="2000" b="1" kern="0" dirty="0">
                <a:solidFill>
                  <a:srgbClr val="006600"/>
                </a:solidFill>
                <a:latin typeface="宋体" charset="-122"/>
              </a:rPr>
              <a:t>）</a:t>
            </a:r>
          </a:p>
          <a:p>
            <a:pPr algn="just" eaLnBrk="1" hangingPunct="1">
              <a:lnSpc>
                <a:spcPct val="140000"/>
              </a:lnSpc>
              <a:buFont typeface="Webdings" pitchFamily="18" charset="2"/>
              <a:buNone/>
            </a:pPr>
            <a:r>
              <a:rPr lang="en-US" altLang="zh-CN" sz="2000" b="1" kern="0" dirty="0">
                <a:solidFill>
                  <a:srgbClr val="FF3300"/>
                </a:solidFill>
                <a:latin typeface="宋体" charset="-122"/>
              </a:rPr>
              <a:t>4.</a:t>
            </a:r>
            <a:r>
              <a:rPr lang="zh-CN" altLang="en-US" sz="2000" b="1" kern="0" dirty="0">
                <a:solidFill>
                  <a:srgbClr val="FF3300"/>
                </a:solidFill>
                <a:latin typeface="宋体" charset="-122"/>
              </a:rPr>
              <a:t>以间接地址为目的操作数的指令（</a:t>
            </a:r>
            <a:r>
              <a:rPr lang="en-US" altLang="zh-CN" sz="2000" b="1" kern="0" dirty="0">
                <a:solidFill>
                  <a:srgbClr val="3333FF"/>
                </a:solidFill>
                <a:latin typeface="宋体" charset="-122"/>
              </a:rPr>
              <a:t>3</a:t>
            </a:r>
            <a:r>
              <a:rPr lang="zh-CN" altLang="en-US" sz="2000" b="1" kern="0" dirty="0">
                <a:solidFill>
                  <a:srgbClr val="3333FF"/>
                </a:solidFill>
                <a:latin typeface="宋体" charset="-122"/>
              </a:rPr>
              <a:t>条</a:t>
            </a:r>
            <a:r>
              <a:rPr lang="zh-CN" altLang="en-US" sz="2000" b="1" kern="0" dirty="0">
                <a:solidFill>
                  <a:srgbClr val="FF3300"/>
                </a:solidFill>
                <a:latin typeface="宋体" charset="-122"/>
              </a:rPr>
              <a:t>）</a:t>
            </a:r>
          </a:p>
          <a:p>
            <a:pPr eaLnBrk="1" hangingPunct="1">
              <a:lnSpc>
                <a:spcPct val="140000"/>
              </a:lnSpc>
              <a:buFont typeface="Wingdings" pitchFamily="2" charset="2"/>
              <a:buNone/>
            </a:pPr>
            <a:r>
              <a:rPr lang="en-US" altLang="zh-CN" sz="2000" b="1" kern="0" dirty="0">
                <a:solidFill>
                  <a:srgbClr val="CC3399"/>
                </a:solidFill>
                <a:latin typeface="宋体" charset="-122"/>
              </a:rPr>
              <a:t>5.</a:t>
            </a:r>
            <a:r>
              <a:rPr lang="zh-CN" altLang="en-US" sz="2000" b="1" kern="0" dirty="0">
                <a:solidFill>
                  <a:srgbClr val="CC3399"/>
                </a:solidFill>
                <a:latin typeface="宋体" charset="-122"/>
              </a:rPr>
              <a:t>十六位数据传送指令</a:t>
            </a:r>
            <a:r>
              <a:rPr lang="en-US" altLang="zh-CN" sz="2000" b="1" kern="0" dirty="0">
                <a:solidFill>
                  <a:srgbClr val="CC3399"/>
                </a:solidFill>
                <a:latin typeface="宋体" charset="-122"/>
              </a:rPr>
              <a:t>(</a:t>
            </a:r>
            <a:r>
              <a:rPr lang="en-US" altLang="zh-CN" sz="2000" b="1" kern="0" dirty="0">
                <a:solidFill>
                  <a:srgbClr val="3333FF"/>
                </a:solidFill>
                <a:latin typeface="宋体" charset="-122"/>
              </a:rPr>
              <a:t>1</a:t>
            </a:r>
            <a:r>
              <a:rPr lang="zh-CN" altLang="en-US" sz="2000" b="1" kern="0" dirty="0">
                <a:solidFill>
                  <a:srgbClr val="3333FF"/>
                </a:solidFill>
                <a:latin typeface="宋体" charset="-122"/>
              </a:rPr>
              <a:t>条</a:t>
            </a:r>
            <a:r>
              <a:rPr lang="en-US" altLang="zh-CN" sz="2000" b="1" kern="0" dirty="0">
                <a:solidFill>
                  <a:srgbClr val="CC3399"/>
                </a:solidFill>
                <a:latin typeface="宋体" charset="-122"/>
              </a:rPr>
              <a:t>)</a:t>
            </a:r>
          </a:p>
          <a:p>
            <a:pPr eaLnBrk="1" hangingPunct="1">
              <a:lnSpc>
                <a:spcPct val="140000"/>
              </a:lnSpc>
              <a:buNone/>
            </a:pPr>
            <a:r>
              <a:rPr lang="en-US" altLang="zh-CN" sz="2000" b="1" kern="0" dirty="0">
                <a:solidFill>
                  <a:srgbClr val="FF0066"/>
                </a:solidFill>
                <a:latin typeface="宋体" charset="-122"/>
              </a:rPr>
              <a:t>6.</a:t>
            </a:r>
            <a:r>
              <a:rPr lang="zh-CN" altLang="en-US" sz="2000" b="1" kern="0" dirty="0">
                <a:solidFill>
                  <a:srgbClr val="FF0066"/>
                </a:solidFill>
                <a:latin typeface="宋体" charset="-122"/>
              </a:rPr>
              <a:t>查表指令（</a:t>
            </a:r>
            <a:r>
              <a:rPr lang="en-US" altLang="zh-CN" sz="2000" b="1" kern="0" dirty="0">
                <a:solidFill>
                  <a:srgbClr val="3333FF"/>
                </a:solidFill>
                <a:latin typeface="宋体" charset="-122"/>
              </a:rPr>
              <a:t>2</a:t>
            </a:r>
            <a:r>
              <a:rPr lang="zh-CN" altLang="en-US" sz="2000" b="1" kern="0" dirty="0">
                <a:solidFill>
                  <a:srgbClr val="3333FF"/>
                </a:solidFill>
                <a:latin typeface="宋体" charset="-122"/>
              </a:rPr>
              <a:t>条</a:t>
            </a:r>
            <a:r>
              <a:rPr lang="zh-CN" altLang="en-US" sz="2000" b="1" kern="0" dirty="0">
                <a:solidFill>
                  <a:srgbClr val="FF0066"/>
                </a:solidFill>
                <a:latin typeface="宋体" charset="-122"/>
              </a:rPr>
              <a:t>）</a:t>
            </a:r>
          </a:p>
          <a:p>
            <a:pPr eaLnBrk="1" hangingPunct="1">
              <a:lnSpc>
                <a:spcPct val="140000"/>
              </a:lnSpc>
              <a:buFont typeface="Wingdings" pitchFamily="2" charset="2"/>
              <a:buNone/>
            </a:pPr>
            <a:r>
              <a:rPr lang="en-US" altLang="zh-CN" sz="2000" b="1" kern="0" dirty="0">
                <a:solidFill>
                  <a:srgbClr val="006600"/>
                </a:solidFill>
                <a:latin typeface="宋体" charset="-122"/>
              </a:rPr>
              <a:t>7.</a:t>
            </a:r>
            <a:r>
              <a:rPr lang="zh-CN" altLang="en-US" sz="2000" b="1" kern="0" dirty="0">
                <a:solidFill>
                  <a:srgbClr val="006600"/>
                </a:solidFill>
                <a:latin typeface="宋体" charset="-122"/>
              </a:rPr>
              <a:t>累加器</a:t>
            </a:r>
            <a:r>
              <a:rPr lang="en-US" altLang="zh-CN" sz="2000" b="1" kern="0" dirty="0">
                <a:solidFill>
                  <a:srgbClr val="006600"/>
                </a:solidFill>
                <a:latin typeface="宋体" charset="-122"/>
              </a:rPr>
              <a:t>A</a:t>
            </a:r>
            <a:r>
              <a:rPr lang="zh-CN" altLang="en-US" sz="2000" b="1" kern="0" dirty="0">
                <a:solidFill>
                  <a:srgbClr val="006600"/>
                </a:solidFill>
                <a:latin typeface="宋体" charset="-122"/>
              </a:rPr>
              <a:t>与片外</a:t>
            </a:r>
            <a:r>
              <a:rPr lang="en-US" altLang="zh-CN" sz="2000" b="1" kern="0" dirty="0">
                <a:solidFill>
                  <a:srgbClr val="006600"/>
                </a:solidFill>
                <a:latin typeface="宋体" charset="-122"/>
              </a:rPr>
              <a:t>RAM</a:t>
            </a:r>
            <a:r>
              <a:rPr lang="zh-CN" altLang="en-US" sz="2000" b="1" kern="0" dirty="0">
                <a:solidFill>
                  <a:srgbClr val="006600"/>
                </a:solidFill>
                <a:latin typeface="宋体" charset="-122"/>
              </a:rPr>
              <a:t>传送指令</a:t>
            </a:r>
            <a:r>
              <a:rPr lang="en-US" altLang="zh-CN" sz="2000" b="1" kern="0" dirty="0">
                <a:solidFill>
                  <a:srgbClr val="006600"/>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006600"/>
                </a:solidFill>
                <a:latin typeface="宋体" charset="-122"/>
              </a:rPr>
              <a:t>)</a:t>
            </a:r>
            <a:endParaRPr lang="en-US" altLang="zh-CN" sz="2000" b="1" kern="0" dirty="0">
              <a:solidFill>
                <a:srgbClr val="FF0066"/>
              </a:solidFill>
              <a:latin typeface="宋体" charset="-122"/>
            </a:endParaRPr>
          </a:p>
          <a:p>
            <a:pPr eaLnBrk="1" hangingPunct="1">
              <a:lnSpc>
                <a:spcPct val="140000"/>
              </a:lnSpc>
              <a:buFont typeface="Wingdings" pitchFamily="2" charset="2"/>
              <a:buNone/>
            </a:pPr>
            <a:r>
              <a:rPr lang="en-US" altLang="zh-CN" sz="2000" b="1" kern="0" dirty="0">
                <a:solidFill>
                  <a:srgbClr val="FF0066"/>
                </a:solidFill>
                <a:latin typeface="宋体" charset="-122"/>
              </a:rPr>
              <a:t>8.</a:t>
            </a:r>
            <a:r>
              <a:rPr lang="zh-CN" altLang="en-US" sz="2000" b="1" kern="0" dirty="0">
                <a:solidFill>
                  <a:srgbClr val="FF0066"/>
                </a:solidFill>
                <a:latin typeface="宋体" charset="-122"/>
              </a:rPr>
              <a:t>栈操作指令（</a:t>
            </a:r>
            <a:r>
              <a:rPr lang="en-US" altLang="zh-CN" sz="2000" b="1" kern="0" dirty="0">
                <a:solidFill>
                  <a:srgbClr val="3333FF"/>
                </a:solidFill>
                <a:latin typeface="宋体" charset="-122"/>
              </a:rPr>
              <a:t>2</a:t>
            </a:r>
            <a:r>
              <a:rPr lang="zh-CN" altLang="en-US" sz="2000" b="1" kern="0" dirty="0">
                <a:solidFill>
                  <a:srgbClr val="3333FF"/>
                </a:solidFill>
                <a:latin typeface="宋体" charset="-122"/>
              </a:rPr>
              <a:t>条</a:t>
            </a:r>
            <a:r>
              <a:rPr lang="zh-CN" altLang="en-US" sz="2000" b="1" kern="0" dirty="0">
                <a:solidFill>
                  <a:srgbClr val="FF0066"/>
                </a:solidFill>
                <a:latin typeface="宋体" charset="-122"/>
              </a:rPr>
              <a:t>）</a:t>
            </a:r>
          </a:p>
          <a:p>
            <a:pPr eaLnBrk="1" hangingPunct="1">
              <a:lnSpc>
                <a:spcPct val="140000"/>
              </a:lnSpc>
              <a:buFont typeface="Wingdings" pitchFamily="2" charset="2"/>
              <a:buNone/>
            </a:pPr>
            <a:r>
              <a:rPr lang="en-US" altLang="zh-CN" sz="2000" b="1" kern="0" dirty="0">
                <a:solidFill>
                  <a:srgbClr val="990033"/>
                </a:solidFill>
                <a:latin typeface="宋体" charset="-122"/>
              </a:rPr>
              <a:t>9.</a:t>
            </a:r>
            <a:r>
              <a:rPr lang="zh-CN" altLang="en-US" sz="2000" b="1" kern="0" dirty="0">
                <a:solidFill>
                  <a:srgbClr val="990033"/>
                </a:solidFill>
                <a:latin typeface="宋体" charset="-122"/>
              </a:rPr>
              <a:t>交换指令</a:t>
            </a:r>
            <a:r>
              <a:rPr lang="en-US" altLang="zh-CN" sz="2000" b="1" kern="0" dirty="0">
                <a:solidFill>
                  <a:srgbClr val="990033"/>
                </a:solidFill>
                <a:latin typeface="宋体" charset="-122"/>
              </a:rPr>
              <a:t>(</a:t>
            </a:r>
            <a:r>
              <a:rPr lang="en-US" altLang="zh-CN" sz="2000" b="1" kern="0" dirty="0">
                <a:solidFill>
                  <a:srgbClr val="3333FF"/>
                </a:solidFill>
                <a:latin typeface="宋体" charset="-122"/>
              </a:rPr>
              <a:t>4</a:t>
            </a:r>
            <a:r>
              <a:rPr lang="zh-CN" altLang="en-US" sz="2000" b="1" kern="0" dirty="0">
                <a:solidFill>
                  <a:srgbClr val="3333FF"/>
                </a:solidFill>
                <a:latin typeface="宋体" charset="-122"/>
              </a:rPr>
              <a:t>条</a:t>
            </a:r>
            <a:r>
              <a:rPr lang="en-US" altLang="zh-CN" sz="2000" b="1" kern="0" dirty="0">
                <a:solidFill>
                  <a:srgbClr val="990033"/>
                </a:solidFill>
                <a:latin typeface="宋体" charset="-122"/>
              </a:rPr>
              <a:t>)</a:t>
            </a:r>
            <a:endParaRPr lang="en-US" altLang="zh-CN" sz="2000" b="1" kern="0" dirty="0">
              <a:solidFill>
                <a:srgbClr val="FF3300"/>
              </a:solidFill>
              <a:latin typeface="宋体" charset="-122"/>
              <a:hlinkClick r:id="" action="ppaction://noaction"/>
            </a:endParaRPr>
          </a:p>
        </p:txBody>
      </p:sp>
      <p:sp>
        <p:nvSpPr>
          <p:cNvPr id="16" name="AutoShape 5">
            <a:extLst>
              <a:ext uri="{FF2B5EF4-FFF2-40B4-BE49-F238E27FC236}">
                <a16:creationId xmlns:a16="http://schemas.microsoft.com/office/drawing/2014/main" id="{6CC88E66-1B0C-4FDD-A189-2CF480693E27}"/>
              </a:ext>
            </a:extLst>
          </p:cNvPr>
          <p:cNvSpPr/>
          <p:nvPr/>
        </p:nvSpPr>
        <p:spPr>
          <a:xfrm>
            <a:off x="861369" y="1522005"/>
            <a:ext cx="288032" cy="393864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7" name="Rectangle 2">
            <a:extLst>
              <a:ext uri="{FF2B5EF4-FFF2-40B4-BE49-F238E27FC236}">
                <a16:creationId xmlns:a16="http://schemas.microsoft.com/office/drawing/2014/main" id="{00EE698E-A5AA-411B-A927-426DBC16AD10}"/>
              </a:ext>
            </a:extLst>
          </p:cNvPr>
          <p:cNvSpPr txBox="1">
            <a:spLocks noChangeArrowheads="1"/>
          </p:cNvSpPr>
          <p:nvPr/>
        </p:nvSpPr>
        <p:spPr bwMode="auto">
          <a:xfrm>
            <a:off x="263395" y="2323594"/>
            <a:ext cx="597974" cy="233547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dirty="0">
                <a:solidFill>
                  <a:srgbClr val="FF0000"/>
                </a:solidFill>
                <a:latin typeface="黑体" pitchFamily="2" charset="-122"/>
                <a:ea typeface="黑体" pitchFamily="2" charset="-122"/>
              </a:rPr>
              <a:t>数据传送指令</a:t>
            </a:r>
            <a:endParaRPr lang="zh-CN" altLang="en-US" sz="2400" b="1" kern="0" dirty="0">
              <a:solidFill>
                <a:srgbClr val="FF0000"/>
              </a:solidFill>
              <a:latin typeface="黑体" pitchFamily="2" charset="-122"/>
              <a:ea typeface="黑体" pitchFamily="2" charset="-122"/>
            </a:endParaRPr>
          </a:p>
        </p:txBody>
      </p:sp>
      <p:sp>
        <p:nvSpPr>
          <p:cNvPr id="2" name="矩形 1">
            <a:extLst>
              <a:ext uri="{FF2B5EF4-FFF2-40B4-BE49-F238E27FC236}">
                <a16:creationId xmlns:a16="http://schemas.microsoft.com/office/drawing/2014/main" id="{E424D5BD-2075-4C39-8DD6-B9B1C4011307}"/>
              </a:ext>
            </a:extLst>
          </p:cNvPr>
          <p:cNvSpPr/>
          <p:nvPr/>
        </p:nvSpPr>
        <p:spPr>
          <a:xfrm>
            <a:off x="160879" y="4652014"/>
            <a:ext cx="651140" cy="369332"/>
          </a:xfrm>
          <a:prstGeom prst="rect">
            <a:avLst/>
          </a:prstGeom>
        </p:spPr>
        <p:txBody>
          <a:bodyPr wrap="none">
            <a:spAutoFit/>
          </a:bodyPr>
          <a:lstStyle/>
          <a:p>
            <a:r>
              <a:rPr lang="en-US" altLang="zh-CN" b="1" kern="0" dirty="0">
                <a:solidFill>
                  <a:srgbClr val="3333FF"/>
                </a:solidFill>
                <a:latin typeface="宋体" charset="-122"/>
              </a:rPr>
              <a:t>28</a:t>
            </a:r>
            <a:r>
              <a:rPr lang="zh-CN" altLang="en-US" b="1" kern="0" dirty="0">
                <a:solidFill>
                  <a:srgbClr val="3333FF"/>
                </a:solidFill>
                <a:latin typeface="宋体" charset="-122"/>
              </a:rPr>
              <a:t>条</a:t>
            </a:r>
            <a:endParaRPr lang="zh-CN" altLang="en-US" dirty="0"/>
          </a:p>
        </p:txBody>
      </p:sp>
      <p:sp>
        <p:nvSpPr>
          <p:cNvPr id="12" name="矩形 11">
            <a:extLst>
              <a:ext uri="{FF2B5EF4-FFF2-40B4-BE49-F238E27FC236}">
                <a16:creationId xmlns:a16="http://schemas.microsoft.com/office/drawing/2014/main" id="{F1B61B83-47FF-413D-8702-390CC8E6A9BC}"/>
              </a:ext>
            </a:extLst>
          </p:cNvPr>
          <p:cNvSpPr/>
          <p:nvPr/>
        </p:nvSpPr>
        <p:spPr>
          <a:xfrm>
            <a:off x="6532818" y="1029772"/>
            <a:ext cx="108098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endParaRPr lang="zh-CN" altLang="en-US" dirty="0">
              <a:solidFill>
                <a:srgbClr val="3333FF"/>
              </a:solidFill>
            </a:endParaRPr>
          </a:p>
        </p:txBody>
      </p:sp>
      <p:sp>
        <p:nvSpPr>
          <p:cNvPr id="13" name="Rectangle 4">
            <a:extLst>
              <a:ext uri="{FF2B5EF4-FFF2-40B4-BE49-F238E27FC236}">
                <a16:creationId xmlns:a16="http://schemas.microsoft.com/office/drawing/2014/main" id="{9E056E85-1369-4038-81D0-4739C1995C29}"/>
              </a:ext>
            </a:extLst>
          </p:cNvPr>
          <p:cNvSpPr txBox="1">
            <a:spLocks noChangeArrowheads="1"/>
          </p:cNvSpPr>
          <p:nvPr/>
        </p:nvSpPr>
        <p:spPr bwMode="auto">
          <a:xfrm>
            <a:off x="6502995" y="1293039"/>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14" name="Rectangle 4">
            <a:extLst>
              <a:ext uri="{FF2B5EF4-FFF2-40B4-BE49-F238E27FC236}">
                <a16:creationId xmlns:a16="http://schemas.microsoft.com/office/drawing/2014/main" id="{6DA4ECD5-7A0A-442D-9D53-FA630E09C319}"/>
              </a:ext>
            </a:extLst>
          </p:cNvPr>
          <p:cNvSpPr txBox="1">
            <a:spLocks noChangeArrowheads="1"/>
          </p:cNvSpPr>
          <p:nvPr/>
        </p:nvSpPr>
        <p:spPr bwMode="auto">
          <a:xfrm>
            <a:off x="6502995" y="1748891"/>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18" name="Rectangle 4">
            <a:extLst>
              <a:ext uri="{FF2B5EF4-FFF2-40B4-BE49-F238E27FC236}">
                <a16:creationId xmlns:a16="http://schemas.microsoft.com/office/drawing/2014/main" id="{540452E4-A333-46B1-9A01-18B6D68DFA1E}"/>
              </a:ext>
            </a:extLst>
          </p:cNvPr>
          <p:cNvSpPr txBox="1">
            <a:spLocks noChangeArrowheads="1"/>
          </p:cNvSpPr>
          <p:nvPr/>
        </p:nvSpPr>
        <p:spPr bwMode="auto">
          <a:xfrm>
            <a:off x="6502995" y="2228416"/>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19" name="Rectangle 4">
            <a:extLst>
              <a:ext uri="{FF2B5EF4-FFF2-40B4-BE49-F238E27FC236}">
                <a16:creationId xmlns:a16="http://schemas.microsoft.com/office/drawing/2014/main" id="{CD399F49-14D8-4894-9FCE-82BF4C17BD3B}"/>
              </a:ext>
            </a:extLst>
          </p:cNvPr>
          <p:cNvSpPr txBox="1">
            <a:spLocks noChangeArrowheads="1"/>
          </p:cNvSpPr>
          <p:nvPr/>
        </p:nvSpPr>
        <p:spPr bwMode="auto">
          <a:xfrm>
            <a:off x="6502995" y="2658624"/>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20" name="Rectangle 4">
            <a:extLst>
              <a:ext uri="{FF2B5EF4-FFF2-40B4-BE49-F238E27FC236}">
                <a16:creationId xmlns:a16="http://schemas.microsoft.com/office/drawing/2014/main" id="{BFB7B7E4-6E9E-4717-91E8-94AA45063E9E}"/>
              </a:ext>
            </a:extLst>
          </p:cNvPr>
          <p:cNvSpPr txBox="1">
            <a:spLocks noChangeArrowheads="1"/>
          </p:cNvSpPr>
          <p:nvPr/>
        </p:nvSpPr>
        <p:spPr bwMode="auto">
          <a:xfrm>
            <a:off x="6532818" y="3096446"/>
            <a:ext cx="890228"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a:t>
            </a:r>
            <a:endParaRPr lang="zh-CN" altLang="en-US" sz="2000" b="1" kern="0" dirty="0">
              <a:solidFill>
                <a:schemeClr val="tx1"/>
              </a:solidFill>
            </a:endParaRPr>
          </a:p>
        </p:txBody>
      </p:sp>
      <p:sp>
        <p:nvSpPr>
          <p:cNvPr id="21" name="Rectangle 4">
            <a:extLst>
              <a:ext uri="{FF2B5EF4-FFF2-40B4-BE49-F238E27FC236}">
                <a16:creationId xmlns:a16="http://schemas.microsoft.com/office/drawing/2014/main" id="{8E2AE40A-B653-402E-AE93-23C980CC84A5}"/>
              </a:ext>
            </a:extLst>
          </p:cNvPr>
          <p:cNvSpPr txBox="1">
            <a:spLocks noChangeArrowheads="1"/>
          </p:cNvSpPr>
          <p:nvPr/>
        </p:nvSpPr>
        <p:spPr bwMode="auto">
          <a:xfrm>
            <a:off x="6504704" y="3598748"/>
            <a:ext cx="10809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MOVC</a:t>
            </a:r>
            <a:endParaRPr lang="zh-CN" altLang="en-US" sz="2000" b="1" kern="0" dirty="0">
              <a:solidFill>
                <a:schemeClr val="tx1"/>
              </a:solidFill>
            </a:endParaRPr>
          </a:p>
        </p:txBody>
      </p:sp>
      <p:sp>
        <p:nvSpPr>
          <p:cNvPr id="22" name="Rectangle 4">
            <a:extLst>
              <a:ext uri="{FF2B5EF4-FFF2-40B4-BE49-F238E27FC236}">
                <a16:creationId xmlns:a16="http://schemas.microsoft.com/office/drawing/2014/main" id="{C2609115-C9D7-4C4A-AE70-E55C525469D2}"/>
              </a:ext>
            </a:extLst>
          </p:cNvPr>
          <p:cNvSpPr txBox="1">
            <a:spLocks noChangeArrowheads="1"/>
          </p:cNvSpPr>
          <p:nvPr/>
        </p:nvSpPr>
        <p:spPr bwMode="auto">
          <a:xfrm>
            <a:off x="6478072" y="4104766"/>
            <a:ext cx="10809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MOVX</a:t>
            </a:r>
            <a:endParaRPr lang="zh-CN" altLang="en-US" sz="2000" b="1" kern="0" dirty="0">
              <a:solidFill>
                <a:schemeClr val="tx1"/>
              </a:solidFill>
            </a:endParaRPr>
          </a:p>
        </p:txBody>
      </p:sp>
      <p:sp>
        <p:nvSpPr>
          <p:cNvPr id="23" name="Rectangle 4">
            <a:extLst>
              <a:ext uri="{FF2B5EF4-FFF2-40B4-BE49-F238E27FC236}">
                <a16:creationId xmlns:a16="http://schemas.microsoft.com/office/drawing/2014/main" id="{F0760F6A-9B08-46B6-BFA3-ACAD4B7B7524}"/>
              </a:ext>
            </a:extLst>
          </p:cNvPr>
          <p:cNvSpPr txBox="1">
            <a:spLocks noChangeArrowheads="1"/>
          </p:cNvSpPr>
          <p:nvPr/>
        </p:nvSpPr>
        <p:spPr bwMode="auto">
          <a:xfrm>
            <a:off x="6504704" y="4649510"/>
            <a:ext cx="209974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PUSH</a:t>
            </a:r>
            <a:r>
              <a:rPr lang="zh-CN" altLang="en-US" sz="2000" b="1" kern="0" dirty="0">
                <a:solidFill>
                  <a:schemeClr val="tx1"/>
                </a:solidFill>
              </a:rPr>
              <a:t>、</a:t>
            </a:r>
            <a:r>
              <a:rPr lang="en-US" altLang="zh-CN" sz="2000" b="1" kern="0" dirty="0">
                <a:solidFill>
                  <a:schemeClr val="tx1"/>
                </a:solidFill>
              </a:rPr>
              <a:t>POP</a:t>
            </a:r>
            <a:endParaRPr lang="zh-CN" altLang="en-US" sz="2000" b="1" kern="0" dirty="0">
              <a:solidFill>
                <a:schemeClr val="tx1"/>
              </a:solidFill>
            </a:endParaRPr>
          </a:p>
        </p:txBody>
      </p:sp>
      <p:sp>
        <p:nvSpPr>
          <p:cNvPr id="24" name="Rectangle 4">
            <a:extLst>
              <a:ext uri="{FF2B5EF4-FFF2-40B4-BE49-F238E27FC236}">
                <a16:creationId xmlns:a16="http://schemas.microsoft.com/office/drawing/2014/main" id="{7089054B-8411-4CFC-A098-0A8DDC7F6FEF}"/>
              </a:ext>
            </a:extLst>
          </p:cNvPr>
          <p:cNvSpPr txBox="1">
            <a:spLocks noChangeArrowheads="1"/>
          </p:cNvSpPr>
          <p:nvPr/>
        </p:nvSpPr>
        <p:spPr bwMode="auto">
          <a:xfrm>
            <a:off x="6518033" y="5183412"/>
            <a:ext cx="209974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000" b="1" kern="0" dirty="0">
                <a:solidFill>
                  <a:schemeClr val="tx1"/>
                </a:solidFill>
              </a:rPr>
              <a:t>XCH</a:t>
            </a:r>
            <a:r>
              <a:rPr lang="zh-CN" altLang="en-US" sz="2000" b="1" kern="0" dirty="0">
                <a:solidFill>
                  <a:schemeClr val="tx1"/>
                </a:solidFill>
              </a:rPr>
              <a:t>、</a:t>
            </a:r>
            <a:r>
              <a:rPr lang="en-US" altLang="zh-CN" sz="2000" b="1" kern="0" dirty="0">
                <a:solidFill>
                  <a:schemeClr val="tx1"/>
                </a:solidFill>
              </a:rPr>
              <a:t>XCHD</a:t>
            </a:r>
            <a:endParaRPr lang="zh-CN" altLang="en-US" sz="2000" b="1" kern="0" dirty="0">
              <a:solidFill>
                <a:schemeClr val="tx1"/>
              </a:solidFill>
            </a:endParaRPr>
          </a:p>
        </p:txBody>
      </p:sp>
    </p:spTree>
  </p:cSld>
  <p:clrMapOvr>
    <a:masterClrMapping/>
  </p:clrMapOvr>
  <p:transition>
    <p:cut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6444208" y="1702808"/>
            <a:ext cx="2016224" cy="2880320"/>
          </a:xfrm>
          <a:noFill/>
        </p:spPr>
        <p:txBody>
          <a:bodyPr/>
          <a:lstStyle/>
          <a:p>
            <a:pPr algn="just" eaLnBrk="1" hangingPunct="1">
              <a:lnSpc>
                <a:spcPct val="140000"/>
              </a:lnSpc>
              <a:buFont typeface="Wingdings" pitchFamily="2" charset="2"/>
              <a:buNone/>
            </a:pPr>
            <a:r>
              <a:rPr lang="zh-CN" altLang="en-US" sz="2800" b="1" dirty="0">
                <a:solidFill>
                  <a:srgbClr val="996633"/>
                </a:solidFill>
                <a:latin typeface="宋体" charset="-122"/>
              </a:rPr>
              <a:t>累加器</a:t>
            </a:r>
            <a:r>
              <a:rPr lang="en-US" altLang="zh-CN" sz="2800" b="1" dirty="0">
                <a:solidFill>
                  <a:srgbClr val="996633"/>
                </a:solidFill>
                <a:latin typeface="宋体" charset="-122"/>
              </a:rPr>
              <a:t>A</a:t>
            </a:r>
          </a:p>
          <a:p>
            <a:pPr algn="just" eaLnBrk="1" hangingPunct="1">
              <a:lnSpc>
                <a:spcPct val="140000"/>
              </a:lnSpc>
              <a:buFont typeface="Wingdings" pitchFamily="2" charset="2"/>
              <a:buNone/>
            </a:pPr>
            <a:r>
              <a:rPr lang="zh-CN" altLang="en-US" sz="2800" b="1" dirty="0">
                <a:solidFill>
                  <a:srgbClr val="CC3399"/>
                </a:solidFill>
                <a:latin typeface="宋体" charset="-122"/>
              </a:rPr>
              <a:t>寄存器</a:t>
            </a:r>
            <a:r>
              <a:rPr lang="en-US" altLang="zh-CN" sz="2800" b="1" dirty="0" err="1">
                <a:solidFill>
                  <a:srgbClr val="CC3399"/>
                </a:solidFill>
                <a:latin typeface="宋体" charset="-122"/>
              </a:rPr>
              <a:t>Rn</a:t>
            </a:r>
            <a:endParaRPr lang="en-US" altLang="zh-CN" sz="2800" b="1" dirty="0">
              <a:solidFill>
                <a:srgbClr val="CC3399"/>
              </a:solidFill>
              <a:latin typeface="宋体" charset="-122"/>
            </a:endParaRPr>
          </a:p>
          <a:p>
            <a:pPr algn="just" eaLnBrk="1" hangingPunct="1">
              <a:lnSpc>
                <a:spcPct val="140000"/>
              </a:lnSpc>
              <a:buFont typeface="Wingdings" pitchFamily="2" charset="2"/>
              <a:buNone/>
            </a:pPr>
            <a:r>
              <a:rPr lang="zh-CN" altLang="en-US" sz="2800" b="1" dirty="0">
                <a:solidFill>
                  <a:srgbClr val="006600"/>
                </a:solidFill>
                <a:latin typeface="宋体" charset="-122"/>
              </a:rPr>
              <a:t>直接地址</a:t>
            </a:r>
            <a:endParaRPr lang="en-US" altLang="zh-CN" sz="2800" b="1" dirty="0">
              <a:solidFill>
                <a:srgbClr val="006600"/>
              </a:solidFill>
              <a:latin typeface="宋体" charset="-122"/>
            </a:endParaRPr>
          </a:p>
          <a:p>
            <a:pPr algn="just" eaLnBrk="1" hangingPunct="1">
              <a:lnSpc>
                <a:spcPct val="140000"/>
              </a:lnSpc>
              <a:buFont typeface="Wingdings" pitchFamily="2" charset="2"/>
              <a:buNone/>
            </a:pPr>
            <a:r>
              <a:rPr lang="zh-CN" altLang="en-US" sz="2800" b="1" dirty="0">
                <a:solidFill>
                  <a:srgbClr val="FF3300"/>
                </a:solidFill>
                <a:latin typeface="宋体" charset="-122"/>
              </a:rPr>
              <a:t>间接地址</a:t>
            </a:r>
            <a:endParaRPr lang="en-US" altLang="zh-CN" sz="2800" b="1" dirty="0">
              <a:solidFill>
                <a:srgbClr val="FF3300"/>
              </a:solidFill>
              <a:latin typeface="宋体" charset="-122"/>
              <a:hlinkClick r:id="" action="ppaction://noaction"/>
            </a:endParaRPr>
          </a:p>
        </p:txBody>
      </p:sp>
      <p:sp>
        <p:nvSpPr>
          <p:cNvPr id="5" name="矩形 4"/>
          <p:cNvSpPr/>
          <p:nvPr/>
        </p:nvSpPr>
        <p:spPr>
          <a:xfrm>
            <a:off x="4932040" y="2782928"/>
            <a:ext cx="1008609" cy="584775"/>
          </a:xfrm>
          <a:prstGeom prst="rect">
            <a:avLst/>
          </a:prstGeom>
        </p:spPr>
        <p:txBody>
          <a:bodyPr wrap="none">
            <a:spAutoFit/>
          </a:bodyPr>
          <a:lstStyle/>
          <a:p>
            <a:r>
              <a:rPr lang="zh-CN" altLang="en-US" sz="3200" b="1" dirty="0">
                <a:solidFill>
                  <a:srgbClr val="3333FF"/>
                </a:solidFill>
                <a:latin typeface="宋体" charset="-122"/>
              </a:rPr>
              <a:t>目的</a:t>
            </a:r>
            <a:endParaRPr lang="zh-CN" altLang="en-US" sz="3200" dirty="0">
              <a:solidFill>
                <a:srgbClr val="3333FF"/>
              </a:solidFill>
            </a:endParaRPr>
          </a:p>
        </p:txBody>
      </p:sp>
      <p:sp>
        <p:nvSpPr>
          <p:cNvPr id="12" name="矩形 11"/>
          <p:cNvSpPr/>
          <p:nvPr/>
        </p:nvSpPr>
        <p:spPr>
          <a:xfrm>
            <a:off x="3536156" y="1154351"/>
            <a:ext cx="1832553" cy="584775"/>
          </a:xfrm>
          <a:prstGeom prst="rect">
            <a:avLst/>
          </a:prstGeom>
        </p:spPr>
        <p:txBody>
          <a:bodyPr wrap="none">
            <a:spAutoFit/>
          </a:bodyPr>
          <a:lstStyle/>
          <a:p>
            <a:r>
              <a:rPr lang="zh-CN" altLang="en-US" sz="3200" b="1" dirty="0">
                <a:solidFill>
                  <a:srgbClr val="3333FF"/>
                </a:solidFill>
                <a:latin typeface="创艺简黑体" pitchFamily="2" charset="-122"/>
                <a:ea typeface="创艺简黑体" pitchFamily="2" charset="-122"/>
              </a:rPr>
              <a:t>数据传送</a:t>
            </a:r>
            <a:endParaRPr lang="zh-CN" altLang="en-US" sz="3200" dirty="0">
              <a:solidFill>
                <a:srgbClr val="3333FF"/>
              </a:solidFill>
            </a:endParaRPr>
          </a:p>
        </p:txBody>
      </p:sp>
      <p:sp>
        <p:nvSpPr>
          <p:cNvPr id="13" name="Rectangle 3"/>
          <p:cNvSpPr txBox="1">
            <a:spLocks noChangeArrowheads="1"/>
          </p:cNvSpPr>
          <p:nvPr/>
        </p:nvSpPr>
        <p:spPr bwMode="auto">
          <a:xfrm>
            <a:off x="611560" y="1342768"/>
            <a:ext cx="2016224"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996633"/>
                </a:solidFill>
                <a:effectLst/>
                <a:uLnTx/>
                <a:uFillTx/>
                <a:latin typeface="宋体" charset="-122"/>
                <a:ea typeface="+mn-ea"/>
                <a:cs typeface="+mn-cs"/>
              </a:rPr>
              <a:t>累加器</a:t>
            </a:r>
            <a:r>
              <a:rPr kumimoji="0" lang="en-US" altLang="zh-CN" sz="2800" b="1" i="0" u="none" strike="noStrike" kern="0" cap="none" spc="0" normalizeH="0" baseline="0" noProof="0" dirty="0">
                <a:ln>
                  <a:noFill/>
                </a:ln>
                <a:solidFill>
                  <a:srgbClr val="996633"/>
                </a:solidFill>
                <a:effectLst/>
                <a:uLnTx/>
                <a:uFillTx/>
                <a:latin typeface="宋体" charset="-122"/>
                <a:ea typeface="+mn-ea"/>
                <a:cs typeface="+mn-cs"/>
              </a:rPr>
              <a:t>A</a:t>
            </a: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8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8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8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800" b="1" i="0" u="none" strike="noStrike" kern="0" cap="none" spc="0" normalizeH="0" baseline="0" noProof="0" dirty="0">
              <a:ln>
                <a:noFill/>
              </a:ln>
              <a:solidFill>
                <a:srgbClr val="FF33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2800" b="1" kern="0" dirty="0">
                <a:solidFill>
                  <a:srgbClr val="FF3300"/>
                </a:solidFill>
                <a:latin typeface="宋体" charset="-122"/>
                <a:ea typeface="+mn-ea"/>
                <a:hlinkClick r:id="" action="ppaction://noaction"/>
              </a:rPr>
              <a:t>立即数</a:t>
            </a:r>
            <a:endParaRPr lang="en-US" altLang="zh-CN" sz="2800" b="1" kern="0" dirty="0">
              <a:solidFill>
                <a:srgbClr val="FF3300"/>
              </a:solidFill>
              <a:latin typeface="宋体" charset="-122"/>
              <a:ea typeface="+mn-ea"/>
              <a:hlinkClick r:id="" action="ppaction://noaction"/>
            </a:endParaRPr>
          </a:p>
        </p:txBody>
      </p:sp>
      <p:sp>
        <p:nvSpPr>
          <p:cNvPr id="14" name="矩形 13"/>
          <p:cNvSpPr/>
          <p:nvPr/>
        </p:nvSpPr>
        <p:spPr>
          <a:xfrm>
            <a:off x="3059832" y="2782928"/>
            <a:ext cx="596638" cy="584775"/>
          </a:xfrm>
          <a:prstGeom prst="rect">
            <a:avLst/>
          </a:prstGeom>
        </p:spPr>
        <p:txBody>
          <a:bodyPr wrap="none">
            <a:spAutoFit/>
          </a:bodyPr>
          <a:lstStyle/>
          <a:p>
            <a:r>
              <a:rPr lang="zh-CN" altLang="en-US" sz="3200" b="1" dirty="0">
                <a:solidFill>
                  <a:srgbClr val="3333FF"/>
                </a:solidFill>
                <a:latin typeface="宋体" charset="-122"/>
              </a:rPr>
              <a:t>源</a:t>
            </a:r>
            <a:endParaRPr lang="zh-CN" altLang="en-US" sz="3200" dirty="0">
              <a:solidFill>
                <a:srgbClr val="3333FF"/>
              </a:solidFill>
            </a:endParaRPr>
          </a:p>
        </p:txBody>
      </p:sp>
      <p:sp>
        <p:nvSpPr>
          <p:cNvPr id="16" name="左大括号 15"/>
          <p:cNvSpPr/>
          <p:nvPr/>
        </p:nvSpPr>
        <p:spPr bwMode="auto">
          <a:xfrm>
            <a:off x="6012160" y="1702808"/>
            <a:ext cx="432048" cy="280831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7" name="右大括号 16"/>
          <p:cNvSpPr/>
          <p:nvPr/>
        </p:nvSpPr>
        <p:spPr bwMode="auto">
          <a:xfrm>
            <a:off x="2339752" y="1630800"/>
            <a:ext cx="720080" cy="3024336"/>
          </a:xfrm>
          <a:prstGeom prst="righ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8" name="右箭头 17"/>
          <p:cNvSpPr/>
          <p:nvPr/>
        </p:nvSpPr>
        <p:spPr bwMode="auto">
          <a:xfrm>
            <a:off x="3707904" y="2926944"/>
            <a:ext cx="1224136" cy="432048"/>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9" name="矩形 18"/>
          <p:cNvSpPr/>
          <p:nvPr/>
        </p:nvSpPr>
        <p:spPr>
          <a:xfrm>
            <a:off x="611560" y="5159192"/>
            <a:ext cx="1415772" cy="584775"/>
          </a:xfrm>
          <a:prstGeom prst="rect">
            <a:avLst/>
          </a:prstGeom>
        </p:spPr>
        <p:txBody>
          <a:bodyPr wrap="none">
            <a:spAutoFit/>
          </a:bodyPr>
          <a:lstStyle/>
          <a:p>
            <a:r>
              <a:rPr lang="zh-CN" altLang="en-US" sz="3200" b="1" dirty="0">
                <a:solidFill>
                  <a:srgbClr val="3333FF"/>
                </a:solidFill>
                <a:latin typeface="创艺简黑体" pitchFamily="2" charset="-122"/>
                <a:ea typeface="创艺简黑体" pitchFamily="2" charset="-122"/>
              </a:rPr>
              <a:t>源数据</a:t>
            </a:r>
            <a:endParaRPr lang="zh-CN" altLang="en-US" sz="3200" dirty="0">
              <a:solidFill>
                <a:srgbClr val="3333FF"/>
              </a:solidFill>
            </a:endParaRPr>
          </a:p>
        </p:txBody>
      </p:sp>
      <p:sp>
        <p:nvSpPr>
          <p:cNvPr id="20" name="矩形 19"/>
          <p:cNvSpPr/>
          <p:nvPr/>
        </p:nvSpPr>
        <p:spPr>
          <a:xfrm>
            <a:off x="6031984" y="5153471"/>
            <a:ext cx="1826141" cy="584775"/>
          </a:xfrm>
          <a:prstGeom prst="rect">
            <a:avLst/>
          </a:prstGeom>
        </p:spPr>
        <p:txBody>
          <a:bodyPr wrap="none">
            <a:spAutoFit/>
          </a:bodyPr>
          <a:lstStyle/>
          <a:p>
            <a:r>
              <a:rPr lang="zh-CN" altLang="en-US" sz="3200" b="1" dirty="0">
                <a:solidFill>
                  <a:srgbClr val="3333FF"/>
                </a:solidFill>
                <a:latin typeface="创艺简黑体" pitchFamily="2" charset="-122"/>
                <a:ea typeface="创艺简黑体" pitchFamily="2" charset="-122"/>
              </a:rPr>
              <a:t>目的数据</a:t>
            </a:r>
            <a:endParaRPr lang="zh-CN" altLang="en-US" sz="3200" dirty="0">
              <a:solidFill>
                <a:srgbClr val="3333FF"/>
              </a:solidFill>
            </a:endParaRPr>
          </a:p>
        </p:txBody>
      </p:sp>
      <p:pic>
        <p:nvPicPr>
          <p:cNvPr id="15" name="Picture 2" descr="c:\documents and settings\ibm\application data\360se6\User Data\temp\01300000323145123029807175635_s.jpg">
            <a:extLst>
              <a:ext uri="{FF2B5EF4-FFF2-40B4-BE49-F238E27FC236}">
                <a16:creationId xmlns:a16="http://schemas.microsoft.com/office/drawing/2014/main" id="{7A3E0EA1-356C-4581-B7D0-3150B0BA2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78F34E1F-18D2-45E7-BCFF-58B4593DC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ABE65C12-93E2-4616-803B-D47FB60E2FC0}"/>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3" name="日期占位符 3">
            <a:extLst>
              <a:ext uri="{FF2B5EF4-FFF2-40B4-BE49-F238E27FC236}">
                <a16:creationId xmlns:a16="http://schemas.microsoft.com/office/drawing/2014/main" id="{6E0CACB6-1D59-4F88-A4C9-8A1220F48204}"/>
              </a:ext>
            </a:extLst>
          </p:cNvPr>
          <p:cNvSpPr>
            <a:spLocks noGrp="1"/>
          </p:cNvSpPr>
          <p:nvPr>
            <p:ph type="dt" sz="quarter" idx="10"/>
          </p:nvPr>
        </p:nvSpPr>
        <p:spPr>
          <a:xfrm>
            <a:off x="14785"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4" name="灯片编号占位符 5">
            <a:extLst>
              <a:ext uri="{FF2B5EF4-FFF2-40B4-BE49-F238E27FC236}">
                <a16:creationId xmlns:a16="http://schemas.microsoft.com/office/drawing/2014/main" id="{A89A69A8-72EF-491D-8073-2E538CB54D19}"/>
              </a:ext>
            </a:extLst>
          </p:cNvPr>
          <p:cNvSpPr>
            <a:spLocks noGrp="1"/>
          </p:cNvSpPr>
          <p:nvPr>
            <p:ph type="sldNum" sz="quarter" idx="12"/>
          </p:nvPr>
        </p:nvSpPr>
        <p:spPr>
          <a:xfrm>
            <a:off x="7162800" y="6391276"/>
            <a:ext cx="1981200" cy="476250"/>
          </a:xfrm>
          <a:noFill/>
        </p:spPr>
        <p:txBody>
          <a:bodyPr/>
          <a:lstStyle/>
          <a:p>
            <a:fld id="{361B6C43-5757-4AE2-A2F3-BAF3E776C444}" type="slidenum">
              <a:rPr lang="en-US" altLang="zh-CN" smtClean="0">
                <a:ea typeface="宋体" charset="-122"/>
              </a:rPr>
              <a:pPr/>
              <a:t>57</a:t>
            </a:fld>
            <a:endParaRPr lang="en-US" altLang="zh-CN" dirty="0">
              <a:ea typeface="宋体" charset="-122"/>
            </a:endParaRPr>
          </a:p>
        </p:txBody>
      </p:sp>
    </p:spTree>
  </p:cSld>
  <p:clrMapOvr>
    <a:masterClrMapping/>
  </p:clrMapOvr>
  <p:transition>
    <p:cut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7"/>
          <p:cNvSpPr>
            <a:spLocks noChangeArrowheads="1"/>
          </p:cNvSpPr>
          <p:nvPr/>
        </p:nvSpPr>
        <p:spPr bwMode="auto">
          <a:xfrm>
            <a:off x="1102816" y="4368804"/>
            <a:ext cx="5856287" cy="457200"/>
          </a:xfrm>
          <a:prstGeom prst="rect">
            <a:avLst/>
          </a:prstGeom>
          <a:noFill/>
          <a:ln w="12700" cap="sq">
            <a:noFill/>
            <a:miter lim="800000"/>
            <a:headEnd type="none" w="sm" len="sm"/>
            <a:tailEnd type="none" w="sm" len="sm"/>
          </a:ln>
        </p:spPr>
        <p:txBody>
          <a:bodyPr wrap="none">
            <a:spAutoFit/>
          </a:bodyPr>
          <a:lstStyle/>
          <a:p>
            <a:pPr algn="ctr" eaLnBrk="0" hangingPunct="0"/>
            <a:r>
              <a:rPr kumimoji="1" lang="zh-CN" altLang="en-US" sz="2400" b="1" dirty="0">
                <a:solidFill>
                  <a:srgbClr val="3333FF"/>
                </a:solidFill>
                <a:latin typeface="宋体" charset="-122"/>
              </a:rPr>
              <a:t>图</a:t>
            </a:r>
            <a:r>
              <a:rPr kumimoji="1" lang="en-US" altLang="zh-CN" sz="2400" b="1" dirty="0">
                <a:solidFill>
                  <a:srgbClr val="3333FF"/>
                </a:solidFill>
                <a:latin typeface="宋体" charset="-122"/>
              </a:rPr>
              <a:t>3.6  </a:t>
            </a:r>
            <a:r>
              <a:rPr kumimoji="1" lang="zh-CN" altLang="en-US" sz="2400" b="1" dirty="0">
                <a:solidFill>
                  <a:srgbClr val="3333FF"/>
                </a:solidFill>
                <a:latin typeface="宋体" charset="-122"/>
              </a:rPr>
              <a:t>传送指令在片内存储器的操作功能</a:t>
            </a:r>
          </a:p>
        </p:txBody>
      </p:sp>
      <p:sp>
        <p:nvSpPr>
          <p:cNvPr id="45062" name="Text Box 8"/>
          <p:cNvSpPr txBox="1">
            <a:spLocks noChangeArrowheads="1"/>
          </p:cNvSpPr>
          <p:nvPr/>
        </p:nvSpPr>
        <p:spPr bwMode="auto">
          <a:xfrm>
            <a:off x="1135360" y="1448557"/>
            <a:ext cx="785812"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@Ri</a:t>
            </a:r>
          </a:p>
        </p:txBody>
      </p:sp>
      <p:sp>
        <p:nvSpPr>
          <p:cNvPr id="45063" name="Text Box 9"/>
          <p:cNvSpPr txBox="1">
            <a:spLocks noChangeArrowheads="1"/>
          </p:cNvSpPr>
          <p:nvPr/>
        </p:nvSpPr>
        <p:spPr bwMode="auto">
          <a:xfrm>
            <a:off x="3192760" y="1435857"/>
            <a:ext cx="957262"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direct</a:t>
            </a:r>
          </a:p>
        </p:txBody>
      </p:sp>
      <p:sp>
        <p:nvSpPr>
          <p:cNvPr id="45064" name="Text Box 10"/>
          <p:cNvSpPr txBox="1">
            <a:spLocks noChangeArrowheads="1"/>
          </p:cNvSpPr>
          <p:nvPr/>
        </p:nvSpPr>
        <p:spPr bwMode="auto">
          <a:xfrm>
            <a:off x="5402560" y="1372357"/>
            <a:ext cx="587375"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Rn</a:t>
            </a:r>
          </a:p>
        </p:txBody>
      </p:sp>
      <p:sp>
        <p:nvSpPr>
          <p:cNvPr id="45065" name="Text Box 11"/>
          <p:cNvSpPr txBox="1">
            <a:spLocks noChangeArrowheads="1"/>
          </p:cNvSpPr>
          <p:nvPr/>
        </p:nvSpPr>
        <p:spPr bwMode="auto">
          <a:xfrm>
            <a:off x="2202160" y="2743957"/>
            <a:ext cx="925512"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#data</a:t>
            </a:r>
          </a:p>
        </p:txBody>
      </p:sp>
      <p:sp>
        <p:nvSpPr>
          <p:cNvPr id="45066" name="Text Box 12"/>
          <p:cNvSpPr txBox="1">
            <a:spLocks noChangeArrowheads="1"/>
          </p:cNvSpPr>
          <p:nvPr/>
        </p:nvSpPr>
        <p:spPr bwMode="auto">
          <a:xfrm>
            <a:off x="4259560" y="2743957"/>
            <a:ext cx="858837"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ACC</a:t>
            </a:r>
          </a:p>
        </p:txBody>
      </p:sp>
      <p:sp>
        <p:nvSpPr>
          <p:cNvPr id="45067" name="Line 13"/>
          <p:cNvSpPr>
            <a:spLocks noChangeShapeType="1"/>
          </p:cNvSpPr>
          <p:nvPr/>
        </p:nvSpPr>
        <p:spPr bwMode="auto">
          <a:xfrm flipH="1" flipV="1">
            <a:off x="1516360" y="1905757"/>
            <a:ext cx="685800" cy="838200"/>
          </a:xfrm>
          <a:prstGeom prst="line">
            <a:avLst/>
          </a:prstGeom>
          <a:noFill/>
          <a:ln w="12700" cap="sq">
            <a:solidFill>
              <a:schemeClr val="tx1"/>
            </a:solidFill>
            <a:round/>
            <a:headEnd type="none" w="sm" len="sm"/>
            <a:tailEnd type="triangle" w="lg" len="lg"/>
          </a:ln>
        </p:spPr>
        <p:txBody>
          <a:bodyPr anchor="ctr">
            <a:spAutoFit/>
          </a:bodyPr>
          <a:lstStyle/>
          <a:p>
            <a:endParaRPr lang="zh-CN" altLang="en-US"/>
          </a:p>
        </p:txBody>
      </p:sp>
      <p:sp>
        <p:nvSpPr>
          <p:cNvPr id="45068" name="Line 14"/>
          <p:cNvSpPr>
            <a:spLocks noChangeShapeType="1"/>
          </p:cNvSpPr>
          <p:nvPr/>
        </p:nvSpPr>
        <p:spPr bwMode="auto">
          <a:xfrm flipV="1">
            <a:off x="2506960" y="1905757"/>
            <a:ext cx="914400" cy="838200"/>
          </a:xfrm>
          <a:prstGeom prst="line">
            <a:avLst/>
          </a:prstGeom>
          <a:noFill/>
          <a:ln w="12700" cap="sq">
            <a:solidFill>
              <a:schemeClr val="tx1"/>
            </a:solidFill>
            <a:round/>
            <a:headEnd type="none" w="sm" len="sm"/>
            <a:tailEnd type="triangle" w="lg" len="lg"/>
          </a:ln>
        </p:spPr>
        <p:txBody>
          <a:bodyPr anchor="ctr">
            <a:spAutoFit/>
          </a:bodyPr>
          <a:lstStyle/>
          <a:p>
            <a:endParaRPr lang="zh-CN" altLang="en-US" dirty="0"/>
          </a:p>
        </p:txBody>
      </p:sp>
      <p:sp>
        <p:nvSpPr>
          <p:cNvPr id="45070" name="Line 16"/>
          <p:cNvSpPr>
            <a:spLocks noChangeShapeType="1"/>
          </p:cNvSpPr>
          <p:nvPr/>
        </p:nvSpPr>
        <p:spPr bwMode="auto">
          <a:xfrm>
            <a:off x="3116560" y="2972557"/>
            <a:ext cx="1143000" cy="0"/>
          </a:xfrm>
          <a:prstGeom prst="line">
            <a:avLst/>
          </a:prstGeom>
          <a:noFill/>
          <a:ln w="12700" cap="sq">
            <a:solidFill>
              <a:schemeClr val="tx1"/>
            </a:solidFill>
            <a:round/>
            <a:headEnd type="none" w="sm" len="sm"/>
            <a:tailEnd type="triangle" w="lg" len="lg"/>
          </a:ln>
        </p:spPr>
        <p:txBody>
          <a:bodyPr anchor="ctr">
            <a:spAutoFit/>
          </a:bodyPr>
          <a:lstStyle/>
          <a:p>
            <a:endParaRPr lang="zh-CN" altLang="en-US"/>
          </a:p>
        </p:txBody>
      </p:sp>
      <p:sp>
        <p:nvSpPr>
          <p:cNvPr id="45071" name="Line 17"/>
          <p:cNvSpPr>
            <a:spLocks noChangeShapeType="1"/>
          </p:cNvSpPr>
          <p:nvPr/>
        </p:nvSpPr>
        <p:spPr bwMode="auto">
          <a:xfrm>
            <a:off x="1897360" y="1753357"/>
            <a:ext cx="2362200" cy="99060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2" name="Line 18"/>
          <p:cNvSpPr>
            <a:spLocks noChangeShapeType="1"/>
          </p:cNvSpPr>
          <p:nvPr/>
        </p:nvSpPr>
        <p:spPr bwMode="auto">
          <a:xfrm>
            <a:off x="1897360" y="1600957"/>
            <a:ext cx="1295400" cy="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3" name="Line 19"/>
          <p:cNvSpPr>
            <a:spLocks noChangeShapeType="1"/>
          </p:cNvSpPr>
          <p:nvPr/>
        </p:nvSpPr>
        <p:spPr bwMode="auto">
          <a:xfrm>
            <a:off x="4107160" y="1600957"/>
            <a:ext cx="1295400" cy="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4" name="Line 20"/>
          <p:cNvSpPr>
            <a:spLocks noChangeShapeType="1"/>
          </p:cNvSpPr>
          <p:nvPr/>
        </p:nvSpPr>
        <p:spPr bwMode="auto">
          <a:xfrm>
            <a:off x="4030960" y="1905757"/>
            <a:ext cx="609600" cy="83820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5" name="Line 21"/>
          <p:cNvSpPr>
            <a:spLocks noChangeShapeType="1"/>
          </p:cNvSpPr>
          <p:nvPr/>
        </p:nvSpPr>
        <p:spPr bwMode="auto">
          <a:xfrm flipH="1">
            <a:off x="5021560" y="1829557"/>
            <a:ext cx="685800" cy="914400"/>
          </a:xfrm>
          <a:prstGeom prst="line">
            <a:avLst/>
          </a:prstGeom>
          <a:noFill/>
          <a:ln w="12700" cap="sq">
            <a:solidFill>
              <a:schemeClr val="tx1"/>
            </a:solidFill>
            <a:round/>
            <a:headEnd type="triangle" w="lg" len="lg"/>
            <a:tailEnd type="triangle" w="lg" len="lg"/>
          </a:ln>
        </p:spPr>
        <p:txBody>
          <a:bodyPr anchor="ctr">
            <a:spAutoFit/>
          </a:bodyPr>
          <a:lstStyle/>
          <a:p>
            <a:endParaRPr lang="zh-CN" altLang="en-US"/>
          </a:p>
        </p:txBody>
      </p:sp>
      <p:sp>
        <p:nvSpPr>
          <p:cNvPr id="45076" name="Line 22"/>
          <p:cNvSpPr>
            <a:spLocks noChangeShapeType="1"/>
          </p:cNvSpPr>
          <p:nvPr/>
        </p:nvSpPr>
        <p:spPr bwMode="auto">
          <a:xfrm>
            <a:off x="3954760" y="915157"/>
            <a:ext cx="0" cy="533400"/>
          </a:xfrm>
          <a:prstGeom prst="line">
            <a:avLst/>
          </a:prstGeom>
          <a:noFill/>
          <a:ln w="12700" cap="sq">
            <a:solidFill>
              <a:schemeClr val="tx1"/>
            </a:solidFill>
            <a:round/>
            <a:headEnd type="none" w="sm" len="sm"/>
            <a:tailEnd type="triangle" w="lg" len="lg"/>
          </a:ln>
        </p:spPr>
        <p:txBody>
          <a:bodyPr anchor="ctr">
            <a:spAutoFit/>
          </a:bodyPr>
          <a:lstStyle/>
          <a:p>
            <a:endParaRPr lang="zh-CN" altLang="en-US"/>
          </a:p>
        </p:txBody>
      </p:sp>
      <p:sp>
        <p:nvSpPr>
          <p:cNvPr id="45077" name="Line 23"/>
          <p:cNvSpPr>
            <a:spLocks noChangeShapeType="1"/>
          </p:cNvSpPr>
          <p:nvPr/>
        </p:nvSpPr>
        <p:spPr bwMode="auto">
          <a:xfrm flipV="1">
            <a:off x="3497560" y="915157"/>
            <a:ext cx="0" cy="53340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5078" name="Line 24"/>
          <p:cNvSpPr>
            <a:spLocks noChangeShapeType="1"/>
          </p:cNvSpPr>
          <p:nvPr/>
        </p:nvSpPr>
        <p:spPr bwMode="auto">
          <a:xfrm>
            <a:off x="3497560" y="915157"/>
            <a:ext cx="4572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2" name="日期占位符 3">
            <a:extLst>
              <a:ext uri="{FF2B5EF4-FFF2-40B4-BE49-F238E27FC236}">
                <a16:creationId xmlns:a16="http://schemas.microsoft.com/office/drawing/2014/main" id="{18459C05-31FA-4DBD-898B-672DB33EEB41}"/>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3" name="灯片编号占位符 5">
            <a:extLst>
              <a:ext uri="{FF2B5EF4-FFF2-40B4-BE49-F238E27FC236}">
                <a16:creationId xmlns:a16="http://schemas.microsoft.com/office/drawing/2014/main" id="{DFFC4208-838D-48A9-9DBF-0AC263BF8026}"/>
              </a:ext>
            </a:extLst>
          </p:cNvPr>
          <p:cNvSpPr txBox="1">
            <a:spLocks/>
          </p:cNvSpPr>
          <p:nvPr/>
        </p:nvSpPr>
        <p:spPr bwMode="auto">
          <a:xfrm>
            <a:off x="7110783"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58</a:t>
            </a:fld>
            <a:endParaRPr lang="en-US" altLang="zh-CN" dirty="0">
              <a:ea typeface="宋体" charset="-122"/>
            </a:endParaRPr>
          </a:p>
        </p:txBody>
      </p:sp>
      <p:pic>
        <p:nvPicPr>
          <p:cNvPr id="24" name="Picture 2" descr="c:\documents and settings\ibm\application data\360se6\User Data\temp\01300000323145123029807175635_s.jpg">
            <a:extLst>
              <a:ext uri="{FF2B5EF4-FFF2-40B4-BE49-F238E27FC236}">
                <a16:creationId xmlns:a16="http://schemas.microsoft.com/office/drawing/2014/main" id="{AA4725CF-9BD5-4F59-82F4-A5C7330AC5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a:extLst>
              <a:ext uri="{FF2B5EF4-FFF2-40B4-BE49-F238E27FC236}">
                <a16:creationId xmlns:a16="http://schemas.microsoft.com/office/drawing/2014/main" id="{4162BBF3-6F74-4A30-90C5-540FCF51A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标题 1">
            <a:extLst>
              <a:ext uri="{FF2B5EF4-FFF2-40B4-BE49-F238E27FC236}">
                <a16:creationId xmlns:a16="http://schemas.microsoft.com/office/drawing/2014/main" id="{02884CDC-8497-4BFB-A089-8B304F6F64D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7" name="Line 14">
            <a:extLst>
              <a:ext uri="{FF2B5EF4-FFF2-40B4-BE49-F238E27FC236}">
                <a16:creationId xmlns:a16="http://schemas.microsoft.com/office/drawing/2014/main" id="{1F4134AD-70C8-416E-A167-60EB7C66A589}"/>
              </a:ext>
            </a:extLst>
          </p:cNvPr>
          <p:cNvSpPr>
            <a:spLocks noChangeShapeType="1"/>
          </p:cNvSpPr>
          <p:nvPr/>
        </p:nvSpPr>
        <p:spPr bwMode="auto">
          <a:xfrm flipV="1">
            <a:off x="3127672" y="1829557"/>
            <a:ext cx="2274888" cy="925495"/>
          </a:xfrm>
          <a:prstGeom prst="line">
            <a:avLst/>
          </a:prstGeom>
          <a:noFill/>
          <a:ln w="12700" cap="sq">
            <a:solidFill>
              <a:schemeClr val="tx1"/>
            </a:solidFill>
            <a:round/>
            <a:headEnd type="none" w="sm" len="sm"/>
            <a:tailEnd type="triangle" w="lg" len="lg"/>
          </a:ln>
        </p:spPr>
        <p:txBody>
          <a:bodyPr wrap="square" anchor="ctr">
            <a:spAutoFit/>
          </a:bodyPr>
          <a:lstStyle/>
          <a:p>
            <a:endParaRPr lang="zh-CN" altLang="en-US" dirty="0"/>
          </a:p>
        </p:txBody>
      </p:sp>
      <p:sp>
        <p:nvSpPr>
          <p:cNvPr id="28" name="Rectangle 6">
            <a:extLst>
              <a:ext uri="{FF2B5EF4-FFF2-40B4-BE49-F238E27FC236}">
                <a16:creationId xmlns:a16="http://schemas.microsoft.com/office/drawing/2014/main" id="{80E89A20-4D17-4304-9C1B-BDC025329A8F}"/>
              </a:ext>
            </a:extLst>
          </p:cNvPr>
          <p:cNvSpPr>
            <a:spLocks noChangeArrowheads="1"/>
          </p:cNvSpPr>
          <p:nvPr/>
        </p:nvSpPr>
        <p:spPr bwMode="auto">
          <a:xfrm>
            <a:off x="6381510" y="2228434"/>
            <a:ext cx="2505518" cy="1569660"/>
          </a:xfrm>
          <a:prstGeom prst="rect">
            <a:avLst/>
          </a:prstGeom>
          <a:solidFill>
            <a:srgbClr val="F7C7F9"/>
          </a:solidFill>
          <a:ln w="12700" cap="sq">
            <a:solidFill>
              <a:schemeClr val="tx1"/>
            </a:solidFill>
            <a:miter lim="800000"/>
            <a:headEnd type="none" w="sm" len="sm"/>
            <a:tailEnd type="none" w="sm" len="sm"/>
          </a:ln>
        </p:spPr>
        <p:txBody>
          <a:bodyPr wrap="square" anchor="ctr">
            <a:spAutoFit/>
          </a:bodyPr>
          <a:lstStyle/>
          <a:p>
            <a:pPr eaLnBrk="0" hangingPunct="0"/>
            <a:r>
              <a:rPr kumimoji="1" lang="en-US" altLang="zh-CN" sz="2400" b="1" dirty="0">
                <a:solidFill>
                  <a:srgbClr val="FF0000"/>
                </a:solidFill>
                <a:latin typeface="宋体" charset="-122"/>
                <a:ea typeface="黑体" pitchFamily="2" charset="-122"/>
              </a:rPr>
              <a:t>MOV</a:t>
            </a:r>
            <a:r>
              <a:rPr kumimoji="1" lang="zh-CN" altLang="en-US" sz="2400" b="1" dirty="0">
                <a:solidFill>
                  <a:srgbClr val="000080"/>
                </a:solidFill>
                <a:latin typeface="宋体" charset="-122"/>
                <a:ea typeface="黑体" pitchFamily="2" charset="-122"/>
              </a:rPr>
              <a:t>助记符号在片内存储器、寄存器的数传送操作 </a:t>
            </a:r>
            <a:endParaRPr kumimoji="1" lang="en-US" altLang="zh-CN" sz="2400" b="1" dirty="0">
              <a:solidFill>
                <a:srgbClr val="000080"/>
              </a:solidFill>
              <a:latin typeface="宋体" charset="-122"/>
              <a:ea typeface="黑体" pitchFamily="2" charset="-122"/>
            </a:endParaRPr>
          </a:p>
          <a:p>
            <a:pPr eaLnBrk="0" hangingPunct="0"/>
            <a:r>
              <a:rPr kumimoji="1" lang="en-US" altLang="zh-CN" sz="2400" b="1" dirty="0">
                <a:solidFill>
                  <a:srgbClr val="000080"/>
                </a:solidFill>
                <a:latin typeface="宋体" charset="-122"/>
                <a:ea typeface="黑体" pitchFamily="2" charset="-122"/>
              </a:rPr>
              <a:t>   </a:t>
            </a:r>
            <a:r>
              <a:rPr kumimoji="1" lang="zh-CN" altLang="en-US" sz="2400" b="1" dirty="0">
                <a:solidFill>
                  <a:srgbClr val="FF0000"/>
                </a:solidFill>
                <a:latin typeface="宋体" charset="-122"/>
                <a:ea typeface="黑体" pitchFamily="2" charset="-122"/>
              </a:rPr>
              <a:t>（</a:t>
            </a:r>
            <a:r>
              <a:rPr kumimoji="1" lang="en-US" altLang="zh-CN" sz="2400" b="1" dirty="0">
                <a:solidFill>
                  <a:srgbClr val="FF0000"/>
                </a:solidFill>
                <a:latin typeface="宋体" charset="-122"/>
                <a:ea typeface="黑体" pitchFamily="2" charset="-122"/>
              </a:rPr>
              <a:t>16</a:t>
            </a:r>
            <a:r>
              <a:rPr kumimoji="1" lang="zh-CN" altLang="en-US" sz="2400" b="1" dirty="0">
                <a:solidFill>
                  <a:srgbClr val="FF0000"/>
                </a:solidFill>
                <a:latin typeface="宋体" charset="-122"/>
                <a:ea typeface="黑体" pitchFamily="2" charset="-122"/>
              </a:rPr>
              <a:t>条）</a:t>
            </a:r>
            <a:endParaRPr kumimoji="1" lang="zh-CN" altLang="en-US" sz="2400" b="1" dirty="0">
              <a:solidFill>
                <a:srgbClr val="FF0000"/>
              </a:solidFill>
              <a:latin typeface="Times New Roman" pitchFamily="18" charset="0"/>
            </a:endParaRPr>
          </a:p>
        </p:txBody>
      </p:sp>
      <p:sp>
        <p:nvSpPr>
          <p:cNvPr id="29" name="Text Box 11">
            <a:extLst>
              <a:ext uri="{FF2B5EF4-FFF2-40B4-BE49-F238E27FC236}">
                <a16:creationId xmlns:a16="http://schemas.microsoft.com/office/drawing/2014/main" id="{55A07713-E74C-45FB-8927-0DC51CD625D6}"/>
              </a:ext>
            </a:extLst>
          </p:cNvPr>
          <p:cNvSpPr txBox="1">
            <a:spLocks noChangeArrowheads="1"/>
          </p:cNvSpPr>
          <p:nvPr/>
        </p:nvSpPr>
        <p:spPr bwMode="auto">
          <a:xfrm>
            <a:off x="4255247" y="3613769"/>
            <a:ext cx="1023037" cy="461665"/>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dirty="0">
                <a:solidFill>
                  <a:srgbClr val="FF3399"/>
                </a:solidFill>
                <a:latin typeface="Times New Roman" pitchFamily="18" charset="0"/>
              </a:rPr>
              <a:t>DPTR</a:t>
            </a:r>
          </a:p>
        </p:txBody>
      </p:sp>
      <p:sp>
        <p:nvSpPr>
          <p:cNvPr id="32" name="Text Box 11">
            <a:extLst>
              <a:ext uri="{FF2B5EF4-FFF2-40B4-BE49-F238E27FC236}">
                <a16:creationId xmlns:a16="http://schemas.microsoft.com/office/drawing/2014/main" id="{70B12D57-78AC-4376-BFC4-59A3E5743AE8}"/>
              </a:ext>
            </a:extLst>
          </p:cNvPr>
          <p:cNvSpPr txBox="1">
            <a:spLocks noChangeArrowheads="1"/>
          </p:cNvSpPr>
          <p:nvPr/>
        </p:nvSpPr>
        <p:spPr bwMode="auto">
          <a:xfrm>
            <a:off x="2202160" y="2735632"/>
            <a:ext cx="925512" cy="469900"/>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a:solidFill>
                  <a:srgbClr val="FF3399"/>
                </a:solidFill>
                <a:latin typeface="Times New Roman" pitchFamily="18" charset="0"/>
              </a:rPr>
              <a:t>#data</a:t>
            </a:r>
          </a:p>
        </p:txBody>
      </p:sp>
      <p:sp>
        <p:nvSpPr>
          <p:cNvPr id="33" name="Line 16">
            <a:extLst>
              <a:ext uri="{FF2B5EF4-FFF2-40B4-BE49-F238E27FC236}">
                <a16:creationId xmlns:a16="http://schemas.microsoft.com/office/drawing/2014/main" id="{DDD5553C-A3BC-429C-BEE0-55A0B24014AE}"/>
              </a:ext>
            </a:extLst>
          </p:cNvPr>
          <p:cNvSpPr>
            <a:spLocks noChangeShapeType="1"/>
          </p:cNvSpPr>
          <p:nvPr/>
        </p:nvSpPr>
        <p:spPr bwMode="auto">
          <a:xfrm>
            <a:off x="3094341" y="3836276"/>
            <a:ext cx="1143000" cy="0"/>
          </a:xfrm>
          <a:prstGeom prst="line">
            <a:avLst/>
          </a:prstGeom>
          <a:noFill/>
          <a:ln w="12700" cap="sq">
            <a:solidFill>
              <a:schemeClr val="tx1"/>
            </a:solidFill>
            <a:round/>
            <a:headEnd type="none" w="sm" len="sm"/>
            <a:tailEnd type="triangle" w="lg" len="lg"/>
          </a:ln>
        </p:spPr>
        <p:txBody>
          <a:bodyPr anchor="ctr">
            <a:spAutoFit/>
          </a:bodyPr>
          <a:lstStyle/>
          <a:p>
            <a:endParaRPr lang="zh-CN" altLang="en-US"/>
          </a:p>
        </p:txBody>
      </p:sp>
      <p:sp>
        <p:nvSpPr>
          <p:cNvPr id="34" name="Text Box 11">
            <a:extLst>
              <a:ext uri="{FF2B5EF4-FFF2-40B4-BE49-F238E27FC236}">
                <a16:creationId xmlns:a16="http://schemas.microsoft.com/office/drawing/2014/main" id="{C9B665A5-A332-4CE5-9347-A8EF0AB50AD8}"/>
              </a:ext>
            </a:extLst>
          </p:cNvPr>
          <p:cNvSpPr txBox="1">
            <a:spLocks noChangeArrowheads="1"/>
          </p:cNvSpPr>
          <p:nvPr/>
        </p:nvSpPr>
        <p:spPr bwMode="auto">
          <a:xfrm>
            <a:off x="1531375" y="3601326"/>
            <a:ext cx="1531396" cy="469900"/>
          </a:xfrm>
          <a:prstGeom prst="rect">
            <a:avLst/>
          </a:prstGeom>
          <a:solidFill>
            <a:srgbClr val="CCFFFF"/>
          </a:solidFill>
          <a:ln w="12700" cap="sq">
            <a:solidFill>
              <a:schemeClr val="tx1"/>
            </a:solidFill>
            <a:miter lim="800000"/>
            <a:headEnd type="none" w="sm" len="sm"/>
            <a:tailEnd type="none" w="sm" len="sm"/>
          </a:ln>
        </p:spPr>
        <p:txBody>
          <a:bodyPr wrap="square">
            <a:spAutoFit/>
          </a:bodyPr>
          <a:lstStyle/>
          <a:p>
            <a:pPr algn="ctr" eaLnBrk="0" hangingPunct="0"/>
            <a:r>
              <a:rPr kumimoji="1" lang="en-US" altLang="zh-CN" sz="2400" b="1" dirty="0">
                <a:solidFill>
                  <a:srgbClr val="FF3399"/>
                </a:solidFill>
                <a:latin typeface="Times New Roman" pitchFamily="18" charset="0"/>
              </a:rPr>
              <a:t>#data16</a:t>
            </a:r>
          </a:p>
        </p:txBody>
      </p:sp>
      <p:sp>
        <p:nvSpPr>
          <p:cNvPr id="36" name="Rectangle 3">
            <a:extLst>
              <a:ext uri="{FF2B5EF4-FFF2-40B4-BE49-F238E27FC236}">
                <a16:creationId xmlns:a16="http://schemas.microsoft.com/office/drawing/2014/main" id="{22A82BAE-ECDC-4E64-94C6-8CEADFD815BA}"/>
              </a:ext>
            </a:extLst>
          </p:cNvPr>
          <p:cNvSpPr txBox="1">
            <a:spLocks noChangeArrowheads="1"/>
          </p:cNvSpPr>
          <p:nvPr/>
        </p:nvSpPr>
        <p:spPr>
          <a:xfrm>
            <a:off x="1180727" y="5035145"/>
            <a:ext cx="7056785" cy="51316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ts val="3000"/>
              </a:lnSpc>
              <a:buFont typeface="Wingdings" pitchFamily="2" charset="2"/>
              <a:buNone/>
            </a:pPr>
            <a:r>
              <a:rPr lang="zh-CN" altLang="en-US" sz="2400" b="1" kern="0" dirty="0"/>
              <a:t>助记符    </a:t>
            </a:r>
            <a:r>
              <a:rPr lang="en-US" altLang="zh-CN" sz="2400" b="1" kern="0" dirty="0"/>
              <a:t>[</a:t>
            </a:r>
            <a:r>
              <a:rPr lang="zh-CN" altLang="en-US" sz="2400" b="1" kern="0" dirty="0"/>
              <a:t>目的操作数</a:t>
            </a:r>
            <a:r>
              <a:rPr lang="en-US" altLang="zh-CN" sz="2400" b="1" kern="0" dirty="0"/>
              <a:t>][</a:t>
            </a:r>
            <a:r>
              <a:rPr lang="zh-CN" altLang="en-US" sz="2400" b="1" kern="0" dirty="0"/>
              <a:t>，源操作数</a:t>
            </a:r>
            <a:r>
              <a:rPr lang="en-US" altLang="zh-CN" sz="2400" b="1" kern="0" dirty="0"/>
              <a:t>]    [</a:t>
            </a:r>
            <a:r>
              <a:rPr lang="zh-CN" altLang="en-US" sz="2400" b="1" kern="0" dirty="0"/>
              <a:t>；注释</a:t>
            </a:r>
            <a:r>
              <a:rPr lang="en-US" altLang="zh-CN" sz="2400" b="1" kern="0" dirty="0"/>
              <a:t>]</a:t>
            </a:r>
          </a:p>
          <a:p>
            <a:pPr eaLnBrk="1" hangingPunct="1">
              <a:lnSpc>
                <a:spcPts val="3000"/>
              </a:lnSpc>
              <a:buFont typeface="Wingdings" pitchFamily="2" charset="2"/>
              <a:buNone/>
            </a:pPr>
            <a:r>
              <a:rPr kumimoji="1" lang="zh-CN" altLang="en-US" sz="2400" b="1" kern="0" dirty="0">
                <a:latin typeface="Times New Roman" pitchFamily="18" charset="0"/>
              </a:rPr>
              <a:t>              </a:t>
            </a:r>
            <a:endParaRPr kumimoji="1" lang="en-US" altLang="zh-CN" sz="2400" b="1" kern="0" dirty="0">
              <a:latin typeface="Times New Roman" pitchFamily="18" charset="0"/>
            </a:endParaRPr>
          </a:p>
        </p:txBody>
      </p:sp>
      <p:sp>
        <p:nvSpPr>
          <p:cNvPr id="37" name="Rectangle 3">
            <a:extLst>
              <a:ext uri="{FF2B5EF4-FFF2-40B4-BE49-F238E27FC236}">
                <a16:creationId xmlns:a16="http://schemas.microsoft.com/office/drawing/2014/main" id="{69614AF9-78DA-40B9-9D5F-109CE141F328}"/>
              </a:ext>
            </a:extLst>
          </p:cNvPr>
          <p:cNvSpPr txBox="1">
            <a:spLocks noChangeArrowheads="1"/>
          </p:cNvSpPr>
          <p:nvPr/>
        </p:nvSpPr>
        <p:spPr bwMode="auto">
          <a:xfrm>
            <a:off x="1187623" y="5634500"/>
            <a:ext cx="7217556" cy="4118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ts val="3000"/>
              </a:lnSpc>
              <a:buFont typeface="Wingdings" pitchFamily="2" charset="2"/>
              <a:buNone/>
            </a:pPr>
            <a:r>
              <a:rPr kumimoji="1" lang="en-US" altLang="zh-CN" sz="2400" b="1" kern="0" dirty="0">
                <a:solidFill>
                  <a:srgbClr val="FF0000"/>
                </a:solidFill>
                <a:latin typeface="Times New Roman" pitchFamily="18" charset="0"/>
              </a:rPr>
              <a:t>MOV        A,   #03                    ;</a:t>
            </a:r>
            <a:r>
              <a:rPr kumimoji="1" lang="zh-CN" altLang="en-US" sz="2400" b="1" kern="0" dirty="0">
                <a:solidFill>
                  <a:srgbClr val="FF0000"/>
                </a:solidFill>
                <a:latin typeface="Times New Roman" pitchFamily="18" charset="0"/>
              </a:rPr>
              <a:t>将立即数传送到累加器</a:t>
            </a:r>
            <a:endParaRPr kumimoji="1" lang="en-US" altLang="zh-CN" sz="2400" b="1" kern="0" dirty="0">
              <a:solidFill>
                <a:srgbClr val="FF0000"/>
              </a:solidFill>
              <a:latin typeface="Times New Roman" pitchFamily="18" charset="0"/>
            </a:endParaRPr>
          </a:p>
        </p:txBody>
      </p:sp>
    </p:spTree>
  </p:cSld>
  <p:clrMapOvr>
    <a:masterClrMapping/>
  </p:clrMapOvr>
  <p:transition>
    <p:cut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5"/>
          <p:cNvSpPr>
            <a:spLocks noChangeArrowheads="1"/>
          </p:cNvSpPr>
          <p:nvPr/>
        </p:nvSpPr>
        <p:spPr bwMode="auto">
          <a:xfrm>
            <a:off x="65411" y="764716"/>
            <a:ext cx="5282802" cy="457200"/>
          </a:xfrm>
          <a:prstGeom prst="rect">
            <a:avLst/>
          </a:prstGeom>
          <a:noFill/>
          <a:ln w="9525">
            <a:noFill/>
            <a:miter lim="800000"/>
            <a:headEnd/>
            <a:tailEnd/>
          </a:ln>
        </p:spPr>
        <p:txBody>
          <a:bodyPr wrap="square">
            <a:spAutoFit/>
          </a:bodyPr>
          <a:lstStyle/>
          <a:p>
            <a:r>
              <a:rPr kumimoji="1" lang="en-US" altLang="zh-CN" sz="2400" b="1" dirty="0">
                <a:solidFill>
                  <a:srgbClr val="FF0000"/>
                </a:solidFill>
                <a:latin typeface="创艺简黑体" pitchFamily="2" charset="-122"/>
                <a:ea typeface="创艺简黑体" pitchFamily="2" charset="-122"/>
              </a:rPr>
              <a:t>1.</a:t>
            </a:r>
            <a:r>
              <a:rPr kumimoji="1" lang="zh-CN" altLang="en-US" sz="2400" b="1" dirty="0">
                <a:solidFill>
                  <a:srgbClr val="FF0000"/>
                </a:solidFill>
                <a:latin typeface="创艺简黑体" pitchFamily="2" charset="-122"/>
                <a:ea typeface="创艺简黑体" pitchFamily="2" charset="-122"/>
              </a:rPr>
              <a:t>以累加器</a:t>
            </a:r>
            <a:r>
              <a:rPr kumimoji="1" lang="en-US" altLang="zh-CN" sz="2400" b="1" dirty="0">
                <a:solidFill>
                  <a:srgbClr val="FF0000"/>
                </a:solidFill>
                <a:latin typeface="创艺简黑体" pitchFamily="2" charset="-122"/>
                <a:ea typeface="创艺简黑体" pitchFamily="2" charset="-122"/>
              </a:rPr>
              <a:t>A</a:t>
            </a:r>
            <a:r>
              <a:rPr kumimoji="1" lang="zh-CN" altLang="en-US" sz="2400" b="1" dirty="0">
                <a:solidFill>
                  <a:srgbClr val="FF0000"/>
                </a:solidFill>
                <a:latin typeface="创艺简黑体" pitchFamily="2" charset="-122"/>
                <a:ea typeface="创艺简黑体" pitchFamily="2" charset="-122"/>
              </a:rPr>
              <a:t>为目的操作数的指令</a:t>
            </a:r>
            <a:r>
              <a:rPr kumimoji="1" lang="en-US" altLang="zh-CN" sz="2400" b="1" dirty="0">
                <a:solidFill>
                  <a:srgbClr val="3333FF"/>
                </a:solidFill>
                <a:latin typeface="创艺简黑体" pitchFamily="2" charset="-122"/>
                <a:ea typeface="创艺简黑体" pitchFamily="2" charset="-122"/>
              </a:rPr>
              <a:t>(4</a:t>
            </a:r>
            <a:r>
              <a:rPr kumimoji="1" lang="zh-CN" altLang="en-US" sz="2400" b="1" dirty="0">
                <a:solidFill>
                  <a:srgbClr val="3333FF"/>
                </a:solidFill>
                <a:latin typeface="创艺简黑体" pitchFamily="2" charset="-122"/>
                <a:ea typeface="创艺简黑体" pitchFamily="2" charset="-122"/>
              </a:rPr>
              <a:t>条</a:t>
            </a:r>
            <a:r>
              <a:rPr kumimoji="1" lang="en-US" altLang="zh-CN" sz="2400" b="1" dirty="0">
                <a:solidFill>
                  <a:srgbClr val="3333FF"/>
                </a:solidFill>
                <a:latin typeface="创艺简黑体" pitchFamily="2" charset="-122"/>
                <a:ea typeface="创艺简黑体" pitchFamily="2" charset="-122"/>
              </a:rPr>
              <a:t>)</a:t>
            </a:r>
          </a:p>
        </p:txBody>
      </p:sp>
      <p:grpSp>
        <p:nvGrpSpPr>
          <p:cNvPr id="38917" name="Group 21"/>
          <p:cNvGrpSpPr>
            <a:grpSpLocks/>
          </p:cNvGrpSpPr>
          <p:nvPr/>
        </p:nvGrpSpPr>
        <p:grpSpPr bwMode="auto">
          <a:xfrm>
            <a:off x="228600" y="1372729"/>
            <a:ext cx="8686800" cy="4541838"/>
            <a:chOff x="144" y="739"/>
            <a:chExt cx="5472" cy="2861"/>
          </a:xfrm>
        </p:grpSpPr>
        <p:sp>
          <p:nvSpPr>
            <p:cNvPr id="38919" name="Text Box 7"/>
            <p:cNvSpPr txBox="1">
              <a:spLocks noChangeArrowheads="1"/>
            </p:cNvSpPr>
            <p:nvPr/>
          </p:nvSpPr>
          <p:spPr bwMode="auto">
            <a:xfrm>
              <a:off x="172" y="765"/>
              <a:ext cx="1403" cy="2653"/>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汇编指令格式</a:t>
              </a:r>
            </a:p>
            <a:p>
              <a:pPr eaLnBrk="0" hangingPunct="0"/>
              <a:endParaRPr kumimoji="1" lang="zh-CN" altLang="en-US" b="1" dirty="0">
                <a:solidFill>
                  <a:srgbClr val="3333FF"/>
                </a:solidFill>
                <a:latin typeface="Times New Roman" pitchFamily="18" charset="0"/>
              </a:endParaRPr>
            </a:p>
            <a:p>
              <a:pPr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Rn</a:t>
              </a:r>
              <a:r>
                <a:rPr kumimoji="1" lang="zh-CN" altLang="en-US" b="1" dirty="0">
                  <a:latin typeface="Times New Roman" pitchFamily="18" charset="0"/>
                </a:rPr>
                <a:t>；</a:t>
              </a:r>
            </a:p>
            <a:p>
              <a:pPr eaLnBrk="0" hangingPunct="0"/>
              <a:endParaRPr kumimoji="1" lang="zh-CN" altLang="en-US" b="1" dirty="0">
                <a:latin typeface="Times New Roman" pitchFamily="18" charset="0"/>
              </a:endParaRPr>
            </a:p>
            <a:p>
              <a:pPr eaLnBrk="0" hangingPunct="0"/>
              <a:endParaRPr kumimoji="1" lang="zh-CN" altLang="en-US" b="1" dirty="0">
                <a:latin typeface="Times New Roman" pitchFamily="18" charset="0"/>
              </a:endParaRPr>
            </a:p>
            <a:p>
              <a:pPr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direct;</a:t>
              </a: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@Ri;		</a:t>
              </a:r>
            </a:p>
            <a:p>
              <a:pPr algn="just" eaLnBrk="0" hangingPunct="0"/>
              <a:endParaRPr kumimoji="1" lang="en-US" altLang="zh-CN" b="1" dirty="0">
                <a:latin typeface="Times New Roman" pitchFamily="18" charset="0"/>
              </a:endParaRPr>
            </a:p>
            <a:p>
              <a:pPr algn="just" eaLnBrk="0" hangingPunct="0"/>
              <a:endParaRPr kumimoji="1" lang="en-US" altLang="zh-CN" b="1" dirty="0">
                <a:latin typeface="Times New Roman" pitchFamily="18" charset="0"/>
              </a:endParaRPr>
            </a:p>
            <a:p>
              <a:pPr algn="just" eaLnBrk="0" hangingPunct="0"/>
              <a:endParaRPr kumimoji="1" lang="en-US" altLang="zh-CN"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#data	</a:t>
              </a:r>
            </a:p>
          </p:txBody>
        </p:sp>
        <p:sp>
          <p:nvSpPr>
            <p:cNvPr id="38920" name="Text Box 8"/>
            <p:cNvSpPr txBox="1">
              <a:spLocks noChangeArrowheads="1"/>
            </p:cNvSpPr>
            <p:nvPr/>
          </p:nvSpPr>
          <p:spPr bwMode="auto">
            <a:xfrm>
              <a:off x="1488" y="746"/>
              <a:ext cx="1008" cy="2826"/>
            </a:xfrm>
            <a:prstGeom prst="rect">
              <a:avLst/>
            </a:prstGeom>
            <a:noFill/>
            <a:ln w="12700" cap="sq">
              <a:noFill/>
              <a:miter lim="800000"/>
              <a:headEnd type="none" w="sm" len="sm"/>
              <a:tailEnd type="none" w="sm" len="sm"/>
            </a:ln>
          </p:spPr>
          <p:txBody>
            <a:bodyPr>
              <a:spAutoFit/>
            </a:bodyPr>
            <a:lstStyle/>
            <a:p>
              <a:pPr marL="457200" indent="-457200" eaLnBrk="0" hangingPunct="0"/>
              <a:r>
                <a:rPr kumimoji="1" lang="zh-CN" altLang="en-US" b="1">
                  <a:solidFill>
                    <a:srgbClr val="3333FF"/>
                  </a:solidFill>
                  <a:latin typeface="Times New Roman" pitchFamily="18" charset="0"/>
                </a:rPr>
                <a:t>机器码格式</a:t>
              </a:r>
            </a:p>
            <a:p>
              <a:pPr marL="457200" indent="-457200" eaLnBrk="0" hangingPunct="0"/>
              <a:endParaRPr kumimoji="1" lang="zh-CN" altLang="en-US" b="1">
                <a:solidFill>
                  <a:srgbClr val="3333FF"/>
                </a:solidFill>
                <a:latin typeface="Times New Roman" pitchFamily="18" charset="0"/>
              </a:endParaRPr>
            </a:p>
            <a:p>
              <a:pPr marL="457200" indent="-457200" eaLnBrk="0" hangingPunct="0"/>
              <a:r>
                <a:rPr kumimoji="1" lang="en-US" altLang="zh-CN" b="1">
                  <a:latin typeface="Times New Roman" pitchFamily="18" charset="0"/>
                </a:rPr>
                <a:t>1110 1rrr</a:t>
              </a:r>
            </a:p>
            <a:p>
              <a:pPr marL="457200" indent="-457200" eaLnBrk="0" hangingPunct="0"/>
              <a:endParaRPr kumimoji="1" lang="en-US" altLang="zh-CN" b="1">
                <a:latin typeface="Times New Roman" pitchFamily="18" charset="0"/>
              </a:endParaRPr>
            </a:p>
            <a:p>
              <a:pPr marL="457200" indent="-457200" eaLnBrk="0" hangingPunct="0"/>
              <a:endParaRPr kumimoji="1" lang="en-US" altLang="zh-CN" b="1">
                <a:latin typeface="Times New Roman" pitchFamily="18" charset="0"/>
              </a:endParaRPr>
            </a:p>
            <a:p>
              <a:pPr marL="457200" indent="-457200" eaLnBrk="0" hangingPunct="0"/>
              <a:r>
                <a:rPr kumimoji="1" lang="en-US" altLang="zh-CN" b="1">
                  <a:latin typeface="Times New Roman" pitchFamily="18" charset="0"/>
                </a:rPr>
                <a:t>1110 0101</a:t>
              </a:r>
            </a:p>
            <a:p>
              <a:pPr marL="457200" indent="-457200" eaLnBrk="0" hangingPunct="0"/>
              <a:r>
                <a:rPr kumimoji="1" lang="en-US" altLang="zh-CN" b="1">
                  <a:latin typeface="Times New Roman" pitchFamily="18" charset="0"/>
                </a:rPr>
                <a:t>direct</a:t>
              </a:r>
            </a:p>
            <a:p>
              <a:pPr marL="457200" indent="-457200" eaLnBrk="0" hangingPunct="0"/>
              <a:endParaRPr kumimoji="1" lang="en-US" altLang="zh-CN" b="1">
                <a:latin typeface="Times New Roman" pitchFamily="18" charset="0"/>
              </a:endParaRPr>
            </a:p>
            <a:p>
              <a:pPr marL="457200" indent="-457200" eaLnBrk="0" hangingPunct="0"/>
              <a:endParaRPr kumimoji="1" lang="en-US" altLang="zh-CN" b="1">
                <a:latin typeface="Times New Roman" pitchFamily="18" charset="0"/>
              </a:endParaRPr>
            </a:p>
            <a:p>
              <a:pPr marL="457200" indent="-457200" algn="just" eaLnBrk="0" hangingPunct="0"/>
              <a:r>
                <a:rPr kumimoji="1" lang="en-US" altLang="zh-CN" b="1">
                  <a:latin typeface="Times New Roman" pitchFamily="18" charset="0"/>
                </a:rPr>
                <a:t>1110  011i</a:t>
              </a:r>
            </a:p>
            <a:p>
              <a:pPr marL="457200" indent="-457200" algn="just" eaLnBrk="0" hangingPunct="0"/>
              <a:endParaRPr kumimoji="1" lang="en-US" altLang="zh-CN" b="1">
                <a:latin typeface="Times New Roman" pitchFamily="18" charset="0"/>
              </a:endParaRPr>
            </a:p>
            <a:p>
              <a:pPr marL="457200" indent="-457200" algn="just" eaLnBrk="0" hangingPunct="0"/>
              <a:endParaRPr kumimoji="1" lang="en-US" altLang="zh-CN" b="1">
                <a:latin typeface="宋体" charset="-122"/>
              </a:endParaRPr>
            </a:p>
            <a:p>
              <a:pPr marL="457200" indent="-457200" algn="just" eaLnBrk="0" hangingPunct="0"/>
              <a:endParaRPr kumimoji="1" lang="en-US" altLang="zh-CN" b="1">
                <a:latin typeface="宋体" charset="-122"/>
              </a:endParaRPr>
            </a:p>
            <a:p>
              <a:pPr marL="457200" indent="-457200" algn="just" eaLnBrk="0" hangingPunct="0"/>
              <a:endParaRPr kumimoji="1" lang="en-US" altLang="zh-CN" b="1">
                <a:latin typeface="宋体" charset="-122"/>
              </a:endParaRPr>
            </a:p>
            <a:p>
              <a:pPr marL="457200" indent="-457200" algn="just" eaLnBrk="0" hangingPunct="0"/>
              <a:r>
                <a:rPr kumimoji="1" lang="en-US" altLang="zh-CN" b="1">
                  <a:latin typeface="Times New Roman" pitchFamily="18" charset="0"/>
                </a:rPr>
                <a:t>0111 0100</a:t>
              </a:r>
            </a:p>
            <a:p>
              <a:pPr marL="457200" indent="-457200" algn="just" eaLnBrk="0" hangingPunct="0"/>
              <a:r>
                <a:rPr kumimoji="1" lang="en-US" altLang="zh-CN" b="1">
                  <a:latin typeface="Times New Roman" pitchFamily="18" charset="0"/>
                </a:rPr>
                <a:t>data</a:t>
              </a:r>
            </a:p>
          </p:txBody>
        </p:sp>
        <p:sp>
          <p:nvSpPr>
            <p:cNvPr id="38921" name="Text Box 9"/>
            <p:cNvSpPr txBox="1">
              <a:spLocks noChangeArrowheads="1"/>
            </p:cNvSpPr>
            <p:nvPr/>
          </p:nvSpPr>
          <p:spPr bwMode="auto">
            <a:xfrm>
              <a:off x="2553" y="739"/>
              <a:ext cx="912" cy="2653"/>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操作</a:t>
              </a:r>
            </a:p>
            <a:p>
              <a:pPr eaLnBrk="0" hangingPunct="0"/>
              <a:endParaRPr kumimoji="1" lang="zh-CN" altLang="en-US" b="1" dirty="0">
                <a:solidFill>
                  <a:schemeClr val="bg2"/>
                </a:solidFill>
                <a:latin typeface="Times New Roman" pitchFamily="18" charset="0"/>
              </a:endParaRPr>
            </a:p>
            <a:p>
              <a:pPr eaLnBrk="0" hangingPunct="0"/>
              <a:r>
                <a:rPr kumimoji="1" lang="en-US" altLang="zh-CN" b="1" dirty="0">
                  <a:latin typeface="Times New Roman" pitchFamily="18" charset="0"/>
                </a:rPr>
                <a:t>(Rn)→A</a:t>
              </a: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r>
                <a:rPr kumimoji="1" lang="en-US" altLang="zh-CN" b="1" dirty="0">
                  <a:latin typeface="Times New Roman" pitchFamily="18" charset="0"/>
                </a:rPr>
                <a:t>(direct) →A</a:t>
              </a: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algn="just" eaLnBrk="0" hangingPunct="0"/>
              <a:r>
                <a:rPr kumimoji="1" lang="en-US" altLang="zh-CN" b="1" dirty="0">
                  <a:latin typeface="Times New Roman" pitchFamily="18" charset="0"/>
                </a:rPr>
                <a:t>((Ri)) → A</a:t>
              </a:r>
            </a:p>
            <a:p>
              <a:pPr algn="just"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algn="just" eaLnBrk="0" hangingPunct="0"/>
              <a:r>
                <a:rPr kumimoji="1" lang="en-US" altLang="zh-CN" b="1" dirty="0">
                  <a:latin typeface="Times New Roman" pitchFamily="18" charset="0"/>
                </a:rPr>
                <a:t>#data → A</a:t>
              </a:r>
            </a:p>
          </p:txBody>
        </p:sp>
        <p:sp>
          <p:nvSpPr>
            <p:cNvPr id="38922" name="Text Box 10"/>
            <p:cNvSpPr txBox="1">
              <a:spLocks noChangeArrowheads="1"/>
            </p:cNvSpPr>
            <p:nvPr/>
          </p:nvSpPr>
          <p:spPr bwMode="auto">
            <a:xfrm>
              <a:off x="3466" y="744"/>
              <a:ext cx="2109" cy="2826"/>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注释</a:t>
              </a:r>
            </a:p>
            <a:p>
              <a:pPr eaLnBrk="0" hangingPunct="0"/>
              <a:endParaRPr kumimoji="1" lang="zh-CN" altLang="en-US" b="1" dirty="0">
                <a:solidFill>
                  <a:srgbClr val="3333FF"/>
                </a:solidFill>
                <a:latin typeface="Times New Roman" pitchFamily="18" charset="0"/>
              </a:endParaRPr>
            </a:p>
            <a:p>
              <a:pPr eaLnBrk="0" hangingPunct="0"/>
              <a:r>
                <a:rPr kumimoji="1" lang="zh-CN" altLang="en-US" dirty="0">
                  <a:latin typeface="宋体" charset="-122"/>
                </a:rPr>
                <a:t>将工作寄存器</a:t>
              </a:r>
              <a:r>
                <a:rPr kumimoji="1" lang="en-US" altLang="zh-CN" dirty="0">
                  <a:latin typeface="宋体" charset="-122"/>
                </a:rPr>
                <a:t>Rn</a:t>
              </a:r>
              <a:r>
                <a:rPr kumimoji="1" lang="zh-CN" altLang="en-US" dirty="0">
                  <a:latin typeface="宋体" charset="-122"/>
                </a:rPr>
                <a:t>（即</a:t>
              </a:r>
              <a:r>
                <a:rPr kumimoji="1" lang="en-US" altLang="zh-CN" dirty="0">
                  <a:latin typeface="宋体" charset="-122"/>
                </a:rPr>
                <a:t>R0~R7</a:t>
              </a:r>
              <a:r>
                <a:rPr kumimoji="1" lang="zh-CN" altLang="en-US" dirty="0">
                  <a:latin typeface="宋体" charset="-122"/>
                </a:rPr>
                <a:t>）内容传送到累加器</a:t>
              </a:r>
              <a:r>
                <a:rPr kumimoji="1" lang="en-US" altLang="zh-CN" dirty="0">
                  <a:latin typeface="宋体" charset="-122"/>
                </a:rPr>
                <a:t>A</a:t>
              </a:r>
              <a:r>
                <a:rPr kumimoji="1" lang="zh-CN" altLang="en-US" dirty="0">
                  <a:latin typeface="宋体" charset="-122"/>
                </a:rPr>
                <a:t>中</a:t>
              </a:r>
            </a:p>
            <a:p>
              <a:pPr eaLnBrk="0" hangingPunct="0"/>
              <a:endParaRPr kumimoji="1" lang="zh-CN" altLang="en-US" dirty="0">
                <a:latin typeface="宋体" charset="-122"/>
              </a:endParaRPr>
            </a:p>
            <a:p>
              <a:pPr eaLnBrk="0" hangingPunct="0"/>
              <a:r>
                <a:rPr kumimoji="1" lang="zh-CN" altLang="en-US" dirty="0">
                  <a:latin typeface="宋体" charset="-122"/>
                </a:rPr>
                <a:t>将直接寻址所得的片内</a:t>
              </a:r>
              <a:r>
                <a:rPr kumimoji="1" lang="en-US" altLang="zh-CN" dirty="0">
                  <a:latin typeface="宋体" charset="-122"/>
                </a:rPr>
                <a:t>RAM</a:t>
              </a:r>
              <a:r>
                <a:rPr kumimoji="1" lang="zh-CN" altLang="en-US" dirty="0">
                  <a:latin typeface="宋体" charset="-122"/>
                </a:rPr>
                <a:t>单元内容或特殊功能寄存器中的内容传送到累加器</a:t>
              </a:r>
              <a:r>
                <a:rPr kumimoji="1" lang="en-US" altLang="zh-CN" dirty="0">
                  <a:latin typeface="宋体" charset="-122"/>
                </a:rPr>
                <a:t>A</a:t>
              </a:r>
              <a:r>
                <a:rPr kumimoji="1" lang="zh-CN" altLang="en-US" dirty="0">
                  <a:latin typeface="宋体" charset="-122"/>
                </a:rPr>
                <a:t>中</a:t>
              </a:r>
            </a:p>
            <a:p>
              <a:pPr eaLnBrk="0" hangingPunct="0"/>
              <a:endParaRPr kumimoji="1" lang="zh-CN" altLang="en-US" dirty="0">
                <a:latin typeface="Times New Roman" pitchFamily="18" charset="0"/>
              </a:endParaRPr>
            </a:p>
            <a:p>
              <a:pPr algn="just" eaLnBrk="0" hangingPunct="0"/>
              <a:r>
                <a:rPr kumimoji="1" lang="zh-CN" altLang="en-US" dirty="0">
                  <a:latin typeface="宋体" charset="-122"/>
                </a:rPr>
                <a:t>将间接寻址（</a:t>
              </a:r>
              <a:r>
                <a:rPr kumimoji="1" lang="en-US" altLang="zh-CN" dirty="0">
                  <a:latin typeface="宋体" charset="-122"/>
                </a:rPr>
                <a:t>Ri</a:t>
              </a:r>
              <a:r>
                <a:rPr kumimoji="1" lang="zh-CN" altLang="en-US" dirty="0">
                  <a:latin typeface="宋体" charset="-122"/>
                </a:rPr>
                <a:t>为</a:t>
              </a:r>
              <a:r>
                <a:rPr kumimoji="1" lang="en-US" altLang="zh-CN" dirty="0">
                  <a:latin typeface="宋体" charset="-122"/>
                </a:rPr>
                <a:t>R0</a:t>
              </a:r>
              <a:r>
                <a:rPr kumimoji="1" lang="zh-CN" altLang="en-US" dirty="0">
                  <a:latin typeface="宋体" charset="-122"/>
                </a:rPr>
                <a:t>或</a:t>
              </a:r>
              <a:r>
                <a:rPr kumimoji="1" lang="en-US" altLang="zh-CN" dirty="0">
                  <a:latin typeface="宋体" charset="-122"/>
                </a:rPr>
                <a:t>R1</a:t>
              </a:r>
              <a:r>
                <a:rPr kumimoji="1" lang="zh-CN" altLang="en-US" dirty="0">
                  <a:latin typeface="宋体" charset="-122"/>
                </a:rPr>
                <a:t>）所得的片内</a:t>
              </a:r>
              <a:r>
                <a:rPr kumimoji="1" lang="en-US" altLang="zh-CN" dirty="0">
                  <a:latin typeface="宋体" charset="-122"/>
                </a:rPr>
                <a:t>RAM</a:t>
              </a:r>
              <a:r>
                <a:rPr kumimoji="1" lang="zh-CN" altLang="en-US" dirty="0">
                  <a:latin typeface="宋体" charset="-122"/>
                </a:rPr>
                <a:t>单元内容或特殊功能积存器中的内容传送到累加器</a:t>
              </a:r>
              <a:r>
                <a:rPr kumimoji="1" lang="en-US" altLang="zh-CN" dirty="0">
                  <a:latin typeface="宋体" charset="-122"/>
                </a:rPr>
                <a:t>A</a:t>
              </a:r>
              <a:r>
                <a:rPr kumimoji="1" lang="zh-CN" altLang="en-US" dirty="0">
                  <a:latin typeface="宋体" charset="-122"/>
                </a:rPr>
                <a:t>中</a:t>
              </a:r>
            </a:p>
            <a:p>
              <a:pPr algn="just" eaLnBrk="0" hangingPunct="0"/>
              <a:endParaRPr kumimoji="1" lang="zh-CN" altLang="en-US" dirty="0">
                <a:latin typeface="宋体" charset="-122"/>
              </a:endParaRPr>
            </a:p>
            <a:p>
              <a:pPr algn="just" eaLnBrk="0" hangingPunct="0"/>
              <a:r>
                <a:rPr kumimoji="1" lang="zh-CN" altLang="en-US" dirty="0">
                  <a:latin typeface="宋体" charset="-122"/>
                </a:rPr>
                <a:t>将立即数传送到累加器</a:t>
              </a:r>
              <a:r>
                <a:rPr kumimoji="1" lang="en-US" altLang="zh-CN" dirty="0">
                  <a:latin typeface="宋体" charset="-122"/>
                </a:rPr>
                <a:t>A</a:t>
              </a:r>
              <a:r>
                <a:rPr kumimoji="1" lang="zh-CN" altLang="en-US" dirty="0">
                  <a:latin typeface="宋体" charset="-122"/>
                </a:rPr>
                <a:t>中</a:t>
              </a:r>
            </a:p>
            <a:p>
              <a:pPr eaLnBrk="0" hangingPunct="0"/>
              <a:endParaRPr kumimoji="1" lang="en-US" altLang="zh-CN" dirty="0">
                <a:latin typeface="Times New Roman" pitchFamily="18" charset="0"/>
              </a:endParaRPr>
            </a:p>
          </p:txBody>
        </p:sp>
        <p:sp>
          <p:nvSpPr>
            <p:cNvPr id="38923" name="Line 11"/>
            <p:cNvSpPr>
              <a:spLocks noChangeShapeType="1"/>
            </p:cNvSpPr>
            <p:nvPr/>
          </p:nvSpPr>
          <p:spPr bwMode="auto">
            <a:xfrm>
              <a:off x="144" y="1045"/>
              <a:ext cx="5376" cy="1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4" name="Line 12"/>
            <p:cNvSpPr>
              <a:spLocks noChangeShapeType="1"/>
            </p:cNvSpPr>
            <p:nvPr/>
          </p:nvSpPr>
          <p:spPr bwMode="auto">
            <a:xfrm>
              <a:off x="192" y="153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5" name="Line 13"/>
            <p:cNvSpPr>
              <a:spLocks noChangeShapeType="1"/>
            </p:cNvSpPr>
            <p:nvPr/>
          </p:nvSpPr>
          <p:spPr bwMode="auto">
            <a:xfrm>
              <a:off x="1488" y="805"/>
              <a:ext cx="2" cy="2795"/>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6" name="Line 14"/>
            <p:cNvSpPr>
              <a:spLocks noChangeShapeType="1"/>
            </p:cNvSpPr>
            <p:nvPr/>
          </p:nvSpPr>
          <p:spPr bwMode="auto">
            <a:xfrm>
              <a:off x="2544" y="757"/>
              <a:ext cx="2" cy="2843"/>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7" name="Line 15"/>
            <p:cNvSpPr>
              <a:spLocks noChangeShapeType="1"/>
            </p:cNvSpPr>
            <p:nvPr/>
          </p:nvSpPr>
          <p:spPr bwMode="auto">
            <a:xfrm>
              <a:off x="3456" y="757"/>
              <a:ext cx="0" cy="2843"/>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8" name="Line 17"/>
            <p:cNvSpPr>
              <a:spLocks noChangeShapeType="1"/>
            </p:cNvSpPr>
            <p:nvPr/>
          </p:nvSpPr>
          <p:spPr bwMode="auto">
            <a:xfrm>
              <a:off x="240" y="2207"/>
              <a:ext cx="5376" cy="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29" name="Line 18"/>
            <p:cNvSpPr>
              <a:spLocks noChangeShapeType="1"/>
            </p:cNvSpPr>
            <p:nvPr/>
          </p:nvSpPr>
          <p:spPr bwMode="auto">
            <a:xfrm>
              <a:off x="240" y="3071"/>
              <a:ext cx="5328" cy="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8930" name="Line 19"/>
            <p:cNvSpPr>
              <a:spLocks noChangeShapeType="1"/>
            </p:cNvSpPr>
            <p:nvPr/>
          </p:nvSpPr>
          <p:spPr bwMode="auto">
            <a:xfrm>
              <a:off x="240" y="3600"/>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9" name="日期占位符 3">
            <a:extLst>
              <a:ext uri="{FF2B5EF4-FFF2-40B4-BE49-F238E27FC236}">
                <a16:creationId xmlns:a16="http://schemas.microsoft.com/office/drawing/2014/main" id="{81B442E8-3F94-4793-95A9-260BD68FA51D}"/>
              </a:ext>
            </a:extLst>
          </p:cNvPr>
          <p:cNvSpPr>
            <a:spLocks noGrp="1"/>
          </p:cNvSpPr>
          <p:nvPr>
            <p:ph type="dt" sz="quarter" idx="10"/>
          </p:nvPr>
        </p:nvSpPr>
        <p:spPr>
          <a:xfrm>
            <a:off x="14785" y="6381750"/>
            <a:ext cx="1981200" cy="476250"/>
          </a:xfrm>
          <a:noFill/>
        </p:spPr>
        <p:txBody>
          <a:body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0" name="灯片编号占位符 5">
            <a:extLst>
              <a:ext uri="{FF2B5EF4-FFF2-40B4-BE49-F238E27FC236}">
                <a16:creationId xmlns:a16="http://schemas.microsoft.com/office/drawing/2014/main" id="{FEB75738-F92C-4F2B-A1C6-9D9EAD8A804B}"/>
              </a:ext>
            </a:extLst>
          </p:cNvPr>
          <p:cNvSpPr>
            <a:spLocks noGrp="1"/>
          </p:cNvSpPr>
          <p:nvPr>
            <p:ph type="sldNum" sz="quarter" idx="12"/>
          </p:nvPr>
        </p:nvSpPr>
        <p:spPr>
          <a:xfrm>
            <a:off x="7162800" y="6391276"/>
            <a:ext cx="1981200" cy="476250"/>
          </a:xfrm>
          <a:noFill/>
        </p:spPr>
        <p:txBody>
          <a:bodyPr/>
          <a:lstStyle/>
          <a:p>
            <a:fld id="{361B6C43-5757-4AE2-A2F3-BAF3E776C444}" type="slidenum">
              <a:rPr lang="en-US" altLang="zh-CN" smtClean="0">
                <a:ea typeface="宋体" charset="-122"/>
              </a:rPr>
              <a:pPr/>
              <a:t>59</a:t>
            </a:fld>
            <a:endParaRPr lang="en-US" altLang="zh-CN" dirty="0">
              <a:ea typeface="宋体" charset="-122"/>
            </a:endParaRPr>
          </a:p>
        </p:txBody>
      </p:sp>
      <p:pic>
        <p:nvPicPr>
          <p:cNvPr id="21" name="Picture 2" descr="c:\documents and settings\ibm\application data\360se6\User Data\temp\01300000323145123029807175635_s.jpg">
            <a:extLst>
              <a:ext uri="{FF2B5EF4-FFF2-40B4-BE49-F238E27FC236}">
                <a16:creationId xmlns:a16="http://schemas.microsoft.com/office/drawing/2014/main" id="{6CFCDEF6-462E-491D-822C-428EA41F2D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a:extLst>
              <a:ext uri="{FF2B5EF4-FFF2-40B4-BE49-F238E27FC236}">
                <a16:creationId xmlns:a16="http://schemas.microsoft.com/office/drawing/2014/main" id="{D5E6915C-A5A3-4938-ABCF-5A60CA351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1">
            <a:extLst>
              <a:ext uri="{FF2B5EF4-FFF2-40B4-BE49-F238E27FC236}">
                <a16:creationId xmlns:a16="http://schemas.microsoft.com/office/drawing/2014/main" id="{5AC60C84-8D08-42E6-B30D-D2BD39AF5AC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3" name="图片 2">
            <a:extLst>
              <a:ext uri="{FF2B5EF4-FFF2-40B4-BE49-F238E27FC236}">
                <a16:creationId xmlns:a16="http://schemas.microsoft.com/office/drawing/2014/main" id="{66965A5F-E7AD-429E-AB46-83C56CCF95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7102" y="403455"/>
            <a:ext cx="2053086" cy="990141"/>
          </a:xfrm>
          <a:prstGeom prst="rect">
            <a:avLst/>
          </a:prstGeom>
        </p:spPr>
      </p:pic>
      <p:sp>
        <p:nvSpPr>
          <p:cNvPr id="24" name="矩形 23">
            <a:extLst>
              <a:ext uri="{FF2B5EF4-FFF2-40B4-BE49-F238E27FC236}">
                <a16:creationId xmlns:a16="http://schemas.microsoft.com/office/drawing/2014/main" id="{2F86182F-A82C-4974-B404-1EF8F5AC5C66}"/>
              </a:ext>
            </a:extLst>
          </p:cNvPr>
          <p:cNvSpPr/>
          <p:nvPr/>
        </p:nvSpPr>
        <p:spPr>
          <a:xfrm>
            <a:off x="6250517" y="1449943"/>
            <a:ext cx="1599671"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a:t>
            </a:r>
            <a:endParaRPr lang="zh-CN" altLang="en-US" dirty="0">
              <a:solidFill>
                <a:srgbClr val="FF0000"/>
              </a:solidFill>
            </a:endParaRPr>
          </a:p>
        </p:txBody>
      </p:sp>
      <p:sp>
        <p:nvSpPr>
          <p:cNvPr id="25" name="矩形 24">
            <a:extLst>
              <a:ext uri="{FF2B5EF4-FFF2-40B4-BE49-F238E27FC236}">
                <a16:creationId xmlns:a16="http://schemas.microsoft.com/office/drawing/2014/main" id="{06DB2C8F-4ECB-4362-9CC0-9C2CF9C2151C}"/>
              </a:ext>
            </a:extLst>
          </p:cNvPr>
          <p:cNvSpPr/>
          <p:nvPr/>
        </p:nvSpPr>
        <p:spPr>
          <a:xfrm>
            <a:off x="7720984" y="1433227"/>
            <a:ext cx="1145204" cy="369332"/>
          </a:xfrm>
          <a:prstGeom prst="rect">
            <a:avLst/>
          </a:prstGeom>
        </p:spPr>
        <p:txBody>
          <a:bodyPr wrap="square">
            <a:spAutoFit/>
          </a:bodyPr>
          <a:lstStyle/>
          <a:p>
            <a:r>
              <a:rPr lang="en-US" altLang="zh-CN" b="1" dirty="0">
                <a:solidFill>
                  <a:srgbClr val="3333FF"/>
                </a:solidFill>
                <a:latin typeface="创艺简黑体" pitchFamily="2" charset="-122"/>
                <a:ea typeface="创艺简黑体" pitchFamily="2" charset="-122"/>
              </a:rPr>
              <a:t>  </a:t>
            </a:r>
            <a:r>
              <a:rPr lang="en-US" altLang="zh-CN" b="1" dirty="0">
                <a:solidFill>
                  <a:srgbClr val="FF0000"/>
                </a:solidFill>
                <a:latin typeface="创艺简黑体" pitchFamily="2" charset="-122"/>
                <a:ea typeface="创艺简黑体" pitchFamily="2" charset="-122"/>
              </a:rPr>
              <a:t>MOV</a:t>
            </a:r>
            <a:r>
              <a:rPr lang="en-US" altLang="zh-CN" b="1" dirty="0">
                <a:solidFill>
                  <a:srgbClr val="3333FF"/>
                </a:solidFill>
                <a:latin typeface="创艺简黑体" pitchFamily="2" charset="-122"/>
                <a:ea typeface="创艺简黑体" pitchFamily="2" charset="-122"/>
              </a:rPr>
              <a:t>E</a:t>
            </a:r>
            <a:endParaRPr lang="zh-CN" altLang="en-US" dirty="0">
              <a:solidFill>
                <a:srgbClr val="3333FF"/>
              </a:solidFill>
            </a:endParaRPr>
          </a:p>
        </p:txBody>
      </p:sp>
    </p:spTree>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xfrm>
            <a:off x="0" y="6381750"/>
            <a:ext cx="1981200" cy="476250"/>
          </a:xfrm>
          <a:noFill/>
        </p:spPr>
        <p:txBody>
          <a:bodyPr/>
          <a:lstStyle/>
          <a:p>
            <a:fld id="{FF5229FC-342B-481C-BE9A-19299C9466F0}" type="datetime10">
              <a:rPr lang="zh-CN" altLang="en-US" smtClean="0">
                <a:ea typeface="宋体" charset="-122"/>
              </a:rPr>
              <a:pPr/>
              <a:t>10:24</a:t>
            </a:fld>
            <a:endParaRPr lang="en-US" altLang="zh-CN">
              <a:ea typeface="宋体" charset="-122"/>
            </a:endParaRPr>
          </a:p>
        </p:txBody>
      </p:sp>
      <p:sp>
        <p:nvSpPr>
          <p:cNvPr id="19459" name="灯片编号占位符 5"/>
          <p:cNvSpPr>
            <a:spLocks noGrp="1"/>
          </p:cNvSpPr>
          <p:nvPr>
            <p:ph type="sldNum" sz="quarter" idx="12"/>
          </p:nvPr>
        </p:nvSpPr>
        <p:spPr>
          <a:xfrm>
            <a:off x="7133220" y="6381750"/>
            <a:ext cx="1981200" cy="476250"/>
          </a:xfrm>
          <a:noFill/>
        </p:spPr>
        <p:txBody>
          <a:bodyPr/>
          <a:lstStyle/>
          <a:p>
            <a:fld id="{4CFA459C-4C53-476C-A743-8AAE9DFE6649}" type="slidenum">
              <a:rPr lang="en-US" altLang="zh-CN" smtClean="0">
                <a:ea typeface="宋体" charset="-122"/>
              </a:rPr>
              <a:pPr/>
              <a:t>6</a:t>
            </a:fld>
            <a:endParaRPr lang="en-US" altLang="zh-CN" dirty="0">
              <a:ea typeface="宋体" charset="-122"/>
            </a:endParaRPr>
          </a:p>
        </p:txBody>
      </p:sp>
      <p:sp>
        <p:nvSpPr>
          <p:cNvPr id="19460" name="Rectangle 2"/>
          <p:cNvSpPr>
            <a:spLocks noGrp="1" noChangeArrowheads="1"/>
          </p:cNvSpPr>
          <p:nvPr>
            <p:ph type="title"/>
          </p:nvPr>
        </p:nvSpPr>
        <p:spPr>
          <a:xfrm>
            <a:off x="467544" y="1050664"/>
            <a:ext cx="3600400" cy="394667"/>
          </a:xfrm>
        </p:spPr>
        <p:txBody>
          <a:bodyPr/>
          <a:lstStyle/>
          <a:p>
            <a:pPr eaLnBrk="1" hangingPunct="1"/>
            <a:r>
              <a:rPr lang="en-US" altLang="zh-CN" sz="2400" b="1" dirty="0">
                <a:solidFill>
                  <a:srgbClr val="FF0000"/>
                </a:solidFill>
                <a:latin typeface="黑体" pitchFamily="2" charset="-122"/>
                <a:ea typeface="黑体" pitchFamily="2" charset="-122"/>
              </a:rPr>
              <a:t>1</a:t>
            </a:r>
            <a:r>
              <a:rPr lang="zh-CN" altLang="en-US" sz="2400" b="1" dirty="0">
                <a:solidFill>
                  <a:srgbClr val="FF0000"/>
                </a:solidFill>
                <a:latin typeface="黑体" pitchFamily="2" charset="-122"/>
                <a:ea typeface="黑体" pitchFamily="2" charset="-122"/>
              </a:rPr>
              <a:t>、指令和程序设计语言</a:t>
            </a:r>
          </a:p>
        </p:txBody>
      </p:sp>
      <p:sp>
        <p:nvSpPr>
          <p:cNvPr id="19461" name="Rectangle 3"/>
          <p:cNvSpPr>
            <a:spLocks noGrp="1" noChangeArrowheads="1"/>
          </p:cNvSpPr>
          <p:nvPr>
            <p:ph type="body" idx="1"/>
          </p:nvPr>
        </p:nvSpPr>
        <p:spPr>
          <a:xfrm>
            <a:off x="899592" y="1817635"/>
            <a:ext cx="7775575" cy="631825"/>
          </a:xfrm>
          <a:solidFill>
            <a:schemeClr val="bg1">
              <a:lumMod val="85000"/>
            </a:schemeClr>
          </a:solidFill>
        </p:spPr>
        <p:txBody>
          <a:bodyPr/>
          <a:lstStyle/>
          <a:p>
            <a:pPr marL="0" indent="0" eaLnBrk="1" hangingPunct="1">
              <a:buNone/>
            </a:pPr>
            <a:r>
              <a:rPr lang="zh-CN" altLang="en-US" sz="2000" b="1" dirty="0">
                <a:solidFill>
                  <a:srgbClr val="3333FF"/>
                </a:solidFill>
              </a:rPr>
              <a:t>指   令：</a:t>
            </a:r>
            <a:r>
              <a:rPr lang="zh-CN" altLang="en-US" sz="2000" b="1" dirty="0">
                <a:solidFill>
                  <a:schemeClr val="tx2"/>
                </a:solidFill>
              </a:rPr>
              <a:t>是</a:t>
            </a:r>
            <a:r>
              <a:rPr lang="en-US" altLang="zh-CN" sz="2000" b="1" dirty="0">
                <a:solidFill>
                  <a:schemeClr val="tx2"/>
                </a:solidFill>
              </a:rPr>
              <a:t>CPU</a:t>
            </a:r>
            <a:r>
              <a:rPr lang="zh-CN" altLang="en-US" sz="2000" b="1" dirty="0">
                <a:solidFill>
                  <a:schemeClr val="tx2"/>
                </a:solidFill>
              </a:rPr>
              <a:t>根据人的意图来执行某种操作的命令。</a:t>
            </a:r>
            <a:endParaRPr lang="zh-CN" altLang="en-US" sz="2000" b="1" dirty="0"/>
          </a:p>
        </p:txBody>
      </p:sp>
      <p:sp>
        <p:nvSpPr>
          <p:cNvPr id="19462" name="Rectangle 4"/>
          <p:cNvSpPr>
            <a:spLocks noChangeArrowheads="1"/>
          </p:cNvSpPr>
          <p:nvPr/>
        </p:nvSpPr>
        <p:spPr bwMode="auto">
          <a:xfrm>
            <a:off x="874346" y="3954691"/>
            <a:ext cx="7772400" cy="1852645"/>
          </a:xfrm>
          <a:prstGeom prst="rect">
            <a:avLst/>
          </a:prstGeom>
          <a:solidFill>
            <a:schemeClr val="bg1">
              <a:lumMod val="85000"/>
            </a:schemeClr>
          </a:solidFill>
          <a:ln w="9525">
            <a:noFill/>
            <a:miter lim="800000"/>
            <a:headEnd/>
            <a:tailEnd/>
          </a:ln>
        </p:spPr>
        <p:txBody>
          <a:bodyPr/>
          <a:lstStyle/>
          <a:p>
            <a:pPr>
              <a:spcBef>
                <a:spcPct val="20000"/>
              </a:spcBef>
              <a:buClr>
                <a:schemeClr val="accent2"/>
              </a:buClr>
            </a:pPr>
            <a:r>
              <a:rPr lang="zh-CN" altLang="en-US" sz="2000" b="1" dirty="0">
                <a:solidFill>
                  <a:srgbClr val="3333FF"/>
                </a:solidFill>
              </a:rPr>
              <a:t>程序设计语言：</a:t>
            </a:r>
            <a:r>
              <a:rPr lang="zh-CN" altLang="en-US" sz="2000" b="1" dirty="0">
                <a:solidFill>
                  <a:schemeClr val="tx2"/>
                </a:solidFill>
              </a:rPr>
              <a:t>是用于设计计算机程序的工具，通常包括一组记号和一组规则。程序设计语言分为</a:t>
            </a:r>
            <a:r>
              <a:rPr lang="en-US" altLang="zh-CN" sz="2000" b="1" dirty="0">
                <a:solidFill>
                  <a:schemeClr val="tx2"/>
                </a:solidFill>
              </a:rPr>
              <a:t>:</a:t>
            </a:r>
          </a:p>
          <a:p>
            <a:pPr marL="2171700" lvl="4" indent="-342900">
              <a:spcBef>
                <a:spcPct val="20000"/>
              </a:spcBef>
              <a:buClr>
                <a:schemeClr val="accent2"/>
              </a:buClr>
              <a:buFont typeface="Arial" panose="020B0604020202020204" pitchFamily="34" charset="0"/>
              <a:buChar char="•"/>
            </a:pPr>
            <a:r>
              <a:rPr lang="zh-CN" altLang="en-US" sz="2000" b="1" dirty="0">
                <a:solidFill>
                  <a:schemeClr val="tx2"/>
                </a:solidFill>
              </a:rPr>
              <a:t>机器语言</a:t>
            </a:r>
            <a:endParaRPr lang="en-US" altLang="zh-CN" sz="2000" b="1" dirty="0">
              <a:solidFill>
                <a:schemeClr val="tx2"/>
              </a:solidFill>
            </a:endParaRPr>
          </a:p>
          <a:p>
            <a:pPr marL="2171700" lvl="4" indent="-342900">
              <a:spcBef>
                <a:spcPct val="20000"/>
              </a:spcBef>
              <a:buClr>
                <a:schemeClr val="accent2"/>
              </a:buClr>
              <a:buFont typeface="Arial" panose="020B0604020202020204" pitchFamily="34" charset="0"/>
              <a:buChar char="•"/>
            </a:pPr>
            <a:r>
              <a:rPr lang="zh-CN" altLang="en-US" sz="2000" b="1" dirty="0">
                <a:solidFill>
                  <a:schemeClr val="tx2"/>
                </a:solidFill>
              </a:rPr>
              <a:t>汇编语言</a:t>
            </a:r>
            <a:endParaRPr lang="en-US" altLang="zh-CN" sz="2000" b="1" dirty="0">
              <a:solidFill>
                <a:schemeClr val="tx2"/>
              </a:solidFill>
            </a:endParaRPr>
          </a:p>
          <a:p>
            <a:pPr marL="2171700" lvl="4" indent="-342900">
              <a:spcBef>
                <a:spcPct val="20000"/>
              </a:spcBef>
              <a:buClr>
                <a:schemeClr val="accent2"/>
              </a:buClr>
              <a:buFont typeface="Arial" panose="020B0604020202020204" pitchFamily="34" charset="0"/>
              <a:buChar char="•"/>
            </a:pPr>
            <a:r>
              <a:rPr lang="zh-CN" altLang="en-US" sz="2000" b="1" dirty="0">
                <a:solidFill>
                  <a:schemeClr val="tx2"/>
                </a:solidFill>
              </a:rPr>
              <a:t>高级语言</a:t>
            </a:r>
            <a:endParaRPr lang="zh-CN" altLang="en-US" sz="2000" b="1" dirty="0"/>
          </a:p>
        </p:txBody>
      </p:sp>
      <p:pic>
        <p:nvPicPr>
          <p:cNvPr id="10" name="Picture 2" descr="c:\documents and settings\ibm\application data\360se6\User Data\temp\01300000323145123029807175635_s.jpg">
            <a:extLst>
              <a:ext uri="{FF2B5EF4-FFF2-40B4-BE49-F238E27FC236}">
                <a16:creationId xmlns:a16="http://schemas.microsoft.com/office/drawing/2014/main" id="{B743CCFA-E892-434C-9654-AFBFB3C061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20AED52-7DA4-4AB1-935F-26CF8A719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
            <a:extLst>
              <a:ext uri="{FF2B5EF4-FFF2-40B4-BE49-F238E27FC236}">
                <a16:creationId xmlns:a16="http://schemas.microsoft.com/office/drawing/2014/main" id="{8AA3BF29-6156-4F87-AF59-15A6ECBBA7AA}"/>
              </a:ext>
            </a:extLst>
          </p:cNvPr>
          <p:cNvSpPr txBox="1">
            <a:spLocks noChangeArrowheads="1"/>
          </p:cNvSpPr>
          <p:nvPr/>
        </p:nvSpPr>
        <p:spPr bwMode="auto">
          <a:xfrm>
            <a:off x="899592" y="2529987"/>
            <a:ext cx="7775575" cy="631825"/>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eaLnBrk="1" hangingPunct="1">
              <a:buNone/>
            </a:pPr>
            <a:r>
              <a:rPr lang="zh-CN" altLang="en-US" sz="2000" b="1" kern="0" dirty="0">
                <a:solidFill>
                  <a:srgbClr val="3333FF"/>
                </a:solidFill>
              </a:rPr>
              <a:t>指令集：</a:t>
            </a:r>
            <a:r>
              <a:rPr lang="zh-CN" altLang="en-US" sz="2000" b="1" kern="0" dirty="0">
                <a:solidFill>
                  <a:schemeClr val="tx2"/>
                </a:solidFill>
              </a:rPr>
              <a:t>是</a:t>
            </a:r>
            <a:r>
              <a:rPr lang="en-US" altLang="zh-CN" sz="2000" b="1" kern="0" dirty="0">
                <a:solidFill>
                  <a:schemeClr val="tx2"/>
                </a:solidFill>
              </a:rPr>
              <a:t>CPU</a:t>
            </a:r>
            <a:r>
              <a:rPr lang="zh-CN" altLang="en-US" sz="2000" b="1" kern="0" dirty="0">
                <a:solidFill>
                  <a:schemeClr val="tx2"/>
                </a:solidFill>
              </a:rPr>
              <a:t>能够执行的全部指令的集合。</a:t>
            </a:r>
            <a:endParaRPr lang="zh-CN" altLang="en-US" sz="2000" b="1" kern="0" dirty="0"/>
          </a:p>
        </p:txBody>
      </p:sp>
      <p:sp>
        <p:nvSpPr>
          <p:cNvPr id="14" name="Rectangle 4">
            <a:extLst>
              <a:ext uri="{FF2B5EF4-FFF2-40B4-BE49-F238E27FC236}">
                <a16:creationId xmlns:a16="http://schemas.microsoft.com/office/drawing/2014/main" id="{DBB29F01-96F2-4242-BDCD-08FD24986B00}"/>
              </a:ext>
            </a:extLst>
          </p:cNvPr>
          <p:cNvSpPr>
            <a:spLocks noChangeArrowheads="1"/>
          </p:cNvSpPr>
          <p:nvPr/>
        </p:nvSpPr>
        <p:spPr bwMode="auto">
          <a:xfrm>
            <a:off x="874346" y="3242339"/>
            <a:ext cx="7797646" cy="631825"/>
          </a:xfrm>
          <a:prstGeom prst="rect">
            <a:avLst/>
          </a:prstGeom>
          <a:solidFill>
            <a:schemeClr val="bg1">
              <a:lumMod val="85000"/>
            </a:schemeClr>
          </a:solidFill>
          <a:ln w="9525">
            <a:noFill/>
            <a:miter lim="800000"/>
            <a:headEnd/>
            <a:tailEnd/>
          </a:ln>
        </p:spPr>
        <p:txBody>
          <a:bodyPr/>
          <a:lstStyle/>
          <a:p>
            <a:pPr>
              <a:spcBef>
                <a:spcPct val="20000"/>
              </a:spcBef>
              <a:buClr>
                <a:schemeClr val="accent2"/>
              </a:buClr>
            </a:pPr>
            <a:r>
              <a:rPr lang="zh-CN" altLang="en-US" sz="2000" b="1" dirty="0">
                <a:solidFill>
                  <a:srgbClr val="3333FF"/>
                </a:solidFill>
              </a:rPr>
              <a:t>程   序：</a:t>
            </a:r>
            <a:r>
              <a:rPr lang="zh-CN" altLang="en-US" sz="2000" b="1" dirty="0">
                <a:solidFill>
                  <a:schemeClr val="tx2"/>
                </a:solidFill>
              </a:rPr>
              <a:t>是一组能实现特定功能的有序指令。</a:t>
            </a:r>
            <a:endParaRPr lang="zh-CN" altLang="en-US" sz="2000" b="1" dirty="0"/>
          </a:p>
        </p:txBody>
      </p:sp>
      <p:sp>
        <p:nvSpPr>
          <p:cNvPr id="15" name="标题 1">
            <a:extLst>
              <a:ext uri="{FF2B5EF4-FFF2-40B4-BE49-F238E27FC236}">
                <a16:creationId xmlns:a16="http://schemas.microsoft.com/office/drawing/2014/main" id="{3D0E6D24-6EA0-4BD1-8410-2C8115EF0C13}"/>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Tree>
  </p:cSld>
  <p:clrMapOvr>
    <a:masterClrMapping/>
  </p:clrMapOvr>
  <mc:AlternateContent xmlns:mc="http://schemas.openxmlformats.org/markup-compatibility/2006" xmlns:p14="http://schemas.microsoft.com/office/powerpoint/2010/main">
    <mc:Choice Requires="p14">
      <p:transition p14:dur="0" advTm="91870"/>
    </mc:Choice>
    <mc:Fallback xmlns="">
      <p:transition advTm="9187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body" idx="1"/>
          </p:nvPr>
        </p:nvSpPr>
        <p:spPr>
          <a:xfrm>
            <a:off x="1235075" y="2178454"/>
            <a:ext cx="6673850" cy="2438400"/>
          </a:xfrm>
          <a:gradFill rotWithShape="0">
            <a:gsLst>
              <a:gs pos="0">
                <a:srgbClr val="FFFF00"/>
              </a:gs>
              <a:gs pos="50000">
                <a:srgbClr val="FFFFFF"/>
              </a:gs>
              <a:gs pos="100000">
                <a:srgbClr val="FFFF00"/>
              </a:gs>
            </a:gsLst>
            <a:lin ang="5400000" scaled="1"/>
          </a:gradFill>
        </p:spPr>
        <p:txBody>
          <a:bodyPr/>
          <a:lstStyle/>
          <a:p>
            <a:pPr marL="0" indent="0" algn="just" eaLnBrk="1" hangingPunct="1">
              <a:buNone/>
            </a:pPr>
            <a:r>
              <a:rPr lang="en-US" altLang="zh-CN" b="1" dirty="0">
                <a:solidFill>
                  <a:srgbClr val="CC3399"/>
                </a:solidFill>
                <a:latin typeface="黑体" pitchFamily="2" charset="-122"/>
                <a:ea typeface="黑体" pitchFamily="2" charset="-122"/>
              </a:rPr>
              <a:t> </a:t>
            </a:r>
            <a:r>
              <a:rPr lang="en-US" altLang="zh-CN" b="1" dirty="0">
                <a:solidFill>
                  <a:srgbClr val="FF0000"/>
                </a:solidFill>
                <a:latin typeface="黑体" pitchFamily="2" charset="-122"/>
                <a:ea typeface="黑体" pitchFamily="2" charset="-122"/>
              </a:rPr>
              <a:t>MOV</a:t>
            </a:r>
            <a:r>
              <a:rPr lang="en-US" altLang="zh-CN" b="1" dirty="0">
                <a:latin typeface="黑体" pitchFamily="2" charset="-122"/>
                <a:ea typeface="黑体" pitchFamily="2" charset="-122"/>
              </a:rPr>
              <a:t>  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#30H    </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=30H</a:t>
            </a:r>
          </a:p>
          <a:p>
            <a:pPr marL="0" indent="0" algn="just" eaLnBrk="1" hangingPunct="1">
              <a:buNone/>
            </a:pPr>
            <a:r>
              <a:rPr lang="en-US" altLang="zh-CN" b="1" dirty="0">
                <a:latin typeface="黑体" pitchFamily="2" charset="-122"/>
                <a:ea typeface="黑体" pitchFamily="2" charset="-122"/>
              </a:rPr>
              <a:t> </a:t>
            </a:r>
            <a:r>
              <a:rPr lang="en-US" altLang="zh-CN" b="1" dirty="0">
                <a:solidFill>
                  <a:srgbClr val="FF0000"/>
                </a:solidFill>
                <a:latin typeface="黑体" pitchFamily="2" charset="-122"/>
                <a:ea typeface="黑体" pitchFamily="2" charset="-122"/>
              </a:rPr>
              <a:t>MOV</a:t>
            </a:r>
            <a:r>
              <a:rPr lang="en-US" altLang="zh-CN" b="1" dirty="0">
                <a:latin typeface="黑体" pitchFamily="2" charset="-122"/>
                <a:ea typeface="黑体" pitchFamily="2" charset="-122"/>
              </a:rPr>
              <a:t>  A</a:t>
            </a:r>
            <a:r>
              <a:rPr lang="zh-CN" altLang="en-US" b="1" dirty="0">
                <a:latin typeface="黑体" pitchFamily="2" charset="-122"/>
                <a:ea typeface="黑体" pitchFamily="2" charset="-122"/>
              </a:rPr>
              <a:t>， </a:t>
            </a:r>
            <a:r>
              <a:rPr lang="en-US" altLang="zh-CN" b="1" dirty="0">
                <a:latin typeface="黑体" pitchFamily="2" charset="-122"/>
                <a:ea typeface="黑体" pitchFamily="2" charset="-122"/>
              </a:rPr>
              <a:t>30H	   </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=11H       </a:t>
            </a:r>
          </a:p>
          <a:p>
            <a:pPr marL="0" indent="0" algn="just" eaLnBrk="1" hangingPunct="1">
              <a:buNone/>
            </a:pPr>
            <a:r>
              <a:rPr lang="en-US" altLang="zh-CN" b="1" dirty="0">
                <a:latin typeface="黑体" pitchFamily="2" charset="-122"/>
                <a:ea typeface="黑体" pitchFamily="2" charset="-122"/>
              </a:rPr>
              <a:t> </a:t>
            </a:r>
            <a:r>
              <a:rPr lang="en-US" altLang="zh-CN" b="1" dirty="0">
                <a:solidFill>
                  <a:srgbClr val="FF0000"/>
                </a:solidFill>
                <a:latin typeface="黑体" pitchFamily="2" charset="-122"/>
                <a:ea typeface="黑体" pitchFamily="2" charset="-122"/>
              </a:rPr>
              <a:t>MOV</a:t>
            </a:r>
            <a:r>
              <a:rPr lang="en-US" altLang="zh-CN" b="1" dirty="0">
                <a:latin typeface="黑体" pitchFamily="2" charset="-122"/>
                <a:ea typeface="黑体" pitchFamily="2" charset="-122"/>
              </a:rPr>
              <a:t>  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@R1	   </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=11H</a:t>
            </a:r>
          </a:p>
          <a:p>
            <a:pPr marL="0" indent="0" algn="just" eaLnBrk="1" hangingPunct="1">
              <a:buNone/>
            </a:pPr>
            <a:r>
              <a:rPr lang="en-US" altLang="zh-CN" b="1" dirty="0">
                <a:latin typeface="黑体" pitchFamily="2" charset="-122"/>
                <a:ea typeface="黑体" pitchFamily="2" charset="-122"/>
              </a:rPr>
              <a:t> </a:t>
            </a:r>
            <a:r>
              <a:rPr lang="en-US" altLang="zh-CN" b="1" dirty="0">
                <a:solidFill>
                  <a:srgbClr val="FF0000"/>
                </a:solidFill>
                <a:latin typeface="黑体" pitchFamily="2" charset="-122"/>
                <a:ea typeface="黑体" pitchFamily="2" charset="-122"/>
              </a:rPr>
              <a:t>MOV</a:t>
            </a:r>
            <a:r>
              <a:rPr lang="en-US" altLang="zh-CN" b="1" dirty="0">
                <a:latin typeface="黑体" pitchFamily="2" charset="-122"/>
                <a:ea typeface="黑体" pitchFamily="2" charset="-122"/>
              </a:rPr>
              <a:t>  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R1      </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A</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=30H</a:t>
            </a:r>
          </a:p>
        </p:txBody>
      </p:sp>
      <p:sp>
        <p:nvSpPr>
          <p:cNvPr id="39942" name="Text Box 6"/>
          <p:cNvSpPr txBox="1">
            <a:spLocks noChangeArrowheads="1"/>
          </p:cNvSpPr>
          <p:nvPr/>
        </p:nvSpPr>
        <p:spPr bwMode="auto">
          <a:xfrm>
            <a:off x="651681" y="1544935"/>
            <a:ext cx="7753084" cy="461665"/>
          </a:xfrm>
          <a:prstGeom prst="rect">
            <a:avLst/>
          </a:prstGeom>
          <a:solidFill>
            <a:srgbClr val="FFFFCC"/>
          </a:solidFill>
          <a:ln w="9525">
            <a:noFill/>
            <a:miter lim="800000"/>
            <a:headEnd/>
            <a:tailEnd/>
          </a:ln>
        </p:spPr>
        <p:txBody>
          <a:bodyPr wrap="none">
            <a:spAutoFit/>
          </a:bodyPr>
          <a:lstStyle/>
          <a:p>
            <a:r>
              <a:rPr kumimoji="1" lang="zh-CN" altLang="en-US" sz="2400" b="1" dirty="0">
                <a:solidFill>
                  <a:srgbClr val="3333FF"/>
                </a:solidFill>
                <a:latin typeface="Times New Roman" pitchFamily="18" charset="0"/>
              </a:rPr>
              <a:t>例：程序运行前：起始</a:t>
            </a:r>
            <a:r>
              <a:rPr kumimoji="1" lang="en-US" altLang="zh-CN" sz="2400" b="1" dirty="0">
                <a:solidFill>
                  <a:srgbClr val="3333FF"/>
                </a:solidFill>
                <a:latin typeface="Times New Roman" pitchFamily="18" charset="0"/>
              </a:rPr>
              <a:t>30H</a:t>
            </a:r>
            <a:r>
              <a:rPr kumimoji="1" lang="zh-CN" altLang="en-US" sz="2400" b="1" dirty="0">
                <a:solidFill>
                  <a:srgbClr val="3333FF"/>
                </a:solidFill>
                <a:latin typeface="Times New Roman" pitchFamily="18" charset="0"/>
              </a:rPr>
              <a:t>单元内容为</a:t>
            </a:r>
            <a:r>
              <a:rPr kumimoji="1" lang="en-US" altLang="zh-CN" sz="2400" b="1" dirty="0">
                <a:solidFill>
                  <a:srgbClr val="3333FF"/>
                </a:solidFill>
                <a:latin typeface="Times New Roman" pitchFamily="18" charset="0"/>
              </a:rPr>
              <a:t>11H</a:t>
            </a:r>
            <a:r>
              <a:rPr kumimoji="1" lang="zh-CN" altLang="en-US" sz="2400" b="1" dirty="0">
                <a:solidFill>
                  <a:srgbClr val="3333FF"/>
                </a:solidFill>
                <a:latin typeface="Times New Roman" pitchFamily="18" charset="0"/>
              </a:rPr>
              <a:t>，</a:t>
            </a:r>
            <a:r>
              <a:rPr kumimoji="1" lang="en-US" altLang="zh-CN" sz="2400" b="1" dirty="0">
                <a:solidFill>
                  <a:srgbClr val="3333FF"/>
                </a:solidFill>
                <a:latin typeface="Times New Roman" pitchFamily="18" charset="0"/>
              </a:rPr>
              <a:t>R1</a:t>
            </a:r>
            <a:r>
              <a:rPr kumimoji="1" lang="zh-CN" altLang="en-US" sz="2400" b="1" dirty="0">
                <a:solidFill>
                  <a:srgbClr val="3333FF"/>
                </a:solidFill>
                <a:latin typeface="Times New Roman" pitchFamily="18" charset="0"/>
              </a:rPr>
              <a:t>中为</a:t>
            </a:r>
            <a:r>
              <a:rPr kumimoji="1" lang="en-US" altLang="zh-CN" sz="2400" b="1" dirty="0">
                <a:solidFill>
                  <a:srgbClr val="3333FF"/>
                </a:solidFill>
                <a:latin typeface="Times New Roman" pitchFamily="18" charset="0"/>
              </a:rPr>
              <a:t>30H</a:t>
            </a:r>
          </a:p>
        </p:txBody>
      </p:sp>
      <p:sp>
        <p:nvSpPr>
          <p:cNvPr id="6" name="日期占位符 3">
            <a:extLst>
              <a:ext uri="{FF2B5EF4-FFF2-40B4-BE49-F238E27FC236}">
                <a16:creationId xmlns:a16="http://schemas.microsoft.com/office/drawing/2014/main" id="{95165B3F-8ED6-4D87-996B-4A3984F39A1B}"/>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7" name="灯片编号占位符 5">
            <a:extLst>
              <a:ext uri="{FF2B5EF4-FFF2-40B4-BE49-F238E27FC236}">
                <a16:creationId xmlns:a16="http://schemas.microsoft.com/office/drawing/2014/main" id="{EB2E67A0-A3EF-46D5-ACE3-D4D1C3CD16B7}"/>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60</a:t>
            </a:fld>
            <a:endParaRPr lang="en-US" altLang="zh-CN" dirty="0">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79996E93-2794-4F2C-816A-3FA497A69D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56B43162-5A09-4A0D-AE1F-80CBAD928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E8A3FE40-7407-41A4-BCDC-5D42DE941F29}"/>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1" name="Rectangle 5">
            <a:extLst>
              <a:ext uri="{FF2B5EF4-FFF2-40B4-BE49-F238E27FC236}">
                <a16:creationId xmlns:a16="http://schemas.microsoft.com/office/drawing/2014/main" id="{9FC70228-56DA-4735-B9DE-F64C45F17329}"/>
              </a:ext>
            </a:extLst>
          </p:cNvPr>
          <p:cNvSpPr>
            <a:spLocks noChangeArrowheads="1"/>
          </p:cNvSpPr>
          <p:nvPr/>
        </p:nvSpPr>
        <p:spPr bwMode="auto">
          <a:xfrm>
            <a:off x="65411" y="764716"/>
            <a:ext cx="8305800" cy="457200"/>
          </a:xfrm>
          <a:prstGeom prst="rect">
            <a:avLst/>
          </a:prstGeom>
          <a:noFill/>
          <a:ln w="9525">
            <a:noFill/>
            <a:miter lim="800000"/>
            <a:headEnd/>
            <a:tailEnd/>
          </a:ln>
        </p:spPr>
        <p:txBody>
          <a:bodyPr>
            <a:spAutoFit/>
          </a:bodyPr>
          <a:lstStyle/>
          <a:p>
            <a:r>
              <a:rPr kumimoji="1" lang="en-US" altLang="zh-CN" sz="2400" b="1" dirty="0">
                <a:solidFill>
                  <a:srgbClr val="FF0000"/>
                </a:solidFill>
                <a:latin typeface="创艺简黑体" pitchFamily="2" charset="-122"/>
                <a:ea typeface="创艺简黑体" pitchFamily="2" charset="-122"/>
              </a:rPr>
              <a:t>1.</a:t>
            </a:r>
            <a:r>
              <a:rPr kumimoji="1" lang="zh-CN" altLang="en-US" sz="2400" b="1" dirty="0">
                <a:solidFill>
                  <a:srgbClr val="FF0000"/>
                </a:solidFill>
                <a:latin typeface="创艺简黑体" pitchFamily="2" charset="-122"/>
                <a:ea typeface="创艺简黑体" pitchFamily="2" charset="-122"/>
              </a:rPr>
              <a:t>以累加器</a:t>
            </a:r>
            <a:r>
              <a:rPr kumimoji="1" lang="en-US" altLang="zh-CN" sz="2400" b="1" dirty="0">
                <a:solidFill>
                  <a:srgbClr val="FF0000"/>
                </a:solidFill>
                <a:latin typeface="创艺简黑体" pitchFamily="2" charset="-122"/>
                <a:ea typeface="创艺简黑体" pitchFamily="2" charset="-122"/>
              </a:rPr>
              <a:t>A</a:t>
            </a:r>
            <a:r>
              <a:rPr kumimoji="1" lang="zh-CN" altLang="en-US" sz="2400" b="1" dirty="0">
                <a:solidFill>
                  <a:srgbClr val="FF0000"/>
                </a:solidFill>
                <a:latin typeface="创艺简黑体" pitchFamily="2" charset="-122"/>
                <a:ea typeface="创艺简黑体" pitchFamily="2" charset="-122"/>
              </a:rPr>
              <a:t>为目的操作数的指令</a:t>
            </a:r>
            <a:r>
              <a:rPr kumimoji="1" lang="en-US" altLang="zh-CN" sz="2400" b="1" dirty="0">
                <a:solidFill>
                  <a:srgbClr val="FF0000"/>
                </a:solidFill>
                <a:latin typeface="创艺简黑体" pitchFamily="2" charset="-122"/>
                <a:ea typeface="创艺简黑体" pitchFamily="2" charset="-122"/>
              </a:rPr>
              <a:t>(4</a:t>
            </a:r>
            <a:r>
              <a:rPr kumimoji="1" lang="zh-CN" altLang="en-US" sz="2400" b="1" dirty="0">
                <a:solidFill>
                  <a:srgbClr val="FF0000"/>
                </a:solidFill>
                <a:latin typeface="创艺简黑体" pitchFamily="2" charset="-122"/>
                <a:ea typeface="创艺简黑体" pitchFamily="2" charset="-122"/>
              </a:rPr>
              <a:t>条</a:t>
            </a:r>
            <a:r>
              <a:rPr kumimoji="1" lang="en-US" altLang="zh-CN" sz="2400" b="1" dirty="0">
                <a:solidFill>
                  <a:srgbClr val="FF0000"/>
                </a:solidFill>
                <a:latin typeface="创艺简黑体" pitchFamily="2" charset="-122"/>
                <a:ea typeface="创艺简黑体" pitchFamily="2" charset="-122"/>
              </a:rPr>
              <a:t>)</a:t>
            </a:r>
            <a:endParaRPr kumimoji="1" lang="en-US" altLang="zh-CN" sz="2400" b="1" dirty="0">
              <a:solidFill>
                <a:srgbClr val="996633"/>
              </a:solidFill>
              <a:latin typeface="创艺简黑体" pitchFamily="2" charset="-122"/>
              <a:ea typeface="创艺简黑体" pitchFamily="2" charset="-122"/>
            </a:endParaRPr>
          </a:p>
        </p:txBody>
      </p:sp>
      <p:pic>
        <p:nvPicPr>
          <p:cNvPr id="12" name="图片 11">
            <a:extLst>
              <a:ext uri="{FF2B5EF4-FFF2-40B4-BE49-F238E27FC236}">
                <a16:creationId xmlns:a16="http://schemas.microsoft.com/office/drawing/2014/main" id="{E2345FC3-5FC2-46A0-B41A-F461043043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3689" y="468867"/>
            <a:ext cx="2053086" cy="990141"/>
          </a:xfrm>
          <a:prstGeom prst="rect">
            <a:avLst/>
          </a:prstGeom>
        </p:spPr>
      </p:pic>
    </p:spTree>
  </p:cSld>
  <p:clrMapOvr>
    <a:masterClrMapping/>
  </p:clrMapOvr>
  <p:transition>
    <p:cut thruBlk="1"/>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14785" y="600077"/>
            <a:ext cx="5835989" cy="628650"/>
          </a:xfrm>
        </p:spPr>
        <p:txBody>
          <a:bodyPr/>
          <a:lstStyle/>
          <a:p>
            <a:pPr eaLnBrk="1" hangingPunct="1"/>
            <a:r>
              <a:rPr lang="en-US" altLang="zh-CN" sz="2400" b="1" dirty="0">
                <a:solidFill>
                  <a:srgbClr val="FF0000"/>
                </a:solidFill>
                <a:latin typeface="宋体" charset="-122"/>
              </a:rPr>
              <a:t> </a:t>
            </a:r>
            <a:r>
              <a:rPr lang="en-US" altLang="zh-CN" sz="2400" b="1" dirty="0">
                <a:solidFill>
                  <a:srgbClr val="FF0000"/>
                </a:solidFill>
                <a:latin typeface="创艺简黑体" pitchFamily="2" charset="-122"/>
                <a:ea typeface="创艺简黑体" pitchFamily="2" charset="-122"/>
              </a:rPr>
              <a:t>2 </a:t>
            </a:r>
            <a:r>
              <a:rPr lang="zh-CN" altLang="en-US" sz="2400" b="1" dirty="0">
                <a:solidFill>
                  <a:srgbClr val="FF0000"/>
                </a:solidFill>
                <a:latin typeface="创艺简黑体" pitchFamily="2" charset="-122"/>
                <a:ea typeface="创艺简黑体" pitchFamily="2" charset="-122"/>
              </a:rPr>
              <a:t>、以寄存器</a:t>
            </a:r>
            <a:r>
              <a:rPr lang="en-US" altLang="zh-CN" sz="2400" b="1" dirty="0">
                <a:solidFill>
                  <a:srgbClr val="FF0000"/>
                </a:solidFill>
                <a:latin typeface="创艺简黑体" pitchFamily="2" charset="-122"/>
                <a:ea typeface="创艺简黑体" pitchFamily="2" charset="-122"/>
              </a:rPr>
              <a:t>Rn</a:t>
            </a:r>
            <a:r>
              <a:rPr lang="zh-CN" altLang="en-US" sz="2400" b="1" dirty="0">
                <a:solidFill>
                  <a:srgbClr val="FF0000"/>
                </a:solidFill>
                <a:latin typeface="创艺简黑体" pitchFamily="2" charset="-122"/>
                <a:ea typeface="创艺简黑体" pitchFamily="2" charset="-122"/>
              </a:rPr>
              <a:t>为目的操作数指令（</a:t>
            </a:r>
            <a:r>
              <a:rPr lang="en-US" altLang="zh-CN" sz="2400" b="1" dirty="0">
                <a:solidFill>
                  <a:srgbClr val="FF0000"/>
                </a:solidFill>
                <a:latin typeface="创艺简黑体" pitchFamily="2" charset="-122"/>
                <a:ea typeface="创艺简黑体" pitchFamily="2" charset="-122"/>
              </a:rPr>
              <a:t>3</a:t>
            </a:r>
            <a:r>
              <a:rPr lang="zh-CN" altLang="en-US" sz="2400" b="1" dirty="0">
                <a:solidFill>
                  <a:srgbClr val="FF0000"/>
                </a:solidFill>
                <a:latin typeface="创艺简黑体" pitchFamily="2" charset="-122"/>
                <a:ea typeface="创艺简黑体" pitchFamily="2" charset="-122"/>
              </a:rPr>
              <a:t>条）</a:t>
            </a:r>
          </a:p>
        </p:txBody>
      </p:sp>
      <p:grpSp>
        <p:nvGrpSpPr>
          <p:cNvPr id="40965" name="Group 24"/>
          <p:cNvGrpSpPr>
            <a:grpSpLocks/>
          </p:cNvGrpSpPr>
          <p:nvPr/>
        </p:nvGrpSpPr>
        <p:grpSpPr bwMode="auto">
          <a:xfrm>
            <a:off x="228600" y="1778796"/>
            <a:ext cx="8686800" cy="3738563"/>
            <a:chOff x="144" y="720"/>
            <a:chExt cx="5472" cy="2355"/>
          </a:xfrm>
        </p:grpSpPr>
        <p:sp>
          <p:nvSpPr>
            <p:cNvPr id="40967" name="Text Box 8"/>
            <p:cNvSpPr txBox="1">
              <a:spLocks noChangeArrowheads="1"/>
            </p:cNvSpPr>
            <p:nvPr/>
          </p:nvSpPr>
          <p:spPr bwMode="auto">
            <a:xfrm>
              <a:off x="144" y="757"/>
              <a:ext cx="1403" cy="2134"/>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汇编指令格式</a:t>
              </a:r>
            </a:p>
            <a:p>
              <a:pPr eaLnBrk="0" hangingPunct="0"/>
              <a:endParaRPr kumimoji="1" lang="zh-CN" altLang="en-US"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Rn</a:t>
              </a:r>
              <a:r>
                <a:rPr kumimoji="1" lang="zh-CN" altLang="en-US" b="1" dirty="0">
                  <a:latin typeface="Times New Roman" pitchFamily="18" charset="0"/>
                </a:rPr>
                <a:t>，</a:t>
              </a:r>
              <a:r>
                <a:rPr kumimoji="1" lang="en-US" altLang="zh-CN" b="1" dirty="0">
                  <a:latin typeface="Times New Roman" pitchFamily="18" charset="0"/>
                </a:rPr>
                <a:t>A</a:t>
              </a:r>
              <a:r>
                <a:rPr kumimoji="1" lang="zh-CN" altLang="en-US" b="1" dirty="0">
                  <a:latin typeface="Times New Roman" pitchFamily="18" charset="0"/>
                </a:rPr>
                <a:t>；</a:t>
              </a:r>
            </a:p>
            <a:p>
              <a:pPr algn="just" eaLnBrk="0" hangingPunct="0"/>
              <a:endParaRPr kumimoji="1" lang="zh-CN" altLang="en-US" b="1" dirty="0">
                <a:latin typeface="Times New Roman" pitchFamily="18" charset="0"/>
              </a:endParaRPr>
            </a:p>
            <a:p>
              <a:pPr algn="just" eaLnBrk="0" hangingPunct="0"/>
              <a:endParaRPr kumimoji="1" lang="zh-CN" altLang="en-US"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Rn</a:t>
              </a:r>
              <a:r>
                <a:rPr kumimoji="1" lang="zh-CN" altLang="en-US" b="1" dirty="0">
                  <a:latin typeface="Times New Roman" pitchFamily="18" charset="0"/>
                </a:rPr>
                <a:t>，</a:t>
              </a:r>
              <a:r>
                <a:rPr kumimoji="1" lang="en-US" altLang="zh-CN" b="1" dirty="0">
                  <a:latin typeface="Times New Roman" pitchFamily="18" charset="0"/>
                </a:rPr>
                <a:t>direct</a:t>
              </a:r>
              <a:r>
                <a:rPr kumimoji="1" lang="zh-CN" altLang="en-US" b="1" dirty="0">
                  <a:latin typeface="Times New Roman" pitchFamily="18" charset="0"/>
                </a:rPr>
                <a:t>；</a:t>
              </a:r>
            </a:p>
            <a:p>
              <a:pPr algn="just" eaLnBrk="0" hangingPunct="0"/>
              <a:endParaRPr kumimoji="1" lang="zh-CN" altLang="en-US" b="1" dirty="0">
                <a:latin typeface="Times New Roman" pitchFamily="18" charset="0"/>
              </a:endParaRPr>
            </a:p>
            <a:p>
              <a:pPr algn="just" eaLnBrk="0" hangingPunct="0"/>
              <a:endParaRPr kumimoji="1" lang="zh-CN" altLang="en-US" b="1" dirty="0">
                <a:latin typeface="Times New Roman" pitchFamily="18" charset="0"/>
              </a:endParaRPr>
            </a:p>
            <a:p>
              <a:pPr algn="just" eaLnBrk="0" hangingPunct="0"/>
              <a:endParaRPr kumimoji="1" lang="zh-CN" altLang="en-US" b="1" dirty="0">
                <a:latin typeface="Times New Roman" pitchFamily="18" charset="0"/>
              </a:endParaRPr>
            </a:p>
            <a:p>
              <a:pPr algn="just" eaLnBrk="0" hangingPunct="0"/>
              <a:endParaRPr kumimoji="1" lang="zh-CN" altLang="en-US" b="1" dirty="0">
                <a:latin typeface="Times New Roman" pitchFamily="18" charset="0"/>
              </a:endParaRPr>
            </a:p>
            <a:p>
              <a:pPr algn="just"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Rn</a:t>
              </a:r>
              <a:r>
                <a:rPr kumimoji="1" lang="zh-CN" altLang="en-US" b="1" dirty="0">
                  <a:latin typeface="Times New Roman" pitchFamily="18" charset="0"/>
                </a:rPr>
                <a:t>，</a:t>
              </a:r>
              <a:r>
                <a:rPr kumimoji="1" lang="en-US" altLang="zh-CN" b="1" dirty="0">
                  <a:latin typeface="Times New Roman" pitchFamily="18" charset="0"/>
                </a:rPr>
                <a:t>#data</a:t>
              </a:r>
              <a:r>
                <a:rPr kumimoji="1" lang="zh-CN" altLang="en-US" b="1" dirty="0">
                  <a:latin typeface="Times New Roman" pitchFamily="18" charset="0"/>
                </a:rPr>
                <a:t>；</a:t>
              </a:r>
            </a:p>
            <a:p>
              <a:pPr algn="just" eaLnBrk="0" hangingPunct="0"/>
              <a:endParaRPr kumimoji="1" lang="en-US" altLang="zh-CN" b="1" dirty="0">
                <a:latin typeface="Times New Roman" pitchFamily="18" charset="0"/>
              </a:endParaRPr>
            </a:p>
          </p:txBody>
        </p:sp>
        <p:sp>
          <p:nvSpPr>
            <p:cNvPr id="40968" name="Text Box 9"/>
            <p:cNvSpPr txBox="1">
              <a:spLocks noChangeArrowheads="1"/>
            </p:cNvSpPr>
            <p:nvPr/>
          </p:nvSpPr>
          <p:spPr bwMode="auto">
            <a:xfrm>
              <a:off x="1488" y="768"/>
              <a:ext cx="864" cy="2307"/>
            </a:xfrm>
            <a:prstGeom prst="rect">
              <a:avLst/>
            </a:prstGeom>
            <a:noFill/>
            <a:ln w="12700" cap="sq">
              <a:noFill/>
              <a:miter lim="800000"/>
              <a:headEnd type="none" w="sm" len="sm"/>
              <a:tailEnd type="none" w="sm" len="sm"/>
            </a:ln>
          </p:spPr>
          <p:txBody>
            <a:bodyPr>
              <a:spAutoFit/>
            </a:bodyPr>
            <a:lstStyle/>
            <a:p>
              <a:pPr marL="457200" indent="-457200" eaLnBrk="0" hangingPunct="0"/>
              <a:r>
                <a:rPr kumimoji="1" lang="zh-CN" altLang="en-US" b="1" dirty="0">
                  <a:solidFill>
                    <a:srgbClr val="3333FF"/>
                  </a:solidFill>
                  <a:latin typeface="Times New Roman" pitchFamily="18" charset="0"/>
                </a:rPr>
                <a:t>机器码格式</a:t>
              </a:r>
            </a:p>
            <a:p>
              <a:pPr marL="457200" indent="-457200" eaLnBrk="0" hangingPunct="0"/>
              <a:endParaRPr kumimoji="1" lang="zh-CN" altLang="en-US" b="1" dirty="0">
                <a:latin typeface="Times New Roman" pitchFamily="18" charset="0"/>
              </a:endParaRPr>
            </a:p>
            <a:p>
              <a:pPr marL="457200" indent="-457200" algn="just" eaLnBrk="0" hangingPunct="0"/>
              <a:r>
                <a:rPr kumimoji="1" lang="en-US" altLang="zh-CN" b="1" dirty="0">
                  <a:latin typeface="Times New Roman" pitchFamily="18" charset="0"/>
                </a:rPr>
                <a:t>1111   1rrr</a:t>
              </a:r>
            </a:p>
            <a:p>
              <a:pPr marL="457200" indent="-457200" eaLnBrk="0" hangingPunct="0"/>
              <a:endParaRPr kumimoji="1" lang="en-US" altLang="zh-CN" b="1" dirty="0">
                <a:latin typeface="Times New Roman" pitchFamily="18" charset="0"/>
              </a:endParaRPr>
            </a:p>
            <a:p>
              <a:pPr marL="457200" indent="-457200" eaLnBrk="0" hangingPunct="0"/>
              <a:endParaRPr kumimoji="1" lang="en-US" altLang="zh-CN" b="1" dirty="0">
                <a:latin typeface="Times New Roman" pitchFamily="18" charset="0"/>
              </a:endParaRPr>
            </a:p>
            <a:p>
              <a:pPr marL="457200" indent="-457200" algn="just" eaLnBrk="0" hangingPunct="0">
                <a:buFontTx/>
                <a:buAutoNum type="arabicPlain" startAt="1010"/>
              </a:pPr>
              <a:r>
                <a:rPr kumimoji="1" lang="en-US" altLang="zh-CN" b="1" dirty="0">
                  <a:latin typeface="Times New Roman" pitchFamily="18" charset="0"/>
                </a:rPr>
                <a:t>  1rrr</a:t>
              </a:r>
            </a:p>
            <a:p>
              <a:pPr marL="457200" indent="-457200" algn="just" eaLnBrk="0" hangingPunct="0"/>
              <a:r>
                <a:rPr kumimoji="1" lang="en-US" altLang="zh-CN" b="1" dirty="0">
                  <a:latin typeface="Times New Roman" pitchFamily="18" charset="0"/>
                </a:rPr>
                <a:t>direct</a:t>
              </a:r>
            </a:p>
            <a:p>
              <a:pPr marL="457200" indent="-457200" algn="just" eaLnBrk="0" hangingPunct="0"/>
              <a:endParaRPr kumimoji="1" lang="en-US" altLang="zh-CN" b="1" dirty="0">
                <a:latin typeface="Times New Roman" pitchFamily="18" charset="0"/>
              </a:endParaRPr>
            </a:p>
            <a:p>
              <a:pPr marL="457200" indent="-457200" algn="just" eaLnBrk="0" hangingPunct="0"/>
              <a:endParaRPr kumimoji="1" lang="en-US" altLang="zh-CN" b="1" dirty="0">
                <a:latin typeface="Times New Roman" pitchFamily="18" charset="0"/>
              </a:endParaRPr>
            </a:p>
            <a:p>
              <a:pPr marL="457200" indent="-457200" algn="just" eaLnBrk="0" hangingPunct="0"/>
              <a:endParaRPr kumimoji="1" lang="en-US" altLang="zh-CN" b="1" dirty="0">
                <a:latin typeface="Times New Roman" pitchFamily="18" charset="0"/>
              </a:endParaRPr>
            </a:p>
            <a:p>
              <a:pPr marL="457200" indent="-457200" algn="just" eaLnBrk="0" hangingPunct="0"/>
              <a:r>
                <a:rPr kumimoji="1" lang="en-US" altLang="zh-CN" b="1" dirty="0">
                  <a:latin typeface="Times New Roman" pitchFamily="18" charset="0"/>
                </a:rPr>
                <a:t>0111  1rrr</a:t>
              </a:r>
            </a:p>
            <a:p>
              <a:pPr marL="457200" indent="-457200" algn="just" eaLnBrk="0" hangingPunct="0"/>
              <a:r>
                <a:rPr kumimoji="1" lang="en-US" altLang="zh-CN" b="1" dirty="0">
                  <a:latin typeface="Times New Roman" pitchFamily="18" charset="0"/>
                </a:rPr>
                <a:t>data</a:t>
              </a:r>
            </a:p>
            <a:p>
              <a:pPr marL="457200" indent="-457200" eaLnBrk="0" hangingPunct="0"/>
              <a:endParaRPr kumimoji="1" lang="en-US" altLang="zh-CN" b="1" dirty="0">
                <a:latin typeface="Times New Roman" pitchFamily="18" charset="0"/>
              </a:endParaRPr>
            </a:p>
          </p:txBody>
        </p:sp>
        <p:sp>
          <p:nvSpPr>
            <p:cNvPr id="40969" name="Text Box 10"/>
            <p:cNvSpPr txBox="1">
              <a:spLocks noChangeArrowheads="1"/>
            </p:cNvSpPr>
            <p:nvPr/>
          </p:nvSpPr>
          <p:spPr bwMode="auto">
            <a:xfrm>
              <a:off x="2400" y="775"/>
              <a:ext cx="1056" cy="1961"/>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操作</a:t>
              </a:r>
            </a:p>
            <a:p>
              <a:pPr eaLnBrk="0" hangingPunct="0"/>
              <a:endParaRPr kumimoji="1" lang="zh-CN" altLang="en-US" b="1" dirty="0">
                <a:latin typeface="Times New Roman" pitchFamily="18" charset="0"/>
              </a:endParaRPr>
            </a:p>
            <a:p>
              <a:pPr eaLnBrk="0" hangingPunct="0"/>
              <a:r>
                <a:rPr kumimoji="1" lang="en-US" altLang="zh-CN" b="1" dirty="0">
                  <a:latin typeface="Times New Roman" pitchFamily="18" charset="0"/>
                </a:rPr>
                <a:t>(A)→ Rn</a:t>
              </a:r>
            </a:p>
            <a:p>
              <a:pPr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r>
                <a:rPr kumimoji="1" lang="en-US" altLang="zh-CN" b="1" dirty="0">
                  <a:latin typeface="Times New Roman" pitchFamily="18" charset="0"/>
                </a:rPr>
                <a:t>(direct) → Rn</a:t>
              </a:r>
            </a:p>
            <a:p>
              <a:pPr eaLnBrk="0" hangingPunct="0"/>
              <a:endParaRPr kumimoji="1" lang="en-US" altLang="zh-CN" b="1" dirty="0">
                <a:latin typeface="Times New Roman" pitchFamily="18" charset="0"/>
              </a:endParaRPr>
            </a:p>
            <a:p>
              <a:pPr algn="just" eaLnBrk="0" hangingPunct="0"/>
              <a:endParaRPr kumimoji="1" lang="en-US" altLang="zh-CN" b="1" dirty="0">
                <a:latin typeface="Times New Roman" pitchFamily="18" charset="0"/>
              </a:endParaRPr>
            </a:p>
            <a:p>
              <a:pPr algn="just" eaLnBrk="0" hangingPunct="0"/>
              <a:endParaRPr kumimoji="1" lang="en-US" altLang="zh-CN" b="1" dirty="0">
                <a:latin typeface="Times New Roman" pitchFamily="18" charset="0"/>
              </a:endParaRPr>
            </a:p>
            <a:p>
              <a:pPr eaLnBrk="0" hangingPunct="0"/>
              <a:endParaRPr kumimoji="1" lang="en-US" altLang="zh-CN" b="1" dirty="0">
                <a:latin typeface="Times New Roman" pitchFamily="18" charset="0"/>
              </a:endParaRPr>
            </a:p>
            <a:p>
              <a:pPr eaLnBrk="0" hangingPunct="0"/>
              <a:r>
                <a:rPr kumimoji="1" lang="en-US" altLang="zh-CN" b="1" dirty="0">
                  <a:latin typeface="Times New Roman" pitchFamily="18" charset="0"/>
                </a:rPr>
                <a:t>#data → Rn</a:t>
              </a:r>
            </a:p>
          </p:txBody>
        </p:sp>
        <p:sp>
          <p:nvSpPr>
            <p:cNvPr id="40970" name="Text Box 11"/>
            <p:cNvSpPr txBox="1">
              <a:spLocks noChangeArrowheads="1"/>
            </p:cNvSpPr>
            <p:nvPr/>
          </p:nvSpPr>
          <p:spPr bwMode="auto">
            <a:xfrm>
              <a:off x="3456" y="746"/>
              <a:ext cx="2109" cy="2134"/>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注释</a:t>
              </a:r>
            </a:p>
            <a:p>
              <a:pPr eaLnBrk="0" hangingPunct="0"/>
              <a:endParaRPr kumimoji="1" lang="zh-CN" altLang="en-US" b="1" dirty="0">
                <a:latin typeface="Times New Roman" pitchFamily="18" charset="0"/>
              </a:endParaRPr>
            </a:p>
            <a:p>
              <a:pPr algn="just" eaLnBrk="0" hangingPunct="0"/>
              <a:r>
                <a:rPr kumimoji="1" lang="zh-CN" altLang="en-US" b="1" dirty="0">
                  <a:latin typeface="宋体" charset="-122"/>
                  <a:cs typeface="Times New Roman" pitchFamily="18" charset="0"/>
                </a:rPr>
                <a:t>将累加器</a:t>
              </a:r>
              <a:r>
                <a:rPr kumimoji="1" lang="en-US" altLang="zh-CN" b="1" dirty="0">
                  <a:latin typeface="宋体" charset="-122"/>
                  <a:cs typeface="Times New Roman" pitchFamily="18" charset="0"/>
                </a:rPr>
                <a:t>A</a:t>
              </a:r>
              <a:r>
                <a:rPr kumimoji="1" lang="zh-CN" altLang="en-US" b="1" dirty="0">
                  <a:latin typeface="宋体" charset="-122"/>
                  <a:cs typeface="Times New Roman" pitchFamily="18" charset="0"/>
                </a:rPr>
                <a:t>中内容传送到工作寄存器</a:t>
              </a:r>
              <a:r>
                <a:rPr kumimoji="1" lang="en-US" altLang="zh-CN" b="1" dirty="0">
                  <a:latin typeface="宋体" charset="-122"/>
                  <a:cs typeface="Times New Roman" pitchFamily="18" charset="0"/>
                </a:rPr>
                <a:t>Rn</a:t>
              </a:r>
              <a:r>
                <a:rPr kumimoji="1" lang="zh-CN" altLang="en-US" b="1" dirty="0">
                  <a:latin typeface="宋体" charset="-122"/>
                  <a:cs typeface="Times New Roman" pitchFamily="18" charset="0"/>
                </a:rPr>
                <a:t>（即</a:t>
              </a:r>
              <a:r>
                <a:rPr kumimoji="1" lang="en-US" altLang="zh-CN" b="1" dirty="0">
                  <a:latin typeface="宋体" charset="-122"/>
                  <a:cs typeface="Times New Roman" pitchFamily="18" charset="0"/>
                </a:rPr>
                <a:t>R0-R7</a:t>
              </a:r>
              <a:r>
                <a:rPr kumimoji="1" lang="zh-CN" altLang="en-US" b="1" dirty="0">
                  <a:latin typeface="宋体" charset="-122"/>
                  <a:cs typeface="Times New Roman" pitchFamily="18" charset="0"/>
                </a:rPr>
                <a:t>）中</a:t>
              </a:r>
            </a:p>
            <a:p>
              <a:pPr algn="just" eaLnBrk="0" hangingPunct="0"/>
              <a:endParaRPr kumimoji="1" lang="zh-CN" altLang="en-US" dirty="0">
                <a:latin typeface="宋体" charset="-122"/>
                <a:cs typeface="Times New Roman" pitchFamily="18" charset="0"/>
              </a:endParaRPr>
            </a:p>
            <a:p>
              <a:pPr algn="just" eaLnBrk="0" hangingPunct="0"/>
              <a:r>
                <a:rPr kumimoji="1" lang="zh-CN" altLang="en-US" b="1" dirty="0">
                  <a:latin typeface="Times New Roman" pitchFamily="18" charset="0"/>
                </a:rPr>
                <a:t>将直接寻址所得的片内</a:t>
              </a:r>
              <a:r>
                <a:rPr kumimoji="1" lang="en-US" altLang="zh-CN" b="1" dirty="0">
                  <a:latin typeface="Times New Roman" pitchFamily="18" charset="0"/>
                </a:rPr>
                <a:t>RAM</a:t>
              </a:r>
              <a:r>
                <a:rPr kumimoji="1" lang="zh-CN" altLang="en-US" b="1" dirty="0">
                  <a:latin typeface="Times New Roman" pitchFamily="18" charset="0"/>
                </a:rPr>
                <a:t>单元内容或特殊功能寄存器中的内容传送到工作寄存器</a:t>
              </a:r>
              <a:r>
                <a:rPr kumimoji="1" lang="en-US" altLang="zh-CN" b="1" dirty="0">
                  <a:latin typeface="Times New Roman" pitchFamily="18" charset="0"/>
                </a:rPr>
                <a:t>Rn</a:t>
              </a:r>
              <a:r>
                <a:rPr kumimoji="1" lang="zh-CN" altLang="en-US" b="1" dirty="0">
                  <a:latin typeface="Times New Roman" pitchFamily="18" charset="0"/>
                </a:rPr>
                <a:t>（即</a:t>
              </a:r>
              <a:r>
                <a:rPr kumimoji="1" lang="en-US" altLang="zh-CN" b="1" dirty="0">
                  <a:latin typeface="Times New Roman" pitchFamily="18" charset="0"/>
                </a:rPr>
                <a:t>R0-R7</a:t>
              </a:r>
              <a:r>
                <a:rPr kumimoji="1" lang="zh-CN" altLang="en-US" b="1" dirty="0">
                  <a:latin typeface="Times New Roman" pitchFamily="18" charset="0"/>
                </a:rPr>
                <a:t>）中</a:t>
              </a:r>
            </a:p>
            <a:p>
              <a:pPr algn="just" eaLnBrk="0" hangingPunct="0"/>
              <a:endParaRPr kumimoji="1" lang="zh-CN" altLang="en-US" b="1" dirty="0">
                <a:latin typeface="Times New Roman" pitchFamily="18" charset="0"/>
              </a:endParaRPr>
            </a:p>
            <a:p>
              <a:pPr algn="just" eaLnBrk="0" hangingPunct="0"/>
              <a:r>
                <a:rPr kumimoji="1" lang="zh-CN" altLang="en-US" b="1" dirty="0">
                  <a:latin typeface="Times New Roman" pitchFamily="18" charset="0"/>
                </a:rPr>
                <a:t>将立即数传送到工作寄存器</a:t>
              </a:r>
              <a:r>
                <a:rPr kumimoji="1" lang="en-US" altLang="zh-CN" b="1" dirty="0">
                  <a:latin typeface="Times New Roman" pitchFamily="18" charset="0"/>
                </a:rPr>
                <a:t>Rn</a:t>
              </a:r>
              <a:r>
                <a:rPr kumimoji="1" lang="zh-CN" altLang="en-US" b="1" dirty="0">
                  <a:latin typeface="Times New Roman" pitchFamily="18" charset="0"/>
                </a:rPr>
                <a:t>（即</a:t>
              </a:r>
              <a:r>
                <a:rPr kumimoji="1" lang="en-US" altLang="zh-CN" b="1" dirty="0">
                  <a:latin typeface="Times New Roman" pitchFamily="18" charset="0"/>
                </a:rPr>
                <a:t>R0-R7</a:t>
              </a:r>
              <a:r>
                <a:rPr kumimoji="1" lang="zh-CN" altLang="en-US" b="1" dirty="0">
                  <a:latin typeface="Times New Roman" pitchFamily="18" charset="0"/>
                </a:rPr>
                <a:t>）中</a:t>
              </a:r>
            </a:p>
          </p:txBody>
        </p:sp>
        <p:sp>
          <p:nvSpPr>
            <p:cNvPr id="40971" name="Line 13"/>
            <p:cNvSpPr>
              <a:spLocks noChangeShapeType="1"/>
            </p:cNvSpPr>
            <p:nvPr/>
          </p:nvSpPr>
          <p:spPr bwMode="auto">
            <a:xfrm>
              <a:off x="192" y="153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2" name="Line 16"/>
            <p:cNvSpPr>
              <a:spLocks noChangeShapeType="1"/>
            </p:cNvSpPr>
            <p:nvPr/>
          </p:nvSpPr>
          <p:spPr bwMode="auto">
            <a:xfrm>
              <a:off x="3456" y="720"/>
              <a:ext cx="0" cy="2315"/>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3" name="Line 17"/>
            <p:cNvSpPr>
              <a:spLocks noChangeShapeType="1"/>
            </p:cNvSpPr>
            <p:nvPr/>
          </p:nvSpPr>
          <p:spPr bwMode="auto">
            <a:xfrm>
              <a:off x="240" y="2399"/>
              <a:ext cx="5376" cy="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4" name="Line 18"/>
            <p:cNvSpPr>
              <a:spLocks noChangeShapeType="1"/>
            </p:cNvSpPr>
            <p:nvPr/>
          </p:nvSpPr>
          <p:spPr bwMode="auto">
            <a:xfrm>
              <a:off x="240" y="3024"/>
              <a:ext cx="5328" cy="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5" name="Line 20"/>
            <p:cNvSpPr>
              <a:spLocks noChangeShapeType="1"/>
            </p:cNvSpPr>
            <p:nvPr/>
          </p:nvSpPr>
          <p:spPr bwMode="auto">
            <a:xfrm>
              <a:off x="192" y="720"/>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6" name="Line 21"/>
            <p:cNvSpPr>
              <a:spLocks noChangeShapeType="1"/>
            </p:cNvSpPr>
            <p:nvPr/>
          </p:nvSpPr>
          <p:spPr bwMode="auto">
            <a:xfrm>
              <a:off x="2400" y="720"/>
              <a:ext cx="0" cy="2315"/>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7" name="Line 22"/>
            <p:cNvSpPr>
              <a:spLocks noChangeShapeType="1"/>
            </p:cNvSpPr>
            <p:nvPr/>
          </p:nvSpPr>
          <p:spPr bwMode="auto">
            <a:xfrm>
              <a:off x="1488" y="720"/>
              <a:ext cx="0" cy="2315"/>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0978" name="Line 23"/>
            <p:cNvSpPr>
              <a:spLocks noChangeShapeType="1"/>
            </p:cNvSpPr>
            <p:nvPr/>
          </p:nvSpPr>
          <p:spPr bwMode="auto">
            <a:xfrm>
              <a:off x="192" y="105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9" name="日期占位符 3">
            <a:extLst>
              <a:ext uri="{FF2B5EF4-FFF2-40B4-BE49-F238E27FC236}">
                <a16:creationId xmlns:a16="http://schemas.microsoft.com/office/drawing/2014/main" id="{374D7C47-D92E-4DD8-83E4-24DFED3BE26B}"/>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0" name="灯片编号占位符 5">
            <a:extLst>
              <a:ext uri="{FF2B5EF4-FFF2-40B4-BE49-F238E27FC236}">
                <a16:creationId xmlns:a16="http://schemas.microsoft.com/office/drawing/2014/main" id="{3152F6A3-04EC-4774-B0D0-F6E44A6FBC3C}"/>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61</a:t>
            </a:fld>
            <a:endParaRPr lang="en-US" altLang="zh-CN" dirty="0">
              <a:ea typeface="宋体" charset="-122"/>
            </a:endParaRPr>
          </a:p>
        </p:txBody>
      </p:sp>
      <p:pic>
        <p:nvPicPr>
          <p:cNvPr id="21" name="Picture 2" descr="c:\documents and settings\ibm\application data\360se6\User Data\temp\01300000323145123029807175635_s.jpg">
            <a:extLst>
              <a:ext uri="{FF2B5EF4-FFF2-40B4-BE49-F238E27FC236}">
                <a16:creationId xmlns:a16="http://schemas.microsoft.com/office/drawing/2014/main" id="{3E8A3EAF-4B7A-44E8-8C3F-04BCFF5E76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0133" y="107156"/>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a:extLst>
              <a:ext uri="{FF2B5EF4-FFF2-40B4-BE49-F238E27FC236}">
                <a16:creationId xmlns:a16="http://schemas.microsoft.com/office/drawing/2014/main" id="{63328279-37BC-45FB-8508-A6BD502F8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1">
            <a:extLst>
              <a:ext uri="{FF2B5EF4-FFF2-40B4-BE49-F238E27FC236}">
                <a16:creationId xmlns:a16="http://schemas.microsoft.com/office/drawing/2014/main" id="{87155CC1-B4CF-4178-AD84-CC23DB7BE0D2}"/>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24" name="图片 23">
            <a:extLst>
              <a:ext uri="{FF2B5EF4-FFF2-40B4-BE49-F238E27FC236}">
                <a16:creationId xmlns:a16="http://schemas.microsoft.com/office/drawing/2014/main" id="{9F575163-6AF7-47E3-8F7C-46C9BC7659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8911" y="288591"/>
            <a:ext cx="2053086" cy="990141"/>
          </a:xfrm>
          <a:prstGeom prst="rect">
            <a:avLst/>
          </a:prstGeom>
        </p:spPr>
      </p:pic>
    </p:spTree>
  </p:cSld>
  <p:clrMapOvr>
    <a:masterClrMapping/>
  </p:clrMapOvr>
  <p:transition>
    <p:cut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495300" y="1562539"/>
            <a:ext cx="8153400" cy="500063"/>
          </a:xfrm>
          <a:solidFill>
            <a:srgbClr val="CCFF33"/>
          </a:solidFill>
        </p:spPr>
        <p:txBody>
          <a:bodyPr/>
          <a:lstStyle/>
          <a:p>
            <a:pPr eaLnBrk="1" hangingPunct="1"/>
            <a:r>
              <a:rPr lang="zh-CN" altLang="en-US" sz="2400" b="1" dirty="0">
                <a:solidFill>
                  <a:srgbClr val="3333FF"/>
                </a:solidFill>
                <a:latin typeface="黑体" pitchFamily="2" charset="-122"/>
                <a:ea typeface="黑体" pitchFamily="2" charset="-122"/>
              </a:rPr>
              <a:t>如：（</a:t>
            </a:r>
            <a:r>
              <a:rPr lang="en-US" altLang="zh-CN" sz="2400" b="1" dirty="0">
                <a:solidFill>
                  <a:srgbClr val="3333FF"/>
                </a:solidFill>
                <a:latin typeface="黑体" pitchFamily="2" charset="-122"/>
                <a:ea typeface="黑体" pitchFamily="2" charset="-122"/>
              </a:rPr>
              <a:t>A</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=78H</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R5</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=47H</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70H</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=F2H</a:t>
            </a:r>
            <a:r>
              <a:rPr lang="zh-CN" altLang="en-US" sz="2400" b="1" dirty="0">
                <a:solidFill>
                  <a:srgbClr val="3333FF"/>
                </a:solidFill>
                <a:latin typeface="黑体" pitchFamily="2" charset="-122"/>
                <a:ea typeface="黑体" pitchFamily="2" charset="-122"/>
              </a:rPr>
              <a:t>，执行指令：</a:t>
            </a:r>
          </a:p>
        </p:txBody>
      </p:sp>
      <p:sp>
        <p:nvSpPr>
          <p:cNvPr id="41989" name="Rectangle 3"/>
          <p:cNvSpPr>
            <a:spLocks noGrp="1" noChangeArrowheads="1"/>
          </p:cNvSpPr>
          <p:nvPr>
            <p:ph type="body" idx="1"/>
          </p:nvPr>
        </p:nvSpPr>
        <p:spPr>
          <a:xfrm>
            <a:off x="525882" y="2341104"/>
            <a:ext cx="7924800" cy="1618234"/>
          </a:xfrm>
        </p:spPr>
        <p:txBody>
          <a:bodyPr/>
          <a:lstStyle/>
          <a:p>
            <a:pPr marL="0" indent="0" algn="just" eaLnBrk="1" hangingPunct="1">
              <a:buNone/>
            </a:pPr>
            <a:r>
              <a:rPr lang="en-US" altLang="zh-CN" sz="2600" b="1" dirty="0">
                <a:solidFill>
                  <a:srgbClr val="FF0000"/>
                </a:solidFill>
                <a:latin typeface="黑体" pitchFamily="2" charset="-122"/>
                <a:ea typeface="黑体" pitchFamily="2" charset="-122"/>
              </a:rPr>
              <a:t>MOV</a:t>
            </a:r>
            <a:r>
              <a:rPr lang="en-US" altLang="zh-CN" sz="2600" b="1" dirty="0">
                <a:latin typeface="黑体" pitchFamily="2" charset="-122"/>
                <a:ea typeface="黑体" pitchFamily="2" charset="-122"/>
              </a:rPr>
              <a:t>  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A      </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A</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=78H</a:t>
            </a:r>
          </a:p>
          <a:p>
            <a:pPr marL="0" indent="0" algn="just" eaLnBrk="1" hangingPunct="1">
              <a:buNone/>
            </a:pPr>
            <a:r>
              <a:rPr lang="en-US" altLang="zh-CN" sz="2600" b="1" dirty="0">
                <a:solidFill>
                  <a:srgbClr val="FF0000"/>
                </a:solidFill>
                <a:latin typeface="黑体" pitchFamily="2" charset="-122"/>
                <a:ea typeface="黑体" pitchFamily="2" charset="-122"/>
              </a:rPr>
              <a:t>MOV</a:t>
            </a:r>
            <a:r>
              <a:rPr lang="en-US" altLang="zh-CN" sz="2600" b="1" dirty="0">
                <a:latin typeface="黑体" pitchFamily="2" charset="-122"/>
                <a:ea typeface="黑体" pitchFamily="2" charset="-122"/>
              </a:rPr>
              <a:t>  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70H    </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70H</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=F2H</a:t>
            </a:r>
          </a:p>
          <a:p>
            <a:pPr marL="0" indent="0" algn="just" eaLnBrk="1" hangingPunct="1">
              <a:buNone/>
            </a:pPr>
            <a:r>
              <a:rPr lang="en-US" altLang="zh-CN" sz="2600" b="1" dirty="0">
                <a:solidFill>
                  <a:srgbClr val="FF0000"/>
                </a:solidFill>
                <a:latin typeface="黑体" pitchFamily="2" charset="-122"/>
                <a:ea typeface="黑体" pitchFamily="2" charset="-122"/>
              </a:rPr>
              <a:t>MOV</a:t>
            </a:r>
            <a:r>
              <a:rPr lang="en-US" altLang="zh-CN" sz="2600" b="1" dirty="0">
                <a:latin typeface="黑体" pitchFamily="2" charset="-122"/>
                <a:ea typeface="黑体" pitchFamily="2" charset="-122"/>
              </a:rPr>
              <a:t>  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#A3H   </a:t>
            </a:r>
            <a:r>
              <a:rPr lang="zh-CN" altLang="en-US" sz="2600" b="1" dirty="0">
                <a:latin typeface="黑体" pitchFamily="2" charset="-122"/>
                <a:ea typeface="黑体" pitchFamily="2" charset="-122"/>
              </a:rPr>
              <a:t>； </a:t>
            </a:r>
            <a:r>
              <a:rPr lang="en-US" altLang="zh-CN" sz="2600" b="1" dirty="0">
                <a:latin typeface="黑体" pitchFamily="2" charset="-122"/>
                <a:ea typeface="黑体" pitchFamily="2" charset="-122"/>
              </a:rPr>
              <a:t>A3H→R5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R5</a:t>
            </a:r>
            <a:r>
              <a:rPr lang="zh-CN" altLang="en-US" sz="2600" b="1" dirty="0">
                <a:latin typeface="黑体" pitchFamily="2" charset="-122"/>
                <a:ea typeface="黑体" pitchFamily="2" charset="-122"/>
              </a:rPr>
              <a:t>）</a:t>
            </a:r>
            <a:r>
              <a:rPr lang="en-US" altLang="zh-CN" sz="2600" b="1" dirty="0">
                <a:latin typeface="黑体" pitchFamily="2" charset="-122"/>
                <a:ea typeface="黑体" pitchFamily="2" charset="-122"/>
              </a:rPr>
              <a:t>=A3H</a:t>
            </a:r>
          </a:p>
        </p:txBody>
      </p:sp>
      <p:sp>
        <p:nvSpPr>
          <p:cNvPr id="6" name="日期占位符 3">
            <a:extLst>
              <a:ext uri="{FF2B5EF4-FFF2-40B4-BE49-F238E27FC236}">
                <a16:creationId xmlns:a16="http://schemas.microsoft.com/office/drawing/2014/main" id="{F2550782-EFB6-4982-A303-F49043E8F1C6}"/>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7" name="灯片编号占位符 5">
            <a:extLst>
              <a:ext uri="{FF2B5EF4-FFF2-40B4-BE49-F238E27FC236}">
                <a16:creationId xmlns:a16="http://schemas.microsoft.com/office/drawing/2014/main" id="{3AFD2054-ECB3-479D-B494-D860DD64896E}"/>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62</a:t>
            </a:fld>
            <a:endParaRPr lang="en-US" altLang="zh-CN" dirty="0">
              <a:ea typeface="宋体" charset="-122"/>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1EE3172E-8C21-48F2-9ED7-F6D7D6AD59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41348"/>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100B8353-0066-4804-8C53-58046E526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0FC1D5FB-756A-4E85-B338-AF7D4897215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11" name="图片 10">
            <a:extLst>
              <a:ext uri="{FF2B5EF4-FFF2-40B4-BE49-F238E27FC236}">
                <a16:creationId xmlns:a16="http://schemas.microsoft.com/office/drawing/2014/main" id="{9128D885-9387-4749-ADD6-E7B9E10B40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5559" y="433147"/>
            <a:ext cx="2053086" cy="990141"/>
          </a:xfrm>
          <a:prstGeom prst="rect">
            <a:avLst/>
          </a:prstGeom>
        </p:spPr>
      </p:pic>
      <p:sp>
        <p:nvSpPr>
          <p:cNvPr id="12" name="Rectangle 2">
            <a:extLst>
              <a:ext uri="{FF2B5EF4-FFF2-40B4-BE49-F238E27FC236}">
                <a16:creationId xmlns:a16="http://schemas.microsoft.com/office/drawing/2014/main" id="{DE953FA3-9833-4A93-9969-F7C55524E1D8}"/>
              </a:ext>
            </a:extLst>
          </p:cNvPr>
          <p:cNvSpPr txBox="1">
            <a:spLocks noChangeArrowheads="1"/>
          </p:cNvSpPr>
          <p:nvPr/>
        </p:nvSpPr>
        <p:spPr bwMode="auto">
          <a:xfrm>
            <a:off x="14785" y="659607"/>
            <a:ext cx="5835989" cy="6286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latin typeface="宋体" charset="-122"/>
              </a:rPr>
              <a:t> </a:t>
            </a:r>
            <a:r>
              <a:rPr lang="en-US" altLang="zh-CN" sz="2400" b="1" kern="0">
                <a:solidFill>
                  <a:srgbClr val="FF0000"/>
                </a:solidFill>
                <a:latin typeface="创艺简黑体" pitchFamily="2" charset="-122"/>
                <a:ea typeface="创艺简黑体" pitchFamily="2" charset="-122"/>
              </a:rPr>
              <a:t>2 </a:t>
            </a:r>
            <a:r>
              <a:rPr lang="zh-CN" altLang="en-US" sz="2400" b="1" kern="0">
                <a:solidFill>
                  <a:srgbClr val="FF0000"/>
                </a:solidFill>
                <a:latin typeface="创艺简黑体" pitchFamily="2" charset="-122"/>
                <a:ea typeface="创艺简黑体" pitchFamily="2" charset="-122"/>
              </a:rPr>
              <a:t>、以寄存器</a:t>
            </a:r>
            <a:r>
              <a:rPr lang="en-US" altLang="zh-CN" sz="2400" b="1" kern="0">
                <a:solidFill>
                  <a:srgbClr val="FF0000"/>
                </a:solidFill>
                <a:latin typeface="创艺简黑体" pitchFamily="2" charset="-122"/>
                <a:ea typeface="创艺简黑体" pitchFamily="2" charset="-122"/>
              </a:rPr>
              <a:t>Rn</a:t>
            </a:r>
            <a:r>
              <a:rPr lang="zh-CN" altLang="en-US" sz="2400" b="1" kern="0">
                <a:solidFill>
                  <a:srgbClr val="FF0000"/>
                </a:solidFill>
                <a:latin typeface="创艺简黑体" pitchFamily="2" charset="-122"/>
                <a:ea typeface="创艺简黑体" pitchFamily="2" charset="-122"/>
              </a:rPr>
              <a:t>为目的操作数指令（</a:t>
            </a:r>
            <a:r>
              <a:rPr lang="en-US" altLang="zh-CN" sz="2400" b="1" kern="0">
                <a:solidFill>
                  <a:srgbClr val="FF0000"/>
                </a:solidFill>
                <a:latin typeface="创艺简黑体" pitchFamily="2" charset="-122"/>
                <a:ea typeface="创艺简黑体" pitchFamily="2" charset="-122"/>
              </a:rPr>
              <a:t>3</a:t>
            </a:r>
            <a:r>
              <a:rPr lang="zh-CN" altLang="en-US" sz="2400" b="1" kern="0">
                <a:solidFill>
                  <a:srgbClr val="FF0000"/>
                </a:solidFill>
                <a:latin typeface="创艺简黑体" pitchFamily="2" charset="-122"/>
                <a:ea typeface="创艺简黑体" pitchFamily="2" charset="-122"/>
              </a:rPr>
              <a:t>条）</a:t>
            </a:r>
            <a:endParaRPr lang="zh-CN" altLang="en-US" sz="2400" b="1" kern="0" dirty="0">
              <a:solidFill>
                <a:srgbClr val="FF0000"/>
              </a:solidFill>
              <a:latin typeface="创艺简黑体" pitchFamily="2" charset="-122"/>
              <a:ea typeface="创艺简黑体" pitchFamily="2" charset="-122"/>
            </a:endParaRPr>
          </a:p>
        </p:txBody>
      </p:sp>
      <p:sp>
        <p:nvSpPr>
          <p:cNvPr id="14" name="Text Box 5">
            <a:extLst>
              <a:ext uri="{FF2B5EF4-FFF2-40B4-BE49-F238E27FC236}">
                <a16:creationId xmlns:a16="http://schemas.microsoft.com/office/drawing/2014/main" id="{C57E2D6B-57E4-4139-BE8B-3E43C82A6C45}"/>
              </a:ext>
            </a:extLst>
          </p:cNvPr>
          <p:cNvSpPr txBox="1">
            <a:spLocks noChangeArrowheads="1"/>
          </p:cNvSpPr>
          <p:nvPr/>
        </p:nvSpPr>
        <p:spPr bwMode="auto">
          <a:xfrm>
            <a:off x="334055" y="4237840"/>
            <a:ext cx="8475889" cy="1689373"/>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指令功能：</a:t>
            </a:r>
            <a:r>
              <a:rPr kumimoji="1" lang="zh-CN" altLang="en-US" dirty="0">
                <a:latin typeface="黑体" pitchFamily="2" charset="-122"/>
                <a:ea typeface="黑体" pitchFamily="2" charset="-122"/>
              </a:rPr>
              <a:t>把源操作数所指定的内容送到当前工作寄存器组</a:t>
            </a:r>
            <a:r>
              <a:rPr kumimoji="1" lang="en-US" altLang="zh-CN" dirty="0">
                <a:latin typeface="黑体" pitchFamily="2" charset="-122"/>
                <a:ea typeface="黑体" pitchFamily="2" charset="-122"/>
              </a:rPr>
              <a:t>R0-R7</a:t>
            </a:r>
            <a:r>
              <a:rPr kumimoji="1" lang="zh-CN" altLang="en-US" dirty="0">
                <a:latin typeface="黑体" pitchFamily="2" charset="-122"/>
                <a:ea typeface="黑体" pitchFamily="2" charset="-122"/>
              </a:rPr>
              <a:t>中的某个寄存器</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zh-CN" altLang="en-US" dirty="0">
                <a:latin typeface="黑体" pitchFamily="2" charset="-122"/>
                <a:ea typeface="黑体" pitchFamily="2" charset="-122"/>
              </a:rPr>
              <a:t>源操作数有寄存器寻址、直接寻址和立即数寻址三种方式</a:t>
            </a:r>
            <a:endParaRPr kumimoji="1" lang="en-US" altLang="zh-CN" b="1" dirty="0">
              <a:latin typeface="宋体" charset="-122"/>
              <a:ea typeface="黑体" pitchFamily="2" charset="-122"/>
            </a:endParaRPr>
          </a:p>
          <a:p>
            <a:pPr eaLnBrk="0" hangingPunct="0">
              <a:lnSpc>
                <a:spcPct val="150000"/>
              </a:lnSpc>
            </a:pPr>
            <a:r>
              <a:rPr kumimoji="1" lang="en-US" altLang="zh-CN" b="1" dirty="0">
                <a:latin typeface="宋体" charset="-122"/>
                <a:ea typeface="黑体" pitchFamily="2" charset="-122"/>
              </a:rPr>
              <a:t>    </a:t>
            </a:r>
            <a:r>
              <a:rPr kumimoji="1" lang="en-US" altLang="zh-CN" b="1" dirty="0">
                <a:solidFill>
                  <a:srgbClr val="FF0000"/>
                </a:solidFill>
                <a:latin typeface="宋体" charset="-122"/>
                <a:ea typeface="黑体" pitchFamily="2" charset="-122"/>
              </a:rPr>
              <a:t> 3</a:t>
            </a:r>
            <a:r>
              <a:rPr kumimoji="1" lang="zh-CN" altLang="en-US" b="1" dirty="0">
                <a:solidFill>
                  <a:srgbClr val="FF0000"/>
                </a:solidFill>
                <a:latin typeface="Times New Roman" pitchFamily="18" charset="0"/>
              </a:rPr>
              <a:t> 、 </a:t>
            </a:r>
            <a:r>
              <a:rPr kumimoji="1" lang="zh-CN" altLang="en-US" dirty="0">
                <a:latin typeface="黑体" pitchFamily="2" charset="-122"/>
                <a:ea typeface="黑体" pitchFamily="2" charset="-122"/>
              </a:rPr>
              <a:t>在</a:t>
            </a:r>
            <a:r>
              <a:rPr kumimoji="1" lang="en-US" altLang="zh-CN" dirty="0">
                <a:latin typeface="黑体" pitchFamily="2" charset="-122"/>
                <a:ea typeface="黑体" pitchFamily="2" charset="-122"/>
              </a:rPr>
              <a:t>89C51/S51</a:t>
            </a:r>
            <a:r>
              <a:rPr kumimoji="1" lang="zh-CN" altLang="en-US" dirty="0">
                <a:latin typeface="黑体" pitchFamily="2" charset="-122"/>
                <a:ea typeface="黑体" pitchFamily="2" charset="-122"/>
              </a:rPr>
              <a:t>指令系统中没有“</a:t>
            </a:r>
            <a:r>
              <a:rPr kumimoji="1" lang="en-US" altLang="zh-CN" dirty="0">
                <a:latin typeface="黑体" pitchFamily="2" charset="-122"/>
                <a:ea typeface="黑体" pitchFamily="2" charset="-122"/>
              </a:rPr>
              <a:t>MOV  Rn</a:t>
            </a:r>
            <a:r>
              <a:rPr kumimoji="1" lang="zh-CN" altLang="en-US" dirty="0">
                <a:latin typeface="黑体" pitchFamily="2" charset="-122"/>
                <a:ea typeface="黑体" pitchFamily="2" charset="-122"/>
              </a:rPr>
              <a:t>，</a:t>
            </a:r>
            <a:r>
              <a:rPr kumimoji="1" lang="en-US" altLang="zh-CN" dirty="0">
                <a:latin typeface="黑体" pitchFamily="2" charset="-122"/>
                <a:ea typeface="黑体" pitchFamily="2" charset="-122"/>
              </a:rPr>
              <a:t>Rn”</a:t>
            </a:r>
            <a:r>
              <a:rPr kumimoji="1" lang="zh-CN" altLang="en-US" dirty="0">
                <a:latin typeface="黑体" pitchFamily="2" charset="-122"/>
                <a:ea typeface="黑体" pitchFamily="2" charset="-122"/>
              </a:rPr>
              <a:t>传送指令</a:t>
            </a:r>
            <a:endParaRPr kumimoji="1" lang="en-US" altLang="zh-CN" b="1" dirty="0">
              <a:latin typeface="宋体" charset="-122"/>
            </a:endParaRPr>
          </a:p>
        </p:txBody>
      </p:sp>
    </p:spTree>
  </p:cSld>
  <p:clrMapOvr>
    <a:masterClrMapping/>
  </p:clrMapOvr>
  <p:transition>
    <p:cut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p>
            <a:fld id="{5A011BD6-E608-44CC-8AD1-CC530FB4AE9C}" type="datetime10">
              <a:rPr lang="zh-CN" altLang="en-US" smtClean="0">
                <a:ea typeface="宋体" charset="-122"/>
              </a:rPr>
              <a:pPr/>
              <a:t>10:24</a:t>
            </a:fld>
            <a:endParaRPr lang="en-US" altLang="zh-CN">
              <a:ea typeface="宋体" charset="-122"/>
            </a:endParaRPr>
          </a:p>
        </p:txBody>
      </p:sp>
      <p:sp>
        <p:nvSpPr>
          <p:cNvPr id="43011" name="灯片编号占位符 5"/>
          <p:cNvSpPr>
            <a:spLocks noGrp="1"/>
          </p:cNvSpPr>
          <p:nvPr>
            <p:ph type="sldNum" sz="quarter" idx="12"/>
          </p:nvPr>
        </p:nvSpPr>
        <p:spPr>
          <a:noFill/>
        </p:spPr>
        <p:txBody>
          <a:bodyPr/>
          <a:lstStyle/>
          <a:p>
            <a:fld id="{6F66BAAC-7D1C-4947-93B7-6CFFE54F6730}" type="slidenum">
              <a:rPr lang="en-US" altLang="zh-CN" smtClean="0">
                <a:ea typeface="宋体" charset="-122"/>
              </a:rPr>
              <a:pPr/>
              <a:t>63</a:t>
            </a:fld>
            <a:endParaRPr lang="en-US" altLang="zh-CN">
              <a:ea typeface="宋体" charset="-122"/>
            </a:endParaRPr>
          </a:p>
        </p:txBody>
      </p:sp>
      <p:sp>
        <p:nvSpPr>
          <p:cNvPr id="349186" name="Rectangle 2"/>
          <p:cNvSpPr>
            <a:spLocks noGrp="1" noChangeArrowheads="1"/>
          </p:cNvSpPr>
          <p:nvPr>
            <p:ph type="title"/>
          </p:nvPr>
        </p:nvSpPr>
        <p:spPr>
          <a:xfrm>
            <a:off x="14785" y="782364"/>
            <a:ext cx="6149759" cy="442913"/>
          </a:xfrm>
          <a:solidFill>
            <a:srgbClr val="E3E997"/>
          </a:solidFill>
          <a:effectLst>
            <a:outerShdw dist="107763" dir="2700000" algn="ctr" rotWithShape="0">
              <a:schemeClr val="bg2"/>
            </a:outerShdw>
          </a:effectLst>
        </p:spPr>
        <p:txBody>
          <a:bodyPr/>
          <a:lstStyle/>
          <a:p>
            <a:pPr eaLnBrk="1" hangingPunct="1">
              <a:defRPr/>
            </a:pPr>
            <a:r>
              <a:rPr lang="en-US" altLang="zh-CN" sz="2400" b="1" dirty="0">
                <a:solidFill>
                  <a:srgbClr val="FF0000"/>
                </a:solidFill>
                <a:latin typeface="黑体" pitchFamily="2" charset="-122"/>
                <a:ea typeface="黑体" pitchFamily="2" charset="-122"/>
              </a:rPr>
              <a:t>3 </a:t>
            </a:r>
            <a:r>
              <a:rPr lang="zh-CN" altLang="en-US" sz="2400" b="1" dirty="0">
                <a:solidFill>
                  <a:srgbClr val="FF0000"/>
                </a:solidFill>
                <a:latin typeface="黑体" pitchFamily="2" charset="-122"/>
                <a:ea typeface="黑体" pitchFamily="2" charset="-122"/>
              </a:rPr>
              <a:t>、以直接地址为目的操作数的指令（</a:t>
            </a:r>
            <a:r>
              <a:rPr lang="en-US" altLang="zh-CN" sz="2400" b="1" dirty="0">
                <a:solidFill>
                  <a:srgbClr val="FF0000"/>
                </a:solidFill>
                <a:latin typeface="黑体" pitchFamily="2" charset="-122"/>
                <a:ea typeface="黑体" pitchFamily="2" charset="-122"/>
              </a:rPr>
              <a:t>5</a:t>
            </a:r>
            <a:r>
              <a:rPr lang="zh-CN" altLang="en-US" sz="2400" b="1" dirty="0">
                <a:solidFill>
                  <a:srgbClr val="FF0000"/>
                </a:solidFill>
                <a:latin typeface="黑体" pitchFamily="2" charset="-122"/>
                <a:ea typeface="黑体" pitchFamily="2" charset="-122"/>
              </a:rPr>
              <a:t>条）</a:t>
            </a:r>
          </a:p>
        </p:txBody>
      </p:sp>
      <p:grpSp>
        <p:nvGrpSpPr>
          <p:cNvPr id="43013" name="Group 29"/>
          <p:cNvGrpSpPr>
            <a:grpSpLocks/>
          </p:cNvGrpSpPr>
          <p:nvPr/>
        </p:nvGrpSpPr>
        <p:grpSpPr bwMode="auto">
          <a:xfrm>
            <a:off x="-22198" y="1313801"/>
            <a:ext cx="9144000" cy="5105400"/>
            <a:chOff x="0" y="528"/>
            <a:chExt cx="5760" cy="3216"/>
          </a:xfrm>
        </p:grpSpPr>
        <p:sp>
          <p:nvSpPr>
            <p:cNvPr id="43015" name="Text Box 9"/>
            <p:cNvSpPr txBox="1">
              <a:spLocks noChangeArrowheads="1"/>
            </p:cNvSpPr>
            <p:nvPr/>
          </p:nvSpPr>
          <p:spPr bwMode="auto">
            <a:xfrm>
              <a:off x="1584" y="576"/>
              <a:ext cx="864" cy="3138"/>
            </a:xfrm>
            <a:prstGeom prst="rect">
              <a:avLst/>
            </a:prstGeom>
            <a:noFill/>
            <a:ln w="12700" cap="sq">
              <a:noFill/>
              <a:miter lim="800000"/>
              <a:headEnd type="none" w="sm" len="sm"/>
              <a:tailEnd type="none" w="sm" len="sm"/>
            </a:ln>
          </p:spPr>
          <p:txBody>
            <a:bodyPr>
              <a:spAutoFit/>
            </a:bodyPr>
            <a:lstStyle/>
            <a:p>
              <a:pPr marL="457200" indent="-457200" eaLnBrk="0" hangingPunct="0"/>
              <a:r>
                <a:rPr kumimoji="1" lang="zh-CN" altLang="en-US" sz="1600" b="1" dirty="0">
                  <a:solidFill>
                    <a:srgbClr val="3333FF"/>
                  </a:solidFill>
                  <a:latin typeface="Times New Roman" pitchFamily="18" charset="0"/>
                </a:rPr>
                <a:t>机器码格式</a:t>
              </a:r>
            </a:p>
            <a:p>
              <a:pPr marL="457200" indent="-457200" eaLnBrk="0" hangingPunct="0"/>
              <a:endParaRPr kumimoji="1" lang="zh-CN" altLang="en-US" sz="1600" b="1" dirty="0">
                <a:latin typeface="宋体" charset="-122"/>
              </a:endParaRPr>
            </a:p>
            <a:p>
              <a:pPr marL="457200" indent="-457200" eaLnBrk="0" hangingPunct="0"/>
              <a:r>
                <a:rPr kumimoji="1" lang="en-US" altLang="zh-CN" sz="1600" dirty="0">
                  <a:latin typeface="宋体" charset="-122"/>
                </a:rPr>
                <a:t>1111 0101</a:t>
              </a:r>
            </a:p>
            <a:p>
              <a:pPr marL="457200" indent="-457200" eaLnBrk="0" hangingPunct="0"/>
              <a:r>
                <a:rPr kumimoji="1" lang="en-US" altLang="zh-CN" sz="1600" dirty="0">
                  <a:latin typeface="宋体" charset="-122"/>
                </a:rPr>
                <a:t>direct</a:t>
              </a:r>
            </a:p>
            <a:p>
              <a:pPr marL="457200" indent="-457200" eaLnBrk="0" hangingPunct="0"/>
              <a:r>
                <a:rPr kumimoji="1" lang="en-US" altLang="zh-CN" sz="1600" b="1" dirty="0">
                  <a:latin typeface="宋体" charset="-122"/>
                </a:rPr>
                <a:t>            </a:t>
              </a:r>
            </a:p>
            <a:p>
              <a:pPr marL="457200" indent="-457200" eaLnBrk="0" hangingPunct="0"/>
              <a:r>
                <a:rPr kumimoji="1" lang="en-US" altLang="zh-CN" sz="1600" dirty="0">
                  <a:latin typeface="Times New Roman" pitchFamily="18" charset="0"/>
                </a:rPr>
                <a:t>1000 1rrr</a:t>
              </a:r>
            </a:p>
            <a:p>
              <a:pPr marL="457200" indent="-457200" eaLnBrk="0" hangingPunct="0"/>
              <a:r>
                <a:rPr kumimoji="1" lang="en-US" altLang="zh-CN" sz="1600" dirty="0">
                  <a:latin typeface="Times New Roman" pitchFamily="18" charset="0"/>
                </a:rPr>
                <a:t>direct</a:t>
              </a:r>
            </a:p>
            <a:p>
              <a:pPr marL="457200" indent="-457200" eaLnBrk="0" hangingPunct="0"/>
              <a:endParaRPr kumimoji="1" lang="en-US" altLang="zh-CN" sz="1600" dirty="0">
                <a:latin typeface="Times New Roman" pitchFamily="18" charset="0"/>
              </a:endParaRPr>
            </a:p>
            <a:p>
              <a:pPr marL="457200" indent="-457200" eaLnBrk="0" hangingPunct="0"/>
              <a:endParaRPr kumimoji="1" lang="en-US" altLang="zh-CN" sz="1600" dirty="0">
                <a:latin typeface="Times New Roman" pitchFamily="18" charset="0"/>
              </a:endParaRPr>
            </a:p>
            <a:p>
              <a:pPr marL="457200" indent="-457200" eaLnBrk="0" hangingPunct="0"/>
              <a:r>
                <a:rPr kumimoji="1" lang="en-US" altLang="zh-CN" sz="1600" dirty="0">
                  <a:latin typeface="Times New Roman" pitchFamily="18" charset="0"/>
                </a:rPr>
                <a:t>1000  0101</a:t>
              </a:r>
            </a:p>
            <a:p>
              <a:pPr marL="457200" indent="-457200" eaLnBrk="0" hangingPunct="0"/>
              <a:r>
                <a:rPr kumimoji="1" lang="en-US" altLang="zh-CN" sz="1600" dirty="0">
                  <a:latin typeface="Times New Roman" pitchFamily="18" charset="0"/>
                </a:rPr>
                <a:t>direct2</a:t>
              </a:r>
            </a:p>
            <a:p>
              <a:pPr marL="457200" indent="-457200" eaLnBrk="0" hangingPunct="0"/>
              <a:r>
                <a:rPr kumimoji="1" lang="en-US" altLang="zh-CN" sz="1600" dirty="0">
                  <a:latin typeface="Times New Roman" pitchFamily="18" charset="0"/>
                </a:rPr>
                <a:t>direct1</a:t>
              </a:r>
            </a:p>
            <a:p>
              <a:pPr marL="457200" indent="-457200" eaLnBrk="0" hangingPunct="0"/>
              <a:endParaRPr kumimoji="1" lang="en-US" altLang="zh-CN" sz="1600" dirty="0">
                <a:latin typeface="Times New Roman" pitchFamily="18" charset="0"/>
              </a:endParaRPr>
            </a:p>
            <a:p>
              <a:pPr marL="457200" indent="-457200" eaLnBrk="0" hangingPunct="0"/>
              <a:r>
                <a:rPr kumimoji="1" lang="en-US" altLang="zh-CN" sz="1600" dirty="0">
                  <a:latin typeface="Times New Roman" pitchFamily="18" charset="0"/>
                </a:rPr>
                <a:t>1000 011i</a:t>
              </a:r>
            </a:p>
            <a:p>
              <a:pPr marL="457200" indent="-457200" eaLnBrk="0" hangingPunct="0"/>
              <a:r>
                <a:rPr kumimoji="1" lang="en-US" altLang="zh-CN" sz="1600" dirty="0">
                  <a:latin typeface="Times New Roman" pitchFamily="18" charset="0"/>
                </a:rPr>
                <a:t>direct</a:t>
              </a:r>
            </a:p>
            <a:p>
              <a:pPr marL="457200" indent="-457200" eaLnBrk="0" hangingPunct="0"/>
              <a:endParaRPr kumimoji="1" lang="en-US" altLang="zh-CN" sz="1600" dirty="0">
                <a:latin typeface="宋体" charset="-122"/>
              </a:endParaRPr>
            </a:p>
            <a:p>
              <a:pPr marL="457200" indent="-457200" eaLnBrk="0" hangingPunct="0"/>
              <a:endParaRPr kumimoji="1" lang="en-US" altLang="zh-CN" sz="1600" b="1" dirty="0">
                <a:latin typeface="宋体" charset="-122"/>
              </a:endParaRPr>
            </a:p>
            <a:p>
              <a:pPr marL="457200" indent="-457200" eaLnBrk="0" hangingPunct="0"/>
              <a:r>
                <a:rPr kumimoji="1" lang="en-US" altLang="zh-CN" sz="1600" dirty="0">
                  <a:latin typeface="Times New Roman" pitchFamily="18" charset="0"/>
                </a:rPr>
                <a:t>0111 0101</a:t>
              </a:r>
            </a:p>
            <a:p>
              <a:pPr marL="457200" indent="-457200" eaLnBrk="0" hangingPunct="0"/>
              <a:r>
                <a:rPr kumimoji="1" lang="en-US" altLang="zh-CN" sz="1600" dirty="0">
                  <a:latin typeface="Times New Roman" pitchFamily="18" charset="0"/>
                </a:rPr>
                <a:t>direct</a:t>
              </a:r>
            </a:p>
            <a:p>
              <a:pPr marL="457200" indent="-457200" eaLnBrk="0" hangingPunct="0"/>
              <a:r>
                <a:rPr kumimoji="1" lang="en-US" altLang="zh-CN" sz="1600" dirty="0">
                  <a:latin typeface="Times New Roman" pitchFamily="18" charset="0"/>
                </a:rPr>
                <a:t>data</a:t>
              </a:r>
            </a:p>
          </p:txBody>
        </p:sp>
        <p:sp>
          <p:nvSpPr>
            <p:cNvPr id="43016" name="Text Box 8"/>
            <p:cNvSpPr txBox="1">
              <a:spLocks noChangeArrowheads="1"/>
            </p:cNvSpPr>
            <p:nvPr/>
          </p:nvSpPr>
          <p:spPr bwMode="auto">
            <a:xfrm>
              <a:off x="0" y="565"/>
              <a:ext cx="1488" cy="2984"/>
            </a:xfrm>
            <a:prstGeom prst="rect">
              <a:avLst/>
            </a:prstGeom>
            <a:noFill/>
            <a:ln w="12700" cap="sq">
              <a:noFill/>
              <a:miter lim="800000"/>
              <a:headEnd type="none" w="sm" len="sm"/>
              <a:tailEnd type="none" w="sm" len="sm"/>
            </a:ln>
          </p:spPr>
          <p:txBody>
            <a:bodyPr>
              <a:spAutoFit/>
            </a:bodyPr>
            <a:lstStyle/>
            <a:p>
              <a:pPr eaLnBrk="0" hangingPunct="0"/>
              <a:r>
                <a:rPr kumimoji="1" lang="zh-CN" altLang="en-US" sz="1600" b="1" dirty="0">
                  <a:solidFill>
                    <a:srgbClr val="3333FF"/>
                  </a:solidFill>
                  <a:latin typeface="Times New Roman" pitchFamily="18" charset="0"/>
                </a:rPr>
                <a:t>汇编指令格式</a:t>
              </a:r>
            </a:p>
            <a:p>
              <a:pPr eaLnBrk="0" hangingPunct="0"/>
              <a:endParaRPr kumimoji="1" lang="zh-CN" altLang="en-US" sz="1600" b="1" dirty="0">
                <a:latin typeface="Times New Roman" pitchFamily="18" charset="0"/>
              </a:endParaRPr>
            </a:p>
            <a:p>
              <a:pPr algn="just" eaLnBrk="0" hangingPunct="0"/>
              <a:r>
                <a:rPr kumimoji="1" lang="en-US" altLang="zh-CN" sz="1600" dirty="0">
                  <a:solidFill>
                    <a:srgbClr val="FF0000"/>
                  </a:solidFill>
                  <a:latin typeface="宋体" charset="-122"/>
                </a:rPr>
                <a:t>MOV</a:t>
              </a:r>
              <a:r>
                <a:rPr kumimoji="1" lang="en-US" altLang="zh-CN" sz="1600" dirty="0">
                  <a:latin typeface="宋体" charset="-122"/>
                </a:rPr>
                <a:t>  </a:t>
              </a:r>
              <a:r>
                <a:rPr kumimoji="1" lang="en-US" altLang="zh-CN" sz="1600" b="1" dirty="0">
                  <a:solidFill>
                    <a:srgbClr val="3333FF"/>
                  </a:solidFill>
                  <a:latin typeface="宋体" charset="-122"/>
                </a:rPr>
                <a:t>direct</a:t>
              </a:r>
              <a:r>
                <a:rPr kumimoji="1" lang="en-US" altLang="zh-CN" sz="1600" dirty="0">
                  <a:latin typeface="宋体" charset="-122"/>
                </a:rPr>
                <a:t> ,A;</a:t>
              </a:r>
            </a:p>
            <a:p>
              <a:pPr algn="just" eaLnBrk="0" hangingPunct="0"/>
              <a:endParaRPr kumimoji="1" lang="en-US" altLang="zh-CN" sz="1600" dirty="0">
                <a:latin typeface="宋体" charset="-122"/>
              </a:endParaRPr>
            </a:p>
            <a:p>
              <a:pPr algn="just" eaLnBrk="0" hangingPunct="0"/>
              <a:endParaRPr kumimoji="1" lang="en-US" altLang="zh-CN" sz="1600" b="1" dirty="0">
                <a:latin typeface="Times New Roman" pitchFamily="18" charset="0"/>
              </a:endParaRPr>
            </a:p>
            <a:p>
              <a:pPr algn="just" eaLnBrk="0" hangingPunct="0"/>
              <a:r>
                <a:rPr kumimoji="1" lang="en-US" altLang="zh-CN" sz="1600" dirty="0">
                  <a:solidFill>
                    <a:srgbClr val="FF0000"/>
                  </a:solidFill>
                  <a:latin typeface="Times New Roman" pitchFamily="18" charset="0"/>
                </a:rPr>
                <a:t>MOV</a:t>
              </a:r>
              <a:r>
                <a:rPr kumimoji="1" lang="en-US" altLang="zh-CN" sz="1600" dirty="0">
                  <a:latin typeface="Times New Roman" pitchFamily="18" charset="0"/>
                </a:rPr>
                <a:t>  </a:t>
              </a:r>
              <a:r>
                <a:rPr kumimoji="1" lang="en-US" altLang="zh-CN" sz="1600" b="1" dirty="0">
                  <a:solidFill>
                    <a:srgbClr val="3333FF"/>
                  </a:solidFill>
                  <a:latin typeface="Times New Roman" pitchFamily="18" charset="0"/>
                </a:rPr>
                <a:t>direct</a:t>
              </a:r>
              <a:r>
                <a:rPr kumimoji="1" lang="en-US" altLang="zh-CN" sz="1600" dirty="0">
                  <a:latin typeface="Times New Roman" pitchFamily="18" charset="0"/>
                </a:rPr>
                <a:t> ,Rn ;</a:t>
              </a:r>
            </a:p>
            <a:p>
              <a:pPr algn="just" eaLnBrk="0" hangingPunct="0"/>
              <a:endParaRPr kumimoji="1" lang="en-US" altLang="zh-CN" sz="1600"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r>
                <a:rPr kumimoji="1" lang="en-US" altLang="zh-CN" sz="1600" dirty="0">
                  <a:solidFill>
                    <a:srgbClr val="FF0000"/>
                  </a:solidFill>
                  <a:latin typeface="Times New Roman" pitchFamily="18" charset="0"/>
                </a:rPr>
                <a:t>MOV</a:t>
              </a:r>
              <a:r>
                <a:rPr kumimoji="1" lang="en-US" altLang="zh-CN" sz="1600" dirty="0">
                  <a:latin typeface="Times New Roman" pitchFamily="18" charset="0"/>
                </a:rPr>
                <a:t>  </a:t>
              </a:r>
              <a:r>
                <a:rPr kumimoji="1" lang="en-US" altLang="zh-CN" sz="1600" b="1" dirty="0">
                  <a:solidFill>
                    <a:srgbClr val="3333FF"/>
                  </a:solidFill>
                  <a:latin typeface="Times New Roman" pitchFamily="18" charset="0"/>
                </a:rPr>
                <a:t>direct1</a:t>
              </a:r>
              <a:r>
                <a:rPr kumimoji="1" lang="en-US" altLang="zh-CN" sz="1600" dirty="0">
                  <a:latin typeface="Times New Roman" pitchFamily="18" charset="0"/>
                </a:rPr>
                <a:t> , direct2 ;</a:t>
              </a:r>
            </a:p>
            <a:p>
              <a:pPr algn="just" eaLnBrk="0" hangingPunct="0"/>
              <a:endParaRPr kumimoji="1" lang="en-US" altLang="zh-CN" sz="1600" dirty="0">
                <a:latin typeface="Times New Roman" pitchFamily="18" charset="0"/>
              </a:endParaRPr>
            </a:p>
            <a:p>
              <a:pPr algn="just" eaLnBrk="0" hangingPunct="0"/>
              <a:endParaRPr kumimoji="1" lang="en-US" altLang="zh-CN" sz="1600"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r>
                <a:rPr kumimoji="1" lang="en-US" altLang="zh-CN" sz="1600" dirty="0">
                  <a:solidFill>
                    <a:srgbClr val="FF0000"/>
                  </a:solidFill>
                  <a:latin typeface="Times New Roman" pitchFamily="18" charset="0"/>
                </a:rPr>
                <a:t>MOV</a:t>
              </a:r>
              <a:r>
                <a:rPr kumimoji="1" lang="en-US" altLang="zh-CN" sz="1600" dirty="0">
                  <a:latin typeface="Times New Roman" pitchFamily="18" charset="0"/>
                </a:rPr>
                <a:t>  </a:t>
              </a:r>
              <a:r>
                <a:rPr kumimoji="1" lang="en-US" altLang="zh-CN" sz="1600" b="1" dirty="0">
                  <a:solidFill>
                    <a:srgbClr val="3333FF"/>
                  </a:solidFill>
                  <a:latin typeface="Times New Roman" pitchFamily="18" charset="0"/>
                </a:rPr>
                <a:t>direct</a:t>
              </a:r>
              <a:r>
                <a:rPr kumimoji="1" lang="en-US" altLang="zh-CN" sz="1600" dirty="0">
                  <a:latin typeface="Times New Roman" pitchFamily="18" charset="0"/>
                </a:rPr>
                <a:t> ,@Ri ;</a:t>
              </a:r>
            </a:p>
            <a:p>
              <a:pPr algn="just" eaLnBrk="0" hangingPunct="0"/>
              <a:endParaRPr kumimoji="1" lang="en-US" altLang="zh-CN" sz="1600"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r>
                <a:rPr kumimoji="1" lang="en-US" altLang="zh-CN" sz="1600" dirty="0">
                  <a:solidFill>
                    <a:srgbClr val="FF0000"/>
                  </a:solidFill>
                  <a:latin typeface="Times New Roman" pitchFamily="18" charset="0"/>
                </a:rPr>
                <a:t>MOV</a:t>
              </a:r>
              <a:r>
                <a:rPr kumimoji="1" lang="en-US" altLang="zh-CN" sz="1600" dirty="0">
                  <a:latin typeface="Times New Roman" pitchFamily="18" charset="0"/>
                </a:rPr>
                <a:t> </a:t>
              </a:r>
              <a:r>
                <a:rPr kumimoji="1" lang="en-US" altLang="zh-CN" sz="1600" b="1" dirty="0">
                  <a:solidFill>
                    <a:srgbClr val="3333FF"/>
                  </a:solidFill>
                  <a:latin typeface="Times New Roman" pitchFamily="18" charset="0"/>
                </a:rPr>
                <a:t>direct</a:t>
              </a:r>
              <a:r>
                <a:rPr kumimoji="1" lang="en-US" altLang="zh-CN" sz="1600" dirty="0">
                  <a:latin typeface="Times New Roman" pitchFamily="18" charset="0"/>
                </a:rPr>
                <a:t> ,#data;</a:t>
              </a:r>
            </a:p>
            <a:p>
              <a:pPr algn="just" eaLnBrk="0" hangingPunct="0"/>
              <a:endParaRPr kumimoji="1" lang="en-US" altLang="zh-CN" sz="1600" dirty="0">
                <a:latin typeface="Times New Roman" pitchFamily="18" charset="0"/>
              </a:endParaRPr>
            </a:p>
          </p:txBody>
        </p:sp>
        <p:sp>
          <p:nvSpPr>
            <p:cNvPr id="43017" name="Text Box 10"/>
            <p:cNvSpPr txBox="1">
              <a:spLocks noChangeArrowheads="1"/>
            </p:cNvSpPr>
            <p:nvPr/>
          </p:nvSpPr>
          <p:spPr bwMode="auto">
            <a:xfrm>
              <a:off x="2400" y="583"/>
              <a:ext cx="1104" cy="2830"/>
            </a:xfrm>
            <a:prstGeom prst="rect">
              <a:avLst/>
            </a:prstGeom>
            <a:noFill/>
            <a:ln w="12700" cap="sq">
              <a:noFill/>
              <a:miter lim="800000"/>
              <a:headEnd type="none" w="sm" len="sm"/>
              <a:tailEnd type="none" w="sm" len="sm"/>
            </a:ln>
          </p:spPr>
          <p:txBody>
            <a:bodyPr>
              <a:spAutoFit/>
            </a:bodyPr>
            <a:lstStyle/>
            <a:p>
              <a:pPr eaLnBrk="0" hangingPunct="0"/>
              <a:r>
                <a:rPr kumimoji="1" lang="zh-CN" altLang="en-US" sz="1600" b="1" dirty="0">
                  <a:solidFill>
                    <a:srgbClr val="3333FF"/>
                  </a:solidFill>
                  <a:latin typeface="Times New Roman" pitchFamily="18" charset="0"/>
                </a:rPr>
                <a:t>操作</a:t>
              </a:r>
            </a:p>
            <a:p>
              <a:pPr eaLnBrk="0" hangingPunct="0"/>
              <a:endParaRPr kumimoji="1" lang="zh-CN" altLang="en-US" sz="1600" b="1" dirty="0">
                <a:latin typeface="Times New Roman" pitchFamily="18" charset="0"/>
              </a:endParaRPr>
            </a:p>
            <a:p>
              <a:pPr eaLnBrk="0" hangingPunct="0"/>
              <a:r>
                <a:rPr kumimoji="1" lang="en-US" altLang="zh-CN" sz="1600" dirty="0">
                  <a:latin typeface="宋体" charset="-122"/>
                </a:rPr>
                <a:t>(A)→ direct</a:t>
              </a:r>
            </a:p>
            <a:p>
              <a:pPr eaLnBrk="0" hangingPunct="0"/>
              <a:endParaRPr kumimoji="1" lang="en-US" altLang="zh-CN" sz="1600" dirty="0">
                <a:latin typeface="宋体" charset="-122"/>
              </a:endParaRPr>
            </a:p>
            <a:p>
              <a:pPr eaLnBrk="0" hangingPunct="0"/>
              <a:endParaRPr kumimoji="1" lang="en-US" altLang="zh-CN" sz="1600" b="1" dirty="0">
                <a:latin typeface="Times New Roman" pitchFamily="18" charset="0"/>
              </a:endParaRPr>
            </a:p>
            <a:p>
              <a:pPr eaLnBrk="0" hangingPunct="0"/>
              <a:r>
                <a:rPr kumimoji="1" lang="en-US" altLang="zh-CN" sz="1600" dirty="0">
                  <a:latin typeface="Times New Roman" pitchFamily="18" charset="0"/>
                </a:rPr>
                <a:t>Rn→ direct </a:t>
              </a:r>
            </a:p>
            <a:p>
              <a:pPr eaLnBrk="0" hangingPunct="0"/>
              <a:endParaRPr kumimoji="1" lang="en-US" altLang="zh-CN" sz="1600"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endParaRPr kumimoji="1" lang="en-US" altLang="zh-CN" sz="1600" b="1" dirty="0">
                <a:latin typeface="Times New Roman" pitchFamily="18" charset="0"/>
              </a:endParaRPr>
            </a:p>
            <a:p>
              <a:pPr algn="just" eaLnBrk="0" hangingPunct="0"/>
              <a:r>
                <a:rPr kumimoji="1" lang="en-US" altLang="zh-CN" sz="1600" dirty="0">
                  <a:latin typeface="Times New Roman" pitchFamily="18" charset="0"/>
                </a:rPr>
                <a:t>direct2→direct 1</a:t>
              </a:r>
            </a:p>
            <a:p>
              <a:pPr eaLnBrk="0" hangingPunct="0"/>
              <a:endParaRPr kumimoji="1" lang="en-US" altLang="zh-CN" sz="1600" b="1" dirty="0">
                <a:latin typeface="Times New Roman" pitchFamily="18" charset="0"/>
              </a:endParaRPr>
            </a:p>
            <a:p>
              <a:pPr eaLnBrk="0" hangingPunct="0"/>
              <a:endParaRPr kumimoji="1" lang="en-US" altLang="zh-CN" sz="1600" b="1" dirty="0">
                <a:latin typeface="Times New Roman" pitchFamily="18" charset="0"/>
              </a:endParaRPr>
            </a:p>
            <a:p>
              <a:pPr eaLnBrk="0" hangingPunct="0"/>
              <a:endParaRPr kumimoji="1" lang="en-US" altLang="zh-CN" sz="1600" dirty="0">
                <a:latin typeface="Times New Roman" pitchFamily="18" charset="0"/>
              </a:endParaRPr>
            </a:p>
            <a:p>
              <a:pPr eaLnBrk="0" hangingPunct="0"/>
              <a:r>
                <a:rPr kumimoji="1" lang="en-US" altLang="zh-CN" sz="1600" dirty="0">
                  <a:latin typeface="Times New Roman" pitchFamily="18" charset="0"/>
                </a:rPr>
                <a:t>((Ri)) → direct</a:t>
              </a:r>
              <a:r>
                <a:rPr kumimoji="1" lang="en-US" altLang="zh-CN" sz="1600" b="1" dirty="0">
                  <a:latin typeface="Times New Roman" pitchFamily="18" charset="0"/>
                </a:rPr>
                <a:t> </a:t>
              </a:r>
            </a:p>
            <a:p>
              <a:pPr eaLnBrk="0" hangingPunct="0"/>
              <a:endParaRPr kumimoji="1" lang="en-US" altLang="zh-CN" sz="1600" b="1" dirty="0">
                <a:latin typeface="Times New Roman" pitchFamily="18" charset="0"/>
              </a:endParaRPr>
            </a:p>
            <a:p>
              <a:pPr eaLnBrk="0" hangingPunct="0"/>
              <a:endParaRPr kumimoji="1" lang="en-US" altLang="zh-CN" sz="1600" b="1" dirty="0">
                <a:latin typeface="Times New Roman" pitchFamily="18" charset="0"/>
              </a:endParaRPr>
            </a:p>
            <a:p>
              <a:pPr eaLnBrk="0" hangingPunct="0"/>
              <a:endParaRPr kumimoji="1" lang="en-US" altLang="zh-CN" sz="1600" b="1" dirty="0">
                <a:latin typeface="Times New Roman" pitchFamily="18" charset="0"/>
              </a:endParaRPr>
            </a:p>
            <a:p>
              <a:pPr eaLnBrk="0" hangingPunct="0"/>
              <a:r>
                <a:rPr kumimoji="1" lang="en-US" altLang="zh-CN" sz="1600" dirty="0">
                  <a:latin typeface="Times New Roman" pitchFamily="18" charset="0"/>
                </a:rPr>
                <a:t>#data → direct </a:t>
              </a:r>
            </a:p>
          </p:txBody>
        </p:sp>
        <p:sp>
          <p:nvSpPr>
            <p:cNvPr id="43018" name="Text Box 11"/>
            <p:cNvSpPr txBox="1">
              <a:spLocks noChangeArrowheads="1"/>
            </p:cNvSpPr>
            <p:nvPr/>
          </p:nvSpPr>
          <p:spPr bwMode="auto">
            <a:xfrm>
              <a:off x="3456" y="554"/>
              <a:ext cx="2304" cy="3022"/>
            </a:xfrm>
            <a:prstGeom prst="rect">
              <a:avLst/>
            </a:prstGeom>
            <a:noFill/>
            <a:ln w="12700" cap="sq">
              <a:noFill/>
              <a:miter lim="800000"/>
              <a:headEnd type="none" w="sm" len="sm"/>
              <a:tailEnd type="none" w="sm" len="sm"/>
            </a:ln>
          </p:spPr>
          <p:txBody>
            <a:bodyPr>
              <a:spAutoFit/>
            </a:bodyPr>
            <a:lstStyle/>
            <a:p>
              <a:pPr eaLnBrk="0" hangingPunct="0"/>
              <a:r>
                <a:rPr kumimoji="1" lang="zh-CN" altLang="en-US" sz="1600" b="1" dirty="0">
                  <a:solidFill>
                    <a:srgbClr val="3333FF"/>
                  </a:solidFill>
                  <a:latin typeface="Times New Roman" pitchFamily="18" charset="0"/>
                </a:rPr>
                <a:t>注释</a:t>
              </a:r>
            </a:p>
            <a:p>
              <a:pPr eaLnBrk="0" hangingPunct="0"/>
              <a:endParaRPr kumimoji="1" lang="zh-CN" altLang="en-US" sz="1600" b="1" dirty="0">
                <a:latin typeface="宋体" charset="-122"/>
                <a:cs typeface="Times New Roman" pitchFamily="18" charset="0"/>
              </a:endParaRPr>
            </a:p>
            <a:p>
              <a:pPr eaLnBrk="0" hangingPunct="0"/>
              <a:r>
                <a:rPr kumimoji="1" lang="zh-CN" altLang="en-US" sz="1600" dirty="0">
                  <a:latin typeface="宋体" charset="-122"/>
                </a:rPr>
                <a:t>将</a:t>
              </a:r>
              <a:r>
                <a:rPr kumimoji="1" lang="en-US" altLang="zh-CN" sz="1600" dirty="0">
                  <a:latin typeface="宋体" charset="-122"/>
                </a:rPr>
                <a:t>A</a:t>
              </a:r>
              <a:r>
                <a:rPr kumimoji="1" lang="zh-CN" altLang="en-US" sz="1600" dirty="0">
                  <a:latin typeface="宋体" charset="-122"/>
                </a:rPr>
                <a:t>中内容传送到直接地址</a:t>
              </a:r>
              <a:r>
                <a:rPr kumimoji="1" lang="en-US" altLang="zh-CN" sz="1600" dirty="0">
                  <a:latin typeface="宋体" charset="-122"/>
                </a:rPr>
                <a:t>direct</a:t>
              </a:r>
              <a:r>
                <a:rPr kumimoji="1" lang="zh-CN" altLang="en-US" sz="1600" dirty="0">
                  <a:latin typeface="宋体" charset="-122"/>
                </a:rPr>
                <a:t>所指出的片内存储单元中。</a:t>
              </a:r>
            </a:p>
            <a:p>
              <a:pPr algn="just" eaLnBrk="0" hangingPunct="0"/>
              <a:endParaRPr kumimoji="1" lang="zh-CN" altLang="en-US" dirty="0">
                <a:latin typeface="宋体" charset="-122"/>
                <a:cs typeface="Times New Roman" pitchFamily="18" charset="0"/>
              </a:endParaRPr>
            </a:p>
            <a:p>
              <a:pPr algn="just" eaLnBrk="0" hangingPunct="0"/>
              <a:r>
                <a:rPr kumimoji="1" lang="zh-CN" altLang="en-US" sz="1600" dirty="0">
                  <a:latin typeface="Times New Roman" pitchFamily="18" charset="0"/>
                </a:rPr>
                <a:t>将工作寄存器</a:t>
              </a:r>
              <a:r>
                <a:rPr kumimoji="1" lang="en-US" altLang="zh-CN" sz="1600" dirty="0">
                  <a:latin typeface="Times New Roman" pitchFamily="18" charset="0"/>
                </a:rPr>
                <a:t>Rn</a:t>
              </a:r>
              <a:r>
                <a:rPr kumimoji="1" lang="zh-CN" altLang="en-US" sz="1600" dirty="0">
                  <a:latin typeface="Times New Roman" pitchFamily="18" charset="0"/>
                </a:rPr>
                <a:t>（即</a:t>
              </a:r>
              <a:r>
                <a:rPr kumimoji="1" lang="en-US" altLang="zh-CN" sz="1600" dirty="0">
                  <a:latin typeface="Times New Roman" pitchFamily="18" charset="0"/>
                </a:rPr>
                <a:t>R0-R7</a:t>
              </a:r>
              <a:r>
                <a:rPr kumimoji="1" lang="zh-CN" altLang="en-US" sz="1600" dirty="0">
                  <a:latin typeface="Times New Roman" pitchFamily="18" charset="0"/>
                </a:rPr>
                <a:t>）中内容传送到直接地址</a:t>
              </a:r>
              <a:r>
                <a:rPr kumimoji="1" lang="en-US" altLang="zh-CN" sz="1600" dirty="0">
                  <a:latin typeface="Times New Roman" pitchFamily="18" charset="0"/>
                </a:rPr>
                <a:t>direct</a:t>
              </a:r>
              <a:r>
                <a:rPr kumimoji="1" lang="zh-CN" altLang="en-US" sz="1600" dirty="0">
                  <a:latin typeface="Times New Roman" pitchFamily="18" charset="0"/>
                </a:rPr>
                <a:t>所指出的片内存储单元中。</a:t>
              </a:r>
            </a:p>
            <a:p>
              <a:pPr algn="just" eaLnBrk="0" hangingPunct="0"/>
              <a:endParaRPr kumimoji="1" lang="zh-CN" altLang="en-US" sz="1600" dirty="0">
                <a:latin typeface="Times New Roman" pitchFamily="18" charset="0"/>
              </a:endParaRPr>
            </a:p>
            <a:p>
              <a:pPr algn="just" eaLnBrk="0" hangingPunct="0"/>
              <a:r>
                <a:rPr kumimoji="1" lang="zh-CN" altLang="en-US" sz="1600" dirty="0">
                  <a:latin typeface="Times New Roman" pitchFamily="18" charset="0"/>
                </a:rPr>
                <a:t>将直接地址源</a:t>
              </a:r>
              <a:r>
                <a:rPr kumimoji="1" lang="en-US" altLang="zh-CN" sz="1600" dirty="0">
                  <a:latin typeface="Times New Roman" pitchFamily="18" charset="0"/>
                </a:rPr>
                <a:t>direct</a:t>
              </a:r>
              <a:r>
                <a:rPr kumimoji="1" lang="zh-CN" altLang="en-US" sz="1600" dirty="0">
                  <a:latin typeface="Times New Roman" pitchFamily="18" charset="0"/>
                </a:rPr>
                <a:t>所指出的片内存储单元中内容传送到直接地址目的</a:t>
              </a:r>
              <a:r>
                <a:rPr kumimoji="1" lang="en-US" altLang="zh-CN" sz="1600" dirty="0">
                  <a:latin typeface="Times New Roman" pitchFamily="18" charset="0"/>
                </a:rPr>
                <a:t>direct</a:t>
              </a:r>
              <a:r>
                <a:rPr kumimoji="1" lang="zh-CN" altLang="en-US" sz="1600" dirty="0">
                  <a:latin typeface="Times New Roman" pitchFamily="18" charset="0"/>
                </a:rPr>
                <a:t>所指出的片内存储单元中</a:t>
              </a:r>
            </a:p>
            <a:p>
              <a:pPr algn="just" eaLnBrk="0" hangingPunct="0"/>
              <a:endParaRPr kumimoji="1" lang="zh-CN" altLang="en-US" dirty="0">
                <a:latin typeface="宋体" charset="-122"/>
              </a:endParaRPr>
            </a:p>
            <a:p>
              <a:pPr algn="just" eaLnBrk="0" hangingPunct="0"/>
              <a:r>
                <a:rPr kumimoji="1" lang="zh-CN" altLang="en-US" sz="1600" dirty="0">
                  <a:latin typeface="Times New Roman" pitchFamily="18" charset="0"/>
                </a:rPr>
                <a:t>将间接寻址（</a:t>
              </a:r>
              <a:r>
                <a:rPr kumimoji="1" lang="en-US" altLang="zh-CN" sz="1600" dirty="0">
                  <a:latin typeface="Times New Roman" pitchFamily="18" charset="0"/>
                </a:rPr>
                <a:t>Ri</a:t>
              </a:r>
              <a:r>
                <a:rPr kumimoji="1" lang="zh-CN" altLang="en-US" sz="1600" dirty="0">
                  <a:latin typeface="Times New Roman" pitchFamily="18" charset="0"/>
                </a:rPr>
                <a:t>为</a:t>
              </a:r>
              <a:r>
                <a:rPr kumimoji="1" lang="en-US" altLang="zh-CN" sz="1600" dirty="0">
                  <a:latin typeface="Times New Roman" pitchFamily="18" charset="0"/>
                </a:rPr>
                <a:t>R0</a:t>
              </a:r>
              <a:r>
                <a:rPr kumimoji="1" lang="zh-CN" altLang="en-US" sz="1600" dirty="0">
                  <a:latin typeface="Times New Roman" pitchFamily="18" charset="0"/>
                </a:rPr>
                <a:t>或</a:t>
              </a:r>
              <a:r>
                <a:rPr kumimoji="1" lang="en-US" altLang="zh-CN" sz="1600" dirty="0">
                  <a:latin typeface="Times New Roman" pitchFamily="18" charset="0"/>
                </a:rPr>
                <a:t>R1</a:t>
              </a:r>
              <a:r>
                <a:rPr kumimoji="1" lang="zh-CN" altLang="en-US" sz="1600" dirty="0">
                  <a:latin typeface="Times New Roman" pitchFamily="18" charset="0"/>
                </a:rPr>
                <a:t>）所得的片内</a:t>
              </a:r>
              <a:r>
                <a:rPr kumimoji="1" lang="en-US" altLang="zh-CN" sz="1600" dirty="0">
                  <a:latin typeface="Times New Roman" pitchFamily="18" charset="0"/>
                </a:rPr>
                <a:t>RAM</a:t>
              </a:r>
              <a:r>
                <a:rPr kumimoji="1" lang="zh-CN" altLang="en-US" sz="1600" dirty="0">
                  <a:latin typeface="Times New Roman" pitchFamily="18" charset="0"/>
                </a:rPr>
                <a:t>单元内容传送到直接地址</a:t>
              </a:r>
              <a:r>
                <a:rPr kumimoji="1" lang="en-US" altLang="zh-CN" sz="1600" dirty="0">
                  <a:latin typeface="Times New Roman" pitchFamily="18" charset="0"/>
                </a:rPr>
                <a:t>direct</a:t>
              </a:r>
              <a:r>
                <a:rPr kumimoji="1" lang="zh-CN" altLang="en-US" sz="1600" dirty="0">
                  <a:latin typeface="Times New Roman" pitchFamily="18" charset="0"/>
                </a:rPr>
                <a:t>所指出的片内存储单元</a:t>
              </a:r>
              <a:r>
                <a:rPr kumimoji="1" lang="zh-CN" altLang="en-US" sz="1600" b="1" dirty="0">
                  <a:latin typeface="Times New Roman" pitchFamily="18" charset="0"/>
                </a:rPr>
                <a:t>中</a:t>
              </a:r>
            </a:p>
            <a:p>
              <a:pPr algn="just" eaLnBrk="0" hangingPunct="0"/>
              <a:endParaRPr kumimoji="1" lang="zh-CN" altLang="en-US" sz="1600" b="1" dirty="0">
                <a:latin typeface="Times New Roman" pitchFamily="18" charset="0"/>
              </a:endParaRPr>
            </a:p>
            <a:p>
              <a:pPr algn="just" eaLnBrk="0" hangingPunct="0"/>
              <a:r>
                <a:rPr kumimoji="1" lang="zh-CN" altLang="en-US" sz="1600" dirty="0">
                  <a:latin typeface="Times New Roman" pitchFamily="18" charset="0"/>
                </a:rPr>
                <a:t>将立即数传送到直接地址</a:t>
              </a:r>
              <a:r>
                <a:rPr kumimoji="1" lang="en-US" altLang="zh-CN" sz="1600" dirty="0">
                  <a:latin typeface="Times New Roman" pitchFamily="18" charset="0"/>
                </a:rPr>
                <a:t>direct</a:t>
              </a:r>
              <a:r>
                <a:rPr kumimoji="1" lang="zh-CN" altLang="en-US" sz="1600" dirty="0">
                  <a:latin typeface="Times New Roman" pitchFamily="18" charset="0"/>
                </a:rPr>
                <a:t>所指出的片内存储单元中</a:t>
              </a:r>
            </a:p>
          </p:txBody>
        </p:sp>
        <p:sp>
          <p:nvSpPr>
            <p:cNvPr id="43019" name="Line 16"/>
            <p:cNvSpPr>
              <a:spLocks noChangeShapeType="1"/>
            </p:cNvSpPr>
            <p:nvPr/>
          </p:nvSpPr>
          <p:spPr bwMode="auto">
            <a:xfrm>
              <a:off x="192" y="528"/>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0" name="Line 18"/>
            <p:cNvSpPr>
              <a:spLocks noChangeShapeType="1"/>
            </p:cNvSpPr>
            <p:nvPr/>
          </p:nvSpPr>
          <p:spPr bwMode="auto">
            <a:xfrm>
              <a:off x="1584" y="528"/>
              <a:ext cx="0" cy="321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1" name="Line 19"/>
            <p:cNvSpPr>
              <a:spLocks noChangeShapeType="1"/>
            </p:cNvSpPr>
            <p:nvPr/>
          </p:nvSpPr>
          <p:spPr bwMode="auto">
            <a:xfrm>
              <a:off x="0" y="864"/>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2" name="Line 20"/>
            <p:cNvSpPr>
              <a:spLocks noChangeShapeType="1"/>
            </p:cNvSpPr>
            <p:nvPr/>
          </p:nvSpPr>
          <p:spPr bwMode="auto">
            <a:xfrm>
              <a:off x="0" y="1296"/>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3" name="Line 21"/>
            <p:cNvSpPr>
              <a:spLocks noChangeShapeType="1"/>
            </p:cNvSpPr>
            <p:nvPr/>
          </p:nvSpPr>
          <p:spPr bwMode="auto">
            <a:xfrm>
              <a:off x="0" y="1920"/>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4" name="Line 22"/>
            <p:cNvSpPr>
              <a:spLocks noChangeShapeType="1"/>
            </p:cNvSpPr>
            <p:nvPr/>
          </p:nvSpPr>
          <p:spPr bwMode="auto">
            <a:xfrm>
              <a:off x="0" y="2544"/>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5" name="Line 23"/>
            <p:cNvSpPr>
              <a:spLocks noChangeShapeType="1"/>
            </p:cNvSpPr>
            <p:nvPr/>
          </p:nvSpPr>
          <p:spPr bwMode="auto">
            <a:xfrm>
              <a:off x="0" y="3168"/>
              <a:ext cx="576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6" name="Line 24"/>
            <p:cNvSpPr>
              <a:spLocks noChangeShapeType="1"/>
            </p:cNvSpPr>
            <p:nvPr/>
          </p:nvSpPr>
          <p:spPr bwMode="auto">
            <a:xfrm>
              <a:off x="2400" y="528"/>
              <a:ext cx="0" cy="321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3027" name="Line 25"/>
            <p:cNvSpPr>
              <a:spLocks noChangeShapeType="1"/>
            </p:cNvSpPr>
            <p:nvPr/>
          </p:nvSpPr>
          <p:spPr bwMode="auto">
            <a:xfrm>
              <a:off x="3456" y="528"/>
              <a:ext cx="0" cy="321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20" name="日期占位符 3">
            <a:extLst>
              <a:ext uri="{FF2B5EF4-FFF2-40B4-BE49-F238E27FC236}">
                <a16:creationId xmlns:a16="http://schemas.microsoft.com/office/drawing/2014/main" id="{2BBA902E-2498-40DF-A7A8-CBA48B7DDFBC}"/>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1" name="灯片编号占位符 5">
            <a:extLst>
              <a:ext uri="{FF2B5EF4-FFF2-40B4-BE49-F238E27FC236}">
                <a16:creationId xmlns:a16="http://schemas.microsoft.com/office/drawing/2014/main" id="{B6FFC762-A8DE-44E3-A9B8-C36AF44066AC}"/>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63</a:t>
            </a:fld>
            <a:endParaRPr lang="en-US" altLang="zh-CN" dirty="0">
              <a:ea typeface="宋体" charset="-122"/>
            </a:endParaRPr>
          </a:p>
        </p:txBody>
      </p:sp>
      <p:pic>
        <p:nvPicPr>
          <p:cNvPr id="22" name="Picture 2" descr="c:\documents and settings\ibm\application data\360se6\User Data\temp\01300000323145123029807175635_s.jpg">
            <a:extLst>
              <a:ext uri="{FF2B5EF4-FFF2-40B4-BE49-F238E27FC236}">
                <a16:creationId xmlns:a16="http://schemas.microsoft.com/office/drawing/2014/main" id="{F32F9A60-7227-4053-9F76-97BE019A56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70043"/>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2B46960A-8118-4764-BBB2-6460A3DD0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标题 1">
            <a:extLst>
              <a:ext uri="{FF2B5EF4-FFF2-40B4-BE49-F238E27FC236}">
                <a16:creationId xmlns:a16="http://schemas.microsoft.com/office/drawing/2014/main" id="{3E28825A-CBC3-4A60-8E47-6456B6C25E3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26" name="图片 25">
            <a:extLst>
              <a:ext uri="{FF2B5EF4-FFF2-40B4-BE49-F238E27FC236}">
                <a16:creationId xmlns:a16="http://schemas.microsoft.com/office/drawing/2014/main" id="{9C0563E4-32BC-4ECA-9B9D-8D5D203DE6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5532" y="323660"/>
            <a:ext cx="2053086" cy="990141"/>
          </a:xfrm>
          <a:prstGeom prst="rect">
            <a:avLst/>
          </a:prstGeom>
        </p:spPr>
      </p:pic>
    </p:spTree>
  </p:cSld>
  <p:clrMapOvr>
    <a:masterClrMapping/>
  </p:clrMapOvr>
  <p:transition>
    <p:cut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5911" y="747713"/>
            <a:ext cx="5951443" cy="609600"/>
          </a:xfrm>
          <a:gradFill rotWithShape="0">
            <a:gsLst>
              <a:gs pos="0">
                <a:srgbClr val="CCFF66"/>
              </a:gs>
              <a:gs pos="50000">
                <a:srgbClr val="ECFFC5"/>
              </a:gs>
              <a:gs pos="100000">
                <a:srgbClr val="CCFF66"/>
              </a:gs>
            </a:gsLst>
            <a:lin ang="5400000" scaled="1"/>
          </a:gradFill>
        </p:spPr>
        <p:txBody>
          <a:bodyPr/>
          <a:lstStyle/>
          <a:p>
            <a:pPr eaLnBrk="1" hangingPunct="1"/>
            <a:r>
              <a:rPr lang="en-US" altLang="zh-CN" sz="2400" b="1" dirty="0">
                <a:solidFill>
                  <a:srgbClr val="FF0000"/>
                </a:solidFill>
                <a:latin typeface="创艺简黑体"/>
                <a:ea typeface="黑体" pitchFamily="2" charset="-122"/>
              </a:rPr>
              <a:t>4 </a:t>
            </a:r>
            <a:r>
              <a:rPr lang="zh-CN" altLang="en-US" sz="2400" b="1" dirty="0">
                <a:solidFill>
                  <a:srgbClr val="FF0000"/>
                </a:solidFill>
                <a:latin typeface="创艺简黑体"/>
                <a:ea typeface="黑体" pitchFamily="2" charset="-122"/>
              </a:rPr>
              <a:t>、以间接地址为目的操作数的指令（</a:t>
            </a:r>
            <a:r>
              <a:rPr lang="en-US" altLang="zh-CN" sz="2400" b="1" dirty="0">
                <a:solidFill>
                  <a:srgbClr val="FF0000"/>
                </a:solidFill>
                <a:latin typeface="创艺简黑体"/>
                <a:ea typeface="黑体" pitchFamily="2" charset="-122"/>
              </a:rPr>
              <a:t>3</a:t>
            </a:r>
            <a:r>
              <a:rPr lang="zh-CN" altLang="en-US" sz="2400" b="1" dirty="0">
                <a:solidFill>
                  <a:srgbClr val="FF0000"/>
                </a:solidFill>
                <a:latin typeface="创艺简黑体"/>
                <a:ea typeface="黑体" pitchFamily="2" charset="-122"/>
              </a:rPr>
              <a:t>条）</a:t>
            </a:r>
          </a:p>
        </p:txBody>
      </p:sp>
      <p:sp>
        <p:nvSpPr>
          <p:cNvPr id="44037" name="Rectangle 6"/>
          <p:cNvSpPr>
            <a:spLocks noChangeArrowheads="1"/>
          </p:cNvSpPr>
          <p:nvPr/>
        </p:nvSpPr>
        <p:spPr bwMode="auto">
          <a:xfrm>
            <a:off x="134535" y="5510212"/>
            <a:ext cx="5670550" cy="457200"/>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400" b="1" dirty="0">
                <a:solidFill>
                  <a:srgbClr val="000080"/>
                </a:solidFill>
                <a:latin typeface="宋体" charset="-122"/>
                <a:ea typeface="黑体" pitchFamily="2" charset="-122"/>
              </a:rPr>
              <a:t>(</a:t>
            </a:r>
            <a:r>
              <a:rPr kumimoji="1" lang="en-US" altLang="zh-CN" sz="2400" b="1" dirty="0" err="1">
                <a:solidFill>
                  <a:srgbClr val="000080"/>
                </a:solidFill>
                <a:latin typeface="宋体" charset="-122"/>
                <a:ea typeface="黑体" pitchFamily="2" charset="-122"/>
              </a:rPr>
              <a:t>Ri</a:t>
            </a:r>
            <a:r>
              <a:rPr kumimoji="1" lang="en-US" altLang="zh-CN" sz="2400" b="1" dirty="0">
                <a:solidFill>
                  <a:srgbClr val="000080"/>
                </a:solidFill>
                <a:latin typeface="宋体" charset="-122"/>
                <a:ea typeface="黑体" pitchFamily="2" charset="-122"/>
              </a:rPr>
              <a:t>)</a:t>
            </a:r>
            <a:r>
              <a:rPr kumimoji="1" lang="zh-CN" altLang="en-US" sz="2400" b="1" dirty="0">
                <a:solidFill>
                  <a:srgbClr val="000080"/>
                </a:solidFill>
                <a:latin typeface="宋体" charset="-122"/>
                <a:ea typeface="黑体" pitchFamily="2" charset="-122"/>
              </a:rPr>
              <a:t>表示</a:t>
            </a:r>
            <a:r>
              <a:rPr kumimoji="1" lang="en-US" altLang="zh-CN" sz="2400" b="1" dirty="0" err="1">
                <a:solidFill>
                  <a:srgbClr val="000080"/>
                </a:solidFill>
                <a:latin typeface="宋体" charset="-122"/>
                <a:ea typeface="黑体" pitchFamily="2" charset="-122"/>
              </a:rPr>
              <a:t>Ri</a:t>
            </a:r>
            <a:r>
              <a:rPr kumimoji="1" lang="zh-CN" altLang="en-US" sz="2400" b="1" dirty="0">
                <a:solidFill>
                  <a:srgbClr val="000080"/>
                </a:solidFill>
                <a:latin typeface="宋体" charset="-122"/>
                <a:ea typeface="黑体" pitchFamily="2" charset="-122"/>
              </a:rPr>
              <a:t>中的内容为指定的</a:t>
            </a:r>
            <a:r>
              <a:rPr kumimoji="1" lang="en-US" altLang="zh-CN" sz="2400" b="1" dirty="0">
                <a:solidFill>
                  <a:srgbClr val="000080"/>
                </a:solidFill>
                <a:latin typeface="宋体" charset="-122"/>
                <a:ea typeface="黑体" pitchFamily="2" charset="-122"/>
              </a:rPr>
              <a:t>RAM</a:t>
            </a:r>
            <a:r>
              <a:rPr kumimoji="1" lang="zh-CN" altLang="en-US" sz="2400" b="1" dirty="0">
                <a:solidFill>
                  <a:srgbClr val="000080"/>
                </a:solidFill>
                <a:latin typeface="宋体" charset="-122"/>
                <a:ea typeface="黑体" pitchFamily="2" charset="-122"/>
              </a:rPr>
              <a:t>单元。	</a:t>
            </a:r>
          </a:p>
        </p:txBody>
      </p:sp>
      <p:sp>
        <p:nvSpPr>
          <p:cNvPr id="44038" name="Text Box 7"/>
          <p:cNvSpPr txBox="1">
            <a:spLocks noChangeArrowheads="1"/>
          </p:cNvSpPr>
          <p:nvPr/>
        </p:nvSpPr>
        <p:spPr bwMode="auto">
          <a:xfrm>
            <a:off x="403920" y="1599069"/>
            <a:ext cx="8229600" cy="366713"/>
          </a:xfrm>
          <a:prstGeom prst="rect">
            <a:avLst/>
          </a:prstGeom>
          <a:noFill/>
          <a:ln w="12700" cap="sq">
            <a:noFill/>
            <a:miter lim="800000"/>
            <a:headEnd type="none" w="sm" len="sm"/>
            <a:tailEnd type="none" w="sm" len="sm"/>
          </a:ln>
        </p:spPr>
        <p:txBody>
          <a:bodyPr>
            <a:spAutoFit/>
          </a:bodyPr>
          <a:lstStyle/>
          <a:p>
            <a:pPr eaLnBrk="0" hangingPunct="0"/>
            <a:r>
              <a:rPr kumimoji="1" lang="zh-CN" altLang="en-US" b="1" dirty="0">
                <a:solidFill>
                  <a:srgbClr val="3333FF"/>
                </a:solidFill>
                <a:latin typeface="Times New Roman" pitchFamily="18" charset="0"/>
              </a:rPr>
              <a:t>汇编格式	机器码格式          操作	</a:t>
            </a:r>
          </a:p>
        </p:txBody>
      </p:sp>
      <p:sp>
        <p:nvSpPr>
          <p:cNvPr id="44039" name="Text Box 8"/>
          <p:cNvSpPr txBox="1">
            <a:spLocks noChangeArrowheads="1"/>
          </p:cNvSpPr>
          <p:nvPr/>
        </p:nvSpPr>
        <p:spPr bwMode="auto">
          <a:xfrm>
            <a:off x="251520" y="2075550"/>
            <a:ext cx="8534400" cy="646331"/>
          </a:xfrm>
          <a:prstGeom prst="rect">
            <a:avLst/>
          </a:prstGeom>
          <a:solidFill>
            <a:srgbClr val="FFFFCC"/>
          </a:solidFill>
          <a:ln w="12700" cap="sq">
            <a:solidFill>
              <a:schemeClr val="tx1"/>
            </a:solidFill>
            <a:miter lim="800000"/>
            <a:headEnd type="none" w="sm" len="sm"/>
            <a:tailEnd type="none" w="sm" len="sm"/>
          </a:ln>
        </p:spPr>
        <p:txBody>
          <a:bodyPr>
            <a:spAutoFit/>
          </a:bodyPr>
          <a:lstStyle/>
          <a:p>
            <a:pPr eaLnBrk="0" hangingPunct="0"/>
            <a:r>
              <a:rPr kumimoji="1" lang="en-US" altLang="zh-CN" sz="1600" dirty="0">
                <a:solidFill>
                  <a:srgbClr val="3333FF"/>
                </a:solidFill>
                <a:latin typeface="Times New Roman" pitchFamily="18" charset="0"/>
              </a:rPr>
              <a:t> </a:t>
            </a:r>
            <a:r>
              <a:rPr kumimoji="1" lang="en-US" altLang="zh-CN" b="1" dirty="0">
                <a:solidFill>
                  <a:srgbClr val="3333FF"/>
                </a:solidFill>
                <a:latin typeface="Times New Roman" pitchFamily="18" charset="0"/>
              </a:rPr>
              <a:t>MOV    @Ri , A        </a:t>
            </a:r>
            <a:r>
              <a:rPr kumimoji="1" lang="en-US" altLang="zh-CN" b="1" dirty="0">
                <a:latin typeface="Times New Roman" pitchFamily="18" charset="0"/>
              </a:rPr>
              <a:t>;1111 011i          (A)→(Ri)        </a:t>
            </a:r>
          </a:p>
          <a:p>
            <a:pPr eaLnBrk="0" hangingPunct="0"/>
            <a:r>
              <a:rPr kumimoji="1" lang="zh-CN" altLang="en-US" b="1" dirty="0">
                <a:latin typeface="宋体" charset="-122"/>
              </a:rPr>
              <a:t>功能：将累加器</a:t>
            </a:r>
            <a:r>
              <a:rPr kumimoji="1" lang="en-US" altLang="zh-CN" b="1" dirty="0">
                <a:latin typeface="Times New Roman" pitchFamily="18" charset="0"/>
              </a:rPr>
              <a:t>A</a:t>
            </a:r>
            <a:r>
              <a:rPr kumimoji="1" lang="zh-CN" altLang="en-US" b="1" dirty="0">
                <a:latin typeface="宋体" charset="-122"/>
              </a:rPr>
              <a:t>中内容传送到间接寻址</a:t>
            </a:r>
            <a:r>
              <a:rPr kumimoji="1" lang="en-US" altLang="zh-CN" b="1" dirty="0">
                <a:latin typeface="Times New Roman" pitchFamily="18" charset="0"/>
              </a:rPr>
              <a:t>Ri</a:t>
            </a:r>
            <a:r>
              <a:rPr kumimoji="1" lang="zh-CN" altLang="en-US" b="1" dirty="0">
                <a:latin typeface="宋体" charset="-122"/>
              </a:rPr>
              <a:t>为</a:t>
            </a:r>
            <a:r>
              <a:rPr kumimoji="1" lang="en-US" altLang="zh-CN" b="1" dirty="0">
                <a:latin typeface="Times New Roman" pitchFamily="18" charset="0"/>
              </a:rPr>
              <a:t>R0</a:t>
            </a:r>
            <a:r>
              <a:rPr kumimoji="1" lang="zh-CN" altLang="en-US" b="1" dirty="0">
                <a:latin typeface="宋体" charset="-122"/>
              </a:rPr>
              <a:t>或</a:t>
            </a:r>
            <a:r>
              <a:rPr kumimoji="1" lang="en-US" altLang="zh-CN" b="1" dirty="0">
                <a:latin typeface="Times New Roman" pitchFamily="18" charset="0"/>
              </a:rPr>
              <a:t>R1</a:t>
            </a:r>
            <a:r>
              <a:rPr kumimoji="1" lang="zh-CN" altLang="en-US" b="1" dirty="0">
                <a:latin typeface="宋体" charset="-122"/>
              </a:rPr>
              <a:t>）所指的片内</a:t>
            </a:r>
            <a:r>
              <a:rPr kumimoji="1" lang="en-US" altLang="zh-CN" b="1" dirty="0">
                <a:latin typeface="Times New Roman" pitchFamily="18" charset="0"/>
              </a:rPr>
              <a:t>RAM</a:t>
            </a:r>
            <a:r>
              <a:rPr kumimoji="1" lang="zh-CN" altLang="en-US" b="1" dirty="0">
                <a:latin typeface="宋体" charset="-122"/>
              </a:rPr>
              <a:t>单元中</a:t>
            </a:r>
            <a:r>
              <a:rPr kumimoji="1" lang="zh-CN" altLang="en-US" b="1" dirty="0">
                <a:latin typeface="Times New Roman" pitchFamily="18" charset="0"/>
              </a:rPr>
              <a:t> </a:t>
            </a:r>
          </a:p>
        </p:txBody>
      </p:sp>
      <p:sp>
        <p:nvSpPr>
          <p:cNvPr id="44040" name="Text Box 9"/>
          <p:cNvSpPr txBox="1">
            <a:spLocks noChangeArrowheads="1"/>
          </p:cNvSpPr>
          <p:nvPr/>
        </p:nvSpPr>
        <p:spPr bwMode="auto">
          <a:xfrm>
            <a:off x="251520" y="3193521"/>
            <a:ext cx="8534400" cy="1015663"/>
          </a:xfrm>
          <a:prstGeom prst="rect">
            <a:avLst/>
          </a:prstGeom>
          <a:solidFill>
            <a:srgbClr val="CCCCFF"/>
          </a:solidFill>
          <a:ln w="12700" cap="sq">
            <a:solidFill>
              <a:schemeClr val="tx1"/>
            </a:solidFill>
            <a:miter lim="800000"/>
            <a:headEnd type="none" w="sm" len="sm"/>
            <a:tailEnd type="none" w="sm" len="sm"/>
          </a:ln>
        </p:spPr>
        <p:txBody>
          <a:bodyPr>
            <a:spAutoFit/>
          </a:bodyPr>
          <a:lstStyle/>
          <a:p>
            <a:pPr eaLnBrk="0" hangingPunct="0"/>
            <a:r>
              <a:rPr kumimoji="1" lang="en-US" altLang="zh-CN" b="1" dirty="0">
                <a:solidFill>
                  <a:srgbClr val="3333FF"/>
                </a:solidFill>
                <a:latin typeface="Times New Roman" pitchFamily="18" charset="0"/>
              </a:rPr>
              <a:t>MOV    @Ri , direct  </a:t>
            </a:r>
            <a:r>
              <a:rPr kumimoji="1" lang="en-US" altLang="zh-CN" b="1" dirty="0">
                <a:latin typeface="Times New Roman" pitchFamily="18" charset="0"/>
              </a:rPr>
              <a:t> ;   0101 011i    (direct)→(Ri)    </a:t>
            </a:r>
          </a:p>
          <a:p>
            <a:pPr eaLnBrk="0" hangingPunct="0"/>
            <a:r>
              <a:rPr kumimoji="1" lang="zh-CN" altLang="en-US" b="1" dirty="0">
                <a:latin typeface="宋体" charset="-122"/>
              </a:rPr>
              <a:t>功能：将直接寻址得到的片内</a:t>
            </a:r>
            <a:r>
              <a:rPr kumimoji="1" lang="en-US" altLang="zh-CN" b="1" dirty="0">
                <a:latin typeface="宋体" charset="-122"/>
              </a:rPr>
              <a:t>RAM direct</a:t>
            </a:r>
            <a:r>
              <a:rPr kumimoji="1" lang="zh-CN" altLang="en-US" b="1" dirty="0">
                <a:latin typeface="宋体" charset="-122"/>
              </a:rPr>
              <a:t>单元内容，或特殊功能寄存器中内容，传送到间接寻址（</a:t>
            </a:r>
            <a:r>
              <a:rPr kumimoji="1" lang="en-US" altLang="zh-CN" b="1" dirty="0" err="1">
                <a:latin typeface="Times New Roman" pitchFamily="18" charset="0"/>
              </a:rPr>
              <a:t>Ri</a:t>
            </a:r>
            <a:r>
              <a:rPr kumimoji="1" lang="zh-CN" altLang="en-US" b="1" dirty="0">
                <a:latin typeface="宋体" charset="-122"/>
              </a:rPr>
              <a:t>为</a:t>
            </a:r>
            <a:r>
              <a:rPr kumimoji="1" lang="en-US" altLang="zh-CN" b="1" dirty="0">
                <a:latin typeface="Times New Roman" pitchFamily="18" charset="0"/>
              </a:rPr>
              <a:t>R0</a:t>
            </a:r>
            <a:r>
              <a:rPr kumimoji="1" lang="zh-CN" altLang="en-US" b="1" dirty="0">
                <a:latin typeface="宋体" charset="-122"/>
              </a:rPr>
              <a:t>或</a:t>
            </a:r>
            <a:r>
              <a:rPr kumimoji="1" lang="en-US" altLang="zh-CN" b="1" dirty="0">
                <a:latin typeface="Times New Roman" pitchFamily="18" charset="0"/>
              </a:rPr>
              <a:t>R1</a:t>
            </a:r>
            <a:r>
              <a:rPr kumimoji="1" lang="zh-CN" altLang="en-US" b="1" dirty="0">
                <a:latin typeface="宋体" charset="-122"/>
              </a:rPr>
              <a:t>）所指的片内</a:t>
            </a:r>
            <a:r>
              <a:rPr kumimoji="1" lang="en-US" altLang="zh-CN" b="1" dirty="0">
                <a:latin typeface="Times New Roman" pitchFamily="18" charset="0"/>
              </a:rPr>
              <a:t>RAM</a:t>
            </a:r>
            <a:r>
              <a:rPr kumimoji="1" lang="zh-CN" altLang="en-US" b="1" dirty="0">
                <a:latin typeface="宋体" charset="-122"/>
              </a:rPr>
              <a:t>单元中。</a:t>
            </a:r>
            <a:r>
              <a:rPr kumimoji="1" lang="zh-CN" altLang="en-US" sz="2400" dirty="0">
                <a:latin typeface="Times New Roman" pitchFamily="18" charset="0"/>
              </a:rPr>
              <a:t> </a:t>
            </a:r>
          </a:p>
        </p:txBody>
      </p:sp>
      <p:sp>
        <p:nvSpPr>
          <p:cNvPr id="44041" name="Text Box 10"/>
          <p:cNvSpPr txBox="1">
            <a:spLocks noChangeArrowheads="1"/>
          </p:cNvSpPr>
          <p:nvPr/>
        </p:nvSpPr>
        <p:spPr bwMode="auto">
          <a:xfrm>
            <a:off x="251520" y="4625497"/>
            <a:ext cx="8534400" cy="738664"/>
          </a:xfrm>
          <a:prstGeom prst="rect">
            <a:avLst/>
          </a:prstGeom>
          <a:solidFill>
            <a:srgbClr val="CCFFFF"/>
          </a:solidFill>
          <a:ln w="12700" cap="sq">
            <a:solidFill>
              <a:schemeClr val="tx1"/>
            </a:solidFill>
            <a:miter lim="800000"/>
            <a:headEnd type="none" w="sm" len="sm"/>
            <a:tailEnd type="none" w="sm" len="sm"/>
          </a:ln>
        </p:spPr>
        <p:txBody>
          <a:bodyPr>
            <a:spAutoFit/>
          </a:bodyPr>
          <a:lstStyle/>
          <a:p>
            <a:pPr eaLnBrk="0" hangingPunct="0"/>
            <a:r>
              <a:rPr kumimoji="1" lang="en-US" altLang="zh-CN" b="1" dirty="0">
                <a:solidFill>
                  <a:srgbClr val="3333FF"/>
                </a:solidFill>
                <a:latin typeface="Times New Roman" pitchFamily="18" charset="0"/>
              </a:rPr>
              <a:t>MOV    @Ri , #data     </a:t>
            </a:r>
            <a:r>
              <a:rPr kumimoji="1" lang="en-US" altLang="zh-CN" b="1" dirty="0">
                <a:latin typeface="Times New Roman" pitchFamily="18" charset="0"/>
              </a:rPr>
              <a:t>;     0111 011i      #data→(Ri)	   </a:t>
            </a:r>
          </a:p>
          <a:p>
            <a:pPr eaLnBrk="0" hangingPunct="0"/>
            <a:r>
              <a:rPr kumimoji="1" lang="zh-CN" altLang="en-US" b="1" dirty="0">
                <a:latin typeface="宋体" charset="-122"/>
              </a:rPr>
              <a:t>功能：将立即数</a:t>
            </a:r>
            <a:r>
              <a:rPr kumimoji="1" lang="en-US" altLang="zh-CN" b="1" dirty="0">
                <a:latin typeface="宋体" charset="-122"/>
              </a:rPr>
              <a:t>data</a:t>
            </a:r>
            <a:r>
              <a:rPr kumimoji="1" lang="zh-CN" altLang="en-US" b="1" dirty="0">
                <a:latin typeface="宋体" charset="-122"/>
              </a:rPr>
              <a:t>传送到间接寻址（</a:t>
            </a:r>
            <a:r>
              <a:rPr kumimoji="1" lang="en-US" altLang="zh-CN" b="1" dirty="0" err="1">
                <a:latin typeface="Times New Roman" pitchFamily="18" charset="0"/>
              </a:rPr>
              <a:t>Ri</a:t>
            </a:r>
            <a:r>
              <a:rPr kumimoji="1" lang="zh-CN" altLang="en-US" b="1" dirty="0">
                <a:latin typeface="宋体" charset="-122"/>
              </a:rPr>
              <a:t>为</a:t>
            </a:r>
            <a:r>
              <a:rPr kumimoji="1" lang="en-US" altLang="zh-CN" b="1" dirty="0">
                <a:latin typeface="Times New Roman" pitchFamily="18" charset="0"/>
              </a:rPr>
              <a:t>R0</a:t>
            </a:r>
            <a:r>
              <a:rPr kumimoji="1" lang="zh-CN" altLang="en-US" b="1" dirty="0">
                <a:latin typeface="宋体" charset="-122"/>
              </a:rPr>
              <a:t>或</a:t>
            </a:r>
            <a:r>
              <a:rPr kumimoji="1" lang="en-US" altLang="zh-CN" b="1" dirty="0">
                <a:latin typeface="Times New Roman" pitchFamily="18" charset="0"/>
              </a:rPr>
              <a:t>R1</a:t>
            </a:r>
            <a:r>
              <a:rPr kumimoji="1" lang="zh-CN" altLang="en-US" b="1" dirty="0">
                <a:latin typeface="宋体" charset="-122"/>
              </a:rPr>
              <a:t>）所得的片内</a:t>
            </a:r>
            <a:r>
              <a:rPr kumimoji="1" lang="en-US" altLang="zh-CN" b="1" dirty="0">
                <a:latin typeface="Times New Roman" pitchFamily="18" charset="0"/>
              </a:rPr>
              <a:t>RAM</a:t>
            </a:r>
            <a:r>
              <a:rPr kumimoji="1" lang="zh-CN" altLang="en-US" b="1" dirty="0">
                <a:latin typeface="宋体" charset="-122"/>
              </a:rPr>
              <a:t>单元中。</a:t>
            </a:r>
            <a:r>
              <a:rPr kumimoji="1" lang="zh-CN" altLang="en-US" sz="2400" dirty="0">
                <a:latin typeface="Times New Roman" pitchFamily="18" charset="0"/>
              </a:rPr>
              <a:t> </a:t>
            </a:r>
          </a:p>
        </p:txBody>
      </p:sp>
      <p:sp>
        <p:nvSpPr>
          <p:cNvPr id="10" name="日期占位符 3">
            <a:extLst>
              <a:ext uri="{FF2B5EF4-FFF2-40B4-BE49-F238E27FC236}">
                <a16:creationId xmlns:a16="http://schemas.microsoft.com/office/drawing/2014/main" id="{03D08A45-25F6-439C-ABE7-186460F8B85E}"/>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1" name="灯片编号占位符 5">
            <a:extLst>
              <a:ext uri="{FF2B5EF4-FFF2-40B4-BE49-F238E27FC236}">
                <a16:creationId xmlns:a16="http://schemas.microsoft.com/office/drawing/2014/main" id="{41BE1EEE-3E9F-49FF-BA3B-9700F3164EAF}"/>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64</a:t>
            </a:fld>
            <a:endParaRPr lang="en-US" altLang="zh-CN" dirty="0">
              <a:ea typeface="宋体" charset="-122"/>
            </a:endParaRPr>
          </a:p>
        </p:txBody>
      </p:sp>
      <p:pic>
        <p:nvPicPr>
          <p:cNvPr id="12" name="Picture 2" descr="c:\documents and settings\ibm\application data\360se6\User Data\temp\01300000323145123029807175635_s.jpg">
            <a:extLst>
              <a:ext uri="{FF2B5EF4-FFF2-40B4-BE49-F238E27FC236}">
                <a16:creationId xmlns:a16="http://schemas.microsoft.com/office/drawing/2014/main" id="{BEF471D6-F989-4269-9096-320CADFEA4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107156"/>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a:extLst>
              <a:ext uri="{FF2B5EF4-FFF2-40B4-BE49-F238E27FC236}">
                <a16:creationId xmlns:a16="http://schemas.microsoft.com/office/drawing/2014/main" id="{BF0674E5-9530-4742-8E1C-3115F7816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a:extLst>
              <a:ext uri="{FF2B5EF4-FFF2-40B4-BE49-F238E27FC236}">
                <a16:creationId xmlns:a16="http://schemas.microsoft.com/office/drawing/2014/main" id="{7004816F-2EC2-41E1-A3DD-48F758BC932F}"/>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pic>
        <p:nvPicPr>
          <p:cNvPr id="15" name="图片 14">
            <a:extLst>
              <a:ext uri="{FF2B5EF4-FFF2-40B4-BE49-F238E27FC236}">
                <a16:creationId xmlns:a16="http://schemas.microsoft.com/office/drawing/2014/main" id="{CFAC18C7-4BA7-48F1-A358-3891840B6E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5532" y="287796"/>
            <a:ext cx="2053086" cy="990141"/>
          </a:xfrm>
          <a:prstGeom prst="rect">
            <a:avLst/>
          </a:prstGeom>
        </p:spPr>
      </p:pic>
    </p:spTree>
  </p:cSld>
  <p:clrMapOvr>
    <a:masterClrMapping/>
  </p:clrMapOvr>
  <p:transition>
    <p:cut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1905" y="624251"/>
            <a:ext cx="4419778" cy="655637"/>
          </a:xfrm>
        </p:spPr>
        <p:txBody>
          <a:bodyPr/>
          <a:lstStyle/>
          <a:p>
            <a:pPr eaLnBrk="1" hangingPunct="1"/>
            <a:r>
              <a:rPr lang="en-US" altLang="zh-CN" sz="2400" b="1" dirty="0">
                <a:solidFill>
                  <a:srgbClr val="FF0000"/>
                </a:solidFill>
                <a:latin typeface="创艺简黑体"/>
                <a:ea typeface="黑体" pitchFamily="2" charset="-122"/>
              </a:rPr>
              <a:t>5</a:t>
            </a:r>
            <a:r>
              <a:rPr lang="zh-CN" altLang="en-US" sz="2400" b="1" dirty="0">
                <a:solidFill>
                  <a:srgbClr val="FF0000"/>
                </a:solidFill>
                <a:latin typeface="创艺简黑体"/>
                <a:ea typeface="黑体" pitchFamily="2" charset="-122"/>
              </a:rPr>
              <a:t>、 十六位数据传送指令</a:t>
            </a:r>
            <a:r>
              <a:rPr lang="en-US" altLang="zh-CN" sz="2400" b="1" dirty="0">
                <a:solidFill>
                  <a:srgbClr val="FF0000"/>
                </a:solidFill>
                <a:latin typeface="创艺简黑体"/>
                <a:ea typeface="黑体" pitchFamily="2" charset="-122"/>
              </a:rPr>
              <a:t>(1</a:t>
            </a:r>
            <a:r>
              <a:rPr lang="zh-CN" altLang="en-US" sz="2400" b="1" dirty="0">
                <a:solidFill>
                  <a:srgbClr val="FF0000"/>
                </a:solidFill>
                <a:latin typeface="创艺简黑体"/>
                <a:ea typeface="黑体" pitchFamily="2" charset="-122"/>
              </a:rPr>
              <a:t>条</a:t>
            </a:r>
            <a:r>
              <a:rPr lang="en-US" altLang="zh-CN" sz="2400" b="1" dirty="0">
                <a:solidFill>
                  <a:srgbClr val="FF0000"/>
                </a:solidFill>
                <a:latin typeface="创艺简黑体"/>
                <a:ea typeface="黑体" pitchFamily="2" charset="-122"/>
              </a:rPr>
              <a:t>)</a:t>
            </a:r>
          </a:p>
        </p:txBody>
      </p:sp>
      <p:sp>
        <p:nvSpPr>
          <p:cNvPr id="46086" name="Text Box 8"/>
          <p:cNvSpPr txBox="1">
            <a:spLocks noChangeArrowheads="1"/>
          </p:cNvSpPr>
          <p:nvPr/>
        </p:nvSpPr>
        <p:spPr bwMode="auto">
          <a:xfrm>
            <a:off x="603922" y="3372776"/>
            <a:ext cx="7789984" cy="1200329"/>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sz="2400" b="1" dirty="0">
                <a:solidFill>
                  <a:srgbClr val="3333FF"/>
                </a:solidFill>
                <a:latin typeface="Times New Roman" pitchFamily="18" charset="0"/>
                <a:ea typeface="黑体" pitchFamily="2" charset="-122"/>
              </a:rPr>
              <a:t>例：</a:t>
            </a:r>
            <a:r>
              <a:rPr kumimoji="1" lang="en-US" altLang="zh-CN" sz="2400" b="1" dirty="0">
                <a:solidFill>
                  <a:srgbClr val="FF0000"/>
                </a:solidFill>
                <a:latin typeface="Times New Roman" pitchFamily="18" charset="0"/>
                <a:ea typeface="黑体" pitchFamily="2" charset="-122"/>
              </a:rPr>
              <a:t>MOV</a:t>
            </a:r>
            <a:r>
              <a:rPr kumimoji="1" lang="en-US" altLang="zh-CN" sz="2400" b="1" dirty="0">
                <a:solidFill>
                  <a:srgbClr val="3333FF"/>
                </a:solidFill>
                <a:latin typeface="Times New Roman" pitchFamily="18" charset="0"/>
                <a:ea typeface="黑体" pitchFamily="2" charset="-122"/>
              </a:rPr>
              <a:t>  DPTR,   </a:t>
            </a:r>
            <a:r>
              <a:rPr kumimoji="1" lang="en-US" altLang="zh-CN" sz="2400" b="1" dirty="0">
                <a:latin typeface="Times New Roman" pitchFamily="18" charset="0"/>
                <a:ea typeface="黑体" pitchFamily="2" charset="-122"/>
              </a:rPr>
              <a:t>#1000H	</a:t>
            </a:r>
            <a:r>
              <a:rPr kumimoji="1" lang="en-US" altLang="zh-CN" sz="2400" b="1" dirty="0">
                <a:solidFill>
                  <a:srgbClr val="000080"/>
                </a:solidFill>
                <a:latin typeface="Times New Roman" pitchFamily="18" charset="0"/>
                <a:ea typeface="黑体" pitchFamily="2" charset="-122"/>
              </a:rPr>
              <a:t>	</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(DPTR</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=1000H</a:t>
            </a:r>
            <a:r>
              <a:rPr kumimoji="1" lang="zh-CN" altLang="en-US" sz="2400" b="1" dirty="0">
                <a:solidFill>
                  <a:srgbClr val="000080"/>
                </a:solidFill>
                <a:latin typeface="Times New Roman" pitchFamily="18" charset="0"/>
                <a:ea typeface="黑体" pitchFamily="2" charset="-122"/>
              </a:rPr>
              <a:t>，</a:t>
            </a:r>
          </a:p>
          <a:p>
            <a:pPr eaLnBrk="0" hangingPunct="0"/>
            <a:r>
              <a:rPr kumimoji="1" lang="en-US" altLang="zh-CN" sz="2400" b="1" dirty="0">
                <a:solidFill>
                  <a:srgbClr val="000080"/>
                </a:solidFill>
                <a:latin typeface="Times New Roman" pitchFamily="18" charset="0"/>
                <a:ea typeface="黑体" pitchFamily="2" charset="-122"/>
              </a:rPr>
              <a:t>			</a:t>
            </a:r>
            <a:r>
              <a:rPr kumimoji="1" lang="zh-CN" altLang="en-US" sz="2400" b="1" dirty="0">
                <a:solidFill>
                  <a:srgbClr val="000080"/>
                </a:solidFill>
                <a:latin typeface="Times New Roman" pitchFamily="18" charset="0"/>
                <a:ea typeface="黑体" pitchFamily="2" charset="-122"/>
              </a:rPr>
              <a:t>           	</a:t>
            </a:r>
            <a:r>
              <a:rPr kumimoji="1" lang="en-US" altLang="zh-CN" sz="2400" b="1" dirty="0">
                <a:solidFill>
                  <a:srgbClr val="000080"/>
                </a:solidFill>
                <a:latin typeface="Times New Roman" pitchFamily="18" charset="0"/>
                <a:ea typeface="黑体" pitchFamily="2" charset="-122"/>
              </a:rPr>
              <a:t>	</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(DPH</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=10H</a:t>
            </a:r>
            <a:r>
              <a:rPr kumimoji="1" lang="zh-CN" altLang="en-US" sz="2400" b="1" dirty="0">
                <a:solidFill>
                  <a:srgbClr val="000080"/>
                </a:solidFill>
                <a:latin typeface="Times New Roman" pitchFamily="18" charset="0"/>
                <a:ea typeface="黑体" pitchFamily="2" charset="-122"/>
              </a:rPr>
              <a:t>，        </a:t>
            </a:r>
            <a:endParaRPr kumimoji="1" lang="en-US" altLang="zh-CN" sz="2400" b="1" dirty="0">
              <a:solidFill>
                <a:srgbClr val="000080"/>
              </a:solidFill>
              <a:latin typeface="Times New Roman" pitchFamily="18" charset="0"/>
              <a:ea typeface="黑体" pitchFamily="2" charset="-122"/>
            </a:endParaRPr>
          </a:p>
          <a:p>
            <a:pPr eaLnBrk="0" hangingPunct="0"/>
            <a:r>
              <a:rPr kumimoji="1" lang="en-US" altLang="zh-CN" sz="2400" b="1" dirty="0">
                <a:solidFill>
                  <a:srgbClr val="000080"/>
                </a:solidFill>
                <a:latin typeface="Times New Roman" pitchFamily="18" charset="0"/>
                <a:ea typeface="黑体" pitchFamily="2" charset="-122"/>
              </a:rPr>
              <a:t>					</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(DPL</a:t>
            </a:r>
            <a:r>
              <a:rPr kumimoji="1" lang="zh-CN" altLang="en-US" sz="2400" b="1" dirty="0">
                <a:solidFill>
                  <a:srgbClr val="000080"/>
                </a:solidFill>
                <a:latin typeface="Times New Roman" pitchFamily="18" charset="0"/>
                <a:ea typeface="黑体" pitchFamily="2" charset="-122"/>
              </a:rPr>
              <a:t>）</a:t>
            </a:r>
            <a:r>
              <a:rPr kumimoji="1" lang="en-US" altLang="zh-CN" sz="2400" b="1" dirty="0">
                <a:solidFill>
                  <a:srgbClr val="000080"/>
                </a:solidFill>
                <a:latin typeface="Times New Roman" pitchFamily="18" charset="0"/>
                <a:ea typeface="黑体" pitchFamily="2" charset="-122"/>
              </a:rPr>
              <a:t>=00H </a:t>
            </a:r>
          </a:p>
        </p:txBody>
      </p:sp>
      <p:grpSp>
        <p:nvGrpSpPr>
          <p:cNvPr id="46087" name="Group 29"/>
          <p:cNvGrpSpPr>
            <a:grpSpLocks/>
          </p:cNvGrpSpPr>
          <p:nvPr/>
        </p:nvGrpSpPr>
        <p:grpSpPr bwMode="auto">
          <a:xfrm>
            <a:off x="228600" y="1497657"/>
            <a:ext cx="8915400" cy="1465263"/>
            <a:chOff x="0" y="1056"/>
            <a:chExt cx="5616" cy="923"/>
          </a:xfrm>
        </p:grpSpPr>
        <p:sp>
          <p:nvSpPr>
            <p:cNvPr id="46088" name="Text Box 10"/>
            <p:cNvSpPr txBox="1">
              <a:spLocks noChangeArrowheads="1"/>
            </p:cNvSpPr>
            <p:nvPr/>
          </p:nvSpPr>
          <p:spPr bwMode="auto">
            <a:xfrm>
              <a:off x="0" y="1056"/>
              <a:ext cx="1920" cy="923"/>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dirty="0">
                  <a:latin typeface="Times New Roman" pitchFamily="18" charset="0"/>
                </a:rPr>
                <a:t>汇编指令格式</a:t>
              </a:r>
            </a:p>
            <a:p>
              <a:pPr eaLnBrk="0" hangingPunct="0"/>
              <a:endParaRPr kumimoji="1" lang="zh-CN" altLang="en-US" b="1" dirty="0">
                <a:latin typeface="Times New Roman" pitchFamily="18" charset="0"/>
              </a:endParaRPr>
            </a:p>
            <a:p>
              <a:pPr eaLnBrk="0" hangingPunct="0"/>
              <a:r>
                <a:rPr kumimoji="1" lang="en-US" altLang="zh-CN" b="1" dirty="0">
                  <a:solidFill>
                    <a:srgbClr val="FF0000"/>
                  </a:solidFill>
                  <a:latin typeface="Times New Roman" pitchFamily="18" charset="0"/>
                </a:rPr>
                <a:t>MOV</a:t>
              </a:r>
              <a:r>
                <a:rPr kumimoji="1" lang="en-US" altLang="zh-CN" b="1" dirty="0">
                  <a:latin typeface="Times New Roman" pitchFamily="18" charset="0"/>
                </a:rPr>
                <a:t>   </a:t>
              </a:r>
              <a:r>
                <a:rPr kumimoji="1" lang="en-US" altLang="zh-CN" b="1" dirty="0">
                  <a:solidFill>
                    <a:srgbClr val="3333FF"/>
                  </a:solidFill>
                  <a:latin typeface="Times New Roman" pitchFamily="18" charset="0"/>
                </a:rPr>
                <a:t>DPTR</a:t>
              </a:r>
              <a:r>
                <a:rPr kumimoji="1" lang="zh-CN" altLang="en-US" b="1" dirty="0">
                  <a:latin typeface="Times New Roman" pitchFamily="18" charset="0"/>
                </a:rPr>
                <a:t>，</a:t>
              </a:r>
              <a:r>
                <a:rPr kumimoji="1" lang="en-US" altLang="zh-CN" b="1" dirty="0">
                  <a:latin typeface="Times New Roman" pitchFamily="18" charset="0"/>
                </a:rPr>
                <a:t>#data16</a:t>
              </a:r>
              <a:r>
                <a:rPr kumimoji="1" lang="zh-CN" altLang="en-US" b="1" dirty="0">
                  <a:latin typeface="Times New Roman" pitchFamily="18" charset="0"/>
                </a:rPr>
                <a:t>；</a:t>
              </a:r>
            </a:p>
            <a:p>
              <a:pPr eaLnBrk="0" hangingPunct="0"/>
              <a:endParaRPr kumimoji="1" lang="zh-CN" altLang="en-US" b="1" dirty="0">
                <a:latin typeface="Times New Roman" pitchFamily="18" charset="0"/>
              </a:endParaRPr>
            </a:p>
            <a:p>
              <a:pPr eaLnBrk="0" hangingPunct="0"/>
              <a:endParaRPr kumimoji="1" lang="en-US" altLang="zh-CN" b="1" dirty="0">
                <a:latin typeface="Times New Roman" pitchFamily="18" charset="0"/>
              </a:endParaRPr>
            </a:p>
          </p:txBody>
        </p:sp>
        <p:sp>
          <p:nvSpPr>
            <p:cNvPr id="46089" name="Text Box 11"/>
            <p:cNvSpPr txBox="1">
              <a:spLocks noChangeArrowheads="1"/>
            </p:cNvSpPr>
            <p:nvPr/>
          </p:nvSpPr>
          <p:spPr bwMode="auto">
            <a:xfrm>
              <a:off x="1728" y="1056"/>
              <a:ext cx="912" cy="923"/>
            </a:xfrm>
            <a:prstGeom prst="rect">
              <a:avLst/>
            </a:prstGeom>
            <a:solidFill>
              <a:srgbClr val="CCFFFF"/>
            </a:solidFill>
            <a:ln w="12700" cap="sq">
              <a:noFill/>
              <a:miter lim="800000"/>
              <a:headEnd type="none" w="sm" len="sm"/>
              <a:tailEnd type="none" w="sm" len="sm"/>
            </a:ln>
          </p:spPr>
          <p:txBody>
            <a:bodyPr>
              <a:spAutoFit/>
            </a:bodyPr>
            <a:lstStyle/>
            <a:p>
              <a:pPr marL="457200" indent="-457200" eaLnBrk="0" hangingPunct="0"/>
              <a:r>
                <a:rPr kumimoji="1" lang="zh-CN" altLang="en-US" b="1">
                  <a:latin typeface="Times New Roman" pitchFamily="18" charset="0"/>
                </a:rPr>
                <a:t>机器码格式</a:t>
              </a:r>
            </a:p>
            <a:p>
              <a:pPr marL="457200" indent="-457200" eaLnBrk="0" hangingPunct="0"/>
              <a:endParaRPr kumimoji="1" lang="zh-CN" altLang="en-US" b="1">
                <a:latin typeface="Times New Roman" pitchFamily="18" charset="0"/>
              </a:endParaRPr>
            </a:p>
            <a:p>
              <a:pPr marL="457200" indent="-457200" eaLnBrk="0" hangingPunct="0"/>
              <a:r>
                <a:rPr kumimoji="1" lang="en-US" altLang="zh-CN" b="1">
                  <a:latin typeface="Times New Roman" pitchFamily="18" charset="0"/>
                </a:rPr>
                <a:t>1001 0000</a:t>
              </a:r>
            </a:p>
            <a:p>
              <a:pPr marL="457200" indent="-457200" eaLnBrk="0" hangingPunct="0"/>
              <a:r>
                <a:rPr kumimoji="1" lang="en-US" altLang="zh-CN" b="1">
                  <a:latin typeface="Times New Roman" pitchFamily="18" charset="0"/>
                </a:rPr>
                <a:t>data(h)</a:t>
              </a:r>
            </a:p>
            <a:p>
              <a:pPr marL="457200" indent="-457200" eaLnBrk="0" hangingPunct="0"/>
              <a:r>
                <a:rPr kumimoji="1" lang="en-US" altLang="zh-CN" b="1">
                  <a:latin typeface="Times New Roman" pitchFamily="18" charset="0"/>
                </a:rPr>
                <a:t>data(l)</a:t>
              </a:r>
            </a:p>
          </p:txBody>
        </p:sp>
        <p:sp>
          <p:nvSpPr>
            <p:cNvPr id="46090" name="Text Box 12"/>
            <p:cNvSpPr txBox="1">
              <a:spLocks noChangeArrowheads="1"/>
            </p:cNvSpPr>
            <p:nvPr/>
          </p:nvSpPr>
          <p:spPr bwMode="auto">
            <a:xfrm>
              <a:off x="2640" y="1056"/>
              <a:ext cx="1248" cy="923"/>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a:latin typeface="Times New Roman" pitchFamily="18" charset="0"/>
                </a:rPr>
                <a:t>操作</a:t>
              </a:r>
            </a:p>
            <a:p>
              <a:pPr eaLnBrk="0" hangingPunct="0"/>
              <a:endParaRPr kumimoji="1" lang="zh-CN" altLang="en-US" b="1">
                <a:latin typeface="Times New Roman" pitchFamily="18" charset="0"/>
              </a:endParaRPr>
            </a:p>
            <a:p>
              <a:pPr eaLnBrk="0" hangingPunct="0"/>
              <a:r>
                <a:rPr kumimoji="1" lang="en-US" altLang="zh-CN" b="1">
                  <a:latin typeface="Times New Roman" pitchFamily="18" charset="0"/>
                </a:rPr>
                <a:t>#data16→DPTR</a:t>
              </a:r>
            </a:p>
            <a:p>
              <a:pPr eaLnBrk="0" hangingPunct="0"/>
              <a:endParaRPr kumimoji="1" lang="en-US" altLang="zh-CN" b="1">
                <a:latin typeface="Times New Roman" pitchFamily="18" charset="0"/>
              </a:endParaRPr>
            </a:p>
            <a:p>
              <a:pPr eaLnBrk="0" hangingPunct="0"/>
              <a:endParaRPr kumimoji="1" lang="en-US" altLang="zh-CN" b="1">
                <a:latin typeface="Times New Roman" pitchFamily="18" charset="0"/>
              </a:endParaRPr>
            </a:p>
          </p:txBody>
        </p:sp>
        <p:sp>
          <p:nvSpPr>
            <p:cNvPr id="46091" name="Text Box 13"/>
            <p:cNvSpPr txBox="1">
              <a:spLocks noChangeArrowheads="1"/>
            </p:cNvSpPr>
            <p:nvPr/>
          </p:nvSpPr>
          <p:spPr bwMode="auto">
            <a:xfrm>
              <a:off x="3888" y="1056"/>
              <a:ext cx="1725" cy="923"/>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a:latin typeface="Times New Roman" pitchFamily="18" charset="0"/>
                </a:rPr>
                <a:t>注释</a:t>
              </a:r>
            </a:p>
            <a:p>
              <a:pPr eaLnBrk="0" hangingPunct="0"/>
              <a:endParaRPr kumimoji="1" lang="zh-CN" altLang="en-US" b="1">
                <a:latin typeface="Times New Roman" pitchFamily="18" charset="0"/>
              </a:endParaRPr>
            </a:p>
            <a:p>
              <a:pPr algn="just" eaLnBrk="0" hangingPunct="0"/>
              <a:r>
                <a:rPr kumimoji="1" lang="zh-CN" altLang="en-US" b="1">
                  <a:latin typeface="宋体" charset="-122"/>
                </a:rPr>
                <a:t>将</a:t>
              </a:r>
              <a:r>
                <a:rPr kumimoji="1" lang="en-US" altLang="zh-CN" b="1">
                  <a:latin typeface="宋体" charset="-122"/>
                </a:rPr>
                <a:t>16</a:t>
              </a:r>
              <a:r>
                <a:rPr kumimoji="1" lang="zh-CN" altLang="en-US" b="1">
                  <a:latin typeface="宋体" charset="-122"/>
                </a:rPr>
                <a:t>位立即数传送到</a:t>
              </a:r>
              <a:r>
                <a:rPr kumimoji="1" lang="en-US" altLang="zh-CN" b="1">
                  <a:latin typeface="宋体" charset="-122"/>
                </a:rPr>
                <a:t>DPTR</a:t>
              </a:r>
              <a:r>
                <a:rPr kumimoji="1" lang="zh-CN" altLang="en-US" b="1">
                  <a:latin typeface="宋体" charset="-122"/>
                </a:rPr>
                <a:t>中</a:t>
              </a:r>
            </a:p>
            <a:p>
              <a:pPr eaLnBrk="0" hangingPunct="0"/>
              <a:endParaRPr kumimoji="1" lang="en-US" altLang="zh-CN" b="1">
                <a:latin typeface="Times New Roman" pitchFamily="18" charset="0"/>
              </a:endParaRPr>
            </a:p>
          </p:txBody>
        </p:sp>
        <p:sp>
          <p:nvSpPr>
            <p:cNvPr id="46092" name="Line 15"/>
            <p:cNvSpPr>
              <a:spLocks noChangeShapeType="1"/>
            </p:cNvSpPr>
            <p:nvPr/>
          </p:nvSpPr>
          <p:spPr bwMode="auto">
            <a:xfrm>
              <a:off x="0" y="196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093" name="Line 18"/>
            <p:cNvSpPr>
              <a:spLocks noChangeShapeType="1"/>
            </p:cNvSpPr>
            <p:nvPr/>
          </p:nvSpPr>
          <p:spPr bwMode="auto">
            <a:xfrm>
              <a:off x="3840" y="1097"/>
              <a:ext cx="0" cy="87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094" name="Line 22"/>
            <p:cNvSpPr>
              <a:spLocks noChangeShapeType="1"/>
            </p:cNvSpPr>
            <p:nvPr/>
          </p:nvSpPr>
          <p:spPr bwMode="auto">
            <a:xfrm>
              <a:off x="2544" y="1104"/>
              <a:ext cx="0" cy="87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095" name="Line 23"/>
            <p:cNvSpPr>
              <a:spLocks noChangeShapeType="1"/>
            </p:cNvSpPr>
            <p:nvPr/>
          </p:nvSpPr>
          <p:spPr bwMode="auto">
            <a:xfrm>
              <a:off x="1680" y="1104"/>
              <a:ext cx="0" cy="871"/>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6096" name="Line 27"/>
            <p:cNvSpPr>
              <a:spLocks noChangeShapeType="1"/>
            </p:cNvSpPr>
            <p:nvPr/>
          </p:nvSpPr>
          <p:spPr bwMode="auto">
            <a:xfrm>
              <a:off x="0" y="134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7" name="日期占位符 3">
            <a:extLst>
              <a:ext uri="{FF2B5EF4-FFF2-40B4-BE49-F238E27FC236}">
                <a16:creationId xmlns:a16="http://schemas.microsoft.com/office/drawing/2014/main" id="{BE4577B8-D09D-431F-89F0-6BCAE3C6434D}"/>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8" name="灯片编号占位符 5">
            <a:extLst>
              <a:ext uri="{FF2B5EF4-FFF2-40B4-BE49-F238E27FC236}">
                <a16:creationId xmlns:a16="http://schemas.microsoft.com/office/drawing/2014/main" id="{87F584BC-BDF6-4DFE-B045-D164F42F6A05}"/>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65</a:t>
            </a:fld>
            <a:endParaRPr lang="en-US" altLang="zh-CN" dirty="0">
              <a:ea typeface="宋体" charset="-122"/>
            </a:endParaRPr>
          </a:p>
        </p:txBody>
      </p:sp>
      <p:pic>
        <p:nvPicPr>
          <p:cNvPr id="19" name="Picture 2" descr="c:\documents and settings\ibm\application data\360se6\User Data\temp\01300000323145123029807175635_s.jpg">
            <a:extLst>
              <a:ext uri="{FF2B5EF4-FFF2-40B4-BE49-F238E27FC236}">
                <a16:creationId xmlns:a16="http://schemas.microsoft.com/office/drawing/2014/main" id="{5D541098-C309-44C2-9269-C35E5463F9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extLst>
              <a:ext uri="{FF2B5EF4-FFF2-40B4-BE49-F238E27FC236}">
                <a16:creationId xmlns:a16="http://schemas.microsoft.com/office/drawing/2014/main" id="{2791FC3A-E9EB-451C-B954-F0F83F3B3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标题 1">
            <a:extLst>
              <a:ext uri="{FF2B5EF4-FFF2-40B4-BE49-F238E27FC236}">
                <a16:creationId xmlns:a16="http://schemas.microsoft.com/office/drawing/2014/main" id="{56B6F8D3-6EF2-4BE8-9A71-8C3BD6169454}"/>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2" name="Text Box 11">
            <a:extLst>
              <a:ext uri="{FF2B5EF4-FFF2-40B4-BE49-F238E27FC236}">
                <a16:creationId xmlns:a16="http://schemas.microsoft.com/office/drawing/2014/main" id="{F54DBAF2-3779-461E-B092-ABC4D8A079E8}"/>
              </a:ext>
            </a:extLst>
          </p:cNvPr>
          <p:cNvSpPr txBox="1">
            <a:spLocks noChangeArrowheads="1"/>
          </p:cNvSpPr>
          <p:nvPr/>
        </p:nvSpPr>
        <p:spPr bwMode="auto">
          <a:xfrm>
            <a:off x="3289357" y="4357870"/>
            <a:ext cx="1023037" cy="461665"/>
          </a:xfrm>
          <a:prstGeom prst="rect">
            <a:avLst/>
          </a:prstGeom>
          <a:solidFill>
            <a:srgbClr val="CCFFFF"/>
          </a:solidFill>
          <a:ln w="12700" cap="sq">
            <a:solidFill>
              <a:schemeClr val="tx1"/>
            </a:solidFill>
            <a:miter lim="800000"/>
            <a:headEnd type="none" w="sm" len="sm"/>
            <a:tailEnd type="none" w="sm" len="sm"/>
          </a:ln>
        </p:spPr>
        <p:txBody>
          <a:bodyPr wrap="none">
            <a:spAutoFit/>
          </a:bodyPr>
          <a:lstStyle/>
          <a:p>
            <a:pPr algn="ctr" eaLnBrk="0" hangingPunct="0"/>
            <a:r>
              <a:rPr kumimoji="1" lang="en-US" altLang="zh-CN" sz="2400" b="1" dirty="0">
                <a:solidFill>
                  <a:srgbClr val="FF3399"/>
                </a:solidFill>
                <a:latin typeface="Times New Roman" pitchFamily="18" charset="0"/>
              </a:rPr>
              <a:t>DPTR</a:t>
            </a:r>
          </a:p>
        </p:txBody>
      </p:sp>
      <p:sp>
        <p:nvSpPr>
          <p:cNvPr id="23" name="Line 16">
            <a:extLst>
              <a:ext uri="{FF2B5EF4-FFF2-40B4-BE49-F238E27FC236}">
                <a16:creationId xmlns:a16="http://schemas.microsoft.com/office/drawing/2014/main" id="{FE91EDBE-37BF-45A6-ACCE-DA618C683349}"/>
              </a:ext>
            </a:extLst>
          </p:cNvPr>
          <p:cNvSpPr>
            <a:spLocks noChangeShapeType="1"/>
          </p:cNvSpPr>
          <p:nvPr/>
        </p:nvSpPr>
        <p:spPr bwMode="auto">
          <a:xfrm flipV="1">
            <a:off x="2913507" y="4580376"/>
            <a:ext cx="357943" cy="12343"/>
          </a:xfrm>
          <a:prstGeom prst="line">
            <a:avLst/>
          </a:prstGeom>
          <a:noFill/>
          <a:ln w="12700" cap="sq">
            <a:solidFill>
              <a:schemeClr val="tx1"/>
            </a:solidFill>
            <a:round/>
            <a:headEnd type="none" w="sm" len="sm"/>
            <a:tailEnd type="triangle" w="lg" len="lg"/>
          </a:ln>
        </p:spPr>
        <p:txBody>
          <a:bodyPr wrap="square" anchor="ctr">
            <a:spAutoFit/>
          </a:bodyPr>
          <a:lstStyle/>
          <a:p>
            <a:endParaRPr lang="zh-CN" altLang="en-US"/>
          </a:p>
        </p:txBody>
      </p:sp>
      <p:sp>
        <p:nvSpPr>
          <p:cNvPr id="24" name="Text Box 11">
            <a:extLst>
              <a:ext uri="{FF2B5EF4-FFF2-40B4-BE49-F238E27FC236}">
                <a16:creationId xmlns:a16="http://schemas.microsoft.com/office/drawing/2014/main" id="{28F1D2FB-D100-455A-BCB8-A95342536CF4}"/>
              </a:ext>
            </a:extLst>
          </p:cNvPr>
          <p:cNvSpPr txBox="1">
            <a:spLocks noChangeArrowheads="1"/>
          </p:cNvSpPr>
          <p:nvPr/>
        </p:nvSpPr>
        <p:spPr bwMode="auto">
          <a:xfrm>
            <a:off x="1364204" y="4338155"/>
            <a:ext cx="1531396" cy="469900"/>
          </a:xfrm>
          <a:prstGeom prst="rect">
            <a:avLst/>
          </a:prstGeom>
          <a:solidFill>
            <a:srgbClr val="CCFFFF"/>
          </a:solidFill>
          <a:ln w="12700" cap="sq">
            <a:solidFill>
              <a:schemeClr val="tx1"/>
            </a:solidFill>
            <a:miter lim="800000"/>
            <a:headEnd type="none" w="sm" len="sm"/>
            <a:tailEnd type="none" w="sm" len="sm"/>
          </a:ln>
        </p:spPr>
        <p:txBody>
          <a:bodyPr wrap="square">
            <a:spAutoFit/>
          </a:bodyPr>
          <a:lstStyle/>
          <a:p>
            <a:pPr algn="ctr" eaLnBrk="0" hangingPunct="0"/>
            <a:r>
              <a:rPr kumimoji="1" lang="en-US" altLang="zh-CN" sz="2400" b="1" dirty="0">
                <a:solidFill>
                  <a:srgbClr val="FF3399"/>
                </a:solidFill>
                <a:latin typeface="Times New Roman" pitchFamily="18" charset="0"/>
              </a:rPr>
              <a:t>#data16</a:t>
            </a:r>
          </a:p>
        </p:txBody>
      </p:sp>
      <p:sp>
        <p:nvSpPr>
          <p:cNvPr id="25" name="Text Box 5">
            <a:extLst>
              <a:ext uri="{FF2B5EF4-FFF2-40B4-BE49-F238E27FC236}">
                <a16:creationId xmlns:a16="http://schemas.microsoft.com/office/drawing/2014/main" id="{1D62D3BC-AF01-4AD6-B1BD-68AF71AAFC4D}"/>
              </a:ext>
            </a:extLst>
          </p:cNvPr>
          <p:cNvSpPr txBox="1">
            <a:spLocks noChangeArrowheads="1"/>
          </p:cNvSpPr>
          <p:nvPr/>
        </p:nvSpPr>
        <p:spPr bwMode="auto">
          <a:xfrm>
            <a:off x="471559" y="5380861"/>
            <a:ext cx="8475889" cy="870751"/>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指令功能</a:t>
            </a:r>
            <a:r>
              <a:rPr kumimoji="1" lang="zh-CN" altLang="en-US" dirty="0">
                <a:latin typeface="黑体" pitchFamily="2" charset="-122"/>
                <a:ea typeface="黑体" pitchFamily="2" charset="-122"/>
              </a:rPr>
              <a:t>：是把</a:t>
            </a:r>
            <a:r>
              <a:rPr kumimoji="1" lang="en-US" altLang="zh-CN" dirty="0">
                <a:latin typeface="黑体" pitchFamily="2" charset="-122"/>
                <a:ea typeface="黑体" pitchFamily="2" charset="-122"/>
              </a:rPr>
              <a:t>16</a:t>
            </a:r>
            <a:r>
              <a:rPr kumimoji="1" lang="zh-CN" altLang="en-US" dirty="0">
                <a:latin typeface="黑体" pitchFamily="2" charset="-122"/>
                <a:ea typeface="黑体" pitchFamily="2" charset="-122"/>
              </a:rPr>
              <a:t>位常数送入</a:t>
            </a:r>
            <a:r>
              <a:rPr kumimoji="1" lang="en-US" altLang="zh-CN" dirty="0">
                <a:latin typeface="黑体" pitchFamily="2" charset="-122"/>
                <a:ea typeface="黑体" pitchFamily="2" charset="-122"/>
              </a:rPr>
              <a:t>DPTR</a:t>
            </a:r>
            <a:r>
              <a:rPr kumimoji="1" lang="zh-CN" altLang="en-US" dirty="0">
                <a:latin typeface="黑体" pitchFamily="2" charset="-122"/>
                <a:ea typeface="黑体" pitchFamily="2" charset="-122"/>
              </a:rPr>
              <a:t>。</a:t>
            </a:r>
            <a:endParaRPr kumimoji="1" lang="en-US" altLang="zh-CN" dirty="0">
              <a:latin typeface="黑体" pitchFamily="2" charset="-122"/>
              <a:ea typeface="黑体" pitchFamily="2" charset="-122"/>
            </a:endParaRPr>
          </a:p>
          <a:p>
            <a:pPr eaLnBrk="0" hangingPunct="0">
              <a:lnSpc>
                <a:spcPct val="150000"/>
              </a:lnSpc>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en-US" altLang="zh-CN" dirty="0">
                <a:latin typeface="黑体" pitchFamily="2" charset="-122"/>
                <a:ea typeface="黑体" pitchFamily="2" charset="-122"/>
              </a:rPr>
              <a:t>DPTR</a:t>
            </a:r>
            <a:r>
              <a:rPr kumimoji="1" lang="zh-CN" altLang="en-US" dirty="0">
                <a:latin typeface="黑体" pitchFamily="2" charset="-122"/>
                <a:ea typeface="黑体" pitchFamily="2" charset="-122"/>
              </a:rPr>
              <a:t>由</a:t>
            </a:r>
            <a:r>
              <a:rPr kumimoji="1" lang="en-US" altLang="zh-CN" dirty="0">
                <a:latin typeface="黑体" pitchFamily="2" charset="-122"/>
                <a:ea typeface="黑体" pitchFamily="2" charset="-122"/>
              </a:rPr>
              <a:t>DPH</a:t>
            </a:r>
            <a:r>
              <a:rPr kumimoji="1" lang="zh-CN" altLang="en-US" dirty="0">
                <a:latin typeface="黑体" pitchFamily="2" charset="-122"/>
                <a:ea typeface="黑体" pitchFamily="2" charset="-122"/>
              </a:rPr>
              <a:t>和</a:t>
            </a:r>
            <a:r>
              <a:rPr kumimoji="1" lang="en-US" altLang="zh-CN" dirty="0">
                <a:latin typeface="黑体" pitchFamily="2" charset="-122"/>
                <a:ea typeface="黑体" pitchFamily="2" charset="-122"/>
              </a:rPr>
              <a:t>DPL</a:t>
            </a:r>
            <a:r>
              <a:rPr kumimoji="1" lang="zh-CN" altLang="en-US" dirty="0">
                <a:latin typeface="黑体" pitchFamily="2" charset="-122"/>
                <a:ea typeface="黑体" pitchFamily="2" charset="-122"/>
              </a:rPr>
              <a:t>组成。</a:t>
            </a:r>
            <a:r>
              <a:rPr kumimoji="1" lang="en-US" altLang="zh-CN" dirty="0">
                <a:latin typeface="黑体" pitchFamily="2" charset="-122"/>
                <a:ea typeface="黑体" pitchFamily="2" charset="-122"/>
              </a:rPr>
              <a:t> 16</a:t>
            </a:r>
            <a:r>
              <a:rPr kumimoji="1" lang="zh-CN" altLang="en-US" dirty="0">
                <a:latin typeface="黑体" pitchFamily="2" charset="-122"/>
                <a:ea typeface="黑体" pitchFamily="2" charset="-122"/>
              </a:rPr>
              <a:t>位常数的高</a:t>
            </a:r>
            <a:r>
              <a:rPr kumimoji="1" lang="en-US" altLang="zh-CN" dirty="0">
                <a:latin typeface="黑体" pitchFamily="2" charset="-122"/>
                <a:ea typeface="黑体" pitchFamily="2" charset="-122"/>
              </a:rPr>
              <a:t>8</a:t>
            </a:r>
            <a:r>
              <a:rPr kumimoji="1" lang="zh-CN" altLang="en-US" dirty="0">
                <a:latin typeface="黑体" pitchFamily="2" charset="-122"/>
                <a:ea typeface="黑体" pitchFamily="2" charset="-122"/>
              </a:rPr>
              <a:t>位送给</a:t>
            </a:r>
            <a:r>
              <a:rPr kumimoji="1" lang="en-US" altLang="zh-CN" dirty="0">
                <a:latin typeface="黑体" pitchFamily="2" charset="-122"/>
                <a:ea typeface="黑体" pitchFamily="2" charset="-122"/>
              </a:rPr>
              <a:t>DPH,</a:t>
            </a:r>
            <a:r>
              <a:rPr kumimoji="1" lang="zh-CN" altLang="en-US" dirty="0">
                <a:latin typeface="黑体" pitchFamily="2" charset="-122"/>
                <a:ea typeface="黑体" pitchFamily="2" charset="-122"/>
              </a:rPr>
              <a:t>低</a:t>
            </a:r>
            <a:r>
              <a:rPr kumimoji="1" lang="en-US" altLang="zh-CN" dirty="0">
                <a:latin typeface="黑体" pitchFamily="2" charset="-122"/>
                <a:ea typeface="黑体" pitchFamily="2" charset="-122"/>
              </a:rPr>
              <a:t>8</a:t>
            </a:r>
            <a:r>
              <a:rPr kumimoji="1" lang="zh-CN" altLang="en-US" dirty="0">
                <a:latin typeface="黑体" pitchFamily="2" charset="-122"/>
                <a:ea typeface="黑体" pitchFamily="2" charset="-122"/>
              </a:rPr>
              <a:t>位送给</a:t>
            </a:r>
            <a:r>
              <a:rPr kumimoji="1" lang="en-US" altLang="zh-CN" dirty="0">
                <a:latin typeface="黑体" pitchFamily="2" charset="-122"/>
                <a:ea typeface="黑体" pitchFamily="2" charset="-122"/>
              </a:rPr>
              <a:t>DPL</a:t>
            </a:r>
            <a:r>
              <a:rPr kumimoji="1" lang="zh-CN" altLang="en-US" b="1" dirty="0">
                <a:latin typeface="宋体" charset="-122"/>
                <a:ea typeface="黑体" pitchFamily="2" charset="-122"/>
              </a:rPr>
              <a:t>。</a:t>
            </a:r>
            <a:endParaRPr kumimoji="1" lang="en-US" altLang="zh-CN" b="1" dirty="0">
              <a:latin typeface="宋体" charset="-122"/>
            </a:endParaRPr>
          </a:p>
        </p:txBody>
      </p:sp>
      <p:sp>
        <p:nvSpPr>
          <p:cNvPr id="26" name="矩形 25">
            <a:extLst>
              <a:ext uri="{FF2B5EF4-FFF2-40B4-BE49-F238E27FC236}">
                <a16:creationId xmlns:a16="http://schemas.microsoft.com/office/drawing/2014/main" id="{79AD61DE-F05B-4EB5-A87A-785AE53C3A66}"/>
              </a:ext>
            </a:extLst>
          </p:cNvPr>
          <p:cNvSpPr/>
          <p:nvPr/>
        </p:nvSpPr>
        <p:spPr>
          <a:xfrm>
            <a:off x="4801129" y="854039"/>
            <a:ext cx="1599671"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a:t>
            </a:r>
            <a:endParaRPr lang="zh-CN" altLang="en-US" dirty="0">
              <a:solidFill>
                <a:srgbClr val="FF0000"/>
              </a:solidFill>
            </a:endParaRPr>
          </a:p>
        </p:txBody>
      </p:sp>
      <p:sp>
        <p:nvSpPr>
          <p:cNvPr id="27" name="矩形 26">
            <a:extLst>
              <a:ext uri="{FF2B5EF4-FFF2-40B4-BE49-F238E27FC236}">
                <a16:creationId xmlns:a16="http://schemas.microsoft.com/office/drawing/2014/main" id="{ED74905E-51C1-46FC-8D16-70E8B6573779}"/>
              </a:ext>
            </a:extLst>
          </p:cNvPr>
          <p:cNvSpPr/>
          <p:nvPr/>
        </p:nvSpPr>
        <p:spPr>
          <a:xfrm>
            <a:off x="6271596" y="837323"/>
            <a:ext cx="1145204" cy="369332"/>
          </a:xfrm>
          <a:prstGeom prst="rect">
            <a:avLst/>
          </a:prstGeom>
        </p:spPr>
        <p:txBody>
          <a:bodyPr wrap="square">
            <a:spAutoFit/>
          </a:bodyPr>
          <a:lstStyle/>
          <a:p>
            <a:r>
              <a:rPr lang="en-US" altLang="zh-CN" b="1" dirty="0">
                <a:solidFill>
                  <a:srgbClr val="3333FF"/>
                </a:solidFill>
                <a:latin typeface="创艺简黑体" pitchFamily="2" charset="-122"/>
                <a:ea typeface="创艺简黑体" pitchFamily="2" charset="-122"/>
              </a:rPr>
              <a:t>  </a:t>
            </a:r>
            <a:r>
              <a:rPr lang="en-US" altLang="zh-CN" b="1" dirty="0">
                <a:solidFill>
                  <a:srgbClr val="FF0000"/>
                </a:solidFill>
                <a:latin typeface="创艺简黑体" pitchFamily="2" charset="-122"/>
                <a:ea typeface="创艺简黑体" pitchFamily="2" charset="-122"/>
              </a:rPr>
              <a:t>MOV</a:t>
            </a:r>
            <a:r>
              <a:rPr lang="en-US" altLang="zh-CN" b="1" dirty="0">
                <a:solidFill>
                  <a:srgbClr val="3333FF"/>
                </a:solidFill>
                <a:latin typeface="创艺简黑体" pitchFamily="2" charset="-122"/>
                <a:ea typeface="创艺简黑体" pitchFamily="2" charset="-122"/>
              </a:rPr>
              <a:t>E</a:t>
            </a:r>
            <a:endParaRPr lang="zh-CN" altLang="en-US" dirty="0">
              <a:solidFill>
                <a:srgbClr val="3333FF"/>
              </a:solidFill>
            </a:endParaRPr>
          </a:p>
        </p:txBody>
      </p:sp>
    </p:spTree>
  </p:cSld>
  <p:clrMapOvr>
    <a:masterClrMapping/>
  </p:clrMapOvr>
  <p:transition>
    <p:cut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152400" y="852607"/>
            <a:ext cx="3048000" cy="464175"/>
          </a:xfrm>
        </p:spPr>
        <p:txBody>
          <a:bodyPr/>
          <a:lstStyle/>
          <a:p>
            <a:pPr eaLnBrk="1" hangingPunct="1"/>
            <a:r>
              <a:rPr lang="en-US" altLang="zh-CN" sz="2400" b="1" dirty="0">
                <a:solidFill>
                  <a:srgbClr val="FF0000"/>
                </a:solidFill>
                <a:latin typeface="创艺简黑体"/>
              </a:rPr>
              <a:t>6 </a:t>
            </a:r>
            <a:r>
              <a:rPr lang="zh-CN" altLang="en-US" sz="2400" b="1" dirty="0">
                <a:solidFill>
                  <a:srgbClr val="FF0000"/>
                </a:solidFill>
                <a:latin typeface="创艺简黑体"/>
              </a:rPr>
              <a:t>、查表指令（</a:t>
            </a:r>
            <a:r>
              <a:rPr lang="en-US" altLang="zh-CN" sz="2400" b="1" dirty="0">
                <a:solidFill>
                  <a:srgbClr val="FF0000"/>
                </a:solidFill>
                <a:latin typeface="创艺简黑体"/>
              </a:rPr>
              <a:t>2</a:t>
            </a:r>
            <a:r>
              <a:rPr lang="zh-CN" altLang="en-US" sz="2400" b="1" dirty="0">
                <a:solidFill>
                  <a:srgbClr val="FF0000"/>
                </a:solidFill>
                <a:latin typeface="创艺简黑体"/>
              </a:rPr>
              <a:t>条）</a:t>
            </a:r>
          </a:p>
        </p:txBody>
      </p:sp>
      <p:grpSp>
        <p:nvGrpSpPr>
          <p:cNvPr id="47110" name="Group 21"/>
          <p:cNvGrpSpPr>
            <a:grpSpLocks/>
          </p:cNvGrpSpPr>
          <p:nvPr/>
        </p:nvGrpSpPr>
        <p:grpSpPr bwMode="auto">
          <a:xfrm>
            <a:off x="152400" y="1591846"/>
            <a:ext cx="8915400" cy="2289175"/>
            <a:chOff x="96" y="816"/>
            <a:chExt cx="5616" cy="1442"/>
          </a:xfrm>
        </p:grpSpPr>
        <p:sp>
          <p:nvSpPr>
            <p:cNvPr id="47112" name="Text Box 10"/>
            <p:cNvSpPr txBox="1">
              <a:spLocks noChangeArrowheads="1"/>
            </p:cNvSpPr>
            <p:nvPr/>
          </p:nvSpPr>
          <p:spPr bwMode="auto">
            <a:xfrm>
              <a:off x="96" y="816"/>
              <a:ext cx="1920" cy="1442"/>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dirty="0">
                  <a:latin typeface="Times New Roman" pitchFamily="18" charset="0"/>
                </a:rPr>
                <a:t>汇编指令格式</a:t>
              </a:r>
            </a:p>
            <a:p>
              <a:pPr eaLnBrk="0" hangingPunct="0"/>
              <a:endParaRPr kumimoji="1" lang="zh-CN" altLang="en-US" b="1" dirty="0">
                <a:latin typeface="Times New Roman" pitchFamily="18" charset="0"/>
              </a:endParaRPr>
            </a:p>
            <a:p>
              <a:pPr eaLnBrk="0" hangingPunct="0"/>
              <a:r>
                <a:rPr kumimoji="1" lang="en-US" altLang="zh-CN" b="1" dirty="0">
                  <a:solidFill>
                    <a:srgbClr val="FF0000"/>
                  </a:solidFill>
                  <a:latin typeface="Times New Roman" pitchFamily="18" charset="0"/>
                </a:rPr>
                <a:t>MOVC</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@A+DPTR</a:t>
              </a:r>
              <a:r>
                <a:rPr kumimoji="1" lang="zh-CN" altLang="en-US" b="1" dirty="0">
                  <a:latin typeface="Times New Roman" pitchFamily="18" charset="0"/>
                </a:rPr>
                <a:t>；</a:t>
              </a:r>
            </a:p>
            <a:p>
              <a:pPr eaLnBrk="0" hangingPunct="0"/>
              <a:endParaRPr kumimoji="1" lang="zh-CN" altLang="en-US" b="1" dirty="0">
                <a:latin typeface="Times New Roman" pitchFamily="18" charset="0"/>
              </a:endParaRPr>
            </a:p>
            <a:p>
              <a:pPr eaLnBrk="0" hangingPunct="0"/>
              <a:endParaRPr kumimoji="1" lang="zh-CN" altLang="en-US" b="1" dirty="0">
                <a:latin typeface="Times New Roman" pitchFamily="18" charset="0"/>
              </a:endParaRPr>
            </a:p>
            <a:p>
              <a:pPr eaLnBrk="0" hangingPunct="0"/>
              <a:r>
                <a:rPr kumimoji="1" lang="en-US" altLang="zh-CN" b="1" dirty="0">
                  <a:solidFill>
                    <a:srgbClr val="FF0000"/>
                  </a:solidFill>
                  <a:latin typeface="Times New Roman" pitchFamily="18" charset="0"/>
                </a:rPr>
                <a:t>MOVC</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@A+PC</a:t>
              </a:r>
              <a:r>
                <a:rPr kumimoji="1" lang="zh-CN" altLang="en-US" b="1" dirty="0">
                  <a:latin typeface="Times New Roman" pitchFamily="18" charset="0"/>
                </a:rPr>
                <a:t>；</a:t>
              </a:r>
            </a:p>
            <a:p>
              <a:pPr eaLnBrk="0" hangingPunct="0"/>
              <a:endParaRPr kumimoji="1" lang="zh-CN" altLang="en-US" b="1" dirty="0">
                <a:latin typeface="Times New Roman" pitchFamily="18" charset="0"/>
              </a:endParaRPr>
            </a:p>
            <a:p>
              <a:pPr eaLnBrk="0" hangingPunct="0"/>
              <a:endParaRPr kumimoji="1" lang="en-US" altLang="zh-CN" b="1" dirty="0">
                <a:latin typeface="Times New Roman" pitchFamily="18" charset="0"/>
              </a:endParaRPr>
            </a:p>
          </p:txBody>
        </p:sp>
        <p:sp>
          <p:nvSpPr>
            <p:cNvPr id="47113" name="Text Box 11"/>
            <p:cNvSpPr txBox="1">
              <a:spLocks noChangeArrowheads="1"/>
            </p:cNvSpPr>
            <p:nvPr/>
          </p:nvSpPr>
          <p:spPr bwMode="auto">
            <a:xfrm>
              <a:off x="1824" y="816"/>
              <a:ext cx="912" cy="1442"/>
            </a:xfrm>
            <a:prstGeom prst="rect">
              <a:avLst/>
            </a:prstGeom>
            <a:solidFill>
              <a:srgbClr val="CCFFFF"/>
            </a:solidFill>
            <a:ln w="12700" cap="sq">
              <a:noFill/>
              <a:miter lim="800000"/>
              <a:headEnd type="none" w="sm" len="sm"/>
              <a:tailEnd type="none" w="sm" len="sm"/>
            </a:ln>
          </p:spPr>
          <p:txBody>
            <a:bodyPr>
              <a:spAutoFit/>
            </a:bodyPr>
            <a:lstStyle/>
            <a:p>
              <a:pPr marL="457200" indent="-457200" eaLnBrk="0" hangingPunct="0"/>
              <a:r>
                <a:rPr kumimoji="1" lang="zh-CN" altLang="en-US" b="1">
                  <a:latin typeface="Times New Roman" pitchFamily="18" charset="0"/>
                </a:rPr>
                <a:t>机器码格式</a:t>
              </a:r>
            </a:p>
            <a:p>
              <a:pPr marL="457200" indent="-457200" eaLnBrk="0" hangingPunct="0"/>
              <a:endParaRPr kumimoji="1" lang="zh-CN" altLang="en-US" b="1">
                <a:latin typeface="Times New Roman" pitchFamily="18" charset="0"/>
              </a:endParaRPr>
            </a:p>
            <a:p>
              <a:pPr marL="457200" indent="-457200" eaLnBrk="0" hangingPunct="0"/>
              <a:r>
                <a:rPr kumimoji="1" lang="en-US" altLang="zh-CN" b="1">
                  <a:latin typeface="Times New Roman" pitchFamily="18" charset="0"/>
                </a:rPr>
                <a:t>1001 0011</a:t>
              </a:r>
            </a:p>
            <a:p>
              <a:pPr marL="457200" indent="-457200" eaLnBrk="0" hangingPunct="0"/>
              <a:endParaRPr kumimoji="1" lang="en-US" altLang="zh-CN" b="1">
                <a:latin typeface="Times New Roman" pitchFamily="18" charset="0"/>
              </a:endParaRPr>
            </a:p>
            <a:p>
              <a:pPr marL="457200" indent="-457200" eaLnBrk="0" hangingPunct="0"/>
              <a:endParaRPr kumimoji="1" lang="en-US" altLang="zh-CN" b="1">
                <a:latin typeface="Times New Roman" pitchFamily="18" charset="0"/>
              </a:endParaRPr>
            </a:p>
            <a:p>
              <a:pPr marL="457200" indent="-457200" eaLnBrk="0" hangingPunct="0"/>
              <a:r>
                <a:rPr kumimoji="1" lang="en-US" altLang="zh-CN" b="1">
                  <a:latin typeface="Times New Roman" pitchFamily="18" charset="0"/>
                </a:rPr>
                <a:t>1000 0011</a:t>
              </a:r>
            </a:p>
            <a:p>
              <a:pPr marL="457200" indent="-457200" eaLnBrk="0" hangingPunct="0"/>
              <a:endParaRPr kumimoji="1" lang="en-US" altLang="zh-CN" b="1">
                <a:latin typeface="Times New Roman" pitchFamily="18" charset="0"/>
              </a:endParaRPr>
            </a:p>
            <a:p>
              <a:pPr marL="457200" indent="-457200" eaLnBrk="0" hangingPunct="0"/>
              <a:endParaRPr kumimoji="1" lang="en-US" altLang="zh-CN" b="1">
                <a:latin typeface="Times New Roman" pitchFamily="18" charset="0"/>
              </a:endParaRPr>
            </a:p>
          </p:txBody>
        </p:sp>
        <p:sp>
          <p:nvSpPr>
            <p:cNvPr id="47114" name="Text Box 12"/>
            <p:cNvSpPr txBox="1">
              <a:spLocks noChangeArrowheads="1"/>
            </p:cNvSpPr>
            <p:nvPr/>
          </p:nvSpPr>
          <p:spPr bwMode="auto">
            <a:xfrm>
              <a:off x="2736" y="816"/>
              <a:ext cx="1248" cy="1442"/>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a:latin typeface="Times New Roman" pitchFamily="18" charset="0"/>
                </a:rPr>
                <a:t>操作</a:t>
              </a:r>
            </a:p>
            <a:p>
              <a:pPr eaLnBrk="0" hangingPunct="0"/>
              <a:endParaRPr kumimoji="1" lang="zh-CN" altLang="en-US" b="1">
                <a:latin typeface="Times New Roman" pitchFamily="18" charset="0"/>
              </a:endParaRPr>
            </a:p>
            <a:p>
              <a:pPr eaLnBrk="0" hangingPunct="0"/>
              <a:r>
                <a:rPr kumimoji="1" lang="en-US" altLang="zh-CN" b="1">
                  <a:latin typeface="Times New Roman" pitchFamily="18" charset="0"/>
                </a:rPr>
                <a:t>((A)+(DPTR))→A</a:t>
              </a:r>
            </a:p>
            <a:p>
              <a:pPr eaLnBrk="0" hangingPunct="0"/>
              <a:endParaRPr kumimoji="1" lang="en-US" altLang="zh-CN" b="1">
                <a:latin typeface="Times New Roman" pitchFamily="18" charset="0"/>
              </a:endParaRPr>
            </a:p>
            <a:p>
              <a:pPr eaLnBrk="0" hangingPunct="0"/>
              <a:endParaRPr kumimoji="1" lang="en-US" altLang="zh-CN" b="1">
                <a:latin typeface="Times New Roman" pitchFamily="18" charset="0"/>
              </a:endParaRPr>
            </a:p>
            <a:p>
              <a:pPr eaLnBrk="0" hangingPunct="0"/>
              <a:r>
                <a:rPr kumimoji="1" lang="zh-CN" altLang="en-US" b="1">
                  <a:latin typeface="Times New Roman" pitchFamily="18" charset="0"/>
                </a:rPr>
                <a:t>先</a:t>
              </a:r>
              <a:r>
                <a:rPr kumimoji="1" lang="en-US" altLang="zh-CN" b="1">
                  <a:latin typeface="Times New Roman" pitchFamily="18" charset="0"/>
                </a:rPr>
                <a:t>(PC)+1→PC</a:t>
              </a:r>
            </a:p>
            <a:p>
              <a:pPr eaLnBrk="0" hangingPunct="0"/>
              <a:r>
                <a:rPr kumimoji="1" lang="en-US" altLang="zh-CN" b="1">
                  <a:latin typeface="Times New Roman" pitchFamily="18" charset="0"/>
                </a:rPr>
                <a:t>((A)+(PC))→A</a:t>
              </a:r>
            </a:p>
            <a:p>
              <a:pPr eaLnBrk="0" hangingPunct="0"/>
              <a:endParaRPr kumimoji="1" lang="en-US" altLang="zh-CN" b="1">
                <a:latin typeface="Times New Roman" pitchFamily="18" charset="0"/>
              </a:endParaRPr>
            </a:p>
          </p:txBody>
        </p:sp>
        <p:sp>
          <p:nvSpPr>
            <p:cNvPr id="47115" name="Text Box 13"/>
            <p:cNvSpPr txBox="1">
              <a:spLocks noChangeArrowheads="1"/>
            </p:cNvSpPr>
            <p:nvPr/>
          </p:nvSpPr>
          <p:spPr bwMode="auto">
            <a:xfrm>
              <a:off x="3984" y="816"/>
              <a:ext cx="1725" cy="1442"/>
            </a:xfrm>
            <a:prstGeom prst="rect">
              <a:avLst/>
            </a:prstGeom>
            <a:solidFill>
              <a:srgbClr val="CCFFFF"/>
            </a:solidFill>
            <a:ln w="12700" cap="sq">
              <a:noFill/>
              <a:miter lim="800000"/>
              <a:headEnd type="none" w="sm" len="sm"/>
              <a:tailEnd type="none" w="sm" len="sm"/>
            </a:ln>
          </p:spPr>
          <p:txBody>
            <a:bodyPr>
              <a:spAutoFit/>
            </a:bodyPr>
            <a:lstStyle/>
            <a:p>
              <a:pPr eaLnBrk="0" hangingPunct="0"/>
              <a:r>
                <a:rPr kumimoji="1" lang="zh-CN" altLang="en-US" b="1" dirty="0">
                  <a:latin typeface="Times New Roman" pitchFamily="18" charset="0"/>
                </a:rPr>
                <a:t>注释</a:t>
              </a:r>
            </a:p>
            <a:p>
              <a:pPr eaLnBrk="0" hangingPunct="0"/>
              <a:endParaRPr kumimoji="1" lang="zh-CN" altLang="en-US" b="1" dirty="0">
                <a:latin typeface="Times New Roman" pitchFamily="18" charset="0"/>
              </a:endParaRPr>
            </a:p>
            <a:p>
              <a:pPr algn="just" eaLnBrk="0" hangingPunct="0"/>
              <a:r>
                <a:rPr kumimoji="1" lang="zh-CN" altLang="en-US" b="1" dirty="0">
                  <a:latin typeface="宋体" charset="-122"/>
                </a:rPr>
                <a:t>将</a:t>
              </a:r>
              <a:r>
                <a:rPr kumimoji="1" lang="zh-CN" altLang="en-US" b="1" dirty="0">
                  <a:solidFill>
                    <a:srgbClr val="FF0000"/>
                  </a:solidFill>
                  <a:latin typeface="宋体" charset="-122"/>
                </a:rPr>
                <a:t>程序存储器</a:t>
              </a:r>
              <a:r>
                <a:rPr kumimoji="1" lang="zh-CN" altLang="en-US" b="1" dirty="0">
                  <a:latin typeface="宋体" charset="-122"/>
                </a:rPr>
                <a:t>内容传送到</a:t>
              </a:r>
              <a:r>
                <a:rPr kumimoji="1" lang="en-US" altLang="zh-CN" b="1" dirty="0">
                  <a:latin typeface="宋体" charset="-122"/>
                </a:rPr>
                <a:t>A</a:t>
              </a:r>
              <a:r>
                <a:rPr kumimoji="1" lang="zh-CN" altLang="en-US" b="1" dirty="0">
                  <a:latin typeface="宋体" charset="-122"/>
                </a:rPr>
                <a:t>中</a:t>
              </a:r>
              <a:r>
                <a:rPr kumimoji="1" lang="en-US" altLang="zh-CN" b="1" dirty="0">
                  <a:latin typeface="宋体" charset="-122"/>
                </a:rPr>
                <a:t>(</a:t>
              </a:r>
              <a:r>
                <a:rPr kumimoji="1" lang="zh-CN" altLang="en-US" b="1" dirty="0">
                  <a:solidFill>
                    <a:srgbClr val="3333FF"/>
                  </a:solidFill>
                  <a:latin typeface="宋体" charset="-122"/>
                </a:rPr>
                <a:t>远程查表</a:t>
              </a:r>
              <a:r>
                <a:rPr kumimoji="1" lang="zh-CN" altLang="en-US" b="1" dirty="0">
                  <a:latin typeface="宋体" charset="-122"/>
                </a:rPr>
                <a:t>）</a:t>
              </a:r>
            </a:p>
            <a:p>
              <a:pPr algn="just" eaLnBrk="0" hangingPunct="0"/>
              <a:endParaRPr kumimoji="1" lang="zh-CN" altLang="en-US" b="1" dirty="0">
                <a:latin typeface="宋体" charset="-122"/>
              </a:endParaRPr>
            </a:p>
            <a:p>
              <a:pPr algn="just" eaLnBrk="0" hangingPunct="0"/>
              <a:r>
                <a:rPr kumimoji="1" lang="zh-CN" altLang="en-US" b="1" dirty="0">
                  <a:latin typeface="宋体" charset="-122"/>
                </a:rPr>
                <a:t>将</a:t>
              </a:r>
              <a:r>
                <a:rPr kumimoji="1" lang="zh-CN" altLang="en-US" b="1" dirty="0">
                  <a:solidFill>
                    <a:srgbClr val="FF0000"/>
                  </a:solidFill>
                  <a:latin typeface="宋体" charset="-122"/>
                </a:rPr>
                <a:t>程序存储器</a:t>
              </a:r>
              <a:r>
                <a:rPr kumimoji="1" lang="zh-CN" altLang="en-US" b="1" dirty="0">
                  <a:latin typeface="宋体" charset="-122"/>
                </a:rPr>
                <a:t>内容传送到</a:t>
              </a:r>
              <a:r>
                <a:rPr kumimoji="1" lang="en-US" altLang="zh-CN" b="1" dirty="0">
                  <a:latin typeface="宋体" charset="-122"/>
                </a:rPr>
                <a:t>A</a:t>
              </a:r>
              <a:r>
                <a:rPr kumimoji="1" lang="zh-CN" altLang="en-US" b="1" dirty="0">
                  <a:latin typeface="宋体" charset="-122"/>
                </a:rPr>
                <a:t>中（</a:t>
              </a:r>
              <a:r>
                <a:rPr kumimoji="1" lang="zh-CN" altLang="en-US" b="1" dirty="0">
                  <a:solidFill>
                    <a:srgbClr val="3333FF"/>
                  </a:solidFill>
                  <a:latin typeface="宋体" charset="-122"/>
                </a:rPr>
                <a:t>近程查表</a:t>
              </a:r>
              <a:r>
                <a:rPr kumimoji="1" lang="zh-CN" altLang="en-US" b="1" dirty="0">
                  <a:latin typeface="宋体" charset="-122"/>
                </a:rPr>
                <a:t>）</a:t>
              </a:r>
            </a:p>
            <a:p>
              <a:pPr eaLnBrk="0" hangingPunct="0"/>
              <a:endParaRPr kumimoji="1" lang="en-US" altLang="zh-CN" b="1" dirty="0">
                <a:latin typeface="Times New Roman" pitchFamily="18" charset="0"/>
              </a:endParaRPr>
            </a:p>
          </p:txBody>
        </p:sp>
        <p:sp>
          <p:nvSpPr>
            <p:cNvPr id="47116" name="Line 14"/>
            <p:cNvSpPr>
              <a:spLocks noChangeShapeType="1"/>
            </p:cNvSpPr>
            <p:nvPr/>
          </p:nvSpPr>
          <p:spPr bwMode="auto">
            <a:xfrm>
              <a:off x="96" y="172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17" name="Line 15"/>
            <p:cNvSpPr>
              <a:spLocks noChangeShapeType="1"/>
            </p:cNvSpPr>
            <p:nvPr/>
          </p:nvSpPr>
          <p:spPr bwMode="auto">
            <a:xfrm>
              <a:off x="3936" y="857"/>
              <a:ext cx="0" cy="1399"/>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18" name="Line 16"/>
            <p:cNvSpPr>
              <a:spLocks noChangeShapeType="1"/>
            </p:cNvSpPr>
            <p:nvPr/>
          </p:nvSpPr>
          <p:spPr bwMode="auto">
            <a:xfrm>
              <a:off x="2640" y="864"/>
              <a:ext cx="0" cy="139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19" name="Line 17"/>
            <p:cNvSpPr>
              <a:spLocks noChangeShapeType="1"/>
            </p:cNvSpPr>
            <p:nvPr/>
          </p:nvSpPr>
          <p:spPr bwMode="auto">
            <a:xfrm>
              <a:off x="1776" y="864"/>
              <a:ext cx="0" cy="134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20" name="Line 18"/>
            <p:cNvSpPr>
              <a:spLocks noChangeShapeType="1"/>
            </p:cNvSpPr>
            <p:nvPr/>
          </p:nvSpPr>
          <p:spPr bwMode="auto">
            <a:xfrm>
              <a:off x="96" y="110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7121" name="Line 20"/>
            <p:cNvSpPr>
              <a:spLocks noChangeShapeType="1"/>
            </p:cNvSpPr>
            <p:nvPr/>
          </p:nvSpPr>
          <p:spPr bwMode="auto">
            <a:xfrm>
              <a:off x="96" y="225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8" name="日期占位符 3">
            <a:extLst>
              <a:ext uri="{FF2B5EF4-FFF2-40B4-BE49-F238E27FC236}">
                <a16:creationId xmlns:a16="http://schemas.microsoft.com/office/drawing/2014/main" id="{DB8AB603-39C1-4D2B-9C6D-477F551C8E60}"/>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9" name="灯片编号占位符 5">
            <a:extLst>
              <a:ext uri="{FF2B5EF4-FFF2-40B4-BE49-F238E27FC236}">
                <a16:creationId xmlns:a16="http://schemas.microsoft.com/office/drawing/2014/main" id="{A2C34789-5102-4ACD-87F3-CF93F8927D87}"/>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66</a:t>
            </a:fld>
            <a:endParaRPr lang="en-US" altLang="zh-CN" dirty="0">
              <a:ea typeface="宋体" charset="-122"/>
            </a:endParaRPr>
          </a:p>
        </p:txBody>
      </p:sp>
      <p:pic>
        <p:nvPicPr>
          <p:cNvPr id="20" name="Picture 2" descr="c:\documents and settings\ibm\application data\360se6\User Data\temp\01300000323145123029807175635_s.jpg">
            <a:extLst>
              <a:ext uri="{FF2B5EF4-FFF2-40B4-BE49-F238E27FC236}">
                <a16:creationId xmlns:a16="http://schemas.microsoft.com/office/drawing/2014/main" id="{F3D42596-3B93-470C-BFBA-399A8F816D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extLst>
              <a:ext uri="{FF2B5EF4-FFF2-40B4-BE49-F238E27FC236}">
                <a16:creationId xmlns:a16="http://schemas.microsoft.com/office/drawing/2014/main" id="{E9B0C7F6-72CC-430E-AFA4-B5DA9FE5F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E9DC2DEE-1DD5-442C-9929-B1839694DF59}"/>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3" name="Rectangle 2">
            <a:extLst>
              <a:ext uri="{FF2B5EF4-FFF2-40B4-BE49-F238E27FC236}">
                <a16:creationId xmlns:a16="http://schemas.microsoft.com/office/drawing/2014/main" id="{1A257108-A004-4646-857D-3370F4AC5DB9}"/>
              </a:ext>
            </a:extLst>
          </p:cNvPr>
          <p:cNvSpPr>
            <a:spLocks noChangeArrowheads="1"/>
          </p:cNvSpPr>
          <p:nvPr/>
        </p:nvSpPr>
        <p:spPr bwMode="auto">
          <a:xfrm>
            <a:off x="762000" y="5022850"/>
            <a:ext cx="3352800" cy="1219200"/>
          </a:xfrm>
          <a:prstGeom prst="rect">
            <a:avLst/>
          </a:prstGeom>
          <a:gradFill rotWithShape="0">
            <a:gsLst>
              <a:gs pos="0">
                <a:srgbClr val="FFFFFF"/>
              </a:gs>
              <a:gs pos="100000">
                <a:srgbClr val="FFCCFF"/>
              </a:gs>
            </a:gsLst>
            <a:path path="shape">
              <a:fillToRect l="50000" t="50000" r="50000" b="50000"/>
            </a:path>
          </a:gradFill>
          <a:ln w="9525">
            <a:solidFill>
              <a:srgbClr val="000000"/>
            </a:solidFill>
            <a:miter lim="800000"/>
            <a:headEnd/>
            <a:tailEnd/>
          </a:ln>
        </p:spPr>
        <p:txBody>
          <a:bodyPr/>
          <a:lstStyle/>
          <a:p>
            <a:pPr algn="ctr"/>
            <a:r>
              <a:rPr kumimoji="1" lang="zh-CN" altLang="en-US" sz="2400" b="1" dirty="0">
                <a:latin typeface="Times New Roman" pitchFamily="18" charset="0"/>
              </a:rPr>
              <a:t>基地址寄存器</a:t>
            </a:r>
            <a:r>
              <a:rPr kumimoji="1" lang="en-US" altLang="zh-CN" sz="2400" b="1" dirty="0">
                <a:latin typeface="Times New Roman" pitchFamily="18" charset="0"/>
              </a:rPr>
              <a:t>+</a:t>
            </a:r>
            <a:r>
              <a:rPr kumimoji="1" lang="zh-CN" altLang="en-US" sz="2400" b="1" dirty="0">
                <a:latin typeface="Times New Roman" pitchFamily="18" charset="0"/>
              </a:rPr>
              <a:t>变址寄</a:t>
            </a:r>
          </a:p>
          <a:p>
            <a:pPr algn="ctr"/>
            <a:r>
              <a:rPr kumimoji="1" lang="zh-CN" altLang="en-US" sz="2400" b="1" dirty="0">
                <a:latin typeface="Times New Roman" pitchFamily="18" charset="0"/>
              </a:rPr>
              <a:t>存器间接寻址</a:t>
            </a:r>
            <a:r>
              <a:rPr kumimoji="1" lang="en-US" altLang="zh-CN" sz="2400" b="1" dirty="0">
                <a:latin typeface="Times New Roman" pitchFamily="18" charset="0"/>
              </a:rPr>
              <a:t>@PC+A</a:t>
            </a:r>
          </a:p>
          <a:p>
            <a:pPr algn="ctr"/>
            <a:r>
              <a:rPr kumimoji="1" lang="en-US" altLang="zh-CN" sz="2400" b="1" dirty="0">
                <a:latin typeface="Times New Roman" pitchFamily="18" charset="0"/>
              </a:rPr>
              <a:t>(</a:t>
            </a:r>
            <a:r>
              <a:rPr kumimoji="1" lang="zh-CN" altLang="en-US" sz="2400" b="1" dirty="0">
                <a:latin typeface="Times New Roman" pitchFamily="18" charset="0"/>
              </a:rPr>
              <a:t>程序存储器</a:t>
            </a:r>
            <a:r>
              <a:rPr kumimoji="1" lang="en-US" altLang="zh-CN" sz="2400" b="1" dirty="0">
                <a:latin typeface="Times New Roman" pitchFamily="18" charset="0"/>
              </a:rPr>
              <a:t>0-64K)</a:t>
            </a:r>
          </a:p>
        </p:txBody>
      </p:sp>
      <p:sp>
        <p:nvSpPr>
          <p:cNvPr id="24" name="Rectangle 3">
            <a:extLst>
              <a:ext uri="{FF2B5EF4-FFF2-40B4-BE49-F238E27FC236}">
                <a16:creationId xmlns:a16="http://schemas.microsoft.com/office/drawing/2014/main" id="{41E470D6-7D24-47CD-863A-E27CE00A1E47}"/>
              </a:ext>
            </a:extLst>
          </p:cNvPr>
          <p:cNvSpPr>
            <a:spLocks noChangeArrowheads="1"/>
          </p:cNvSpPr>
          <p:nvPr/>
        </p:nvSpPr>
        <p:spPr bwMode="auto">
          <a:xfrm>
            <a:off x="4876800" y="5022850"/>
            <a:ext cx="3505200" cy="1219200"/>
          </a:xfrm>
          <a:prstGeom prst="rect">
            <a:avLst/>
          </a:prstGeom>
          <a:gradFill rotWithShape="0">
            <a:gsLst>
              <a:gs pos="0">
                <a:srgbClr val="FFFFFF"/>
              </a:gs>
              <a:gs pos="100000">
                <a:srgbClr val="FFCCFF"/>
              </a:gs>
            </a:gsLst>
            <a:path path="shape">
              <a:fillToRect l="50000" t="50000" r="50000" b="50000"/>
            </a:path>
          </a:gradFill>
          <a:ln w="9525">
            <a:solidFill>
              <a:srgbClr val="000000"/>
            </a:solidFill>
            <a:miter lim="800000"/>
            <a:headEnd/>
            <a:tailEnd/>
          </a:ln>
        </p:spPr>
        <p:txBody>
          <a:bodyPr/>
          <a:lstStyle/>
          <a:p>
            <a:pPr algn="ctr"/>
            <a:r>
              <a:rPr kumimoji="1" lang="zh-CN" altLang="en-US" sz="2400" b="1">
                <a:latin typeface="Times New Roman" pitchFamily="18" charset="0"/>
              </a:rPr>
              <a:t>基地址寄存器</a:t>
            </a:r>
            <a:r>
              <a:rPr kumimoji="1" lang="en-US" altLang="zh-CN" sz="2400" b="1">
                <a:latin typeface="Times New Roman" pitchFamily="18" charset="0"/>
              </a:rPr>
              <a:t>+</a:t>
            </a:r>
            <a:r>
              <a:rPr kumimoji="1" lang="zh-CN" altLang="en-US" sz="2400" b="1">
                <a:latin typeface="Times New Roman" pitchFamily="18" charset="0"/>
              </a:rPr>
              <a:t>变址寄存</a:t>
            </a:r>
          </a:p>
          <a:p>
            <a:pPr algn="ctr"/>
            <a:r>
              <a:rPr kumimoji="1" lang="zh-CN" altLang="en-US" sz="2400" b="1">
                <a:latin typeface="Times New Roman" pitchFamily="18" charset="0"/>
              </a:rPr>
              <a:t> 器间接寻址</a:t>
            </a:r>
            <a:r>
              <a:rPr kumimoji="1" lang="en-US" altLang="zh-CN" sz="2400" b="1">
                <a:latin typeface="Times New Roman" pitchFamily="18" charset="0"/>
              </a:rPr>
              <a:t>@DPTR+A</a:t>
            </a:r>
          </a:p>
          <a:p>
            <a:pPr algn="ctr"/>
            <a:r>
              <a:rPr kumimoji="1" lang="en-US" altLang="zh-CN" sz="2400" b="1">
                <a:latin typeface="Times New Roman" pitchFamily="18" charset="0"/>
              </a:rPr>
              <a:t>(</a:t>
            </a:r>
            <a:r>
              <a:rPr kumimoji="1" lang="zh-CN" altLang="en-US" sz="2400" b="1">
                <a:latin typeface="Times New Roman" pitchFamily="18" charset="0"/>
              </a:rPr>
              <a:t>程序存储器</a:t>
            </a:r>
            <a:r>
              <a:rPr kumimoji="1" lang="en-US" altLang="zh-CN" sz="2400" b="1">
                <a:latin typeface="Times New Roman" pitchFamily="18" charset="0"/>
              </a:rPr>
              <a:t>0-64K)</a:t>
            </a:r>
          </a:p>
        </p:txBody>
      </p:sp>
      <p:sp>
        <p:nvSpPr>
          <p:cNvPr id="25" name="Text Box 4">
            <a:extLst>
              <a:ext uri="{FF2B5EF4-FFF2-40B4-BE49-F238E27FC236}">
                <a16:creationId xmlns:a16="http://schemas.microsoft.com/office/drawing/2014/main" id="{48800532-FA6C-4866-97BC-B16C18792891}"/>
              </a:ext>
            </a:extLst>
          </p:cNvPr>
          <p:cNvSpPr txBox="1">
            <a:spLocks noChangeArrowheads="1"/>
          </p:cNvSpPr>
          <p:nvPr/>
        </p:nvSpPr>
        <p:spPr bwMode="auto">
          <a:xfrm>
            <a:off x="3584575" y="4171950"/>
            <a:ext cx="1517650" cy="528637"/>
          </a:xfrm>
          <a:prstGeom prst="rect">
            <a:avLst/>
          </a:prstGeom>
          <a:gradFill rotWithShape="0">
            <a:gsLst>
              <a:gs pos="0">
                <a:srgbClr val="FFFFFF"/>
              </a:gs>
              <a:gs pos="100000">
                <a:srgbClr val="FFCCFF"/>
              </a:gs>
            </a:gsLst>
            <a:path path="shape">
              <a:fillToRect l="50000" t="50000" r="50000" b="50000"/>
            </a:path>
          </a:gradFill>
          <a:ln w="9525">
            <a:solidFill>
              <a:srgbClr val="996600"/>
            </a:solidFill>
            <a:miter lim="800000"/>
            <a:headEnd/>
            <a:tailEnd/>
          </a:ln>
        </p:spPr>
        <p:txBody>
          <a:bodyPr wrap="none">
            <a:spAutoFit/>
          </a:bodyPr>
          <a:lstStyle/>
          <a:p>
            <a:r>
              <a:rPr kumimoji="1" lang="en-US" altLang="zh-CN" sz="2800" b="1" dirty="0">
                <a:latin typeface="Times New Roman" pitchFamily="18" charset="0"/>
              </a:rPr>
              <a:t>A</a:t>
            </a:r>
            <a:r>
              <a:rPr kumimoji="1" lang="zh-CN" altLang="en-US" sz="2800" b="1" dirty="0">
                <a:latin typeface="Times New Roman" pitchFamily="18" charset="0"/>
              </a:rPr>
              <a:t>寄存器</a:t>
            </a:r>
          </a:p>
        </p:txBody>
      </p:sp>
      <p:sp>
        <p:nvSpPr>
          <p:cNvPr id="26" name="Line 5">
            <a:extLst>
              <a:ext uri="{FF2B5EF4-FFF2-40B4-BE49-F238E27FC236}">
                <a16:creationId xmlns:a16="http://schemas.microsoft.com/office/drawing/2014/main" id="{4F479B19-3432-4809-A348-0B0F62710857}"/>
              </a:ext>
            </a:extLst>
          </p:cNvPr>
          <p:cNvSpPr>
            <a:spLocks noChangeShapeType="1"/>
          </p:cNvSpPr>
          <p:nvPr/>
        </p:nvSpPr>
        <p:spPr bwMode="auto">
          <a:xfrm flipV="1">
            <a:off x="2362200" y="4639844"/>
            <a:ext cx="1129680" cy="306805"/>
          </a:xfrm>
          <a:prstGeom prst="line">
            <a:avLst/>
          </a:prstGeom>
          <a:noFill/>
          <a:ln w="28575">
            <a:solidFill>
              <a:schemeClr val="tx1"/>
            </a:solidFill>
            <a:round/>
            <a:headEnd/>
            <a:tailEnd type="triangle" w="lg" len="lg"/>
          </a:ln>
        </p:spPr>
        <p:txBody>
          <a:bodyPr wrap="none" anchor="ctr"/>
          <a:lstStyle/>
          <a:p>
            <a:endParaRPr lang="zh-CN" altLang="en-US"/>
          </a:p>
        </p:txBody>
      </p:sp>
      <p:sp>
        <p:nvSpPr>
          <p:cNvPr id="27" name="Line 6">
            <a:extLst>
              <a:ext uri="{FF2B5EF4-FFF2-40B4-BE49-F238E27FC236}">
                <a16:creationId xmlns:a16="http://schemas.microsoft.com/office/drawing/2014/main" id="{8B43C251-160A-4E2E-9C27-F7B4065CCB66}"/>
              </a:ext>
            </a:extLst>
          </p:cNvPr>
          <p:cNvSpPr>
            <a:spLocks noChangeShapeType="1"/>
          </p:cNvSpPr>
          <p:nvPr/>
        </p:nvSpPr>
        <p:spPr bwMode="auto">
          <a:xfrm flipH="1" flipV="1">
            <a:off x="5187950" y="4639844"/>
            <a:ext cx="1517650" cy="306806"/>
          </a:xfrm>
          <a:prstGeom prst="line">
            <a:avLst/>
          </a:prstGeom>
          <a:noFill/>
          <a:ln w="28575">
            <a:solidFill>
              <a:schemeClr val="tx1"/>
            </a:solidFill>
            <a:round/>
            <a:headEnd/>
            <a:tailEnd type="triangle" w="lg" len="lg"/>
          </a:ln>
        </p:spPr>
        <p:txBody>
          <a:bodyPr wrap="none" anchor="ctr"/>
          <a:lstStyle/>
          <a:p>
            <a:endParaRPr lang="zh-CN" altLang="en-US"/>
          </a:p>
        </p:txBody>
      </p:sp>
      <p:sp>
        <p:nvSpPr>
          <p:cNvPr id="29" name="矩形 28">
            <a:extLst>
              <a:ext uri="{FF2B5EF4-FFF2-40B4-BE49-F238E27FC236}">
                <a16:creationId xmlns:a16="http://schemas.microsoft.com/office/drawing/2014/main" id="{9B3BA29E-6DEC-4219-8249-151D5EE91993}"/>
              </a:ext>
            </a:extLst>
          </p:cNvPr>
          <p:cNvSpPr/>
          <p:nvPr/>
        </p:nvSpPr>
        <p:spPr>
          <a:xfrm>
            <a:off x="3212240" y="944910"/>
            <a:ext cx="1874110"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MOVC</a:t>
            </a:r>
            <a:endParaRPr lang="zh-CN" altLang="en-US" dirty="0">
              <a:solidFill>
                <a:srgbClr val="FF0000"/>
              </a:solidFill>
            </a:endParaRPr>
          </a:p>
        </p:txBody>
      </p:sp>
      <p:sp>
        <p:nvSpPr>
          <p:cNvPr id="30" name="矩形 29">
            <a:extLst>
              <a:ext uri="{FF2B5EF4-FFF2-40B4-BE49-F238E27FC236}">
                <a16:creationId xmlns:a16="http://schemas.microsoft.com/office/drawing/2014/main" id="{D3608379-1C57-420C-831C-417F3A2B4C1A}"/>
              </a:ext>
            </a:extLst>
          </p:cNvPr>
          <p:cNvSpPr/>
          <p:nvPr/>
        </p:nvSpPr>
        <p:spPr>
          <a:xfrm>
            <a:off x="5091112" y="944910"/>
            <a:ext cx="1981201"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MOV</a:t>
            </a:r>
            <a:r>
              <a:rPr lang="en-US" altLang="zh-CN" b="1" dirty="0">
                <a:solidFill>
                  <a:srgbClr val="3333FF"/>
                </a:solidFill>
                <a:latin typeface="创艺简黑体" pitchFamily="2" charset="-122"/>
                <a:ea typeface="创艺简黑体" pitchFamily="2" charset="-122"/>
              </a:rPr>
              <a:t>E   </a:t>
            </a:r>
            <a:r>
              <a:rPr lang="en-US" altLang="zh-CN" b="1" dirty="0">
                <a:solidFill>
                  <a:srgbClr val="FF0000"/>
                </a:solidFill>
                <a:latin typeface="创艺简黑体" pitchFamily="2" charset="-122"/>
                <a:ea typeface="创艺简黑体" pitchFamily="2" charset="-122"/>
              </a:rPr>
              <a:t>C</a:t>
            </a:r>
            <a:r>
              <a:rPr lang="en-US" altLang="zh-CN" b="1" dirty="0">
                <a:solidFill>
                  <a:srgbClr val="3333FF"/>
                </a:solidFill>
                <a:latin typeface="创艺简黑体" pitchFamily="2" charset="-122"/>
                <a:ea typeface="创艺简黑体" pitchFamily="2" charset="-122"/>
              </a:rPr>
              <a:t>ode</a:t>
            </a:r>
            <a:endParaRPr lang="zh-CN" altLang="en-US" dirty="0">
              <a:solidFill>
                <a:srgbClr val="3333FF"/>
              </a:solidFill>
            </a:endParaRPr>
          </a:p>
        </p:txBody>
      </p:sp>
    </p:spTree>
  </p:cSld>
  <p:clrMapOvr>
    <a:masterClrMapping/>
  </p:clrMapOvr>
  <p:transition>
    <p:cut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6"/>
          <p:cNvSpPr>
            <a:spLocks noChangeArrowheads="1"/>
          </p:cNvSpPr>
          <p:nvPr/>
        </p:nvSpPr>
        <p:spPr bwMode="auto">
          <a:xfrm>
            <a:off x="2583902" y="2738989"/>
            <a:ext cx="4217866" cy="461665"/>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sz="2400" b="1" dirty="0">
                <a:solidFill>
                  <a:srgbClr val="FF0000"/>
                </a:solidFill>
                <a:latin typeface="黑体" pitchFamily="2" charset="-122"/>
                <a:ea typeface="黑体" pitchFamily="2" charset="-122"/>
              </a:rPr>
              <a:t>执行下面程序段后结果如何？</a:t>
            </a:r>
          </a:p>
        </p:txBody>
      </p:sp>
      <p:sp>
        <p:nvSpPr>
          <p:cNvPr id="49157" name="Rectangle 7"/>
          <p:cNvSpPr>
            <a:spLocks noChangeArrowheads="1"/>
          </p:cNvSpPr>
          <p:nvPr/>
        </p:nvSpPr>
        <p:spPr bwMode="auto">
          <a:xfrm>
            <a:off x="2590800" y="3288856"/>
            <a:ext cx="6480720" cy="1269550"/>
          </a:xfrm>
          <a:prstGeom prst="rect">
            <a:avLst/>
          </a:prstGeom>
          <a:solidFill>
            <a:srgbClr val="FFCCFF"/>
          </a:solidFill>
          <a:ln w="9525">
            <a:noFill/>
            <a:miter lim="800000"/>
            <a:headEnd/>
            <a:tailEnd/>
          </a:ln>
        </p:spPr>
        <p:txBody>
          <a:bodyPr/>
          <a:lstStyle/>
          <a:p>
            <a:pPr marL="342900" indent="-342900" algn="just">
              <a:spcBef>
                <a:spcPct val="20000"/>
              </a:spcBef>
            </a:pPr>
            <a:r>
              <a:rPr kumimoji="1" lang="en-US" altLang="zh-CN" sz="2200" b="1" dirty="0">
                <a:latin typeface="宋体" charset="-122"/>
              </a:rPr>
              <a:t>MOV   DPTR, #2000H    	</a:t>
            </a:r>
            <a:r>
              <a:rPr kumimoji="1" lang="zh-CN" altLang="en-US" sz="2200" b="1" dirty="0">
                <a:latin typeface="宋体" charset="-122"/>
              </a:rPr>
              <a:t>；（</a:t>
            </a:r>
            <a:r>
              <a:rPr kumimoji="1" lang="en-US" altLang="zh-CN" sz="2200" b="1" dirty="0">
                <a:latin typeface="宋体" charset="-122"/>
              </a:rPr>
              <a:t>DPTR</a:t>
            </a:r>
            <a:r>
              <a:rPr kumimoji="1" lang="zh-CN" altLang="en-US" sz="2200" b="1" dirty="0">
                <a:latin typeface="宋体" charset="-122"/>
              </a:rPr>
              <a:t>）</a:t>
            </a:r>
            <a:r>
              <a:rPr kumimoji="1" lang="en-US" altLang="zh-CN" sz="2200" b="1" dirty="0">
                <a:latin typeface="宋体" charset="-122"/>
              </a:rPr>
              <a:t>=2000H</a:t>
            </a:r>
          </a:p>
          <a:p>
            <a:pPr marL="342900" indent="-342900" algn="just">
              <a:spcBef>
                <a:spcPct val="20000"/>
              </a:spcBef>
            </a:pPr>
            <a:r>
              <a:rPr kumimoji="1" lang="en-US" altLang="zh-CN" sz="2200" b="1" dirty="0">
                <a:latin typeface="宋体" charset="-122"/>
              </a:rPr>
              <a:t>MOV   A, #0AH  		</a:t>
            </a:r>
            <a:r>
              <a:rPr kumimoji="1" lang="zh-CN" altLang="en-US" sz="2200" b="1" dirty="0">
                <a:latin typeface="宋体" charset="-122"/>
              </a:rPr>
              <a:t>；（</a:t>
            </a:r>
            <a:r>
              <a:rPr kumimoji="1" lang="en-US" altLang="zh-CN" sz="2200" b="1" dirty="0">
                <a:latin typeface="宋体" charset="-122"/>
              </a:rPr>
              <a:t>A</a:t>
            </a:r>
            <a:r>
              <a:rPr kumimoji="1" lang="zh-CN" altLang="en-US" sz="2200" b="1" dirty="0">
                <a:latin typeface="宋体" charset="-122"/>
              </a:rPr>
              <a:t>）</a:t>
            </a:r>
            <a:r>
              <a:rPr kumimoji="1" lang="en-US" altLang="zh-CN" sz="2200" b="1" dirty="0">
                <a:latin typeface="宋体" charset="-122"/>
              </a:rPr>
              <a:t>=0AH</a:t>
            </a:r>
          </a:p>
          <a:p>
            <a:pPr marL="342900" indent="-342900" algn="just">
              <a:spcBef>
                <a:spcPct val="20000"/>
              </a:spcBef>
            </a:pPr>
            <a:r>
              <a:rPr kumimoji="1" lang="en-US" altLang="zh-CN" sz="2200" b="1" dirty="0">
                <a:latin typeface="宋体" charset="-122"/>
              </a:rPr>
              <a:t>MOVC  A, @A+DPTR 		</a:t>
            </a:r>
            <a:r>
              <a:rPr kumimoji="1" lang="zh-CN" altLang="en-US" sz="2200" b="1" dirty="0">
                <a:latin typeface="宋体" charset="-122"/>
              </a:rPr>
              <a:t>；</a:t>
            </a:r>
            <a:r>
              <a:rPr kumimoji="1" lang="en-US" altLang="zh-CN" sz="2200" b="1" dirty="0">
                <a:latin typeface="宋体" charset="-122"/>
              </a:rPr>
              <a:t>(A)=(200AH)=11H</a:t>
            </a:r>
          </a:p>
        </p:txBody>
      </p:sp>
      <p:grpSp>
        <p:nvGrpSpPr>
          <p:cNvPr id="49158" name="Group 22"/>
          <p:cNvGrpSpPr>
            <a:grpSpLocks/>
          </p:cNvGrpSpPr>
          <p:nvPr/>
        </p:nvGrpSpPr>
        <p:grpSpPr bwMode="auto">
          <a:xfrm>
            <a:off x="680121" y="1527174"/>
            <a:ext cx="3444876" cy="4459288"/>
            <a:chOff x="62" y="904"/>
            <a:chExt cx="2170" cy="2809"/>
          </a:xfrm>
        </p:grpSpPr>
        <p:sp>
          <p:nvSpPr>
            <p:cNvPr id="49159" name="Text Box 8"/>
            <p:cNvSpPr txBox="1">
              <a:spLocks noChangeArrowheads="1"/>
            </p:cNvSpPr>
            <p:nvPr/>
          </p:nvSpPr>
          <p:spPr bwMode="auto">
            <a:xfrm>
              <a:off x="62" y="904"/>
              <a:ext cx="2170" cy="2780"/>
            </a:xfrm>
            <a:prstGeom prst="rect">
              <a:avLst/>
            </a:prstGeom>
            <a:noFill/>
            <a:ln w="12700" cap="sq">
              <a:noFill/>
              <a:miter lim="800000"/>
              <a:headEnd type="none" w="sm" len="sm"/>
              <a:tailEnd type="none" w="sm" len="sm"/>
            </a:ln>
          </p:spPr>
          <p:txBody>
            <a:bodyPr>
              <a:spAutoFit/>
            </a:bodyPr>
            <a:lstStyle/>
            <a:p>
              <a:pPr eaLnBrk="0" hangingPunct="0"/>
              <a:r>
                <a:rPr kumimoji="1" lang="zh-CN" altLang="en-US" sz="2000" b="1" dirty="0">
                  <a:solidFill>
                    <a:srgbClr val="3333FF"/>
                  </a:solidFill>
                  <a:latin typeface="宋体" charset="-122"/>
                </a:rPr>
                <a:t>例</a:t>
              </a:r>
              <a:r>
                <a:rPr kumimoji="1" lang="en-US" altLang="zh-CN" sz="2000" b="1" dirty="0">
                  <a:solidFill>
                    <a:srgbClr val="3333FF"/>
                  </a:solidFill>
                  <a:latin typeface="宋体" charset="-122"/>
                </a:rPr>
                <a:t>1</a:t>
              </a:r>
              <a:r>
                <a:rPr kumimoji="1" lang="zh-CN" altLang="en-US" sz="2000" b="1" dirty="0">
                  <a:solidFill>
                    <a:srgbClr val="3333FF"/>
                  </a:solidFill>
                  <a:latin typeface="宋体" charset="-122"/>
                </a:rPr>
                <a:t>：若：初始 </a:t>
              </a:r>
              <a:r>
                <a:rPr kumimoji="1" lang="en-US" altLang="zh-CN" sz="2000" b="1" dirty="0">
                  <a:solidFill>
                    <a:srgbClr val="3333FF"/>
                  </a:solidFill>
                  <a:latin typeface="宋体" charset="-122"/>
                </a:rPr>
                <a:t>ROM </a:t>
              </a:r>
              <a:r>
                <a:rPr kumimoji="1" lang="zh-CN" altLang="en-US" sz="2000" b="1" dirty="0">
                  <a:solidFill>
                    <a:srgbClr val="3333FF"/>
                  </a:solidFill>
                  <a:latin typeface="宋体" charset="-122"/>
                </a:rPr>
                <a:t>内容：</a:t>
              </a:r>
            </a:p>
            <a:p>
              <a:pPr eaLnBrk="0" hangingPunct="0"/>
              <a:r>
                <a:rPr kumimoji="1" lang="en-US" altLang="zh-CN" sz="2400" b="1" dirty="0">
                  <a:solidFill>
                    <a:srgbClr val="3333FF"/>
                  </a:solidFill>
                  <a:latin typeface="宋体" charset="-122"/>
                </a:rPr>
                <a:t>2000H 00H</a:t>
              </a:r>
            </a:p>
            <a:p>
              <a:pPr eaLnBrk="0" hangingPunct="0"/>
              <a:r>
                <a:rPr kumimoji="1" lang="en-US" altLang="zh-CN" sz="2400" b="1" dirty="0">
                  <a:solidFill>
                    <a:srgbClr val="3333FF"/>
                  </a:solidFill>
                  <a:latin typeface="宋体" charset="-122"/>
                </a:rPr>
                <a:t>2001H 01H</a:t>
              </a:r>
            </a:p>
            <a:p>
              <a:pPr eaLnBrk="0" hangingPunct="0"/>
              <a:r>
                <a:rPr kumimoji="1" lang="en-US" altLang="zh-CN" sz="2400" b="1" dirty="0">
                  <a:solidFill>
                    <a:srgbClr val="3333FF"/>
                  </a:solidFill>
                  <a:latin typeface="宋体" charset="-122"/>
                </a:rPr>
                <a:t>2002H 09H</a:t>
              </a:r>
            </a:p>
            <a:p>
              <a:pPr eaLnBrk="0" hangingPunct="0"/>
              <a:r>
                <a:rPr kumimoji="1" lang="en-US" altLang="zh-CN" sz="2400" b="1" dirty="0">
                  <a:solidFill>
                    <a:srgbClr val="3333FF"/>
                  </a:solidFill>
                  <a:latin typeface="宋体" charset="-122"/>
                </a:rPr>
                <a:t>2003H 04H</a:t>
              </a:r>
            </a:p>
            <a:p>
              <a:pPr eaLnBrk="0" hangingPunct="0"/>
              <a:r>
                <a:rPr kumimoji="1" lang="en-US" altLang="zh-CN" sz="2400" b="1" dirty="0">
                  <a:solidFill>
                    <a:srgbClr val="3333FF"/>
                  </a:solidFill>
                  <a:latin typeface="宋体" charset="-122"/>
                </a:rPr>
                <a:t>2004H 06H</a:t>
              </a:r>
            </a:p>
            <a:p>
              <a:pPr eaLnBrk="0" hangingPunct="0"/>
              <a:r>
                <a:rPr kumimoji="1" lang="en-US" altLang="zh-CN" sz="2400" b="1" dirty="0">
                  <a:solidFill>
                    <a:srgbClr val="3333FF"/>
                  </a:solidFill>
                  <a:latin typeface="宋体" charset="-122"/>
                </a:rPr>
                <a:t>2005H 08H</a:t>
              </a:r>
            </a:p>
            <a:p>
              <a:pPr eaLnBrk="0" hangingPunct="0"/>
              <a:r>
                <a:rPr kumimoji="1" lang="en-US" altLang="zh-CN" sz="2400" b="1" dirty="0">
                  <a:solidFill>
                    <a:srgbClr val="3333FF"/>
                  </a:solidFill>
                  <a:latin typeface="宋体" charset="-122"/>
                </a:rPr>
                <a:t>2006H FFH</a:t>
              </a:r>
            </a:p>
            <a:p>
              <a:pPr eaLnBrk="0" hangingPunct="0"/>
              <a:r>
                <a:rPr kumimoji="1" lang="en-US" altLang="zh-CN" sz="2400" b="1" dirty="0">
                  <a:solidFill>
                    <a:srgbClr val="3333FF"/>
                  </a:solidFill>
                  <a:latin typeface="宋体" charset="-122"/>
                </a:rPr>
                <a:t>2007H 66H</a:t>
              </a:r>
            </a:p>
            <a:p>
              <a:pPr eaLnBrk="0" hangingPunct="0"/>
              <a:r>
                <a:rPr kumimoji="1" lang="en-US" altLang="zh-CN" sz="2400" b="1" dirty="0">
                  <a:solidFill>
                    <a:srgbClr val="3333FF"/>
                  </a:solidFill>
                  <a:latin typeface="宋体" charset="-122"/>
                </a:rPr>
                <a:t>2008H 45H</a:t>
              </a:r>
            </a:p>
            <a:p>
              <a:pPr eaLnBrk="0" hangingPunct="0"/>
              <a:r>
                <a:rPr kumimoji="1" lang="en-US" altLang="zh-CN" sz="2400" b="1" dirty="0">
                  <a:solidFill>
                    <a:srgbClr val="3333FF"/>
                  </a:solidFill>
                  <a:latin typeface="宋体" charset="-122"/>
                </a:rPr>
                <a:t>2009H ABH</a:t>
              </a:r>
            </a:p>
            <a:p>
              <a:pPr eaLnBrk="0" hangingPunct="0"/>
              <a:r>
                <a:rPr kumimoji="1" lang="en-US" altLang="zh-CN" sz="2400" b="1" dirty="0">
                  <a:solidFill>
                    <a:srgbClr val="3333FF"/>
                  </a:solidFill>
                  <a:latin typeface="宋体" charset="-122"/>
                </a:rPr>
                <a:t>200AH 11H</a:t>
              </a:r>
              <a:endParaRPr kumimoji="1" lang="en-US" altLang="zh-CN" sz="2400" b="1" dirty="0">
                <a:solidFill>
                  <a:srgbClr val="3333FF"/>
                </a:solidFill>
                <a:latin typeface="Times New Roman" pitchFamily="18" charset="0"/>
              </a:endParaRPr>
            </a:p>
          </p:txBody>
        </p:sp>
        <p:sp>
          <p:nvSpPr>
            <p:cNvPr id="49160" name="Rectangle 11"/>
            <p:cNvSpPr>
              <a:spLocks noChangeArrowheads="1"/>
            </p:cNvSpPr>
            <p:nvPr/>
          </p:nvSpPr>
          <p:spPr bwMode="auto">
            <a:xfrm>
              <a:off x="677" y="1169"/>
              <a:ext cx="432" cy="2544"/>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49161" name="Line 12"/>
            <p:cNvSpPr>
              <a:spLocks noChangeShapeType="1"/>
            </p:cNvSpPr>
            <p:nvPr/>
          </p:nvSpPr>
          <p:spPr bwMode="auto">
            <a:xfrm>
              <a:off x="672" y="1344"/>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2" name="Line 13"/>
            <p:cNvSpPr>
              <a:spLocks noChangeShapeType="1"/>
            </p:cNvSpPr>
            <p:nvPr/>
          </p:nvSpPr>
          <p:spPr bwMode="auto">
            <a:xfrm>
              <a:off x="672" y="1584"/>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3" name="Line 14"/>
            <p:cNvSpPr>
              <a:spLocks noChangeShapeType="1"/>
            </p:cNvSpPr>
            <p:nvPr/>
          </p:nvSpPr>
          <p:spPr bwMode="auto">
            <a:xfrm>
              <a:off x="672" y="1824"/>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4" name="Line 15"/>
            <p:cNvSpPr>
              <a:spLocks noChangeShapeType="1"/>
            </p:cNvSpPr>
            <p:nvPr/>
          </p:nvSpPr>
          <p:spPr bwMode="auto">
            <a:xfrm>
              <a:off x="672" y="2064"/>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5" name="Line 16"/>
            <p:cNvSpPr>
              <a:spLocks noChangeShapeType="1"/>
            </p:cNvSpPr>
            <p:nvPr/>
          </p:nvSpPr>
          <p:spPr bwMode="auto">
            <a:xfrm>
              <a:off x="672" y="225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6" name="Line 17"/>
            <p:cNvSpPr>
              <a:spLocks noChangeShapeType="1"/>
            </p:cNvSpPr>
            <p:nvPr/>
          </p:nvSpPr>
          <p:spPr bwMode="auto">
            <a:xfrm>
              <a:off x="672" y="249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7" name="Line 18"/>
            <p:cNvSpPr>
              <a:spLocks noChangeShapeType="1"/>
            </p:cNvSpPr>
            <p:nvPr/>
          </p:nvSpPr>
          <p:spPr bwMode="auto">
            <a:xfrm>
              <a:off x="672" y="273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8" name="Line 19"/>
            <p:cNvSpPr>
              <a:spLocks noChangeShapeType="1"/>
            </p:cNvSpPr>
            <p:nvPr/>
          </p:nvSpPr>
          <p:spPr bwMode="auto">
            <a:xfrm>
              <a:off x="672" y="297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69" name="Line 20"/>
            <p:cNvSpPr>
              <a:spLocks noChangeShapeType="1"/>
            </p:cNvSpPr>
            <p:nvPr/>
          </p:nvSpPr>
          <p:spPr bwMode="auto">
            <a:xfrm>
              <a:off x="672" y="321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49170" name="Line 21"/>
            <p:cNvSpPr>
              <a:spLocks noChangeShapeType="1"/>
            </p:cNvSpPr>
            <p:nvPr/>
          </p:nvSpPr>
          <p:spPr bwMode="auto">
            <a:xfrm>
              <a:off x="672" y="3456"/>
              <a:ext cx="4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9" name="Rectangle 7"/>
          <p:cNvSpPr>
            <a:spLocks noChangeArrowheads="1"/>
          </p:cNvSpPr>
          <p:nvPr/>
        </p:nvSpPr>
        <p:spPr bwMode="auto">
          <a:xfrm>
            <a:off x="2590800" y="4877440"/>
            <a:ext cx="3888432" cy="453386"/>
          </a:xfrm>
          <a:prstGeom prst="rect">
            <a:avLst/>
          </a:prstGeom>
          <a:solidFill>
            <a:schemeClr val="tx1">
              <a:lumMod val="50000"/>
              <a:lumOff val="50000"/>
            </a:schemeClr>
          </a:solidFill>
          <a:ln w="9525">
            <a:noFill/>
            <a:miter lim="800000"/>
            <a:headEnd/>
            <a:tailEnd/>
          </a:ln>
        </p:spPr>
        <p:txBody>
          <a:bodyPr/>
          <a:lstStyle/>
          <a:p>
            <a:pPr marL="342900" indent="-342900">
              <a:spcBef>
                <a:spcPct val="20000"/>
              </a:spcBef>
            </a:pPr>
            <a:r>
              <a:rPr kumimoji="1" lang="zh-CN" altLang="en-US" sz="2400" dirty="0">
                <a:solidFill>
                  <a:srgbClr val="00FF00"/>
                </a:solidFill>
                <a:latin typeface="黑体" pitchFamily="2" charset="-122"/>
                <a:ea typeface="黑体" pitchFamily="2" charset="-122"/>
              </a:rPr>
              <a:t>最后结果为：</a:t>
            </a:r>
            <a:r>
              <a:rPr kumimoji="1" lang="en-US" altLang="zh-CN" sz="2400" dirty="0">
                <a:solidFill>
                  <a:srgbClr val="00FF00"/>
                </a:solidFill>
                <a:latin typeface="黑体" pitchFamily="2" charset="-122"/>
                <a:ea typeface="黑体" pitchFamily="2" charset="-122"/>
              </a:rPr>
              <a:t>(A)=  11H</a:t>
            </a:r>
          </a:p>
        </p:txBody>
      </p:sp>
      <p:sp>
        <p:nvSpPr>
          <p:cNvPr id="20" name="日期占位符 3">
            <a:extLst>
              <a:ext uri="{FF2B5EF4-FFF2-40B4-BE49-F238E27FC236}">
                <a16:creationId xmlns:a16="http://schemas.microsoft.com/office/drawing/2014/main" id="{88708113-09BE-4CC2-B222-A0B4DAA0BEDA}"/>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1" name="灯片编号占位符 5">
            <a:extLst>
              <a:ext uri="{FF2B5EF4-FFF2-40B4-BE49-F238E27FC236}">
                <a16:creationId xmlns:a16="http://schemas.microsoft.com/office/drawing/2014/main" id="{78BC606D-4C39-425C-8F55-1011E51CC748}"/>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67</a:t>
            </a:fld>
            <a:endParaRPr lang="en-US" altLang="zh-CN" dirty="0">
              <a:ea typeface="宋体" charset="-122"/>
            </a:endParaRPr>
          </a:p>
        </p:txBody>
      </p:sp>
      <p:pic>
        <p:nvPicPr>
          <p:cNvPr id="22" name="Picture 2" descr="c:\documents and settings\ibm\application data\360se6\User Data\temp\01300000323145123029807175635_s.jpg">
            <a:extLst>
              <a:ext uri="{FF2B5EF4-FFF2-40B4-BE49-F238E27FC236}">
                <a16:creationId xmlns:a16="http://schemas.microsoft.com/office/drawing/2014/main" id="{1C71596C-B66F-4F08-B98A-F048087D40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85FB73CF-A6DC-46AD-A09F-8994EDCDB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标题 1">
            <a:extLst>
              <a:ext uri="{FF2B5EF4-FFF2-40B4-BE49-F238E27FC236}">
                <a16:creationId xmlns:a16="http://schemas.microsoft.com/office/drawing/2014/main" id="{7615C6F2-01F6-4E99-B1B1-7FE7D70EFBED}"/>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5" name="Rectangle 2">
            <a:extLst>
              <a:ext uri="{FF2B5EF4-FFF2-40B4-BE49-F238E27FC236}">
                <a16:creationId xmlns:a16="http://schemas.microsoft.com/office/drawing/2014/main" id="{D8AC5A8D-6B9B-4215-A31E-47620370017F}"/>
              </a:ext>
            </a:extLst>
          </p:cNvPr>
          <p:cNvSpPr>
            <a:spLocks noGrp="1" noChangeArrowheads="1"/>
          </p:cNvSpPr>
          <p:nvPr>
            <p:ph type="title"/>
          </p:nvPr>
        </p:nvSpPr>
        <p:spPr>
          <a:xfrm>
            <a:off x="0" y="763787"/>
            <a:ext cx="3048000" cy="464175"/>
          </a:xfrm>
        </p:spPr>
        <p:txBody>
          <a:bodyPr/>
          <a:lstStyle/>
          <a:p>
            <a:pPr eaLnBrk="1" hangingPunct="1"/>
            <a:r>
              <a:rPr lang="en-US" altLang="zh-CN" sz="2400" b="1" dirty="0">
                <a:solidFill>
                  <a:srgbClr val="FF0000"/>
                </a:solidFill>
                <a:latin typeface="创艺简黑体"/>
              </a:rPr>
              <a:t>6 </a:t>
            </a:r>
            <a:r>
              <a:rPr lang="zh-CN" altLang="en-US" sz="2400" b="1" dirty="0">
                <a:solidFill>
                  <a:srgbClr val="FF0000"/>
                </a:solidFill>
                <a:latin typeface="创艺简黑体"/>
              </a:rPr>
              <a:t>、查表指令（</a:t>
            </a:r>
            <a:r>
              <a:rPr lang="en-US" altLang="zh-CN" sz="2400" b="1" dirty="0">
                <a:solidFill>
                  <a:srgbClr val="FF0000"/>
                </a:solidFill>
                <a:latin typeface="创艺简黑体"/>
              </a:rPr>
              <a:t>2</a:t>
            </a:r>
            <a:r>
              <a:rPr lang="zh-CN" altLang="en-US" sz="2400" b="1" dirty="0">
                <a:solidFill>
                  <a:srgbClr val="FF0000"/>
                </a:solidFill>
                <a:latin typeface="创艺简黑体"/>
              </a:rPr>
              <a:t>条）</a:t>
            </a:r>
          </a:p>
        </p:txBody>
      </p:sp>
    </p:spTree>
  </p:cSld>
  <p:clrMapOvr>
    <a:masterClrMapping/>
  </p:clrMapOvr>
  <p:transition>
    <p:cut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3419872" y="713716"/>
            <a:ext cx="4648200" cy="1584325"/>
          </a:xfrm>
        </p:spPr>
        <p:txBody>
          <a:bodyPr/>
          <a:lstStyle/>
          <a:p>
            <a:pPr eaLnBrk="1" hangingPunct="1"/>
            <a:r>
              <a:rPr lang="zh-CN" altLang="en-US" sz="1700" b="1" dirty="0">
                <a:solidFill>
                  <a:srgbClr val="FF0066"/>
                </a:solidFill>
                <a:latin typeface="宋体" charset="-122"/>
              </a:rPr>
              <a:t>	</a:t>
            </a:r>
            <a:r>
              <a:rPr lang="en-US" altLang="zh-CN" sz="1700" b="1" dirty="0">
                <a:solidFill>
                  <a:srgbClr val="FF0066"/>
                </a:solidFill>
                <a:latin typeface="宋体" charset="-122"/>
              </a:rPr>
              <a:t>1010H	02H</a:t>
            </a:r>
            <a:br>
              <a:rPr lang="en-US" altLang="zh-CN" sz="1700" b="1" dirty="0">
                <a:solidFill>
                  <a:srgbClr val="FF0066"/>
                </a:solidFill>
                <a:latin typeface="宋体" charset="-122"/>
              </a:rPr>
            </a:br>
            <a:r>
              <a:rPr lang="en-US" altLang="zh-CN" sz="1700" b="1" dirty="0">
                <a:solidFill>
                  <a:srgbClr val="FF0066"/>
                </a:solidFill>
                <a:latin typeface="宋体" charset="-122"/>
              </a:rPr>
              <a:t>	1011H 	04H</a:t>
            </a:r>
            <a:br>
              <a:rPr lang="en-US" altLang="zh-CN" sz="1700" b="1" dirty="0">
                <a:solidFill>
                  <a:srgbClr val="FF0066"/>
                </a:solidFill>
                <a:latin typeface="宋体" charset="-122"/>
              </a:rPr>
            </a:br>
            <a:r>
              <a:rPr lang="en-US" altLang="zh-CN" sz="1700" b="1" dirty="0">
                <a:solidFill>
                  <a:srgbClr val="FF0066"/>
                </a:solidFill>
                <a:latin typeface="宋体" charset="-122"/>
              </a:rPr>
              <a:t>	1012H 	06H</a:t>
            </a:r>
            <a:br>
              <a:rPr lang="en-US" altLang="zh-CN" sz="1700" b="1" dirty="0">
                <a:solidFill>
                  <a:srgbClr val="FF0066"/>
                </a:solidFill>
                <a:latin typeface="宋体" charset="-122"/>
              </a:rPr>
            </a:br>
            <a:r>
              <a:rPr lang="en-US" altLang="zh-CN" sz="1700" b="1" dirty="0">
                <a:solidFill>
                  <a:srgbClr val="FF0066"/>
                </a:solidFill>
                <a:latin typeface="宋体" charset="-122"/>
              </a:rPr>
              <a:t>	1013H 	08H</a:t>
            </a:r>
            <a:endParaRPr lang="en-US" altLang="zh-CN" sz="1700" b="1" dirty="0">
              <a:solidFill>
                <a:srgbClr val="FF0066"/>
              </a:solidFill>
              <a:cs typeface="Times New Roman" pitchFamily="18" charset="0"/>
            </a:endParaRPr>
          </a:p>
        </p:txBody>
      </p:sp>
      <p:sp>
        <p:nvSpPr>
          <p:cNvPr id="50181" name="Rectangle 7"/>
          <p:cNvSpPr>
            <a:spLocks noChangeArrowheads="1"/>
          </p:cNvSpPr>
          <p:nvPr/>
        </p:nvSpPr>
        <p:spPr bwMode="auto">
          <a:xfrm>
            <a:off x="484289" y="5370432"/>
            <a:ext cx="6896023" cy="507246"/>
          </a:xfrm>
          <a:prstGeom prst="rect">
            <a:avLst/>
          </a:prstGeom>
          <a:solidFill>
            <a:schemeClr val="tx1">
              <a:lumMod val="50000"/>
              <a:lumOff val="50000"/>
            </a:schemeClr>
          </a:solidFill>
          <a:ln w="9525">
            <a:noFill/>
            <a:miter lim="800000"/>
            <a:headEnd/>
            <a:tailEnd/>
          </a:ln>
        </p:spPr>
        <p:txBody>
          <a:bodyPr/>
          <a:lstStyle/>
          <a:p>
            <a:pPr marL="342900" indent="-342900">
              <a:spcBef>
                <a:spcPct val="20000"/>
              </a:spcBef>
            </a:pPr>
            <a:r>
              <a:rPr kumimoji="1" lang="zh-CN" altLang="en-US" sz="2400" dirty="0">
                <a:solidFill>
                  <a:srgbClr val="00FF00"/>
                </a:solidFill>
                <a:latin typeface="黑体" pitchFamily="2" charset="-122"/>
                <a:ea typeface="黑体" pitchFamily="2" charset="-122"/>
              </a:rPr>
              <a:t>最后结果为：</a:t>
            </a:r>
            <a:r>
              <a:rPr kumimoji="1" lang="en-US" altLang="zh-CN" sz="2400" dirty="0">
                <a:solidFill>
                  <a:srgbClr val="00FF00"/>
                </a:solidFill>
                <a:latin typeface="黑体" pitchFamily="2" charset="-122"/>
                <a:ea typeface="黑体" pitchFamily="2" charset="-122"/>
              </a:rPr>
              <a:t>(A)=02     (R0)=02    (PC)=1004</a:t>
            </a:r>
          </a:p>
        </p:txBody>
      </p:sp>
      <p:sp>
        <p:nvSpPr>
          <p:cNvPr id="50182" name="Rectangle 9"/>
          <p:cNvSpPr>
            <a:spLocks noChangeArrowheads="1"/>
          </p:cNvSpPr>
          <p:nvPr/>
        </p:nvSpPr>
        <p:spPr bwMode="auto">
          <a:xfrm>
            <a:off x="5231210" y="858178"/>
            <a:ext cx="609600" cy="1371600"/>
          </a:xfrm>
          <a:prstGeom prst="rect">
            <a:avLst/>
          </a:prstGeom>
          <a:no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50184" name="Line 11"/>
          <p:cNvSpPr>
            <a:spLocks noChangeShapeType="1"/>
          </p:cNvSpPr>
          <p:nvPr/>
        </p:nvSpPr>
        <p:spPr bwMode="auto">
          <a:xfrm>
            <a:off x="5244318" y="1045773"/>
            <a:ext cx="6096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0185" name="Line 12"/>
          <p:cNvSpPr>
            <a:spLocks noChangeShapeType="1"/>
          </p:cNvSpPr>
          <p:nvPr/>
        </p:nvSpPr>
        <p:spPr bwMode="auto">
          <a:xfrm>
            <a:off x="5244318" y="1527046"/>
            <a:ext cx="6096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0186" name="Rectangle 13"/>
          <p:cNvSpPr>
            <a:spLocks noChangeArrowheads="1"/>
          </p:cNvSpPr>
          <p:nvPr/>
        </p:nvSpPr>
        <p:spPr bwMode="auto">
          <a:xfrm>
            <a:off x="484289" y="2449193"/>
            <a:ext cx="8532440" cy="2819400"/>
          </a:xfrm>
          <a:prstGeom prst="rect">
            <a:avLst/>
          </a:prstGeom>
          <a:noFill/>
          <a:ln w="9525">
            <a:noFill/>
            <a:miter lim="800000"/>
            <a:headEnd/>
            <a:tailEnd/>
          </a:ln>
        </p:spPr>
        <p:txBody>
          <a:bodyPr anchor="ctr"/>
          <a:lstStyle/>
          <a:p>
            <a:r>
              <a:rPr kumimoji="1" lang="zh-CN" altLang="en-US" sz="2000" b="1" dirty="0">
                <a:solidFill>
                  <a:srgbClr val="3333FF"/>
                </a:solidFill>
                <a:latin typeface="宋体" charset="-122"/>
              </a:rPr>
              <a:t>执行下面程序后的结果如何？</a:t>
            </a:r>
            <a:endParaRPr kumimoji="1" lang="en-US" altLang="zh-CN" sz="2000" b="1" dirty="0">
              <a:solidFill>
                <a:srgbClr val="3333FF"/>
              </a:solidFill>
              <a:latin typeface="宋体" charset="-122"/>
            </a:endParaRPr>
          </a:p>
          <a:p>
            <a:r>
              <a:rPr kumimoji="1" lang="zh-CN" altLang="en-US" sz="2000" b="1" dirty="0">
                <a:solidFill>
                  <a:srgbClr val="3333FF"/>
                </a:solidFill>
                <a:latin typeface="宋体" charset="-122"/>
              </a:rPr>
              <a:t> </a:t>
            </a:r>
            <a:br>
              <a:rPr kumimoji="1" lang="zh-CN" altLang="en-US" sz="2000" b="1" dirty="0">
                <a:solidFill>
                  <a:srgbClr val="FF0066"/>
                </a:solidFill>
                <a:latin typeface="宋体" charset="-122"/>
              </a:rPr>
            </a:br>
            <a:r>
              <a:rPr kumimoji="1" lang="en-US" altLang="zh-CN" sz="2000" b="1" dirty="0">
                <a:latin typeface="Times New Roman" pitchFamily="18" charset="0"/>
              </a:rPr>
              <a:t>1000H     74    0D      MOV</a:t>
            </a:r>
            <a:r>
              <a:rPr kumimoji="1" lang="zh-CN" altLang="en-US" sz="2000" b="1" dirty="0">
                <a:latin typeface="Times New Roman" pitchFamily="18" charset="0"/>
              </a:rPr>
              <a:t>　</a:t>
            </a:r>
            <a:r>
              <a:rPr kumimoji="1" lang="en-US" altLang="zh-CN" sz="2000" b="1" dirty="0">
                <a:latin typeface="Times New Roman" pitchFamily="18" charset="0"/>
              </a:rPr>
              <a:t>A, #0DH               </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   0DH</a:t>
            </a:r>
          </a:p>
          <a:p>
            <a:pPr algn="just"/>
            <a:r>
              <a:rPr kumimoji="1" lang="en-US" altLang="zh-CN" sz="2000" b="1" dirty="0">
                <a:latin typeface="Times New Roman" pitchFamily="18" charset="0"/>
              </a:rPr>
              <a:t>1002H      83              MOVC  A, @A+PC          </a:t>
            </a:r>
            <a:r>
              <a:rPr kumimoji="1" lang="zh-CN" altLang="en-US" sz="2000" b="1" dirty="0">
                <a:latin typeface="Times New Roman" pitchFamily="18" charset="0"/>
              </a:rPr>
              <a:t>；（</a:t>
            </a:r>
            <a:r>
              <a:rPr kumimoji="1" lang="en-US" altLang="zh-CN" sz="2000" b="1" dirty="0">
                <a:latin typeface="Times New Roman" pitchFamily="18" charset="0"/>
              </a:rPr>
              <a:t>PC</a:t>
            </a:r>
            <a:r>
              <a:rPr kumimoji="1" lang="zh-CN" altLang="en-US" sz="2000" b="1" dirty="0">
                <a:latin typeface="Times New Roman" pitchFamily="18" charset="0"/>
              </a:rPr>
              <a:t>）</a:t>
            </a:r>
            <a:r>
              <a:rPr kumimoji="1" lang="en-US" altLang="zh-CN" sz="2000" b="1" dirty="0">
                <a:latin typeface="Times New Roman" pitchFamily="18" charset="0"/>
              </a:rPr>
              <a:t>=1002+1=1003H</a:t>
            </a:r>
            <a:r>
              <a:rPr kumimoji="1" lang="zh-CN" altLang="en-US" sz="2000" b="1" dirty="0">
                <a:latin typeface="Times New Roman" pitchFamily="18" charset="0"/>
              </a:rPr>
              <a:t>，</a:t>
            </a:r>
          </a:p>
          <a:p>
            <a:pPr algn="just"/>
            <a:r>
              <a:rPr kumimoji="1" lang="zh-CN" altLang="en-US" sz="2000" b="1" dirty="0">
                <a:latin typeface="Times New Roman" pitchFamily="18" charset="0"/>
              </a:rPr>
              <a:t>                                                                               ；（</a:t>
            </a:r>
            <a:r>
              <a:rPr kumimoji="1" lang="en-US" altLang="zh-CN" sz="2000" b="1" dirty="0">
                <a:latin typeface="Times New Roman" pitchFamily="18" charset="0"/>
              </a:rPr>
              <a:t>A</a:t>
            </a:r>
            <a:r>
              <a:rPr kumimoji="1" lang="zh-CN" altLang="en-US" sz="2000" b="1" dirty="0">
                <a:latin typeface="Times New Roman" pitchFamily="18" charset="0"/>
              </a:rPr>
              <a:t>）  </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PC</a:t>
            </a:r>
            <a:r>
              <a:rPr kumimoji="1" lang="zh-CN" altLang="en-US" sz="2000" b="1" dirty="0">
                <a:latin typeface="Times New Roman" pitchFamily="18" charset="0"/>
              </a:rPr>
              <a:t>））</a:t>
            </a:r>
            <a:endParaRPr kumimoji="1" lang="en-US" altLang="zh-CN" sz="2000" b="1" dirty="0">
              <a:latin typeface="Times New Roman" pitchFamily="18" charset="0"/>
            </a:endParaRPr>
          </a:p>
          <a:p>
            <a:pPr algn="just"/>
            <a:r>
              <a:rPr kumimoji="1" lang="en-US" altLang="zh-CN" sz="2000" b="1" dirty="0">
                <a:latin typeface="Times New Roman" pitchFamily="18" charset="0"/>
              </a:rPr>
              <a:t>					       </a:t>
            </a:r>
            <a:r>
              <a:rPr kumimoji="1" lang="zh-CN" altLang="en-US" sz="2000" b="1" dirty="0">
                <a:latin typeface="Times New Roman" pitchFamily="18" charset="0"/>
              </a:rPr>
              <a:t>；             </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0D+1003</a:t>
            </a:r>
            <a:r>
              <a:rPr kumimoji="1" lang="zh-CN" altLang="en-US" sz="2000" b="1" dirty="0">
                <a:latin typeface="Times New Roman" pitchFamily="18" charset="0"/>
              </a:rPr>
              <a:t>） </a:t>
            </a:r>
          </a:p>
          <a:p>
            <a:pPr algn="just"/>
            <a:r>
              <a:rPr kumimoji="1" lang="zh-CN" altLang="en-US" sz="2000" b="1" dirty="0">
                <a:latin typeface="Times New Roman" pitchFamily="18" charset="0"/>
              </a:rPr>
              <a:t>                                                                          </a:t>
            </a:r>
            <a:r>
              <a:rPr kumimoji="1" lang="en-US" altLang="zh-CN" sz="2000" b="1" dirty="0">
                <a:latin typeface="Times New Roman" pitchFamily="18" charset="0"/>
              </a:rPr>
              <a:t>     </a:t>
            </a:r>
            <a:r>
              <a:rPr kumimoji="1" lang="zh-CN" altLang="en-US" sz="2000" b="1" dirty="0">
                <a:latin typeface="Times New Roman" pitchFamily="18" charset="0"/>
              </a:rPr>
              <a:t>；             </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1010H</a:t>
            </a:r>
            <a:r>
              <a:rPr kumimoji="1" lang="zh-CN" altLang="en-US" sz="2000" b="1" dirty="0">
                <a:latin typeface="Times New Roman" pitchFamily="18" charset="0"/>
              </a:rPr>
              <a:t>）</a:t>
            </a:r>
          </a:p>
          <a:p>
            <a:pPr algn="just"/>
            <a:r>
              <a:rPr kumimoji="1" lang="zh-CN" altLang="en-US" sz="2000" b="1" dirty="0">
                <a:latin typeface="Times New Roman" pitchFamily="18" charset="0"/>
              </a:rPr>
              <a:t>                                                               </a:t>
            </a:r>
            <a:r>
              <a:rPr kumimoji="1" lang="en-US" altLang="zh-CN" sz="2000" b="1" dirty="0">
                <a:latin typeface="Times New Roman" pitchFamily="18" charset="0"/>
              </a:rPr>
              <a:t>	       </a:t>
            </a:r>
            <a:r>
              <a:rPr kumimoji="1" lang="zh-CN" altLang="en-US" sz="2000" b="1" dirty="0">
                <a:latin typeface="Times New Roman" pitchFamily="18" charset="0"/>
              </a:rPr>
              <a:t>；            </a:t>
            </a:r>
            <a:r>
              <a:rPr kumimoji="1" lang="en-US" altLang="zh-CN" sz="2000" b="1" dirty="0">
                <a:latin typeface="Times New Roman" pitchFamily="18" charset="0"/>
              </a:rPr>
              <a:t>=   02H</a:t>
            </a:r>
          </a:p>
          <a:p>
            <a:pPr algn="just"/>
            <a:r>
              <a:rPr kumimoji="1" lang="en-US" altLang="zh-CN" sz="2000" b="1" dirty="0">
                <a:latin typeface="Times New Roman" pitchFamily="18" charset="0"/>
              </a:rPr>
              <a:t>1003H      F8              MOV  R0, A                      </a:t>
            </a:r>
            <a:r>
              <a:rPr kumimoji="1" lang="zh-CN" altLang="en-US" sz="2000" b="1" dirty="0">
                <a:latin typeface="Times New Roman" pitchFamily="18" charset="0"/>
              </a:rPr>
              <a:t>；  （</a:t>
            </a:r>
            <a:r>
              <a:rPr kumimoji="1" lang="en-US" altLang="zh-CN" sz="2000" b="1" dirty="0">
                <a:latin typeface="Times New Roman" pitchFamily="18" charset="0"/>
              </a:rPr>
              <a:t>R0</a:t>
            </a:r>
            <a:r>
              <a:rPr kumimoji="1" lang="zh-CN" altLang="en-US" sz="2000" b="1" dirty="0">
                <a:latin typeface="Times New Roman" pitchFamily="18" charset="0"/>
              </a:rPr>
              <a:t>）</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=02H</a:t>
            </a:r>
          </a:p>
        </p:txBody>
      </p:sp>
      <p:sp>
        <p:nvSpPr>
          <p:cNvPr id="11" name="矩形 10"/>
          <p:cNvSpPr/>
          <p:nvPr/>
        </p:nvSpPr>
        <p:spPr>
          <a:xfrm>
            <a:off x="484289" y="1237319"/>
            <a:ext cx="3592512" cy="461963"/>
          </a:xfrm>
          <a:prstGeom prst="rect">
            <a:avLst/>
          </a:prstGeom>
        </p:spPr>
        <p:txBody>
          <a:bodyPr wrap="none">
            <a:spAutoFit/>
          </a:bodyPr>
          <a:lstStyle/>
          <a:p>
            <a:pPr>
              <a:defRPr/>
            </a:pPr>
            <a:r>
              <a:rPr lang="zh-CN" altLang="en-US" sz="2400" b="1" kern="0" dirty="0">
                <a:solidFill>
                  <a:srgbClr val="3333FF"/>
                </a:solidFill>
                <a:latin typeface="宋体" pitchFamily="2" charset="-122"/>
                <a:ea typeface="宋体"/>
                <a:cs typeface="+mj-cs"/>
              </a:rPr>
              <a:t>例</a:t>
            </a:r>
            <a:r>
              <a:rPr lang="en-US" altLang="zh-CN" sz="2400" b="1" kern="0" dirty="0">
                <a:solidFill>
                  <a:srgbClr val="3333FF"/>
                </a:solidFill>
                <a:latin typeface="宋体" pitchFamily="2" charset="-122"/>
                <a:ea typeface="宋体"/>
                <a:cs typeface="+mj-cs"/>
              </a:rPr>
              <a:t>2:</a:t>
            </a:r>
            <a:r>
              <a:rPr lang="zh-CN" altLang="en-US" sz="2400" b="1" kern="0" dirty="0">
                <a:solidFill>
                  <a:srgbClr val="3333FF"/>
                </a:solidFill>
                <a:latin typeface="宋体" pitchFamily="2" charset="-122"/>
                <a:ea typeface="宋体"/>
                <a:cs typeface="+mj-cs"/>
              </a:rPr>
              <a:t>若初始</a:t>
            </a:r>
            <a:r>
              <a:rPr lang="en-US" altLang="zh-CN" sz="2400" b="1" kern="0" dirty="0">
                <a:solidFill>
                  <a:srgbClr val="3333FF"/>
                </a:solidFill>
                <a:latin typeface="宋体" pitchFamily="2" charset="-122"/>
                <a:ea typeface="宋体"/>
                <a:cs typeface="+mj-cs"/>
              </a:rPr>
              <a:t>ROM</a:t>
            </a:r>
            <a:r>
              <a:rPr lang="zh-CN" altLang="en-US" sz="2400" b="1" kern="0" dirty="0">
                <a:solidFill>
                  <a:srgbClr val="3333FF"/>
                </a:solidFill>
                <a:latin typeface="宋体" pitchFamily="2" charset="-122"/>
                <a:ea typeface="宋体"/>
                <a:cs typeface="+mj-cs"/>
              </a:rPr>
              <a:t>内容为： </a:t>
            </a:r>
            <a:endParaRPr lang="zh-CN" altLang="en-US" sz="2400" dirty="0">
              <a:solidFill>
                <a:srgbClr val="3333FF"/>
              </a:solidFill>
              <a:ea typeface="宋体" pitchFamily="2" charset="-122"/>
            </a:endParaRPr>
          </a:p>
        </p:txBody>
      </p:sp>
      <p:sp>
        <p:nvSpPr>
          <p:cNvPr id="50188" name="Line 12"/>
          <p:cNvSpPr>
            <a:spLocks noChangeShapeType="1"/>
          </p:cNvSpPr>
          <p:nvPr/>
        </p:nvSpPr>
        <p:spPr bwMode="auto">
          <a:xfrm>
            <a:off x="5244318" y="1261673"/>
            <a:ext cx="609600"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3" name="日期占位符 3">
            <a:extLst>
              <a:ext uri="{FF2B5EF4-FFF2-40B4-BE49-F238E27FC236}">
                <a16:creationId xmlns:a16="http://schemas.microsoft.com/office/drawing/2014/main" id="{DC41AFA2-443C-4969-B237-AFDC637BB737}"/>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4" name="灯片编号占位符 5">
            <a:extLst>
              <a:ext uri="{FF2B5EF4-FFF2-40B4-BE49-F238E27FC236}">
                <a16:creationId xmlns:a16="http://schemas.microsoft.com/office/drawing/2014/main" id="{B4CE3C8C-1CF1-4E75-89AA-F615EA3FBEA6}"/>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68</a:t>
            </a:fld>
            <a:endParaRPr lang="en-US" altLang="zh-CN" dirty="0">
              <a:ea typeface="宋体" charset="-122"/>
            </a:endParaRPr>
          </a:p>
        </p:txBody>
      </p:sp>
      <p:pic>
        <p:nvPicPr>
          <p:cNvPr id="15" name="Picture 2" descr="c:\documents and settings\ibm\application data\360se6\User Data\temp\01300000323145123029807175635_s.jpg">
            <a:extLst>
              <a:ext uri="{FF2B5EF4-FFF2-40B4-BE49-F238E27FC236}">
                <a16:creationId xmlns:a16="http://schemas.microsoft.com/office/drawing/2014/main" id="{02090B03-4754-44F3-93DA-4A03C3CD85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F4698469-A3D6-4041-AC08-CDAC06045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94935866-2A53-463E-819F-A7A1E17F927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8" name="Rectangle 2">
            <a:extLst>
              <a:ext uri="{FF2B5EF4-FFF2-40B4-BE49-F238E27FC236}">
                <a16:creationId xmlns:a16="http://schemas.microsoft.com/office/drawing/2014/main" id="{17FE1D8E-AAAB-4682-BE93-CFB5C1FEAF0A}"/>
              </a:ext>
            </a:extLst>
          </p:cNvPr>
          <p:cNvSpPr txBox="1">
            <a:spLocks noChangeArrowheads="1"/>
          </p:cNvSpPr>
          <p:nvPr/>
        </p:nvSpPr>
        <p:spPr bwMode="auto">
          <a:xfrm>
            <a:off x="39432" y="754272"/>
            <a:ext cx="3048000" cy="4641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latin typeface="创艺简黑体"/>
              </a:rPr>
              <a:t>6 </a:t>
            </a:r>
            <a:r>
              <a:rPr lang="zh-CN" altLang="en-US" sz="2400" b="1" kern="0">
                <a:solidFill>
                  <a:srgbClr val="FF0000"/>
                </a:solidFill>
                <a:latin typeface="创艺简黑体"/>
              </a:rPr>
              <a:t>、查表指令（</a:t>
            </a:r>
            <a:r>
              <a:rPr lang="en-US" altLang="zh-CN" sz="2400" b="1" kern="0">
                <a:solidFill>
                  <a:srgbClr val="FF0000"/>
                </a:solidFill>
                <a:latin typeface="创艺简黑体"/>
              </a:rPr>
              <a:t>2</a:t>
            </a:r>
            <a:r>
              <a:rPr lang="zh-CN" altLang="en-US" sz="2400" b="1" kern="0">
                <a:solidFill>
                  <a:srgbClr val="FF0000"/>
                </a:solidFill>
                <a:latin typeface="创艺简黑体"/>
              </a:rPr>
              <a:t>条）</a:t>
            </a:r>
            <a:endParaRPr lang="zh-CN" altLang="en-US" sz="2400" b="1" kern="0" dirty="0">
              <a:solidFill>
                <a:srgbClr val="FF0000"/>
              </a:solidFill>
              <a:latin typeface="创艺简黑体"/>
            </a:endParaRPr>
          </a:p>
        </p:txBody>
      </p:sp>
    </p:spTree>
  </p:cSld>
  <p:clrMapOvr>
    <a:masterClrMapping/>
  </p:clrMapOvr>
  <p:transition>
    <p:cut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36491" y="635129"/>
            <a:ext cx="5759645" cy="609600"/>
          </a:xfrm>
        </p:spPr>
        <p:txBody>
          <a:bodyPr/>
          <a:lstStyle/>
          <a:p>
            <a:pPr eaLnBrk="1" hangingPunct="1"/>
            <a:r>
              <a:rPr lang="en-US" altLang="zh-CN" sz="2400" b="1" dirty="0">
                <a:solidFill>
                  <a:srgbClr val="FF0066"/>
                </a:solidFill>
                <a:ea typeface="黑体" pitchFamily="2" charset="-122"/>
              </a:rPr>
              <a:t>7</a:t>
            </a:r>
            <a:r>
              <a:rPr lang="zh-CN" altLang="en-US" sz="2400" b="1" dirty="0">
                <a:solidFill>
                  <a:srgbClr val="FF0066"/>
                </a:solidFill>
                <a:ea typeface="黑体" pitchFamily="2" charset="-122"/>
              </a:rPr>
              <a:t>、 累加器</a:t>
            </a:r>
            <a:r>
              <a:rPr lang="en-US" altLang="zh-CN" sz="2400" b="1" dirty="0">
                <a:solidFill>
                  <a:srgbClr val="FF0066"/>
                </a:solidFill>
                <a:ea typeface="黑体" pitchFamily="2" charset="-122"/>
              </a:rPr>
              <a:t>A</a:t>
            </a:r>
            <a:r>
              <a:rPr lang="zh-CN" altLang="en-US" sz="2400" b="1" dirty="0">
                <a:solidFill>
                  <a:srgbClr val="FF0066"/>
                </a:solidFill>
                <a:ea typeface="黑体" pitchFamily="2" charset="-122"/>
              </a:rPr>
              <a:t>与片外</a:t>
            </a:r>
            <a:r>
              <a:rPr lang="en-US" altLang="zh-CN" sz="2400" b="1" dirty="0">
                <a:solidFill>
                  <a:srgbClr val="FF0066"/>
                </a:solidFill>
                <a:ea typeface="黑体" pitchFamily="2" charset="-122"/>
              </a:rPr>
              <a:t>RAM</a:t>
            </a:r>
            <a:r>
              <a:rPr lang="zh-CN" altLang="en-US" sz="2400" b="1" dirty="0">
                <a:solidFill>
                  <a:srgbClr val="FF0066"/>
                </a:solidFill>
                <a:ea typeface="黑体" pitchFamily="2" charset="-122"/>
              </a:rPr>
              <a:t>传送指令</a:t>
            </a:r>
            <a:r>
              <a:rPr lang="en-US" altLang="zh-CN" sz="2400" b="1" dirty="0">
                <a:solidFill>
                  <a:srgbClr val="3333FF"/>
                </a:solidFill>
                <a:ea typeface="黑体" pitchFamily="2" charset="-122"/>
              </a:rPr>
              <a:t>(4</a:t>
            </a:r>
            <a:r>
              <a:rPr lang="zh-CN" altLang="en-US" sz="2400" b="1" dirty="0">
                <a:solidFill>
                  <a:srgbClr val="3333FF"/>
                </a:solidFill>
                <a:ea typeface="黑体" pitchFamily="2" charset="-122"/>
              </a:rPr>
              <a:t>条</a:t>
            </a:r>
            <a:r>
              <a:rPr lang="en-US" altLang="zh-CN" sz="2400" b="1" dirty="0">
                <a:solidFill>
                  <a:srgbClr val="3333FF"/>
                </a:solidFill>
                <a:ea typeface="黑体" pitchFamily="2" charset="-122"/>
              </a:rPr>
              <a:t>)</a:t>
            </a:r>
          </a:p>
        </p:txBody>
      </p:sp>
      <p:sp>
        <p:nvSpPr>
          <p:cNvPr id="51205" name="Text Box 7"/>
          <p:cNvSpPr txBox="1">
            <a:spLocks noChangeArrowheads="1"/>
          </p:cNvSpPr>
          <p:nvPr/>
        </p:nvSpPr>
        <p:spPr bwMode="auto">
          <a:xfrm>
            <a:off x="467544" y="1446343"/>
            <a:ext cx="7043714" cy="392928"/>
          </a:xfrm>
          <a:prstGeom prst="rect">
            <a:avLst/>
          </a:prstGeom>
          <a:solidFill>
            <a:srgbClr val="FFFFCC"/>
          </a:solidFill>
          <a:ln w="12700" cap="sq">
            <a:noFill/>
            <a:miter lim="800000"/>
            <a:headEnd type="none" w="sm" len="sm"/>
            <a:tailEnd type="none" w="sm" len="sm"/>
          </a:ln>
        </p:spPr>
        <p:txBody>
          <a:bodyPr wrap="square">
            <a:spAutoFit/>
          </a:bodyPr>
          <a:lstStyle/>
          <a:p>
            <a:pPr eaLnBrk="0" hangingPunct="0">
              <a:lnSpc>
                <a:spcPct val="120000"/>
              </a:lnSpc>
            </a:pPr>
            <a:r>
              <a:rPr kumimoji="1" lang="en-US" altLang="zh-CN" b="1" dirty="0">
                <a:latin typeface="宋体" charset="-122"/>
              </a:rPr>
              <a:t>CPU</a:t>
            </a:r>
            <a:r>
              <a:rPr kumimoji="1" lang="zh-CN" altLang="en-US" b="1" dirty="0">
                <a:latin typeface="宋体" charset="-122"/>
              </a:rPr>
              <a:t>对片外</a:t>
            </a:r>
            <a:r>
              <a:rPr kumimoji="1" lang="en-US" altLang="zh-CN" b="1" dirty="0">
                <a:latin typeface="宋体" charset="-122"/>
              </a:rPr>
              <a:t>RAM</a:t>
            </a:r>
            <a:r>
              <a:rPr kumimoji="1" lang="zh-CN" altLang="en-US" b="1" dirty="0">
                <a:latin typeface="宋体" charset="-122"/>
              </a:rPr>
              <a:t>的访问只能用寄存器间接寻址的方式，有四条指令：</a:t>
            </a:r>
            <a:endParaRPr kumimoji="1" lang="zh-CN" altLang="en-US" dirty="0">
              <a:latin typeface="Times New Roman" pitchFamily="18" charset="0"/>
            </a:endParaRPr>
          </a:p>
        </p:txBody>
      </p:sp>
      <p:grpSp>
        <p:nvGrpSpPr>
          <p:cNvPr id="51206" name="Group 20"/>
          <p:cNvGrpSpPr>
            <a:grpSpLocks/>
          </p:cNvGrpSpPr>
          <p:nvPr/>
        </p:nvGrpSpPr>
        <p:grpSpPr bwMode="auto">
          <a:xfrm>
            <a:off x="539552" y="2032796"/>
            <a:ext cx="8305800" cy="2030413"/>
            <a:chOff x="192" y="1248"/>
            <a:chExt cx="5232" cy="1279"/>
          </a:xfrm>
        </p:grpSpPr>
        <p:sp>
          <p:nvSpPr>
            <p:cNvPr id="51208" name="Text Box 9"/>
            <p:cNvSpPr txBox="1">
              <a:spLocks noChangeArrowheads="1"/>
            </p:cNvSpPr>
            <p:nvPr/>
          </p:nvSpPr>
          <p:spPr bwMode="auto">
            <a:xfrm>
              <a:off x="192" y="1248"/>
              <a:ext cx="5232" cy="1279"/>
            </a:xfrm>
            <a:prstGeom prst="rect">
              <a:avLst/>
            </a:prstGeom>
            <a:no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a:t>
              </a:r>
            </a:p>
            <a:p>
              <a:pPr algn="just" eaLnBrk="0" hangingPunct="0">
                <a:spcBef>
                  <a:spcPct val="50000"/>
                </a:spcBef>
              </a:pPr>
              <a:r>
                <a:rPr kumimoji="1" lang="en-US" altLang="zh-CN" b="1" dirty="0">
                  <a:solidFill>
                    <a:srgbClr val="FF0000"/>
                  </a:solidFill>
                  <a:latin typeface="Times New Roman" pitchFamily="18" charset="0"/>
                </a:rPr>
                <a:t>MOVX</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@Ri             1110 001i             ((Ri)) →  A</a:t>
              </a:r>
            </a:p>
            <a:p>
              <a:pPr algn="just" eaLnBrk="0" hangingPunct="0">
                <a:spcBef>
                  <a:spcPct val="50000"/>
                </a:spcBef>
              </a:pPr>
              <a:r>
                <a:rPr kumimoji="1" lang="en-US" altLang="zh-CN" b="1" dirty="0">
                  <a:solidFill>
                    <a:srgbClr val="FF0000"/>
                  </a:solidFill>
                  <a:latin typeface="Times New Roman" pitchFamily="18" charset="0"/>
                </a:rPr>
                <a:t>MOVX</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@DPTR        1110 0000            ((DPTR)) → A</a:t>
              </a:r>
            </a:p>
            <a:p>
              <a:pPr algn="just" eaLnBrk="0" hangingPunct="0">
                <a:spcBef>
                  <a:spcPct val="50000"/>
                </a:spcBef>
              </a:pPr>
              <a:r>
                <a:rPr kumimoji="1" lang="en-US" altLang="zh-CN" b="1" dirty="0">
                  <a:solidFill>
                    <a:srgbClr val="FF0000"/>
                  </a:solidFill>
                  <a:latin typeface="Times New Roman" pitchFamily="18" charset="0"/>
                </a:rPr>
                <a:t>MOVX</a:t>
              </a:r>
              <a:r>
                <a:rPr kumimoji="1" lang="en-US" altLang="zh-CN" b="1" dirty="0">
                  <a:latin typeface="Times New Roman" pitchFamily="18" charset="0"/>
                </a:rPr>
                <a:t>   </a:t>
              </a:r>
              <a:r>
                <a:rPr kumimoji="1" lang="en-US" altLang="zh-CN" b="1" dirty="0">
                  <a:solidFill>
                    <a:srgbClr val="00CC00"/>
                  </a:solidFill>
                  <a:latin typeface="Times New Roman" pitchFamily="18" charset="0"/>
                </a:rPr>
                <a:t>@Ri </a:t>
              </a:r>
              <a:r>
                <a:rPr kumimoji="1" lang="en-US" altLang="zh-CN" b="1" dirty="0">
                  <a:latin typeface="Times New Roman" pitchFamily="18" charset="0"/>
                </a:rPr>
                <a:t>,  A              1111 001i              (A) → (Ri)</a:t>
              </a:r>
            </a:p>
            <a:p>
              <a:pPr algn="just" eaLnBrk="0" hangingPunct="0">
                <a:spcBef>
                  <a:spcPct val="50000"/>
                </a:spcBef>
              </a:pPr>
              <a:r>
                <a:rPr kumimoji="1" lang="en-US" altLang="zh-CN" b="1" dirty="0">
                  <a:solidFill>
                    <a:srgbClr val="FF0000"/>
                  </a:solidFill>
                  <a:latin typeface="Times New Roman" pitchFamily="18" charset="0"/>
                </a:rPr>
                <a:t>MOVX</a:t>
              </a:r>
              <a:r>
                <a:rPr kumimoji="1" lang="en-US" altLang="zh-CN" b="1" dirty="0">
                  <a:latin typeface="Times New Roman" pitchFamily="18" charset="0"/>
                </a:rPr>
                <a:t>   </a:t>
              </a:r>
              <a:r>
                <a:rPr kumimoji="1" lang="en-US" altLang="zh-CN" b="1" dirty="0">
                  <a:solidFill>
                    <a:srgbClr val="00CC00"/>
                  </a:solidFill>
                  <a:latin typeface="Times New Roman" pitchFamily="18" charset="0"/>
                </a:rPr>
                <a:t>@DPTR </a:t>
              </a:r>
              <a:r>
                <a:rPr kumimoji="1" lang="en-US" altLang="zh-CN" b="1" dirty="0">
                  <a:latin typeface="Times New Roman" pitchFamily="18" charset="0"/>
                </a:rPr>
                <a:t>, A        1111 0000             (A) → (DPTR</a:t>
              </a:r>
              <a:r>
                <a:rPr kumimoji="1" lang="en-US" altLang="zh-CN" b="1" dirty="0">
                  <a:latin typeface="宋体" charset="-122"/>
                </a:rPr>
                <a:t>)</a:t>
              </a:r>
              <a:endParaRPr kumimoji="1" lang="en-US" altLang="zh-CN" b="1" dirty="0">
                <a:latin typeface="Times New Roman" pitchFamily="18" charset="0"/>
              </a:endParaRPr>
            </a:p>
          </p:txBody>
        </p:sp>
        <p:sp>
          <p:nvSpPr>
            <p:cNvPr id="51209" name="Line 10"/>
            <p:cNvSpPr>
              <a:spLocks noChangeShapeType="1"/>
            </p:cNvSpPr>
            <p:nvPr/>
          </p:nvSpPr>
          <p:spPr bwMode="auto">
            <a:xfrm>
              <a:off x="192" y="1488"/>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1210" name="Line 11"/>
            <p:cNvSpPr>
              <a:spLocks noChangeShapeType="1"/>
            </p:cNvSpPr>
            <p:nvPr/>
          </p:nvSpPr>
          <p:spPr bwMode="auto">
            <a:xfrm>
              <a:off x="2736" y="1248"/>
              <a:ext cx="13" cy="1279"/>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51211" name="Line 12"/>
            <p:cNvSpPr>
              <a:spLocks noChangeShapeType="1"/>
            </p:cNvSpPr>
            <p:nvPr/>
          </p:nvSpPr>
          <p:spPr bwMode="auto">
            <a:xfrm flipH="1">
              <a:off x="1619" y="1248"/>
              <a:ext cx="13" cy="1279"/>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grpSp>
      <p:sp>
        <p:nvSpPr>
          <p:cNvPr id="12" name="日期占位符 3">
            <a:extLst>
              <a:ext uri="{FF2B5EF4-FFF2-40B4-BE49-F238E27FC236}">
                <a16:creationId xmlns:a16="http://schemas.microsoft.com/office/drawing/2014/main" id="{AF8AA119-133E-410A-95F3-06612D083EFB}"/>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3" name="灯片编号占位符 5">
            <a:extLst>
              <a:ext uri="{FF2B5EF4-FFF2-40B4-BE49-F238E27FC236}">
                <a16:creationId xmlns:a16="http://schemas.microsoft.com/office/drawing/2014/main" id="{26A2B48F-0FAE-4F03-88DA-824988510B2C}"/>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69</a:t>
            </a:fld>
            <a:endParaRPr lang="en-US" altLang="zh-CN" dirty="0">
              <a:ea typeface="宋体" charset="-122"/>
            </a:endParaRPr>
          </a:p>
        </p:txBody>
      </p:sp>
      <p:pic>
        <p:nvPicPr>
          <p:cNvPr id="14" name="Picture 2" descr="c:\documents and settings\ibm\application data\360se6\User Data\temp\01300000323145123029807175635_s.jpg">
            <a:extLst>
              <a:ext uri="{FF2B5EF4-FFF2-40B4-BE49-F238E27FC236}">
                <a16:creationId xmlns:a16="http://schemas.microsoft.com/office/drawing/2014/main" id="{78BEFFDA-F7F3-4178-94A1-3591449EA5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448" y="107156"/>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A4018CE2-44F1-4258-9639-E7D6F2D1F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a:extLst>
              <a:ext uri="{FF2B5EF4-FFF2-40B4-BE49-F238E27FC236}">
                <a16:creationId xmlns:a16="http://schemas.microsoft.com/office/drawing/2014/main" id="{F516FA89-E24E-4454-AE98-1031801E0E3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8" name="AutoShape 5">
            <a:extLst>
              <a:ext uri="{FF2B5EF4-FFF2-40B4-BE49-F238E27FC236}">
                <a16:creationId xmlns:a16="http://schemas.microsoft.com/office/drawing/2014/main" id="{720D34CB-2F47-487E-8713-E0EB1E635642}"/>
              </a:ext>
            </a:extLst>
          </p:cNvPr>
          <p:cNvSpPr/>
          <p:nvPr/>
        </p:nvSpPr>
        <p:spPr>
          <a:xfrm flipH="1">
            <a:off x="6351389" y="3391866"/>
            <a:ext cx="92866" cy="61170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9" name="AutoShape 5">
            <a:extLst>
              <a:ext uri="{FF2B5EF4-FFF2-40B4-BE49-F238E27FC236}">
                <a16:creationId xmlns:a16="http://schemas.microsoft.com/office/drawing/2014/main" id="{91A5624C-1151-4CBD-A62B-0DE07DB4AB1D}"/>
              </a:ext>
            </a:extLst>
          </p:cNvPr>
          <p:cNvSpPr/>
          <p:nvPr/>
        </p:nvSpPr>
        <p:spPr>
          <a:xfrm flipH="1">
            <a:off x="6351389" y="2563964"/>
            <a:ext cx="92866" cy="61170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20" name="Text Box 4">
            <a:extLst>
              <a:ext uri="{FF2B5EF4-FFF2-40B4-BE49-F238E27FC236}">
                <a16:creationId xmlns:a16="http://schemas.microsoft.com/office/drawing/2014/main" id="{54A81FFA-91BF-4E64-82FD-83187C37015B}"/>
              </a:ext>
            </a:extLst>
          </p:cNvPr>
          <p:cNvSpPr txBox="1">
            <a:spLocks noChangeArrowheads="1"/>
          </p:cNvSpPr>
          <p:nvPr/>
        </p:nvSpPr>
        <p:spPr bwMode="auto">
          <a:xfrm>
            <a:off x="6480936" y="2687351"/>
            <a:ext cx="2268570" cy="338554"/>
          </a:xfrm>
          <a:prstGeom prst="rect">
            <a:avLst/>
          </a:prstGeom>
          <a:gradFill rotWithShape="0">
            <a:gsLst>
              <a:gs pos="0">
                <a:srgbClr val="FFFFFF"/>
              </a:gs>
              <a:gs pos="100000">
                <a:srgbClr val="FFCCFF"/>
              </a:gs>
            </a:gsLst>
            <a:path path="shape">
              <a:fillToRect l="50000" t="50000" r="50000" b="50000"/>
            </a:path>
          </a:gradFill>
          <a:ln w="9525">
            <a:solidFill>
              <a:srgbClr val="996600"/>
            </a:solidFill>
            <a:miter lim="800000"/>
            <a:headEnd/>
            <a:tailEnd/>
          </a:ln>
        </p:spPr>
        <p:txBody>
          <a:bodyPr wrap="none">
            <a:spAutoFit/>
          </a:bodyPr>
          <a:lstStyle/>
          <a:p>
            <a:r>
              <a:rPr kumimoji="1" lang="zh-CN" altLang="en-US" sz="1600" b="1" dirty="0">
                <a:latin typeface="Times New Roman" pitchFamily="18" charset="0"/>
              </a:rPr>
              <a:t>从外部</a:t>
            </a:r>
            <a:r>
              <a:rPr kumimoji="1" lang="en-US" altLang="zh-CN" sz="1600" b="1" dirty="0">
                <a:latin typeface="Times New Roman" pitchFamily="18" charset="0"/>
              </a:rPr>
              <a:t>RAM</a:t>
            </a:r>
            <a:r>
              <a:rPr kumimoji="1" lang="zh-CN" altLang="en-US" sz="1600" b="1" dirty="0">
                <a:latin typeface="Times New Roman" pitchFamily="18" charset="0"/>
              </a:rPr>
              <a:t>读数据到</a:t>
            </a:r>
            <a:r>
              <a:rPr kumimoji="1" lang="en-US" altLang="zh-CN" sz="1600" b="1" dirty="0">
                <a:latin typeface="Times New Roman" pitchFamily="18" charset="0"/>
              </a:rPr>
              <a:t>A</a:t>
            </a:r>
            <a:endParaRPr kumimoji="1" lang="zh-CN" altLang="en-US" sz="1600" b="1" dirty="0">
              <a:latin typeface="Times New Roman" pitchFamily="18" charset="0"/>
            </a:endParaRPr>
          </a:p>
        </p:txBody>
      </p:sp>
      <p:sp>
        <p:nvSpPr>
          <p:cNvPr id="21" name="Text Box 4">
            <a:extLst>
              <a:ext uri="{FF2B5EF4-FFF2-40B4-BE49-F238E27FC236}">
                <a16:creationId xmlns:a16="http://schemas.microsoft.com/office/drawing/2014/main" id="{A8851B2C-FE27-4794-822C-38F8EACBF464}"/>
              </a:ext>
            </a:extLst>
          </p:cNvPr>
          <p:cNvSpPr txBox="1">
            <a:spLocks noChangeArrowheads="1"/>
          </p:cNvSpPr>
          <p:nvPr/>
        </p:nvSpPr>
        <p:spPr bwMode="auto">
          <a:xfrm>
            <a:off x="6480936" y="3493542"/>
            <a:ext cx="2268570" cy="338554"/>
          </a:xfrm>
          <a:prstGeom prst="rect">
            <a:avLst/>
          </a:prstGeom>
          <a:gradFill rotWithShape="0">
            <a:gsLst>
              <a:gs pos="0">
                <a:srgbClr val="FFFFFF"/>
              </a:gs>
              <a:gs pos="100000">
                <a:srgbClr val="FFCCFF"/>
              </a:gs>
            </a:gsLst>
            <a:path path="shape">
              <a:fillToRect l="50000" t="50000" r="50000" b="50000"/>
            </a:path>
          </a:gradFill>
          <a:ln w="9525">
            <a:solidFill>
              <a:srgbClr val="996600"/>
            </a:solidFill>
            <a:miter lim="800000"/>
            <a:headEnd/>
            <a:tailEnd/>
          </a:ln>
        </p:spPr>
        <p:txBody>
          <a:bodyPr wrap="none">
            <a:spAutoFit/>
          </a:bodyPr>
          <a:lstStyle/>
          <a:p>
            <a:r>
              <a:rPr kumimoji="1" lang="zh-CN" altLang="en-US" sz="1600" b="1" dirty="0">
                <a:latin typeface="Times New Roman" pitchFamily="18" charset="0"/>
              </a:rPr>
              <a:t>将</a:t>
            </a:r>
            <a:r>
              <a:rPr kumimoji="1" lang="en-US" altLang="zh-CN" sz="1600" b="1" dirty="0">
                <a:latin typeface="Times New Roman" pitchFamily="18" charset="0"/>
              </a:rPr>
              <a:t>A</a:t>
            </a:r>
            <a:r>
              <a:rPr kumimoji="1" lang="zh-CN" altLang="en-US" sz="1600" b="1" dirty="0">
                <a:latin typeface="Times New Roman" pitchFamily="18" charset="0"/>
              </a:rPr>
              <a:t>的保存到外部</a:t>
            </a:r>
            <a:r>
              <a:rPr kumimoji="1" lang="en-US" altLang="zh-CN" sz="1600" b="1" dirty="0">
                <a:latin typeface="Times New Roman" pitchFamily="18" charset="0"/>
              </a:rPr>
              <a:t>RAM</a:t>
            </a:r>
            <a:endParaRPr kumimoji="1" lang="zh-CN" altLang="en-US" sz="1600" b="1" dirty="0">
              <a:latin typeface="Times New Roman" pitchFamily="18" charset="0"/>
            </a:endParaRPr>
          </a:p>
        </p:txBody>
      </p:sp>
      <p:sp>
        <p:nvSpPr>
          <p:cNvPr id="22" name="矩形 21">
            <a:extLst>
              <a:ext uri="{FF2B5EF4-FFF2-40B4-BE49-F238E27FC236}">
                <a16:creationId xmlns:a16="http://schemas.microsoft.com/office/drawing/2014/main" id="{8BEC9ECD-D491-4B59-8257-BB4116794AFA}"/>
              </a:ext>
            </a:extLst>
          </p:cNvPr>
          <p:cNvSpPr/>
          <p:nvPr/>
        </p:nvSpPr>
        <p:spPr>
          <a:xfrm>
            <a:off x="5679717" y="845898"/>
            <a:ext cx="1988627"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MOVX</a:t>
            </a:r>
            <a:endParaRPr lang="zh-CN" altLang="en-US" dirty="0">
              <a:solidFill>
                <a:srgbClr val="FF0000"/>
              </a:solidFill>
            </a:endParaRPr>
          </a:p>
        </p:txBody>
      </p:sp>
      <p:sp>
        <p:nvSpPr>
          <p:cNvPr id="23" name="矩形 22">
            <a:extLst>
              <a:ext uri="{FF2B5EF4-FFF2-40B4-BE49-F238E27FC236}">
                <a16:creationId xmlns:a16="http://schemas.microsoft.com/office/drawing/2014/main" id="{953302A2-8610-42A3-99E3-3229F8A9C508}"/>
              </a:ext>
            </a:extLst>
          </p:cNvPr>
          <p:cNvSpPr/>
          <p:nvPr/>
        </p:nvSpPr>
        <p:spPr>
          <a:xfrm>
            <a:off x="6517196" y="1145483"/>
            <a:ext cx="2771584"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MOV</a:t>
            </a:r>
            <a:r>
              <a:rPr lang="en-US" altLang="zh-CN" b="1" dirty="0">
                <a:solidFill>
                  <a:srgbClr val="3333FF"/>
                </a:solidFill>
                <a:latin typeface="创艺简黑体" pitchFamily="2" charset="-122"/>
                <a:ea typeface="创艺简黑体" pitchFamily="2" charset="-122"/>
              </a:rPr>
              <a:t>E   </a:t>
            </a:r>
            <a:r>
              <a:rPr lang="en-US" altLang="zh-CN" b="1" dirty="0" err="1">
                <a:solidFill>
                  <a:srgbClr val="3333FF"/>
                </a:solidFill>
                <a:latin typeface="创艺简黑体" pitchFamily="2" charset="-122"/>
                <a:ea typeface="创艺简黑体" pitchFamily="2" charset="-122"/>
              </a:rPr>
              <a:t>e</a:t>
            </a:r>
            <a:r>
              <a:rPr lang="en-US" altLang="zh-CN" b="1" dirty="0" err="1">
                <a:solidFill>
                  <a:srgbClr val="FF0000"/>
                </a:solidFill>
                <a:latin typeface="创艺简黑体" pitchFamily="2" charset="-122"/>
                <a:ea typeface="创艺简黑体" pitchFamily="2" charset="-122"/>
              </a:rPr>
              <a:t>X</a:t>
            </a:r>
            <a:r>
              <a:rPr lang="en-US" altLang="zh-CN" b="1" dirty="0" err="1">
                <a:solidFill>
                  <a:srgbClr val="3333FF"/>
                </a:solidFill>
                <a:latin typeface="创艺简黑体" pitchFamily="2" charset="-122"/>
                <a:ea typeface="创艺简黑体" pitchFamily="2" charset="-122"/>
              </a:rPr>
              <a:t>ternal</a:t>
            </a:r>
            <a:r>
              <a:rPr lang="en-US" altLang="zh-CN" b="1" dirty="0">
                <a:solidFill>
                  <a:srgbClr val="3333FF"/>
                </a:solidFill>
                <a:latin typeface="创艺简黑体" pitchFamily="2" charset="-122"/>
                <a:ea typeface="创艺简黑体" pitchFamily="2" charset="-122"/>
              </a:rPr>
              <a:t> RAM</a:t>
            </a:r>
            <a:endParaRPr lang="zh-CN" altLang="en-US" dirty="0">
              <a:solidFill>
                <a:srgbClr val="3333FF"/>
              </a:solidFill>
            </a:endParaRPr>
          </a:p>
        </p:txBody>
      </p:sp>
      <p:sp>
        <p:nvSpPr>
          <p:cNvPr id="24" name="Text Box 5">
            <a:extLst>
              <a:ext uri="{FF2B5EF4-FFF2-40B4-BE49-F238E27FC236}">
                <a16:creationId xmlns:a16="http://schemas.microsoft.com/office/drawing/2014/main" id="{E768AA17-1A8F-425E-A59D-AEFF00E603B8}"/>
              </a:ext>
            </a:extLst>
          </p:cNvPr>
          <p:cNvSpPr txBox="1">
            <a:spLocks noChangeArrowheads="1"/>
          </p:cNvSpPr>
          <p:nvPr/>
        </p:nvSpPr>
        <p:spPr bwMode="auto">
          <a:xfrm>
            <a:off x="539552" y="4210868"/>
            <a:ext cx="8305800" cy="2104872"/>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dirty="0">
                <a:latin typeface="黑体" pitchFamily="2" charset="-122"/>
                <a:ea typeface="黑体" pitchFamily="2" charset="-122"/>
              </a:rPr>
              <a:t>第</a:t>
            </a:r>
            <a:r>
              <a:rPr kumimoji="1" lang="en-US" altLang="zh-CN" dirty="0">
                <a:latin typeface="黑体" pitchFamily="2" charset="-122"/>
                <a:ea typeface="黑体" pitchFamily="2" charset="-122"/>
              </a:rPr>
              <a:t>1</a:t>
            </a:r>
            <a:r>
              <a:rPr kumimoji="1" lang="zh-CN" altLang="en-US" dirty="0">
                <a:latin typeface="黑体" pitchFamily="2" charset="-122"/>
                <a:ea typeface="黑体" pitchFamily="2" charset="-122"/>
              </a:rPr>
              <a:t>，</a:t>
            </a:r>
            <a:r>
              <a:rPr kumimoji="1" lang="en-US" altLang="zh-CN" dirty="0">
                <a:latin typeface="黑体" pitchFamily="2" charset="-122"/>
                <a:ea typeface="黑体" pitchFamily="2" charset="-122"/>
              </a:rPr>
              <a:t>3</a:t>
            </a:r>
            <a:r>
              <a:rPr kumimoji="1" lang="zh-CN" altLang="en-US" dirty="0">
                <a:latin typeface="黑体" pitchFamily="2" charset="-122"/>
                <a:ea typeface="黑体" pitchFamily="2" charset="-122"/>
              </a:rPr>
              <a:t>两条指令是用</a:t>
            </a:r>
            <a:r>
              <a:rPr kumimoji="1" lang="en-US" altLang="zh-CN" dirty="0">
                <a:latin typeface="黑体" pitchFamily="2" charset="-122"/>
                <a:ea typeface="黑体" pitchFamily="2" charset="-122"/>
              </a:rPr>
              <a:t>R0</a:t>
            </a:r>
            <a:r>
              <a:rPr kumimoji="1" lang="zh-CN" altLang="en-US" dirty="0">
                <a:latin typeface="黑体" pitchFamily="2" charset="-122"/>
                <a:ea typeface="黑体" pitchFamily="2" charset="-122"/>
              </a:rPr>
              <a:t>或</a:t>
            </a:r>
            <a:r>
              <a:rPr kumimoji="1" lang="en-US" altLang="zh-CN" dirty="0">
                <a:latin typeface="黑体" pitchFamily="2" charset="-122"/>
                <a:ea typeface="黑体" pitchFamily="2" charset="-122"/>
              </a:rPr>
              <a:t>R1</a:t>
            </a:r>
            <a:r>
              <a:rPr kumimoji="1" lang="zh-CN" altLang="en-US" dirty="0">
                <a:latin typeface="黑体" pitchFamily="2" charset="-122"/>
                <a:ea typeface="黑体" pitchFamily="2" charset="-122"/>
              </a:rPr>
              <a:t>作低</a:t>
            </a:r>
            <a:r>
              <a:rPr kumimoji="1" lang="en-US" altLang="zh-CN" dirty="0">
                <a:latin typeface="黑体" pitchFamily="2" charset="-122"/>
                <a:ea typeface="黑体" pitchFamily="2" charset="-122"/>
              </a:rPr>
              <a:t>8</a:t>
            </a:r>
            <a:r>
              <a:rPr kumimoji="1" lang="zh-CN" altLang="en-US" dirty="0">
                <a:latin typeface="黑体" pitchFamily="2" charset="-122"/>
                <a:ea typeface="黑体" pitchFamily="2" charset="-122"/>
              </a:rPr>
              <a:t>位地址指针，由</a:t>
            </a:r>
            <a:r>
              <a:rPr kumimoji="1" lang="en-US" altLang="zh-CN" dirty="0">
                <a:latin typeface="黑体" pitchFamily="2" charset="-122"/>
                <a:ea typeface="黑体" pitchFamily="2" charset="-122"/>
              </a:rPr>
              <a:t>P0</a:t>
            </a:r>
            <a:r>
              <a:rPr kumimoji="1" lang="zh-CN" altLang="en-US" dirty="0">
                <a:latin typeface="黑体" pitchFamily="2" charset="-122"/>
                <a:ea typeface="黑体" pitchFamily="2" charset="-122"/>
              </a:rPr>
              <a:t>口送出，寻址范围是</a:t>
            </a:r>
            <a:r>
              <a:rPr kumimoji="1" lang="en-US" altLang="zh-CN" dirty="0">
                <a:latin typeface="黑体" pitchFamily="2" charset="-122"/>
                <a:ea typeface="黑体" pitchFamily="2" charset="-122"/>
              </a:rPr>
              <a:t>256</a:t>
            </a:r>
            <a:r>
              <a:rPr kumimoji="1" lang="zh-CN" altLang="en-US" dirty="0">
                <a:latin typeface="黑体" pitchFamily="2" charset="-122"/>
                <a:ea typeface="黑体" pitchFamily="2" charset="-122"/>
              </a:rPr>
              <a:t>字节，高</a:t>
            </a:r>
            <a:r>
              <a:rPr kumimoji="1" lang="en-US" altLang="zh-CN" dirty="0">
                <a:latin typeface="黑体" pitchFamily="2" charset="-122"/>
                <a:ea typeface="黑体" pitchFamily="2" charset="-122"/>
              </a:rPr>
              <a:t>8</a:t>
            </a:r>
            <a:r>
              <a:rPr kumimoji="1" lang="zh-CN" altLang="en-US" dirty="0">
                <a:latin typeface="黑体" pitchFamily="2" charset="-122"/>
                <a:ea typeface="黑体" pitchFamily="2" charset="-122"/>
              </a:rPr>
              <a:t>位地址无效，即</a:t>
            </a:r>
            <a:r>
              <a:rPr kumimoji="1" lang="en-US" altLang="zh-CN" dirty="0">
                <a:latin typeface="黑体" pitchFamily="2" charset="-122"/>
                <a:ea typeface="黑体" pitchFamily="2" charset="-122"/>
              </a:rPr>
              <a:t>P2</a:t>
            </a:r>
            <a:r>
              <a:rPr kumimoji="1" lang="zh-CN" altLang="en-US" dirty="0">
                <a:latin typeface="黑体" pitchFamily="2" charset="-122"/>
                <a:ea typeface="黑体" pitchFamily="2" charset="-122"/>
              </a:rPr>
              <a:t>口不参与对外部</a:t>
            </a:r>
            <a:r>
              <a:rPr kumimoji="1" lang="en-US" altLang="zh-CN" dirty="0">
                <a:latin typeface="黑体" pitchFamily="2" charset="-122"/>
                <a:ea typeface="黑体" pitchFamily="2" charset="-122"/>
              </a:rPr>
              <a:t>RAM</a:t>
            </a:r>
            <a:r>
              <a:rPr kumimoji="1" lang="zh-CN" altLang="en-US" dirty="0">
                <a:latin typeface="黑体" pitchFamily="2" charset="-122"/>
                <a:ea typeface="黑体" pitchFamily="2" charset="-122"/>
              </a:rPr>
              <a:t>的读、写。</a:t>
            </a:r>
            <a:r>
              <a:rPr kumimoji="1" lang="en-US" altLang="zh-CN" b="1" dirty="0">
                <a:solidFill>
                  <a:srgbClr val="FF0000"/>
                </a:solidFill>
                <a:latin typeface="Times New Roman" pitchFamily="18" charset="0"/>
              </a:rPr>
              <a:t>            </a:t>
            </a:r>
          </a:p>
          <a:p>
            <a:pPr eaLnBrk="0" hangingPunct="0">
              <a:lnSpc>
                <a:spcPct val="150000"/>
              </a:lnSpc>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zh-CN" altLang="en-US" b="1" dirty="0">
                <a:solidFill>
                  <a:srgbClr val="010000"/>
                </a:solidFill>
                <a:latin typeface="宋体" pitchFamily="2" charset="-122"/>
                <a:ea typeface="宋体" pitchFamily="2" charset="-122"/>
              </a:rPr>
              <a:t>第</a:t>
            </a:r>
            <a:r>
              <a:rPr kumimoji="1" lang="en-US" altLang="zh-CN" b="1" dirty="0">
                <a:solidFill>
                  <a:srgbClr val="010000"/>
                </a:solidFill>
                <a:latin typeface="宋体" pitchFamily="2" charset="-122"/>
                <a:ea typeface="宋体" pitchFamily="2" charset="-122"/>
              </a:rPr>
              <a:t>2</a:t>
            </a:r>
            <a:r>
              <a:rPr kumimoji="1" lang="zh-CN" altLang="en-US" b="1" dirty="0">
                <a:solidFill>
                  <a:srgbClr val="010000"/>
                </a:solidFill>
                <a:latin typeface="宋体" pitchFamily="2" charset="-122"/>
                <a:ea typeface="宋体" pitchFamily="2" charset="-122"/>
              </a:rPr>
              <a:t>，</a:t>
            </a:r>
            <a:r>
              <a:rPr kumimoji="1" lang="en-US" altLang="zh-CN" b="1" dirty="0">
                <a:solidFill>
                  <a:srgbClr val="010000"/>
                </a:solidFill>
                <a:latin typeface="宋体" pitchFamily="2" charset="-122"/>
                <a:ea typeface="宋体" pitchFamily="2" charset="-122"/>
              </a:rPr>
              <a:t>4</a:t>
            </a:r>
            <a:r>
              <a:rPr kumimoji="1" lang="zh-CN" altLang="en-US" b="1" dirty="0">
                <a:solidFill>
                  <a:srgbClr val="010000"/>
                </a:solidFill>
                <a:latin typeface="宋体" pitchFamily="2" charset="-122"/>
                <a:ea typeface="宋体" pitchFamily="2" charset="-122"/>
              </a:rPr>
              <a:t>两条指令以</a:t>
            </a:r>
            <a:r>
              <a:rPr kumimoji="1" lang="en-US" altLang="zh-CN" b="1" dirty="0">
                <a:solidFill>
                  <a:srgbClr val="010000"/>
                </a:solidFill>
                <a:latin typeface="宋体" pitchFamily="2" charset="-122"/>
                <a:ea typeface="宋体" pitchFamily="2" charset="-122"/>
              </a:rPr>
              <a:t>DPTR</a:t>
            </a:r>
            <a:r>
              <a:rPr kumimoji="1" lang="zh-CN" altLang="en-US" b="1" dirty="0">
                <a:solidFill>
                  <a:srgbClr val="010000"/>
                </a:solidFill>
                <a:latin typeface="宋体" pitchFamily="2" charset="-122"/>
                <a:ea typeface="宋体" pitchFamily="2" charset="-122"/>
              </a:rPr>
              <a:t>为片外数据存储器</a:t>
            </a:r>
            <a:r>
              <a:rPr kumimoji="1" lang="en-US" altLang="zh-CN" b="1" dirty="0">
                <a:solidFill>
                  <a:srgbClr val="010000"/>
                </a:solidFill>
                <a:latin typeface="宋体" pitchFamily="2" charset="-122"/>
                <a:ea typeface="宋体" pitchFamily="2" charset="-122"/>
              </a:rPr>
              <a:t>16</a:t>
            </a:r>
            <a:r>
              <a:rPr kumimoji="1" lang="zh-CN" altLang="en-US" b="1" dirty="0">
                <a:solidFill>
                  <a:srgbClr val="010000"/>
                </a:solidFill>
                <a:latin typeface="宋体" pitchFamily="2" charset="-122"/>
                <a:ea typeface="宋体" pitchFamily="2" charset="-122"/>
              </a:rPr>
              <a:t>位地址指针，寻址范围达</a:t>
            </a:r>
            <a:r>
              <a:rPr kumimoji="1" lang="en-US" altLang="zh-CN" b="1" dirty="0">
                <a:solidFill>
                  <a:srgbClr val="010000"/>
                </a:solidFill>
                <a:latin typeface="宋体" pitchFamily="2" charset="-122"/>
                <a:ea typeface="宋体" pitchFamily="2" charset="-122"/>
              </a:rPr>
              <a:t>64KB</a:t>
            </a:r>
            <a:r>
              <a:rPr kumimoji="1" lang="zh-CN" altLang="en-US" b="1" dirty="0">
                <a:solidFill>
                  <a:srgbClr val="010000"/>
                </a:solidFill>
                <a:latin typeface="宋体" pitchFamily="2" charset="-122"/>
                <a:ea typeface="宋体" pitchFamily="2" charset="-122"/>
              </a:rPr>
              <a:t>，</a:t>
            </a:r>
            <a:r>
              <a:rPr kumimoji="1" lang="en-US" altLang="zh-CN" b="1" dirty="0">
                <a:solidFill>
                  <a:srgbClr val="010000"/>
                </a:solidFill>
                <a:latin typeface="宋体" pitchFamily="2" charset="-122"/>
                <a:ea typeface="宋体" pitchFamily="2" charset="-122"/>
              </a:rPr>
              <a:t>DPL</a:t>
            </a:r>
            <a:r>
              <a:rPr kumimoji="1" lang="en-US" altLang="zh-CN" b="1" dirty="0">
                <a:latin typeface="Times New Roman" pitchFamily="18" charset="0"/>
              </a:rPr>
              <a:t> → P0, DPH → P2,</a:t>
            </a:r>
            <a:r>
              <a:rPr kumimoji="1" lang="en-US" altLang="zh-CN" b="1" dirty="0">
                <a:solidFill>
                  <a:srgbClr val="010000"/>
                </a:solidFill>
                <a:latin typeface="宋体" pitchFamily="2" charset="-122"/>
                <a:ea typeface="宋体" pitchFamily="2" charset="-122"/>
              </a:rPr>
              <a:t> P0</a:t>
            </a:r>
            <a:r>
              <a:rPr kumimoji="1" lang="zh-CN" altLang="en-US" b="1" dirty="0">
                <a:solidFill>
                  <a:srgbClr val="010000"/>
                </a:solidFill>
                <a:latin typeface="宋体" pitchFamily="2" charset="-122"/>
                <a:ea typeface="宋体" pitchFamily="2" charset="-122"/>
              </a:rPr>
              <a:t>口、</a:t>
            </a:r>
            <a:r>
              <a:rPr kumimoji="1" lang="en-US" altLang="zh-CN" b="1" dirty="0">
                <a:solidFill>
                  <a:srgbClr val="010000"/>
                </a:solidFill>
                <a:latin typeface="宋体" pitchFamily="2" charset="-122"/>
                <a:ea typeface="宋体" pitchFamily="2" charset="-122"/>
              </a:rPr>
              <a:t>P2</a:t>
            </a:r>
            <a:r>
              <a:rPr kumimoji="1" lang="zh-CN" altLang="en-US" b="1" dirty="0">
                <a:solidFill>
                  <a:srgbClr val="010000"/>
                </a:solidFill>
                <a:latin typeface="宋体" pitchFamily="2" charset="-122"/>
                <a:ea typeface="宋体" pitchFamily="2" charset="-122"/>
              </a:rPr>
              <a:t>口同时参与对外部</a:t>
            </a:r>
            <a:r>
              <a:rPr kumimoji="1" lang="en-US" altLang="zh-CN" b="1" dirty="0">
                <a:solidFill>
                  <a:srgbClr val="010000"/>
                </a:solidFill>
                <a:latin typeface="宋体" pitchFamily="2" charset="-122"/>
                <a:ea typeface="宋体" pitchFamily="2" charset="-122"/>
              </a:rPr>
              <a:t>RAM</a:t>
            </a:r>
            <a:r>
              <a:rPr kumimoji="1" lang="zh-CN" altLang="en-US" b="1" dirty="0">
                <a:solidFill>
                  <a:srgbClr val="010000"/>
                </a:solidFill>
                <a:latin typeface="宋体" pitchFamily="2" charset="-122"/>
                <a:ea typeface="宋体" pitchFamily="2" charset="-122"/>
              </a:rPr>
              <a:t>的读、写。</a:t>
            </a:r>
            <a:endParaRPr kumimoji="1" lang="en-US" altLang="zh-CN" b="1" dirty="0">
              <a:solidFill>
                <a:srgbClr val="010000"/>
              </a:solidFill>
              <a:latin typeface="宋体" pitchFamily="2" charset="-122"/>
              <a:ea typeface="宋体" pitchFamily="2" charset="-122"/>
            </a:endParaRPr>
          </a:p>
          <a:p>
            <a:pPr eaLnBrk="0" hangingPunct="0">
              <a:lnSpc>
                <a:spcPct val="150000"/>
              </a:lnSpc>
            </a:pPr>
            <a:r>
              <a:rPr kumimoji="1" lang="en-US" altLang="zh-CN" b="1" dirty="0">
                <a:solidFill>
                  <a:srgbClr val="010000"/>
                </a:solidFill>
                <a:latin typeface="宋体" pitchFamily="2" charset="-122"/>
                <a:ea typeface="宋体" pitchFamily="2" charset="-122"/>
              </a:rPr>
              <a:t>     </a:t>
            </a:r>
            <a:r>
              <a:rPr kumimoji="1" lang="en-US" altLang="zh-CN" b="1" dirty="0">
                <a:solidFill>
                  <a:srgbClr val="FF0000"/>
                </a:solidFill>
                <a:latin typeface="宋体" pitchFamily="2" charset="-122"/>
                <a:ea typeface="宋体" pitchFamily="2" charset="-122"/>
              </a:rPr>
              <a:t>3</a:t>
            </a:r>
            <a:r>
              <a:rPr kumimoji="1" lang="zh-CN" altLang="en-US" b="1" dirty="0">
                <a:solidFill>
                  <a:srgbClr val="FF0000"/>
                </a:solidFill>
                <a:latin typeface="宋体" pitchFamily="2" charset="-122"/>
                <a:ea typeface="宋体" pitchFamily="2" charset="-122"/>
              </a:rPr>
              <a:t>、</a:t>
            </a:r>
            <a:r>
              <a:rPr kumimoji="1" lang="zh-CN" altLang="en-US" b="1" dirty="0">
                <a:solidFill>
                  <a:srgbClr val="010000"/>
                </a:solidFill>
                <a:latin typeface="宋体" pitchFamily="2" charset="-122"/>
                <a:ea typeface="宋体" pitchFamily="2" charset="-122"/>
              </a:rPr>
              <a:t>第</a:t>
            </a:r>
            <a:r>
              <a:rPr kumimoji="1" lang="en-US" altLang="zh-CN" b="1" dirty="0">
                <a:solidFill>
                  <a:srgbClr val="010000"/>
                </a:solidFill>
                <a:latin typeface="宋体" pitchFamily="2" charset="-122"/>
                <a:ea typeface="宋体" pitchFamily="2" charset="-122"/>
              </a:rPr>
              <a:t>1</a:t>
            </a:r>
            <a:r>
              <a:rPr kumimoji="1" lang="zh-CN" altLang="en-US" b="1" dirty="0">
                <a:solidFill>
                  <a:srgbClr val="010000"/>
                </a:solidFill>
                <a:latin typeface="宋体" pitchFamily="2" charset="-122"/>
                <a:ea typeface="宋体" pitchFamily="2" charset="-122"/>
              </a:rPr>
              <a:t>、</a:t>
            </a:r>
            <a:r>
              <a:rPr kumimoji="1" lang="en-US" altLang="zh-CN" b="1" dirty="0">
                <a:solidFill>
                  <a:srgbClr val="010000"/>
                </a:solidFill>
                <a:latin typeface="宋体" pitchFamily="2" charset="-122"/>
                <a:ea typeface="宋体" pitchFamily="2" charset="-122"/>
              </a:rPr>
              <a:t>2</a:t>
            </a:r>
            <a:r>
              <a:rPr kumimoji="1" lang="zh-CN" altLang="en-US" b="1" dirty="0">
                <a:solidFill>
                  <a:srgbClr val="010000"/>
                </a:solidFill>
                <a:latin typeface="宋体" pitchFamily="2" charset="-122"/>
                <a:ea typeface="宋体" pitchFamily="2" charset="-122"/>
              </a:rPr>
              <a:t>条指令从</a:t>
            </a:r>
            <a:r>
              <a:rPr kumimoji="1" lang="en-US" altLang="zh-CN" b="1" dirty="0">
                <a:solidFill>
                  <a:srgbClr val="010000"/>
                </a:solidFill>
                <a:latin typeface="宋体" pitchFamily="2" charset="-122"/>
                <a:ea typeface="宋体" pitchFamily="2" charset="-122"/>
              </a:rPr>
              <a:t>RAM</a:t>
            </a:r>
            <a:r>
              <a:rPr kumimoji="1" lang="zh-CN" altLang="en-US" b="1" dirty="0">
                <a:solidFill>
                  <a:srgbClr val="010000"/>
                </a:solidFill>
                <a:latin typeface="宋体" pitchFamily="2" charset="-122"/>
                <a:ea typeface="宋体" pitchFamily="2" charset="-122"/>
              </a:rPr>
              <a:t>中读取数据，第</a:t>
            </a:r>
            <a:r>
              <a:rPr kumimoji="1" lang="en-US" altLang="zh-CN" b="1" dirty="0">
                <a:solidFill>
                  <a:srgbClr val="010000"/>
                </a:solidFill>
                <a:latin typeface="宋体" pitchFamily="2" charset="-122"/>
                <a:ea typeface="宋体" pitchFamily="2" charset="-122"/>
              </a:rPr>
              <a:t>3</a:t>
            </a:r>
            <a:r>
              <a:rPr kumimoji="1" lang="zh-CN" altLang="en-US" b="1" dirty="0">
                <a:solidFill>
                  <a:srgbClr val="010000"/>
                </a:solidFill>
                <a:latin typeface="宋体" pitchFamily="2" charset="-122"/>
                <a:ea typeface="宋体" pitchFamily="2" charset="-122"/>
              </a:rPr>
              <a:t>、</a:t>
            </a:r>
            <a:r>
              <a:rPr kumimoji="1" lang="en-US" altLang="zh-CN" b="1" dirty="0">
                <a:solidFill>
                  <a:srgbClr val="010000"/>
                </a:solidFill>
                <a:latin typeface="宋体" pitchFamily="2" charset="-122"/>
                <a:ea typeface="宋体" pitchFamily="2" charset="-122"/>
              </a:rPr>
              <a:t>4</a:t>
            </a:r>
            <a:r>
              <a:rPr kumimoji="1" lang="zh-CN" altLang="en-US" b="1" dirty="0">
                <a:solidFill>
                  <a:srgbClr val="010000"/>
                </a:solidFill>
                <a:latin typeface="宋体" pitchFamily="2" charset="-122"/>
                <a:ea typeface="宋体" pitchFamily="2" charset="-122"/>
              </a:rPr>
              <a:t>条指令往</a:t>
            </a:r>
            <a:r>
              <a:rPr kumimoji="1" lang="en-US" altLang="zh-CN" b="1" dirty="0">
                <a:solidFill>
                  <a:srgbClr val="010000"/>
                </a:solidFill>
                <a:latin typeface="宋体" pitchFamily="2" charset="-122"/>
                <a:ea typeface="宋体" pitchFamily="2" charset="-122"/>
              </a:rPr>
              <a:t>RAM</a:t>
            </a:r>
            <a:r>
              <a:rPr kumimoji="1" lang="zh-CN" altLang="en-US" b="1" dirty="0">
                <a:solidFill>
                  <a:srgbClr val="010000"/>
                </a:solidFill>
                <a:latin typeface="宋体" pitchFamily="2" charset="-122"/>
                <a:ea typeface="宋体" pitchFamily="2" charset="-122"/>
              </a:rPr>
              <a:t>中保存（写）数据</a:t>
            </a:r>
            <a:endParaRPr kumimoji="1" lang="en-US" altLang="zh-CN" b="1" dirty="0">
              <a:latin typeface="宋体" charset="-122"/>
            </a:endParaRPr>
          </a:p>
        </p:txBody>
      </p:sp>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xfrm>
            <a:off x="-5703" y="6367872"/>
            <a:ext cx="1981200" cy="476250"/>
          </a:xfrm>
          <a:noFill/>
        </p:spPr>
        <p:txBody>
          <a:bodyPr/>
          <a:lstStyle/>
          <a:p>
            <a:fld id="{FF5229FC-342B-481C-BE9A-19299C9466F0}" type="datetime10">
              <a:rPr lang="zh-CN" altLang="en-US" smtClean="0">
                <a:ea typeface="宋体" charset="-122"/>
              </a:rPr>
              <a:pPr/>
              <a:t>10:24</a:t>
            </a:fld>
            <a:endParaRPr lang="en-US" altLang="zh-CN" dirty="0">
              <a:ea typeface="宋体" charset="-122"/>
            </a:endParaRPr>
          </a:p>
        </p:txBody>
      </p:sp>
      <p:sp>
        <p:nvSpPr>
          <p:cNvPr id="19459" name="灯片编号占位符 5"/>
          <p:cNvSpPr>
            <a:spLocks noGrp="1"/>
          </p:cNvSpPr>
          <p:nvPr>
            <p:ph type="sldNum" sz="quarter" idx="12"/>
          </p:nvPr>
        </p:nvSpPr>
        <p:spPr>
          <a:xfrm>
            <a:off x="7150975" y="6381750"/>
            <a:ext cx="1981200" cy="476250"/>
          </a:xfrm>
          <a:noFill/>
        </p:spPr>
        <p:txBody>
          <a:bodyPr/>
          <a:lstStyle/>
          <a:p>
            <a:fld id="{4CFA459C-4C53-476C-A743-8AAE9DFE6649}" type="slidenum">
              <a:rPr lang="en-US" altLang="zh-CN" smtClean="0">
                <a:ea typeface="宋体" charset="-122"/>
              </a:rPr>
              <a:pPr/>
              <a:t>7</a:t>
            </a:fld>
            <a:endParaRPr lang="en-US" altLang="zh-CN" dirty="0">
              <a:ea typeface="宋体" charset="-122"/>
            </a:endParaRPr>
          </a:p>
        </p:txBody>
      </p:sp>
      <p:sp>
        <p:nvSpPr>
          <p:cNvPr id="19460" name="Rectangle 2"/>
          <p:cNvSpPr>
            <a:spLocks noGrp="1" noChangeArrowheads="1"/>
          </p:cNvSpPr>
          <p:nvPr>
            <p:ph type="title"/>
          </p:nvPr>
        </p:nvSpPr>
        <p:spPr>
          <a:xfrm>
            <a:off x="470984" y="827872"/>
            <a:ext cx="3672408" cy="432797"/>
          </a:xfrm>
        </p:spPr>
        <p:txBody>
          <a:bodyPr/>
          <a:lstStyle/>
          <a:p>
            <a:pPr eaLnBrk="1" hangingPunct="1"/>
            <a:r>
              <a:rPr lang="en-US" altLang="zh-CN" sz="2400" b="1" dirty="0">
                <a:solidFill>
                  <a:srgbClr val="FF0000"/>
                </a:solidFill>
                <a:latin typeface="黑体" pitchFamily="2" charset="-122"/>
                <a:ea typeface="黑体" pitchFamily="2" charset="-122"/>
              </a:rPr>
              <a:t>1</a:t>
            </a:r>
            <a:r>
              <a:rPr lang="zh-CN" altLang="en-US" sz="2400" b="1" dirty="0">
                <a:solidFill>
                  <a:srgbClr val="FF0000"/>
                </a:solidFill>
                <a:latin typeface="黑体" pitchFamily="2" charset="-122"/>
                <a:ea typeface="黑体" pitchFamily="2" charset="-122"/>
              </a:rPr>
              <a:t>、指令和程序设计语言</a:t>
            </a:r>
          </a:p>
        </p:txBody>
      </p:sp>
      <p:pic>
        <p:nvPicPr>
          <p:cNvPr id="10" name="Picture 2" descr="c:\documents and settings\ibm\application data\360se6\User Data\temp\01300000323145123029807175635_s.jpg">
            <a:extLst>
              <a:ext uri="{FF2B5EF4-FFF2-40B4-BE49-F238E27FC236}">
                <a16:creationId xmlns:a16="http://schemas.microsoft.com/office/drawing/2014/main" id="{B743CCFA-E892-434C-9654-AFBFB3C061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20AED52-7DA4-4AB1-935F-26CF8A719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6">
            <a:extLst>
              <a:ext uri="{FF2B5EF4-FFF2-40B4-BE49-F238E27FC236}">
                <a16:creationId xmlns:a16="http://schemas.microsoft.com/office/drawing/2014/main" id="{16D5C3D7-89FB-4CFC-A86A-CC7660DA3D6B}"/>
              </a:ext>
            </a:extLst>
          </p:cNvPr>
          <p:cNvSpPr>
            <a:spLocks noChangeArrowheads="1"/>
          </p:cNvSpPr>
          <p:nvPr/>
        </p:nvSpPr>
        <p:spPr bwMode="auto">
          <a:xfrm>
            <a:off x="1096369" y="3197550"/>
            <a:ext cx="1043136" cy="375215"/>
          </a:xfrm>
          <a:prstGeom prst="rect">
            <a:avLst/>
          </a:prstGeom>
          <a:solidFill>
            <a:srgbClr val="00FFFF"/>
          </a:solidFill>
          <a:ln w="9525">
            <a:noFill/>
            <a:miter lim="800000"/>
            <a:headEnd/>
            <a:tailEnd/>
          </a:ln>
        </p:spPr>
        <p:txBody>
          <a:bodyPr/>
          <a:lstStyle/>
          <a:p>
            <a:pPr>
              <a:spcBef>
                <a:spcPct val="20000"/>
              </a:spcBef>
              <a:buClr>
                <a:schemeClr val="accent2"/>
              </a:buClr>
            </a:pPr>
            <a:r>
              <a:rPr lang="zh-CN" altLang="en-US" sz="1600" b="1" dirty="0">
                <a:solidFill>
                  <a:srgbClr val="3333FF"/>
                </a:solidFill>
                <a:highlight>
                  <a:srgbClr val="00FFFF"/>
                </a:highlight>
              </a:rPr>
              <a:t>高级语言</a:t>
            </a:r>
            <a:endParaRPr lang="zh-CN" altLang="en-US" sz="1600" b="1" dirty="0">
              <a:solidFill>
                <a:schemeClr val="tx2"/>
              </a:solidFill>
              <a:highlight>
                <a:srgbClr val="00FFFF"/>
              </a:highlight>
            </a:endParaRPr>
          </a:p>
        </p:txBody>
      </p:sp>
      <p:cxnSp>
        <p:nvCxnSpPr>
          <p:cNvPr id="30" name="直接箭头连接符 29">
            <a:extLst>
              <a:ext uri="{FF2B5EF4-FFF2-40B4-BE49-F238E27FC236}">
                <a16:creationId xmlns:a16="http://schemas.microsoft.com/office/drawing/2014/main" id="{26C4373F-874F-4BA3-A23E-3F7D7AFC6C8A}"/>
              </a:ext>
            </a:extLst>
          </p:cNvPr>
          <p:cNvCxnSpPr>
            <a:cxnSpLocks/>
          </p:cNvCxnSpPr>
          <p:nvPr/>
        </p:nvCxnSpPr>
        <p:spPr bwMode="auto">
          <a:xfrm>
            <a:off x="2226981" y="3344681"/>
            <a:ext cx="407517" cy="0"/>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sp>
        <p:nvSpPr>
          <p:cNvPr id="31" name="Rectangle 6">
            <a:extLst>
              <a:ext uri="{FF2B5EF4-FFF2-40B4-BE49-F238E27FC236}">
                <a16:creationId xmlns:a16="http://schemas.microsoft.com/office/drawing/2014/main" id="{575D5FC3-80BA-4ECA-AEFA-592940958A6D}"/>
              </a:ext>
            </a:extLst>
          </p:cNvPr>
          <p:cNvSpPr>
            <a:spLocks noChangeArrowheads="1"/>
          </p:cNvSpPr>
          <p:nvPr/>
        </p:nvSpPr>
        <p:spPr bwMode="auto">
          <a:xfrm>
            <a:off x="2708577" y="2709827"/>
            <a:ext cx="1698578" cy="1281987"/>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highlight>
                  <a:srgbClr val="00FFFF"/>
                </a:highlight>
              </a:rPr>
              <a:t>int </a:t>
            </a:r>
            <a:r>
              <a:rPr lang="en-US" altLang="zh-CN" sz="1600" b="1" dirty="0" err="1">
                <a:solidFill>
                  <a:srgbClr val="3333FF"/>
                </a:solidFill>
                <a:highlight>
                  <a:srgbClr val="00FFFF"/>
                </a:highlight>
              </a:rPr>
              <a:t>x,y,z</a:t>
            </a:r>
            <a:r>
              <a:rPr lang="en-US" altLang="zh-CN" sz="1600" b="1" dirty="0">
                <a:solidFill>
                  <a:srgbClr val="3333FF"/>
                </a:solidFill>
                <a:highlight>
                  <a:srgbClr val="00FFFF"/>
                </a:highlight>
              </a:rPr>
              <a:t>;</a:t>
            </a:r>
          </a:p>
          <a:p>
            <a:pPr>
              <a:spcBef>
                <a:spcPct val="20000"/>
              </a:spcBef>
              <a:buClr>
                <a:schemeClr val="accent2"/>
              </a:buClr>
            </a:pPr>
            <a:r>
              <a:rPr lang="en-US" altLang="zh-CN" sz="1600" b="1" dirty="0">
                <a:solidFill>
                  <a:srgbClr val="3333FF"/>
                </a:solidFill>
                <a:highlight>
                  <a:srgbClr val="00FFFF"/>
                </a:highlight>
              </a:rPr>
              <a:t>x=10;</a:t>
            </a:r>
          </a:p>
          <a:p>
            <a:pPr>
              <a:spcBef>
                <a:spcPct val="20000"/>
              </a:spcBef>
              <a:buClr>
                <a:schemeClr val="accent2"/>
              </a:buClr>
            </a:pPr>
            <a:r>
              <a:rPr lang="en-US" altLang="zh-CN" sz="1600" b="1" dirty="0">
                <a:solidFill>
                  <a:srgbClr val="3333FF"/>
                </a:solidFill>
                <a:highlight>
                  <a:srgbClr val="00FFFF"/>
                </a:highlight>
              </a:rPr>
              <a:t>y=20;</a:t>
            </a:r>
          </a:p>
          <a:p>
            <a:pPr>
              <a:spcBef>
                <a:spcPct val="20000"/>
              </a:spcBef>
              <a:buClr>
                <a:schemeClr val="accent2"/>
              </a:buClr>
            </a:pPr>
            <a:r>
              <a:rPr lang="en-US" altLang="zh-CN" sz="1600" b="1" dirty="0">
                <a:solidFill>
                  <a:srgbClr val="3333FF"/>
                </a:solidFill>
                <a:highlight>
                  <a:srgbClr val="00FFFF"/>
                </a:highlight>
              </a:rPr>
              <a:t>Z=</a:t>
            </a:r>
            <a:r>
              <a:rPr lang="en-US" altLang="zh-CN" sz="1600" b="1" dirty="0" err="1">
                <a:solidFill>
                  <a:srgbClr val="3333FF"/>
                </a:solidFill>
                <a:highlight>
                  <a:srgbClr val="00FFFF"/>
                </a:highlight>
              </a:rPr>
              <a:t>x+y</a:t>
            </a:r>
            <a:r>
              <a:rPr lang="en-US" altLang="zh-CN" sz="1600" b="1" dirty="0">
                <a:solidFill>
                  <a:srgbClr val="3333FF"/>
                </a:solidFill>
                <a:highlight>
                  <a:srgbClr val="00FFFF"/>
                </a:highlight>
              </a:rPr>
              <a:t>;</a:t>
            </a:r>
          </a:p>
        </p:txBody>
      </p:sp>
      <p:cxnSp>
        <p:nvCxnSpPr>
          <p:cNvPr id="33" name="直接箭头连接符 32">
            <a:extLst>
              <a:ext uri="{FF2B5EF4-FFF2-40B4-BE49-F238E27FC236}">
                <a16:creationId xmlns:a16="http://schemas.microsoft.com/office/drawing/2014/main" id="{39DE4D42-169E-4F33-94FA-8F5FFDB1F51A}"/>
              </a:ext>
            </a:extLst>
          </p:cNvPr>
          <p:cNvCxnSpPr>
            <a:cxnSpLocks/>
          </p:cNvCxnSpPr>
          <p:nvPr/>
        </p:nvCxnSpPr>
        <p:spPr bwMode="auto">
          <a:xfrm flipV="1">
            <a:off x="4559255" y="3323331"/>
            <a:ext cx="1176765" cy="17786"/>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sp>
        <p:nvSpPr>
          <p:cNvPr id="34" name="Rectangle 6">
            <a:extLst>
              <a:ext uri="{FF2B5EF4-FFF2-40B4-BE49-F238E27FC236}">
                <a16:creationId xmlns:a16="http://schemas.microsoft.com/office/drawing/2014/main" id="{E7A4E32E-082A-4C9D-8115-E4C90250EC16}"/>
              </a:ext>
            </a:extLst>
          </p:cNvPr>
          <p:cNvSpPr>
            <a:spLocks noChangeArrowheads="1"/>
          </p:cNvSpPr>
          <p:nvPr/>
        </p:nvSpPr>
        <p:spPr bwMode="auto">
          <a:xfrm>
            <a:off x="5796136" y="2971820"/>
            <a:ext cx="1046837" cy="914360"/>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rPr>
              <a:t>74  0A</a:t>
            </a:r>
          </a:p>
          <a:p>
            <a:pPr>
              <a:spcBef>
                <a:spcPct val="20000"/>
              </a:spcBef>
              <a:buClr>
                <a:schemeClr val="accent2"/>
              </a:buClr>
            </a:pPr>
            <a:r>
              <a:rPr lang="en-US" altLang="zh-CN" sz="1600" b="1" dirty="0">
                <a:solidFill>
                  <a:srgbClr val="3333FF"/>
                </a:solidFill>
              </a:rPr>
              <a:t>24  14</a:t>
            </a:r>
          </a:p>
          <a:p>
            <a:pPr>
              <a:spcBef>
                <a:spcPct val="20000"/>
              </a:spcBef>
              <a:buClr>
                <a:schemeClr val="accent2"/>
              </a:buClr>
            </a:pPr>
            <a:r>
              <a:rPr lang="zh-CN" altLang="en-US" sz="1600" b="1" dirty="0">
                <a:solidFill>
                  <a:srgbClr val="3333FF"/>
                </a:solidFill>
              </a:rPr>
              <a:t>。。。</a:t>
            </a:r>
            <a:endParaRPr lang="en-US" altLang="zh-CN" sz="1600" b="1" dirty="0">
              <a:solidFill>
                <a:srgbClr val="3333FF"/>
              </a:solidFill>
            </a:endParaRPr>
          </a:p>
          <a:p>
            <a:pPr>
              <a:spcBef>
                <a:spcPct val="20000"/>
              </a:spcBef>
              <a:buClr>
                <a:schemeClr val="accent2"/>
              </a:buClr>
            </a:pPr>
            <a:endParaRPr lang="zh-CN" altLang="en-US" sz="1600" b="1" dirty="0">
              <a:solidFill>
                <a:schemeClr val="tx2"/>
              </a:solidFill>
            </a:endParaRPr>
          </a:p>
        </p:txBody>
      </p:sp>
      <p:sp>
        <p:nvSpPr>
          <p:cNvPr id="38" name="矩形 37">
            <a:extLst>
              <a:ext uri="{FF2B5EF4-FFF2-40B4-BE49-F238E27FC236}">
                <a16:creationId xmlns:a16="http://schemas.microsoft.com/office/drawing/2014/main" id="{7ADC327A-62F5-42A1-AD18-CCF000595D8F}"/>
              </a:ext>
            </a:extLst>
          </p:cNvPr>
          <p:cNvSpPr/>
          <p:nvPr/>
        </p:nvSpPr>
        <p:spPr>
          <a:xfrm>
            <a:off x="4724011" y="2875002"/>
            <a:ext cx="649537" cy="369332"/>
          </a:xfrm>
          <a:prstGeom prst="rect">
            <a:avLst/>
          </a:prstGeom>
        </p:spPr>
        <p:txBody>
          <a:bodyPr wrap="none">
            <a:spAutoFit/>
          </a:bodyPr>
          <a:lstStyle/>
          <a:p>
            <a:r>
              <a:rPr lang="zh-CN" altLang="en-US" b="1" dirty="0">
                <a:latin typeface="黑体" pitchFamily="2" charset="-122"/>
                <a:ea typeface="黑体" pitchFamily="2" charset="-122"/>
              </a:rPr>
              <a:t>编译</a:t>
            </a:r>
            <a:endParaRPr lang="zh-CN" altLang="en-US" dirty="0"/>
          </a:p>
        </p:txBody>
      </p:sp>
      <p:sp>
        <p:nvSpPr>
          <p:cNvPr id="40" name="矩形 39">
            <a:extLst>
              <a:ext uri="{FF2B5EF4-FFF2-40B4-BE49-F238E27FC236}">
                <a16:creationId xmlns:a16="http://schemas.microsoft.com/office/drawing/2014/main" id="{41D7E99C-8FBD-488A-AB3F-473410CA385C}"/>
              </a:ext>
            </a:extLst>
          </p:cNvPr>
          <p:cNvSpPr/>
          <p:nvPr/>
        </p:nvSpPr>
        <p:spPr>
          <a:xfrm>
            <a:off x="4731145" y="3420114"/>
            <a:ext cx="649537" cy="369332"/>
          </a:xfrm>
          <a:prstGeom prst="rect">
            <a:avLst/>
          </a:prstGeom>
        </p:spPr>
        <p:txBody>
          <a:bodyPr wrap="none">
            <a:spAutoFit/>
          </a:bodyPr>
          <a:lstStyle/>
          <a:p>
            <a:r>
              <a:rPr lang="zh-CN" altLang="en-US" b="1" dirty="0">
                <a:latin typeface="黑体" pitchFamily="2" charset="-122"/>
                <a:ea typeface="黑体" pitchFamily="2" charset="-122"/>
              </a:rPr>
              <a:t>汇编</a:t>
            </a:r>
            <a:endParaRPr lang="zh-CN" altLang="en-US" dirty="0"/>
          </a:p>
        </p:txBody>
      </p:sp>
      <p:sp>
        <p:nvSpPr>
          <p:cNvPr id="32" name="标题 1">
            <a:extLst>
              <a:ext uri="{FF2B5EF4-FFF2-40B4-BE49-F238E27FC236}">
                <a16:creationId xmlns:a16="http://schemas.microsoft.com/office/drawing/2014/main" id="{70BF7EB0-3ECC-4326-89A2-30C6525894B4}"/>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
        <p:nvSpPr>
          <p:cNvPr id="45" name="Rectangle 6">
            <a:extLst>
              <a:ext uri="{FF2B5EF4-FFF2-40B4-BE49-F238E27FC236}">
                <a16:creationId xmlns:a16="http://schemas.microsoft.com/office/drawing/2014/main" id="{7AB66AB9-986A-43C8-8BBE-5583910F95E1}"/>
              </a:ext>
            </a:extLst>
          </p:cNvPr>
          <p:cNvSpPr>
            <a:spLocks noChangeArrowheads="1"/>
          </p:cNvSpPr>
          <p:nvPr/>
        </p:nvSpPr>
        <p:spPr bwMode="auto">
          <a:xfrm>
            <a:off x="775736" y="4317435"/>
            <a:ext cx="7772400" cy="796778"/>
          </a:xfrm>
          <a:prstGeom prst="rect">
            <a:avLst/>
          </a:prstGeom>
          <a:solidFill>
            <a:schemeClr val="bg1">
              <a:lumMod val="85000"/>
            </a:schemeClr>
          </a:solidFill>
          <a:ln w="9525">
            <a:noFill/>
            <a:miter lim="800000"/>
            <a:headEnd/>
            <a:tailEnd/>
          </a:ln>
        </p:spPr>
        <p:txBody>
          <a:bodyPr/>
          <a:lstStyle/>
          <a:p>
            <a:pPr>
              <a:spcBef>
                <a:spcPct val="20000"/>
              </a:spcBef>
              <a:buClr>
                <a:schemeClr val="accent2"/>
              </a:buClr>
            </a:pPr>
            <a:r>
              <a:rPr lang="zh-CN" altLang="en-US" sz="2000" b="1" dirty="0">
                <a:solidFill>
                  <a:srgbClr val="3333FF"/>
                </a:solidFill>
              </a:rPr>
              <a:t>高级语言：</a:t>
            </a:r>
            <a:r>
              <a:rPr lang="zh-CN" altLang="en-US" sz="2000" b="1" dirty="0">
                <a:solidFill>
                  <a:schemeClr val="tx2"/>
                </a:solidFill>
              </a:rPr>
              <a:t>一种独立于机器，面向过程或对象的程序设计语言。如：</a:t>
            </a:r>
            <a:r>
              <a:rPr lang="zh-CN" altLang="en-US" sz="2000" dirty="0"/>
              <a:t>流行的，</a:t>
            </a:r>
            <a:r>
              <a:rPr lang="en-US" altLang="zh-CN" sz="2000" dirty="0"/>
              <a:t>C</a:t>
            </a:r>
            <a:r>
              <a:rPr lang="zh-CN" altLang="en-US" sz="2000" dirty="0"/>
              <a:t>，</a:t>
            </a:r>
            <a:r>
              <a:rPr lang="en-US" altLang="zh-CN" sz="2000" dirty="0"/>
              <a:t>C++</a:t>
            </a:r>
            <a:r>
              <a:rPr lang="zh-CN" altLang="en-US" sz="2000" dirty="0"/>
              <a:t>，</a:t>
            </a:r>
            <a:r>
              <a:rPr lang="en-US" altLang="zh-CN" sz="2000" dirty="0"/>
              <a:t>C#</a:t>
            </a:r>
            <a:r>
              <a:rPr lang="zh-CN" altLang="en-US" sz="2000" dirty="0"/>
              <a:t>，</a:t>
            </a:r>
            <a:r>
              <a:rPr lang="en-US" altLang="zh-CN" sz="2000" dirty="0"/>
              <a:t>Java</a:t>
            </a:r>
            <a:r>
              <a:rPr lang="zh-CN" altLang="en-US" sz="2000" dirty="0"/>
              <a:t>，</a:t>
            </a:r>
            <a:r>
              <a:rPr lang="en-US" altLang="zh-CN" sz="2000" dirty="0"/>
              <a:t>python…</a:t>
            </a:r>
            <a:endParaRPr lang="zh-CN" altLang="en-US" sz="2000" b="1" dirty="0">
              <a:solidFill>
                <a:schemeClr val="tx2"/>
              </a:solidFill>
            </a:endParaRPr>
          </a:p>
        </p:txBody>
      </p:sp>
      <p:sp>
        <p:nvSpPr>
          <p:cNvPr id="46" name="Rectangle 6">
            <a:extLst>
              <a:ext uri="{FF2B5EF4-FFF2-40B4-BE49-F238E27FC236}">
                <a16:creationId xmlns:a16="http://schemas.microsoft.com/office/drawing/2014/main" id="{B6AB2E61-DC9D-465A-A1BE-26D99789FC85}"/>
              </a:ext>
            </a:extLst>
          </p:cNvPr>
          <p:cNvSpPr>
            <a:spLocks noChangeArrowheads="1"/>
          </p:cNvSpPr>
          <p:nvPr/>
        </p:nvSpPr>
        <p:spPr bwMode="auto">
          <a:xfrm>
            <a:off x="775736" y="1444467"/>
            <a:ext cx="2730390" cy="476250"/>
          </a:xfrm>
          <a:prstGeom prst="rect">
            <a:avLst/>
          </a:prstGeom>
          <a:solidFill>
            <a:schemeClr val="bg1">
              <a:lumMod val="85000"/>
            </a:schemeClr>
          </a:solidFill>
          <a:ln w="9525">
            <a:noFill/>
            <a:miter lim="800000"/>
            <a:headEnd/>
            <a:tailEnd/>
          </a:ln>
        </p:spPr>
        <p:txBody>
          <a:bodyPr/>
          <a:lstStyle/>
          <a:p>
            <a:pPr>
              <a:spcBef>
                <a:spcPct val="20000"/>
              </a:spcBef>
              <a:buClr>
                <a:schemeClr val="accent2"/>
              </a:buClr>
            </a:pPr>
            <a:r>
              <a:rPr lang="zh-CN" altLang="en-US" sz="2000" b="1" dirty="0">
                <a:solidFill>
                  <a:srgbClr val="3333FF"/>
                </a:solidFill>
              </a:rPr>
              <a:t>例如：要实现</a:t>
            </a:r>
            <a:r>
              <a:rPr lang="en-US" altLang="zh-CN" sz="2000" b="1" dirty="0">
                <a:solidFill>
                  <a:srgbClr val="3333FF"/>
                </a:solidFill>
              </a:rPr>
              <a:t>10+20</a:t>
            </a:r>
            <a:endParaRPr lang="zh-CN" altLang="en-US" sz="2000" b="1" dirty="0">
              <a:solidFill>
                <a:schemeClr val="tx2"/>
              </a:solidFill>
            </a:endParaRPr>
          </a:p>
        </p:txBody>
      </p:sp>
      <p:sp>
        <p:nvSpPr>
          <p:cNvPr id="19" name="矩形 18">
            <a:extLst>
              <a:ext uri="{FF2B5EF4-FFF2-40B4-BE49-F238E27FC236}">
                <a16:creationId xmlns:a16="http://schemas.microsoft.com/office/drawing/2014/main" id="{0B7A3C4E-60AB-477D-8DDD-F08EA548B8D8}"/>
              </a:ext>
            </a:extLst>
          </p:cNvPr>
          <p:cNvSpPr/>
          <p:nvPr/>
        </p:nvSpPr>
        <p:spPr>
          <a:xfrm>
            <a:off x="5878567" y="2478773"/>
            <a:ext cx="881973" cy="369332"/>
          </a:xfrm>
          <a:prstGeom prst="rect">
            <a:avLst/>
          </a:prstGeom>
        </p:spPr>
        <p:txBody>
          <a:bodyPr wrap="none">
            <a:spAutoFit/>
          </a:bodyPr>
          <a:lstStyle/>
          <a:p>
            <a:r>
              <a:rPr lang="zh-CN" altLang="en-US" b="1" dirty="0">
                <a:latin typeface="黑体" pitchFamily="2" charset="-122"/>
                <a:ea typeface="黑体" pitchFamily="2" charset="-122"/>
              </a:rPr>
              <a:t>机器码</a:t>
            </a:r>
            <a:endParaRPr lang="zh-CN" altLang="en-US" dirty="0"/>
          </a:p>
        </p:txBody>
      </p:sp>
      <p:sp>
        <p:nvSpPr>
          <p:cNvPr id="20" name="矩形 19">
            <a:extLst>
              <a:ext uri="{FF2B5EF4-FFF2-40B4-BE49-F238E27FC236}">
                <a16:creationId xmlns:a16="http://schemas.microsoft.com/office/drawing/2014/main" id="{E9F82ABC-6D1E-4939-8EB8-2FBAE5ED2AD8}"/>
              </a:ext>
            </a:extLst>
          </p:cNvPr>
          <p:cNvSpPr/>
          <p:nvPr/>
        </p:nvSpPr>
        <p:spPr>
          <a:xfrm>
            <a:off x="3149486" y="2261512"/>
            <a:ext cx="649537" cy="369332"/>
          </a:xfrm>
          <a:prstGeom prst="rect">
            <a:avLst/>
          </a:prstGeom>
        </p:spPr>
        <p:txBody>
          <a:bodyPr wrap="none">
            <a:spAutoFit/>
          </a:bodyPr>
          <a:lstStyle/>
          <a:p>
            <a:r>
              <a:rPr lang="zh-CN" altLang="en-US" b="1" dirty="0">
                <a:latin typeface="黑体" pitchFamily="2" charset="-122"/>
                <a:ea typeface="黑体" pitchFamily="2" charset="-122"/>
              </a:rPr>
              <a:t>程序</a:t>
            </a:r>
            <a:endParaRPr lang="zh-CN" altLang="en-US" dirty="0"/>
          </a:p>
        </p:txBody>
      </p:sp>
    </p:spTree>
    <p:extLst>
      <p:ext uri="{BB962C8B-B14F-4D97-AF65-F5344CB8AC3E}">
        <p14:creationId xmlns:p14="http://schemas.microsoft.com/office/powerpoint/2010/main" val="1400563834"/>
      </p:ext>
    </p:extLst>
  </p:cSld>
  <p:clrMapOvr>
    <a:masterClrMapping/>
  </p:clrMapOvr>
  <mc:AlternateContent xmlns:mc="http://schemas.openxmlformats.org/markup-compatibility/2006" xmlns:p14="http://schemas.microsoft.com/office/powerpoint/2010/main">
    <mc:Choice Requires="p14">
      <p:transition p14:dur="0" advTm="112365"/>
    </mc:Choice>
    <mc:Fallback xmlns="">
      <p:transition advTm="112365"/>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3992724" y="1277371"/>
            <a:ext cx="1368152" cy="374650"/>
          </a:xfrm>
          <a:prstGeom prst="rect">
            <a:avLst/>
          </a:prstGeom>
          <a:solidFill>
            <a:srgbClr val="CCFF33"/>
          </a:solidFill>
          <a:ln w="9525">
            <a:solidFill>
              <a:schemeClr val="tx1"/>
            </a:solidFill>
            <a:miter lim="800000"/>
            <a:headEnd/>
            <a:tailEnd/>
          </a:ln>
        </p:spPr>
        <p:txBody>
          <a:bodyPr wrap="square" lIns="0" tIns="0" rIns="0" bIns="0">
            <a:spAutoFit/>
          </a:bodyPr>
          <a:lstStyle/>
          <a:p>
            <a:pPr algn="ctr"/>
            <a:r>
              <a:rPr kumimoji="1" lang="en-US" altLang="zh-CN" sz="2400">
                <a:solidFill>
                  <a:schemeClr val="tx2"/>
                </a:solidFill>
                <a:latin typeface="宋体" charset="-122"/>
              </a:rPr>
              <a:t>A</a:t>
            </a:r>
            <a:r>
              <a:rPr kumimoji="1" lang="zh-CN" altLang="en-US" sz="2400">
                <a:solidFill>
                  <a:schemeClr val="tx2"/>
                </a:solidFill>
                <a:latin typeface="宋体" charset="-122"/>
              </a:rPr>
              <a:t>寄存器</a:t>
            </a:r>
            <a:endParaRPr kumimoji="1" lang="zh-CN" altLang="en-US" sz="2400">
              <a:solidFill>
                <a:schemeClr val="tx2"/>
              </a:solidFill>
              <a:latin typeface="Times New Roman" pitchFamily="18" charset="0"/>
            </a:endParaRPr>
          </a:p>
        </p:txBody>
      </p:sp>
      <p:sp>
        <p:nvSpPr>
          <p:cNvPr id="52229" name="Rectangle 5"/>
          <p:cNvSpPr>
            <a:spLocks noChangeArrowheads="1"/>
          </p:cNvSpPr>
          <p:nvPr/>
        </p:nvSpPr>
        <p:spPr bwMode="auto">
          <a:xfrm>
            <a:off x="1701825" y="1881187"/>
            <a:ext cx="2974975" cy="1104900"/>
          </a:xfrm>
          <a:prstGeom prst="rect">
            <a:avLst/>
          </a:prstGeom>
          <a:solidFill>
            <a:srgbClr val="FFCCCC"/>
          </a:solidFill>
          <a:ln w="9525">
            <a:solidFill>
              <a:schemeClr val="tx1"/>
            </a:solidFill>
            <a:miter lim="800000"/>
            <a:headEnd/>
            <a:tailEnd/>
          </a:ln>
        </p:spPr>
        <p:txBody>
          <a:bodyPr lIns="0" tIns="0" rIns="0" bIns="0">
            <a:spAutoFit/>
          </a:bodyPr>
          <a:lstStyle/>
          <a:p>
            <a:pPr algn="ctr"/>
            <a:r>
              <a:rPr kumimoji="1" lang="zh-CN" altLang="en-US" sz="2400" dirty="0">
                <a:solidFill>
                  <a:schemeClr val="tx2"/>
                </a:solidFill>
                <a:latin typeface="宋体" charset="-122"/>
              </a:rPr>
              <a:t>寄存器间接寻址</a:t>
            </a:r>
          </a:p>
          <a:p>
            <a:pPr algn="ctr"/>
            <a:r>
              <a:rPr kumimoji="1" lang="en-US" altLang="zh-CN" sz="2400" dirty="0">
                <a:solidFill>
                  <a:schemeClr val="tx2"/>
                </a:solidFill>
                <a:latin typeface="宋体" charset="-122"/>
              </a:rPr>
              <a:t>@R1.@R0</a:t>
            </a:r>
          </a:p>
          <a:p>
            <a:pPr algn="ctr"/>
            <a:r>
              <a:rPr kumimoji="1" lang="zh-CN" altLang="en-US" sz="2400" dirty="0">
                <a:solidFill>
                  <a:schemeClr val="tx2"/>
                </a:solidFill>
                <a:latin typeface="宋体" charset="-122"/>
              </a:rPr>
              <a:t>片内 </a:t>
            </a:r>
            <a:r>
              <a:rPr kumimoji="1" lang="en-US" altLang="zh-CN" sz="2400" dirty="0">
                <a:solidFill>
                  <a:schemeClr val="tx2"/>
                </a:solidFill>
                <a:latin typeface="宋体" charset="-122"/>
              </a:rPr>
              <a:t>RAM  0-255</a:t>
            </a:r>
          </a:p>
        </p:txBody>
      </p:sp>
      <p:sp>
        <p:nvSpPr>
          <p:cNvPr id="52230" name="Rectangle 6"/>
          <p:cNvSpPr>
            <a:spLocks noChangeArrowheads="1"/>
          </p:cNvSpPr>
          <p:nvPr/>
        </p:nvSpPr>
        <p:spPr bwMode="auto">
          <a:xfrm>
            <a:off x="5057800" y="1900237"/>
            <a:ext cx="2903537" cy="1104900"/>
          </a:xfrm>
          <a:prstGeom prst="rect">
            <a:avLst/>
          </a:prstGeom>
          <a:solidFill>
            <a:srgbClr val="FFCCCC"/>
          </a:solidFill>
          <a:ln w="9525">
            <a:solidFill>
              <a:schemeClr val="tx1"/>
            </a:solidFill>
            <a:miter lim="800000"/>
            <a:headEnd/>
            <a:tailEnd/>
          </a:ln>
        </p:spPr>
        <p:txBody>
          <a:bodyPr lIns="0" tIns="0" rIns="0" bIns="0">
            <a:spAutoFit/>
          </a:bodyPr>
          <a:lstStyle/>
          <a:p>
            <a:pPr algn="ctr"/>
            <a:r>
              <a:rPr kumimoji="1" lang="zh-CN" altLang="en-US" sz="2400">
                <a:solidFill>
                  <a:schemeClr val="tx2"/>
                </a:solidFill>
                <a:latin typeface="宋体" charset="-122"/>
              </a:rPr>
              <a:t>寄存器间接寻址</a:t>
            </a:r>
          </a:p>
          <a:p>
            <a:pPr algn="ctr"/>
            <a:r>
              <a:rPr kumimoji="1" lang="en-US" altLang="zh-CN" sz="2400">
                <a:solidFill>
                  <a:schemeClr val="tx2"/>
                </a:solidFill>
                <a:latin typeface="宋体" charset="-122"/>
              </a:rPr>
              <a:t>@DPTR</a:t>
            </a:r>
          </a:p>
          <a:p>
            <a:pPr algn="ctr"/>
            <a:r>
              <a:rPr kumimoji="1" lang="zh-CN" altLang="en-US" sz="2400">
                <a:solidFill>
                  <a:schemeClr val="tx2"/>
                </a:solidFill>
                <a:latin typeface="宋体" charset="-122"/>
              </a:rPr>
              <a:t>片外 </a:t>
            </a:r>
            <a:r>
              <a:rPr kumimoji="1" lang="en-US" altLang="zh-CN" sz="2400">
                <a:solidFill>
                  <a:schemeClr val="tx2"/>
                </a:solidFill>
                <a:latin typeface="宋体" charset="-122"/>
              </a:rPr>
              <a:t>RAM 0-64K</a:t>
            </a:r>
          </a:p>
        </p:txBody>
      </p:sp>
      <p:sp>
        <p:nvSpPr>
          <p:cNvPr id="52232" name="Rectangle 8"/>
          <p:cNvSpPr>
            <a:spLocks noChangeArrowheads="1"/>
          </p:cNvSpPr>
          <p:nvPr/>
        </p:nvSpPr>
        <p:spPr bwMode="auto">
          <a:xfrm>
            <a:off x="885825" y="4151313"/>
            <a:ext cx="0" cy="427037"/>
          </a:xfrm>
          <a:prstGeom prst="rect">
            <a:avLst/>
          </a:prstGeom>
          <a:noFill/>
          <a:ln w="9525">
            <a:noFill/>
            <a:miter lim="800000"/>
            <a:headEnd/>
            <a:tailEnd/>
          </a:ln>
        </p:spPr>
        <p:txBody>
          <a:bodyPr wrap="none" lIns="0" tIns="0" rIns="0" bIns="0">
            <a:spAutoFit/>
          </a:bodyPr>
          <a:lstStyle/>
          <a:p>
            <a:endParaRPr kumimoji="1" lang="zh-CN" altLang="zh-CN" sz="2800">
              <a:latin typeface="Times New Roman" pitchFamily="18" charset="0"/>
            </a:endParaRPr>
          </a:p>
        </p:txBody>
      </p:sp>
      <p:grpSp>
        <p:nvGrpSpPr>
          <p:cNvPr id="52233" name="Group 24"/>
          <p:cNvGrpSpPr>
            <a:grpSpLocks/>
          </p:cNvGrpSpPr>
          <p:nvPr/>
        </p:nvGrpSpPr>
        <p:grpSpPr bwMode="auto">
          <a:xfrm>
            <a:off x="1995985" y="3144681"/>
            <a:ext cx="6435725" cy="492125"/>
            <a:chOff x="1200" y="2976"/>
            <a:chExt cx="4054" cy="310"/>
          </a:xfrm>
        </p:grpSpPr>
        <p:sp>
          <p:nvSpPr>
            <p:cNvPr id="52238" name="Rectangle 10"/>
            <p:cNvSpPr>
              <a:spLocks noChangeArrowheads="1"/>
            </p:cNvSpPr>
            <p:nvPr/>
          </p:nvSpPr>
          <p:spPr bwMode="auto">
            <a:xfrm>
              <a:off x="1200" y="2976"/>
              <a:ext cx="260" cy="310"/>
            </a:xfrm>
            <a:prstGeom prst="rect">
              <a:avLst/>
            </a:prstGeom>
            <a:noFill/>
            <a:ln w="9525">
              <a:noFill/>
              <a:miter lim="800000"/>
              <a:headEnd/>
              <a:tailEnd/>
            </a:ln>
          </p:spPr>
          <p:txBody>
            <a:bodyPr wrap="none" lIns="0" tIns="0" rIns="0" bIns="0">
              <a:spAutoFit/>
            </a:bodyPr>
            <a:lstStyle/>
            <a:p>
              <a:r>
                <a:rPr kumimoji="1" lang="zh-CN" altLang="en-US" sz="3200" b="1" dirty="0">
                  <a:solidFill>
                    <a:srgbClr val="FF0066"/>
                  </a:solidFill>
                  <a:latin typeface="黑体" pitchFamily="2" charset="-122"/>
                  <a:ea typeface="黑体" pitchFamily="2" charset="-122"/>
                </a:rPr>
                <a:t>图</a:t>
              </a:r>
            </a:p>
          </p:txBody>
        </p:sp>
        <p:sp>
          <p:nvSpPr>
            <p:cNvPr id="52239" name="Rectangle 11"/>
            <p:cNvSpPr>
              <a:spLocks noChangeArrowheads="1"/>
            </p:cNvSpPr>
            <p:nvPr/>
          </p:nvSpPr>
          <p:spPr bwMode="auto">
            <a:xfrm>
              <a:off x="1584" y="2976"/>
              <a:ext cx="562" cy="310"/>
            </a:xfrm>
            <a:prstGeom prst="rect">
              <a:avLst/>
            </a:prstGeom>
            <a:noFill/>
            <a:ln w="9525">
              <a:noFill/>
              <a:miter lim="800000"/>
              <a:headEnd/>
              <a:tailEnd/>
            </a:ln>
          </p:spPr>
          <p:txBody>
            <a:bodyPr wrap="none" lIns="0" tIns="0" rIns="0" bIns="0">
              <a:spAutoFit/>
            </a:bodyPr>
            <a:lstStyle/>
            <a:p>
              <a:r>
                <a:rPr kumimoji="1" lang="en-US" altLang="zh-CN" sz="3200" b="1" dirty="0">
                  <a:solidFill>
                    <a:srgbClr val="FF0066"/>
                  </a:solidFill>
                  <a:latin typeface="黑体" pitchFamily="2" charset="-122"/>
                  <a:ea typeface="黑体" pitchFamily="2" charset="-122"/>
                </a:rPr>
                <a:t>3.8</a:t>
              </a:r>
              <a:r>
                <a:rPr kumimoji="1" lang="en-US" altLang="zh-CN" sz="2100" b="1" dirty="0">
                  <a:solidFill>
                    <a:srgbClr val="FF0066"/>
                  </a:solidFill>
                  <a:latin typeface="宋体" charset="-122"/>
                </a:rPr>
                <a:t>  </a:t>
              </a:r>
              <a:endParaRPr kumimoji="1" lang="en-US" altLang="zh-CN" sz="2800" b="1" dirty="0">
                <a:solidFill>
                  <a:srgbClr val="FF0066"/>
                </a:solidFill>
                <a:latin typeface="Times New Roman" pitchFamily="18" charset="0"/>
              </a:endParaRPr>
            </a:p>
          </p:txBody>
        </p:sp>
        <p:sp>
          <p:nvSpPr>
            <p:cNvPr id="52240" name="Rectangle 12"/>
            <p:cNvSpPr>
              <a:spLocks noChangeArrowheads="1"/>
            </p:cNvSpPr>
            <p:nvPr/>
          </p:nvSpPr>
          <p:spPr bwMode="auto">
            <a:xfrm>
              <a:off x="2202" y="2976"/>
              <a:ext cx="2855" cy="310"/>
            </a:xfrm>
            <a:prstGeom prst="rect">
              <a:avLst/>
            </a:prstGeom>
            <a:noFill/>
            <a:ln w="9525">
              <a:noFill/>
              <a:miter lim="800000"/>
              <a:headEnd/>
              <a:tailEnd/>
            </a:ln>
          </p:spPr>
          <p:txBody>
            <a:bodyPr wrap="none" lIns="0" tIns="0" rIns="0" bIns="0">
              <a:spAutoFit/>
            </a:bodyPr>
            <a:lstStyle/>
            <a:p>
              <a:r>
                <a:rPr kumimoji="1" lang="zh-CN" altLang="en-US" sz="3200" b="1" dirty="0">
                  <a:solidFill>
                    <a:srgbClr val="FF0066"/>
                  </a:solidFill>
                  <a:latin typeface="黑体" pitchFamily="2" charset="-122"/>
                  <a:ea typeface="黑体" pitchFamily="2" charset="-122"/>
                </a:rPr>
                <a:t>外部数据存储器传送操作</a:t>
              </a:r>
            </a:p>
          </p:txBody>
        </p:sp>
        <p:sp>
          <p:nvSpPr>
            <p:cNvPr id="52241" name="Rectangle 16"/>
            <p:cNvSpPr>
              <a:spLocks noChangeArrowheads="1"/>
            </p:cNvSpPr>
            <p:nvPr/>
          </p:nvSpPr>
          <p:spPr bwMode="auto">
            <a:xfrm>
              <a:off x="5246" y="3063"/>
              <a:ext cx="8" cy="7"/>
            </a:xfrm>
            <a:prstGeom prst="rect">
              <a:avLst/>
            </a:prstGeom>
            <a:solidFill>
              <a:srgbClr val="000000"/>
            </a:solidFill>
            <a:ln w="9525">
              <a:noFill/>
              <a:miter lim="800000"/>
              <a:headEnd/>
              <a:tailEnd/>
            </a:ln>
          </p:spPr>
          <p:txBody>
            <a:bodyPr/>
            <a:lstStyle/>
            <a:p>
              <a:endParaRPr lang="zh-CN" altLang="en-US" b="1"/>
            </a:p>
          </p:txBody>
        </p:sp>
        <p:sp>
          <p:nvSpPr>
            <p:cNvPr id="52242" name="Rectangle 17"/>
            <p:cNvSpPr>
              <a:spLocks noChangeArrowheads="1"/>
            </p:cNvSpPr>
            <p:nvPr/>
          </p:nvSpPr>
          <p:spPr bwMode="auto">
            <a:xfrm>
              <a:off x="5246" y="3063"/>
              <a:ext cx="8" cy="7"/>
            </a:xfrm>
            <a:prstGeom prst="rect">
              <a:avLst/>
            </a:prstGeom>
            <a:solidFill>
              <a:srgbClr val="000000"/>
            </a:solidFill>
            <a:ln w="9525">
              <a:noFill/>
              <a:miter lim="800000"/>
              <a:headEnd/>
              <a:tailEnd/>
            </a:ln>
          </p:spPr>
          <p:txBody>
            <a:bodyPr/>
            <a:lstStyle/>
            <a:p>
              <a:endParaRPr lang="zh-CN" altLang="en-US" b="1"/>
            </a:p>
          </p:txBody>
        </p:sp>
      </p:grpSp>
      <p:sp>
        <p:nvSpPr>
          <p:cNvPr id="52234" name="Line 20"/>
          <p:cNvSpPr>
            <a:spLocks noChangeShapeType="1"/>
          </p:cNvSpPr>
          <p:nvPr/>
        </p:nvSpPr>
        <p:spPr bwMode="auto">
          <a:xfrm flipH="1">
            <a:off x="3036614" y="1376363"/>
            <a:ext cx="948092" cy="504823"/>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52235" name="Line 21"/>
          <p:cNvSpPr>
            <a:spLocks noChangeShapeType="1"/>
          </p:cNvSpPr>
          <p:nvPr/>
        </p:nvSpPr>
        <p:spPr bwMode="auto">
          <a:xfrm flipV="1">
            <a:off x="3339690" y="1509146"/>
            <a:ext cx="665613" cy="372040"/>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52236" name="Line 22"/>
          <p:cNvSpPr>
            <a:spLocks noChangeShapeType="1"/>
          </p:cNvSpPr>
          <p:nvPr/>
        </p:nvSpPr>
        <p:spPr bwMode="auto">
          <a:xfrm>
            <a:off x="5360876" y="1461657"/>
            <a:ext cx="579276" cy="438580"/>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52237" name="Line 23"/>
          <p:cNvSpPr>
            <a:spLocks noChangeShapeType="1"/>
          </p:cNvSpPr>
          <p:nvPr/>
        </p:nvSpPr>
        <p:spPr bwMode="auto">
          <a:xfrm flipH="1" flipV="1">
            <a:off x="5368894" y="1377777"/>
            <a:ext cx="874334" cy="503409"/>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19" name="日期占位符 3">
            <a:extLst>
              <a:ext uri="{FF2B5EF4-FFF2-40B4-BE49-F238E27FC236}">
                <a16:creationId xmlns:a16="http://schemas.microsoft.com/office/drawing/2014/main" id="{D57C1B92-9631-482D-8E90-C84AF7A5D53F}"/>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0" name="灯片编号占位符 5">
            <a:extLst>
              <a:ext uri="{FF2B5EF4-FFF2-40B4-BE49-F238E27FC236}">
                <a16:creationId xmlns:a16="http://schemas.microsoft.com/office/drawing/2014/main" id="{B8CB8918-F9C6-47B7-ABE3-8C09B0B8B64E}"/>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70</a:t>
            </a:fld>
            <a:endParaRPr lang="en-US" altLang="zh-CN" dirty="0">
              <a:ea typeface="宋体" charset="-122"/>
            </a:endParaRPr>
          </a:p>
        </p:txBody>
      </p:sp>
      <p:pic>
        <p:nvPicPr>
          <p:cNvPr id="21" name="Picture 2" descr="c:\documents and settings\ibm\application data\360se6\User Data\temp\01300000323145123029807175635_s.jpg">
            <a:extLst>
              <a:ext uri="{FF2B5EF4-FFF2-40B4-BE49-F238E27FC236}">
                <a16:creationId xmlns:a16="http://schemas.microsoft.com/office/drawing/2014/main" id="{E7E88C78-65B8-4D39-BAD4-46F16C5EC5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8618" y="110458"/>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a:extLst>
              <a:ext uri="{FF2B5EF4-FFF2-40B4-BE49-F238E27FC236}">
                <a16:creationId xmlns:a16="http://schemas.microsoft.com/office/drawing/2014/main" id="{928DE281-B1A7-40C0-9FF5-413C328C7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1">
            <a:extLst>
              <a:ext uri="{FF2B5EF4-FFF2-40B4-BE49-F238E27FC236}">
                <a16:creationId xmlns:a16="http://schemas.microsoft.com/office/drawing/2014/main" id="{9495733B-55C8-4DF9-89CB-EB5CCE0069B1}"/>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4" name="Rectangle 2">
            <a:extLst>
              <a:ext uri="{FF2B5EF4-FFF2-40B4-BE49-F238E27FC236}">
                <a16:creationId xmlns:a16="http://schemas.microsoft.com/office/drawing/2014/main" id="{2C9CDECB-7D6B-49D7-9B66-705C0CA87838}"/>
              </a:ext>
            </a:extLst>
          </p:cNvPr>
          <p:cNvSpPr txBox="1">
            <a:spLocks noChangeArrowheads="1"/>
          </p:cNvSpPr>
          <p:nvPr/>
        </p:nvSpPr>
        <p:spPr>
          <a:xfrm>
            <a:off x="34501" y="746853"/>
            <a:ext cx="5759645" cy="6096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66"/>
                </a:solidFill>
                <a:ea typeface="黑体" pitchFamily="2" charset="-122"/>
              </a:rPr>
              <a:t>7</a:t>
            </a:r>
            <a:r>
              <a:rPr lang="zh-CN" altLang="en-US" sz="2400" b="1" kern="0">
                <a:solidFill>
                  <a:srgbClr val="FF0066"/>
                </a:solidFill>
                <a:ea typeface="黑体" pitchFamily="2" charset="-122"/>
              </a:rPr>
              <a:t>、 累加器</a:t>
            </a:r>
            <a:r>
              <a:rPr lang="en-US" altLang="zh-CN" sz="2400" b="1" kern="0">
                <a:solidFill>
                  <a:srgbClr val="FF0066"/>
                </a:solidFill>
                <a:ea typeface="黑体" pitchFamily="2" charset="-122"/>
              </a:rPr>
              <a:t>A</a:t>
            </a:r>
            <a:r>
              <a:rPr lang="zh-CN" altLang="en-US" sz="2400" b="1" kern="0">
                <a:solidFill>
                  <a:srgbClr val="FF0066"/>
                </a:solidFill>
                <a:ea typeface="黑体" pitchFamily="2" charset="-122"/>
              </a:rPr>
              <a:t>与片外</a:t>
            </a:r>
            <a:r>
              <a:rPr lang="en-US" altLang="zh-CN" sz="2400" b="1" kern="0">
                <a:solidFill>
                  <a:srgbClr val="FF0066"/>
                </a:solidFill>
                <a:ea typeface="黑体" pitchFamily="2" charset="-122"/>
              </a:rPr>
              <a:t>RAM</a:t>
            </a:r>
            <a:r>
              <a:rPr lang="zh-CN" altLang="en-US" sz="2400" b="1" kern="0">
                <a:solidFill>
                  <a:srgbClr val="FF0066"/>
                </a:solidFill>
                <a:ea typeface="黑体" pitchFamily="2" charset="-122"/>
              </a:rPr>
              <a:t>传送指令</a:t>
            </a:r>
            <a:r>
              <a:rPr lang="en-US" altLang="zh-CN" sz="2400" b="1" kern="0">
                <a:solidFill>
                  <a:srgbClr val="FF0066"/>
                </a:solidFill>
                <a:ea typeface="黑体" pitchFamily="2" charset="-122"/>
              </a:rPr>
              <a:t>(4</a:t>
            </a:r>
            <a:r>
              <a:rPr lang="zh-CN" altLang="en-US" sz="2400" b="1" kern="0">
                <a:solidFill>
                  <a:srgbClr val="FF0066"/>
                </a:solidFill>
                <a:ea typeface="黑体" pitchFamily="2" charset="-122"/>
              </a:rPr>
              <a:t>条</a:t>
            </a:r>
            <a:r>
              <a:rPr lang="en-US" altLang="zh-CN" sz="2400" b="1" kern="0">
                <a:solidFill>
                  <a:srgbClr val="FF0066"/>
                </a:solidFill>
                <a:ea typeface="黑体" pitchFamily="2" charset="-122"/>
              </a:rPr>
              <a:t>)</a:t>
            </a:r>
            <a:endParaRPr lang="en-US" altLang="zh-CN" sz="2400" b="1" kern="0" dirty="0">
              <a:solidFill>
                <a:srgbClr val="FF0066"/>
              </a:solidFill>
              <a:ea typeface="黑体" pitchFamily="2" charset="-122"/>
            </a:endParaRPr>
          </a:p>
        </p:txBody>
      </p:sp>
      <p:sp>
        <p:nvSpPr>
          <p:cNvPr id="26" name="Text Box 7">
            <a:extLst>
              <a:ext uri="{FF2B5EF4-FFF2-40B4-BE49-F238E27FC236}">
                <a16:creationId xmlns:a16="http://schemas.microsoft.com/office/drawing/2014/main" id="{F4DDFB10-6917-4678-A760-1840856878B9}"/>
              </a:ext>
            </a:extLst>
          </p:cNvPr>
          <p:cNvSpPr txBox="1">
            <a:spLocks noChangeArrowheads="1"/>
          </p:cNvSpPr>
          <p:nvPr/>
        </p:nvSpPr>
        <p:spPr bwMode="auto">
          <a:xfrm>
            <a:off x="885825" y="4473311"/>
            <a:ext cx="6617517" cy="2169825"/>
          </a:xfrm>
          <a:prstGeom prst="rect">
            <a:avLst/>
          </a:prstGeom>
          <a:noFill/>
          <a:ln w="12700" cap="sq">
            <a:noFill/>
            <a:miter lim="800000"/>
            <a:headEnd type="none" w="sm" len="sm"/>
            <a:tailEnd type="none" w="sm" len="sm"/>
          </a:ln>
        </p:spPr>
        <p:txBody>
          <a:bodyPr wrap="none">
            <a:spAutoFit/>
          </a:bodyPr>
          <a:lstStyle/>
          <a:p>
            <a:pPr eaLnBrk="0" hangingPunct="0">
              <a:lnSpc>
                <a:spcPct val="130000"/>
              </a:lnSpc>
            </a:pPr>
            <a:r>
              <a:rPr kumimoji="1" lang="en-US" altLang="zh-CN" b="1" dirty="0">
                <a:latin typeface="Times New Roman" pitchFamily="18" charset="0"/>
              </a:rPr>
              <a:t>	MOV        R1,  #30H		</a:t>
            </a:r>
            <a:r>
              <a:rPr kumimoji="1" lang="zh-CN" altLang="en-US" b="1" dirty="0">
                <a:latin typeface="Times New Roman" pitchFamily="18" charset="0"/>
              </a:rPr>
              <a:t>；</a:t>
            </a:r>
            <a:r>
              <a:rPr kumimoji="1" lang="en-US" altLang="zh-CN" b="1" dirty="0">
                <a:latin typeface="Times New Roman" pitchFamily="18" charset="0"/>
              </a:rPr>
              <a:t>(R1)=30H</a:t>
            </a:r>
          </a:p>
          <a:p>
            <a:pPr eaLnBrk="0" hangingPunct="0">
              <a:lnSpc>
                <a:spcPct val="130000"/>
              </a:lnSpc>
            </a:pPr>
            <a:r>
              <a:rPr kumimoji="1" lang="en-US" altLang="zh-CN" b="1" dirty="0">
                <a:latin typeface="Times New Roman" pitchFamily="18" charset="0"/>
              </a:rPr>
              <a:t>	MOVX     A,  @R1 		</a:t>
            </a:r>
            <a:r>
              <a:rPr kumimoji="1" lang="zh-CN" altLang="en-US" b="1" dirty="0">
                <a:latin typeface="Times New Roman" pitchFamily="18" charset="0"/>
              </a:rPr>
              <a:t>；</a:t>
            </a:r>
            <a:r>
              <a:rPr kumimoji="1" lang="en-US" altLang="zh-CN" b="1" dirty="0">
                <a:latin typeface="Times New Roman" pitchFamily="18" charset="0"/>
              </a:rPr>
              <a:t>(A)=02H</a:t>
            </a:r>
          </a:p>
          <a:p>
            <a:pPr eaLnBrk="0" hangingPunct="0">
              <a:lnSpc>
                <a:spcPct val="130000"/>
              </a:lnSpc>
            </a:pPr>
            <a:r>
              <a:rPr kumimoji="1" lang="en-US" altLang="zh-CN" b="1" dirty="0">
                <a:latin typeface="Times New Roman" pitchFamily="18" charset="0"/>
              </a:rPr>
              <a:t>	MOV        R0, #30H 	  	</a:t>
            </a:r>
            <a:r>
              <a:rPr kumimoji="1" lang="zh-CN" altLang="en-US" b="1" dirty="0">
                <a:latin typeface="Times New Roman" pitchFamily="18" charset="0"/>
              </a:rPr>
              <a:t>；</a:t>
            </a:r>
            <a:r>
              <a:rPr kumimoji="1" lang="en-US" altLang="zh-CN" b="1" dirty="0">
                <a:latin typeface="Times New Roman" pitchFamily="18" charset="0"/>
              </a:rPr>
              <a:t>(R0)=(A)=02H</a:t>
            </a:r>
          </a:p>
          <a:p>
            <a:pPr eaLnBrk="0" hangingPunct="0">
              <a:lnSpc>
                <a:spcPct val="130000"/>
              </a:lnSpc>
            </a:pPr>
            <a:r>
              <a:rPr kumimoji="1" lang="en-US" altLang="zh-CN" b="1" dirty="0">
                <a:latin typeface="Times New Roman" pitchFamily="18" charset="0"/>
              </a:rPr>
              <a:t>	MOV        A</a:t>
            </a:r>
            <a:r>
              <a:rPr kumimoji="1" lang="zh-CN" altLang="en-US" b="1" dirty="0">
                <a:latin typeface="Times New Roman" pitchFamily="18" charset="0"/>
              </a:rPr>
              <a:t>，＠</a:t>
            </a:r>
            <a:r>
              <a:rPr kumimoji="1" lang="en-US" altLang="zh-CN" b="1" dirty="0">
                <a:latin typeface="Times New Roman" pitchFamily="18" charset="0"/>
              </a:rPr>
              <a:t>R1	 	</a:t>
            </a:r>
            <a:r>
              <a:rPr kumimoji="1" lang="zh-CN" altLang="en-US" b="1" dirty="0">
                <a:latin typeface="Times New Roman" pitchFamily="18" charset="0"/>
              </a:rPr>
              <a:t>；</a:t>
            </a:r>
            <a:r>
              <a:rPr kumimoji="1" lang="en-US" altLang="zh-CN" b="1" dirty="0">
                <a:latin typeface="Times New Roman" pitchFamily="18" charset="0"/>
              </a:rPr>
              <a:t>(A)=((R1))=01H</a:t>
            </a:r>
          </a:p>
          <a:p>
            <a:pPr eaLnBrk="0" hangingPunct="0">
              <a:lnSpc>
                <a:spcPct val="130000"/>
              </a:lnSpc>
            </a:pPr>
            <a:r>
              <a:rPr kumimoji="1" lang="en-US" altLang="zh-CN" b="1" dirty="0">
                <a:latin typeface="Times New Roman" pitchFamily="18" charset="0"/>
              </a:rPr>
              <a:t>	MOV         R2, A	  	                </a:t>
            </a:r>
            <a:r>
              <a:rPr kumimoji="1" lang="zh-CN" altLang="en-US" b="1" dirty="0">
                <a:latin typeface="Times New Roman" pitchFamily="18" charset="0"/>
              </a:rPr>
              <a:t>；</a:t>
            </a:r>
            <a:r>
              <a:rPr kumimoji="1" lang="en-US" altLang="zh-CN" b="1" dirty="0">
                <a:latin typeface="Times New Roman" pitchFamily="18" charset="0"/>
              </a:rPr>
              <a:t>(R2)=(A)=01H</a:t>
            </a:r>
          </a:p>
          <a:p>
            <a:pPr eaLnBrk="0" hangingPunct="0"/>
            <a:endParaRPr kumimoji="1" lang="en-US" altLang="zh-CN" b="1" dirty="0">
              <a:latin typeface="Times New Roman" pitchFamily="18" charset="0"/>
            </a:endParaRPr>
          </a:p>
        </p:txBody>
      </p:sp>
      <p:sp>
        <p:nvSpPr>
          <p:cNvPr id="27" name="Rectangle 2">
            <a:extLst>
              <a:ext uri="{FF2B5EF4-FFF2-40B4-BE49-F238E27FC236}">
                <a16:creationId xmlns:a16="http://schemas.microsoft.com/office/drawing/2014/main" id="{C91CBFAF-A573-4597-9E42-8F0470C58B1D}"/>
              </a:ext>
            </a:extLst>
          </p:cNvPr>
          <p:cNvSpPr txBox="1">
            <a:spLocks noChangeArrowheads="1"/>
          </p:cNvSpPr>
          <p:nvPr/>
        </p:nvSpPr>
        <p:spPr>
          <a:xfrm>
            <a:off x="755576" y="3693903"/>
            <a:ext cx="8077200" cy="9588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3333FF"/>
                </a:solidFill>
                <a:latin typeface="华文新魏" pitchFamily="2" charset="-122"/>
                <a:ea typeface="华文新魏" pitchFamily="2" charset="-122"/>
              </a:rPr>
              <a:t>例</a:t>
            </a:r>
            <a:r>
              <a:rPr lang="en-US" altLang="zh-CN" sz="2400" b="1" kern="0" dirty="0">
                <a:solidFill>
                  <a:srgbClr val="3333FF"/>
                </a:solidFill>
                <a:latin typeface="华文新魏" pitchFamily="2" charset="-122"/>
                <a:ea typeface="华文新魏" pitchFamily="2" charset="-122"/>
              </a:rPr>
              <a:t>:  </a:t>
            </a:r>
            <a:r>
              <a:rPr lang="zh-CN" altLang="en-US" sz="2400" b="1" kern="0" dirty="0">
                <a:solidFill>
                  <a:srgbClr val="3333FF"/>
                </a:solidFill>
                <a:latin typeface="华文新魏" pitchFamily="2" charset="-122"/>
                <a:ea typeface="华文新魏" pitchFamily="2" charset="-122"/>
              </a:rPr>
              <a:t>若片内</a:t>
            </a:r>
            <a:r>
              <a:rPr lang="en-US" altLang="zh-CN" sz="2400" b="1" kern="0" dirty="0">
                <a:solidFill>
                  <a:srgbClr val="3333FF"/>
                </a:solidFill>
                <a:latin typeface="华文新魏" pitchFamily="2" charset="-122"/>
                <a:ea typeface="华文新魏" pitchFamily="2" charset="-122"/>
              </a:rPr>
              <a:t>RAM (30H)=01H</a:t>
            </a:r>
            <a:r>
              <a:rPr lang="zh-CN" altLang="en-US" sz="2400" b="1" kern="0" dirty="0">
                <a:solidFill>
                  <a:srgbClr val="3333FF"/>
                </a:solidFill>
                <a:latin typeface="华文新魏" pitchFamily="2" charset="-122"/>
                <a:ea typeface="华文新魏" pitchFamily="2" charset="-122"/>
              </a:rPr>
              <a:t>，片外</a:t>
            </a:r>
            <a:r>
              <a:rPr lang="en-US" altLang="zh-CN" sz="2400" b="1" kern="0" dirty="0">
                <a:solidFill>
                  <a:srgbClr val="3333FF"/>
                </a:solidFill>
                <a:latin typeface="华文新魏" pitchFamily="2" charset="-122"/>
                <a:ea typeface="华文新魏" pitchFamily="2" charset="-122"/>
              </a:rPr>
              <a:t>RAM (30H)=02H</a:t>
            </a:r>
            <a:r>
              <a:rPr lang="zh-CN" altLang="en-US" sz="2400" b="1" kern="0" dirty="0">
                <a:solidFill>
                  <a:srgbClr val="3333FF"/>
                </a:solidFill>
                <a:latin typeface="华文新魏" pitchFamily="2" charset="-122"/>
                <a:ea typeface="华文新魏" pitchFamily="2" charset="-122"/>
              </a:rPr>
              <a:t>，执行下面程序段后的结果如何。</a:t>
            </a:r>
          </a:p>
        </p:txBody>
      </p:sp>
    </p:spTree>
  </p:cSld>
  <p:clrMapOvr>
    <a:masterClrMapping/>
  </p:clrMapOvr>
  <p:transition>
    <p:cut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11823" y="703956"/>
            <a:ext cx="8001000" cy="510479"/>
          </a:xfrm>
        </p:spPr>
        <p:txBody>
          <a:bodyPr/>
          <a:lstStyle/>
          <a:p>
            <a:pPr eaLnBrk="1" hangingPunct="1"/>
            <a:r>
              <a:rPr lang="en-US" altLang="zh-CN" sz="2400" dirty="0">
                <a:solidFill>
                  <a:srgbClr val="FF0000"/>
                </a:solidFill>
                <a:latin typeface="创艺简黑体"/>
                <a:ea typeface="黑体" pitchFamily="2" charset="-122"/>
              </a:rPr>
              <a:t> 8 </a:t>
            </a:r>
            <a:r>
              <a:rPr lang="zh-CN" altLang="en-US" sz="2400" dirty="0">
                <a:solidFill>
                  <a:srgbClr val="FF0000"/>
                </a:solidFill>
                <a:latin typeface="创艺简黑体"/>
                <a:ea typeface="黑体" pitchFamily="2" charset="-122"/>
              </a:rPr>
              <a:t>、栈操作指令（二条）</a:t>
            </a:r>
          </a:p>
        </p:txBody>
      </p:sp>
      <p:grpSp>
        <p:nvGrpSpPr>
          <p:cNvPr id="54277" name="Group 16"/>
          <p:cNvGrpSpPr>
            <a:grpSpLocks/>
          </p:cNvGrpSpPr>
          <p:nvPr/>
        </p:nvGrpSpPr>
        <p:grpSpPr bwMode="auto">
          <a:xfrm>
            <a:off x="323528" y="1275453"/>
            <a:ext cx="8305800" cy="2057400"/>
            <a:chOff x="240" y="912"/>
            <a:chExt cx="5232" cy="1296"/>
          </a:xfrm>
        </p:grpSpPr>
        <p:grpSp>
          <p:nvGrpSpPr>
            <p:cNvPr id="54278" name="Group 14"/>
            <p:cNvGrpSpPr>
              <a:grpSpLocks/>
            </p:cNvGrpSpPr>
            <p:nvPr/>
          </p:nvGrpSpPr>
          <p:grpSpPr bwMode="auto">
            <a:xfrm>
              <a:off x="240" y="912"/>
              <a:ext cx="5232" cy="1296"/>
              <a:chOff x="240" y="912"/>
              <a:chExt cx="5232" cy="1296"/>
            </a:xfrm>
          </p:grpSpPr>
          <p:grpSp>
            <p:nvGrpSpPr>
              <p:cNvPr id="54280" name="Group 7"/>
              <p:cNvGrpSpPr>
                <a:grpSpLocks/>
              </p:cNvGrpSpPr>
              <p:nvPr/>
            </p:nvGrpSpPr>
            <p:grpSpPr bwMode="auto">
              <a:xfrm>
                <a:off x="240" y="912"/>
                <a:ext cx="5232" cy="1296"/>
                <a:chOff x="192" y="1248"/>
                <a:chExt cx="5232" cy="1296"/>
              </a:xfrm>
            </p:grpSpPr>
            <p:sp>
              <p:nvSpPr>
                <p:cNvPr id="54282" name="Text Box 8"/>
                <p:cNvSpPr txBox="1">
                  <a:spLocks noChangeArrowheads="1"/>
                </p:cNvSpPr>
                <p:nvPr/>
              </p:nvSpPr>
              <p:spPr bwMode="auto">
                <a:xfrm>
                  <a:off x="192" y="1248"/>
                  <a:ext cx="5232" cy="1280"/>
                </a:xfrm>
                <a:prstGeom prst="rect">
                  <a:avLst/>
                </a:prstGeom>
                <a:no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spcBef>
                      <a:spcPct val="50000"/>
                    </a:spcBef>
                  </a:pPr>
                  <a:r>
                    <a:rPr kumimoji="1" lang="en-US" altLang="zh-CN" b="1" dirty="0">
                      <a:solidFill>
                        <a:srgbClr val="FF0000"/>
                      </a:solidFill>
                      <a:latin typeface="Times New Roman" pitchFamily="18" charset="0"/>
                    </a:rPr>
                    <a:t>PUSH</a:t>
                  </a:r>
                  <a:r>
                    <a:rPr kumimoji="1" lang="en-US" altLang="zh-CN" b="1" dirty="0">
                      <a:solidFill>
                        <a:srgbClr val="3333FF"/>
                      </a:solidFill>
                      <a:latin typeface="Times New Roman" pitchFamily="18" charset="0"/>
                    </a:rPr>
                    <a:t>   </a:t>
                  </a:r>
                  <a:r>
                    <a:rPr kumimoji="1" lang="en-US" altLang="zh-CN" b="1" dirty="0">
                      <a:latin typeface="Times New Roman" pitchFamily="18" charset="0"/>
                    </a:rPr>
                    <a:t> </a:t>
                  </a:r>
                  <a:r>
                    <a:rPr kumimoji="1" lang="en-US" altLang="zh-CN" b="1" dirty="0">
                      <a:solidFill>
                        <a:srgbClr val="3333FF"/>
                      </a:solidFill>
                      <a:latin typeface="Times New Roman" pitchFamily="18" charset="0"/>
                    </a:rPr>
                    <a:t>direct</a:t>
                  </a:r>
                  <a:r>
                    <a:rPr kumimoji="1" lang="en-US" altLang="zh-CN" b="1" dirty="0">
                      <a:latin typeface="Times New Roman" pitchFamily="18" charset="0"/>
                    </a:rPr>
                    <a:t>               1100 0000             </a:t>
                  </a:r>
                  <a:r>
                    <a:rPr kumimoji="1" lang="zh-CN" altLang="en-US" b="1" dirty="0">
                      <a:solidFill>
                        <a:srgbClr val="3333FF"/>
                      </a:solidFill>
                      <a:latin typeface="Times New Roman" pitchFamily="18" charset="0"/>
                    </a:rPr>
                    <a:t>先</a:t>
                  </a:r>
                  <a:r>
                    <a:rPr kumimoji="1" lang="en-US" altLang="zh-CN" b="1" dirty="0">
                      <a:solidFill>
                        <a:srgbClr val="3333FF"/>
                      </a:solidFill>
                      <a:latin typeface="Times New Roman" pitchFamily="18" charset="0"/>
                    </a:rPr>
                    <a:t>(SP)+1 → SP       </a:t>
                  </a:r>
                  <a:r>
                    <a:rPr kumimoji="1" lang="zh-CN" altLang="en-US" b="1" dirty="0">
                      <a:latin typeface="Times New Roman" pitchFamily="18" charset="0"/>
                    </a:rPr>
                    <a:t>将</a:t>
                  </a:r>
                  <a:r>
                    <a:rPr kumimoji="1" lang="en-US" altLang="zh-CN" b="1" dirty="0">
                      <a:latin typeface="Times New Roman" pitchFamily="18" charset="0"/>
                    </a:rPr>
                    <a:t>direct</a:t>
                  </a:r>
                  <a:r>
                    <a:rPr kumimoji="1" lang="zh-CN" altLang="en-US" b="1" dirty="0">
                      <a:latin typeface="Times New Roman" pitchFamily="18" charset="0"/>
                    </a:rPr>
                    <a:t>内容</a:t>
                  </a:r>
                  <a:r>
                    <a:rPr kumimoji="1" lang="zh-CN" altLang="en-US" b="1" dirty="0">
                      <a:solidFill>
                        <a:srgbClr val="FF0000"/>
                      </a:solidFill>
                      <a:latin typeface="Times New Roman" pitchFamily="18" charset="0"/>
                    </a:rPr>
                    <a:t>压入</a:t>
                  </a:r>
                  <a:r>
                    <a:rPr kumimoji="1" lang="zh-CN" altLang="en-US" b="1" dirty="0">
                      <a:latin typeface="Times New Roman" pitchFamily="18" charset="0"/>
                    </a:rPr>
                    <a:t>堆栈</a:t>
                  </a:r>
                </a:p>
                <a:p>
                  <a:pPr algn="just" eaLnBrk="0" hangingPunct="0">
                    <a:spcBef>
                      <a:spcPct val="50000"/>
                    </a:spcBef>
                  </a:pPr>
                  <a:r>
                    <a:rPr kumimoji="1" lang="zh-CN" altLang="en-US" b="1" dirty="0">
                      <a:latin typeface="Times New Roman" pitchFamily="18" charset="0"/>
                    </a:rPr>
                    <a:t>		        </a:t>
                  </a:r>
                  <a:r>
                    <a:rPr kumimoji="1" lang="en-US" altLang="zh-CN" b="1" dirty="0">
                      <a:latin typeface="Times New Roman" pitchFamily="18" charset="0"/>
                    </a:rPr>
                    <a:t>direct                   </a:t>
                  </a:r>
                  <a:r>
                    <a:rPr kumimoji="1" lang="zh-CN" altLang="en-US" b="1" dirty="0">
                      <a:solidFill>
                        <a:srgbClr val="3333FF"/>
                      </a:solidFill>
                      <a:latin typeface="Times New Roman" pitchFamily="18" charset="0"/>
                    </a:rPr>
                    <a:t>后</a:t>
                  </a:r>
                  <a:r>
                    <a:rPr kumimoji="1" lang="en-US" altLang="zh-CN" b="1" dirty="0">
                      <a:solidFill>
                        <a:srgbClr val="3333FF"/>
                      </a:solidFill>
                      <a:latin typeface="Times New Roman" pitchFamily="18" charset="0"/>
                    </a:rPr>
                    <a:t>(direct) → (SP)                         </a:t>
                  </a:r>
                  <a:r>
                    <a:rPr kumimoji="1" lang="zh-CN" altLang="en-US" b="1" dirty="0">
                      <a:solidFill>
                        <a:srgbClr val="3333FF"/>
                      </a:solidFill>
                      <a:latin typeface="Times New Roman" pitchFamily="18" charset="0"/>
                    </a:rPr>
                    <a:t>入栈</a:t>
                  </a:r>
                  <a:endParaRPr kumimoji="1" lang="en-US" altLang="zh-CN" b="1" dirty="0">
                    <a:solidFill>
                      <a:srgbClr val="3333FF"/>
                    </a:solidFill>
                    <a:latin typeface="Times New Roman" pitchFamily="18" charset="0"/>
                  </a:endParaRPr>
                </a:p>
                <a:p>
                  <a:pPr algn="just" eaLnBrk="0" hangingPunct="0">
                    <a:spcBef>
                      <a:spcPct val="50000"/>
                    </a:spcBef>
                  </a:pPr>
                  <a:r>
                    <a:rPr kumimoji="1" lang="en-US" altLang="zh-CN" b="1" dirty="0">
                      <a:solidFill>
                        <a:srgbClr val="FF0000"/>
                      </a:solidFill>
                      <a:latin typeface="Times New Roman" pitchFamily="18" charset="0"/>
                    </a:rPr>
                    <a:t>POP</a:t>
                  </a:r>
                  <a:r>
                    <a:rPr kumimoji="1" lang="en-US" altLang="zh-CN" b="1" dirty="0">
                      <a:solidFill>
                        <a:srgbClr val="3333FF"/>
                      </a:solidFill>
                      <a:latin typeface="Times New Roman" pitchFamily="18" charset="0"/>
                    </a:rPr>
                    <a:t> </a:t>
                  </a:r>
                  <a:r>
                    <a:rPr kumimoji="1" lang="en-US" altLang="zh-CN" b="1" dirty="0">
                      <a:latin typeface="Times New Roman" pitchFamily="18" charset="0"/>
                    </a:rPr>
                    <a:t>     </a:t>
                  </a:r>
                  <a:r>
                    <a:rPr kumimoji="1" lang="en-US" altLang="zh-CN" b="1" dirty="0">
                      <a:solidFill>
                        <a:srgbClr val="3333FF"/>
                      </a:solidFill>
                      <a:latin typeface="Times New Roman" pitchFamily="18" charset="0"/>
                    </a:rPr>
                    <a:t>direct </a:t>
                  </a:r>
                  <a:r>
                    <a:rPr kumimoji="1" lang="en-US" altLang="zh-CN" b="1" dirty="0">
                      <a:latin typeface="Times New Roman" pitchFamily="18" charset="0"/>
                    </a:rPr>
                    <a:t>                1101 0000           </a:t>
                  </a:r>
                  <a:r>
                    <a:rPr kumimoji="1" lang="zh-CN" altLang="en-US" b="1" dirty="0">
                      <a:solidFill>
                        <a:srgbClr val="FF0000"/>
                      </a:solidFill>
                      <a:latin typeface="Times New Roman" pitchFamily="18" charset="0"/>
                    </a:rPr>
                    <a:t>先</a:t>
                  </a:r>
                  <a:r>
                    <a:rPr kumimoji="1" lang="en-US" altLang="zh-CN" b="1" dirty="0">
                      <a:solidFill>
                        <a:srgbClr val="FF0000"/>
                      </a:solidFill>
                      <a:latin typeface="Times New Roman" pitchFamily="18" charset="0"/>
                    </a:rPr>
                    <a:t>((SP)) → direct      </a:t>
                  </a:r>
                  <a:r>
                    <a:rPr kumimoji="1" lang="zh-CN" altLang="en-US" b="1" dirty="0">
                      <a:latin typeface="Times New Roman" pitchFamily="18" charset="0"/>
                    </a:rPr>
                    <a:t>将堆栈内容</a:t>
                  </a:r>
                  <a:r>
                    <a:rPr kumimoji="1" lang="zh-CN" altLang="en-US" b="1" dirty="0">
                      <a:solidFill>
                        <a:srgbClr val="FF0000"/>
                      </a:solidFill>
                      <a:latin typeface="Times New Roman" pitchFamily="18" charset="0"/>
                    </a:rPr>
                    <a:t>弹出</a:t>
                  </a:r>
                  <a:r>
                    <a:rPr kumimoji="1" lang="zh-CN" altLang="en-US" b="1" dirty="0">
                      <a:latin typeface="Times New Roman" pitchFamily="18" charset="0"/>
                    </a:rPr>
                    <a:t>到</a:t>
                  </a:r>
                </a:p>
                <a:p>
                  <a:pPr algn="just" eaLnBrk="0" hangingPunct="0">
                    <a:spcBef>
                      <a:spcPct val="50000"/>
                    </a:spcBef>
                  </a:pPr>
                  <a:r>
                    <a:rPr kumimoji="1" lang="zh-CN" altLang="en-US" b="1" dirty="0">
                      <a:latin typeface="Times New Roman" pitchFamily="18" charset="0"/>
                    </a:rPr>
                    <a:t>		         </a:t>
                  </a:r>
                  <a:r>
                    <a:rPr kumimoji="1" lang="en-US" altLang="zh-CN" b="1" dirty="0">
                      <a:latin typeface="Times New Roman" pitchFamily="18" charset="0"/>
                    </a:rPr>
                    <a:t>direct 	     </a:t>
                  </a:r>
                  <a:r>
                    <a:rPr kumimoji="1" lang="zh-CN" altLang="en-US" b="1" dirty="0">
                      <a:solidFill>
                        <a:srgbClr val="FF0000"/>
                      </a:solidFill>
                      <a:latin typeface="Times New Roman" pitchFamily="18" charset="0"/>
                    </a:rPr>
                    <a:t>后 </a:t>
                  </a:r>
                  <a:r>
                    <a:rPr kumimoji="1" lang="en-US" altLang="zh-CN" b="1" dirty="0">
                      <a:solidFill>
                        <a:srgbClr val="FF0000"/>
                      </a:solidFill>
                      <a:latin typeface="Times New Roman" pitchFamily="18" charset="0"/>
                    </a:rPr>
                    <a:t>(SP)-1 →SP             </a:t>
                  </a:r>
                  <a:r>
                    <a:rPr kumimoji="1" lang="en-US" altLang="zh-CN" b="1" dirty="0">
                      <a:latin typeface="Times New Roman" pitchFamily="18" charset="0"/>
                    </a:rPr>
                    <a:t>direct</a:t>
                  </a:r>
                  <a:r>
                    <a:rPr kumimoji="1" lang="zh-CN" altLang="en-US" b="1" dirty="0">
                      <a:latin typeface="Times New Roman" pitchFamily="18" charset="0"/>
                    </a:rPr>
                    <a:t>单元中    </a:t>
                  </a:r>
                  <a:r>
                    <a:rPr kumimoji="1" lang="zh-CN" altLang="en-US" b="1" dirty="0">
                      <a:solidFill>
                        <a:srgbClr val="3333FF"/>
                      </a:solidFill>
                      <a:latin typeface="Times New Roman" pitchFamily="18" charset="0"/>
                    </a:rPr>
                    <a:t>出栈</a:t>
                  </a:r>
                </a:p>
              </p:txBody>
            </p:sp>
            <p:sp>
              <p:nvSpPr>
                <p:cNvPr id="54283" name="Line 9"/>
                <p:cNvSpPr>
                  <a:spLocks noChangeShapeType="1"/>
                </p:cNvSpPr>
                <p:nvPr/>
              </p:nvSpPr>
              <p:spPr bwMode="auto">
                <a:xfrm>
                  <a:off x="192" y="1488"/>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4284" name="Line 10"/>
                <p:cNvSpPr>
                  <a:spLocks noChangeShapeType="1"/>
                </p:cNvSpPr>
                <p:nvPr/>
              </p:nvSpPr>
              <p:spPr bwMode="auto">
                <a:xfrm>
                  <a:off x="2736" y="1248"/>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4285" name="Line 11"/>
                <p:cNvSpPr>
                  <a:spLocks noChangeShapeType="1"/>
                </p:cNvSpPr>
                <p:nvPr/>
              </p:nvSpPr>
              <p:spPr bwMode="auto">
                <a:xfrm>
                  <a:off x="1632" y="1248"/>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54281" name="Line 12"/>
              <p:cNvSpPr>
                <a:spLocks noChangeShapeType="1"/>
              </p:cNvSpPr>
              <p:nvPr/>
            </p:nvSpPr>
            <p:spPr bwMode="auto">
              <a:xfrm>
                <a:off x="3984" y="912"/>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54279" name="Line 15"/>
            <p:cNvSpPr>
              <a:spLocks noChangeShapeType="1"/>
            </p:cNvSpPr>
            <p:nvPr/>
          </p:nvSpPr>
          <p:spPr bwMode="auto">
            <a:xfrm>
              <a:off x="240" y="1632"/>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4" name="日期占位符 3">
            <a:extLst>
              <a:ext uri="{FF2B5EF4-FFF2-40B4-BE49-F238E27FC236}">
                <a16:creationId xmlns:a16="http://schemas.microsoft.com/office/drawing/2014/main" id="{1FC41896-49B3-46D7-82C8-3670784ED9DF}"/>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5" name="灯片编号占位符 5">
            <a:extLst>
              <a:ext uri="{FF2B5EF4-FFF2-40B4-BE49-F238E27FC236}">
                <a16:creationId xmlns:a16="http://schemas.microsoft.com/office/drawing/2014/main" id="{0742A5F8-5735-4ACA-8CF5-0EBAADFC0A00}"/>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71</a:t>
            </a:fld>
            <a:endParaRPr lang="en-US" altLang="zh-CN" dirty="0">
              <a:ea typeface="宋体" charset="-122"/>
            </a:endParaRPr>
          </a:p>
        </p:txBody>
      </p:sp>
      <p:pic>
        <p:nvPicPr>
          <p:cNvPr id="16" name="Picture 2" descr="c:\documents and settings\ibm\application data\360se6\User Data\temp\01300000323145123029807175635_s.jpg">
            <a:extLst>
              <a:ext uri="{FF2B5EF4-FFF2-40B4-BE49-F238E27FC236}">
                <a16:creationId xmlns:a16="http://schemas.microsoft.com/office/drawing/2014/main" id="{570DEAF7-6BA8-4F2F-8812-773B9E550B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a:extLst>
              <a:ext uri="{FF2B5EF4-FFF2-40B4-BE49-F238E27FC236}">
                <a16:creationId xmlns:a16="http://schemas.microsoft.com/office/drawing/2014/main" id="{EA3EE275-D8A4-4A18-892C-3010D5A9A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标题 1">
            <a:extLst>
              <a:ext uri="{FF2B5EF4-FFF2-40B4-BE49-F238E27FC236}">
                <a16:creationId xmlns:a16="http://schemas.microsoft.com/office/drawing/2014/main" id="{5A07A09C-4123-4C23-A0D6-8C52B2DF1B12}"/>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19" name="Text Box 6">
            <a:extLst>
              <a:ext uri="{FF2B5EF4-FFF2-40B4-BE49-F238E27FC236}">
                <a16:creationId xmlns:a16="http://schemas.microsoft.com/office/drawing/2014/main" id="{F4CE19A6-D031-458A-9E42-5B1984AF3B0F}"/>
              </a:ext>
            </a:extLst>
          </p:cNvPr>
          <p:cNvSpPr txBox="1">
            <a:spLocks noChangeArrowheads="1"/>
          </p:cNvSpPr>
          <p:nvPr/>
        </p:nvSpPr>
        <p:spPr bwMode="auto">
          <a:xfrm>
            <a:off x="2395223" y="3439919"/>
            <a:ext cx="6743869" cy="2941831"/>
          </a:xfrm>
          <a:prstGeom prst="rect">
            <a:avLst/>
          </a:prstGeom>
          <a:noFill/>
          <a:ln w="12700" cap="sq">
            <a:noFill/>
            <a:miter lim="800000"/>
            <a:headEnd type="none" w="sm" len="sm"/>
            <a:tailEnd type="none" w="sm" len="sm"/>
          </a:ln>
        </p:spPr>
        <p:txBody>
          <a:bodyPr wrap="square">
            <a:spAutoFit/>
          </a:bodyPr>
          <a:lstStyle/>
          <a:p>
            <a:pPr eaLnBrk="0" hangingPunct="0">
              <a:lnSpc>
                <a:spcPct val="130000"/>
              </a:lnSpc>
            </a:pPr>
            <a:r>
              <a:rPr kumimoji="1" lang="en-US" altLang="zh-CN" sz="1600" b="1" dirty="0">
                <a:solidFill>
                  <a:srgbClr val="3333FF"/>
                </a:solidFill>
                <a:latin typeface="华文中宋" pitchFamily="2" charset="-122"/>
                <a:ea typeface="华文中宋" pitchFamily="2" charset="-122"/>
              </a:rPr>
              <a:t>MOV    SP</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#18H</a:t>
            </a:r>
            <a:r>
              <a:rPr kumimoji="1" lang="en-US" altLang="zh-CN" sz="1600" b="1" dirty="0">
                <a:latin typeface="华文中宋" pitchFamily="2" charset="-122"/>
                <a:ea typeface="华文中宋" pitchFamily="2" charset="-122"/>
              </a:rPr>
              <a:t>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SP</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=18H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MOV    A</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#30H</a:t>
            </a:r>
            <a:r>
              <a:rPr kumimoji="1" lang="en-US" altLang="zh-CN" sz="1600" b="1" dirty="0">
                <a:latin typeface="华文中宋" pitchFamily="2" charset="-122"/>
                <a:ea typeface="华文中宋" pitchFamily="2" charset="-122"/>
              </a:rPr>
              <a:t>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A</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=30H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MOV    DPTR</a:t>
            </a:r>
            <a:r>
              <a:rPr kumimoji="1" lang="zh-CN" altLang="en-US" sz="1600" b="1" dirty="0">
                <a:solidFill>
                  <a:srgbClr val="3333FF"/>
                </a:solidFill>
                <a:latin typeface="华文中宋" pitchFamily="2" charset="-122"/>
                <a:ea typeface="华文中宋" pitchFamily="2" charset="-122"/>
              </a:rPr>
              <a:t>， </a:t>
            </a:r>
            <a:r>
              <a:rPr kumimoji="1" lang="en-US" altLang="zh-CN" sz="1600" b="1" dirty="0">
                <a:solidFill>
                  <a:srgbClr val="3333FF"/>
                </a:solidFill>
                <a:latin typeface="华文中宋" pitchFamily="2" charset="-122"/>
                <a:ea typeface="华文中宋" pitchFamily="2" charset="-122"/>
              </a:rPr>
              <a:t>#1000H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DPTR</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=1000H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PUSH   A</a:t>
            </a:r>
            <a:r>
              <a:rPr kumimoji="1" lang="en-US" altLang="zh-CN" sz="1600" b="1" dirty="0">
                <a:latin typeface="华文中宋" pitchFamily="2" charset="-122"/>
                <a:ea typeface="华文中宋" pitchFamily="2" charset="-122"/>
              </a:rPr>
              <a:t>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SP</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=19H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19H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=30H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PUSH   DPH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SP</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=1AH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1AH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=10H</a:t>
            </a:r>
          </a:p>
          <a:p>
            <a:pPr eaLnBrk="0" hangingPunct="0">
              <a:lnSpc>
                <a:spcPct val="130000"/>
              </a:lnSpc>
            </a:pPr>
            <a:r>
              <a:rPr kumimoji="1" lang="en-US" altLang="zh-CN" sz="1600" b="1" dirty="0">
                <a:solidFill>
                  <a:srgbClr val="3333FF"/>
                </a:solidFill>
                <a:latin typeface="华文中宋" pitchFamily="2" charset="-122"/>
                <a:ea typeface="华文中宋" pitchFamily="2" charset="-122"/>
              </a:rPr>
              <a:t>PUSH   DPL			</a:t>
            </a:r>
            <a:r>
              <a:rPr kumimoji="1" lang="en-US" altLang="zh-CN" sz="1600" b="1" dirty="0">
                <a:solidFill>
                  <a:srgbClr val="CC3399"/>
                </a:solidFill>
                <a:latin typeface="华文中宋" pitchFamily="2" charset="-122"/>
                <a:ea typeface="华文中宋" pitchFamily="2" charset="-122"/>
              </a:rPr>
              <a:t>;  </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SP</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=1BH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1BH</a:t>
            </a:r>
            <a:r>
              <a:rPr kumimoji="1" lang="zh-CN" altLang="en-US" sz="1600" b="1" dirty="0">
                <a:solidFill>
                  <a:srgbClr val="CC3399"/>
                </a:solidFill>
                <a:latin typeface="华文中宋" pitchFamily="2" charset="-122"/>
                <a:ea typeface="华文中宋" pitchFamily="2" charset="-122"/>
              </a:rPr>
              <a:t>）</a:t>
            </a:r>
            <a:r>
              <a:rPr kumimoji="1" lang="en-US" altLang="zh-CN" sz="1600" b="1" dirty="0">
                <a:solidFill>
                  <a:srgbClr val="CC3399"/>
                </a:solidFill>
                <a:latin typeface="华文中宋" pitchFamily="2" charset="-122"/>
                <a:ea typeface="华文中宋" pitchFamily="2" charset="-122"/>
              </a:rPr>
              <a:t>=00H</a:t>
            </a:r>
            <a:r>
              <a:rPr kumimoji="1" lang="en-US" altLang="zh-CN" sz="1600" b="1" dirty="0">
                <a:solidFill>
                  <a:srgbClr val="3333FF"/>
                </a:solidFill>
                <a:latin typeface="华文中宋" pitchFamily="2" charset="-122"/>
                <a:ea typeface="华文中宋" pitchFamily="2" charset="-122"/>
              </a:rPr>
              <a:t> </a:t>
            </a:r>
          </a:p>
          <a:p>
            <a:pPr algn="just" eaLnBrk="0" hangingPunct="0">
              <a:lnSpc>
                <a:spcPct val="130000"/>
              </a:lnSpc>
            </a:pPr>
            <a:r>
              <a:rPr kumimoji="1" lang="en-US" altLang="zh-CN" sz="1600" b="1" dirty="0">
                <a:solidFill>
                  <a:srgbClr val="3333FF"/>
                </a:solidFill>
                <a:latin typeface="华文中宋" pitchFamily="2" charset="-122"/>
                <a:ea typeface="华文中宋" pitchFamily="2" charset="-122"/>
              </a:rPr>
              <a:t>POP     DPL			</a:t>
            </a:r>
            <a:r>
              <a:rPr kumimoji="1" lang="en-US" altLang="zh-CN" sz="1600" b="1" dirty="0">
                <a:solidFill>
                  <a:srgbClr val="CC3399"/>
                </a:solidFill>
                <a:latin typeface="华文中宋" pitchFamily="2" charset="-122"/>
                <a:ea typeface="华文中宋" pitchFamily="2" charset="-122"/>
              </a:rPr>
              <a:t>;  (DPL)=00H    (SP)=1AH</a:t>
            </a:r>
          </a:p>
          <a:p>
            <a:pPr algn="just" eaLnBrk="0" hangingPunct="0">
              <a:lnSpc>
                <a:spcPct val="130000"/>
              </a:lnSpc>
            </a:pPr>
            <a:r>
              <a:rPr kumimoji="1" lang="en-US" altLang="zh-CN" sz="1600" b="1" dirty="0">
                <a:solidFill>
                  <a:srgbClr val="3333FF"/>
                </a:solidFill>
                <a:latin typeface="华文中宋" pitchFamily="2" charset="-122"/>
                <a:ea typeface="华文中宋" pitchFamily="2" charset="-122"/>
              </a:rPr>
              <a:t>POP     DPH			</a:t>
            </a:r>
            <a:r>
              <a:rPr kumimoji="1" lang="en-US" altLang="zh-CN" sz="1600" b="1" dirty="0">
                <a:solidFill>
                  <a:srgbClr val="CC3399"/>
                </a:solidFill>
                <a:latin typeface="华文中宋" pitchFamily="2" charset="-122"/>
                <a:ea typeface="华文中宋" pitchFamily="2" charset="-122"/>
              </a:rPr>
              <a:t>;  (DPH)=10H    (SP)=19H</a:t>
            </a:r>
          </a:p>
          <a:p>
            <a:pPr algn="just" eaLnBrk="0" hangingPunct="0">
              <a:lnSpc>
                <a:spcPct val="130000"/>
              </a:lnSpc>
            </a:pPr>
            <a:r>
              <a:rPr kumimoji="1" lang="en-US" altLang="zh-CN" sz="1600" b="1" dirty="0">
                <a:solidFill>
                  <a:srgbClr val="3333FF"/>
                </a:solidFill>
                <a:latin typeface="华文中宋" pitchFamily="2" charset="-122"/>
                <a:ea typeface="华文中宋" pitchFamily="2" charset="-122"/>
              </a:rPr>
              <a:t>POP     A	</a:t>
            </a:r>
            <a:r>
              <a:rPr kumimoji="1" lang="en-US" altLang="zh-CN" sz="1600" b="1" dirty="0">
                <a:latin typeface="华文中宋" pitchFamily="2" charset="-122"/>
                <a:ea typeface="华文中宋" pitchFamily="2" charset="-122"/>
              </a:rPr>
              <a:t>			</a:t>
            </a:r>
            <a:r>
              <a:rPr kumimoji="1" lang="en-US" altLang="zh-CN" sz="1600" b="1" dirty="0">
                <a:solidFill>
                  <a:srgbClr val="CC3399"/>
                </a:solidFill>
                <a:latin typeface="华文中宋" pitchFamily="2" charset="-122"/>
                <a:ea typeface="华文中宋" pitchFamily="2" charset="-122"/>
              </a:rPr>
              <a:t>;  (A)=30H      (SP)=18H</a:t>
            </a:r>
          </a:p>
        </p:txBody>
      </p:sp>
      <p:sp>
        <p:nvSpPr>
          <p:cNvPr id="20" name="矩形 19">
            <a:extLst>
              <a:ext uri="{FF2B5EF4-FFF2-40B4-BE49-F238E27FC236}">
                <a16:creationId xmlns:a16="http://schemas.microsoft.com/office/drawing/2014/main" id="{AF23C2B4-63BC-4845-A37A-0C9568A5FA33}"/>
              </a:ext>
            </a:extLst>
          </p:cNvPr>
          <p:cNvSpPr/>
          <p:nvPr/>
        </p:nvSpPr>
        <p:spPr>
          <a:xfrm>
            <a:off x="4082648" y="826627"/>
            <a:ext cx="2451815"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PUSH</a:t>
            </a:r>
            <a:r>
              <a:rPr lang="zh-CN" altLang="en-US" b="1" dirty="0">
                <a:solidFill>
                  <a:srgbClr val="3333FF"/>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POP</a:t>
            </a:r>
            <a:endParaRPr lang="zh-CN" altLang="en-US" dirty="0">
              <a:solidFill>
                <a:srgbClr val="FF0000"/>
              </a:solidFill>
            </a:endParaRPr>
          </a:p>
        </p:txBody>
      </p:sp>
      <p:sp>
        <p:nvSpPr>
          <p:cNvPr id="22" name="矩形 21">
            <a:extLst>
              <a:ext uri="{FF2B5EF4-FFF2-40B4-BE49-F238E27FC236}">
                <a16:creationId xmlns:a16="http://schemas.microsoft.com/office/drawing/2014/main" id="{4D4810D8-D178-4AB4-8E2F-D1D953029D92}"/>
              </a:ext>
            </a:extLst>
          </p:cNvPr>
          <p:cNvSpPr/>
          <p:nvPr/>
        </p:nvSpPr>
        <p:spPr>
          <a:xfrm>
            <a:off x="163714" y="3638435"/>
            <a:ext cx="2177019"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PUSH onto stack</a:t>
            </a:r>
            <a:endParaRPr lang="zh-CN" altLang="en-US" dirty="0">
              <a:solidFill>
                <a:srgbClr val="FF0000"/>
              </a:solidFill>
            </a:endParaRPr>
          </a:p>
        </p:txBody>
      </p:sp>
      <p:sp>
        <p:nvSpPr>
          <p:cNvPr id="23" name="矩形 22">
            <a:extLst>
              <a:ext uri="{FF2B5EF4-FFF2-40B4-BE49-F238E27FC236}">
                <a16:creationId xmlns:a16="http://schemas.microsoft.com/office/drawing/2014/main" id="{D596925A-949E-4AF5-80E5-1160FD232DFC}"/>
              </a:ext>
            </a:extLst>
          </p:cNvPr>
          <p:cNvSpPr/>
          <p:nvPr/>
        </p:nvSpPr>
        <p:spPr>
          <a:xfrm>
            <a:off x="157301" y="4278747"/>
            <a:ext cx="2181936"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POP  from  stack</a:t>
            </a:r>
            <a:endParaRPr lang="zh-CN" altLang="en-US" dirty="0">
              <a:solidFill>
                <a:srgbClr val="FF0000"/>
              </a:solidFill>
            </a:endParaRPr>
          </a:p>
        </p:txBody>
      </p:sp>
      <p:cxnSp>
        <p:nvCxnSpPr>
          <p:cNvPr id="27" name="直接箭头连接符 26">
            <a:extLst>
              <a:ext uri="{FF2B5EF4-FFF2-40B4-BE49-F238E27FC236}">
                <a16:creationId xmlns:a16="http://schemas.microsoft.com/office/drawing/2014/main" id="{8547D205-324D-4F41-9BB9-D98B0DB5BA43}"/>
              </a:ext>
            </a:extLst>
          </p:cNvPr>
          <p:cNvCxnSpPr>
            <a:cxnSpLocks/>
          </p:cNvCxnSpPr>
          <p:nvPr/>
        </p:nvCxnSpPr>
        <p:spPr bwMode="auto">
          <a:xfrm>
            <a:off x="967645" y="2132856"/>
            <a:ext cx="280624" cy="1505579"/>
          </a:xfrm>
          <a:prstGeom prst="straightConnector1">
            <a:avLst/>
          </a:prstGeom>
          <a:solidFill>
            <a:schemeClr val="accent1"/>
          </a:solidFill>
          <a:ln w="28575" cap="sq" cmpd="sng" algn="ctr">
            <a:solidFill>
              <a:schemeClr val="tx1"/>
            </a:solidFill>
            <a:prstDash val="sysDash"/>
            <a:round/>
            <a:headEnd type="none" w="sm" len="sm"/>
            <a:tailEnd type="triangle"/>
          </a:ln>
          <a:effectLst/>
        </p:spPr>
      </p:cxnSp>
      <p:cxnSp>
        <p:nvCxnSpPr>
          <p:cNvPr id="28" name="直接箭头连接符 27">
            <a:extLst>
              <a:ext uri="{FF2B5EF4-FFF2-40B4-BE49-F238E27FC236}">
                <a16:creationId xmlns:a16="http://schemas.microsoft.com/office/drawing/2014/main" id="{F0437BD3-3A3B-46F4-978F-AC8DC380D0BE}"/>
              </a:ext>
            </a:extLst>
          </p:cNvPr>
          <p:cNvCxnSpPr>
            <a:cxnSpLocks/>
          </p:cNvCxnSpPr>
          <p:nvPr/>
        </p:nvCxnSpPr>
        <p:spPr bwMode="auto">
          <a:xfrm>
            <a:off x="751866" y="2879770"/>
            <a:ext cx="280624" cy="1505579"/>
          </a:xfrm>
          <a:prstGeom prst="straightConnector1">
            <a:avLst/>
          </a:prstGeom>
          <a:solidFill>
            <a:schemeClr val="accent1"/>
          </a:solidFill>
          <a:ln w="28575" cap="sq" cmpd="sng" algn="ctr">
            <a:solidFill>
              <a:schemeClr val="tx1"/>
            </a:solidFill>
            <a:prstDash val="sysDash"/>
            <a:round/>
            <a:headEnd type="none" w="sm" len="sm"/>
            <a:tailEnd type="triangle"/>
          </a:ln>
          <a:effectLst/>
        </p:spPr>
      </p:cxnSp>
    </p:spTree>
  </p:cSld>
  <p:clrMapOvr>
    <a:masterClrMapping/>
  </p:clrMapOvr>
  <p:transition>
    <p:cut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p>
            <a:fld id="{55471E50-DD0F-468A-8400-D4C19AF4A4F2}" type="datetime10">
              <a:rPr lang="zh-CN" altLang="en-US" smtClean="0">
                <a:ea typeface="宋体" charset="-122"/>
              </a:rPr>
              <a:pPr/>
              <a:t>10:24</a:t>
            </a:fld>
            <a:endParaRPr lang="en-US" altLang="zh-CN">
              <a:ea typeface="宋体" charset="-122"/>
            </a:endParaRPr>
          </a:p>
        </p:txBody>
      </p:sp>
      <p:sp>
        <p:nvSpPr>
          <p:cNvPr id="56323" name="灯片编号占位符 5"/>
          <p:cNvSpPr>
            <a:spLocks noGrp="1"/>
          </p:cNvSpPr>
          <p:nvPr>
            <p:ph type="sldNum" sz="quarter" idx="12"/>
          </p:nvPr>
        </p:nvSpPr>
        <p:spPr>
          <a:noFill/>
        </p:spPr>
        <p:txBody>
          <a:bodyPr/>
          <a:lstStyle/>
          <a:p>
            <a:fld id="{C738BB0B-14A2-422C-BBA0-D8EE007EF96A}" type="slidenum">
              <a:rPr lang="en-US" altLang="zh-CN" smtClean="0">
                <a:ea typeface="宋体" charset="-122"/>
              </a:rPr>
              <a:pPr/>
              <a:t>72</a:t>
            </a:fld>
            <a:endParaRPr lang="en-US" altLang="zh-CN">
              <a:ea typeface="宋体" charset="-122"/>
            </a:endParaRPr>
          </a:p>
        </p:txBody>
      </p:sp>
      <p:sp>
        <p:nvSpPr>
          <p:cNvPr id="56324" name="Rectangle 2"/>
          <p:cNvSpPr>
            <a:spLocks noGrp="1" noChangeArrowheads="1"/>
          </p:cNvSpPr>
          <p:nvPr>
            <p:ph type="title"/>
          </p:nvPr>
        </p:nvSpPr>
        <p:spPr>
          <a:xfrm>
            <a:off x="7868" y="733424"/>
            <a:ext cx="3667195" cy="505321"/>
          </a:xfrm>
        </p:spPr>
        <p:txBody>
          <a:bodyPr/>
          <a:lstStyle/>
          <a:p>
            <a:pPr eaLnBrk="1" hangingPunct="1"/>
            <a:r>
              <a:rPr lang="en-US" altLang="zh-CN" sz="2400" b="1" dirty="0">
                <a:solidFill>
                  <a:srgbClr val="FF0066"/>
                </a:solidFill>
                <a:latin typeface="黑体" pitchFamily="2" charset="-122"/>
                <a:ea typeface="黑体" pitchFamily="2" charset="-122"/>
              </a:rPr>
              <a:t> 9</a:t>
            </a:r>
            <a:r>
              <a:rPr lang="zh-CN" altLang="en-US" sz="2400" b="1" dirty="0">
                <a:solidFill>
                  <a:srgbClr val="FF0066"/>
                </a:solidFill>
                <a:latin typeface="黑体" pitchFamily="2" charset="-122"/>
                <a:ea typeface="黑体" pitchFamily="2" charset="-122"/>
              </a:rPr>
              <a:t>、 交换指令</a:t>
            </a:r>
            <a:r>
              <a:rPr lang="en-US" altLang="zh-CN" sz="2400" b="1" dirty="0">
                <a:solidFill>
                  <a:srgbClr val="FF0066"/>
                </a:solidFill>
                <a:latin typeface="黑体" pitchFamily="2" charset="-122"/>
                <a:ea typeface="黑体" pitchFamily="2" charset="-122"/>
              </a:rPr>
              <a:t>(4</a:t>
            </a:r>
            <a:r>
              <a:rPr lang="zh-CN" altLang="en-US" sz="2400" b="1" dirty="0">
                <a:solidFill>
                  <a:srgbClr val="FF0066"/>
                </a:solidFill>
                <a:latin typeface="黑体" pitchFamily="2" charset="-122"/>
                <a:ea typeface="黑体" pitchFamily="2" charset="-122"/>
              </a:rPr>
              <a:t>条</a:t>
            </a:r>
            <a:r>
              <a:rPr lang="en-US" altLang="zh-CN" sz="2400" b="1" dirty="0">
                <a:solidFill>
                  <a:srgbClr val="FF0066"/>
                </a:solidFill>
                <a:latin typeface="黑体" pitchFamily="2" charset="-122"/>
                <a:ea typeface="黑体" pitchFamily="2" charset="-122"/>
              </a:rPr>
              <a:t>)</a:t>
            </a:r>
          </a:p>
        </p:txBody>
      </p:sp>
      <p:sp>
        <p:nvSpPr>
          <p:cNvPr id="56325" name="Rectangle 7"/>
          <p:cNvSpPr>
            <a:spLocks noChangeArrowheads="1"/>
          </p:cNvSpPr>
          <p:nvPr/>
        </p:nvSpPr>
        <p:spPr bwMode="auto">
          <a:xfrm>
            <a:off x="14784" y="1247774"/>
            <a:ext cx="2901023" cy="461665"/>
          </a:xfrm>
          <a:prstGeom prst="rect">
            <a:avLst/>
          </a:prstGeom>
          <a:noFill/>
          <a:ln w="9525">
            <a:noFill/>
            <a:miter lim="800000"/>
            <a:headEnd/>
            <a:tailEnd/>
          </a:ln>
        </p:spPr>
        <p:txBody>
          <a:bodyPr wrap="square">
            <a:spAutoFit/>
          </a:bodyPr>
          <a:lstStyle/>
          <a:p>
            <a:pPr algn="ctr"/>
            <a:r>
              <a:rPr kumimoji="1" lang="zh-CN" altLang="en-US" sz="2400" b="1" dirty="0">
                <a:solidFill>
                  <a:srgbClr val="3333FF"/>
                </a:solidFill>
                <a:latin typeface="黑体" pitchFamily="2" charset="-122"/>
                <a:ea typeface="黑体" pitchFamily="2" charset="-122"/>
              </a:rPr>
              <a:t>（</a:t>
            </a:r>
            <a:r>
              <a:rPr kumimoji="1" lang="en-US" altLang="zh-CN" sz="2400" b="1" dirty="0">
                <a:solidFill>
                  <a:srgbClr val="3333FF"/>
                </a:solidFill>
                <a:latin typeface="黑体" pitchFamily="2" charset="-122"/>
                <a:ea typeface="黑体" pitchFamily="2" charset="-122"/>
              </a:rPr>
              <a:t>1</a:t>
            </a:r>
            <a:r>
              <a:rPr kumimoji="1" lang="zh-CN" altLang="en-US" sz="2400" b="1" dirty="0">
                <a:solidFill>
                  <a:srgbClr val="3333FF"/>
                </a:solidFill>
                <a:latin typeface="黑体" pitchFamily="2" charset="-122"/>
                <a:ea typeface="黑体" pitchFamily="2" charset="-122"/>
              </a:rPr>
              <a:t>）字节变换指令</a:t>
            </a:r>
          </a:p>
        </p:txBody>
      </p:sp>
      <p:grpSp>
        <p:nvGrpSpPr>
          <p:cNvPr id="56326" name="Group 19"/>
          <p:cNvGrpSpPr>
            <a:grpSpLocks/>
          </p:cNvGrpSpPr>
          <p:nvPr/>
        </p:nvGrpSpPr>
        <p:grpSpPr bwMode="auto">
          <a:xfrm>
            <a:off x="381000" y="1828800"/>
            <a:ext cx="8305800" cy="2057400"/>
            <a:chOff x="240" y="1440"/>
            <a:chExt cx="5232" cy="1296"/>
          </a:xfrm>
        </p:grpSpPr>
        <p:sp>
          <p:nvSpPr>
            <p:cNvPr id="56328" name="Text Box 10"/>
            <p:cNvSpPr txBox="1">
              <a:spLocks noChangeArrowheads="1"/>
            </p:cNvSpPr>
            <p:nvPr/>
          </p:nvSpPr>
          <p:spPr bwMode="auto">
            <a:xfrm>
              <a:off x="240" y="1440"/>
              <a:ext cx="5232" cy="1279"/>
            </a:xfrm>
            <a:prstGeom prst="rect">
              <a:avLst/>
            </a:prstGeom>
            <a:solidFill>
              <a:srgbClr val="CCFFFF"/>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spcBef>
                  <a:spcPct val="50000"/>
                </a:spcBef>
              </a:pPr>
              <a:r>
                <a:rPr kumimoji="1" lang="en-US" altLang="zh-CN" b="1" dirty="0">
                  <a:solidFill>
                    <a:srgbClr val="FF0000"/>
                  </a:solidFill>
                  <a:latin typeface="Times New Roman" pitchFamily="18" charset="0"/>
                </a:rPr>
                <a:t>XCH </a:t>
              </a:r>
              <a:r>
                <a:rPr kumimoji="1" lang="en-US" altLang="zh-CN" b="1" dirty="0">
                  <a:latin typeface="Times New Roman" pitchFamily="18" charset="0"/>
                </a:rPr>
                <a:t> A, Rn              1100 1rrr     (A)← → (Rn)          A</a:t>
              </a:r>
              <a:r>
                <a:rPr kumimoji="1" lang="zh-CN" altLang="en-US" b="1" dirty="0">
                  <a:latin typeface="Times New Roman" pitchFamily="18" charset="0"/>
                </a:rPr>
                <a:t>的内容与</a:t>
              </a:r>
              <a:r>
                <a:rPr kumimoji="1" lang="en-US" altLang="zh-CN" b="1" dirty="0">
                  <a:latin typeface="Times New Roman" pitchFamily="18" charset="0"/>
                </a:rPr>
                <a:t>Rn</a:t>
              </a:r>
              <a:r>
                <a:rPr kumimoji="1" lang="zh-CN" altLang="en-US" b="1" dirty="0">
                  <a:latin typeface="Times New Roman" pitchFamily="18" charset="0"/>
                </a:rPr>
                <a:t>的内容互换</a:t>
              </a:r>
            </a:p>
            <a:p>
              <a:pPr algn="just" eaLnBrk="0" hangingPunct="0">
                <a:spcBef>
                  <a:spcPct val="50000"/>
                </a:spcBef>
              </a:pPr>
              <a:r>
                <a:rPr kumimoji="1" lang="en-US" altLang="zh-CN" b="1" dirty="0">
                  <a:solidFill>
                    <a:srgbClr val="FF0000"/>
                  </a:solidFill>
                  <a:latin typeface="Times New Roman" pitchFamily="18" charset="0"/>
                </a:rPr>
                <a:t>XCH</a:t>
              </a:r>
              <a:r>
                <a:rPr kumimoji="1" lang="en-US" altLang="zh-CN" b="1" dirty="0">
                  <a:latin typeface="Times New Roman" pitchFamily="18" charset="0"/>
                </a:rPr>
                <a:t>  </a:t>
              </a:r>
              <a:r>
                <a:rPr kumimoji="1" lang="en-US" altLang="zh-CN" b="1" dirty="0" err="1">
                  <a:latin typeface="Times New Roman" pitchFamily="18" charset="0"/>
                </a:rPr>
                <a:t>A,direct</a:t>
              </a:r>
              <a:r>
                <a:rPr kumimoji="1" lang="en-US" altLang="zh-CN" b="1" dirty="0">
                  <a:latin typeface="Times New Roman" pitchFamily="18" charset="0"/>
                </a:rPr>
                <a:t>	   1100 0101    (A)← → (direct)    A</a:t>
              </a:r>
              <a:r>
                <a:rPr kumimoji="1" lang="zh-CN" altLang="en-US" b="1" dirty="0">
                  <a:latin typeface="Times New Roman" pitchFamily="18" charset="0"/>
                </a:rPr>
                <a:t>的内容与</a:t>
              </a:r>
              <a:r>
                <a:rPr kumimoji="1" lang="en-US" altLang="zh-CN" b="1" dirty="0">
                  <a:latin typeface="Times New Roman" pitchFamily="18" charset="0"/>
                </a:rPr>
                <a:t>direct</a:t>
              </a:r>
              <a:r>
                <a:rPr kumimoji="1" lang="zh-CN" altLang="en-US" b="1" dirty="0">
                  <a:latin typeface="Times New Roman" pitchFamily="18" charset="0"/>
                </a:rPr>
                <a:t>的内容互换</a:t>
              </a:r>
            </a:p>
            <a:p>
              <a:pPr algn="just" eaLnBrk="0" hangingPunct="0">
                <a:spcBef>
                  <a:spcPct val="50000"/>
                </a:spcBef>
              </a:pPr>
              <a:r>
                <a:rPr kumimoji="1" lang="zh-CN" altLang="en-US" b="1" dirty="0">
                  <a:latin typeface="Times New Roman" pitchFamily="18" charset="0"/>
                </a:rPr>
                <a:t>                      	    </a:t>
              </a:r>
              <a:r>
                <a:rPr kumimoji="1" lang="en-US" altLang="zh-CN" b="1" dirty="0">
                  <a:latin typeface="Times New Roman" pitchFamily="18" charset="0"/>
                </a:rPr>
                <a:t>direct         </a:t>
              </a:r>
            </a:p>
            <a:p>
              <a:pPr algn="just" eaLnBrk="0" hangingPunct="0">
                <a:spcBef>
                  <a:spcPct val="50000"/>
                </a:spcBef>
              </a:pPr>
              <a:r>
                <a:rPr kumimoji="1" lang="en-US" altLang="zh-CN" b="1" dirty="0">
                  <a:solidFill>
                    <a:srgbClr val="FF0000"/>
                  </a:solidFill>
                  <a:latin typeface="Times New Roman" pitchFamily="18" charset="0"/>
                </a:rPr>
                <a:t>XCH</a:t>
              </a:r>
              <a:r>
                <a:rPr kumimoji="1" lang="en-US" altLang="zh-CN" b="1" dirty="0">
                  <a:latin typeface="Times New Roman" pitchFamily="18" charset="0"/>
                </a:rPr>
                <a:t>  </a:t>
              </a:r>
              <a:r>
                <a:rPr kumimoji="1" lang="en-US" altLang="zh-CN" b="1" dirty="0" err="1">
                  <a:latin typeface="Times New Roman" pitchFamily="18" charset="0"/>
                </a:rPr>
                <a:t>A,@Ri</a:t>
              </a:r>
              <a:r>
                <a:rPr kumimoji="1" lang="en-US" altLang="zh-CN" b="1" dirty="0">
                  <a:latin typeface="Times New Roman" pitchFamily="18" charset="0"/>
                </a:rPr>
                <a:t>             1100 011i     ((A)← → ((Ri))     A</a:t>
              </a:r>
              <a:r>
                <a:rPr kumimoji="1" lang="zh-CN" altLang="en-US" b="1" dirty="0">
                  <a:latin typeface="Times New Roman" pitchFamily="18" charset="0"/>
                </a:rPr>
                <a:t>的内容与</a:t>
              </a:r>
              <a:r>
                <a:rPr kumimoji="1" lang="en-US" altLang="zh-CN" b="1" dirty="0">
                  <a:latin typeface="Times New Roman" pitchFamily="18" charset="0"/>
                </a:rPr>
                <a:t>((Ri))</a:t>
              </a:r>
              <a:r>
                <a:rPr kumimoji="1" lang="zh-CN" altLang="en-US" b="1" dirty="0">
                  <a:latin typeface="Times New Roman" pitchFamily="18" charset="0"/>
                </a:rPr>
                <a:t>的内容互换</a:t>
              </a:r>
            </a:p>
          </p:txBody>
        </p:sp>
        <p:sp>
          <p:nvSpPr>
            <p:cNvPr id="56329" name="Line 11"/>
            <p:cNvSpPr>
              <a:spLocks noChangeShapeType="1"/>
            </p:cNvSpPr>
            <p:nvPr/>
          </p:nvSpPr>
          <p:spPr bwMode="auto">
            <a:xfrm>
              <a:off x="240" y="1680"/>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0" name="Line 12"/>
            <p:cNvSpPr>
              <a:spLocks noChangeShapeType="1"/>
            </p:cNvSpPr>
            <p:nvPr/>
          </p:nvSpPr>
          <p:spPr bwMode="auto">
            <a:xfrm>
              <a:off x="2256" y="1440"/>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1" name="Line 13"/>
            <p:cNvSpPr>
              <a:spLocks noChangeShapeType="1"/>
            </p:cNvSpPr>
            <p:nvPr/>
          </p:nvSpPr>
          <p:spPr bwMode="auto">
            <a:xfrm>
              <a:off x="1344" y="1440"/>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2" name="Line 14"/>
            <p:cNvSpPr>
              <a:spLocks noChangeShapeType="1"/>
            </p:cNvSpPr>
            <p:nvPr/>
          </p:nvSpPr>
          <p:spPr bwMode="auto">
            <a:xfrm>
              <a:off x="3408" y="1440"/>
              <a:ext cx="0" cy="1296"/>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3" name="Line 16"/>
            <p:cNvSpPr>
              <a:spLocks noChangeShapeType="1"/>
            </p:cNvSpPr>
            <p:nvPr/>
          </p:nvSpPr>
          <p:spPr bwMode="auto">
            <a:xfrm>
              <a:off x="240" y="1920"/>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6334" name="Line 17"/>
            <p:cNvSpPr>
              <a:spLocks noChangeShapeType="1"/>
            </p:cNvSpPr>
            <p:nvPr/>
          </p:nvSpPr>
          <p:spPr bwMode="auto">
            <a:xfrm>
              <a:off x="240" y="2448"/>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56327" name="Text Box 18"/>
          <p:cNvSpPr txBox="1">
            <a:spLocks noChangeArrowheads="1"/>
          </p:cNvSpPr>
          <p:nvPr/>
        </p:nvSpPr>
        <p:spPr bwMode="auto">
          <a:xfrm>
            <a:off x="304800" y="4032251"/>
            <a:ext cx="8458200" cy="1692771"/>
          </a:xfrm>
          <a:prstGeom prst="rect">
            <a:avLst/>
          </a:prstGeom>
          <a:noFill/>
          <a:ln w="12700" cap="sq">
            <a:noFill/>
            <a:miter lim="800000"/>
            <a:headEnd type="none" w="sm" len="sm"/>
            <a:tailEnd type="none" w="sm" len="sm"/>
          </a:ln>
        </p:spPr>
        <p:txBody>
          <a:bodyPr>
            <a:spAutoFit/>
          </a:bodyPr>
          <a:lstStyle/>
          <a:p>
            <a:pPr eaLnBrk="0" hangingPunct="0"/>
            <a:r>
              <a:rPr kumimoji="1" lang="zh-CN" altLang="en-US" sz="3200" b="1" dirty="0">
                <a:solidFill>
                  <a:srgbClr val="FF0066"/>
                </a:solidFill>
                <a:latin typeface="Times New Roman" pitchFamily="18" charset="0"/>
              </a:rPr>
              <a:t>例</a:t>
            </a:r>
            <a:r>
              <a:rPr kumimoji="1" lang="en-US" altLang="zh-CN" sz="3200" b="1" dirty="0">
                <a:solidFill>
                  <a:srgbClr val="FF0000"/>
                </a:solidFill>
                <a:latin typeface="Times New Roman" pitchFamily="18" charset="0"/>
              </a:rPr>
              <a:t>: </a:t>
            </a:r>
            <a:r>
              <a:rPr kumimoji="1" lang="en-US" altLang="zh-CN" sz="3200" b="1" dirty="0">
                <a:solidFill>
                  <a:srgbClr val="3333FF"/>
                </a:solidFill>
                <a:latin typeface="Times New Roman" pitchFamily="18" charset="0"/>
              </a:rPr>
              <a:t>   </a:t>
            </a:r>
            <a:r>
              <a:rPr kumimoji="1" lang="zh-CN" altLang="en-US" sz="2400" b="1" dirty="0">
                <a:solidFill>
                  <a:srgbClr val="3333FF"/>
                </a:solidFill>
                <a:latin typeface="宋体" charset="-122"/>
              </a:rPr>
              <a:t>初始时：</a:t>
            </a:r>
            <a:r>
              <a:rPr kumimoji="1" lang="en-US" altLang="zh-CN" sz="2400" b="1" dirty="0">
                <a:solidFill>
                  <a:srgbClr val="3333FF"/>
                </a:solidFill>
                <a:latin typeface="宋体" charset="-122"/>
              </a:rPr>
              <a:t>(A)=34H</a:t>
            </a:r>
            <a:r>
              <a:rPr kumimoji="1" lang="zh-CN" altLang="en-US" sz="2400" b="1" dirty="0">
                <a:solidFill>
                  <a:srgbClr val="3333FF"/>
                </a:solidFill>
                <a:latin typeface="宋体" charset="-122"/>
              </a:rPr>
              <a:t>，</a:t>
            </a:r>
            <a:r>
              <a:rPr kumimoji="1" lang="en-US" altLang="zh-CN" sz="2400" b="1" dirty="0">
                <a:solidFill>
                  <a:srgbClr val="3333FF"/>
                </a:solidFill>
                <a:latin typeface="宋体" charset="-122"/>
              </a:rPr>
              <a:t>(30H)=11H</a:t>
            </a:r>
          </a:p>
          <a:p>
            <a:pPr eaLnBrk="0" hangingPunct="0"/>
            <a:r>
              <a:rPr kumimoji="1" lang="en-US" altLang="zh-CN" sz="2400" b="1" dirty="0">
                <a:solidFill>
                  <a:srgbClr val="3333FF"/>
                </a:solidFill>
                <a:latin typeface="宋体" charset="-122"/>
              </a:rPr>
              <a:t>		XCH  A, 30H   </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(A)=11H</a:t>
            </a:r>
            <a:r>
              <a:rPr kumimoji="1" lang="zh-CN" altLang="en-US" sz="2400" b="1" dirty="0">
                <a:solidFill>
                  <a:srgbClr val="3333FF"/>
                </a:solidFill>
                <a:latin typeface="宋体" charset="-122"/>
              </a:rPr>
              <a:t>，</a:t>
            </a:r>
            <a:r>
              <a:rPr kumimoji="1" lang="en-US" altLang="zh-CN" sz="2400" b="1" dirty="0">
                <a:solidFill>
                  <a:srgbClr val="3333FF"/>
                </a:solidFill>
                <a:latin typeface="宋体" charset="-122"/>
              </a:rPr>
              <a:t>(30H)=34H</a:t>
            </a:r>
          </a:p>
          <a:p>
            <a:pPr eaLnBrk="0" hangingPunct="0"/>
            <a:r>
              <a:rPr kumimoji="1" lang="en-US" altLang="zh-CN" sz="2400" b="1" dirty="0">
                <a:solidFill>
                  <a:srgbClr val="3333FF"/>
                </a:solidFill>
                <a:latin typeface="宋体" charset="-122"/>
              </a:rPr>
              <a:t>		MOV  R1, #30H </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(R1)=30H</a:t>
            </a:r>
          </a:p>
          <a:p>
            <a:pPr eaLnBrk="0" hangingPunct="0"/>
            <a:r>
              <a:rPr kumimoji="1" lang="en-US" altLang="zh-CN" sz="2400" b="1" dirty="0">
                <a:solidFill>
                  <a:srgbClr val="3333FF"/>
                </a:solidFill>
                <a:latin typeface="宋体" charset="-122"/>
              </a:rPr>
              <a:t>		XCH  A, @R1	  </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(A)=34H</a:t>
            </a:r>
            <a:r>
              <a:rPr kumimoji="1" lang="zh-CN" altLang="en-US" sz="2400" b="1" dirty="0">
                <a:solidFill>
                  <a:srgbClr val="3333FF"/>
                </a:solidFill>
                <a:latin typeface="宋体" charset="-122"/>
              </a:rPr>
              <a:t>，</a:t>
            </a:r>
            <a:r>
              <a:rPr kumimoji="1" lang="en-US" altLang="zh-CN" sz="2400" b="1" dirty="0">
                <a:solidFill>
                  <a:srgbClr val="3333FF"/>
                </a:solidFill>
                <a:latin typeface="宋体" charset="-122"/>
              </a:rPr>
              <a:t>(30H)=11H</a:t>
            </a:r>
            <a:endParaRPr kumimoji="1" lang="en-US" altLang="zh-CN" sz="2400" b="1" dirty="0">
              <a:solidFill>
                <a:srgbClr val="3333FF"/>
              </a:solidFill>
              <a:latin typeface="Times New Roman" pitchFamily="18" charset="0"/>
            </a:endParaRPr>
          </a:p>
        </p:txBody>
      </p:sp>
      <p:sp>
        <p:nvSpPr>
          <p:cNvPr id="15" name="日期占位符 3">
            <a:extLst>
              <a:ext uri="{FF2B5EF4-FFF2-40B4-BE49-F238E27FC236}">
                <a16:creationId xmlns:a16="http://schemas.microsoft.com/office/drawing/2014/main" id="{2FF21329-899E-48AC-8EC4-C0489DC45D14}"/>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16" name="灯片编号占位符 5">
            <a:extLst>
              <a:ext uri="{FF2B5EF4-FFF2-40B4-BE49-F238E27FC236}">
                <a16:creationId xmlns:a16="http://schemas.microsoft.com/office/drawing/2014/main" id="{A55473C7-AE08-417F-ACE8-1BC5E218B3D8}"/>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72</a:t>
            </a:fld>
            <a:endParaRPr lang="en-US" altLang="zh-CN" dirty="0">
              <a:ea typeface="宋体" charset="-122"/>
            </a:endParaRPr>
          </a:p>
        </p:txBody>
      </p:sp>
      <p:pic>
        <p:nvPicPr>
          <p:cNvPr id="17" name="Picture 2" descr="c:\documents and settings\ibm\application data\360se6\User Data\temp\01300000323145123029807175635_s.jpg">
            <a:extLst>
              <a:ext uri="{FF2B5EF4-FFF2-40B4-BE49-F238E27FC236}">
                <a16:creationId xmlns:a16="http://schemas.microsoft.com/office/drawing/2014/main" id="{EC6CAA79-AD77-47D7-A2F8-5F633E0B96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a16="http://schemas.microsoft.com/office/drawing/2014/main" id="{11A1987F-D9EE-4870-ADC4-4754B36D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a:extLst>
              <a:ext uri="{FF2B5EF4-FFF2-40B4-BE49-F238E27FC236}">
                <a16:creationId xmlns:a16="http://schemas.microsoft.com/office/drawing/2014/main" id="{9F8DD6A7-4A40-4B18-981A-505B92CCF01E}"/>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20" name="矩形 19">
            <a:extLst>
              <a:ext uri="{FF2B5EF4-FFF2-40B4-BE49-F238E27FC236}">
                <a16:creationId xmlns:a16="http://schemas.microsoft.com/office/drawing/2014/main" id="{D9600B02-0641-4E3A-B616-5086DA754854}"/>
              </a:ext>
            </a:extLst>
          </p:cNvPr>
          <p:cNvSpPr/>
          <p:nvPr/>
        </p:nvSpPr>
        <p:spPr>
          <a:xfrm>
            <a:off x="3995937" y="1347787"/>
            <a:ext cx="151216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XCH</a:t>
            </a:r>
            <a:endParaRPr lang="zh-CN" altLang="en-US" dirty="0">
              <a:solidFill>
                <a:srgbClr val="3333FF"/>
              </a:solidFill>
            </a:endParaRPr>
          </a:p>
        </p:txBody>
      </p:sp>
      <p:sp>
        <p:nvSpPr>
          <p:cNvPr id="21" name="矩形 20">
            <a:extLst>
              <a:ext uri="{FF2B5EF4-FFF2-40B4-BE49-F238E27FC236}">
                <a16:creationId xmlns:a16="http://schemas.microsoft.com/office/drawing/2014/main" id="{14570033-F06F-4B07-8976-AB50F0D4D05D}"/>
              </a:ext>
            </a:extLst>
          </p:cNvPr>
          <p:cNvSpPr/>
          <p:nvPr/>
        </p:nvSpPr>
        <p:spPr>
          <a:xfrm>
            <a:off x="5832151" y="1340107"/>
            <a:ext cx="1512168" cy="369332"/>
          </a:xfrm>
          <a:prstGeom prst="rect">
            <a:avLst/>
          </a:prstGeom>
        </p:spPr>
        <p:txBody>
          <a:bodyPr wrap="square">
            <a:spAutoFit/>
          </a:bodyPr>
          <a:lstStyle/>
          <a:p>
            <a:r>
              <a:rPr lang="en-US" altLang="zh-CN" b="1" dirty="0" err="1">
                <a:solidFill>
                  <a:srgbClr val="3333FF"/>
                </a:solidFill>
                <a:latin typeface="创艺简黑体" pitchFamily="2" charset="-122"/>
                <a:ea typeface="创艺简黑体" pitchFamily="2" charset="-122"/>
              </a:rPr>
              <a:t>e</a:t>
            </a:r>
            <a:r>
              <a:rPr lang="en-US" altLang="zh-CN" b="1" dirty="0" err="1">
                <a:solidFill>
                  <a:srgbClr val="FF0000"/>
                </a:solidFill>
                <a:latin typeface="创艺简黑体" pitchFamily="2" charset="-122"/>
                <a:ea typeface="创艺简黑体" pitchFamily="2" charset="-122"/>
              </a:rPr>
              <a:t>XCH</a:t>
            </a:r>
            <a:r>
              <a:rPr lang="en-US" altLang="zh-CN" b="1" dirty="0" err="1">
                <a:solidFill>
                  <a:srgbClr val="3333FF"/>
                </a:solidFill>
                <a:latin typeface="创艺简黑体" pitchFamily="2" charset="-122"/>
                <a:ea typeface="创艺简黑体" pitchFamily="2" charset="-122"/>
              </a:rPr>
              <a:t>ange</a:t>
            </a:r>
            <a:endParaRPr lang="zh-CN" altLang="en-US" dirty="0">
              <a:solidFill>
                <a:srgbClr val="3333FF"/>
              </a:solidFill>
            </a:endParaRPr>
          </a:p>
        </p:txBody>
      </p:sp>
    </p:spTree>
  </p:cSld>
  <p:clrMapOvr>
    <a:masterClrMapping/>
  </p:clrMapOvr>
  <p:transition>
    <p:cut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349251" y="746646"/>
            <a:ext cx="3214633" cy="488032"/>
          </a:xfrm>
        </p:spPr>
        <p:txBody>
          <a:bodyPr/>
          <a:lstStyle/>
          <a:p>
            <a:pPr eaLnBrk="1" hangingPunct="1"/>
            <a:r>
              <a:rPr lang="en-US" altLang="zh-CN" sz="2400" b="1" dirty="0">
                <a:solidFill>
                  <a:srgbClr val="3333FF"/>
                </a:solidFill>
                <a:latin typeface="黑体" pitchFamily="2" charset="-122"/>
                <a:ea typeface="黑体" pitchFamily="2" charset="-122"/>
              </a:rPr>
              <a:t>(2) </a:t>
            </a:r>
            <a:r>
              <a:rPr lang="zh-CN" altLang="en-US" sz="2400" b="1" dirty="0">
                <a:solidFill>
                  <a:srgbClr val="3333FF"/>
                </a:solidFill>
                <a:latin typeface="黑体" pitchFamily="2" charset="-122"/>
                <a:ea typeface="黑体" pitchFamily="2" charset="-122"/>
              </a:rPr>
              <a:t>半字节交换指令</a:t>
            </a:r>
          </a:p>
        </p:txBody>
      </p:sp>
      <p:sp>
        <p:nvSpPr>
          <p:cNvPr id="57349" name="Text Box 9"/>
          <p:cNvSpPr txBox="1">
            <a:spLocks noChangeArrowheads="1"/>
          </p:cNvSpPr>
          <p:nvPr/>
        </p:nvSpPr>
        <p:spPr bwMode="auto">
          <a:xfrm>
            <a:off x="383729" y="2542739"/>
            <a:ext cx="7924800" cy="1096963"/>
          </a:xfrm>
          <a:prstGeom prst="rect">
            <a:avLst/>
          </a:prstGeom>
          <a:noFill/>
          <a:ln w="12700" cap="sq">
            <a:noFill/>
            <a:miter lim="800000"/>
            <a:headEnd type="none" w="sm" len="sm"/>
            <a:tailEnd type="none" w="sm" len="sm"/>
          </a:ln>
        </p:spPr>
        <p:txBody>
          <a:bodyPr>
            <a:spAutoFit/>
          </a:bodyPr>
          <a:lstStyle/>
          <a:p>
            <a:pPr marL="342900" indent="-342900" eaLnBrk="0" hangingPunct="0">
              <a:lnSpc>
                <a:spcPct val="110000"/>
              </a:lnSpc>
              <a:buFont typeface="Arial" panose="020B0604020202020204" pitchFamily="34" charset="0"/>
              <a:buChar char="•"/>
            </a:pPr>
            <a:r>
              <a:rPr kumimoji="1" lang="zh-CN" altLang="en-US" sz="2000" b="1" dirty="0">
                <a:latin typeface="宋体" charset="-122"/>
              </a:rPr>
              <a:t>第一条指令为</a:t>
            </a:r>
            <a:r>
              <a:rPr kumimoji="1" lang="zh-CN" altLang="en-US" sz="2000" b="1" dirty="0">
                <a:solidFill>
                  <a:srgbClr val="3333FF"/>
                </a:solidFill>
                <a:latin typeface="宋体" charset="-122"/>
              </a:rPr>
              <a:t>低半字节交换指令</a:t>
            </a:r>
            <a:r>
              <a:rPr kumimoji="1" lang="zh-CN" altLang="en-US" sz="2000" b="1" dirty="0">
                <a:latin typeface="宋体" charset="-122"/>
              </a:rPr>
              <a:t>。该指令将累加器</a:t>
            </a:r>
            <a:r>
              <a:rPr kumimoji="1" lang="en-US" altLang="zh-CN" sz="2000" b="1" dirty="0">
                <a:latin typeface="宋体" charset="-122"/>
              </a:rPr>
              <a:t>A</a:t>
            </a:r>
            <a:r>
              <a:rPr kumimoji="1" lang="zh-CN" altLang="en-US" sz="2000" b="1" dirty="0">
                <a:latin typeface="宋体" charset="-122"/>
              </a:rPr>
              <a:t>的低</a:t>
            </a:r>
            <a:r>
              <a:rPr kumimoji="1" lang="en-US" altLang="zh-CN" sz="2000" b="1" dirty="0">
                <a:latin typeface="宋体" charset="-122"/>
              </a:rPr>
              <a:t>4</a:t>
            </a:r>
            <a:r>
              <a:rPr kumimoji="1" lang="zh-CN" altLang="en-US" sz="2000" b="1" dirty="0">
                <a:latin typeface="宋体" charset="-122"/>
              </a:rPr>
              <a:t>位与</a:t>
            </a:r>
            <a:r>
              <a:rPr kumimoji="1" lang="en-US" altLang="zh-CN" sz="2000" b="1" dirty="0">
                <a:latin typeface="宋体" charset="-122"/>
              </a:rPr>
              <a:t>R0</a:t>
            </a:r>
            <a:r>
              <a:rPr kumimoji="1" lang="zh-CN" altLang="en-US" sz="2000" b="1" dirty="0">
                <a:latin typeface="宋体" charset="-122"/>
              </a:rPr>
              <a:t>或</a:t>
            </a:r>
            <a:r>
              <a:rPr kumimoji="1" lang="en-US" altLang="zh-CN" sz="2000" b="1" dirty="0">
                <a:latin typeface="宋体" charset="-122"/>
              </a:rPr>
              <a:t>R1</a:t>
            </a:r>
            <a:r>
              <a:rPr kumimoji="1" lang="zh-CN" altLang="en-US" sz="2000" b="1" dirty="0">
                <a:latin typeface="宋体" charset="-122"/>
              </a:rPr>
              <a:t>所指出的片内</a:t>
            </a:r>
            <a:r>
              <a:rPr kumimoji="1" lang="en-US" altLang="zh-CN" sz="2000" b="1" dirty="0">
                <a:latin typeface="宋体" charset="-122"/>
              </a:rPr>
              <a:t>RAM</a:t>
            </a:r>
            <a:r>
              <a:rPr kumimoji="1" lang="zh-CN" altLang="en-US" sz="2000" b="1" dirty="0">
                <a:latin typeface="宋体" charset="-122"/>
              </a:rPr>
              <a:t>单元的低</a:t>
            </a:r>
            <a:r>
              <a:rPr kumimoji="1" lang="en-US" altLang="zh-CN" sz="2000" b="1" dirty="0">
                <a:latin typeface="宋体" charset="-122"/>
              </a:rPr>
              <a:t>4</a:t>
            </a:r>
            <a:r>
              <a:rPr kumimoji="1" lang="zh-CN" altLang="en-US" sz="2000" b="1" dirty="0">
                <a:latin typeface="宋体" charset="-122"/>
              </a:rPr>
              <a:t>位数据相互交换，各自的高</a:t>
            </a:r>
            <a:r>
              <a:rPr kumimoji="1" lang="en-US" altLang="zh-CN" sz="2000" b="1" dirty="0">
                <a:latin typeface="宋体" charset="-122"/>
              </a:rPr>
              <a:t>4</a:t>
            </a:r>
            <a:r>
              <a:rPr kumimoji="1" lang="zh-CN" altLang="en-US" sz="2000" b="1" dirty="0">
                <a:latin typeface="宋体" charset="-122"/>
              </a:rPr>
              <a:t>位不变，其操作表示为：</a:t>
            </a:r>
            <a:endParaRPr kumimoji="1" lang="zh-CN" altLang="en-US" sz="2000" b="1" dirty="0">
              <a:latin typeface="Times New Roman" pitchFamily="18" charset="0"/>
            </a:endParaRPr>
          </a:p>
        </p:txBody>
      </p:sp>
      <p:sp>
        <p:nvSpPr>
          <p:cNvPr id="57350" name="Text Box 37"/>
          <p:cNvSpPr txBox="1">
            <a:spLocks noChangeArrowheads="1"/>
          </p:cNvSpPr>
          <p:nvPr/>
        </p:nvSpPr>
        <p:spPr bwMode="auto">
          <a:xfrm>
            <a:off x="1258144" y="4822379"/>
            <a:ext cx="5904656" cy="923330"/>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b="1" dirty="0">
                <a:solidFill>
                  <a:srgbClr val="3333FF"/>
                </a:solidFill>
                <a:latin typeface="宋体" charset="-122"/>
              </a:rPr>
              <a:t>如：</a:t>
            </a:r>
            <a:r>
              <a:rPr kumimoji="1" lang="en-US" altLang="zh-CN" b="1" dirty="0">
                <a:solidFill>
                  <a:srgbClr val="3333FF"/>
                </a:solidFill>
                <a:latin typeface="宋体" charset="-122"/>
              </a:rPr>
              <a:t>(R1)=30H,(30H)=11H,(A)=34H</a:t>
            </a:r>
          </a:p>
          <a:p>
            <a:pPr eaLnBrk="0" hangingPunct="0"/>
            <a:r>
              <a:rPr kumimoji="1" lang="zh-CN" altLang="en-US" b="1" dirty="0">
                <a:solidFill>
                  <a:srgbClr val="3333FF"/>
                </a:solidFill>
                <a:latin typeface="宋体" charset="-122"/>
              </a:rPr>
              <a:t>则： </a:t>
            </a:r>
            <a:r>
              <a:rPr kumimoji="1" lang="en-US" altLang="zh-CN" b="1" dirty="0">
                <a:solidFill>
                  <a:srgbClr val="3333FF"/>
                </a:solidFill>
                <a:latin typeface="宋体" charset="-122"/>
              </a:rPr>
              <a:t>XCHD  A</a:t>
            </a:r>
            <a:r>
              <a:rPr kumimoji="1" lang="zh-CN" altLang="en-US" b="1" dirty="0">
                <a:solidFill>
                  <a:srgbClr val="3333FF"/>
                </a:solidFill>
                <a:latin typeface="宋体" charset="-122"/>
              </a:rPr>
              <a:t>， </a:t>
            </a:r>
            <a:r>
              <a:rPr kumimoji="1" lang="en-US" altLang="zh-CN" b="1" dirty="0">
                <a:solidFill>
                  <a:srgbClr val="3333FF"/>
                </a:solidFill>
                <a:latin typeface="宋体" charset="-122"/>
              </a:rPr>
              <a:t>@R1     	</a:t>
            </a:r>
            <a:r>
              <a:rPr kumimoji="1" lang="zh-CN" altLang="en-US" b="1" dirty="0">
                <a:solidFill>
                  <a:srgbClr val="3333FF"/>
                </a:solidFill>
                <a:latin typeface="宋体" charset="-122"/>
              </a:rPr>
              <a:t>；  </a:t>
            </a:r>
            <a:r>
              <a:rPr kumimoji="1" lang="en-US" altLang="zh-CN" b="1" dirty="0">
                <a:solidFill>
                  <a:srgbClr val="3333FF"/>
                </a:solidFill>
                <a:latin typeface="宋体" charset="-122"/>
              </a:rPr>
              <a:t>(A)=31H </a:t>
            </a:r>
            <a:r>
              <a:rPr kumimoji="1" lang="zh-CN" altLang="en-US" b="1" dirty="0">
                <a:solidFill>
                  <a:srgbClr val="3333FF"/>
                </a:solidFill>
                <a:latin typeface="宋体" charset="-122"/>
              </a:rPr>
              <a:t>； </a:t>
            </a:r>
            <a:r>
              <a:rPr kumimoji="1" lang="en-US" altLang="zh-CN" b="1" dirty="0">
                <a:solidFill>
                  <a:srgbClr val="3333FF"/>
                </a:solidFill>
                <a:latin typeface="宋体" charset="-122"/>
              </a:rPr>
              <a:t>(30H)=14H</a:t>
            </a:r>
          </a:p>
          <a:p>
            <a:pPr eaLnBrk="0" hangingPunct="0"/>
            <a:r>
              <a:rPr kumimoji="1" lang="en-US" altLang="zh-CN" b="1" dirty="0">
                <a:solidFill>
                  <a:srgbClr val="3333FF"/>
                </a:solidFill>
                <a:latin typeface="Times New Roman" pitchFamily="18" charset="0"/>
              </a:rPr>
              <a:t>         </a:t>
            </a:r>
          </a:p>
        </p:txBody>
      </p:sp>
      <p:grpSp>
        <p:nvGrpSpPr>
          <p:cNvPr id="57351" name="Group 88"/>
          <p:cNvGrpSpPr>
            <a:grpSpLocks/>
          </p:cNvGrpSpPr>
          <p:nvPr/>
        </p:nvGrpSpPr>
        <p:grpSpPr bwMode="auto">
          <a:xfrm>
            <a:off x="1995985" y="3719568"/>
            <a:ext cx="4883150" cy="654050"/>
            <a:chOff x="600" y="2286"/>
            <a:chExt cx="3076" cy="412"/>
          </a:xfrm>
        </p:grpSpPr>
        <p:sp>
          <p:nvSpPr>
            <p:cNvPr id="57359" name="Text Box 66"/>
            <p:cNvSpPr txBox="1">
              <a:spLocks noChangeArrowheads="1"/>
            </p:cNvSpPr>
            <p:nvPr/>
          </p:nvSpPr>
          <p:spPr bwMode="auto">
            <a:xfrm>
              <a:off x="1680" y="2351"/>
              <a:ext cx="255" cy="288"/>
            </a:xfrm>
            <a:prstGeom prst="rect">
              <a:avLst/>
            </a:prstGeom>
            <a:noFill/>
            <a:ln w="12700" cap="sq">
              <a:noFill/>
              <a:miter lim="800000"/>
              <a:headEnd type="none" w="sm" len="sm"/>
              <a:tailEnd type="none" w="sm" len="sm"/>
            </a:ln>
          </p:spPr>
          <p:txBody>
            <a:bodyPr wrap="none">
              <a:spAutoFit/>
            </a:bodyPr>
            <a:lstStyle/>
            <a:p>
              <a:pPr algn="ctr" eaLnBrk="0" hangingPunct="0"/>
              <a:r>
                <a:rPr kumimoji="1" lang="en-US" altLang="zh-CN" sz="2400" b="1" dirty="0">
                  <a:solidFill>
                    <a:schemeClr val="tx2"/>
                  </a:solidFill>
                  <a:latin typeface="Times New Roman" pitchFamily="18" charset="0"/>
                </a:rPr>
                <a:t>A</a:t>
              </a:r>
            </a:p>
          </p:txBody>
        </p:sp>
        <p:sp>
          <p:nvSpPr>
            <p:cNvPr id="57360" name="Rectangle 67"/>
            <p:cNvSpPr>
              <a:spLocks noChangeArrowheads="1"/>
            </p:cNvSpPr>
            <p:nvPr/>
          </p:nvSpPr>
          <p:spPr bwMode="auto">
            <a:xfrm>
              <a:off x="1083" y="2376"/>
              <a:ext cx="559" cy="23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zh-CN" altLang="en-US" b="1">
                  <a:solidFill>
                    <a:srgbClr val="FF3399"/>
                  </a:solidFill>
                  <a:latin typeface="宋体" charset="-122"/>
                </a:rPr>
                <a:t>半字节</a:t>
              </a:r>
            </a:p>
          </p:txBody>
        </p:sp>
        <p:sp>
          <p:nvSpPr>
            <p:cNvPr id="57361" name="Rectangle 68"/>
            <p:cNvSpPr>
              <a:spLocks noChangeArrowheads="1"/>
            </p:cNvSpPr>
            <p:nvPr/>
          </p:nvSpPr>
          <p:spPr bwMode="auto">
            <a:xfrm>
              <a:off x="3117" y="2408"/>
              <a:ext cx="559" cy="239"/>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pPr algn="ctr" eaLnBrk="0" hangingPunct="0"/>
              <a:r>
                <a:rPr kumimoji="1" lang="zh-CN" altLang="en-US" b="1">
                  <a:solidFill>
                    <a:srgbClr val="FF3399"/>
                  </a:solidFill>
                  <a:latin typeface="宋体" charset="-122"/>
                </a:rPr>
                <a:t>半字节</a:t>
              </a:r>
            </a:p>
          </p:txBody>
        </p:sp>
        <p:sp>
          <p:nvSpPr>
            <p:cNvPr id="57362" name="Rectangle 69"/>
            <p:cNvSpPr>
              <a:spLocks noChangeArrowheads="1"/>
            </p:cNvSpPr>
            <p:nvPr/>
          </p:nvSpPr>
          <p:spPr bwMode="auto">
            <a:xfrm>
              <a:off x="2160" y="2352"/>
              <a:ext cx="600" cy="288"/>
            </a:xfrm>
            <a:prstGeom prst="rect">
              <a:avLst/>
            </a:prstGeom>
            <a:noFill/>
            <a:ln w="12700" cap="sq">
              <a:noFill/>
              <a:miter lim="800000"/>
              <a:headEnd type="none" w="sm" len="sm"/>
              <a:tailEnd type="none" w="sm" len="sm"/>
            </a:ln>
          </p:spPr>
          <p:txBody>
            <a:bodyPr>
              <a:spAutoFit/>
            </a:bodyPr>
            <a:lstStyle/>
            <a:p>
              <a:pPr algn="ctr" eaLnBrk="0" hangingPunct="0"/>
              <a:r>
                <a:rPr kumimoji="1" lang="en-US" altLang="zh-CN" sz="2400" b="1">
                  <a:solidFill>
                    <a:schemeClr val="tx2"/>
                  </a:solidFill>
                  <a:latin typeface="宋体" charset="-122"/>
                </a:rPr>
                <a:t>RAM</a:t>
              </a:r>
            </a:p>
          </p:txBody>
        </p:sp>
        <p:sp>
          <p:nvSpPr>
            <p:cNvPr id="57363" name="Line 70"/>
            <p:cNvSpPr>
              <a:spLocks noChangeShapeType="1"/>
            </p:cNvSpPr>
            <p:nvPr/>
          </p:nvSpPr>
          <p:spPr bwMode="auto">
            <a:xfrm>
              <a:off x="1363" y="2698"/>
              <a:ext cx="1996" cy="0"/>
            </a:xfrm>
            <a:prstGeom prst="line">
              <a:avLst/>
            </a:prstGeom>
            <a:noFill/>
            <a:ln w="38100" cap="sq">
              <a:solidFill>
                <a:schemeClr val="tx1"/>
              </a:solidFill>
              <a:round/>
              <a:headEnd type="none" w="sm" len="sm"/>
              <a:tailEnd type="none" w="sm" len="sm"/>
            </a:ln>
          </p:spPr>
          <p:txBody>
            <a:bodyPr anchor="ctr">
              <a:spAutoFit/>
            </a:bodyPr>
            <a:lstStyle/>
            <a:p>
              <a:endParaRPr lang="zh-CN" altLang="en-US"/>
            </a:p>
          </p:txBody>
        </p:sp>
        <p:sp>
          <p:nvSpPr>
            <p:cNvPr id="57364" name="Line 71"/>
            <p:cNvSpPr>
              <a:spLocks noChangeShapeType="1"/>
            </p:cNvSpPr>
            <p:nvPr/>
          </p:nvSpPr>
          <p:spPr bwMode="auto">
            <a:xfrm>
              <a:off x="1385" y="2286"/>
              <a:ext cx="1996" cy="0"/>
            </a:xfrm>
            <a:prstGeom prst="line">
              <a:avLst/>
            </a:prstGeom>
            <a:noFill/>
            <a:ln w="38100" cap="sq">
              <a:solidFill>
                <a:schemeClr val="tx1"/>
              </a:solidFill>
              <a:round/>
              <a:headEnd type="none" w="sm" len="sm"/>
              <a:tailEnd type="none" w="sm" len="sm"/>
            </a:ln>
          </p:spPr>
          <p:txBody>
            <a:bodyPr anchor="ctr">
              <a:spAutoFit/>
            </a:bodyPr>
            <a:lstStyle/>
            <a:p>
              <a:endParaRPr lang="zh-CN" altLang="en-US"/>
            </a:p>
          </p:txBody>
        </p:sp>
        <p:sp>
          <p:nvSpPr>
            <p:cNvPr id="57365" name="Line 72"/>
            <p:cNvSpPr>
              <a:spLocks noChangeShapeType="1"/>
            </p:cNvSpPr>
            <p:nvPr/>
          </p:nvSpPr>
          <p:spPr bwMode="auto">
            <a:xfrm flipH="1" flipV="1">
              <a:off x="1385" y="2315"/>
              <a:ext cx="0" cy="95"/>
            </a:xfrm>
            <a:prstGeom prst="line">
              <a:avLst/>
            </a:prstGeom>
            <a:noFill/>
            <a:ln w="38100" cap="sq">
              <a:solidFill>
                <a:schemeClr val="tx1"/>
              </a:solidFill>
              <a:round/>
              <a:headEnd type="none" w="sm" len="sm"/>
              <a:tailEnd type="none" w="sm" len="sm"/>
            </a:ln>
          </p:spPr>
          <p:txBody>
            <a:bodyPr wrap="square" anchor="ctr">
              <a:spAutoFit/>
            </a:bodyPr>
            <a:lstStyle/>
            <a:p>
              <a:endParaRPr lang="zh-CN" altLang="en-US"/>
            </a:p>
          </p:txBody>
        </p:sp>
        <p:sp>
          <p:nvSpPr>
            <p:cNvPr id="57366" name="Line 73"/>
            <p:cNvSpPr>
              <a:spLocks noChangeShapeType="1"/>
            </p:cNvSpPr>
            <p:nvPr/>
          </p:nvSpPr>
          <p:spPr bwMode="auto">
            <a:xfrm flipH="1">
              <a:off x="3378" y="2611"/>
              <a:ext cx="3" cy="77"/>
            </a:xfrm>
            <a:prstGeom prst="line">
              <a:avLst/>
            </a:prstGeom>
            <a:noFill/>
            <a:ln w="38100" cap="sq">
              <a:solidFill>
                <a:schemeClr val="tx1"/>
              </a:solidFill>
              <a:round/>
              <a:headEnd type="none" w="sm" len="sm"/>
              <a:tailEnd type="none" w="sm" len="sm"/>
            </a:ln>
          </p:spPr>
          <p:txBody>
            <a:bodyPr wrap="square" anchor="ctr">
              <a:spAutoFit/>
            </a:bodyPr>
            <a:lstStyle/>
            <a:p>
              <a:endParaRPr lang="zh-CN" altLang="en-US"/>
            </a:p>
          </p:txBody>
        </p:sp>
        <p:sp>
          <p:nvSpPr>
            <p:cNvPr id="57367" name="Line 74"/>
            <p:cNvSpPr>
              <a:spLocks noChangeShapeType="1"/>
            </p:cNvSpPr>
            <p:nvPr/>
          </p:nvSpPr>
          <p:spPr bwMode="auto">
            <a:xfrm flipV="1">
              <a:off x="1382" y="2582"/>
              <a:ext cx="3" cy="116"/>
            </a:xfrm>
            <a:prstGeom prst="line">
              <a:avLst/>
            </a:prstGeom>
            <a:noFill/>
            <a:ln w="38100" cap="sq">
              <a:solidFill>
                <a:schemeClr val="tx1"/>
              </a:solidFill>
              <a:round/>
              <a:headEnd type="none" w="sm" len="sm"/>
              <a:tailEnd type="stealth" w="lg" len="lg"/>
            </a:ln>
          </p:spPr>
          <p:txBody>
            <a:bodyPr wrap="square" anchor="ctr">
              <a:spAutoFit/>
            </a:bodyPr>
            <a:lstStyle/>
            <a:p>
              <a:endParaRPr lang="zh-CN" altLang="en-US"/>
            </a:p>
          </p:txBody>
        </p:sp>
        <p:sp>
          <p:nvSpPr>
            <p:cNvPr id="57368" name="Line 75"/>
            <p:cNvSpPr>
              <a:spLocks noChangeShapeType="1"/>
            </p:cNvSpPr>
            <p:nvPr/>
          </p:nvSpPr>
          <p:spPr bwMode="auto">
            <a:xfrm flipH="1">
              <a:off x="3381" y="2315"/>
              <a:ext cx="0" cy="123"/>
            </a:xfrm>
            <a:prstGeom prst="line">
              <a:avLst/>
            </a:prstGeom>
            <a:noFill/>
            <a:ln w="38100" cap="sq">
              <a:solidFill>
                <a:schemeClr val="tx1"/>
              </a:solidFill>
              <a:round/>
              <a:headEnd type="none" w="sm" len="sm"/>
              <a:tailEnd type="stealth" w="lg" len="lg"/>
            </a:ln>
          </p:spPr>
          <p:txBody>
            <a:bodyPr wrap="square" anchor="ctr">
              <a:spAutoFit/>
            </a:bodyPr>
            <a:lstStyle/>
            <a:p>
              <a:endParaRPr lang="zh-CN" altLang="en-US"/>
            </a:p>
          </p:txBody>
        </p:sp>
        <p:sp>
          <p:nvSpPr>
            <p:cNvPr id="57369" name="Rectangle 76"/>
            <p:cNvSpPr>
              <a:spLocks noChangeArrowheads="1"/>
            </p:cNvSpPr>
            <p:nvPr/>
          </p:nvSpPr>
          <p:spPr bwMode="auto">
            <a:xfrm>
              <a:off x="600" y="2376"/>
              <a:ext cx="480" cy="240"/>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endParaRPr lang="zh-CN" altLang="en-US"/>
            </a:p>
          </p:txBody>
        </p:sp>
        <p:sp>
          <p:nvSpPr>
            <p:cNvPr id="57370" name="Rectangle 77"/>
            <p:cNvSpPr>
              <a:spLocks noChangeArrowheads="1"/>
            </p:cNvSpPr>
            <p:nvPr/>
          </p:nvSpPr>
          <p:spPr bwMode="auto">
            <a:xfrm>
              <a:off x="2640" y="2412"/>
              <a:ext cx="480" cy="240"/>
            </a:xfrm>
            <a:prstGeom prst="rect">
              <a:avLst/>
            </a:prstGeom>
            <a:solidFill>
              <a:schemeClr val="accent1"/>
            </a:solidFill>
            <a:ln w="12700" cap="sq">
              <a:solidFill>
                <a:schemeClr val="tx1"/>
              </a:solidFill>
              <a:miter lim="800000"/>
              <a:headEnd type="none" w="sm" len="sm"/>
              <a:tailEnd type="none" w="sm" len="sm"/>
            </a:ln>
          </p:spPr>
          <p:txBody>
            <a:bodyPr wrap="none" anchor="ctr">
              <a:spAutoFit/>
            </a:bodyPr>
            <a:lstStyle/>
            <a:p>
              <a:endParaRPr lang="zh-CN" altLang="en-US"/>
            </a:p>
          </p:txBody>
        </p:sp>
      </p:grpSp>
      <p:grpSp>
        <p:nvGrpSpPr>
          <p:cNvPr id="57352" name="Group 89"/>
          <p:cNvGrpSpPr>
            <a:grpSpLocks/>
          </p:cNvGrpSpPr>
          <p:nvPr/>
        </p:nvGrpSpPr>
        <p:grpSpPr bwMode="auto">
          <a:xfrm>
            <a:off x="419100" y="1439839"/>
            <a:ext cx="8305800" cy="838200"/>
            <a:chOff x="240" y="528"/>
            <a:chExt cx="5232" cy="528"/>
          </a:xfrm>
        </p:grpSpPr>
        <p:sp>
          <p:nvSpPr>
            <p:cNvPr id="57354" name="Text Box 81"/>
            <p:cNvSpPr txBox="1">
              <a:spLocks noChangeArrowheads="1"/>
            </p:cNvSpPr>
            <p:nvPr/>
          </p:nvSpPr>
          <p:spPr bwMode="auto">
            <a:xfrm>
              <a:off x="240" y="528"/>
              <a:ext cx="5232" cy="494"/>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a:t>
              </a:r>
            </a:p>
            <a:p>
              <a:pPr algn="just" eaLnBrk="0" hangingPunct="0">
                <a:spcBef>
                  <a:spcPct val="50000"/>
                </a:spcBef>
              </a:pPr>
              <a:r>
                <a:rPr kumimoji="1" lang="en-US" altLang="zh-CN" b="1" dirty="0">
                  <a:latin typeface="Times New Roman" pitchFamily="18" charset="0"/>
                </a:rPr>
                <a:t>XCHD   A , @ Ri               1101 011i               (A)0-3 ← →((Ri))0-3       </a:t>
              </a:r>
            </a:p>
          </p:txBody>
        </p:sp>
        <p:sp>
          <p:nvSpPr>
            <p:cNvPr id="57355" name="Line 82"/>
            <p:cNvSpPr>
              <a:spLocks noChangeShapeType="1"/>
            </p:cNvSpPr>
            <p:nvPr/>
          </p:nvSpPr>
          <p:spPr bwMode="auto">
            <a:xfrm>
              <a:off x="240" y="768"/>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57356" name="Line 83"/>
            <p:cNvSpPr>
              <a:spLocks noChangeShapeType="1"/>
            </p:cNvSpPr>
            <p:nvPr/>
          </p:nvSpPr>
          <p:spPr bwMode="auto">
            <a:xfrm>
              <a:off x="2784" y="528"/>
              <a:ext cx="15" cy="499"/>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57357" name="Line 84"/>
            <p:cNvSpPr>
              <a:spLocks noChangeShapeType="1"/>
            </p:cNvSpPr>
            <p:nvPr/>
          </p:nvSpPr>
          <p:spPr bwMode="auto">
            <a:xfrm flipH="1">
              <a:off x="1665" y="528"/>
              <a:ext cx="15" cy="528"/>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57358" name="Line 86"/>
            <p:cNvSpPr>
              <a:spLocks noChangeShapeType="1"/>
            </p:cNvSpPr>
            <p:nvPr/>
          </p:nvSpPr>
          <p:spPr bwMode="auto">
            <a:xfrm>
              <a:off x="240" y="1056"/>
              <a:ext cx="5232"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27" name="日期占位符 3">
            <a:extLst>
              <a:ext uri="{FF2B5EF4-FFF2-40B4-BE49-F238E27FC236}">
                <a16:creationId xmlns:a16="http://schemas.microsoft.com/office/drawing/2014/main" id="{9A148538-9B1C-4D56-A86C-867E8F88A649}"/>
              </a:ext>
            </a:extLst>
          </p:cNvPr>
          <p:cNvSpPr txBox="1">
            <a:spLocks/>
          </p:cNvSpPr>
          <p:nvPr/>
        </p:nvSpPr>
        <p:spPr bwMode="auto">
          <a:xfrm>
            <a:off x="1478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0D9E974E-A52D-48E3-8B80-4B795CA89BD6}" type="datetime10">
              <a:rPr lang="zh-CN" altLang="en-US" smtClean="0">
                <a:ea typeface="宋体" charset="-122"/>
              </a:rPr>
              <a:pPr/>
              <a:t>10:24</a:t>
            </a:fld>
            <a:endParaRPr lang="en-US" altLang="zh-CN" dirty="0">
              <a:ea typeface="宋体" charset="-122"/>
            </a:endParaRPr>
          </a:p>
        </p:txBody>
      </p:sp>
      <p:sp>
        <p:nvSpPr>
          <p:cNvPr id="28" name="灯片编号占位符 5">
            <a:extLst>
              <a:ext uri="{FF2B5EF4-FFF2-40B4-BE49-F238E27FC236}">
                <a16:creationId xmlns:a16="http://schemas.microsoft.com/office/drawing/2014/main" id="{77A907F7-F308-48A5-8E22-F0F678FEBA31}"/>
              </a:ext>
            </a:extLst>
          </p:cNvPr>
          <p:cNvSpPr txBox="1">
            <a:spLocks/>
          </p:cNvSpPr>
          <p:nvPr/>
        </p:nvSpPr>
        <p:spPr bwMode="auto">
          <a:xfrm>
            <a:off x="7162800" y="6391276"/>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a:lstStyle>
          <a:p>
            <a:fld id="{361B6C43-5757-4AE2-A2F3-BAF3E776C444}" type="slidenum">
              <a:rPr lang="en-US" altLang="zh-CN" smtClean="0">
                <a:ea typeface="宋体" charset="-122"/>
              </a:rPr>
              <a:pPr/>
              <a:t>73</a:t>
            </a:fld>
            <a:endParaRPr lang="en-US" altLang="zh-CN" dirty="0">
              <a:ea typeface="宋体" charset="-122"/>
            </a:endParaRPr>
          </a:p>
        </p:txBody>
      </p:sp>
      <p:pic>
        <p:nvPicPr>
          <p:cNvPr id="29" name="Picture 2" descr="c:\documents and settings\ibm\application data\360se6\User Data\temp\01300000323145123029807175635_s.jpg">
            <a:extLst>
              <a:ext uri="{FF2B5EF4-FFF2-40B4-BE49-F238E27FC236}">
                <a16:creationId xmlns:a16="http://schemas.microsoft.com/office/drawing/2014/main" id="{87D14681-45D7-46AF-AA0E-8DF10C1B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
            <a:extLst>
              <a:ext uri="{FF2B5EF4-FFF2-40B4-BE49-F238E27FC236}">
                <a16:creationId xmlns:a16="http://schemas.microsoft.com/office/drawing/2014/main" id="{76D22C5D-528F-47CD-869E-3D6DF976C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标题 1">
            <a:extLst>
              <a:ext uri="{FF2B5EF4-FFF2-40B4-BE49-F238E27FC236}">
                <a16:creationId xmlns:a16="http://schemas.microsoft.com/office/drawing/2014/main" id="{E0CF106C-C2D6-48D4-9C69-528E6A63355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数据传送指令</a:t>
            </a:r>
          </a:p>
        </p:txBody>
      </p:sp>
      <p:sp>
        <p:nvSpPr>
          <p:cNvPr id="32" name="矩形 31">
            <a:extLst>
              <a:ext uri="{FF2B5EF4-FFF2-40B4-BE49-F238E27FC236}">
                <a16:creationId xmlns:a16="http://schemas.microsoft.com/office/drawing/2014/main" id="{6EEFBFA7-09E1-4683-B013-1952ED8A8715}"/>
              </a:ext>
            </a:extLst>
          </p:cNvPr>
          <p:cNvSpPr/>
          <p:nvPr/>
        </p:nvSpPr>
        <p:spPr>
          <a:xfrm>
            <a:off x="3474147" y="867702"/>
            <a:ext cx="176033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XCHD</a:t>
            </a:r>
            <a:endParaRPr lang="zh-CN" altLang="en-US" dirty="0">
              <a:solidFill>
                <a:srgbClr val="FF0000"/>
              </a:solidFill>
            </a:endParaRPr>
          </a:p>
        </p:txBody>
      </p:sp>
      <p:sp>
        <p:nvSpPr>
          <p:cNvPr id="33" name="矩形 32">
            <a:extLst>
              <a:ext uri="{FF2B5EF4-FFF2-40B4-BE49-F238E27FC236}">
                <a16:creationId xmlns:a16="http://schemas.microsoft.com/office/drawing/2014/main" id="{538A4F28-84BD-43AE-A93E-70A705C06410}"/>
              </a:ext>
            </a:extLst>
          </p:cNvPr>
          <p:cNvSpPr/>
          <p:nvPr/>
        </p:nvSpPr>
        <p:spPr>
          <a:xfrm>
            <a:off x="4974383" y="1106343"/>
            <a:ext cx="3750517" cy="369332"/>
          </a:xfrm>
          <a:prstGeom prst="rect">
            <a:avLst/>
          </a:prstGeom>
        </p:spPr>
        <p:txBody>
          <a:bodyPr wrap="square">
            <a:spAutoFit/>
          </a:bodyPr>
          <a:lstStyle/>
          <a:p>
            <a:r>
              <a:rPr lang="en-US" altLang="zh-CN" b="1" dirty="0" err="1">
                <a:solidFill>
                  <a:srgbClr val="3333FF"/>
                </a:solidFill>
                <a:latin typeface="创艺简黑体" pitchFamily="2" charset="-122"/>
                <a:ea typeface="创艺简黑体" pitchFamily="2" charset="-122"/>
              </a:rPr>
              <a:t>e</a:t>
            </a:r>
            <a:r>
              <a:rPr lang="en-US" altLang="zh-CN" b="1" dirty="0" err="1">
                <a:solidFill>
                  <a:srgbClr val="FF0000"/>
                </a:solidFill>
                <a:latin typeface="创艺简黑体" pitchFamily="2" charset="-122"/>
                <a:ea typeface="创艺简黑体" pitchFamily="2" charset="-122"/>
              </a:rPr>
              <a:t>XCH</a:t>
            </a:r>
            <a:r>
              <a:rPr lang="en-US" altLang="zh-CN" b="1" dirty="0" err="1">
                <a:solidFill>
                  <a:srgbClr val="3333FF"/>
                </a:solidFill>
                <a:latin typeface="创艺简黑体" pitchFamily="2" charset="-122"/>
                <a:ea typeface="创艺简黑体" pitchFamily="2" charset="-122"/>
              </a:rPr>
              <a:t>ange</a:t>
            </a:r>
            <a:r>
              <a:rPr lang="en-US" altLang="zh-CN" b="1" dirty="0">
                <a:solidFill>
                  <a:srgbClr val="3333FF"/>
                </a:solidFill>
                <a:latin typeface="创艺简黑体" pitchFamily="2" charset="-122"/>
                <a:ea typeface="创艺简黑体" pitchFamily="2" charset="-122"/>
              </a:rPr>
              <a:t> low-order </a:t>
            </a:r>
            <a:r>
              <a:rPr lang="en-US" altLang="zh-CN" b="1" dirty="0">
                <a:solidFill>
                  <a:srgbClr val="FF0000"/>
                </a:solidFill>
                <a:latin typeface="创艺简黑体" pitchFamily="2" charset="-122"/>
                <a:ea typeface="创艺简黑体" pitchFamily="2" charset="-122"/>
              </a:rPr>
              <a:t>D</a:t>
            </a:r>
            <a:r>
              <a:rPr lang="en-US" altLang="zh-CN" b="1" dirty="0">
                <a:solidFill>
                  <a:srgbClr val="3333FF"/>
                </a:solidFill>
                <a:latin typeface="创艺简黑体" pitchFamily="2" charset="-122"/>
                <a:ea typeface="创艺简黑体" pitchFamily="2" charset="-122"/>
              </a:rPr>
              <a:t>igit</a:t>
            </a:r>
            <a:endParaRPr lang="zh-CN" altLang="en-US" dirty="0">
              <a:solidFill>
                <a:srgbClr val="3333FF"/>
              </a:solidFill>
            </a:endParaRPr>
          </a:p>
        </p:txBody>
      </p:sp>
    </p:spTree>
  </p:cSld>
  <p:clrMapOvr>
    <a:masterClrMapping/>
  </p:clrMapOvr>
  <p:transition>
    <p:cut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3.3.2 </a:t>
            </a:r>
            <a:r>
              <a:rPr lang="zh-CN" altLang="en-US" dirty="0">
                <a:solidFill>
                  <a:schemeClr val="bg1"/>
                </a:solidFill>
                <a:latin typeface="黑体" panose="02010609060101010101" pitchFamily="49" charset="-122"/>
                <a:ea typeface="黑体" panose="02010609060101010101" pitchFamily="49" charset="-122"/>
              </a:rPr>
              <a:t>算术运算指令</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算术运算指令</a:t>
            </a:r>
          </a:p>
        </p:txBody>
      </p:sp>
    </p:spTree>
    <p:extLst>
      <p:ext uri="{BB962C8B-B14F-4D97-AF65-F5344CB8AC3E}">
        <p14:creationId xmlns:p14="http://schemas.microsoft.com/office/powerpoint/2010/main" val="3793436502"/>
      </p:ext>
    </p:extLst>
  </p:cSld>
  <p:clrMapOvr>
    <a:masterClrMapping/>
  </p:clrMapOvr>
  <p:transition>
    <p:cut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xfrm>
            <a:off x="0" y="6377095"/>
            <a:ext cx="1981200" cy="476250"/>
          </a:xfrm>
          <a:noFill/>
        </p:spPr>
        <p:txBody>
          <a:bodyPr/>
          <a:lstStyle/>
          <a:p>
            <a:fld id="{270CDFCB-4621-4DD3-96B3-4811755CF583}" type="datetime10">
              <a:rPr lang="zh-CN" altLang="en-US" smtClean="0">
                <a:ea typeface="宋体" charset="-122"/>
              </a:rPr>
              <a:pPr/>
              <a:t>10:24</a:t>
            </a:fld>
            <a:endParaRPr lang="en-US" altLang="zh-CN" dirty="0">
              <a:ea typeface="宋体" charset="-122"/>
            </a:endParaRPr>
          </a:p>
        </p:txBody>
      </p:sp>
      <p:sp>
        <p:nvSpPr>
          <p:cNvPr id="18435" name="灯片编号占位符 5"/>
          <p:cNvSpPr>
            <a:spLocks noGrp="1"/>
          </p:cNvSpPr>
          <p:nvPr>
            <p:ph type="sldNum" sz="quarter" idx="12"/>
          </p:nvPr>
        </p:nvSpPr>
        <p:spPr>
          <a:xfrm>
            <a:off x="7162800" y="6360033"/>
            <a:ext cx="1981200" cy="476250"/>
          </a:xfrm>
          <a:noFill/>
        </p:spPr>
        <p:txBody>
          <a:bodyPr/>
          <a:lstStyle/>
          <a:p>
            <a:fld id="{12D8C964-DB76-4E81-A93F-5683283F5916}" type="slidenum">
              <a:rPr lang="en-US" altLang="zh-CN" smtClean="0">
                <a:ea typeface="宋体" charset="-122"/>
              </a:rPr>
              <a:pPr/>
              <a:t>75</a:t>
            </a:fld>
            <a:endParaRPr lang="en-US" altLang="zh-CN">
              <a:ea typeface="宋体" charset="-122"/>
            </a:endParaRPr>
          </a:p>
        </p:txBody>
      </p:sp>
      <p:pic>
        <p:nvPicPr>
          <p:cNvPr id="5" name="Picture 2" descr="c:\documents and settings\ibm\application data\360se6\User Data\temp\01300000323145123029807175635_s.jpg">
            <a:extLst>
              <a:ext uri="{FF2B5EF4-FFF2-40B4-BE49-F238E27FC236}">
                <a16:creationId xmlns:a16="http://schemas.microsoft.com/office/drawing/2014/main" id="{906448F1-8BFA-4C01-B62F-0320DF3AC1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CCAB2C1A-73BD-4E9F-AABD-6391221CE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71C4F932-5A97-40E3-AFA0-8682B3BE1DC7}"/>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pic>
        <p:nvPicPr>
          <p:cNvPr id="10" name="图片 9">
            <a:extLst>
              <a:ext uri="{FF2B5EF4-FFF2-40B4-BE49-F238E27FC236}">
                <a16:creationId xmlns:a16="http://schemas.microsoft.com/office/drawing/2014/main" id="{E763E925-DD56-4262-AF9F-51020F7E2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357313"/>
            <a:ext cx="5363323" cy="3372321"/>
          </a:xfrm>
          <a:prstGeom prst="rect">
            <a:avLst/>
          </a:prstGeom>
        </p:spPr>
      </p:pic>
      <p:sp>
        <p:nvSpPr>
          <p:cNvPr id="14" name="Text Box 3">
            <a:extLst>
              <a:ext uri="{FF2B5EF4-FFF2-40B4-BE49-F238E27FC236}">
                <a16:creationId xmlns:a16="http://schemas.microsoft.com/office/drawing/2014/main" id="{30CE1517-A79A-41B2-866E-368CFFDB396F}"/>
              </a:ext>
            </a:extLst>
          </p:cNvPr>
          <p:cNvSpPr txBox="1"/>
          <p:nvPr/>
        </p:nvSpPr>
        <p:spPr>
          <a:xfrm>
            <a:off x="5568264" y="1682443"/>
            <a:ext cx="800219" cy="2160240"/>
          </a:xfrm>
          <a:prstGeom prst="rect">
            <a:avLst/>
          </a:prstGeom>
          <a:noFill/>
          <a:ln w="9525">
            <a:noFill/>
          </a:ln>
        </p:spPr>
        <p:txBody>
          <a:bodyPr vert="eaVert" wrap="square">
            <a:spAutoFit/>
          </a:bodyPr>
          <a:lstStyle/>
          <a:p>
            <a:pPr>
              <a:spcBef>
                <a:spcPct val="50000"/>
              </a:spcBef>
            </a:pPr>
            <a:r>
              <a:rPr lang="zh-CN" altLang="en-US" sz="4000" b="1" dirty="0">
                <a:solidFill>
                  <a:srgbClr val="0000FF"/>
                </a:solidFill>
                <a:latin typeface="Arial" panose="020B0604020202020204" pitchFamily="34" charset="0"/>
              </a:rPr>
              <a:t>微处理</a:t>
            </a:r>
            <a:r>
              <a:rPr lang="zh-CN" altLang="en-US" sz="4000" b="1" dirty="0">
                <a:solidFill>
                  <a:srgbClr val="0000FF"/>
                </a:solidFill>
              </a:rPr>
              <a:t>器</a:t>
            </a:r>
            <a:endParaRPr lang="zh-CN" altLang="en-US" sz="4000" b="1" dirty="0">
              <a:solidFill>
                <a:srgbClr val="0000FF"/>
              </a:solidFill>
              <a:latin typeface="Arial" panose="020B0604020202020204" pitchFamily="34" charset="0"/>
            </a:endParaRPr>
          </a:p>
        </p:txBody>
      </p:sp>
      <p:sp>
        <p:nvSpPr>
          <p:cNvPr id="15" name="AutoShape 4">
            <a:extLst>
              <a:ext uri="{FF2B5EF4-FFF2-40B4-BE49-F238E27FC236}">
                <a16:creationId xmlns:a16="http://schemas.microsoft.com/office/drawing/2014/main" id="{42E80ECD-EC56-4B75-930D-4205AECF8AD8}"/>
              </a:ext>
            </a:extLst>
          </p:cNvPr>
          <p:cNvSpPr/>
          <p:nvPr/>
        </p:nvSpPr>
        <p:spPr>
          <a:xfrm>
            <a:off x="6335924" y="1970474"/>
            <a:ext cx="215076" cy="1679125"/>
          </a:xfrm>
          <a:prstGeom prst="leftBrace">
            <a:avLst>
              <a:gd name="adj1" fmla="val 31384"/>
              <a:gd name="adj2" fmla="val 50000"/>
            </a:avLst>
          </a:prstGeom>
          <a:noFill/>
          <a:ln w="63500" cap="flat" cmpd="sng">
            <a:solidFill>
              <a:srgbClr val="000000"/>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6" name="Text Box 6">
            <a:extLst>
              <a:ext uri="{FF2B5EF4-FFF2-40B4-BE49-F238E27FC236}">
                <a16:creationId xmlns:a16="http://schemas.microsoft.com/office/drawing/2014/main" id="{2D53A88B-09B9-4DDB-B513-2CA0760F1B3A}"/>
              </a:ext>
            </a:extLst>
          </p:cNvPr>
          <p:cNvSpPr txBox="1"/>
          <p:nvPr/>
        </p:nvSpPr>
        <p:spPr>
          <a:xfrm>
            <a:off x="6648384" y="1647308"/>
            <a:ext cx="2448272" cy="646331"/>
          </a:xfrm>
          <a:prstGeom prst="rect">
            <a:avLst/>
          </a:prstGeom>
          <a:noFill/>
          <a:ln w="9525">
            <a:noFill/>
          </a:ln>
        </p:spPr>
        <p:txBody>
          <a:bodyPr wrap="square">
            <a:spAutoFit/>
          </a:bodyPr>
          <a:lstStyle/>
          <a:p>
            <a:pPr>
              <a:spcBef>
                <a:spcPct val="50000"/>
              </a:spcBef>
            </a:pPr>
            <a:r>
              <a:rPr lang="en-US" altLang="zh-CN" sz="3600" b="1" dirty="0">
                <a:solidFill>
                  <a:srgbClr val="000000"/>
                </a:solidFill>
                <a:latin typeface="Arial" panose="020B0604020202020204" pitchFamily="34" charset="0"/>
              </a:rPr>
              <a:t>1</a:t>
            </a:r>
            <a:r>
              <a:rPr lang="zh-CN" altLang="en-US" sz="3600" b="1" dirty="0">
                <a:solidFill>
                  <a:srgbClr val="000000"/>
                </a:solidFill>
                <a:latin typeface="Arial" panose="020B0604020202020204" pitchFamily="34" charset="0"/>
              </a:rPr>
              <a:t>、运算器</a:t>
            </a:r>
          </a:p>
        </p:txBody>
      </p:sp>
      <p:sp>
        <p:nvSpPr>
          <p:cNvPr id="17" name="Text Box 6">
            <a:extLst>
              <a:ext uri="{FF2B5EF4-FFF2-40B4-BE49-F238E27FC236}">
                <a16:creationId xmlns:a16="http://schemas.microsoft.com/office/drawing/2014/main" id="{2149BFD3-9C40-42CF-88B2-FD0DBBBDB35E}"/>
              </a:ext>
            </a:extLst>
          </p:cNvPr>
          <p:cNvSpPr txBox="1"/>
          <p:nvPr/>
        </p:nvSpPr>
        <p:spPr>
          <a:xfrm>
            <a:off x="6648384" y="2439397"/>
            <a:ext cx="2304256" cy="646331"/>
          </a:xfrm>
          <a:prstGeom prst="rect">
            <a:avLst/>
          </a:prstGeom>
          <a:noFill/>
          <a:ln w="9525">
            <a:noFill/>
          </a:ln>
        </p:spPr>
        <p:txBody>
          <a:bodyPr wrap="square">
            <a:spAutoFit/>
          </a:bodyPr>
          <a:lstStyle/>
          <a:p>
            <a:pPr>
              <a:spcBef>
                <a:spcPct val="50000"/>
              </a:spcBef>
            </a:pPr>
            <a:r>
              <a:rPr lang="en-US" altLang="zh-CN" sz="3600" b="1" dirty="0">
                <a:solidFill>
                  <a:srgbClr val="000000"/>
                </a:solidFill>
                <a:latin typeface="Arial" panose="020B0604020202020204" pitchFamily="34" charset="0"/>
              </a:rPr>
              <a:t>2</a:t>
            </a:r>
            <a:r>
              <a:rPr lang="zh-CN" altLang="en-US" sz="3600" b="1" dirty="0">
                <a:solidFill>
                  <a:srgbClr val="000000"/>
                </a:solidFill>
                <a:latin typeface="Arial" panose="020B0604020202020204" pitchFamily="34" charset="0"/>
              </a:rPr>
              <a:t>、控制器</a:t>
            </a:r>
          </a:p>
        </p:txBody>
      </p:sp>
      <p:sp>
        <p:nvSpPr>
          <p:cNvPr id="18" name="Text Box 6">
            <a:extLst>
              <a:ext uri="{FF2B5EF4-FFF2-40B4-BE49-F238E27FC236}">
                <a16:creationId xmlns:a16="http://schemas.microsoft.com/office/drawing/2014/main" id="{29638A37-266E-47B7-B0D5-C49C0277D839}"/>
              </a:ext>
            </a:extLst>
          </p:cNvPr>
          <p:cNvSpPr txBox="1"/>
          <p:nvPr/>
        </p:nvSpPr>
        <p:spPr>
          <a:xfrm>
            <a:off x="6660232" y="3326433"/>
            <a:ext cx="2304256" cy="646331"/>
          </a:xfrm>
          <a:prstGeom prst="rect">
            <a:avLst/>
          </a:prstGeom>
          <a:noFill/>
          <a:ln w="9525">
            <a:noFill/>
          </a:ln>
        </p:spPr>
        <p:txBody>
          <a:bodyPr wrap="square">
            <a:spAutoFit/>
          </a:bodyPr>
          <a:lstStyle/>
          <a:p>
            <a:pPr>
              <a:spcBef>
                <a:spcPct val="50000"/>
              </a:spcBef>
            </a:pPr>
            <a:r>
              <a:rPr lang="en-US" altLang="zh-CN" sz="3600" b="1" dirty="0">
                <a:solidFill>
                  <a:srgbClr val="000000"/>
                </a:solidFill>
                <a:latin typeface="Arial" panose="020B0604020202020204" pitchFamily="34" charset="0"/>
              </a:rPr>
              <a:t>3</a:t>
            </a:r>
            <a:r>
              <a:rPr lang="zh-CN" altLang="en-US" sz="3600" b="1" dirty="0">
                <a:solidFill>
                  <a:srgbClr val="000000"/>
                </a:solidFill>
                <a:latin typeface="Arial" panose="020B0604020202020204" pitchFamily="34" charset="0"/>
              </a:rPr>
              <a:t>、寄存器</a:t>
            </a:r>
          </a:p>
        </p:txBody>
      </p:sp>
      <p:sp>
        <p:nvSpPr>
          <p:cNvPr id="23" name="矩形 22">
            <a:extLst>
              <a:ext uri="{FF2B5EF4-FFF2-40B4-BE49-F238E27FC236}">
                <a16:creationId xmlns:a16="http://schemas.microsoft.com/office/drawing/2014/main" id="{252B72BB-2C35-4382-9D3A-AC89B6E3950B}"/>
              </a:ext>
            </a:extLst>
          </p:cNvPr>
          <p:cNvSpPr/>
          <p:nvPr/>
        </p:nvSpPr>
        <p:spPr>
          <a:xfrm>
            <a:off x="2555776" y="2147009"/>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24" name="矩形 23">
            <a:extLst>
              <a:ext uri="{FF2B5EF4-FFF2-40B4-BE49-F238E27FC236}">
                <a16:creationId xmlns:a16="http://schemas.microsoft.com/office/drawing/2014/main" id="{3E8F3C65-A11A-413F-9DAE-2C17C99A337B}"/>
              </a:ext>
            </a:extLst>
          </p:cNvPr>
          <p:cNvSpPr/>
          <p:nvPr/>
        </p:nvSpPr>
        <p:spPr>
          <a:xfrm>
            <a:off x="3297168" y="1305116"/>
            <a:ext cx="914791" cy="584775"/>
          </a:xfrm>
          <a:prstGeom prst="rect">
            <a:avLst/>
          </a:prstGeom>
        </p:spPr>
        <p:txBody>
          <a:bodyPr wrap="square">
            <a:spAutoFit/>
          </a:bodyPr>
          <a:lstStyle/>
          <a:p>
            <a:r>
              <a:rPr lang="en-US" altLang="zh-CN" sz="3200" b="1" dirty="0">
                <a:solidFill>
                  <a:srgbClr val="3333FF"/>
                </a:solidFill>
                <a:latin typeface="宋体" charset="-122"/>
              </a:rPr>
              <a:t>ALU</a:t>
            </a:r>
            <a:endParaRPr lang="zh-CN" altLang="en-US" sz="3200" dirty="0">
              <a:solidFill>
                <a:srgbClr val="3333FF"/>
              </a:solidFill>
            </a:endParaRPr>
          </a:p>
        </p:txBody>
      </p:sp>
      <p:sp>
        <p:nvSpPr>
          <p:cNvPr id="27" name="矩形 26">
            <a:extLst>
              <a:ext uri="{FF2B5EF4-FFF2-40B4-BE49-F238E27FC236}">
                <a16:creationId xmlns:a16="http://schemas.microsoft.com/office/drawing/2014/main" id="{59DC122E-3F58-47A8-A14C-86400BA4E846}"/>
              </a:ext>
            </a:extLst>
          </p:cNvPr>
          <p:cNvSpPr/>
          <p:nvPr/>
        </p:nvSpPr>
        <p:spPr>
          <a:xfrm>
            <a:off x="920111" y="2118645"/>
            <a:ext cx="914791" cy="584775"/>
          </a:xfrm>
          <a:prstGeom prst="rect">
            <a:avLst/>
          </a:prstGeom>
        </p:spPr>
        <p:txBody>
          <a:bodyPr wrap="square">
            <a:spAutoFit/>
          </a:bodyPr>
          <a:lstStyle/>
          <a:p>
            <a:r>
              <a:rPr lang="en-US" altLang="zh-CN" sz="3200" b="1" dirty="0">
                <a:solidFill>
                  <a:srgbClr val="3333FF"/>
                </a:solidFill>
                <a:latin typeface="宋体" charset="-122"/>
              </a:rPr>
              <a:t>PSW</a:t>
            </a:r>
            <a:endParaRPr lang="zh-CN" altLang="en-US" sz="3200" dirty="0">
              <a:solidFill>
                <a:srgbClr val="3333FF"/>
              </a:solidFill>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strVal val="#ppt_w*0.70"/>
                                          </p:val>
                                        </p:tav>
                                        <p:tav tm="100000">
                                          <p:val>
                                            <p:strVal val="#ppt_w"/>
                                          </p:val>
                                        </p:tav>
                                      </p:tavLst>
                                    </p:anim>
                                    <p:anim calcmode="lin" valueType="num">
                                      <p:cBhvr>
                                        <p:cTn id="14" dur="1000" fill="hold"/>
                                        <p:tgtEl>
                                          <p:spTgt spid="15"/>
                                        </p:tgtEl>
                                        <p:attrNameLst>
                                          <p:attrName>ppt_h</p:attrName>
                                        </p:attrNameLst>
                                      </p:cBhvr>
                                      <p:tavLst>
                                        <p:tav tm="0">
                                          <p:val>
                                            <p:strVal val="#ppt_h"/>
                                          </p:val>
                                        </p:tav>
                                        <p:tav tm="100000">
                                          <p:val>
                                            <p:strVal val="#ppt_h"/>
                                          </p:val>
                                        </p:tav>
                                      </p:tavLst>
                                    </p:anim>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ox(i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ldLvl="0" animBg="1"/>
      <p:bldP spid="16" grpId="0"/>
      <p:bldP spid="17" grpId="0"/>
      <p:bldP spid="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10:24</a:t>
            </a:fld>
            <a:endParaRPr lang="en-US" altLang="zh-CN" dirty="0">
              <a:ea typeface="宋体" charset="-122"/>
            </a:endParaRPr>
          </a:p>
        </p:txBody>
      </p:sp>
      <p:sp>
        <p:nvSpPr>
          <p:cNvPr id="17411" name="灯片编号占位符 5"/>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76</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DD8FE000-9E18-483F-94ED-A11EC92A5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A81D0F5-643C-4662-95A4-F3419DBCF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F63CA587-D7B8-4655-AD0B-A615F7EEA022}"/>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4" name="Rectangle 4">
            <a:extLst>
              <a:ext uri="{FF2B5EF4-FFF2-40B4-BE49-F238E27FC236}">
                <a16:creationId xmlns:a16="http://schemas.microsoft.com/office/drawing/2014/main" id="{66EABCD9-E12E-48EC-85CC-6A854CE68442}"/>
              </a:ext>
            </a:extLst>
          </p:cNvPr>
          <p:cNvSpPr txBox="1">
            <a:spLocks noChangeArrowheads="1"/>
          </p:cNvSpPr>
          <p:nvPr/>
        </p:nvSpPr>
        <p:spPr bwMode="auto">
          <a:xfrm>
            <a:off x="1617363" y="1661007"/>
            <a:ext cx="80388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加法</a:t>
            </a:r>
          </a:p>
        </p:txBody>
      </p:sp>
      <p:sp>
        <p:nvSpPr>
          <p:cNvPr id="15" name="AutoShape 5">
            <a:extLst>
              <a:ext uri="{FF2B5EF4-FFF2-40B4-BE49-F238E27FC236}">
                <a16:creationId xmlns:a16="http://schemas.microsoft.com/office/drawing/2014/main" id="{D8881054-BF3E-4C51-A7C4-042E91B5E79B}"/>
              </a:ext>
            </a:extLst>
          </p:cNvPr>
          <p:cNvSpPr/>
          <p:nvPr/>
        </p:nvSpPr>
        <p:spPr>
          <a:xfrm>
            <a:off x="1284019" y="1994162"/>
            <a:ext cx="212500" cy="3568185"/>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6" name="Rectangle 4">
            <a:extLst>
              <a:ext uri="{FF2B5EF4-FFF2-40B4-BE49-F238E27FC236}">
                <a16:creationId xmlns:a16="http://schemas.microsoft.com/office/drawing/2014/main" id="{2FE61F15-83C2-436A-88FC-DE370A04B3FF}"/>
              </a:ext>
            </a:extLst>
          </p:cNvPr>
          <p:cNvSpPr txBox="1">
            <a:spLocks noChangeArrowheads="1"/>
          </p:cNvSpPr>
          <p:nvPr/>
        </p:nvSpPr>
        <p:spPr bwMode="auto">
          <a:xfrm>
            <a:off x="4700030" y="1148661"/>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4</a:t>
            </a:r>
            <a:r>
              <a:rPr lang="zh-CN" altLang="en-US" sz="2400" b="1" kern="0" dirty="0">
                <a:solidFill>
                  <a:srgbClr val="FF0000"/>
                </a:solidFill>
              </a:rPr>
              <a:t>条</a:t>
            </a:r>
          </a:p>
        </p:txBody>
      </p:sp>
      <p:sp>
        <p:nvSpPr>
          <p:cNvPr id="18" name="Rectangle 2">
            <a:extLst>
              <a:ext uri="{FF2B5EF4-FFF2-40B4-BE49-F238E27FC236}">
                <a16:creationId xmlns:a16="http://schemas.microsoft.com/office/drawing/2014/main" id="{44284476-7FE9-423E-A045-AB136AE9DA1E}"/>
              </a:ext>
            </a:extLst>
          </p:cNvPr>
          <p:cNvSpPr txBox="1">
            <a:spLocks noChangeArrowheads="1"/>
          </p:cNvSpPr>
          <p:nvPr/>
        </p:nvSpPr>
        <p:spPr bwMode="auto">
          <a:xfrm>
            <a:off x="676279" y="2736595"/>
            <a:ext cx="399267" cy="211426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算数运算指令</a:t>
            </a:r>
          </a:p>
        </p:txBody>
      </p:sp>
      <p:sp>
        <p:nvSpPr>
          <p:cNvPr id="26" name="Rectangle 4">
            <a:extLst>
              <a:ext uri="{FF2B5EF4-FFF2-40B4-BE49-F238E27FC236}">
                <a16:creationId xmlns:a16="http://schemas.microsoft.com/office/drawing/2014/main" id="{50A597F7-1352-442E-81B5-D9782A4E0845}"/>
              </a:ext>
            </a:extLst>
          </p:cNvPr>
          <p:cNvSpPr txBox="1">
            <a:spLocks noChangeArrowheads="1"/>
          </p:cNvSpPr>
          <p:nvPr/>
        </p:nvSpPr>
        <p:spPr bwMode="auto">
          <a:xfrm>
            <a:off x="1621621" y="3002447"/>
            <a:ext cx="80388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减法</a:t>
            </a:r>
          </a:p>
        </p:txBody>
      </p:sp>
      <p:sp>
        <p:nvSpPr>
          <p:cNvPr id="27" name="Rectangle 4">
            <a:extLst>
              <a:ext uri="{FF2B5EF4-FFF2-40B4-BE49-F238E27FC236}">
                <a16:creationId xmlns:a16="http://schemas.microsoft.com/office/drawing/2014/main" id="{53614B67-57E4-4154-9073-CBE3C78F27D9}"/>
              </a:ext>
            </a:extLst>
          </p:cNvPr>
          <p:cNvSpPr txBox="1">
            <a:spLocks noChangeArrowheads="1"/>
          </p:cNvSpPr>
          <p:nvPr/>
        </p:nvSpPr>
        <p:spPr bwMode="auto">
          <a:xfrm>
            <a:off x="1617363" y="3913786"/>
            <a:ext cx="80388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乘法</a:t>
            </a:r>
          </a:p>
        </p:txBody>
      </p:sp>
      <p:sp>
        <p:nvSpPr>
          <p:cNvPr id="28" name="Rectangle 4">
            <a:extLst>
              <a:ext uri="{FF2B5EF4-FFF2-40B4-BE49-F238E27FC236}">
                <a16:creationId xmlns:a16="http://schemas.microsoft.com/office/drawing/2014/main" id="{DAD5CB8A-9153-422C-B849-1268A0A17663}"/>
              </a:ext>
            </a:extLst>
          </p:cNvPr>
          <p:cNvSpPr txBox="1">
            <a:spLocks noChangeArrowheads="1"/>
          </p:cNvSpPr>
          <p:nvPr/>
        </p:nvSpPr>
        <p:spPr bwMode="auto">
          <a:xfrm>
            <a:off x="1617363" y="4528412"/>
            <a:ext cx="80388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CC00"/>
                </a:solidFill>
              </a:rPr>
              <a:t>除法</a:t>
            </a:r>
          </a:p>
        </p:txBody>
      </p:sp>
      <p:sp>
        <p:nvSpPr>
          <p:cNvPr id="29" name="Rectangle 4">
            <a:extLst>
              <a:ext uri="{FF2B5EF4-FFF2-40B4-BE49-F238E27FC236}">
                <a16:creationId xmlns:a16="http://schemas.microsoft.com/office/drawing/2014/main" id="{60553D00-8A59-47A6-BB30-E137A259B0B6}"/>
              </a:ext>
            </a:extLst>
          </p:cNvPr>
          <p:cNvSpPr txBox="1">
            <a:spLocks noChangeArrowheads="1"/>
          </p:cNvSpPr>
          <p:nvPr/>
        </p:nvSpPr>
        <p:spPr bwMode="auto">
          <a:xfrm>
            <a:off x="1579038" y="5399514"/>
            <a:ext cx="2642697" cy="34984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u="sng" kern="0" dirty="0">
                <a:solidFill>
                  <a:srgbClr val="800080"/>
                </a:solidFill>
                <a:hlinkClick r:id="" action="ppaction://noaction">
                  <a:extLst>
                    <a:ext uri="{A12FA001-AC4F-418D-AE19-62706E023703}">
                      <ahyp:hlinkClr xmlns:ahyp="http://schemas.microsoft.com/office/drawing/2018/hyperlinkcolor" val="tx"/>
                    </a:ext>
                  </a:extLst>
                </a:hlinkClick>
              </a:rPr>
              <a:t>十进制调整指令</a:t>
            </a:r>
            <a:endParaRPr lang="zh-CN" altLang="en-US" sz="2000" b="1" kern="0" dirty="0">
              <a:solidFill>
                <a:srgbClr val="800080"/>
              </a:solidFill>
            </a:endParaRPr>
          </a:p>
        </p:txBody>
      </p:sp>
      <p:sp>
        <p:nvSpPr>
          <p:cNvPr id="30" name="AutoShape 5">
            <a:extLst>
              <a:ext uri="{FF2B5EF4-FFF2-40B4-BE49-F238E27FC236}">
                <a16:creationId xmlns:a16="http://schemas.microsoft.com/office/drawing/2014/main" id="{D841AFE0-853D-441C-9E3F-756ACAFDE478}"/>
              </a:ext>
            </a:extLst>
          </p:cNvPr>
          <p:cNvSpPr/>
          <p:nvPr/>
        </p:nvSpPr>
        <p:spPr>
          <a:xfrm>
            <a:off x="2258038" y="1330420"/>
            <a:ext cx="192319" cy="1255939"/>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1" name="Rectangle 4">
            <a:extLst>
              <a:ext uri="{FF2B5EF4-FFF2-40B4-BE49-F238E27FC236}">
                <a16:creationId xmlns:a16="http://schemas.microsoft.com/office/drawing/2014/main" id="{942460E0-EB5F-40DC-A85E-0999375C5DFF}"/>
              </a:ext>
            </a:extLst>
          </p:cNvPr>
          <p:cNvSpPr txBox="1">
            <a:spLocks noChangeArrowheads="1"/>
          </p:cNvSpPr>
          <p:nvPr/>
        </p:nvSpPr>
        <p:spPr bwMode="auto">
          <a:xfrm>
            <a:off x="2631383" y="1140677"/>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不带进位加法</a:t>
            </a:r>
          </a:p>
        </p:txBody>
      </p:sp>
      <p:sp>
        <p:nvSpPr>
          <p:cNvPr id="32" name="Rectangle 4">
            <a:extLst>
              <a:ext uri="{FF2B5EF4-FFF2-40B4-BE49-F238E27FC236}">
                <a16:creationId xmlns:a16="http://schemas.microsoft.com/office/drawing/2014/main" id="{D541B6F3-F9E1-4029-836D-8F944DC62C3C}"/>
              </a:ext>
            </a:extLst>
          </p:cNvPr>
          <p:cNvSpPr txBox="1">
            <a:spLocks noChangeArrowheads="1"/>
          </p:cNvSpPr>
          <p:nvPr/>
        </p:nvSpPr>
        <p:spPr bwMode="auto">
          <a:xfrm>
            <a:off x="2631383" y="1644750"/>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带进位加法</a:t>
            </a:r>
          </a:p>
        </p:txBody>
      </p:sp>
      <p:sp>
        <p:nvSpPr>
          <p:cNvPr id="33" name="Rectangle 4">
            <a:extLst>
              <a:ext uri="{FF2B5EF4-FFF2-40B4-BE49-F238E27FC236}">
                <a16:creationId xmlns:a16="http://schemas.microsoft.com/office/drawing/2014/main" id="{1599D0D3-5CB6-4D9A-847D-5657BEE9FA7A}"/>
              </a:ext>
            </a:extLst>
          </p:cNvPr>
          <p:cNvSpPr txBox="1">
            <a:spLocks noChangeArrowheads="1"/>
          </p:cNvSpPr>
          <p:nvPr/>
        </p:nvSpPr>
        <p:spPr bwMode="auto">
          <a:xfrm>
            <a:off x="4700030" y="1671605"/>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4</a:t>
            </a:r>
            <a:r>
              <a:rPr lang="zh-CN" altLang="en-US" sz="2400" b="1" kern="0" dirty="0">
                <a:solidFill>
                  <a:srgbClr val="FF0000"/>
                </a:solidFill>
              </a:rPr>
              <a:t>条</a:t>
            </a:r>
          </a:p>
        </p:txBody>
      </p:sp>
      <p:sp>
        <p:nvSpPr>
          <p:cNvPr id="34" name="Rectangle 4">
            <a:extLst>
              <a:ext uri="{FF2B5EF4-FFF2-40B4-BE49-F238E27FC236}">
                <a16:creationId xmlns:a16="http://schemas.microsoft.com/office/drawing/2014/main" id="{F0320EE5-5C98-4369-BB35-65376A1A6882}"/>
              </a:ext>
            </a:extLst>
          </p:cNvPr>
          <p:cNvSpPr txBox="1">
            <a:spLocks noChangeArrowheads="1"/>
          </p:cNvSpPr>
          <p:nvPr/>
        </p:nvSpPr>
        <p:spPr bwMode="auto">
          <a:xfrm>
            <a:off x="2682124" y="2188667"/>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加</a:t>
            </a:r>
            <a:r>
              <a:rPr lang="en-US" altLang="zh-CN" sz="2000" b="1" kern="0" dirty="0">
                <a:solidFill>
                  <a:srgbClr val="FF0000"/>
                </a:solidFill>
              </a:rPr>
              <a:t>1</a:t>
            </a:r>
            <a:r>
              <a:rPr lang="zh-CN" altLang="en-US" sz="2000" b="1" kern="0" dirty="0">
                <a:solidFill>
                  <a:srgbClr val="FF0000"/>
                </a:solidFill>
              </a:rPr>
              <a:t>指令</a:t>
            </a:r>
          </a:p>
        </p:txBody>
      </p:sp>
      <p:sp>
        <p:nvSpPr>
          <p:cNvPr id="35" name="Rectangle 4">
            <a:extLst>
              <a:ext uri="{FF2B5EF4-FFF2-40B4-BE49-F238E27FC236}">
                <a16:creationId xmlns:a16="http://schemas.microsoft.com/office/drawing/2014/main" id="{2893D90C-BE1B-4E18-8098-DA1330A7F3DB}"/>
              </a:ext>
            </a:extLst>
          </p:cNvPr>
          <p:cNvSpPr txBox="1">
            <a:spLocks noChangeArrowheads="1"/>
          </p:cNvSpPr>
          <p:nvPr/>
        </p:nvSpPr>
        <p:spPr bwMode="auto">
          <a:xfrm>
            <a:off x="4700030" y="2236891"/>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5</a:t>
            </a:r>
            <a:r>
              <a:rPr lang="zh-CN" altLang="en-US" sz="2400" b="1" kern="0" dirty="0">
                <a:solidFill>
                  <a:srgbClr val="FF0000"/>
                </a:solidFill>
              </a:rPr>
              <a:t>条</a:t>
            </a:r>
          </a:p>
        </p:txBody>
      </p:sp>
      <p:sp>
        <p:nvSpPr>
          <p:cNvPr id="36" name="Rectangle 4">
            <a:extLst>
              <a:ext uri="{FF2B5EF4-FFF2-40B4-BE49-F238E27FC236}">
                <a16:creationId xmlns:a16="http://schemas.microsoft.com/office/drawing/2014/main" id="{6549E3CB-153A-4E92-8280-E85C3E0E3406}"/>
              </a:ext>
            </a:extLst>
          </p:cNvPr>
          <p:cNvSpPr txBox="1">
            <a:spLocks noChangeArrowheads="1"/>
          </p:cNvSpPr>
          <p:nvPr/>
        </p:nvSpPr>
        <p:spPr bwMode="auto">
          <a:xfrm>
            <a:off x="4679672" y="272552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4</a:t>
            </a:r>
            <a:r>
              <a:rPr lang="zh-CN" altLang="en-US" sz="2400" b="1" kern="0" dirty="0">
                <a:solidFill>
                  <a:schemeClr val="tx1"/>
                </a:solidFill>
              </a:rPr>
              <a:t>条</a:t>
            </a:r>
          </a:p>
        </p:txBody>
      </p:sp>
      <p:sp>
        <p:nvSpPr>
          <p:cNvPr id="37" name="AutoShape 5">
            <a:extLst>
              <a:ext uri="{FF2B5EF4-FFF2-40B4-BE49-F238E27FC236}">
                <a16:creationId xmlns:a16="http://schemas.microsoft.com/office/drawing/2014/main" id="{52EF4892-CCED-4F13-8CC5-5DED6798478D}"/>
              </a:ext>
            </a:extLst>
          </p:cNvPr>
          <p:cNvSpPr/>
          <p:nvPr/>
        </p:nvSpPr>
        <p:spPr>
          <a:xfrm>
            <a:off x="2300399" y="2907289"/>
            <a:ext cx="120844" cy="743966"/>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38" name="Rectangle 4">
            <a:extLst>
              <a:ext uri="{FF2B5EF4-FFF2-40B4-BE49-F238E27FC236}">
                <a16:creationId xmlns:a16="http://schemas.microsoft.com/office/drawing/2014/main" id="{C857E591-AC8F-4965-80D6-5E1472CB250D}"/>
              </a:ext>
            </a:extLst>
          </p:cNvPr>
          <p:cNvSpPr txBox="1">
            <a:spLocks noChangeArrowheads="1"/>
          </p:cNvSpPr>
          <p:nvPr/>
        </p:nvSpPr>
        <p:spPr bwMode="auto">
          <a:xfrm>
            <a:off x="2611025" y="2717545"/>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带进位减法</a:t>
            </a:r>
          </a:p>
        </p:txBody>
      </p:sp>
      <p:sp>
        <p:nvSpPr>
          <p:cNvPr id="41" name="Rectangle 4">
            <a:extLst>
              <a:ext uri="{FF2B5EF4-FFF2-40B4-BE49-F238E27FC236}">
                <a16:creationId xmlns:a16="http://schemas.microsoft.com/office/drawing/2014/main" id="{E915E5EE-D769-43D0-B5CB-5DEA1A9E4256}"/>
              </a:ext>
            </a:extLst>
          </p:cNvPr>
          <p:cNvSpPr txBox="1">
            <a:spLocks noChangeArrowheads="1"/>
          </p:cNvSpPr>
          <p:nvPr/>
        </p:nvSpPr>
        <p:spPr bwMode="auto">
          <a:xfrm>
            <a:off x="2550603" y="3329924"/>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减</a:t>
            </a:r>
            <a:r>
              <a:rPr lang="en-US" altLang="zh-CN" sz="2000" b="1" kern="0" dirty="0">
                <a:solidFill>
                  <a:schemeClr val="tx1"/>
                </a:solidFill>
              </a:rPr>
              <a:t>1</a:t>
            </a:r>
            <a:r>
              <a:rPr lang="zh-CN" altLang="en-US" sz="2000" b="1" kern="0" dirty="0">
                <a:solidFill>
                  <a:schemeClr val="tx1"/>
                </a:solidFill>
              </a:rPr>
              <a:t>指令</a:t>
            </a:r>
          </a:p>
        </p:txBody>
      </p:sp>
      <p:sp>
        <p:nvSpPr>
          <p:cNvPr id="42" name="Rectangle 4">
            <a:extLst>
              <a:ext uri="{FF2B5EF4-FFF2-40B4-BE49-F238E27FC236}">
                <a16:creationId xmlns:a16="http://schemas.microsoft.com/office/drawing/2014/main" id="{EF0B3D12-7AFD-46AD-9C68-AA415BEE7291}"/>
              </a:ext>
            </a:extLst>
          </p:cNvPr>
          <p:cNvSpPr txBox="1">
            <a:spLocks noChangeArrowheads="1"/>
          </p:cNvSpPr>
          <p:nvPr/>
        </p:nvSpPr>
        <p:spPr bwMode="auto">
          <a:xfrm>
            <a:off x="4679672" y="328765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4</a:t>
            </a:r>
            <a:r>
              <a:rPr lang="zh-CN" altLang="en-US" sz="2400" b="1" kern="0" dirty="0">
                <a:solidFill>
                  <a:schemeClr val="tx1"/>
                </a:solidFill>
              </a:rPr>
              <a:t>条</a:t>
            </a:r>
          </a:p>
        </p:txBody>
      </p:sp>
      <p:sp>
        <p:nvSpPr>
          <p:cNvPr id="43" name="Rectangle 4">
            <a:extLst>
              <a:ext uri="{FF2B5EF4-FFF2-40B4-BE49-F238E27FC236}">
                <a16:creationId xmlns:a16="http://schemas.microsoft.com/office/drawing/2014/main" id="{B8B80EFE-28C8-4597-8651-81ED856CAF85}"/>
              </a:ext>
            </a:extLst>
          </p:cNvPr>
          <p:cNvSpPr txBox="1">
            <a:spLocks noChangeArrowheads="1"/>
          </p:cNvSpPr>
          <p:nvPr/>
        </p:nvSpPr>
        <p:spPr bwMode="auto">
          <a:xfrm>
            <a:off x="2550602" y="3897073"/>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乘法指令</a:t>
            </a:r>
          </a:p>
        </p:txBody>
      </p:sp>
      <p:sp>
        <p:nvSpPr>
          <p:cNvPr id="44" name="Rectangle 4">
            <a:extLst>
              <a:ext uri="{FF2B5EF4-FFF2-40B4-BE49-F238E27FC236}">
                <a16:creationId xmlns:a16="http://schemas.microsoft.com/office/drawing/2014/main" id="{AB85C4A6-9C15-4A0B-AE7C-0567CACE1D12}"/>
              </a:ext>
            </a:extLst>
          </p:cNvPr>
          <p:cNvSpPr txBox="1">
            <a:spLocks noChangeArrowheads="1"/>
          </p:cNvSpPr>
          <p:nvPr/>
        </p:nvSpPr>
        <p:spPr bwMode="auto">
          <a:xfrm>
            <a:off x="4679672" y="3913786"/>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a:t>
            </a:r>
            <a:r>
              <a:rPr lang="zh-CN" altLang="en-US" sz="2400" b="1" kern="0" dirty="0">
                <a:solidFill>
                  <a:srgbClr val="3333FF"/>
                </a:solidFill>
              </a:rPr>
              <a:t>条</a:t>
            </a:r>
          </a:p>
        </p:txBody>
      </p:sp>
      <p:sp>
        <p:nvSpPr>
          <p:cNvPr id="45" name="Rectangle 4">
            <a:extLst>
              <a:ext uri="{FF2B5EF4-FFF2-40B4-BE49-F238E27FC236}">
                <a16:creationId xmlns:a16="http://schemas.microsoft.com/office/drawing/2014/main" id="{DF8C6F11-C8D7-45AB-9949-3D053FF9AB7A}"/>
              </a:ext>
            </a:extLst>
          </p:cNvPr>
          <p:cNvSpPr txBox="1">
            <a:spLocks noChangeArrowheads="1"/>
          </p:cNvSpPr>
          <p:nvPr/>
        </p:nvSpPr>
        <p:spPr bwMode="auto">
          <a:xfrm>
            <a:off x="2559479" y="4531655"/>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CC00"/>
                </a:solidFill>
              </a:rPr>
              <a:t>除法指令</a:t>
            </a:r>
          </a:p>
        </p:txBody>
      </p:sp>
      <p:sp>
        <p:nvSpPr>
          <p:cNvPr id="46" name="Rectangle 4">
            <a:extLst>
              <a:ext uri="{FF2B5EF4-FFF2-40B4-BE49-F238E27FC236}">
                <a16:creationId xmlns:a16="http://schemas.microsoft.com/office/drawing/2014/main" id="{8483624E-B795-4D9D-9DA9-3F1F79937756}"/>
              </a:ext>
            </a:extLst>
          </p:cNvPr>
          <p:cNvSpPr txBox="1">
            <a:spLocks noChangeArrowheads="1"/>
          </p:cNvSpPr>
          <p:nvPr/>
        </p:nvSpPr>
        <p:spPr bwMode="auto">
          <a:xfrm>
            <a:off x="4700030" y="452841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CC00"/>
                </a:solidFill>
              </a:rPr>
              <a:t>1</a:t>
            </a:r>
            <a:r>
              <a:rPr lang="zh-CN" altLang="en-US" sz="2400" b="1" kern="0" dirty="0">
                <a:solidFill>
                  <a:srgbClr val="00CC00"/>
                </a:solidFill>
              </a:rPr>
              <a:t>条</a:t>
            </a:r>
          </a:p>
        </p:txBody>
      </p:sp>
      <p:sp>
        <p:nvSpPr>
          <p:cNvPr id="47" name="Rectangle 4">
            <a:extLst>
              <a:ext uri="{FF2B5EF4-FFF2-40B4-BE49-F238E27FC236}">
                <a16:creationId xmlns:a16="http://schemas.microsoft.com/office/drawing/2014/main" id="{052C41E5-116F-42C5-BD4A-EE0C819161CB}"/>
              </a:ext>
            </a:extLst>
          </p:cNvPr>
          <p:cNvSpPr txBox="1">
            <a:spLocks noChangeArrowheads="1"/>
          </p:cNvSpPr>
          <p:nvPr/>
        </p:nvSpPr>
        <p:spPr bwMode="auto">
          <a:xfrm>
            <a:off x="4706624" y="530120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800080"/>
                </a:solidFill>
              </a:rPr>
              <a:t>1</a:t>
            </a:r>
            <a:r>
              <a:rPr lang="zh-CN" altLang="en-US" sz="2400" b="1" kern="0" dirty="0">
                <a:solidFill>
                  <a:srgbClr val="800080"/>
                </a:solidFill>
              </a:rPr>
              <a:t>条</a:t>
            </a:r>
          </a:p>
        </p:txBody>
      </p:sp>
      <p:sp>
        <p:nvSpPr>
          <p:cNvPr id="50" name="Rectangle 4">
            <a:extLst>
              <a:ext uri="{FF2B5EF4-FFF2-40B4-BE49-F238E27FC236}">
                <a16:creationId xmlns:a16="http://schemas.microsoft.com/office/drawing/2014/main" id="{17949C8D-8A5B-4AC5-BE48-6EFC167567E6}"/>
              </a:ext>
            </a:extLst>
          </p:cNvPr>
          <p:cNvSpPr txBox="1">
            <a:spLocks noChangeArrowheads="1"/>
          </p:cNvSpPr>
          <p:nvPr/>
        </p:nvSpPr>
        <p:spPr bwMode="auto">
          <a:xfrm>
            <a:off x="461706" y="4830267"/>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24</a:t>
            </a:r>
            <a:r>
              <a:rPr lang="zh-CN" altLang="en-US" sz="2400" b="1" kern="0" dirty="0">
                <a:solidFill>
                  <a:srgbClr val="3333FF"/>
                </a:solidFill>
              </a:rPr>
              <a:t>条</a:t>
            </a:r>
          </a:p>
        </p:txBody>
      </p:sp>
      <p:sp>
        <p:nvSpPr>
          <p:cNvPr id="52" name="Rectangle 4">
            <a:extLst>
              <a:ext uri="{FF2B5EF4-FFF2-40B4-BE49-F238E27FC236}">
                <a16:creationId xmlns:a16="http://schemas.microsoft.com/office/drawing/2014/main" id="{CCB864BC-BABF-4BCE-BD51-E9BC7DB628A4}"/>
              </a:ext>
            </a:extLst>
          </p:cNvPr>
          <p:cNvSpPr txBox="1">
            <a:spLocks noChangeArrowheads="1"/>
          </p:cNvSpPr>
          <p:nvPr/>
        </p:nvSpPr>
        <p:spPr bwMode="auto">
          <a:xfrm>
            <a:off x="6065320" y="1162298"/>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ADD</a:t>
            </a:r>
            <a:endParaRPr lang="zh-CN" altLang="en-US" sz="2400" b="1" kern="0" dirty="0">
              <a:solidFill>
                <a:srgbClr val="FF0000"/>
              </a:solidFill>
            </a:endParaRPr>
          </a:p>
        </p:txBody>
      </p:sp>
      <p:sp>
        <p:nvSpPr>
          <p:cNvPr id="53" name="Rectangle 4">
            <a:extLst>
              <a:ext uri="{FF2B5EF4-FFF2-40B4-BE49-F238E27FC236}">
                <a16:creationId xmlns:a16="http://schemas.microsoft.com/office/drawing/2014/main" id="{F9D15052-EA1D-4080-8562-3BFD9DAD8C2D}"/>
              </a:ext>
            </a:extLst>
          </p:cNvPr>
          <p:cNvSpPr txBox="1">
            <a:spLocks noChangeArrowheads="1"/>
          </p:cNvSpPr>
          <p:nvPr/>
        </p:nvSpPr>
        <p:spPr bwMode="auto">
          <a:xfrm>
            <a:off x="6065320" y="1749524"/>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ADDC</a:t>
            </a:r>
            <a:endParaRPr lang="zh-CN" altLang="en-US" sz="2400" b="1" kern="0" dirty="0">
              <a:solidFill>
                <a:srgbClr val="FF0000"/>
              </a:solidFill>
            </a:endParaRPr>
          </a:p>
        </p:txBody>
      </p:sp>
      <p:sp>
        <p:nvSpPr>
          <p:cNvPr id="54" name="Rectangle 4">
            <a:extLst>
              <a:ext uri="{FF2B5EF4-FFF2-40B4-BE49-F238E27FC236}">
                <a16:creationId xmlns:a16="http://schemas.microsoft.com/office/drawing/2014/main" id="{C4BB4D7F-8EDC-465D-A327-4EA7DDB9F923}"/>
              </a:ext>
            </a:extLst>
          </p:cNvPr>
          <p:cNvSpPr txBox="1">
            <a:spLocks noChangeArrowheads="1"/>
          </p:cNvSpPr>
          <p:nvPr/>
        </p:nvSpPr>
        <p:spPr bwMode="auto">
          <a:xfrm>
            <a:off x="6065320" y="2246604"/>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INC</a:t>
            </a:r>
            <a:endParaRPr lang="zh-CN" altLang="en-US" sz="2400" b="1" kern="0" dirty="0">
              <a:solidFill>
                <a:srgbClr val="FF0000"/>
              </a:solidFill>
            </a:endParaRPr>
          </a:p>
        </p:txBody>
      </p:sp>
      <p:sp>
        <p:nvSpPr>
          <p:cNvPr id="55" name="Rectangle 4">
            <a:extLst>
              <a:ext uri="{FF2B5EF4-FFF2-40B4-BE49-F238E27FC236}">
                <a16:creationId xmlns:a16="http://schemas.microsoft.com/office/drawing/2014/main" id="{FB16EC82-9355-41AA-89BA-8DB9C618404D}"/>
              </a:ext>
            </a:extLst>
          </p:cNvPr>
          <p:cNvSpPr txBox="1">
            <a:spLocks noChangeArrowheads="1"/>
          </p:cNvSpPr>
          <p:nvPr/>
        </p:nvSpPr>
        <p:spPr bwMode="auto">
          <a:xfrm>
            <a:off x="6065320" y="2762977"/>
            <a:ext cx="1170976"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SUBB</a:t>
            </a:r>
            <a:endParaRPr lang="zh-CN" altLang="en-US" sz="2400" b="1" kern="0" dirty="0">
              <a:solidFill>
                <a:srgbClr val="FF0000"/>
              </a:solidFill>
            </a:endParaRPr>
          </a:p>
        </p:txBody>
      </p:sp>
      <p:sp>
        <p:nvSpPr>
          <p:cNvPr id="56" name="Rectangle 4">
            <a:extLst>
              <a:ext uri="{FF2B5EF4-FFF2-40B4-BE49-F238E27FC236}">
                <a16:creationId xmlns:a16="http://schemas.microsoft.com/office/drawing/2014/main" id="{BE7DD83D-24AA-43F1-A12A-0294067B7F1E}"/>
              </a:ext>
            </a:extLst>
          </p:cNvPr>
          <p:cNvSpPr txBox="1">
            <a:spLocks noChangeArrowheads="1"/>
          </p:cNvSpPr>
          <p:nvPr/>
        </p:nvSpPr>
        <p:spPr bwMode="auto">
          <a:xfrm>
            <a:off x="6065320" y="3290105"/>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DEC</a:t>
            </a:r>
            <a:endParaRPr lang="zh-CN" altLang="en-US" sz="2400" b="1" kern="0" dirty="0">
              <a:solidFill>
                <a:srgbClr val="FF0000"/>
              </a:solidFill>
            </a:endParaRPr>
          </a:p>
        </p:txBody>
      </p:sp>
      <p:sp>
        <p:nvSpPr>
          <p:cNvPr id="57" name="Rectangle 4">
            <a:extLst>
              <a:ext uri="{FF2B5EF4-FFF2-40B4-BE49-F238E27FC236}">
                <a16:creationId xmlns:a16="http://schemas.microsoft.com/office/drawing/2014/main" id="{A4257295-CE3F-4E3B-91BB-78A5A807FD0E}"/>
              </a:ext>
            </a:extLst>
          </p:cNvPr>
          <p:cNvSpPr txBox="1">
            <a:spLocks noChangeArrowheads="1"/>
          </p:cNvSpPr>
          <p:nvPr/>
        </p:nvSpPr>
        <p:spPr bwMode="auto">
          <a:xfrm>
            <a:off x="6065320" y="3913786"/>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MUL</a:t>
            </a:r>
            <a:endParaRPr lang="zh-CN" altLang="en-US" sz="2400" b="1" kern="0" dirty="0">
              <a:solidFill>
                <a:srgbClr val="FF0000"/>
              </a:solidFill>
            </a:endParaRPr>
          </a:p>
        </p:txBody>
      </p:sp>
      <p:sp>
        <p:nvSpPr>
          <p:cNvPr id="58" name="Rectangle 4">
            <a:extLst>
              <a:ext uri="{FF2B5EF4-FFF2-40B4-BE49-F238E27FC236}">
                <a16:creationId xmlns:a16="http://schemas.microsoft.com/office/drawing/2014/main" id="{83553133-C9B4-49B5-8E3E-0E79ADD4B547}"/>
              </a:ext>
            </a:extLst>
          </p:cNvPr>
          <p:cNvSpPr txBox="1">
            <a:spLocks noChangeArrowheads="1"/>
          </p:cNvSpPr>
          <p:nvPr/>
        </p:nvSpPr>
        <p:spPr bwMode="auto">
          <a:xfrm>
            <a:off x="6065320" y="4528413"/>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DIV</a:t>
            </a:r>
            <a:endParaRPr lang="zh-CN" altLang="en-US" sz="2400" b="1" kern="0" dirty="0">
              <a:solidFill>
                <a:srgbClr val="FF0000"/>
              </a:solidFill>
            </a:endParaRPr>
          </a:p>
        </p:txBody>
      </p:sp>
      <p:sp>
        <p:nvSpPr>
          <p:cNvPr id="59" name="Rectangle 4">
            <a:extLst>
              <a:ext uri="{FF2B5EF4-FFF2-40B4-BE49-F238E27FC236}">
                <a16:creationId xmlns:a16="http://schemas.microsoft.com/office/drawing/2014/main" id="{1FCE2F49-D712-48DB-90C4-A323989AB63B}"/>
              </a:ext>
            </a:extLst>
          </p:cNvPr>
          <p:cNvSpPr txBox="1">
            <a:spLocks noChangeArrowheads="1"/>
          </p:cNvSpPr>
          <p:nvPr/>
        </p:nvSpPr>
        <p:spPr bwMode="auto">
          <a:xfrm>
            <a:off x="6065320" y="5278421"/>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DA</a:t>
            </a:r>
            <a:endParaRPr lang="zh-CN" altLang="en-US" sz="2400" b="1" kern="0" dirty="0">
              <a:solidFill>
                <a:srgbClr val="FF0000"/>
              </a:solidFill>
            </a:endParaRPr>
          </a:p>
        </p:txBody>
      </p:sp>
      <p:sp>
        <p:nvSpPr>
          <p:cNvPr id="60" name="Rectangle 4">
            <a:extLst>
              <a:ext uri="{FF2B5EF4-FFF2-40B4-BE49-F238E27FC236}">
                <a16:creationId xmlns:a16="http://schemas.microsoft.com/office/drawing/2014/main" id="{1B4FB3E8-6DD0-4782-AAA1-1C37BF00D13E}"/>
              </a:ext>
            </a:extLst>
          </p:cNvPr>
          <p:cNvSpPr txBox="1">
            <a:spLocks noChangeArrowheads="1"/>
          </p:cNvSpPr>
          <p:nvPr/>
        </p:nvSpPr>
        <p:spPr bwMode="auto">
          <a:xfrm>
            <a:off x="6092332" y="745956"/>
            <a:ext cx="114396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3333FF"/>
                </a:solidFill>
              </a:rPr>
              <a:t>助记符</a:t>
            </a:r>
          </a:p>
        </p:txBody>
      </p:sp>
    </p:spTree>
  </p:cSld>
  <p:clrMapOvr>
    <a:masterClrMapping/>
  </p:clrMapOvr>
  <p:transition>
    <p:cut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10:24</a:t>
            </a:fld>
            <a:endParaRPr lang="en-US" altLang="zh-CN" dirty="0">
              <a:ea typeface="宋体" charset="-122"/>
            </a:endParaRPr>
          </a:p>
        </p:txBody>
      </p:sp>
      <p:sp>
        <p:nvSpPr>
          <p:cNvPr id="17411" name="灯片编号占位符 5"/>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77</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DD8FE000-9E18-483F-94ED-A11EC92A5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A81D0F5-643C-4662-95A4-F3419DBCF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F63CA587-D7B8-4655-AD0B-A615F7EEA022}"/>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40" name="矩形 39">
            <a:extLst>
              <a:ext uri="{FF2B5EF4-FFF2-40B4-BE49-F238E27FC236}">
                <a16:creationId xmlns:a16="http://schemas.microsoft.com/office/drawing/2014/main" id="{AF6819AA-1AFC-4BFB-9A09-7C2C66D8A8D2}"/>
              </a:ext>
            </a:extLst>
          </p:cNvPr>
          <p:cNvSpPr/>
          <p:nvPr/>
        </p:nvSpPr>
        <p:spPr>
          <a:xfrm>
            <a:off x="467544" y="980728"/>
            <a:ext cx="1107996" cy="461665"/>
          </a:xfrm>
          <a:prstGeom prst="rect">
            <a:avLst/>
          </a:prstGeom>
        </p:spPr>
        <p:txBody>
          <a:bodyPr wrap="none">
            <a:spAutoFit/>
          </a:bodyPr>
          <a:lstStyle/>
          <a:p>
            <a:r>
              <a:rPr lang="zh-CN" altLang="en-US" sz="2400" b="1" dirty="0">
                <a:solidFill>
                  <a:srgbClr val="FF0000"/>
                </a:solidFill>
                <a:latin typeface="创艺简黑体" pitchFamily="2" charset="-122"/>
                <a:ea typeface="创艺简黑体" pitchFamily="2" charset="-122"/>
              </a:rPr>
              <a:t>说明：</a:t>
            </a:r>
            <a:endParaRPr lang="zh-CN" altLang="en-US" sz="2400" dirty="0">
              <a:solidFill>
                <a:srgbClr val="FF0000"/>
              </a:solidFill>
            </a:endParaRPr>
          </a:p>
        </p:txBody>
      </p:sp>
      <p:sp>
        <p:nvSpPr>
          <p:cNvPr id="48" name="矩形 47">
            <a:extLst>
              <a:ext uri="{FF2B5EF4-FFF2-40B4-BE49-F238E27FC236}">
                <a16:creationId xmlns:a16="http://schemas.microsoft.com/office/drawing/2014/main" id="{31749242-6203-4C9D-90F3-BB674DB8D098}"/>
              </a:ext>
            </a:extLst>
          </p:cNvPr>
          <p:cNvSpPr/>
          <p:nvPr/>
        </p:nvSpPr>
        <p:spPr>
          <a:xfrm>
            <a:off x="625173" y="1573480"/>
            <a:ext cx="6240811" cy="338554"/>
          </a:xfrm>
          <a:prstGeom prst="rect">
            <a:avLst/>
          </a:prstGeom>
        </p:spPr>
        <p:txBody>
          <a:bodyPr wrap="none">
            <a:spAutoFit/>
          </a:bodyPr>
          <a:lstStyle/>
          <a:p>
            <a:r>
              <a:rPr lang="en-US" altLang="zh-CN" sz="1600" b="1" dirty="0">
                <a:solidFill>
                  <a:srgbClr val="3333FF"/>
                </a:solidFill>
                <a:latin typeface="创艺简黑体" pitchFamily="2" charset="-122"/>
                <a:ea typeface="创艺简黑体" pitchFamily="2" charset="-122"/>
              </a:rPr>
              <a:t>1</a:t>
            </a:r>
            <a:r>
              <a:rPr lang="zh-CN" altLang="en-US" sz="1600" b="1" dirty="0">
                <a:solidFill>
                  <a:srgbClr val="3333FF"/>
                </a:solidFill>
                <a:latin typeface="创艺简黑体" pitchFamily="2" charset="-122"/>
                <a:ea typeface="创艺简黑体" pitchFamily="2" charset="-122"/>
              </a:rPr>
              <a:t>、</a:t>
            </a:r>
            <a:r>
              <a:rPr lang="en-US" altLang="zh-CN" sz="1600" b="1" dirty="0"/>
              <a:t> 89C51/S51</a:t>
            </a:r>
            <a:r>
              <a:rPr lang="zh-CN" altLang="en-US" sz="1600" b="1" dirty="0"/>
              <a:t>算术运算指令包括加、减、乘、除基本四则运算</a:t>
            </a:r>
            <a:endParaRPr lang="zh-CN" altLang="en-US" sz="1600" dirty="0">
              <a:solidFill>
                <a:srgbClr val="3333FF"/>
              </a:solidFill>
            </a:endParaRPr>
          </a:p>
        </p:txBody>
      </p:sp>
      <p:sp>
        <p:nvSpPr>
          <p:cNvPr id="49" name="矩形 48">
            <a:extLst>
              <a:ext uri="{FF2B5EF4-FFF2-40B4-BE49-F238E27FC236}">
                <a16:creationId xmlns:a16="http://schemas.microsoft.com/office/drawing/2014/main" id="{A59C23C5-3BC7-47D5-81F9-E867C702066F}"/>
              </a:ext>
            </a:extLst>
          </p:cNvPr>
          <p:cNvSpPr/>
          <p:nvPr/>
        </p:nvSpPr>
        <p:spPr>
          <a:xfrm>
            <a:off x="596573" y="2918568"/>
            <a:ext cx="6301725" cy="338554"/>
          </a:xfrm>
          <a:prstGeom prst="rect">
            <a:avLst/>
          </a:prstGeom>
        </p:spPr>
        <p:txBody>
          <a:bodyPr wrap="none">
            <a:spAutoFit/>
          </a:bodyPr>
          <a:lstStyle/>
          <a:p>
            <a:r>
              <a:rPr lang="en-US" altLang="zh-CN" sz="1600" b="1" dirty="0">
                <a:solidFill>
                  <a:srgbClr val="3333FF"/>
                </a:solidFill>
                <a:latin typeface="创艺简黑体" pitchFamily="2" charset="-122"/>
                <a:ea typeface="创艺简黑体" pitchFamily="2" charset="-122"/>
              </a:rPr>
              <a:t>3</a:t>
            </a:r>
            <a:r>
              <a:rPr lang="zh-CN" altLang="en-US" sz="1600" b="1" dirty="0">
                <a:solidFill>
                  <a:srgbClr val="3333FF"/>
                </a:solidFill>
                <a:latin typeface="创艺简黑体" pitchFamily="2" charset="-122"/>
                <a:ea typeface="创艺简黑体" pitchFamily="2" charset="-122"/>
              </a:rPr>
              <a:t>、</a:t>
            </a:r>
            <a:r>
              <a:rPr lang="zh-CN" altLang="en-US" sz="1600" b="1" dirty="0"/>
              <a:t>算术</a:t>
            </a:r>
            <a:r>
              <a:rPr lang="en-US" altLang="zh-CN" sz="1600" b="1" dirty="0"/>
              <a:t>/</a:t>
            </a:r>
            <a:r>
              <a:rPr lang="zh-CN" altLang="en-US" sz="1600" b="1" dirty="0"/>
              <a:t>逻辑运算部件</a:t>
            </a:r>
            <a:r>
              <a:rPr lang="en-US" altLang="zh-CN" sz="1600" b="1" dirty="0"/>
              <a:t>(ALU)</a:t>
            </a:r>
            <a:r>
              <a:rPr lang="zh-CN" altLang="en-US" sz="1600" b="1" dirty="0"/>
              <a:t>仅执行无符号二进制整数的算术运算</a:t>
            </a:r>
          </a:p>
        </p:txBody>
      </p:sp>
      <p:sp>
        <p:nvSpPr>
          <p:cNvPr id="50" name="矩形 49">
            <a:extLst>
              <a:ext uri="{FF2B5EF4-FFF2-40B4-BE49-F238E27FC236}">
                <a16:creationId xmlns:a16="http://schemas.microsoft.com/office/drawing/2014/main" id="{507E97F0-B77F-4133-B14B-E0D8DCEE7CDE}"/>
              </a:ext>
            </a:extLst>
          </p:cNvPr>
          <p:cNvSpPr/>
          <p:nvPr/>
        </p:nvSpPr>
        <p:spPr>
          <a:xfrm>
            <a:off x="625173" y="1992955"/>
            <a:ext cx="7749237" cy="830997"/>
          </a:xfrm>
          <a:prstGeom prst="rect">
            <a:avLst/>
          </a:prstGeom>
        </p:spPr>
        <p:txBody>
          <a:bodyPr wrap="square">
            <a:spAutoFit/>
          </a:bodyPr>
          <a:lstStyle/>
          <a:p>
            <a:r>
              <a:rPr lang="en-US" altLang="zh-CN" sz="1600" b="1" dirty="0">
                <a:solidFill>
                  <a:srgbClr val="3333FF"/>
                </a:solidFill>
                <a:latin typeface="创艺简黑体" pitchFamily="2" charset="-122"/>
                <a:ea typeface="创艺简黑体" pitchFamily="2" charset="-122"/>
              </a:rPr>
              <a:t>2</a:t>
            </a:r>
            <a:r>
              <a:rPr lang="zh-CN" altLang="en-US" sz="1600" b="1" dirty="0">
                <a:solidFill>
                  <a:srgbClr val="3333FF"/>
                </a:solidFill>
                <a:latin typeface="创艺简黑体" pitchFamily="2" charset="-122"/>
                <a:ea typeface="创艺简黑体" pitchFamily="2" charset="-122"/>
              </a:rPr>
              <a:t>、</a:t>
            </a:r>
            <a:r>
              <a:rPr lang="zh-CN" altLang="en-US" sz="1600" b="1" dirty="0"/>
              <a:t>在双操作数的加、带进位加和带借位减的操作里，累加器</a:t>
            </a:r>
            <a:r>
              <a:rPr lang="en-US" altLang="zh-CN" sz="1600" b="1" dirty="0"/>
              <a:t>A</a:t>
            </a:r>
            <a:r>
              <a:rPr lang="zh-CN" altLang="en-US" sz="1600" b="1" dirty="0"/>
              <a:t>的内容为</a:t>
            </a:r>
            <a:r>
              <a:rPr lang="zh-CN" altLang="en-US" sz="1600" b="1" dirty="0">
                <a:solidFill>
                  <a:srgbClr val="FF0000"/>
                </a:solidFill>
              </a:rPr>
              <a:t>第一操作数</a:t>
            </a:r>
            <a:r>
              <a:rPr lang="zh-CN" altLang="en-US" sz="1600" b="1" dirty="0"/>
              <a:t>，并将操作后的中间结果存放在</a:t>
            </a:r>
            <a:r>
              <a:rPr lang="en-US" altLang="zh-CN" sz="1600" b="1" dirty="0"/>
              <a:t>A</a:t>
            </a:r>
            <a:r>
              <a:rPr lang="zh-CN" altLang="en-US" sz="1600" b="1" dirty="0"/>
              <a:t>中；</a:t>
            </a:r>
            <a:r>
              <a:rPr lang="zh-CN" altLang="en-US" sz="1600" b="1" dirty="0">
                <a:solidFill>
                  <a:srgbClr val="FF0000"/>
                </a:solidFill>
              </a:rPr>
              <a:t>第二操作数</a:t>
            </a:r>
            <a:r>
              <a:rPr lang="zh-CN" altLang="en-US" sz="1600" b="1" dirty="0"/>
              <a:t>可以是立即数、工作寄存器内容、寄存器</a:t>
            </a:r>
            <a:r>
              <a:rPr lang="en-US" altLang="zh-CN" sz="1600" b="1" dirty="0"/>
              <a:t>Ri</a:t>
            </a:r>
            <a:r>
              <a:rPr lang="zh-CN" altLang="en-US" sz="1600" b="1" dirty="0"/>
              <a:t>间接寻址字节或直接寻址字节。</a:t>
            </a:r>
          </a:p>
        </p:txBody>
      </p:sp>
      <p:sp>
        <p:nvSpPr>
          <p:cNvPr id="51" name="矩形 50">
            <a:extLst>
              <a:ext uri="{FF2B5EF4-FFF2-40B4-BE49-F238E27FC236}">
                <a16:creationId xmlns:a16="http://schemas.microsoft.com/office/drawing/2014/main" id="{821B1441-677D-4489-93D1-28CD3D715860}"/>
              </a:ext>
            </a:extLst>
          </p:cNvPr>
          <p:cNvSpPr/>
          <p:nvPr/>
        </p:nvSpPr>
        <p:spPr>
          <a:xfrm>
            <a:off x="625173" y="3763266"/>
            <a:ext cx="7749237" cy="338554"/>
          </a:xfrm>
          <a:prstGeom prst="rect">
            <a:avLst/>
          </a:prstGeom>
        </p:spPr>
        <p:txBody>
          <a:bodyPr wrap="square">
            <a:spAutoFit/>
          </a:bodyPr>
          <a:lstStyle/>
          <a:p>
            <a:r>
              <a:rPr lang="en-US" altLang="zh-CN" sz="1600" b="1" dirty="0">
                <a:solidFill>
                  <a:srgbClr val="3333FF"/>
                </a:solidFill>
                <a:latin typeface="创艺简黑体" pitchFamily="2" charset="-122"/>
                <a:ea typeface="创艺简黑体" pitchFamily="2" charset="-122"/>
              </a:rPr>
              <a:t>5</a:t>
            </a:r>
            <a:r>
              <a:rPr lang="zh-CN" altLang="en-US" sz="1600" b="1" dirty="0">
                <a:solidFill>
                  <a:srgbClr val="3333FF"/>
                </a:solidFill>
                <a:latin typeface="创艺简黑体" pitchFamily="2" charset="-122"/>
                <a:ea typeface="创艺简黑体" pitchFamily="2" charset="-122"/>
              </a:rPr>
              <a:t>、</a:t>
            </a:r>
            <a:r>
              <a:rPr lang="zh-CN" altLang="en-US" sz="1600" b="1" dirty="0"/>
              <a:t>借助进位标志，可进行多精度加、减运算；</a:t>
            </a:r>
          </a:p>
        </p:txBody>
      </p:sp>
      <p:sp>
        <p:nvSpPr>
          <p:cNvPr id="52" name="矩形 51">
            <a:extLst>
              <a:ext uri="{FF2B5EF4-FFF2-40B4-BE49-F238E27FC236}">
                <a16:creationId xmlns:a16="http://schemas.microsoft.com/office/drawing/2014/main" id="{E0338EE1-8045-4CA5-84E0-5D533C8609FA}"/>
              </a:ext>
            </a:extLst>
          </p:cNvPr>
          <p:cNvSpPr/>
          <p:nvPr/>
        </p:nvSpPr>
        <p:spPr>
          <a:xfrm>
            <a:off x="625173" y="4188464"/>
            <a:ext cx="7749237" cy="338554"/>
          </a:xfrm>
          <a:prstGeom prst="rect">
            <a:avLst/>
          </a:prstGeom>
        </p:spPr>
        <p:txBody>
          <a:bodyPr wrap="square">
            <a:spAutoFit/>
          </a:bodyPr>
          <a:lstStyle/>
          <a:p>
            <a:r>
              <a:rPr lang="en-US" altLang="zh-CN" sz="1600" b="1" dirty="0">
                <a:solidFill>
                  <a:srgbClr val="3333FF"/>
                </a:solidFill>
                <a:latin typeface="创艺简黑体" pitchFamily="2" charset="-122"/>
                <a:ea typeface="创艺简黑体" pitchFamily="2" charset="-122"/>
              </a:rPr>
              <a:t>6</a:t>
            </a:r>
            <a:r>
              <a:rPr lang="zh-CN" altLang="en-US" sz="1600" b="1" dirty="0">
                <a:solidFill>
                  <a:srgbClr val="3333FF"/>
                </a:solidFill>
                <a:latin typeface="创艺简黑体" pitchFamily="2" charset="-122"/>
                <a:ea typeface="创艺简黑体" pitchFamily="2" charset="-122"/>
              </a:rPr>
              <a:t>、</a:t>
            </a:r>
            <a:r>
              <a:rPr lang="zh-CN" altLang="en-US" sz="1600" b="1" dirty="0"/>
              <a:t>也可以对压缩</a:t>
            </a:r>
            <a:r>
              <a:rPr lang="en-US" altLang="zh-CN" sz="1600" b="1" dirty="0"/>
              <a:t>BCD</a:t>
            </a:r>
            <a:r>
              <a:rPr lang="zh-CN" altLang="en-US" sz="1600" b="1" dirty="0"/>
              <a:t>数进行运算</a:t>
            </a:r>
            <a:r>
              <a:rPr lang="en-US" altLang="zh-CN" sz="1600" b="1" dirty="0"/>
              <a:t>(</a:t>
            </a:r>
            <a:r>
              <a:rPr lang="zh-CN" altLang="en-US" sz="1600" b="1" dirty="0"/>
              <a:t>压缩</a:t>
            </a:r>
            <a:r>
              <a:rPr lang="en-US" altLang="zh-CN" sz="1600" b="1" dirty="0"/>
              <a:t>BCD</a:t>
            </a:r>
            <a:r>
              <a:rPr lang="zh-CN" altLang="en-US" sz="1600" b="1" dirty="0"/>
              <a:t>数是指在单字节中存放</a:t>
            </a:r>
            <a:r>
              <a:rPr lang="en-US" altLang="zh-CN" sz="1600" b="1" dirty="0"/>
              <a:t>2</a:t>
            </a:r>
            <a:r>
              <a:rPr lang="zh-CN" altLang="en-US" sz="1600" b="1" dirty="0"/>
              <a:t>位</a:t>
            </a:r>
            <a:r>
              <a:rPr lang="en-US" altLang="zh-CN" sz="1600" b="1" dirty="0"/>
              <a:t>BCD</a:t>
            </a:r>
            <a:r>
              <a:rPr lang="zh-CN" altLang="en-US" sz="1600" b="1" dirty="0"/>
              <a:t>码</a:t>
            </a:r>
            <a:r>
              <a:rPr lang="en-US" altLang="zh-CN" sz="1600" b="1" dirty="0"/>
              <a:t>) </a:t>
            </a:r>
            <a:r>
              <a:rPr lang="zh-CN" altLang="en-US" sz="1600" b="1" dirty="0">
                <a:solidFill>
                  <a:srgbClr val="3333FF"/>
                </a:solidFill>
              </a:rPr>
              <a:t>；</a:t>
            </a:r>
            <a:endParaRPr lang="zh-CN" altLang="en-US" sz="1600" b="1" dirty="0"/>
          </a:p>
        </p:txBody>
      </p:sp>
      <p:sp>
        <p:nvSpPr>
          <p:cNvPr id="53" name="矩形 52">
            <a:extLst>
              <a:ext uri="{FF2B5EF4-FFF2-40B4-BE49-F238E27FC236}">
                <a16:creationId xmlns:a16="http://schemas.microsoft.com/office/drawing/2014/main" id="{CD4F08A4-7AAF-4902-AFDA-54A3689220B8}"/>
              </a:ext>
            </a:extLst>
          </p:cNvPr>
          <p:cNvSpPr/>
          <p:nvPr/>
        </p:nvSpPr>
        <p:spPr>
          <a:xfrm>
            <a:off x="615311" y="4619411"/>
            <a:ext cx="7749237" cy="584775"/>
          </a:xfrm>
          <a:prstGeom prst="rect">
            <a:avLst/>
          </a:prstGeom>
        </p:spPr>
        <p:txBody>
          <a:bodyPr wrap="square">
            <a:spAutoFit/>
          </a:bodyPr>
          <a:lstStyle/>
          <a:p>
            <a:r>
              <a:rPr lang="en-US" altLang="zh-CN" sz="1600" b="1" dirty="0">
                <a:solidFill>
                  <a:srgbClr val="3333FF"/>
                </a:solidFill>
                <a:latin typeface="创艺简黑体" pitchFamily="2" charset="-122"/>
                <a:ea typeface="创艺简黑体" pitchFamily="2" charset="-122"/>
              </a:rPr>
              <a:t>7</a:t>
            </a:r>
            <a:r>
              <a:rPr lang="zh-CN" altLang="en-US" sz="1600" b="1" dirty="0">
                <a:solidFill>
                  <a:srgbClr val="3333FF"/>
                </a:solidFill>
                <a:latin typeface="创艺简黑体" pitchFamily="2" charset="-122"/>
                <a:ea typeface="创艺简黑体" pitchFamily="2" charset="-122"/>
              </a:rPr>
              <a:t>、</a:t>
            </a:r>
            <a:r>
              <a:rPr lang="zh-CN" altLang="en-US" sz="1600" b="1" dirty="0"/>
              <a:t>算术运算结果将使进位Ｃ</a:t>
            </a:r>
            <a:r>
              <a:rPr lang="en-US" altLang="zh-CN" sz="1600" b="1" dirty="0"/>
              <a:t>Y</a:t>
            </a:r>
            <a:r>
              <a:rPr lang="zh-CN" altLang="en-US" sz="1600" b="1" dirty="0"/>
              <a:t>、半进位</a:t>
            </a:r>
            <a:r>
              <a:rPr lang="en-US" altLang="zh-CN" sz="1600" b="1" dirty="0"/>
              <a:t>AC</a:t>
            </a:r>
            <a:r>
              <a:rPr lang="zh-CN" altLang="en-US" sz="1600" b="1" dirty="0"/>
              <a:t>、溢出位</a:t>
            </a:r>
            <a:r>
              <a:rPr lang="en-US" altLang="zh-CN" sz="1600" b="1" dirty="0"/>
              <a:t>OV</a:t>
            </a:r>
            <a:r>
              <a:rPr lang="zh-CN" altLang="en-US" sz="1600" b="1" dirty="0"/>
              <a:t>三个标志位置位或复位，</a:t>
            </a:r>
            <a:r>
              <a:rPr lang="zh-CN" altLang="en-US" sz="1600" b="1" dirty="0">
                <a:solidFill>
                  <a:srgbClr val="3333FF"/>
                </a:solidFill>
              </a:rPr>
              <a:t>只有加</a:t>
            </a:r>
            <a:r>
              <a:rPr lang="en-US" altLang="zh-CN" sz="1600" b="1" dirty="0">
                <a:solidFill>
                  <a:srgbClr val="3333FF"/>
                </a:solidFill>
              </a:rPr>
              <a:t>1</a:t>
            </a:r>
            <a:r>
              <a:rPr lang="zh-CN" altLang="en-US" sz="1600" b="1" dirty="0">
                <a:solidFill>
                  <a:srgbClr val="3333FF"/>
                </a:solidFill>
              </a:rPr>
              <a:t>和减</a:t>
            </a:r>
            <a:r>
              <a:rPr lang="en-US" altLang="zh-CN" sz="1600" b="1" dirty="0">
                <a:solidFill>
                  <a:srgbClr val="3333FF"/>
                </a:solidFill>
              </a:rPr>
              <a:t>1</a:t>
            </a:r>
            <a:r>
              <a:rPr lang="zh-CN" altLang="en-US" sz="1600" b="1" dirty="0">
                <a:solidFill>
                  <a:srgbClr val="3333FF"/>
                </a:solidFill>
              </a:rPr>
              <a:t>指令不影响这些标志位。</a:t>
            </a:r>
            <a:endParaRPr lang="zh-CN" altLang="en-US" sz="1600" b="1" dirty="0"/>
          </a:p>
        </p:txBody>
      </p:sp>
      <p:sp>
        <p:nvSpPr>
          <p:cNvPr id="54" name="矩形 53">
            <a:extLst>
              <a:ext uri="{FF2B5EF4-FFF2-40B4-BE49-F238E27FC236}">
                <a16:creationId xmlns:a16="http://schemas.microsoft.com/office/drawing/2014/main" id="{018880BC-9DCD-436B-B96B-25A01559A5BC}"/>
              </a:ext>
            </a:extLst>
          </p:cNvPr>
          <p:cNvSpPr/>
          <p:nvPr/>
        </p:nvSpPr>
        <p:spPr>
          <a:xfrm>
            <a:off x="629120" y="3335819"/>
            <a:ext cx="7749237" cy="338554"/>
          </a:xfrm>
          <a:prstGeom prst="rect">
            <a:avLst/>
          </a:prstGeom>
        </p:spPr>
        <p:txBody>
          <a:bodyPr wrap="square">
            <a:spAutoFit/>
          </a:bodyPr>
          <a:lstStyle/>
          <a:p>
            <a:r>
              <a:rPr lang="en-US" altLang="zh-CN" sz="1600" b="1" dirty="0">
                <a:solidFill>
                  <a:srgbClr val="3333FF"/>
                </a:solidFill>
                <a:latin typeface="创艺简黑体" pitchFamily="2" charset="-122"/>
                <a:ea typeface="创艺简黑体" pitchFamily="2" charset="-122"/>
              </a:rPr>
              <a:t>4</a:t>
            </a:r>
            <a:r>
              <a:rPr lang="zh-CN" altLang="en-US" sz="1600" b="1" dirty="0">
                <a:solidFill>
                  <a:srgbClr val="3333FF"/>
                </a:solidFill>
                <a:latin typeface="创艺简黑体" pitchFamily="2" charset="-122"/>
                <a:ea typeface="创艺简黑体" pitchFamily="2" charset="-122"/>
              </a:rPr>
              <a:t>、</a:t>
            </a:r>
            <a:r>
              <a:rPr lang="zh-CN" altLang="en-US" sz="1600" b="1" dirty="0"/>
              <a:t>借助溢出标志位</a:t>
            </a:r>
            <a:r>
              <a:rPr lang="en-US" altLang="zh-CN" sz="1600" b="1" dirty="0"/>
              <a:t>OV</a:t>
            </a:r>
            <a:r>
              <a:rPr lang="zh-CN" altLang="en-US" sz="1600" b="1" dirty="0"/>
              <a:t>，可对带符号数进行补码运算；</a:t>
            </a:r>
          </a:p>
        </p:txBody>
      </p:sp>
    </p:spTree>
    <p:extLst>
      <p:ext uri="{BB962C8B-B14F-4D97-AF65-F5344CB8AC3E}">
        <p14:creationId xmlns:p14="http://schemas.microsoft.com/office/powerpoint/2010/main" val="2638663803"/>
      </p:ext>
    </p:extLst>
  </p:cSld>
  <p:clrMapOvr>
    <a:masterClrMapping/>
  </p:clrMapOvr>
  <p:transition>
    <p:cut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9593" y="2333126"/>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13" name="Rectangle 3"/>
          <p:cNvSpPr txBox="1">
            <a:spLocks noChangeArrowheads="1"/>
          </p:cNvSpPr>
          <p:nvPr/>
        </p:nvSpPr>
        <p:spPr bwMode="auto">
          <a:xfrm>
            <a:off x="1685757" y="1297638"/>
            <a:ext cx="1872208"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8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8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8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800" b="1" i="0" u="none" strike="noStrike" kern="0" cap="none" spc="0" normalizeH="0" baseline="0" noProof="0" dirty="0">
              <a:ln>
                <a:noFill/>
              </a:ln>
              <a:solidFill>
                <a:srgbClr val="FF33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2800" b="1" kern="0" dirty="0">
                <a:latin typeface="宋体" charset="-122"/>
                <a:ea typeface="+mn-ea"/>
              </a:rPr>
              <a:t>立即数</a:t>
            </a:r>
            <a:endParaRPr lang="en-US" altLang="zh-CN" sz="2800" b="1" kern="0" dirty="0">
              <a:latin typeface="宋体" charset="-122"/>
              <a:ea typeface="+mn-ea"/>
              <a:hlinkClick r:id="rId2" action="ppaction://hlinksldjump">
                <a:extLst>
                  <a:ext uri="{A12FA001-AC4F-418D-AE19-62706E023703}">
                    <ahyp:hlinkClr xmlns:ahyp="http://schemas.microsoft.com/office/drawing/2018/hyperlinkcolor" val="tx"/>
                  </a:ext>
                </a:extLst>
              </a:hlinkClick>
            </a:endParaRPr>
          </a:p>
        </p:txBody>
      </p:sp>
      <p:sp>
        <p:nvSpPr>
          <p:cNvPr id="19" name="矩形 18"/>
          <p:cNvSpPr/>
          <p:nvPr/>
        </p:nvSpPr>
        <p:spPr>
          <a:xfrm>
            <a:off x="171344" y="4125123"/>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1</a:t>
            </a:r>
            <a:r>
              <a:rPr lang="zh-CN" altLang="en-US" b="1" dirty="0">
                <a:solidFill>
                  <a:srgbClr val="3333FF"/>
                </a:solidFill>
              </a:rPr>
              <a:t>操作数</a:t>
            </a:r>
          </a:p>
        </p:txBody>
      </p:sp>
      <p:sp>
        <p:nvSpPr>
          <p:cNvPr id="23" name="右箭头 22"/>
          <p:cNvSpPr/>
          <p:nvPr/>
        </p:nvSpPr>
        <p:spPr bwMode="auto">
          <a:xfrm>
            <a:off x="3566347" y="2534240"/>
            <a:ext cx="21844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5" name="矩形 24"/>
          <p:cNvSpPr/>
          <p:nvPr/>
        </p:nvSpPr>
        <p:spPr>
          <a:xfrm>
            <a:off x="3674816" y="4125123"/>
            <a:ext cx="415498"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和</a:t>
            </a:r>
            <a:endParaRPr lang="zh-CN" altLang="en-US" dirty="0">
              <a:solidFill>
                <a:srgbClr val="3333FF"/>
              </a:solidFill>
            </a:endParaRPr>
          </a:p>
        </p:txBody>
      </p:sp>
      <p:sp>
        <p:nvSpPr>
          <p:cNvPr id="26" name="左大括号 25"/>
          <p:cNvSpPr/>
          <p:nvPr/>
        </p:nvSpPr>
        <p:spPr bwMode="auto">
          <a:xfrm>
            <a:off x="1361721" y="1540955"/>
            <a:ext cx="288032" cy="2232248"/>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pic>
        <p:nvPicPr>
          <p:cNvPr id="11" name="Picture 2" descr="c:\documents and settings\ibm\application data\360se6\User Data\temp\01300000323145123029807175635_s.jpg">
            <a:extLst>
              <a:ext uri="{FF2B5EF4-FFF2-40B4-BE49-F238E27FC236}">
                <a16:creationId xmlns:a16="http://schemas.microsoft.com/office/drawing/2014/main" id="{7FF11998-3A4C-4609-BC99-85A143C0CA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056184E0-00C6-41C9-BF12-EE5411507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3163D67D-F451-40EA-9B1E-241A22C5528E}"/>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6" name="Rectangle 2">
            <a:extLst>
              <a:ext uri="{FF2B5EF4-FFF2-40B4-BE49-F238E27FC236}">
                <a16:creationId xmlns:a16="http://schemas.microsoft.com/office/drawing/2014/main" id="{B6969F36-6333-4386-A626-ABBD8D6CAF59}"/>
              </a:ext>
            </a:extLst>
          </p:cNvPr>
          <p:cNvSpPr>
            <a:spLocks noGrp="1" noChangeArrowheads="1"/>
          </p:cNvSpPr>
          <p:nvPr>
            <p:ph type="title"/>
          </p:nvPr>
        </p:nvSpPr>
        <p:spPr>
          <a:xfrm>
            <a:off x="79794" y="796927"/>
            <a:ext cx="4564214" cy="381000"/>
          </a:xfrm>
        </p:spPr>
        <p:txBody>
          <a:bodyPr/>
          <a:lstStyle/>
          <a:p>
            <a:pPr eaLnBrk="1" hangingPunct="1"/>
            <a:r>
              <a:rPr lang="en-US" altLang="zh-CN" sz="2400" b="1" dirty="0">
                <a:solidFill>
                  <a:srgbClr val="FF0000"/>
                </a:solidFill>
                <a:latin typeface="宋体" charset="-122"/>
              </a:rPr>
              <a:t>1 </a:t>
            </a:r>
            <a:r>
              <a:rPr lang="zh-CN" altLang="en-US" sz="2400" b="1" dirty="0">
                <a:solidFill>
                  <a:srgbClr val="FF0000"/>
                </a:solidFill>
                <a:latin typeface="宋体" charset="-122"/>
              </a:rPr>
              <a:t>、 不带进位加法指令</a:t>
            </a:r>
            <a:r>
              <a:rPr lang="en-US" altLang="zh-CN" sz="2400" b="1" dirty="0">
                <a:solidFill>
                  <a:srgbClr val="3333FF"/>
                </a:solidFill>
                <a:latin typeface="宋体" charset="-122"/>
              </a:rPr>
              <a:t>(4</a:t>
            </a:r>
            <a:r>
              <a:rPr lang="zh-CN" altLang="en-US" sz="2400" b="1" dirty="0">
                <a:solidFill>
                  <a:srgbClr val="3333FF"/>
                </a:solidFill>
                <a:latin typeface="宋体" charset="-122"/>
              </a:rPr>
              <a:t>条</a:t>
            </a:r>
            <a:r>
              <a:rPr lang="en-US" altLang="zh-CN" sz="2400" b="1" dirty="0">
                <a:solidFill>
                  <a:srgbClr val="3333FF"/>
                </a:solidFill>
                <a:latin typeface="宋体" charset="-122"/>
              </a:rPr>
              <a:t>)</a:t>
            </a:r>
          </a:p>
        </p:txBody>
      </p:sp>
      <p:sp>
        <p:nvSpPr>
          <p:cNvPr id="2" name="加号 1">
            <a:extLst>
              <a:ext uri="{FF2B5EF4-FFF2-40B4-BE49-F238E27FC236}">
                <a16:creationId xmlns:a16="http://schemas.microsoft.com/office/drawing/2014/main" id="{B90D302A-7438-4075-B60E-5895746B9497}"/>
              </a:ext>
            </a:extLst>
          </p:cNvPr>
          <p:cNvSpPr/>
          <p:nvPr/>
        </p:nvSpPr>
        <p:spPr bwMode="auto">
          <a:xfrm>
            <a:off x="677645" y="2261035"/>
            <a:ext cx="648072" cy="792088"/>
          </a:xfrm>
          <a:prstGeom prst="mathPlus">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7" name="矩形 16">
            <a:extLst>
              <a:ext uri="{FF2B5EF4-FFF2-40B4-BE49-F238E27FC236}">
                <a16:creationId xmlns:a16="http://schemas.microsoft.com/office/drawing/2014/main" id="{F5A2A71C-8461-4B7A-8A7D-D4860F43D5DF}"/>
              </a:ext>
            </a:extLst>
          </p:cNvPr>
          <p:cNvSpPr/>
          <p:nvPr/>
        </p:nvSpPr>
        <p:spPr>
          <a:xfrm>
            <a:off x="1885681" y="4110403"/>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2</a:t>
            </a:r>
            <a:r>
              <a:rPr lang="zh-CN" altLang="en-US" b="1" dirty="0">
                <a:solidFill>
                  <a:srgbClr val="3333FF"/>
                </a:solidFill>
              </a:rPr>
              <a:t>操作数</a:t>
            </a:r>
          </a:p>
        </p:txBody>
      </p:sp>
      <p:sp>
        <p:nvSpPr>
          <p:cNvPr id="18" name="矩形 17">
            <a:extLst>
              <a:ext uri="{FF2B5EF4-FFF2-40B4-BE49-F238E27FC236}">
                <a16:creationId xmlns:a16="http://schemas.microsoft.com/office/drawing/2014/main" id="{73E8EEC6-3BE2-46AD-A805-34C7C8CD1731}"/>
              </a:ext>
            </a:extLst>
          </p:cNvPr>
          <p:cNvSpPr/>
          <p:nvPr/>
        </p:nvSpPr>
        <p:spPr>
          <a:xfrm>
            <a:off x="3728155" y="2306737"/>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3" name="矩形 2">
            <a:extLst>
              <a:ext uri="{FF2B5EF4-FFF2-40B4-BE49-F238E27FC236}">
                <a16:creationId xmlns:a16="http://schemas.microsoft.com/office/drawing/2014/main" id="{BF91FDF9-9185-4266-8BFE-6E43B1BD505E}"/>
              </a:ext>
            </a:extLst>
          </p:cNvPr>
          <p:cNvSpPr/>
          <p:nvPr/>
        </p:nvSpPr>
        <p:spPr>
          <a:xfrm>
            <a:off x="4695896" y="1302226"/>
            <a:ext cx="2050561" cy="461665"/>
          </a:xfrm>
          <a:prstGeom prst="rect">
            <a:avLst/>
          </a:prstGeom>
        </p:spPr>
        <p:txBody>
          <a:bodyPr wrap="none">
            <a:spAutoFit/>
          </a:bodyPr>
          <a:lstStyle/>
          <a:p>
            <a:r>
              <a:rPr lang="en-US" altLang="zh-CN" sz="2400" b="1" kern="0" dirty="0">
                <a:solidFill>
                  <a:srgbClr val="CC3399"/>
                </a:solidFill>
                <a:latin typeface="宋体" charset="-122"/>
                <a:ea typeface="+mn-ea"/>
              </a:rPr>
              <a:t>ADD  A,  Rn</a:t>
            </a:r>
            <a:r>
              <a:rPr lang="zh-CN" altLang="en-US" sz="2400" b="1" kern="0" dirty="0">
                <a:solidFill>
                  <a:srgbClr val="CC3399"/>
                </a:solidFill>
                <a:latin typeface="宋体" charset="-122"/>
                <a:ea typeface="+mn-ea"/>
              </a:rPr>
              <a:t> </a:t>
            </a:r>
          </a:p>
        </p:txBody>
      </p:sp>
      <p:sp>
        <p:nvSpPr>
          <p:cNvPr id="4" name="矩形 3">
            <a:extLst>
              <a:ext uri="{FF2B5EF4-FFF2-40B4-BE49-F238E27FC236}">
                <a16:creationId xmlns:a16="http://schemas.microsoft.com/office/drawing/2014/main" id="{B8FEEDBE-48B7-4863-BC42-5ADD6B483DA4}"/>
              </a:ext>
            </a:extLst>
          </p:cNvPr>
          <p:cNvSpPr/>
          <p:nvPr/>
        </p:nvSpPr>
        <p:spPr>
          <a:xfrm>
            <a:off x="4695896" y="2070195"/>
            <a:ext cx="2359941" cy="461665"/>
          </a:xfrm>
          <a:prstGeom prst="rect">
            <a:avLst/>
          </a:prstGeom>
        </p:spPr>
        <p:txBody>
          <a:bodyPr wrap="none">
            <a:spAutoFit/>
          </a:bodyPr>
          <a:lstStyle/>
          <a:p>
            <a:r>
              <a:rPr lang="en-US" altLang="zh-CN" sz="2400" b="1" kern="0" dirty="0">
                <a:solidFill>
                  <a:srgbClr val="006600"/>
                </a:solidFill>
                <a:latin typeface="宋体" charset="-122"/>
                <a:ea typeface="+mn-ea"/>
              </a:rPr>
              <a:t>ADD  A</a:t>
            </a:r>
            <a:r>
              <a:rPr lang="zh-CN" altLang="en-US" sz="2400" b="1" kern="0" dirty="0">
                <a:solidFill>
                  <a:srgbClr val="006600"/>
                </a:solidFill>
                <a:latin typeface="宋体" charset="-122"/>
                <a:ea typeface="+mn-ea"/>
              </a:rPr>
              <a:t>，</a:t>
            </a:r>
            <a:r>
              <a:rPr lang="en-US" altLang="zh-CN" sz="2400" b="1" kern="0" dirty="0">
                <a:solidFill>
                  <a:srgbClr val="006600"/>
                </a:solidFill>
                <a:latin typeface="宋体" charset="-122"/>
                <a:ea typeface="+mn-ea"/>
              </a:rPr>
              <a:t>direct</a:t>
            </a:r>
            <a:endParaRPr lang="zh-CN" altLang="en-US" sz="2400" b="1" kern="0" dirty="0">
              <a:solidFill>
                <a:srgbClr val="006600"/>
              </a:solidFill>
              <a:latin typeface="宋体" charset="-122"/>
              <a:ea typeface="+mn-ea"/>
            </a:endParaRPr>
          </a:p>
        </p:txBody>
      </p:sp>
      <p:sp>
        <p:nvSpPr>
          <p:cNvPr id="6" name="矩形 5">
            <a:extLst>
              <a:ext uri="{FF2B5EF4-FFF2-40B4-BE49-F238E27FC236}">
                <a16:creationId xmlns:a16="http://schemas.microsoft.com/office/drawing/2014/main" id="{395B6952-8FDE-477B-A96E-B01C13DEC28C}"/>
              </a:ext>
            </a:extLst>
          </p:cNvPr>
          <p:cNvSpPr/>
          <p:nvPr/>
        </p:nvSpPr>
        <p:spPr>
          <a:xfrm>
            <a:off x="4695896" y="2679089"/>
            <a:ext cx="1893467" cy="461665"/>
          </a:xfrm>
          <a:prstGeom prst="rect">
            <a:avLst/>
          </a:prstGeom>
        </p:spPr>
        <p:txBody>
          <a:bodyPr wrap="none">
            <a:spAutoFit/>
          </a:bodyPr>
          <a:lstStyle/>
          <a:p>
            <a:r>
              <a:rPr lang="en-US" altLang="zh-CN" sz="2400" b="1" kern="0" dirty="0">
                <a:solidFill>
                  <a:srgbClr val="FF3300"/>
                </a:solidFill>
                <a:latin typeface="宋体" charset="-122"/>
                <a:ea typeface="+mn-ea"/>
              </a:rPr>
              <a:t>ADD  A</a:t>
            </a:r>
            <a:r>
              <a:rPr lang="zh-CN" altLang="en-US" sz="2400" b="1" kern="0" dirty="0">
                <a:solidFill>
                  <a:srgbClr val="FF3300"/>
                </a:solidFill>
                <a:latin typeface="宋体" charset="-122"/>
                <a:ea typeface="+mn-ea"/>
              </a:rPr>
              <a:t>，</a:t>
            </a:r>
            <a:r>
              <a:rPr lang="en-US" altLang="zh-CN" sz="2400" b="1" kern="0" dirty="0">
                <a:solidFill>
                  <a:srgbClr val="FF3300"/>
                </a:solidFill>
                <a:latin typeface="宋体" charset="-122"/>
                <a:ea typeface="+mn-ea"/>
              </a:rPr>
              <a:t>@Ri</a:t>
            </a:r>
            <a:endParaRPr lang="zh-CN" altLang="en-US" sz="2400" b="1" kern="0" dirty="0">
              <a:solidFill>
                <a:srgbClr val="FF3300"/>
              </a:solidFill>
              <a:latin typeface="宋体" charset="-122"/>
              <a:ea typeface="+mn-ea"/>
            </a:endParaRPr>
          </a:p>
        </p:txBody>
      </p:sp>
      <p:sp>
        <p:nvSpPr>
          <p:cNvPr id="7" name="矩形 6">
            <a:extLst>
              <a:ext uri="{FF2B5EF4-FFF2-40B4-BE49-F238E27FC236}">
                <a16:creationId xmlns:a16="http://schemas.microsoft.com/office/drawing/2014/main" id="{E7742D21-8D6F-44B6-912D-C61351FDB98B}"/>
              </a:ext>
            </a:extLst>
          </p:cNvPr>
          <p:cNvSpPr/>
          <p:nvPr/>
        </p:nvSpPr>
        <p:spPr>
          <a:xfrm>
            <a:off x="4665213" y="3382033"/>
            <a:ext cx="2102499" cy="461665"/>
          </a:xfrm>
          <a:prstGeom prst="rect">
            <a:avLst/>
          </a:prstGeom>
        </p:spPr>
        <p:txBody>
          <a:bodyPr wrap="none">
            <a:spAutoFit/>
          </a:bodyPr>
          <a:lstStyle/>
          <a:p>
            <a:r>
              <a:rPr kumimoji="1" lang="en-US" altLang="zh-CN" sz="2400" b="1" dirty="0">
                <a:latin typeface="Times New Roman" pitchFamily="18" charset="0"/>
              </a:rPr>
              <a:t>ADD  A, #data</a:t>
            </a:r>
            <a:endParaRPr lang="zh-CN" altLang="en-US" sz="2400" dirty="0"/>
          </a:p>
        </p:txBody>
      </p:sp>
      <p:sp>
        <p:nvSpPr>
          <p:cNvPr id="22" name="左大括号 21">
            <a:extLst>
              <a:ext uri="{FF2B5EF4-FFF2-40B4-BE49-F238E27FC236}">
                <a16:creationId xmlns:a16="http://schemas.microsoft.com/office/drawing/2014/main" id="{78171CF2-640B-4A04-8651-985DDDF16D44}"/>
              </a:ext>
            </a:extLst>
          </p:cNvPr>
          <p:cNvSpPr/>
          <p:nvPr/>
        </p:nvSpPr>
        <p:spPr bwMode="auto">
          <a:xfrm flipH="1">
            <a:off x="3242170" y="1525172"/>
            <a:ext cx="262601" cy="220068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7" name="矩形 26">
            <a:extLst>
              <a:ext uri="{FF2B5EF4-FFF2-40B4-BE49-F238E27FC236}">
                <a16:creationId xmlns:a16="http://schemas.microsoft.com/office/drawing/2014/main" id="{2F3C7C17-2EBF-4FF2-806C-7184C90796AA}"/>
              </a:ext>
            </a:extLst>
          </p:cNvPr>
          <p:cNvSpPr/>
          <p:nvPr/>
        </p:nvSpPr>
        <p:spPr>
          <a:xfrm>
            <a:off x="5646647" y="4125123"/>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指令</a:t>
            </a:r>
            <a:endParaRPr lang="zh-CN" altLang="en-US" dirty="0">
              <a:solidFill>
                <a:srgbClr val="3333FF"/>
              </a:solidFill>
            </a:endParaRPr>
          </a:p>
        </p:txBody>
      </p:sp>
      <p:sp>
        <p:nvSpPr>
          <p:cNvPr id="28" name="右箭头 22">
            <a:extLst>
              <a:ext uri="{FF2B5EF4-FFF2-40B4-BE49-F238E27FC236}">
                <a16:creationId xmlns:a16="http://schemas.microsoft.com/office/drawing/2014/main" id="{764FA99D-BFA9-4662-AFA0-891F35824427}"/>
              </a:ext>
            </a:extLst>
          </p:cNvPr>
          <p:cNvSpPr/>
          <p:nvPr/>
        </p:nvSpPr>
        <p:spPr bwMode="auto">
          <a:xfrm>
            <a:off x="7231445" y="2478821"/>
            <a:ext cx="30403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9" name="左大括号 28">
            <a:extLst>
              <a:ext uri="{FF2B5EF4-FFF2-40B4-BE49-F238E27FC236}">
                <a16:creationId xmlns:a16="http://schemas.microsoft.com/office/drawing/2014/main" id="{20A6E4AF-B3C8-46D5-82D6-A9BF5A6881C3}"/>
              </a:ext>
            </a:extLst>
          </p:cNvPr>
          <p:cNvSpPr/>
          <p:nvPr/>
        </p:nvSpPr>
        <p:spPr bwMode="auto">
          <a:xfrm>
            <a:off x="7623390" y="1579428"/>
            <a:ext cx="265090" cy="1999900"/>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0" name="矩形 29">
            <a:extLst>
              <a:ext uri="{FF2B5EF4-FFF2-40B4-BE49-F238E27FC236}">
                <a16:creationId xmlns:a16="http://schemas.microsoft.com/office/drawing/2014/main" id="{759FA1CA-96FA-4473-A75C-C462EA20A1FC}"/>
              </a:ext>
            </a:extLst>
          </p:cNvPr>
          <p:cNvSpPr/>
          <p:nvPr/>
        </p:nvSpPr>
        <p:spPr>
          <a:xfrm>
            <a:off x="7849311" y="4046935"/>
            <a:ext cx="127791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影响</a:t>
            </a:r>
            <a:r>
              <a:rPr lang="en-US" altLang="zh-CN" b="1" dirty="0">
                <a:solidFill>
                  <a:srgbClr val="3333FF"/>
                </a:solidFill>
                <a:latin typeface="创艺简黑体" pitchFamily="2" charset="-122"/>
                <a:ea typeface="创艺简黑体" pitchFamily="2" charset="-122"/>
              </a:rPr>
              <a:t>PSW</a:t>
            </a:r>
            <a:endParaRPr lang="zh-CN" altLang="en-US" dirty="0">
              <a:solidFill>
                <a:srgbClr val="3333FF"/>
              </a:solidFill>
            </a:endParaRPr>
          </a:p>
        </p:txBody>
      </p:sp>
      <p:sp>
        <p:nvSpPr>
          <p:cNvPr id="31" name="矩形 30">
            <a:extLst>
              <a:ext uri="{FF2B5EF4-FFF2-40B4-BE49-F238E27FC236}">
                <a16:creationId xmlns:a16="http://schemas.microsoft.com/office/drawing/2014/main" id="{B2863FA9-8B05-4281-965F-8AF943958219}"/>
              </a:ext>
            </a:extLst>
          </p:cNvPr>
          <p:cNvSpPr/>
          <p:nvPr/>
        </p:nvSpPr>
        <p:spPr>
          <a:xfrm>
            <a:off x="7934374" y="1301487"/>
            <a:ext cx="646331" cy="584775"/>
          </a:xfrm>
          <a:prstGeom prst="rect">
            <a:avLst/>
          </a:prstGeom>
        </p:spPr>
        <p:txBody>
          <a:bodyPr wrap="square">
            <a:spAutoFit/>
          </a:bodyPr>
          <a:lstStyle/>
          <a:p>
            <a:r>
              <a:rPr lang="en-US" altLang="zh-CN" sz="3200" b="1" dirty="0">
                <a:solidFill>
                  <a:srgbClr val="3333FF"/>
                </a:solidFill>
                <a:latin typeface="宋体" charset="-122"/>
              </a:rPr>
              <a:t>CY</a:t>
            </a:r>
            <a:endParaRPr lang="zh-CN" altLang="en-US" sz="3200" dirty="0">
              <a:solidFill>
                <a:srgbClr val="3333FF"/>
              </a:solidFill>
            </a:endParaRPr>
          </a:p>
        </p:txBody>
      </p:sp>
      <p:sp>
        <p:nvSpPr>
          <p:cNvPr id="32" name="矩形 31">
            <a:extLst>
              <a:ext uri="{FF2B5EF4-FFF2-40B4-BE49-F238E27FC236}">
                <a16:creationId xmlns:a16="http://schemas.microsoft.com/office/drawing/2014/main" id="{943C8AA7-14A2-4933-B4EB-152C94968421}"/>
              </a:ext>
            </a:extLst>
          </p:cNvPr>
          <p:cNvSpPr/>
          <p:nvPr/>
        </p:nvSpPr>
        <p:spPr>
          <a:xfrm>
            <a:off x="7934373" y="1915316"/>
            <a:ext cx="646331" cy="584775"/>
          </a:xfrm>
          <a:prstGeom prst="rect">
            <a:avLst/>
          </a:prstGeom>
        </p:spPr>
        <p:txBody>
          <a:bodyPr wrap="square">
            <a:spAutoFit/>
          </a:bodyPr>
          <a:lstStyle/>
          <a:p>
            <a:r>
              <a:rPr lang="en-US" altLang="zh-CN" sz="3200" b="1" dirty="0">
                <a:solidFill>
                  <a:srgbClr val="3333FF"/>
                </a:solidFill>
                <a:latin typeface="宋体" charset="-122"/>
              </a:rPr>
              <a:t>AC</a:t>
            </a:r>
            <a:endParaRPr lang="zh-CN" altLang="en-US" sz="3200" dirty="0">
              <a:solidFill>
                <a:srgbClr val="3333FF"/>
              </a:solidFill>
            </a:endParaRPr>
          </a:p>
        </p:txBody>
      </p:sp>
      <p:sp>
        <p:nvSpPr>
          <p:cNvPr id="33" name="矩形 32">
            <a:extLst>
              <a:ext uri="{FF2B5EF4-FFF2-40B4-BE49-F238E27FC236}">
                <a16:creationId xmlns:a16="http://schemas.microsoft.com/office/drawing/2014/main" id="{2FC2B9C4-81ED-4A0E-9D12-BDDFF6E70756}"/>
              </a:ext>
            </a:extLst>
          </p:cNvPr>
          <p:cNvSpPr/>
          <p:nvPr/>
        </p:nvSpPr>
        <p:spPr>
          <a:xfrm>
            <a:off x="7954896" y="2579378"/>
            <a:ext cx="646331" cy="584775"/>
          </a:xfrm>
          <a:prstGeom prst="rect">
            <a:avLst/>
          </a:prstGeom>
        </p:spPr>
        <p:txBody>
          <a:bodyPr wrap="square">
            <a:spAutoFit/>
          </a:bodyPr>
          <a:lstStyle/>
          <a:p>
            <a:r>
              <a:rPr lang="en-US" altLang="zh-CN" sz="3200" b="1" dirty="0">
                <a:solidFill>
                  <a:srgbClr val="3333FF"/>
                </a:solidFill>
                <a:latin typeface="宋体" charset="-122"/>
              </a:rPr>
              <a:t>OV</a:t>
            </a:r>
            <a:endParaRPr lang="zh-CN" altLang="en-US" sz="3200" dirty="0">
              <a:solidFill>
                <a:srgbClr val="3333FF"/>
              </a:solidFill>
            </a:endParaRPr>
          </a:p>
        </p:txBody>
      </p:sp>
      <p:sp>
        <p:nvSpPr>
          <p:cNvPr id="34" name="矩形 33">
            <a:extLst>
              <a:ext uri="{FF2B5EF4-FFF2-40B4-BE49-F238E27FC236}">
                <a16:creationId xmlns:a16="http://schemas.microsoft.com/office/drawing/2014/main" id="{62A22E02-2B60-4AB7-ACF4-D84ADAF264C8}"/>
              </a:ext>
            </a:extLst>
          </p:cNvPr>
          <p:cNvSpPr/>
          <p:nvPr/>
        </p:nvSpPr>
        <p:spPr>
          <a:xfrm>
            <a:off x="8006048" y="3188428"/>
            <a:ext cx="646331" cy="584775"/>
          </a:xfrm>
          <a:prstGeom prst="rect">
            <a:avLst/>
          </a:prstGeom>
        </p:spPr>
        <p:txBody>
          <a:bodyPr wrap="square">
            <a:spAutoFit/>
          </a:bodyPr>
          <a:lstStyle/>
          <a:p>
            <a:r>
              <a:rPr lang="en-US" altLang="zh-CN" sz="3200" dirty="0">
                <a:solidFill>
                  <a:srgbClr val="3333FF"/>
                </a:solidFill>
              </a:rPr>
              <a:t>P</a:t>
            </a:r>
            <a:endParaRPr lang="zh-CN" altLang="en-US" sz="3200" dirty="0">
              <a:solidFill>
                <a:srgbClr val="3333FF"/>
              </a:solidFill>
            </a:endParaRPr>
          </a:p>
        </p:txBody>
      </p:sp>
      <p:sp>
        <p:nvSpPr>
          <p:cNvPr id="35" name="左大括号 34">
            <a:extLst>
              <a:ext uri="{FF2B5EF4-FFF2-40B4-BE49-F238E27FC236}">
                <a16:creationId xmlns:a16="http://schemas.microsoft.com/office/drawing/2014/main" id="{9CF6582C-5CCE-43ED-8A01-47444892B6BD}"/>
              </a:ext>
            </a:extLst>
          </p:cNvPr>
          <p:cNvSpPr/>
          <p:nvPr/>
        </p:nvSpPr>
        <p:spPr bwMode="auto">
          <a:xfrm flipH="1">
            <a:off x="6907881" y="1498783"/>
            <a:ext cx="262601" cy="220068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6" name="矩形 35">
            <a:extLst>
              <a:ext uri="{FF2B5EF4-FFF2-40B4-BE49-F238E27FC236}">
                <a16:creationId xmlns:a16="http://schemas.microsoft.com/office/drawing/2014/main" id="{A2007D0C-05AE-4E49-A99D-9BDB69BC0ED3}"/>
              </a:ext>
            </a:extLst>
          </p:cNvPr>
          <p:cNvSpPr/>
          <p:nvPr/>
        </p:nvSpPr>
        <p:spPr>
          <a:xfrm>
            <a:off x="4375348" y="777081"/>
            <a:ext cx="1754893"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ADD</a:t>
            </a:r>
            <a:endParaRPr lang="zh-CN" altLang="en-US" dirty="0">
              <a:solidFill>
                <a:srgbClr val="FF0000"/>
              </a:solidFill>
            </a:endParaRPr>
          </a:p>
        </p:txBody>
      </p:sp>
      <p:sp>
        <p:nvSpPr>
          <p:cNvPr id="37" name="日期占位符 3">
            <a:extLst>
              <a:ext uri="{FF2B5EF4-FFF2-40B4-BE49-F238E27FC236}">
                <a16:creationId xmlns:a16="http://schemas.microsoft.com/office/drawing/2014/main" id="{690A5CA4-228F-4F12-98EE-559ED20CAED7}"/>
              </a:ext>
            </a:extLst>
          </p:cNvPr>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10:24</a:t>
            </a:fld>
            <a:endParaRPr lang="en-US" altLang="zh-CN" dirty="0">
              <a:ea typeface="宋体" charset="-122"/>
            </a:endParaRPr>
          </a:p>
        </p:txBody>
      </p:sp>
      <p:sp>
        <p:nvSpPr>
          <p:cNvPr id="38" name="灯片编号占位符 5">
            <a:extLst>
              <a:ext uri="{FF2B5EF4-FFF2-40B4-BE49-F238E27FC236}">
                <a16:creationId xmlns:a16="http://schemas.microsoft.com/office/drawing/2014/main" id="{A35C6FD0-1378-4D76-9681-75BAA16716EB}"/>
              </a:ext>
            </a:extLst>
          </p:cNvPr>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78</a:t>
            </a:fld>
            <a:endParaRPr lang="en-US" altLang="zh-CN">
              <a:ea typeface="宋体" charset="-122"/>
            </a:endParaRPr>
          </a:p>
        </p:txBody>
      </p:sp>
      <p:sp>
        <p:nvSpPr>
          <p:cNvPr id="39" name="Text Box 5">
            <a:extLst>
              <a:ext uri="{FF2B5EF4-FFF2-40B4-BE49-F238E27FC236}">
                <a16:creationId xmlns:a16="http://schemas.microsoft.com/office/drawing/2014/main" id="{79FB386D-3CBE-43ED-ADB1-B297D99CA29A}"/>
              </a:ext>
            </a:extLst>
          </p:cNvPr>
          <p:cNvSpPr txBox="1">
            <a:spLocks noChangeArrowheads="1"/>
          </p:cNvSpPr>
          <p:nvPr/>
        </p:nvSpPr>
        <p:spPr bwMode="auto">
          <a:xfrm>
            <a:off x="564554" y="4734527"/>
            <a:ext cx="7621588" cy="1286250"/>
          </a:xfrm>
          <a:prstGeom prst="rect">
            <a:avLst/>
          </a:prstGeom>
          <a:solidFill>
            <a:schemeClr val="bg1">
              <a:lumMod val="85000"/>
            </a:schemeClr>
          </a:solidFill>
          <a:ln w="12700" cap="sq">
            <a:noFill/>
            <a:miter lim="800000"/>
            <a:headEnd type="none" w="sm" len="sm"/>
            <a:tailEnd type="none" w="sm" len="sm"/>
          </a:ln>
        </p:spPr>
        <p:txBody>
          <a:bodyPr>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a:t>
            </a:r>
            <a:r>
              <a:rPr kumimoji="1" lang="zh-CN" altLang="en-US" b="1" dirty="0">
                <a:latin typeface="宋体" charset="-122"/>
              </a:rPr>
              <a:t>指令功能：将工作寄存器、内部</a:t>
            </a:r>
            <a:r>
              <a:rPr kumimoji="1" lang="en-US" altLang="zh-CN" b="1" dirty="0">
                <a:latin typeface="宋体" charset="-122"/>
              </a:rPr>
              <a:t>RAM</a:t>
            </a:r>
            <a:r>
              <a:rPr kumimoji="1" lang="zh-CN" altLang="en-US" b="1" dirty="0">
                <a:latin typeface="宋体" charset="-122"/>
              </a:rPr>
              <a:t>单元内容或立即数的</a:t>
            </a:r>
            <a:r>
              <a:rPr kumimoji="1" lang="en-US" altLang="zh-CN" b="1" dirty="0">
                <a:latin typeface="宋体" charset="-122"/>
              </a:rPr>
              <a:t>8</a:t>
            </a:r>
            <a:r>
              <a:rPr kumimoji="1" lang="zh-CN" altLang="en-US" b="1" dirty="0">
                <a:latin typeface="宋体" charset="-122"/>
              </a:rPr>
              <a:t>位无符号二进制数和累加器</a:t>
            </a:r>
            <a:r>
              <a:rPr kumimoji="1" lang="en-US" altLang="zh-CN" b="1" dirty="0">
                <a:latin typeface="宋体" charset="-122"/>
              </a:rPr>
              <a:t>A</a:t>
            </a:r>
            <a:r>
              <a:rPr kumimoji="1" lang="zh-CN" altLang="en-US" b="1" dirty="0">
                <a:latin typeface="宋体" charset="-122"/>
              </a:rPr>
              <a:t>的数相加，所得的“和”存放在累加器</a:t>
            </a:r>
            <a:r>
              <a:rPr kumimoji="1" lang="en-US" altLang="zh-CN" b="1" dirty="0">
                <a:latin typeface="宋体" charset="-122"/>
              </a:rPr>
              <a:t>A</a:t>
            </a:r>
            <a:r>
              <a:rPr kumimoji="1" lang="zh-CN" altLang="en-US" b="1" dirty="0">
                <a:latin typeface="宋体" charset="-122"/>
              </a:rPr>
              <a:t>中。</a:t>
            </a:r>
            <a:endParaRPr kumimoji="1" lang="en-US" altLang="zh-CN" b="1" dirty="0">
              <a:latin typeface="宋体" charset="-122"/>
            </a:endParaRPr>
          </a:p>
          <a:p>
            <a:pPr eaLnBrk="0" hangingPunct="0">
              <a:lnSpc>
                <a:spcPct val="150000"/>
              </a:lnSpc>
            </a:pPr>
            <a:r>
              <a:rPr kumimoji="1" lang="en-US" altLang="zh-CN" b="1" dirty="0">
                <a:solidFill>
                  <a:srgbClr val="FF0000"/>
                </a:solidFill>
                <a:latin typeface="Times New Roman" pitchFamily="18" charset="0"/>
              </a:rPr>
              <a:t>           2</a:t>
            </a:r>
            <a:r>
              <a:rPr kumimoji="1" lang="zh-CN" altLang="en-US" b="1" dirty="0">
                <a:solidFill>
                  <a:srgbClr val="FF0000"/>
                </a:solidFill>
                <a:latin typeface="Times New Roman" pitchFamily="18" charset="0"/>
              </a:rPr>
              <a:t>、</a:t>
            </a:r>
            <a:r>
              <a:rPr kumimoji="1" lang="zh-CN" altLang="en-US" b="1" dirty="0">
                <a:latin typeface="宋体" charset="-122"/>
              </a:rPr>
              <a:t>指令会影响</a:t>
            </a:r>
            <a:r>
              <a:rPr kumimoji="1" lang="en-US" altLang="zh-CN" b="1" dirty="0">
                <a:latin typeface="宋体" charset="-122"/>
              </a:rPr>
              <a:t>PSW</a:t>
            </a:r>
            <a:r>
              <a:rPr kumimoji="1" lang="zh-CN" altLang="en-US" b="1" dirty="0">
                <a:latin typeface="宋体" charset="-122"/>
              </a:rPr>
              <a:t>寄存器中的</a:t>
            </a:r>
            <a:r>
              <a:rPr kumimoji="1" lang="en-US" altLang="zh-CN" b="1" dirty="0">
                <a:latin typeface="宋体" charset="-122"/>
              </a:rPr>
              <a:t>CY\AC\OV\P</a:t>
            </a:r>
            <a:r>
              <a:rPr kumimoji="1" lang="zh-CN" altLang="en-US" b="1" dirty="0">
                <a:latin typeface="宋体" charset="-122"/>
              </a:rPr>
              <a:t>标志位。</a:t>
            </a:r>
            <a:r>
              <a:rPr kumimoji="1" lang="en-US" altLang="zh-CN" b="1" dirty="0">
                <a:latin typeface="宋体" charset="-122"/>
              </a:rPr>
              <a:t>     </a:t>
            </a:r>
          </a:p>
        </p:txBody>
      </p:sp>
      <p:sp>
        <p:nvSpPr>
          <p:cNvPr id="40" name="矩形 39">
            <a:extLst>
              <a:ext uri="{FF2B5EF4-FFF2-40B4-BE49-F238E27FC236}">
                <a16:creationId xmlns:a16="http://schemas.microsoft.com/office/drawing/2014/main" id="{2835BDEA-68FB-42D3-95BD-86E6FE956C12}"/>
              </a:ext>
            </a:extLst>
          </p:cNvPr>
          <p:cNvSpPr/>
          <p:nvPr/>
        </p:nvSpPr>
        <p:spPr>
          <a:xfrm>
            <a:off x="6085545" y="750399"/>
            <a:ext cx="1754893" cy="369332"/>
          </a:xfrm>
          <a:prstGeom prst="rect">
            <a:avLst/>
          </a:prstGeom>
        </p:spPr>
        <p:txBody>
          <a:bodyPr wrap="square">
            <a:spAutoFit/>
          </a:bodyPr>
          <a:lstStyle/>
          <a:p>
            <a:r>
              <a:rPr lang="en-US" altLang="zh-CN" b="1" dirty="0">
                <a:solidFill>
                  <a:srgbClr val="3333FF"/>
                </a:solidFill>
                <a:latin typeface="创艺简黑体" pitchFamily="2" charset="-122"/>
                <a:ea typeface="创艺简黑体" pitchFamily="2" charset="-122"/>
              </a:rPr>
              <a:t>  </a:t>
            </a:r>
            <a:r>
              <a:rPr lang="en-US" altLang="zh-CN" b="1" dirty="0">
                <a:solidFill>
                  <a:srgbClr val="FF0000"/>
                </a:solidFill>
                <a:latin typeface="创艺简黑体" pitchFamily="2" charset="-122"/>
                <a:ea typeface="创艺简黑体" pitchFamily="2" charset="-122"/>
              </a:rPr>
              <a:t>Add</a:t>
            </a:r>
            <a:r>
              <a:rPr lang="en-US" altLang="zh-CN" b="1" dirty="0">
                <a:solidFill>
                  <a:srgbClr val="3333FF"/>
                </a:solidFill>
                <a:latin typeface="创艺简黑体" pitchFamily="2" charset="-122"/>
                <a:ea typeface="创艺简黑体" pitchFamily="2" charset="-122"/>
              </a:rPr>
              <a:t>ition</a:t>
            </a:r>
            <a:endParaRPr lang="zh-CN" altLang="en-US" dirty="0">
              <a:solidFill>
                <a:srgbClr val="3333FF"/>
              </a:solidFill>
            </a:endParaRPr>
          </a:p>
        </p:txBody>
      </p:sp>
    </p:spTree>
  </p:cSld>
  <p:clrMapOvr>
    <a:masterClrMapping/>
  </p:clrMapOvr>
  <p:transition>
    <p:cut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xfrm>
            <a:off x="-15318" y="6366668"/>
            <a:ext cx="1981200" cy="476250"/>
          </a:xfrm>
          <a:noFill/>
        </p:spPr>
        <p:txBody>
          <a:bodyPr/>
          <a:lstStyle/>
          <a:p>
            <a:fld id="{7E248D6B-DB32-45A8-B9F3-946348AF1BCF}" type="datetime10">
              <a:rPr lang="zh-CN" altLang="en-US" smtClean="0">
                <a:ea typeface="宋体" charset="-122"/>
              </a:rPr>
              <a:pPr/>
              <a:t>10:24</a:t>
            </a:fld>
            <a:endParaRPr lang="en-US" altLang="zh-CN" dirty="0">
              <a:ea typeface="宋体" charset="-122"/>
            </a:endParaRPr>
          </a:p>
        </p:txBody>
      </p:sp>
      <p:sp>
        <p:nvSpPr>
          <p:cNvPr id="19459" name="灯片编号占位符 5"/>
          <p:cNvSpPr>
            <a:spLocks noGrp="1"/>
          </p:cNvSpPr>
          <p:nvPr>
            <p:ph type="sldNum" sz="quarter" idx="12"/>
          </p:nvPr>
        </p:nvSpPr>
        <p:spPr>
          <a:xfrm>
            <a:off x="7162800" y="6386513"/>
            <a:ext cx="1981200" cy="476250"/>
          </a:xfrm>
          <a:noFill/>
        </p:spPr>
        <p:txBody>
          <a:bodyPr/>
          <a:lstStyle/>
          <a:p>
            <a:fld id="{8D92301A-87A6-45F1-8F35-FCF3C72B823D}" type="slidenum">
              <a:rPr lang="en-US" altLang="zh-CN" smtClean="0">
                <a:ea typeface="宋体" charset="-122"/>
              </a:rPr>
              <a:pPr/>
              <a:t>79</a:t>
            </a:fld>
            <a:endParaRPr lang="en-US" altLang="zh-CN" dirty="0">
              <a:ea typeface="宋体" charset="-122"/>
            </a:endParaRPr>
          </a:p>
        </p:txBody>
      </p:sp>
      <p:sp>
        <p:nvSpPr>
          <p:cNvPr id="19460" name="Rectangle 2"/>
          <p:cNvSpPr>
            <a:spLocks noGrp="1" noChangeArrowheads="1"/>
          </p:cNvSpPr>
          <p:nvPr>
            <p:ph type="title"/>
          </p:nvPr>
        </p:nvSpPr>
        <p:spPr>
          <a:xfrm>
            <a:off x="79794" y="796927"/>
            <a:ext cx="4564214" cy="381000"/>
          </a:xfrm>
        </p:spPr>
        <p:txBody>
          <a:bodyPr/>
          <a:lstStyle/>
          <a:p>
            <a:pPr eaLnBrk="1" hangingPunct="1"/>
            <a:r>
              <a:rPr lang="en-US" altLang="zh-CN" sz="2400" b="1" dirty="0">
                <a:solidFill>
                  <a:srgbClr val="FF0000"/>
                </a:solidFill>
                <a:latin typeface="宋体" charset="-122"/>
              </a:rPr>
              <a:t>1 </a:t>
            </a:r>
            <a:r>
              <a:rPr lang="zh-CN" altLang="en-US" sz="2400" b="1" dirty="0">
                <a:solidFill>
                  <a:srgbClr val="FF0000"/>
                </a:solidFill>
                <a:latin typeface="宋体" charset="-122"/>
              </a:rPr>
              <a:t>、 不带进位加法指令</a:t>
            </a:r>
            <a:r>
              <a:rPr lang="en-US" altLang="zh-CN" sz="2400" b="1" dirty="0">
                <a:solidFill>
                  <a:srgbClr val="3333FF"/>
                </a:solidFill>
                <a:latin typeface="宋体" charset="-122"/>
              </a:rPr>
              <a:t>(4</a:t>
            </a:r>
            <a:r>
              <a:rPr lang="zh-CN" altLang="en-US" sz="2400" b="1" dirty="0">
                <a:solidFill>
                  <a:srgbClr val="3333FF"/>
                </a:solidFill>
                <a:latin typeface="宋体" charset="-122"/>
              </a:rPr>
              <a:t>条</a:t>
            </a:r>
            <a:r>
              <a:rPr lang="en-US" altLang="zh-CN" sz="2400" b="1" dirty="0">
                <a:solidFill>
                  <a:srgbClr val="3333FF"/>
                </a:solidFill>
                <a:latin typeface="宋体" charset="-122"/>
              </a:rPr>
              <a:t>)</a:t>
            </a:r>
          </a:p>
        </p:txBody>
      </p:sp>
      <p:sp>
        <p:nvSpPr>
          <p:cNvPr id="19461" name="Text Box 16"/>
          <p:cNvSpPr txBox="1">
            <a:spLocks noChangeArrowheads="1"/>
          </p:cNvSpPr>
          <p:nvPr/>
        </p:nvSpPr>
        <p:spPr bwMode="auto">
          <a:xfrm>
            <a:off x="1447800" y="4213225"/>
            <a:ext cx="6629400" cy="2103438"/>
          </a:xfrm>
          <a:prstGeom prst="rect">
            <a:avLst/>
          </a:prstGeom>
          <a:noFill/>
          <a:ln w="12700" cap="sq">
            <a:noFill/>
            <a:miter lim="800000"/>
            <a:headEnd type="none" w="sm" len="sm"/>
            <a:tailEnd type="none" w="sm" len="sm"/>
          </a:ln>
        </p:spPr>
        <p:txBody>
          <a:bodyPr>
            <a:spAutoFit/>
          </a:bodyPr>
          <a:lstStyle/>
          <a:p>
            <a:pPr algn="just" eaLnBrk="0" hangingPunct="0">
              <a:spcBef>
                <a:spcPct val="50000"/>
              </a:spcBef>
            </a:pPr>
            <a:br>
              <a:rPr kumimoji="1" lang="en-US" altLang="zh-CN" sz="2200" b="1">
                <a:solidFill>
                  <a:schemeClr val="bg2"/>
                </a:solidFill>
                <a:latin typeface="宋体" charset="-122"/>
              </a:rPr>
            </a:br>
            <a:endParaRPr kumimoji="1" lang="en-US" altLang="zh-CN" sz="2200" b="1">
              <a:solidFill>
                <a:schemeClr val="bg2"/>
              </a:solidFill>
              <a:latin typeface="宋体" charset="-122"/>
            </a:endParaRPr>
          </a:p>
          <a:p>
            <a:pPr algn="just" eaLnBrk="0" hangingPunct="0">
              <a:spcBef>
                <a:spcPct val="50000"/>
              </a:spcBef>
            </a:pPr>
            <a:br>
              <a:rPr kumimoji="1" lang="en-US" altLang="zh-CN" sz="2200" b="1">
                <a:solidFill>
                  <a:schemeClr val="bg2"/>
                </a:solidFill>
                <a:latin typeface="宋体" charset="-122"/>
              </a:rPr>
            </a:br>
            <a:endParaRPr kumimoji="1" lang="en-US" altLang="zh-CN" sz="2200" b="1">
              <a:solidFill>
                <a:schemeClr val="bg2"/>
              </a:solidFill>
              <a:latin typeface="宋体" charset="-122"/>
            </a:endParaRPr>
          </a:p>
          <a:p>
            <a:pPr eaLnBrk="0" hangingPunct="0">
              <a:spcBef>
                <a:spcPct val="50000"/>
              </a:spcBef>
            </a:pPr>
            <a:endParaRPr kumimoji="1" lang="en-US" altLang="zh-CN" sz="2200" b="1">
              <a:solidFill>
                <a:schemeClr val="bg2"/>
              </a:solidFill>
              <a:latin typeface="Times New Roman" pitchFamily="18" charset="0"/>
            </a:endParaRPr>
          </a:p>
        </p:txBody>
      </p:sp>
      <p:grpSp>
        <p:nvGrpSpPr>
          <p:cNvPr id="2" name="Group 20"/>
          <p:cNvGrpSpPr>
            <a:grpSpLocks/>
          </p:cNvGrpSpPr>
          <p:nvPr/>
        </p:nvGrpSpPr>
        <p:grpSpPr bwMode="auto">
          <a:xfrm>
            <a:off x="179512" y="1357313"/>
            <a:ext cx="8534400" cy="5029200"/>
            <a:chOff x="240" y="480"/>
            <a:chExt cx="5376" cy="3168"/>
          </a:xfrm>
        </p:grpSpPr>
        <p:sp>
          <p:nvSpPr>
            <p:cNvPr id="19463" name="Text Box 8"/>
            <p:cNvSpPr txBox="1">
              <a:spLocks noChangeArrowheads="1"/>
            </p:cNvSpPr>
            <p:nvPr/>
          </p:nvSpPr>
          <p:spPr bwMode="auto">
            <a:xfrm>
              <a:off x="240" y="480"/>
              <a:ext cx="5376" cy="3164"/>
            </a:xfrm>
            <a:prstGeom prst="rect">
              <a:avLst/>
            </a:prstGeom>
            <a:solidFill>
              <a:srgbClr val="CCFFFF"/>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Times New Roman" pitchFamily="18" charset="0"/>
                </a:rPr>
                <a:t>ADD</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Rn</a:t>
              </a:r>
              <a:r>
                <a:rPr kumimoji="1" lang="zh-CN" altLang="en-US" b="1" dirty="0">
                  <a:latin typeface="Times New Roman" pitchFamily="18" charset="0"/>
                </a:rPr>
                <a:t>；          </a:t>
              </a:r>
              <a:r>
                <a:rPr kumimoji="1" lang="en-US" altLang="zh-CN" b="1" dirty="0">
                  <a:latin typeface="Times New Roman" pitchFamily="18" charset="0"/>
                </a:rPr>
                <a:t>0010  1rrr        (A)+(Rn) → A            </a:t>
              </a:r>
              <a:r>
                <a:rPr kumimoji="1" lang="zh-CN" altLang="en-US" b="1" dirty="0">
                  <a:latin typeface="Times New Roman" pitchFamily="18" charset="0"/>
                </a:rPr>
                <a:t>将工作寄存器内容和</a:t>
              </a:r>
            </a:p>
            <a:p>
              <a:pPr algn="just" eaLnBrk="0" hangingPunct="0">
                <a:lnSpc>
                  <a:spcPct val="80000"/>
                </a:lnSpc>
                <a:spcBef>
                  <a:spcPct val="50000"/>
                </a:spcBef>
              </a:pPr>
              <a:r>
                <a:rPr kumimoji="1" lang="zh-CN" altLang="en-US" b="1" dirty="0">
                  <a:latin typeface="Times New Roman" pitchFamily="18" charset="0"/>
                </a:rPr>
                <a:t>                                                                                              累加器</a:t>
              </a:r>
              <a:r>
                <a:rPr kumimoji="1" lang="en-US" altLang="zh-CN" b="1" dirty="0">
                  <a:latin typeface="Times New Roman" pitchFamily="18" charset="0"/>
                </a:rPr>
                <a:t>A</a:t>
              </a:r>
              <a:r>
                <a:rPr kumimoji="1" lang="zh-CN" altLang="en-US" b="1" dirty="0">
                  <a:latin typeface="Times New Roman" pitchFamily="18" charset="0"/>
                </a:rPr>
                <a:t>中的数相加，</a:t>
              </a:r>
            </a:p>
            <a:p>
              <a:pPr algn="just" eaLnBrk="0" hangingPunct="0">
                <a:lnSpc>
                  <a:spcPct val="80000"/>
                </a:lnSpc>
                <a:spcBef>
                  <a:spcPct val="50000"/>
                </a:spcBef>
              </a:pPr>
              <a:r>
                <a:rPr kumimoji="1" lang="zh-CN" altLang="en-US" b="1" dirty="0">
                  <a:latin typeface="Times New Roman" pitchFamily="18" charset="0"/>
                </a:rPr>
                <a:t>                                                                                              “和”存放于累加器</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ADD</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direct</a:t>
              </a:r>
              <a:r>
                <a:rPr kumimoji="1" lang="zh-CN" altLang="en-US" b="1" dirty="0">
                  <a:latin typeface="Times New Roman" pitchFamily="18" charset="0"/>
                </a:rPr>
                <a:t>；   </a:t>
              </a:r>
              <a:r>
                <a:rPr kumimoji="1" lang="en-US" altLang="zh-CN" b="1" dirty="0">
                  <a:latin typeface="Times New Roman" pitchFamily="18" charset="0"/>
                </a:rPr>
                <a:t>0010  0101     (A)+(direct) →A         </a:t>
              </a:r>
              <a:r>
                <a:rPr kumimoji="1" lang="zh-CN" altLang="en-US" b="1" dirty="0">
                  <a:latin typeface="Times New Roman" pitchFamily="18" charset="0"/>
                </a:rPr>
                <a:t>将内部</a:t>
              </a:r>
              <a:r>
                <a:rPr kumimoji="1" lang="en-US" altLang="zh-CN" b="1" dirty="0">
                  <a:latin typeface="Times New Roman" pitchFamily="18" charset="0"/>
                </a:rPr>
                <a:t>RAM</a:t>
              </a:r>
              <a:r>
                <a:rPr kumimoji="1" lang="zh-CN" altLang="en-US" b="1" dirty="0">
                  <a:latin typeface="Times New Roman" pitchFamily="18" charset="0"/>
                </a:rPr>
                <a:t>单元内容和</a:t>
              </a:r>
            </a:p>
            <a:p>
              <a:pPr algn="just" eaLnBrk="0" hangingPunct="0">
                <a:lnSpc>
                  <a:spcPct val="80000"/>
                </a:lnSpc>
                <a:spcBef>
                  <a:spcPct val="50000"/>
                </a:spcBef>
              </a:pPr>
              <a:r>
                <a:rPr kumimoji="1" lang="zh-CN" altLang="en-US" b="1" dirty="0">
                  <a:latin typeface="Times New Roman" pitchFamily="18" charset="0"/>
                </a:rPr>
                <a:t>                                   </a:t>
              </a:r>
              <a:r>
                <a:rPr kumimoji="1" lang="en-US" altLang="zh-CN" b="1" dirty="0">
                  <a:latin typeface="Times New Roman" pitchFamily="18" charset="0"/>
                </a:rPr>
                <a:t>direct                                                  </a:t>
              </a:r>
              <a:r>
                <a:rPr kumimoji="1" lang="zh-CN" altLang="en-US" b="1" dirty="0">
                  <a:latin typeface="Times New Roman" pitchFamily="18" charset="0"/>
                </a:rPr>
                <a:t>累加器</a:t>
              </a:r>
              <a:r>
                <a:rPr kumimoji="1" lang="en-US" altLang="zh-CN" b="1" dirty="0">
                  <a:latin typeface="Times New Roman" pitchFamily="18" charset="0"/>
                </a:rPr>
                <a:t>A</a:t>
              </a:r>
              <a:r>
                <a:rPr kumimoji="1" lang="zh-CN" altLang="en-US" b="1" dirty="0">
                  <a:latin typeface="Times New Roman" pitchFamily="18" charset="0"/>
                </a:rPr>
                <a:t>中的数相加，</a:t>
              </a:r>
            </a:p>
            <a:p>
              <a:pPr algn="just" eaLnBrk="0" hangingPunct="0">
                <a:lnSpc>
                  <a:spcPct val="80000"/>
                </a:lnSpc>
                <a:spcBef>
                  <a:spcPct val="50000"/>
                </a:spcBef>
              </a:pPr>
              <a:r>
                <a:rPr kumimoji="1" lang="zh-CN" altLang="en-US" b="1" dirty="0">
                  <a:latin typeface="Times New Roman" pitchFamily="18" charset="0"/>
                </a:rPr>
                <a:t>                                                                                              “和”存放于累加器</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ADD</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@Ri</a:t>
              </a:r>
              <a:r>
                <a:rPr kumimoji="1" lang="zh-CN" altLang="en-US" b="1" dirty="0">
                  <a:latin typeface="Times New Roman" pitchFamily="18" charset="0"/>
                </a:rPr>
                <a:t>；    </a:t>
              </a:r>
              <a:r>
                <a:rPr kumimoji="1" lang="en-US" altLang="zh-CN" b="1" dirty="0">
                  <a:latin typeface="Times New Roman" pitchFamily="18" charset="0"/>
                </a:rPr>
                <a:t>0010  011i       (A)+((Ri)) →A             </a:t>
              </a:r>
              <a:r>
                <a:rPr kumimoji="1" lang="zh-CN" altLang="en-US" b="1" dirty="0">
                  <a:latin typeface="Times New Roman" pitchFamily="18" charset="0"/>
                </a:rPr>
                <a:t>将间接寻址</a:t>
              </a:r>
              <a:r>
                <a:rPr kumimoji="1" lang="en-US" altLang="zh-CN" b="1" dirty="0">
                  <a:latin typeface="Times New Roman" pitchFamily="18" charset="0"/>
                </a:rPr>
                <a:t>(Ri</a:t>
              </a:r>
              <a:r>
                <a:rPr kumimoji="1" lang="zh-CN" altLang="en-US" b="1" dirty="0">
                  <a:latin typeface="Times New Roman" pitchFamily="18" charset="0"/>
                </a:rPr>
                <a:t>为</a:t>
              </a:r>
              <a:r>
                <a:rPr kumimoji="1" lang="en-US" altLang="zh-CN" b="1" dirty="0">
                  <a:latin typeface="Times New Roman" pitchFamily="18" charset="0"/>
                </a:rPr>
                <a:t>R0</a:t>
              </a:r>
              <a:r>
                <a:rPr kumimoji="1" lang="zh-CN" altLang="en-US" b="1" dirty="0">
                  <a:latin typeface="Times New Roman" pitchFamily="18" charset="0"/>
                </a:rPr>
                <a:t>或</a:t>
              </a:r>
              <a:r>
                <a:rPr kumimoji="1" lang="en-US" altLang="zh-CN" b="1" dirty="0">
                  <a:latin typeface="Times New Roman" pitchFamily="18" charset="0"/>
                </a:rPr>
                <a:t>R1)          </a:t>
              </a:r>
            </a:p>
            <a:p>
              <a:pPr algn="just" eaLnBrk="0" hangingPunct="0">
                <a:lnSpc>
                  <a:spcPct val="80000"/>
                </a:lnSpc>
                <a:spcBef>
                  <a:spcPct val="50000"/>
                </a:spcBef>
              </a:pPr>
              <a:r>
                <a:rPr kumimoji="1" lang="en-US" altLang="zh-CN" b="1" dirty="0">
                  <a:latin typeface="Times New Roman" pitchFamily="18" charset="0"/>
                </a:rPr>
                <a:t>                                                                                               </a:t>
              </a:r>
              <a:r>
                <a:rPr kumimoji="1" lang="zh-CN" altLang="en-US" b="1" dirty="0">
                  <a:latin typeface="Times New Roman" pitchFamily="18" charset="0"/>
                </a:rPr>
                <a:t>所得的片内</a:t>
              </a:r>
              <a:r>
                <a:rPr kumimoji="1" lang="en-US" altLang="zh-CN" b="1" dirty="0">
                  <a:latin typeface="Times New Roman" pitchFamily="18" charset="0"/>
                </a:rPr>
                <a:t>RAM</a:t>
              </a:r>
              <a:r>
                <a:rPr kumimoji="1" lang="zh-CN" altLang="en-US" b="1" dirty="0">
                  <a:latin typeface="Times New Roman" pitchFamily="18" charset="0"/>
                </a:rPr>
                <a:t>单元中内容</a:t>
              </a:r>
            </a:p>
            <a:p>
              <a:pPr algn="just" eaLnBrk="0" hangingPunct="0">
                <a:lnSpc>
                  <a:spcPct val="80000"/>
                </a:lnSpc>
                <a:spcBef>
                  <a:spcPct val="50000"/>
                </a:spcBef>
              </a:pPr>
              <a:r>
                <a:rPr kumimoji="1" lang="zh-CN" altLang="en-US" b="1" dirty="0">
                  <a:latin typeface="Times New Roman" pitchFamily="18" charset="0"/>
                </a:rPr>
                <a:t>                                                                                               和累加器</a:t>
              </a:r>
              <a:r>
                <a:rPr kumimoji="1" lang="en-US" altLang="zh-CN" b="1" dirty="0">
                  <a:latin typeface="Times New Roman" pitchFamily="18" charset="0"/>
                </a:rPr>
                <a:t>A</a:t>
              </a:r>
              <a:r>
                <a:rPr kumimoji="1" lang="zh-CN" altLang="en-US" b="1" dirty="0">
                  <a:latin typeface="Times New Roman" pitchFamily="18" charset="0"/>
                </a:rPr>
                <a:t>中的数相加， </a:t>
              </a:r>
            </a:p>
            <a:p>
              <a:pPr algn="just" eaLnBrk="0" hangingPunct="0">
                <a:lnSpc>
                  <a:spcPct val="80000"/>
                </a:lnSpc>
                <a:spcBef>
                  <a:spcPct val="50000"/>
                </a:spcBef>
              </a:pPr>
              <a:r>
                <a:rPr kumimoji="1" lang="zh-CN" altLang="en-US" b="1" dirty="0">
                  <a:latin typeface="Times New Roman" pitchFamily="18" charset="0"/>
                </a:rPr>
                <a:t>                                                                                              “和”存放于累加器</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ADD</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#data</a:t>
              </a:r>
              <a:r>
                <a:rPr kumimoji="1" lang="zh-CN" altLang="en-US" b="1" dirty="0">
                  <a:latin typeface="Times New Roman" pitchFamily="18" charset="0"/>
                </a:rPr>
                <a:t>；    </a:t>
              </a:r>
              <a:r>
                <a:rPr kumimoji="1" lang="en-US" altLang="zh-CN" b="1" dirty="0">
                  <a:latin typeface="Times New Roman" pitchFamily="18" charset="0"/>
                </a:rPr>
                <a:t>0010  0100       (A)+#data →A         </a:t>
              </a:r>
              <a:r>
                <a:rPr kumimoji="1" lang="zh-CN" altLang="en-US" b="1" dirty="0">
                  <a:latin typeface="Times New Roman" pitchFamily="18" charset="0"/>
                </a:rPr>
                <a:t>将立即数的</a:t>
              </a:r>
              <a:r>
                <a:rPr kumimoji="1" lang="en-US" altLang="zh-CN" b="1" dirty="0">
                  <a:latin typeface="Times New Roman" pitchFamily="18" charset="0"/>
                </a:rPr>
                <a:t>8</a:t>
              </a:r>
              <a:r>
                <a:rPr kumimoji="1" lang="zh-CN" altLang="en-US" b="1" dirty="0">
                  <a:latin typeface="Times New Roman" pitchFamily="18" charset="0"/>
                </a:rPr>
                <a:t>位无符号二进制                 </a:t>
              </a:r>
            </a:p>
            <a:p>
              <a:pPr algn="just" eaLnBrk="0" hangingPunct="0">
                <a:lnSpc>
                  <a:spcPct val="80000"/>
                </a:lnSpc>
                <a:spcBef>
                  <a:spcPct val="50000"/>
                </a:spcBef>
              </a:pPr>
              <a:r>
                <a:rPr kumimoji="1" lang="zh-CN" altLang="en-US" b="1" dirty="0">
                  <a:latin typeface="Times New Roman" pitchFamily="18" charset="0"/>
                </a:rPr>
                <a:t>                                 </a:t>
              </a:r>
              <a:r>
                <a:rPr kumimoji="1" lang="en-US" altLang="zh-CN" b="1" dirty="0">
                  <a:latin typeface="Times New Roman" pitchFamily="18" charset="0"/>
                </a:rPr>
                <a:t>data                                                    </a:t>
              </a:r>
              <a:r>
                <a:rPr kumimoji="1" lang="zh-CN" altLang="en-US" b="1" dirty="0">
                  <a:latin typeface="Times New Roman" pitchFamily="18" charset="0"/>
                </a:rPr>
                <a:t>数和累加器</a:t>
              </a:r>
              <a:r>
                <a:rPr kumimoji="1" lang="en-US" altLang="zh-CN" b="1" dirty="0">
                  <a:latin typeface="Times New Roman" pitchFamily="18" charset="0"/>
                </a:rPr>
                <a:t>A</a:t>
              </a:r>
              <a:r>
                <a:rPr kumimoji="1" lang="zh-CN" altLang="en-US" b="1" dirty="0">
                  <a:latin typeface="Times New Roman" pitchFamily="18" charset="0"/>
                </a:rPr>
                <a:t>中的数相加，</a:t>
              </a:r>
            </a:p>
            <a:p>
              <a:pPr algn="just" eaLnBrk="0" hangingPunct="0">
                <a:lnSpc>
                  <a:spcPct val="80000"/>
                </a:lnSpc>
                <a:spcBef>
                  <a:spcPct val="50000"/>
                </a:spcBef>
              </a:pPr>
              <a:r>
                <a:rPr kumimoji="1" lang="zh-CN" altLang="en-US" b="1" dirty="0">
                  <a:latin typeface="Times New Roman" pitchFamily="18" charset="0"/>
                </a:rPr>
                <a:t>                                                                                             “和”存放于累加器</a:t>
              </a:r>
              <a:r>
                <a:rPr kumimoji="1" lang="en-US" altLang="zh-CN" b="1" dirty="0">
                  <a:latin typeface="Times New Roman" pitchFamily="18" charset="0"/>
                </a:rPr>
                <a:t>A</a:t>
              </a:r>
              <a:r>
                <a:rPr kumimoji="1" lang="zh-CN" altLang="en-US" b="1" dirty="0">
                  <a:latin typeface="Times New Roman" pitchFamily="18" charset="0"/>
                </a:rPr>
                <a:t>中</a:t>
              </a:r>
            </a:p>
          </p:txBody>
        </p:sp>
        <p:sp>
          <p:nvSpPr>
            <p:cNvPr id="19464" name="Line 9"/>
            <p:cNvSpPr>
              <a:spLocks noChangeShapeType="1"/>
            </p:cNvSpPr>
            <p:nvPr/>
          </p:nvSpPr>
          <p:spPr bwMode="auto">
            <a:xfrm>
              <a:off x="240" y="720"/>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9465" name="Line 11"/>
            <p:cNvSpPr>
              <a:spLocks noChangeShapeType="1"/>
            </p:cNvSpPr>
            <p:nvPr/>
          </p:nvSpPr>
          <p:spPr bwMode="auto">
            <a:xfrm>
              <a:off x="1392" y="480"/>
              <a:ext cx="0" cy="3168"/>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9466" name="Line 13"/>
            <p:cNvSpPr>
              <a:spLocks noChangeShapeType="1"/>
            </p:cNvSpPr>
            <p:nvPr/>
          </p:nvSpPr>
          <p:spPr bwMode="auto">
            <a:xfrm>
              <a:off x="240" y="1392"/>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9467" name="Line 14"/>
            <p:cNvSpPr>
              <a:spLocks noChangeShapeType="1"/>
            </p:cNvSpPr>
            <p:nvPr/>
          </p:nvSpPr>
          <p:spPr bwMode="auto">
            <a:xfrm>
              <a:off x="240" y="1824"/>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9468" name="Line 17"/>
            <p:cNvSpPr>
              <a:spLocks noChangeShapeType="1"/>
            </p:cNvSpPr>
            <p:nvPr/>
          </p:nvSpPr>
          <p:spPr bwMode="auto">
            <a:xfrm>
              <a:off x="2304" y="480"/>
              <a:ext cx="0" cy="3168"/>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9469" name="Line 18"/>
            <p:cNvSpPr>
              <a:spLocks noChangeShapeType="1"/>
            </p:cNvSpPr>
            <p:nvPr/>
          </p:nvSpPr>
          <p:spPr bwMode="auto">
            <a:xfrm>
              <a:off x="3506" y="480"/>
              <a:ext cx="0" cy="3168"/>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19470" name="Line 19"/>
            <p:cNvSpPr>
              <a:spLocks noChangeShapeType="1"/>
            </p:cNvSpPr>
            <p:nvPr/>
          </p:nvSpPr>
          <p:spPr bwMode="auto">
            <a:xfrm>
              <a:off x="240" y="2976"/>
              <a:ext cx="537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pic>
        <p:nvPicPr>
          <p:cNvPr id="15" name="Picture 2" descr="c:\documents and settings\ibm\application data\360se6\User Data\temp\01300000323145123029807175635_s.jpg">
            <a:extLst>
              <a:ext uri="{FF2B5EF4-FFF2-40B4-BE49-F238E27FC236}">
                <a16:creationId xmlns:a16="http://schemas.microsoft.com/office/drawing/2014/main" id="{C1F285D4-1959-481A-A3EA-B4F6480180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F41DAEB3-A61D-4BE3-9CFE-4FC54809C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B023DFED-B4CB-4F94-9F36-2B81B2A6E597}"/>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Tree>
  </p:cSld>
  <p:clrMapOvr>
    <a:masterClrMapping/>
  </p:clrMapOvr>
  <p:transition>
    <p:cut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xfrm>
            <a:off x="0" y="6381750"/>
            <a:ext cx="1981200" cy="476250"/>
          </a:xfrm>
          <a:noFill/>
        </p:spPr>
        <p:txBody>
          <a:bodyPr/>
          <a:lstStyle/>
          <a:p>
            <a:fld id="{FF5229FC-342B-481C-BE9A-19299C9466F0}" type="datetime10">
              <a:rPr lang="zh-CN" altLang="en-US" smtClean="0">
                <a:ea typeface="宋体" charset="-122"/>
              </a:rPr>
              <a:pPr/>
              <a:t>10:24</a:t>
            </a:fld>
            <a:endParaRPr lang="en-US" altLang="zh-CN" dirty="0">
              <a:ea typeface="宋体" charset="-122"/>
            </a:endParaRPr>
          </a:p>
        </p:txBody>
      </p:sp>
      <p:sp>
        <p:nvSpPr>
          <p:cNvPr id="19459" name="灯片编号占位符 5"/>
          <p:cNvSpPr>
            <a:spLocks noGrp="1"/>
          </p:cNvSpPr>
          <p:nvPr>
            <p:ph type="sldNum" sz="quarter" idx="12"/>
          </p:nvPr>
        </p:nvSpPr>
        <p:spPr>
          <a:xfrm>
            <a:off x="7162800" y="6381750"/>
            <a:ext cx="1981200" cy="476250"/>
          </a:xfrm>
          <a:noFill/>
        </p:spPr>
        <p:txBody>
          <a:bodyPr/>
          <a:lstStyle/>
          <a:p>
            <a:fld id="{4CFA459C-4C53-476C-A743-8AAE9DFE6649}" type="slidenum">
              <a:rPr lang="en-US" altLang="zh-CN" smtClean="0">
                <a:ea typeface="宋体" charset="-122"/>
              </a:rPr>
              <a:pPr/>
              <a:t>8</a:t>
            </a:fld>
            <a:endParaRPr lang="en-US" altLang="zh-CN" dirty="0">
              <a:ea typeface="宋体" charset="-122"/>
            </a:endParaRPr>
          </a:p>
        </p:txBody>
      </p:sp>
      <p:sp>
        <p:nvSpPr>
          <p:cNvPr id="19460" name="Rectangle 2"/>
          <p:cNvSpPr>
            <a:spLocks noGrp="1" noChangeArrowheads="1"/>
          </p:cNvSpPr>
          <p:nvPr>
            <p:ph type="title"/>
          </p:nvPr>
        </p:nvSpPr>
        <p:spPr>
          <a:xfrm>
            <a:off x="467544" y="781648"/>
            <a:ext cx="3600400" cy="450427"/>
          </a:xfrm>
        </p:spPr>
        <p:txBody>
          <a:bodyPr/>
          <a:lstStyle/>
          <a:p>
            <a:pPr eaLnBrk="1" hangingPunct="1"/>
            <a:r>
              <a:rPr lang="en-US" altLang="zh-CN" sz="2400" b="1" dirty="0">
                <a:solidFill>
                  <a:srgbClr val="FF0000"/>
                </a:solidFill>
                <a:latin typeface="黑体" pitchFamily="2" charset="-122"/>
                <a:ea typeface="黑体" pitchFamily="2" charset="-122"/>
              </a:rPr>
              <a:t>1</a:t>
            </a:r>
            <a:r>
              <a:rPr lang="zh-CN" altLang="en-US" sz="2400" b="1" dirty="0">
                <a:solidFill>
                  <a:srgbClr val="FF0000"/>
                </a:solidFill>
                <a:latin typeface="黑体" pitchFamily="2" charset="-122"/>
                <a:ea typeface="黑体" pitchFamily="2" charset="-122"/>
              </a:rPr>
              <a:t>、指令和程序设计语言</a:t>
            </a:r>
          </a:p>
        </p:txBody>
      </p:sp>
      <p:pic>
        <p:nvPicPr>
          <p:cNvPr id="10" name="Picture 2" descr="c:\documents and settings\ibm\application data\360se6\User Data\temp\01300000323145123029807175635_s.jpg">
            <a:extLst>
              <a:ext uri="{FF2B5EF4-FFF2-40B4-BE49-F238E27FC236}">
                <a16:creationId xmlns:a16="http://schemas.microsoft.com/office/drawing/2014/main" id="{B743CCFA-E892-434C-9654-AFBFB3C061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20AED52-7DA4-4AB1-935F-26CF8A719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0C1C10CE-B89B-464E-8850-8FC7414E21C7}"/>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
        <p:nvSpPr>
          <p:cNvPr id="14" name="Rectangle 5">
            <a:extLst>
              <a:ext uri="{FF2B5EF4-FFF2-40B4-BE49-F238E27FC236}">
                <a16:creationId xmlns:a16="http://schemas.microsoft.com/office/drawing/2014/main" id="{E858E392-45A5-45AB-8672-984B05904EB7}"/>
              </a:ext>
            </a:extLst>
          </p:cNvPr>
          <p:cNvSpPr>
            <a:spLocks noChangeArrowheads="1"/>
          </p:cNvSpPr>
          <p:nvPr/>
        </p:nvSpPr>
        <p:spPr bwMode="auto">
          <a:xfrm>
            <a:off x="791946" y="3566567"/>
            <a:ext cx="7772400" cy="1032707"/>
          </a:xfrm>
          <a:prstGeom prst="rect">
            <a:avLst/>
          </a:prstGeom>
          <a:solidFill>
            <a:schemeClr val="bg1">
              <a:lumMod val="85000"/>
            </a:schemeClr>
          </a:solidFill>
          <a:ln w="9525">
            <a:noFill/>
            <a:miter lim="800000"/>
            <a:headEnd/>
            <a:tailEnd/>
          </a:ln>
        </p:spPr>
        <p:txBody>
          <a:bodyPr/>
          <a:lstStyle/>
          <a:p>
            <a:pPr>
              <a:spcBef>
                <a:spcPct val="20000"/>
              </a:spcBef>
              <a:buClr>
                <a:schemeClr val="accent2"/>
              </a:buClr>
            </a:pPr>
            <a:r>
              <a:rPr lang="zh-CN" altLang="en-US" sz="2000" b="1" dirty="0">
                <a:solidFill>
                  <a:srgbClr val="3333FF"/>
                </a:solidFill>
              </a:rPr>
              <a:t>机器语言：</a:t>
            </a:r>
            <a:r>
              <a:rPr lang="zh-CN" altLang="en-US" sz="2000" b="1" dirty="0">
                <a:solidFill>
                  <a:schemeClr val="tx2"/>
                </a:solidFill>
              </a:rPr>
              <a:t>是利用二进制编码表示每一条指令，是计算机能直接识别和执行的语言。用机器语言设计的程序称为</a:t>
            </a:r>
            <a:r>
              <a:rPr lang="zh-CN" altLang="en-US" sz="2000" b="1" dirty="0">
                <a:solidFill>
                  <a:srgbClr val="3333FF"/>
                </a:solidFill>
              </a:rPr>
              <a:t>机器语言程序</a:t>
            </a:r>
            <a:r>
              <a:rPr lang="zh-CN" altLang="en-US" sz="2000" b="1" dirty="0">
                <a:solidFill>
                  <a:schemeClr val="tx2"/>
                </a:solidFill>
              </a:rPr>
              <a:t>（或</a:t>
            </a:r>
            <a:r>
              <a:rPr lang="zh-CN" altLang="en-US" sz="2000" b="1" dirty="0">
                <a:solidFill>
                  <a:srgbClr val="3333FF"/>
                </a:solidFill>
              </a:rPr>
              <a:t>机器码程序</a:t>
            </a:r>
            <a:r>
              <a:rPr lang="zh-CN" altLang="en-US" sz="2000" b="1" dirty="0">
                <a:solidFill>
                  <a:schemeClr val="tx2"/>
                </a:solidFill>
              </a:rPr>
              <a:t>），又称为</a:t>
            </a:r>
            <a:r>
              <a:rPr lang="zh-CN" altLang="en-US" sz="2000" b="1" dirty="0">
                <a:solidFill>
                  <a:srgbClr val="3333FF"/>
                </a:solidFill>
              </a:rPr>
              <a:t>目标程序</a:t>
            </a:r>
            <a:r>
              <a:rPr lang="zh-CN" altLang="en-US" sz="2000" b="1" dirty="0">
                <a:solidFill>
                  <a:schemeClr val="tx2"/>
                </a:solidFill>
              </a:rPr>
              <a:t>。</a:t>
            </a:r>
            <a:endParaRPr lang="zh-CN" altLang="en-US" sz="2000" b="1" dirty="0"/>
          </a:p>
        </p:txBody>
      </p:sp>
      <p:sp>
        <p:nvSpPr>
          <p:cNvPr id="15" name="Rectangle 6">
            <a:extLst>
              <a:ext uri="{FF2B5EF4-FFF2-40B4-BE49-F238E27FC236}">
                <a16:creationId xmlns:a16="http://schemas.microsoft.com/office/drawing/2014/main" id="{AAED8FDE-ACED-4E5E-B849-E5B71F38CA6F}"/>
              </a:ext>
            </a:extLst>
          </p:cNvPr>
          <p:cNvSpPr>
            <a:spLocks noChangeArrowheads="1"/>
          </p:cNvSpPr>
          <p:nvPr/>
        </p:nvSpPr>
        <p:spPr bwMode="auto">
          <a:xfrm>
            <a:off x="971600" y="1516412"/>
            <a:ext cx="1296144" cy="476250"/>
          </a:xfrm>
          <a:prstGeom prst="rect">
            <a:avLst/>
          </a:prstGeom>
          <a:solidFill>
            <a:schemeClr val="bg1">
              <a:lumMod val="85000"/>
            </a:schemeClr>
          </a:solidFill>
          <a:ln w="9525">
            <a:noFill/>
            <a:miter lim="800000"/>
            <a:headEnd/>
            <a:tailEnd/>
          </a:ln>
        </p:spPr>
        <p:txBody>
          <a:bodyPr/>
          <a:lstStyle/>
          <a:p>
            <a:pPr>
              <a:spcBef>
                <a:spcPct val="20000"/>
              </a:spcBef>
              <a:buClr>
                <a:schemeClr val="accent2"/>
              </a:buClr>
            </a:pPr>
            <a:r>
              <a:rPr lang="en-US" altLang="zh-CN" sz="2000" b="1" dirty="0">
                <a:solidFill>
                  <a:srgbClr val="3333FF"/>
                </a:solidFill>
              </a:rPr>
              <a:t>10+20</a:t>
            </a:r>
            <a:endParaRPr lang="zh-CN" altLang="en-US" sz="2000" b="1" dirty="0">
              <a:solidFill>
                <a:schemeClr val="tx2"/>
              </a:solidFill>
            </a:endParaRPr>
          </a:p>
        </p:txBody>
      </p:sp>
      <p:sp>
        <p:nvSpPr>
          <p:cNvPr id="17" name="Rectangle 6">
            <a:extLst>
              <a:ext uri="{FF2B5EF4-FFF2-40B4-BE49-F238E27FC236}">
                <a16:creationId xmlns:a16="http://schemas.microsoft.com/office/drawing/2014/main" id="{17576138-42FC-4779-98ED-CB7040CC32AB}"/>
              </a:ext>
            </a:extLst>
          </p:cNvPr>
          <p:cNvSpPr>
            <a:spLocks noChangeArrowheads="1"/>
          </p:cNvSpPr>
          <p:nvPr/>
        </p:nvSpPr>
        <p:spPr bwMode="auto">
          <a:xfrm>
            <a:off x="2403725" y="2429214"/>
            <a:ext cx="2653439" cy="648072"/>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rPr>
              <a:t>01110100</a:t>
            </a:r>
            <a:r>
              <a:rPr lang="zh-CN" altLang="en-US" sz="1600" b="1" dirty="0">
                <a:solidFill>
                  <a:srgbClr val="3333FF"/>
                </a:solidFill>
              </a:rPr>
              <a:t>  </a:t>
            </a:r>
            <a:r>
              <a:rPr lang="en-US" altLang="zh-CN" sz="1600" b="1" dirty="0">
                <a:solidFill>
                  <a:srgbClr val="3333FF"/>
                </a:solidFill>
              </a:rPr>
              <a:t>00001010</a:t>
            </a:r>
          </a:p>
          <a:p>
            <a:pPr>
              <a:spcBef>
                <a:spcPct val="20000"/>
              </a:spcBef>
              <a:buClr>
                <a:schemeClr val="accent2"/>
              </a:buClr>
            </a:pPr>
            <a:r>
              <a:rPr lang="en-US" altLang="zh-CN" sz="1600" b="1" dirty="0">
                <a:solidFill>
                  <a:srgbClr val="3333FF"/>
                </a:solidFill>
              </a:rPr>
              <a:t>00100100  00010100</a:t>
            </a:r>
            <a:endParaRPr lang="zh-CN" altLang="en-US" sz="1600" b="1" dirty="0">
              <a:solidFill>
                <a:schemeClr val="tx2"/>
              </a:solidFill>
            </a:endParaRPr>
          </a:p>
        </p:txBody>
      </p:sp>
      <p:sp>
        <p:nvSpPr>
          <p:cNvPr id="18" name="Rectangle 6">
            <a:extLst>
              <a:ext uri="{FF2B5EF4-FFF2-40B4-BE49-F238E27FC236}">
                <a16:creationId xmlns:a16="http://schemas.microsoft.com/office/drawing/2014/main" id="{FA7D0527-2BF1-4B9D-B836-D6973D86181C}"/>
              </a:ext>
            </a:extLst>
          </p:cNvPr>
          <p:cNvSpPr>
            <a:spLocks noChangeArrowheads="1"/>
          </p:cNvSpPr>
          <p:nvPr/>
        </p:nvSpPr>
        <p:spPr bwMode="auto">
          <a:xfrm>
            <a:off x="791946" y="2572177"/>
            <a:ext cx="1043136" cy="375215"/>
          </a:xfrm>
          <a:prstGeom prst="rect">
            <a:avLst/>
          </a:prstGeom>
          <a:solidFill>
            <a:srgbClr val="00FFFF"/>
          </a:solidFill>
          <a:ln w="9525">
            <a:noFill/>
            <a:miter lim="800000"/>
            <a:headEnd/>
            <a:tailEnd/>
          </a:ln>
        </p:spPr>
        <p:txBody>
          <a:bodyPr/>
          <a:lstStyle/>
          <a:p>
            <a:pPr>
              <a:spcBef>
                <a:spcPct val="20000"/>
              </a:spcBef>
              <a:buClr>
                <a:schemeClr val="accent2"/>
              </a:buClr>
            </a:pPr>
            <a:r>
              <a:rPr lang="zh-CN" altLang="en-US" sz="1600" b="1" dirty="0">
                <a:solidFill>
                  <a:srgbClr val="3333FF"/>
                </a:solidFill>
              </a:rPr>
              <a:t>机器语言</a:t>
            </a:r>
            <a:endParaRPr lang="zh-CN" altLang="en-US" sz="1600" b="1" dirty="0">
              <a:solidFill>
                <a:schemeClr val="tx2"/>
              </a:solidFill>
            </a:endParaRPr>
          </a:p>
        </p:txBody>
      </p:sp>
      <p:sp>
        <p:nvSpPr>
          <p:cNvPr id="19" name="Rectangle 6">
            <a:extLst>
              <a:ext uri="{FF2B5EF4-FFF2-40B4-BE49-F238E27FC236}">
                <a16:creationId xmlns:a16="http://schemas.microsoft.com/office/drawing/2014/main" id="{916E9195-A282-4EDA-BD76-87C96D0C5EA9}"/>
              </a:ext>
            </a:extLst>
          </p:cNvPr>
          <p:cNvSpPr>
            <a:spLocks noChangeArrowheads="1"/>
          </p:cNvSpPr>
          <p:nvPr/>
        </p:nvSpPr>
        <p:spPr bwMode="auto">
          <a:xfrm>
            <a:off x="5516628" y="2429214"/>
            <a:ext cx="940608" cy="648072"/>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rPr>
              <a:t>74  0A</a:t>
            </a:r>
          </a:p>
          <a:p>
            <a:pPr>
              <a:spcBef>
                <a:spcPct val="20000"/>
              </a:spcBef>
              <a:buClr>
                <a:schemeClr val="accent2"/>
              </a:buClr>
            </a:pPr>
            <a:r>
              <a:rPr lang="en-US" altLang="zh-CN" sz="1600" b="1" dirty="0">
                <a:solidFill>
                  <a:srgbClr val="3333FF"/>
                </a:solidFill>
              </a:rPr>
              <a:t>24  14</a:t>
            </a:r>
            <a:endParaRPr lang="zh-CN" altLang="en-US" sz="1600" b="1" dirty="0">
              <a:solidFill>
                <a:schemeClr val="tx2"/>
              </a:solidFill>
            </a:endParaRPr>
          </a:p>
        </p:txBody>
      </p:sp>
      <p:cxnSp>
        <p:nvCxnSpPr>
          <p:cNvPr id="20" name="直接箭头连接符 19">
            <a:extLst>
              <a:ext uri="{FF2B5EF4-FFF2-40B4-BE49-F238E27FC236}">
                <a16:creationId xmlns:a16="http://schemas.microsoft.com/office/drawing/2014/main" id="{4379B95D-9869-4A05-9B22-59FB5F2AD611}"/>
              </a:ext>
            </a:extLst>
          </p:cNvPr>
          <p:cNvCxnSpPr>
            <a:cxnSpLocks/>
          </p:cNvCxnSpPr>
          <p:nvPr/>
        </p:nvCxnSpPr>
        <p:spPr bwMode="auto">
          <a:xfrm>
            <a:off x="1915645" y="2753250"/>
            <a:ext cx="407517" cy="0"/>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cxnSp>
        <p:nvCxnSpPr>
          <p:cNvPr id="21" name="直接箭头连接符 20">
            <a:extLst>
              <a:ext uri="{FF2B5EF4-FFF2-40B4-BE49-F238E27FC236}">
                <a16:creationId xmlns:a16="http://schemas.microsoft.com/office/drawing/2014/main" id="{C92105AF-7F4B-4606-896F-E3F12DA06FDF}"/>
              </a:ext>
            </a:extLst>
          </p:cNvPr>
          <p:cNvCxnSpPr>
            <a:cxnSpLocks/>
          </p:cNvCxnSpPr>
          <p:nvPr/>
        </p:nvCxnSpPr>
        <p:spPr bwMode="auto">
          <a:xfrm>
            <a:off x="5109111" y="2767555"/>
            <a:ext cx="407517" cy="0"/>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sp>
        <p:nvSpPr>
          <p:cNvPr id="22" name="矩形 21">
            <a:extLst>
              <a:ext uri="{FF2B5EF4-FFF2-40B4-BE49-F238E27FC236}">
                <a16:creationId xmlns:a16="http://schemas.microsoft.com/office/drawing/2014/main" id="{82AE46FF-39A5-467F-BBDE-CED1CA816F4D}"/>
              </a:ext>
            </a:extLst>
          </p:cNvPr>
          <p:cNvSpPr/>
          <p:nvPr/>
        </p:nvSpPr>
        <p:spPr>
          <a:xfrm>
            <a:off x="5540307" y="2039717"/>
            <a:ext cx="965639" cy="369332"/>
          </a:xfrm>
          <a:prstGeom prst="rect">
            <a:avLst/>
          </a:prstGeom>
        </p:spPr>
        <p:txBody>
          <a:bodyPr wrap="square">
            <a:spAutoFit/>
          </a:bodyPr>
          <a:lstStyle/>
          <a:p>
            <a:r>
              <a:rPr lang="zh-CN" altLang="en-US" b="1" dirty="0">
                <a:latin typeface="黑体" pitchFamily="2" charset="-122"/>
                <a:ea typeface="黑体" pitchFamily="2" charset="-122"/>
              </a:rPr>
              <a:t>机器码</a:t>
            </a:r>
            <a:endParaRPr lang="zh-CN" altLang="en-US" dirty="0"/>
          </a:p>
        </p:txBody>
      </p:sp>
      <p:sp>
        <p:nvSpPr>
          <p:cNvPr id="23" name="矩形 22">
            <a:extLst>
              <a:ext uri="{FF2B5EF4-FFF2-40B4-BE49-F238E27FC236}">
                <a16:creationId xmlns:a16="http://schemas.microsoft.com/office/drawing/2014/main" id="{7EC1F74A-D3E4-4B78-972C-B19F775C5136}"/>
              </a:ext>
            </a:extLst>
          </p:cNvPr>
          <p:cNvSpPr/>
          <p:nvPr/>
        </p:nvSpPr>
        <p:spPr>
          <a:xfrm>
            <a:off x="3278925" y="2041165"/>
            <a:ext cx="649537" cy="369332"/>
          </a:xfrm>
          <a:prstGeom prst="rect">
            <a:avLst/>
          </a:prstGeom>
        </p:spPr>
        <p:txBody>
          <a:bodyPr wrap="none">
            <a:spAutoFit/>
          </a:bodyPr>
          <a:lstStyle/>
          <a:p>
            <a:r>
              <a:rPr lang="zh-CN" altLang="en-US" b="1" dirty="0">
                <a:latin typeface="黑体" pitchFamily="2" charset="-122"/>
                <a:ea typeface="黑体" pitchFamily="2" charset="-122"/>
              </a:rPr>
              <a:t>程序</a:t>
            </a:r>
            <a:endParaRPr lang="zh-CN" altLang="en-US" dirty="0"/>
          </a:p>
        </p:txBody>
      </p:sp>
    </p:spTree>
    <p:extLst>
      <p:ext uri="{BB962C8B-B14F-4D97-AF65-F5344CB8AC3E}">
        <p14:creationId xmlns:p14="http://schemas.microsoft.com/office/powerpoint/2010/main" val="3976156689"/>
      </p:ext>
    </p:extLst>
  </p:cSld>
  <p:clrMapOvr>
    <a:masterClrMapping/>
  </p:clrMapOvr>
  <mc:AlternateContent xmlns:mc="http://schemas.openxmlformats.org/markup-compatibility/2006" xmlns:p14="http://schemas.microsoft.com/office/powerpoint/2010/main">
    <mc:Choice Requires="p14">
      <p:transition p14:dur="0" advTm="126239"/>
    </mc:Choice>
    <mc:Fallback xmlns="">
      <p:transition advTm="126239"/>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1"/>
          <p:cNvSpPr>
            <a:spLocks noGrp="1"/>
          </p:cNvSpPr>
          <p:nvPr>
            <p:ph type="dt" sz="quarter" idx="10"/>
          </p:nvPr>
        </p:nvSpPr>
        <p:spPr>
          <a:xfrm>
            <a:off x="0" y="6377095"/>
            <a:ext cx="1981200" cy="476250"/>
          </a:xfrm>
          <a:noFill/>
        </p:spPr>
        <p:txBody>
          <a:bodyPr/>
          <a:lstStyle/>
          <a:p>
            <a:fld id="{FEEDE576-6AE2-494E-9946-1D6029878B7A}" type="datetime10">
              <a:rPr lang="zh-CN" altLang="en-US" smtClean="0">
                <a:ea typeface="宋体" charset="-122"/>
              </a:rPr>
              <a:pPr/>
              <a:t>10:24</a:t>
            </a:fld>
            <a:endParaRPr lang="en-US" altLang="zh-CN" dirty="0">
              <a:ea typeface="宋体" charset="-122"/>
            </a:endParaRPr>
          </a:p>
        </p:txBody>
      </p:sp>
      <p:sp>
        <p:nvSpPr>
          <p:cNvPr id="20483" name="灯片编号占位符 3"/>
          <p:cNvSpPr>
            <a:spLocks noGrp="1"/>
          </p:cNvSpPr>
          <p:nvPr>
            <p:ph type="sldNum" sz="quarter" idx="12"/>
          </p:nvPr>
        </p:nvSpPr>
        <p:spPr>
          <a:xfrm>
            <a:off x="7162800" y="6381750"/>
            <a:ext cx="1981200" cy="476250"/>
          </a:xfrm>
          <a:noFill/>
        </p:spPr>
        <p:txBody>
          <a:bodyPr/>
          <a:lstStyle/>
          <a:p>
            <a:fld id="{4B7EC58B-A9F5-46DF-92F5-CE450439BDAB}" type="slidenum">
              <a:rPr lang="en-US" altLang="zh-CN" smtClean="0">
                <a:ea typeface="宋体" charset="-122"/>
              </a:rPr>
              <a:pPr/>
              <a:t>80</a:t>
            </a:fld>
            <a:endParaRPr lang="en-US" altLang="zh-CN">
              <a:ea typeface="宋体" charset="-122"/>
            </a:endParaRPr>
          </a:p>
        </p:txBody>
      </p:sp>
      <p:sp>
        <p:nvSpPr>
          <p:cNvPr id="20484" name="Text Box 7"/>
          <p:cNvSpPr txBox="1">
            <a:spLocks noChangeArrowheads="1"/>
          </p:cNvSpPr>
          <p:nvPr/>
        </p:nvSpPr>
        <p:spPr bwMode="auto">
          <a:xfrm>
            <a:off x="678210" y="4199774"/>
            <a:ext cx="7696200" cy="2400657"/>
          </a:xfrm>
          <a:prstGeom prst="rect">
            <a:avLst/>
          </a:prstGeom>
          <a:solidFill>
            <a:schemeClr val="bg1">
              <a:lumMod val="85000"/>
            </a:schemeClr>
          </a:solidFill>
          <a:ln w="12700" cap="sq">
            <a:noFill/>
            <a:miter lim="800000"/>
            <a:headEnd type="none" w="sm" len="sm"/>
            <a:tailEnd type="none" w="sm" len="sm"/>
          </a:ln>
        </p:spPr>
        <p:txBody>
          <a:bodyPr>
            <a:spAutoFit/>
          </a:bodyPr>
          <a:lstStyle/>
          <a:p>
            <a:pPr algn="just" eaLnBrk="0" hangingPunct="0">
              <a:spcBef>
                <a:spcPct val="50000"/>
              </a:spcBef>
            </a:pPr>
            <a:r>
              <a:rPr kumimoji="1" lang="zh-CN" altLang="en-US" sz="2000" b="1" dirty="0">
                <a:latin typeface="宋体" charset="-122"/>
              </a:rPr>
              <a:t>说明： </a:t>
            </a:r>
            <a:r>
              <a:rPr kumimoji="1" lang="en-US" altLang="zh-CN" sz="2000" b="1" dirty="0">
                <a:solidFill>
                  <a:srgbClr val="3333FF"/>
                </a:solidFill>
                <a:latin typeface="宋体" charset="-122"/>
                <a:cs typeface="Times New Roman" pitchFamily="18" charset="0"/>
              </a:rPr>
              <a:t>1</a:t>
            </a:r>
            <a:r>
              <a:rPr kumimoji="1" lang="zh-CN" altLang="en-US" sz="2000" b="1" dirty="0">
                <a:solidFill>
                  <a:srgbClr val="3333FF"/>
                </a:solidFill>
                <a:latin typeface="宋体" charset="-122"/>
                <a:cs typeface="Times New Roman" pitchFamily="18" charset="0"/>
              </a:rPr>
              <a:t>、</a:t>
            </a:r>
            <a:r>
              <a:rPr kumimoji="1" lang="zh-CN" altLang="en-US" sz="2000" b="1" dirty="0">
                <a:latin typeface="宋体" charset="-122"/>
                <a:cs typeface="Times New Roman" pitchFamily="18" charset="0"/>
              </a:rPr>
              <a:t>指令的执行将影响标志位</a:t>
            </a:r>
            <a:r>
              <a:rPr kumimoji="1" lang="en-US" altLang="zh-CN" sz="2000" b="1" dirty="0">
                <a:solidFill>
                  <a:srgbClr val="3333FF"/>
                </a:solidFill>
                <a:latin typeface="宋体" charset="-122"/>
                <a:cs typeface="Times New Roman" pitchFamily="18" charset="0"/>
              </a:rPr>
              <a:t>AC</a:t>
            </a:r>
            <a:r>
              <a:rPr kumimoji="1" lang="zh-CN" altLang="en-US" sz="2000" b="1" dirty="0">
                <a:solidFill>
                  <a:srgbClr val="3333FF"/>
                </a:solidFill>
                <a:latin typeface="宋体" charset="-122"/>
                <a:cs typeface="Times New Roman" pitchFamily="18" charset="0"/>
              </a:rPr>
              <a:t>，</a:t>
            </a:r>
            <a:r>
              <a:rPr kumimoji="1" lang="en-US" altLang="zh-CN" sz="2000" b="1" dirty="0">
                <a:solidFill>
                  <a:srgbClr val="3333FF"/>
                </a:solidFill>
                <a:latin typeface="宋体" charset="-122"/>
                <a:cs typeface="Times New Roman" pitchFamily="18" charset="0"/>
              </a:rPr>
              <a:t>Cy</a:t>
            </a:r>
            <a:r>
              <a:rPr kumimoji="1" lang="zh-CN" altLang="en-US" sz="2000" b="1" dirty="0">
                <a:solidFill>
                  <a:srgbClr val="3333FF"/>
                </a:solidFill>
                <a:latin typeface="宋体" charset="-122"/>
                <a:cs typeface="Times New Roman" pitchFamily="18" charset="0"/>
              </a:rPr>
              <a:t>，</a:t>
            </a:r>
            <a:r>
              <a:rPr kumimoji="1" lang="en-US" altLang="zh-CN" sz="2000" b="1" dirty="0">
                <a:solidFill>
                  <a:srgbClr val="3333FF"/>
                </a:solidFill>
                <a:latin typeface="宋体" charset="-122"/>
                <a:cs typeface="Times New Roman" pitchFamily="18" charset="0"/>
              </a:rPr>
              <a:t>OV</a:t>
            </a:r>
            <a:r>
              <a:rPr kumimoji="1" lang="zh-CN" altLang="en-US" sz="2000" b="1" dirty="0">
                <a:solidFill>
                  <a:srgbClr val="3333FF"/>
                </a:solidFill>
                <a:latin typeface="宋体" charset="-122"/>
                <a:cs typeface="Times New Roman" pitchFamily="18" charset="0"/>
              </a:rPr>
              <a:t>，</a:t>
            </a:r>
            <a:r>
              <a:rPr kumimoji="1" lang="en-US" altLang="zh-CN" sz="2000" b="1" dirty="0">
                <a:solidFill>
                  <a:srgbClr val="3333FF"/>
                </a:solidFill>
                <a:latin typeface="宋体" charset="-122"/>
                <a:cs typeface="Times New Roman" pitchFamily="18" charset="0"/>
              </a:rPr>
              <a:t>P</a:t>
            </a:r>
            <a:r>
              <a:rPr kumimoji="1" lang="zh-CN" altLang="en-US" sz="2000" b="1" dirty="0">
                <a:latin typeface="宋体" charset="-122"/>
                <a:cs typeface="Times New Roman" pitchFamily="18" charset="0"/>
              </a:rPr>
              <a:t>。</a:t>
            </a:r>
            <a:endParaRPr kumimoji="1" lang="en-US" altLang="zh-CN" sz="2000" b="1" dirty="0">
              <a:latin typeface="宋体" charset="-122"/>
              <a:cs typeface="Times New Roman" pitchFamily="18" charset="0"/>
            </a:endParaRPr>
          </a:p>
          <a:p>
            <a:pPr algn="just" eaLnBrk="0" hangingPunct="0">
              <a:spcBef>
                <a:spcPct val="50000"/>
              </a:spcBef>
            </a:pPr>
            <a:r>
              <a:rPr kumimoji="1" lang="en-US" altLang="zh-CN" sz="2000" b="1" dirty="0">
                <a:latin typeface="宋体" charset="-122"/>
                <a:cs typeface="Times New Roman" pitchFamily="18" charset="0"/>
              </a:rPr>
              <a:t>	</a:t>
            </a:r>
            <a:r>
              <a:rPr kumimoji="1" lang="en-US" altLang="zh-CN" sz="2000" b="1" dirty="0">
                <a:solidFill>
                  <a:srgbClr val="3333FF"/>
                </a:solidFill>
                <a:latin typeface="宋体" charset="-122"/>
                <a:cs typeface="Times New Roman" pitchFamily="18" charset="0"/>
              </a:rPr>
              <a:t>2</a:t>
            </a:r>
            <a:r>
              <a:rPr kumimoji="1" lang="zh-CN" altLang="en-US" sz="2000" b="1" dirty="0">
                <a:solidFill>
                  <a:srgbClr val="3333FF"/>
                </a:solidFill>
                <a:latin typeface="宋体" charset="-122"/>
                <a:cs typeface="Times New Roman" pitchFamily="18" charset="0"/>
              </a:rPr>
              <a:t>、</a:t>
            </a:r>
            <a:r>
              <a:rPr kumimoji="1" lang="zh-CN" altLang="en-US" sz="2000" b="1" dirty="0">
                <a:latin typeface="宋体" charset="-122"/>
                <a:cs typeface="Times New Roman" pitchFamily="18" charset="0"/>
              </a:rPr>
              <a:t>当</a:t>
            </a:r>
            <a:r>
              <a:rPr kumimoji="1" lang="zh-CN" altLang="en-US" sz="2000" b="1" dirty="0">
                <a:latin typeface="Courier New" pitchFamily="49" charset="0"/>
                <a:cs typeface="Times New Roman" pitchFamily="18" charset="0"/>
              </a:rPr>
              <a:t>“</a:t>
            </a:r>
            <a:r>
              <a:rPr kumimoji="1" lang="zh-CN" altLang="en-US" sz="2000" b="1" dirty="0">
                <a:latin typeface="宋体" charset="-122"/>
                <a:cs typeface="Times New Roman" pitchFamily="18" charset="0"/>
              </a:rPr>
              <a:t>和</a:t>
            </a:r>
            <a:r>
              <a:rPr kumimoji="1" lang="zh-CN" altLang="en-US" sz="2000" b="1" dirty="0">
                <a:latin typeface="Courier New" pitchFamily="49" charset="0"/>
                <a:cs typeface="Times New Roman" pitchFamily="18" charset="0"/>
              </a:rPr>
              <a:t>”</a:t>
            </a:r>
            <a:r>
              <a:rPr kumimoji="1" lang="zh-CN" altLang="en-US" sz="2000" b="1" dirty="0">
                <a:latin typeface="宋体" charset="-122"/>
                <a:cs typeface="Times New Roman" pitchFamily="18" charset="0"/>
              </a:rPr>
              <a:t>的第</a:t>
            </a:r>
            <a:r>
              <a:rPr kumimoji="1" lang="en-US" altLang="zh-CN" sz="2000" b="1" dirty="0">
                <a:latin typeface="宋体" charset="-122"/>
                <a:cs typeface="Times New Roman" pitchFamily="18" charset="0"/>
              </a:rPr>
              <a:t>3</a:t>
            </a:r>
            <a:r>
              <a:rPr kumimoji="1" lang="zh-CN" altLang="en-US" sz="2000" b="1" dirty="0">
                <a:latin typeface="宋体" charset="-122"/>
                <a:cs typeface="Times New Roman" pitchFamily="18" charset="0"/>
              </a:rPr>
              <a:t>位有进位时，将</a:t>
            </a:r>
            <a:r>
              <a:rPr kumimoji="1" lang="en-US" altLang="zh-CN" sz="2000" b="1" dirty="0">
                <a:solidFill>
                  <a:srgbClr val="3333FF"/>
                </a:solidFill>
                <a:latin typeface="宋体" charset="-122"/>
                <a:cs typeface="Times New Roman" pitchFamily="18" charset="0"/>
              </a:rPr>
              <a:t>AC</a:t>
            </a:r>
            <a:r>
              <a:rPr kumimoji="1" lang="zh-CN" altLang="en-US" sz="2000" b="1" dirty="0">
                <a:latin typeface="宋体" charset="-122"/>
                <a:cs typeface="Times New Roman" pitchFamily="18" charset="0"/>
              </a:rPr>
              <a:t>标志位置</a:t>
            </a:r>
            <a:r>
              <a:rPr kumimoji="1" lang="en-US" altLang="zh-CN" sz="2000" b="1" dirty="0">
                <a:latin typeface="宋体" charset="-122"/>
                <a:cs typeface="Times New Roman" pitchFamily="18" charset="0"/>
              </a:rPr>
              <a:t>1</a:t>
            </a:r>
            <a:r>
              <a:rPr kumimoji="1" lang="zh-CN" altLang="en-US" sz="2000" b="1" dirty="0">
                <a:latin typeface="宋体" charset="-122"/>
                <a:cs typeface="Times New Roman" pitchFamily="18" charset="0"/>
              </a:rPr>
              <a:t>，否则为</a:t>
            </a:r>
            <a:r>
              <a:rPr kumimoji="1" lang="en-US" altLang="zh-CN" sz="2000" b="1" dirty="0">
                <a:latin typeface="宋体" charset="-122"/>
                <a:cs typeface="Times New Roman" pitchFamily="18" charset="0"/>
              </a:rPr>
              <a:t>0</a:t>
            </a:r>
          </a:p>
          <a:p>
            <a:pPr algn="just" eaLnBrk="0" hangingPunct="0">
              <a:spcBef>
                <a:spcPct val="50000"/>
              </a:spcBef>
            </a:pPr>
            <a:r>
              <a:rPr kumimoji="1" lang="en-US" altLang="zh-CN" sz="2000" b="1" dirty="0">
                <a:latin typeface="宋体" charset="-122"/>
                <a:cs typeface="Times New Roman" pitchFamily="18" charset="0"/>
              </a:rPr>
              <a:t>	</a:t>
            </a:r>
            <a:r>
              <a:rPr kumimoji="1" lang="en-US" altLang="zh-CN" sz="2000" b="1" dirty="0">
                <a:solidFill>
                  <a:srgbClr val="3333FF"/>
                </a:solidFill>
                <a:latin typeface="宋体" charset="-122"/>
                <a:cs typeface="Times New Roman" pitchFamily="18" charset="0"/>
              </a:rPr>
              <a:t>3</a:t>
            </a:r>
            <a:r>
              <a:rPr kumimoji="1" lang="zh-CN" altLang="en-US" sz="2000" b="1" dirty="0">
                <a:solidFill>
                  <a:srgbClr val="3333FF"/>
                </a:solidFill>
                <a:latin typeface="宋体" charset="-122"/>
                <a:cs typeface="Times New Roman" pitchFamily="18" charset="0"/>
              </a:rPr>
              <a:t>、</a:t>
            </a:r>
            <a:r>
              <a:rPr kumimoji="1" lang="zh-CN" altLang="en-US" sz="2000" b="1" dirty="0">
                <a:latin typeface="宋体" charset="-122"/>
                <a:cs typeface="Times New Roman" pitchFamily="18" charset="0"/>
              </a:rPr>
              <a:t>当</a:t>
            </a:r>
            <a:r>
              <a:rPr kumimoji="1" lang="zh-CN" altLang="en-US" sz="2000" b="1" dirty="0">
                <a:latin typeface="Courier New" pitchFamily="49" charset="0"/>
                <a:cs typeface="Times New Roman" pitchFamily="18" charset="0"/>
              </a:rPr>
              <a:t>“</a:t>
            </a:r>
            <a:r>
              <a:rPr kumimoji="1" lang="zh-CN" altLang="en-US" sz="2000" b="1" dirty="0">
                <a:latin typeface="宋体" charset="-122"/>
                <a:cs typeface="Times New Roman" pitchFamily="18" charset="0"/>
              </a:rPr>
              <a:t>和</a:t>
            </a:r>
            <a:r>
              <a:rPr kumimoji="1" lang="zh-CN" altLang="en-US" sz="2000" b="1" dirty="0">
                <a:latin typeface="Courier New" pitchFamily="49" charset="0"/>
                <a:cs typeface="Times New Roman" pitchFamily="18" charset="0"/>
              </a:rPr>
              <a:t>”</a:t>
            </a:r>
            <a:r>
              <a:rPr kumimoji="1" lang="zh-CN" altLang="en-US" sz="2000" b="1" dirty="0">
                <a:latin typeface="宋体" charset="-122"/>
                <a:cs typeface="Times New Roman" pitchFamily="18" charset="0"/>
              </a:rPr>
              <a:t>的第</a:t>
            </a:r>
            <a:r>
              <a:rPr kumimoji="1" lang="en-US" altLang="zh-CN" sz="2000" b="1" dirty="0">
                <a:latin typeface="宋体" charset="-122"/>
                <a:cs typeface="Times New Roman" pitchFamily="18" charset="0"/>
              </a:rPr>
              <a:t>7</a:t>
            </a:r>
            <a:r>
              <a:rPr kumimoji="1" lang="zh-CN" altLang="en-US" sz="2000" b="1" dirty="0">
                <a:latin typeface="宋体" charset="-122"/>
                <a:cs typeface="Times New Roman" pitchFamily="18" charset="0"/>
              </a:rPr>
              <a:t>位有进位时，将</a:t>
            </a:r>
            <a:r>
              <a:rPr kumimoji="1" lang="en-US" altLang="zh-CN" sz="2000" b="1" dirty="0">
                <a:solidFill>
                  <a:srgbClr val="3333FF"/>
                </a:solidFill>
                <a:latin typeface="宋体" charset="-122"/>
                <a:cs typeface="Times New Roman" pitchFamily="18" charset="0"/>
              </a:rPr>
              <a:t>CY</a:t>
            </a:r>
            <a:r>
              <a:rPr kumimoji="1" lang="zh-CN" altLang="en-US" sz="2000" b="1" dirty="0">
                <a:latin typeface="宋体" charset="-122"/>
                <a:cs typeface="Times New Roman" pitchFamily="18" charset="0"/>
              </a:rPr>
              <a:t>标志位置</a:t>
            </a:r>
            <a:r>
              <a:rPr kumimoji="1" lang="en-US" altLang="zh-CN" sz="2000" b="1" dirty="0">
                <a:latin typeface="宋体" charset="-122"/>
                <a:cs typeface="Times New Roman" pitchFamily="18" charset="0"/>
              </a:rPr>
              <a:t>1</a:t>
            </a:r>
            <a:r>
              <a:rPr kumimoji="1" lang="zh-CN" altLang="en-US" sz="2000" b="1" dirty="0">
                <a:latin typeface="宋体" charset="-122"/>
                <a:cs typeface="Times New Roman" pitchFamily="18" charset="0"/>
              </a:rPr>
              <a:t>，否则为</a:t>
            </a:r>
            <a:r>
              <a:rPr kumimoji="1" lang="en-US" altLang="zh-CN" sz="2000" b="1" dirty="0">
                <a:latin typeface="宋体" charset="-122"/>
                <a:cs typeface="Times New Roman" pitchFamily="18" charset="0"/>
              </a:rPr>
              <a:t>0</a:t>
            </a:r>
          </a:p>
          <a:p>
            <a:pPr lvl="2" algn="just" eaLnBrk="0" hangingPunct="0">
              <a:spcBef>
                <a:spcPct val="50000"/>
              </a:spcBef>
            </a:pPr>
            <a:r>
              <a:rPr kumimoji="1" lang="en-US" altLang="zh-CN" sz="2000" b="1" dirty="0">
                <a:solidFill>
                  <a:srgbClr val="3333FF"/>
                </a:solidFill>
                <a:latin typeface="宋体" charset="-122"/>
                <a:cs typeface="Times New Roman" pitchFamily="18" charset="0"/>
              </a:rPr>
              <a:t>4</a:t>
            </a:r>
            <a:r>
              <a:rPr kumimoji="1" lang="zh-CN" altLang="en-US" sz="2000" b="1" dirty="0">
                <a:solidFill>
                  <a:srgbClr val="3333FF"/>
                </a:solidFill>
                <a:latin typeface="宋体" charset="-122"/>
                <a:cs typeface="Times New Roman" pitchFamily="18" charset="0"/>
              </a:rPr>
              <a:t>、</a:t>
            </a:r>
            <a:r>
              <a:rPr kumimoji="1" lang="zh-CN" altLang="en-US" sz="2000" b="1" dirty="0">
                <a:latin typeface="宋体" charset="-122"/>
                <a:cs typeface="Times New Roman" pitchFamily="18" charset="0"/>
              </a:rPr>
              <a:t>溢出标志位</a:t>
            </a:r>
            <a:r>
              <a:rPr kumimoji="1" lang="en-US" altLang="zh-CN" sz="2000" b="1" dirty="0">
                <a:solidFill>
                  <a:srgbClr val="3333FF"/>
                </a:solidFill>
                <a:latin typeface="宋体" charset="-122"/>
                <a:cs typeface="Times New Roman" pitchFamily="18" charset="0"/>
              </a:rPr>
              <a:t>OV=C7 ⊕  C6</a:t>
            </a:r>
            <a:r>
              <a:rPr kumimoji="1" lang="zh-CN" altLang="en-US" sz="2000" b="1" dirty="0">
                <a:latin typeface="宋体" charset="-122"/>
                <a:cs typeface="Times New Roman" pitchFamily="18" charset="0"/>
              </a:rPr>
              <a:t>（异或），该标志位只有带符号数运算时才有用。</a:t>
            </a:r>
            <a:r>
              <a:rPr kumimoji="1" lang="en-US" altLang="zh-CN" sz="2000" b="1" dirty="0">
                <a:latin typeface="宋体" charset="-122"/>
                <a:cs typeface="Times New Roman" pitchFamily="18" charset="0"/>
              </a:rPr>
              <a:t>C6</a:t>
            </a:r>
            <a:r>
              <a:rPr kumimoji="1" lang="zh-CN" altLang="en-US" sz="2000" b="1" dirty="0">
                <a:latin typeface="宋体" charset="-122"/>
                <a:cs typeface="Times New Roman" pitchFamily="18" charset="0"/>
              </a:rPr>
              <a:t>为</a:t>
            </a:r>
            <a:r>
              <a:rPr kumimoji="1" lang="en-US" altLang="zh-CN" sz="2000" b="1" dirty="0">
                <a:latin typeface="宋体" charset="-122"/>
                <a:cs typeface="Times New Roman" pitchFamily="18" charset="0"/>
              </a:rPr>
              <a:t>D6</a:t>
            </a:r>
            <a:r>
              <a:rPr kumimoji="1" lang="zh-CN" altLang="en-US" sz="2000" b="1" dirty="0">
                <a:latin typeface="宋体" charset="-122"/>
                <a:cs typeface="Times New Roman" pitchFamily="18" charset="0"/>
              </a:rPr>
              <a:t>位向</a:t>
            </a:r>
            <a:r>
              <a:rPr kumimoji="1" lang="en-US" altLang="zh-CN" sz="2000" b="1" dirty="0">
                <a:latin typeface="宋体" charset="-122"/>
                <a:cs typeface="Times New Roman" pitchFamily="18" charset="0"/>
              </a:rPr>
              <a:t>D7</a:t>
            </a:r>
            <a:r>
              <a:rPr kumimoji="1" lang="zh-CN" altLang="en-US" sz="2000" b="1" dirty="0">
                <a:latin typeface="宋体" charset="-122"/>
                <a:cs typeface="Times New Roman" pitchFamily="18" charset="0"/>
              </a:rPr>
              <a:t>位的进位或借位</a:t>
            </a:r>
            <a:r>
              <a:rPr kumimoji="1" lang="en-US" altLang="zh-CN" sz="2000" b="1" dirty="0">
                <a:latin typeface="宋体" charset="-122"/>
                <a:cs typeface="Times New Roman" pitchFamily="18" charset="0"/>
              </a:rPr>
              <a:t>,</a:t>
            </a:r>
            <a:r>
              <a:rPr kumimoji="1" lang="zh-CN" altLang="en-US" sz="2000" b="1" dirty="0">
                <a:latin typeface="宋体" charset="-122"/>
                <a:cs typeface="Times New Roman" pitchFamily="18" charset="0"/>
              </a:rPr>
              <a:t> </a:t>
            </a:r>
            <a:r>
              <a:rPr kumimoji="1" lang="en-US" altLang="zh-CN" sz="2000" b="1" dirty="0">
                <a:latin typeface="宋体" charset="-122"/>
                <a:cs typeface="Times New Roman" pitchFamily="18" charset="0"/>
              </a:rPr>
              <a:t>C7</a:t>
            </a:r>
            <a:r>
              <a:rPr kumimoji="1" lang="zh-CN" altLang="en-US" sz="2000" b="1" dirty="0">
                <a:latin typeface="宋体" charset="-122"/>
                <a:cs typeface="Times New Roman" pitchFamily="18" charset="0"/>
              </a:rPr>
              <a:t>为</a:t>
            </a:r>
            <a:r>
              <a:rPr kumimoji="1" lang="en-US" altLang="zh-CN" sz="2000" b="1" dirty="0">
                <a:latin typeface="宋体" charset="-122"/>
                <a:cs typeface="Times New Roman" pitchFamily="18" charset="0"/>
              </a:rPr>
              <a:t>D7</a:t>
            </a:r>
            <a:r>
              <a:rPr kumimoji="1" lang="zh-CN" altLang="en-US" sz="2000" b="1" dirty="0">
                <a:latin typeface="宋体" charset="-122"/>
                <a:cs typeface="Times New Roman" pitchFamily="18" charset="0"/>
              </a:rPr>
              <a:t>位向</a:t>
            </a:r>
            <a:r>
              <a:rPr kumimoji="1" lang="en-US" altLang="zh-CN" sz="2000" b="1" dirty="0">
                <a:latin typeface="宋体" charset="-122"/>
                <a:cs typeface="Times New Roman" pitchFamily="18" charset="0"/>
              </a:rPr>
              <a:t>CY</a:t>
            </a:r>
            <a:r>
              <a:rPr kumimoji="1" lang="zh-CN" altLang="en-US" sz="2000" b="1" dirty="0">
                <a:latin typeface="宋体" charset="-122"/>
                <a:cs typeface="Times New Roman" pitchFamily="18" charset="0"/>
              </a:rPr>
              <a:t>位的进位或借位。</a:t>
            </a:r>
          </a:p>
        </p:txBody>
      </p:sp>
      <p:sp>
        <p:nvSpPr>
          <p:cNvPr id="20485" name="Text Box 9"/>
          <p:cNvSpPr txBox="1">
            <a:spLocks noChangeArrowheads="1"/>
          </p:cNvSpPr>
          <p:nvPr/>
        </p:nvSpPr>
        <p:spPr bwMode="auto">
          <a:xfrm>
            <a:off x="827584" y="1275945"/>
            <a:ext cx="7847013" cy="2862322"/>
          </a:xfrm>
          <a:prstGeom prst="rect">
            <a:avLst/>
          </a:prstGeom>
          <a:noFill/>
          <a:ln w="12700" cap="sq">
            <a:noFill/>
            <a:miter lim="800000"/>
            <a:headEnd type="none" w="sm" len="sm"/>
            <a:tailEnd type="none" w="sm" len="sm"/>
          </a:ln>
        </p:spPr>
        <p:txBody>
          <a:bodyPr>
            <a:spAutoFit/>
          </a:bodyPr>
          <a:lstStyle/>
          <a:p>
            <a:pPr eaLnBrk="0" hangingPunct="0"/>
            <a:r>
              <a:rPr kumimoji="1" lang="zh-CN" altLang="en-US" sz="2000" b="1" dirty="0">
                <a:solidFill>
                  <a:srgbClr val="3333FF"/>
                </a:solidFill>
                <a:latin typeface="宋体" charset="-122"/>
              </a:rPr>
              <a:t>例：若：（</a:t>
            </a:r>
            <a:r>
              <a:rPr kumimoji="1" lang="en-US" altLang="zh-CN" sz="2000" b="1" dirty="0">
                <a:solidFill>
                  <a:srgbClr val="3333FF"/>
                </a:solidFill>
                <a:latin typeface="宋体" charset="-122"/>
              </a:rPr>
              <a:t>A</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=78H  </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R0</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=64H</a:t>
            </a:r>
          </a:p>
          <a:p>
            <a:pPr eaLnBrk="0" hangingPunct="0"/>
            <a:r>
              <a:rPr kumimoji="1" lang="zh-CN" altLang="en-US" sz="2000" b="1" dirty="0">
                <a:solidFill>
                  <a:srgbClr val="3333FF"/>
                </a:solidFill>
                <a:latin typeface="宋体" charset="-122"/>
              </a:rPr>
              <a:t>    执行</a:t>
            </a:r>
            <a:r>
              <a:rPr kumimoji="1" lang="en-US" altLang="zh-CN" sz="2000" b="1" dirty="0">
                <a:solidFill>
                  <a:srgbClr val="3333FF"/>
                </a:solidFill>
                <a:latin typeface="宋体" charset="-122"/>
              </a:rPr>
              <a:t>: ADD  A</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R0  </a:t>
            </a:r>
            <a:r>
              <a:rPr kumimoji="1" lang="zh-CN" altLang="en-US" sz="2000" b="1" dirty="0">
                <a:solidFill>
                  <a:srgbClr val="3333FF"/>
                </a:solidFill>
                <a:latin typeface="宋体" charset="-122"/>
              </a:rPr>
              <a:t>后，结果及</a:t>
            </a:r>
            <a:r>
              <a:rPr kumimoji="1" lang="en-US" altLang="zh-CN" sz="2000" b="1" dirty="0">
                <a:solidFill>
                  <a:srgbClr val="3333FF"/>
                </a:solidFill>
                <a:latin typeface="宋体" charset="-122"/>
              </a:rPr>
              <a:t>PSW=</a:t>
            </a:r>
            <a:r>
              <a:rPr kumimoji="1" lang="zh-CN" altLang="en-US" sz="2000" b="1" dirty="0">
                <a:solidFill>
                  <a:srgbClr val="3333FF"/>
                </a:solidFill>
                <a:latin typeface="宋体" charset="-122"/>
              </a:rPr>
              <a:t>？</a:t>
            </a:r>
          </a:p>
          <a:p>
            <a:pPr eaLnBrk="0" hangingPunct="0"/>
            <a:r>
              <a:rPr kumimoji="1" lang="zh-CN" altLang="en-US" sz="2000" b="1" dirty="0">
                <a:solidFill>
                  <a:schemeClr val="bg2"/>
                </a:solidFill>
                <a:latin typeface="Courier New" pitchFamily="49" charset="0"/>
              </a:rPr>
              <a:t> </a:t>
            </a:r>
            <a:endParaRPr kumimoji="1" lang="zh-CN" altLang="en-US" sz="2000" b="1" dirty="0">
              <a:solidFill>
                <a:schemeClr val="bg2"/>
              </a:solidFill>
              <a:latin typeface="宋体" charset="-122"/>
            </a:endParaRPr>
          </a:p>
          <a:p>
            <a:pPr eaLnBrk="0" hangingPunct="0"/>
            <a:r>
              <a:rPr kumimoji="1" lang="zh-CN" altLang="en-US" sz="2000" b="1" dirty="0">
                <a:solidFill>
                  <a:schemeClr val="hlink"/>
                </a:solidFill>
                <a:latin typeface="宋体" charset="-122"/>
              </a:rPr>
              <a:t>		   （</a:t>
            </a:r>
            <a:r>
              <a:rPr kumimoji="1" lang="en-US" altLang="zh-CN" sz="2000" b="1" dirty="0">
                <a:solidFill>
                  <a:schemeClr val="hlink"/>
                </a:solidFill>
                <a:latin typeface="宋体" charset="-122"/>
              </a:rPr>
              <a:t>A</a:t>
            </a:r>
            <a:r>
              <a:rPr kumimoji="1" lang="zh-CN" altLang="en-US" sz="2000" b="1" dirty="0">
                <a:solidFill>
                  <a:schemeClr val="hlink"/>
                </a:solidFill>
                <a:latin typeface="宋体" charset="-122"/>
              </a:rPr>
              <a:t>）：</a:t>
            </a:r>
            <a:r>
              <a:rPr kumimoji="1" lang="en-US" altLang="zh-CN" sz="2000" b="1" dirty="0">
                <a:solidFill>
                  <a:schemeClr val="hlink"/>
                </a:solidFill>
                <a:latin typeface="宋体" charset="-122"/>
              </a:rPr>
              <a:t>78H= 0111 1000 B</a:t>
            </a:r>
          </a:p>
          <a:p>
            <a:pPr eaLnBrk="0" hangingPunct="0"/>
            <a:r>
              <a:rPr kumimoji="1" lang="en-US" altLang="zh-CN" sz="2000" b="1" dirty="0">
                <a:solidFill>
                  <a:schemeClr val="hlink"/>
                </a:solidFill>
                <a:latin typeface="宋体" charset="-122"/>
              </a:rPr>
              <a:t>		</a:t>
            </a:r>
            <a:r>
              <a:rPr kumimoji="1" lang="en-US" altLang="zh-CN" sz="2000" b="1" u="sng" dirty="0">
                <a:solidFill>
                  <a:schemeClr val="hlink"/>
                </a:solidFill>
                <a:latin typeface="宋体" charset="-122"/>
              </a:rPr>
              <a:t> +</a:t>
            </a:r>
            <a:r>
              <a:rPr kumimoji="1" lang="zh-CN" altLang="en-US" sz="2000" b="1" u="sng" dirty="0">
                <a:solidFill>
                  <a:schemeClr val="hlink"/>
                </a:solidFill>
                <a:latin typeface="宋体" charset="-122"/>
              </a:rPr>
              <a:t>（</a:t>
            </a:r>
            <a:r>
              <a:rPr kumimoji="1" lang="en-US" altLang="zh-CN" sz="2000" b="1" u="sng" dirty="0">
                <a:solidFill>
                  <a:schemeClr val="hlink"/>
                </a:solidFill>
                <a:latin typeface="宋体" charset="-122"/>
              </a:rPr>
              <a:t>R0</a:t>
            </a:r>
            <a:r>
              <a:rPr kumimoji="1" lang="zh-CN" altLang="en-US" sz="2000" b="1" u="sng" dirty="0">
                <a:solidFill>
                  <a:schemeClr val="hlink"/>
                </a:solidFill>
                <a:latin typeface="宋体" charset="-122"/>
              </a:rPr>
              <a:t>）：</a:t>
            </a:r>
            <a:r>
              <a:rPr kumimoji="1" lang="en-US" altLang="zh-CN" sz="2000" b="1" u="sng" dirty="0">
                <a:solidFill>
                  <a:schemeClr val="hlink"/>
                </a:solidFill>
                <a:latin typeface="宋体" charset="-122"/>
              </a:rPr>
              <a:t>64H= 0110 0100 B</a:t>
            </a:r>
            <a:endParaRPr kumimoji="1" lang="en-US" altLang="zh-CN" sz="2000" b="1" dirty="0">
              <a:solidFill>
                <a:schemeClr val="hlink"/>
              </a:solidFill>
              <a:latin typeface="宋体" charset="-122"/>
            </a:endParaRPr>
          </a:p>
          <a:p>
            <a:pPr eaLnBrk="0" hangingPunct="0"/>
            <a:r>
              <a:rPr kumimoji="1" lang="en-US" altLang="zh-CN" sz="2000" b="1" dirty="0">
                <a:solidFill>
                  <a:schemeClr val="hlink"/>
                </a:solidFill>
                <a:latin typeface="宋体" charset="-122"/>
              </a:rPr>
              <a:t>		   </a:t>
            </a:r>
            <a:r>
              <a:rPr kumimoji="1" lang="zh-CN" altLang="en-US" sz="2000" b="1" dirty="0">
                <a:solidFill>
                  <a:schemeClr val="hlink"/>
                </a:solidFill>
                <a:latin typeface="宋体" charset="-122"/>
              </a:rPr>
              <a:t>（</a:t>
            </a:r>
            <a:r>
              <a:rPr kumimoji="1" lang="en-US" altLang="zh-CN" sz="2000" b="1" dirty="0">
                <a:solidFill>
                  <a:schemeClr val="hlink"/>
                </a:solidFill>
                <a:latin typeface="宋体" charset="-122"/>
              </a:rPr>
              <a:t>A</a:t>
            </a:r>
            <a:r>
              <a:rPr kumimoji="1" lang="zh-CN" altLang="en-US" sz="2000" b="1" dirty="0">
                <a:solidFill>
                  <a:schemeClr val="hlink"/>
                </a:solidFill>
                <a:latin typeface="宋体" charset="-122"/>
              </a:rPr>
              <a:t>）：</a:t>
            </a:r>
            <a:r>
              <a:rPr kumimoji="1" lang="en-US" altLang="zh-CN" sz="2000" b="1" dirty="0">
                <a:solidFill>
                  <a:schemeClr val="hlink"/>
                </a:solidFill>
                <a:latin typeface="宋体" charset="-122"/>
              </a:rPr>
              <a:t>DCH= 1101 1100 B</a:t>
            </a:r>
          </a:p>
          <a:p>
            <a:pPr eaLnBrk="0" hangingPunct="0"/>
            <a:r>
              <a:rPr kumimoji="1" lang="zh-CN" altLang="en-US" sz="2000" b="1" dirty="0">
                <a:solidFill>
                  <a:srgbClr val="FF0000"/>
                </a:solidFill>
                <a:latin typeface="宋体" charset="-122"/>
              </a:rPr>
              <a:t>标志位：</a:t>
            </a:r>
            <a:r>
              <a:rPr kumimoji="1" lang="zh-CN" altLang="en-US" sz="2000" b="1" dirty="0">
                <a:latin typeface="宋体" charset="-122"/>
              </a:rPr>
              <a:t>	</a:t>
            </a:r>
            <a:r>
              <a:rPr kumimoji="1" lang="en-US" altLang="zh-CN" sz="2000" b="1" dirty="0">
                <a:latin typeface="宋体" charset="-122"/>
              </a:rPr>
              <a:t>CY=0</a:t>
            </a:r>
            <a:r>
              <a:rPr kumimoji="1" lang="zh-CN" altLang="en-US" sz="2000" b="1" dirty="0">
                <a:latin typeface="宋体" charset="-122"/>
              </a:rPr>
              <a:t>，   </a:t>
            </a:r>
            <a:r>
              <a:rPr kumimoji="1" lang="en-US" altLang="zh-CN" sz="2000" b="1" dirty="0">
                <a:latin typeface="宋体" charset="-122"/>
              </a:rPr>
              <a:t>AC=0</a:t>
            </a:r>
            <a:r>
              <a:rPr kumimoji="1" lang="zh-CN" altLang="en-US" sz="2000" b="1" dirty="0">
                <a:latin typeface="宋体" charset="-122"/>
              </a:rPr>
              <a:t>，  </a:t>
            </a:r>
            <a:r>
              <a:rPr kumimoji="1" lang="en-US" altLang="zh-CN" sz="2000" b="1" dirty="0">
                <a:latin typeface="宋体" charset="-122"/>
              </a:rPr>
              <a:t>OV=1</a:t>
            </a:r>
            <a:r>
              <a:rPr kumimoji="1" lang="zh-CN" altLang="en-US" sz="2000" b="1" dirty="0">
                <a:latin typeface="宋体" charset="-122"/>
              </a:rPr>
              <a:t>，   </a:t>
            </a:r>
            <a:r>
              <a:rPr kumimoji="1" lang="en-US" altLang="zh-CN" sz="2000" b="1" dirty="0">
                <a:latin typeface="宋体" charset="-122"/>
              </a:rPr>
              <a:t>P=1</a:t>
            </a:r>
            <a:r>
              <a:rPr kumimoji="1" lang="zh-CN" altLang="en-US" sz="2000" b="1" dirty="0">
                <a:latin typeface="宋体" charset="-122"/>
              </a:rPr>
              <a:t>，</a:t>
            </a:r>
          </a:p>
          <a:p>
            <a:pPr eaLnBrk="0" hangingPunct="0"/>
            <a:r>
              <a:rPr kumimoji="1" lang="zh-CN" altLang="en-US" sz="2000" b="1" dirty="0">
                <a:latin typeface="宋体" charset="-122"/>
              </a:rPr>
              <a:t>    </a:t>
            </a:r>
            <a:r>
              <a:rPr kumimoji="1" lang="zh-CN" altLang="en-US" sz="2000" b="1" dirty="0">
                <a:solidFill>
                  <a:srgbClr val="FF0000"/>
                </a:solidFill>
                <a:latin typeface="宋体" charset="-122"/>
              </a:rPr>
              <a:t>即</a:t>
            </a:r>
            <a:r>
              <a:rPr kumimoji="1" lang="en-US" altLang="zh-CN" sz="2000" b="1" dirty="0">
                <a:solidFill>
                  <a:srgbClr val="FF0000"/>
                </a:solidFill>
                <a:latin typeface="宋体" charset="-122"/>
              </a:rPr>
              <a:t>:</a:t>
            </a:r>
            <a:r>
              <a:rPr kumimoji="1" lang="en-US" altLang="zh-CN" sz="2000" b="1" dirty="0">
                <a:latin typeface="宋体" charset="-122"/>
              </a:rPr>
              <a:t>       PSW=05H</a:t>
            </a:r>
          </a:p>
          <a:p>
            <a:pPr eaLnBrk="0" hangingPunct="0"/>
            <a:r>
              <a:rPr kumimoji="1" lang="en-US" altLang="zh-CN" sz="2000" b="1" dirty="0">
                <a:latin typeface="宋体" charset="-122"/>
              </a:rPr>
              <a:t>  </a:t>
            </a:r>
            <a:r>
              <a:rPr kumimoji="1" lang="zh-CN" altLang="en-US" sz="2000" b="1" dirty="0">
                <a:solidFill>
                  <a:srgbClr val="FF0000"/>
                </a:solidFill>
                <a:latin typeface="宋体" charset="-122"/>
              </a:rPr>
              <a:t>结果：</a:t>
            </a:r>
            <a:r>
              <a:rPr kumimoji="1" lang="zh-CN" altLang="en-US" sz="2000" b="1" dirty="0">
                <a:latin typeface="宋体" charset="-122"/>
              </a:rPr>
              <a:t>     （</a:t>
            </a:r>
            <a:r>
              <a:rPr kumimoji="1" lang="en-US" altLang="zh-CN" sz="2000" b="1" dirty="0">
                <a:latin typeface="宋体" charset="-122"/>
              </a:rPr>
              <a:t>A</a:t>
            </a:r>
            <a:r>
              <a:rPr kumimoji="1" lang="zh-CN" altLang="en-US" sz="2000" b="1" dirty="0">
                <a:latin typeface="宋体" charset="-122"/>
              </a:rPr>
              <a:t>）</a:t>
            </a:r>
            <a:r>
              <a:rPr kumimoji="1" lang="en-US" altLang="zh-CN" sz="2000" b="1" dirty="0">
                <a:latin typeface="宋体" charset="-122"/>
              </a:rPr>
              <a:t>=DCH    </a:t>
            </a:r>
            <a:r>
              <a:rPr kumimoji="1" lang="zh-CN" altLang="en-US" sz="2000" b="1" dirty="0">
                <a:latin typeface="宋体" charset="-122"/>
              </a:rPr>
              <a:t>（</a:t>
            </a:r>
            <a:r>
              <a:rPr kumimoji="1" lang="en-US" altLang="zh-CN" sz="2000" b="1" dirty="0">
                <a:latin typeface="宋体" charset="-122"/>
              </a:rPr>
              <a:t>R0</a:t>
            </a:r>
            <a:r>
              <a:rPr kumimoji="1" lang="zh-CN" altLang="en-US" sz="2000" b="1" dirty="0">
                <a:latin typeface="宋体" charset="-122"/>
              </a:rPr>
              <a:t>）</a:t>
            </a:r>
            <a:r>
              <a:rPr kumimoji="1" lang="en-US" altLang="zh-CN" sz="2000" b="1" dirty="0">
                <a:latin typeface="宋体" charset="-122"/>
              </a:rPr>
              <a:t>=64H</a:t>
            </a:r>
            <a:endParaRPr kumimoji="1" lang="en-US" altLang="zh-CN" sz="2000" b="1" dirty="0">
              <a:latin typeface="Times New Roman" pitchFamily="18" charset="0"/>
            </a:endParaRPr>
          </a:p>
        </p:txBody>
      </p:sp>
      <p:pic>
        <p:nvPicPr>
          <p:cNvPr id="6" name="Picture 2" descr="c:\documents and settings\ibm\application data\360se6\User Data\temp\01300000323145123029807175635_s.jpg">
            <a:extLst>
              <a:ext uri="{FF2B5EF4-FFF2-40B4-BE49-F238E27FC236}">
                <a16:creationId xmlns:a16="http://schemas.microsoft.com/office/drawing/2014/main" id="{7E7E3F2D-B827-419A-96E4-9382AE6997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4B3E0F9D-C3B1-4ADA-92C3-97C1F8885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a:extLst>
              <a:ext uri="{FF2B5EF4-FFF2-40B4-BE49-F238E27FC236}">
                <a16:creationId xmlns:a16="http://schemas.microsoft.com/office/drawing/2014/main" id="{8D27B555-DF56-4A0F-AEB0-4240E50F875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9" name="Rectangle 2">
            <a:extLst>
              <a:ext uri="{FF2B5EF4-FFF2-40B4-BE49-F238E27FC236}">
                <a16:creationId xmlns:a16="http://schemas.microsoft.com/office/drawing/2014/main" id="{2501515D-8B4F-4C93-B5DC-247BC1B192F7}"/>
              </a:ext>
            </a:extLst>
          </p:cNvPr>
          <p:cNvSpPr txBox="1">
            <a:spLocks noChangeArrowheads="1"/>
          </p:cNvSpPr>
          <p:nvPr/>
        </p:nvSpPr>
        <p:spPr>
          <a:xfrm>
            <a:off x="79794" y="796927"/>
            <a:ext cx="4564214" cy="3810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a:solidFill>
                  <a:srgbClr val="FF0000"/>
                </a:solidFill>
                <a:latin typeface="宋体" charset="-122"/>
              </a:rPr>
              <a:t>1 </a:t>
            </a:r>
            <a:r>
              <a:rPr lang="zh-CN" altLang="en-US" sz="2400" b="1" kern="0">
                <a:solidFill>
                  <a:srgbClr val="FF0000"/>
                </a:solidFill>
                <a:latin typeface="宋体" charset="-122"/>
              </a:rPr>
              <a:t>、 不带进位加法指令</a:t>
            </a:r>
            <a:r>
              <a:rPr lang="en-US" altLang="zh-CN" sz="2400" b="1" kern="0">
                <a:solidFill>
                  <a:srgbClr val="3333FF"/>
                </a:solidFill>
                <a:latin typeface="宋体" charset="-122"/>
              </a:rPr>
              <a:t>(4</a:t>
            </a:r>
            <a:r>
              <a:rPr lang="zh-CN" altLang="en-US" sz="2400" b="1" kern="0">
                <a:solidFill>
                  <a:srgbClr val="3333FF"/>
                </a:solidFill>
                <a:latin typeface="宋体" charset="-122"/>
              </a:rPr>
              <a:t>条</a:t>
            </a:r>
            <a:r>
              <a:rPr lang="en-US" altLang="zh-CN" sz="2400" b="1" kern="0">
                <a:solidFill>
                  <a:srgbClr val="3333FF"/>
                </a:solidFill>
                <a:latin typeface="宋体" charset="-122"/>
              </a:rPr>
              <a:t>)</a:t>
            </a:r>
            <a:endParaRPr lang="en-US" altLang="zh-CN" sz="2400" b="1" kern="0" dirty="0">
              <a:solidFill>
                <a:srgbClr val="3333FF"/>
              </a:solidFill>
              <a:latin typeface="宋体" charset="-122"/>
            </a:endParaRPr>
          </a:p>
        </p:txBody>
      </p:sp>
    </p:spTree>
  </p:cSld>
  <p:clrMapOvr>
    <a:masterClrMapping/>
  </p:clrMapOvr>
  <p:transition>
    <p:cut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31" y="2528696"/>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13" name="Rectangle 3"/>
          <p:cNvSpPr txBox="1">
            <a:spLocks noChangeArrowheads="1"/>
          </p:cNvSpPr>
          <p:nvPr/>
        </p:nvSpPr>
        <p:spPr bwMode="auto">
          <a:xfrm>
            <a:off x="2142828" y="1443168"/>
            <a:ext cx="1872208"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8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8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8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800" b="1" i="0" u="none" strike="noStrike" kern="0" cap="none" spc="0" normalizeH="0" baseline="0" noProof="0" dirty="0">
              <a:ln>
                <a:noFill/>
              </a:ln>
              <a:solidFill>
                <a:srgbClr val="FF33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2800" b="1" kern="0" dirty="0">
                <a:latin typeface="宋体" charset="-122"/>
                <a:ea typeface="+mn-ea"/>
              </a:rPr>
              <a:t>立即数</a:t>
            </a:r>
            <a:endParaRPr lang="en-US" altLang="zh-CN" sz="2800" b="1" kern="0" dirty="0">
              <a:latin typeface="宋体" charset="-122"/>
              <a:ea typeface="+mn-ea"/>
              <a:hlinkClick r:id="rId2" action="ppaction://hlinksldjump">
                <a:extLst>
                  <a:ext uri="{A12FA001-AC4F-418D-AE19-62706E023703}">
                    <ahyp:hlinkClr xmlns:ahyp="http://schemas.microsoft.com/office/drawing/2018/hyperlinkcolor" val="tx"/>
                  </a:ext>
                </a:extLst>
              </a:hlinkClick>
            </a:endParaRPr>
          </a:p>
        </p:txBody>
      </p:sp>
      <p:sp>
        <p:nvSpPr>
          <p:cNvPr id="19" name="矩形 18"/>
          <p:cNvSpPr/>
          <p:nvPr/>
        </p:nvSpPr>
        <p:spPr>
          <a:xfrm>
            <a:off x="14437" y="4142248"/>
            <a:ext cx="851233" cy="646331"/>
          </a:xfrm>
          <a:prstGeom prst="rect">
            <a:avLst/>
          </a:prstGeom>
        </p:spPr>
        <p:txBody>
          <a:bodyPr wrap="square">
            <a:spAutoFit/>
          </a:bodyPr>
          <a:lstStyle/>
          <a:p>
            <a:r>
              <a:rPr lang="zh-CN" altLang="en-US" b="1" dirty="0">
                <a:solidFill>
                  <a:srgbClr val="3333FF"/>
                </a:solidFill>
              </a:rPr>
              <a:t>第</a:t>
            </a:r>
            <a:r>
              <a:rPr lang="en-US" altLang="zh-CN" b="1" dirty="0">
                <a:solidFill>
                  <a:srgbClr val="3333FF"/>
                </a:solidFill>
              </a:rPr>
              <a:t>1</a:t>
            </a:r>
            <a:r>
              <a:rPr lang="zh-CN" altLang="en-US" b="1" dirty="0">
                <a:solidFill>
                  <a:srgbClr val="3333FF"/>
                </a:solidFill>
              </a:rPr>
              <a:t>操作数</a:t>
            </a:r>
          </a:p>
        </p:txBody>
      </p:sp>
      <p:sp>
        <p:nvSpPr>
          <p:cNvPr id="23" name="右箭头 22"/>
          <p:cNvSpPr/>
          <p:nvPr/>
        </p:nvSpPr>
        <p:spPr bwMode="auto">
          <a:xfrm>
            <a:off x="3966774" y="2734719"/>
            <a:ext cx="21844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5" name="矩形 24"/>
          <p:cNvSpPr/>
          <p:nvPr/>
        </p:nvSpPr>
        <p:spPr>
          <a:xfrm>
            <a:off x="4134085" y="4154186"/>
            <a:ext cx="415498"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和</a:t>
            </a:r>
            <a:endParaRPr lang="zh-CN" altLang="en-US" dirty="0">
              <a:solidFill>
                <a:srgbClr val="3333FF"/>
              </a:solidFill>
            </a:endParaRPr>
          </a:p>
        </p:txBody>
      </p:sp>
      <p:sp>
        <p:nvSpPr>
          <p:cNvPr id="26" name="左大括号 25"/>
          <p:cNvSpPr/>
          <p:nvPr/>
        </p:nvSpPr>
        <p:spPr bwMode="auto">
          <a:xfrm>
            <a:off x="1947259" y="1710137"/>
            <a:ext cx="288032" cy="2232248"/>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pic>
        <p:nvPicPr>
          <p:cNvPr id="11" name="Picture 2" descr="c:\documents and settings\ibm\application data\360se6\User Data\temp\01300000323145123029807175635_s.jpg">
            <a:extLst>
              <a:ext uri="{FF2B5EF4-FFF2-40B4-BE49-F238E27FC236}">
                <a16:creationId xmlns:a16="http://schemas.microsoft.com/office/drawing/2014/main" id="{7FF11998-3A4C-4609-BC99-85A143C0CA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056184E0-00C6-41C9-BF12-EE5411507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3163D67D-F451-40EA-9B1E-241A22C5528E}"/>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6" name="Rectangle 2">
            <a:extLst>
              <a:ext uri="{FF2B5EF4-FFF2-40B4-BE49-F238E27FC236}">
                <a16:creationId xmlns:a16="http://schemas.microsoft.com/office/drawing/2014/main" id="{B6969F36-6333-4386-A626-ABBD8D6CAF59}"/>
              </a:ext>
            </a:extLst>
          </p:cNvPr>
          <p:cNvSpPr>
            <a:spLocks noGrp="1" noChangeArrowheads="1"/>
          </p:cNvSpPr>
          <p:nvPr>
            <p:ph type="title"/>
          </p:nvPr>
        </p:nvSpPr>
        <p:spPr>
          <a:xfrm>
            <a:off x="79794" y="796927"/>
            <a:ext cx="4564214" cy="381000"/>
          </a:xfrm>
        </p:spPr>
        <p:txBody>
          <a:bodyPr/>
          <a:lstStyle/>
          <a:p>
            <a:pPr eaLnBrk="1" hangingPunct="1"/>
            <a:r>
              <a:rPr lang="en-US" altLang="zh-CN" sz="2400" b="1" dirty="0">
                <a:solidFill>
                  <a:srgbClr val="FF0000"/>
                </a:solidFill>
                <a:latin typeface="宋体" charset="-122"/>
              </a:rPr>
              <a:t>2 </a:t>
            </a:r>
            <a:r>
              <a:rPr lang="zh-CN" altLang="en-US" sz="2400" b="1" dirty="0">
                <a:solidFill>
                  <a:srgbClr val="FF0000"/>
                </a:solidFill>
                <a:latin typeface="宋体" charset="-122"/>
              </a:rPr>
              <a:t>、 带进位加法指令</a:t>
            </a:r>
            <a:r>
              <a:rPr lang="en-US" altLang="zh-CN" sz="2400" b="1" dirty="0">
                <a:solidFill>
                  <a:srgbClr val="3333FF"/>
                </a:solidFill>
                <a:latin typeface="宋体" charset="-122"/>
              </a:rPr>
              <a:t>(4</a:t>
            </a:r>
            <a:r>
              <a:rPr lang="zh-CN" altLang="en-US" sz="2400" b="1" dirty="0">
                <a:solidFill>
                  <a:srgbClr val="3333FF"/>
                </a:solidFill>
                <a:latin typeface="宋体" charset="-122"/>
              </a:rPr>
              <a:t>条</a:t>
            </a:r>
            <a:r>
              <a:rPr lang="en-US" altLang="zh-CN" sz="2400" b="1" dirty="0">
                <a:solidFill>
                  <a:srgbClr val="3333FF"/>
                </a:solidFill>
                <a:latin typeface="宋体" charset="-122"/>
              </a:rPr>
              <a:t>)</a:t>
            </a:r>
          </a:p>
        </p:txBody>
      </p:sp>
      <p:sp>
        <p:nvSpPr>
          <p:cNvPr id="2" name="加号 1">
            <a:extLst>
              <a:ext uri="{FF2B5EF4-FFF2-40B4-BE49-F238E27FC236}">
                <a16:creationId xmlns:a16="http://schemas.microsoft.com/office/drawing/2014/main" id="{B90D302A-7438-4075-B60E-5895746B9497}"/>
              </a:ext>
            </a:extLst>
          </p:cNvPr>
          <p:cNvSpPr/>
          <p:nvPr/>
        </p:nvSpPr>
        <p:spPr bwMode="auto">
          <a:xfrm>
            <a:off x="340633" y="2425039"/>
            <a:ext cx="648072" cy="792088"/>
          </a:xfrm>
          <a:prstGeom prst="mathPlus">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7" name="矩形 16">
            <a:extLst>
              <a:ext uri="{FF2B5EF4-FFF2-40B4-BE49-F238E27FC236}">
                <a16:creationId xmlns:a16="http://schemas.microsoft.com/office/drawing/2014/main" id="{F5A2A71C-8461-4B7A-8A7D-D4860F43D5DF}"/>
              </a:ext>
            </a:extLst>
          </p:cNvPr>
          <p:cNvSpPr/>
          <p:nvPr/>
        </p:nvSpPr>
        <p:spPr>
          <a:xfrm>
            <a:off x="2157304" y="4154186"/>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2</a:t>
            </a:r>
            <a:r>
              <a:rPr lang="zh-CN" altLang="en-US" b="1" dirty="0">
                <a:solidFill>
                  <a:srgbClr val="3333FF"/>
                </a:solidFill>
              </a:rPr>
              <a:t>操作数</a:t>
            </a:r>
          </a:p>
        </p:txBody>
      </p:sp>
      <p:sp>
        <p:nvSpPr>
          <p:cNvPr id="18" name="矩形 17">
            <a:extLst>
              <a:ext uri="{FF2B5EF4-FFF2-40B4-BE49-F238E27FC236}">
                <a16:creationId xmlns:a16="http://schemas.microsoft.com/office/drawing/2014/main" id="{73E8EEC6-3BE2-46AD-A805-34C7C8CD1731}"/>
              </a:ext>
            </a:extLst>
          </p:cNvPr>
          <p:cNvSpPr/>
          <p:nvPr/>
        </p:nvSpPr>
        <p:spPr>
          <a:xfrm>
            <a:off x="4114223" y="2502307"/>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3" name="矩形 2">
            <a:extLst>
              <a:ext uri="{FF2B5EF4-FFF2-40B4-BE49-F238E27FC236}">
                <a16:creationId xmlns:a16="http://schemas.microsoft.com/office/drawing/2014/main" id="{BF91FDF9-9185-4266-8BFE-6E43B1BD505E}"/>
              </a:ext>
            </a:extLst>
          </p:cNvPr>
          <p:cNvSpPr/>
          <p:nvPr/>
        </p:nvSpPr>
        <p:spPr>
          <a:xfrm>
            <a:off x="4644032" y="1497797"/>
            <a:ext cx="2206053" cy="461665"/>
          </a:xfrm>
          <a:prstGeom prst="rect">
            <a:avLst/>
          </a:prstGeom>
        </p:spPr>
        <p:txBody>
          <a:bodyPr wrap="none">
            <a:spAutoFit/>
          </a:bodyPr>
          <a:lstStyle/>
          <a:p>
            <a:r>
              <a:rPr lang="en-US" altLang="zh-CN" sz="2400" b="1" kern="0" dirty="0">
                <a:solidFill>
                  <a:srgbClr val="CC3399"/>
                </a:solidFill>
                <a:latin typeface="宋体" charset="-122"/>
                <a:ea typeface="+mn-ea"/>
              </a:rPr>
              <a:t>ADDC  A,  Rn</a:t>
            </a:r>
            <a:r>
              <a:rPr lang="zh-CN" altLang="en-US" sz="2400" b="1" kern="0" dirty="0">
                <a:solidFill>
                  <a:srgbClr val="CC3399"/>
                </a:solidFill>
                <a:latin typeface="宋体" charset="-122"/>
                <a:ea typeface="+mn-ea"/>
              </a:rPr>
              <a:t> </a:t>
            </a:r>
          </a:p>
        </p:txBody>
      </p:sp>
      <p:sp>
        <p:nvSpPr>
          <p:cNvPr id="4" name="矩形 3">
            <a:extLst>
              <a:ext uri="{FF2B5EF4-FFF2-40B4-BE49-F238E27FC236}">
                <a16:creationId xmlns:a16="http://schemas.microsoft.com/office/drawing/2014/main" id="{B8FEEDBE-48B7-4863-BC42-5ADD6B483DA4}"/>
              </a:ext>
            </a:extLst>
          </p:cNvPr>
          <p:cNvSpPr/>
          <p:nvPr/>
        </p:nvSpPr>
        <p:spPr>
          <a:xfrm>
            <a:off x="4644032" y="2265766"/>
            <a:ext cx="2361544" cy="461665"/>
          </a:xfrm>
          <a:prstGeom prst="rect">
            <a:avLst/>
          </a:prstGeom>
        </p:spPr>
        <p:txBody>
          <a:bodyPr wrap="none">
            <a:spAutoFit/>
          </a:bodyPr>
          <a:lstStyle/>
          <a:p>
            <a:r>
              <a:rPr lang="en-US" altLang="zh-CN" sz="2400" b="1" kern="0" dirty="0">
                <a:solidFill>
                  <a:srgbClr val="006600"/>
                </a:solidFill>
                <a:latin typeface="宋体" charset="-122"/>
                <a:ea typeface="+mn-ea"/>
              </a:rPr>
              <a:t>ADDC  </a:t>
            </a:r>
            <a:r>
              <a:rPr lang="en-US" altLang="zh-CN" sz="2400" b="1" kern="0" dirty="0" err="1">
                <a:solidFill>
                  <a:srgbClr val="006600"/>
                </a:solidFill>
                <a:latin typeface="宋体" charset="-122"/>
                <a:ea typeface="+mn-ea"/>
              </a:rPr>
              <a:t>A,direct</a:t>
            </a:r>
            <a:endParaRPr lang="zh-CN" altLang="en-US" sz="2400" b="1" kern="0" dirty="0">
              <a:solidFill>
                <a:srgbClr val="006600"/>
              </a:solidFill>
              <a:latin typeface="宋体" charset="-122"/>
              <a:ea typeface="+mn-ea"/>
            </a:endParaRPr>
          </a:p>
        </p:txBody>
      </p:sp>
      <p:sp>
        <p:nvSpPr>
          <p:cNvPr id="6" name="矩形 5">
            <a:extLst>
              <a:ext uri="{FF2B5EF4-FFF2-40B4-BE49-F238E27FC236}">
                <a16:creationId xmlns:a16="http://schemas.microsoft.com/office/drawing/2014/main" id="{395B6952-8FDE-477B-A96E-B01C13DEC28C}"/>
              </a:ext>
            </a:extLst>
          </p:cNvPr>
          <p:cNvSpPr/>
          <p:nvPr/>
        </p:nvSpPr>
        <p:spPr>
          <a:xfrm>
            <a:off x="4644032" y="2874660"/>
            <a:ext cx="2048959" cy="461665"/>
          </a:xfrm>
          <a:prstGeom prst="rect">
            <a:avLst/>
          </a:prstGeom>
        </p:spPr>
        <p:txBody>
          <a:bodyPr wrap="none">
            <a:spAutoFit/>
          </a:bodyPr>
          <a:lstStyle/>
          <a:p>
            <a:r>
              <a:rPr lang="en-US" altLang="zh-CN" sz="2400" b="1" kern="0" dirty="0">
                <a:solidFill>
                  <a:srgbClr val="FF3300"/>
                </a:solidFill>
                <a:latin typeface="宋体" charset="-122"/>
                <a:ea typeface="+mn-ea"/>
              </a:rPr>
              <a:t>ADDC  A</a:t>
            </a:r>
            <a:r>
              <a:rPr lang="zh-CN" altLang="en-US" sz="2400" b="1" kern="0" dirty="0">
                <a:solidFill>
                  <a:srgbClr val="FF3300"/>
                </a:solidFill>
                <a:latin typeface="宋体" charset="-122"/>
                <a:ea typeface="+mn-ea"/>
              </a:rPr>
              <a:t>，</a:t>
            </a:r>
            <a:r>
              <a:rPr lang="en-US" altLang="zh-CN" sz="2400" b="1" kern="0" dirty="0">
                <a:solidFill>
                  <a:srgbClr val="FF3300"/>
                </a:solidFill>
                <a:latin typeface="宋体" charset="-122"/>
                <a:ea typeface="+mn-ea"/>
              </a:rPr>
              <a:t>@Ri</a:t>
            </a:r>
            <a:endParaRPr lang="zh-CN" altLang="en-US" sz="2400" b="1" kern="0" dirty="0">
              <a:solidFill>
                <a:srgbClr val="FF3300"/>
              </a:solidFill>
              <a:latin typeface="宋体" charset="-122"/>
              <a:ea typeface="+mn-ea"/>
            </a:endParaRPr>
          </a:p>
        </p:txBody>
      </p:sp>
      <p:sp>
        <p:nvSpPr>
          <p:cNvPr id="7" name="矩形 6">
            <a:extLst>
              <a:ext uri="{FF2B5EF4-FFF2-40B4-BE49-F238E27FC236}">
                <a16:creationId xmlns:a16="http://schemas.microsoft.com/office/drawing/2014/main" id="{E7742D21-8D6F-44B6-912D-C61351FDB98B}"/>
              </a:ext>
            </a:extLst>
          </p:cNvPr>
          <p:cNvSpPr/>
          <p:nvPr/>
        </p:nvSpPr>
        <p:spPr>
          <a:xfrm>
            <a:off x="4613349" y="3577604"/>
            <a:ext cx="2325317" cy="461665"/>
          </a:xfrm>
          <a:prstGeom prst="rect">
            <a:avLst/>
          </a:prstGeom>
        </p:spPr>
        <p:txBody>
          <a:bodyPr wrap="none">
            <a:spAutoFit/>
          </a:bodyPr>
          <a:lstStyle/>
          <a:p>
            <a:r>
              <a:rPr kumimoji="1" lang="en-US" altLang="zh-CN" sz="2400" b="1" dirty="0">
                <a:latin typeface="Times New Roman" pitchFamily="18" charset="0"/>
              </a:rPr>
              <a:t>ADDC  A, #data</a:t>
            </a:r>
            <a:endParaRPr lang="zh-CN" altLang="en-US" sz="2400" dirty="0"/>
          </a:p>
        </p:txBody>
      </p:sp>
      <p:sp>
        <p:nvSpPr>
          <p:cNvPr id="22" name="左大括号 21">
            <a:extLst>
              <a:ext uri="{FF2B5EF4-FFF2-40B4-BE49-F238E27FC236}">
                <a16:creationId xmlns:a16="http://schemas.microsoft.com/office/drawing/2014/main" id="{78171CF2-640B-4A04-8651-985DDDF16D44}"/>
              </a:ext>
            </a:extLst>
          </p:cNvPr>
          <p:cNvSpPr/>
          <p:nvPr/>
        </p:nvSpPr>
        <p:spPr bwMode="auto">
          <a:xfrm flipH="1">
            <a:off x="3677080" y="1728629"/>
            <a:ext cx="262601" cy="220068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7" name="矩形 26">
            <a:extLst>
              <a:ext uri="{FF2B5EF4-FFF2-40B4-BE49-F238E27FC236}">
                <a16:creationId xmlns:a16="http://schemas.microsoft.com/office/drawing/2014/main" id="{2F3C7C17-2EBF-4FF2-806C-7184C90796AA}"/>
              </a:ext>
            </a:extLst>
          </p:cNvPr>
          <p:cNvSpPr/>
          <p:nvPr/>
        </p:nvSpPr>
        <p:spPr>
          <a:xfrm>
            <a:off x="5498347" y="4193378"/>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指令</a:t>
            </a:r>
            <a:endParaRPr lang="zh-CN" altLang="en-US" dirty="0">
              <a:solidFill>
                <a:srgbClr val="3333FF"/>
              </a:solidFill>
            </a:endParaRPr>
          </a:p>
        </p:txBody>
      </p:sp>
      <p:sp>
        <p:nvSpPr>
          <p:cNvPr id="28" name="右箭头 22">
            <a:extLst>
              <a:ext uri="{FF2B5EF4-FFF2-40B4-BE49-F238E27FC236}">
                <a16:creationId xmlns:a16="http://schemas.microsoft.com/office/drawing/2014/main" id="{764FA99D-BFA9-4662-AFA0-891F35824427}"/>
              </a:ext>
            </a:extLst>
          </p:cNvPr>
          <p:cNvSpPr/>
          <p:nvPr/>
        </p:nvSpPr>
        <p:spPr bwMode="auto">
          <a:xfrm>
            <a:off x="7179581" y="2674392"/>
            <a:ext cx="30403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9" name="左大括号 28">
            <a:extLst>
              <a:ext uri="{FF2B5EF4-FFF2-40B4-BE49-F238E27FC236}">
                <a16:creationId xmlns:a16="http://schemas.microsoft.com/office/drawing/2014/main" id="{20A6E4AF-B3C8-46D5-82D6-A9BF5A6881C3}"/>
              </a:ext>
            </a:extLst>
          </p:cNvPr>
          <p:cNvSpPr/>
          <p:nvPr/>
        </p:nvSpPr>
        <p:spPr bwMode="auto">
          <a:xfrm>
            <a:off x="7571526" y="1774999"/>
            <a:ext cx="265090" cy="1999900"/>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0" name="矩形 29">
            <a:extLst>
              <a:ext uri="{FF2B5EF4-FFF2-40B4-BE49-F238E27FC236}">
                <a16:creationId xmlns:a16="http://schemas.microsoft.com/office/drawing/2014/main" id="{759FA1CA-96FA-4473-A75C-C462EA20A1FC}"/>
              </a:ext>
            </a:extLst>
          </p:cNvPr>
          <p:cNvSpPr/>
          <p:nvPr/>
        </p:nvSpPr>
        <p:spPr>
          <a:xfrm>
            <a:off x="7697331" y="4145333"/>
            <a:ext cx="127791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影响</a:t>
            </a:r>
            <a:r>
              <a:rPr lang="en-US" altLang="zh-CN" b="1" dirty="0">
                <a:solidFill>
                  <a:srgbClr val="3333FF"/>
                </a:solidFill>
                <a:latin typeface="创艺简黑体" pitchFamily="2" charset="-122"/>
                <a:ea typeface="创艺简黑体" pitchFamily="2" charset="-122"/>
              </a:rPr>
              <a:t>PSW</a:t>
            </a:r>
            <a:endParaRPr lang="zh-CN" altLang="en-US" dirty="0">
              <a:solidFill>
                <a:srgbClr val="3333FF"/>
              </a:solidFill>
            </a:endParaRPr>
          </a:p>
        </p:txBody>
      </p:sp>
      <p:sp>
        <p:nvSpPr>
          <p:cNvPr id="31" name="矩形 30">
            <a:extLst>
              <a:ext uri="{FF2B5EF4-FFF2-40B4-BE49-F238E27FC236}">
                <a16:creationId xmlns:a16="http://schemas.microsoft.com/office/drawing/2014/main" id="{B2863FA9-8B05-4281-965F-8AF943958219}"/>
              </a:ext>
            </a:extLst>
          </p:cNvPr>
          <p:cNvSpPr/>
          <p:nvPr/>
        </p:nvSpPr>
        <p:spPr>
          <a:xfrm>
            <a:off x="7882510" y="1497058"/>
            <a:ext cx="646331" cy="584775"/>
          </a:xfrm>
          <a:prstGeom prst="rect">
            <a:avLst/>
          </a:prstGeom>
        </p:spPr>
        <p:txBody>
          <a:bodyPr wrap="square">
            <a:spAutoFit/>
          </a:bodyPr>
          <a:lstStyle/>
          <a:p>
            <a:r>
              <a:rPr lang="en-US" altLang="zh-CN" sz="3200" b="1" dirty="0">
                <a:solidFill>
                  <a:srgbClr val="3333FF"/>
                </a:solidFill>
                <a:latin typeface="宋体" charset="-122"/>
              </a:rPr>
              <a:t>CY</a:t>
            </a:r>
            <a:endParaRPr lang="zh-CN" altLang="en-US" sz="3200" dirty="0">
              <a:solidFill>
                <a:srgbClr val="3333FF"/>
              </a:solidFill>
            </a:endParaRPr>
          </a:p>
        </p:txBody>
      </p:sp>
      <p:sp>
        <p:nvSpPr>
          <p:cNvPr id="32" name="矩形 31">
            <a:extLst>
              <a:ext uri="{FF2B5EF4-FFF2-40B4-BE49-F238E27FC236}">
                <a16:creationId xmlns:a16="http://schemas.microsoft.com/office/drawing/2014/main" id="{943C8AA7-14A2-4933-B4EB-152C94968421}"/>
              </a:ext>
            </a:extLst>
          </p:cNvPr>
          <p:cNvSpPr/>
          <p:nvPr/>
        </p:nvSpPr>
        <p:spPr>
          <a:xfrm>
            <a:off x="7882509" y="2110887"/>
            <a:ext cx="646331" cy="584775"/>
          </a:xfrm>
          <a:prstGeom prst="rect">
            <a:avLst/>
          </a:prstGeom>
        </p:spPr>
        <p:txBody>
          <a:bodyPr wrap="square">
            <a:spAutoFit/>
          </a:bodyPr>
          <a:lstStyle/>
          <a:p>
            <a:r>
              <a:rPr lang="en-US" altLang="zh-CN" sz="3200" b="1" dirty="0">
                <a:solidFill>
                  <a:srgbClr val="3333FF"/>
                </a:solidFill>
                <a:latin typeface="宋体" charset="-122"/>
              </a:rPr>
              <a:t>AC</a:t>
            </a:r>
            <a:endParaRPr lang="zh-CN" altLang="en-US" sz="3200" dirty="0">
              <a:solidFill>
                <a:srgbClr val="3333FF"/>
              </a:solidFill>
            </a:endParaRPr>
          </a:p>
        </p:txBody>
      </p:sp>
      <p:sp>
        <p:nvSpPr>
          <p:cNvPr id="33" name="矩形 32">
            <a:extLst>
              <a:ext uri="{FF2B5EF4-FFF2-40B4-BE49-F238E27FC236}">
                <a16:creationId xmlns:a16="http://schemas.microsoft.com/office/drawing/2014/main" id="{2FC2B9C4-81ED-4A0E-9D12-BDDFF6E70756}"/>
              </a:ext>
            </a:extLst>
          </p:cNvPr>
          <p:cNvSpPr/>
          <p:nvPr/>
        </p:nvSpPr>
        <p:spPr>
          <a:xfrm>
            <a:off x="7903032" y="2774949"/>
            <a:ext cx="646331" cy="584775"/>
          </a:xfrm>
          <a:prstGeom prst="rect">
            <a:avLst/>
          </a:prstGeom>
        </p:spPr>
        <p:txBody>
          <a:bodyPr wrap="square">
            <a:spAutoFit/>
          </a:bodyPr>
          <a:lstStyle/>
          <a:p>
            <a:r>
              <a:rPr lang="en-US" altLang="zh-CN" sz="3200" b="1" dirty="0">
                <a:solidFill>
                  <a:srgbClr val="3333FF"/>
                </a:solidFill>
                <a:latin typeface="宋体" charset="-122"/>
              </a:rPr>
              <a:t>OV</a:t>
            </a:r>
            <a:endParaRPr lang="zh-CN" altLang="en-US" sz="3200" dirty="0">
              <a:solidFill>
                <a:srgbClr val="3333FF"/>
              </a:solidFill>
            </a:endParaRPr>
          </a:p>
        </p:txBody>
      </p:sp>
      <p:sp>
        <p:nvSpPr>
          <p:cNvPr id="34" name="矩形 33">
            <a:extLst>
              <a:ext uri="{FF2B5EF4-FFF2-40B4-BE49-F238E27FC236}">
                <a16:creationId xmlns:a16="http://schemas.microsoft.com/office/drawing/2014/main" id="{62A22E02-2B60-4AB7-ACF4-D84ADAF264C8}"/>
              </a:ext>
            </a:extLst>
          </p:cNvPr>
          <p:cNvSpPr/>
          <p:nvPr/>
        </p:nvSpPr>
        <p:spPr>
          <a:xfrm>
            <a:off x="7954184" y="3383999"/>
            <a:ext cx="646331" cy="584775"/>
          </a:xfrm>
          <a:prstGeom prst="rect">
            <a:avLst/>
          </a:prstGeom>
        </p:spPr>
        <p:txBody>
          <a:bodyPr wrap="square">
            <a:spAutoFit/>
          </a:bodyPr>
          <a:lstStyle/>
          <a:p>
            <a:r>
              <a:rPr lang="en-US" altLang="zh-CN" sz="3200" dirty="0">
                <a:solidFill>
                  <a:srgbClr val="3333FF"/>
                </a:solidFill>
              </a:rPr>
              <a:t>P</a:t>
            </a:r>
            <a:endParaRPr lang="zh-CN" altLang="en-US" sz="3200" dirty="0">
              <a:solidFill>
                <a:srgbClr val="3333FF"/>
              </a:solidFill>
            </a:endParaRPr>
          </a:p>
        </p:txBody>
      </p:sp>
      <p:sp>
        <p:nvSpPr>
          <p:cNvPr id="35" name="左大括号 34">
            <a:extLst>
              <a:ext uri="{FF2B5EF4-FFF2-40B4-BE49-F238E27FC236}">
                <a16:creationId xmlns:a16="http://schemas.microsoft.com/office/drawing/2014/main" id="{9CF6582C-5CCE-43ED-8A01-47444892B6BD}"/>
              </a:ext>
            </a:extLst>
          </p:cNvPr>
          <p:cNvSpPr/>
          <p:nvPr/>
        </p:nvSpPr>
        <p:spPr bwMode="auto">
          <a:xfrm flipH="1">
            <a:off x="6856017" y="1694354"/>
            <a:ext cx="262601" cy="220068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6" name="矩形 35">
            <a:extLst>
              <a:ext uri="{FF2B5EF4-FFF2-40B4-BE49-F238E27FC236}">
                <a16:creationId xmlns:a16="http://schemas.microsoft.com/office/drawing/2014/main" id="{A2007D0C-05AE-4E49-A99D-9BDB69BC0ED3}"/>
              </a:ext>
            </a:extLst>
          </p:cNvPr>
          <p:cNvSpPr/>
          <p:nvPr/>
        </p:nvSpPr>
        <p:spPr>
          <a:xfrm>
            <a:off x="3956344" y="802761"/>
            <a:ext cx="1754893"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ADDC</a:t>
            </a:r>
            <a:endParaRPr lang="zh-CN" altLang="en-US" dirty="0">
              <a:solidFill>
                <a:srgbClr val="FF0000"/>
              </a:solidFill>
            </a:endParaRPr>
          </a:p>
        </p:txBody>
      </p:sp>
      <p:sp>
        <p:nvSpPr>
          <p:cNvPr id="37" name="矩形 36">
            <a:extLst>
              <a:ext uri="{FF2B5EF4-FFF2-40B4-BE49-F238E27FC236}">
                <a16:creationId xmlns:a16="http://schemas.microsoft.com/office/drawing/2014/main" id="{87485CE1-5924-43B6-9AA3-81C41D2E2B3B}"/>
              </a:ext>
            </a:extLst>
          </p:cNvPr>
          <p:cNvSpPr/>
          <p:nvPr/>
        </p:nvSpPr>
        <p:spPr>
          <a:xfrm>
            <a:off x="887776" y="2522335"/>
            <a:ext cx="648072" cy="584775"/>
          </a:xfrm>
          <a:prstGeom prst="rect">
            <a:avLst/>
          </a:prstGeom>
        </p:spPr>
        <p:txBody>
          <a:bodyPr wrap="square">
            <a:spAutoFit/>
          </a:bodyPr>
          <a:lstStyle/>
          <a:p>
            <a:r>
              <a:rPr lang="en-US" altLang="zh-CN" sz="3200" b="1" dirty="0">
                <a:solidFill>
                  <a:srgbClr val="3333FF"/>
                </a:solidFill>
                <a:latin typeface="宋体" charset="-122"/>
              </a:rPr>
              <a:t>CY</a:t>
            </a:r>
            <a:endParaRPr lang="zh-CN" altLang="en-US" sz="3200" dirty="0">
              <a:solidFill>
                <a:srgbClr val="3333FF"/>
              </a:solidFill>
            </a:endParaRPr>
          </a:p>
        </p:txBody>
      </p:sp>
      <p:sp>
        <p:nvSpPr>
          <p:cNvPr id="38" name="加号 37">
            <a:extLst>
              <a:ext uri="{FF2B5EF4-FFF2-40B4-BE49-F238E27FC236}">
                <a16:creationId xmlns:a16="http://schemas.microsoft.com/office/drawing/2014/main" id="{72586C8D-1160-44B4-AA79-ABE1BCC2F588}"/>
              </a:ext>
            </a:extLst>
          </p:cNvPr>
          <p:cNvSpPr/>
          <p:nvPr/>
        </p:nvSpPr>
        <p:spPr bwMode="auto">
          <a:xfrm>
            <a:off x="1327400" y="2425039"/>
            <a:ext cx="648072" cy="792088"/>
          </a:xfrm>
          <a:prstGeom prst="mathPlus">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9" name="矩形 38">
            <a:extLst>
              <a:ext uri="{FF2B5EF4-FFF2-40B4-BE49-F238E27FC236}">
                <a16:creationId xmlns:a16="http://schemas.microsoft.com/office/drawing/2014/main" id="{35632FB7-217F-4C51-8616-2C0867C15C58}"/>
              </a:ext>
            </a:extLst>
          </p:cNvPr>
          <p:cNvSpPr/>
          <p:nvPr/>
        </p:nvSpPr>
        <p:spPr>
          <a:xfrm>
            <a:off x="921358" y="4193378"/>
            <a:ext cx="877163"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进位位</a:t>
            </a:r>
            <a:endParaRPr lang="zh-CN" altLang="en-US" dirty="0">
              <a:solidFill>
                <a:srgbClr val="3333FF"/>
              </a:solidFill>
            </a:endParaRPr>
          </a:p>
        </p:txBody>
      </p:sp>
      <p:sp>
        <p:nvSpPr>
          <p:cNvPr id="40" name="日期占位符 1">
            <a:extLst>
              <a:ext uri="{FF2B5EF4-FFF2-40B4-BE49-F238E27FC236}">
                <a16:creationId xmlns:a16="http://schemas.microsoft.com/office/drawing/2014/main" id="{6A448B06-6757-45E2-8D9B-ECEF7425502F}"/>
              </a:ext>
            </a:extLst>
          </p:cNvPr>
          <p:cNvSpPr>
            <a:spLocks noGrp="1"/>
          </p:cNvSpPr>
          <p:nvPr>
            <p:ph type="dt" sz="quarter" idx="10"/>
          </p:nvPr>
        </p:nvSpPr>
        <p:spPr>
          <a:xfrm>
            <a:off x="0" y="6377095"/>
            <a:ext cx="1981200" cy="476250"/>
          </a:xfrm>
          <a:noFill/>
        </p:spPr>
        <p:txBody>
          <a:bodyPr/>
          <a:lstStyle/>
          <a:p>
            <a:fld id="{FEEDE576-6AE2-494E-9946-1D6029878B7A}" type="datetime10">
              <a:rPr lang="zh-CN" altLang="en-US" smtClean="0">
                <a:ea typeface="宋体" charset="-122"/>
              </a:rPr>
              <a:pPr/>
              <a:t>10:24</a:t>
            </a:fld>
            <a:endParaRPr lang="en-US" altLang="zh-CN" dirty="0">
              <a:ea typeface="宋体" charset="-122"/>
            </a:endParaRPr>
          </a:p>
        </p:txBody>
      </p:sp>
      <p:sp>
        <p:nvSpPr>
          <p:cNvPr id="41" name="灯片编号占位符 3">
            <a:extLst>
              <a:ext uri="{FF2B5EF4-FFF2-40B4-BE49-F238E27FC236}">
                <a16:creationId xmlns:a16="http://schemas.microsoft.com/office/drawing/2014/main" id="{1D7C7D6F-65C3-4344-AB20-26DE8FB1F797}"/>
              </a:ext>
            </a:extLst>
          </p:cNvPr>
          <p:cNvSpPr>
            <a:spLocks noGrp="1"/>
          </p:cNvSpPr>
          <p:nvPr>
            <p:ph type="sldNum" sz="quarter" idx="12"/>
          </p:nvPr>
        </p:nvSpPr>
        <p:spPr>
          <a:xfrm>
            <a:off x="7162800" y="6381750"/>
            <a:ext cx="1981200" cy="476250"/>
          </a:xfrm>
          <a:noFill/>
        </p:spPr>
        <p:txBody>
          <a:bodyPr/>
          <a:lstStyle/>
          <a:p>
            <a:fld id="{4B7EC58B-A9F5-46DF-92F5-CE450439BDAB}" type="slidenum">
              <a:rPr lang="en-US" altLang="zh-CN" smtClean="0">
                <a:ea typeface="宋体" charset="-122"/>
              </a:rPr>
              <a:pPr/>
              <a:t>81</a:t>
            </a:fld>
            <a:endParaRPr lang="en-US" altLang="zh-CN">
              <a:ea typeface="宋体" charset="-122"/>
            </a:endParaRPr>
          </a:p>
        </p:txBody>
      </p:sp>
      <p:sp>
        <p:nvSpPr>
          <p:cNvPr id="42" name="Text Box 5">
            <a:extLst>
              <a:ext uri="{FF2B5EF4-FFF2-40B4-BE49-F238E27FC236}">
                <a16:creationId xmlns:a16="http://schemas.microsoft.com/office/drawing/2014/main" id="{C96E4C46-A954-446A-AFF1-BEC92F5A6E02}"/>
              </a:ext>
            </a:extLst>
          </p:cNvPr>
          <p:cNvSpPr txBox="1">
            <a:spLocks noChangeArrowheads="1"/>
          </p:cNvSpPr>
          <p:nvPr/>
        </p:nvSpPr>
        <p:spPr bwMode="auto">
          <a:xfrm>
            <a:off x="771481" y="4966099"/>
            <a:ext cx="7621588" cy="1273875"/>
          </a:xfrm>
          <a:prstGeom prst="rect">
            <a:avLst/>
          </a:prstGeom>
          <a:solidFill>
            <a:schemeClr val="bg1">
              <a:lumMod val="85000"/>
            </a:schemeClr>
          </a:solidFill>
          <a:ln w="12700" cap="sq">
            <a:noFill/>
            <a:miter lim="800000"/>
            <a:headEnd type="none" w="sm" len="sm"/>
            <a:tailEnd type="none" w="sm" len="sm"/>
          </a:ln>
        </p:spPr>
        <p:txBody>
          <a:bodyPr>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指令功能：同时把源操作数所指出的内容和进位标志位</a:t>
            </a:r>
            <a:r>
              <a:rPr kumimoji="1" lang="en-US" altLang="zh-CN" b="1" dirty="0">
                <a:latin typeface="Times New Roman" pitchFamily="18" charset="0"/>
              </a:rPr>
              <a:t>CY</a:t>
            </a:r>
            <a:r>
              <a:rPr kumimoji="1" lang="zh-CN" altLang="en-US" b="1" dirty="0">
                <a:latin typeface="Times New Roman" pitchFamily="18" charset="0"/>
              </a:rPr>
              <a:t>，</a:t>
            </a:r>
            <a:r>
              <a:rPr kumimoji="1" lang="zh-CN" altLang="en-US" b="1" dirty="0">
                <a:latin typeface="宋体" charset="-122"/>
              </a:rPr>
              <a:t>都加到累加器</a:t>
            </a:r>
            <a:r>
              <a:rPr kumimoji="1" lang="en-US" altLang="zh-CN" b="1" dirty="0">
                <a:latin typeface="Times New Roman" pitchFamily="18" charset="0"/>
              </a:rPr>
              <a:t>A</a:t>
            </a:r>
            <a:r>
              <a:rPr kumimoji="1" lang="zh-CN" altLang="en-US" b="1" dirty="0">
                <a:latin typeface="宋体" charset="-122"/>
              </a:rPr>
              <a:t>中，结果存放到</a:t>
            </a:r>
            <a:r>
              <a:rPr kumimoji="1" lang="en-US" altLang="zh-CN" b="1" dirty="0">
                <a:latin typeface="Times New Roman" pitchFamily="18" charset="0"/>
              </a:rPr>
              <a:t>A</a:t>
            </a:r>
            <a:r>
              <a:rPr kumimoji="1" lang="zh-CN" altLang="en-US" b="1" dirty="0">
                <a:latin typeface="宋体" charset="-122"/>
              </a:rPr>
              <a:t>中。</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2</a:t>
            </a:r>
            <a:r>
              <a:rPr kumimoji="1" lang="zh-CN" altLang="en-US" b="1" dirty="0">
                <a:solidFill>
                  <a:srgbClr val="FF0000"/>
                </a:solidFill>
                <a:latin typeface="宋体" charset="-122"/>
              </a:rPr>
              <a:t>、</a:t>
            </a:r>
            <a:r>
              <a:rPr kumimoji="1" lang="zh-CN" altLang="en-US" b="1" dirty="0">
                <a:latin typeface="宋体" charset="-122"/>
              </a:rPr>
              <a:t>本组指令常用于多字节加法。</a:t>
            </a:r>
            <a:endParaRPr kumimoji="1" lang="en-US" altLang="zh-CN" b="1" dirty="0">
              <a:latin typeface="宋体" charset="-122"/>
            </a:endParaRPr>
          </a:p>
        </p:txBody>
      </p:sp>
      <p:sp>
        <p:nvSpPr>
          <p:cNvPr id="43" name="矩形 42">
            <a:extLst>
              <a:ext uri="{FF2B5EF4-FFF2-40B4-BE49-F238E27FC236}">
                <a16:creationId xmlns:a16="http://schemas.microsoft.com/office/drawing/2014/main" id="{B647B58D-C19E-4848-9FE6-14A0D61B4CEE}"/>
              </a:ext>
            </a:extLst>
          </p:cNvPr>
          <p:cNvSpPr/>
          <p:nvPr/>
        </p:nvSpPr>
        <p:spPr>
          <a:xfrm>
            <a:off x="5841902" y="795908"/>
            <a:ext cx="2112282"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Add</a:t>
            </a:r>
            <a:r>
              <a:rPr lang="en-US" altLang="zh-CN" b="1" dirty="0">
                <a:solidFill>
                  <a:srgbClr val="3333FF"/>
                </a:solidFill>
                <a:latin typeface="创艺简黑体" pitchFamily="2" charset="-122"/>
                <a:ea typeface="创艺简黑体" pitchFamily="2" charset="-122"/>
              </a:rPr>
              <a:t> with </a:t>
            </a:r>
            <a:r>
              <a:rPr lang="en-US" altLang="zh-CN" b="1" dirty="0">
                <a:solidFill>
                  <a:srgbClr val="FF0000"/>
                </a:solidFill>
                <a:latin typeface="创艺简黑体" pitchFamily="2" charset="-122"/>
                <a:ea typeface="创艺简黑体" pitchFamily="2" charset="-122"/>
              </a:rPr>
              <a:t>C</a:t>
            </a:r>
            <a:r>
              <a:rPr lang="en-US" altLang="zh-CN" b="1" dirty="0">
                <a:solidFill>
                  <a:srgbClr val="3333FF"/>
                </a:solidFill>
                <a:latin typeface="创艺简黑体" pitchFamily="2" charset="-122"/>
                <a:ea typeface="创艺简黑体" pitchFamily="2" charset="-122"/>
              </a:rPr>
              <a:t>arry</a:t>
            </a:r>
            <a:endParaRPr lang="zh-CN" altLang="en-US" dirty="0">
              <a:solidFill>
                <a:srgbClr val="3333FF"/>
              </a:solidFill>
            </a:endParaRPr>
          </a:p>
        </p:txBody>
      </p:sp>
    </p:spTree>
    <p:extLst>
      <p:ext uri="{BB962C8B-B14F-4D97-AF65-F5344CB8AC3E}">
        <p14:creationId xmlns:p14="http://schemas.microsoft.com/office/powerpoint/2010/main" val="2309408003"/>
      </p:ext>
    </p:extLst>
  </p:cSld>
  <p:clrMapOvr>
    <a:masterClrMapping/>
  </p:clrMapOvr>
  <p:transition>
    <p:cut thruBlk="1"/>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A40393F7-58C2-4FAE-8F92-324877F8775B}" type="datetime10">
              <a:rPr lang="zh-CN" altLang="en-US" smtClean="0">
                <a:ea typeface="宋体" charset="-122"/>
              </a:rPr>
              <a:pPr/>
              <a:t>10:24</a:t>
            </a:fld>
            <a:endParaRPr lang="en-US" altLang="zh-CN">
              <a:ea typeface="宋体" charset="-122"/>
            </a:endParaRPr>
          </a:p>
        </p:txBody>
      </p:sp>
      <p:sp>
        <p:nvSpPr>
          <p:cNvPr id="21507" name="灯片编号占位符 5"/>
          <p:cNvSpPr>
            <a:spLocks noGrp="1"/>
          </p:cNvSpPr>
          <p:nvPr>
            <p:ph type="sldNum" sz="quarter" idx="12"/>
          </p:nvPr>
        </p:nvSpPr>
        <p:spPr>
          <a:noFill/>
        </p:spPr>
        <p:txBody>
          <a:bodyPr/>
          <a:lstStyle/>
          <a:p>
            <a:fld id="{6951B09A-4E65-4E89-B197-29A2C49C3E7F}" type="slidenum">
              <a:rPr lang="en-US" altLang="zh-CN" smtClean="0">
                <a:ea typeface="宋体" charset="-122"/>
              </a:rPr>
              <a:pPr/>
              <a:t>82</a:t>
            </a:fld>
            <a:endParaRPr lang="en-US" altLang="zh-CN">
              <a:ea typeface="宋体" charset="-122"/>
            </a:endParaRPr>
          </a:p>
        </p:txBody>
      </p:sp>
      <p:sp>
        <p:nvSpPr>
          <p:cNvPr id="21508" name="Rectangle 2"/>
          <p:cNvSpPr>
            <a:spLocks noGrp="1" noChangeArrowheads="1"/>
          </p:cNvSpPr>
          <p:nvPr>
            <p:ph type="title"/>
          </p:nvPr>
        </p:nvSpPr>
        <p:spPr>
          <a:xfrm>
            <a:off x="85726" y="508003"/>
            <a:ext cx="7772400" cy="647700"/>
          </a:xfrm>
        </p:spPr>
        <p:txBody>
          <a:bodyPr/>
          <a:lstStyle/>
          <a:p>
            <a:pPr eaLnBrk="1" hangingPunct="1"/>
            <a:r>
              <a:rPr lang="en-US" altLang="zh-CN" sz="2400" b="1" dirty="0">
                <a:solidFill>
                  <a:srgbClr val="FF0000"/>
                </a:solidFill>
                <a:latin typeface="黑体" pitchFamily="2" charset="-122"/>
                <a:ea typeface="黑体" pitchFamily="2" charset="-122"/>
              </a:rPr>
              <a:t>2  </a:t>
            </a:r>
            <a:r>
              <a:rPr lang="zh-CN" altLang="en-US" sz="2400" b="1" dirty="0">
                <a:solidFill>
                  <a:srgbClr val="FF0000"/>
                </a:solidFill>
                <a:latin typeface="黑体" pitchFamily="2" charset="-122"/>
                <a:ea typeface="黑体" pitchFamily="2" charset="-122"/>
              </a:rPr>
              <a:t>、带进位加法指令</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4</a:t>
            </a:r>
            <a:r>
              <a:rPr lang="zh-CN" altLang="en-US" sz="2400" b="1" dirty="0">
                <a:solidFill>
                  <a:srgbClr val="3333FF"/>
                </a:solidFill>
                <a:latin typeface="黑体" pitchFamily="2" charset="-122"/>
                <a:ea typeface="黑体" pitchFamily="2" charset="-122"/>
              </a:rPr>
              <a:t>条）</a:t>
            </a:r>
          </a:p>
        </p:txBody>
      </p:sp>
      <p:grpSp>
        <p:nvGrpSpPr>
          <p:cNvPr id="2" name="Group 20"/>
          <p:cNvGrpSpPr>
            <a:grpSpLocks/>
          </p:cNvGrpSpPr>
          <p:nvPr/>
        </p:nvGrpSpPr>
        <p:grpSpPr bwMode="auto">
          <a:xfrm>
            <a:off x="76200" y="1250189"/>
            <a:ext cx="8991600" cy="5410201"/>
            <a:chOff x="48" y="384"/>
            <a:chExt cx="5664" cy="3408"/>
          </a:xfrm>
        </p:grpSpPr>
        <p:sp>
          <p:nvSpPr>
            <p:cNvPr id="21510" name="Text Box 8"/>
            <p:cNvSpPr txBox="1">
              <a:spLocks noChangeArrowheads="1"/>
            </p:cNvSpPr>
            <p:nvPr/>
          </p:nvSpPr>
          <p:spPr bwMode="auto">
            <a:xfrm>
              <a:off x="48" y="384"/>
              <a:ext cx="5664" cy="3408"/>
            </a:xfrm>
            <a:prstGeom prst="rect">
              <a:avLst/>
            </a:prstGeom>
            <a:solidFill>
              <a:srgbClr val="CCFFFF"/>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Times New Roman" pitchFamily="18" charset="0"/>
                </a:rPr>
                <a:t>ADDC</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Rn</a:t>
              </a:r>
              <a:r>
                <a:rPr kumimoji="1" lang="zh-CN" altLang="en-US" b="1" dirty="0">
                  <a:latin typeface="Times New Roman" pitchFamily="18" charset="0"/>
                </a:rPr>
                <a:t>；        </a:t>
              </a:r>
              <a:r>
                <a:rPr kumimoji="1" lang="en-US" altLang="zh-CN" b="1" dirty="0">
                  <a:latin typeface="Times New Roman" pitchFamily="18" charset="0"/>
                </a:rPr>
                <a:t>0011  1rrr       (A)+C</a:t>
              </a:r>
              <a:r>
                <a:rPr kumimoji="1" lang="en-US" altLang="zh-CN" b="1" baseline="-25000" dirty="0">
                  <a:latin typeface="Times New Roman" pitchFamily="18" charset="0"/>
                </a:rPr>
                <a:t>Y</a:t>
              </a:r>
              <a:r>
                <a:rPr kumimoji="1" lang="en-US" altLang="zh-CN" b="1" dirty="0">
                  <a:latin typeface="Times New Roman" pitchFamily="18" charset="0"/>
                </a:rPr>
                <a:t>+(Rn) → A      </a:t>
              </a:r>
              <a:r>
                <a:rPr kumimoji="1" lang="zh-CN" altLang="en-US" b="1" dirty="0">
                  <a:latin typeface="Times New Roman" pitchFamily="18" charset="0"/>
                </a:rPr>
                <a:t>将工作寄存器内容与</a:t>
              </a:r>
              <a:r>
                <a:rPr kumimoji="1" lang="en-US" altLang="zh-CN" b="1" dirty="0">
                  <a:latin typeface="Times New Roman" pitchFamily="18" charset="0"/>
                </a:rPr>
                <a:t>C</a:t>
              </a:r>
              <a:r>
                <a:rPr kumimoji="1" lang="en-US" altLang="zh-CN" b="1" baseline="-25000" dirty="0">
                  <a:latin typeface="Times New Roman" pitchFamily="18" charset="0"/>
                </a:rPr>
                <a:t>Y</a:t>
              </a:r>
              <a:r>
                <a:rPr kumimoji="1" lang="zh-CN" altLang="en-US" b="1" dirty="0">
                  <a:latin typeface="Times New Roman" pitchFamily="18" charset="0"/>
                </a:rPr>
                <a:t>及</a:t>
              </a:r>
            </a:p>
            <a:p>
              <a:pPr algn="just" eaLnBrk="0" hangingPunct="0">
                <a:lnSpc>
                  <a:spcPct val="80000"/>
                </a:lnSpc>
                <a:spcBef>
                  <a:spcPct val="50000"/>
                </a:spcBef>
              </a:pPr>
              <a:r>
                <a:rPr kumimoji="1" lang="zh-CN" altLang="en-US" b="1" dirty="0">
                  <a:latin typeface="Times New Roman" pitchFamily="18" charset="0"/>
                </a:rPr>
                <a:t>                                                                                                  累加器</a:t>
              </a:r>
              <a:r>
                <a:rPr kumimoji="1" lang="en-US" altLang="zh-CN" b="1" dirty="0">
                  <a:latin typeface="Times New Roman" pitchFamily="18" charset="0"/>
                </a:rPr>
                <a:t>A</a:t>
              </a:r>
              <a:r>
                <a:rPr kumimoji="1" lang="zh-CN" altLang="en-US" b="1" dirty="0">
                  <a:latin typeface="Times New Roman" pitchFamily="18" charset="0"/>
                </a:rPr>
                <a:t>中的数相加，</a:t>
              </a:r>
            </a:p>
            <a:p>
              <a:pPr algn="just" eaLnBrk="0" hangingPunct="0">
                <a:lnSpc>
                  <a:spcPct val="80000"/>
                </a:lnSpc>
                <a:spcBef>
                  <a:spcPct val="50000"/>
                </a:spcBef>
              </a:pPr>
              <a:r>
                <a:rPr kumimoji="1" lang="zh-CN" altLang="en-US" b="1" dirty="0">
                  <a:latin typeface="Times New Roman" pitchFamily="18" charset="0"/>
                </a:rPr>
                <a:t>                                                                                                 “和”存放于累加器</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ADDC</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direct</a:t>
              </a:r>
              <a:r>
                <a:rPr kumimoji="1" lang="zh-CN" altLang="en-US" b="1" dirty="0">
                  <a:latin typeface="Times New Roman" pitchFamily="18" charset="0"/>
                </a:rPr>
                <a:t>；</a:t>
              </a:r>
              <a:r>
                <a:rPr kumimoji="1" lang="en-US" altLang="zh-CN" b="1" dirty="0">
                  <a:latin typeface="Times New Roman" pitchFamily="18" charset="0"/>
                </a:rPr>
                <a:t>0011  0101     (A) +C</a:t>
              </a:r>
              <a:r>
                <a:rPr kumimoji="1" lang="en-US" altLang="zh-CN" b="1" baseline="-25000" dirty="0">
                  <a:latin typeface="Times New Roman" pitchFamily="18" charset="0"/>
                </a:rPr>
                <a:t>Y</a:t>
              </a:r>
              <a:r>
                <a:rPr kumimoji="1" lang="en-US" altLang="zh-CN" b="1" dirty="0">
                  <a:latin typeface="Times New Roman" pitchFamily="18" charset="0"/>
                </a:rPr>
                <a:t> +(direct) →A   </a:t>
              </a:r>
              <a:r>
                <a:rPr kumimoji="1" lang="zh-CN" altLang="en-US" b="1" dirty="0">
                  <a:latin typeface="Times New Roman" pitchFamily="18" charset="0"/>
                </a:rPr>
                <a:t>将内部</a:t>
              </a:r>
              <a:r>
                <a:rPr kumimoji="1" lang="en-US" altLang="zh-CN" b="1" dirty="0">
                  <a:latin typeface="Times New Roman" pitchFamily="18" charset="0"/>
                </a:rPr>
                <a:t>RAM</a:t>
              </a:r>
              <a:r>
                <a:rPr kumimoji="1" lang="zh-CN" altLang="en-US" b="1" dirty="0">
                  <a:latin typeface="Times New Roman" pitchFamily="18" charset="0"/>
                </a:rPr>
                <a:t>单元内容与</a:t>
              </a:r>
            </a:p>
            <a:p>
              <a:pPr algn="just" eaLnBrk="0" hangingPunct="0">
                <a:lnSpc>
                  <a:spcPct val="80000"/>
                </a:lnSpc>
                <a:spcBef>
                  <a:spcPct val="50000"/>
                </a:spcBef>
              </a:pPr>
              <a:r>
                <a:rPr kumimoji="1" lang="zh-CN" altLang="en-US" b="1" dirty="0">
                  <a:latin typeface="Times New Roman" pitchFamily="18" charset="0"/>
                </a:rPr>
                <a:t>                                   </a:t>
              </a:r>
              <a:r>
                <a:rPr kumimoji="1" lang="en-US" altLang="zh-CN" b="1" dirty="0">
                  <a:latin typeface="Times New Roman" pitchFamily="18" charset="0"/>
                </a:rPr>
                <a:t>direct                                                    C</a:t>
              </a:r>
              <a:r>
                <a:rPr kumimoji="1" lang="en-US" altLang="zh-CN" b="1" baseline="-25000" dirty="0">
                  <a:latin typeface="Times New Roman" pitchFamily="18" charset="0"/>
                </a:rPr>
                <a:t>Y</a:t>
              </a:r>
              <a:r>
                <a:rPr kumimoji="1" lang="zh-CN" altLang="en-US" b="1" dirty="0">
                  <a:latin typeface="Times New Roman" pitchFamily="18" charset="0"/>
                </a:rPr>
                <a:t>及累加器</a:t>
              </a:r>
              <a:r>
                <a:rPr kumimoji="1" lang="en-US" altLang="zh-CN" b="1" dirty="0">
                  <a:latin typeface="Times New Roman" pitchFamily="18" charset="0"/>
                </a:rPr>
                <a:t>A</a:t>
              </a:r>
              <a:r>
                <a:rPr kumimoji="1" lang="zh-CN" altLang="en-US" b="1" dirty="0">
                  <a:latin typeface="Times New Roman" pitchFamily="18" charset="0"/>
                </a:rPr>
                <a:t>中的数相加，</a:t>
              </a:r>
            </a:p>
            <a:p>
              <a:pPr algn="just" eaLnBrk="0" hangingPunct="0">
                <a:lnSpc>
                  <a:spcPct val="80000"/>
                </a:lnSpc>
                <a:spcBef>
                  <a:spcPct val="50000"/>
                </a:spcBef>
              </a:pPr>
              <a:r>
                <a:rPr kumimoji="1" lang="zh-CN" altLang="en-US" b="1" dirty="0">
                  <a:latin typeface="Times New Roman" pitchFamily="18" charset="0"/>
                </a:rPr>
                <a:t>                                                                                                  “和”存放于累加器</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ADDC</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@Ri</a:t>
              </a:r>
              <a:r>
                <a:rPr kumimoji="1" lang="zh-CN" altLang="en-US" b="1" dirty="0">
                  <a:latin typeface="Times New Roman" pitchFamily="18" charset="0"/>
                </a:rPr>
                <a:t>；    </a:t>
              </a:r>
              <a:r>
                <a:rPr kumimoji="1" lang="en-US" altLang="zh-CN" b="1" dirty="0">
                  <a:latin typeface="Times New Roman" pitchFamily="18" charset="0"/>
                </a:rPr>
                <a:t>0011  011i       (A) +C</a:t>
              </a:r>
              <a:r>
                <a:rPr kumimoji="1" lang="en-US" altLang="zh-CN" b="1" baseline="-25000" dirty="0">
                  <a:latin typeface="Times New Roman" pitchFamily="18" charset="0"/>
                </a:rPr>
                <a:t>Y</a:t>
              </a:r>
              <a:r>
                <a:rPr kumimoji="1" lang="en-US" altLang="zh-CN" b="1" dirty="0">
                  <a:latin typeface="Times New Roman" pitchFamily="18" charset="0"/>
                </a:rPr>
                <a:t>+((Ri)) →A     </a:t>
              </a:r>
              <a:r>
                <a:rPr kumimoji="1" lang="zh-CN" altLang="en-US" b="1" dirty="0">
                  <a:latin typeface="Times New Roman" pitchFamily="18" charset="0"/>
                </a:rPr>
                <a:t>将间接寻址</a:t>
              </a:r>
              <a:r>
                <a:rPr kumimoji="1" lang="en-US" altLang="zh-CN" b="1" dirty="0">
                  <a:latin typeface="Times New Roman" pitchFamily="18" charset="0"/>
                </a:rPr>
                <a:t>(Ri</a:t>
              </a:r>
              <a:r>
                <a:rPr kumimoji="1" lang="zh-CN" altLang="en-US" b="1" dirty="0">
                  <a:latin typeface="Times New Roman" pitchFamily="18" charset="0"/>
                </a:rPr>
                <a:t>为</a:t>
              </a:r>
              <a:r>
                <a:rPr kumimoji="1" lang="en-US" altLang="zh-CN" b="1" dirty="0">
                  <a:latin typeface="Times New Roman" pitchFamily="18" charset="0"/>
                </a:rPr>
                <a:t>R0</a:t>
              </a:r>
              <a:r>
                <a:rPr kumimoji="1" lang="zh-CN" altLang="en-US" b="1" dirty="0">
                  <a:latin typeface="Times New Roman" pitchFamily="18" charset="0"/>
                </a:rPr>
                <a:t>或</a:t>
              </a:r>
              <a:r>
                <a:rPr kumimoji="1" lang="en-US" altLang="zh-CN" b="1" dirty="0">
                  <a:latin typeface="Times New Roman" pitchFamily="18" charset="0"/>
                </a:rPr>
                <a:t>R1)          </a:t>
              </a:r>
            </a:p>
            <a:p>
              <a:pPr algn="just" eaLnBrk="0" hangingPunct="0">
                <a:lnSpc>
                  <a:spcPct val="80000"/>
                </a:lnSpc>
                <a:spcBef>
                  <a:spcPct val="50000"/>
                </a:spcBef>
              </a:pPr>
              <a:r>
                <a:rPr kumimoji="1" lang="en-US" altLang="zh-CN" b="1" dirty="0">
                  <a:latin typeface="Times New Roman" pitchFamily="18" charset="0"/>
                </a:rPr>
                <a:t>                                                                                                   </a:t>
              </a:r>
              <a:r>
                <a:rPr kumimoji="1" lang="zh-CN" altLang="en-US" b="1" dirty="0">
                  <a:latin typeface="Times New Roman" pitchFamily="18" charset="0"/>
                </a:rPr>
                <a:t>所得的片内</a:t>
              </a:r>
              <a:r>
                <a:rPr kumimoji="1" lang="en-US" altLang="zh-CN" b="1" dirty="0">
                  <a:latin typeface="Times New Roman" pitchFamily="18" charset="0"/>
                </a:rPr>
                <a:t>RAM</a:t>
              </a:r>
              <a:r>
                <a:rPr kumimoji="1" lang="zh-CN" altLang="en-US" b="1" dirty="0">
                  <a:latin typeface="Times New Roman" pitchFamily="18" charset="0"/>
                </a:rPr>
                <a:t>单元中内</a:t>
              </a:r>
            </a:p>
            <a:p>
              <a:pPr algn="just" eaLnBrk="0" hangingPunct="0">
                <a:lnSpc>
                  <a:spcPct val="80000"/>
                </a:lnSpc>
                <a:spcBef>
                  <a:spcPct val="50000"/>
                </a:spcBef>
              </a:pPr>
              <a:r>
                <a:rPr kumimoji="1" lang="zh-CN" altLang="en-US" b="1" dirty="0">
                  <a:latin typeface="Times New Roman" pitchFamily="18" charset="0"/>
                </a:rPr>
                <a:t>                                                                                                   容与</a:t>
              </a:r>
              <a:r>
                <a:rPr kumimoji="1" lang="en-US" altLang="zh-CN" b="1" dirty="0">
                  <a:latin typeface="Times New Roman" pitchFamily="18" charset="0"/>
                </a:rPr>
                <a:t>C</a:t>
              </a:r>
              <a:r>
                <a:rPr kumimoji="1" lang="en-US" altLang="zh-CN" b="1" baseline="-25000" dirty="0">
                  <a:latin typeface="Times New Roman" pitchFamily="18" charset="0"/>
                </a:rPr>
                <a:t>Y</a:t>
              </a:r>
              <a:r>
                <a:rPr kumimoji="1" lang="zh-CN" altLang="en-US" b="1" dirty="0">
                  <a:latin typeface="Times New Roman" pitchFamily="18" charset="0"/>
                </a:rPr>
                <a:t>及累加器</a:t>
              </a:r>
              <a:r>
                <a:rPr kumimoji="1" lang="en-US" altLang="zh-CN" b="1" dirty="0">
                  <a:latin typeface="Times New Roman" pitchFamily="18" charset="0"/>
                </a:rPr>
                <a:t>A</a:t>
              </a:r>
              <a:r>
                <a:rPr kumimoji="1" lang="zh-CN" altLang="en-US" b="1" dirty="0">
                  <a:latin typeface="Times New Roman" pitchFamily="18" charset="0"/>
                </a:rPr>
                <a:t>中的数</a:t>
              </a:r>
            </a:p>
            <a:p>
              <a:pPr algn="just" eaLnBrk="0" hangingPunct="0">
                <a:lnSpc>
                  <a:spcPct val="80000"/>
                </a:lnSpc>
                <a:spcBef>
                  <a:spcPct val="50000"/>
                </a:spcBef>
              </a:pPr>
              <a:r>
                <a:rPr kumimoji="1" lang="zh-CN" altLang="en-US" b="1" dirty="0">
                  <a:latin typeface="Times New Roman" pitchFamily="18" charset="0"/>
                </a:rPr>
                <a:t>                                                                                                   相加， “和”存放于累加器          </a:t>
              </a:r>
            </a:p>
            <a:p>
              <a:pPr algn="just" eaLnBrk="0" hangingPunct="0">
                <a:lnSpc>
                  <a:spcPct val="80000"/>
                </a:lnSpc>
                <a:spcBef>
                  <a:spcPct val="50000"/>
                </a:spcBef>
              </a:pPr>
              <a:r>
                <a:rPr kumimoji="1" lang="zh-CN" altLang="en-US" b="1" dirty="0">
                  <a:latin typeface="Times New Roman" pitchFamily="18" charset="0"/>
                </a:rPr>
                <a:t>                                                                                                    </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ADDC </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#data</a:t>
              </a:r>
              <a:r>
                <a:rPr kumimoji="1" lang="zh-CN" altLang="en-US" b="1" dirty="0">
                  <a:latin typeface="Times New Roman" pitchFamily="18" charset="0"/>
                </a:rPr>
                <a:t>；    </a:t>
              </a:r>
              <a:r>
                <a:rPr kumimoji="1" lang="en-US" altLang="zh-CN" b="1" dirty="0">
                  <a:latin typeface="Times New Roman" pitchFamily="18" charset="0"/>
                </a:rPr>
                <a:t>0011  0100      (A) +C</a:t>
              </a:r>
              <a:r>
                <a:rPr kumimoji="1" lang="en-US" altLang="zh-CN" b="1" baseline="-25000" dirty="0">
                  <a:latin typeface="Times New Roman" pitchFamily="18" charset="0"/>
                </a:rPr>
                <a:t>Y</a:t>
              </a:r>
              <a:r>
                <a:rPr kumimoji="1" lang="en-US" altLang="zh-CN" b="1" dirty="0">
                  <a:latin typeface="Times New Roman" pitchFamily="18" charset="0"/>
                </a:rPr>
                <a:t> + #data →A   </a:t>
              </a:r>
              <a:r>
                <a:rPr kumimoji="1" lang="zh-CN" altLang="en-US" b="1" dirty="0">
                  <a:latin typeface="Times New Roman" pitchFamily="18" charset="0"/>
                </a:rPr>
                <a:t>将立即数的</a:t>
              </a:r>
              <a:r>
                <a:rPr kumimoji="1" lang="en-US" altLang="zh-CN" b="1" dirty="0">
                  <a:latin typeface="Times New Roman" pitchFamily="18" charset="0"/>
                </a:rPr>
                <a:t>8</a:t>
              </a:r>
              <a:r>
                <a:rPr kumimoji="1" lang="zh-CN" altLang="en-US" b="1" dirty="0">
                  <a:latin typeface="Times New Roman" pitchFamily="18" charset="0"/>
                </a:rPr>
                <a:t>位无符号二进</a:t>
              </a:r>
            </a:p>
            <a:p>
              <a:pPr algn="just" eaLnBrk="0" hangingPunct="0">
                <a:lnSpc>
                  <a:spcPct val="80000"/>
                </a:lnSpc>
                <a:spcBef>
                  <a:spcPct val="50000"/>
                </a:spcBef>
              </a:pPr>
              <a:r>
                <a:rPr kumimoji="1" lang="zh-CN" altLang="en-US" b="1" dirty="0">
                  <a:latin typeface="Times New Roman" pitchFamily="18" charset="0"/>
                </a:rPr>
                <a:t>                                     </a:t>
              </a:r>
              <a:r>
                <a:rPr kumimoji="1" lang="en-US" altLang="zh-CN" b="1" dirty="0">
                  <a:latin typeface="Times New Roman" pitchFamily="18" charset="0"/>
                </a:rPr>
                <a:t>data                                                     </a:t>
              </a:r>
              <a:r>
                <a:rPr kumimoji="1" lang="zh-CN" altLang="en-US" b="1" dirty="0">
                  <a:latin typeface="Times New Roman" pitchFamily="18" charset="0"/>
                </a:rPr>
                <a:t>制数与</a:t>
              </a:r>
              <a:r>
                <a:rPr kumimoji="1" lang="en-US" altLang="zh-CN" b="1" dirty="0">
                  <a:latin typeface="Times New Roman" pitchFamily="18" charset="0"/>
                </a:rPr>
                <a:t>C</a:t>
              </a:r>
              <a:r>
                <a:rPr kumimoji="1" lang="en-US" altLang="zh-CN" b="1" baseline="-25000" dirty="0">
                  <a:latin typeface="Times New Roman" pitchFamily="18" charset="0"/>
                </a:rPr>
                <a:t>Y</a:t>
              </a:r>
              <a:r>
                <a:rPr kumimoji="1" lang="zh-CN" altLang="en-US" b="1" dirty="0">
                  <a:latin typeface="Times New Roman" pitchFamily="18" charset="0"/>
                </a:rPr>
                <a:t>及累加器</a:t>
              </a:r>
              <a:r>
                <a:rPr kumimoji="1" lang="en-US" altLang="zh-CN" b="1" dirty="0">
                  <a:latin typeface="Times New Roman" pitchFamily="18" charset="0"/>
                </a:rPr>
                <a:t>A</a:t>
              </a:r>
              <a:r>
                <a:rPr kumimoji="1" lang="zh-CN" altLang="en-US" b="1" dirty="0">
                  <a:latin typeface="Times New Roman" pitchFamily="18" charset="0"/>
                </a:rPr>
                <a:t>中的数                      </a:t>
              </a:r>
            </a:p>
            <a:p>
              <a:pPr algn="just" eaLnBrk="0" hangingPunct="0">
                <a:lnSpc>
                  <a:spcPct val="80000"/>
                </a:lnSpc>
                <a:spcBef>
                  <a:spcPct val="50000"/>
                </a:spcBef>
              </a:pPr>
              <a:r>
                <a:rPr kumimoji="1" lang="zh-CN" altLang="en-US" b="1" dirty="0">
                  <a:latin typeface="Times New Roman" pitchFamily="18" charset="0"/>
                </a:rPr>
                <a:t>                                                                                                  相加，“和”存放于累加器</a:t>
              </a:r>
              <a:r>
                <a:rPr kumimoji="1" lang="en-US" altLang="zh-CN" b="1" dirty="0">
                  <a:latin typeface="Times New Roman" pitchFamily="18" charset="0"/>
                </a:rPr>
                <a:t>A</a:t>
              </a:r>
              <a:r>
                <a:rPr kumimoji="1" lang="zh-CN" altLang="en-US" b="1" dirty="0">
                  <a:latin typeface="Times New Roman" pitchFamily="18" charset="0"/>
                </a:rPr>
                <a:t>中</a:t>
              </a:r>
            </a:p>
          </p:txBody>
        </p:sp>
        <p:sp>
          <p:nvSpPr>
            <p:cNvPr id="21511" name="Line 9"/>
            <p:cNvSpPr>
              <a:spLocks noChangeShapeType="1"/>
            </p:cNvSpPr>
            <p:nvPr/>
          </p:nvSpPr>
          <p:spPr bwMode="auto">
            <a:xfrm>
              <a:off x="48" y="624"/>
              <a:ext cx="566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1512" name="Line 10"/>
            <p:cNvSpPr>
              <a:spLocks noChangeShapeType="1"/>
            </p:cNvSpPr>
            <p:nvPr/>
          </p:nvSpPr>
          <p:spPr bwMode="auto">
            <a:xfrm>
              <a:off x="1296" y="384"/>
              <a:ext cx="0" cy="336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1513" name="Line 11"/>
            <p:cNvSpPr>
              <a:spLocks noChangeShapeType="1"/>
            </p:cNvSpPr>
            <p:nvPr/>
          </p:nvSpPr>
          <p:spPr bwMode="auto">
            <a:xfrm>
              <a:off x="48" y="1296"/>
              <a:ext cx="566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1514" name="Line 12"/>
            <p:cNvSpPr>
              <a:spLocks noChangeShapeType="1"/>
            </p:cNvSpPr>
            <p:nvPr/>
          </p:nvSpPr>
          <p:spPr bwMode="auto">
            <a:xfrm>
              <a:off x="48" y="1968"/>
              <a:ext cx="566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1515" name="Line 13"/>
            <p:cNvSpPr>
              <a:spLocks noChangeShapeType="1"/>
            </p:cNvSpPr>
            <p:nvPr/>
          </p:nvSpPr>
          <p:spPr bwMode="auto">
            <a:xfrm>
              <a:off x="2160" y="384"/>
              <a:ext cx="0" cy="336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1516" name="Line 14"/>
            <p:cNvSpPr>
              <a:spLocks noChangeShapeType="1"/>
            </p:cNvSpPr>
            <p:nvPr/>
          </p:nvSpPr>
          <p:spPr bwMode="auto">
            <a:xfrm>
              <a:off x="3552" y="384"/>
              <a:ext cx="0" cy="336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1517" name="Line 15"/>
            <p:cNvSpPr>
              <a:spLocks noChangeShapeType="1"/>
            </p:cNvSpPr>
            <p:nvPr/>
          </p:nvSpPr>
          <p:spPr bwMode="auto">
            <a:xfrm>
              <a:off x="48" y="3072"/>
              <a:ext cx="5664"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pic>
        <p:nvPicPr>
          <p:cNvPr id="14" name="Picture 2" descr="c:\documents and settings\ibm\application data\360se6\User Data\temp\01300000323145123029807175635_s.jpg">
            <a:extLst>
              <a:ext uri="{FF2B5EF4-FFF2-40B4-BE49-F238E27FC236}">
                <a16:creationId xmlns:a16="http://schemas.microsoft.com/office/drawing/2014/main" id="{BED9E1C6-53A1-4E1E-BEF4-A44099984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58A2FC5C-6E8A-4934-BFFA-B291C871A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a:extLst>
              <a:ext uri="{FF2B5EF4-FFF2-40B4-BE49-F238E27FC236}">
                <a16:creationId xmlns:a16="http://schemas.microsoft.com/office/drawing/2014/main" id="{213DF208-468C-497D-873A-0E8C3F9A43B9}"/>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1"/>
          <p:cNvSpPr>
            <a:spLocks noGrp="1"/>
          </p:cNvSpPr>
          <p:nvPr>
            <p:ph type="dt" sz="quarter" idx="10"/>
          </p:nvPr>
        </p:nvSpPr>
        <p:spPr>
          <a:xfrm>
            <a:off x="0" y="6381750"/>
            <a:ext cx="1981200" cy="476250"/>
          </a:xfrm>
          <a:noFill/>
        </p:spPr>
        <p:txBody>
          <a:bodyPr/>
          <a:lstStyle/>
          <a:p>
            <a:fld id="{60A73A82-2922-46AA-9606-D08927ED8811}" type="datetime10">
              <a:rPr lang="zh-CN" altLang="en-US" smtClean="0">
                <a:ea typeface="宋体" charset="-122"/>
              </a:rPr>
              <a:pPr/>
              <a:t>10:24</a:t>
            </a:fld>
            <a:endParaRPr lang="en-US" altLang="zh-CN">
              <a:ea typeface="宋体" charset="-122"/>
            </a:endParaRPr>
          </a:p>
        </p:txBody>
      </p:sp>
      <p:sp>
        <p:nvSpPr>
          <p:cNvPr id="22531" name="灯片编号占位符 3"/>
          <p:cNvSpPr>
            <a:spLocks noGrp="1"/>
          </p:cNvSpPr>
          <p:nvPr>
            <p:ph type="sldNum" sz="quarter" idx="12"/>
          </p:nvPr>
        </p:nvSpPr>
        <p:spPr>
          <a:xfrm>
            <a:off x="7162800" y="6381750"/>
            <a:ext cx="1981200" cy="476250"/>
          </a:xfrm>
          <a:noFill/>
        </p:spPr>
        <p:txBody>
          <a:bodyPr/>
          <a:lstStyle/>
          <a:p>
            <a:fld id="{666A9D77-C808-4F3E-8BA8-B90DF34237D3}" type="slidenum">
              <a:rPr lang="en-US" altLang="zh-CN" smtClean="0">
                <a:ea typeface="宋体" charset="-122"/>
              </a:rPr>
              <a:pPr/>
              <a:t>83</a:t>
            </a:fld>
            <a:endParaRPr lang="en-US" altLang="zh-CN">
              <a:ea typeface="宋体" charset="-122"/>
            </a:endParaRPr>
          </a:p>
        </p:txBody>
      </p:sp>
      <p:sp>
        <p:nvSpPr>
          <p:cNvPr id="22533" name="Rectangle 8"/>
          <p:cNvSpPr>
            <a:spLocks noChangeArrowheads="1"/>
          </p:cNvSpPr>
          <p:nvPr/>
        </p:nvSpPr>
        <p:spPr bwMode="auto">
          <a:xfrm>
            <a:off x="915988" y="1664012"/>
            <a:ext cx="6856412" cy="3477875"/>
          </a:xfrm>
          <a:prstGeom prst="rect">
            <a:avLst/>
          </a:prstGeom>
          <a:noFill/>
          <a:ln w="12700" cap="sq">
            <a:noFill/>
            <a:miter lim="800000"/>
            <a:headEnd type="none" w="sm" len="sm"/>
            <a:tailEnd type="none" w="sm" len="sm"/>
          </a:ln>
        </p:spPr>
        <p:txBody>
          <a:bodyPr>
            <a:spAutoFit/>
          </a:bodyPr>
          <a:lstStyle/>
          <a:p>
            <a:pPr eaLnBrk="0" hangingPunct="0"/>
            <a:r>
              <a:rPr kumimoji="1" lang="zh-CN" altLang="en-US" sz="2000" b="1" dirty="0">
                <a:solidFill>
                  <a:srgbClr val="3333FF"/>
                </a:solidFill>
                <a:latin typeface="黑体" pitchFamily="2" charset="-122"/>
                <a:ea typeface="黑体" pitchFamily="2" charset="-122"/>
              </a:rPr>
              <a:t>例</a:t>
            </a:r>
            <a:r>
              <a:rPr kumimoji="1" lang="en-US" altLang="zh-CN" sz="2000" b="1" dirty="0">
                <a:solidFill>
                  <a:srgbClr val="3333FF"/>
                </a:solidFill>
                <a:latin typeface="黑体" pitchFamily="2" charset="-122"/>
                <a:ea typeface="黑体" pitchFamily="2" charset="-122"/>
              </a:rPr>
              <a:t>1</a:t>
            </a:r>
            <a:r>
              <a:rPr kumimoji="1" lang="zh-CN" altLang="en-US" sz="2000" b="1" dirty="0">
                <a:solidFill>
                  <a:srgbClr val="3333FF"/>
                </a:solidFill>
                <a:latin typeface="黑体" pitchFamily="2" charset="-122"/>
                <a:ea typeface="黑体" pitchFamily="2" charset="-122"/>
              </a:rPr>
              <a:t>：  </a:t>
            </a:r>
            <a:r>
              <a:rPr kumimoji="1" lang="zh-CN" altLang="en-US" sz="2000" b="1" dirty="0">
                <a:latin typeface="黑体" pitchFamily="2" charset="-122"/>
                <a:ea typeface="黑体" pitchFamily="2" charset="-122"/>
              </a:rPr>
              <a:t>设（</a:t>
            </a:r>
            <a:r>
              <a:rPr kumimoji="1" lang="en-US" altLang="zh-CN" sz="2000" b="1" dirty="0">
                <a:latin typeface="黑体" pitchFamily="2" charset="-122"/>
                <a:ea typeface="黑体" pitchFamily="2" charset="-122"/>
              </a:rPr>
              <a:t>A</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=0C3H</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R0</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=0AAH</a:t>
            </a:r>
            <a:r>
              <a:rPr kumimoji="1" lang="zh-CN" altLang="en-US" sz="2000" b="1" dirty="0">
                <a:latin typeface="黑体" pitchFamily="2" charset="-122"/>
                <a:ea typeface="黑体" pitchFamily="2" charset="-122"/>
              </a:rPr>
              <a:t>，  </a:t>
            </a:r>
            <a:r>
              <a:rPr kumimoji="1" lang="en-US" altLang="zh-CN" sz="2000" b="1" dirty="0">
                <a:latin typeface="黑体" pitchFamily="2" charset="-122"/>
                <a:ea typeface="黑体" pitchFamily="2" charset="-122"/>
              </a:rPr>
              <a:t>(CY)=1</a:t>
            </a:r>
            <a:r>
              <a:rPr kumimoji="1" lang="zh-CN" altLang="en-US" sz="2000" b="1" dirty="0">
                <a:latin typeface="黑体" pitchFamily="2" charset="-122"/>
                <a:ea typeface="黑体" pitchFamily="2" charset="-122"/>
              </a:rPr>
              <a:t>。</a:t>
            </a:r>
            <a:br>
              <a:rPr kumimoji="1" lang="zh-CN" altLang="en-US" sz="2000" b="1" dirty="0">
                <a:latin typeface="黑体" pitchFamily="2" charset="-122"/>
                <a:ea typeface="黑体" pitchFamily="2" charset="-122"/>
              </a:rPr>
            </a:br>
            <a:r>
              <a:rPr kumimoji="1" lang="zh-CN" altLang="en-US" sz="2000" b="1" dirty="0">
                <a:latin typeface="黑体" pitchFamily="2" charset="-122"/>
                <a:ea typeface="黑体" pitchFamily="2" charset="-122"/>
              </a:rPr>
              <a:t>      执行指令</a:t>
            </a:r>
            <a:r>
              <a:rPr kumimoji="1" lang="zh-CN" altLang="en-US" sz="2000" b="1" dirty="0">
                <a:latin typeface="Courier New" pitchFamily="49" charset="0"/>
                <a:ea typeface="黑体" pitchFamily="2" charset="-122"/>
              </a:rPr>
              <a:t>“</a:t>
            </a:r>
            <a:r>
              <a:rPr kumimoji="1" lang="en-US" altLang="zh-CN" sz="2000" b="1" dirty="0">
                <a:latin typeface="黑体" pitchFamily="2" charset="-122"/>
                <a:ea typeface="黑体" pitchFamily="2" charset="-122"/>
              </a:rPr>
              <a:t>ADDC A</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R0</a:t>
            </a:r>
            <a:r>
              <a:rPr kumimoji="1" lang="en-US" altLang="zh-CN" sz="2000" b="1" dirty="0">
                <a:latin typeface="Courier New" pitchFamily="49" charset="0"/>
                <a:ea typeface="黑体" pitchFamily="2" charset="-122"/>
              </a:rPr>
              <a:t>”</a:t>
            </a:r>
            <a:r>
              <a:rPr kumimoji="1" lang="zh-CN" altLang="en-US" sz="2000" b="1" dirty="0">
                <a:latin typeface="黑体" pitchFamily="2" charset="-122"/>
                <a:ea typeface="黑体" pitchFamily="2" charset="-122"/>
              </a:rPr>
              <a:t>后的结果及标志位如何？</a:t>
            </a:r>
          </a:p>
          <a:p>
            <a:pPr lvl="2" algn="just" eaLnBrk="0" hangingPunct="0"/>
            <a:endParaRPr kumimoji="1" lang="en-US" altLang="zh-CN" sz="2000" b="1" dirty="0">
              <a:solidFill>
                <a:srgbClr val="3333FF"/>
              </a:solidFill>
              <a:latin typeface="宋体" charset="-122"/>
            </a:endParaRPr>
          </a:p>
          <a:p>
            <a:pPr lvl="2" algn="just" eaLnBrk="0" hangingPunct="0"/>
            <a:r>
              <a:rPr kumimoji="1" lang="zh-CN" altLang="en-US" sz="2000" b="1" dirty="0">
                <a:solidFill>
                  <a:srgbClr val="3333FF"/>
                </a:solidFill>
                <a:latin typeface="宋体" charset="-122"/>
              </a:rPr>
              <a:t>解：</a:t>
            </a:r>
          </a:p>
          <a:p>
            <a:pPr lvl="3" algn="just" eaLnBrk="0" hangingPunct="0"/>
            <a:r>
              <a:rPr kumimoji="1" lang="zh-CN" altLang="en-US" sz="2000" b="1" dirty="0">
                <a:latin typeface="宋体" charset="-122"/>
              </a:rPr>
              <a:t>    （</a:t>
            </a:r>
            <a:r>
              <a:rPr kumimoji="1" lang="en-US" altLang="zh-CN" sz="2000" b="1" dirty="0">
                <a:latin typeface="宋体" charset="-122"/>
              </a:rPr>
              <a:t>A</a:t>
            </a:r>
            <a:r>
              <a:rPr kumimoji="1" lang="zh-CN" altLang="en-US" sz="2000" b="1" dirty="0">
                <a:latin typeface="宋体" charset="-122"/>
              </a:rPr>
              <a:t>）： </a:t>
            </a:r>
            <a:r>
              <a:rPr kumimoji="1" lang="en-US" altLang="zh-CN" sz="2000" b="1" dirty="0">
                <a:latin typeface="宋体" charset="-122"/>
              </a:rPr>
              <a:t>C3H=1100 0011</a:t>
            </a:r>
          </a:p>
          <a:p>
            <a:pPr lvl="3" algn="just" eaLnBrk="0" hangingPunct="0"/>
            <a:r>
              <a:rPr kumimoji="1" lang="en-US" altLang="zh-CN" sz="2000" b="1" u="sng" dirty="0">
                <a:latin typeface="宋体" charset="-122"/>
              </a:rPr>
              <a:t>+  </a:t>
            </a:r>
            <a:r>
              <a:rPr kumimoji="1" lang="zh-CN" altLang="en-US" sz="2000" b="1" u="sng" dirty="0">
                <a:latin typeface="宋体" charset="-122"/>
              </a:rPr>
              <a:t>（</a:t>
            </a:r>
            <a:r>
              <a:rPr kumimoji="1" lang="en-US" altLang="zh-CN" sz="2000" b="1" u="sng" dirty="0">
                <a:latin typeface="宋体" charset="-122"/>
              </a:rPr>
              <a:t>CY</a:t>
            </a:r>
            <a:r>
              <a:rPr kumimoji="1" lang="zh-CN" altLang="en-US" sz="2000" b="1" u="sng" dirty="0">
                <a:latin typeface="宋体" charset="-122"/>
              </a:rPr>
              <a:t>）：   </a:t>
            </a:r>
            <a:r>
              <a:rPr kumimoji="1" lang="en-US" altLang="zh-CN" sz="2000" b="1" u="sng" dirty="0">
                <a:latin typeface="宋体" charset="-122"/>
              </a:rPr>
              <a:t>1=0000 0001</a:t>
            </a:r>
            <a:endParaRPr kumimoji="1" lang="en-US" altLang="zh-CN" sz="2000" b="1" dirty="0">
              <a:latin typeface="宋体" charset="-122"/>
            </a:endParaRPr>
          </a:p>
          <a:p>
            <a:pPr lvl="3" algn="just" eaLnBrk="0" hangingPunct="0"/>
            <a:r>
              <a:rPr kumimoji="1" lang="en-US" altLang="zh-CN" sz="2000" b="1" dirty="0">
                <a:latin typeface="宋体" charset="-122"/>
              </a:rPr>
              <a:t>                1100 0100</a:t>
            </a:r>
          </a:p>
          <a:p>
            <a:pPr lvl="3" algn="just" eaLnBrk="0" hangingPunct="0"/>
            <a:r>
              <a:rPr kumimoji="1" lang="en-US" altLang="zh-CN" sz="2000" b="1" u="sng" dirty="0">
                <a:latin typeface="宋体" charset="-122"/>
              </a:rPr>
              <a:t>+  </a:t>
            </a:r>
            <a:r>
              <a:rPr kumimoji="1" lang="zh-CN" altLang="en-US" sz="2000" b="1" u="sng" dirty="0">
                <a:latin typeface="宋体" charset="-122"/>
              </a:rPr>
              <a:t>（</a:t>
            </a:r>
            <a:r>
              <a:rPr kumimoji="1" lang="en-US" altLang="zh-CN" sz="2000" b="1" u="sng" dirty="0">
                <a:latin typeface="宋体" charset="-122"/>
              </a:rPr>
              <a:t>R0</a:t>
            </a:r>
            <a:r>
              <a:rPr kumimoji="1" lang="zh-CN" altLang="en-US" sz="2000" b="1" u="sng" dirty="0">
                <a:latin typeface="宋体" charset="-122"/>
              </a:rPr>
              <a:t>）： </a:t>
            </a:r>
            <a:r>
              <a:rPr kumimoji="1" lang="en-US" altLang="zh-CN" sz="2000" b="1" u="sng" dirty="0">
                <a:latin typeface="宋体" charset="-122"/>
              </a:rPr>
              <a:t>AAH=1010 1010</a:t>
            </a:r>
            <a:endParaRPr kumimoji="1" lang="en-US" altLang="zh-CN" sz="2000" b="1" dirty="0">
              <a:latin typeface="宋体" charset="-122"/>
            </a:endParaRPr>
          </a:p>
          <a:p>
            <a:pPr lvl="3" algn="just" eaLnBrk="0" hangingPunct="0"/>
            <a:r>
              <a:rPr kumimoji="1" lang="en-US" altLang="zh-CN" sz="2000" b="1" dirty="0">
                <a:latin typeface="宋体" charset="-122"/>
              </a:rPr>
              <a:t>    </a:t>
            </a:r>
            <a:r>
              <a:rPr kumimoji="1" lang="zh-CN" altLang="en-US" sz="2000" b="1" dirty="0">
                <a:latin typeface="宋体" charset="-122"/>
              </a:rPr>
              <a:t>（</a:t>
            </a:r>
            <a:r>
              <a:rPr kumimoji="1" lang="en-US" altLang="zh-CN" sz="2000" b="1" dirty="0">
                <a:latin typeface="宋体" charset="-122"/>
              </a:rPr>
              <a:t>A</a:t>
            </a:r>
            <a:r>
              <a:rPr kumimoji="1" lang="zh-CN" altLang="en-US" sz="2000" b="1" dirty="0">
                <a:latin typeface="宋体" charset="-122"/>
              </a:rPr>
              <a:t>）： </a:t>
            </a:r>
            <a:r>
              <a:rPr kumimoji="1" lang="en-US" altLang="zh-CN" sz="2000" b="1" dirty="0">
                <a:latin typeface="宋体" charset="-122"/>
              </a:rPr>
              <a:t>6EH=0110 1110</a:t>
            </a:r>
          </a:p>
          <a:p>
            <a:pPr lvl="3" algn="just" eaLnBrk="0" hangingPunct="0"/>
            <a:r>
              <a:rPr kumimoji="1" lang="zh-CN" altLang="en-US" sz="2000" b="1" dirty="0">
                <a:solidFill>
                  <a:srgbClr val="3333FF"/>
                </a:solidFill>
                <a:latin typeface="宋体" charset="-122"/>
              </a:rPr>
              <a:t>标志位： </a:t>
            </a:r>
            <a:r>
              <a:rPr kumimoji="1" lang="en-US" altLang="zh-CN" sz="2000" b="1" dirty="0">
                <a:latin typeface="宋体" charset="-122"/>
              </a:rPr>
              <a:t>CY=1</a:t>
            </a:r>
            <a:r>
              <a:rPr kumimoji="1" lang="zh-CN" altLang="en-US" sz="2000" b="1" dirty="0">
                <a:latin typeface="宋体" charset="-122"/>
              </a:rPr>
              <a:t>，</a:t>
            </a:r>
            <a:r>
              <a:rPr kumimoji="1" lang="en-US" altLang="zh-CN" sz="2000" b="1" dirty="0">
                <a:latin typeface="宋体" charset="-122"/>
              </a:rPr>
              <a:t>OV=1</a:t>
            </a:r>
            <a:r>
              <a:rPr kumimoji="1" lang="zh-CN" altLang="en-US" sz="2000" b="1" dirty="0">
                <a:latin typeface="宋体" charset="-122"/>
              </a:rPr>
              <a:t>，</a:t>
            </a:r>
            <a:r>
              <a:rPr kumimoji="1" lang="en-US" altLang="zh-CN" sz="2000" b="1" dirty="0">
                <a:latin typeface="宋体" charset="-122"/>
              </a:rPr>
              <a:t>AC=0</a:t>
            </a:r>
            <a:r>
              <a:rPr kumimoji="1" lang="zh-CN" altLang="en-US" sz="2000" b="1" dirty="0">
                <a:latin typeface="宋体" charset="-122"/>
              </a:rPr>
              <a:t>，</a:t>
            </a:r>
          </a:p>
          <a:p>
            <a:pPr lvl="3" eaLnBrk="0" hangingPunct="0"/>
            <a:r>
              <a:rPr kumimoji="1" lang="zh-CN" altLang="en-US" sz="2000" b="1" dirty="0">
                <a:solidFill>
                  <a:srgbClr val="3333FF"/>
                </a:solidFill>
                <a:latin typeface="宋体" charset="-122"/>
              </a:rPr>
              <a:t>结  果：</a:t>
            </a:r>
            <a:r>
              <a:rPr kumimoji="1" lang="zh-CN" altLang="en-US" sz="2000" b="1" dirty="0">
                <a:latin typeface="宋体" charset="-122"/>
              </a:rPr>
              <a:t>（</a:t>
            </a:r>
            <a:r>
              <a:rPr kumimoji="1" lang="en-US" altLang="zh-CN" sz="2000" b="1" dirty="0">
                <a:latin typeface="宋体" charset="-122"/>
              </a:rPr>
              <a:t>A</a:t>
            </a:r>
            <a:r>
              <a:rPr kumimoji="1" lang="zh-CN" altLang="en-US" sz="2000" b="1" dirty="0">
                <a:latin typeface="宋体" charset="-122"/>
              </a:rPr>
              <a:t>）</a:t>
            </a:r>
            <a:r>
              <a:rPr kumimoji="1" lang="en-US" altLang="zh-CN" sz="2000" b="1" dirty="0">
                <a:latin typeface="宋体" charset="-122"/>
              </a:rPr>
              <a:t>=6EH</a:t>
            </a:r>
            <a:r>
              <a:rPr kumimoji="1" lang="zh-CN" altLang="en-US" sz="2000" b="1" dirty="0">
                <a:latin typeface="宋体" charset="-122"/>
              </a:rPr>
              <a:t>，（</a:t>
            </a:r>
            <a:r>
              <a:rPr kumimoji="1" lang="en-US" altLang="zh-CN" sz="2000" b="1" dirty="0">
                <a:latin typeface="宋体" charset="-122"/>
              </a:rPr>
              <a:t>R0</a:t>
            </a:r>
            <a:r>
              <a:rPr kumimoji="1" lang="zh-CN" altLang="en-US" sz="2000" b="1" dirty="0">
                <a:latin typeface="宋体" charset="-122"/>
              </a:rPr>
              <a:t>）</a:t>
            </a:r>
            <a:r>
              <a:rPr kumimoji="1" lang="en-US" altLang="zh-CN" sz="2000" b="1" dirty="0">
                <a:latin typeface="宋体" charset="-122"/>
              </a:rPr>
              <a:t>=0AAH</a:t>
            </a:r>
            <a:r>
              <a:rPr kumimoji="1" lang="zh-CN" altLang="en-US" sz="2000" b="1" dirty="0">
                <a:latin typeface="宋体" charset="-122"/>
              </a:rPr>
              <a:t>。</a:t>
            </a:r>
            <a:r>
              <a:rPr kumimoji="1" lang="zh-CN" altLang="en-US" sz="2000" b="1" dirty="0">
                <a:latin typeface="黑体" pitchFamily="2" charset="-122"/>
                <a:ea typeface="黑体" pitchFamily="2" charset="-122"/>
              </a:rPr>
              <a:t> </a:t>
            </a:r>
          </a:p>
        </p:txBody>
      </p:sp>
      <p:pic>
        <p:nvPicPr>
          <p:cNvPr id="6" name="Picture 2" descr="c:\documents and settings\ibm\application data\360se6\User Data\temp\01300000323145123029807175635_s.jpg">
            <a:extLst>
              <a:ext uri="{FF2B5EF4-FFF2-40B4-BE49-F238E27FC236}">
                <a16:creationId xmlns:a16="http://schemas.microsoft.com/office/drawing/2014/main" id="{85420D3E-C45C-4F87-A24A-B0686CFDA8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1E5D36B8-7B19-4D3B-8086-B3A7B77E2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a:extLst>
              <a:ext uri="{FF2B5EF4-FFF2-40B4-BE49-F238E27FC236}">
                <a16:creationId xmlns:a16="http://schemas.microsoft.com/office/drawing/2014/main" id="{663BBE35-AF46-4990-966C-70E085EA92A1}"/>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9" name="Rectangle 2">
            <a:extLst>
              <a:ext uri="{FF2B5EF4-FFF2-40B4-BE49-F238E27FC236}">
                <a16:creationId xmlns:a16="http://schemas.microsoft.com/office/drawing/2014/main" id="{B2558C5D-A3E3-4FDA-A86A-CEB2F6E2E74E}"/>
              </a:ext>
            </a:extLst>
          </p:cNvPr>
          <p:cNvSpPr txBox="1">
            <a:spLocks noChangeArrowheads="1"/>
          </p:cNvSpPr>
          <p:nvPr/>
        </p:nvSpPr>
        <p:spPr>
          <a:xfrm>
            <a:off x="0" y="702777"/>
            <a:ext cx="7772400" cy="6477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2  </a:t>
            </a:r>
            <a:r>
              <a:rPr lang="zh-CN" altLang="en-US" sz="2400" b="1" kern="0" dirty="0">
                <a:solidFill>
                  <a:srgbClr val="FF0000"/>
                </a:solidFill>
                <a:latin typeface="黑体" pitchFamily="2" charset="-122"/>
                <a:ea typeface="黑体" pitchFamily="2" charset="-122"/>
              </a:rPr>
              <a:t>、带进位加法指令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4</a:t>
            </a:r>
            <a:r>
              <a:rPr lang="zh-CN" altLang="en-US" sz="2400" b="1" kern="0" dirty="0">
                <a:solidFill>
                  <a:srgbClr val="3333FF"/>
                </a:solidFill>
                <a:latin typeface="黑体" pitchFamily="2" charset="-122"/>
                <a:ea typeface="黑体" pitchFamily="2" charset="-122"/>
              </a:rPr>
              <a:t>条）</a:t>
            </a:r>
          </a:p>
        </p:txBody>
      </p:sp>
    </p:spTree>
  </p:cSld>
  <p:clrMapOvr>
    <a:masterClrMapping/>
  </p:clrMapOvr>
  <p:transition>
    <p:cut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xfrm>
            <a:off x="0" y="6381750"/>
            <a:ext cx="1981200" cy="476250"/>
          </a:xfrm>
          <a:noFill/>
        </p:spPr>
        <p:txBody>
          <a:bodyPr/>
          <a:lstStyle/>
          <a:p>
            <a:fld id="{7A6957F4-0AC7-4FE6-8AA2-07B7298A48F1}" type="datetime10">
              <a:rPr lang="zh-CN" altLang="en-US" smtClean="0">
                <a:ea typeface="宋体" charset="-122"/>
              </a:rPr>
              <a:pPr/>
              <a:t>10:24</a:t>
            </a:fld>
            <a:endParaRPr lang="en-US" altLang="zh-CN">
              <a:ea typeface="宋体" charset="-122"/>
            </a:endParaRPr>
          </a:p>
        </p:txBody>
      </p:sp>
      <p:sp>
        <p:nvSpPr>
          <p:cNvPr id="23555" name="灯片编号占位符 5"/>
          <p:cNvSpPr>
            <a:spLocks noGrp="1"/>
          </p:cNvSpPr>
          <p:nvPr>
            <p:ph type="sldNum" sz="quarter" idx="12"/>
          </p:nvPr>
        </p:nvSpPr>
        <p:spPr>
          <a:xfrm>
            <a:off x="7162800" y="6381750"/>
            <a:ext cx="1981200" cy="476250"/>
          </a:xfrm>
          <a:noFill/>
        </p:spPr>
        <p:txBody>
          <a:bodyPr/>
          <a:lstStyle/>
          <a:p>
            <a:fld id="{07B4F626-6FC4-4303-B019-F9BA84557B49}" type="slidenum">
              <a:rPr lang="en-US" altLang="zh-CN" smtClean="0">
                <a:ea typeface="宋体" charset="-122"/>
              </a:rPr>
              <a:pPr/>
              <a:t>84</a:t>
            </a:fld>
            <a:endParaRPr lang="en-US" altLang="zh-CN">
              <a:ea typeface="宋体" charset="-122"/>
            </a:endParaRPr>
          </a:p>
        </p:txBody>
      </p:sp>
      <p:sp>
        <p:nvSpPr>
          <p:cNvPr id="23556" name="Rectangle 2"/>
          <p:cNvSpPr>
            <a:spLocks noGrp="1" noChangeArrowheads="1"/>
          </p:cNvSpPr>
          <p:nvPr>
            <p:ph type="title"/>
          </p:nvPr>
        </p:nvSpPr>
        <p:spPr>
          <a:xfrm>
            <a:off x="457200" y="1357313"/>
            <a:ext cx="8219256" cy="950913"/>
          </a:xfrm>
          <a:solidFill>
            <a:schemeClr val="bg1"/>
          </a:solidFill>
        </p:spPr>
        <p:txBody>
          <a:bodyPr/>
          <a:lstStyle/>
          <a:p>
            <a:pPr eaLnBrk="1" hangingPunct="1"/>
            <a:r>
              <a:rPr lang="zh-CN" altLang="en-US" sz="2400" b="1" dirty="0">
                <a:solidFill>
                  <a:srgbClr val="3333FF"/>
                </a:solidFill>
                <a:latin typeface="黑体" pitchFamily="2" charset="-122"/>
                <a:ea typeface="黑体" pitchFamily="2" charset="-122"/>
              </a:rPr>
              <a:t>例</a:t>
            </a:r>
            <a:r>
              <a:rPr lang="en-US" altLang="zh-CN" sz="2400" b="1" dirty="0">
                <a:solidFill>
                  <a:srgbClr val="3333FF"/>
                </a:solidFill>
                <a:latin typeface="黑体" pitchFamily="2" charset="-122"/>
                <a:ea typeface="黑体" pitchFamily="2" charset="-122"/>
              </a:rPr>
              <a:t>2</a:t>
            </a:r>
            <a:r>
              <a:rPr lang="zh-CN" altLang="en-US" sz="2400" b="1" dirty="0">
                <a:solidFill>
                  <a:srgbClr val="3333FF"/>
                </a:solidFill>
                <a:latin typeface="黑体" pitchFamily="2" charset="-122"/>
                <a:ea typeface="黑体" pitchFamily="2" charset="-122"/>
              </a:rPr>
              <a:t>：</a:t>
            </a:r>
            <a:r>
              <a:rPr lang="zh-CN" altLang="en-US" sz="2400" b="1" dirty="0">
                <a:solidFill>
                  <a:schemeClr val="tx1"/>
                </a:solidFill>
                <a:latin typeface="黑体" pitchFamily="2" charset="-122"/>
                <a:ea typeface="黑体" pitchFamily="2" charset="-122"/>
              </a:rPr>
              <a:t>编程，将</a:t>
            </a:r>
            <a:r>
              <a:rPr lang="en-US" altLang="zh-CN" sz="2400" b="1" dirty="0">
                <a:solidFill>
                  <a:schemeClr val="tx1"/>
                </a:solidFill>
                <a:latin typeface="黑体" pitchFamily="2" charset="-122"/>
                <a:ea typeface="黑体" pitchFamily="2" charset="-122"/>
              </a:rPr>
              <a:t>(30H),(31H)</a:t>
            </a:r>
            <a:r>
              <a:rPr lang="zh-CN" altLang="en-US" sz="2400" b="1" dirty="0">
                <a:solidFill>
                  <a:schemeClr val="tx1"/>
                </a:solidFill>
                <a:latin typeface="黑体" pitchFamily="2" charset="-122"/>
                <a:ea typeface="黑体" pitchFamily="2" charset="-122"/>
              </a:rPr>
              <a:t>单元中的</a:t>
            </a:r>
            <a:r>
              <a:rPr lang="en-US" altLang="zh-CN" sz="2400" b="1" dirty="0">
                <a:solidFill>
                  <a:schemeClr val="tx1"/>
                </a:solidFill>
                <a:latin typeface="黑体" pitchFamily="2" charset="-122"/>
                <a:ea typeface="黑体" pitchFamily="2" charset="-122"/>
              </a:rPr>
              <a:t>16</a:t>
            </a:r>
            <a:r>
              <a:rPr lang="zh-CN" altLang="en-US" sz="2400" b="1" dirty="0">
                <a:solidFill>
                  <a:schemeClr val="tx1"/>
                </a:solidFill>
                <a:latin typeface="黑体" pitchFamily="2" charset="-122"/>
                <a:ea typeface="黑体" pitchFamily="2" charset="-122"/>
              </a:rPr>
              <a:t>位数与（</a:t>
            </a:r>
            <a:r>
              <a:rPr lang="en-US" altLang="zh-CN" sz="2400" b="1" dirty="0">
                <a:solidFill>
                  <a:schemeClr val="tx1"/>
                </a:solidFill>
                <a:latin typeface="黑体" pitchFamily="2" charset="-122"/>
                <a:ea typeface="黑体" pitchFamily="2" charset="-122"/>
              </a:rPr>
              <a:t>40H</a:t>
            </a:r>
            <a:r>
              <a:rPr lang="zh-CN" altLang="en-US" sz="2400" b="1" dirty="0">
                <a:solidFill>
                  <a:schemeClr val="tx1"/>
                </a:solidFill>
                <a:latin typeface="黑体" pitchFamily="2" charset="-122"/>
                <a:ea typeface="黑体" pitchFamily="2" charset="-122"/>
              </a:rPr>
              <a:t>）</a:t>
            </a:r>
            <a:r>
              <a:rPr lang="en-US" altLang="zh-CN" sz="2400" b="1" dirty="0">
                <a:solidFill>
                  <a:schemeClr val="tx1"/>
                </a:solidFill>
                <a:latin typeface="黑体" pitchFamily="2" charset="-122"/>
                <a:ea typeface="黑体" pitchFamily="2" charset="-122"/>
              </a:rPr>
              <a:t>,(41H</a:t>
            </a:r>
            <a:r>
              <a:rPr lang="zh-CN" altLang="en-US" sz="2400" b="1" dirty="0">
                <a:solidFill>
                  <a:schemeClr val="tx1"/>
                </a:solidFill>
                <a:latin typeface="黑体" pitchFamily="2" charset="-122"/>
                <a:ea typeface="黑体" pitchFamily="2" charset="-122"/>
              </a:rPr>
              <a:t>）单元中的</a:t>
            </a:r>
            <a:r>
              <a:rPr lang="en-US" altLang="zh-CN" sz="2400" b="1" dirty="0">
                <a:solidFill>
                  <a:schemeClr val="tx1"/>
                </a:solidFill>
                <a:latin typeface="黑体" pitchFamily="2" charset="-122"/>
                <a:ea typeface="黑体" pitchFamily="2" charset="-122"/>
              </a:rPr>
              <a:t>16</a:t>
            </a:r>
            <a:r>
              <a:rPr lang="zh-CN" altLang="en-US" sz="2400" b="1" dirty="0">
                <a:solidFill>
                  <a:schemeClr val="tx1"/>
                </a:solidFill>
                <a:latin typeface="黑体" pitchFamily="2" charset="-122"/>
                <a:ea typeface="黑体" pitchFamily="2" charset="-122"/>
              </a:rPr>
              <a:t>位数相加，结果存于（</a:t>
            </a:r>
            <a:r>
              <a:rPr lang="en-US" altLang="zh-CN" sz="2400" b="1" dirty="0">
                <a:solidFill>
                  <a:schemeClr val="tx1"/>
                </a:solidFill>
                <a:latin typeface="黑体" pitchFamily="2" charset="-122"/>
                <a:ea typeface="黑体" pitchFamily="2" charset="-122"/>
              </a:rPr>
              <a:t>30H</a:t>
            </a:r>
            <a:r>
              <a:rPr lang="zh-CN" altLang="en-US" sz="2400" b="1" dirty="0">
                <a:solidFill>
                  <a:schemeClr val="tx1"/>
                </a:solidFill>
                <a:latin typeface="黑体" pitchFamily="2" charset="-122"/>
                <a:ea typeface="黑体" pitchFamily="2" charset="-122"/>
              </a:rPr>
              <a:t>）</a:t>
            </a:r>
            <a:r>
              <a:rPr lang="en-US" altLang="zh-CN" sz="2400" b="1" dirty="0">
                <a:solidFill>
                  <a:schemeClr val="tx1"/>
                </a:solidFill>
                <a:latin typeface="黑体" pitchFamily="2" charset="-122"/>
                <a:ea typeface="黑体" pitchFamily="2" charset="-122"/>
              </a:rPr>
              <a:t>,(31H</a:t>
            </a:r>
            <a:r>
              <a:rPr lang="zh-CN" altLang="en-US" sz="2400" b="1" dirty="0">
                <a:solidFill>
                  <a:schemeClr val="tx1"/>
                </a:solidFill>
                <a:latin typeface="黑体" pitchFamily="2" charset="-122"/>
                <a:ea typeface="黑体" pitchFamily="2" charset="-122"/>
              </a:rPr>
              <a:t>）单元中。</a:t>
            </a:r>
          </a:p>
        </p:txBody>
      </p:sp>
      <p:sp>
        <p:nvSpPr>
          <p:cNvPr id="23557" name="Text Box 9"/>
          <p:cNvSpPr txBox="1">
            <a:spLocks noChangeArrowheads="1"/>
          </p:cNvSpPr>
          <p:nvPr/>
        </p:nvSpPr>
        <p:spPr bwMode="auto">
          <a:xfrm>
            <a:off x="1278631" y="2488843"/>
            <a:ext cx="3365377" cy="3046988"/>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sz="2400" b="1" dirty="0">
                <a:solidFill>
                  <a:srgbClr val="3333FF"/>
                </a:solidFill>
                <a:latin typeface="宋体" charset="-122"/>
              </a:rPr>
              <a:t>解：</a:t>
            </a:r>
          </a:p>
          <a:p>
            <a:pPr eaLnBrk="0" hangingPunct="0"/>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MOV   A</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30H</a:t>
            </a:r>
          </a:p>
          <a:p>
            <a:pPr eaLnBrk="0" hangingPunct="0"/>
            <a:r>
              <a:rPr kumimoji="1" lang="en-US" altLang="zh-CN" sz="2400" b="1" dirty="0">
                <a:solidFill>
                  <a:srgbClr val="3333FF"/>
                </a:solidFill>
                <a:latin typeface="宋体" charset="-122"/>
              </a:rPr>
              <a:t>	ADD   A</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40H</a:t>
            </a:r>
          </a:p>
          <a:p>
            <a:pPr eaLnBrk="0" hangingPunct="0"/>
            <a:r>
              <a:rPr kumimoji="1" lang="en-US" altLang="zh-CN" sz="2400" b="1" dirty="0">
                <a:solidFill>
                  <a:srgbClr val="3333FF"/>
                </a:solidFill>
                <a:latin typeface="宋体" charset="-122"/>
              </a:rPr>
              <a:t>	MOV   30H</a:t>
            </a:r>
            <a:r>
              <a:rPr kumimoji="1" lang="zh-CN" altLang="en-US" sz="2400" b="1" dirty="0">
                <a:solidFill>
                  <a:srgbClr val="3333FF"/>
                </a:solidFill>
                <a:latin typeface="宋体" charset="-122"/>
              </a:rPr>
              <a:t>，</a:t>
            </a:r>
            <a:r>
              <a:rPr kumimoji="1" lang="en-US" altLang="zh-CN" sz="2400" b="1" dirty="0">
                <a:solidFill>
                  <a:srgbClr val="3333FF"/>
                </a:solidFill>
                <a:latin typeface="宋体" charset="-122"/>
              </a:rPr>
              <a:t>A</a:t>
            </a:r>
          </a:p>
          <a:p>
            <a:pPr eaLnBrk="0" hangingPunct="0"/>
            <a:r>
              <a:rPr kumimoji="1" lang="en-US" altLang="zh-CN" sz="2400" b="1" dirty="0">
                <a:solidFill>
                  <a:srgbClr val="3333FF"/>
                </a:solidFill>
                <a:latin typeface="宋体" charset="-122"/>
              </a:rPr>
              <a:t>	MOV   A</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31H</a:t>
            </a:r>
          </a:p>
          <a:p>
            <a:pPr eaLnBrk="0" hangingPunct="0"/>
            <a:r>
              <a:rPr kumimoji="1" lang="en-US" altLang="zh-CN" sz="2400" b="1" dirty="0">
                <a:solidFill>
                  <a:srgbClr val="3333FF"/>
                </a:solidFill>
                <a:latin typeface="宋体" charset="-122"/>
              </a:rPr>
              <a:t>	ADDC  A</a:t>
            </a:r>
            <a:r>
              <a:rPr kumimoji="1" lang="zh-CN" altLang="en-US" sz="2400" b="1" dirty="0">
                <a:solidFill>
                  <a:srgbClr val="3333FF"/>
                </a:solidFill>
                <a:latin typeface="宋体" charset="-122"/>
              </a:rPr>
              <a:t>， </a:t>
            </a:r>
            <a:r>
              <a:rPr kumimoji="1" lang="en-US" altLang="zh-CN" sz="2400" b="1" dirty="0">
                <a:solidFill>
                  <a:srgbClr val="3333FF"/>
                </a:solidFill>
                <a:latin typeface="宋体" charset="-122"/>
              </a:rPr>
              <a:t>41H</a:t>
            </a:r>
          </a:p>
          <a:p>
            <a:pPr eaLnBrk="0" hangingPunct="0"/>
            <a:r>
              <a:rPr kumimoji="1" lang="en-US" altLang="zh-CN" sz="2400" b="1" dirty="0">
                <a:solidFill>
                  <a:srgbClr val="3333FF"/>
                </a:solidFill>
                <a:latin typeface="宋体" charset="-122"/>
              </a:rPr>
              <a:t>	MOV   31H</a:t>
            </a:r>
            <a:r>
              <a:rPr kumimoji="1" lang="zh-CN" altLang="en-US" sz="2400" b="1" dirty="0">
                <a:solidFill>
                  <a:srgbClr val="3333FF"/>
                </a:solidFill>
                <a:latin typeface="宋体" charset="-122"/>
              </a:rPr>
              <a:t>，</a:t>
            </a:r>
            <a:r>
              <a:rPr kumimoji="1" lang="en-US" altLang="zh-CN" sz="2400" b="1" dirty="0">
                <a:solidFill>
                  <a:srgbClr val="3333FF"/>
                </a:solidFill>
                <a:latin typeface="宋体" charset="-122"/>
              </a:rPr>
              <a:t>A</a:t>
            </a:r>
          </a:p>
          <a:p>
            <a:pPr eaLnBrk="0" hangingPunct="0"/>
            <a:endParaRPr kumimoji="1" lang="en-US" altLang="zh-CN" sz="2400" b="1" dirty="0">
              <a:solidFill>
                <a:srgbClr val="3333FF"/>
              </a:solidFill>
              <a:latin typeface="Times New Roman" pitchFamily="18" charset="0"/>
            </a:endParaRPr>
          </a:p>
        </p:txBody>
      </p:sp>
      <p:pic>
        <p:nvPicPr>
          <p:cNvPr id="6" name="Picture 2" descr="c:\documents and settings\ibm\application data\360se6\User Data\temp\01300000323145123029807175635_s.jpg">
            <a:extLst>
              <a:ext uri="{FF2B5EF4-FFF2-40B4-BE49-F238E27FC236}">
                <a16:creationId xmlns:a16="http://schemas.microsoft.com/office/drawing/2014/main" id="{EA1E360F-5364-4D7F-9494-38871CD4AC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2A8C01E4-A554-4C81-ADD7-BFF176284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a:extLst>
              <a:ext uri="{FF2B5EF4-FFF2-40B4-BE49-F238E27FC236}">
                <a16:creationId xmlns:a16="http://schemas.microsoft.com/office/drawing/2014/main" id="{5FE70D8E-7DC3-4FEB-AFA8-5634C3F7D672}"/>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9" name="Rectangle 2">
            <a:extLst>
              <a:ext uri="{FF2B5EF4-FFF2-40B4-BE49-F238E27FC236}">
                <a16:creationId xmlns:a16="http://schemas.microsoft.com/office/drawing/2014/main" id="{0BFCF8D5-6F3D-4463-946F-1924C89332AF}"/>
              </a:ext>
            </a:extLst>
          </p:cNvPr>
          <p:cNvSpPr txBox="1">
            <a:spLocks noChangeArrowheads="1"/>
          </p:cNvSpPr>
          <p:nvPr/>
        </p:nvSpPr>
        <p:spPr>
          <a:xfrm>
            <a:off x="0" y="702777"/>
            <a:ext cx="7772400" cy="64770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2  </a:t>
            </a:r>
            <a:r>
              <a:rPr lang="zh-CN" altLang="en-US" sz="2400" b="1" kern="0" dirty="0">
                <a:solidFill>
                  <a:srgbClr val="FF0000"/>
                </a:solidFill>
                <a:latin typeface="黑体" pitchFamily="2" charset="-122"/>
                <a:ea typeface="黑体" pitchFamily="2" charset="-122"/>
              </a:rPr>
              <a:t>、带进位加法指令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4</a:t>
            </a:r>
            <a:r>
              <a:rPr lang="zh-CN" altLang="en-US" sz="2400" b="1" kern="0" dirty="0">
                <a:solidFill>
                  <a:srgbClr val="3333FF"/>
                </a:solidFill>
                <a:latin typeface="黑体" pitchFamily="2" charset="-122"/>
                <a:ea typeface="黑体" pitchFamily="2" charset="-122"/>
              </a:rPr>
              <a:t>条）</a:t>
            </a:r>
          </a:p>
        </p:txBody>
      </p:sp>
    </p:spTree>
  </p:cSld>
  <p:clrMapOvr>
    <a:masterClrMapping/>
  </p:clrMapOvr>
  <p:transition>
    <p:cut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documents and settings\ibm\application data\360se6\User Data\temp\01300000323145123029807175635_s.jpg">
            <a:extLst>
              <a:ext uri="{FF2B5EF4-FFF2-40B4-BE49-F238E27FC236}">
                <a16:creationId xmlns:a16="http://schemas.microsoft.com/office/drawing/2014/main" id="{CE332816-10DD-4FB7-9CFE-C0BAA103FE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4231" y="1426"/>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a16="http://schemas.microsoft.com/office/drawing/2014/main" id="{4AC02BBC-CEE7-451C-A782-2F6B1F7CC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标题 1">
            <a:extLst>
              <a:ext uri="{FF2B5EF4-FFF2-40B4-BE49-F238E27FC236}">
                <a16:creationId xmlns:a16="http://schemas.microsoft.com/office/drawing/2014/main" id="{D924E38E-BE69-49CD-84EC-36CE43DB8C80}"/>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21" name="Rectangle 2">
            <a:extLst>
              <a:ext uri="{FF2B5EF4-FFF2-40B4-BE49-F238E27FC236}">
                <a16:creationId xmlns:a16="http://schemas.microsoft.com/office/drawing/2014/main" id="{6F59CADA-17A3-4940-9B8A-DCB00EF52A22}"/>
              </a:ext>
            </a:extLst>
          </p:cNvPr>
          <p:cNvSpPr>
            <a:spLocks noGrp="1" noChangeArrowheads="1"/>
          </p:cNvSpPr>
          <p:nvPr>
            <p:ph type="title"/>
          </p:nvPr>
        </p:nvSpPr>
        <p:spPr>
          <a:xfrm>
            <a:off x="178966" y="769714"/>
            <a:ext cx="7772400" cy="381000"/>
          </a:xfrm>
        </p:spPr>
        <p:txBody>
          <a:bodyPr/>
          <a:lstStyle/>
          <a:p>
            <a:pPr eaLnBrk="1" hangingPunct="1"/>
            <a:r>
              <a:rPr lang="en-US" altLang="zh-CN" sz="2400" b="1" dirty="0">
                <a:solidFill>
                  <a:srgbClr val="FF0000"/>
                </a:solidFill>
                <a:latin typeface="黑体" pitchFamily="2" charset="-122"/>
                <a:ea typeface="黑体" pitchFamily="2" charset="-122"/>
              </a:rPr>
              <a:t>3</a:t>
            </a:r>
            <a:r>
              <a:rPr lang="zh-CN" altLang="en-US" sz="2400" b="1" dirty="0">
                <a:solidFill>
                  <a:srgbClr val="FF0000"/>
                </a:solidFill>
                <a:latin typeface="黑体" pitchFamily="2" charset="-122"/>
                <a:ea typeface="黑体" pitchFamily="2" charset="-122"/>
              </a:rPr>
              <a:t>、带借位减法指令</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4</a:t>
            </a:r>
            <a:r>
              <a:rPr lang="zh-CN" altLang="en-US" sz="2400" b="1" dirty="0">
                <a:solidFill>
                  <a:srgbClr val="3333FF"/>
                </a:solidFill>
                <a:latin typeface="黑体" pitchFamily="2" charset="-122"/>
                <a:ea typeface="黑体" pitchFamily="2" charset="-122"/>
              </a:rPr>
              <a:t>条）</a:t>
            </a:r>
          </a:p>
        </p:txBody>
      </p:sp>
      <p:sp>
        <p:nvSpPr>
          <p:cNvPr id="49" name="矩形 48">
            <a:extLst>
              <a:ext uri="{FF2B5EF4-FFF2-40B4-BE49-F238E27FC236}">
                <a16:creationId xmlns:a16="http://schemas.microsoft.com/office/drawing/2014/main" id="{80FBDF1F-9ED4-43C0-9B14-0A7C9553E5A4}"/>
              </a:ext>
            </a:extLst>
          </p:cNvPr>
          <p:cNvSpPr/>
          <p:nvPr/>
        </p:nvSpPr>
        <p:spPr>
          <a:xfrm>
            <a:off x="3834904" y="756897"/>
            <a:ext cx="1636812"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SUBB</a:t>
            </a:r>
            <a:endParaRPr lang="zh-CN" altLang="en-US" dirty="0">
              <a:solidFill>
                <a:srgbClr val="FF0000"/>
              </a:solidFill>
            </a:endParaRPr>
          </a:p>
        </p:txBody>
      </p:sp>
      <p:sp>
        <p:nvSpPr>
          <p:cNvPr id="51" name="矩形 50">
            <a:extLst>
              <a:ext uri="{FF2B5EF4-FFF2-40B4-BE49-F238E27FC236}">
                <a16:creationId xmlns:a16="http://schemas.microsoft.com/office/drawing/2014/main" id="{B3233CE2-3503-45FB-BA6F-93049EB39CB1}"/>
              </a:ext>
            </a:extLst>
          </p:cNvPr>
          <p:cNvSpPr/>
          <p:nvPr/>
        </p:nvSpPr>
        <p:spPr>
          <a:xfrm>
            <a:off x="-11831" y="2528696"/>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52" name="Rectangle 3">
            <a:extLst>
              <a:ext uri="{FF2B5EF4-FFF2-40B4-BE49-F238E27FC236}">
                <a16:creationId xmlns:a16="http://schemas.microsoft.com/office/drawing/2014/main" id="{AC759023-D2CA-4E61-A40B-B6BA6C0339AB}"/>
              </a:ext>
            </a:extLst>
          </p:cNvPr>
          <p:cNvSpPr txBox="1">
            <a:spLocks noChangeArrowheads="1"/>
          </p:cNvSpPr>
          <p:nvPr/>
        </p:nvSpPr>
        <p:spPr bwMode="auto">
          <a:xfrm>
            <a:off x="2142828" y="1443168"/>
            <a:ext cx="1872208"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8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8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8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8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800" b="1" i="0" u="none" strike="noStrike" kern="0" cap="none" spc="0" normalizeH="0" baseline="0" noProof="0" dirty="0">
              <a:ln>
                <a:noFill/>
              </a:ln>
              <a:solidFill>
                <a:srgbClr val="FF33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zh-CN" altLang="en-US" sz="2800" b="1" kern="0" dirty="0">
                <a:latin typeface="宋体" charset="-122"/>
                <a:ea typeface="+mn-ea"/>
              </a:rPr>
              <a:t>立即数</a:t>
            </a:r>
            <a:endParaRPr lang="en-US" altLang="zh-CN" sz="2800" b="1" kern="0" dirty="0">
              <a:latin typeface="宋体" charset="-122"/>
              <a:ea typeface="+mn-ea"/>
              <a:hlinkClick r:id="rId4" action="ppaction://hlinksldjump">
                <a:extLst>
                  <a:ext uri="{A12FA001-AC4F-418D-AE19-62706E023703}">
                    <ahyp:hlinkClr xmlns:ahyp="http://schemas.microsoft.com/office/drawing/2018/hyperlinkcolor" val="tx"/>
                  </a:ext>
                </a:extLst>
              </a:hlinkClick>
            </a:endParaRPr>
          </a:p>
        </p:txBody>
      </p:sp>
      <p:sp>
        <p:nvSpPr>
          <p:cNvPr id="53" name="矩形 52">
            <a:extLst>
              <a:ext uri="{FF2B5EF4-FFF2-40B4-BE49-F238E27FC236}">
                <a16:creationId xmlns:a16="http://schemas.microsoft.com/office/drawing/2014/main" id="{5CDDA664-33E3-4CE0-8842-47E10BD479A0}"/>
              </a:ext>
            </a:extLst>
          </p:cNvPr>
          <p:cNvSpPr/>
          <p:nvPr/>
        </p:nvSpPr>
        <p:spPr>
          <a:xfrm>
            <a:off x="14437" y="4142248"/>
            <a:ext cx="851233" cy="646331"/>
          </a:xfrm>
          <a:prstGeom prst="rect">
            <a:avLst/>
          </a:prstGeom>
        </p:spPr>
        <p:txBody>
          <a:bodyPr wrap="square">
            <a:spAutoFit/>
          </a:bodyPr>
          <a:lstStyle/>
          <a:p>
            <a:r>
              <a:rPr lang="zh-CN" altLang="en-US" b="1" dirty="0">
                <a:solidFill>
                  <a:srgbClr val="3333FF"/>
                </a:solidFill>
              </a:rPr>
              <a:t>第</a:t>
            </a:r>
            <a:r>
              <a:rPr lang="en-US" altLang="zh-CN" b="1" dirty="0">
                <a:solidFill>
                  <a:srgbClr val="3333FF"/>
                </a:solidFill>
              </a:rPr>
              <a:t>1</a:t>
            </a:r>
            <a:r>
              <a:rPr lang="zh-CN" altLang="en-US" b="1" dirty="0">
                <a:solidFill>
                  <a:srgbClr val="3333FF"/>
                </a:solidFill>
              </a:rPr>
              <a:t>操作数</a:t>
            </a:r>
          </a:p>
        </p:txBody>
      </p:sp>
      <p:sp>
        <p:nvSpPr>
          <p:cNvPr id="54" name="右箭头 22">
            <a:extLst>
              <a:ext uri="{FF2B5EF4-FFF2-40B4-BE49-F238E27FC236}">
                <a16:creationId xmlns:a16="http://schemas.microsoft.com/office/drawing/2014/main" id="{88767F7F-DE17-48B4-AA27-290DF8F742E3}"/>
              </a:ext>
            </a:extLst>
          </p:cNvPr>
          <p:cNvSpPr/>
          <p:nvPr/>
        </p:nvSpPr>
        <p:spPr bwMode="auto">
          <a:xfrm>
            <a:off x="3966774" y="2734719"/>
            <a:ext cx="21844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55" name="矩形 54">
            <a:extLst>
              <a:ext uri="{FF2B5EF4-FFF2-40B4-BE49-F238E27FC236}">
                <a16:creationId xmlns:a16="http://schemas.microsoft.com/office/drawing/2014/main" id="{C8B814DD-D485-46EA-BC4C-2F16E4FA39F5}"/>
              </a:ext>
            </a:extLst>
          </p:cNvPr>
          <p:cNvSpPr/>
          <p:nvPr/>
        </p:nvSpPr>
        <p:spPr>
          <a:xfrm>
            <a:off x="4075998" y="4154186"/>
            <a:ext cx="415498"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差</a:t>
            </a:r>
            <a:endParaRPr lang="zh-CN" altLang="en-US" dirty="0">
              <a:solidFill>
                <a:srgbClr val="3333FF"/>
              </a:solidFill>
            </a:endParaRPr>
          </a:p>
        </p:txBody>
      </p:sp>
      <p:sp>
        <p:nvSpPr>
          <p:cNvPr id="56" name="左大括号 55">
            <a:extLst>
              <a:ext uri="{FF2B5EF4-FFF2-40B4-BE49-F238E27FC236}">
                <a16:creationId xmlns:a16="http://schemas.microsoft.com/office/drawing/2014/main" id="{A61B380F-2504-46CE-AD90-A6D88EC7581A}"/>
              </a:ext>
            </a:extLst>
          </p:cNvPr>
          <p:cNvSpPr/>
          <p:nvPr/>
        </p:nvSpPr>
        <p:spPr bwMode="auto">
          <a:xfrm>
            <a:off x="1947259" y="1710137"/>
            <a:ext cx="288032" cy="2232248"/>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58" name="矩形 57">
            <a:extLst>
              <a:ext uri="{FF2B5EF4-FFF2-40B4-BE49-F238E27FC236}">
                <a16:creationId xmlns:a16="http://schemas.microsoft.com/office/drawing/2014/main" id="{DA2C8A4E-55BC-4C08-BD9D-402C8FAAED17}"/>
              </a:ext>
            </a:extLst>
          </p:cNvPr>
          <p:cNvSpPr/>
          <p:nvPr/>
        </p:nvSpPr>
        <p:spPr>
          <a:xfrm>
            <a:off x="2157304" y="4154186"/>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2</a:t>
            </a:r>
            <a:r>
              <a:rPr lang="zh-CN" altLang="en-US" b="1" dirty="0">
                <a:solidFill>
                  <a:srgbClr val="3333FF"/>
                </a:solidFill>
              </a:rPr>
              <a:t>操作数</a:t>
            </a:r>
          </a:p>
        </p:txBody>
      </p:sp>
      <p:sp>
        <p:nvSpPr>
          <p:cNvPr id="59" name="矩形 58">
            <a:extLst>
              <a:ext uri="{FF2B5EF4-FFF2-40B4-BE49-F238E27FC236}">
                <a16:creationId xmlns:a16="http://schemas.microsoft.com/office/drawing/2014/main" id="{8891AA09-1B58-4E8F-AA21-2760FB1221A3}"/>
              </a:ext>
            </a:extLst>
          </p:cNvPr>
          <p:cNvSpPr/>
          <p:nvPr/>
        </p:nvSpPr>
        <p:spPr>
          <a:xfrm>
            <a:off x="4114223" y="2502307"/>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60" name="矩形 59">
            <a:extLst>
              <a:ext uri="{FF2B5EF4-FFF2-40B4-BE49-F238E27FC236}">
                <a16:creationId xmlns:a16="http://schemas.microsoft.com/office/drawing/2014/main" id="{CBED250E-F05C-4EAE-9B90-70650473317B}"/>
              </a:ext>
            </a:extLst>
          </p:cNvPr>
          <p:cNvSpPr/>
          <p:nvPr/>
        </p:nvSpPr>
        <p:spPr>
          <a:xfrm>
            <a:off x="4644032" y="1497797"/>
            <a:ext cx="2206053" cy="461665"/>
          </a:xfrm>
          <a:prstGeom prst="rect">
            <a:avLst/>
          </a:prstGeom>
        </p:spPr>
        <p:txBody>
          <a:bodyPr wrap="none">
            <a:spAutoFit/>
          </a:bodyPr>
          <a:lstStyle/>
          <a:p>
            <a:r>
              <a:rPr lang="en-US" altLang="zh-CN" sz="2400" b="1" kern="0" dirty="0">
                <a:solidFill>
                  <a:srgbClr val="CC3399"/>
                </a:solidFill>
                <a:latin typeface="宋体" charset="-122"/>
                <a:ea typeface="+mn-ea"/>
              </a:rPr>
              <a:t>SUBB  A,  Rn</a:t>
            </a:r>
            <a:r>
              <a:rPr lang="zh-CN" altLang="en-US" sz="2400" b="1" kern="0" dirty="0">
                <a:solidFill>
                  <a:srgbClr val="CC3399"/>
                </a:solidFill>
                <a:latin typeface="宋体" charset="-122"/>
                <a:ea typeface="+mn-ea"/>
              </a:rPr>
              <a:t> </a:t>
            </a:r>
          </a:p>
        </p:txBody>
      </p:sp>
      <p:sp>
        <p:nvSpPr>
          <p:cNvPr id="61" name="矩形 60">
            <a:extLst>
              <a:ext uri="{FF2B5EF4-FFF2-40B4-BE49-F238E27FC236}">
                <a16:creationId xmlns:a16="http://schemas.microsoft.com/office/drawing/2014/main" id="{FDA23C3B-5BE4-4626-A2B3-FF2FB725974A}"/>
              </a:ext>
            </a:extLst>
          </p:cNvPr>
          <p:cNvSpPr/>
          <p:nvPr/>
        </p:nvSpPr>
        <p:spPr>
          <a:xfrm>
            <a:off x="4644032" y="2265766"/>
            <a:ext cx="2361544" cy="461665"/>
          </a:xfrm>
          <a:prstGeom prst="rect">
            <a:avLst/>
          </a:prstGeom>
        </p:spPr>
        <p:txBody>
          <a:bodyPr wrap="none">
            <a:spAutoFit/>
          </a:bodyPr>
          <a:lstStyle/>
          <a:p>
            <a:r>
              <a:rPr lang="en-US" altLang="zh-CN" sz="2400" b="1" kern="0" dirty="0">
                <a:solidFill>
                  <a:srgbClr val="CC3399"/>
                </a:solidFill>
                <a:latin typeface="宋体" charset="-122"/>
              </a:rPr>
              <a:t>SUBB</a:t>
            </a:r>
            <a:r>
              <a:rPr lang="en-US" altLang="zh-CN" sz="2400" b="1" kern="0" dirty="0">
                <a:solidFill>
                  <a:srgbClr val="006600"/>
                </a:solidFill>
                <a:latin typeface="宋体" charset="-122"/>
                <a:ea typeface="+mn-ea"/>
              </a:rPr>
              <a:t>  </a:t>
            </a:r>
            <a:r>
              <a:rPr lang="en-US" altLang="zh-CN" sz="2400" b="1" kern="0" dirty="0" err="1">
                <a:solidFill>
                  <a:srgbClr val="006600"/>
                </a:solidFill>
                <a:latin typeface="宋体" charset="-122"/>
                <a:ea typeface="+mn-ea"/>
              </a:rPr>
              <a:t>A,direct</a:t>
            </a:r>
            <a:endParaRPr lang="zh-CN" altLang="en-US" sz="2400" b="1" kern="0" dirty="0">
              <a:solidFill>
                <a:srgbClr val="006600"/>
              </a:solidFill>
              <a:latin typeface="宋体" charset="-122"/>
              <a:ea typeface="+mn-ea"/>
            </a:endParaRPr>
          </a:p>
        </p:txBody>
      </p:sp>
      <p:sp>
        <p:nvSpPr>
          <p:cNvPr id="62" name="矩形 61">
            <a:extLst>
              <a:ext uri="{FF2B5EF4-FFF2-40B4-BE49-F238E27FC236}">
                <a16:creationId xmlns:a16="http://schemas.microsoft.com/office/drawing/2014/main" id="{BB214CB2-F932-41F5-8CB5-7B5BD09E3952}"/>
              </a:ext>
            </a:extLst>
          </p:cNvPr>
          <p:cNvSpPr/>
          <p:nvPr/>
        </p:nvSpPr>
        <p:spPr>
          <a:xfrm>
            <a:off x="4644032" y="2874660"/>
            <a:ext cx="2048959" cy="461665"/>
          </a:xfrm>
          <a:prstGeom prst="rect">
            <a:avLst/>
          </a:prstGeom>
        </p:spPr>
        <p:txBody>
          <a:bodyPr wrap="none">
            <a:spAutoFit/>
          </a:bodyPr>
          <a:lstStyle/>
          <a:p>
            <a:r>
              <a:rPr lang="en-US" altLang="zh-CN" sz="2400" b="1" kern="0" dirty="0">
                <a:solidFill>
                  <a:srgbClr val="FF3300"/>
                </a:solidFill>
                <a:latin typeface="宋体" charset="-122"/>
                <a:ea typeface="+mn-ea"/>
              </a:rPr>
              <a:t>SUBB  A</a:t>
            </a:r>
            <a:r>
              <a:rPr lang="zh-CN" altLang="en-US" sz="2400" b="1" kern="0" dirty="0">
                <a:solidFill>
                  <a:srgbClr val="FF3300"/>
                </a:solidFill>
                <a:latin typeface="宋体" charset="-122"/>
                <a:ea typeface="+mn-ea"/>
              </a:rPr>
              <a:t>，</a:t>
            </a:r>
            <a:r>
              <a:rPr lang="en-US" altLang="zh-CN" sz="2400" b="1" kern="0" dirty="0">
                <a:solidFill>
                  <a:srgbClr val="FF3300"/>
                </a:solidFill>
                <a:latin typeface="宋体" charset="-122"/>
                <a:ea typeface="+mn-ea"/>
              </a:rPr>
              <a:t>@Ri</a:t>
            </a:r>
            <a:endParaRPr lang="zh-CN" altLang="en-US" sz="2400" b="1" kern="0" dirty="0">
              <a:solidFill>
                <a:srgbClr val="FF3300"/>
              </a:solidFill>
              <a:latin typeface="宋体" charset="-122"/>
              <a:ea typeface="+mn-ea"/>
            </a:endParaRPr>
          </a:p>
        </p:txBody>
      </p:sp>
      <p:sp>
        <p:nvSpPr>
          <p:cNvPr id="63" name="矩形 62">
            <a:extLst>
              <a:ext uri="{FF2B5EF4-FFF2-40B4-BE49-F238E27FC236}">
                <a16:creationId xmlns:a16="http://schemas.microsoft.com/office/drawing/2014/main" id="{62FA7B41-E9E1-4057-B960-77E82D3B4EEC}"/>
              </a:ext>
            </a:extLst>
          </p:cNvPr>
          <p:cNvSpPr/>
          <p:nvPr/>
        </p:nvSpPr>
        <p:spPr>
          <a:xfrm>
            <a:off x="4613349" y="3577604"/>
            <a:ext cx="2238754" cy="461665"/>
          </a:xfrm>
          <a:prstGeom prst="rect">
            <a:avLst/>
          </a:prstGeom>
        </p:spPr>
        <p:txBody>
          <a:bodyPr wrap="none">
            <a:spAutoFit/>
          </a:bodyPr>
          <a:lstStyle/>
          <a:p>
            <a:r>
              <a:rPr kumimoji="1" lang="en-US" altLang="zh-CN" sz="2400" b="1" dirty="0">
                <a:latin typeface="Times New Roman" pitchFamily="18" charset="0"/>
              </a:rPr>
              <a:t>SUBB  A, #data</a:t>
            </a:r>
            <a:endParaRPr lang="zh-CN" altLang="en-US" sz="2400" dirty="0"/>
          </a:p>
        </p:txBody>
      </p:sp>
      <p:sp>
        <p:nvSpPr>
          <p:cNvPr id="64" name="左大括号 63">
            <a:extLst>
              <a:ext uri="{FF2B5EF4-FFF2-40B4-BE49-F238E27FC236}">
                <a16:creationId xmlns:a16="http://schemas.microsoft.com/office/drawing/2014/main" id="{ACA58A5D-025C-4489-833D-F32E4F8EBACE}"/>
              </a:ext>
            </a:extLst>
          </p:cNvPr>
          <p:cNvSpPr/>
          <p:nvPr/>
        </p:nvSpPr>
        <p:spPr bwMode="auto">
          <a:xfrm flipH="1">
            <a:off x="3677080" y="1728629"/>
            <a:ext cx="262601" cy="220068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65" name="矩形 64">
            <a:extLst>
              <a:ext uri="{FF2B5EF4-FFF2-40B4-BE49-F238E27FC236}">
                <a16:creationId xmlns:a16="http://schemas.microsoft.com/office/drawing/2014/main" id="{8197E341-7471-4589-B847-60586C40A008}"/>
              </a:ext>
            </a:extLst>
          </p:cNvPr>
          <p:cNvSpPr/>
          <p:nvPr/>
        </p:nvSpPr>
        <p:spPr>
          <a:xfrm>
            <a:off x="5498347" y="4193378"/>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指令</a:t>
            </a:r>
            <a:endParaRPr lang="zh-CN" altLang="en-US" dirty="0">
              <a:solidFill>
                <a:srgbClr val="3333FF"/>
              </a:solidFill>
            </a:endParaRPr>
          </a:p>
        </p:txBody>
      </p:sp>
      <p:sp>
        <p:nvSpPr>
          <p:cNvPr id="66" name="右箭头 22">
            <a:extLst>
              <a:ext uri="{FF2B5EF4-FFF2-40B4-BE49-F238E27FC236}">
                <a16:creationId xmlns:a16="http://schemas.microsoft.com/office/drawing/2014/main" id="{8B4C5B48-DAF6-4525-B8EF-907F0C816121}"/>
              </a:ext>
            </a:extLst>
          </p:cNvPr>
          <p:cNvSpPr/>
          <p:nvPr/>
        </p:nvSpPr>
        <p:spPr bwMode="auto">
          <a:xfrm>
            <a:off x="7179581" y="2674392"/>
            <a:ext cx="30403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67" name="左大括号 66">
            <a:extLst>
              <a:ext uri="{FF2B5EF4-FFF2-40B4-BE49-F238E27FC236}">
                <a16:creationId xmlns:a16="http://schemas.microsoft.com/office/drawing/2014/main" id="{E705C369-F921-4FD0-9B05-03589448AB80}"/>
              </a:ext>
            </a:extLst>
          </p:cNvPr>
          <p:cNvSpPr/>
          <p:nvPr/>
        </p:nvSpPr>
        <p:spPr bwMode="auto">
          <a:xfrm>
            <a:off x="7571526" y="1774999"/>
            <a:ext cx="265090" cy="1999900"/>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68" name="矩形 67">
            <a:extLst>
              <a:ext uri="{FF2B5EF4-FFF2-40B4-BE49-F238E27FC236}">
                <a16:creationId xmlns:a16="http://schemas.microsoft.com/office/drawing/2014/main" id="{BE806FDC-DCE0-42BE-9A9F-A71067E57684}"/>
              </a:ext>
            </a:extLst>
          </p:cNvPr>
          <p:cNvSpPr/>
          <p:nvPr/>
        </p:nvSpPr>
        <p:spPr>
          <a:xfrm>
            <a:off x="7697331" y="4145333"/>
            <a:ext cx="127791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影响</a:t>
            </a:r>
            <a:r>
              <a:rPr lang="en-US" altLang="zh-CN" b="1" dirty="0">
                <a:solidFill>
                  <a:srgbClr val="3333FF"/>
                </a:solidFill>
                <a:latin typeface="创艺简黑体" pitchFamily="2" charset="-122"/>
                <a:ea typeface="创艺简黑体" pitchFamily="2" charset="-122"/>
              </a:rPr>
              <a:t>PSW</a:t>
            </a:r>
            <a:endParaRPr lang="zh-CN" altLang="en-US" dirty="0">
              <a:solidFill>
                <a:srgbClr val="3333FF"/>
              </a:solidFill>
            </a:endParaRPr>
          </a:p>
        </p:txBody>
      </p:sp>
      <p:sp>
        <p:nvSpPr>
          <p:cNvPr id="69" name="矩形 68">
            <a:extLst>
              <a:ext uri="{FF2B5EF4-FFF2-40B4-BE49-F238E27FC236}">
                <a16:creationId xmlns:a16="http://schemas.microsoft.com/office/drawing/2014/main" id="{89E935B9-016C-4970-B783-222D8AE1C64B}"/>
              </a:ext>
            </a:extLst>
          </p:cNvPr>
          <p:cNvSpPr/>
          <p:nvPr/>
        </p:nvSpPr>
        <p:spPr>
          <a:xfrm>
            <a:off x="7882510" y="1497058"/>
            <a:ext cx="646331" cy="584775"/>
          </a:xfrm>
          <a:prstGeom prst="rect">
            <a:avLst/>
          </a:prstGeom>
        </p:spPr>
        <p:txBody>
          <a:bodyPr wrap="square">
            <a:spAutoFit/>
          </a:bodyPr>
          <a:lstStyle/>
          <a:p>
            <a:r>
              <a:rPr lang="en-US" altLang="zh-CN" sz="3200" b="1" dirty="0">
                <a:solidFill>
                  <a:srgbClr val="3333FF"/>
                </a:solidFill>
                <a:latin typeface="宋体" charset="-122"/>
              </a:rPr>
              <a:t>CY</a:t>
            </a:r>
            <a:endParaRPr lang="zh-CN" altLang="en-US" sz="3200" dirty="0">
              <a:solidFill>
                <a:srgbClr val="3333FF"/>
              </a:solidFill>
            </a:endParaRPr>
          </a:p>
        </p:txBody>
      </p:sp>
      <p:sp>
        <p:nvSpPr>
          <p:cNvPr id="70" name="矩形 69">
            <a:extLst>
              <a:ext uri="{FF2B5EF4-FFF2-40B4-BE49-F238E27FC236}">
                <a16:creationId xmlns:a16="http://schemas.microsoft.com/office/drawing/2014/main" id="{9FF7AE81-69C9-4EB7-8D4E-9283FFBE2D23}"/>
              </a:ext>
            </a:extLst>
          </p:cNvPr>
          <p:cNvSpPr/>
          <p:nvPr/>
        </p:nvSpPr>
        <p:spPr>
          <a:xfrm>
            <a:off x="7882509" y="2110887"/>
            <a:ext cx="646331" cy="584775"/>
          </a:xfrm>
          <a:prstGeom prst="rect">
            <a:avLst/>
          </a:prstGeom>
        </p:spPr>
        <p:txBody>
          <a:bodyPr wrap="square">
            <a:spAutoFit/>
          </a:bodyPr>
          <a:lstStyle/>
          <a:p>
            <a:r>
              <a:rPr lang="en-US" altLang="zh-CN" sz="3200" b="1" dirty="0">
                <a:solidFill>
                  <a:srgbClr val="3333FF"/>
                </a:solidFill>
                <a:latin typeface="宋体" charset="-122"/>
              </a:rPr>
              <a:t>AC</a:t>
            </a:r>
            <a:endParaRPr lang="zh-CN" altLang="en-US" sz="3200" dirty="0">
              <a:solidFill>
                <a:srgbClr val="3333FF"/>
              </a:solidFill>
            </a:endParaRPr>
          </a:p>
        </p:txBody>
      </p:sp>
      <p:sp>
        <p:nvSpPr>
          <p:cNvPr id="71" name="矩形 70">
            <a:extLst>
              <a:ext uri="{FF2B5EF4-FFF2-40B4-BE49-F238E27FC236}">
                <a16:creationId xmlns:a16="http://schemas.microsoft.com/office/drawing/2014/main" id="{EFCD137E-5B1B-42FA-896F-B02C011D8F51}"/>
              </a:ext>
            </a:extLst>
          </p:cNvPr>
          <p:cNvSpPr/>
          <p:nvPr/>
        </p:nvSpPr>
        <p:spPr>
          <a:xfrm>
            <a:off x="7903032" y="2774949"/>
            <a:ext cx="646331" cy="584775"/>
          </a:xfrm>
          <a:prstGeom prst="rect">
            <a:avLst/>
          </a:prstGeom>
        </p:spPr>
        <p:txBody>
          <a:bodyPr wrap="square">
            <a:spAutoFit/>
          </a:bodyPr>
          <a:lstStyle/>
          <a:p>
            <a:r>
              <a:rPr lang="en-US" altLang="zh-CN" sz="3200" b="1" dirty="0">
                <a:solidFill>
                  <a:srgbClr val="3333FF"/>
                </a:solidFill>
                <a:latin typeface="宋体" charset="-122"/>
              </a:rPr>
              <a:t>OV</a:t>
            </a:r>
            <a:endParaRPr lang="zh-CN" altLang="en-US" sz="3200" dirty="0">
              <a:solidFill>
                <a:srgbClr val="3333FF"/>
              </a:solidFill>
            </a:endParaRPr>
          </a:p>
        </p:txBody>
      </p:sp>
      <p:sp>
        <p:nvSpPr>
          <p:cNvPr id="72" name="矩形 71">
            <a:extLst>
              <a:ext uri="{FF2B5EF4-FFF2-40B4-BE49-F238E27FC236}">
                <a16:creationId xmlns:a16="http://schemas.microsoft.com/office/drawing/2014/main" id="{071D5F5A-35B7-4199-BB1E-7F395C9566AB}"/>
              </a:ext>
            </a:extLst>
          </p:cNvPr>
          <p:cNvSpPr/>
          <p:nvPr/>
        </p:nvSpPr>
        <p:spPr>
          <a:xfrm>
            <a:off x="7954184" y="3383999"/>
            <a:ext cx="646331" cy="584775"/>
          </a:xfrm>
          <a:prstGeom prst="rect">
            <a:avLst/>
          </a:prstGeom>
        </p:spPr>
        <p:txBody>
          <a:bodyPr wrap="square">
            <a:spAutoFit/>
          </a:bodyPr>
          <a:lstStyle/>
          <a:p>
            <a:r>
              <a:rPr lang="en-US" altLang="zh-CN" sz="3200" dirty="0">
                <a:solidFill>
                  <a:srgbClr val="3333FF"/>
                </a:solidFill>
              </a:rPr>
              <a:t>P</a:t>
            </a:r>
            <a:endParaRPr lang="zh-CN" altLang="en-US" sz="3200" dirty="0">
              <a:solidFill>
                <a:srgbClr val="3333FF"/>
              </a:solidFill>
            </a:endParaRPr>
          </a:p>
        </p:txBody>
      </p:sp>
      <p:sp>
        <p:nvSpPr>
          <p:cNvPr id="73" name="左大括号 72">
            <a:extLst>
              <a:ext uri="{FF2B5EF4-FFF2-40B4-BE49-F238E27FC236}">
                <a16:creationId xmlns:a16="http://schemas.microsoft.com/office/drawing/2014/main" id="{FD74BE84-BDB7-4F18-9B2C-0921F9ECD3D1}"/>
              </a:ext>
            </a:extLst>
          </p:cNvPr>
          <p:cNvSpPr/>
          <p:nvPr/>
        </p:nvSpPr>
        <p:spPr bwMode="auto">
          <a:xfrm flipH="1">
            <a:off x="6856017" y="1694354"/>
            <a:ext cx="262601" cy="220068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74" name="矩形 73">
            <a:extLst>
              <a:ext uri="{FF2B5EF4-FFF2-40B4-BE49-F238E27FC236}">
                <a16:creationId xmlns:a16="http://schemas.microsoft.com/office/drawing/2014/main" id="{B98A61EC-497C-44DF-9673-00F6626F1EDD}"/>
              </a:ext>
            </a:extLst>
          </p:cNvPr>
          <p:cNvSpPr/>
          <p:nvPr/>
        </p:nvSpPr>
        <p:spPr>
          <a:xfrm>
            <a:off x="887776" y="2522335"/>
            <a:ext cx="648072" cy="584775"/>
          </a:xfrm>
          <a:prstGeom prst="rect">
            <a:avLst/>
          </a:prstGeom>
        </p:spPr>
        <p:txBody>
          <a:bodyPr wrap="square">
            <a:spAutoFit/>
          </a:bodyPr>
          <a:lstStyle/>
          <a:p>
            <a:r>
              <a:rPr lang="en-US" altLang="zh-CN" sz="3200" b="1" dirty="0">
                <a:solidFill>
                  <a:srgbClr val="3333FF"/>
                </a:solidFill>
                <a:latin typeface="宋体" charset="-122"/>
              </a:rPr>
              <a:t>CY</a:t>
            </a:r>
            <a:endParaRPr lang="zh-CN" altLang="en-US" sz="3200" dirty="0">
              <a:solidFill>
                <a:srgbClr val="3333FF"/>
              </a:solidFill>
            </a:endParaRPr>
          </a:p>
        </p:txBody>
      </p:sp>
      <p:sp>
        <p:nvSpPr>
          <p:cNvPr id="76" name="矩形 75">
            <a:extLst>
              <a:ext uri="{FF2B5EF4-FFF2-40B4-BE49-F238E27FC236}">
                <a16:creationId xmlns:a16="http://schemas.microsoft.com/office/drawing/2014/main" id="{4DC8C256-F83F-4636-A66B-15B7F49242A8}"/>
              </a:ext>
            </a:extLst>
          </p:cNvPr>
          <p:cNvSpPr/>
          <p:nvPr/>
        </p:nvSpPr>
        <p:spPr>
          <a:xfrm>
            <a:off x="921358" y="4193378"/>
            <a:ext cx="877163"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进位位</a:t>
            </a:r>
            <a:endParaRPr lang="zh-CN" altLang="en-US" dirty="0">
              <a:solidFill>
                <a:srgbClr val="3333FF"/>
              </a:solidFill>
            </a:endParaRPr>
          </a:p>
        </p:txBody>
      </p:sp>
      <p:sp>
        <p:nvSpPr>
          <p:cNvPr id="77" name="Text Box 5">
            <a:extLst>
              <a:ext uri="{FF2B5EF4-FFF2-40B4-BE49-F238E27FC236}">
                <a16:creationId xmlns:a16="http://schemas.microsoft.com/office/drawing/2014/main" id="{CB755F11-B042-45B2-BDBC-4BB274563FBE}"/>
              </a:ext>
            </a:extLst>
          </p:cNvPr>
          <p:cNvSpPr txBox="1">
            <a:spLocks noChangeArrowheads="1"/>
          </p:cNvSpPr>
          <p:nvPr/>
        </p:nvSpPr>
        <p:spPr bwMode="auto">
          <a:xfrm>
            <a:off x="735715" y="4539850"/>
            <a:ext cx="7829034" cy="2175275"/>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指令功能：从累加器</a:t>
            </a:r>
            <a:r>
              <a:rPr kumimoji="1" lang="en-US" altLang="zh-CN" b="1" dirty="0">
                <a:latin typeface="宋体" charset="-122"/>
              </a:rPr>
              <a:t>A</a:t>
            </a:r>
            <a:r>
              <a:rPr kumimoji="1" lang="zh-CN" altLang="en-US" b="1" dirty="0">
                <a:latin typeface="宋体" charset="-122"/>
              </a:rPr>
              <a:t>中减去源操作数所指出的数及进位位</a:t>
            </a:r>
            <a:r>
              <a:rPr kumimoji="1" lang="en-US" altLang="zh-CN" b="1" dirty="0">
                <a:latin typeface="宋体" charset="-122"/>
              </a:rPr>
              <a:t>CY</a:t>
            </a:r>
            <a:r>
              <a:rPr kumimoji="1" lang="zh-CN" altLang="en-US" b="1" dirty="0">
                <a:latin typeface="宋体" charset="-122"/>
              </a:rPr>
              <a:t>的值</a:t>
            </a:r>
            <a:r>
              <a:rPr kumimoji="1" lang="en-US" altLang="zh-CN" b="1" dirty="0">
                <a:latin typeface="宋体" charset="-122"/>
              </a:rPr>
              <a:t>,</a:t>
            </a:r>
            <a:r>
              <a:rPr kumimoji="1" lang="zh-CN" altLang="en-US" b="1" dirty="0">
                <a:latin typeface="宋体" charset="-122"/>
              </a:rPr>
              <a:t>差保留在累加器</a:t>
            </a:r>
            <a:r>
              <a:rPr kumimoji="1" lang="en-US" altLang="zh-CN" b="1" dirty="0">
                <a:latin typeface="宋体" charset="-122"/>
              </a:rPr>
              <a:t>A</a:t>
            </a:r>
            <a:r>
              <a:rPr kumimoji="1" lang="zh-CN" altLang="en-US" b="1" dirty="0">
                <a:latin typeface="宋体" charset="-122"/>
              </a:rPr>
              <a:t>中。</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2</a:t>
            </a:r>
            <a:r>
              <a:rPr kumimoji="1" lang="zh-CN" altLang="en-US" b="1" dirty="0">
                <a:solidFill>
                  <a:srgbClr val="FF0000"/>
                </a:solidFill>
                <a:latin typeface="宋体" charset="-122"/>
              </a:rPr>
              <a:t>、</a:t>
            </a:r>
            <a:r>
              <a:rPr kumimoji="1" lang="zh-CN" altLang="en-US" b="1" dirty="0">
                <a:latin typeface="宋体" charset="-122"/>
              </a:rPr>
              <a:t>本组指令可以用于多字节减法。</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lang="en-US" altLang="zh-CN" b="1" dirty="0">
                <a:solidFill>
                  <a:schemeClr val="tx2"/>
                </a:solidFill>
                <a:latin typeface="黑体" pitchFamily="2" charset="-122"/>
                <a:ea typeface="黑体" pitchFamily="2" charset="-122"/>
              </a:rPr>
              <a:t> </a:t>
            </a:r>
            <a:r>
              <a:rPr kumimoji="1" lang="en-US" altLang="zh-CN" b="1" dirty="0">
                <a:latin typeface="宋体" charset="-122"/>
              </a:rPr>
              <a:t>89C51/S51</a:t>
            </a:r>
            <a:r>
              <a:rPr kumimoji="1" lang="zh-CN" altLang="en-US" b="1" dirty="0">
                <a:latin typeface="宋体" charset="-122"/>
              </a:rPr>
              <a:t>指令系统中没有不带借位减法指令，可以在“</a:t>
            </a:r>
            <a:r>
              <a:rPr kumimoji="1" lang="en-US" altLang="zh-CN" b="1" dirty="0">
                <a:latin typeface="宋体" charset="-122"/>
              </a:rPr>
              <a:t>SUBB”</a:t>
            </a:r>
            <a:r>
              <a:rPr kumimoji="1" lang="zh-CN" altLang="en-US" b="1" dirty="0">
                <a:latin typeface="宋体" charset="-122"/>
              </a:rPr>
              <a:t>指令前用“</a:t>
            </a:r>
            <a:r>
              <a:rPr kumimoji="1" lang="en-US" altLang="zh-CN" b="1" dirty="0">
                <a:latin typeface="宋体" charset="-122"/>
              </a:rPr>
              <a:t>CLR  C”</a:t>
            </a:r>
            <a:r>
              <a:rPr kumimoji="1" lang="zh-CN" altLang="en-US" b="1" dirty="0">
                <a:latin typeface="宋体" charset="-122"/>
              </a:rPr>
              <a:t>指令将</a:t>
            </a:r>
            <a:r>
              <a:rPr kumimoji="1" lang="en-US" altLang="zh-CN" b="1" dirty="0">
                <a:latin typeface="宋体" charset="-122"/>
              </a:rPr>
              <a:t>Cy</a:t>
            </a:r>
            <a:r>
              <a:rPr kumimoji="1" lang="zh-CN" altLang="en-US" b="1" dirty="0">
                <a:latin typeface="宋体" charset="-122"/>
              </a:rPr>
              <a:t>清</a:t>
            </a:r>
            <a:r>
              <a:rPr kumimoji="1" lang="en-US" altLang="zh-CN" b="1" dirty="0">
                <a:latin typeface="宋体" charset="-122"/>
              </a:rPr>
              <a:t>0</a:t>
            </a:r>
          </a:p>
        </p:txBody>
      </p:sp>
      <p:sp>
        <p:nvSpPr>
          <p:cNvPr id="2" name="减号 1">
            <a:extLst>
              <a:ext uri="{FF2B5EF4-FFF2-40B4-BE49-F238E27FC236}">
                <a16:creationId xmlns:a16="http://schemas.microsoft.com/office/drawing/2014/main" id="{59ADEC79-9AE9-451D-B8FE-E6DB54D706EB}"/>
              </a:ext>
            </a:extLst>
          </p:cNvPr>
          <p:cNvSpPr/>
          <p:nvPr/>
        </p:nvSpPr>
        <p:spPr bwMode="auto">
          <a:xfrm>
            <a:off x="320399" y="2662706"/>
            <a:ext cx="588730" cy="351966"/>
          </a:xfrm>
          <a:prstGeom prst="mathMinus">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78" name="减号 77">
            <a:extLst>
              <a:ext uri="{FF2B5EF4-FFF2-40B4-BE49-F238E27FC236}">
                <a16:creationId xmlns:a16="http://schemas.microsoft.com/office/drawing/2014/main" id="{DBC27EF0-B954-4E06-A9FB-858606A44327}"/>
              </a:ext>
            </a:extLst>
          </p:cNvPr>
          <p:cNvSpPr/>
          <p:nvPr/>
        </p:nvSpPr>
        <p:spPr bwMode="auto">
          <a:xfrm>
            <a:off x="1354699" y="2652987"/>
            <a:ext cx="588730" cy="351966"/>
          </a:xfrm>
          <a:prstGeom prst="mathMinus">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4" name="矩形 33">
            <a:extLst>
              <a:ext uri="{FF2B5EF4-FFF2-40B4-BE49-F238E27FC236}">
                <a16:creationId xmlns:a16="http://schemas.microsoft.com/office/drawing/2014/main" id="{CEE02385-ABD8-4040-B8A6-A8EC842B7A41}"/>
              </a:ext>
            </a:extLst>
          </p:cNvPr>
          <p:cNvSpPr/>
          <p:nvPr/>
        </p:nvSpPr>
        <p:spPr>
          <a:xfrm>
            <a:off x="5426359" y="739515"/>
            <a:ext cx="2883939"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Sub</a:t>
            </a:r>
            <a:r>
              <a:rPr lang="en-US" altLang="zh-CN" b="1" dirty="0">
                <a:solidFill>
                  <a:srgbClr val="3333FF"/>
                </a:solidFill>
                <a:latin typeface="创艺简黑体" pitchFamily="2" charset="-122"/>
                <a:ea typeface="创艺简黑体" pitchFamily="2" charset="-122"/>
              </a:rPr>
              <a:t>tract with </a:t>
            </a:r>
            <a:r>
              <a:rPr lang="en-US" altLang="zh-CN" b="1" dirty="0">
                <a:solidFill>
                  <a:srgbClr val="FF0000"/>
                </a:solidFill>
                <a:latin typeface="创艺简黑体" pitchFamily="2" charset="-122"/>
                <a:ea typeface="创艺简黑体" pitchFamily="2" charset="-122"/>
              </a:rPr>
              <a:t>B</a:t>
            </a:r>
            <a:r>
              <a:rPr lang="en-US" altLang="zh-CN" b="1" dirty="0">
                <a:solidFill>
                  <a:srgbClr val="3333FF"/>
                </a:solidFill>
                <a:latin typeface="创艺简黑体" pitchFamily="2" charset="-122"/>
                <a:ea typeface="创艺简黑体" pitchFamily="2" charset="-122"/>
              </a:rPr>
              <a:t>orrow</a:t>
            </a:r>
            <a:endParaRPr lang="zh-CN" altLang="en-US" dirty="0">
              <a:solidFill>
                <a:srgbClr val="3333FF"/>
              </a:solidFill>
            </a:endParaRPr>
          </a:p>
        </p:txBody>
      </p:sp>
    </p:spTree>
  </p:cSld>
  <p:clrMapOvr>
    <a:masterClrMapping/>
  </p:clrMapOvr>
  <p:transition>
    <p:cut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xfrm>
            <a:off x="0" y="6381750"/>
            <a:ext cx="1981200" cy="476250"/>
          </a:xfrm>
          <a:noFill/>
        </p:spPr>
        <p:txBody>
          <a:bodyPr/>
          <a:lstStyle/>
          <a:p>
            <a:fld id="{048EE5CB-42F0-48AF-AE2D-C891BAF74EFC}" type="datetime10">
              <a:rPr lang="zh-CN" altLang="en-US" smtClean="0">
                <a:ea typeface="宋体" charset="-122"/>
              </a:rPr>
              <a:pPr/>
              <a:t>10:24</a:t>
            </a:fld>
            <a:endParaRPr lang="en-US" altLang="zh-CN">
              <a:ea typeface="宋体" charset="-122"/>
            </a:endParaRPr>
          </a:p>
        </p:txBody>
      </p:sp>
      <p:sp>
        <p:nvSpPr>
          <p:cNvPr id="24579" name="灯片编号占位符 5"/>
          <p:cNvSpPr>
            <a:spLocks noGrp="1"/>
          </p:cNvSpPr>
          <p:nvPr>
            <p:ph type="sldNum" sz="quarter" idx="12"/>
          </p:nvPr>
        </p:nvSpPr>
        <p:spPr>
          <a:xfrm>
            <a:off x="7162800" y="6362838"/>
            <a:ext cx="1981200" cy="476250"/>
          </a:xfrm>
          <a:noFill/>
        </p:spPr>
        <p:txBody>
          <a:bodyPr/>
          <a:lstStyle/>
          <a:p>
            <a:fld id="{AA013186-AC5E-41BC-93E4-9FE6E5E65DBD}" type="slidenum">
              <a:rPr lang="en-US" altLang="zh-CN" smtClean="0">
                <a:ea typeface="宋体" charset="-122"/>
              </a:rPr>
              <a:pPr/>
              <a:t>86</a:t>
            </a:fld>
            <a:endParaRPr lang="en-US" altLang="zh-CN">
              <a:ea typeface="宋体" charset="-122"/>
            </a:endParaRPr>
          </a:p>
        </p:txBody>
      </p:sp>
      <p:sp>
        <p:nvSpPr>
          <p:cNvPr id="24580" name="Rectangle 2"/>
          <p:cNvSpPr>
            <a:spLocks noGrp="1" noChangeArrowheads="1"/>
          </p:cNvSpPr>
          <p:nvPr>
            <p:ph type="title"/>
          </p:nvPr>
        </p:nvSpPr>
        <p:spPr>
          <a:xfrm>
            <a:off x="178966" y="769714"/>
            <a:ext cx="7772400" cy="381000"/>
          </a:xfrm>
        </p:spPr>
        <p:txBody>
          <a:bodyPr/>
          <a:lstStyle/>
          <a:p>
            <a:pPr eaLnBrk="1" hangingPunct="1"/>
            <a:r>
              <a:rPr lang="en-US" altLang="zh-CN" sz="2400" b="1" dirty="0">
                <a:solidFill>
                  <a:srgbClr val="FF0000"/>
                </a:solidFill>
                <a:latin typeface="黑体" pitchFamily="2" charset="-122"/>
                <a:ea typeface="黑体" pitchFamily="2" charset="-122"/>
              </a:rPr>
              <a:t>3  </a:t>
            </a:r>
            <a:r>
              <a:rPr lang="zh-CN" altLang="en-US" sz="2400" b="1" dirty="0">
                <a:solidFill>
                  <a:srgbClr val="FF0000"/>
                </a:solidFill>
                <a:latin typeface="黑体" pitchFamily="2" charset="-122"/>
                <a:ea typeface="黑体" pitchFamily="2" charset="-122"/>
              </a:rPr>
              <a:t>、带借位减法指令（</a:t>
            </a:r>
            <a:r>
              <a:rPr lang="en-US" altLang="zh-CN" sz="2400" b="1" dirty="0">
                <a:solidFill>
                  <a:srgbClr val="FF0000"/>
                </a:solidFill>
                <a:latin typeface="黑体" pitchFamily="2" charset="-122"/>
                <a:ea typeface="黑体" pitchFamily="2" charset="-122"/>
              </a:rPr>
              <a:t>4</a:t>
            </a:r>
            <a:r>
              <a:rPr lang="zh-CN" altLang="en-US" sz="2400" b="1" dirty="0">
                <a:solidFill>
                  <a:srgbClr val="FF0000"/>
                </a:solidFill>
                <a:latin typeface="黑体" pitchFamily="2" charset="-122"/>
                <a:ea typeface="黑体" pitchFamily="2" charset="-122"/>
              </a:rPr>
              <a:t>条）</a:t>
            </a:r>
          </a:p>
        </p:txBody>
      </p:sp>
      <p:grpSp>
        <p:nvGrpSpPr>
          <p:cNvPr id="2" name="Group 19"/>
          <p:cNvGrpSpPr>
            <a:grpSpLocks/>
          </p:cNvGrpSpPr>
          <p:nvPr/>
        </p:nvGrpSpPr>
        <p:grpSpPr bwMode="auto">
          <a:xfrm>
            <a:off x="114300" y="1220925"/>
            <a:ext cx="8915400" cy="5380038"/>
            <a:chOff x="48" y="384"/>
            <a:chExt cx="5616" cy="3389"/>
          </a:xfrm>
        </p:grpSpPr>
        <p:sp>
          <p:nvSpPr>
            <p:cNvPr id="24582" name="Text Box 8"/>
            <p:cNvSpPr txBox="1">
              <a:spLocks noChangeArrowheads="1"/>
            </p:cNvSpPr>
            <p:nvPr/>
          </p:nvSpPr>
          <p:spPr bwMode="auto">
            <a:xfrm>
              <a:off x="48" y="384"/>
              <a:ext cx="5616" cy="3389"/>
            </a:xfrm>
            <a:prstGeom prst="rect">
              <a:avLst/>
            </a:prstGeom>
            <a:solidFill>
              <a:srgbClr val="CCFFFF"/>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Times New Roman" pitchFamily="18" charset="0"/>
                </a:rPr>
                <a:t>SUBB</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Rn</a:t>
              </a:r>
              <a:r>
                <a:rPr kumimoji="1" lang="zh-CN" altLang="en-US" b="1" dirty="0">
                  <a:latin typeface="Times New Roman" pitchFamily="18" charset="0"/>
                </a:rPr>
                <a:t>；        </a:t>
              </a:r>
              <a:r>
                <a:rPr kumimoji="1" lang="en-US" altLang="zh-CN" b="1" dirty="0">
                  <a:latin typeface="Times New Roman" pitchFamily="18" charset="0"/>
                </a:rPr>
                <a:t>1001  1rrr       (A)-C</a:t>
              </a:r>
              <a:r>
                <a:rPr kumimoji="1" lang="en-US" altLang="zh-CN" b="1" baseline="-25000" dirty="0">
                  <a:latin typeface="Times New Roman" pitchFamily="18" charset="0"/>
                </a:rPr>
                <a:t>Y </a:t>
              </a:r>
              <a:r>
                <a:rPr kumimoji="1" lang="en-US" altLang="zh-CN" b="1" dirty="0">
                  <a:latin typeface="Times New Roman" pitchFamily="18" charset="0"/>
                </a:rPr>
                <a:t>-(Rn) → A        </a:t>
              </a:r>
              <a:r>
                <a:rPr kumimoji="1" lang="zh-CN" altLang="en-US" b="1" dirty="0">
                  <a:latin typeface="Times New Roman" pitchFamily="18" charset="0"/>
                </a:rPr>
                <a:t>将工作寄存器内容与</a:t>
              </a:r>
              <a:r>
                <a:rPr kumimoji="1" lang="en-US" altLang="zh-CN" b="1" dirty="0">
                  <a:latin typeface="Times New Roman" pitchFamily="18" charset="0"/>
                </a:rPr>
                <a:t>C</a:t>
              </a:r>
              <a:r>
                <a:rPr kumimoji="1" lang="en-US" altLang="zh-CN" b="1" baseline="-25000" dirty="0">
                  <a:latin typeface="Times New Roman" pitchFamily="18" charset="0"/>
                </a:rPr>
                <a:t>Y</a:t>
              </a:r>
              <a:r>
                <a:rPr kumimoji="1" lang="zh-CN" altLang="en-US" b="1" dirty="0">
                  <a:latin typeface="Times New Roman" pitchFamily="18" charset="0"/>
                </a:rPr>
                <a:t>及</a:t>
              </a:r>
            </a:p>
            <a:p>
              <a:pPr algn="just" eaLnBrk="0" hangingPunct="0">
                <a:lnSpc>
                  <a:spcPct val="80000"/>
                </a:lnSpc>
                <a:spcBef>
                  <a:spcPct val="50000"/>
                </a:spcBef>
              </a:pPr>
              <a:r>
                <a:rPr kumimoji="1" lang="zh-CN" altLang="en-US" b="1" dirty="0">
                  <a:latin typeface="Times New Roman" pitchFamily="18" charset="0"/>
                </a:rPr>
                <a:t>                                                                                                  累加器</a:t>
              </a:r>
              <a:r>
                <a:rPr kumimoji="1" lang="en-US" altLang="zh-CN" b="1" dirty="0">
                  <a:latin typeface="Times New Roman" pitchFamily="18" charset="0"/>
                </a:rPr>
                <a:t>A</a:t>
              </a:r>
              <a:r>
                <a:rPr kumimoji="1" lang="zh-CN" altLang="en-US" b="1" dirty="0">
                  <a:latin typeface="Times New Roman" pitchFamily="18" charset="0"/>
                </a:rPr>
                <a:t>中的数相减，</a:t>
              </a:r>
            </a:p>
            <a:p>
              <a:pPr algn="just" eaLnBrk="0" hangingPunct="0">
                <a:lnSpc>
                  <a:spcPct val="80000"/>
                </a:lnSpc>
                <a:spcBef>
                  <a:spcPct val="50000"/>
                </a:spcBef>
              </a:pPr>
              <a:r>
                <a:rPr kumimoji="1" lang="zh-CN" altLang="en-US" b="1" dirty="0">
                  <a:latin typeface="Times New Roman" pitchFamily="18" charset="0"/>
                </a:rPr>
                <a:t>                                                                                                 “差”存放于累加器</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SUBB</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direct</a:t>
              </a:r>
              <a:r>
                <a:rPr kumimoji="1" lang="zh-CN" altLang="en-US" b="1" dirty="0">
                  <a:latin typeface="Times New Roman" pitchFamily="18" charset="0"/>
                </a:rPr>
                <a:t>；</a:t>
              </a:r>
              <a:r>
                <a:rPr kumimoji="1" lang="en-US" altLang="zh-CN" b="1" dirty="0">
                  <a:latin typeface="Times New Roman" pitchFamily="18" charset="0"/>
                </a:rPr>
                <a:t>1001  0101     (A) -C</a:t>
              </a:r>
              <a:r>
                <a:rPr kumimoji="1" lang="en-US" altLang="zh-CN" b="1" baseline="-25000" dirty="0">
                  <a:latin typeface="Times New Roman" pitchFamily="18" charset="0"/>
                </a:rPr>
                <a:t>Y </a:t>
              </a:r>
              <a:r>
                <a:rPr kumimoji="1" lang="en-US" altLang="zh-CN" b="1" dirty="0">
                  <a:latin typeface="Times New Roman" pitchFamily="18" charset="0"/>
                </a:rPr>
                <a:t>-(direct) →A     </a:t>
              </a:r>
              <a:r>
                <a:rPr kumimoji="1" lang="zh-CN" altLang="en-US" b="1" dirty="0">
                  <a:latin typeface="Times New Roman" pitchFamily="18" charset="0"/>
                </a:rPr>
                <a:t>将内部</a:t>
              </a:r>
              <a:r>
                <a:rPr kumimoji="1" lang="en-US" altLang="zh-CN" b="1" dirty="0">
                  <a:latin typeface="Times New Roman" pitchFamily="18" charset="0"/>
                </a:rPr>
                <a:t>RAM</a:t>
              </a:r>
              <a:r>
                <a:rPr kumimoji="1" lang="zh-CN" altLang="en-US" b="1" dirty="0">
                  <a:latin typeface="Times New Roman" pitchFamily="18" charset="0"/>
                </a:rPr>
                <a:t>单元内容与</a:t>
              </a:r>
            </a:p>
            <a:p>
              <a:pPr algn="just" eaLnBrk="0" hangingPunct="0">
                <a:lnSpc>
                  <a:spcPct val="80000"/>
                </a:lnSpc>
                <a:spcBef>
                  <a:spcPct val="50000"/>
                </a:spcBef>
              </a:pPr>
              <a:r>
                <a:rPr kumimoji="1" lang="zh-CN" altLang="en-US" b="1" dirty="0">
                  <a:latin typeface="Times New Roman" pitchFamily="18" charset="0"/>
                </a:rPr>
                <a:t>                                   </a:t>
              </a:r>
              <a:r>
                <a:rPr kumimoji="1" lang="en-US" altLang="zh-CN" b="1" dirty="0">
                  <a:latin typeface="Times New Roman" pitchFamily="18" charset="0"/>
                </a:rPr>
                <a:t>direct                                                    C</a:t>
              </a:r>
              <a:r>
                <a:rPr kumimoji="1" lang="en-US" altLang="zh-CN" b="1" baseline="-25000" dirty="0">
                  <a:latin typeface="Times New Roman" pitchFamily="18" charset="0"/>
                </a:rPr>
                <a:t>Y</a:t>
              </a:r>
              <a:r>
                <a:rPr kumimoji="1" lang="zh-CN" altLang="en-US" b="1" dirty="0">
                  <a:latin typeface="Times New Roman" pitchFamily="18" charset="0"/>
                </a:rPr>
                <a:t>及累加器</a:t>
              </a:r>
              <a:r>
                <a:rPr kumimoji="1" lang="en-US" altLang="zh-CN" b="1" dirty="0">
                  <a:latin typeface="Times New Roman" pitchFamily="18" charset="0"/>
                </a:rPr>
                <a:t>A</a:t>
              </a:r>
              <a:r>
                <a:rPr kumimoji="1" lang="zh-CN" altLang="en-US" b="1" dirty="0">
                  <a:latin typeface="Times New Roman" pitchFamily="18" charset="0"/>
                </a:rPr>
                <a:t>中的数相减，</a:t>
              </a:r>
            </a:p>
            <a:p>
              <a:pPr algn="just" eaLnBrk="0" hangingPunct="0">
                <a:lnSpc>
                  <a:spcPct val="80000"/>
                </a:lnSpc>
                <a:spcBef>
                  <a:spcPct val="50000"/>
                </a:spcBef>
              </a:pPr>
              <a:r>
                <a:rPr kumimoji="1" lang="zh-CN" altLang="en-US" b="1" dirty="0">
                  <a:latin typeface="Times New Roman" pitchFamily="18" charset="0"/>
                </a:rPr>
                <a:t>                                                                                                  “差”存放于累加器</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SUBB</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@Ri</a:t>
              </a:r>
              <a:r>
                <a:rPr kumimoji="1" lang="zh-CN" altLang="en-US" b="1" dirty="0">
                  <a:latin typeface="Times New Roman" pitchFamily="18" charset="0"/>
                </a:rPr>
                <a:t>；    </a:t>
              </a:r>
              <a:r>
                <a:rPr kumimoji="1" lang="en-US" altLang="zh-CN" b="1" dirty="0">
                  <a:latin typeface="Times New Roman" pitchFamily="18" charset="0"/>
                </a:rPr>
                <a:t>1001  011i       (A) -C</a:t>
              </a:r>
              <a:r>
                <a:rPr kumimoji="1" lang="en-US" altLang="zh-CN" b="1" baseline="-25000" dirty="0">
                  <a:latin typeface="Times New Roman" pitchFamily="18" charset="0"/>
                </a:rPr>
                <a:t>Y </a:t>
              </a:r>
              <a:r>
                <a:rPr kumimoji="1" lang="en-US" altLang="zh-CN" b="1" dirty="0">
                  <a:latin typeface="Times New Roman" pitchFamily="18" charset="0"/>
                </a:rPr>
                <a:t>-((Ri)) →A     </a:t>
              </a:r>
              <a:r>
                <a:rPr kumimoji="1" lang="zh-CN" altLang="en-US" b="1" dirty="0">
                  <a:latin typeface="Times New Roman" pitchFamily="18" charset="0"/>
                </a:rPr>
                <a:t>将间接寻址</a:t>
              </a:r>
              <a:r>
                <a:rPr kumimoji="1" lang="en-US" altLang="zh-CN" b="1" dirty="0">
                  <a:latin typeface="Times New Roman" pitchFamily="18" charset="0"/>
                </a:rPr>
                <a:t>(Ri</a:t>
              </a:r>
              <a:r>
                <a:rPr kumimoji="1" lang="zh-CN" altLang="en-US" b="1" dirty="0">
                  <a:latin typeface="Times New Roman" pitchFamily="18" charset="0"/>
                </a:rPr>
                <a:t>为</a:t>
              </a:r>
              <a:r>
                <a:rPr kumimoji="1" lang="en-US" altLang="zh-CN" b="1" dirty="0">
                  <a:latin typeface="Times New Roman" pitchFamily="18" charset="0"/>
                </a:rPr>
                <a:t>R0</a:t>
              </a:r>
              <a:r>
                <a:rPr kumimoji="1" lang="zh-CN" altLang="en-US" b="1" dirty="0">
                  <a:latin typeface="Times New Roman" pitchFamily="18" charset="0"/>
                </a:rPr>
                <a:t>或</a:t>
              </a:r>
              <a:r>
                <a:rPr kumimoji="1" lang="en-US" altLang="zh-CN" b="1" dirty="0">
                  <a:latin typeface="Times New Roman" pitchFamily="18" charset="0"/>
                </a:rPr>
                <a:t>R1)          </a:t>
              </a:r>
            </a:p>
            <a:p>
              <a:pPr algn="just" eaLnBrk="0" hangingPunct="0">
                <a:lnSpc>
                  <a:spcPct val="80000"/>
                </a:lnSpc>
                <a:spcBef>
                  <a:spcPct val="50000"/>
                </a:spcBef>
              </a:pPr>
              <a:r>
                <a:rPr kumimoji="1" lang="en-US" altLang="zh-CN" b="1" dirty="0">
                  <a:latin typeface="Times New Roman" pitchFamily="18" charset="0"/>
                </a:rPr>
                <a:t>                                                                                                   </a:t>
              </a:r>
              <a:r>
                <a:rPr kumimoji="1" lang="zh-CN" altLang="en-US" b="1" dirty="0">
                  <a:latin typeface="Times New Roman" pitchFamily="18" charset="0"/>
                </a:rPr>
                <a:t>所得的片内</a:t>
              </a:r>
              <a:r>
                <a:rPr kumimoji="1" lang="en-US" altLang="zh-CN" b="1" dirty="0">
                  <a:latin typeface="Times New Roman" pitchFamily="18" charset="0"/>
                </a:rPr>
                <a:t>RAM</a:t>
              </a:r>
              <a:r>
                <a:rPr kumimoji="1" lang="zh-CN" altLang="en-US" b="1" dirty="0">
                  <a:latin typeface="Times New Roman" pitchFamily="18" charset="0"/>
                </a:rPr>
                <a:t>单元中内</a:t>
              </a:r>
            </a:p>
            <a:p>
              <a:pPr algn="just" eaLnBrk="0" hangingPunct="0">
                <a:lnSpc>
                  <a:spcPct val="80000"/>
                </a:lnSpc>
                <a:spcBef>
                  <a:spcPct val="50000"/>
                </a:spcBef>
              </a:pPr>
              <a:r>
                <a:rPr kumimoji="1" lang="zh-CN" altLang="en-US" b="1" dirty="0">
                  <a:latin typeface="Times New Roman" pitchFamily="18" charset="0"/>
                </a:rPr>
                <a:t>                                                                                                   容与</a:t>
              </a:r>
              <a:r>
                <a:rPr kumimoji="1" lang="en-US" altLang="zh-CN" b="1" dirty="0">
                  <a:latin typeface="Times New Roman" pitchFamily="18" charset="0"/>
                </a:rPr>
                <a:t>C</a:t>
              </a:r>
              <a:r>
                <a:rPr kumimoji="1" lang="en-US" altLang="zh-CN" b="1" baseline="-25000" dirty="0">
                  <a:latin typeface="Times New Roman" pitchFamily="18" charset="0"/>
                </a:rPr>
                <a:t>Y</a:t>
              </a:r>
              <a:r>
                <a:rPr kumimoji="1" lang="zh-CN" altLang="en-US" b="1" dirty="0">
                  <a:latin typeface="Times New Roman" pitchFamily="18" charset="0"/>
                </a:rPr>
                <a:t>及累加器</a:t>
              </a:r>
              <a:r>
                <a:rPr kumimoji="1" lang="en-US" altLang="zh-CN" b="1" dirty="0">
                  <a:latin typeface="Times New Roman" pitchFamily="18" charset="0"/>
                </a:rPr>
                <a:t>A</a:t>
              </a:r>
              <a:r>
                <a:rPr kumimoji="1" lang="zh-CN" altLang="en-US" b="1" dirty="0">
                  <a:latin typeface="Times New Roman" pitchFamily="18" charset="0"/>
                </a:rPr>
                <a:t>中的数</a:t>
              </a:r>
            </a:p>
            <a:p>
              <a:pPr algn="just" eaLnBrk="0" hangingPunct="0">
                <a:lnSpc>
                  <a:spcPct val="80000"/>
                </a:lnSpc>
                <a:spcBef>
                  <a:spcPct val="50000"/>
                </a:spcBef>
              </a:pPr>
              <a:r>
                <a:rPr kumimoji="1" lang="zh-CN" altLang="en-US" b="1" dirty="0">
                  <a:latin typeface="Times New Roman" pitchFamily="18" charset="0"/>
                </a:rPr>
                <a:t>                                                                                                   相减， “差”存放于累加器          </a:t>
              </a:r>
            </a:p>
            <a:p>
              <a:pPr algn="just" eaLnBrk="0" hangingPunct="0">
                <a:lnSpc>
                  <a:spcPct val="80000"/>
                </a:lnSpc>
                <a:spcBef>
                  <a:spcPct val="50000"/>
                </a:spcBef>
              </a:pPr>
              <a:r>
                <a:rPr kumimoji="1" lang="zh-CN" altLang="en-US" b="1" dirty="0">
                  <a:latin typeface="Times New Roman" pitchFamily="18" charset="0"/>
                </a:rPr>
                <a:t>                                                                                                    </a:t>
              </a:r>
              <a:r>
                <a:rPr kumimoji="1" lang="en-US" altLang="zh-CN" b="1" dirty="0">
                  <a:latin typeface="Times New Roman" pitchFamily="18" charset="0"/>
                </a:rPr>
                <a:t>A</a:t>
              </a:r>
              <a:r>
                <a:rPr kumimoji="1" lang="zh-CN" altLang="en-US" b="1" dirty="0">
                  <a:latin typeface="Times New Roman" pitchFamily="18" charset="0"/>
                </a:rPr>
                <a:t>中</a:t>
              </a:r>
            </a:p>
            <a:p>
              <a:pPr algn="just" eaLnBrk="0" hangingPunct="0">
                <a:lnSpc>
                  <a:spcPct val="80000"/>
                </a:lnSpc>
                <a:spcBef>
                  <a:spcPct val="50000"/>
                </a:spcBef>
              </a:pPr>
              <a:r>
                <a:rPr kumimoji="1" lang="en-US" altLang="zh-CN" b="1" dirty="0">
                  <a:solidFill>
                    <a:srgbClr val="FF0000"/>
                  </a:solidFill>
                  <a:latin typeface="Times New Roman" pitchFamily="18" charset="0"/>
                </a:rPr>
                <a:t>SUBB</a:t>
              </a:r>
              <a:r>
                <a:rPr kumimoji="1" lang="en-US" altLang="zh-CN" b="1" dirty="0">
                  <a:latin typeface="Times New Roman" pitchFamily="18" charset="0"/>
                </a:rPr>
                <a:t>  </a:t>
              </a:r>
              <a:r>
                <a:rPr kumimoji="1" lang="en-US" altLang="zh-CN" b="1" dirty="0">
                  <a:solidFill>
                    <a:srgbClr val="3333FF"/>
                  </a:solidFill>
                  <a:latin typeface="Times New Roman" pitchFamily="18" charset="0"/>
                </a:rPr>
                <a:t>A</a:t>
              </a:r>
              <a:r>
                <a:rPr kumimoji="1" lang="en-US" altLang="zh-CN" b="1" dirty="0">
                  <a:latin typeface="Times New Roman" pitchFamily="18" charset="0"/>
                </a:rPr>
                <a:t>, #data</a:t>
              </a:r>
              <a:r>
                <a:rPr kumimoji="1" lang="zh-CN" altLang="en-US" b="1" dirty="0">
                  <a:latin typeface="Times New Roman" pitchFamily="18" charset="0"/>
                </a:rPr>
                <a:t>；    </a:t>
              </a:r>
              <a:r>
                <a:rPr kumimoji="1" lang="en-US" altLang="zh-CN" b="1" dirty="0">
                  <a:latin typeface="Times New Roman" pitchFamily="18" charset="0"/>
                </a:rPr>
                <a:t>1001  0100      (A) -C</a:t>
              </a:r>
              <a:r>
                <a:rPr kumimoji="1" lang="en-US" altLang="zh-CN" b="1" baseline="-25000" dirty="0">
                  <a:latin typeface="Times New Roman" pitchFamily="18" charset="0"/>
                </a:rPr>
                <a:t>Y</a:t>
              </a:r>
              <a:r>
                <a:rPr kumimoji="1" lang="en-US" altLang="zh-CN" b="1" dirty="0">
                  <a:latin typeface="Times New Roman" pitchFamily="18" charset="0"/>
                </a:rPr>
                <a:t> -#data →A      </a:t>
              </a:r>
              <a:r>
                <a:rPr kumimoji="1" lang="zh-CN" altLang="en-US" b="1" dirty="0">
                  <a:latin typeface="Times New Roman" pitchFamily="18" charset="0"/>
                </a:rPr>
                <a:t>将立即数的</a:t>
              </a:r>
              <a:r>
                <a:rPr kumimoji="1" lang="en-US" altLang="zh-CN" b="1" dirty="0">
                  <a:latin typeface="Times New Roman" pitchFamily="18" charset="0"/>
                </a:rPr>
                <a:t>8</a:t>
              </a:r>
              <a:r>
                <a:rPr kumimoji="1" lang="zh-CN" altLang="en-US" b="1" dirty="0">
                  <a:latin typeface="Times New Roman" pitchFamily="18" charset="0"/>
                </a:rPr>
                <a:t>位无符号二进</a:t>
              </a:r>
            </a:p>
            <a:p>
              <a:pPr algn="just" eaLnBrk="0" hangingPunct="0">
                <a:lnSpc>
                  <a:spcPct val="80000"/>
                </a:lnSpc>
                <a:spcBef>
                  <a:spcPct val="50000"/>
                </a:spcBef>
              </a:pPr>
              <a:r>
                <a:rPr kumimoji="1" lang="zh-CN" altLang="en-US" b="1" dirty="0">
                  <a:latin typeface="Times New Roman" pitchFamily="18" charset="0"/>
                </a:rPr>
                <a:t>                                     </a:t>
              </a:r>
              <a:r>
                <a:rPr kumimoji="1" lang="en-US" altLang="zh-CN" b="1" dirty="0">
                  <a:latin typeface="Times New Roman" pitchFamily="18" charset="0"/>
                </a:rPr>
                <a:t>data                                                    </a:t>
              </a:r>
              <a:r>
                <a:rPr kumimoji="1" lang="zh-CN" altLang="en-US" b="1" dirty="0">
                  <a:latin typeface="Times New Roman" pitchFamily="18" charset="0"/>
                </a:rPr>
                <a:t>制数与</a:t>
              </a:r>
              <a:r>
                <a:rPr kumimoji="1" lang="en-US" altLang="zh-CN" b="1" dirty="0">
                  <a:latin typeface="Times New Roman" pitchFamily="18" charset="0"/>
                </a:rPr>
                <a:t>C</a:t>
              </a:r>
              <a:r>
                <a:rPr kumimoji="1" lang="en-US" altLang="zh-CN" b="1" baseline="-25000" dirty="0">
                  <a:latin typeface="Times New Roman" pitchFamily="18" charset="0"/>
                </a:rPr>
                <a:t>Y</a:t>
              </a:r>
              <a:r>
                <a:rPr kumimoji="1" lang="zh-CN" altLang="en-US" b="1" dirty="0">
                  <a:latin typeface="Times New Roman" pitchFamily="18" charset="0"/>
                </a:rPr>
                <a:t>及累加器</a:t>
              </a:r>
              <a:r>
                <a:rPr kumimoji="1" lang="en-US" altLang="zh-CN" b="1" dirty="0">
                  <a:latin typeface="Times New Roman" pitchFamily="18" charset="0"/>
                </a:rPr>
                <a:t>A</a:t>
              </a:r>
              <a:r>
                <a:rPr kumimoji="1" lang="zh-CN" altLang="en-US" b="1" dirty="0">
                  <a:latin typeface="Times New Roman" pitchFamily="18" charset="0"/>
                </a:rPr>
                <a:t>中的数相</a:t>
              </a:r>
            </a:p>
            <a:p>
              <a:pPr algn="just" eaLnBrk="0" hangingPunct="0">
                <a:lnSpc>
                  <a:spcPct val="80000"/>
                </a:lnSpc>
                <a:spcBef>
                  <a:spcPct val="50000"/>
                </a:spcBef>
              </a:pPr>
              <a:r>
                <a:rPr kumimoji="1" lang="zh-CN" altLang="en-US" b="1" dirty="0">
                  <a:latin typeface="Times New Roman" pitchFamily="18" charset="0"/>
                </a:rPr>
                <a:t>                                                                                                 减， “差”存放于累加器</a:t>
              </a:r>
              <a:r>
                <a:rPr kumimoji="1" lang="en-US" altLang="zh-CN" b="1" dirty="0">
                  <a:latin typeface="Times New Roman" pitchFamily="18" charset="0"/>
                </a:rPr>
                <a:t>A</a:t>
              </a:r>
              <a:r>
                <a:rPr kumimoji="1" lang="zh-CN" altLang="en-US" b="1" dirty="0">
                  <a:latin typeface="Times New Roman" pitchFamily="18" charset="0"/>
                </a:rPr>
                <a:t>中</a:t>
              </a:r>
            </a:p>
          </p:txBody>
        </p:sp>
        <p:sp>
          <p:nvSpPr>
            <p:cNvPr id="24583" name="Line 9"/>
            <p:cNvSpPr>
              <a:spLocks noChangeShapeType="1"/>
            </p:cNvSpPr>
            <p:nvPr/>
          </p:nvSpPr>
          <p:spPr bwMode="auto">
            <a:xfrm>
              <a:off x="48" y="62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4584" name="Line 10"/>
            <p:cNvSpPr>
              <a:spLocks noChangeShapeType="1"/>
            </p:cNvSpPr>
            <p:nvPr/>
          </p:nvSpPr>
          <p:spPr bwMode="auto">
            <a:xfrm>
              <a:off x="1296" y="384"/>
              <a:ext cx="0" cy="336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4585" name="Line 11"/>
            <p:cNvSpPr>
              <a:spLocks noChangeShapeType="1"/>
            </p:cNvSpPr>
            <p:nvPr/>
          </p:nvSpPr>
          <p:spPr bwMode="auto">
            <a:xfrm>
              <a:off x="48" y="129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4586" name="Line 12"/>
            <p:cNvSpPr>
              <a:spLocks noChangeShapeType="1"/>
            </p:cNvSpPr>
            <p:nvPr/>
          </p:nvSpPr>
          <p:spPr bwMode="auto">
            <a:xfrm>
              <a:off x="48" y="196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4587" name="Line 13"/>
            <p:cNvSpPr>
              <a:spLocks noChangeShapeType="1"/>
            </p:cNvSpPr>
            <p:nvPr/>
          </p:nvSpPr>
          <p:spPr bwMode="auto">
            <a:xfrm>
              <a:off x="2112" y="384"/>
              <a:ext cx="0" cy="336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4588" name="Line 14"/>
            <p:cNvSpPr>
              <a:spLocks noChangeShapeType="1"/>
            </p:cNvSpPr>
            <p:nvPr/>
          </p:nvSpPr>
          <p:spPr bwMode="auto">
            <a:xfrm>
              <a:off x="3552" y="384"/>
              <a:ext cx="0" cy="336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4589" name="Line 15"/>
            <p:cNvSpPr>
              <a:spLocks noChangeShapeType="1"/>
            </p:cNvSpPr>
            <p:nvPr/>
          </p:nvSpPr>
          <p:spPr bwMode="auto">
            <a:xfrm>
              <a:off x="48" y="3072"/>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pic>
        <p:nvPicPr>
          <p:cNvPr id="14" name="Picture 2" descr="c:\documents and settings\ibm\application data\360se6\User Data\temp\01300000323145123029807175635_s.jpg">
            <a:extLst>
              <a:ext uri="{FF2B5EF4-FFF2-40B4-BE49-F238E27FC236}">
                <a16:creationId xmlns:a16="http://schemas.microsoft.com/office/drawing/2014/main" id="{177BD885-A2F9-4526-9F1E-1430D59EFE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E05671C2-DBAE-445E-9D40-8173E31D2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a:extLst>
              <a:ext uri="{FF2B5EF4-FFF2-40B4-BE49-F238E27FC236}">
                <a16:creationId xmlns:a16="http://schemas.microsoft.com/office/drawing/2014/main" id="{87A6C10A-7624-43C7-BA4F-F80D1296B0F5}"/>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7" name="矩形 16">
            <a:extLst>
              <a:ext uri="{FF2B5EF4-FFF2-40B4-BE49-F238E27FC236}">
                <a16:creationId xmlns:a16="http://schemas.microsoft.com/office/drawing/2014/main" id="{2366E7B9-937F-4671-9E9C-3749A4516B5D}"/>
              </a:ext>
            </a:extLst>
          </p:cNvPr>
          <p:cNvSpPr/>
          <p:nvPr/>
        </p:nvSpPr>
        <p:spPr>
          <a:xfrm>
            <a:off x="4375348" y="777081"/>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SUBB</a:t>
            </a:r>
            <a:endParaRPr lang="zh-CN" altLang="en-US" dirty="0">
              <a:solidFill>
                <a:srgbClr val="3333FF"/>
              </a:solidFill>
            </a:endParaRPr>
          </a:p>
        </p:txBody>
      </p:sp>
    </p:spTree>
  </p:cSld>
  <p:clrMapOvr>
    <a:masterClrMapping/>
  </p:clrMapOvr>
  <p:transition>
    <p:cut thruBlk="1"/>
  </p:transition>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A4C10848-939F-4043-9BA8-F72EA7DD449B}" type="datetime10">
              <a:rPr lang="zh-CN" altLang="en-US" smtClean="0">
                <a:ea typeface="宋体" charset="-122"/>
              </a:rPr>
              <a:pPr/>
              <a:t>10:24</a:t>
            </a:fld>
            <a:endParaRPr lang="en-US" altLang="zh-CN">
              <a:ea typeface="宋体" charset="-122"/>
            </a:endParaRPr>
          </a:p>
        </p:txBody>
      </p:sp>
      <p:sp>
        <p:nvSpPr>
          <p:cNvPr id="26627" name="灯片编号占位符 5"/>
          <p:cNvSpPr>
            <a:spLocks noGrp="1"/>
          </p:cNvSpPr>
          <p:nvPr>
            <p:ph type="sldNum" sz="quarter" idx="12"/>
          </p:nvPr>
        </p:nvSpPr>
        <p:spPr>
          <a:noFill/>
        </p:spPr>
        <p:txBody>
          <a:bodyPr/>
          <a:lstStyle/>
          <a:p>
            <a:fld id="{CC7BEEEE-DC9C-4E08-A115-6011D15FC1FB}" type="slidenum">
              <a:rPr lang="en-US" altLang="zh-CN" smtClean="0">
                <a:ea typeface="宋体" charset="-122"/>
              </a:rPr>
              <a:pPr/>
              <a:t>87</a:t>
            </a:fld>
            <a:endParaRPr lang="en-US" altLang="zh-CN">
              <a:ea typeface="宋体" charset="-122"/>
            </a:endParaRPr>
          </a:p>
        </p:txBody>
      </p:sp>
      <p:sp>
        <p:nvSpPr>
          <p:cNvPr id="390146" name="Rectangle 2"/>
          <p:cNvSpPr>
            <a:spLocks noGrp="1" noChangeArrowheads="1"/>
          </p:cNvSpPr>
          <p:nvPr>
            <p:ph type="title"/>
          </p:nvPr>
        </p:nvSpPr>
        <p:spPr>
          <a:xfrm>
            <a:off x="629329" y="1280715"/>
            <a:ext cx="8001000" cy="973138"/>
          </a:xfrm>
          <a:solidFill>
            <a:schemeClr val="bg1"/>
          </a:solidFill>
        </p:spPr>
        <p:txBody>
          <a:bodyPr/>
          <a:lstStyle/>
          <a:p>
            <a:pPr eaLnBrk="1" hangingPunct="1">
              <a:lnSpc>
                <a:spcPct val="140000"/>
              </a:lnSpc>
            </a:pPr>
            <a:r>
              <a:rPr lang="zh-CN" altLang="en-US" sz="2000" b="1" dirty="0">
                <a:solidFill>
                  <a:srgbClr val="3333FF"/>
                </a:solidFill>
                <a:latin typeface="宋体" charset="-122"/>
              </a:rPr>
              <a:t>例：</a:t>
            </a:r>
            <a:r>
              <a:rPr lang="zh-CN" altLang="en-US" sz="2000" b="1" dirty="0">
                <a:solidFill>
                  <a:schemeClr val="tx1"/>
                </a:solidFill>
                <a:latin typeface="宋体" charset="-122"/>
              </a:rPr>
              <a:t>设（</a:t>
            </a:r>
            <a:r>
              <a:rPr lang="en-US" altLang="zh-CN" sz="2000" b="1" dirty="0">
                <a:solidFill>
                  <a:schemeClr val="tx1"/>
                </a:solidFill>
                <a:latin typeface="宋体" charset="-122"/>
              </a:rPr>
              <a:t>A</a:t>
            </a:r>
            <a:r>
              <a:rPr lang="zh-CN" altLang="en-US" sz="2000" b="1" dirty="0">
                <a:solidFill>
                  <a:schemeClr val="tx1"/>
                </a:solidFill>
                <a:latin typeface="宋体" charset="-122"/>
              </a:rPr>
              <a:t>）</a:t>
            </a:r>
            <a:r>
              <a:rPr lang="en-US" altLang="zh-CN" sz="2000" b="1" dirty="0">
                <a:solidFill>
                  <a:schemeClr val="tx1"/>
                </a:solidFill>
                <a:latin typeface="宋体" charset="-122"/>
              </a:rPr>
              <a:t>=0C9H,</a:t>
            </a:r>
            <a:r>
              <a:rPr lang="zh-CN" altLang="en-US" sz="2000" b="1" dirty="0">
                <a:solidFill>
                  <a:schemeClr val="tx1"/>
                </a:solidFill>
                <a:latin typeface="宋体" charset="-122"/>
              </a:rPr>
              <a:t>（</a:t>
            </a:r>
            <a:r>
              <a:rPr lang="en-US" altLang="zh-CN" sz="2000" b="1" dirty="0">
                <a:solidFill>
                  <a:schemeClr val="tx1"/>
                </a:solidFill>
                <a:latin typeface="宋体" charset="-122"/>
              </a:rPr>
              <a:t>R2</a:t>
            </a:r>
            <a:r>
              <a:rPr lang="zh-CN" altLang="en-US" sz="2000" b="1" dirty="0">
                <a:solidFill>
                  <a:schemeClr val="tx1"/>
                </a:solidFill>
                <a:latin typeface="宋体" charset="-122"/>
              </a:rPr>
              <a:t>）</a:t>
            </a:r>
            <a:r>
              <a:rPr lang="en-US" altLang="zh-CN" sz="2000" b="1" dirty="0">
                <a:solidFill>
                  <a:schemeClr val="tx1"/>
                </a:solidFill>
                <a:latin typeface="宋体" charset="-122"/>
              </a:rPr>
              <a:t>=54H,Cy=1</a:t>
            </a:r>
            <a:r>
              <a:rPr lang="zh-CN" altLang="en-US" sz="2000" b="1" dirty="0">
                <a:solidFill>
                  <a:schemeClr val="tx1"/>
                </a:solidFill>
                <a:latin typeface="宋体" charset="-122"/>
              </a:rPr>
              <a:t>。</a:t>
            </a:r>
            <a:br>
              <a:rPr lang="zh-CN" altLang="en-US" sz="2000" b="1" dirty="0">
                <a:solidFill>
                  <a:schemeClr val="tx1"/>
                </a:solidFill>
                <a:latin typeface="宋体" charset="-122"/>
              </a:rPr>
            </a:br>
            <a:r>
              <a:rPr lang="zh-CN" altLang="en-US" sz="2000" b="1" dirty="0">
                <a:solidFill>
                  <a:schemeClr val="tx1"/>
                </a:solidFill>
                <a:latin typeface="宋体" charset="-122"/>
              </a:rPr>
              <a:t>    执行指令</a:t>
            </a:r>
            <a:r>
              <a:rPr lang="zh-CN" altLang="en-US" sz="2000" b="1" dirty="0">
                <a:solidFill>
                  <a:schemeClr val="tx1"/>
                </a:solidFill>
                <a:latin typeface="Courier New" pitchFamily="49" charset="0"/>
              </a:rPr>
              <a:t>“</a:t>
            </a:r>
            <a:r>
              <a:rPr lang="en-US" altLang="zh-CN" sz="2000" b="1" dirty="0">
                <a:solidFill>
                  <a:srgbClr val="3333FF"/>
                </a:solidFill>
                <a:latin typeface="宋体" charset="-122"/>
              </a:rPr>
              <a:t>SUBB  A</a:t>
            </a:r>
            <a:r>
              <a:rPr lang="zh-CN" altLang="en-US" sz="2000" b="1" dirty="0">
                <a:solidFill>
                  <a:srgbClr val="3333FF"/>
                </a:solidFill>
                <a:latin typeface="宋体" charset="-122"/>
              </a:rPr>
              <a:t>， </a:t>
            </a:r>
            <a:r>
              <a:rPr lang="en-US" altLang="zh-CN" sz="2000" b="1" dirty="0">
                <a:solidFill>
                  <a:srgbClr val="3333FF"/>
                </a:solidFill>
                <a:latin typeface="宋体" charset="-122"/>
              </a:rPr>
              <a:t>R2</a:t>
            </a:r>
            <a:r>
              <a:rPr lang="en-US" altLang="zh-CN" sz="2000" b="1" dirty="0">
                <a:solidFill>
                  <a:schemeClr val="tx1"/>
                </a:solidFill>
                <a:latin typeface="Courier New" pitchFamily="49" charset="0"/>
              </a:rPr>
              <a:t>”</a:t>
            </a:r>
            <a:r>
              <a:rPr lang="zh-CN" altLang="en-US" sz="2000" b="1" dirty="0">
                <a:solidFill>
                  <a:schemeClr val="tx1"/>
                </a:solidFill>
                <a:latin typeface="宋体" charset="-122"/>
              </a:rPr>
              <a:t>的结果如何？</a:t>
            </a:r>
          </a:p>
        </p:txBody>
      </p:sp>
      <p:sp>
        <p:nvSpPr>
          <p:cNvPr id="390152" name="Text Box 8"/>
          <p:cNvSpPr txBox="1">
            <a:spLocks noChangeArrowheads="1"/>
          </p:cNvSpPr>
          <p:nvPr/>
        </p:nvSpPr>
        <p:spPr bwMode="auto">
          <a:xfrm>
            <a:off x="982514" y="2320130"/>
            <a:ext cx="6561286" cy="3170099"/>
          </a:xfrm>
          <a:prstGeom prst="rect">
            <a:avLst/>
          </a:prstGeom>
          <a:noFill/>
          <a:ln w="12700" cap="sq">
            <a:noFill/>
            <a:miter lim="800000"/>
            <a:headEnd type="none" w="sm" len="sm"/>
            <a:tailEnd type="none" w="sm" len="sm"/>
          </a:ln>
        </p:spPr>
        <p:txBody>
          <a:bodyPr wrap="square">
            <a:spAutoFit/>
          </a:bodyPr>
          <a:lstStyle/>
          <a:p>
            <a:pPr eaLnBrk="0" hangingPunct="0"/>
            <a:r>
              <a:rPr kumimoji="1" lang="en-US" altLang="zh-CN" sz="2000" b="1" dirty="0">
                <a:solidFill>
                  <a:srgbClr val="3333FF"/>
                </a:solidFill>
                <a:latin typeface="宋体" charset="-122"/>
              </a:rPr>
              <a:t> </a:t>
            </a:r>
            <a:r>
              <a:rPr kumimoji="1" lang="zh-CN" altLang="en-US" sz="2000" b="1" dirty="0">
                <a:solidFill>
                  <a:srgbClr val="3333FF"/>
                </a:solidFill>
                <a:latin typeface="宋体" charset="-122"/>
              </a:rPr>
              <a:t>解：</a:t>
            </a:r>
          </a:p>
          <a:p>
            <a:pPr lvl="2" eaLnBrk="0" hangingPunct="0"/>
            <a:r>
              <a:rPr kumimoji="1" lang="zh-CN" altLang="en-US" sz="2000" b="1" dirty="0">
                <a:latin typeface="宋体" charset="-122"/>
              </a:rPr>
              <a:t>	（</a:t>
            </a:r>
            <a:r>
              <a:rPr kumimoji="1" lang="en-US" altLang="zh-CN" sz="2000" b="1" dirty="0">
                <a:latin typeface="宋体" charset="-122"/>
              </a:rPr>
              <a:t>A</a:t>
            </a:r>
            <a:r>
              <a:rPr kumimoji="1" lang="zh-CN" altLang="en-US" sz="2000" b="1" dirty="0">
                <a:latin typeface="宋体" charset="-122"/>
              </a:rPr>
              <a:t>）</a:t>
            </a:r>
            <a:r>
              <a:rPr kumimoji="1" lang="en-US" altLang="zh-CN" sz="2000" b="1" dirty="0">
                <a:latin typeface="宋体" charset="-122"/>
              </a:rPr>
              <a:t>=0C9H= 11001001 B</a:t>
            </a:r>
          </a:p>
          <a:p>
            <a:pPr lvl="2" eaLnBrk="0" hangingPunct="0"/>
            <a:r>
              <a:rPr kumimoji="1" lang="en-US" altLang="zh-CN" sz="2000" b="1" u="sng" dirty="0">
                <a:latin typeface="宋体" charset="-122"/>
              </a:rPr>
              <a:t>- </a:t>
            </a:r>
            <a:r>
              <a:rPr kumimoji="1" lang="zh-CN" altLang="en-US" sz="2000" b="1" u="sng" dirty="0">
                <a:latin typeface="宋体" charset="-122"/>
              </a:rPr>
              <a:t>）     </a:t>
            </a:r>
            <a:r>
              <a:rPr kumimoji="1" lang="en-US" altLang="zh-CN" sz="2000" b="1" u="sng" dirty="0">
                <a:latin typeface="宋体" charset="-122"/>
              </a:rPr>
              <a:t>Cy=  1 = 00000001 B</a:t>
            </a:r>
            <a:endParaRPr kumimoji="1" lang="en-US" altLang="zh-CN" sz="2000" b="1" dirty="0">
              <a:latin typeface="宋体" charset="-122"/>
            </a:endParaRPr>
          </a:p>
          <a:p>
            <a:pPr lvl="2" eaLnBrk="0" hangingPunct="0"/>
            <a:r>
              <a:rPr kumimoji="1" lang="en-US" altLang="zh-CN" sz="2000" b="1" dirty="0">
                <a:latin typeface="宋体" charset="-122"/>
              </a:rPr>
              <a:t>                  11001000 B</a:t>
            </a:r>
          </a:p>
          <a:p>
            <a:pPr lvl="2" eaLnBrk="0" hangingPunct="0"/>
            <a:r>
              <a:rPr kumimoji="1" lang="en-US" altLang="zh-CN" sz="2000" b="1" u="sng" dirty="0">
                <a:latin typeface="宋体" charset="-122"/>
              </a:rPr>
              <a:t> -</a:t>
            </a:r>
            <a:r>
              <a:rPr kumimoji="1" lang="zh-CN" altLang="en-US" sz="2000" b="1" u="sng" dirty="0">
                <a:latin typeface="宋体" charset="-122"/>
              </a:rPr>
              <a:t>） （</a:t>
            </a:r>
            <a:r>
              <a:rPr kumimoji="1" lang="en-US" altLang="zh-CN" sz="2000" b="1" u="sng" dirty="0">
                <a:latin typeface="宋体" charset="-122"/>
              </a:rPr>
              <a:t>R2</a:t>
            </a:r>
            <a:r>
              <a:rPr kumimoji="1" lang="zh-CN" altLang="en-US" sz="2000" b="1" u="sng" dirty="0">
                <a:latin typeface="宋体" charset="-122"/>
              </a:rPr>
              <a:t>）</a:t>
            </a:r>
            <a:r>
              <a:rPr kumimoji="1" lang="en-US" altLang="zh-CN" sz="2000" b="1" u="sng" dirty="0">
                <a:latin typeface="宋体" charset="-122"/>
              </a:rPr>
              <a:t>=54H = 01010100 B</a:t>
            </a:r>
            <a:endParaRPr kumimoji="1" lang="en-US" altLang="zh-CN" sz="2000" b="1" dirty="0">
              <a:latin typeface="宋体" charset="-122"/>
            </a:endParaRPr>
          </a:p>
          <a:p>
            <a:pPr lvl="2" eaLnBrk="0" hangingPunct="0"/>
            <a:r>
              <a:rPr kumimoji="1" lang="en-US" altLang="zh-CN" sz="2000" b="1" dirty="0">
                <a:latin typeface="宋体" charset="-122"/>
              </a:rPr>
              <a:t>      </a:t>
            </a:r>
            <a:r>
              <a:rPr kumimoji="1" lang="zh-CN" altLang="en-US" sz="2000" b="1" dirty="0">
                <a:latin typeface="宋体" charset="-122"/>
              </a:rPr>
              <a:t>（</a:t>
            </a:r>
            <a:r>
              <a:rPr kumimoji="1" lang="en-US" altLang="zh-CN" sz="2000" b="1" dirty="0">
                <a:latin typeface="宋体" charset="-122"/>
              </a:rPr>
              <a:t>A</a:t>
            </a:r>
            <a:r>
              <a:rPr kumimoji="1" lang="zh-CN" altLang="en-US" sz="2000" b="1" dirty="0">
                <a:latin typeface="宋体" charset="-122"/>
              </a:rPr>
              <a:t>）</a:t>
            </a:r>
            <a:r>
              <a:rPr kumimoji="1" lang="en-US" altLang="zh-CN" sz="2000" b="1" dirty="0">
                <a:latin typeface="宋体" charset="-122"/>
              </a:rPr>
              <a:t>=74H = 01110100 B</a:t>
            </a:r>
          </a:p>
          <a:p>
            <a:pPr lvl="2" eaLnBrk="0" hangingPunct="0"/>
            <a:endParaRPr kumimoji="1" lang="en-US" altLang="zh-CN" sz="2000" b="1" dirty="0">
              <a:latin typeface="宋体" charset="-122"/>
            </a:endParaRPr>
          </a:p>
          <a:p>
            <a:pPr lvl="2" eaLnBrk="0" hangingPunct="0"/>
            <a:r>
              <a:rPr kumimoji="1" lang="zh-CN" altLang="en-US" sz="2000" b="1" dirty="0">
                <a:solidFill>
                  <a:srgbClr val="3333FF"/>
                </a:solidFill>
                <a:latin typeface="华文中宋" pitchFamily="2" charset="-122"/>
                <a:ea typeface="华文中宋" pitchFamily="2" charset="-122"/>
              </a:rPr>
              <a:t>结果为：</a:t>
            </a:r>
            <a:r>
              <a:rPr kumimoji="1" lang="zh-CN" altLang="en-US" sz="2000" b="1" dirty="0">
                <a:latin typeface="华文中宋" pitchFamily="2" charset="-122"/>
                <a:ea typeface="华文中宋" pitchFamily="2" charset="-122"/>
              </a:rPr>
              <a:t>（</a:t>
            </a:r>
            <a:r>
              <a:rPr kumimoji="1" lang="en-US" altLang="zh-CN" sz="2000" b="1" dirty="0">
                <a:latin typeface="华文中宋" pitchFamily="2" charset="-122"/>
                <a:ea typeface="华文中宋" pitchFamily="2" charset="-122"/>
              </a:rPr>
              <a:t>A</a:t>
            </a:r>
            <a:r>
              <a:rPr kumimoji="1" lang="zh-CN" altLang="en-US" sz="2000" b="1" dirty="0">
                <a:latin typeface="华文中宋" pitchFamily="2" charset="-122"/>
                <a:ea typeface="华文中宋" pitchFamily="2" charset="-122"/>
              </a:rPr>
              <a:t>）</a:t>
            </a:r>
            <a:r>
              <a:rPr kumimoji="1" lang="en-US" altLang="zh-CN" sz="2000" b="1" dirty="0">
                <a:latin typeface="华文中宋" pitchFamily="2" charset="-122"/>
                <a:ea typeface="华文中宋" pitchFamily="2" charset="-122"/>
              </a:rPr>
              <a:t>=74H</a:t>
            </a:r>
          </a:p>
          <a:p>
            <a:pPr lvl="2" eaLnBrk="0" hangingPunct="0"/>
            <a:r>
              <a:rPr kumimoji="1" lang="zh-CN" altLang="en-US" sz="2000" b="1" dirty="0">
                <a:solidFill>
                  <a:srgbClr val="3333FF"/>
                </a:solidFill>
                <a:latin typeface="华文中宋" pitchFamily="2" charset="-122"/>
                <a:ea typeface="华文中宋" pitchFamily="2" charset="-122"/>
              </a:rPr>
              <a:t>标志位为：</a:t>
            </a:r>
            <a:r>
              <a:rPr kumimoji="1" lang="en-US" altLang="zh-CN" sz="2000" b="1" dirty="0">
                <a:latin typeface="华文中宋" pitchFamily="2" charset="-122"/>
                <a:ea typeface="华文中宋" pitchFamily="2" charset="-122"/>
              </a:rPr>
              <a:t>Cy=0   AC=0   OV=1    P=0</a:t>
            </a:r>
          </a:p>
          <a:p>
            <a:pPr eaLnBrk="0" hangingPunct="0"/>
            <a:endParaRPr kumimoji="1" lang="en-US" altLang="zh-CN" sz="2000" b="1" dirty="0">
              <a:latin typeface="华文中宋" pitchFamily="2" charset="-122"/>
              <a:ea typeface="华文中宋" pitchFamily="2" charset="-122"/>
            </a:endParaRPr>
          </a:p>
        </p:txBody>
      </p:sp>
      <p:pic>
        <p:nvPicPr>
          <p:cNvPr id="6" name="Picture 2" descr="c:\documents and settings\ibm\application data\360se6\User Data\temp\01300000323145123029807175635_s.jpg">
            <a:extLst>
              <a:ext uri="{FF2B5EF4-FFF2-40B4-BE49-F238E27FC236}">
                <a16:creationId xmlns:a16="http://schemas.microsoft.com/office/drawing/2014/main" id="{9DBAA0A9-8F5E-4442-BFEF-FA40D38906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D7224B47-591A-4B03-936A-D2AACF03C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a:extLst>
              <a:ext uri="{FF2B5EF4-FFF2-40B4-BE49-F238E27FC236}">
                <a16:creationId xmlns:a16="http://schemas.microsoft.com/office/drawing/2014/main" id="{669D45E8-6655-4089-AFFA-85E5E1D6645D}"/>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9" name="Rectangle 2">
            <a:extLst>
              <a:ext uri="{FF2B5EF4-FFF2-40B4-BE49-F238E27FC236}">
                <a16:creationId xmlns:a16="http://schemas.microsoft.com/office/drawing/2014/main" id="{D39706AB-D4EC-44FF-88FB-E2417C478A30}"/>
              </a:ext>
            </a:extLst>
          </p:cNvPr>
          <p:cNvSpPr txBox="1">
            <a:spLocks noChangeArrowheads="1"/>
          </p:cNvSpPr>
          <p:nvPr/>
        </p:nvSpPr>
        <p:spPr bwMode="auto">
          <a:xfrm>
            <a:off x="178966" y="769714"/>
            <a:ext cx="417701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3  </a:t>
            </a:r>
            <a:r>
              <a:rPr lang="zh-CN" altLang="en-US" sz="2400" b="1" kern="0" dirty="0">
                <a:solidFill>
                  <a:srgbClr val="FF0000"/>
                </a:solidFill>
                <a:latin typeface="黑体" pitchFamily="2" charset="-122"/>
                <a:ea typeface="黑体" pitchFamily="2" charset="-122"/>
              </a:rPr>
              <a:t>、带借位减法指令（</a:t>
            </a:r>
            <a:r>
              <a:rPr lang="en-US" altLang="zh-CN" sz="2400" b="1" kern="0" dirty="0">
                <a:solidFill>
                  <a:srgbClr val="FF0000"/>
                </a:solidFill>
                <a:latin typeface="黑体" pitchFamily="2" charset="-122"/>
                <a:ea typeface="黑体" pitchFamily="2" charset="-122"/>
              </a:rPr>
              <a:t>4</a:t>
            </a:r>
            <a:r>
              <a:rPr lang="zh-CN" altLang="en-US" sz="2400" b="1" kern="0" dirty="0">
                <a:solidFill>
                  <a:srgbClr val="FF0000"/>
                </a:solidFill>
                <a:latin typeface="黑体" pitchFamily="2" charset="-122"/>
                <a:ea typeface="黑体" pitchFamily="2" charset="-122"/>
              </a:rPr>
              <a:t>条）</a:t>
            </a:r>
          </a:p>
        </p:txBody>
      </p:sp>
      <p:sp>
        <p:nvSpPr>
          <p:cNvPr id="10" name="矩形 9">
            <a:extLst>
              <a:ext uri="{FF2B5EF4-FFF2-40B4-BE49-F238E27FC236}">
                <a16:creationId xmlns:a16="http://schemas.microsoft.com/office/drawing/2014/main" id="{FAC7949C-AB8E-4B3E-B47B-59722F295DB8}"/>
              </a:ext>
            </a:extLst>
          </p:cNvPr>
          <p:cNvSpPr/>
          <p:nvPr/>
        </p:nvSpPr>
        <p:spPr>
          <a:xfrm>
            <a:off x="4375348" y="777081"/>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SUBB</a:t>
            </a:r>
            <a:endParaRPr lang="zh-CN" altLang="en-US" dirty="0">
              <a:solidFill>
                <a:srgbClr val="3333FF"/>
              </a:solidFill>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1000"/>
                                  </p:stCondLst>
                                  <p:childTnLst>
                                    <p:set>
                                      <p:cBhvr>
                                        <p:cTn id="6" dur="1" fill="hold">
                                          <p:stCondLst>
                                            <p:cond delay="0"/>
                                          </p:stCondLst>
                                        </p:cTn>
                                        <p:tgtEl>
                                          <p:spTgt spid="390146"/>
                                        </p:tgtEl>
                                        <p:attrNameLst>
                                          <p:attrName>style.visibility</p:attrName>
                                        </p:attrNameLst>
                                      </p:cBhvr>
                                      <p:to>
                                        <p:strVal val="visible"/>
                                      </p:to>
                                    </p:set>
                                    <p:anim calcmode="lin" valueType="num">
                                      <p:cBhvr>
                                        <p:cTn id="7" dur="500" fill="hold"/>
                                        <p:tgtEl>
                                          <p:spTgt spid="390146"/>
                                        </p:tgtEl>
                                        <p:attrNameLst>
                                          <p:attrName>ppt_w</p:attrName>
                                        </p:attrNameLst>
                                      </p:cBhvr>
                                      <p:tavLst>
                                        <p:tav tm="0">
                                          <p:val>
                                            <p:fltVal val="0"/>
                                          </p:val>
                                        </p:tav>
                                        <p:tav tm="100000">
                                          <p:val>
                                            <p:strVal val="#ppt_w"/>
                                          </p:val>
                                        </p:tav>
                                      </p:tavLst>
                                    </p:anim>
                                    <p:anim calcmode="lin" valueType="num">
                                      <p:cBhvr>
                                        <p:cTn id="8" dur="500" fill="hold"/>
                                        <p:tgtEl>
                                          <p:spTgt spid="39014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0152"/>
                                        </p:tgtEl>
                                        <p:attrNameLst>
                                          <p:attrName>style.visibility</p:attrName>
                                        </p:attrNameLst>
                                      </p:cBhvr>
                                      <p:to>
                                        <p:strVal val="visible"/>
                                      </p:to>
                                    </p:set>
                                    <p:anim calcmode="lin" valueType="num">
                                      <p:cBhvr additive="base">
                                        <p:cTn id="13" dur="500" fill="hold"/>
                                        <p:tgtEl>
                                          <p:spTgt spid="390152"/>
                                        </p:tgtEl>
                                        <p:attrNameLst>
                                          <p:attrName>ppt_x</p:attrName>
                                        </p:attrNameLst>
                                      </p:cBhvr>
                                      <p:tavLst>
                                        <p:tav tm="0">
                                          <p:val>
                                            <p:strVal val="0-#ppt_w/2"/>
                                          </p:val>
                                        </p:tav>
                                        <p:tav tm="100000">
                                          <p:val>
                                            <p:strVal val="#ppt_x"/>
                                          </p:val>
                                        </p:tav>
                                      </p:tavLst>
                                    </p:anim>
                                    <p:anim calcmode="lin" valueType="num">
                                      <p:cBhvr additive="base">
                                        <p:cTn id="14" dur="500" fill="hold"/>
                                        <p:tgtEl>
                                          <p:spTgt spid="390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autoUpdateAnimBg="0"/>
      <p:bldP spid="39015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4"/>
          <p:cNvSpPr>
            <a:spLocks noGrp="1"/>
          </p:cNvSpPr>
          <p:nvPr>
            <p:ph type="dt" sz="quarter" idx="10"/>
          </p:nvPr>
        </p:nvSpPr>
        <p:spPr>
          <a:xfrm>
            <a:off x="5907" y="6381750"/>
            <a:ext cx="1981200" cy="476250"/>
          </a:xfrm>
          <a:noFill/>
        </p:spPr>
        <p:txBody>
          <a:bodyPr/>
          <a:lstStyle/>
          <a:p>
            <a:fld id="{3ED133E2-A319-4F91-8FC9-A0B49C1AE777}" type="datetime10">
              <a:rPr lang="zh-CN" altLang="en-US" smtClean="0">
                <a:ea typeface="宋体" charset="-122"/>
              </a:rPr>
              <a:pPr/>
              <a:t>10:24</a:t>
            </a:fld>
            <a:endParaRPr lang="en-US" altLang="zh-CN" dirty="0">
              <a:ea typeface="宋体" charset="-122"/>
            </a:endParaRPr>
          </a:p>
        </p:txBody>
      </p:sp>
      <p:sp>
        <p:nvSpPr>
          <p:cNvPr id="27651" name="灯片编号占位符 6"/>
          <p:cNvSpPr>
            <a:spLocks noGrp="1"/>
          </p:cNvSpPr>
          <p:nvPr>
            <p:ph type="sldNum" sz="quarter" idx="12"/>
          </p:nvPr>
        </p:nvSpPr>
        <p:spPr>
          <a:xfrm>
            <a:off x="7151972" y="6376479"/>
            <a:ext cx="1981200" cy="476250"/>
          </a:xfrm>
          <a:noFill/>
        </p:spPr>
        <p:txBody>
          <a:bodyPr/>
          <a:lstStyle/>
          <a:p>
            <a:fld id="{2313EF92-2E99-4A20-8686-E1C2DC0E335A}" type="slidenum">
              <a:rPr lang="en-US" altLang="zh-CN" smtClean="0">
                <a:ea typeface="宋体" charset="-122"/>
              </a:rPr>
              <a:pPr/>
              <a:t>88</a:t>
            </a:fld>
            <a:endParaRPr lang="en-US" altLang="zh-CN" dirty="0">
              <a:ea typeface="宋体" charset="-122"/>
            </a:endParaRPr>
          </a:p>
        </p:txBody>
      </p:sp>
      <p:grpSp>
        <p:nvGrpSpPr>
          <p:cNvPr id="2" name="Group 25"/>
          <p:cNvGrpSpPr>
            <a:grpSpLocks/>
          </p:cNvGrpSpPr>
          <p:nvPr/>
        </p:nvGrpSpPr>
        <p:grpSpPr bwMode="auto">
          <a:xfrm>
            <a:off x="381000" y="1305359"/>
            <a:ext cx="8305800" cy="792163"/>
            <a:chOff x="240" y="672"/>
            <a:chExt cx="5232" cy="499"/>
          </a:xfrm>
        </p:grpSpPr>
        <p:sp>
          <p:nvSpPr>
            <p:cNvPr id="27658" name="Text Box 16"/>
            <p:cNvSpPr txBox="1">
              <a:spLocks noChangeArrowheads="1"/>
            </p:cNvSpPr>
            <p:nvPr/>
          </p:nvSpPr>
          <p:spPr bwMode="auto">
            <a:xfrm>
              <a:off x="240" y="672"/>
              <a:ext cx="5232" cy="49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a:t>
              </a:r>
            </a:p>
            <a:p>
              <a:pPr algn="just" eaLnBrk="0" hangingPunct="0">
                <a:spcBef>
                  <a:spcPct val="50000"/>
                </a:spcBef>
              </a:pPr>
              <a:r>
                <a:rPr kumimoji="1" lang="en-US" altLang="zh-CN" b="1" dirty="0">
                  <a:solidFill>
                    <a:srgbClr val="FF0000"/>
                  </a:solidFill>
                  <a:latin typeface="Times New Roman" pitchFamily="18" charset="0"/>
                </a:rPr>
                <a:t>MUL</a:t>
              </a:r>
              <a:r>
                <a:rPr kumimoji="1" lang="en-US" altLang="zh-CN" b="1" dirty="0">
                  <a:latin typeface="Times New Roman" pitchFamily="18" charset="0"/>
                </a:rPr>
                <a:t>  AB	 </a:t>
              </a:r>
              <a:r>
                <a:rPr kumimoji="1" lang="zh-CN" altLang="en-US" b="1" dirty="0">
                  <a:latin typeface="Times New Roman" pitchFamily="18" charset="0"/>
                </a:rPr>
                <a:t>；         </a:t>
              </a:r>
              <a:r>
                <a:rPr kumimoji="1" lang="en-US" altLang="zh-CN" b="1" dirty="0">
                  <a:latin typeface="Times New Roman" pitchFamily="18" charset="0"/>
                </a:rPr>
                <a:t>1010 0100     (A)×(B)→B</a:t>
              </a:r>
              <a:r>
                <a:rPr kumimoji="1" lang="en-US" altLang="zh-CN" b="1" baseline="-30000" dirty="0">
                  <a:latin typeface="Times New Roman" pitchFamily="18" charset="0"/>
                </a:rPr>
                <a:t>15-8</a:t>
              </a:r>
              <a:r>
                <a:rPr kumimoji="1" lang="en-US" altLang="zh-CN" b="1" dirty="0">
                  <a:latin typeface="Times New Roman" pitchFamily="18" charset="0"/>
                </a:rPr>
                <a:t>A</a:t>
              </a:r>
              <a:r>
                <a:rPr kumimoji="1" lang="en-US" altLang="zh-CN" b="1" baseline="-30000" dirty="0">
                  <a:latin typeface="Times New Roman" pitchFamily="18" charset="0"/>
                </a:rPr>
                <a:t>7-0</a:t>
              </a:r>
              <a:endParaRPr kumimoji="1" lang="en-US" altLang="zh-CN" b="1" dirty="0">
                <a:latin typeface="Times New Roman" pitchFamily="18" charset="0"/>
              </a:endParaRPr>
            </a:p>
          </p:txBody>
        </p:sp>
        <p:sp>
          <p:nvSpPr>
            <p:cNvPr id="27659" name="Line 17"/>
            <p:cNvSpPr>
              <a:spLocks noChangeShapeType="1"/>
            </p:cNvSpPr>
            <p:nvPr/>
          </p:nvSpPr>
          <p:spPr bwMode="auto">
            <a:xfrm>
              <a:off x="240" y="912"/>
              <a:ext cx="5232" cy="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7660" name="Line 18"/>
            <p:cNvSpPr>
              <a:spLocks noChangeShapeType="1"/>
            </p:cNvSpPr>
            <p:nvPr/>
          </p:nvSpPr>
          <p:spPr bwMode="auto">
            <a:xfrm>
              <a:off x="2736" y="672"/>
              <a:ext cx="1" cy="4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7661" name="Line 19"/>
            <p:cNvSpPr>
              <a:spLocks noChangeShapeType="1"/>
            </p:cNvSpPr>
            <p:nvPr/>
          </p:nvSpPr>
          <p:spPr bwMode="auto">
            <a:xfrm>
              <a:off x="1584" y="672"/>
              <a:ext cx="1" cy="4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27656" name="Rectangle 23"/>
          <p:cNvSpPr>
            <a:spLocks noChangeArrowheads="1"/>
          </p:cNvSpPr>
          <p:nvPr/>
        </p:nvSpPr>
        <p:spPr bwMode="auto">
          <a:xfrm>
            <a:off x="737294" y="4933338"/>
            <a:ext cx="8153400" cy="444926"/>
          </a:xfrm>
          <a:prstGeom prst="rect">
            <a:avLst/>
          </a:prstGeom>
          <a:solidFill>
            <a:schemeClr val="bg1"/>
          </a:solidFill>
          <a:ln w="9525">
            <a:noFill/>
            <a:miter lim="800000"/>
            <a:headEnd/>
            <a:tailEnd/>
          </a:ln>
        </p:spPr>
        <p:txBody>
          <a:bodyPr anchor="ctr"/>
          <a:lstStyle/>
          <a:p>
            <a:r>
              <a:rPr kumimoji="1" lang="zh-CN" altLang="en-US" sz="2000" dirty="0">
                <a:solidFill>
                  <a:srgbClr val="3333FF"/>
                </a:solidFill>
                <a:latin typeface="黑体" pitchFamily="2" charset="-122"/>
                <a:ea typeface="黑体" pitchFamily="2" charset="-122"/>
              </a:rPr>
              <a:t>例：</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A</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=4EH</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B</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=5DH</a:t>
            </a:r>
            <a:r>
              <a:rPr kumimoji="1" lang="zh-CN" altLang="en-US" sz="2000" b="1" dirty="0">
                <a:latin typeface="黑体" pitchFamily="2" charset="-122"/>
                <a:ea typeface="黑体" pitchFamily="2" charset="-122"/>
              </a:rPr>
              <a:t>，执行指令</a:t>
            </a:r>
            <a:r>
              <a:rPr kumimoji="1" lang="zh-CN" altLang="en-US" sz="2000" b="1" dirty="0">
                <a:latin typeface="Courier New" pitchFamily="49" charset="0"/>
                <a:ea typeface="黑体" pitchFamily="2" charset="-122"/>
              </a:rPr>
              <a:t>“</a:t>
            </a:r>
            <a:r>
              <a:rPr kumimoji="1" lang="en-US" altLang="zh-CN" sz="2000" b="1" dirty="0">
                <a:latin typeface="黑体" pitchFamily="2" charset="-122"/>
                <a:ea typeface="黑体" pitchFamily="2" charset="-122"/>
              </a:rPr>
              <a:t>MUL  AB</a:t>
            </a:r>
            <a:r>
              <a:rPr kumimoji="1" lang="en-US" altLang="zh-CN" sz="2000" b="1" dirty="0">
                <a:latin typeface="Courier New" pitchFamily="49" charset="0"/>
                <a:ea typeface="黑体" pitchFamily="2" charset="-122"/>
              </a:rPr>
              <a:t>”</a:t>
            </a:r>
            <a:r>
              <a:rPr kumimoji="1" lang="zh-CN" altLang="en-US" sz="2000" b="1" dirty="0">
                <a:latin typeface="黑体" pitchFamily="2" charset="-122"/>
                <a:ea typeface="黑体" pitchFamily="2" charset="-122"/>
              </a:rPr>
              <a:t>后结果如何</a:t>
            </a:r>
            <a:r>
              <a:rPr kumimoji="1" lang="en-US" altLang="zh-CN" sz="2000" b="1" dirty="0">
                <a:latin typeface="黑体" pitchFamily="2" charset="-122"/>
                <a:ea typeface="黑体" pitchFamily="2" charset="-122"/>
              </a:rPr>
              <a:t>?</a:t>
            </a:r>
          </a:p>
        </p:txBody>
      </p:sp>
      <p:sp>
        <p:nvSpPr>
          <p:cNvPr id="27657" name="Rectangle 24"/>
          <p:cNvSpPr>
            <a:spLocks noChangeArrowheads="1"/>
          </p:cNvSpPr>
          <p:nvPr/>
        </p:nvSpPr>
        <p:spPr bwMode="auto">
          <a:xfrm>
            <a:off x="810453" y="5488511"/>
            <a:ext cx="6840760" cy="707886"/>
          </a:xfrm>
          <a:prstGeom prst="rect">
            <a:avLst/>
          </a:prstGeom>
          <a:solidFill>
            <a:srgbClr val="FFFFCC"/>
          </a:solidFill>
          <a:ln w="12700" cap="sq">
            <a:noFill/>
            <a:miter lim="800000"/>
            <a:headEnd type="none" w="sm" len="sm"/>
            <a:tailEnd type="none" w="sm" len="sm"/>
          </a:ln>
        </p:spPr>
        <p:txBody>
          <a:bodyPr wrap="square">
            <a:spAutoFit/>
          </a:bodyPr>
          <a:lstStyle/>
          <a:p>
            <a:pPr algn="just" eaLnBrk="0" hangingPunct="0"/>
            <a:r>
              <a:rPr kumimoji="1" lang="en-US" altLang="zh-CN" sz="2000" b="1" dirty="0">
                <a:solidFill>
                  <a:srgbClr val="3333FF"/>
                </a:solidFill>
                <a:latin typeface="宋体" charset="-122"/>
              </a:rPr>
              <a:t> </a:t>
            </a:r>
            <a:r>
              <a:rPr kumimoji="1" lang="zh-CN" altLang="en-US" sz="2000" b="1" dirty="0">
                <a:solidFill>
                  <a:srgbClr val="3333FF"/>
                </a:solidFill>
                <a:latin typeface="宋体" charset="-122"/>
              </a:rPr>
              <a:t>解</a:t>
            </a:r>
            <a:r>
              <a:rPr kumimoji="1" lang="en-US" altLang="zh-CN" sz="2000" b="1" dirty="0">
                <a:solidFill>
                  <a:srgbClr val="3333FF"/>
                </a:solidFill>
                <a:latin typeface="宋体" charset="-122"/>
              </a:rPr>
              <a:t>:</a:t>
            </a:r>
            <a:r>
              <a:rPr kumimoji="1" lang="en-US" altLang="zh-CN" sz="2000" b="1" dirty="0">
                <a:solidFill>
                  <a:srgbClr val="3333FF"/>
                </a:solidFill>
                <a:latin typeface="华文中宋" pitchFamily="2" charset="-122"/>
                <a:ea typeface="华文中宋" pitchFamily="2" charset="-122"/>
              </a:rPr>
              <a:t>      </a:t>
            </a:r>
            <a:r>
              <a:rPr kumimoji="1" lang="zh-CN" altLang="en-US" sz="2000" b="1" dirty="0">
                <a:latin typeface="黑体" pitchFamily="2" charset="-122"/>
                <a:ea typeface="黑体" pitchFamily="2" charset="-122"/>
              </a:rPr>
              <a:t>结果为：（</a:t>
            </a:r>
            <a:r>
              <a:rPr kumimoji="1" lang="en-US" altLang="zh-CN" sz="2000" b="1" dirty="0">
                <a:latin typeface="黑体" pitchFamily="2" charset="-122"/>
                <a:ea typeface="黑体" pitchFamily="2" charset="-122"/>
              </a:rPr>
              <a:t>B</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=1CH,  </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A</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=56H</a:t>
            </a:r>
            <a:r>
              <a:rPr kumimoji="1" lang="zh-CN" altLang="en-US" sz="2000" b="1" dirty="0">
                <a:latin typeface="黑体" pitchFamily="2" charset="-122"/>
                <a:ea typeface="黑体" pitchFamily="2" charset="-122"/>
              </a:rPr>
              <a:t>，</a:t>
            </a:r>
          </a:p>
          <a:p>
            <a:pPr eaLnBrk="0" hangingPunct="0"/>
            <a:r>
              <a:rPr kumimoji="1" lang="zh-CN" altLang="en-US" sz="2000" b="1" dirty="0">
                <a:latin typeface="黑体" pitchFamily="2" charset="-122"/>
                <a:ea typeface="黑体" pitchFamily="2" charset="-122"/>
              </a:rPr>
              <a:t>        表示积</a:t>
            </a:r>
            <a:r>
              <a:rPr kumimoji="1" lang="en-US" altLang="zh-CN" sz="2000" b="1" dirty="0">
                <a:latin typeface="黑体" pitchFamily="2" charset="-122"/>
                <a:ea typeface="黑体" pitchFamily="2" charset="-122"/>
              </a:rPr>
              <a:t>:</a:t>
            </a:r>
            <a:r>
              <a:rPr kumimoji="1" lang="zh-CN" altLang="en-US" sz="2000" b="1" dirty="0">
                <a:latin typeface="黑体" pitchFamily="2" charset="-122"/>
                <a:ea typeface="黑体" pitchFamily="2" charset="-122"/>
              </a:rPr>
              <a:t> （</a:t>
            </a:r>
            <a:r>
              <a:rPr kumimoji="1" lang="en-US" altLang="zh-CN" sz="2000" b="1" dirty="0">
                <a:latin typeface="黑体" pitchFamily="2" charset="-122"/>
                <a:ea typeface="黑体" pitchFamily="2" charset="-122"/>
              </a:rPr>
              <a:t>BA</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=1C56H</a:t>
            </a:r>
            <a:r>
              <a:rPr kumimoji="1" lang="zh-CN" altLang="en-US" sz="2000" b="1" dirty="0">
                <a:latin typeface="黑体" pitchFamily="2" charset="-122"/>
                <a:ea typeface="黑体" pitchFamily="2" charset="-122"/>
              </a:rPr>
              <a:t>，</a:t>
            </a:r>
            <a:r>
              <a:rPr kumimoji="1" lang="en-US" altLang="zh-CN" sz="2000" b="1" dirty="0">
                <a:latin typeface="黑体" pitchFamily="2" charset="-122"/>
                <a:ea typeface="黑体" pitchFamily="2" charset="-122"/>
              </a:rPr>
              <a:t>OV=1,CY=0,AC=0,P=1</a:t>
            </a:r>
            <a:r>
              <a:rPr kumimoji="1" lang="zh-CN" altLang="en-US" sz="2000" b="1" dirty="0">
                <a:latin typeface="黑体" pitchFamily="2" charset="-122"/>
                <a:ea typeface="黑体" pitchFamily="2" charset="-122"/>
              </a:rPr>
              <a:t>。 </a:t>
            </a:r>
          </a:p>
        </p:txBody>
      </p:sp>
      <p:pic>
        <p:nvPicPr>
          <p:cNvPr id="14" name="Picture 2" descr="c:\documents and settings\ibm\application data\360se6\User Data\temp\01300000323145123029807175635_s.jpg">
            <a:extLst>
              <a:ext uri="{FF2B5EF4-FFF2-40B4-BE49-F238E27FC236}">
                <a16:creationId xmlns:a16="http://schemas.microsoft.com/office/drawing/2014/main" id="{8E69434C-2403-45A2-9F9B-7A74C06C6C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4A9CCD18-5010-4FB1-A7A9-3AC7642D8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a:extLst>
              <a:ext uri="{FF2B5EF4-FFF2-40B4-BE49-F238E27FC236}">
                <a16:creationId xmlns:a16="http://schemas.microsoft.com/office/drawing/2014/main" id="{E12B48E3-085F-4F8C-9C05-C1F52B65F0BC}"/>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7" name="Rectangle 2">
            <a:extLst>
              <a:ext uri="{FF2B5EF4-FFF2-40B4-BE49-F238E27FC236}">
                <a16:creationId xmlns:a16="http://schemas.microsoft.com/office/drawing/2014/main" id="{70BCF80A-6E70-4DDE-AB57-7A35C9C7876E}"/>
              </a:ext>
            </a:extLst>
          </p:cNvPr>
          <p:cNvSpPr txBox="1">
            <a:spLocks noChangeArrowheads="1"/>
          </p:cNvSpPr>
          <p:nvPr/>
        </p:nvSpPr>
        <p:spPr bwMode="auto">
          <a:xfrm>
            <a:off x="178966" y="769714"/>
            <a:ext cx="295287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4</a:t>
            </a:r>
            <a:r>
              <a:rPr lang="zh-CN" altLang="en-US" sz="2400" b="1" kern="0" dirty="0">
                <a:solidFill>
                  <a:srgbClr val="FF0000"/>
                </a:solidFill>
                <a:latin typeface="黑体" pitchFamily="2" charset="-122"/>
                <a:ea typeface="黑体" pitchFamily="2" charset="-122"/>
              </a:rPr>
              <a:t>、乘法指令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1</a:t>
            </a:r>
            <a:r>
              <a:rPr lang="zh-CN" altLang="en-US" sz="2400" b="1" kern="0" dirty="0">
                <a:solidFill>
                  <a:srgbClr val="3333FF"/>
                </a:solidFill>
                <a:latin typeface="黑体" pitchFamily="2" charset="-122"/>
                <a:ea typeface="黑体" pitchFamily="2" charset="-122"/>
              </a:rPr>
              <a:t>条）</a:t>
            </a:r>
          </a:p>
        </p:txBody>
      </p:sp>
      <p:sp>
        <p:nvSpPr>
          <p:cNvPr id="18" name="矩形 17">
            <a:extLst>
              <a:ext uri="{FF2B5EF4-FFF2-40B4-BE49-F238E27FC236}">
                <a16:creationId xmlns:a16="http://schemas.microsoft.com/office/drawing/2014/main" id="{07737075-1E2A-4F7A-94E0-D301E1BE36E2}"/>
              </a:ext>
            </a:extLst>
          </p:cNvPr>
          <p:cNvSpPr/>
          <p:nvPr/>
        </p:nvSpPr>
        <p:spPr>
          <a:xfrm>
            <a:off x="4101285" y="740717"/>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MUL</a:t>
            </a:r>
            <a:endParaRPr lang="zh-CN" altLang="en-US" dirty="0">
              <a:solidFill>
                <a:srgbClr val="FF0000"/>
              </a:solidFill>
            </a:endParaRPr>
          </a:p>
        </p:txBody>
      </p:sp>
      <p:sp>
        <p:nvSpPr>
          <p:cNvPr id="21" name="Text Box 5">
            <a:extLst>
              <a:ext uri="{FF2B5EF4-FFF2-40B4-BE49-F238E27FC236}">
                <a16:creationId xmlns:a16="http://schemas.microsoft.com/office/drawing/2014/main" id="{37EC9CB2-3414-403A-BA75-86FB89ACC324}"/>
              </a:ext>
            </a:extLst>
          </p:cNvPr>
          <p:cNvSpPr txBox="1">
            <a:spLocks noChangeArrowheads="1"/>
          </p:cNvSpPr>
          <p:nvPr/>
        </p:nvSpPr>
        <p:spPr bwMode="auto">
          <a:xfrm>
            <a:off x="675154" y="3596633"/>
            <a:ext cx="7829034" cy="1273875"/>
          </a:xfrm>
          <a:prstGeom prst="rect">
            <a:avLst/>
          </a:prstGeom>
          <a:solidFill>
            <a:schemeClr val="bg1"/>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指令功能：将累加器</a:t>
            </a:r>
            <a:r>
              <a:rPr kumimoji="1" lang="en-US" altLang="zh-CN" b="1" dirty="0">
                <a:latin typeface="宋体" charset="-122"/>
              </a:rPr>
              <a:t>A</a:t>
            </a:r>
            <a:r>
              <a:rPr kumimoji="1" lang="zh-CN" altLang="en-US" b="1" dirty="0">
                <a:latin typeface="宋体" charset="-122"/>
              </a:rPr>
              <a:t>和寄存器</a:t>
            </a:r>
            <a:r>
              <a:rPr kumimoji="1" lang="en-US" altLang="zh-CN" b="1" dirty="0">
                <a:latin typeface="宋体" charset="-122"/>
              </a:rPr>
              <a:t>B</a:t>
            </a:r>
            <a:r>
              <a:rPr kumimoji="1" lang="zh-CN" altLang="en-US" b="1" dirty="0">
                <a:latin typeface="宋体" charset="-122"/>
              </a:rPr>
              <a:t>中两个无符号数相乘，所得</a:t>
            </a:r>
            <a:r>
              <a:rPr kumimoji="1" lang="en-US" altLang="zh-CN" b="1" dirty="0">
                <a:solidFill>
                  <a:srgbClr val="FF0000"/>
                </a:solidFill>
                <a:latin typeface="宋体" charset="-122"/>
              </a:rPr>
              <a:t>16</a:t>
            </a:r>
            <a:r>
              <a:rPr kumimoji="1" lang="zh-CN" altLang="en-US" b="1" dirty="0">
                <a:solidFill>
                  <a:srgbClr val="FF0000"/>
                </a:solidFill>
                <a:latin typeface="宋体" charset="-122"/>
              </a:rPr>
              <a:t>位</a:t>
            </a:r>
            <a:r>
              <a:rPr kumimoji="1" lang="zh-CN" altLang="en-US" b="1" dirty="0">
                <a:latin typeface="宋体" charset="-122"/>
              </a:rPr>
              <a:t>积的</a:t>
            </a:r>
            <a:r>
              <a:rPr kumimoji="1" lang="zh-CN" altLang="en-US" b="1" dirty="0">
                <a:solidFill>
                  <a:srgbClr val="FF0000"/>
                </a:solidFill>
                <a:latin typeface="宋体" charset="-122"/>
              </a:rPr>
              <a:t>低字节存放在</a:t>
            </a:r>
            <a:r>
              <a:rPr kumimoji="1" lang="en-US" altLang="zh-CN" b="1" dirty="0">
                <a:solidFill>
                  <a:srgbClr val="FF0000"/>
                </a:solidFill>
                <a:latin typeface="宋体" charset="-122"/>
              </a:rPr>
              <a:t>A</a:t>
            </a:r>
            <a:r>
              <a:rPr kumimoji="1" lang="zh-CN" altLang="en-US" b="1" dirty="0">
                <a:solidFill>
                  <a:srgbClr val="FF0000"/>
                </a:solidFill>
                <a:latin typeface="宋体" charset="-122"/>
              </a:rPr>
              <a:t>中</a:t>
            </a:r>
            <a:r>
              <a:rPr kumimoji="1" lang="zh-CN" altLang="en-US" b="1" dirty="0">
                <a:latin typeface="宋体" charset="-122"/>
              </a:rPr>
              <a:t>，</a:t>
            </a:r>
            <a:r>
              <a:rPr kumimoji="1" lang="zh-CN" altLang="en-US" b="1" dirty="0">
                <a:solidFill>
                  <a:srgbClr val="3333FF"/>
                </a:solidFill>
                <a:latin typeface="宋体" charset="-122"/>
              </a:rPr>
              <a:t>高字节存放中</a:t>
            </a:r>
            <a:r>
              <a:rPr kumimoji="1" lang="en-US" altLang="zh-CN" b="1" dirty="0">
                <a:solidFill>
                  <a:srgbClr val="3333FF"/>
                </a:solidFill>
                <a:latin typeface="宋体" charset="-122"/>
              </a:rPr>
              <a:t>B</a:t>
            </a:r>
            <a:r>
              <a:rPr kumimoji="1" lang="zh-CN" altLang="en-US" b="1" dirty="0">
                <a:solidFill>
                  <a:srgbClr val="3333FF"/>
                </a:solidFill>
                <a:latin typeface="宋体" charset="-122"/>
              </a:rPr>
              <a:t>中</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若乘积大于</a:t>
            </a:r>
            <a:r>
              <a:rPr kumimoji="1" lang="en-US" altLang="zh-CN" b="1" dirty="0">
                <a:latin typeface="宋体" charset="-122"/>
              </a:rPr>
              <a:t>0FFH</a:t>
            </a:r>
            <a:r>
              <a:rPr kumimoji="1" lang="zh-CN" altLang="en-US" b="1" dirty="0">
                <a:latin typeface="宋体" charset="-122"/>
              </a:rPr>
              <a:t>，则</a:t>
            </a:r>
            <a:r>
              <a:rPr kumimoji="1" lang="en-US" altLang="zh-CN" b="1" dirty="0">
                <a:latin typeface="宋体" charset="-122"/>
              </a:rPr>
              <a:t>OV</a:t>
            </a:r>
            <a:r>
              <a:rPr kumimoji="1" lang="zh-CN" altLang="en-US" b="1" dirty="0">
                <a:latin typeface="宋体" charset="-122"/>
              </a:rPr>
              <a:t>置</a:t>
            </a:r>
            <a:r>
              <a:rPr kumimoji="1" lang="en-US" altLang="zh-CN" b="1" dirty="0">
                <a:latin typeface="宋体" charset="-122"/>
              </a:rPr>
              <a:t>1</a:t>
            </a:r>
            <a:r>
              <a:rPr kumimoji="1" lang="zh-CN" altLang="en-US" b="1" dirty="0">
                <a:latin typeface="宋体" charset="-122"/>
              </a:rPr>
              <a:t>，否则</a:t>
            </a:r>
            <a:r>
              <a:rPr kumimoji="1" lang="en-US" altLang="zh-CN" b="1" dirty="0">
                <a:latin typeface="宋体" charset="-122"/>
              </a:rPr>
              <a:t>OV</a:t>
            </a:r>
            <a:r>
              <a:rPr kumimoji="1" lang="zh-CN" altLang="en-US" b="1" dirty="0">
                <a:latin typeface="宋体" charset="-122"/>
              </a:rPr>
              <a:t>清</a:t>
            </a:r>
            <a:r>
              <a:rPr kumimoji="1" lang="en-US" altLang="zh-CN" b="1" dirty="0">
                <a:latin typeface="宋体" charset="-122"/>
              </a:rPr>
              <a:t>0</a:t>
            </a:r>
            <a:r>
              <a:rPr kumimoji="1" lang="zh-CN" altLang="en-US" b="1" dirty="0">
                <a:latin typeface="宋体" charset="-122"/>
              </a:rPr>
              <a:t>。</a:t>
            </a:r>
            <a:r>
              <a:rPr kumimoji="1" lang="en-US" altLang="zh-CN" b="1" dirty="0">
                <a:latin typeface="宋体" charset="-122"/>
              </a:rPr>
              <a:t>Cy</a:t>
            </a:r>
            <a:r>
              <a:rPr kumimoji="1" lang="zh-CN" altLang="en-US" b="1" dirty="0">
                <a:latin typeface="宋体" charset="-122"/>
              </a:rPr>
              <a:t>位总是被清</a:t>
            </a:r>
            <a:r>
              <a:rPr kumimoji="1" lang="en-US" altLang="zh-CN" b="1" dirty="0">
                <a:latin typeface="宋体" charset="-122"/>
              </a:rPr>
              <a:t>0</a:t>
            </a:r>
          </a:p>
        </p:txBody>
      </p:sp>
      <p:sp>
        <p:nvSpPr>
          <p:cNvPr id="24" name="矩形 23">
            <a:extLst>
              <a:ext uri="{FF2B5EF4-FFF2-40B4-BE49-F238E27FC236}">
                <a16:creationId xmlns:a16="http://schemas.microsoft.com/office/drawing/2014/main" id="{73BFA1F0-F33A-446D-A7D7-138562C8A291}"/>
              </a:ext>
            </a:extLst>
          </p:cNvPr>
          <p:cNvSpPr/>
          <p:nvPr/>
        </p:nvSpPr>
        <p:spPr>
          <a:xfrm>
            <a:off x="675154" y="3006312"/>
            <a:ext cx="1346600" cy="369332"/>
          </a:xfrm>
          <a:prstGeom prst="rect">
            <a:avLst/>
          </a:prstGeom>
        </p:spPr>
        <p:txBody>
          <a:bodyPr wrap="square">
            <a:spAutoFit/>
          </a:bodyPr>
          <a:lstStyle/>
          <a:p>
            <a:r>
              <a:rPr lang="zh-CN" altLang="en-US" b="1" dirty="0">
                <a:solidFill>
                  <a:srgbClr val="3333FF"/>
                </a:solidFill>
              </a:rPr>
              <a:t>第</a:t>
            </a:r>
            <a:r>
              <a:rPr lang="en-US" altLang="zh-CN" b="1" dirty="0">
                <a:solidFill>
                  <a:srgbClr val="3333FF"/>
                </a:solidFill>
              </a:rPr>
              <a:t>1</a:t>
            </a:r>
            <a:r>
              <a:rPr lang="zh-CN" altLang="en-US" b="1" dirty="0">
                <a:solidFill>
                  <a:srgbClr val="3333FF"/>
                </a:solidFill>
              </a:rPr>
              <a:t>操作数</a:t>
            </a:r>
          </a:p>
        </p:txBody>
      </p:sp>
      <p:sp>
        <p:nvSpPr>
          <p:cNvPr id="25" name="矩形 24">
            <a:extLst>
              <a:ext uri="{FF2B5EF4-FFF2-40B4-BE49-F238E27FC236}">
                <a16:creationId xmlns:a16="http://schemas.microsoft.com/office/drawing/2014/main" id="{DEE12AED-23C1-4924-8DBC-F93E1D2E38EC}"/>
              </a:ext>
            </a:extLst>
          </p:cNvPr>
          <p:cNvSpPr/>
          <p:nvPr/>
        </p:nvSpPr>
        <p:spPr>
          <a:xfrm>
            <a:off x="4101285" y="3015141"/>
            <a:ext cx="415498"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积</a:t>
            </a:r>
            <a:endParaRPr lang="zh-CN" altLang="en-US" dirty="0">
              <a:solidFill>
                <a:srgbClr val="3333FF"/>
              </a:solidFill>
            </a:endParaRPr>
          </a:p>
        </p:txBody>
      </p:sp>
      <p:sp>
        <p:nvSpPr>
          <p:cNvPr id="26" name="矩形 25">
            <a:extLst>
              <a:ext uri="{FF2B5EF4-FFF2-40B4-BE49-F238E27FC236}">
                <a16:creationId xmlns:a16="http://schemas.microsoft.com/office/drawing/2014/main" id="{5507CA4E-940A-4E22-A854-2D8DDD814841}"/>
              </a:ext>
            </a:extLst>
          </p:cNvPr>
          <p:cNvSpPr/>
          <p:nvPr/>
        </p:nvSpPr>
        <p:spPr>
          <a:xfrm>
            <a:off x="1931713" y="3018441"/>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2</a:t>
            </a:r>
            <a:r>
              <a:rPr lang="zh-CN" altLang="en-US" b="1" dirty="0">
                <a:solidFill>
                  <a:srgbClr val="3333FF"/>
                </a:solidFill>
              </a:rPr>
              <a:t>操作数</a:t>
            </a:r>
          </a:p>
        </p:txBody>
      </p:sp>
      <p:sp>
        <p:nvSpPr>
          <p:cNvPr id="27" name="矩形 26">
            <a:extLst>
              <a:ext uri="{FF2B5EF4-FFF2-40B4-BE49-F238E27FC236}">
                <a16:creationId xmlns:a16="http://schemas.microsoft.com/office/drawing/2014/main" id="{0802308D-709B-46FF-B8EE-62D9D2E8B42E}"/>
              </a:ext>
            </a:extLst>
          </p:cNvPr>
          <p:cNvSpPr/>
          <p:nvPr/>
        </p:nvSpPr>
        <p:spPr>
          <a:xfrm>
            <a:off x="5608470" y="3047219"/>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指令</a:t>
            </a:r>
            <a:endParaRPr lang="zh-CN" altLang="en-US" dirty="0">
              <a:solidFill>
                <a:srgbClr val="3333FF"/>
              </a:solidFill>
            </a:endParaRPr>
          </a:p>
        </p:txBody>
      </p:sp>
      <p:sp>
        <p:nvSpPr>
          <p:cNvPr id="28" name="矩形 27">
            <a:extLst>
              <a:ext uri="{FF2B5EF4-FFF2-40B4-BE49-F238E27FC236}">
                <a16:creationId xmlns:a16="http://schemas.microsoft.com/office/drawing/2014/main" id="{907D6180-7976-45F7-9A26-2F6D6644BAA5}"/>
              </a:ext>
            </a:extLst>
          </p:cNvPr>
          <p:cNvSpPr/>
          <p:nvPr/>
        </p:nvSpPr>
        <p:spPr>
          <a:xfrm>
            <a:off x="7346488" y="3044001"/>
            <a:ext cx="127791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影响</a:t>
            </a:r>
            <a:r>
              <a:rPr lang="en-US" altLang="zh-CN" b="1" dirty="0">
                <a:solidFill>
                  <a:srgbClr val="3333FF"/>
                </a:solidFill>
                <a:latin typeface="创艺简黑体" pitchFamily="2" charset="-122"/>
                <a:ea typeface="创艺简黑体" pitchFamily="2" charset="-122"/>
              </a:rPr>
              <a:t>PSW</a:t>
            </a:r>
            <a:endParaRPr lang="zh-CN" altLang="en-US" dirty="0">
              <a:solidFill>
                <a:srgbClr val="3333FF"/>
              </a:solidFill>
            </a:endParaRPr>
          </a:p>
        </p:txBody>
      </p:sp>
      <p:sp>
        <p:nvSpPr>
          <p:cNvPr id="30" name="矩形 29">
            <a:extLst>
              <a:ext uri="{FF2B5EF4-FFF2-40B4-BE49-F238E27FC236}">
                <a16:creationId xmlns:a16="http://schemas.microsoft.com/office/drawing/2014/main" id="{D6FEA99F-36EF-494D-BE6E-37F7DA63C699}"/>
              </a:ext>
            </a:extLst>
          </p:cNvPr>
          <p:cNvSpPr/>
          <p:nvPr/>
        </p:nvSpPr>
        <p:spPr>
          <a:xfrm>
            <a:off x="1288553" y="2331960"/>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31" name="右箭头 22">
            <a:extLst>
              <a:ext uri="{FF2B5EF4-FFF2-40B4-BE49-F238E27FC236}">
                <a16:creationId xmlns:a16="http://schemas.microsoft.com/office/drawing/2014/main" id="{2F74EC78-ACEE-443D-9F61-3DA22802B1C5}"/>
              </a:ext>
            </a:extLst>
          </p:cNvPr>
          <p:cNvSpPr/>
          <p:nvPr/>
        </p:nvSpPr>
        <p:spPr bwMode="auto">
          <a:xfrm>
            <a:off x="3197519" y="2554818"/>
            <a:ext cx="21844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3" name="矩形 32">
            <a:extLst>
              <a:ext uri="{FF2B5EF4-FFF2-40B4-BE49-F238E27FC236}">
                <a16:creationId xmlns:a16="http://schemas.microsoft.com/office/drawing/2014/main" id="{917F5628-830B-4E82-81C2-F4C41A1D7CB8}"/>
              </a:ext>
            </a:extLst>
          </p:cNvPr>
          <p:cNvSpPr/>
          <p:nvPr/>
        </p:nvSpPr>
        <p:spPr>
          <a:xfrm>
            <a:off x="4103874" y="2019631"/>
            <a:ext cx="1278353" cy="584775"/>
          </a:xfrm>
          <a:prstGeom prst="rect">
            <a:avLst/>
          </a:prstGeom>
        </p:spPr>
        <p:txBody>
          <a:bodyPr wrap="square">
            <a:spAutoFit/>
          </a:bodyPr>
          <a:lstStyle/>
          <a:p>
            <a:r>
              <a:rPr lang="en-US" altLang="zh-CN" sz="3200" b="1" dirty="0">
                <a:solidFill>
                  <a:srgbClr val="3333FF"/>
                </a:solidFill>
                <a:latin typeface="宋体" charset="-122"/>
              </a:rPr>
              <a:t>A</a:t>
            </a:r>
            <a:r>
              <a:rPr lang="zh-CN" altLang="en-US" sz="1600" b="1" dirty="0">
                <a:solidFill>
                  <a:srgbClr val="3333FF"/>
                </a:solidFill>
                <a:latin typeface="宋体" charset="-122"/>
              </a:rPr>
              <a:t>（低</a:t>
            </a:r>
            <a:r>
              <a:rPr lang="en-US" altLang="zh-CN" sz="1600" b="1" dirty="0">
                <a:solidFill>
                  <a:srgbClr val="3333FF"/>
                </a:solidFill>
                <a:latin typeface="宋体" charset="-122"/>
              </a:rPr>
              <a:t>8</a:t>
            </a:r>
            <a:r>
              <a:rPr lang="zh-CN" altLang="en-US" sz="1600" b="1" dirty="0">
                <a:solidFill>
                  <a:srgbClr val="3333FF"/>
                </a:solidFill>
                <a:latin typeface="宋体" charset="-122"/>
              </a:rPr>
              <a:t>位）</a:t>
            </a:r>
            <a:endParaRPr lang="zh-CN" altLang="en-US" sz="1600" dirty="0">
              <a:solidFill>
                <a:srgbClr val="3333FF"/>
              </a:solidFill>
            </a:endParaRPr>
          </a:p>
        </p:txBody>
      </p:sp>
      <p:sp>
        <p:nvSpPr>
          <p:cNvPr id="34" name="矩形 33">
            <a:extLst>
              <a:ext uri="{FF2B5EF4-FFF2-40B4-BE49-F238E27FC236}">
                <a16:creationId xmlns:a16="http://schemas.microsoft.com/office/drawing/2014/main" id="{52FE7023-3567-4285-8051-277CCBF1D6BA}"/>
              </a:ext>
            </a:extLst>
          </p:cNvPr>
          <p:cNvSpPr/>
          <p:nvPr/>
        </p:nvSpPr>
        <p:spPr>
          <a:xfrm>
            <a:off x="5490271" y="2454707"/>
            <a:ext cx="1117614" cy="461665"/>
          </a:xfrm>
          <a:prstGeom prst="rect">
            <a:avLst/>
          </a:prstGeom>
        </p:spPr>
        <p:txBody>
          <a:bodyPr wrap="none">
            <a:spAutoFit/>
          </a:bodyPr>
          <a:lstStyle/>
          <a:p>
            <a:r>
              <a:rPr lang="en-US" altLang="zh-CN" sz="2400" b="1" kern="0" dirty="0">
                <a:solidFill>
                  <a:srgbClr val="FF0000"/>
                </a:solidFill>
                <a:latin typeface="宋体" charset="-122"/>
                <a:ea typeface="+mn-ea"/>
              </a:rPr>
              <a:t>MUL AB</a:t>
            </a:r>
            <a:endParaRPr lang="zh-CN" altLang="en-US" sz="2400" b="1" kern="0" dirty="0">
              <a:solidFill>
                <a:srgbClr val="FF0000"/>
              </a:solidFill>
              <a:latin typeface="宋体" charset="-122"/>
              <a:ea typeface="+mn-ea"/>
            </a:endParaRPr>
          </a:p>
        </p:txBody>
      </p:sp>
      <p:sp>
        <p:nvSpPr>
          <p:cNvPr id="35" name="右箭头 22">
            <a:extLst>
              <a:ext uri="{FF2B5EF4-FFF2-40B4-BE49-F238E27FC236}">
                <a16:creationId xmlns:a16="http://schemas.microsoft.com/office/drawing/2014/main" id="{F31D2EE6-F267-46A3-96CA-C71A30D84013}"/>
              </a:ext>
            </a:extLst>
          </p:cNvPr>
          <p:cNvSpPr/>
          <p:nvPr/>
        </p:nvSpPr>
        <p:spPr bwMode="auto">
          <a:xfrm>
            <a:off x="7008313" y="2531031"/>
            <a:ext cx="30403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7" name="乘号 6">
            <a:extLst>
              <a:ext uri="{FF2B5EF4-FFF2-40B4-BE49-F238E27FC236}">
                <a16:creationId xmlns:a16="http://schemas.microsoft.com/office/drawing/2014/main" id="{E844AEDC-7385-46BA-8855-BFE0B8A8ADEE}"/>
              </a:ext>
            </a:extLst>
          </p:cNvPr>
          <p:cNvSpPr/>
          <p:nvPr/>
        </p:nvSpPr>
        <p:spPr bwMode="auto">
          <a:xfrm>
            <a:off x="1856135" y="2405336"/>
            <a:ext cx="359723" cy="509236"/>
          </a:xfrm>
          <a:prstGeom prst="mathMultiply">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40" name="矩形 39">
            <a:extLst>
              <a:ext uri="{FF2B5EF4-FFF2-40B4-BE49-F238E27FC236}">
                <a16:creationId xmlns:a16="http://schemas.microsoft.com/office/drawing/2014/main" id="{FF91AD62-8317-4227-826A-B016241808C4}"/>
              </a:ext>
            </a:extLst>
          </p:cNvPr>
          <p:cNvSpPr/>
          <p:nvPr/>
        </p:nvSpPr>
        <p:spPr>
          <a:xfrm>
            <a:off x="2346339" y="2347072"/>
            <a:ext cx="468052" cy="584775"/>
          </a:xfrm>
          <a:prstGeom prst="rect">
            <a:avLst/>
          </a:prstGeom>
        </p:spPr>
        <p:txBody>
          <a:bodyPr wrap="square">
            <a:spAutoFit/>
          </a:bodyPr>
          <a:lstStyle/>
          <a:p>
            <a:r>
              <a:rPr lang="en-US" altLang="zh-CN" sz="3200" b="1" dirty="0">
                <a:solidFill>
                  <a:srgbClr val="3333FF"/>
                </a:solidFill>
                <a:latin typeface="宋体" charset="-122"/>
              </a:rPr>
              <a:t>B</a:t>
            </a:r>
            <a:endParaRPr lang="zh-CN" altLang="en-US" sz="3200" dirty="0">
              <a:solidFill>
                <a:srgbClr val="3333FF"/>
              </a:solidFill>
            </a:endParaRPr>
          </a:p>
        </p:txBody>
      </p:sp>
      <p:sp>
        <p:nvSpPr>
          <p:cNvPr id="41" name="矩形 40">
            <a:extLst>
              <a:ext uri="{FF2B5EF4-FFF2-40B4-BE49-F238E27FC236}">
                <a16:creationId xmlns:a16="http://schemas.microsoft.com/office/drawing/2014/main" id="{F0E102D9-42E3-4979-B217-7AC9755C03E3}"/>
              </a:ext>
            </a:extLst>
          </p:cNvPr>
          <p:cNvSpPr/>
          <p:nvPr/>
        </p:nvSpPr>
        <p:spPr>
          <a:xfrm>
            <a:off x="4110961" y="2547285"/>
            <a:ext cx="1368517" cy="584775"/>
          </a:xfrm>
          <a:prstGeom prst="rect">
            <a:avLst/>
          </a:prstGeom>
        </p:spPr>
        <p:txBody>
          <a:bodyPr wrap="square">
            <a:spAutoFit/>
          </a:bodyPr>
          <a:lstStyle/>
          <a:p>
            <a:r>
              <a:rPr lang="en-US" altLang="zh-CN" sz="3200" b="1" dirty="0">
                <a:solidFill>
                  <a:srgbClr val="3333FF"/>
                </a:solidFill>
                <a:latin typeface="宋体" charset="-122"/>
              </a:rPr>
              <a:t>B</a:t>
            </a:r>
            <a:r>
              <a:rPr lang="zh-CN" altLang="en-US" sz="1600" b="1" dirty="0">
                <a:solidFill>
                  <a:srgbClr val="3333FF"/>
                </a:solidFill>
                <a:latin typeface="宋体" charset="-122"/>
              </a:rPr>
              <a:t>（高</a:t>
            </a:r>
            <a:r>
              <a:rPr lang="en-US" altLang="zh-CN" sz="1600" b="1" dirty="0">
                <a:solidFill>
                  <a:srgbClr val="3333FF"/>
                </a:solidFill>
                <a:latin typeface="宋体" charset="-122"/>
              </a:rPr>
              <a:t>8</a:t>
            </a:r>
            <a:r>
              <a:rPr lang="zh-CN" altLang="en-US" sz="1600" b="1" dirty="0">
                <a:solidFill>
                  <a:srgbClr val="3333FF"/>
                </a:solidFill>
                <a:latin typeface="宋体" charset="-122"/>
              </a:rPr>
              <a:t>位）</a:t>
            </a:r>
            <a:endParaRPr lang="zh-CN" altLang="en-US" sz="1600" dirty="0">
              <a:solidFill>
                <a:srgbClr val="3333FF"/>
              </a:solidFill>
            </a:endParaRPr>
          </a:p>
        </p:txBody>
      </p:sp>
      <p:sp>
        <p:nvSpPr>
          <p:cNvPr id="42" name="AutoShape 4">
            <a:extLst>
              <a:ext uri="{FF2B5EF4-FFF2-40B4-BE49-F238E27FC236}">
                <a16:creationId xmlns:a16="http://schemas.microsoft.com/office/drawing/2014/main" id="{A96F9B45-9D0B-4F12-9B34-406094DB97CF}"/>
              </a:ext>
            </a:extLst>
          </p:cNvPr>
          <p:cNvSpPr/>
          <p:nvPr/>
        </p:nvSpPr>
        <p:spPr>
          <a:xfrm>
            <a:off x="3830370" y="2279743"/>
            <a:ext cx="141923" cy="751263"/>
          </a:xfrm>
          <a:prstGeom prst="leftBrace">
            <a:avLst>
              <a:gd name="adj1" fmla="val 31384"/>
              <a:gd name="adj2" fmla="val 50000"/>
            </a:avLst>
          </a:prstGeom>
          <a:noFill/>
          <a:ln w="63500" cap="flat" cmpd="sng">
            <a:solidFill>
              <a:srgbClr val="000000"/>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43" name="矩形 42">
            <a:extLst>
              <a:ext uri="{FF2B5EF4-FFF2-40B4-BE49-F238E27FC236}">
                <a16:creationId xmlns:a16="http://schemas.microsoft.com/office/drawing/2014/main" id="{9C5A369E-1A80-438E-B963-790A023EBB27}"/>
              </a:ext>
            </a:extLst>
          </p:cNvPr>
          <p:cNvSpPr/>
          <p:nvPr/>
        </p:nvSpPr>
        <p:spPr>
          <a:xfrm>
            <a:off x="7346488" y="2449429"/>
            <a:ext cx="753904" cy="369332"/>
          </a:xfrm>
          <a:prstGeom prst="rect">
            <a:avLst/>
          </a:prstGeom>
        </p:spPr>
        <p:txBody>
          <a:bodyPr wrap="square">
            <a:spAutoFit/>
          </a:bodyPr>
          <a:lstStyle/>
          <a:p>
            <a:r>
              <a:rPr lang="en-US" altLang="zh-CN" b="1" dirty="0">
                <a:solidFill>
                  <a:srgbClr val="3333FF"/>
                </a:solidFill>
                <a:latin typeface="创艺简黑体" pitchFamily="2" charset="-122"/>
                <a:ea typeface="创艺简黑体" pitchFamily="2" charset="-122"/>
              </a:rPr>
              <a:t>PSW</a:t>
            </a:r>
            <a:endParaRPr lang="zh-CN" altLang="en-US" dirty="0">
              <a:solidFill>
                <a:srgbClr val="3333FF"/>
              </a:solidFill>
            </a:endParaRPr>
          </a:p>
        </p:txBody>
      </p:sp>
      <p:sp>
        <p:nvSpPr>
          <p:cNvPr id="32" name="矩形 31">
            <a:extLst>
              <a:ext uri="{FF2B5EF4-FFF2-40B4-BE49-F238E27FC236}">
                <a16:creationId xmlns:a16="http://schemas.microsoft.com/office/drawing/2014/main" id="{F52CB872-778D-4830-BBEF-72AEA0BA205D}"/>
              </a:ext>
            </a:extLst>
          </p:cNvPr>
          <p:cNvSpPr/>
          <p:nvPr/>
        </p:nvSpPr>
        <p:spPr>
          <a:xfrm>
            <a:off x="6254801" y="750674"/>
            <a:ext cx="1173584"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Mul</a:t>
            </a:r>
            <a:r>
              <a:rPr lang="en-US" altLang="zh-CN" b="1" dirty="0">
                <a:solidFill>
                  <a:srgbClr val="3333FF"/>
                </a:solidFill>
                <a:latin typeface="创艺简黑体" pitchFamily="2" charset="-122"/>
                <a:ea typeface="创艺简黑体" pitchFamily="2" charset="-122"/>
              </a:rPr>
              <a:t>tiply</a:t>
            </a:r>
            <a:endParaRPr lang="zh-CN" altLang="en-US" dirty="0">
              <a:solidFill>
                <a:srgbClr val="3333FF"/>
              </a:solidFill>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strVal val="#ppt_w*0.70"/>
                                          </p:val>
                                        </p:tav>
                                        <p:tav tm="100000">
                                          <p:val>
                                            <p:strVal val="#ppt_w"/>
                                          </p:val>
                                        </p:tav>
                                      </p:tavLst>
                                    </p:anim>
                                    <p:anim calcmode="lin" valueType="num">
                                      <p:cBhvr>
                                        <p:cTn id="8" dur="1000" fill="hold"/>
                                        <p:tgtEl>
                                          <p:spTgt spid="42"/>
                                        </p:tgtEl>
                                        <p:attrNameLst>
                                          <p:attrName>ppt_h</p:attrName>
                                        </p:attrNameLst>
                                      </p:cBhvr>
                                      <p:tavLst>
                                        <p:tav tm="0">
                                          <p:val>
                                            <p:strVal val="#ppt_h"/>
                                          </p:val>
                                        </p:tav>
                                        <p:tav tm="100000">
                                          <p:val>
                                            <p:strVal val="#ppt_h"/>
                                          </p:val>
                                        </p:tav>
                                      </p:tavLst>
                                    </p:anim>
                                    <p:animEffect transition="in" filter="fade">
                                      <p:cBhvr>
                                        <p:cTn id="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xfrm>
            <a:off x="0" y="6473825"/>
            <a:ext cx="1981200" cy="476250"/>
          </a:xfrm>
          <a:noFill/>
        </p:spPr>
        <p:txBody>
          <a:bodyPr/>
          <a:lstStyle/>
          <a:p>
            <a:fld id="{95844D51-7A3C-4BD8-AEFB-A9BBE474DE32}" type="datetime10">
              <a:rPr lang="zh-CN" altLang="en-US" smtClean="0">
                <a:ea typeface="宋体" charset="-122"/>
              </a:rPr>
              <a:pPr/>
              <a:t>10:24</a:t>
            </a:fld>
            <a:endParaRPr lang="en-US" altLang="zh-CN">
              <a:ea typeface="宋体" charset="-122"/>
            </a:endParaRPr>
          </a:p>
        </p:txBody>
      </p:sp>
      <p:sp>
        <p:nvSpPr>
          <p:cNvPr id="28675" name="灯片编号占位符 5"/>
          <p:cNvSpPr>
            <a:spLocks noGrp="1"/>
          </p:cNvSpPr>
          <p:nvPr>
            <p:ph type="sldNum" sz="quarter" idx="12"/>
          </p:nvPr>
        </p:nvSpPr>
        <p:spPr>
          <a:xfrm>
            <a:off x="7162800" y="6366214"/>
            <a:ext cx="1981200" cy="476250"/>
          </a:xfrm>
          <a:noFill/>
        </p:spPr>
        <p:txBody>
          <a:bodyPr/>
          <a:lstStyle/>
          <a:p>
            <a:fld id="{318E1D01-66D9-440D-A8EA-7460370ED32B}" type="slidenum">
              <a:rPr lang="en-US" altLang="zh-CN" smtClean="0">
                <a:ea typeface="宋体" charset="-122"/>
              </a:rPr>
              <a:pPr/>
              <a:t>89</a:t>
            </a:fld>
            <a:endParaRPr lang="en-US" altLang="zh-CN">
              <a:ea typeface="宋体" charset="-122"/>
            </a:endParaRPr>
          </a:p>
        </p:txBody>
      </p:sp>
      <p:sp>
        <p:nvSpPr>
          <p:cNvPr id="28677" name="Rectangle 7"/>
          <p:cNvSpPr>
            <a:spLocks noChangeArrowheads="1"/>
          </p:cNvSpPr>
          <p:nvPr/>
        </p:nvSpPr>
        <p:spPr bwMode="auto">
          <a:xfrm>
            <a:off x="590150" y="5088236"/>
            <a:ext cx="7829034" cy="1015663"/>
          </a:xfrm>
          <a:prstGeom prst="rect">
            <a:avLst/>
          </a:prstGeom>
          <a:noFill/>
          <a:ln w="12700" cap="sq">
            <a:noFill/>
            <a:miter lim="800000"/>
            <a:headEnd type="none" w="sm" len="sm"/>
            <a:tailEnd type="none" w="sm" len="sm"/>
          </a:ln>
        </p:spPr>
        <p:txBody>
          <a:bodyPr wrap="square">
            <a:spAutoFit/>
          </a:bodyPr>
          <a:lstStyle/>
          <a:p>
            <a:pPr algn="just" eaLnBrk="0" hangingPunct="0"/>
            <a:r>
              <a:rPr kumimoji="1" lang="zh-CN" altLang="en-US" sz="2000" b="1" dirty="0">
                <a:solidFill>
                  <a:srgbClr val="3333FF"/>
                </a:solidFill>
                <a:latin typeface="宋体" charset="-122"/>
                <a:ea typeface="黑体" pitchFamily="2" charset="-122"/>
              </a:rPr>
              <a:t>例：</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A</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=BFH</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B</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=32H</a:t>
            </a:r>
            <a:r>
              <a:rPr kumimoji="1" lang="zh-CN" altLang="en-US" sz="2000" b="1" dirty="0">
                <a:latin typeface="宋体" charset="-122"/>
                <a:ea typeface="黑体" pitchFamily="2" charset="-122"/>
              </a:rPr>
              <a:t>。执行指令</a:t>
            </a:r>
            <a:r>
              <a:rPr kumimoji="1" lang="zh-CN" altLang="en-US" sz="2000" b="1" dirty="0">
                <a:latin typeface="Courier New" pitchFamily="49" charset="0"/>
                <a:ea typeface="黑体" pitchFamily="2" charset="-122"/>
              </a:rPr>
              <a:t>“</a:t>
            </a:r>
            <a:r>
              <a:rPr kumimoji="1" lang="en-US" altLang="zh-CN" sz="2000" b="1" dirty="0">
                <a:latin typeface="宋体" charset="-122"/>
                <a:ea typeface="黑体" pitchFamily="2" charset="-122"/>
              </a:rPr>
              <a:t>DIV  AB</a:t>
            </a:r>
            <a:r>
              <a:rPr kumimoji="1" lang="en-US" altLang="zh-CN" sz="2000" b="1" dirty="0">
                <a:latin typeface="Courier New" pitchFamily="49" charset="0"/>
                <a:ea typeface="黑体" pitchFamily="2" charset="-122"/>
              </a:rPr>
              <a:t>”</a:t>
            </a:r>
            <a:r>
              <a:rPr kumimoji="1" lang="zh-CN" altLang="en-US" sz="2000" b="1" dirty="0">
                <a:latin typeface="宋体" charset="-122"/>
                <a:ea typeface="黑体" pitchFamily="2" charset="-122"/>
              </a:rPr>
              <a:t>后</a:t>
            </a:r>
            <a:r>
              <a:rPr kumimoji="1" lang="en-US" altLang="zh-CN" sz="2000" b="1" dirty="0">
                <a:latin typeface="宋体" charset="-122"/>
                <a:ea typeface="黑体" pitchFamily="2" charset="-122"/>
              </a:rPr>
              <a:t>:</a:t>
            </a:r>
          </a:p>
          <a:p>
            <a:pPr algn="just" eaLnBrk="0" hangingPunct="0"/>
            <a:r>
              <a:rPr kumimoji="1" lang="en-US" altLang="zh-CN" sz="2000" b="1" dirty="0">
                <a:solidFill>
                  <a:srgbClr val="008000"/>
                </a:solidFill>
                <a:latin typeface="宋体" charset="-122"/>
                <a:ea typeface="黑体" pitchFamily="2" charset="-122"/>
              </a:rPr>
              <a:t>     </a:t>
            </a:r>
            <a:r>
              <a:rPr kumimoji="1" lang="zh-CN" altLang="en-US" sz="2000" b="1" dirty="0">
                <a:solidFill>
                  <a:srgbClr val="3333FF"/>
                </a:solidFill>
                <a:latin typeface="宋体" charset="-122"/>
                <a:ea typeface="黑体" pitchFamily="2" charset="-122"/>
              </a:rPr>
              <a:t>结  果：</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A</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=03H</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B</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=29H</a:t>
            </a:r>
            <a:r>
              <a:rPr kumimoji="1" lang="zh-CN" altLang="en-US" sz="2000" b="1" dirty="0">
                <a:latin typeface="宋体" charset="-122"/>
                <a:ea typeface="黑体" pitchFamily="2" charset="-122"/>
              </a:rPr>
              <a:t>；</a:t>
            </a:r>
          </a:p>
          <a:p>
            <a:pPr algn="just" eaLnBrk="0" hangingPunct="0"/>
            <a:r>
              <a:rPr kumimoji="1" lang="zh-CN" altLang="en-US" sz="2000" b="1" dirty="0">
                <a:latin typeface="宋体" charset="-122"/>
                <a:ea typeface="黑体" pitchFamily="2" charset="-122"/>
              </a:rPr>
              <a:t>     </a:t>
            </a:r>
            <a:r>
              <a:rPr kumimoji="1" lang="zh-CN" altLang="en-US" sz="2000" b="1" dirty="0">
                <a:solidFill>
                  <a:srgbClr val="3333FF"/>
                </a:solidFill>
                <a:latin typeface="宋体" charset="-122"/>
                <a:ea typeface="黑体" pitchFamily="2" charset="-122"/>
              </a:rPr>
              <a:t>标志位： </a:t>
            </a:r>
            <a:r>
              <a:rPr kumimoji="1" lang="en-US" altLang="zh-CN" sz="2000" b="1" dirty="0">
                <a:latin typeface="宋体" charset="-122"/>
                <a:ea typeface="黑体" pitchFamily="2" charset="-122"/>
              </a:rPr>
              <a:t>CY=0</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OV=0</a:t>
            </a:r>
            <a:r>
              <a:rPr kumimoji="1" lang="zh-CN" altLang="en-US" sz="2000" b="1" dirty="0">
                <a:latin typeface="宋体" charset="-122"/>
                <a:ea typeface="黑体" pitchFamily="2" charset="-122"/>
              </a:rPr>
              <a:t>。</a:t>
            </a:r>
            <a:endParaRPr kumimoji="1" lang="zh-CN" altLang="en-US" sz="2000" dirty="0">
              <a:latin typeface="Times New Roman" pitchFamily="18" charset="0"/>
            </a:endParaRPr>
          </a:p>
        </p:txBody>
      </p:sp>
      <p:grpSp>
        <p:nvGrpSpPr>
          <p:cNvPr id="2" name="Group 13"/>
          <p:cNvGrpSpPr>
            <a:grpSpLocks/>
          </p:cNvGrpSpPr>
          <p:nvPr/>
        </p:nvGrpSpPr>
        <p:grpSpPr bwMode="auto">
          <a:xfrm>
            <a:off x="304800" y="1262751"/>
            <a:ext cx="8305800" cy="792163"/>
            <a:chOff x="240" y="432"/>
            <a:chExt cx="5232" cy="499"/>
          </a:xfrm>
        </p:grpSpPr>
        <p:sp>
          <p:nvSpPr>
            <p:cNvPr id="28681" name="Text Box 9"/>
            <p:cNvSpPr txBox="1">
              <a:spLocks noChangeArrowheads="1"/>
            </p:cNvSpPr>
            <p:nvPr/>
          </p:nvSpPr>
          <p:spPr bwMode="auto">
            <a:xfrm>
              <a:off x="240" y="432"/>
              <a:ext cx="5232" cy="49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a:t>
              </a:r>
            </a:p>
            <a:p>
              <a:pPr algn="just" eaLnBrk="0" hangingPunct="0">
                <a:spcBef>
                  <a:spcPct val="50000"/>
                </a:spcBef>
              </a:pPr>
              <a:r>
                <a:rPr kumimoji="1" lang="en-US" altLang="zh-CN" b="1" dirty="0">
                  <a:solidFill>
                    <a:srgbClr val="FF0000"/>
                  </a:solidFill>
                  <a:latin typeface="Times New Roman" pitchFamily="18" charset="0"/>
                </a:rPr>
                <a:t>DIV</a:t>
              </a:r>
              <a:r>
                <a:rPr kumimoji="1" lang="en-US" altLang="zh-CN" b="1" dirty="0">
                  <a:latin typeface="Times New Roman" pitchFamily="18" charset="0"/>
                </a:rPr>
                <a:t>  AB   </a:t>
              </a:r>
              <a:r>
                <a:rPr kumimoji="1" lang="zh-CN" altLang="en-US" b="1" dirty="0">
                  <a:latin typeface="Times New Roman" pitchFamily="18" charset="0"/>
                </a:rPr>
                <a:t>；                </a:t>
              </a:r>
              <a:r>
                <a:rPr kumimoji="1" lang="en-US" altLang="zh-CN" b="1" dirty="0">
                  <a:latin typeface="Times New Roman" pitchFamily="18" charset="0"/>
                </a:rPr>
                <a:t>1000 0100                (A)/(B)</a:t>
              </a:r>
              <a:r>
                <a:rPr kumimoji="1" lang="zh-CN" altLang="en-US" b="1" dirty="0">
                  <a:latin typeface="Times New Roman" pitchFamily="18" charset="0"/>
                </a:rPr>
                <a:t>的商 → </a:t>
              </a:r>
              <a:r>
                <a:rPr kumimoji="1" lang="en-US" altLang="zh-CN" b="1" dirty="0">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(A)/(B)</a:t>
              </a:r>
              <a:r>
                <a:rPr kumimoji="1" lang="zh-CN" altLang="en-US" b="1" dirty="0">
                  <a:latin typeface="Times New Roman" pitchFamily="18" charset="0"/>
                </a:rPr>
                <a:t>的余数→ </a:t>
              </a:r>
              <a:r>
                <a:rPr kumimoji="1" lang="en-US" altLang="zh-CN" b="1" dirty="0">
                  <a:latin typeface="Times New Roman" pitchFamily="18" charset="0"/>
                </a:rPr>
                <a:t>B</a:t>
              </a:r>
            </a:p>
          </p:txBody>
        </p:sp>
        <p:sp>
          <p:nvSpPr>
            <p:cNvPr id="28682" name="Line 10"/>
            <p:cNvSpPr>
              <a:spLocks noChangeShapeType="1"/>
            </p:cNvSpPr>
            <p:nvPr/>
          </p:nvSpPr>
          <p:spPr bwMode="auto">
            <a:xfrm>
              <a:off x="240" y="672"/>
              <a:ext cx="5232" cy="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8683" name="Line 11"/>
            <p:cNvSpPr>
              <a:spLocks noChangeShapeType="1"/>
            </p:cNvSpPr>
            <p:nvPr/>
          </p:nvSpPr>
          <p:spPr bwMode="auto">
            <a:xfrm>
              <a:off x="2736" y="432"/>
              <a:ext cx="1" cy="4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8684" name="Line 12"/>
            <p:cNvSpPr>
              <a:spLocks noChangeShapeType="1"/>
            </p:cNvSpPr>
            <p:nvPr/>
          </p:nvSpPr>
          <p:spPr bwMode="auto">
            <a:xfrm>
              <a:off x="1584" y="432"/>
              <a:ext cx="1" cy="48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pic>
        <p:nvPicPr>
          <p:cNvPr id="13" name="Picture 2" descr="c:\documents and settings\ibm\application data\360se6\User Data\temp\01300000323145123029807175635_s.jpg">
            <a:extLst>
              <a:ext uri="{FF2B5EF4-FFF2-40B4-BE49-F238E27FC236}">
                <a16:creationId xmlns:a16="http://schemas.microsoft.com/office/drawing/2014/main" id="{CD9BE51A-CD32-4CAA-B0E9-EAA0E4F4BA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2D88E845-8A3A-4C88-ACB1-595BEC6EF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50B05690-49CB-4C5D-A35A-8EB8AC22FD49}"/>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23" name="Rectangle 2">
            <a:extLst>
              <a:ext uri="{FF2B5EF4-FFF2-40B4-BE49-F238E27FC236}">
                <a16:creationId xmlns:a16="http://schemas.microsoft.com/office/drawing/2014/main" id="{0A6AFE42-EB0C-482F-9D9B-37C371A9F07A}"/>
              </a:ext>
            </a:extLst>
          </p:cNvPr>
          <p:cNvSpPr txBox="1">
            <a:spLocks noChangeArrowheads="1"/>
          </p:cNvSpPr>
          <p:nvPr/>
        </p:nvSpPr>
        <p:spPr bwMode="auto">
          <a:xfrm>
            <a:off x="178966" y="769714"/>
            <a:ext cx="295287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5</a:t>
            </a:r>
            <a:r>
              <a:rPr lang="zh-CN" altLang="en-US" sz="2400" b="1" kern="0" dirty="0">
                <a:solidFill>
                  <a:srgbClr val="FF0000"/>
                </a:solidFill>
                <a:latin typeface="黑体" pitchFamily="2" charset="-122"/>
                <a:ea typeface="黑体" pitchFamily="2" charset="-122"/>
              </a:rPr>
              <a:t>、除法指令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1</a:t>
            </a:r>
            <a:r>
              <a:rPr lang="zh-CN" altLang="en-US" sz="2400" b="1" kern="0" dirty="0">
                <a:solidFill>
                  <a:srgbClr val="3333FF"/>
                </a:solidFill>
                <a:latin typeface="黑体" pitchFamily="2" charset="-122"/>
                <a:ea typeface="黑体" pitchFamily="2" charset="-122"/>
              </a:rPr>
              <a:t>条）</a:t>
            </a:r>
          </a:p>
        </p:txBody>
      </p:sp>
      <p:sp>
        <p:nvSpPr>
          <p:cNvPr id="24" name="矩形 23">
            <a:extLst>
              <a:ext uri="{FF2B5EF4-FFF2-40B4-BE49-F238E27FC236}">
                <a16:creationId xmlns:a16="http://schemas.microsoft.com/office/drawing/2014/main" id="{81EEED25-4351-4078-A938-32A723950503}"/>
              </a:ext>
            </a:extLst>
          </p:cNvPr>
          <p:cNvSpPr/>
          <p:nvPr/>
        </p:nvSpPr>
        <p:spPr>
          <a:xfrm>
            <a:off x="4375349" y="777081"/>
            <a:ext cx="1492796"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DIV</a:t>
            </a:r>
            <a:endParaRPr lang="zh-CN" altLang="en-US" dirty="0">
              <a:solidFill>
                <a:srgbClr val="FF0000"/>
              </a:solidFill>
            </a:endParaRPr>
          </a:p>
        </p:txBody>
      </p:sp>
      <p:sp>
        <p:nvSpPr>
          <p:cNvPr id="25" name="矩形 24">
            <a:extLst>
              <a:ext uri="{FF2B5EF4-FFF2-40B4-BE49-F238E27FC236}">
                <a16:creationId xmlns:a16="http://schemas.microsoft.com/office/drawing/2014/main" id="{7C7EF74B-D03E-49FA-A032-87A40F1C57DA}"/>
              </a:ext>
            </a:extLst>
          </p:cNvPr>
          <p:cNvSpPr/>
          <p:nvPr/>
        </p:nvSpPr>
        <p:spPr>
          <a:xfrm>
            <a:off x="675154" y="3006312"/>
            <a:ext cx="1346600" cy="369332"/>
          </a:xfrm>
          <a:prstGeom prst="rect">
            <a:avLst/>
          </a:prstGeom>
        </p:spPr>
        <p:txBody>
          <a:bodyPr wrap="square">
            <a:spAutoFit/>
          </a:bodyPr>
          <a:lstStyle/>
          <a:p>
            <a:r>
              <a:rPr lang="zh-CN" altLang="en-US" b="1" dirty="0">
                <a:solidFill>
                  <a:srgbClr val="3333FF"/>
                </a:solidFill>
              </a:rPr>
              <a:t>第</a:t>
            </a:r>
            <a:r>
              <a:rPr lang="en-US" altLang="zh-CN" b="1" dirty="0">
                <a:solidFill>
                  <a:srgbClr val="3333FF"/>
                </a:solidFill>
              </a:rPr>
              <a:t>1</a:t>
            </a:r>
            <a:r>
              <a:rPr lang="zh-CN" altLang="en-US" b="1" dirty="0">
                <a:solidFill>
                  <a:srgbClr val="3333FF"/>
                </a:solidFill>
              </a:rPr>
              <a:t>操作数</a:t>
            </a:r>
          </a:p>
        </p:txBody>
      </p:sp>
      <p:sp>
        <p:nvSpPr>
          <p:cNvPr id="26" name="矩形 25">
            <a:extLst>
              <a:ext uri="{FF2B5EF4-FFF2-40B4-BE49-F238E27FC236}">
                <a16:creationId xmlns:a16="http://schemas.microsoft.com/office/drawing/2014/main" id="{7B2BC334-38FE-4A2B-8277-2FDAA07E3AED}"/>
              </a:ext>
            </a:extLst>
          </p:cNvPr>
          <p:cNvSpPr/>
          <p:nvPr/>
        </p:nvSpPr>
        <p:spPr>
          <a:xfrm>
            <a:off x="4137875" y="3065555"/>
            <a:ext cx="792050" cy="369332"/>
          </a:xfrm>
          <a:prstGeom prst="rect">
            <a:avLst/>
          </a:prstGeom>
        </p:spPr>
        <p:txBody>
          <a:bodyPr wrap="square">
            <a:spAutoFit/>
          </a:bodyPr>
          <a:lstStyle/>
          <a:p>
            <a:r>
              <a:rPr lang="zh-CN" altLang="en-US" b="1" dirty="0">
                <a:solidFill>
                  <a:srgbClr val="3333FF"/>
                </a:solidFill>
                <a:ea typeface="创艺简黑体" pitchFamily="2" charset="-122"/>
              </a:rPr>
              <a:t>结果</a:t>
            </a:r>
          </a:p>
        </p:txBody>
      </p:sp>
      <p:sp>
        <p:nvSpPr>
          <p:cNvPr id="27" name="矩形 26">
            <a:extLst>
              <a:ext uri="{FF2B5EF4-FFF2-40B4-BE49-F238E27FC236}">
                <a16:creationId xmlns:a16="http://schemas.microsoft.com/office/drawing/2014/main" id="{8A818EFC-E198-4016-A644-978D98F26692}"/>
              </a:ext>
            </a:extLst>
          </p:cNvPr>
          <p:cNvSpPr/>
          <p:nvPr/>
        </p:nvSpPr>
        <p:spPr>
          <a:xfrm>
            <a:off x="1931713" y="3018441"/>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2</a:t>
            </a:r>
            <a:r>
              <a:rPr lang="zh-CN" altLang="en-US" b="1" dirty="0">
                <a:solidFill>
                  <a:srgbClr val="3333FF"/>
                </a:solidFill>
              </a:rPr>
              <a:t>操作数</a:t>
            </a:r>
          </a:p>
        </p:txBody>
      </p:sp>
      <p:sp>
        <p:nvSpPr>
          <p:cNvPr id="28" name="矩形 27">
            <a:extLst>
              <a:ext uri="{FF2B5EF4-FFF2-40B4-BE49-F238E27FC236}">
                <a16:creationId xmlns:a16="http://schemas.microsoft.com/office/drawing/2014/main" id="{EA4705D6-D48A-49CF-A9B3-C922535BF10E}"/>
              </a:ext>
            </a:extLst>
          </p:cNvPr>
          <p:cNvSpPr/>
          <p:nvPr/>
        </p:nvSpPr>
        <p:spPr>
          <a:xfrm>
            <a:off x="5608470" y="3047219"/>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指令</a:t>
            </a:r>
            <a:endParaRPr lang="zh-CN" altLang="en-US" dirty="0">
              <a:solidFill>
                <a:srgbClr val="3333FF"/>
              </a:solidFill>
            </a:endParaRPr>
          </a:p>
        </p:txBody>
      </p:sp>
      <p:sp>
        <p:nvSpPr>
          <p:cNvPr id="29" name="矩形 28">
            <a:extLst>
              <a:ext uri="{FF2B5EF4-FFF2-40B4-BE49-F238E27FC236}">
                <a16:creationId xmlns:a16="http://schemas.microsoft.com/office/drawing/2014/main" id="{83478AE3-F0E1-47ED-ADE8-FEF14D8DE841}"/>
              </a:ext>
            </a:extLst>
          </p:cNvPr>
          <p:cNvSpPr/>
          <p:nvPr/>
        </p:nvSpPr>
        <p:spPr>
          <a:xfrm>
            <a:off x="7346488" y="3044001"/>
            <a:ext cx="127791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影响</a:t>
            </a:r>
            <a:r>
              <a:rPr lang="en-US" altLang="zh-CN" b="1" dirty="0">
                <a:solidFill>
                  <a:srgbClr val="3333FF"/>
                </a:solidFill>
                <a:latin typeface="创艺简黑体" pitchFamily="2" charset="-122"/>
                <a:ea typeface="创艺简黑体" pitchFamily="2" charset="-122"/>
              </a:rPr>
              <a:t>PSW</a:t>
            </a:r>
            <a:endParaRPr lang="zh-CN" altLang="en-US" dirty="0">
              <a:solidFill>
                <a:srgbClr val="3333FF"/>
              </a:solidFill>
            </a:endParaRPr>
          </a:p>
        </p:txBody>
      </p:sp>
      <p:sp>
        <p:nvSpPr>
          <p:cNvPr id="30" name="矩形 29">
            <a:extLst>
              <a:ext uri="{FF2B5EF4-FFF2-40B4-BE49-F238E27FC236}">
                <a16:creationId xmlns:a16="http://schemas.microsoft.com/office/drawing/2014/main" id="{9D974EC5-6F45-40BD-9FE1-31E27A0B8720}"/>
              </a:ext>
            </a:extLst>
          </p:cNvPr>
          <p:cNvSpPr/>
          <p:nvPr/>
        </p:nvSpPr>
        <p:spPr>
          <a:xfrm>
            <a:off x="1288553" y="2331960"/>
            <a:ext cx="468052" cy="584775"/>
          </a:xfrm>
          <a:prstGeom prst="rect">
            <a:avLst/>
          </a:prstGeom>
        </p:spPr>
        <p:txBody>
          <a:bodyPr wrap="square">
            <a:spAutoFit/>
          </a:bodyPr>
          <a:lstStyle/>
          <a:p>
            <a:r>
              <a:rPr lang="en-US" altLang="zh-CN" sz="3200" b="1" dirty="0">
                <a:solidFill>
                  <a:srgbClr val="3333FF"/>
                </a:solidFill>
                <a:latin typeface="宋体" charset="-122"/>
              </a:rPr>
              <a:t>A</a:t>
            </a:r>
            <a:endParaRPr lang="zh-CN" altLang="en-US" sz="3200" dirty="0">
              <a:solidFill>
                <a:srgbClr val="3333FF"/>
              </a:solidFill>
            </a:endParaRPr>
          </a:p>
        </p:txBody>
      </p:sp>
      <p:sp>
        <p:nvSpPr>
          <p:cNvPr id="31" name="右箭头 22">
            <a:extLst>
              <a:ext uri="{FF2B5EF4-FFF2-40B4-BE49-F238E27FC236}">
                <a16:creationId xmlns:a16="http://schemas.microsoft.com/office/drawing/2014/main" id="{97061121-07F9-4A02-85F1-4B732752938C}"/>
              </a:ext>
            </a:extLst>
          </p:cNvPr>
          <p:cNvSpPr/>
          <p:nvPr/>
        </p:nvSpPr>
        <p:spPr bwMode="auto">
          <a:xfrm>
            <a:off x="3197519" y="2554818"/>
            <a:ext cx="21844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2" name="矩形 31">
            <a:extLst>
              <a:ext uri="{FF2B5EF4-FFF2-40B4-BE49-F238E27FC236}">
                <a16:creationId xmlns:a16="http://schemas.microsoft.com/office/drawing/2014/main" id="{907755D4-50D5-4630-BEB5-731C48B3DDAD}"/>
              </a:ext>
            </a:extLst>
          </p:cNvPr>
          <p:cNvSpPr/>
          <p:nvPr/>
        </p:nvSpPr>
        <p:spPr>
          <a:xfrm>
            <a:off x="4103874" y="2019631"/>
            <a:ext cx="1278353" cy="584775"/>
          </a:xfrm>
          <a:prstGeom prst="rect">
            <a:avLst/>
          </a:prstGeom>
        </p:spPr>
        <p:txBody>
          <a:bodyPr wrap="square">
            <a:spAutoFit/>
          </a:bodyPr>
          <a:lstStyle/>
          <a:p>
            <a:r>
              <a:rPr lang="en-US" altLang="zh-CN" sz="3200" b="1" dirty="0">
                <a:solidFill>
                  <a:srgbClr val="3333FF"/>
                </a:solidFill>
                <a:latin typeface="宋体" charset="-122"/>
              </a:rPr>
              <a:t>A</a:t>
            </a:r>
            <a:r>
              <a:rPr lang="zh-CN" altLang="en-US" sz="1600" b="1" dirty="0">
                <a:solidFill>
                  <a:srgbClr val="3333FF"/>
                </a:solidFill>
                <a:latin typeface="宋体" charset="-122"/>
              </a:rPr>
              <a:t>（整数商）</a:t>
            </a:r>
            <a:endParaRPr lang="zh-CN" altLang="en-US" sz="1600" dirty="0">
              <a:solidFill>
                <a:srgbClr val="3333FF"/>
              </a:solidFill>
            </a:endParaRPr>
          </a:p>
        </p:txBody>
      </p:sp>
      <p:sp>
        <p:nvSpPr>
          <p:cNvPr id="33" name="矩形 32">
            <a:extLst>
              <a:ext uri="{FF2B5EF4-FFF2-40B4-BE49-F238E27FC236}">
                <a16:creationId xmlns:a16="http://schemas.microsoft.com/office/drawing/2014/main" id="{B75091FA-DB2E-458E-A3F0-C69E4F11DA00}"/>
              </a:ext>
            </a:extLst>
          </p:cNvPr>
          <p:cNvSpPr/>
          <p:nvPr/>
        </p:nvSpPr>
        <p:spPr>
          <a:xfrm>
            <a:off x="5490271" y="2454707"/>
            <a:ext cx="1117614" cy="461665"/>
          </a:xfrm>
          <a:prstGeom prst="rect">
            <a:avLst/>
          </a:prstGeom>
        </p:spPr>
        <p:txBody>
          <a:bodyPr wrap="none">
            <a:spAutoFit/>
          </a:bodyPr>
          <a:lstStyle/>
          <a:p>
            <a:r>
              <a:rPr lang="en-US" altLang="zh-CN" sz="2400" b="1" kern="0" dirty="0">
                <a:solidFill>
                  <a:srgbClr val="FF0000"/>
                </a:solidFill>
                <a:latin typeface="宋体" charset="-122"/>
                <a:ea typeface="+mn-ea"/>
              </a:rPr>
              <a:t>DIV AB</a:t>
            </a:r>
            <a:endParaRPr lang="zh-CN" altLang="en-US" sz="2400" b="1" kern="0" dirty="0">
              <a:solidFill>
                <a:srgbClr val="FF0000"/>
              </a:solidFill>
              <a:latin typeface="宋体" charset="-122"/>
              <a:ea typeface="+mn-ea"/>
            </a:endParaRPr>
          </a:p>
        </p:txBody>
      </p:sp>
      <p:sp>
        <p:nvSpPr>
          <p:cNvPr id="34" name="右箭头 22">
            <a:extLst>
              <a:ext uri="{FF2B5EF4-FFF2-40B4-BE49-F238E27FC236}">
                <a16:creationId xmlns:a16="http://schemas.microsoft.com/office/drawing/2014/main" id="{8A977915-04E8-469F-B6C0-5BCD241E780A}"/>
              </a:ext>
            </a:extLst>
          </p:cNvPr>
          <p:cNvSpPr/>
          <p:nvPr/>
        </p:nvSpPr>
        <p:spPr bwMode="auto">
          <a:xfrm>
            <a:off x="7008313" y="2531031"/>
            <a:ext cx="30403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6" name="矩形 35">
            <a:extLst>
              <a:ext uri="{FF2B5EF4-FFF2-40B4-BE49-F238E27FC236}">
                <a16:creationId xmlns:a16="http://schemas.microsoft.com/office/drawing/2014/main" id="{EF9788F4-ACEE-439C-BE24-684C503EA68D}"/>
              </a:ext>
            </a:extLst>
          </p:cNvPr>
          <p:cNvSpPr/>
          <p:nvPr/>
        </p:nvSpPr>
        <p:spPr>
          <a:xfrm>
            <a:off x="2346339" y="2347072"/>
            <a:ext cx="468052" cy="584775"/>
          </a:xfrm>
          <a:prstGeom prst="rect">
            <a:avLst/>
          </a:prstGeom>
        </p:spPr>
        <p:txBody>
          <a:bodyPr wrap="square">
            <a:spAutoFit/>
          </a:bodyPr>
          <a:lstStyle/>
          <a:p>
            <a:r>
              <a:rPr lang="en-US" altLang="zh-CN" sz="3200" b="1" dirty="0">
                <a:solidFill>
                  <a:srgbClr val="3333FF"/>
                </a:solidFill>
                <a:latin typeface="宋体" charset="-122"/>
              </a:rPr>
              <a:t>B</a:t>
            </a:r>
            <a:endParaRPr lang="zh-CN" altLang="en-US" sz="3200" dirty="0">
              <a:solidFill>
                <a:srgbClr val="3333FF"/>
              </a:solidFill>
            </a:endParaRPr>
          </a:p>
        </p:txBody>
      </p:sp>
      <p:sp>
        <p:nvSpPr>
          <p:cNvPr id="37" name="矩形 36">
            <a:extLst>
              <a:ext uri="{FF2B5EF4-FFF2-40B4-BE49-F238E27FC236}">
                <a16:creationId xmlns:a16="http://schemas.microsoft.com/office/drawing/2014/main" id="{CAA68E00-FD5D-4179-81BC-34E46B61BE1E}"/>
              </a:ext>
            </a:extLst>
          </p:cNvPr>
          <p:cNvSpPr/>
          <p:nvPr/>
        </p:nvSpPr>
        <p:spPr>
          <a:xfrm>
            <a:off x="4110961" y="2547285"/>
            <a:ext cx="1368517" cy="584775"/>
          </a:xfrm>
          <a:prstGeom prst="rect">
            <a:avLst/>
          </a:prstGeom>
        </p:spPr>
        <p:txBody>
          <a:bodyPr wrap="square">
            <a:spAutoFit/>
          </a:bodyPr>
          <a:lstStyle/>
          <a:p>
            <a:r>
              <a:rPr lang="en-US" altLang="zh-CN" sz="3200" b="1" dirty="0">
                <a:solidFill>
                  <a:srgbClr val="3333FF"/>
                </a:solidFill>
                <a:latin typeface="宋体" charset="-122"/>
              </a:rPr>
              <a:t>B</a:t>
            </a:r>
            <a:r>
              <a:rPr lang="zh-CN" altLang="en-US" sz="1600" b="1" dirty="0">
                <a:solidFill>
                  <a:srgbClr val="3333FF"/>
                </a:solidFill>
                <a:latin typeface="宋体" charset="-122"/>
              </a:rPr>
              <a:t>（余数）</a:t>
            </a:r>
            <a:endParaRPr lang="zh-CN" altLang="en-US" sz="1600" dirty="0">
              <a:solidFill>
                <a:srgbClr val="3333FF"/>
              </a:solidFill>
            </a:endParaRPr>
          </a:p>
        </p:txBody>
      </p:sp>
      <p:sp>
        <p:nvSpPr>
          <p:cNvPr id="38" name="AutoShape 4">
            <a:extLst>
              <a:ext uri="{FF2B5EF4-FFF2-40B4-BE49-F238E27FC236}">
                <a16:creationId xmlns:a16="http://schemas.microsoft.com/office/drawing/2014/main" id="{9FD318C4-A657-4236-8ED3-EA59383A0AB6}"/>
              </a:ext>
            </a:extLst>
          </p:cNvPr>
          <p:cNvSpPr/>
          <p:nvPr/>
        </p:nvSpPr>
        <p:spPr>
          <a:xfrm>
            <a:off x="3830370" y="2279743"/>
            <a:ext cx="141923" cy="751263"/>
          </a:xfrm>
          <a:prstGeom prst="leftBrace">
            <a:avLst>
              <a:gd name="adj1" fmla="val 31384"/>
              <a:gd name="adj2" fmla="val 50000"/>
            </a:avLst>
          </a:prstGeom>
          <a:noFill/>
          <a:ln w="63500" cap="flat" cmpd="sng">
            <a:solidFill>
              <a:srgbClr val="000000"/>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39" name="矩形 38">
            <a:extLst>
              <a:ext uri="{FF2B5EF4-FFF2-40B4-BE49-F238E27FC236}">
                <a16:creationId xmlns:a16="http://schemas.microsoft.com/office/drawing/2014/main" id="{2FE3AF5A-D940-4CA1-8148-2A988ECE2803}"/>
              </a:ext>
            </a:extLst>
          </p:cNvPr>
          <p:cNvSpPr/>
          <p:nvPr/>
        </p:nvSpPr>
        <p:spPr>
          <a:xfrm>
            <a:off x="7346488" y="2449429"/>
            <a:ext cx="753904" cy="369332"/>
          </a:xfrm>
          <a:prstGeom prst="rect">
            <a:avLst/>
          </a:prstGeom>
        </p:spPr>
        <p:txBody>
          <a:bodyPr wrap="square">
            <a:spAutoFit/>
          </a:bodyPr>
          <a:lstStyle/>
          <a:p>
            <a:r>
              <a:rPr lang="en-US" altLang="zh-CN" b="1" dirty="0">
                <a:solidFill>
                  <a:srgbClr val="3333FF"/>
                </a:solidFill>
                <a:latin typeface="创艺简黑体" pitchFamily="2" charset="-122"/>
                <a:ea typeface="创艺简黑体" pitchFamily="2" charset="-122"/>
              </a:rPr>
              <a:t>PSW</a:t>
            </a:r>
            <a:endParaRPr lang="zh-CN" altLang="en-US" dirty="0">
              <a:solidFill>
                <a:srgbClr val="3333FF"/>
              </a:solidFill>
            </a:endParaRPr>
          </a:p>
        </p:txBody>
      </p:sp>
      <p:sp>
        <p:nvSpPr>
          <p:cNvPr id="5" name="除号 4">
            <a:extLst>
              <a:ext uri="{FF2B5EF4-FFF2-40B4-BE49-F238E27FC236}">
                <a16:creationId xmlns:a16="http://schemas.microsoft.com/office/drawing/2014/main" id="{DD75F9E3-D20D-4039-8A2C-BCE731265F52}"/>
              </a:ext>
            </a:extLst>
          </p:cNvPr>
          <p:cNvSpPr/>
          <p:nvPr/>
        </p:nvSpPr>
        <p:spPr bwMode="auto">
          <a:xfrm>
            <a:off x="1870473" y="2379077"/>
            <a:ext cx="302562" cy="584775"/>
          </a:xfrm>
          <a:prstGeom prst="mathDivide">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41" name="Text Box 5">
            <a:extLst>
              <a:ext uri="{FF2B5EF4-FFF2-40B4-BE49-F238E27FC236}">
                <a16:creationId xmlns:a16="http://schemas.microsoft.com/office/drawing/2014/main" id="{E311361A-7F10-48B8-8629-FDF4ADE42D30}"/>
              </a:ext>
            </a:extLst>
          </p:cNvPr>
          <p:cNvSpPr txBox="1">
            <a:spLocks noChangeArrowheads="1"/>
          </p:cNvSpPr>
          <p:nvPr/>
        </p:nvSpPr>
        <p:spPr bwMode="auto">
          <a:xfrm>
            <a:off x="657483" y="3578898"/>
            <a:ext cx="7829034" cy="1273875"/>
          </a:xfrm>
          <a:prstGeom prst="rect">
            <a:avLst/>
          </a:prstGeom>
          <a:solidFill>
            <a:schemeClr val="bg1"/>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指令功能：</a:t>
            </a:r>
            <a:r>
              <a:rPr kumimoji="1" lang="en-US" altLang="zh-CN" b="1" dirty="0">
                <a:latin typeface="宋体" charset="-122"/>
              </a:rPr>
              <a:t>A</a:t>
            </a:r>
            <a:r>
              <a:rPr kumimoji="1" lang="zh-CN" altLang="en-US" b="1" dirty="0">
                <a:latin typeface="宋体" charset="-122"/>
              </a:rPr>
              <a:t>中内容除以</a:t>
            </a:r>
            <a:r>
              <a:rPr kumimoji="1" lang="en-US" altLang="zh-CN" b="1" dirty="0">
                <a:latin typeface="宋体" charset="-122"/>
              </a:rPr>
              <a:t>B</a:t>
            </a:r>
            <a:r>
              <a:rPr kumimoji="1" lang="zh-CN" altLang="en-US" b="1" dirty="0">
                <a:latin typeface="宋体" charset="-122"/>
              </a:rPr>
              <a:t>中内容，</a:t>
            </a:r>
            <a:r>
              <a:rPr kumimoji="1" lang="zh-CN" altLang="en-US" b="1" dirty="0">
                <a:solidFill>
                  <a:srgbClr val="FF0000"/>
                </a:solidFill>
                <a:latin typeface="宋体" charset="-122"/>
              </a:rPr>
              <a:t>整数商存于</a:t>
            </a:r>
            <a:r>
              <a:rPr kumimoji="1" lang="en-US" altLang="zh-CN" b="1" dirty="0">
                <a:solidFill>
                  <a:srgbClr val="FF0000"/>
                </a:solidFill>
                <a:latin typeface="宋体" charset="-122"/>
              </a:rPr>
              <a:t>A</a:t>
            </a:r>
            <a:r>
              <a:rPr kumimoji="1" lang="zh-CN" altLang="en-US" b="1" dirty="0">
                <a:latin typeface="宋体" charset="-122"/>
              </a:rPr>
              <a:t>中，</a:t>
            </a:r>
            <a:r>
              <a:rPr kumimoji="1" lang="zh-CN" altLang="en-US" b="1" dirty="0">
                <a:solidFill>
                  <a:srgbClr val="FF0000"/>
                </a:solidFill>
                <a:latin typeface="宋体" charset="-122"/>
              </a:rPr>
              <a:t>余数存于</a:t>
            </a:r>
            <a:r>
              <a:rPr kumimoji="1" lang="en-US" altLang="zh-CN" b="1" dirty="0">
                <a:solidFill>
                  <a:srgbClr val="FF0000"/>
                </a:solidFill>
                <a:latin typeface="宋体" charset="-122"/>
              </a:rPr>
              <a:t>B</a:t>
            </a:r>
            <a:r>
              <a:rPr kumimoji="1" lang="zh-CN" altLang="en-US" b="1" dirty="0">
                <a:latin typeface="宋体" charset="-122"/>
              </a:rPr>
              <a:t>中</a:t>
            </a:r>
          </a:p>
          <a:p>
            <a:pPr eaLnBrk="0" hangingPunct="0">
              <a:lnSpc>
                <a:spcPct val="150000"/>
              </a:lnSpc>
            </a:pP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该指令执行后，</a:t>
            </a:r>
            <a:r>
              <a:rPr kumimoji="1" lang="en-US" altLang="zh-CN" b="1" dirty="0">
                <a:latin typeface="宋体" charset="-122"/>
              </a:rPr>
              <a:t>CY</a:t>
            </a:r>
            <a:r>
              <a:rPr kumimoji="1" lang="zh-CN" altLang="en-US" b="1" dirty="0">
                <a:latin typeface="宋体" charset="-122"/>
              </a:rPr>
              <a:t>和</a:t>
            </a:r>
            <a:r>
              <a:rPr kumimoji="1" lang="en-US" altLang="zh-CN" b="1" dirty="0">
                <a:latin typeface="宋体" charset="-122"/>
              </a:rPr>
              <a:t>OV</a:t>
            </a:r>
            <a:r>
              <a:rPr kumimoji="1" lang="zh-CN" altLang="en-US" b="1" dirty="0">
                <a:latin typeface="宋体" charset="-122"/>
              </a:rPr>
              <a:t>均被清</a:t>
            </a:r>
            <a:r>
              <a:rPr kumimoji="1" lang="en-US" altLang="zh-CN" b="1" dirty="0">
                <a:latin typeface="宋体" charset="-122"/>
              </a:rPr>
              <a:t>0</a:t>
            </a: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若原（</a:t>
            </a:r>
            <a:r>
              <a:rPr kumimoji="1" lang="en-US" altLang="zh-CN" b="1" dirty="0">
                <a:latin typeface="宋体" charset="-122"/>
              </a:rPr>
              <a:t>B</a:t>
            </a:r>
            <a:r>
              <a:rPr kumimoji="1" lang="zh-CN" altLang="en-US" b="1" dirty="0">
                <a:latin typeface="宋体" charset="-122"/>
              </a:rPr>
              <a:t>）</a:t>
            </a:r>
            <a:r>
              <a:rPr kumimoji="1" lang="en-US" altLang="zh-CN" b="1" dirty="0">
                <a:latin typeface="宋体" charset="-122"/>
              </a:rPr>
              <a:t>=00H</a:t>
            </a:r>
            <a:r>
              <a:rPr kumimoji="1" lang="zh-CN" altLang="en-US" b="1" dirty="0">
                <a:latin typeface="宋体" charset="-122"/>
              </a:rPr>
              <a:t>，则结果无法确定，用</a:t>
            </a:r>
            <a:r>
              <a:rPr kumimoji="1" lang="en-US" altLang="zh-CN" b="1" dirty="0">
                <a:latin typeface="宋体" charset="-122"/>
              </a:rPr>
              <a:t>OV=1</a:t>
            </a:r>
            <a:r>
              <a:rPr kumimoji="1" lang="zh-CN" altLang="en-US" b="1" dirty="0">
                <a:latin typeface="宋体" charset="-122"/>
              </a:rPr>
              <a:t>表示，</a:t>
            </a:r>
            <a:r>
              <a:rPr kumimoji="1" lang="en-US" altLang="zh-CN" b="1" dirty="0">
                <a:latin typeface="宋体" charset="-122"/>
              </a:rPr>
              <a:t>CY</a:t>
            </a:r>
            <a:r>
              <a:rPr kumimoji="1" lang="zh-CN" altLang="en-US" b="1" dirty="0">
                <a:latin typeface="宋体" charset="-122"/>
              </a:rPr>
              <a:t>仍为</a:t>
            </a:r>
            <a:r>
              <a:rPr kumimoji="1" lang="en-US" altLang="zh-CN" b="1" dirty="0">
                <a:latin typeface="宋体" charset="-122"/>
              </a:rPr>
              <a:t>0</a:t>
            </a:r>
          </a:p>
        </p:txBody>
      </p:sp>
      <p:sp>
        <p:nvSpPr>
          <p:cNvPr id="35" name="矩形 34">
            <a:extLst>
              <a:ext uri="{FF2B5EF4-FFF2-40B4-BE49-F238E27FC236}">
                <a16:creationId xmlns:a16="http://schemas.microsoft.com/office/drawing/2014/main" id="{D418B04E-FC9F-4A37-A595-D8ED38362027}"/>
              </a:ext>
            </a:extLst>
          </p:cNvPr>
          <p:cNvSpPr/>
          <p:nvPr/>
        </p:nvSpPr>
        <p:spPr>
          <a:xfrm>
            <a:off x="6312375" y="758490"/>
            <a:ext cx="946804"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Div</a:t>
            </a:r>
            <a:r>
              <a:rPr lang="en-US" altLang="zh-CN" b="1" dirty="0">
                <a:solidFill>
                  <a:srgbClr val="3333FF"/>
                </a:solidFill>
                <a:latin typeface="创艺简黑体" pitchFamily="2" charset="-122"/>
                <a:ea typeface="创艺简黑体" pitchFamily="2" charset="-122"/>
              </a:rPr>
              <a:t>ide</a:t>
            </a:r>
            <a:endParaRPr lang="zh-CN" altLang="en-US" dirty="0">
              <a:solidFill>
                <a:srgbClr val="3333FF"/>
              </a:solidFill>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0.70"/>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xfrm>
            <a:off x="0" y="6381750"/>
            <a:ext cx="1981200" cy="476250"/>
          </a:xfrm>
          <a:noFill/>
        </p:spPr>
        <p:txBody>
          <a:bodyPr/>
          <a:lstStyle/>
          <a:p>
            <a:fld id="{FF5229FC-342B-481C-BE9A-19299C9466F0}" type="datetime10">
              <a:rPr lang="zh-CN" altLang="en-US" smtClean="0">
                <a:ea typeface="宋体" charset="-122"/>
              </a:rPr>
              <a:pPr/>
              <a:t>10:24</a:t>
            </a:fld>
            <a:endParaRPr lang="en-US" altLang="zh-CN" dirty="0">
              <a:ea typeface="宋体" charset="-122"/>
            </a:endParaRPr>
          </a:p>
        </p:txBody>
      </p:sp>
      <p:sp>
        <p:nvSpPr>
          <p:cNvPr id="19459" name="灯片编号占位符 5"/>
          <p:cNvSpPr>
            <a:spLocks noGrp="1"/>
          </p:cNvSpPr>
          <p:nvPr>
            <p:ph type="sldNum" sz="quarter" idx="12"/>
          </p:nvPr>
        </p:nvSpPr>
        <p:spPr>
          <a:xfrm>
            <a:off x="7162800" y="6381750"/>
            <a:ext cx="1981200" cy="476250"/>
          </a:xfrm>
          <a:noFill/>
        </p:spPr>
        <p:txBody>
          <a:bodyPr/>
          <a:lstStyle/>
          <a:p>
            <a:fld id="{4CFA459C-4C53-476C-A743-8AAE9DFE6649}" type="slidenum">
              <a:rPr lang="en-US" altLang="zh-CN" smtClean="0">
                <a:ea typeface="宋体" charset="-122"/>
              </a:rPr>
              <a:pPr/>
              <a:t>9</a:t>
            </a:fld>
            <a:endParaRPr lang="en-US" altLang="zh-CN" dirty="0">
              <a:ea typeface="宋体" charset="-122"/>
            </a:endParaRPr>
          </a:p>
        </p:txBody>
      </p:sp>
      <p:sp>
        <p:nvSpPr>
          <p:cNvPr id="19460" name="Rectangle 2"/>
          <p:cNvSpPr>
            <a:spLocks noGrp="1" noChangeArrowheads="1"/>
          </p:cNvSpPr>
          <p:nvPr>
            <p:ph type="title"/>
          </p:nvPr>
        </p:nvSpPr>
        <p:spPr>
          <a:xfrm>
            <a:off x="467544" y="781648"/>
            <a:ext cx="3600400" cy="450427"/>
          </a:xfrm>
        </p:spPr>
        <p:txBody>
          <a:bodyPr/>
          <a:lstStyle/>
          <a:p>
            <a:pPr eaLnBrk="1" hangingPunct="1"/>
            <a:r>
              <a:rPr lang="en-US" altLang="zh-CN" sz="2400" b="1" dirty="0">
                <a:solidFill>
                  <a:srgbClr val="FF0000"/>
                </a:solidFill>
                <a:latin typeface="黑体" pitchFamily="2" charset="-122"/>
                <a:ea typeface="黑体" pitchFamily="2" charset="-122"/>
              </a:rPr>
              <a:t>1</a:t>
            </a:r>
            <a:r>
              <a:rPr lang="zh-CN" altLang="en-US" sz="2400" b="1" dirty="0">
                <a:solidFill>
                  <a:srgbClr val="FF0000"/>
                </a:solidFill>
                <a:latin typeface="黑体" pitchFamily="2" charset="-122"/>
                <a:ea typeface="黑体" pitchFamily="2" charset="-122"/>
              </a:rPr>
              <a:t>、指令和程序设计语言</a:t>
            </a:r>
          </a:p>
        </p:txBody>
      </p:sp>
      <p:sp>
        <p:nvSpPr>
          <p:cNvPr id="19464" name="Rectangle 6"/>
          <p:cNvSpPr>
            <a:spLocks noChangeArrowheads="1"/>
          </p:cNvSpPr>
          <p:nvPr/>
        </p:nvSpPr>
        <p:spPr bwMode="auto">
          <a:xfrm>
            <a:off x="818965" y="4110143"/>
            <a:ext cx="7772400" cy="1313074"/>
          </a:xfrm>
          <a:prstGeom prst="rect">
            <a:avLst/>
          </a:prstGeom>
          <a:solidFill>
            <a:schemeClr val="bg1">
              <a:lumMod val="85000"/>
            </a:schemeClr>
          </a:solidFill>
          <a:ln w="9525">
            <a:noFill/>
            <a:miter lim="800000"/>
            <a:headEnd/>
            <a:tailEnd/>
          </a:ln>
        </p:spPr>
        <p:txBody>
          <a:bodyPr/>
          <a:lstStyle/>
          <a:p>
            <a:pPr>
              <a:spcBef>
                <a:spcPct val="20000"/>
              </a:spcBef>
              <a:buClr>
                <a:schemeClr val="accent2"/>
              </a:buClr>
            </a:pPr>
            <a:r>
              <a:rPr lang="zh-CN" altLang="en-US" sz="2000" b="1" dirty="0">
                <a:solidFill>
                  <a:srgbClr val="3333FF"/>
                </a:solidFill>
              </a:rPr>
              <a:t>汇编语言：</a:t>
            </a:r>
            <a:r>
              <a:rPr lang="zh-CN" altLang="en-US" sz="2000" b="1" dirty="0">
                <a:solidFill>
                  <a:schemeClr val="tx2"/>
                </a:solidFill>
              </a:rPr>
              <a:t>是用助记符、符号和数字等来表示指令的程序设计语言，它与</a:t>
            </a:r>
            <a:r>
              <a:rPr lang="zh-CN" altLang="en-US" sz="2000" b="1" dirty="0">
                <a:solidFill>
                  <a:srgbClr val="3333FF"/>
                </a:solidFill>
              </a:rPr>
              <a:t>机器语言一一对应</a:t>
            </a:r>
            <a:r>
              <a:rPr lang="zh-CN" altLang="en-US" sz="2000" b="1" dirty="0">
                <a:solidFill>
                  <a:schemeClr val="tx2"/>
                </a:solidFill>
              </a:rPr>
              <a:t>。汇编语言属于某种计算机所特有，与硬件密切相关，不具有通用性，不同平台之间不可直接移植。用汇编语言编写的程序称为</a:t>
            </a:r>
            <a:r>
              <a:rPr lang="zh-CN" altLang="en-US" sz="2000" b="1" dirty="0">
                <a:solidFill>
                  <a:srgbClr val="3333FF"/>
                </a:solidFill>
              </a:rPr>
              <a:t>汇编程序</a:t>
            </a:r>
            <a:r>
              <a:rPr lang="zh-CN" altLang="en-US" sz="2000" b="1" dirty="0">
                <a:solidFill>
                  <a:schemeClr val="tx2"/>
                </a:solidFill>
              </a:rPr>
              <a:t>。</a:t>
            </a:r>
          </a:p>
        </p:txBody>
      </p:sp>
      <p:pic>
        <p:nvPicPr>
          <p:cNvPr id="10" name="Picture 2" descr="c:\documents and settings\ibm\application data\360se6\User Data\temp\01300000323145123029807175635_s.jpg">
            <a:extLst>
              <a:ext uri="{FF2B5EF4-FFF2-40B4-BE49-F238E27FC236}">
                <a16:creationId xmlns:a16="http://schemas.microsoft.com/office/drawing/2014/main" id="{B743CCFA-E892-434C-9654-AFBFB3C061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520AED52-7DA4-4AB1-935F-26CF8A719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2938"/>
            <a:ext cx="70723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0C1C10CE-B89B-464E-8850-8FC7414E21C7}"/>
              </a:ext>
            </a:extLst>
          </p:cNvPr>
          <p:cNvSpPr txBox="1">
            <a:spLocks/>
          </p:cNvSpPr>
          <p:nvPr/>
        </p:nvSpPr>
        <p:spPr>
          <a:xfrm>
            <a:off x="0" y="40967"/>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汇编语言</a:t>
            </a:r>
            <a:endParaRPr lang="zh-CN" altLang="en-US" sz="3200" b="1" dirty="0">
              <a:latin typeface="黑体" pitchFamily="2" charset="-122"/>
              <a:ea typeface="黑体" pitchFamily="2" charset="-122"/>
              <a:cs typeface="+mj-cs"/>
            </a:endParaRPr>
          </a:p>
        </p:txBody>
      </p:sp>
      <p:sp>
        <p:nvSpPr>
          <p:cNvPr id="22" name="Rectangle 6">
            <a:extLst>
              <a:ext uri="{FF2B5EF4-FFF2-40B4-BE49-F238E27FC236}">
                <a16:creationId xmlns:a16="http://schemas.microsoft.com/office/drawing/2014/main" id="{ED0A9C41-D668-4AA1-8B55-2AD0B9F8A252}"/>
              </a:ext>
            </a:extLst>
          </p:cNvPr>
          <p:cNvSpPr>
            <a:spLocks noChangeArrowheads="1"/>
          </p:cNvSpPr>
          <p:nvPr/>
        </p:nvSpPr>
        <p:spPr bwMode="auto">
          <a:xfrm>
            <a:off x="899592" y="1382081"/>
            <a:ext cx="3672408" cy="476250"/>
          </a:xfrm>
          <a:prstGeom prst="rect">
            <a:avLst/>
          </a:prstGeom>
          <a:solidFill>
            <a:schemeClr val="bg1">
              <a:lumMod val="85000"/>
            </a:schemeClr>
          </a:solidFill>
          <a:ln w="9525">
            <a:noFill/>
            <a:miter lim="800000"/>
            <a:headEnd/>
            <a:tailEnd/>
          </a:ln>
        </p:spPr>
        <p:txBody>
          <a:bodyPr/>
          <a:lstStyle/>
          <a:p>
            <a:pPr>
              <a:spcBef>
                <a:spcPct val="20000"/>
              </a:spcBef>
              <a:buClr>
                <a:schemeClr val="accent2"/>
              </a:buClr>
            </a:pPr>
            <a:r>
              <a:rPr lang="zh-CN" altLang="en-US" sz="2600" b="1" dirty="0">
                <a:solidFill>
                  <a:srgbClr val="3333FF"/>
                </a:solidFill>
              </a:rPr>
              <a:t>例如：要实现</a:t>
            </a:r>
            <a:r>
              <a:rPr lang="en-US" altLang="zh-CN" sz="2600" b="1" dirty="0">
                <a:solidFill>
                  <a:srgbClr val="3333FF"/>
                </a:solidFill>
              </a:rPr>
              <a:t>10+20</a:t>
            </a:r>
            <a:endParaRPr lang="zh-CN" altLang="en-US" sz="2100" b="1" dirty="0">
              <a:solidFill>
                <a:schemeClr val="tx2"/>
              </a:solidFill>
            </a:endParaRPr>
          </a:p>
        </p:txBody>
      </p:sp>
      <p:sp>
        <p:nvSpPr>
          <p:cNvPr id="23" name="Rectangle 6">
            <a:extLst>
              <a:ext uri="{FF2B5EF4-FFF2-40B4-BE49-F238E27FC236}">
                <a16:creationId xmlns:a16="http://schemas.microsoft.com/office/drawing/2014/main" id="{E229281D-EA56-4267-8952-49536553F167}"/>
              </a:ext>
            </a:extLst>
          </p:cNvPr>
          <p:cNvSpPr>
            <a:spLocks noChangeArrowheads="1"/>
          </p:cNvSpPr>
          <p:nvPr/>
        </p:nvSpPr>
        <p:spPr bwMode="auto">
          <a:xfrm>
            <a:off x="878883" y="2901672"/>
            <a:ext cx="1043136" cy="375215"/>
          </a:xfrm>
          <a:prstGeom prst="rect">
            <a:avLst/>
          </a:prstGeom>
          <a:solidFill>
            <a:srgbClr val="00FFFF"/>
          </a:solidFill>
          <a:ln w="9525">
            <a:noFill/>
            <a:miter lim="800000"/>
            <a:headEnd/>
            <a:tailEnd/>
          </a:ln>
        </p:spPr>
        <p:txBody>
          <a:bodyPr/>
          <a:lstStyle/>
          <a:p>
            <a:pPr>
              <a:spcBef>
                <a:spcPct val="20000"/>
              </a:spcBef>
              <a:buClr>
                <a:schemeClr val="accent2"/>
              </a:buClr>
            </a:pPr>
            <a:r>
              <a:rPr lang="zh-CN" altLang="en-US" sz="1600" b="1" dirty="0">
                <a:solidFill>
                  <a:srgbClr val="3333FF"/>
                </a:solidFill>
              </a:rPr>
              <a:t>汇编语言</a:t>
            </a:r>
            <a:endParaRPr lang="zh-CN" altLang="en-US" sz="1600" b="1" dirty="0">
              <a:solidFill>
                <a:schemeClr val="tx2"/>
              </a:solidFill>
            </a:endParaRPr>
          </a:p>
        </p:txBody>
      </p:sp>
      <p:sp>
        <p:nvSpPr>
          <p:cNvPr id="24" name="Rectangle 6">
            <a:extLst>
              <a:ext uri="{FF2B5EF4-FFF2-40B4-BE49-F238E27FC236}">
                <a16:creationId xmlns:a16="http://schemas.microsoft.com/office/drawing/2014/main" id="{BDD359B4-61C4-4BC8-B605-AC33C1481E79}"/>
              </a:ext>
            </a:extLst>
          </p:cNvPr>
          <p:cNvSpPr>
            <a:spLocks noChangeArrowheads="1"/>
          </p:cNvSpPr>
          <p:nvPr/>
        </p:nvSpPr>
        <p:spPr bwMode="auto">
          <a:xfrm>
            <a:off x="2524175" y="2783029"/>
            <a:ext cx="2108982" cy="648072"/>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rPr>
              <a:t>MOV     A,#0AH</a:t>
            </a:r>
          </a:p>
          <a:p>
            <a:pPr>
              <a:spcBef>
                <a:spcPct val="20000"/>
              </a:spcBef>
              <a:buClr>
                <a:schemeClr val="accent2"/>
              </a:buClr>
            </a:pPr>
            <a:r>
              <a:rPr lang="en-US" altLang="zh-CN" sz="1600" b="1" dirty="0">
                <a:solidFill>
                  <a:srgbClr val="3333FF"/>
                </a:solidFill>
              </a:rPr>
              <a:t>ADD      A,#14H</a:t>
            </a:r>
            <a:endParaRPr lang="zh-CN" altLang="en-US" sz="1600" b="1" dirty="0">
              <a:solidFill>
                <a:schemeClr val="tx2"/>
              </a:solidFill>
            </a:endParaRPr>
          </a:p>
        </p:txBody>
      </p:sp>
      <p:cxnSp>
        <p:nvCxnSpPr>
          <p:cNvPr id="25" name="直接箭头连接符 24">
            <a:extLst>
              <a:ext uri="{FF2B5EF4-FFF2-40B4-BE49-F238E27FC236}">
                <a16:creationId xmlns:a16="http://schemas.microsoft.com/office/drawing/2014/main" id="{6A6D0094-DE1F-4750-BA62-F462DACE1661}"/>
              </a:ext>
            </a:extLst>
          </p:cNvPr>
          <p:cNvCxnSpPr>
            <a:cxnSpLocks/>
          </p:cNvCxnSpPr>
          <p:nvPr/>
        </p:nvCxnSpPr>
        <p:spPr bwMode="auto">
          <a:xfrm>
            <a:off x="2042579" y="3107065"/>
            <a:ext cx="407517" cy="0"/>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cxnSp>
        <p:nvCxnSpPr>
          <p:cNvPr id="26" name="直接箭头连接符 25">
            <a:extLst>
              <a:ext uri="{FF2B5EF4-FFF2-40B4-BE49-F238E27FC236}">
                <a16:creationId xmlns:a16="http://schemas.microsoft.com/office/drawing/2014/main" id="{C092EB81-6C3A-47D2-B420-6311A92BE120}"/>
              </a:ext>
            </a:extLst>
          </p:cNvPr>
          <p:cNvCxnSpPr>
            <a:cxnSpLocks/>
          </p:cNvCxnSpPr>
          <p:nvPr/>
        </p:nvCxnSpPr>
        <p:spPr bwMode="auto">
          <a:xfrm>
            <a:off x="4705165" y="3089279"/>
            <a:ext cx="846453" cy="0"/>
          </a:xfrm>
          <a:prstGeom prst="straightConnector1">
            <a:avLst/>
          </a:prstGeom>
          <a:solidFill>
            <a:schemeClr val="accent1"/>
          </a:solidFill>
          <a:ln w="57150" cap="sq" cmpd="sng" algn="ctr">
            <a:solidFill>
              <a:srgbClr val="FF0000"/>
            </a:solidFill>
            <a:prstDash val="solid"/>
            <a:round/>
            <a:headEnd type="none" w="sm" len="sm"/>
            <a:tailEnd type="triangle"/>
          </a:ln>
          <a:effectLst/>
        </p:spPr>
      </p:cxnSp>
      <p:sp>
        <p:nvSpPr>
          <p:cNvPr id="27" name="Rectangle 6">
            <a:extLst>
              <a:ext uri="{FF2B5EF4-FFF2-40B4-BE49-F238E27FC236}">
                <a16:creationId xmlns:a16="http://schemas.microsoft.com/office/drawing/2014/main" id="{9F10A8E4-5B8A-43F3-B1ED-F3B96CDFDB9A}"/>
              </a:ext>
            </a:extLst>
          </p:cNvPr>
          <p:cNvSpPr>
            <a:spLocks noChangeArrowheads="1"/>
          </p:cNvSpPr>
          <p:nvPr/>
        </p:nvSpPr>
        <p:spPr bwMode="auto">
          <a:xfrm>
            <a:off x="5611734" y="2825616"/>
            <a:ext cx="965639" cy="648072"/>
          </a:xfrm>
          <a:prstGeom prst="rect">
            <a:avLst/>
          </a:prstGeom>
          <a:solidFill>
            <a:srgbClr val="00FFFF"/>
          </a:solidFill>
          <a:ln w="9525">
            <a:noFill/>
            <a:miter lim="800000"/>
            <a:headEnd/>
            <a:tailEnd/>
          </a:ln>
        </p:spPr>
        <p:txBody>
          <a:bodyPr/>
          <a:lstStyle/>
          <a:p>
            <a:pPr>
              <a:spcBef>
                <a:spcPct val="20000"/>
              </a:spcBef>
              <a:buClr>
                <a:schemeClr val="accent2"/>
              </a:buClr>
            </a:pPr>
            <a:r>
              <a:rPr lang="en-US" altLang="zh-CN" sz="1600" b="1" dirty="0">
                <a:solidFill>
                  <a:srgbClr val="3333FF"/>
                </a:solidFill>
              </a:rPr>
              <a:t>74  0A</a:t>
            </a:r>
          </a:p>
          <a:p>
            <a:pPr>
              <a:spcBef>
                <a:spcPct val="20000"/>
              </a:spcBef>
              <a:buClr>
                <a:schemeClr val="accent2"/>
              </a:buClr>
            </a:pPr>
            <a:r>
              <a:rPr lang="en-US" altLang="zh-CN" sz="1600" b="1" dirty="0">
                <a:solidFill>
                  <a:srgbClr val="3333FF"/>
                </a:solidFill>
              </a:rPr>
              <a:t>24  14</a:t>
            </a:r>
            <a:endParaRPr lang="zh-CN" altLang="en-US" sz="1600" b="1" dirty="0">
              <a:solidFill>
                <a:schemeClr val="tx2"/>
              </a:solidFill>
            </a:endParaRPr>
          </a:p>
        </p:txBody>
      </p:sp>
      <p:sp>
        <p:nvSpPr>
          <p:cNvPr id="28" name="矩形 27">
            <a:extLst>
              <a:ext uri="{FF2B5EF4-FFF2-40B4-BE49-F238E27FC236}">
                <a16:creationId xmlns:a16="http://schemas.microsoft.com/office/drawing/2014/main" id="{19D123DB-3EAF-4C4B-8176-7F268557F9A5}"/>
              </a:ext>
            </a:extLst>
          </p:cNvPr>
          <p:cNvSpPr/>
          <p:nvPr/>
        </p:nvSpPr>
        <p:spPr>
          <a:xfrm>
            <a:off x="4779874" y="2707812"/>
            <a:ext cx="649537" cy="369332"/>
          </a:xfrm>
          <a:prstGeom prst="rect">
            <a:avLst/>
          </a:prstGeom>
        </p:spPr>
        <p:txBody>
          <a:bodyPr wrap="none">
            <a:spAutoFit/>
          </a:bodyPr>
          <a:lstStyle/>
          <a:p>
            <a:r>
              <a:rPr lang="zh-CN" altLang="en-US" b="1" dirty="0">
                <a:latin typeface="黑体" pitchFamily="2" charset="-122"/>
                <a:ea typeface="黑体" pitchFamily="2" charset="-122"/>
              </a:rPr>
              <a:t>汇编</a:t>
            </a:r>
            <a:endParaRPr lang="zh-CN" altLang="en-US" dirty="0"/>
          </a:p>
        </p:txBody>
      </p:sp>
      <p:sp>
        <p:nvSpPr>
          <p:cNvPr id="29" name="矩形 28">
            <a:extLst>
              <a:ext uri="{FF2B5EF4-FFF2-40B4-BE49-F238E27FC236}">
                <a16:creationId xmlns:a16="http://schemas.microsoft.com/office/drawing/2014/main" id="{1975F5F2-C138-44C9-95BE-00AAA3BA7E39}"/>
              </a:ext>
            </a:extLst>
          </p:cNvPr>
          <p:cNvSpPr/>
          <p:nvPr/>
        </p:nvSpPr>
        <p:spPr>
          <a:xfrm>
            <a:off x="5611734" y="2357470"/>
            <a:ext cx="965639" cy="369332"/>
          </a:xfrm>
          <a:prstGeom prst="rect">
            <a:avLst/>
          </a:prstGeom>
        </p:spPr>
        <p:txBody>
          <a:bodyPr wrap="square">
            <a:spAutoFit/>
          </a:bodyPr>
          <a:lstStyle/>
          <a:p>
            <a:r>
              <a:rPr lang="zh-CN" altLang="en-US" b="1" dirty="0">
                <a:latin typeface="黑体" pitchFamily="2" charset="-122"/>
                <a:ea typeface="黑体" pitchFamily="2" charset="-122"/>
              </a:rPr>
              <a:t>机器码</a:t>
            </a:r>
            <a:endParaRPr lang="zh-CN" altLang="en-US" dirty="0"/>
          </a:p>
        </p:txBody>
      </p:sp>
      <p:sp>
        <p:nvSpPr>
          <p:cNvPr id="18" name="矩形 17">
            <a:extLst>
              <a:ext uri="{FF2B5EF4-FFF2-40B4-BE49-F238E27FC236}">
                <a16:creationId xmlns:a16="http://schemas.microsoft.com/office/drawing/2014/main" id="{39573185-D74A-4A23-B1E6-DFEFC030ADFD}"/>
              </a:ext>
            </a:extLst>
          </p:cNvPr>
          <p:cNvSpPr/>
          <p:nvPr/>
        </p:nvSpPr>
        <p:spPr>
          <a:xfrm>
            <a:off x="3253897" y="2359498"/>
            <a:ext cx="649537" cy="369332"/>
          </a:xfrm>
          <a:prstGeom prst="rect">
            <a:avLst/>
          </a:prstGeom>
        </p:spPr>
        <p:txBody>
          <a:bodyPr wrap="none">
            <a:spAutoFit/>
          </a:bodyPr>
          <a:lstStyle/>
          <a:p>
            <a:r>
              <a:rPr lang="zh-CN" altLang="en-US" b="1" dirty="0">
                <a:latin typeface="黑体" pitchFamily="2" charset="-122"/>
                <a:ea typeface="黑体" pitchFamily="2" charset="-122"/>
              </a:rPr>
              <a:t>程序</a:t>
            </a:r>
            <a:endParaRPr lang="zh-CN" altLang="en-US" dirty="0"/>
          </a:p>
        </p:txBody>
      </p:sp>
    </p:spTree>
    <p:extLst>
      <p:ext uri="{BB962C8B-B14F-4D97-AF65-F5344CB8AC3E}">
        <p14:creationId xmlns:p14="http://schemas.microsoft.com/office/powerpoint/2010/main" val="2122318474"/>
      </p:ext>
    </p:extLst>
  </p:cSld>
  <p:clrMapOvr>
    <a:masterClrMapping/>
  </p:clrMapOvr>
  <mc:AlternateContent xmlns:mc="http://schemas.openxmlformats.org/markup-compatibility/2006" xmlns:p14="http://schemas.microsoft.com/office/powerpoint/2010/main">
    <mc:Choice Requires="p14">
      <p:transition p14:dur="0" advTm="210276"/>
    </mc:Choice>
    <mc:Fallback xmlns="">
      <p:transition advTm="210276"/>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documents and settings\ibm\application data\360se6\User Data\temp\01300000323145123029807175635_s.jpg">
            <a:extLst>
              <a:ext uri="{FF2B5EF4-FFF2-40B4-BE49-F238E27FC236}">
                <a16:creationId xmlns:a16="http://schemas.microsoft.com/office/drawing/2014/main" id="{8BF245C7-225C-4706-BA68-20EDEAD888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E8A8F3D8-460F-4168-A4B3-01912C1D4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1">
            <a:extLst>
              <a:ext uri="{FF2B5EF4-FFF2-40B4-BE49-F238E27FC236}">
                <a16:creationId xmlns:a16="http://schemas.microsoft.com/office/drawing/2014/main" id="{09E5F9D9-E01D-4588-B7C2-564F4AFC71F8}"/>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26" name="Rectangle 2">
            <a:extLst>
              <a:ext uri="{FF2B5EF4-FFF2-40B4-BE49-F238E27FC236}">
                <a16:creationId xmlns:a16="http://schemas.microsoft.com/office/drawing/2014/main" id="{D6C1B7A4-C2B1-4036-B0B8-339151D19FCD}"/>
              </a:ext>
            </a:extLst>
          </p:cNvPr>
          <p:cNvSpPr txBox="1">
            <a:spLocks noChangeArrowheads="1"/>
          </p:cNvSpPr>
          <p:nvPr/>
        </p:nvSpPr>
        <p:spPr bwMode="auto">
          <a:xfrm>
            <a:off x="178966" y="769714"/>
            <a:ext cx="295287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6</a:t>
            </a:r>
            <a:r>
              <a:rPr lang="zh-CN" altLang="en-US" sz="2400" b="1" kern="0" dirty="0">
                <a:solidFill>
                  <a:srgbClr val="FF0000"/>
                </a:solidFill>
                <a:latin typeface="黑体" pitchFamily="2" charset="-122"/>
                <a:ea typeface="黑体" pitchFamily="2" charset="-122"/>
              </a:rPr>
              <a:t>、加</a:t>
            </a:r>
            <a:r>
              <a:rPr lang="en-US" altLang="zh-CN" sz="2400" b="1" kern="0" dirty="0">
                <a:solidFill>
                  <a:srgbClr val="FF0000"/>
                </a:solidFill>
                <a:latin typeface="黑体" pitchFamily="2" charset="-122"/>
                <a:ea typeface="黑体" pitchFamily="2" charset="-122"/>
              </a:rPr>
              <a:t>1</a:t>
            </a:r>
            <a:r>
              <a:rPr lang="zh-CN" altLang="en-US" sz="2400" b="1" kern="0" dirty="0">
                <a:solidFill>
                  <a:srgbClr val="FF0000"/>
                </a:solidFill>
                <a:latin typeface="黑体" pitchFamily="2" charset="-122"/>
                <a:ea typeface="黑体" pitchFamily="2" charset="-122"/>
              </a:rPr>
              <a:t>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5</a:t>
            </a:r>
            <a:r>
              <a:rPr lang="zh-CN" altLang="en-US" sz="2400" b="1" kern="0" dirty="0">
                <a:solidFill>
                  <a:srgbClr val="3333FF"/>
                </a:solidFill>
                <a:latin typeface="黑体" pitchFamily="2" charset="-122"/>
                <a:ea typeface="黑体" pitchFamily="2" charset="-122"/>
              </a:rPr>
              <a:t>条）</a:t>
            </a:r>
          </a:p>
        </p:txBody>
      </p:sp>
      <p:sp>
        <p:nvSpPr>
          <p:cNvPr id="27" name="矩形 26">
            <a:extLst>
              <a:ext uri="{FF2B5EF4-FFF2-40B4-BE49-F238E27FC236}">
                <a16:creationId xmlns:a16="http://schemas.microsoft.com/office/drawing/2014/main" id="{79F97685-0F59-4C1C-9D73-332902A5F2AF}"/>
              </a:ext>
            </a:extLst>
          </p:cNvPr>
          <p:cNvSpPr/>
          <p:nvPr/>
        </p:nvSpPr>
        <p:spPr>
          <a:xfrm>
            <a:off x="4375348" y="777081"/>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INC</a:t>
            </a:r>
            <a:endParaRPr lang="zh-CN" altLang="en-US" dirty="0">
              <a:solidFill>
                <a:srgbClr val="FF0000"/>
              </a:solidFill>
            </a:endParaRPr>
          </a:p>
        </p:txBody>
      </p:sp>
      <p:sp>
        <p:nvSpPr>
          <p:cNvPr id="28" name="日期占位符 3">
            <a:extLst>
              <a:ext uri="{FF2B5EF4-FFF2-40B4-BE49-F238E27FC236}">
                <a16:creationId xmlns:a16="http://schemas.microsoft.com/office/drawing/2014/main" id="{EB33FCF3-F480-43B4-ABE2-024505F8FAC7}"/>
              </a:ext>
            </a:extLst>
          </p:cNvPr>
          <p:cNvSpPr>
            <a:spLocks noGrp="1"/>
          </p:cNvSpPr>
          <p:nvPr>
            <p:ph type="dt" sz="quarter" idx="10"/>
          </p:nvPr>
        </p:nvSpPr>
        <p:spPr>
          <a:xfrm>
            <a:off x="0" y="6473825"/>
            <a:ext cx="1981200" cy="476250"/>
          </a:xfrm>
          <a:noFill/>
        </p:spPr>
        <p:txBody>
          <a:bodyPr/>
          <a:lstStyle/>
          <a:p>
            <a:fld id="{95844D51-7A3C-4BD8-AEFB-A9BBE474DE32}" type="datetime10">
              <a:rPr lang="zh-CN" altLang="en-US" smtClean="0">
                <a:ea typeface="宋体" charset="-122"/>
              </a:rPr>
              <a:pPr/>
              <a:t>10:24</a:t>
            </a:fld>
            <a:endParaRPr lang="en-US" altLang="zh-CN">
              <a:ea typeface="宋体" charset="-122"/>
            </a:endParaRPr>
          </a:p>
        </p:txBody>
      </p:sp>
      <p:sp>
        <p:nvSpPr>
          <p:cNvPr id="29" name="灯片编号占位符 5">
            <a:extLst>
              <a:ext uri="{FF2B5EF4-FFF2-40B4-BE49-F238E27FC236}">
                <a16:creationId xmlns:a16="http://schemas.microsoft.com/office/drawing/2014/main" id="{CF358CE2-CFAE-4BE5-AE82-3F3F320E5D9D}"/>
              </a:ext>
            </a:extLst>
          </p:cNvPr>
          <p:cNvSpPr>
            <a:spLocks noGrp="1"/>
          </p:cNvSpPr>
          <p:nvPr>
            <p:ph type="sldNum" sz="quarter" idx="12"/>
          </p:nvPr>
        </p:nvSpPr>
        <p:spPr>
          <a:xfrm>
            <a:off x="7162800" y="6366214"/>
            <a:ext cx="1981200" cy="476250"/>
          </a:xfrm>
          <a:noFill/>
        </p:spPr>
        <p:txBody>
          <a:bodyPr/>
          <a:lstStyle/>
          <a:p>
            <a:fld id="{318E1D01-66D9-440D-A8EA-7460370ED32B}" type="slidenum">
              <a:rPr lang="en-US" altLang="zh-CN" smtClean="0">
                <a:ea typeface="宋体" charset="-122"/>
              </a:rPr>
              <a:pPr/>
              <a:t>90</a:t>
            </a:fld>
            <a:endParaRPr lang="en-US" altLang="zh-CN">
              <a:ea typeface="宋体" charset="-122"/>
            </a:endParaRPr>
          </a:p>
        </p:txBody>
      </p:sp>
      <p:sp>
        <p:nvSpPr>
          <p:cNvPr id="30" name="矩形 29">
            <a:extLst>
              <a:ext uri="{FF2B5EF4-FFF2-40B4-BE49-F238E27FC236}">
                <a16:creationId xmlns:a16="http://schemas.microsoft.com/office/drawing/2014/main" id="{348662CB-8663-4EE0-8131-FB0E0630F29F}"/>
              </a:ext>
            </a:extLst>
          </p:cNvPr>
          <p:cNvSpPr/>
          <p:nvPr/>
        </p:nvSpPr>
        <p:spPr>
          <a:xfrm>
            <a:off x="2589175" y="2823682"/>
            <a:ext cx="468052" cy="584775"/>
          </a:xfrm>
          <a:prstGeom prst="rect">
            <a:avLst/>
          </a:prstGeom>
        </p:spPr>
        <p:txBody>
          <a:bodyPr wrap="square">
            <a:spAutoFit/>
          </a:bodyPr>
          <a:lstStyle/>
          <a:p>
            <a:r>
              <a:rPr lang="en-US" altLang="zh-CN" sz="3200" b="1" dirty="0">
                <a:solidFill>
                  <a:srgbClr val="3333FF"/>
                </a:solidFill>
                <a:latin typeface="宋体" charset="-122"/>
              </a:rPr>
              <a:t>1</a:t>
            </a:r>
            <a:endParaRPr lang="zh-CN" altLang="en-US" sz="3200" dirty="0">
              <a:solidFill>
                <a:srgbClr val="3333FF"/>
              </a:solidFill>
            </a:endParaRPr>
          </a:p>
        </p:txBody>
      </p:sp>
      <p:sp>
        <p:nvSpPr>
          <p:cNvPr id="31" name="Rectangle 3">
            <a:extLst>
              <a:ext uri="{FF2B5EF4-FFF2-40B4-BE49-F238E27FC236}">
                <a16:creationId xmlns:a16="http://schemas.microsoft.com/office/drawing/2014/main" id="{6F1220B7-9A3B-4B67-9888-597226A4CE99}"/>
              </a:ext>
            </a:extLst>
          </p:cNvPr>
          <p:cNvSpPr txBox="1">
            <a:spLocks noChangeArrowheads="1"/>
          </p:cNvSpPr>
          <p:nvPr/>
        </p:nvSpPr>
        <p:spPr bwMode="auto">
          <a:xfrm>
            <a:off x="511009" y="1648274"/>
            <a:ext cx="1534956"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宋体" charset="-122"/>
                <a:ea typeface="+mn-ea"/>
                <a:cs typeface="+mn-cs"/>
              </a:rPr>
              <a:t>A</a:t>
            </a: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4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4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4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400" b="1" i="0" u="none" strike="noStrike" kern="0" cap="none" spc="0" normalizeH="0" baseline="0" noProof="0" dirty="0">
              <a:ln>
                <a:noFill/>
              </a:ln>
              <a:solidFill>
                <a:srgbClr val="FF33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en-US" altLang="zh-CN" sz="2400" b="1" kern="0" dirty="0">
                <a:latin typeface="宋体" charset="-122"/>
                <a:ea typeface="+mn-ea"/>
              </a:rPr>
              <a:t>DPTR</a:t>
            </a:r>
            <a:endParaRPr lang="en-US" altLang="zh-CN" sz="2400" b="1" kern="0" dirty="0">
              <a:latin typeface="宋体" charset="-122"/>
              <a:ea typeface="+mn-ea"/>
              <a:hlinkClick r:id="rId4" action="ppaction://hlinksldjump">
                <a:extLst>
                  <a:ext uri="{A12FA001-AC4F-418D-AE19-62706E023703}">
                    <ahyp:hlinkClr xmlns:ahyp="http://schemas.microsoft.com/office/drawing/2018/hyperlinkcolor" val="tx"/>
                  </a:ext>
                </a:extLst>
              </a:hlinkClick>
            </a:endParaRPr>
          </a:p>
        </p:txBody>
      </p:sp>
      <p:sp>
        <p:nvSpPr>
          <p:cNvPr id="32" name="矩形 31">
            <a:extLst>
              <a:ext uri="{FF2B5EF4-FFF2-40B4-BE49-F238E27FC236}">
                <a16:creationId xmlns:a16="http://schemas.microsoft.com/office/drawing/2014/main" id="{4F91DA13-05D1-4FD9-A767-7D7472E5ED5A}"/>
              </a:ext>
            </a:extLst>
          </p:cNvPr>
          <p:cNvSpPr/>
          <p:nvPr/>
        </p:nvSpPr>
        <p:spPr>
          <a:xfrm>
            <a:off x="-39133" y="4752798"/>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1</a:t>
            </a:r>
            <a:r>
              <a:rPr lang="zh-CN" altLang="en-US" b="1" dirty="0">
                <a:solidFill>
                  <a:srgbClr val="3333FF"/>
                </a:solidFill>
              </a:rPr>
              <a:t>操作数</a:t>
            </a:r>
          </a:p>
        </p:txBody>
      </p:sp>
      <p:sp>
        <p:nvSpPr>
          <p:cNvPr id="33" name="右箭头 22">
            <a:extLst>
              <a:ext uri="{FF2B5EF4-FFF2-40B4-BE49-F238E27FC236}">
                <a16:creationId xmlns:a16="http://schemas.microsoft.com/office/drawing/2014/main" id="{BF1FA12D-135D-471B-AF4E-CC2C50D2FB74}"/>
              </a:ext>
            </a:extLst>
          </p:cNvPr>
          <p:cNvSpPr/>
          <p:nvPr/>
        </p:nvSpPr>
        <p:spPr bwMode="auto">
          <a:xfrm>
            <a:off x="3047362" y="3015513"/>
            <a:ext cx="363006" cy="197463"/>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4" name="矩形 33">
            <a:extLst>
              <a:ext uri="{FF2B5EF4-FFF2-40B4-BE49-F238E27FC236}">
                <a16:creationId xmlns:a16="http://schemas.microsoft.com/office/drawing/2014/main" id="{EFDA9B22-F567-4AA0-8CB3-8D90FF35F841}"/>
              </a:ext>
            </a:extLst>
          </p:cNvPr>
          <p:cNvSpPr/>
          <p:nvPr/>
        </p:nvSpPr>
        <p:spPr>
          <a:xfrm>
            <a:off x="3890158" y="4768199"/>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结果</a:t>
            </a:r>
            <a:endParaRPr lang="zh-CN" altLang="en-US" dirty="0">
              <a:solidFill>
                <a:srgbClr val="3333FF"/>
              </a:solidFill>
            </a:endParaRPr>
          </a:p>
        </p:txBody>
      </p:sp>
      <p:sp>
        <p:nvSpPr>
          <p:cNvPr id="35" name="左大括号 34">
            <a:extLst>
              <a:ext uri="{FF2B5EF4-FFF2-40B4-BE49-F238E27FC236}">
                <a16:creationId xmlns:a16="http://schemas.microsoft.com/office/drawing/2014/main" id="{74392BAF-4D19-4D09-A3EF-5BD346E58365}"/>
              </a:ext>
            </a:extLst>
          </p:cNvPr>
          <p:cNvSpPr/>
          <p:nvPr/>
        </p:nvSpPr>
        <p:spPr bwMode="auto">
          <a:xfrm>
            <a:off x="232328" y="1763394"/>
            <a:ext cx="363007" cy="2767923"/>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6" name="加号 35">
            <a:extLst>
              <a:ext uri="{FF2B5EF4-FFF2-40B4-BE49-F238E27FC236}">
                <a16:creationId xmlns:a16="http://schemas.microsoft.com/office/drawing/2014/main" id="{1065D037-42A9-4B39-AAD5-D9BDB5FB1799}"/>
              </a:ext>
            </a:extLst>
          </p:cNvPr>
          <p:cNvSpPr/>
          <p:nvPr/>
        </p:nvSpPr>
        <p:spPr bwMode="auto">
          <a:xfrm>
            <a:off x="2059424" y="2751311"/>
            <a:ext cx="648072" cy="792088"/>
          </a:xfrm>
          <a:prstGeom prst="mathPlus">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7" name="矩形 36">
            <a:extLst>
              <a:ext uri="{FF2B5EF4-FFF2-40B4-BE49-F238E27FC236}">
                <a16:creationId xmlns:a16="http://schemas.microsoft.com/office/drawing/2014/main" id="{BC33DACA-6CE9-49ED-A17D-ACE9EEE5D097}"/>
              </a:ext>
            </a:extLst>
          </p:cNvPr>
          <p:cNvSpPr/>
          <p:nvPr/>
        </p:nvSpPr>
        <p:spPr>
          <a:xfrm>
            <a:off x="1611898" y="4791581"/>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2</a:t>
            </a:r>
            <a:r>
              <a:rPr lang="zh-CN" altLang="en-US" b="1" dirty="0">
                <a:solidFill>
                  <a:srgbClr val="3333FF"/>
                </a:solidFill>
              </a:rPr>
              <a:t>操作数</a:t>
            </a:r>
          </a:p>
        </p:txBody>
      </p:sp>
      <p:sp>
        <p:nvSpPr>
          <p:cNvPr id="39" name="矩形 38">
            <a:extLst>
              <a:ext uri="{FF2B5EF4-FFF2-40B4-BE49-F238E27FC236}">
                <a16:creationId xmlns:a16="http://schemas.microsoft.com/office/drawing/2014/main" id="{C89F9E2E-789E-44F8-9751-2FA56A442350}"/>
              </a:ext>
            </a:extLst>
          </p:cNvPr>
          <p:cNvSpPr/>
          <p:nvPr/>
        </p:nvSpPr>
        <p:spPr>
          <a:xfrm>
            <a:off x="5306115" y="2267282"/>
            <a:ext cx="1428596" cy="461665"/>
          </a:xfrm>
          <a:prstGeom prst="rect">
            <a:avLst/>
          </a:prstGeom>
        </p:spPr>
        <p:txBody>
          <a:bodyPr wrap="none">
            <a:spAutoFit/>
          </a:bodyPr>
          <a:lstStyle/>
          <a:p>
            <a:r>
              <a:rPr lang="en-US" altLang="zh-CN" sz="2400" b="1" kern="0" dirty="0">
                <a:solidFill>
                  <a:srgbClr val="CC3399"/>
                </a:solidFill>
                <a:latin typeface="宋体" charset="-122"/>
                <a:ea typeface="+mn-ea"/>
              </a:rPr>
              <a:t>INC  Rn</a:t>
            </a:r>
            <a:r>
              <a:rPr lang="zh-CN" altLang="en-US" sz="2400" b="1" kern="0" dirty="0">
                <a:solidFill>
                  <a:srgbClr val="CC3399"/>
                </a:solidFill>
                <a:latin typeface="宋体" charset="-122"/>
                <a:ea typeface="+mn-ea"/>
              </a:rPr>
              <a:t> </a:t>
            </a:r>
          </a:p>
        </p:txBody>
      </p:sp>
      <p:sp>
        <p:nvSpPr>
          <p:cNvPr id="40" name="矩形 39">
            <a:extLst>
              <a:ext uri="{FF2B5EF4-FFF2-40B4-BE49-F238E27FC236}">
                <a16:creationId xmlns:a16="http://schemas.microsoft.com/office/drawing/2014/main" id="{57D3663F-E0B0-4E97-954A-8470435587E1}"/>
              </a:ext>
            </a:extLst>
          </p:cNvPr>
          <p:cNvSpPr/>
          <p:nvPr/>
        </p:nvSpPr>
        <p:spPr>
          <a:xfrm>
            <a:off x="5290860" y="2859526"/>
            <a:ext cx="1895071" cy="461665"/>
          </a:xfrm>
          <a:prstGeom prst="rect">
            <a:avLst/>
          </a:prstGeom>
        </p:spPr>
        <p:txBody>
          <a:bodyPr wrap="none">
            <a:spAutoFit/>
          </a:bodyPr>
          <a:lstStyle/>
          <a:p>
            <a:r>
              <a:rPr lang="en-US" altLang="zh-CN" sz="2400" b="1" kern="0" dirty="0">
                <a:solidFill>
                  <a:srgbClr val="006600"/>
                </a:solidFill>
                <a:latin typeface="宋体" charset="-122"/>
                <a:ea typeface="+mn-ea"/>
              </a:rPr>
              <a:t>INC  direct</a:t>
            </a:r>
            <a:endParaRPr lang="zh-CN" altLang="en-US" sz="2400" b="1" kern="0" dirty="0">
              <a:solidFill>
                <a:srgbClr val="006600"/>
              </a:solidFill>
              <a:latin typeface="宋体" charset="-122"/>
              <a:ea typeface="+mn-ea"/>
            </a:endParaRPr>
          </a:p>
        </p:txBody>
      </p:sp>
      <p:sp>
        <p:nvSpPr>
          <p:cNvPr id="41" name="矩形 40">
            <a:extLst>
              <a:ext uri="{FF2B5EF4-FFF2-40B4-BE49-F238E27FC236}">
                <a16:creationId xmlns:a16="http://schemas.microsoft.com/office/drawing/2014/main" id="{2F1FE52C-60AD-4490-8176-C7A08CFD293D}"/>
              </a:ext>
            </a:extLst>
          </p:cNvPr>
          <p:cNvSpPr/>
          <p:nvPr/>
        </p:nvSpPr>
        <p:spPr>
          <a:xfrm>
            <a:off x="5306115" y="3423601"/>
            <a:ext cx="1428596" cy="461665"/>
          </a:xfrm>
          <a:prstGeom prst="rect">
            <a:avLst/>
          </a:prstGeom>
        </p:spPr>
        <p:txBody>
          <a:bodyPr wrap="none">
            <a:spAutoFit/>
          </a:bodyPr>
          <a:lstStyle/>
          <a:p>
            <a:r>
              <a:rPr lang="en-US" altLang="zh-CN" sz="2400" b="1" kern="0" dirty="0">
                <a:solidFill>
                  <a:srgbClr val="FF3300"/>
                </a:solidFill>
                <a:latin typeface="宋体" charset="-122"/>
                <a:ea typeface="+mn-ea"/>
              </a:rPr>
              <a:t>INC  @Ri</a:t>
            </a:r>
            <a:endParaRPr lang="zh-CN" altLang="en-US" sz="2400" b="1" kern="0" dirty="0">
              <a:solidFill>
                <a:srgbClr val="FF3300"/>
              </a:solidFill>
              <a:latin typeface="宋体" charset="-122"/>
              <a:ea typeface="+mn-ea"/>
            </a:endParaRPr>
          </a:p>
        </p:txBody>
      </p:sp>
      <p:sp>
        <p:nvSpPr>
          <p:cNvPr id="42" name="矩形 41">
            <a:extLst>
              <a:ext uri="{FF2B5EF4-FFF2-40B4-BE49-F238E27FC236}">
                <a16:creationId xmlns:a16="http://schemas.microsoft.com/office/drawing/2014/main" id="{B4520244-B57C-459E-B4BC-12E7E1B36317}"/>
              </a:ext>
            </a:extLst>
          </p:cNvPr>
          <p:cNvSpPr/>
          <p:nvPr/>
        </p:nvSpPr>
        <p:spPr>
          <a:xfrm>
            <a:off x="5273267" y="4088020"/>
            <a:ext cx="1896673" cy="461665"/>
          </a:xfrm>
          <a:prstGeom prst="rect">
            <a:avLst/>
          </a:prstGeom>
        </p:spPr>
        <p:txBody>
          <a:bodyPr wrap="none">
            <a:spAutoFit/>
          </a:bodyPr>
          <a:lstStyle/>
          <a:p>
            <a:r>
              <a:rPr kumimoji="1" lang="en-US" altLang="zh-CN" sz="2400" b="1" dirty="0">
                <a:latin typeface="Times New Roman" pitchFamily="18" charset="0"/>
              </a:rPr>
              <a:t>INC    DPTR</a:t>
            </a:r>
            <a:endParaRPr lang="zh-CN" altLang="en-US" sz="2400" dirty="0"/>
          </a:p>
        </p:txBody>
      </p:sp>
      <p:sp>
        <p:nvSpPr>
          <p:cNvPr id="43" name="左大括号 42">
            <a:extLst>
              <a:ext uri="{FF2B5EF4-FFF2-40B4-BE49-F238E27FC236}">
                <a16:creationId xmlns:a16="http://schemas.microsoft.com/office/drawing/2014/main" id="{C461C662-ADBA-4D80-A788-085CFFD837D3}"/>
              </a:ext>
            </a:extLst>
          </p:cNvPr>
          <p:cNvSpPr/>
          <p:nvPr/>
        </p:nvSpPr>
        <p:spPr bwMode="auto">
          <a:xfrm flipH="1">
            <a:off x="1802290" y="1738324"/>
            <a:ext cx="275773" cy="2767924"/>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44" name="矩形 43">
            <a:extLst>
              <a:ext uri="{FF2B5EF4-FFF2-40B4-BE49-F238E27FC236}">
                <a16:creationId xmlns:a16="http://schemas.microsoft.com/office/drawing/2014/main" id="{49AFE623-5D9B-4E3D-8C61-FF653DC87F1B}"/>
              </a:ext>
            </a:extLst>
          </p:cNvPr>
          <p:cNvSpPr/>
          <p:nvPr/>
        </p:nvSpPr>
        <p:spPr>
          <a:xfrm>
            <a:off x="5523062" y="4768199"/>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指令</a:t>
            </a:r>
            <a:endParaRPr lang="zh-CN" altLang="en-US" dirty="0">
              <a:solidFill>
                <a:srgbClr val="3333FF"/>
              </a:solidFill>
            </a:endParaRPr>
          </a:p>
        </p:txBody>
      </p:sp>
      <p:sp>
        <p:nvSpPr>
          <p:cNvPr id="45" name="右箭头 22">
            <a:extLst>
              <a:ext uri="{FF2B5EF4-FFF2-40B4-BE49-F238E27FC236}">
                <a16:creationId xmlns:a16="http://schemas.microsoft.com/office/drawing/2014/main" id="{8136271A-2313-4D64-A784-02F7B8436679}"/>
              </a:ext>
            </a:extLst>
          </p:cNvPr>
          <p:cNvSpPr/>
          <p:nvPr/>
        </p:nvSpPr>
        <p:spPr bwMode="auto">
          <a:xfrm>
            <a:off x="7606544" y="2930328"/>
            <a:ext cx="30403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52" name="左大括号 51">
            <a:extLst>
              <a:ext uri="{FF2B5EF4-FFF2-40B4-BE49-F238E27FC236}">
                <a16:creationId xmlns:a16="http://schemas.microsoft.com/office/drawing/2014/main" id="{2546D14E-0303-4F2C-B986-A91DA9E1A0A8}"/>
              </a:ext>
            </a:extLst>
          </p:cNvPr>
          <p:cNvSpPr/>
          <p:nvPr/>
        </p:nvSpPr>
        <p:spPr bwMode="auto">
          <a:xfrm flipH="1">
            <a:off x="7308304" y="1929879"/>
            <a:ext cx="262601" cy="220068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53" name="Rectangle 3">
            <a:extLst>
              <a:ext uri="{FF2B5EF4-FFF2-40B4-BE49-F238E27FC236}">
                <a16:creationId xmlns:a16="http://schemas.microsoft.com/office/drawing/2014/main" id="{64B6E58F-CA86-400E-A124-C43BAFF1DC45}"/>
              </a:ext>
            </a:extLst>
          </p:cNvPr>
          <p:cNvSpPr txBox="1">
            <a:spLocks noChangeArrowheads="1"/>
          </p:cNvSpPr>
          <p:nvPr/>
        </p:nvSpPr>
        <p:spPr bwMode="auto">
          <a:xfrm>
            <a:off x="3718578" y="1603226"/>
            <a:ext cx="1534956"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宋体" charset="-122"/>
                <a:ea typeface="+mn-ea"/>
                <a:cs typeface="+mn-cs"/>
              </a:rPr>
              <a:t>A</a:t>
            </a: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4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4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4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400" b="1" i="0" u="none" strike="noStrike" kern="0" cap="none" spc="0" normalizeH="0" baseline="0" noProof="0" dirty="0">
              <a:ln>
                <a:noFill/>
              </a:ln>
              <a:solidFill>
                <a:srgbClr val="FF33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lang="en-US" altLang="zh-CN" sz="2400" b="1" kern="0" dirty="0">
                <a:latin typeface="宋体" charset="-122"/>
                <a:ea typeface="+mn-ea"/>
              </a:rPr>
              <a:t>DPTR</a:t>
            </a:r>
            <a:endParaRPr lang="en-US" altLang="zh-CN" sz="2400" b="1" kern="0" dirty="0">
              <a:latin typeface="宋体" charset="-122"/>
              <a:ea typeface="+mn-ea"/>
              <a:hlinkClick r:id="rId4" action="ppaction://hlinksldjump">
                <a:extLst>
                  <a:ext uri="{A12FA001-AC4F-418D-AE19-62706E023703}">
                    <ahyp:hlinkClr xmlns:ahyp="http://schemas.microsoft.com/office/drawing/2018/hyperlinkcolor" val="tx"/>
                  </a:ext>
                </a:extLst>
              </a:hlinkClick>
            </a:endParaRPr>
          </a:p>
        </p:txBody>
      </p:sp>
      <p:sp>
        <p:nvSpPr>
          <p:cNvPr id="54" name="左大括号 53">
            <a:extLst>
              <a:ext uri="{FF2B5EF4-FFF2-40B4-BE49-F238E27FC236}">
                <a16:creationId xmlns:a16="http://schemas.microsoft.com/office/drawing/2014/main" id="{D8D5FD60-C5B6-4E6A-91E0-ABA45FAC75EE}"/>
              </a:ext>
            </a:extLst>
          </p:cNvPr>
          <p:cNvSpPr/>
          <p:nvPr/>
        </p:nvSpPr>
        <p:spPr bwMode="auto">
          <a:xfrm>
            <a:off x="3432557" y="1704014"/>
            <a:ext cx="363007" cy="2767923"/>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55" name="矩形 54">
            <a:extLst>
              <a:ext uri="{FF2B5EF4-FFF2-40B4-BE49-F238E27FC236}">
                <a16:creationId xmlns:a16="http://schemas.microsoft.com/office/drawing/2014/main" id="{5493C29C-D580-4FEC-86EB-B4151EF4EAE5}"/>
              </a:ext>
            </a:extLst>
          </p:cNvPr>
          <p:cNvSpPr/>
          <p:nvPr/>
        </p:nvSpPr>
        <p:spPr>
          <a:xfrm>
            <a:off x="5313106" y="1699047"/>
            <a:ext cx="1273105" cy="461665"/>
          </a:xfrm>
          <a:prstGeom prst="rect">
            <a:avLst/>
          </a:prstGeom>
        </p:spPr>
        <p:txBody>
          <a:bodyPr wrap="none">
            <a:spAutoFit/>
          </a:bodyPr>
          <a:lstStyle/>
          <a:p>
            <a:r>
              <a:rPr lang="en-US" altLang="zh-CN" sz="2400" b="1" kern="0" dirty="0">
                <a:solidFill>
                  <a:srgbClr val="FF0000"/>
                </a:solidFill>
                <a:latin typeface="宋体" charset="-122"/>
                <a:ea typeface="+mn-ea"/>
              </a:rPr>
              <a:t>INC  A</a:t>
            </a:r>
            <a:r>
              <a:rPr lang="zh-CN" altLang="en-US" sz="2400" b="1" kern="0" dirty="0">
                <a:solidFill>
                  <a:srgbClr val="FF0000"/>
                </a:solidFill>
                <a:latin typeface="宋体" charset="-122"/>
                <a:ea typeface="+mn-ea"/>
              </a:rPr>
              <a:t> </a:t>
            </a:r>
          </a:p>
        </p:txBody>
      </p:sp>
      <p:sp>
        <p:nvSpPr>
          <p:cNvPr id="4" name="矩形 3">
            <a:extLst>
              <a:ext uri="{FF2B5EF4-FFF2-40B4-BE49-F238E27FC236}">
                <a16:creationId xmlns:a16="http://schemas.microsoft.com/office/drawing/2014/main" id="{E7AFBA7A-412A-4F40-9371-0A83B59BC608}"/>
              </a:ext>
            </a:extLst>
          </p:cNvPr>
          <p:cNvSpPr/>
          <p:nvPr/>
        </p:nvSpPr>
        <p:spPr>
          <a:xfrm>
            <a:off x="7946222" y="2669777"/>
            <a:ext cx="1024620" cy="646331"/>
          </a:xfrm>
          <a:prstGeom prst="rect">
            <a:avLst/>
          </a:prstGeom>
        </p:spPr>
        <p:txBody>
          <a:bodyPr wrap="square">
            <a:spAutoFit/>
          </a:bodyPr>
          <a:lstStyle/>
          <a:p>
            <a:r>
              <a:rPr lang="zh-CN" altLang="en-US" b="1" dirty="0">
                <a:solidFill>
                  <a:srgbClr val="3333FF"/>
                </a:solidFill>
                <a:ea typeface="创艺简黑体" pitchFamily="2" charset="-122"/>
              </a:rPr>
              <a:t>不影响</a:t>
            </a:r>
            <a:r>
              <a:rPr lang="en-US" altLang="zh-CN" b="1" dirty="0">
                <a:solidFill>
                  <a:srgbClr val="3333FF"/>
                </a:solidFill>
                <a:ea typeface="创艺简黑体" pitchFamily="2" charset="-122"/>
              </a:rPr>
              <a:t>CY</a:t>
            </a:r>
            <a:endParaRPr lang="zh-CN" altLang="en-US" b="1" dirty="0">
              <a:solidFill>
                <a:srgbClr val="3333FF"/>
              </a:solidFill>
              <a:ea typeface="创艺简黑体" pitchFamily="2" charset="-122"/>
            </a:endParaRPr>
          </a:p>
        </p:txBody>
      </p:sp>
      <p:sp>
        <p:nvSpPr>
          <p:cNvPr id="38" name="矩形 37">
            <a:extLst>
              <a:ext uri="{FF2B5EF4-FFF2-40B4-BE49-F238E27FC236}">
                <a16:creationId xmlns:a16="http://schemas.microsoft.com/office/drawing/2014/main" id="{226CD4DC-F30B-4694-BCB2-2A2ED897A548}"/>
              </a:ext>
            </a:extLst>
          </p:cNvPr>
          <p:cNvSpPr/>
          <p:nvPr/>
        </p:nvSpPr>
        <p:spPr>
          <a:xfrm>
            <a:off x="6092427" y="777081"/>
            <a:ext cx="1428597"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Inc</a:t>
            </a:r>
            <a:r>
              <a:rPr lang="en-US" altLang="zh-CN" b="1" dirty="0">
                <a:solidFill>
                  <a:srgbClr val="3333FF"/>
                </a:solidFill>
                <a:latin typeface="创艺简黑体" pitchFamily="2" charset="-122"/>
                <a:ea typeface="创艺简黑体" pitchFamily="2" charset="-122"/>
              </a:rPr>
              <a:t>rement</a:t>
            </a:r>
            <a:endParaRPr lang="zh-CN" altLang="en-US" dirty="0">
              <a:solidFill>
                <a:srgbClr val="3333FF"/>
              </a:solidFill>
            </a:endParaRPr>
          </a:p>
        </p:txBody>
      </p:sp>
    </p:spTree>
  </p:cSld>
  <p:clrMapOvr>
    <a:masterClrMapping/>
  </p:clrMapOvr>
  <p:transition>
    <p:cut thruBlk="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fld id="{B242A3AE-D510-4E4F-AD35-4CDCED54AC63}" type="datetime10">
              <a:rPr lang="zh-CN" altLang="en-US" smtClean="0">
                <a:ea typeface="宋体" charset="-122"/>
              </a:rPr>
              <a:pPr/>
              <a:t>10:24</a:t>
            </a:fld>
            <a:endParaRPr lang="en-US" altLang="zh-CN">
              <a:ea typeface="宋体" charset="-122"/>
            </a:endParaRPr>
          </a:p>
        </p:txBody>
      </p:sp>
      <p:sp>
        <p:nvSpPr>
          <p:cNvPr id="29699" name="灯片编号占位符 5"/>
          <p:cNvSpPr>
            <a:spLocks noGrp="1"/>
          </p:cNvSpPr>
          <p:nvPr>
            <p:ph type="sldNum" sz="quarter" idx="12"/>
          </p:nvPr>
        </p:nvSpPr>
        <p:spPr>
          <a:noFill/>
        </p:spPr>
        <p:txBody>
          <a:bodyPr/>
          <a:lstStyle/>
          <a:p>
            <a:fld id="{7D3F73B2-47EC-4EC5-9DE2-FADE0EC28642}" type="slidenum">
              <a:rPr lang="en-US" altLang="zh-CN" smtClean="0">
                <a:ea typeface="宋体" charset="-122"/>
              </a:rPr>
              <a:pPr/>
              <a:t>91</a:t>
            </a:fld>
            <a:endParaRPr lang="en-US" altLang="zh-CN">
              <a:ea typeface="宋体" charset="-122"/>
            </a:endParaRPr>
          </a:p>
        </p:txBody>
      </p:sp>
      <p:grpSp>
        <p:nvGrpSpPr>
          <p:cNvPr id="2" name="Group 22"/>
          <p:cNvGrpSpPr>
            <a:grpSpLocks/>
          </p:cNvGrpSpPr>
          <p:nvPr/>
        </p:nvGrpSpPr>
        <p:grpSpPr bwMode="auto">
          <a:xfrm>
            <a:off x="114300" y="1250727"/>
            <a:ext cx="8915400" cy="2895600"/>
            <a:chOff x="48" y="384"/>
            <a:chExt cx="5616" cy="1824"/>
          </a:xfrm>
        </p:grpSpPr>
        <p:sp>
          <p:nvSpPr>
            <p:cNvPr id="29704" name="Text Box 9"/>
            <p:cNvSpPr txBox="1">
              <a:spLocks noChangeArrowheads="1"/>
            </p:cNvSpPr>
            <p:nvPr/>
          </p:nvSpPr>
          <p:spPr bwMode="auto">
            <a:xfrm>
              <a:off x="48" y="384"/>
              <a:ext cx="5616" cy="1814"/>
            </a:xfrm>
            <a:prstGeom prst="rect">
              <a:avLst/>
            </a:prstGeom>
            <a:solidFill>
              <a:srgbClr val="CCCCFF"/>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宋体" charset="-122"/>
                </a:rPr>
                <a:t>INC</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0000 0100  (A)+1 </a:t>
              </a:r>
              <a:r>
                <a:rPr kumimoji="1" lang="en-US" altLang="zh-CN" b="1" dirty="0">
                  <a:latin typeface="Times New Roman" pitchFamily="18" charset="0"/>
                </a:rPr>
                <a:t>→</a:t>
              </a:r>
              <a:r>
                <a:rPr kumimoji="1" lang="en-US" altLang="zh-CN" b="1" dirty="0">
                  <a:latin typeface="宋体" charset="-122"/>
                </a:rPr>
                <a:t> A           </a:t>
              </a:r>
              <a:r>
                <a:rPr kumimoji="1" lang="en-US" altLang="zh-CN" b="1" dirty="0" err="1">
                  <a:latin typeface="宋体" charset="-122"/>
                </a:rPr>
                <a:t>A</a:t>
              </a:r>
              <a:r>
                <a:rPr kumimoji="1" lang="zh-CN" altLang="en-US" b="1" dirty="0">
                  <a:latin typeface="宋体" charset="-122"/>
                </a:rPr>
                <a:t>中内容加</a:t>
              </a:r>
              <a:r>
                <a:rPr kumimoji="1" lang="en-US" altLang="zh-CN" b="1" dirty="0">
                  <a:latin typeface="宋体" charset="-122"/>
                </a:rPr>
                <a:t>1</a:t>
              </a:r>
              <a:r>
                <a:rPr kumimoji="1" lang="zh-CN" altLang="en-US" b="1" dirty="0">
                  <a:latin typeface="宋体" charset="-122"/>
                </a:rPr>
                <a:t>。</a:t>
              </a:r>
            </a:p>
            <a:p>
              <a:pPr algn="just" eaLnBrk="0" hangingPunct="0">
                <a:lnSpc>
                  <a:spcPct val="80000"/>
                </a:lnSpc>
                <a:spcBef>
                  <a:spcPct val="50000"/>
                </a:spcBef>
              </a:pPr>
              <a:r>
                <a:rPr kumimoji="1" lang="en-US" altLang="zh-CN" b="1" dirty="0">
                  <a:solidFill>
                    <a:srgbClr val="FF0000"/>
                  </a:solidFill>
                  <a:latin typeface="宋体" charset="-122"/>
                </a:rPr>
                <a:t>INC</a:t>
              </a:r>
              <a:r>
                <a:rPr kumimoji="1" lang="en-US" altLang="zh-CN" b="1" dirty="0">
                  <a:latin typeface="宋体" charset="-122"/>
                </a:rPr>
                <a:t>  Rn</a:t>
              </a:r>
              <a:r>
                <a:rPr kumimoji="1" lang="zh-CN" altLang="en-US" b="1" dirty="0">
                  <a:latin typeface="宋体" charset="-122"/>
                </a:rPr>
                <a:t>；        </a:t>
              </a:r>
              <a:r>
                <a:rPr kumimoji="1" lang="en-US" altLang="zh-CN" b="1" dirty="0">
                  <a:latin typeface="宋体" charset="-122"/>
                </a:rPr>
                <a:t>0000 1rrr  (Rn)+1 </a:t>
              </a:r>
              <a:r>
                <a:rPr kumimoji="1" lang="en-US" altLang="zh-CN" b="1" dirty="0">
                  <a:latin typeface="Times New Roman" pitchFamily="18" charset="0"/>
                </a:rPr>
                <a:t>→ </a:t>
              </a:r>
              <a:r>
                <a:rPr kumimoji="1" lang="en-US" altLang="zh-CN" b="1" dirty="0">
                  <a:latin typeface="宋体" charset="-122"/>
                </a:rPr>
                <a:t>Rn         </a:t>
              </a:r>
              <a:r>
                <a:rPr kumimoji="1" lang="en-US" altLang="zh-CN" b="1" dirty="0" err="1">
                  <a:latin typeface="宋体" charset="-122"/>
                </a:rPr>
                <a:t>Rn</a:t>
              </a:r>
              <a:r>
                <a:rPr kumimoji="1" lang="zh-CN" altLang="en-US" b="1" dirty="0">
                  <a:latin typeface="宋体" charset="-122"/>
                </a:rPr>
                <a:t>中内容加</a:t>
              </a:r>
              <a:r>
                <a:rPr kumimoji="1" lang="en-US" altLang="zh-CN" b="1" dirty="0">
                  <a:latin typeface="宋体" charset="-122"/>
                </a:rPr>
                <a:t>1</a:t>
              </a:r>
              <a:r>
                <a:rPr kumimoji="1" lang="zh-CN" altLang="en-US" b="1" dirty="0">
                  <a:latin typeface="宋体" charset="-122"/>
                </a:rPr>
                <a:t>。</a:t>
              </a:r>
            </a:p>
            <a:p>
              <a:pPr algn="just" eaLnBrk="0" hangingPunct="0">
                <a:lnSpc>
                  <a:spcPct val="80000"/>
                </a:lnSpc>
                <a:spcBef>
                  <a:spcPct val="50000"/>
                </a:spcBef>
              </a:pPr>
              <a:r>
                <a:rPr kumimoji="1" lang="en-US" altLang="zh-CN" b="1" dirty="0">
                  <a:solidFill>
                    <a:srgbClr val="FF0000"/>
                  </a:solidFill>
                  <a:latin typeface="宋体" charset="-122"/>
                </a:rPr>
                <a:t>INC</a:t>
              </a:r>
              <a:r>
                <a:rPr kumimoji="1" lang="en-US" altLang="zh-CN" b="1" dirty="0">
                  <a:latin typeface="宋体" charset="-122"/>
                </a:rPr>
                <a:t>  direct</a:t>
              </a:r>
              <a:r>
                <a:rPr kumimoji="1" lang="zh-CN" altLang="en-US" b="1" dirty="0">
                  <a:latin typeface="宋体" charset="-122"/>
                </a:rPr>
                <a:t>；    </a:t>
              </a:r>
              <a:r>
                <a:rPr kumimoji="1" lang="en-US" altLang="zh-CN" b="1" dirty="0">
                  <a:latin typeface="宋体" charset="-122"/>
                </a:rPr>
                <a:t>0000 0101  (direct)+1</a:t>
              </a:r>
              <a:r>
                <a:rPr kumimoji="1" lang="en-US" altLang="zh-CN" b="1" dirty="0">
                  <a:latin typeface="Times New Roman" pitchFamily="18" charset="0"/>
                </a:rPr>
                <a:t>→</a:t>
              </a:r>
              <a:r>
                <a:rPr kumimoji="1" lang="en-US" altLang="zh-CN" b="1" dirty="0">
                  <a:latin typeface="宋体" charset="-122"/>
                </a:rPr>
                <a:t>direct  direct</a:t>
              </a:r>
              <a:r>
                <a:rPr kumimoji="1" lang="zh-CN" altLang="en-US" b="1" dirty="0">
                  <a:latin typeface="宋体" charset="-122"/>
                </a:rPr>
                <a:t>单元中内容加</a:t>
              </a:r>
              <a:r>
                <a:rPr kumimoji="1" lang="en-US" altLang="zh-CN" b="1" dirty="0">
                  <a:latin typeface="宋体" charset="-122"/>
                </a:rPr>
                <a:t>1</a:t>
              </a:r>
              <a:r>
                <a:rPr kumimoji="1" lang="zh-CN" altLang="en-US" b="1" dirty="0">
                  <a:latin typeface="宋体" charset="-122"/>
                </a:rPr>
                <a:t>。</a:t>
              </a:r>
            </a:p>
            <a:p>
              <a:pPr algn="just" eaLnBrk="0" hangingPunct="0">
                <a:lnSpc>
                  <a:spcPct val="80000"/>
                </a:lnSpc>
                <a:spcBef>
                  <a:spcPct val="50000"/>
                </a:spcBef>
              </a:pPr>
              <a:r>
                <a:rPr kumimoji="1" lang="zh-CN" altLang="en-US" b="1" dirty="0">
                  <a:latin typeface="宋体" charset="-122"/>
                </a:rPr>
                <a:t>                 </a:t>
              </a:r>
              <a:r>
                <a:rPr kumimoji="1" lang="en-US" altLang="zh-CN" b="1" dirty="0">
                  <a:latin typeface="宋体" charset="-122"/>
                </a:rPr>
                <a:t>direct</a:t>
              </a:r>
            </a:p>
            <a:p>
              <a:pPr algn="just" eaLnBrk="0" hangingPunct="0">
                <a:lnSpc>
                  <a:spcPct val="80000"/>
                </a:lnSpc>
                <a:spcBef>
                  <a:spcPct val="50000"/>
                </a:spcBef>
              </a:pPr>
              <a:r>
                <a:rPr kumimoji="1" lang="en-US" altLang="zh-CN" b="1" dirty="0">
                  <a:solidFill>
                    <a:srgbClr val="FF0000"/>
                  </a:solidFill>
                  <a:latin typeface="宋体" charset="-122"/>
                </a:rPr>
                <a:t>INC</a:t>
              </a:r>
              <a:r>
                <a:rPr kumimoji="1" lang="en-US" altLang="zh-CN" b="1" dirty="0">
                  <a:latin typeface="宋体" charset="-122"/>
                </a:rPr>
                <a:t>  @Ri</a:t>
              </a:r>
              <a:r>
                <a:rPr kumimoji="1" lang="zh-CN" altLang="en-US" b="1" dirty="0">
                  <a:latin typeface="宋体" charset="-122"/>
                </a:rPr>
                <a:t>；       </a:t>
              </a:r>
              <a:r>
                <a:rPr kumimoji="1" lang="en-US" altLang="zh-CN" b="1" dirty="0">
                  <a:latin typeface="宋体" charset="-122"/>
                </a:rPr>
                <a:t>0000 011i  ((Ri))+1</a:t>
              </a:r>
              <a:r>
                <a:rPr kumimoji="1" lang="en-US" altLang="zh-CN" b="1" dirty="0">
                  <a:latin typeface="Times New Roman" pitchFamily="18" charset="0"/>
                </a:rPr>
                <a:t>→</a:t>
              </a:r>
              <a:r>
                <a:rPr kumimoji="1" lang="en-US" altLang="zh-CN" b="1" dirty="0">
                  <a:latin typeface="宋体" charset="-122"/>
                </a:rPr>
                <a:t>(Ri)      Ri</a:t>
              </a:r>
              <a:r>
                <a:rPr kumimoji="1" lang="zh-CN" altLang="en-US" b="1" dirty="0">
                  <a:latin typeface="宋体" charset="-122"/>
                </a:rPr>
                <a:t>间接寻址所得的片内</a:t>
              </a:r>
              <a:r>
                <a:rPr kumimoji="1" lang="en-US" altLang="zh-CN" b="1" dirty="0">
                  <a:latin typeface="宋体" charset="-122"/>
                </a:rPr>
                <a:t>RAM</a:t>
              </a:r>
            </a:p>
            <a:p>
              <a:pPr algn="just" eaLnBrk="0" hangingPunct="0">
                <a:lnSpc>
                  <a:spcPct val="80000"/>
                </a:lnSpc>
                <a:spcBef>
                  <a:spcPct val="50000"/>
                </a:spcBef>
              </a:pPr>
              <a:r>
                <a:rPr kumimoji="1" lang="en-US" altLang="zh-CN" b="1" dirty="0">
                  <a:latin typeface="宋体" charset="-122"/>
                </a:rPr>
                <a:t>                                                 </a:t>
              </a:r>
              <a:r>
                <a:rPr kumimoji="1" lang="zh-CN" altLang="en-US" b="1" dirty="0">
                  <a:latin typeface="宋体" charset="-122"/>
                </a:rPr>
                <a:t>单元中内容加</a:t>
              </a:r>
              <a:r>
                <a:rPr kumimoji="1" lang="en-US" altLang="zh-CN" b="1" dirty="0">
                  <a:latin typeface="宋体" charset="-122"/>
                </a:rPr>
                <a:t>1</a:t>
              </a:r>
              <a:r>
                <a:rPr kumimoji="1" lang="zh-CN" altLang="en-US" b="1" dirty="0">
                  <a:latin typeface="宋体" charset="-122"/>
                </a:rPr>
                <a:t>。</a:t>
              </a:r>
            </a:p>
            <a:p>
              <a:pPr algn="just" eaLnBrk="0" hangingPunct="0">
                <a:lnSpc>
                  <a:spcPct val="80000"/>
                </a:lnSpc>
                <a:spcBef>
                  <a:spcPct val="50000"/>
                </a:spcBef>
              </a:pPr>
              <a:r>
                <a:rPr kumimoji="1" lang="en-US" altLang="zh-CN" b="1" dirty="0">
                  <a:solidFill>
                    <a:srgbClr val="FF0000"/>
                  </a:solidFill>
                  <a:latin typeface="宋体" charset="-122"/>
                </a:rPr>
                <a:t>INC</a:t>
              </a:r>
              <a:r>
                <a:rPr kumimoji="1" lang="en-US" altLang="zh-CN" b="1" dirty="0">
                  <a:latin typeface="宋体" charset="-122"/>
                </a:rPr>
                <a:t>  DPTR</a:t>
              </a:r>
              <a:r>
                <a:rPr kumimoji="1" lang="zh-CN" altLang="en-US" b="1" dirty="0">
                  <a:latin typeface="宋体" charset="-122"/>
                </a:rPr>
                <a:t>；      </a:t>
              </a:r>
              <a:r>
                <a:rPr kumimoji="1" lang="en-US" altLang="zh-CN" b="1" dirty="0">
                  <a:latin typeface="宋体" charset="-122"/>
                </a:rPr>
                <a:t>1010 0011  (DPTR)+1 </a:t>
              </a:r>
              <a:r>
                <a:rPr kumimoji="1" lang="en-US" altLang="zh-CN" b="1" dirty="0">
                  <a:latin typeface="Times New Roman" pitchFamily="18" charset="0"/>
                </a:rPr>
                <a:t>→</a:t>
              </a:r>
              <a:r>
                <a:rPr kumimoji="1" lang="en-US" altLang="zh-CN" b="1" dirty="0">
                  <a:latin typeface="宋体" charset="-122"/>
                </a:rPr>
                <a:t> DPTR   </a:t>
              </a:r>
              <a:r>
                <a:rPr kumimoji="1" lang="en-US" altLang="zh-CN" b="1" dirty="0" err="1">
                  <a:latin typeface="宋体" charset="-122"/>
                </a:rPr>
                <a:t>DPTR</a:t>
              </a:r>
              <a:r>
                <a:rPr kumimoji="1" lang="zh-CN" altLang="en-US" b="1" dirty="0">
                  <a:latin typeface="宋体" charset="-122"/>
                </a:rPr>
                <a:t>中内容加</a:t>
              </a:r>
              <a:r>
                <a:rPr kumimoji="1" lang="en-US" altLang="zh-CN" b="1" dirty="0">
                  <a:latin typeface="宋体" charset="-122"/>
                </a:rPr>
                <a:t>1</a:t>
              </a:r>
              <a:endParaRPr kumimoji="1" lang="en-US" altLang="zh-CN" b="1" dirty="0">
                <a:latin typeface="Times New Roman" pitchFamily="18" charset="0"/>
              </a:endParaRPr>
            </a:p>
          </p:txBody>
        </p:sp>
        <p:sp>
          <p:nvSpPr>
            <p:cNvPr id="29705" name="Line 10"/>
            <p:cNvSpPr>
              <a:spLocks noChangeShapeType="1"/>
            </p:cNvSpPr>
            <p:nvPr/>
          </p:nvSpPr>
          <p:spPr bwMode="auto">
            <a:xfrm>
              <a:off x="48" y="62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9706" name="Line 12"/>
            <p:cNvSpPr>
              <a:spLocks noChangeShapeType="1"/>
            </p:cNvSpPr>
            <p:nvPr/>
          </p:nvSpPr>
          <p:spPr bwMode="auto">
            <a:xfrm>
              <a:off x="48" y="153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9707" name="Line 13"/>
            <p:cNvSpPr>
              <a:spLocks noChangeShapeType="1"/>
            </p:cNvSpPr>
            <p:nvPr/>
          </p:nvSpPr>
          <p:spPr bwMode="auto">
            <a:xfrm>
              <a:off x="48" y="196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9708" name="Line 15"/>
            <p:cNvSpPr>
              <a:spLocks noChangeShapeType="1"/>
            </p:cNvSpPr>
            <p:nvPr/>
          </p:nvSpPr>
          <p:spPr bwMode="auto">
            <a:xfrm>
              <a:off x="3504" y="384"/>
              <a:ext cx="0" cy="182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9709" name="Line 16"/>
            <p:cNvSpPr>
              <a:spLocks noChangeShapeType="1"/>
            </p:cNvSpPr>
            <p:nvPr/>
          </p:nvSpPr>
          <p:spPr bwMode="auto">
            <a:xfrm>
              <a:off x="48" y="864"/>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9710" name="Line 18"/>
            <p:cNvSpPr>
              <a:spLocks noChangeShapeType="1"/>
            </p:cNvSpPr>
            <p:nvPr/>
          </p:nvSpPr>
          <p:spPr bwMode="auto">
            <a:xfrm>
              <a:off x="2112" y="384"/>
              <a:ext cx="0" cy="182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9711" name="Line 19"/>
            <p:cNvSpPr>
              <a:spLocks noChangeShapeType="1"/>
            </p:cNvSpPr>
            <p:nvPr/>
          </p:nvSpPr>
          <p:spPr bwMode="auto">
            <a:xfrm>
              <a:off x="1200" y="384"/>
              <a:ext cx="0" cy="182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29712" name="Line 20"/>
            <p:cNvSpPr>
              <a:spLocks noChangeShapeType="1"/>
            </p:cNvSpPr>
            <p:nvPr/>
          </p:nvSpPr>
          <p:spPr bwMode="auto">
            <a:xfrm>
              <a:off x="48" y="105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pic>
        <p:nvPicPr>
          <p:cNvPr id="17" name="Picture 2" descr="c:\documents and settings\ibm\application data\360se6\User Data\temp\01300000323145123029807175635_s.jpg">
            <a:extLst>
              <a:ext uri="{FF2B5EF4-FFF2-40B4-BE49-F238E27FC236}">
                <a16:creationId xmlns:a16="http://schemas.microsoft.com/office/drawing/2014/main" id="{D5CF5DE7-7619-4091-A04C-9C006D2454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a:extLst>
              <a:ext uri="{FF2B5EF4-FFF2-40B4-BE49-F238E27FC236}">
                <a16:creationId xmlns:a16="http://schemas.microsoft.com/office/drawing/2014/main" id="{3A8B3092-0B94-4D04-88DB-895212C31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标题 1">
            <a:extLst>
              <a:ext uri="{FF2B5EF4-FFF2-40B4-BE49-F238E27FC236}">
                <a16:creationId xmlns:a16="http://schemas.microsoft.com/office/drawing/2014/main" id="{769C7E81-6EDD-448B-9573-C944353E3530}"/>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20" name="Rectangle 2">
            <a:extLst>
              <a:ext uri="{FF2B5EF4-FFF2-40B4-BE49-F238E27FC236}">
                <a16:creationId xmlns:a16="http://schemas.microsoft.com/office/drawing/2014/main" id="{56F47489-D90B-491E-A7C6-6BE9AAE65FC9}"/>
              </a:ext>
            </a:extLst>
          </p:cNvPr>
          <p:cNvSpPr txBox="1">
            <a:spLocks noChangeArrowheads="1"/>
          </p:cNvSpPr>
          <p:nvPr/>
        </p:nvSpPr>
        <p:spPr bwMode="auto">
          <a:xfrm>
            <a:off x="178966" y="769714"/>
            <a:ext cx="295287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6</a:t>
            </a:r>
            <a:r>
              <a:rPr lang="zh-CN" altLang="en-US" sz="2400" b="1" kern="0" dirty="0">
                <a:solidFill>
                  <a:srgbClr val="FF0000"/>
                </a:solidFill>
                <a:latin typeface="黑体" pitchFamily="2" charset="-122"/>
                <a:ea typeface="黑体" pitchFamily="2" charset="-122"/>
              </a:rPr>
              <a:t>、加</a:t>
            </a:r>
            <a:r>
              <a:rPr lang="en-US" altLang="zh-CN" sz="2400" b="1" kern="0" dirty="0">
                <a:solidFill>
                  <a:srgbClr val="FF0000"/>
                </a:solidFill>
                <a:latin typeface="黑体" pitchFamily="2" charset="-122"/>
                <a:ea typeface="黑体" pitchFamily="2" charset="-122"/>
              </a:rPr>
              <a:t>1</a:t>
            </a:r>
            <a:r>
              <a:rPr lang="zh-CN" altLang="en-US" sz="2400" b="1" kern="0" dirty="0">
                <a:solidFill>
                  <a:srgbClr val="FF0000"/>
                </a:solidFill>
                <a:latin typeface="黑体" pitchFamily="2" charset="-122"/>
                <a:ea typeface="黑体" pitchFamily="2" charset="-122"/>
              </a:rPr>
              <a:t>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5</a:t>
            </a:r>
            <a:r>
              <a:rPr lang="zh-CN" altLang="en-US" sz="2400" b="1" kern="0" dirty="0">
                <a:solidFill>
                  <a:srgbClr val="3333FF"/>
                </a:solidFill>
                <a:latin typeface="黑体" pitchFamily="2" charset="-122"/>
                <a:ea typeface="黑体" pitchFamily="2" charset="-122"/>
              </a:rPr>
              <a:t>条）</a:t>
            </a:r>
          </a:p>
        </p:txBody>
      </p:sp>
      <p:sp>
        <p:nvSpPr>
          <p:cNvPr id="21" name="矩形 20">
            <a:extLst>
              <a:ext uri="{FF2B5EF4-FFF2-40B4-BE49-F238E27FC236}">
                <a16:creationId xmlns:a16="http://schemas.microsoft.com/office/drawing/2014/main" id="{6B2910D8-710F-4346-B4C8-259B095BE36B}"/>
              </a:ext>
            </a:extLst>
          </p:cNvPr>
          <p:cNvSpPr/>
          <p:nvPr/>
        </p:nvSpPr>
        <p:spPr>
          <a:xfrm>
            <a:off x="4035896" y="741709"/>
            <a:ext cx="1564804"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INC</a:t>
            </a:r>
            <a:endParaRPr lang="zh-CN" altLang="en-US" dirty="0">
              <a:solidFill>
                <a:srgbClr val="3333FF"/>
              </a:solidFill>
            </a:endParaRPr>
          </a:p>
        </p:txBody>
      </p:sp>
      <p:sp>
        <p:nvSpPr>
          <p:cNvPr id="24" name="Text Box 5">
            <a:extLst>
              <a:ext uri="{FF2B5EF4-FFF2-40B4-BE49-F238E27FC236}">
                <a16:creationId xmlns:a16="http://schemas.microsoft.com/office/drawing/2014/main" id="{B4E42203-CCA4-4594-B276-744B70176E17}"/>
              </a:ext>
            </a:extLst>
          </p:cNvPr>
          <p:cNvSpPr txBox="1">
            <a:spLocks noChangeArrowheads="1"/>
          </p:cNvSpPr>
          <p:nvPr/>
        </p:nvSpPr>
        <p:spPr bwMode="auto">
          <a:xfrm>
            <a:off x="340747" y="4230465"/>
            <a:ext cx="8462506" cy="1689373"/>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指令功能：将累加器</a:t>
            </a:r>
            <a:r>
              <a:rPr kumimoji="1" lang="en-US" altLang="zh-CN" b="1" dirty="0">
                <a:latin typeface="宋体" charset="-122"/>
              </a:rPr>
              <a:t>A</a:t>
            </a:r>
            <a:r>
              <a:rPr kumimoji="1" lang="zh-CN" altLang="en-US" b="1" dirty="0">
                <a:latin typeface="宋体" charset="-122"/>
              </a:rPr>
              <a:t>、通用工作寄存器、片内</a:t>
            </a:r>
            <a:r>
              <a:rPr kumimoji="1" lang="en-US" altLang="zh-CN" b="1" dirty="0">
                <a:latin typeface="宋体" charset="-122"/>
              </a:rPr>
              <a:t>RAM</a:t>
            </a:r>
            <a:r>
              <a:rPr kumimoji="1" lang="zh-CN" altLang="en-US" b="1" dirty="0">
                <a:latin typeface="宋体" charset="-122"/>
              </a:rPr>
              <a:t>、</a:t>
            </a:r>
            <a:r>
              <a:rPr kumimoji="1" lang="en-US" altLang="zh-CN" b="1" dirty="0">
                <a:latin typeface="宋体" charset="-122"/>
              </a:rPr>
              <a:t>DPTR</a:t>
            </a:r>
            <a:r>
              <a:rPr kumimoji="1" lang="zh-CN" altLang="en-US" b="1" dirty="0">
                <a:latin typeface="宋体" charset="-122"/>
              </a:rPr>
              <a:t>的内容加</a:t>
            </a:r>
            <a:r>
              <a:rPr kumimoji="1" lang="en-US" altLang="zh-CN" b="1" dirty="0">
                <a:latin typeface="宋体" charset="-122"/>
              </a:rPr>
              <a:t>1</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该组指令的操作不影响</a:t>
            </a:r>
            <a:r>
              <a:rPr kumimoji="1" lang="en-US" altLang="zh-CN" b="1" dirty="0">
                <a:latin typeface="宋体" charset="-122"/>
              </a:rPr>
              <a:t>CY </a:t>
            </a:r>
            <a:r>
              <a:rPr kumimoji="1" lang="zh-CN" altLang="en-US" b="1" dirty="0">
                <a:latin typeface="宋体" charset="-122"/>
              </a:rPr>
              <a:t>。若原单元内容为</a:t>
            </a:r>
            <a:r>
              <a:rPr kumimoji="1" lang="en-US" altLang="zh-CN" b="1" dirty="0">
                <a:latin typeface="宋体" charset="-122"/>
              </a:rPr>
              <a:t>FFH</a:t>
            </a:r>
            <a:r>
              <a:rPr kumimoji="1" lang="zh-CN" altLang="en-US" b="1" dirty="0">
                <a:latin typeface="宋体" charset="-122"/>
              </a:rPr>
              <a:t>，加</a:t>
            </a:r>
            <a:r>
              <a:rPr kumimoji="1" lang="en-US" altLang="zh-CN" b="1" dirty="0">
                <a:latin typeface="宋体" charset="-122"/>
              </a:rPr>
              <a:t>1</a:t>
            </a:r>
            <a:r>
              <a:rPr kumimoji="1" lang="zh-CN" altLang="en-US" b="1" dirty="0">
                <a:latin typeface="宋体" charset="-122"/>
              </a:rPr>
              <a:t>后溢出为</a:t>
            </a:r>
            <a:r>
              <a:rPr kumimoji="1" lang="en-US" altLang="zh-CN" b="1" dirty="0">
                <a:latin typeface="宋体" charset="-122"/>
              </a:rPr>
              <a:t>00H</a:t>
            </a:r>
            <a:r>
              <a:rPr kumimoji="1" lang="zh-CN" altLang="en-US" b="1" dirty="0">
                <a:latin typeface="宋体" charset="-122"/>
              </a:rPr>
              <a:t>，也不影响</a:t>
            </a:r>
            <a:r>
              <a:rPr kumimoji="1" lang="en-US" altLang="zh-CN" b="1" dirty="0">
                <a:latin typeface="宋体" charset="-122"/>
              </a:rPr>
              <a:t>CY</a:t>
            </a:r>
            <a:r>
              <a:rPr kumimoji="1" lang="zh-CN" altLang="en-US" b="1" dirty="0">
                <a:latin typeface="宋体" charset="-122"/>
              </a:rPr>
              <a:t>标志。</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a:t>
            </a:r>
            <a:r>
              <a:rPr kumimoji="1" lang="en-US" altLang="zh-CN" b="1" dirty="0">
                <a:latin typeface="宋体" charset="-122"/>
              </a:rPr>
              <a:t>INC DPTR</a:t>
            </a:r>
            <a:r>
              <a:rPr kumimoji="1" lang="zh-CN" altLang="en-US" b="1" dirty="0">
                <a:latin typeface="宋体" charset="-122"/>
              </a:rPr>
              <a:t>”对</a:t>
            </a:r>
            <a:r>
              <a:rPr kumimoji="1" lang="en-US" altLang="zh-CN" b="1" dirty="0">
                <a:latin typeface="宋体" charset="-122"/>
              </a:rPr>
              <a:t>DPTR </a:t>
            </a:r>
            <a:r>
              <a:rPr kumimoji="1" lang="zh-CN" altLang="en-US" b="1" dirty="0">
                <a:latin typeface="宋体" charset="-122"/>
              </a:rPr>
              <a:t>的</a:t>
            </a:r>
            <a:r>
              <a:rPr kumimoji="1" lang="en-US" altLang="zh-CN" b="1" dirty="0">
                <a:latin typeface="宋体" charset="-122"/>
              </a:rPr>
              <a:t>16</a:t>
            </a:r>
            <a:r>
              <a:rPr kumimoji="1" lang="zh-CN" altLang="en-US" b="1" dirty="0">
                <a:latin typeface="宋体" charset="-122"/>
              </a:rPr>
              <a:t>位数实现加</a:t>
            </a:r>
            <a:r>
              <a:rPr kumimoji="1" lang="en-US" altLang="zh-CN" b="1" dirty="0">
                <a:latin typeface="宋体" charset="-122"/>
              </a:rPr>
              <a:t>1</a:t>
            </a:r>
            <a:r>
              <a:rPr kumimoji="1" lang="zh-CN" altLang="en-US" b="1" dirty="0">
                <a:latin typeface="宋体" charset="-122"/>
              </a:rPr>
              <a:t>功能。</a:t>
            </a:r>
            <a:endParaRPr kumimoji="1" lang="en-US" altLang="zh-CN" b="1" dirty="0">
              <a:latin typeface="宋体" charset="-122"/>
            </a:endParaRPr>
          </a:p>
        </p:txBody>
      </p:sp>
    </p:spTree>
  </p:cSld>
  <p:clrMapOvr>
    <a:masterClrMapping/>
  </p:clrMapOvr>
  <p:transition>
    <p:cut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p>
            <a:fld id="{9C95C104-DE68-40EB-8ACD-70E0D58D5AAC}" type="datetime10">
              <a:rPr lang="zh-CN" altLang="en-US" smtClean="0">
                <a:ea typeface="宋体" charset="-122"/>
              </a:rPr>
              <a:pPr/>
              <a:t>10:24</a:t>
            </a:fld>
            <a:endParaRPr lang="en-US" altLang="zh-CN">
              <a:ea typeface="宋体" charset="-122"/>
            </a:endParaRPr>
          </a:p>
        </p:txBody>
      </p:sp>
      <p:sp>
        <p:nvSpPr>
          <p:cNvPr id="30723" name="灯片编号占位符 5"/>
          <p:cNvSpPr>
            <a:spLocks noGrp="1"/>
          </p:cNvSpPr>
          <p:nvPr>
            <p:ph type="sldNum" sz="quarter" idx="12"/>
          </p:nvPr>
        </p:nvSpPr>
        <p:spPr>
          <a:noFill/>
        </p:spPr>
        <p:txBody>
          <a:bodyPr/>
          <a:lstStyle/>
          <a:p>
            <a:fld id="{CCA87B98-991E-4BA8-84F8-434D5EBDE257}" type="slidenum">
              <a:rPr lang="en-US" altLang="zh-CN" smtClean="0">
                <a:ea typeface="宋体" charset="-122"/>
              </a:rPr>
              <a:pPr/>
              <a:t>92</a:t>
            </a:fld>
            <a:endParaRPr lang="en-US" altLang="zh-CN">
              <a:ea typeface="宋体" charset="-122"/>
            </a:endParaRPr>
          </a:p>
        </p:txBody>
      </p:sp>
      <p:sp>
        <p:nvSpPr>
          <p:cNvPr id="30724" name="Rectangle 2"/>
          <p:cNvSpPr>
            <a:spLocks noGrp="1" noChangeArrowheads="1"/>
          </p:cNvSpPr>
          <p:nvPr>
            <p:ph type="title"/>
          </p:nvPr>
        </p:nvSpPr>
        <p:spPr>
          <a:xfrm>
            <a:off x="539552" y="1430386"/>
            <a:ext cx="7772400" cy="1385863"/>
          </a:xfrm>
        </p:spPr>
        <p:txBody>
          <a:bodyPr/>
          <a:lstStyle/>
          <a:p>
            <a:pPr eaLnBrk="1" hangingPunct="1"/>
            <a:r>
              <a:rPr lang="zh-CN" altLang="en-US" sz="2000" b="1" dirty="0">
                <a:solidFill>
                  <a:srgbClr val="3333FF"/>
                </a:solidFill>
                <a:latin typeface="创艺简黑体" pitchFamily="2" charset="-122"/>
                <a:ea typeface="创艺简黑体" pitchFamily="2" charset="-122"/>
              </a:rPr>
              <a:t>例：   </a:t>
            </a:r>
            <a:r>
              <a:rPr lang="zh-CN" altLang="en-US" sz="2000" b="1" dirty="0">
                <a:solidFill>
                  <a:schemeClr val="tx1"/>
                </a:solidFill>
                <a:latin typeface="创艺简黑体" pitchFamily="2" charset="-122"/>
                <a:ea typeface="创艺简黑体" pitchFamily="2" charset="-122"/>
              </a:rPr>
              <a:t>若：（</a:t>
            </a:r>
            <a:r>
              <a:rPr lang="en-US" altLang="zh-CN" sz="2000" b="1" dirty="0">
                <a:solidFill>
                  <a:schemeClr val="tx1"/>
                </a:solidFill>
                <a:latin typeface="创艺简黑体" pitchFamily="2" charset="-122"/>
                <a:ea typeface="创艺简黑体" pitchFamily="2" charset="-122"/>
              </a:rPr>
              <a:t>R1</a:t>
            </a:r>
            <a:r>
              <a:rPr lang="zh-CN" altLang="en-US" sz="2000" b="1" dirty="0">
                <a:solidFill>
                  <a:schemeClr val="tx1"/>
                </a:solidFill>
                <a:latin typeface="创艺简黑体" pitchFamily="2" charset="-122"/>
                <a:ea typeface="创艺简黑体" pitchFamily="2" charset="-122"/>
              </a:rPr>
              <a:t>）</a:t>
            </a:r>
            <a:r>
              <a:rPr lang="en-US" altLang="zh-CN" sz="2000" b="1" dirty="0">
                <a:solidFill>
                  <a:schemeClr val="tx1"/>
                </a:solidFill>
                <a:latin typeface="创艺简黑体" pitchFamily="2" charset="-122"/>
                <a:ea typeface="创艺简黑体" pitchFamily="2" charset="-122"/>
              </a:rPr>
              <a:t>=30H </a:t>
            </a:r>
            <a:r>
              <a:rPr lang="zh-CN" altLang="en-US" sz="2000" b="1" dirty="0">
                <a:solidFill>
                  <a:schemeClr val="tx1"/>
                </a:solidFill>
                <a:latin typeface="创艺简黑体" pitchFamily="2" charset="-122"/>
                <a:ea typeface="创艺简黑体" pitchFamily="2" charset="-122"/>
              </a:rPr>
              <a:t>，（</a:t>
            </a:r>
            <a:r>
              <a:rPr lang="en-US" altLang="zh-CN" sz="2000" b="1" dirty="0">
                <a:solidFill>
                  <a:schemeClr val="tx1"/>
                </a:solidFill>
                <a:latin typeface="创艺简黑体" pitchFamily="2" charset="-122"/>
                <a:ea typeface="创艺简黑体" pitchFamily="2" charset="-122"/>
              </a:rPr>
              <a:t>30H</a:t>
            </a:r>
            <a:r>
              <a:rPr lang="zh-CN" altLang="en-US" sz="2000" b="1" dirty="0">
                <a:solidFill>
                  <a:schemeClr val="tx1"/>
                </a:solidFill>
                <a:latin typeface="创艺简黑体" pitchFamily="2" charset="-122"/>
                <a:ea typeface="创艺简黑体" pitchFamily="2" charset="-122"/>
              </a:rPr>
              <a:t>）</a:t>
            </a:r>
            <a:r>
              <a:rPr lang="en-US" altLang="zh-CN" sz="2000" b="1" dirty="0">
                <a:solidFill>
                  <a:schemeClr val="tx1"/>
                </a:solidFill>
                <a:latin typeface="创艺简黑体" pitchFamily="2" charset="-122"/>
                <a:ea typeface="创艺简黑体" pitchFamily="2" charset="-122"/>
              </a:rPr>
              <a:t>=11H</a:t>
            </a:r>
            <a:br>
              <a:rPr lang="en-US" altLang="zh-CN" sz="2000" b="1" dirty="0">
                <a:solidFill>
                  <a:schemeClr val="tx1"/>
                </a:solidFill>
                <a:latin typeface="创艺简黑体" pitchFamily="2" charset="-122"/>
                <a:ea typeface="创艺简黑体" pitchFamily="2" charset="-122"/>
              </a:rPr>
            </a:br>
            <a:r>
              <a:rPr lang="en-US" altLang="zh-CN" sz="2000" b="1" dirty="0">
                <a:solidFill>
                  <a:schemeClr val="tx1"/>
                </a:solidFill>
                <a:latin typeface="创艺简黑体" pitchFamily="2" charset="-122"/>
                <a:ea typeface="创艺简黑体" pitchFamily="2" charset="-122"/>
              </a:rPr>
              <a:t>         </a:t>
            </a:r>
            <a:r>
              <a:rPr lang="zh-CN" altLang="en-US" sz="2000" b="1" dirty="0">
                <a:solidFill>
                  <a:schemeClr val="tx1"/>
                </a:solidFill>
                <a:latin typeface="创艺简黑体" pitchFamily="2" charset="-122"/>
                <a:ea typeface="创艺简黑体" pitchFamily="2" charset="-122"/>
              </a:rPr>
              <a:t>求执行下面指令后的结果。</a:t>
            </a:r>
            <a:br>
              <a:rPr lang="zh-CN" altLang="en-US" sz="2000" b="1" dirty="0">
                <a:solidFill>
                  <a:schemeClr val="tx1"/>
                </a:solidFill>
                <a:latin typeface="创艺简黑体" pitchFamily="2" charset="-122"/>
                <a:ea typeface="创艺简黑体" pitchFamily="2" charset="-122"/>
              </a:rPr>
            </a:br>
            <a:r>
              <a:rPr lang="zh-CN" altLang="en-US" sz="2000" b="1" dirty="0">
                <a:solidFill>
                  <a:schemeClr val="tx1"/>
                </a:solidFill>
                <a:latin typeface="创艺简黑体" pitchFamily="2" charset="-122"/>
                <a:ea typeface="创艺简黑体" pitchFamily="2" charset="-122"/>
              </a:rPr>
              <a:t>	</a:t>
            </a:r>
            <a:r>
              <a:rPr lang="en-US" altLang="zh-CN" sz="2000" b="1" dirty="0">
                <a:solidFill>
                  <a:schemeClr val="tx1"/>
                </a:solidFill>
                <a:latin typeface="创艺简黑体" pitchFamily="2" charset="-122"/>
                <a:ea typeface="创艺简黑体" pitchFamily="2" charset="-122"/>
              </a:rPr>
              <a:t>INC   @R1</a:t>
            </a:r>
            <a:r>
              <a:rPr lang="zh-CN" altLang="en-US" sz="2000" b="1" dirty="0">
                <a:solidFill>
                  <a:schemeClr val="tx1"/>
                </a:solidFill>
                <a:latin typeface="创艺简黑体" pitchFamily="2" charset="-122"/>
                <a:ea typeface="创艺简黑体" pitchFamily="2" charset="-122"/>
              </a:rPr>
              <a:t>； </a:t>
            </a:r>
            <a:r>
              <a:rPr lang="en-US" altLang="zh-CN" sz="2000" b="1" dirty="0">
                <a:solidFill>
                  <a:schemeClr val="tx1"/>
                </a:solidFill>
                <a:latin typeface="创艺简黑体" pitchFamily="2" charset="-122"/>
                <a:ea typeface="创艺简黑体" pitchFamily="2" charset="-122"/>
              </a:rPr>
              <a:t>(30H)=12H</a:t>
            </a:r>
            <a:br>
              <a:rPr lang="en-US" altLang="zh-CN" sz="2000" b="1" dirty="0">
                <a:solidFill>
                  <a:schemeClr val="tx1"/>
                </a:solidFill>
                <a:latin typeface="创艺简黑体" pitchFamily="2" charset="-122"/>
                <a:ea typeface="创艺简黑体" pitchFamily="2" charset="-122"/>
              </a:rPr>
            </a:br>
            <a:r>
              <a:rPr lang="en-US" altLang="zh-CN" sz="2000" b="1" dirty="0">
                <a:solidFill>
                  <a:schemeClr val="tx1"/>
                </a:solidFill>
                <a:latin typeface="创艺简黑体" pitchFamily="2" charset="-122"/>
                <a:ea typeface="创艺简黑体" pitchFamily="2" charset="-122"/>
              </a:rPr>
              <a:t>	INC   R1 </a:t>
            </a:r>
            <a:r>
              <a:rPr lang="zh-CN" altLang="en-US" sz="2000" b="1" dirty="0">
                <a:solidFill>
                  <a:schemeClr val="tx1"/>
                </a:solidFill>
                <a:latin typeface="创艺简黑体" pitchFamily="2" charset="-122"/>
                <a:ea typeface="创艺简黑体" pitchFamily="2" charset="-122"/>
              </a:rPr>
              <a:t>； </a:t>
            </a:r>
            <a:r>
              <a:rPr lang="en-US" altLang="zh-CN" sz="2000" b="1" dirty="0">
                <a:solidFill>
                  <a:schemeClr val="tx1"/>
                </a:solidFill>
                <a:latin typeface="创艺简黑体" pitchFamily="2" charset="-122"/>
                <a:ea typeface="创艺简黑体" pitchFamily="2" charset="-122"/>
              </a:rPr>
              <a:t>(R1)=31H</a:t>
            </a:r>
          </a:p>
        </p:txBody>
      </p:sp>
      <p:sp>
        <p:nvSpPr>
          <p:cNvPr id="30725" name="Rectangle 8"/>
          <p:cNvSpPr>
            <a:spLocks noChangeArrowheads="1"/>
          </p:cNvSpPr>
          <p:nvPr/>
        </p:nvSpPr>
        <p:spPr bwMode="auto">
          <a:xfrm>
            <a:off x="598183" y="2921168"/>
            <a:ext cx="5618584" cy="1015663"/>
          </a:xfrm>
          <a:prstGeom prst="rect">
            <a:avLst/>
          </a:prstGeom>
          <a:noFill/>
          <a:ln w="12700" cap="sq">
            <a:noFill/>
            <a:miter lim="800000"/>
            <a:headEnd type="none" w="sm" len="sm"/>
            <a:tailEnd type="none" w="sm" len="sm"/>
          </a:ln>
        </p:spPr>
        <p:txBody>
          <a:bodyPr wrap="square">
            <a:spAutoFit/>
          </a:bodyPr>
          <a:lstStyle/>
          <a:p>
            <a:pPr algn="just" eaLnBrk="0" hangingPunct="0"/>
            <a:r>
              <a:rPr kumimoji="1" lang="zh-CN" altLang="en-US" sz="2000" b="1" dirty="0">
                <a:solidFill>
                  <a:srgbClr val="3333FF"/>
                </a:solidFill>
                <a:latin typeface="宋体" charset="-122"/>
                <a:ea typeface="黑体" pitchFamily="2" charset="-122"/>
              </a:rPr>
              <a:t>解： </a:t>
            </a:r>
            <a:r>
              <a:rPr kumimoji="1" lang="zh-CN" altLang="en-US" sz="2000" b="1" dirty="0">
                <a:solidFill>
                  <a:srgbClr val="FF0000"/>
                </a:solidFill>
                <a:latin typeface="宋体" charset="-122"/>
                <a:ea typeface="黑体" pitchFamily="2" charset="-122"/>
              </a:rPr>
              <a:t>结果为：</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30H</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=12H</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R1</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=31H</a:t>
            </a:r>
            <a:r>
              <a:rPr kumimoji="1" lang="zh-CN" altLang="en-US" sz="2000" b="1" dirty="0">
                <a:latin typeface="宋体" charset="-122"/>
                <a:ea typeface="黑体" pitchFamily="2" charset="-122"/>
              </a:rPr>
              <a:t>。</a:t>
            </a:r>
          </a:p>
          <a:p>
            <a:pPr algn="just" eaLnBrk="0" hangingPunct="0"/>
            <a:r>
              <a:rPr kumimoji="1" lang="zh-CN" altLang="en-US" sz="2000" b="1" dirty="0">
                <a:solidFill>
                  <a:srgbClr val="3333FF"/>
                </a:solidFill>
                <a:latin typeface="宋体" charset="-122"/>
                <a:ea typeface="黑体" pitchFamily="2" charset="-122"/>
              </a:rPr>
              <a:t>     </a:t>
            </a:r>
            <a:r>
              <a:rPr kumimoji="1" lang="zh-CN" altLang="en-US" sz="2000" b="1" dirty="0">
                <a:solidFill>
                  <a:srgbClr val="FF0000"/>
                </a:solidFill>
                <a:latin typeface="宋体" charset="-122"/>
                <a:ea typeface="黑体" pitchFamily="2" charset="-122"/>
              </a:rPr>
              <a:t>不影响</a:t>
            </a:r>
            <a:r>
              <a:rPr kumimoji="1" lang="en-US" altLang="zh-CN" sz="2000" b="1" dirty="0">
                <a:solidFill>
                  <a:srgbClr val="FF0000"/>
                </a:solidFill>
                <a:latin typeface="宋体" charset="-122"/>
                <a:ea typeface="黑体" pitchFamily="2" charset="-122"/>
              </a:rPr>
              <a:t>PWS.</a:t>
            </a:r>
            <a:endParaRPr kumimoji="1" lang="en-US" altLang="zh-CN" sz="2000" b="1" dirty="0">
              <a:solidFill>
                <a:srgbClr val="FF0000"/>
              </a:solidFill>
              <a:latin typeface="宋体" charset="-122"/>
            </a:endParaRPr>
          </a:p>
          <a:p>
            <a:pPr eaLnBrk="0" hangingPunct="0"/>
            <a:endParaRPr kumimoji="1" lang="en-US" altLang="zh-CN" sz="2000" dirty="0">
              <a:solidFill>
                <a:srgbClr val="3333FF"/>
              </a:solidFill>
              <a:latin typeface="Times New Roman" pitchFamily="18" charset="0"/>
            </a:endParaRPr>
          </a:p>
        </p:txBody>
      </p:sp>
      <p:pic>
        <p:nvPicPr>
          <p:cNvPr id="8" name="Picture 2" descr="c:\documents and settings\ibm\application data\360se6\User Data\temp\01300000323145123029807175635_s.jpg">
            <a:extLst>
              <a:ext uri="{FF2B5EF4-FFF2-40B4-BE49-F238E27FC236}">
                <a16:creationId xmlns:a16="http://schemas.microsoft.com/office/drawing/2014/main" id="{B600B6FC-4CA2-4BCC-AE7A-4B511EDB24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DC884DC8-1841-451F-9A17-E5B83D02E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902C0C0C-78D3-42D7-BAFC-327611BBE503}"/>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1" name="Rectangle 2">
            <a:extLst>
              <a:ext uri="{FF2B5EF4-FFF2-40B4-BE49-F238E27FC236}">
                <a16:creationId xmlns:a16="http://schemas.microsoft.com/office/drawing/2014/main" id="{5949CBEE-EA50-41B0-88B1-C158AF40EE68}"/>
              </a:ext>
            </a:extLst>
          </p:cNvPr>
          <p:cNvSpPr txBox="1">
            <a:spLocks noChangeArrowheads="1"/>
          </p:cNvSpPr>
          <p:nvPr/>
        </p:nvSpPr>
        <p:spPr bwMode="auto">
          <a:xfrm>
            <a:off x="178966" y="769714"/>
            <a:ext cx="295287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6</a:t>
            </a:r>
            <a:r>
              <a:rPr lang="zh-CN" altLang="en-US" sz="2400" b="1" kern="0" dirty="0">
                <a:solidFill>
                  <a:srgbClr val="FF0000"/>
                </a:solidFill>
                <a:latin typeface="黑体" pitchFamily="2" charset="-122"/>
                <a:ea typeface="黑体" pitchFamily="2" charset="-122"/>
              </a:rPr>
              <a:t>、加</a:t>
            </a:r>
            <a:r>
              <a:rPr lang="en-US" altLang="zh-CN" sz="2400" b="1" kern="0" dirty="0">
                <a:solidFill>
                  <a:srgbClr val="FF0000"/>
                </a:solidFill>
                <a:latin typeface="黑体" pitchFamily="2" charset="-122"/>
                <a:ea typeface="黑体" pitchFamily="2" charset="-122"/>
              </a:rPr>
              <a:t>1</a:t>
            </a:r>
            <a:r>
              <a:rPr lang="zh-CN" altLang="en-US" sz="2400" b="1" kern="0" dirty="0">
                <a:solidFill>
                  <a:srgbClr val="FF0000"/>
                </a:solidFill>
                <a:latin typeface="黑体" pitchFamily="2" charset="-122"/>
                <a:ea typeface="黑体" pitchFamily="2" charset="-122"/>
              </a:rPr>
              <a:t>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5</a:t>
            </a:r>
            <a:r>
              <a:rPr lang="zh-CN" altLang="en-US" sz="2400" b="1" kern="0" dirty="0">
                <a:solidFill>
                  <a:srgbClr val="3333FF"/>
                </a:solidFill>
                <a:latin typeface="黑体" pitchFamily="2" charset="-122"/>
                <a:ea typeface="黑体" pitchFamily="2" charset="-122"/>
              </a:rPr>
              <a:t>条）</a:t>
            </a:r>
          </a:p>
        </p:txBody>
      </p:sp>
      <p:sp>
        <p:nvSpPr>
          <p:cNvPr id="12" name="矩形 11">
            <a:extLst>
              <a:ext uri="{FF2B5EF4-FFF2-40B4-BE49-F238E27FC236}">
                <a16:creationId xmlns:a16="http://schemas.microsoft.com/office/drawing/2014/main" id="{D4D7FDD2-270E-407B-82C1-E02A75816DD3}"/>
              </a:ext>
            </a:extLst>
          </p:cNvPr>
          <p:cNvSpPr/>
          <p:nvPr/>
        </p:nvSpPr>
        <p:spPr>
          <a:xfrm>
            <a:off x="4375348" y="777081"/>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INC</a:t>
            </a:r>
            <a:endParaRPr lang="zh-CN" altLang="en-US" dirty="0">
              <a:solidFill>
                <a:srgbClr val="3333FF"/>
              </a:solidFill>
            </a:endParaRPr>
          </a:p>
        </p:txBody>
      </p:sp>
      <p:sp>
        <p:nvSpPr>
          <p:cNvPr id="13" name="Rectangle 2">
            <a:extLst>
              <a:ext uri="{FF2B5EF4-FFF2-40B4-BE49-F238E27FC236}">
                <a16:creationId xmlns:a16="http://schemas.microsoft.com/office/drawing/2014/main" id="{D51B995D-08FC-49D7-90E9-88C42E4BC5DF}"/>
              </a:ext>
            </a:extLst>
          </p:cNvPr>
          <p:cNvSpPr txBox="1">
            <a:spLocks noChangeArrowheads="1"/>
          </p:cNvSpPr>
          <p:nvPr/>
        </p:nvSpPr>
        <p:spPr bwMode="auto">
          <a:xfrm>
            <a:off x="598183" y="3882457"/>
            <a:ext cx="7772400" cy="13858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algn="just"/>
            <a:r>
              <a:rPr lang="zh-CN" altLang="en-US" sz="2000" b="1" kern="0" dirty="0">
                <a:solidFill>
                  <a:srgbClr val="3333FF"/>
                </a:solidFill>
                <a:latin typeface="创艺简黑体" pitchFamily="2" charset="-122"/>
                <a:ea typeface="创艺简黑体" pitchFamily="2" charset="-122"/>
              </a:rPr>
              <a:t>例：</a:t>
            </a:r>
            <a:r>
              <a:rPr kumimoji="1" lang="zh-CN" altLang="en-US" sz="2000" b="1" dirty="0">
                <a:solidFill>
                  <a:schemeClr val="tx1"/>
                </a:solidFill>
                <a:latin typeface="宋体" charset="-122"/>
              </a:rPr>
              <a:t>比较指令</a:t>
            </a:r>
            <a:r>
              <a:rPr kumimoji="1" lang="zh-CN" altLang="en-US" sz="2000" b="1" dirty="0">
                <a:solidFill>
                  <a:schemeClr val="tx1"/>
                </a:solidFill>
                <a:latin typeface="Courier New" pitchFamily="49" charset="0"/>
              </a:rPr>
              <a:t>“</a:t>
            </a:r>
            <a:r>
              <a:rPr kumimoji="1" lang="en-US" altLang="zh-CN" sz="2000" b="1" dirty="0">
                <a:solidFill>
                  <a:schemeClr val="tx1"/>
                </a:solidFill>
                <a:latin typeface="宋体" charset="-122"/>
              </a:rPr>
              <a:t>INC A</a:t>
            </a:r>
            <a:r>
              <a:rPr kumimoji="1" lang="en-US" altLang="zh-CN" sz="2000" b="1" dirty="0">
                <a:solidFill>
                  <a:schemeClr val="tx1"/>
                </a:solidFill>
                <a:latin typeface="Courier New" pitchFamily="49" charset="0"/>
              </a:rPr>
              <a:t>”</a:t>
            </a:r>
            <a:r>
              <a:rPr kumimoji="1" lang="zh-CN" altLang="en-US" sz="2000" b="1" dirty="0">
                <a:solidFill>
                  <a:schemeClr val="tx1"/>
                </a:solidFill>
                <a:latin typeface="宋体" charset="-122"/>
              </a:rPr>
              <a:t>和</a:t>
            </a:r>
            <a:r>
              <a:rPr kumimoji="1" lang="zh-CN" altLang="en-US" sz="2000" b="1" dirty="0">
                <a:solidFill>
                  <a:schemeClr val="tx1"/>
                </a:solidFill>
                <a:latin typeface="Courier New" pitchFamily="49" charset="0"/>
              </a:rPr>
              <a:t>“</a:t>
            </a:r>
            <a:r>
              <a:rPr kumimoji="1" lang="en-US" altLang="zh-CN" sz="2000" b="1" dirty="0">
                <a:solidFill>
                  <a:schemeClr val="tx1"/>
                </a:solidFill>
                <a:latin typeface="宋体" charset="-122"/>
              </a:rPr>
              <a:t>ADD A</a:t>
            </a:r>
            <a:r>
              <a:rPr kumimoji="1" lang="zh-CN" altLang="en-US" sz="2000" b="1" dirty="0">
                <a:solidFill>
                  <a:schemeClr val="tx1"/>
                </a:solidFill>
                <a:latin typeface="宋体" charset="-122"/>
              </a:rPr>
              <a:t>，</a:t>
            </a:r>
            <a:r>
              <a:rPr kumimoji="1" lang="en-US" altLang="zh-CN" sz="2000" b="1" dirty="0">
                <a:solidFill>
                  <a:schemeClr val="tx1"/>
                </a:solidFill>
                <a:latin typeface="宋体" charset="-122"/>
              </a:rPr>
              <a:t>#01H</a:t>
            </a:r>
            <a:r>
              <a:rPr kumimoji="1" lang="en-US" altLang="zh-CN" sz="2000" b="1" dirty="0">
                <a:solidFill>
                  <a:schemeClr val="tx1"/>
                </a:solidFill>
                <a:latin typeface="Courier New" pitchFamily="49" charset="0"/>
              </a:rPr>
              <a:t>”</a:t>
            </a:r>
            <a:r>
              <a:rPr kumimoji="1" lang="zh-CN" altLang="en-US" sz="2000" b="1" dirty="0">
                <a:solidFill>
                  <a:schemeClr val="tx1"/>
                </a:solidFill>
                <a:latin typeface="宋体" charset="-122"/>
              </a:rPr>
              <a:t>的结果。</a:t>
            </a:r>
          </a:p>
          <a:p>
            <a:pPr algn="just"/>
            <a:r>
              <a:rPr kumimoji="1" lang="zh-CN" altLang="en-US" sz="2000" b="1" dirty="0">
                <a:solidFill>
                  <a:srgbClr val="3333FF"/>
                </a:solidFill>
                <a:latin typeface="宋体" charset="-122"/>
              </a:rPr>
              <a:t>解：</a:t>
            </a:r>
            <a:r>
              <a:rPr kumimoji="1" lang="zh-CN" altLang="en-US" sz="2000" b="1" dirty="0">
                <a:solidFill>
                  <a:schemeClr val="tx1"/>
                </a:solidFill>
                <a:latin typeface="Courier New" pitchFamily="49" charset="0"/>
              </a:rPr>
              <a:t>“</a:t>
            </a:r>
            <a:r>
              <a:rPr kumimoji="1" lang="en-US" altLang="zh-CN" sz="2000" b="1" dirty="0">
                <a:solidFill>
                  <a:schemeClr val="tx1"/>
                </a:solidFill>
                <a:latin typeface="宋体" charset="-122"/>
              </a:rPr>
              <a:t>INC A</a:t>
            </a:r>
            <a:r>
              <a:rPr kumimoji="1" lang="en-US" altLang="zh-CN" sz="2000" b="1" dirty="0">
                <a:solidFill>
                  <a:schemeClr val="tx1"/>
                </a:solidFill>
                <a:latin typeface="Courier New" pitchFamily="49" charset="0"/>
              </a:rPr>
              <a:t>”</a:t>
            </a:r>
            <a:r>
              <a:rPr kumimoji="1" lang="zh-CN" altLang="en-US" sz="2000" b="1" dirty="0">
                <a:solidFill>
                  <a:schemeClr val="tx1"/>
                </a:solidFill>
                <a:latin typeface="宋体" charset="-122"/>
              </a:rPr>
              <a:t>指令只将</a:t>
            </a:r>
            <a:r>
              <a:rPr kumimoji="1" lang="en-US" altLang="zh-CN" sz="2000" b="1" dirty="0">
                <a:solidFill>
                  <a:schemeClr val="tx1"/>
                </a:solidFill>
                <a:latin typeface="宋体" charset="-122"/>
              </a:rPr>
              <a:t>A</a:t>
            </a:r>
            <a:r>
              <a:rPr kumimoji="1" lang="zh-CN" altLang="en-US" sz="2000" b="1" dirty="0">
                <a:solidFill>
                  <a:schemeClr val="tx1"/>
                </a:solidFill>
                <a:latin typeface="宋体" charset="-122"/>
              </a:rPr>
              <a:t>的内容加</a:t>
            </a:r>
            <a:r>
              <a:rPr kumimoji="1" lang="en-US" altLang="zh-CN" sz="2000" b="1" dirty="0">
                <a:solidFill>
                  <a:schemeClr val="tx1"/>
                </a:solidFill>
                <a:latin typeface="宋体" charset="-122"/>
              </a:rPr>
              <a:t>1</a:t>
            </a:r>
            <a:r>
              <a:rPr kumimoji="1" lang="zh-CN" altLang="en-US" sz="2000" b="1" dirty="0">
                <a:solidFill>
                  <a:schemeClr val="tx1"/>
                </a:solidFill>
                <a:latin typeface="宋体" charset="-122"/>
              </a:rPr>
              <a:t>，标志位没有变化。</a:t>
            </a:r>
          </a:p>
          <a:p>
            <a:pPr algn="just"/>
            <a:r>
              <a:rPr kumimoji="1" lang="zh-CN" altLang="en-US" sz="2000" b="1" dirty="0">
                <a:solidFill>
                  <a:schemeClr val="tx1"/>
                </a:solidFill>
                <a:latin typeface="宋体" charset="-122"/>
              </a:rPr>
              <a:t>     而</a:t>
            </a:r>
            <a:r>
              <a:rPr kumimoji="1" lang="zh-CN" altLang="en-US" sz="2000" b="1" dirty="0">
                <a:solidFill>
                  <a:schemeClr val="tx1"/>
                </a:solidFill>
                <a:latin typeface="Courier New" pitchFamily="49" charset="0"/>
              </a:rPr>
              <a:t>“</a:t>
            </a:r>
            <a:r>
              <a:rPr kumimoji="1" lang="en-US" altLang="zh-CN" sz="2000" b="1" dirty="0">
                <a:solidFill>
                  <a:schemeClr val="tx1"/>
                </a:solidFill>
                <a:latin typeface="宋体" charset="-122"/>
              </a:rPr>
              <a:t>ADD A</a:t>
            </a:r>
            <a:r>
              <a:rPr kumimoji="1" lang="zh-CN" altLang="en-US" sz="2000" b="1" dirty="0">
                <a:solidFill>
                  <a:schemeClr val="tx1"/>
                </a:solidFill>
                <a:latin typeface="宋体" charset="-122"/>
              </a:rPr>
              <a:t>，</a:t>
            </a:r>
            <a:r>
              <a:rPr kumimoji="1" lang="en-US" altLang="zh-CN" sz="2000" b="1" dirty="0">
                <a:solidFill>
                  <a:schemeClr val="tx1"/>
                </a:solidFill>
                <a:latin typeface="宋体" charset="-122"/>
              </a:rPr>
              <a:t>#01H</a:t>
            </a:r>
            <a:r>
              <a:rPr kumimoji="1" lang="en-US" altLang="zh-CN" sz="2000" b="1" dirty="0">
                <a:solidFill>
                  <a:schemeClr val="tx1"/>
                </a:solidFill>
                <a:latin typeface="Courier New" pitchFamily="49" charset="0"/>
              </a:rPr>
              <a:t>”</a:t>
            </a:r>
            <a:r>
              <a:rPr kumimoji="1" lang="zh-CN" altLang="en-US" sz="2000" b="1" dirty="0">
                <a:solidFill>
                  <a:schemeClr val="tx1"/>
                </a:solidFill>
                <a:latin typeface="宋体" charset="-122"/>
              </a:rPr>
              <a:t>指令不仅将</a:t>
            </a:r>
            <a:r>
              <a:rPr kumimoji="1" lang="en-US" altLang="zh-CN" sz="2000" b="1" dirty="0">
                <a:solidFill>
                  <a:schemeClr val="tx1"/>
                </a:solidFill>
                <a:latin typeface="宋体" charset="-122"/>
              </a:rPr>
              <a:t>A</a:t>
            </a:r>
            <a:r>
              <a:rPr kumimoji="1" lang="zh-CN" altLang="en-US" sz="2000" b="1" dirty="0">
                <a:solidFill>
                  <a:schemeClr val="tx1"/>
                </a:solidFill>
                <a:latin typeface="宋体" charset="-122"/>
              </a:rPr>
              <a:t>的内容加</a:t>
            </a:r>
            <a:r>
              <a:rPr kumimoji="1" lang="en-US" altLang="zh-CN" sz="2000" b="1" dirty="0">
                <a:solidFill>
                  <a:schemeClr val="tx1"/>
                </a:solidFill>
                <a:latin typeface="宋体" charset="-122"/>
              </a:rPr>
              <a:t>1</a:t>
            </a:r>
            <a:r>
              <a:rPr kumimoji="1" lang="zh-CN" altLang="en-US" sz="2000" b="1" dirty="0">
                <a:solidFill>
                  <a:schemeClr val="tx1"/>
                </a:solidFill>
                <a:latin typeface="宋体" charset="-122"/>
              </a:rPr>
              <a:t>，还影响标志位变化</a:t>
            </a:r>
            <a:endParaRPr lang="en-US" altLang="zh-CN" sz="2000" b="1" kern="0" dirty="0">
              <a:solidFill>
                <a:schemeClr val="tx1"/>
              </a:solidFill>
              <a:latin typeface="创艺简黑体" pitchFamily="2" charset="-122"/>
              <a:ea typeface="创艺简黑体" pitchFamily="2" charset="-122"/>
            </a:endParaRPr>
          </a:p>
        </p:txBody>
      </p:sp>
    </p:spTree>
  </p:cSld>
  <p:clrMapOvr>
    <a:masterClrMapping/>
  </p:clrMapOvr>
  <p:transition>
    <p:cut thruBlk="1"/>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fld id="{895CF198-ED09-4EA0-B971-2CA217BDE246}" type="datetime10">
              <a:rPr lang="zh-CN" altLang="en-US" smtClean="0">
                <a:ea typeface="宋体" charset="-122"/>
              </a:rPr>
              <a:pPr/>
              <a:t>10:24</a:t>
            </a:fld>
            <a:endParaRPr lang="en-US" altLang="zh-CN">
              <a:ea typeface="宋体" charset="-122"/>
            </a:endParaRPr>
          </a:p>
        </p:txBody>
      </p:sp>
      <p:sp>
        <p:nvSpPr>
          <p:cNvPr id="31747" name="灯片编号占位符 5"/>
          <p:cNvSpPr>
            <a:spLocks noGrp="1"/>
          </p:cNvSpPr>
          <p:nvPr>
            <p:ph type="sldNum" sz="quarter" idx="12"/>
          </p:nvPr>
        </p:nvSpPr>
        <p:spPr>
          <a:noFill/>
        </p:spPr>
        <p:txBody>
          <a:bodyPr/>
          <a:lstStyle/>
          <a:p>
            <a:fld id="{F7A2797A-2099-414C-92EB-6634D6B15E8F}" type="slidenum">
              <a:rPr lang="en-US" altLang="zh-CN" smtClean="0">
                <a:ea typeface="宋体" charset="-122"/>
              </a:rPr>
              <a:pPr/>
              <a:t>93</a:t>
            </a:fld>
            <a:endParaRPr lang="en-US" altLang="zh-CN">
              <a:ea typeface="宋体" charset="-122"/>
            </a:endParaRPr>
          </a:p>
        </p:txBody>
      </p:sp>
      <p:pic>
        <p:nvPicPr>
          <p:cNvPr id="15" name="Picture 2" descr="c:\documents and settings\ibm\application data\360se6\User Data\temp\01300000323145123029807175635_s.jpg">
            <a:extLst>
              <a:ext uri="{FF2B5EF4-FFF2-40B4-BE49-F238E27FC236}">
                <a16:creationId xmlns:a16="http://schemas.microsoft.com/office/drawing/2014/main" id="{BEE8710F-5DDC-4201-8401-1671DC0808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119BFFB2-ADB7-4FC1-840B-3681CB9CA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630C8D4E-5C36-40A7-8D57-11EC5556448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8" name="矩形 17">
            <a:extLst>
              <a:ext uri="{FF2B5EF4-FFF2-40B4-BE49-F238E27FC236}">
                <a16:creationId xmlns:a16="http://schemas.microsoft.com/office/drawing/2014/main" id="{7526793C-C388-4B9E-A4A8-F9E9ACD4C633}"/>
              </a:ext>
            </a:extLst>
          </p:cNvPr>
          <p:cNvSpPr/>
          <p:nvPr/>
        </p:nvSpPr>
        <p:spPr>
          <a:xfrm>
            <a:off x="2612174" y="2315061"/>
            <a:ext cx="468052" cy="584775"/>
          </a:xfrm>
          <a:prstGeom prst="rect">
            <a:avLst/>
          </a:prstGeom>
        </p:spPr>
        <p:txBody>
          <a:bodyPr wrap="square">
            <a:spAutoFit/>
          </a:bodyPr>
          <a:lstStyle/>
          <a:p>
            <a:r>
              <a:rPr lang="en-US" altLang="zh-CN" sz="3200" b="1" dirty="0">
                <a:solidFill>
                  <a:srgbClr val="3333FF"/>
                </a:solidFill>
                <a:latin typeface="宋体" charset="-122"/>
              </a:rPr>
              <a:t>1</a:t>
            </a:r>
            <a:endParaRPr lang="zh-CN" altLang="en-US" sz="3200" dirty="0">
              <a:solidFill>
                <a:srgbClr val="3333FF"/>
              </a:solidFill>
            </a:endParaRPr>
          </a:p>
        </p:txBody>
      </p:sp>
      <p:sp>
        <p:nvSpPr>
          <p:cNvPr id="19" name="Rectangle 3">
            <a:extLst>
              <a:ext uri="{FF2B5EF4-FFF2-40B4-BE49-F238E27FC236}">
                <a16:creationId xmlns:a16="http://schemas.microsoft.com/office/drawing/2014/main" id="{E8C7D606-6A2F-41D2-ABD6-E3DFB1747FC0}"/>
              </a:ext>
            </a:extLst>
          </p:cNvPr>
          <p:cNvSpPr txBox="1">
            <a:spLocks noChangeArrowheads="1"/>
          </p:cNvSpPr>
          <p:nvPr/>
        </p:nvSpPr>
        <p:spPr bwMode="auto">
          <a:xfrm>
            <a:off x="535684" y="1436631"/>
            <a:ext cx="1534956"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宋体" charset="-122"/>
                <a:ea typeface="+mn-ea"/>
                <a:cs typeface="+mn-cs"/>
              </a:rPr>
              <a:t>A</a:t>
            </a: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4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4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4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400" b="1" i="0" u="none" strike="noStrike" kern="0" cap="none" spc="0" normalizeH="0" baseline="0" noProof="0" dirty="0">
              <a:ln>
                <a:noFill/>
              </a:ln>
              <a:solidFill>
                <a:srgbClr val="FF3300"/>
              </a:solidFill>
              <a:effectLst/>
              <a:uLnTx/>
              <a:uFillTx/>
              <a:latin typeface="宋体" charset="-122"/>
              <a:ea typeface="+mn-ea"/>
              <a:cs typeface="+mn-cs"/>
            </a:endParaRPr>
          </a:p>
        </p:txBody>
      </p:sp>
      <p:sp>
        <p:nvSpPr>
          <p:cNvPr id="20" name="矩形 19">
            <a:extLst>
              <a:ext uri="{FF2B5EF4-FFF2-40B4-BE49-F238E27FC236}">
                <a16:creationId xmlns:a16="http://schemas.microsoft.com/office/drawing/2014/main" id="{CB433D8A-EF3E-4FBD-A71E-4ACDB153F464}"/>
              </a:ext>
            </a:extLst>
          </p:cNvPr>
          <p:cNvSpPr/>
          <p:nvPr/>
        </p:nvSpPr>
        <p:spPr>
          <a:xfrm>
            <a:off x="451706" y="4097646"/>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1</a:t>
            </a:r>
            <a:r>
              <a:rPr lang="zh-CN" altLang="en-US" b="1" dirty="0">
                <a:solidFill>
                  <a:srgbClr val="3333FF"/>
                </a:solidFill>
              </a:rPr>
              <a:t>操作数</a:t>
            </a:r>
          </a:p>
        </p:txBody>
      </p:sp>
      <p:sp>
        <p:nvSpPr>
          <p:cNvPr id="21" name="右箭头 22">
            <a:extLst>
              <a:ext uri="{FF2B5EF4-FFF2-40B4-BE49-F238E27FC236}">
                <a16:creationId xmlns:a16="http://schemas.microsoft.com/office/drawing/2014/main" id="{25EF9839-BE09-4771-89FE-C7BE74D57533}"/>
              </a:ext>
            </a:extLst>
          </p:cNvPr>
          <p:cNvSpPr/>
          <p:nvPr/>
        </p:nvSpPr>
        <p:spPr bwMode="auto">
          <a:xfrm>
            <a:off x="2996726" y="2516602"/>
            <a:ext cx="363006" cy="197463"/>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2" name="矩形 21">
            <a:extLst>
              <a:ext uri="{FF2B5EF4-FFF2-40B4-BE49-F238E27FC236}">
                <a16:creationId xmlns:a16="http://schemas.microsoft.com/office/drawing/2014/main" id="{645AF663-4020-4615-9135-D2FBC1091F03}"/>
              </a:ext>
            </a:extLst>
          </p:cNvPr>
          <p:cNvSpPr/>
          <p:nvPr/>
        </p:nvSpPr>
        <p:spPr>
          <a:xfrm>
            <a:off x="4380997" y="4113047"/>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结果</a:t>
            </a:r>
            <a:endParaRPr lang="zh-CN" altLang="en-US" dirty="0">
              <a:solidFill>
                <a:srgbClr val="3333FF"/>
              </a:solidFill>
            </a:endParaRPr>
          </a:p>
        </p:txBody>
      </p:sp>
      <p:sp>
        <p:nvSpPr>
          <p:cNvPr id="23" name="左大括号 22">
            <a:extLst>
              <a:ext uri="{FF2B5EF4-FFF2-40B4-BE49-F238E27FC236}">
                <a16:creationId xmlns:a16="http://schemas.microsoft.com/office/drawing/2014/main" id="{98641C3D-FE09-4CB7-B6BE-99896E2F8425}"/>
              </a:ext>
            </a:extLst>
          </p:cNvPr>
          <p:cNvSpPr/>
          <p:nvPr/>
        </p:nvSpPr>
        <p:spPr bwMode="auto">
          <a:xfrm>
            <a:off x="257003" y="1551752"/>
            <a:ext cx="369126" cy="2324626"/>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5" name="矩形 24">
            <a:extLst>
              <a:ext uri="{FF2B5EF4-FFF2-40B4-BE49-F238E27FC236}">
                <a16:creationId xmlns:a16="http://schemas.microsoft.com/office/drawing/2014/main" id="{AB8EF082-5307-4B60-AD3D-44C3073478E0}"/>
              </a:ext>
            </a:extLst>
          </p:cNvPr>
          <p:cNvSpPr/>
          <p:nvPr/>
        </p:nvSpPr>
        <p:spPr>
          <a:xfrm>
            <a:off x="2102737" y="4136429"/>
            <a:ext cx="1277914" cy="369332"/>
          </a:xfrm>
          <a:prstGeom prst="rect">
            <a:avLst/>
          </a:prstGeom>
        </p:spPr>
        <p:txBody>
          <a:bodyPr wrap="none">
            <a:spAutoFit/>
          </a:bodyPr>
          <a:lstStyle/>
          <a:p>
            <a:r>
              <a:rPr lang="zh-CN" altLang="en-US" b="1" dirty="0">
                <a:solidFill>
                  <a:srgbClr val="3333FF"/>
                </a:solidFill>
              </a:rPr>
              <a:t>第</a:t>
            </a:r>
            <a:r>
              <a:rPr lang="en-US" altLang="zh-CN" b="1" dirty="0">
                <a:solidFill>
                  <a:srgbClr val="3333FF"/>
                </a:solidFill>
              </a:rPr>
              <a:t>2</a:t>
            </a:r>
            <a:r>
              <a:rPr lang="zh-CN" altLang="en-US" b="1" dirty="0">
                <a:solidFill>
                  <a:srgbClr val="3333FF"/>
                </a:solidFill>
              </a:rPr>
              <a:t>操作数</a:t>
            </a:r>
          </a:p>
        </p:txBody>
      </p:sp>
      <p:sp>
        <p:nvSpPr>
          <p:cNvPr id="26" name="矩形 25">
            <a:extLst>
              <a:ext uri="{FF2B5EF4-FFF2-40B4-BE49-F238E27FC236}">
                <a16:creationId xmlns:a16="http://schemas.microsoft.com/office/drawing/2014/main" id="{AD8A5A29-B85E-4962-BDEA-F295851164BF}"/>
              </a:ext>
            </a:extLst>
          </p:cNvPr>
          <p:cNvSpPr/>
          <p:nvPr/>
        </p:nvSpPr>
        <p:spPr>
          <a:xfrm>
            <a:off x="5330790" y="2055639"/>
            <a:ext cx="1428596" cy="461665"/>
          </a:xfrm>
          <a:prstGeom prst="rect">
            <a:avLst/>
          </a:prstGeom>
        </p:spPr>
        <p:txBody>
          <a:bodyPr wrap="none">
            <a:spAutoFit/>
          </a:bodyPr>
          <a:lstStyle/>
          <a:p>
            <a:r>
              <a:rPr lang="en-US" altLang="zh-CN" sz="2400" b="1" kern="0" dirty="0">
                <a:solidFill>
                  <a:srgbClr val="CC3399"/>
                </a:solidFill>
                <a:latin typeface="宋体" charset="-122"/>
                <a:ea typeface="+mn-ea"/>
              </a:rPr>
              <a:t>DEC  Rn</a:t>
            </a:r>
            <a:r>
              <a:rPr lang="zh-CN" altLang="en-US" sz="2400" b="1" kern="0" dirty="0">
                <a:solidFill>
                  <a:srgbClr val="CC3399"/>
                </a:solidFill>
                <a:latin typeface="宋体" charset="-122"/>
                <a:ea typeface="+mn-ea"/>
              </a:rPr>
              <a:t> </a:t>
            </a:r>
          </a:p>
        </p:txBody>
      </p:sp>
      <p:sp>
        <p:nvSpPr>
          <p:cNvPr id="27" name="矩形 26">
            <a:extLst>
              <a:ext uri="{FF2B5EF4-FFF2-40B4-BE49-F238E27FC236}">
                <a16:creationId xmlns:a16="http://schemas.microsoft.com/office/drawing/2014/main" id="{D809084C-7A8B-47DA-8F48-B616C02A91E3}"/>
              </a:ext>
            </a:extLst>
          </p:cNvPr>
          <p:cNvSpPr/>
          <p:nvPr/>
        </p:nvSpPr>
        <p:spPr>
          <a:xfrm>
            <a:off x="5315535" y="2647883"/>
            <a:ext cx="1895071" cy="461665"/>
          </a:xfrm>
          <a:prstGeom prst="rect">
            <a:avLst/>
          </a:prstGeom>
        </p:spPr>
        <p:txBody>
          <a:bodyPr wrap="none">
            <a:spAutoFit/>
          </a:bodyPr>
          <a:lstStyle/>
          <a:p>
            <a:r>
              <a:rPr lang="en-US" altLang="zh-CN" sz="2400" b="1" kern="0" dirty="0">
                <a:solidFill>
                  <a:srgbClr val="006600"/>
                </a:solidFill>
                <a:latin typeface="宋体" charset="-122"/>
                <a:ea typeface="+mn-ea"/>
              </a:rPr>
              <a:t>DEC  direct</a:t>
            </a:r>
            <a:endParaRPr lang="zh-CN" altLang="en-US" sz="2400" b="1" kern="0" dirty="0">
              <a:solidFill>
                <a:srgbClr val="006600"/>
              </a:solidFill>
              <a:latin typeface="宋体" charset="-122"/>
              <a:ea typeface="+mn-ea"/>
            </a:endParaRPr>
          </a:p>
        </p:txBody>
      </p:sp>
      <p:sp>
        <p:nvSpPr>
          <p:cNvPr id="28" name="矩形 27">
            <a:extLst>
              <a:ext uri="{FF2B5EF4-FFF2-40B4-BE49-F238E27FC236}">
                <a16:creationId xmlns:a16="http://schemas.microsoft.com/office/drawing/2014/main" id="{8D8D3EED-01B4-4D01-9740-958E0184BD3D}"/>
              </a:ext>
            </a:extLst>
          </p:cNvPr>
          <p:cNvSpPr/>
          <p:nvPr/>
        </p:nvSpPr>
        <p:spPr>
          <a:xfrm>
            <a:off x="5330790" y="3211958"/>
            <a:ext cx="1428596" cy="461665"/>
          </a:xfrm>
          <a:prstGeom prst="rect">
            <a:avLst/>
          </a:prstGeom>
        </p:spPr>
        <p:txBody>
          <a:bodyPr wrap="none">
            <a:spAutoFit/>
          </a:bodyPr>
          <a:lstStyle/>
          <a:p>
            <a:r>
              <a:rPr lang="en-US" altLang="zh-CN" sz="2400" b="1" kern="0" dirty="0">
                <a:solidFill>
                  <a:srgbClr val="FF3300"/>
                </a:solidFill>
                <a:latin typeface="宋体" charset="-122"/>
                <a:ea typeface="+mn-ea"/>
              </a:rPr>
              <a:t>DEC  @Ri</a:t>
            </a:r>
            <a:endParaRPr lang="zh-CN" altLang="en-US" sz="2400" b="1" kern="0" dirty="0">
              <a:solidFill>
                <a:srgbClr val="FF3300"/>
              </a:solidFill>
              <a:latin typeface="宋体" charset="-122"/>
              <a:ea typeface="+mn-ea"/>
            </a:endParaRPr>
          </a:p>
        </p:txBody>
      </p:sp>
      <p:sp>
        <p:nvSpPr>
          <p:cNvPr id="30" name="左大括号 29">
            <a:extLst>
              <a:ext uri="{FF2B5EF4-FFF2-40B4-BE49-F238E27FC236}">
                <a16:creationId xmlns:a16="http://schemas.microsoft.com/office/drawing/2014/main" id="{88490D0C-DA41-43E5-A729-C989F0A8A8DE}"/>
              </a:ext>
            </a:extLst>
          </p:cNvPr>
          <p:cNvSpPr/>
          <p:nvPr/>
        </p:nvSpPr>
        <p:spPr bwMode="auto">
          <a:xfrm flipH="1">
            <a:off x="1888788" y="1526681"/>
            <a:ext cx="213949" cy="2324626"/>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1" name="矩形 30">
            <a:extLst>
              <a:ext uri="{FF2B5EF4-FFF2-40B4-BE49-F238E27FC236}">
                <a16:creationId xmlns:a16="http://schemas.microsoft.com/office/drawing/2014/main" id="{57A8BC1F-C883-4C74-806E-015FCAF3B3CB}"/>
              </a:ext>
            </a:extLst>
          </p:cNvPr>
          <p:cNvSpPr/>
          <p:nvPr/>
        </p:nvSpPr>
        <p:spPr>
          <a:xfrm>
            <a:off x="6013901" y="4113047"/>
            <a:ext cx="646331" cy="369332"/>
          </a:xfrm>
          <a:prstGeom prst="rect">
            <a:avLst/>
          </a:prstGeom>
        </p:spPr>
        <p:txBody>
          <a:bodyPr wrap="none">
            <a:spAutoFit/>
          </a:bodyPr>
          <a:lstStyle/>
          <a:p>
            <a:r>
              <a:rPr lang="zh-CN" altLang="en-US" b="1" dirty="0">
                <a:solidFill>
                  <a:srgbClr val="3333FF"/>
                </a:solidFill>
                <a:latin typeface="创艺简黑体" pitchFamily="2" charset="-122"/>
                <a:ea typeface="创艺简黑体" pitchFamily="2" charset="-122"/>
              </a:rPr>
              <a:t>指令</a:t>
            </a:r>
            <a:endParaRPr lang="zh-CN" altLang="en-US" dirty="0">
              <a:solidFill>
                <a:srgbClr val="3333FF"/>
              </a:solidFill>
            </a:endParaRPr>
          </a:p>
        </p:txBody>
      </p:sp>
      <p:sp>
        <p:nvSpPr>
          <p:cNvPr id="32" name="右箭头 22">
            <a:extLst>
              <a:ext uri="{FF2B5EF4-FFF2-40B4-BE49-F238E27FC236}">
                <a16:creationId xmlns:a16="http://schemas.microsoft.com/office/drawing/2014/main" id="{0890A2CB-4996-48D2-9A50-7CC77115DF6F}"/>
              </a:ext>
            </a:extLst>
          </p:cNvPr>
          <p:cNvSpPr/>
          <p:nvPr/>
        </p:nvSpPr>
        <p:spPr bwMode="auto">
          <a:xfrm>
            <a:off x="7631219" y="2718685"/>
            <a:ext cx="304039" cy="201114"/>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3" name="左大括号 32">
            <a:extLst>
              <a:ext uri="{FF2B5EF4-FFF2-40B4-BE49-F238E27FC236}">
                <a16:creationId xmlns:a16="http://schemas.microsoft.com/office/drawing/2014/main" id="{799DB2F9-CC7E-4391-9E94-53F38C9CB428}"/>
              </a:ext>
            </a:extLst>
          </p:cNvPr>
          <p:cNvSpPr/>
          <p:nvPr/>
        </p:nvSpPr>
        <p:spPr bwMode="auto">
          <a:xfrm flipH="1">
            <a:off x="7317395" y="1436631"/>
            <a:ext cx="262601" cy="220068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4" name="Rectangle 3">
            <a:extLst>
              <a:ext uri="{FF2B5EF4-FFF2-40B4-BE49-F238E27FC236}">
                <a16:creationId xmlns:a16="http://schemas.microsoft.com/office/drawing/2014/main" id="{E6B96031-71D8-4FA6-86F9-006AAF2914CD}"/>
              </a:ext>
            </a:extLst>
          </p:cNvPr>
          <p:cNvSpPr txBox="1">
            <a:spLocks noChangeArrowheads="1"/>
          </p:cNvSpPr>
          <p:nvPr/>
        </p:nvSpPr>
        <p:spPr bwMode="auto">
          <a:xfrm>
            <a:off x="3743253" y="1391583"/>
            <a:ext cx="1534956" cy="24597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宋体" charset="-122"/>
                <a:ea typeface="+mn-ea"/>
                <a:cs typeface="+mn-cs"/>
              </a:rPr>
              <a:t>A</a:t>
            </a: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CC3399"/>
                </a:solidFill>
                <a:effectLst/>
                <a:uLnTx/>
                <a:uFillTx/>
                <a:latin typeface="宋体" charset="-122"/>
                <a:ea typeface="+mn-ea"/>
                <a:cs typeface="+mn-cs"/>
              </a:rPr>
              <a:t>寄存器</a:t>
            </a:r>
            <a:r>
              <a:rPr kumimoji="0" lang="en-US" altLang="zh-CN" sz="2400" b="1" i="0" u="none" strike="noStrike" kern="0" cap="none" spc="0" normalizeH="0" baseline="0" noProof="0" dirty="0" err="1">
                <a:ln>
                  <a:noFill/>
                </a:ln>
                <a:solidFill>
                  <a:srgbClr val="CC3399"/>
                </a:solidFill>
                <a:effectLst/>
                <a:uLnTx/>
                <a:uFillTx/>
                <a:latin typeface="宋体" charset="-122"/>
                <a:ea typeface="+mn-ea"/>
                <a:cs typeface="+mn-cs"/>
              </a:rPr>
              <a:t>Rn</a:t>
            </a:r>
            <a:endParaRPr kumimoji="0" lang="en-US" altLang="zh-CN" sz="2400" b="1" i="0" u="none" strike="noStrike" kern="0" cap="none" spc="0" normalizeH="0" baseline="0" noProof="0" dirty="0">
              <a:ln>
                <a:noFill/>
              </a:ln>
              <a:solidFill>
                <a:srgbClr val="CC3399"/>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006600"/>
                </a:solidFill>
                <a:effectLst/>
                <a:uLnTx/>
                <a:uFillTx/>
                <a:latin typeface="宋体" charset="-122"/>
                <a:ea typeface="+mn-ea"/>
                <a:cs typeface="+mn-cs"/>
              </a:rPr>
              <a:t>直接地址</a:t>
            </a:r>
            <a:endParaRPr kumimoji="0" lang="en-US" altLang="zh-CN" sz="2400" b="1" i="0" u="none" strike="noStrike" kern="0" cap="none" spc="0" normalizeH="0" baseline="0" noProof="0" dirty="0">
              <a:ln>
                <a:noFill/>
              </a:ln>
              <a:solidFill>
                <a:srgbClr val="006600"/>
              </a:solidFill>
              <a:effectLst/>
              <a:uLnTx/>
              <a:uFillTx/>
              <a:latin typeface="宋体" charset="-122"/>
              <a:ea typeface="+mn-ea"/>
              <a:cs typeface="+mn-cs"/>
            </a:endParaRPr>
          </a:p>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itchFamily="2" charset="2"/>
              <a:buNone/>
              <a:tabLst/>
              <a:defRPr/>
            </a:pPr>
            <a:r>
              <a:rPr kumimoji="0" lang="zh-CN" altLang="en-US" sz="2400" b="1" i="0" u="none" strike="noStrike" kern="0" cap="none" spc="0" normalizeH="0" baseline="0" noProof="0" dirty="0">
                <a:ln>
                  <a:noFill/>
                </a:ln>
                <a:solidFill>
                  <a:srgbClr val="FF3300"/>
                </a:solidFill>
                <a:effectLst/>
                <a:uLnTx/>
                <a:uFillTx/>
                <a:latin typeface="宋体" charset="-122"/>
                <a:ea typeface="+mn-ea"/>
                <a:cs typeface="+mn-cs"/>
              </a:rPr>
              <a:t>间接地址</a:t>
            </a:r>
            <a:endParaRPr kumimoji="0" lang="en-US" altLang="zh-CN" sz="2400" b="1" i="0" u="none" strike="noStrike" kern="0" cap="none" spc="0" normalizeH="0" baseline="0" noProof="0" dirty="0">
              <a:ln>
                <a:noFill/>
              </a:ln>
              <a:solidFill>
                <a:srgbClr val="FF3300"/>
              </a:solidFill>
              <a:effectLst/>
              <a:uLnTx/>
              <a:uFillTx/>
              <a:latin typeface="宋体" charset="-122"/>
              <a:ea typeface="+mn-ea"/>
              <a:cs typeface="+mn-cs"/>
            </a:endParaRPr>
          </a:p>
        </p:txBody>
      </p:sp>
      <p:sp>
        <p:nvSpPr>
          <p:cNvPr id="35" name="左大括号 34">
            <a:extLst>
              <a:ext uri="{FF2B5EF4-FFF2-40B4-BE49-F238E27FC236}">
                <a16:creationId xmlns:a16="http://schemas.microsoft.com/office/drawing/2014/main" id="{E7FBCFFA-E13D-4BCC-8DA5-72FBBDC23702}"/>
              </a:ext>
            </a:extLst>
          </p:cNvPr>
          <p:cNvSpPr/>
          <p:nvPr/>
        </p:nvSpPr>
        <p:spPr bwMode="auto">
          <a:xfrm>
            <a:off x="3457233" y="1492372"/>
            <a:ext cx="363006" cy="2181252"/>
          </a:xfrm>
          <a:prstGeom prst="leftBrace">
            <a:avLst/>
          </a:prstGeom>
          <a:solidFill>
            <a:schemeClr val="bg1"/>
          </a:solidFill>
          <a:ln w="28575"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36" name="矩形 35">
            <a:extLst>
              <a:ext uri="{FF2B5EF4-FFF2-40B4-BE49-F238E27FC236}">
                <a16:creationId xmlns:a16="http://schemas.microsoft.com/office/drawing/2014/main" id="{CA1F7E01-17FB-4D00-B9F9-4717C09C35B2}"/>
              </a:ext>
            </a:extLst>
          </p:cNvPr>
          <p:cNvSpPr/>
          <p:nvPr/>
        </p:nvSpPr>
        <p:spPr>
          <a:xfrm>
            <a:off x="5337781" y="1487404"/>
            <a:ext cx="1273105" cy="461665"/>
          </a:xfrm>
          <a:prstGeom prst="rect">
            <a:avLst/>
          </a:prstGeom>
        </p:spPr>
        <p:txBody>
          <a:bodyPr wrap="none">
            <a:spAutoFit/>
          </a:bodyPr>
          <a:lstStyle/>
          <a:p>
            <a:r>
              <a:rPr lang="en-US" altLang="zh-CN" sz="2400" b="1" kern="0" dirty="0">
                <a:solidFill>
                  <a:srgbClr val="FF0000"/>
                </a:solidFill>
                <a:latin typeface="宋体" charset="-122"/>
                <a:ea typeface="+mn-ea"/>
              </a:rPr>
              <a:t>DEC  A</a:t>
            </a:r>
            <a:r>
              <a:rPr lang="zh-CN" altLang="en-US" sz="2400" b="1" kern="0" dirty="0">
                <a:solidFill>
                  <a:srgbClr val="FF0000"/>
                </a:solidFill>
                <a:latin typeface="宋体" charset="-122"/>
                <a:ea typeface="+mn-ea"/>
              </a:rPr>
              <a:t> </a:t>
            </a:r>
          </a:p>
        </p:txBody>
      </p:sp>
      <p:sp>
        <p:nvSpPr>
          <p:cNvPr id="37" name="矩形 36">
            <a:extLst>
              <a:ext uri="{FF2B5EF4-FFF2-40B4-BE49-F238E27FC236}">
                <a16:creationId xmlns:a16="http://schemas.microsoft.com/office/drawing/2014/main" id="{FEC12923-CCB4-4A25-8A11-F99E3C8C883C}"/>
              </a:ext>
            </a:extLst>
          </p:cNvPr>
          <p:cNvSpPr/>
          <p:nvPr/>
        </p:nvSpPr>
        <p:spPr>
          <a:xfrm>
            <a:off x="7970897" y="2458134"/>
            <a:ext cx="1024620" cy="646331"/>
          </a:xfrm>
          <a:prstGeom prst="rect">
            <a:avLst/>
          </a:prstGeom>
        </p:spPr>
        <p:txBody>
          <a:bodyPr wrap="square">
            <a:spAutoFit/>
          </a:bodyPr>
          <a:lstStyle/>
          <a:p>
            <a:r>
              <a:rPr lang="zh-CN" altLang="en-US" b="1" dirty="0">
                <a:solidFill>
                  <a:srgbClr val="3333FF"/>
                </a:solidFill>
                <a:ea typeface="创艺简黑体" pitchFamily="2" charset="-122"/>
              </a:rPr>
              <a:t>不影响</a:t>
            </a:r>
            <a:r>
              <a:rPr lang="en-US" altLang="zh-CN" b="1" dirty="0">
                <a:solidFill>
                  <a:srgbClr val="3333FF"/>
                </a:solidFill>
                <a:ea typeface="创艺简黑体" pitchFamily="2" charset="-122"/>
              </a:rPr>
              <a:t>CY</a:t>
            </a:r>
            <a:endParaRPr lang="zh-CN" altLang="en-US" b="1" dirty="0">
              <a:solidFill>
                <a:srgbClr val="3333FF"/>
              </a:solidFill>
              <a:ea typeface="创艺简黑体" pitchFamily="2" charset="-122"/>
            </a:endParaRPr>
          </a:p>
        </p:txBody>
      </p:sp>
      <p:sp>
        <p:nvSpPr>
          <p:cNvPr id="38" name="Rectangle 2">
            <a:extLst>
              <a:ext uri="{FF2B5EF4-FFF2-40B4-BE49-F238E27FC236}">
                <a16:creationId xmlns:a16="http://schemas.microsoft.com/office/drawing/2014/main" id="{EC8A483B-A2F9-45EA-90AE-FD6E6FA5C2C3}"/>
              </a:ext>
            </a:extLst>
          </p:cNvPr>
          <p:cNvSpPr txBox="1">
            <a:spLocks noChangeArrowheads="1"/>
          </p:cNvSpPr>
          <p:nvPr/>
        </p:nvSpPr>
        <p:spPr bwMode="auto">
          <a:xfrm>
            <a:off x="178966" y="769714"/>
            <a:ext cx="295287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7</a:t>
            </a:r>
            <a:r>
              <a:rPr lang="zh-CN" altLang="en-US" sz="2400" b="1" kern="0" dirty="0">
                <a:solidFill>
                  <a:srgbClr val="FF0000"/>
                </a:solidFill>
                <a:latin typeface="黑体" pitchFamily="2" charset="-122"/>
                <a:ea typeface="黑体" pitchFamily="2" charset="-122"/>
              </a:rPr>
              <a:t>、减</a:t>
            </a:r>
            <a:r>
              <a:rPr lang="en-US" altLang="zh-CN" sz="2400" b="1" kern="0" dirty="0">
                <a:solidFill>
                  <a:srgbClr val="FF0000"/>
                </a:solidFill>
                <a:latin typeface="黑体" pitchFamily="2" charset="-122"/>
                <a:ea typeface="黑体" pitchFamily="2" charset="-122"/>
              </a:rPr>
              <a:t>1</a:t>
            </a:r>
            <a:r>
              <a:rPr lang="zh-CN" altLang="en-US" sz="2400" b="1" kern="0" dirty="0">
                <a:solidFill>
                  <a:srgbClr val="FF0000"/>
                </a:solidFill>
                <a:latin typeface="黑体" pitchFamily="2" charset="-122"/>
                <a:ea typeface="黑体" pitchFamily="2" charset="-122"/>
              </a:rPr>
              <a:t>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5</a:t>
            </a:r>
            <a:r>
              <a:rPr lang="zh-CN" altLang="en-US" sz="2400" b="1" kern="0" dirty="0">
                <a:solidFill>
                  <a:srgbClr val="3333FF"/>
                </a:solidFill>
                <a:latin typeface="黑体" pitchFamily="2" charset="-122"/>
                <a:ea typeface="黑体" pitchFamily="2" charset="-122"/>
              </a:rPr>
              <a:t>条）</a:t>
            </a:r>
          </a:p>
        </p:txBody>
      </p:sp>
      <p:sp>
        <p:nvSpPr>
          <p:cNvPr id="39" name="矩形 38">
            <a:extLst>
              <a:ext uri="{FF2B5EF4-FFF2-40B4-BE49-F238E27FC236}">
                <a16:creationId xmlns:a16="http://schemas.microsoft.com/office/drawing/2014/main" id="{D1DD3B17-66C3-465C-9144-BDC8127C2F8F}"/>
              </a:ext>
            </a:extLst>
          </p:cNvPr>
          <p:cNvSpPr/>
          <p:nvPr/>
        </p:nvSpPr>
        <p:spPr>
          <a:xfrm>
            <a:off x="4375348" y="777081"/>
            <a:ext cx="1534957"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DEC</a:t>
            </a:r>
            <a:endParaRPr lang="zh-CN" altLang="en-US" dirty="0">
              <a:solidFill>
                <a:srgbClr val="FF0000"/>
              </a:solidFill>
            </a:endParaRPr>
          </a:p>
        </p:txBody>
      </p:sp>
      <p:sp>
        <p:nvSpPr>
          <p:cNvPr id="40" name="减号 39">
            <a:extLst>
              <a:ext uri="{FF2B5EF4-FFF2-40B4-BE49-F238E27FC236}">
                <a16:creationId xmlns:a16="http://schemas.microsoft.com/office/drawing/2014/main" id="{B42F3AD5-6036-4C67-A8BF-0EC8BE0416AE}"/>
              </a:ext>
            </a:extLst>
          </p:cNvPr>
          <p:cNvSpPr/>
          <p:nvPr/>
        </p:nvSpPr>
        <p:spPr bwMode="auto">
          <a:xfrm>
            <a:off x="2141244" y="2484511"/>
            <a:ext cx="588730" cy="351966"/>
          </a:xfrm>
          <a:prstGeom prst="mathMinus">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43" name="Text Box 5">
            <a:extLst>
              <a:ext uri="{FF2B5EF4-FFF2-40B4-BE49-F238E27FC236}">
                <a16:creationId xmlns:a16="http://schemas.microsoft.com/office/drawing/2014/main" id="{253DD66E-5B13-4B0F-9AB7-090127AFE5D2}"/>
              </a:ext>
            </a:extLst>
          </p:cNvPr>
          <p:cNvSpPr txBox="1">
            <a:spLocks noChangeArrowheads="1"/>
          </p:cNvSpPr>
          <p:nvPr/>
        </p:nvSpPr>
        <p:spPr bwMode="auto">
          <a:xfrm>
            <a:off x="340747" y="4617442"/>
            <a:ext cx="8462506" cy="1689373"/>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指令功能：将累加器</a:t>
            </a:r>
            <a:r>
              <a:rPr kumimoji="1" lang="en-US" altLang="zh-CN" b="1" dirty="0">
                <a:latin typeface="宋体" charset="-122"/>
              </a:rPr>
              <a:t>A</a:t>
            </a:r>
            <a:r>
              <a:rPr kumimoji="1" lang="zh-CN" altLang="en-US" b="1" dirty="0">
                <a:latin typeface="宋体" charset="-122"/>
              </a:rPr>
              <a:t>、通用工作寄存器、片内</a:t>
            </a:r>
            <a:r>
              <a:rPr kumimoji="1" lang="en-US" altLang="zh-CN" b="1" dirty="0">
                <a:latin typeface="宋体" charset="-122"/>
              </a:rPr>
              <a:t>RAM</a:t>
            </a:r>
            <a:r>
              <a:rPr kumimoji="1" lang="zh-CN" altLang="en-US" b="1" dirty="0">
                <a:latin typeface="宋体" charset="-122"/>
              </a:rPr>
              <a:t>、</a:t>
            </a:r>
            <a:r>
              <a:rPr kumimoji="1" lang="en-US" altLang="zh-CN" b="1" dirty="0">
                <a:latin typeface="宋体" charset="-122"/>
              </a:rPr>
              <a:t>DPTR</a:t>
            </a:r>
            <a:r>
              <a:rPr kumimoji="1" lang="zh-CN" altLang="en-US" b="1" dirty="0">
                <a:latin typeface="宋体" charset="-122"/>
              </a:rPr>
              <a:t>的内容减</a:t>
            </a:r>
            <a:r>
              <a:rPr kumimoji="1" lang="en-US" altLang="zh-CN" b="1" dirty="0">
                <a:latin typeface="宋体" charset="-122"/>
              </a:rPr>
              <a:t>1</a:t>
            </a:r>
            <a:r>
              <a:rPr kumimoji="1" lang="zh-CN" altLang="en-US" b="1" dirty="0">
                <a:latin typeface="宋体" charset="-122"/>
              </a:rPr>
              <a:t>。</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该组指令的操作不影响</a:t>
            </a:r>
            <a:r>
              <a:rPr kumimoji="1" lang="en-US" altLang="zh-CN" b="1" dirty="0">
                <a:latin typeface="宋体" charset="-122"/>
              </a:rPr>
              <a:t>CY</a:t>
            </a:r>
            <a:r>
              <a:rPr kumimoji="1" lang="zh-CN" altLang="en-US" b="1" dirty="0">
                <a:latin typeface="宋体" charset="-122"/>
              </a:rPr>
              <a:t>。若原单元内容为</a:t>
            </a:r>
            <a:r>
              <a:rPr kumimoji="1" lang="en-US" altLang="zh-CN" b="1" dirty="0">
                <a:latin typeface="宋体" charset="-122"/>
              </a:rPr>
              <a:t>00H</a:t>
            </a:r>
            <a:r>
              <a:rPr kumimoji="1" lang="zh-CN" altLang="en-US" b="1" dirty="0">
                <a:latin typeface="宋体" charset="-122"/>
              </a:rPr>
              <a:t>，减</a:t>
            </a:r>
            <a:r>
              <a:rPr kumimoji="1" lang="en-US" altLang="zh-CN" b="1" dirty="0">
                <a:latin typeface="宋体" charset="-122"/>
              </a:rPr>
              <a:t>1</a:t>
            </a:r>
            <a:r>
              <a:rPr kumimoji="1" lang="zh-CN" altLang="en-US" b="1" dirty="0">
                <a:latin typeface="宋体" charset="-122"/>
              </a:rPr>
              <a:t>后溢出为</a:t>
            </a:r>
            <a:r>
              <a:rPr kumimoji="1" lang="en-US" altLang="zh-CN" b="1" dirty="0">
                <a:latin typeface="宋体" charset="-122"/>
              </a:rPr>
              <a:t>FFH</a:t>
            </a:r>
            <a:r>
              <a:rPr kumimoji="1" lang="zh-CN" altLang="en-US" b="1" dirty="0">
                <a:latin typeface="宋体" charset="-122"/>
              </a:rPr>
              <a:t>，也不影响</a:t>
            </a:r>
            <a:r>
              <a:rPr kumimoji="1" lang="en-US" altLang="zh-CN" b="1" dirty="0">
                <a:latin typeface="宋体" charset="-122"/>
              </a:rPr>
              <a:t>CY</a:t>
            </a:r>
            <a:r>
              <a:rPr kumimoji="1" lang="zh-CN" altLang="en-US" b="1" dirty="0">
                <a:latin typeface="宋体" charset="-122"/>
              </a:rPr>
              <a:t>标志。</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charset="-122"/>
              </a:rPr>
              <a:t>不能对</a:t>
            </a:r>
            <a:r>
              <a:rPr kumimoji="1" lang="en-US" altLang="zh-CN" b="1" dirty="0">
                <a:latin typeface="宋体" charset="-122"/>
              </a:rPr>
              <a:t>DPTR </a:t>
            </a:r>
            <a:r>
              <a:rPr kumimoji="1" lang="zh-CN" altLang="en-US" b="1" dirty="0">
                <a:latin typeface="宋体" charset="-122"/>
              </a:rPr>
              <a:t>的</a:t>
            </a:r>
            <a:r>
              <a:rPr kumimoji="1" lang="en-US" altLang="zh-CN" b="1" dirty="0">
                <a:latin typeface="宋体" charset="-122"/>
              </a:rPr>
              <a:t>16</a:t>
            </a:r>
            <a:r>
              <a:rPr kumimoji="1" lang="zh-CN" altLang="en-US" b="1" dirty="0">
                <a:latin typeface="宋体" charset="-122"/>
              </a:rPr>
              <a:t>位数实现减</a:t>
            </a:r>
            <a:r>
              <a:rPr kumimoji="1" lang="en-US" altLang="zh-CN" b="1" dirty="0">
                <a:latin typeface="宋体" charset="-122"/>
              </a:rPr>
              <a:t>1</a:t>
            </a:r>
            <a:r>
              <a:rPr kumimoji="1" lang="zh-CN" altLang="en-US" b="1" dirty="0">
                <a:latin typeface="宋体" charset="-122"/>
              </a:rPr>
              <a:t>功能。</a:t>
            </a:r>
            <a:endParaRPr kumimoji="1" lang="en-US" altLang="zh-CN" b="1" dirty="0">
              <a:latin typeface="宋体" charset="-122"/>
            </a:endParaRPr>
          </a:p>
        </p:txBody>
      </p:sp>
      <p:sp>
        <p:nvSpPr>
          <p:cNvPr id="29" name="矩形 28">
            <a:extLst>
              <a:ext uri="{FF2B5EF4-FFF2-40B4-BE49-F238E27FC236}">
                <a16:creationId xmlns:a16="http://schemas.microsoft.com/office/drawing/2014/main" id="{C1DBADDF-17AB-459C-8734-B2895195A40A}"/>
              </a:ext>
            </a:extLst>
          </p:cNvPr>
          <p:cNvSpPr/>
          <p:nvPr/>
        </p:nvSpPr>
        <p:spPr>
          <a:xfrm>
            <a:off x="6094673" y="768173"/>
            <a:ext cx="1534957"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Dec</a:t>
            </a:r>
            <a:r>
              <a:rPr lang="en-US" altLang="zh-CN" b="1" dirty="0">
                <a:solidFill>
                  <a:srgbClr val="3333FF"/>
                </a:solidFill>
                <a:latin typeface="创艺简黑体" pitchFamily="2" charset="-122"/>
                <a:ea typeface="创艺简黑体" pitchFamily="2" charset="-122"/>
              </a:rPr>
              <a:t>rement</a:t>
            </a:r>
            <a:endParaRPr lang="zh-CN" altLang="en-US" dirty="0">
              <a:solidFill>
                <a:srgbClr val="3333FF"/>
              </a:solidFill>
            </a:endParaRPr>
          </a:p>
        </p:txBody>
      </p:sp>
    </p:spTree>
    <p:extLst>
      <p:ext uri="{BB962C8B-B14F-4D97-AF65-F5344CB8AC3E}">
        <p14:creationId xmlns:p14="http://schemas.microsoft.com/office/powerpoint/2010/main" val="2316235730"/>
      </p:ext>
    </p:extLst>
  </p:cSld>
  <p:clrMapOvr>
    <a:masterClrMapping/>
  </p:clrMapOvr>
  <p:transition>
    <p:cut thruBlk="1"/>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fld id="{895CF198-ED09-4EA0-B971-2CA217BDE246}" type="datetime10">
              <a:rPr lang="zh-CN" altLang="en-US" smtClean="0">
                <a:ea typeface="宋体" charset="-122"/>
              </a:rPr>
              <a:pPr/>
              <a:t>10:24</a:t>
            </a:fld>
            <a:endParaRPr lang="en-US" altLang="zh-CN">
              <a:ea typeface="宋体" charset="-122"/>
            </a:endParaRPr>
          </a:p>
        </p:txBody>
      </p:sp>
      <p:sp>
        <p:nvSpPr>
          <p:cNvPr id="31747" name="灯片编号占位符 5"/>
          <p:cNvSpPr>
            <a:spLocks noGrp="1"/>
          </p:cNvSpPr>
          <p:nvPr>
            <p:ph type="sldNum" sz="quarter" idx="12"/>
          </p:nvPr>
        </p:nvSpPr>
        <p:spPr>
          <a:noFill/>
        </p:spPr>
        <p:txBody>
          <a:bodyPr/>
          <a:lstStyle/>
          <a:p>
            <a:fld id="{F7A2797A-2099-414C-92EB-6634D6B15E8F}" type="slidenum">
              <a:rPr lang="en-US" altLang="zh-CN" smtClean="0">
                <a:ea typeface="宋体" charset="-122"/>
              </a:rPr>
              <a:pPr/>
              <a:t>94</a:t>
            </a:fld>
            <a:endParaRPr lang="en-US" altLang="zh-CN">
              <a:ea typeface="宋体" charset="-122"/>
            </a:endParaRPr>
          </a:p>
        </p:txBody>
      </p:sp>
      <p:grpSp>
        <p:nvGrpSpPr>
          <p:cNvPr id="2" name="Group 17"/>
          <p:cNvGrpSpPr>
            <a:grpSpLocks/>
          </p:cNvGrpSpPr>
          <p:nvPr/>
        </p:nvGrpSpPr>
        <p:grpSpPr bwMode="auto">
          <a:xfrm>
            <a:off x="114300" y="1357313"/>
            <a:ext cx="8915400" cy="2522538"/>
            <a:chOff x="48" y="816"/>
            <a:chExt cx="5616" cy="1589"/>
          </a:xfrm>
        </p:grpSpPr>
        <p:sp>
          <p:nvSpPr>
            <p:cNvPr id="31751" name="Text Box 7"/>
            <p:cNvSpPr txBox="1">
              <a:spLocks noChangeArrowheads="1"/>
            </p:cNvSpPr>
            <p:nvPr/>
          </p:nvSpPr>
          <p:spPr bwMode="auto">
            <a:xfrm>
              <a:off x="48" y="816"/>
              <a:ext cx="5616" cy="1589"/>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宋体" charset="-122"/>
                </a:rPr>
                <a:t>DEC</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0001 0100  (A)-1 </a:t>
              </a:r>
              <a:r>
                <a:rPr kumimoji="1" lang="en-US" altLang="zh-CN" b="1" dirty="0">
                  <a:latin typeface="Times New Roman" pitchFamily="18" charset="0"/>
                </a:rPr>
                <a:t>→</a:t>
              </a:r>
              <a:r>
                <a:rPr kumimoji="1" lang="en-US" altLang="zh-CN" b="1" dirty="0">
                  <a:latin typeface="宋体" charset="-122"/>
                </a:rPr>
                <a:t> A           </a:t>
              </a:r>
              <a:r>
                <a:rPr kumimoji="1" lang="en-US" altLang="zh-CN" b="1" dirty="0" err="1">
                  <a:latin typeface="宋体" charset="-122"/>
                </a:rPr>
                <a:t>A</a:t>
              </a:r>
              <a:r>
                <a:rPr kumimoji="1" lang="zh-CN" altLang="en-US" b="1" dirty="0">
                  <a:latin typeface="宋体" charset="-122"/>
                </a:rPr>
                <a:t>中内容减</a:t>
              </a:r>
              <a:r>
                <a:rPr kumimoji="1" lang="en-US" altLang="zh-CN" b="1" dirty="0">
                  <a:latin typeface="宋体" charset="-122"/>
                </a:rPr>
                <a:t>1</a:t>
              </a:r>
              <a:r>
                <a:rPr kumimoji="1" lang="zh-CN" altLang="en-US" b="1" dirty="0">
                  <a:latin typeface="宋体" charset="-122"/>
                </a:rPr>
                <a:t>。</a:t>
              </a:r>
            </a:p>
            <a:p>
              <a:pPr algn="just" eaLnBrk="0" hangingPunct="0">
                <a:lnSpc>
                  <a:spcPct val="80000"/>
                </a:lnSpc>
                <a:spcBef>
                  <a:spcPct val="50000"/>
                </a:spcBef>
              </a:pPr>
              <a:r>
                <a:rPr kumimoji="1" lang="en-US" altLang="zh-CN" b="1" dirty="0">
                  <a:solidFill>
                    <a:srgbClr val="FF0000"/>
                  </a:solidFill>
                  <a:latin typeface="宋体" charset="-122"/>
                </a:rPr>
                <a:t>DEC</a:t>
              </a:r>
              <a:r>
                <a:rPr kumimoji="1" lang="en-US" altLang="zh-CN" b="1" dirty="0">
                  <a:latin typeface="宋体" charset="-122"/>
                </a:rPr>
                <a:t>  Rn</a:t>
              </a:r>
              <a:r>
                <a:rPr kumimoji="1" lang="zh-CN" altLang="en-US" b="1" dirty="0">
                  <a:latin typeface="宋体" charset="-122"/>
                </a:rPr>
                <a:t>；        </a:t>
              </a:r>
              <a:r>
                <a:rPr kumimoji="1" lang="en-US" altLang="zh-CN" b="1" dirty="0">
                  <a:latin typeface="宋体" charset="-122"/>
                </a:rPr>
                <a:t>0001 1rrr  (Rn)-1 </a:t>
              </a:r>
              <a:r>
                <a:rPr kumimoji="1" lang="en-US" altLang="zh-CN" b="1" dirty="0">
                  <a:latin typeface="Times New Roman" pitchFamily="18" charset="0"/>
                </a:rPr>
                <a:t>→ </a:t>
              </a:r>
              <a:r>
                <a:rPr kumimoji="1" lang="en-US" altLang="zh-CN" b="1" dirty="0">
                  <a:latin typeface="宋体" charset="-122"/>
                </a:rPr>
                <a:t>Rn         </a:t>
              </a:r>
              <a:r>
                <a:rPr kumimoji="1" lang="en-US" altLang="zh-CN" b="1" dirty="0" err="1">
                  <a:latin typeface="宋体" charset="-122"/>
                </a:rPr>
                <a:t>Rn</a:t>
              </a:r>
              <a:r>
                <a:rPr kumimoji="1" lang="zh-CN" altLang="en-US" b="1" dirty="0">
                  <a:latin typeface="宋体" charset="-122"/>
                </a:rPr>
                <a:t>中内容减</a:t>
              </a:r>
              <a:r>
                <a:rPr kumimoji="1" lang="en-US" altLang="zh-CN" b="1" dirty="0">
                  <a:latin typeface="宋体" charset="-122"/>
                </a:rPr>
                <a:t>1</a:t>
              </a:r>
              <a:r>
                <a:rPr kumimoji="1" lang="zh-CN" altLang="en-US" b="1" dirty="0">
                  <a:latin typeface="宋体" charset="-122"/>
                </a:rPr>
                <a:t>。</a:t>
              </a:r>
            </a:p>
            <a:p>
              <a:pPr algn="just" eaLnBrk="0" hangingPunct="0">
                <a:lnSpc>
                  <a:spcPct val="80000"/>
                </a:lnSpc>
                <a:spcBef>
                  <a:spcPct val="50000"/>
                </a:spcBef>
              </a:pPr>
              <a:r>
                <a:rPr kumimoji="1" lang="en-US" altLang="zh-CN" b="1" dirty="0">
                  <a:solidFill>
                    <a:srgbClr val="FF0000"/>
                  </a:solidFill>
                  <a:latin typeface="宋体" charset="-122"/>
                </a:rPr>
                <a:t>DEC</a:t>
              </a:r>
              <a:r>
                <a:rPr kumimoji="1" lang="en-US" altLang="zh-CN" b="1" dirty="0">
                  <a:latin typeface="宋体" charset="-122"/>
                </a:rPr>
                <a:t>  direct</a:t>
              </a:r>
              <a:r>
                <a:rPr kumimoji="1" lang="zh-CN" altLang="en-US" b="1" dirty="0">
                  <a:latin typeface="宋体" charset="-122"/>
                </a:rPr>
                <a:t>；    </a:t>
              </a:r>
              <a:r>
                <a:rPr kumimoji="1" lang="en-US" altLang="zh-CN" b="1" dirty="0">
                  <a:latin typeface="宋体" charset="-122"/>
                </a:rPr>
                <a:t>0001 0101  (direct)-1</a:t>
              </a:r>
              <a:r>
                <a:rPr kumimoji="1" lang="en-US" altLang="zh-CN" b="1" dirty="0">
                  <a:latin typeface="Times New Roman" pitchFamily="18" charset="0"/>
                </a:rPr>
                <a:t>→</a:t>
              </a:r>
              <a:r>
                <a:rPr kumimoji="1" lang="en-US" altLang="zh-CN" b="1" dirty="0">
                  <a:latin typeface="宋体" charset="-122"/>
                </a:rPr>
                <a:t>direct  direct</a:t>
              </a:r>
              <a:r>
                <a:rPr kumimoji="1" lang="zh-CN" altLang="en-US" b="1" dirty="0">
                  <a:latin typeface="宋体" charset="-122"/>
                </a:rPr>
                <a:t>单元中内容减</a:t>
              </a:r>
              <a:r>
                <a:rPr kumimoji="1" lang="en-US" altLang="zh-CN" b="1" dirty="0">
                  <a:latin typeface="宋体" charset="-122"/>
                </a:rPr>
                <a:t>1</a:t>
              </a:r>
              <a:r>
                <a:rPr kumimoji="1" lang="zh-CN" altLang="en-US" b="1" dirty="0">
                  <a:latin typeface="宋体" charset="-122"/>
                </a:rPr>
                <a:t>。</a:t>
              </a:r>
            </a:p>
            <a:p>
              <a:pPr algn="just" eaLnBrk="0" hangingPunct="0">
                <a:lnSpc>
                  <a:spcPct val="80000"/>
                </a:lnSpc>
                <a:spcBef>
                  <a:spcPct val="50000"/>
                </a:spcBef>
              </a:pPr>
              <a:r>
                <a:rPr kumimoji="1" lang="zh-CN" altLang="en-US" b="1" dirty="0">
                  <a:latin typeface="宋体" charset="-122"/>
                </a:rPr>
                <a:t>                 </a:t>
              </a:r>
              <a:r>
                <a:rPr kumimoji="1" lang="en-US" altLang="zh-CN" b="1" dirty="0">
                  <a:latin typeface="宋体" charset="-122"/>
                </a:rPr>
                <a:t>direct</a:t>
              </a:r>
            </a:p>
            <a:p>
              <a:pPr algn="just" eaLnBrk="0" hangingPunct="0">
                <a:lnSpc>
                  <a:spcPct val="80000"/>
                </a:lnSpc>
                <a:spcBef>
                  <a:spcPct val="50000"/>
                </a:spcBef>
              </a:pPr>
              <a:r>
                <a:rPr kumimoji="1" lang="en-US" altLang="zh-CN" b="1" dirty="0">
                  <a:solidFill>
                    <a:srgbClr val="FF0000"/>
                  </a:solidFill>
                  <a:latin typeface="宋体" charset="-122"/>
                </a:rPr>
                <a:t>DEC</a:t>
              </a:r>
              <a:r>
                <a:rPr kumimoji="1" lang="en-US" altLang="zh-CN" b="1" dirty="0">
                  <a:latin typeface="宋体" charset="-122"/>
                </a:rPr>
                <a:t>  @Ri</a:t>
              </a:r>
              <a:r>
                <a:rPr kumimoji="1" lang="zh-CN" altLang="en-US" b="1" dirty="0">
                  <a:latin typeface="宋体" charset="-122"/>
                </a:rPr>
                <a:t>；       </a:t>
              </a:r>
              <a:r>
                <a:rPr kumimoji="1" lang="en-US" altLang="zh-CN" b="1" dirty="0">
                  <a:latin typeface="宋体" charset="-122"/>
                </a:rPr>
                <a:t>0001 011i  ((Ri))-1</a:t>
              </a:r>
              <a:r>
                <a:rPr kumimoji="1" lang="en-US" altLang="zh-CN" b="1" dirty="0">
                  <a:latin typeface="Times New Roman" pitchFamily="18" charset="0"/>
                </a:rPr>
                <a:t>→</a:t>
              </a:r>
              <a:r>
                <a:rPr kumimoji="1" lang="en-US" altLang="zh-CN" b="1" dirty="0">
                  <a:latin typeface="宋体" charset="-122"/>
                </a:rPr>
                <a:t>(Ri)     Ri</a:t>
              </a:r>
              <a:r>
                <a:rPr kumimoji="1" lang="zh-CN" altLang="en-US" b="1" dirty="0">
                  <a:latin typeface="宋体" charset="-122"/>
                </a:rPr>
                <a:t>间接寻址所得的片内</a:t>
              </a:r>
              <a:r>
                <a:rPr kumimoji="1" lang="en-US" altLang="zh-CN" b="1" dirty="0">
                  <a:latin typeface="宋体" charset="-122"/>
                </a:rPr>
                <a:t>RAM</a:t>
              </a:r>
            </a:p>
            <a:p>
              <a:pPr algn="just" eaLnBrk="0" hangingPunct="0">
                <a:lnSpc>
                  <a:spcPct val="80000"/>
                </a:lnSpc>
                <a:spcBef>
                  <a:spcPct val="50000"/>
                </a:spcBef>
              </a:pPr>
              <a:r>
                <a:rPr kumimoji="1" lang="en-US" altLang="zh-CN" b="1" dirty="0">
                  <a:latin typeface="宋体" charset="-122"/>
                </a:rPr>
                <a:t>                                                 </a:t>
              </a:r>
              <a:r>
                <a:rPr kumimoji="1" lang="zh-CN" altLang="en-US" b="1" dirty="0">
                  <a:latin typeface="宋体" charset="-122"/>
                </a:rPr>
                <a:t>单元中内容减</a:t>
              </a:r>
              <a:r>
                <a:rPr kumimoji="1" lang="en-US" altLang="zh-CN" b="1" dirty="0">
                  <a:latin typeface="宋体" charset="-122"/>
                </a:rPr>
                <a:t>1</a:t>
              </a:r>
              <a:r>
                <a:rPr kumimoji="1" lang="zh-CN" altLang="en-US" b="1" dirty="0">
                  <a:latin typeface="宋体" charset="-122"/>
                </a:rPr>
                <a:t>。</a:t>
              </a:r>
            </a:p>
          </p:txBody>
        </p:sp>
        <p:sp>
          <p:nvSpPr>
            <p:cNvPr id="31752" name="Line 9"/>
            <p:cNvSpPr>
              <a:spLocks noChangeShapeType="1"/>
            </p:cNvSpPr>
            <p:nvPr/>
          </p:nvSpPr>
          <p:spPr bwMode="auto">
            <a:xfrm>
              <a:off x="48" y="1968"/>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1753" name="Line 10"/>
            <p:cNvSpPr>
              <a:spLocks noChangeShapeType="1"/>
            </p:cNvSpPr>
            <p:nvPr/>
          </p:nvSpPr>
          <p:spPr bwMode="auto">
            <a:xfrm>
              <a:off x="48" y="153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1754" name="Line 11"/>
            <p:cNvSpPr>
              <a:spLocks noChangeShapeType="1"/>
            </p:cNvSpPr>
            <p:nvPr/>
          </p:nvSpPr>
          <p:spPr bwMode="auto">
            <a:xfrm>
              <a:off x="48" y="129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1755" name="Line 12"/>
            <p:cNvSpPr>
              <a:spLocks noChangeShapeType="1"/>
            </p:cNvSpPr>
            <p:nvPr/>
          </p:nvSpPr>
          <p:spPr bwMode="auto">
            <a:xfrm>
              <a:off x="48" y="1056"/>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1756" name="Line 13"/>
            <p:cNvSpPr>
              <a:spLocks noChangeShapeType="1"/>
            </p:cNvSpPr>
            <p:nvPr/>
          </p:nvSpPr>
          <p:spPr bwMode="auto">
            <a:xfrm>
              <a:off x="1152" y="816"/>
              <a:ext cx="0" cy="158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1757" name="Line 14"/>
            <p:cNvSpPr>
              <a:spLocks noChangeShapeType="1"/>
            </p:cNvSpPr>
            <p:nvPr/>
          </p:nvSpPr>
          <p:spPr bwMode="auto">
            <a:xfrm>
              <a:off x="2112" y="816"/>
              <a:ext cx="0" cy="158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1758" name="Line 15"/>
            <p:cNvSpPr>
              <a:spLocks noChangeShapeType="1"/>
            </p:cNvSpPr>
            <p:nvPr/>
          </p:nvSpPr>
          <p:spPr bwMode="auto">
            <a:xfrm>
              <a:off x="3504" y="816"/>
              <a:ext cx="0" cy="1584"/>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pic>
        <p:nvPicPr>
          <p:cNvPr id="15" name="Picture 2" descr="c:\documents and settings\ibm\application data\360se6\User Data\temp\01300000323145123029807175635_s.jpg">
            <a:extLst>
              <a:ext uri="{FF2B5EF4-FFF2-40B4-BE49-F238E27FC236}">
                <a16:creationId xmlns:a16="http://schemas.microsoft.com/office/drawing/2014/main" id="{BEE8710F-5DDC-4201-8401-1671DC0808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119BFFB2-ADB7-4FC1-840B-3681CB9CA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630C8D4E-5C36-40A7-8D57-11EC5556448B}"/>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8" name="Rectangle 2">
            <a:extLst>
              <a:ext uri="{FF2B5EF4-FFF2-40B4-BE49-F238E27FC236}">
                <a16:creationId xmlns:a16="http://schemas.microsoft.com/office/drawing/2014/main" id="{60BB73D8-6AF4-4198-A3B5-B8A216CB0E74}"/>
              </a:ext>
            </a:extLst>
          </p:cNvPr>
          <p:cNvSpPr txBox="1">
            <a:spLocks noChangeArrowheads="1"/>
          </p:cNvSpPr>
          <p:nvPr/>
        </p:nvSpPr>
        <p:spPr bwMode="auto">
          <a:xfrm>
            <a:off x="178966" y="769714"/>
            <a:ext cx="2952874"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7</a:t>
            </a:r>
            <a:r>
              <a:rPr lang="zh-CN" altLang="en-US" sz="2400" b="1" kern="0" dirty="0">
                <a:solidFill>
                  <a:srgbClr val="FF0000"/>
                </a:solidFill>
                <a:latin typeface="黑体" pitchFamily="2" charset="-122"/>
                <a:ea typeface="黑体" pitchFamily="2" charset="-122"/>
              </a:rPr>
              <a:t>、减</a:t>
            </a:r>
            <a:r>
              <a:rPr lang="en-US" altLang="zh-CN" sz="2400" b="1" kern="0" dirty="0">
                <a:solidFill>
                  <a:srgbClr val="FF0000"/>
                </a:solidFill>
                <a:latin typeface="黑体" pitchFamily="2" charset="-122"/>
                <a:ea typeface="黑体" pitchFamily="2" charset="-122"/>
              </a:rPr>
              <a:t>1</a:t>
            </a:r>
            <a:r>
              <a:rPr lang="zh-CN" altLang="en-US" sz="2400" b="1" kern="0" dirty="0">
                <a:solidFill>
                  <a:srgbClr val="FF0000"/>
                </a:solidFill>
                <a:latin typeface="黑体" pitchFamily="2" charset="-122"/>
                <a:ea typeface="黑体" pitchFamily="2" charset="-122"/>
              </a:rPr>
              <a:t>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5</a:t>
            </a:r>
            <a:r>
              <a:rPr lang="zh-CN" altLang="en-US" sz="2400" b="1" kern="0" dirty="0">
                <a:solidFill>
                  <a:srgbClr val="3333FF"/>
                </a:solidFill>
                <a:latin typeface="黑体" pitchFamily="2" charset="-122"/>
                <a:ea typeface="黑体" pitchFamily="2" charset="-122"/>
              </a:rPr>
              <a:t>条）</a:t>
            </a:r>
          </a:p>
        </p:txBody>
      </p:sp>
      <p:sp>
        <p:nvSpPr>
          <p:cNvPr id="19" name="矩形 18">
            <a:extLst>
              <a:ext uri="{FF2B5EF4-FFF2-40B4-BE49-F238E27FC236}">
                <a16:creationId xmlns:a16="http://schemas.microsoft.com/office/drawing/2014/main" id="{BC8DD78C-C3F5-4BF8-AF08-6B30BD54552C}"/>
              </a:ext>
            </a:extLst>
          </p:cNvPr>
          <p:cNvSpPr/>
          <p:nvPr/>
        </p:nvSpPr>
        <p:spPr>
          <a:xfrm>
            <a:off x="4352423" y="764352"/>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DEC</a:t>
            </a:r>
            <a:endParaRPr lang="zh-CN" altLang="en-US" dirty="0">
              <a:solidFill>
                <a:srgbClr val="3333FF"/>
              </a:solidFill>
            </a:endParaRPr>
          </a:p>
        </p:txBody>
      </p:sp>
      <p:sp>
        <p:nvSpPr>
          <p:cNvPr id="22" name="Rectangle 2">
            <a:extLst>
              <a:ext uri="{FF2B5EF4-FFF2-40B4-BE49-F238E27FC236}">
                <a16:creationId xmlns:a16="http://schemas.microsoft.com/office/drawing/2014/main" id="{7FB52EBA-21B1-4421-9B6F-D5293C0E519D}"/>
              </a:ext>
            </a:extLst>
          </p:cNvPr>
          <p:cNvSpPr>
            <a:spLocks noGrp="1" noChangeArrowheads="1"/>
          </p:cNvSpPr>
          <p:nvPr>
            <p:ph type="title"/>
          </p:nvPr>
        </p:nvSpPr>
        <p:spPr>
          <a:xfrm>
            <a:off x="395536" y="4022726"/>
            <a:ext cx="7772400" cy="1385863"/>
          </a:xfrm>
        </p:spPr>
        <p:txBody>
          <a:bodyPr/>
          <a:lstStyle/>
          <a:p>
            <a:pPr eaLnBrk="1" hangingPunct="1"/>
            <a:r>
              <a:rPr lang="zh-CN" altLang="en-US" sz="2000" b="1" dirty="0">
                <a:solidFill>
                  <a:srgbClr val="3333FF"/>
                </a:solidFill>
                <a:latin typeface="创艺简黑体" pitchFamily="2" charset="-122"/>
                <a:ea typeface="创艺简黑体" pitchFamily="2" charset="-122"/>
              </a:rPr>
              <a:t>例：   </a:t>
            </a:r>
            <a:r>
              <a:rPr lang="zh-CN" altLang="en-US" sz="2000" b="1" dirty="0">
                <a:solidFill>
                  <a:schemeClr val="tx1"/>
                </a:solidFill>
                <a:latin typeface="创艺简黑体" pitchFamily="2" charset="-122"/>
                <a:ea typeface="创艺简黑体" pitchFamily="2" charset="-122"/>
              </a:rPr>
              <a:t>若：（</a:t>
            </a:r>
            <a:r>
              <a:rPr lang="en-US" altLang="zh-CN" sz="2000" b="1" dirty="0">
                <a:solidFill>
                  <a:schemeClr val="tx1"/>
                </a:solidFill>
                <a:latin typeface="创艺简黑体" pitchFamily="2" charset="-122"/>
                <a:ea typeface="创艺简黑体" pitchFamily="2" charset="-122"/>
              </a:rPr>
              <a:t>R1</a:t>
            </a:r>
            <a:r>
              <a:rPr lang="zh-CN" altLang="en-US" sz="2000" b="1" dirty="0">
                <a:solidFill>
                  <a:schemeClr val="tx1"/>
                </a:solidFill>
                <a:latin typeface="创艺简黑体" pitchFamily="2" charset="-122"/>
                <a:ea typeface="创艺简黑体" pitchFamily="2" charset="-122"/>
              </a:rPr>
              <a:t>）</a:t>
            </a:r>
            <a:r>
              <a:rPr lang="en-US" altLang="zh-CN" sz="2000" b="1" dirty="0">
                <a:solidFill>
                  <a:schemeClr val="tx1"/>
                </a:solidFill>
                <a:latin typeface="创艺简黑体" pitchFamily="2" charset="-122"/>
                <a:ea typeface="创艺简黑体" pitchFamily="2" charset="-122"/>
              </a:rPr>
              <a:t>=30H </a:t>
            </a:r>
            <a:r>
              <a:rPr lang="zh-CN" altLang="en-US" sz="2000" b="1" dirty="0">
                <a:solidFill>
                  <a:schemeClr val="tx1"/>
                </a:solidFill>
                <a:latin typeface="创艺简黑体" pitchFamily="2" charset="-122"/>
                <a:ea typeface="创艺简黑体" pitchFamily="2" charset="-122"/>
              </a:rPr>
              <a:t>，（</a:t>
            </a:r>
            <a:r>
              <a:rPr lang="en-US" altLang="zh-CN" sz="2000" b="1" dirty="0">
                <a:solidFill>
                  <a:schemeClr val="tx1"/>
                </a:solidFill>
                <a:latin typeface="创艺简黑体" pitchFamily="2" charset="-122"/>
                <a:ea typeface="创艺简黑体" pitchFamily="2" charset="-122"/>
              </a:rPr>
              <a:t>30H</a:t>
            </a:r>
            <a:r>
              <a:rPr lang="zh-CN" altLang="en-US" sz="2000" b="1" dirty="0">
                <a:solidFill>
                  <a:schemeClr val="tx1"/>
                </a:solidFill>
                <a:latin typeface="创艺简黑体" pitchFamily="2" charset="-122"/>
                <a:ea typeface="创艺简黑体" pitchFamily="2" charset="-122"/>
              </a:rPr>
              <a:t>）</a:t>
            </a:r>
            <a:r>
              <a:rPr lang="en-US" altLang="zh-CN" sz="2000" b="1" dirty="0">
                <a:solidFill>
                  <a:schemeClr val="tx1"/>
                </a:solidFill>
                <a:latin typeface="创艺简黑体" pitchFamily="2" charset="-122"/>
                <a:ea typeface="创艺简黑体" pitchFamily="2" charset="-122"/>
              </a:rPr>
              <a:t>=00H</a:t>
            </a:r>
            <a:br>
              <a:rPr lang="en-US" altLang="zh-CN" sz="2000" b="1" dirty="0">
                <a:solidFill>
                  <a:schemeClr val="tx1"/>
                </a:solidFill>
                <a:latin typeface="创艺简黑体" pitchFamily="2" charset="-122"/>
                <a:ea typeface="创艺简黑体" pitchFamily="2" charset="-122"/>
              </a:rPr>
            </a:br>
            <a:r>
              <a:rPr lang="en-US" altLang="zh-CN" sz="2000" b="1" dirty="0">
                <a:solidFill>
                  <a:schemeClr val="tx1"/>
                </a:solidFill>
                <a:latin typeface="创艺简黑体" pitchFamily="2" charset="-122"/>
                <a:ea typeface="创艺简黑体" pitchFamily="2" charset="-122"/>
              </a:rPr>
              <a:t>         </a:t>
            </a:r>
            <a:r>
              <a:rPr lang="zh-CN" altLang="en-US" sz="2000" b="1" dirty="0">
                <a:solidFill>
                  <a:schemeClr val="tx1"/>
                </a:solidFill>
                <a:latin typeface="创艺简黑体" pitchFamily="2" charset="-122"/>
                <a:ea typeface="创艺简黑体" pitchFamily="2" charset="-122"/>
              </a:rPr>
              <a:t>求执行下面指令后的结果。</a:t>
            </a:r>
            <a:br>
              <a:rPr lang="zh-CN" altLang="en-US" sz="2000" b="1" dirty="0">
                <a:solidFill>
                  <a:schemeClr val="tx1"/>
                </a:solidFill>
                <a:latin typeface="创艺简黑体" pitchFamily="2" charset="-122"/>
                <a:ea typeface="创艺简黑体" pitchFamily="2" charset="-122"/>
              </a:rPr>
            </a:br>
            <a:r>
              <a:rPr lang="zh-CN" altLang="en-US" sz="2000" b="1" dirty="0">
                <a:solidFill>
                  <a:schemeClr val="tx1"/>
                </a:solidFill>
                <a:latin typeface="创艺简黑体" pitchFamily="2" charset="-122"/>
                <a:ea typeface="创艺简黑体" pitchFamily="2" charset="-122"/>
              </a:rPr>
              <a:t>	</a:t>
            </a:r>
            <a:r>
              <a:rPr lang="en-US" altLang="zh-CN" sz="2000" b="1" dirty="0">
                <a:solidFill>
                  <a:schemeClr val="tx1"/>
                </a:solidFill>
                <a:latin typeface="创艺简黑体" pitchFamily="2" charset="-122"/>
                <a:ea typeface="创艺简黑体" pitchFamily="2" charset="-122"/>
              </a:rPr>
              <a:t>DEC   @R1  </a:t>
            </a:r>
            <a:r>
              <a:rPr lang="zh-CN" altLang="en-US" sz="2000" b="1" dirty="0">
                <a:solidFill>
                  <a:schemeClr val="tx1"/>
                </a:solidFill>
                <a:latin typeface="创艺简黑体" pitchFamily="2" charset="-122"/>
                <a:ea typeface="创艺简黑体" pitchFamily="2" charset="-122"/>
              </a:rPr>
              <a:t>； </a:t>
            </a:r>
            <a:r>
              <a:rPr lang="en-US" altLang="zh-CN" sz="2000" b="1" dirty="0">
                <a:solidFill>
                  <a:schemeClr val="tx1"/>
                </a:solidFill>
                <a:latin typeface="创艺简黑体" pitchFamily="2" charset="-122"/>
                <a:ea typeface="创艺简黑体" pitchFamily="2" charset="-122"/>
              </a:rPr>
              <a:t>(30H)=FFH</a:t>
            </a:r>
            <a:br>
              <a:rPr lang="en-US" altLang="zh-CN" sz="2000" b="1" dirty="0">
                <a:solidFill>
                  <a:schemeClr val="tx1"/>
                </a:solidFill>
                <a:latin typeface="创艺简黑体" pitchFamily="2" charset="-122"/>
                <a:ea typeface="创艺简黑体" pitchFamily="2" charset="-122"/>
              </a:rPr>
            </a:br>
            <a:r>
              <a:rPr lang="en-US" altLang="zh-CN" sz="2000" b="1" dirty="0">
                <a:solidFill>
                  <a:schemeClr val="tx1"/>
                </a:solidFill>
                <a:latin typeface="创艺简黑体" pitchFamily="2" charset="-122"/>
                <a:ea typeface="创艺简黑体" pitchFamily="2" charset="-122"/>
              </a:rPr>
              <a:t>	DEC   R1     </a:t>
            </a:r>
            <a:r>
              <a:rPr lang="zh-CN" altLang="en-US" sz="2000" b="1" dirty="0">
                <a:solidFill>
                  <a:schemeClr val="tx1"/>
                </a:solidFill>
                <a:latin typeface="创艺简黑体" pitchFamily="2" charset="-122"/>
                <a:ea typeface="创艺简黑体" pitchFamily="2" charset="-122"/>
              </a:rPr>
              <a:t>； </a:t>
            </a:r>
            <a:r>
              <a:rPr lang="en-US" altLang="zh-CN" sz="2000" b="1" dirty="0">
                <a:solidFill>
                  <a:schemeClr val="tx1"/>
                </a:solidFill>
                <a:latin typeface="创艺简黑体" pitchFamily="2" charset="-122"/>
                <a:ea typeface="创艺简黑体" pitchFamily="2" charset="-122"/>
              </a:rPr>
              <a:t>(R1)=2FH</a:t>
            </a:r>
          </a:p>
        </p:txBody>
      </p:sp>
      <p:sp>
        <p:nvSpPr>
          <p:cNvPr id="23" name="Rectangle 8">
            <a:extLst>
              <a:ext uri="{FF2B5EF4-FFF2-40B4-BE49-F238E27FC236}">
                <a16:creationId xmlns:a16="http://schemas.microsoft.com/office/drawing/2014/main" id="{9A7C496B-438D-4291-B0E9-74650194C91F}"/>
              </a:ext>
            </a:extLst>
          </p:cNvPr>
          <p:cNvSpPr>
            <a:spLocks noChangeArrowheads="1"/>
          </p:cNvSpPr>
          <p:nvPr/>
        </p:nvSpPr>
        <p:spPr bwMode="auto">
          <a:xfrm>
            <a:off x="395536" y="5458387"/>
            <a:ext cx="5618584" cy="1015663"/>
          </a:xfrm>
          <a:prstGeom prst="rect">
            <a:avLst/>
          </a:prstGeom>
          <a:noFill/>
          <a:ln w="12700" cap="sq">
            <a:noFill/>
            <a:miter lim="800000"/>
            <a:headEnd type="none" w="sm" len="sm"/>
            <a:tailEnd type="none" w="sm" len="sm"/>
          </a:ln>
        </p:spPr>
        <p:txBody>
          <a:bodyPr wrap="square">
            <a:spAutoFit/>
          </a:bodyPr>
          <a:lstStyle/>
          <a:p>
            <a:pPr algn="just" eaLnBrk="0" hangingPunct="0"/>
            <a:r>
              <a:rPr kumimoji="1" lang="zh-CN" altLang="en-US" sz="2000" b="1" dirty="0">
                <a:solidFill>
                  <a:srgbClr val="3333FF"/>
                </a:solidFill>
                <a:latin typeface="宋体" charset="-122"/>
                <a:ea typeface="黑体" pitchFamily="2" charset="-122"/>
              </a:rPr>
              <a:t>解： </a:t>
            </a:r>
            <a:r>
              <a:rPr kumimoji="1" lang="zh-CN" altLang="en-US" sz="2000" b="1" dirty="0">
                <a:solidFill>
                  <a:srgbClr val="FF0000"/>
                </a:solidFill>
                <a:latin typeface="宋体" charset="-122"/>
                <a:ea typeface="黑体" pitchFamily="2" charset="-122"/>
              </a:rPr>
              <a:t>结果为：</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30H</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 FFH</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R1</a:t>
            </a:r>
            <a:r>
              <a:rPr kumimoji="1" lang="zh-CN" altLang="en-US" sz="2000" b="1" dirty="0">
                <a:latin typeface="宋体" charset="-122"/>
                <a:ea typeface="黑体" pitchFamily="2" charset="-122"/>
              </a:rPr>
              <a:t>）</a:t>
            </a:r>
            <a:r>
              <a:rPr kumimoji="1" lang="en-US" altLang="zh-CN" sz="2000" b="1" dirty="0">
                <a:latin typeface="宋体" charset="-122"/>
                <a:ea typeface="黑体" pitchFamily="2" charset="-122"/>
              </a:rPr>
              <a:t>=2FH</a:t>
            </a:r>
            <a:r>
              <a:rPr kumimoji="1" lang="zh-CN" altLang="en-US" sz="2000" b="1" dirty="0">
                <a:latin typeface="宋体" charset="-122"/>
                <a:ea typeface="黑体" pitchFamily="2" charset="-122"/>
              </a:rPr>
              <a:t>。</a:t>
            </a:r>
          </a:p>
          <a:p>
            <a:pPr algn="just" eaLnBrk="0" hangingPunct="0"/>
            <a:r>
              <a:rPr kumimoji="1" lang="zh-CN" altLang="en-US" sz="2000" b="1" dirty="0">
                <a:solidFill>
                  <a:srgbClr val="3333FF"/>
                </a:solidFill>
                <a:latin typeface="宋体" charset="-122"/>
                <a:ea typeface="黑体" pitchFamily="2" charset="-122"/>
              </a:rPr>
              <a:t>     </a:t>
            </a:r>
            <a:r>
              <a:rPr kumimoji="1" lang="zh-CN" altLang="en-US" sz="2000" b="1" dirty="0">
                <a:solidFill>
                  <a:srgbClr val="FF0000"/>
                </a:solidFill>
                <a:latin typeface="宋体" charset="-122"/>
                <a:ea typeface="黑体" pitchFamily="2" charset="-122"/>
              </a:rPr>
              <a:t>不影响</a:t>
            </a:r>
            <a:r>
              <a:rPr kumimoji="1" lang="en-US" altLang="zh-CN" sz="2000" b="1" dirty="0">
                <a:solidFill>
                  <a:srgbClr val="FF0000"/>
                </a:solidFill>
                <a:latin typeface="宋体" charset="-122"/>
                <a:ea typeface="黑体" pitchFamily="2" charset="-122"/>
              </a:rPr>
              <a:t>PWS.</a:t>
            </a:r>
            <a:endParaRPr kumimoji="1" lang="en-US" altLang="zh-CN" sz="2000" b="1" dirty="0">
              <a:solidFill>
                <a:srgbClr val="FF0000"/>
              </a:solidFill>
              <a:latin typeface="宋体" charset="-122"/>
            </a:endParaRPr>
          </a:p>
          <a:p>
            <a:pPr eaLnBrk="0" hangingPunct="0"/>
            <a:endParaRPr kumimoji="1" lang="en-US" altLang="zh-CN" sz="2000" dirty="0">
              <a:solidFill>
                <a:srgbClr val="3333FF"/>
              </a:solidFill>
              <a:latin typeface="Times New Roman" pitchFamily="18" charset="0"/>
            </a:endParaRPr>
          </a:p>
        </p:txBody>
      </p:sp>
    </p:spTree>
  </p:cSld>
  <p:clrMapOvr>
    <a:masterClrMapping/>
  </p:clrMapOvr>
  <p:transition>
    <p:cut thruBlk="1"/>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p>
            <a:fld id="{2B4505C8-46D1-484D-BD09-20CFDCD3DE0B}" type="datetime10">
              <a:rPr lang="zh-CN" altLang="en-US" smtClean="0">
                <a:ea typeface="宋体" charset="-122"/>
              </a:rPr>
              <a:pPr/>
              <a:t>10:24</a:t>
            </a:fld>
            <a:endParaRPr lang="en-US" altLang="zh-CN">
              <a:ea typeface="宋体" charset="-122"/>
            </a:endParaRPr>
          </a:p>
        </p:txBody>
      </p:sp>
      <p:sp>
        <p:nvSpPr>
          <p:cNvPr id="32771" name="灯片编号占位符 5"/>
          <p:cNvSpPr>
            <a:spLocks noGrp="1"/>
          </p:cNvSpPr>
          <p:nvPr>
            <p:ph type="sldNum" sz="quarter" idx="12"/>
          </p:nvPr>
        </p:nvSpPr>
        <p:spPr>
          <a:noFill/>
        </p:spPr>
        <p:txBody>
          <a:bodyPr/>
          <a:lstStyle/>
          <a:p>
            <a:fld id="{CCA08023-DDAA-4512-A3A0-934710AC6CA2}" type="slidenum">
              <a:rPr lang="en-US" altLang="zh-CN" smtClean="0">
                <a:ea typeface="宋体" charset="-122"/>
              </a:rPr>
              <a:pPr/>
              <a:t>95</a:t>
            </a:fld>
            <a:endParaRPr lang="en-US" altLang="zh-CN">
              <a:ea typeface="宋体" charset="-122"/>
            </a:endParaRPr>
          </a:p>
        </p:txBody>
      </p:sp>
      <p:grpSp>
        <p:nvGrpSpPr>
          <p:cNvPr id="2" name="Group 16"/>
          <p:cNvGrpSpPr>
            <a:grpSpLocks/>
          </p:cNvGrpSpPr>
          <p:nvPr/>
        </p:nvGrpSpPr>
        <p:grpSpPr bwMode="auto">
          <a:xfrm>
            <a:off x="114300" y="1434174"/>
            <a:ext cx="8915400" cy="1149350"/>
            <a:chOff x="48" y="480"/>
            <a:chExt cx="5616" cy="724"/>
          </a:xfrm>
        </p:grpSpPr>
        <p:sp>
          <p:nvSpPr>
            <p:cNvPr id="32775" name="Text Box 8"/>
            <p:cNvSpPr txBox="1">
              <a:spLocks noChangeArrowheads="1"/>
            </p:cNvSpPr>
            <p:nvPr/>
          </p:nvSpPr>
          <p:spPr bwMode="auto">
            <a:xfrm>
              <a:off x="48" y="480"/>
              <a:ext cx="5616" cy="724"/>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a:t>
              </a:r>
            </a:p>
            <a:p>
              <a:pPr algn="just" eaLnBrk="0" hangingPunct="0">
                <a:spcBef>
                  <a:spcPct val="50000"/>
                </a:spcBef>
              </a:pPr>
              <a:r>
                <a:rPr kumimoji="1" lang="en-US" altLang="zh-CN" b="1" dirty="0">
                  <a:solidFill>
                    <a:srgbClr val="FF0000"/>
                  </a:solidFill>
                  <a:latin typeface="宋体" charset="-122"/>
                  <a:cs typeface="Times New Roman" pitchFamily="18" charset="0"/>
                </a:rPr>
                <a:t>DA</a:t>
              </a:r>
              <a:r>
                <a:rPr kumimoji="1" lang="en-US" altLang="zh-CN" b="1" dirty="0">
                  <a:latin typeface="宋体" charset="-122"/>
                  <a:cs typeface="Times New Roman" pitchFamily="18" charset="0"/>
                </a:rPr>
                <a:t>  A</a:t>
              </a:r>
              <a:r>
                <a:rPr kumimoji="1" lang="zh-CN" altLang="en-US" b="1" dirty="0">
                  <a:latin typeface="宋体" charset="-122"/>
                  <a:cs typeface="Times New Roman" pitchFamily="18" charset="0"/>
                </a:rPr>
                <a:t>；		 </a:t>
              </a:r>
              <a:r>
                <a:rPr kumimoji="1" lang="en-US" altLang="zh-CN" b="1" dirty="0">
                  <a:latin typeface="宋体" charset="-122"/>
                  <a:cs typeface="Times New Roman" pitchFamily="18" charset="0"/>
                </a:rPr>
                <a:t>1101 0100	</a:t>
              </a:r>
              <a:r>
                <a:rPr kumimoji="1" lang="zh-CN" altLang="en-US" b="1" dirty="0">
                  <a:latin typeface="宋体" charset="-122"/>
                  <a:cs typeface="Times New Roman" pitchFamily="18" charset="0"/>
                </a:rPr>
                <a:t>若 </a:t>
              </a:r>
              <a:r>
                <a:rPr kumimoji="1" lang="en-US" altLang="zh-CN" b="1" dirty="0">
                  <a:latin typeface="宋体" charset="-122"/>
                  <a:cs typeface="Times New Roman" pitchFamily="18" charset="0"/>
                </a:rPr>
                <a:t>(A</a:t>
              </a:r>
              <a:r>
                <a:rPr kumimoji="1" lang="en-US" altLang="zh-CN" b="1" baseline="-30000" dirty="0">
                  <a:latin typeface="宋体" charset="-122"/>
                  <a:cs typeface="Times New Roman" pitchFamily="18" charset="0"/>
                </a:rPr>
                <a:t>0-3</a:t>
              </a:r>
              <a:r>
                <a:rPr kumimoji="1" lang="en-US" altLang="zh-CN" b="1" dirty="0">
                  <a:latin typeface="宋体" charset="-122"/>
                  <a:cs typeface="Times New Roman" pitchFamily="18" charset="0"/>
                </a:rPr>
                <a:t>)&gt;9</a:t>
              </a:r>
              <a:r>
                <a:rPr kumimoji="1" lang="zh-CN" altLang="en-US" b="1" dirty="0">
                  <a:latin typeface="宋体" charset="-122"/>
                  <a:cs typeface="Times New Roman" pitchFamily="18" charset="0"/>
                </a:rPr>
                <a:t>或</a:t>
              </a:r>
              <a:r>
                <a:rPr kumimoji="1" lang="en-US" altLang="zh-CN" b="1" dirty="0">
                  <a:latin typeface="宋体" charset="-122"/>
                  <a:cs typeface="Times New Roman" pitchFamily="18" charset="0"/>
                </a:rPr>
                <a:t>AC=1</a:t>
              </a:r>
              <a:r>
                <a:rPr kumimoji="1" lang="zh-CN" altLang="en-US" b="1" dirty="0">
                  <a:latin typeface="宋体" charset="-122"/>
                  <a:cs typeface="Times New Roman" pitchFamily="18" charset="0"/>
                </a:rPr>
                <a:t>，则</a:t>
              </a:r>
              <a:r>
                <a:rPr kumimoji="1" lang="en-US" altLang="zh-CN" b="1" dirty="0">
                  <a:latin typeface="宋体" charset="-122"/>
                  <a:cs typeface="Times New Roman" pitchFamily="18" charset="0"/>
                </a:rPr>
                <a:t>(A</a:t>
              </a:r>
              <a:r>
                <a:rPr kumimoji="1" lang="en-US" altLang="zh-CN" b="1" baseline="-30000" dirty="0">
                  <a:latin typeface="宋体" charset="-122"/>
                  <a:cs typeface="Times New Roman" pitchFamily="18" charset="0"/>
                </a:rPr>
                <a:t>0-3</a:t>
              </a:r>
              <a:r>
                <a:rPr kumimoji="1" lang="en-US" altLang="zh-CN" b="1" dirty="0">
                  <a:latin typeface="宋体" charset="-122"/>
                  <a:cs typeface="Times New Roman" pitchFamily="18" charset="0"/>
                </a:rPr>
                <a:t>)+6→A</a:t>
              </a:r>
              <a:r>
                <a:rPr kumimoji="1" lang="en-US" altLang="zh-CN" b="1" baseline="-30000" dirty="0">
                  <a:latin typeface="宋体" charset="-122"/>
                  <a:cs typeface="Times New Roman" pitchFamily="18" charset="0"/>
                </a:rPr>
                <a:t>0-3</a:t>
              </a:r>
              <a:endParaRPr kumimoji="1" lang="en-US" altLang="zh-CN" b="1" dirty="0">
                <a:latin typeface="宋体" charset="-122"/>
                <a:cs typeface="Times New Roman" pitchFamily="18" charset="0"/>
              </a:endParaRPr>
            </a:p>
            <a:p>
              <a:pPr algn="just" eaLnBrk="0" hangingPunct="0">
                <a:lnSpc>
                  <a:spcPct val="80000"/>
                </a:lnSpc>
                <a:spcBef>
                  <a:spcPct val="50000"/>
                </a:spcBef>
              </a:pPr>
              <a:r>
                <a:rPr kumimoji="1" lang="en-US" altLang="zh-CN" b="1" dirty="0">
                  <a:latin typeface="宋体" charset="-122"/>
                  <a:cs typeface="Times New Roman" pitchFamily="18" charset="0"/>
                </a:rPr>
                <a:t>				</a:t>
              </a:r>
              <a:r>
                <a:rPr kumimoji="1" lang="zh-CN" altLang="en-US" b="1" dirty="0">
                  <a:latin typeface="宋体" charset="-122"/>
                  <a:cs typeface="Times New Roman" pitchFamily="18" charset="0"/>
                </a:rPr>
                <a:t>同时，若</a:t>
              </a:r>
              <a:r>
                <a:rPr kumimoji="1" lang="en-US" altLang="zh-CN" b="1" dirty="0">
                  <a:latin typeface="宋体" charset="-122"/>
                  <a:cs typeface="Times New Roman" pitchFamily="18" charset="0"/>
                </a:rPr>
                <a:t>(A</a:t>
              </a:r>
              <a:r>
                <a:rPr kumimoji="1" lang="en-US" altLang="zh-CN" b="1" baseline="-30000" dirty="0">
                  <a:latin typeface="宋体" charset="-122"/>
                  <a:cs typeface="Times New Roman" pitchFamily="18" charset="0"/>
                </a:rPr>
                <a:t>4-7</a:t>
              </a:r>
              <a:r>
                <a:rPr kumimoji="1" lang="en-US" altLang="zh-CN" b="1" dirty="0">
                  <a:latin typeface="宋体" charset="-122"/>
                  <a:cs typeface="Times New Roman" pitchFamily="18" charset="0"/>
                </a:rPr>
                <a:t>)&gt;9</a:t>
              </a:r>
              <a:r>
                <a:rPr kumimoji="1" lang="zh-CN" altLang="en-US" b="1" dirty="0">
                  <a:latin typeface="宋体" charset="-122"/>
                  <a:cs typeface="Times New Roman" pitchFamily="18" charset="0"/>
                </a:rPr>
                <a:t>或</a:t>
              </a:r>
              <a:r>
                <a:rPr kumimoji="1" lang="en-US" altLang="zh-CN" b="1" dirty="0">
                  <a:latin typeface="宋体" charset="-122"/>
                  <a:cs typeface="Times New Roman" pitchFamily="18" charset="0"/>
                </a:rPr>
                <a:t>CY=1</a:t>
              </a:r>
              <a:r>
                <a:rPr kumimoji="1" lang="zh-CN" altLang="en-US" b="1" dirty="0">
                  <a:latin typeface="宋体" charset="-122"/>
                  <a:cs typeface="Times New Roman" pitchFamily="18" charset="0"/>
                </a:rPr>
                <a:t>，则</a:t>
              </a:r>
              <a:r>
                <a:rPr kumimoji="1" lang="en-US" altLang="zh-CN" b="1" dirty="0">
                  <a:latin typeface="宋体" charset="-122"/>
                  <a:cs typeface="Times New Roman" pitchFamily="18" charset="0"/>
                </a:rPr>
                <a:t>(A</a:t>
              </a:r>
              <a:r>
                <a:rPr kumimoji="1" lang="en-US" altLang="zh-CN" b="1" baseline="-30000" dirty="0">
                  <a:latin typeface="宋体" charset="-122"/>
                  <a:cs typeface="Times New Roman" pitchFamily="18" charset="0"/>
                </a:rPr>
                <a:t>4-7</a:t>
              </a:r>
              <a:r>
                <a:rPr kumimoji="1" lang="en-US" altLang="zh-CN" b="1" dirty="0">
                  <a:latin typeface="宋体" charset="-122"/>
                  <a:cs typeface="Times New Roman" pitchFamily="18" charset="0"/>
                </a:rPr>
                <a:t>)+6→A</a:t>
              </a:r>
              <a:r>
                <a:rPr kumimoji="1" lang="en-US" altLang="zh-CN" b="1" baseline="-30000" dirty="0">
                  <a:latin typeface="宋体" charset="-122"/>
                  <a:cs typeface="Times New Roman" pitchFamily="18" charset="0"/>
                </a:rPr>
                <a:t>4-7</a:t>
              </a:r>
            </a:p>
          </p:txBody>
        </p:sp>
        <p:sp>
          <p:nvSpPr>
            <p:cNvPr id="32776" name="Line 10"/>
            <p:cNvSpPr>
              <a:spLocks noChangeShapeType="1"/>
            </p:cNvSpPr>
            <p:nvPr/>
          </p:nvSpPr>
          <p:spPr bwMode="auto">
            <a:xfrm>
              <a:off x="48" y="1200"/>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2777" name="Line 12"/>
            <p:cNvSpPr>
              <a:spLocks noChangeShapeType="1"/>
            </p:cNvSpPr>
            <p:nvPr/>
          </p:nvSpPr>
          <p:spPr bwMode="auto">
            <a:xfrm>
              <a:off x="48" y="720"/>
              <a:ext cx="5616" cy="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2778" name="Line 13"/>
            <p:cNvSpPr>
              <a:spLocks noChangeShapeType="1"/>
            </p:cNvSpPr>
            <p:nvPr/>
          </p:nvSpPr>
          <p:spPr bwMode="auto">
            <a:xfrm>
              <a:off x="1152" y="480"/>
              <a:ext cx="0" cy="72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2779" name="Line 14"/>
            <p:cNvSpPr>
              <a:spLocks noChangeShapeType="1"/>
            </p:cNvSpPr>
            <p:nvPr/>
          </p:nvSpPr>
          <p:spPr bwMode="auto">
            <a:xfrm>
              <a:off x="2112" y="480"/>
              <a:ext cx="0" cy="720"/>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pic>
        <p:nvPicPr>
          <p:cNvPr id="12" name="Picture 2" descr="c:\documents and settings\ibm\application data\360se6\User Data\temp\01300000323145123029807175635_s.jpg">
            <a:extLst>
              <a:ext uri="{FF2B5EF4-FFF2-40B4-BE49-F238E27FC236}">
                <a16:creationId xmlns:a16="http://schemas.microsoft.com/office/drawing/2014/main" id="{E07D9388-DEF3-4CC6-A3F2-D06678358C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a:extLst>
              <a:ext uri="{FF2B5EF4-FFF2-40B4-BE49-F238E27FC236}">
                <a16:creationId xmlns:a16="http://schemas.microsoft.com/office/drawing/2014/main" id="{624E0766-970A-4F07-8A13-29C270206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a:extLst>
              <a:ext uri="{FF2B5EF4-FFF2-40B4-BE49-F238E27FC236}">
                <a16:creationId xmlns:a16="http://schemas.microsoft.com/office/drawing/2014/main" id="{5036C0A7-C7F4-421B-9AE9-9CB19781A186}"/>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5" name="Rectangle 2">
            <a:extLst>
              <a:ext uri="{FF2B5EF4-FFF2-40B4-BE49-F238E27FC236}">
                <a16:creationId xmlns:a16="http://schemas.microsoft.com/office/drawing/2014/main" id="{D2016937-0DBC-47A8-A7D1-200560FEDF2C}"/>
              </a:ext>
            </a:extLst>
          </p:cNvPr>
          <p:cNvSpPr txBox="1">
            <a:spLocks noChangeArrowheads="1"/>
          </p:cNvSpPr>
          <p:nvPr/>
        </p:nvSpPr>
        <p:spPr bwMode="auto">
          <a:xfrm>
            <a:off x="178966" y="769714"/>
            <a:ext cx="381697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8</a:t>
            </a:r>
            <a:r>
              <a:rPr lang="zh-CN" altLang="en-US" sz="2400" b="1" kern="0" dirty="0">
                <a:solidFill>
                  <a:srgbClr val="FF0000"/>
                </a:solidFill>
                <a:latin typeface="黑体" pitchFamily="2" charset="-122"/>
                <a:ea typeface="黑体" pitchFamily="2" charset="-122"/>
              </a:rPr>
              <a:t>、十进制调整指令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1</a:t>
            </a:r>
            <a:r>
              <a:rPr lang="zh-CN" altLang="en-US" sz="2400" b="1" kern="0" dirty="0">
                <a:solidFill>
                  <a:srgbClr val="3333FF"/>
                </a:solidFill>
                <a:latin typeface="黑体" pitchFamily="2" charset="-122"/>
                <a:ea typeface="黑体" pitchFamily="2" charset="-122"/>
              </a:rPr>
              <a:t>条）</a:t>
            </a:r>
          </a:p>
        </p:txBody>
      </p:sp>
      <p:sp>
        <p:nvSpPr>
          <p:cNvPr id="16" name="矩形 15">
            <a:extLst>
              <a:ext uri="{FF2B5EF4-FFF2-40B4-BE49-F238E27FC236}">
                <a16:creationId xmlns:a16="http://schemas.microsoft.com/office/drawing/2014/main" id="{16792D3B-6B16-4F40-8325-FE10BC11602D}"/>
              </a:ext>
            </a:extLst>
          </p:cNvPr>
          <p:cNvSpPr/>
          <p:nvPr/>
        </p:nvSpPr>
        <p:spPr>
          <a:xfrm>
            <a:off x="4510822" y="768495"/>
            <a:ext cx="1420788"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DA</a:t>
            </a:r>
            <a:endParaRPr lang="zh-CN" altLang="en-US" dirty="0">
              <a:solidFill>
                <a:srgbClr val="FF0000"/>
              </a:solidFill>
            </a:endParaRPr>
          </a:p>
        </p:txBody>
      </p:sp>
      <p:sp>
        <p:nvSpPr>
          <p:cNvPr id="19" name="Text Box 5">
            <a:extLst>
              <a:ext uri="{FF2B5EF4-FFF2-40B4-BE49-F238E27FC236}">
                <a16:creationId xmlns:a16="http://schemas.microsoft.com/office/drawing/2014/main" id="{C39EBE1D-16C1-4EEC-9DDF-B62E34CA7140}"/>
              </a:ext>
            </a:extLst>
          </p:cNvPr>
          <p:cNvSpPr txBox="1">
            <a:spLocks noChangeArrowheads="1"/>
          </p:cNvSpPr>
          <p:nvPr/>
        </p:nvSpPr>
        <p:spPr bwMode="auto">
          <a:xfrm>
            <a:off x="251520" y="3140968"/>
            <a:ext cx="8462506" cy="2104872"/>
          </a:xfrm>
          <a:prstGeom prst="rect">
            <a:avLst/>
          </a:prstGeom>
          <a:solidFill>
            <a:schemeClr val="bg1">
              <a:lumMod val="85000"/>
            </a:schemeClr>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Times New Roman" pitchFamily="18" charset="0"/>
              </a:rPr>
              <a:t>、</a:t>
            </a:r>
            <a:r>
              <a:rPr kumimoji="1" lang="zh-CN" altLang="en-US" b="1" dirty="0">
                <a:latin typeface="宋体" charset="-122"/>
              </a:rPr>
              <a:t>指令功能：</a:t>
            </a:r>
            <a:r>
              <a:rPr kumimoji="1" lang="zh-CN" altLang="en-US" b="1" dirty="0">
                <a:latin typeface="宋体" pitchFamily="2" charset="-122"/>
                <a:ea typeface="宋体" pitchFamily="2" charset="-122"/>
                <a:cs typeface="Times New Roman" pitchFamily="18" charset="0"/>
              </a:rPr>
              <a:t>调整累加器内容为</a:t>
            </a:r>
            <a:r>
              <a:rPr kumimoji="1" lang="en-US" altLang="zh-CN" b="1" dirty="0">
                <a:latin typeface="宋体" pitchFamily="2" charset="-122"/>
                <a:ea typeface="宋体" pitchFamily="2" charset="-122"/>
                <a:cs typeface="Times New Roman" pitchFamily="18" charset="0"/>
              </a:rPr>
              <a:t>BCD</a:t>
            </a:r>
            <a:r>
              <a:rPr kumimoji="1" lang="zh-CN" altLang="en-US" b="1" dirty="0">
                <a:latin typeface="宋体" pitchFamily="2" charset="-122"/>
                <a:ea typeface="宋体" pitchFamily="2" charset="-122"/>
                <a:cs typeface="Times New Roman" pitchFamily="18" charset="0"/>
              </a:rPr>
              <a:t>码</a:t>
            </a:r>
            <a:r>
              <a:rPr kumimoji="1" lang="en-US" altLang="zh-CN" b="1" dirty="0">
                <a:latin typeface="宋体" pitchFamily="2" charset="-122"/>
                <a:ea typeface="宋体" pitchFamily="2" charset="-122"/>
                <a:cs typeface="Times New Roman" pitchFamily="18" charset="0"/>
              </a:rPr>
              <a:t>,</a:t>
            </a:r>
            <a:r>
              <a:rPr kumimoji="1" lang="zh-CN" altLang="en-US" b="1" dirty="0">
                <a:latin typeface="宋体" pitchFamily="2" charset="-122"/>
                <a:ea typeface="宋体" pitchFamily="2" charset="-122"/>
                <a:cs typeface="Times New Roman" pitchFamily="18" charset="0"/>
              </a:rPr>
              <a:t>即</a:t>
            </a:r>
            <a:r>
              <a:rPr kumimoji="1" lang="zh-CN" altLang="en-US" b="1" dirty="0">
                <a:latin typeface="宋体" charset="-122"/>
              </a:rPr>
              <a:t>将</a:t>
            </a:r>
            <a:r>
              <a:rPr kumimoji="1" lang="en-US" altLang="zh-CN" b="1" dirty="0">
                <a:latin typeface="宋体" charset="-122"/>
              </a:rPr>
              <a:t>16</a:t>
            </a:r>
            <a:r>
              <a:rPr kumimoji="1" lang="zh-CN" altLang="en-US" b="1" dirty="0">
                <a:latin typeface="宋体" charset="-122"/>
              </a:rPr>
              <a:t>进制码转换为</a:t>
            </a:r>
            <a:r>
              <a:rPr kumimoji="1" lang="en-US" altLang="zh-CN" b="1" dirty="0">
                <a:latin typeface="宋体" charset="-122"/>
              </a:rPr>
              <a:t>BCD</a:t>
            </a:r>
            <a:r>
              <a:rPr kumimoji="1" lang="zh-CN" altLang="en-US" b="1" dirty="0">
                <a:latin typeface="宋体" charset="-122"/>
              </a:rPr>
              <a:t>码。</a:t>
            </a:r>
            <a:endParaRPr kumimoji="1" lang="en-US" altLang="zh-CN" b="1" dirty="0">
              <a:latin typeface="宋体" charset="-122"/>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pitchFamily="2" charset="-122"/>
                <a:ea typeface="宋体" pitchFamily="2" charset="-122"/>
                <a:cs typeface="Times New Roman" pitchFamily="18" charset="0"/>
              </a:rPr>
              <a:t>指令跟在</a:t>
            </a:r>
            <a:r>
              <a:rPr kumimoji="1" lang="en-US" altLang="zh-CN" b="1" dirty="0">
                <a:latin typeface="宋体" pitchFamily="2" charset="-122"/>
                <a:ea typeface="宋体" pitchFamily="2" charset="-122"/>
                <a:cs typeface="Times New Roman" pitchFamily="18" charset="0"/>
              </a:rPr>
              <a:t>ADD</a:t>
            </a:r>
            <a:r>
              <a:rPr kumimoji="1" lang="zh-CN" altLang="en-US" b="1" dirty="0">
                <a:latin typeface="宋体" pitchFamily="2" charset="-122"/>
                <a:ea typeface="宋体" pitchFamily="2" charset="-122"/>
                <a:cs typeface="Times New Roman" pitchFamily="18" charset="0"/>
              </a:rPr>
              <a:t>或</a:t>
            </a:r>
            <a:r>
              <a:rPr kumimoji="1" lang="en-US" altLang="zh-CN" b="1" dirty="0">
                <a:latin typeface="宋体" pitchFamily="2" charset="-122"/>
                <a:ea typeface="宋体" pitchFamily="2" charset="-122"/>
                <a:cs typeface="Times New Roman" pitchFamily="18" charset="0"/>
              </a:rPr>
              <a:t>ADDC</a:t>
            </a:r>
            <a:r>
              <a:rPr kumimoji="1" lang="zh-CN" altLang="en-US" b="1" dirty="0">
                <a:latin typeface="宋体" pitchFamily="2" charset="-122"/>
                <a:ea typeface="宋体" pitchFamily="2" charset="-122"/>
                <a:cs typeface="Times New Roman" pitchFamily="18" charset="0"/>
              </a:rPr>
              <a:t>指令后</a:t>
            </a:r>
            <a:r>
              <a:rPr kumimoji="1" lang="en-US" altLang="zh-CN" b="1" dirty="0">
                <a:latin typeface="宋体" pitchFamily="2" charset="-122"/>
                <a:ea typeface="宋体" pitchFamily="2" charset="-122"/>
                <a:cs typeface="Times New Roman" pitchFamily="18" charset="0"/>
              </a:rPr>
              <a:t>,</a:t>
            </a:r>
            <a:r>
              <a:rPr kumimoji="1" lang="zh-CN" altLang="en-US" b="1" dirty="0">
                <a:latin typeface="宋体" pitchFamily="2" charset="-122"/>
                <a:ea typeface="宋体" pitchFamily="2" charset="-122"/>
                <a:cs typeface="Times New Roman" pitchFamily="18" charset="0"/>
              </a:rPr>
              <a:t>将相加后存放在累加器中的结果进行</a:t>
            </a:r>
            <a:r>
              <a:rPr kumimoji="1" lang="zh-CN" altLang="en-US" b="1" dirty="0">
                <a:solidFill>
                  <a:srgbClr val="3333FF"/>
                </a:solidFill>
                <a:latin typeface="宋体" pitchFamily="2" charset="-122"/>
                <a:ea typeface="宋体" pitchFamily="2" charset="-122"/>
                <a:cs typeface="Times New Roman" pitchFamily="18" charset="0"/>
              </a:rPr>
              <a:t>十进制调整</a:t>
            </a:r>
            <a:r>
              <a:rPr kumimoji="1" lang="en-US" altLang="zh-CN" b="1" dirty="0">
                <a:solidFill>
                  <a:srgbClr val="3333FF"/>
                </a:solidFill>
                <a:latin typeface="宋体" pitchFamily="2" charset="-122"/>
                <a:ea typeface="宋体" pitchFamily="2" charset="-122"/>
                <a:cs typeface="Times New Roman" pitchFamily="18" charset="0"/>
              </a:rPr>
              <a:t>,</a:t>
            </a:r>
            <a:r>
              <a:rPr kumimoji="1" lang="zh-CN" altLang="en-US" b="1" dirty="0">
                <a:latin typeface="宋体" pitchFamily="2" charset="-122"/>
                <a:ea typeface="宋体" pitchFamily="2" charset="-122"/>
                <a:cs typeface="Times New Roman" pitchFamily="18" charset="0"/>
              </a:rPr>
              <a:t>完成十进制加法运算功能。</a:t>
            </a:r>
            <a:endParaRPr kumimoji="1" lang="en-US" altLang="zh-CN" b="1" dirty="0">
              <a:latin typeface="宋体" pitchFamily="2" charset="-122"/>
              <a:ea typeface="宋体" pitchFamily="2" charset="-122"/>
              <a:cs typeface="Times New Roman" pitchFamily="18" charset="0"/>
            </a:endParaRP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zh-CN" altLang="en-US" b="1" dirty="0">
                <a:latin typeface="宋体" pitchFamily="2" charset="-122"/>
                <a:ea typeface="宋体" pitchFamily="2" charset="-122"/>
              </a:rPr>
              <a:t>本指令不能简单地把累加器</a:t>
            </a:r>
            <a:r>
              <a:rPr kumimoji="1" lang="en-US" altLang="zh-CN" b="1" dirty="0">
                <a:latin typeface="Times New Roman" pitchFamily="18" charset="0"/>
                <a:ea typeface="宋体" pitchFamily="2" charset="-122"/>
                <a:cs typeface="Times New Roman" pitchFamily="18" charset="0"/>
              </a:rPr>
              <a:t>A</a:t>
            </a:r>
            <a:r>
              <a:rPr kumimoji="1" lang="zh-CN" altLang="en-US" b="1" dirty="0">
                <a:latin typeface="宋体" pitchFamily="2" charset="-122"/>
                <a:ea typeface="宋体" pitchFamily="2" charset="-122"/>
              </a:rPr>
              <a:t>的</a:t>
            </a:r>
            <a:r>
              <a:rPr kumimoji="1" lang="en-US" altLang="zh-CN" b="1" dirty="0">
                <a:latin typeface="Times New Roman" pitchFamily="18" charset="0"/>
                <a:ea typeface="宋体" pitchFamily="2" charset="-122"/>
                <a:cs typeface="Times New Roman" pitchFamily="18" charset="0"/>
              </a:rPr>
              <a:t>16</a:t>
            </a:r>
            <a:r>
              <a:rPr kumimoji="1" lang="zh-CN" altLang="en-US" b="1" dirty="0">
                <a:latin typeface="宋体" pitchFamily="2" charset="-122"/>
                <a:ea typeface="宋体" pitchFamily="2" charset="-122"/>
              </a:rPr>
              <a:t>进制数变换成</a:t>
            </a:r>
            <a:r>
              <a:rPr kumimoji="1" lang="en-US" altLang="zh-CN" b="1" dirty="0">
                <a:latin typeface="Times New Roman" pitchFamily="18" charset="0"/>
                <a:ea typeface="宋体" pitchFamily="2" charset="-122"/>
                <a:cs typeface="Times New Roman" pitchFamily="18" charset="0"/>
              </a:rPr>
              <a:t>BCD</a:t>
            </a:r>
            <a:r>
              <a:rPr kumimoji="1" lang="zh-CN" altLang="en-US" b="1" dirty="0">
                <a:latin typeface="宋体" pitchFamily="2" charset="-122"/>
                <a:ea typeface="宋体" pitchFamily="2" charset="-122"/>
              </a:rPr>
              <a:t>码，也不能用于十进制减法的调整</a:t>
            </a:r>
            <a:r>
              <a:rPr kumimoji="1" lang="zh-CN" altLang="en-US" b="1" dirty="0">
                <a:latin typeface="宋体" charset="-122"/>
              </a:rPr>
              <a:t>。</a:t>
            </a:r>
            <a:endParaRPr kumimoji="1" lang="en-US" altLang="zh-CN" b="1" dirty="0">
              <a:latin typeface="宋体" charset="-122"/>
            </a:endParaRPr>
          </a:p>
        </p:txBody>
      </p:sp>
      <p:sp>
        <p:nvSpPr>
          <p:cNvPr id="17" name="矩形 16">
            <a:extLst>
              <a:ext uri="{FF2B5EF4-FFF2-40B4-BE49-F238E27FC236}">
                <a16:creationId xmlns:a16="http://schemas.microsoft.com/office/drawing/2014/main" id="{3B104ABE-D9E8-4B03-8C71-C838A7FEB53B}"/>
              </a:ext>
            </a:extLst>
          </p:cNvPr>
          <p:cNvSpPr/>
          <p:nvPr/>
        </p:nvSpPr>
        <p:spPr>
          <a:xfrm>
            <a:off x="5960223" y="768495"/>
            <a:ext cx="2088232" cy="369332"/>
          </a:xfrm>
          <a:prstGeom prst="rect">
            <a:avLst/>
          </a:prstGeom>
        </p:spPr>
        <p:txBody>
          <a:bodyPr wrap="square">
            <a:spAutoFit/>
          </a:bodyPr>
          <a:lstStyle/>
          <a:p>
            <a:r>
              <a:rPr lang="en-US" altLang="zh-CN" b="1" dirty="0">
                <a:solidFill>
                  <a:srgbClr val="FF0000"/>
                </a:solidFill>
                <a:latin typeface="创艺简黑体" pitchFamily="2" charset="-122"/>
                <a:ea typeface="创艺简黑体" pitchFamily="2" charset="-122"/>
              </a:rPr>
              <a:t>D</a:t>
            </a:r>
            <a:r>
              <a:rPr lang="en-US" altLang="zh-CN" b="1" dirty="0">
                <a:solidFill>
                  <a:srgbClr val="3333FF"/>
                </a:solidFill>
                <a:latin typeface="创艺简黑体" pitchFamily="2" charset="-122"/>
                <a:ea typeface="创艺简黑体" pitchFamily="2" charset="-122"/>
              </a:rPr>
              <a:t>ecimal </a:t>
            </a:r>
            <a:r>
              <a:rPr lang="en-US" altLang="zh-CN" b="1" dirty="0">
                <a:solidFill>
                  <a:srgbClr val="FF0000"/>
                </a:solidFill>
                <a:latin typeface="创艺简黑体" pitchFamily="2" charset="-122"/>
                <a:ea typeface="创艺简黑体" pitchFamily="2" charset="-122"/>
              </a:rPr>
              <a:t>A</a:t>
            </a:r>
            <a:r>
              <a:rPr lang="en-US" altLang="zh-CN" b="1" dirty="0">
                <a:solidFill>
                  <a:srgbClr val="3333FF"/>
                </a:solidFill>
                <a:latin typeface="创艺简黑体" pitchFamily="2" charset="-122"/>
                <a:ea typeface="创艺简黑体" pitchFamily="2" charset="-122"/>
              </a:rPr>
              <a:t>djust</a:t>
            </a:r>
            <a:endParaRPr lang="zh-CN" altLang="en-US" dirty="0">
              <a:solidFill>
                <a:srgbClr val="3333FF"/>
              </a:solidFill>
            </a:endParaRPr>
          </a:p>
        </p:txBody>
      </p:sp>
    </p:spTree>
  </p:cSld>
  <p:clrMapOvr>
    <a:masterClrMapping/>
  </p:clrMapOvr>
  <p:transition>
    <p:cut thruBlk="1"/>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xfrm>
            <a:off x="0" y="6381750"/>
            <a:ext cx="1981200" cy="476250"/>
          </a:xfrm>
          <a:noFill/>
        </p:spPr>
        <p:txBody>
          <a:bodyPr/>
          <a:lstStyle/>
          <a:p>
            <a:fld id="{B9A4E457-8B91-441B-A2AC-0CD1CC6E896A}" type="datetime10">
              <a:rPr lang="zh-CN" altLang="en-US" smtClean="0">
                <a:ea typeface="宋体" charset="-122"/>
              </a:rPr>
              <a:pPr/>
              <a:t>10:24</a:t>
            </a:fld>
            <a:endParaRPr lang="en-US" altLang="zh-CN" dirty="0">
              <a:ea typeface="宋体" charset="-122"/>
            </a:endParaRPr>
          </a:p>
        </p:txBody>
      </p:sp>
      <p:sp>
        <p:nvSpPr>
          <p:cNvPr id="33795" name="灯片编号占位符 5"/>
          <p:cNvSpPr>
            <a:spLocks noGrp="1"/>
          </p:cNvSpPr>
          <p:nvPr>
            <p:ph type="sldNum" sz="quarter" idx="12"/>
          </p:nvPr>
        </p:nvSpPr>
        <p:spPr>
          <a:xfrm>
            <a:off x="7141111" y="6376479"/>
            <a:ext cx="1981200" cy="476250"/>
          </a:xfrm>
          <a:noFill/>
        </p:spPr>
        <p:txBody>
          <a:bodyPr/>
          <a:lstStyle/>
          <a:p>
            <a:fld id="{B50638C8-E674-4D2C-B773-6C0A6D96C66D}" type="slidenum">
              <a:rPr lang="en-US" altLang="zh-CN" smtClean="0">
                <a:ea typeface="宋体" charset="-122"/>
              </a:rPr>
              <a:pPr/>
              <a:t>96</a:t>
            </a:fld>
            <a:endParaRPr lang="en-US" altLang="zh-CN" dirty="0">
              <a:ea typeface="宋体" charset="-122"/>
            </a:endParaRPr>
          </a:p>
        </p:txBody>
      </p:sp>
      <p:sp>
        <p:nvSpPr>
          <p:cNvPr id="33797" name="Text Box 6"/>
          <p:cNvSpPr txBox="1">
            <a:spLocks noChangeArrowheads="1"/>
          </p:cNvSpPr>
          <p:nvPr/>
        </p:nvSpPr>
        <p:spPr bwMode="auto">
          <a:xfrm>
            <a:off x="332428" y="2531662"/>
            <a:ext cx="6903868" cy="1938992"/>
          </a:xfrm>
          <a:prstGeom prst="rect">
            <a:avLst/>
          </a:prstGeom>
          <a:noFill/>
          <a:ln w="12700" cap="sq">
            <a:noFill/>
            <a:miter lim="800000"/>
            <a:headEnd type="none" w="sm" len="sm"/>
            <a:tailEnd type="none" w="sm" len="sm"/>
          </a:ln>
        </p:spPr>
        <p:txBody>
          <a:bodyPr wrap="square">
            <a:spAutoFit/>
          </a:bodyPr>
          <a:lstStyle/>
          <a:p>
            <a:pPr eaLnBrk="0" hangingPunct="0"/>
            <a:r>
              <a:rPr kumimoji="1" lang="zh-CN" altLang="en-US" sz="2000" b="1" dirty="0">
                <a:solidFill>
                  <a:srgbClr val="3333FF"/>
                </a:solidFill>
                <a:latin typeface="宋体" charset="-122"/>
              </a:rPr>
              <a:t>解：先执行</a:t>
            </a:r>
            <a:r>
              <a:rPr kumimoji="1" lang="en-US" altLang="zh-CN" sz="2000" b="1" dirty="0">
                <a:solidFill>
                  <a:srgbClr val="3333FF"/>
                </a:solidFill>
                <a:latin typeface="宋体" charset="-122"/>
              </a:rPr>
              <a:t>ADDC A</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R3</a:t>
            </a:r>
            <a:r>
              <a:rPr kumimoji="1" lang="zh-CN" altLang="en-US" sz="2000" b="1" dirty="0">
                <a:solidFill>
                  <a:srgbClr val="3333FF"/>
                </a:solidFill>
                <a:latin typeface="宋体" charset="-122"/>
              </a:rPr>
              <a:t>；</a:t>
            </a:r>
          </a:p>
          <a:p>
            <a:pPr eaLnBrk="0" hangingPunct="0"/>
            <a:r>
              <a:rPr kumimoji="1" lang="zh-CN" altLang="en-US" sz="2000" b="1" dirty="0">
                <a:solidFill>
                  <a:srgbClr val="3333FF"/>
                </a:solidFill>
                <a:latin typeface="宋体" charset="-122"/>
              </a:rPr>
              <a:t>	    （</a:t>
            </a:r>
            <a:r>
              <a:rPr kumimoji="1" lang="en-US" altLang="zh-CN" sz="2000" b="1" dirty="0">
                <a:solidFill>
                  <a:srgbClr val="3333FF"/>
                </a:solidFill>
                <a:latin typeface="宋体" charset="-122"/>
              </a:rPr>
              <a:t>A</a:t>
            </a:r>
            <a:r>
              <a:rPr kumimoji="1" lang="zh-CN" altLang="en-US" sz="2000" b="1" dirty="0">
                <a:solidFill>
                  <a:srgbClr val="3333FF"/>
                </a:solidFill>
                <a:latin typeface="宋体" charset="-122"/>
              </a:rPr>
              <a:t>）： </a:t>
            </a:r>
            <a:r>
              <a:rPr kumimoji="1" lang="en-US" altLang="zh-CN" sz="2000" b="1" dirty="0">
                <a:solidFill>
                  <a:srgbClr val="3333FF"/>
                </a:solidFill>
                <a:latin typeface="宋体" charset="-122"/>
              </a:rPr>
              <a:t>0101 0110    BCD</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56</a:t>
            </a:r>
          </a:p>
          <a:p>
            <a:pPr eaLnBrk="0" hangingPunct="0"/>
            <a:r>
              <a:rPr kumimoji="1" lang="en-US" altLang="zh-CN" sz="2000" b="1" dirty="0">
                <a:solidFill>
                  <a:srgbClr val="3333FF"/>
                </a:solidFill>
                <a:latin typeface="宋体" charset="-122"/>
              </a:rPr>
              <a:t>          </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R3</a:t>
            </a:r>
            <a:r>
              <a:rPr kumimoji="1" lang="zh-CN" altLang="en-US" sz="2000" b="1" dirty="0">
                <a:solidFill>
                  <a:srgbClr val="3333FF"/>
                </a:solidFill>
                <a:latin typeface="宋体" charset="-122"/>
              </a:rPr>
              <a:t>）： </a:t>
            </a:r>
            <a:r>
              <a:rPr kumimoji="1" lang="en-US" altLang="zh-CN" sz="2000" b="1" dirty="0">
                <a:solidFill>
                  <a:srgbClr val="3333FF"/>
                </a:solidFill>
                <a:latin typeface="宋体" charset="-122"/>
              </a:rPr>
              <a:t>0110 0111    BCD</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67</a:t>
            </a:r>
          </a:p>
          <a:p>
            <a:pPr eaLnBrk="0" hangingPunct="0"/>
            <a:r>
              <a:rPr kumimoji="1" lang="en-US" altLang="zh-CN" sz="2000" b="1" dirty="0">
                <a:solidFill>
                  <a:srgbClr val="3333FF"/>
                </a:solidFill>
                <a:latin typeface="宋体" charset="-122"/>
              </a:rPr>
              <a:t>     </a:t>
            </a:r>
            <a:r>
              <a:rPr kumimoji="1" lang="zh-CN" altLang="en-US" sz="2000" b="1" u="sng" dirty="0">
                <a:solidFill>
                  <a:srgbClr val="3333FF"/>
                </a:solidFill>
                <a:latin typeface="宋体" charset="-122"/>
              </a:rPr>
              <a:t>（</a:t>
            </a:r>
            <a:r>
              <a:rPr kumimoji="1" lang="en-US" altLang="zh-CN" sz="2000" b="1" u="sng" dirty="0">
                <a:solidFill>
                  <a:srgbClr val="3333FF"/>
                </a:solidFill>
                <a:latin typeface="宋体" charset="-122"/>
              </a:rPr>
              <a:t>+</a:t>
            </a:r>
            <a:r>
              <a:rPr kumimoji="1" lang="zh-CN" altLang="en-US" sz="2000" b="1" u="sng" dirty="0">
                <a:solidFill>
                  <a:srgbClr val="3333FF"/>
                </a:solidFill>
                <a:latin typeface="宋体" charset="-122"/>
              </a:rPr>
              <a:t>）（</a:t>
            </a:r>
            <a:r>
              <a:rPr kumimoji="1" lang="en-US" altLang="zh-CN" sz="2000" b="1" u="sng" dirty="0">
                <a:solidFill>
                  <a:srgbClr val="3333FF"/>
                </a:solidFill>
                <a:latin typeface="宋体" charset="-122"/>
              </a:rPr>
              <a:t>CY</a:t>
            </a:r>
            <a:r>
              <a:rPr kumimoji="1" lang="zh-CN" altLang="en-US" sz="2000" b="1" u="sng" dirty="0">
                <a:solidFill>
                  <a:srgbClr val="3333FF"/>
                </a:solidFill>
                <a:latin typeface="宋体" charset="-122"/>
              </a:rPr>
              <a:t>）： </a:t>
            </a:r>
            <a:r>
              <a:rPr kumimoji="1" lang="en-US" altLang="zh-CN" sz="2000" b="1" u="sng" dirty="0">
                <a:solidFill>
                  <a:srgbClr val="3333FF"/>
                </a:solidFill>
                <a:latin typeface="宋体" charset="-122"/>
              </a:rPr>
              <a:t>0000 0001    BCD</a:t>
            </a:r>
            <a:r>
              <a:rPr kumimoji="1" lang="zh-CN" altLang="en-US" sz="2000" b="1" u="sng" dirty="0">
                <a:solidFill>
                  <a:srgbClr val="3333FF"/>
                </a:solidFill>
                <a:latin typeface="宋体" charset="-122"/>
              </a:rPr>
              <a:t>：</a:t>
            </a:r>
            <a:r>
              <a:rPr kumimoji="1" lang="en-US" altLang="zh-CN" sz="2000" b="1" u="sng" dirty="0">
                <a:solidFill>
                  <a:srgbClr val="3333FF"/>
                </a:solidFill>
                <a:latin typeface="宋体" charset="-122"/>
              </a:rPr>
              <a:t>01   </a:t>
            </a:r>
            <a:endParaRPr kumimoji="1" lang="en-US" altLang="zh-CN" sz="2000" b="1" dirty="0">
              <a:solidFill>
                <a:srgbClr val="3333FF"/>
              </a:solidFill>
              <a:latin typeface="宋体" charset="-122"/>
            </a:endParaRPr>
          </a:p>
          <a:p>
            <a:pPr eaLnBrk="0" hangingPunct="0"/>
            <a:r>
              <a:rPr kumimoji="1" lang="en-US" altLang="zh-CN" sz="2000" b="1" dirty="0">
                <a:solidFill>
                  <a:srgbClr val="3333FF"/>
                </a:solidFill>
                <a:latin typeface="宋体" charset="-122"/>
              </a:rPr>
              <a:t>	      </a:t>
            </a:r>
            <a:r>
              <a:rPr kumimoji="1" lang="zh-CN" altLang="en-US" sz="2000" b="1" dirty="0">
                <a:solidFill>
                  <a:srgbClr val="3333FF"/>
                </a:solidFill>
                <a:latin typeface="宋体" charset="-122"/>
              </a:rPr>
              <a:t>和 ： </a:t>
            </a:r>
            <a:r>
              <a:rPr kumimoji="1" lang="en-US" altLang="zh-CN" sz="2000" b="1" dirty="0">
                <a:solidFill>
                  <a:srgbClr val="3333FF"/>
                </a:solidFill>
                <a:latin typeface="宋体" charset="-122"/>
              </a:rPr>
              <a:t>1011 1110</a:t>
            </a:r>
          </a:p>
          <a:p>
            <a:pPr eaLnBrk="0" hangingPunct="0"/>
            <a:r>
              <a:rPr kumimoji="1" lang="zh-CN" altLang="en-US" sz="2000" b="1" dirty="0">
                <a:solidFill>
                  <a:srgbClr val="3333FF"/>
                </a:solidFill>
                <a:latin typeface="宋体" charset="-122"/>
              </a:rPr>
              <a:t>     即（</a:t>
            </a:r>
            <a:r>
              <a:rPr kumimoji="1" lang="en-US" altLang="zh-CN" sz="2000" b="1" dirty="0">
                <a:solidFill>
                  <a:srgbClr val="3333FF"/>
                </a:solidFill>
                <a:latin typeface="宋体" charset="-122"/>
              </a:rPr>
              <a:t>A</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=1011 1110 </a:t>
            </a:r>
            <a:r>
              <a:rPr kumimoji="1" lang="zh-CN" altLang="en-US" sz="2000" b="1" dirty="0">
                <a:solidFill>
                  <a:srgbClr val="3333FF"/>
                </a:solidFill>
                <a:latin typeface="宋体" charset="-122"/>
              </a:rPr>
              <a:t>且影响标志位 </a:t>
            </a:r>
            <a:r>
              <a:rPr kumimoji="1" lang="en-US" altLang="zh-CN" sz="2000" b="1" dirty="0">
                <a:solidFill>
                  <a:srgbClr val="3333FF"/>
                </a:solidFill>
                <a:latin typeface="宋体" charset="-122"/>
              </a:rPr>
              <a:t>CY=0</a:t>
            </a:r>
            <a:r>
              <a:rPr kumimoji="1" lang="zh-CN" altLang="en-US" sz="2000" b="1" dirty="0">
                <a:solidFill>
                  <a:srgbClr val="3333FF"/>
                </a:solidFill>
                <a:latin typeface="宋体" charset="-122"/>
              </a:rPr>
              <a:t>，</a:t>
            </a:r>
            <a:r>
              <a:rPr kumimoji="1" lang="en-US" altLang="zh-CN" sz="2000" b="1" dirty="0">
                <a:solidFill>
                  <a:srgbClr val="3333FF"/>
                </a:solidFill>
                <a:latin typeface="宋体" charset="-122"/>
              </a:rPr>
              <a:t>AC=0</a:t>
            </a:r>
            <a:r>
              <a:rPr kumimoji="1" lang="zh-CN" altLang="en-US" sz="2000" b="1" dirty="0">
                <a:solidFill>
                  <a:srgbClr val="3333FF"/>
                </a:solidFill>
                <a:latin typeface="宋体" charset="-122"/>
              </a:rPr>
              <a:t>；</a:t>
            </a:r>
            <a:endParaRPr kumimoji="1" lang="zh-CN" altLang="en-US" sz="2000" b="1" dirty="0">
              <a:solidFill>
                <a:srgbClr val="3333FF"/>
              </a:solidFill>
              <a:latin typeface="Times New Roman" pitchFamily="18" charset="0"/>
            </a:endParaRPr>
          </a:p>
        </p:txBody>
      </p:sp>
      <p:sp>
        <p:nvSpPr>
          <p:cNvPr id="33798" name="Text Box 8"/>
          <p:cNvSpPr txBox="1">
            <a:spLocks noChangeArrowheads="1"/>
          </p:cNvSpPr>
          <p:nvPr/>
        </p:nvSpPr>
        <p:spPr bwMode="auto">
          <a:xfrm>
            <a:off x="827584" y="4439115"/>
            <a:ext cx="7848872" cy="1920875"/>
          </a:xfrm>
          <a:prstGeom prst="rect">
            <a:avLst/>
          </a:prstGeom>
          <a:noFill/>
          <a:ln w="12700" cap="sq">
            <a:noFill/>
            <a:miter lim="800000"/>
            <a:headEnd type="none" w="sm" len="sm"/>
            <a:tailEnd type="none" w="sm" len="sm"/>
          </a:ln>
        </p:spPr>
        <p:txBody>
          <a:bodyPr wrap="square">
            <a:spAutoFit/>
          </a:bodyPr>
          <a:lstStyle/>
          <a:p>
            <a:pPr eaLnBrk="0" hangingPunct="0"/>
            <a:r>
              <a:rPr kumimoji="1" lang="en-US" altLang="zh-CN" sz="2000" b="1" dirty="0">
                <a:solidFill>
                  <a:schemeClr val="bg2"/>
                </a:solidFill>
                <a:latin typeface="宋体" charset="-122"/>
              </a:rPr>
              <a:t> </a:t>
            </a:r>
            <a:r>
              <a:rPr kumimoji="1" lang="zh-CN" altLang="en-US" sz="2000" b="1" dirty="0">
                <a:solidFill>
                  <a:srgbClr val="FF0000"/>
                </a:solidFill>
                <a:latin typeface="宋体" charset="-122"/>
              </a:rPr>
              <a:t>再执行</a:t>
            </a:r>
            <a:r>
              <a:rPr kumimoji="1" lang="en-US" altLang="zh-CN" sz="2000" b="1" dirty="0">
                <a:solidFill>
                  <a:srgbClr val="FF0000"/>
                </a:solidFill>
                <a:latin typeface="宋体" charset="-122"/>
              </a:rPr>
              <a:t>DA A</a:t>
            </a:r>
            <a:r>
              <a:rPr kumimoji="1" lang="zh-CN" altLang="en-US" sz="2000" b="1" dirty="0">
                <a:solidFill>
                  <a:srgbClr val="FF0000"/>
                </a:solidFill>
                <a:latin typeface="宋体" charset="-122"/>
              </a:rPr>
              <a:t>；</a:t>
            </a:r>
            <a:r>
              <a:rPr kumimoji="1" lang="zh-CN" altLang="en-US" sz="2000" b="1" dirty="0">
                <a:solidFill>
                  <a:schemeClr val="hlink"/>
                </a:solidFill>
                <a:latin typeface="宋体" charset="-122"/>
              </a:rPr>
              <a:t> </a:t>
            </a:r>
            <a:r>
              <a:rPr kumimoji="1" lang="zh-CN" altLang="en-US" sz="2000" b="1" dirty="0">
                <a:latin typeface="宋体" charset="-122"/>
              </a:rPr>
              <a:t>因为</a:t>
            </a:r>
            <a:r>
              <a:rPr kumimoji="1" lang="en-US" altLang="zh-CN" sz="2000" b="1" dirty="0">
                <a:latin typeface="宋体" charset="-122"/>
              </a:rPr>
              <a:t>A</a:t>
            </a:r>
            <a:r>
              <a:rPr kumimoji="1" lang="zh-CN" altLang="en-US" sz="2000" b="1" dirty="0">
                <a:latin typeface="宋体" charset="-122"/>
              </a:rPr>
              <a:t>中的高四位值为</a:t>
            </a:r>
            <a:r>
              <a:rPr kumimoji="1" lang="en-US" altLang="zh-CN" sz="2000" b="1" dirty="0">
                <a:latin typeface="宋体" charset="-122"/>
              </a:rPr>
              <a:t>11</a:t>
            </a:r>
            <a:r>
              <a:rPr kumimoji="1" lang="zh-CN" altLang="en-US" sz="2000" b="1" dirty="0">
                <a:latin typeface="宋体" charset="-122"/>
              </a:rPr>
              <a:t>，大于</a:t>
            </a:r>
            <a:r>
              <a:rPr kumimoji="1" lang="en-US" altLang="zh-CN" sz="2000" b="1" dirty="0">
                <a:latin typeface="宋体" charset="-122"/>
              </a:rPr>
              <a:t>9</a:t>
            </a:r>
            <a:r>
              <a:rPr kumimoji="1" lang="zh-CN" altLang="en-US" sz="2000" b="1" dirty="0">
                <a:latin typeface="宋体" charset="-122"/>
              </a:rPr>
              <a:t>，低四位值为</a:t>
            </a:r>
            <a:r>
              <a:rPr kumimoji="1" lang="en-US" altLang="zh-CN" sz="2000" b="1" dirty="0">
                <a:latin typeface="宋体" charset="-122"/>
              </a:rPr>
              <a:t>14</a:t>
            </a:r>
            <a:r>
              <a:rPr kumimoji="1" lang="zh-CN" altLang="en-US" sz="2000" b="1" dirty="0">
                <a:latin typeface="宋体" charset="-122"/>
              </a:rPr>
              <a:t>，也大于</a:t>
            </a:r>
            <a:r>
              <a:rPr kumimoji="1" lang="en-US" altLang="zh-CN" sz="2000" b="1" dirty="0">
                <a:latin typeface="宋体" charset="-122"/>
              </a:rPr>
              <a:t>9</a:t>
            </a:r>
            <a:r>
              <a:rPr kumimoji="1" lang="zh-CN" altLang="en-US" sz="2000" b="1" dirty="0">
                <a:latin typeface="宋体" charset="-122"/>
              </a:rPr>
              <a:t>，所以内部调整自动进行加</a:t>
            </a:r>
            <a:r>
              <a:rPr kumimoji="1" lang="en-US" altLang="zh-CN" sz="2000" b="1" dirty="0">
                <a:latin typeface="宋体" charset="-122"/>
              </a:rPr>
              <a:t>66H</a:t>
            </a:r>
            <a:r>
              <a:rPr kumimoji="1" lang="zh-CN" altLang="en-US" sz="2000" b="1" dirty="0">
                <a:latin typeface="宋体" charset="-122"/>
              </a:rPr>
              <a:t>的操作：</a:t>
            </a:r>
          </a:p>
          <a:p>
            <a:pPr eaLnBrk="0" hangingPunct="0"/>
            <a:r>
              <a:rPr kumimoji="1" lang="zh-CN" altLang="en-US" sz="2000" b="1" dirty="0">
                <a:solidFill>
                  <a:schemeClr val="hlink"/>
                </a:solidFill>
                <a:latin typeface="宋体" charset="-122"/>
              </a:rPr>
              <a:t>		</a:t>
            </a:r>
            <a:r>
              <a:rPr kumimoji="1" lang="zh-CN" altLang="en-US" sz="2000" b="1" dirty="0">
                <a:latin typeface="宋体" charset="-122"/>
              </a:rPr>
              <a:t>	 </a:t>
            </a:r>
            <a:r>
              <a:rPr kumimoji="1" lang="en-US" altLang="zh-CN" sz="2000" b="1" dirty="0">
                <a:latin typeface="宋体" charset="-122"/>
              </a:rPr>
              <a:t>1011 1110</a:t>
            </a:r>
          </a:p>
          <a:p>
            <a:pPr eaLnBrk="0" hangingPunct="0"/>
            <a:r>
              <a:rPr kumimoji="1" lang="en-US" altLang="zh-CN" sz="2000" b="1" dirty="0">
                <a:latin typeface="宋体" charset="-122"/>
              </a:rPr>
              <a:t>  		</a:t>
            </a:r>
            <a:r>
              <a:rPr kumimoji="1" lang="zh-CN" altLang="en-US" sz="2000" b="1" u="sng" dirty="0">
                <a:latin typeface="宋体" charset="-122"/>
              </a:rPr>
              <a:t>调整</a:t>
            </a:r>
            <a:r>
              <a:rPr kumimoji="1" lang="en-US" altLang="zh-CN" sz="2000" b="1" u="sng" dirty="0">
                <a:latin typeface="宋体" charset="-122"/>
              </a:rPr>
              <a:t>+</a:t>
            </a:r>
            <a:r>
              <a:rPr kumimoji="1" lang="zh-CN" altLang="en-US" sz="2000" b="1" u="sng" dirty="0">
                <a:latin typeface="宋体" charset="-122"/>
              </a:rPr>
              <a:t>） </a:t>
            </a:r>
            <a:r>
              <a:rPr kumimoji="1" lang="en-US" altLang="zh-CN" sz="2000" b="1" u="sng" dirty="0">
                <a:latin typeface="宋体" charset="-122"/>
              </a:rPr>
              <a:t>0110 0110 </a:t>
            </a:r>
          </a:p>
          <a:p>
            <a:pPr eaLnBrk="0" hangingPunct="0"/>
            <a:r>
              <a:rPr kumimoji="1" lang="en-US" altLang="zh-CN" sz="2000" b="1" dirty="0">
                <a:latin typeface="宋体" charset="-122"/>
              </a:rPr>
              <a:t>       		     1  0010 0100   BCD</a:t>
            </a:r>
            <a:r>
              <a:rPr kumimoji="1" lang="zh-CN" altLang="en-US" sz="2000" b="1" dirty="0">
                <a:latin typeface="宋体" charset="-122"/>
              </a:rPr>
              <a:t>：</a:t>
            </a:r>
            <a:r>
              <a:rPr kumimoji="1" lang="en-US" altLang="zh-CN" sz="2000" b="1" dirty="0">
                <a:latin typeface="宋体" charset="-122"/>
              </a:rPr>
              <a:t>124</a:t>
            </a:r>
          </a:p>
          <a:p>
            <a:pPr eaLnBrk="0" hangingPunct="0"/>
            <a:r>
              <a:rPr kumimoji="1" lang="zh-CN" altLang="en-US" sz="2000" b="1" dirty="0">
                <a:solidFill>
                  <a:srgbClr val="FF0000"/>
                </a:solidFill>
                <a:latin typeface="宋体" charset="-122"/>
              </a:rPr>
              <a:t>即（</a:t>
            </a:r>
            <a:r>
              <a:rPr kumimoji="1" lang="en-US" altLang="zh-CN" sz="2000" b="1" dirty="0">
                <a:solidFill>
                  <a:srgbClr val="FF0000"/>
                </a:solidFill>
                <a:latin typeface="宋体" charset="-122"/>
              </a:rPr>
              <a:t>A</a:t>
            </a:r>
            <a:r>
              <a:rPr kumimoji="1" lang="zh-CN" altLang="en-US" sz="2000" b="1" dirty="0">
                <a:solidFill>
                  <a:srgbClr val="FF0000"/>
                </a:solidFill>
                <a:latin typeface="宋体" charset="-122"/>
              </a:rPr>
              <a:t>）</a:t>
            </a:r>
            <a:r>
              <a:rPr kumimoji="1" lang="en-US" altLang="zh-CN" sz="2000" b="1" dirty="0">
                <a:solidFill>
                  <a:srgbClr val="FF0000"/>
                </a:solidFill>
                <a:latin typeface="宋体" charset="-122"/>
              </a:rPr>
              <a:t>=0010 0100=24BCD</a:t>
            </a:r>
            <a:r>
              <a:rPr kumimoji="1" lang="zh-CN" altLang="en-US" sz="2000" b="1" dirty="0">
                <a:solidFill>
                  <a:srgbClr val="FF0000"/>
                </a:solidFill>
                <a:latin typeface="宋体" charset="-122"/>
              </a:rPr>
              <a:t>，</a:t>
            </a:r>
            <a:r>
              <a:rPr kumimoji="1" lang="en-US" altLang="zh-CN" sz="2000" b="1" dirty="0">
                <a:solidFill>
                  <a:srgbClr val="FF0000"/>
                </a:solidFill>
                <a:latin typeface="宋体" charset="-122"/>
              </a:rPr>
              <a:t>CY=1</a:t>
            </a:r>
            <a:r>
              <a:rPr kumimoji="1" lang="zh-CN" altLang="en-US" sz="2000" b="1" dirty="0">
                <a:solidFill>
                  <a:srgbClr val="FF0000"/>
                </a:solidFill>
                <a:latin typeface="宋体" charset="-122"/>
              </a:rPr>
              <a:t>；</a:t>
            </a:r>
            <a:r>
              <a:rPr kumimoji="1" lang="en-US" altLang="zh-CN" sz="2000" b="1" dirty="0">
                <a:solidFill>
                  <a:srgbClr val="FF0000"/>
                </a:solidFill>
                <a:latin typeface="宋体" charset="-122"/>
              </a:rPr>
              <a:t>AC=1</a:t>
            </a:r>
            <a:r>
              <a:rPr kumimoji="1" lang="zh-CN" altLang="en-US" sz="2000" b="1" dirty="0">
                <a:solidFill>
                  <a:srgbClr val="FF0000"/>
                </a:solidFill>
                <a:latin typeface="宋体" charset="-122"/>
              </a:rPr>
              <a:t>。</a:t>
            </a:r>
          </a:p>
        </p:txBody>
      </p:sp>
      <p:pic>
        <p:nvPicPr>
          <p:cNvPr id="7" name="Picture 2" descr="c:\documents and settings\ibm\application data\360se6\User Data\temp\01300000323145123029807175635_s.jpg">
            <a:extLst>
              <a:ext uri="{FF2B5EF4-FFF2-40B4-BE49-F238E27FC236}">
                <a16:creationId xmlns:a16="http://schemas.microsoft.com/office/drawing/2014/main" id="{E0DCE412-9B82-4D3A-B16B-F8D1FC13B5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18E05DC7-28F0-418E-9B13-DA2D61780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a:extLst>
              <a:ext uri="{FF2B5EF4-FFF2-40B4-BE49-F238E27FC236}">
                <a16:creationId xmlns:a16="http://schemas.microsoft.com/office/drawing/2014/main" id="{B4E5F18F-AF83-4F70-9C44-7D5C52108F7A}"/>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算数运算指令</a:t>
            </a:r>
          </a:p>
        </p:txBody>
      </p:sp>
      <p:sp>
        <p:nvSpPr>
          <p:cNvPr id="10" name="Rectangle 2">
            <a:extLst>
              <a:ext uri="{FF2B5EF4-FFF2-40B4-BE49-F238E27FC236}">
                <a16:creationId xmlns:a16="http://schemas.microsoft.com/office/drawing/2014/main" id="{DB363CEA-D4F5-484B-8BF8-534054508C10}"/>
              </a:ext>
            </a:extLst>
          </p:cNvPr>
          <p:cNvSpPr txBox="1">
            <a:spLocks noChangeArrowheads="1"/>
          </p:cNvSpPr>
          <p:nvPr/>
        </p:nvSpPr>
        <p:spPr bwMode="auto">
          <a:xfrm>
            <a:off x="178966" y="769714"/>
            <a:ext cx="381697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latin typeface="黑体" pitchFamily="2" charset="-122"/>
                <a:ea typeface="黑体" pitchFamily="2" charset="-122"/>
              </a:rPr>
              <a:t>8</a:t>
            </a:r>
            <a:r>
              <a:rPr lang="zh-CN" altLang="en-US" sz="2400" b="1" kern="0" dirty="0">
                <a:solidFill>
                  <a:srgbClr val="FF0000"/>
                </a:solidFill>
                <a:latin typeface="黑体" pitchFamily="2" charset="-122"/>
                <a:ea typeface="黑体" pitchFamily="2" charset="-122"/>
              </a:rPr>
              <a:t>、十进制调整指令</a:t>
            </a:r>
            <a:r>
              <a:rPr lang="zh-CN" altLang="en-US" sz="2400" b="1" kern="0" dirty="0">
                <a:solidFill>
                  <a:srgbClr val="3333FF"/>
                </a:solidFill>
                <a:latin typeface="黑体" pitchFamily="2" charset="-122"/>
                <a:ea typeface="黑体" pitchFamily="2" charset="-122"/>
              </a:rPr>
              <a:t>（</a:t>
            </a:r>
            <a:r>
              <a:rPr lang="en-US" altLang="zh-CN" sz="2400" b="1" kern="0" dirty="0">
                <a:solidFill>
                  <a:srgbClr val="3333FF"/>
                </a:solidFill>
                <a:latin typeface="黑体" pitchFamily="2" charset="-122"/>
                <a:ea typeface="黑体" pitchFamily="2" charset="-122"/>
              </a:rPr>
              <a:t>1</a:t>
            </a:r>
            <a:r>
              <a:rPr lang="zh-CN" altLang="en-US" sz="2400" b="1" kern="0" dirty="0">
                <a:solidFill>
                  <a:srgbClr val="3333FF"/>
                </a:solidFill>
                <a:latin typeface="黑体" pitchFamily="2" charset="-122"/>
                <a:ea typeface="黑体" pitchFamily="2" charset="-122"/>
              </a:rPr>
              <a:t>条）</a:t>
            </a:r>
          </a:p>
        </p:txBody>
      </p:sp>
      <p:sp>
        <p:nvSpPr>
          <p:cNvPr id="11" name="矩形 10">
            <a:extLst>
              <a:ext uri="{FF2B5EF4-FFF2-40B4-BE49-F238E27FC236}">
                <a16:creationId xmlns:a16="http://schemas.microsoft.com/office/drawing/2014/main" id="{08EEA317-4D78-461E-95EC-E73126A7EF9E}"/>
              </a:ext>
            </a:extLst>
          </p:cNvPr>
          <p:cNvSpPr/>
          <p:nvPr/>
        </p:nvSpPr>
        <p:spPr>
          <a:xfrm>
            <a:off x="4375348" y="777081"/>
            <a:ext cx="2102499"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3333FF"/>
                </a:solidFill>
                <a:latin typeface="创艺简黑体" pitchFamily="2" charset="-122"/>
                <a:ea typeface="创艺简黑体" pitchFamily="2" charset="-122"/>
              </a:rPr>
              <a:t>DA</a:t>
            </a:r>
            <a:endParaRPr lang="zh-CN" altLang="en-US" dirty="0">
              <a:solidFill>
                <a:srgbClr val="3333FF"/>
              </a:solidFill>
            </a:endParaRPr>
          </a:p>
        </p:txBody>
      </p:sp>
      <p:sp>
        <p:nvSpPr>
          <p:cNvPr id="2" name="矩形 1">
            <a:extLst>
              <a:ext uri="{FF2B5EF4-FFF2-40B4-BE49-F238E27FC236}">
                <a16:creationId xmlns:a16="http://schemas.microsoft.com/office/drawing/2014/main" id="{2E5485E1-7008-4DEB-90D1-E4F52B33436E}"/>
              </a:ext>
            </a:extLst>
          </p:cNvPr>
          <p:cNvSpPr/>
          <p:nvPr/>
        </p:nvSpPr>
        <p:spPr>
          <a:xfrm>
            <a:off x="332428" y="1278966"/>
            <a:ext cx="8488044" cy="1323439"/>
          </a:xfrm>
          <a:prstGeom prst="rect">
            <a:avLst/>
          </a:prstGeom>
        </p:spPr>
        <p:txBody>
          <a:bodyPr wrap="square">
            <a:spAutoFit/>
          </a:bodyPr>
          <a:lstStyle/>
          <a:p>
            <a:r>
              <a:rPr lang="zh-CN" altLang="en-US" sz="2000" b="1" dirty="0">
                <a:solidFill>
                  <a:srgbClr val="3333FF"/>
                </a:solidFill>
                <a:latin typeface="宋体" charset="-122"/>
              </a:rPr>
              <a:t>例</a:t>
            </a:r>
            <a:r>
              <a:rPr lang="en-US" altLang="zh-CN" sz="2000" b="1" dirty="0">
                <a:solidFill>
                  <a:srgbClr val="3333FF"/>
                </a:solidFill>
                <a:latin typeface="宋体" charset="-122"/>
              </a:rPr>
              <a:t>: </a:t>
            </a:r>
            <a:r>
              <a:rPr lang="zh-CN" altLang="en-US" sz="2000" b="1" dirty="0">
                <a:latin typeface="宋体" charset="-122"/>
              </a:rPr>
              <a:t>设累加器</a:t>
            </a:r>
            <a:r>
              <a:rPr lang="en-US" altLang="zh-CN" sz="2000" b="1" dirty="0">
                <a:latin typeface="宋体" charset="-122"/>
              </a:rPr>
              <a:t>A</a:t>
            </a:r>
            <a:r>
              <a:rPr lang="zh-CN" altLang="en-US" sz="2000" b="1" dirty="0">
                <a:latin typeface="宋体" charset="-122"/>
              </a:rPr>
              <a:t>内容为：</a:t>
            </a:r>
            <a:r>
              <a:rPr lang="en-US" altLang="zh-CN" sz="2000" b="1" dirty="0">
                <a:latin typeface="宋体" charset="-122"/>
              </a:rPr>
              <a:t>01010110B</a:t>
            </a:r>
            <a:r>
              <a:rPr lang="zh-CN" altLang="en-US" sz="2000" b="1" dirty="0">
                <a:latin typeface="宋体" charset="-122"/>
              </a:rPr>
              <a:t>（即为</a:t>
            </a:r>
            <a:r>
              <a:rPr lang="en-US" altLang="zh-CN" sz="2000" b="1" dirty="0">
                <a:latin typeface="宋体" charset="-122"/>
              </a:rPr>
              <a:t>56</a:t>
            </a:r>
            <a:r>
              <a:rPr lang="zh-CN" altLang="en-US" sz="2000" b="1" dirty="0">
                <a:latin typeface="宋体" charset="-122"/>
              </a:rPr>
              <a:t>的</a:t>
            </a:r>
            <a:r>
              <a:rPr lang="en-US" altLang="zh-CN" sz="2000" b="1" dirty="0">
                <a:latin typeface="宋体" charset="-122"/>
              </a:rPr>
              <a:t>BCD</a:t>
            </a:r>
            <a:r>
              <a:rPr lang="zh-CN" altLang="en-US" sz="2000" b="1" dirty="0">
                <a:latin typeface="宋体" charset="-122"/>
              </a:rPr>
              <a:t>码），寄存器</a:t>
            </a:r>
            <a:r>
              <a:rPr lang="en-US" altLang="zh-CN" sz="2000" b="1" dirty="0">
                <a:latin typeface="宋体" charset="-122"/>
              </a:rPr>
              <a:t>R3</a:t>
            </a:r>
            <a:r>
              <a:rPr lang="zh-CN" altLang="en-US" sz="2000" b="1" dirty="0">
                <a:latin typeface="宋体" charset="-122"/>
              </a:rPr>
              <a:t>的内容为</a:t>
            </a:r>
            <a:r>
              <a:rPr lang="en-US" altLang="zh-CN" sz="2000" b="1" dirty="0">
                <a:latin typeface="宋体" charset="-122"/>
              </a:rPr>
              <a:t>01100111B</a:t>
            </a:r>
            <a:r>
              <a:rPr lang="zh-CN" altLang="en-US" sz="2000" b="1" dirty="0">
                <a:latin typeface="宋体" charset="-122"/>
              </a:rPr>
              <a:t>（即</a:t>
            </a:r>
            <a:r>
              <a:rPr lang="en-US" altLang="zh-CN" sz="2000" b="1" dirty="0">
                <a:latin typeface="宋体" charset="-122"/>
              </a:rPr>
              <a:t>67</a:t>
            </a:r>
            <a:r>
              <a:rPr lang="zh-CN" altLang="en-US" sz="2000" b="1" dirty="0">
                <a:latin typeface="宋体" charset="-122"/>
              </a:rPr>
              <a:t>的</a:t>
            </a:r>
            <a:r>
              <a:rPr lang="en-US" altLang="zh-CN" sz="2000" b="1" dirty="0">
                <a:latin typeface="宋体" charset="-122"/>
              </a:rPr>
              <a:t>BCD</a:t>
            </a:r>
            <a:r>
              <a:rPr lang="zh-CN" altLang="en-US" sz="2000" b="1" dirty="0">
                <a:latin typeface="宋体" charset="-122"/>
              </a:rPr>
              <a:t>码），</a:t>
            </a:r>
            <a:r>
              <a:rPr lang="en-US" altLang="zh-CN" sz="2000" b="1" dirty="0">
                <a:latin typeface="宋体" charset="-122"/>
              </a:rPr>
              <a:t>CY</a:t>
            </a:r>
            <a:r>
              <a:rPr lang="zh-CN" altLang="en-US" sz="2000" b="1" dirty="0">
                <a:latin typeface="宋体" charset="-122"/>
              </a:rPr>
              <a:t>内容为</a:t>
            </a:r>
            <a:r>
              <a:rPr lang="en-US" altLang="zh-CN" sz="2000" b="1" dirty="0">
                <a:latin typeface="宋体" charset="-122"/>
              </a:rPr>
              <a:t>1</a:t>
            </a:r>
            <a:r>
              <a:rPr lang="zh-CN" altLang="en-US" sz="2000" b="1" dirty="0">
                <a:latin typeface="宋体" charset="-122"/>
              </a:rPr>
              <a:t>。求执行下列指令后的结果。</a:t>
            </a:r>
            <a:endParaRPr lang="en-US" altLang="zh-CN" sz="2000" b="1" dirty="0">
              <a:latin typeface="宋体" charset="-122"/>
            </a:endParaRPr>
          </a:p>
          <a:p>
            <a:r>
              <a:rPr lang="zh-CN" altLang="en-US" sz="2000" b="1" dirty="0">
                <a:latin typeface="宋体" charset="-122"/>
              </a:rPr>
              <a:t>      	       </a:t>
            </a:r>
            <a:r>
              <a:rPr lang="en-US" altLang="zh-CN" sz="2000" b="1" dirty="0">
                <a:latin typeface="宋体" charset="-122"/>
              </a:rPr>
              <a:t>ADDC   A</a:t>
            </a:r>
            <a:r>
              <a:rPr lang="zh-CN" altLang="en-US" sz="2000" b="1" dirty="0">
                <a:latin typeface="宋体" charset="-122"/>
              </a:rPr>
              <a:t>，</a:t>
            </a:r>
            <a:r>
              <a:rPr lang="en-US" altLang="zh-CN" sz="2000" b="1" dirty="0">
                <a:latin typeface="宋体" charset="-122"/>
              </a:rPr>
              <a:t>R3</a:t>
            </a:r>
            <a:r>
              <a:rPr lang="zh-CN" altLang="en-US" sz="2000" b="1" dirty="0">
                <a:latin typeface="宋体" charset="-122"/>
              </a:rPr>
              <a:t>；</a:t>
            </a:r>
            <a:br>
              <a:rPr lang="zh-CN" altLang="en-US" sz="2000" b="1" dirty="0">
                <a:latin typeface="宋体" charset="-122"/>
              </a:rPr>
            </a:br>
            <a:r>
              <a:rPr lang="zh-CN" altLang="en-US" sz="2000" b="1" dirty="0">
                <a:latin typeface="宋体" charset="-122"/>
              </a:rPr>
              <a:t>		</a:t>
            </a:r>
            <a:r>
              <a:rPr lang="en-US" altLang="zh-CN" sz="2000" b="1" dirty="0">
                <a:latin typeface="宋体" charset="-122"/>
              </a:rPr>
              <a:t>DA     A</a:t>
            </a:r>
            <a:r>
              <a:rPr lang="zh-CN" altLang="en-US" sz="2000" b="1" dirty="0">
                <a:latin typeface="宋体" charset="-122"/>
              </a:rPr>
              <a:t>；</a:t>
            </a:r>
            <a:endParaRPr lang="zh-CN" altLang="en-US" sz="2000" dirty="0"/>
          </a:p>
        </p:txBody>
      </p:sp>
    </p:spTree>
  </p:cSld>
  <p:clrMapOvr>
    <a:masterClrMapping/>
  </p:clrMapOvr>
  <p:transition>
    <p:cut thruBlk="1"/>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3A20EC5-86A3-4409-B7AF-F5A07663DDAC}"/>
              </a:ext>
            </a:extLst>
          </p:cNvPr>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4099" name="标题 1">
            <a:extLst>
              <a:ext uri="{FF2B5EF4-FFF2-40B4-BE49-F238E27FC236}">
                <a16:creationId xmlns:a16="http://schemas.microsoft.com/office/drawing/2014/main" id="{9C161D05-B5B0-4E5E-84FB-99D64BC922DE}"/>
              </a:ext>
            </a:extLst>
          </p:cNvPr>
          <p:cNvSpPr>
            <a:spLocks noGrp="1"/>
          </p:cNvSpPr>
          <p:nvPr>
            <p:ph type="ctrTitle"/>
          </p:nvPr>
        </p:nvSpPr>
        <p:spPr>
          <a:xfrm>
            <a:off x="379413" y="2565400"/>
            <a:ext cx="8385175" cy="917575"/>
          </a:xfrm>
        </p:spPr>
        <p:txBody>
          <a:bodyPr/>
          <a:lstStyle/>
          <a:p>
            <a:pPr algn="ctr" eaLnBrk="1" hangingPunct="1"/>
            <a:r>
              <a:rPr lang="en-US" altLang="zh-CN" dirty="0">
                <a:solidFill>
                  <a:schemeClr val="bg1"/>
                </a:solidFill>
                <a:latin typeface="黑体" panose="02010609060101010101" pitchFamily="49" charset="-122"/>
                <a:ea typeface="黑体" panose="02010609060101010101" pitchFamily="49" charset="-122"/>
              </a:rPr>
              <a:t>3.3.3 </a:t>
            </a:r>
            <a:r>
              <a:rPr lang="zh-CN" altLang="en-US" dirty="0">
                <a:solidFill>
                  <a:schemeClr val="bg1"/>
                </a:solidFill>
                <a:latin typeface="黑体" panose="02010609060101010101" pitchFamily="49" charset="-122"/>
                <a:ea typeface="黑体" panose="02010609060101010101" pitchFamily="49" charset="-122"/>
              </a:rPr>
              <a:t>逻辑运算指令</a:t>
            </a:r>
          </a:p>
        </p:txBody>
      </p:sp>
      <p:pic>
        <p:nvPicPr>
          <p:cNvPr id="4100" name="Picture 2" descr="c:\documents and settings\ibm\application data\360se6\User Data\temp\01300000323145123029807175635_s.jpg">
            <a:extLst>
              <a:ext uri="{FF2B5EF4-FFF2-40B4-BE49-F238E27FC236}">
                <a16:creationId xmlns:a16="http://schemas.microsoft.com/office/drawing/2014/main" id="{CFD7E588-BBC2-4F80-BBBA-FEDDA5F37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24808321-9B2A-4345-BEFD-FAC07352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C6C903BD-4EFA-40F7-8134-165586644691}"/>
              </a:ext>
            </a:extLst>
          </p:cNvPr>
          <p:cNvSpPr txBox="1">
            <a:spLocks/>
          </p:cNvSpPr>
          <p:nvPr/>
        </p:nvSpPr>
        <p:spPr>
          <a:xfrm>
            <a:off x="0" y="0"/>
            <a:ext cx="7668344"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rPr>
              <a:t>逻辑操作指令</a:t>
            </a:r>
            <a:endParaRPr lang="zh-CN" altLang="en-US" sz="3200" b="1" dirty="0">
              <a:latin typeface="黑体" pitchFamily="2" charset="-122"/>
              <a:ea typeface="黑体" pitchFamily="2" charset="-122"/>
              <a:cs typeface="+mj-cs"/>
            </a:endParaRPr>
          </a:p>
        </p:txBody>
      </p:sp>
    </p:spTree>
    <p:extLst>
      <p:ext uri="{BB962C8B-B14F-4D97-AF65-F5344CB8AC3E}">
        <p14:creationId xmlns:p14="http://schemas.microsoft.com/office/powerpoint/2010/main" val="3437338880"/>
      </p:ext>
    </p:extLst>
  </p:cSld>
  <p:clrMapOvr>
    <a:masterClrMapping/>
  </p:clrMapOvr>
  <p:transition>
    <p:cut thruBlk="1"/>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0" y="6381750"/>
            <a:ext cx="1981200" cy="476250"/>
          </a:xfrm>
          <a:noFill/>
        </p:spPr>
        <p:txBody>
          <a:bodyPr/>
          <a:lstStyle/>
          <a:p>
            <a:fld id="{1352FD76-E9C5-46C9-B917-270392D0362F}" type="datetime10">
              <a:rPr lang="zh-CN" altLang="en-US" smtClean="0">
                <a:ea typeface="宋体" charset="-122"/>
              </a:rPr>
              <a:pPr/>
              <a:t>10:24</a:t>
            </a:fld>
            <a:endParaRPr lang="en-US" altLang="zh-CN" dirty="0">
              <a:ea typeface="宋体" charset="-122"/>
            </a:endParaRPr>
          </a:p>
        </p:txBody>
      </p:sp>
      <p:sp>
        <p:nvSpPr>
          <p:cNvPr id="17411" name="灯片编号占位符 5"/>
          <p:cNvSpPr>
            <a:spLocks noGrp="1"/>
          </p:cNvSpPr>
          <p:nvPr>
            <p:ph type="sldNum" sz="quarter" idx="12"/>
          </p:nvPr>
        </p:nvSpPr>
        <p:spPr>
          <a:xfrm>
            <a:off x="7127068" y="6381750"/>
            <a:ext cx="1981200" cy="476250"/>
          </a:xfrm>
          <a:noFill/>
        </p:spPr>
        <p:txBody>
          <a:bodyPr/>
          <a:lstStyle/>
          <a:p>
            <a:fld id="{26222B89-8D53-460E-95D4-85118BCAC9EF}" type="slidenum">
              <a:rPr lang="en-US" altLang="zh-CN" smtClean="0">
                <a:ea typeface="宋体" charset="-122"/>
              </a:rPr>
              <a:pPr/>
              <a:t>98</a:t>
            </a:fld>
            <a:endParaRPr lang="en-US" altLang="zh-CN">
              <a:ea typeface="宋体" charset="-122"/>
            </a:endParaRPr>
          </a:p>
        </p:txBody>
      </p:sp>
      <p:pic>
        <p:nvPicPr>
          <p:cNvPr id="9" name="Picture 2" descr="c:\documents and settings\ibm\application data\360se6\User Data\temp\01300000323145123029807175635_s.jpg">
            <a:extLst>
              <a:ext uri="{FF2B5EF4-FFF2-40B4-BE49-F238E27FC236}">
                <a16:creationId xmlns:a16="http://schemas.microsoft.com/office/drawing/2014/main" id="{DD8FE000-9E18-483F-94ED-A11EC92A5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6" y="142875"/>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0A81D0F5-643C-4662-95A4-F3419DBCF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5">
            <a:extLst>
              <a:ext uri="{FF2B5EF4-FFF2-40B4-BE49-F238E27FC236}">
                <a16:creationId xmlns:a16="http://schemas.microsoft.com/office/drawing/2014/main" id="{D8881054-BF3E-4C51-A7C4-042E91B5E79B}"/>
              </a:ext>
            </a:extLst>
          </p:cNvPr>
          <p:cNvSpPr/>
          <p:nvPr/>
        </p:nvSpPr>
        <p:spPr>
          <a:xfrm>
            <a:off x="1099873" y="1857514"/>
            <a:ext cx="339147" cy="2730981"/>
          </a:xfrm>
          <a:prstGeom prst="leftBrace">
            <a:avLst>
              <a:gd name="adj1" fmla="val 60416"/>
              <a:gd name="adj2" fmla="val 50000"/>
            </a:avLst>
          </a:prstGeom>
          <a:noFill/>
          <a:ln w="25400" cap="flat" cmpd="sng">
            <a:solidFill>
              <a:srgbClr val="000000"/>
            </a:solidFill>
            <a:prstDash val="solid"/>
            <a:headEnd type="none" w="med" len="med"/>
            <a:tailEnd type="none" w="med" len="med"/>
          </a:ln>
        </p:spPr>
        <p:txBody>
          <a:bodyPr wrap="none" anchor="ctr"/>
          <a:lstStyle/>
          <a:p>
            <a:pPr algn="ctr"/>
            <a:endParaRPr lang="zh-CN" altLang="zh-CN" dirty="0">
              <a:solidFill>
                <a:srgbClr val="000000"/>
              </a:solidFill>
              <a:latin typeface="Arial" panose="020B0604020202020204" pitchFamily="34" charset="0"/>
            </a:endParaRPr>
          </a:p>
        </p:txBody>
      </p:sp>
      <p:sp>
        <p:nvSpPr>
          <p:cNvPr id="16" name="Rectangle 4">
            <a:extLst>
              <a:ext uri="{FF2B5EF4-FFF2-40B4-BE49-F238E27FC236}">
                <a16:creationId xmlns:a16="http://schemas.microsoft.com/office/drawing/2014/main" id="{2FE61F15-83C2-436A-88FC-DE370A04B3FF}"/>
              </a:ext>
            </a:extLst>
          </p:cNvPr>
          <p:cNvSpPr txBox="1">
            <a:spLocks noChangeArrowheads="1"/>
          </p:cNvSpPr>
          <p:nvPr/>
        </p:nvSpPr>
        <p:spPr bwMode="auto">
          <a:xfrm>
            <a:off x="3883799" y="1622043"/>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2</a:t>
            </a:r>
            <a:r>
              <a:rPr lang="zh-CN" altLang="en-US" sz="2400" b="1" kern="0" dirty="0">
                <a:solidFill>
                  <a:schemeClr val="tx1"/>
                </a:solidFill>
              </a:rPr>
              <a:t>条</a:t>
            </a:r>
          </a:p>
        </p:txBody>
      </p:sp>
      <p:sp>
        <p:nvSpPr>
          <p:cNvPr id="18" name="Rectangle 2">
            <a:extLst>
              <a:ext uri="{FF2B5EF4-FFF2-40B4-BE49-F238E27FC236}">
                <a16:creationId xmlns:a16="http://schemas.microsoft.com/office/drawing/2014/main" id="{44284476-7FE9-423E-A045-AB136AE9DA1E}"/>
              </a:ext>
            </a:extLst>
          </p:cNvPr>
          <p:cNvSpPr txBox="1">
            <a:spLocks noChangeArrowheads="1"/>
          </p:cNvSpPr>
          <p:nvPr/>
        </p:nvSpPr>
        <p:spPr bwMode="auto">
          <a:xfrm>
            <a:off x="538409" y="2020178"/>
            <a:ext cx="463986" cy="192591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逻辑操作指令</a:t>
            </a:r>
          </a:p>
        </p:txBody>
      </p:sp>
      <p:sp>
        <p:nvSpPr>
          <p:cNvPr id="31" name="Rectangle 4">
            <a:extLst>
              <a:ext uri="{FF2B5EF4-FFF2-40B4-BE49-F238E27FC236}">
                <a16:creationId xmlns:a16="http://schemas.microsoft.com/office/drawing/2014/main" id="{942460E0-EB5F-40DC-A85E-0999375C5DFF}"/>
              </a:ext>
            </a:extLst>
          </p:cNvPr>
          <p:cNvSpPr txBox="1">
            <a:spLocks noChangeArrowheads="1"/>
          </p:cNvSpPr>
          <p:nvPr/>
        </p:nvSpPr>
        <p:spPr bwMode="auto">
          <a:xfrm>
            <a:off x="1525514" y="1626304"/>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简单操作指令</a:t>
            </a:r>
          </a:p>
        </p:txBody>
      </p:sp>
      <p:sp>
        <p:nvSpPr>
          <p:cNvPr id="32" name="Rectangle 4">
            <a:extLst>
              <a:ext uri="{FF2B5EF4-FFF2-40B4-BE49-F238E27FC236}">
                <a16:creationId xmlns:a16="http://schemas.microsoft.com/office/drawing/2014/main" id="{D541B6F3-F9E1-4029-836D-8F944DC62C3C}"/>
              </a:ext>
            </a:extLst>
          </p:cNvPr>
          <p:cNvSpPr txBox="1">
            <a:spLocks noChangeArrowheads="1"/>
          </p:cNvSpPr>
          <p:nvPr/>
        </p:nvSpPr>
        <p:spPr bwMode="auto">
          <a:xfrm>
            <a:off x="1492181" y="2104495"/>
            <a:ext cx="1942203"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移位指令</a:t>
            </a:r>
          </a:p>
        </p:txBody>
      </p:sp>
      <p:sp>
        <p:nvSpPr>
          <p:cNvPr id="33" name="Rectangle 4">
            <a:extLst>
              <a:ext uri="{FF2B5EF4-FFF2-40B4-BE49-F238E27FC236}">
                <a16:creationId xmlns:a16="http://schemas.microsoft.com/office/drawing/2014/main" id="{1599D0D3-5CB6-4D9A-847D-5657BEE9FA7A}"/>
              </a:ext>
            </a:extLst>
          </p:cNvPr>
          <p:cNvSpPr txBox="1">
            <a:spLocks noChangeArrowheads="1"/>
          </p:cNvSpPr>
          <p:nvPr/>
        </p:nvSpPr>
        <p:spPr bwMode="auto">
          <a:xfrm>
            <a:off x="3904578" y="2129006"/>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4</a:t>
            </a:r>
            <a:r>
              <a:rPr lang="zh-CN" altLang="en-US" sz="2400" b="1" kern="0" dirty="0">
                <a:solidFill>
                  <a:srgbClr val="3333FF"/>
                </a:solidFill>
              </a:rPr>
              <a:t>条</a:t>
            </a:r>
          </a:p>
        </p:txBody>
      </p:sp>
      <p:sp>
        <p:nvSpPr>
          <p:cNvPr id="34" name="Rectangle 4">
            <a:extLst>
              <a:ext uri="{FF2B5EF4-FFF2-40B4-BE49-F238E27FC236}">
                <a16:creationId xmlns:a16="http://schemas.microsoft.com/office/drawing/2014/main" id="{F0320EE5-5C98-4369-BB35-65376A1A6882}"/>
              </a:ext>
            </a:extLst>
          </p:cNvPr>
          <p:cNvSpPr txBox="1">
            <a:spLocks noChangeArrowheads="1"/>
          </p:cNvSpPr>
          <p:nvPr/>
        </p:nvSpPr>
        <p:spPr bwMode="auto">
          <a:xfrm>
            <a:off x="1542922" y="2648412"/>
            <a:ext cx="202450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FF0000"/>
                </a:solidFill>
              </a:rPr>
              <a:t>逻辑“与”指令</a:t>
            </a:r>
          </a:p>
        </p:txBody>
      </p:sp>
      <p:sp>
        <p:nvSpPr>
          <p:cNvPr id="35" name="Rectangle 4">
            <a:extLst>
              <a:ext uri="{FF2B5EF4-FFF2-40B4-BE49-F238E27FC236}">
                <a16:creationId xmlns:a16="http://schemas.microsoft.com/office/drawing/2014/main" id="{2893D90C-BE1B-4E18-8098-DA1330A7F3DB}"/>
              </a:ext>
            </a:extLst>
          </p:cNvPr>
          <p:cNvSpPr txBox="1">
            <a:spLocks noChangeArrowheads="1"/>
          </p:cNvSpPr>
          <p:nvPr/>
        </p:nvSpPr>
        <p:spPr bwMode="auto">
          <a:xfrm>
            <a:off x="3918006" y="265417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6</a:t>
            </a:r>
            <a:r>
              <a:rPr lang="zh-CN" altLang="en-US" sz="2400" b="1" kern="0" dirty="0">
                <a:solidFill>
                  <a:srgbClr val="FF0000"/>
                </a:solidFill>
              </a:rPr>
              <a:t>条</a:t>
            </a:r>
          </a:p>
        </p:txBody>
      </p:sp>
      <p:sp>
        <p:nvSpPr>
          <p:cNvPr id="36" name="Rectangle 4">
            <a:extLst>
              <a:ext uri="{FF2B5EF4-FFF2-40B4-BE49-F238E27FC236}">
                <a16:creationId xmlns:a16="http://schemas.microsoft.com/office/drawing/2014/main" id="{6549E3CB-153A-4E92-8280-E85C3E0E3406}"/>
              </a:ext>
            </a:extLst>
          </p:cNvPr>
          <p:cNvSpPr txBox="1">
            <a:spLocks noChangeArrowheads="1"/>
          </p:cNvSpPr>
          <p:nvPr/>
        </p:nvSpPr>
        <p:spPr bwMode="auto">
          <a:xfrm>
            <a:off x="3918006" y="3253329"/>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rPr>
              <a:t>6</a:t>
            </a:r>
            <a:r>
              <a:rPr lang="zh-CN" altLang="en-US" sz="2400" b="1" kern="0" dirty="0">
                <a:solidFill>
                  <a:srgbClr val="00B050"/>
                </a:solidFill>
              </a:rPr>
              <a:t>条</a:t>
            </a:r>
          </a:p>
        </p:txBody>
      </p:sp>
      <p:sp>
        <p:nvSpPr>
          <p:cNvPr id="42" name="Rectangle 4">
            <a:extLst>
              <a:ext uri="{FF2B5EF4-FFF2-40B4-BE49-F238E27FC236}">
                <a16:creationId xmlns:a16="http://schemas.microsoft.com/office/drawing/2014/main" id="{EF0B3D12-7AFD-46AD-9C68-AA415BEE7291}"/>
              </a:ext>
            </a:extLst>
          </p:cNvPr>
          <p:cNvSpPr txBox="1">
            <a:spLocks noChangeArrowheads="1"/>
          </p:cNvSpPr>
          <p:nvPr/>
        </p:nvSpPr>
        <p:spPr bwMode="auto">
          <a:xfrm>
            <a:off x="3918006" y="3819647"/>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6</a:t>
            </a:r>
            <a:r>
              <a:rPr lang="zh-CN" altLang="en-US" sz="2400" b="1" kern="0" dirty="0">
                <a:solidFill>
                  <a:schemeClr val="tx1"/>
                </a:solidFill>
              </a:rPr>
              <a:t>条</a:t>
            </a:r>
          </a:p>
        </p:txBody>
      </p:sp>
      <p:sp>
        <p:nvSpPr>
          <p:cNvPr id="50" name="Rectangle 4">
            <a:extLst>
              <a:ext uri="{FF2B5EF4-FFF2-40B4-BE49-F238E27FC236}">
                <a16:creationId xmlns:a16="http://schemas.microsoft.com/office/drawing/2014/main" id="{17949C8D-8A5B-4AC5-BE48-6EFC167567E6}"/>
              </a:ext>
            </a:extLst>
          </p:cNvPr>
          <p:cNvSpPr txBox="1">
            <a:spLocks noChangeArrowheads="1"/>
          </p:cNvSpPr>
          <p:nvPr/>
        </p:nvSpPr>
        <p:spPr bwMode="auto">
          <a:xfrm>
            <a:off x="330359" y="3951274"/>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25</a:t>
            </a:r>
            <a:r>
              <a:rPr lang="zh-CN" altLang="en-US" sz="2400" b="1" kern="0" dirty="0">
                <a:solidFill>
                  <a:srgbClr val="3333FF"/>
                </a:solidFill>
              </a:rPr>
              <a:t>条</a:t>
            </a:r>
          </a:p>
        </p:txBody>
      </p:sp>
      <p:sp>
        <p:nvSpPr>
          <p:cNvPr id="52" name="Rectangle 4">
            <a:extLst>
              <a:ext uri="{FF2B5EF4-FFF2-40B4-BE49-F238E27FC236}">
                <a16:creationId xmlns:a16="http://schemas.microsoft.com/office/drawing/2014/main" id="{CCB864BC-BABF-4BCE-BD51-E9BC7DB628A4}"/>
              </a:ext>
            </a:extLst>
          </p:cNvPr>
          <p:cNvSpPr txBox="1">
            <a:spLocks noChangeArrowheads="1"/>
          </p:cNvSpPr>
          <p:nvPr/>
        </p:nvSpPr>
        <p:spPr bwMode="auto">
          <a:xfrm>
            <a:off x="4926118" y="1622043"/>
            <a:ext cx="2251096"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CLR</a:t>
            </a:r>
            <a:r>
              <a:rPr lang="zh-CN" altLang="en-US" sz="2400" b="1" kern="0" dirty="0">
                <a:solidFill>
                  <a:schemeClr val="tx1"/>
                </a:solidFill>
              </a:rPr>
              <a:t>、</a:t>
            </a:r>
            <a:r>
              <a:rPr lang="en-US" altLang="zh-CN" sz="2400" b="1" kern="0" dirty="0">
                <a:solidFill>
                  <a:schemeClr val="tx1"/>
                </a:solidFill>
              </a:rPr>
              <a:t>  CPL</a:t>
            </a:r>
            <a:endParaRPr lang="zh-CN" altLang="en-US" sz="2400" b="1" kern="0" dirty="0">
              <a:solidFill>
                <a:schemeClr val="tx1"/>
              </a:solidFill>
            </a:endParaRPr>
          </a:p>
        </p:txBody>
      </p:sp>
      <p:sp>
        <p:nvSpPr>
          <p:cNvPr id="53" name="Rectangle 4">
            <a:extLst>
              <a:ext uri="{FF2B5EF4-FFF2-40B4-BE49-F238E27FC236}">
                <a16:creationId xmlns:a16="http://schemas.microsoft.com/office/drawing/2014/main" id="{F9D15052-EA1D-4080-8562-3BFD9DAD8C2D}"/>
              </a:ext>
            </a:extLst>
          </p:cNvPr>
          <p:cNvSpPr txBox="1">
            <a:spLocks noChangeArrowheads="1"/>
          </p:cNvSpPr>
          <p:nvPr/>
        </p:nvSpPr>
        <p:spPr bwMode="auto">
          <a:xfrm>
            <a:off x="4926118" y="2123591"/>
            <a:ext cx="342217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RL</a:t>
            </a:r>
            <a:r>
              <a:rPr lang="zh-CN" altLang="en-US" sz="2400" b="1" kern="0" dirty="0">
                <a:solidFill>
                  <a:srgbClr val="3333FF"/>
                </a:solidFill>
              </a:rPr>
              <a:t>、</a:t>
            </a:r>
            <a:r>
              <a:rPr lang="en-US" altLang="zh-CN" sz="2400" b="1" kern="0" dirty="0">
                <a:solidFill>
                  <a:srgbClr val="3333FF"/>
                </a:solidFill>
              </a:rPr>
              <a:t>RR</a:t>
            </a:r>
            <a:r>
              <a:rPr lang="zh-CN" altLang="en-US" sz="2400" b="1" kern="0" dirty="0">
                <a:solidFill>
                  <a:srgbClr val="3333FF"/>
                </a:solidFill>
              </a:rPr>
              <a:t>、</a:t>
            </a:r>
            <a:r>
              <a:rPr lang="en-US" altLang="zh-CN" sz="2400" b="1" kern="0" dirty="0">
                <a:solidFill>
                  <a:srgbClr val="3333FF"/>
                </a:solidFill>
              </a:rPr>
              <a:t>RLC</a:t>
            </a:r>
            <a:r>
              <a:rPr lang="zh-CN" altLang="en-US" sz="2400" b="1" kern="0" dirty="0">
                <a:solidFill>
                  <a:srgbClr val="3333FF"/>
                </a:solidFill>
              </a:rPr>
              <a:t>、</a:t>
            </a:r>
            <a:r>
              <a:rPr lang="en-US" altLang="zh-CN" sz="2400" b="1" kern="0" dirty="0">
                <a:solidFill>
                  <a:srgbClr val="3333FF"/>
                </a:solidFill>
              </a:rPr>
              <a:t>RRC</a:t>
            </a:r>
          </a:p>
        </p:txBody>
      </p:sp>
      <p:sp>
        <p:nvSpPr>
          <p:cNvPr id="54" name="Rectangle 4">
            <a:extLst>
              <a:ext uri="{FF2B5EF4-FFF2-40B4-BE49-F238E27FC236}">
                <a16:creationId xmlns:a16="http://schemas.microsoft.com/office/drawing/2014/main" id="{C4BB4D7F-8EDC-465D-A327-4EA7DDB9F923}"/>
              </a:ext>
            </a:extLst>
          </p:cNvPr>
          <p:cNvSpPr txBox="1">
            <a:spLocks noChangeArrowheads="1"/>
          </p:cNvSpPr>
          <p:nvPr/>
        </p:nvSpPr>
        <p:spPr bwMode="auto">
          <a:xfrm>
            <a:off x="4926118" y="2625139"/>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FF0000"/>
                </a:solidFill>
              </a:rPr>
              <a:t>ANL</a:t>
            </a:r>
            <a:endParaRPr lang="zh-CN" altLang="en-US" sz="2400" b="1" kern="0" dirty="0">
              <a:solidFill>
                <a:srgbClr val="FF0000"/>
              </a:solidFill>
            </a:endParaRPr>
          </a:p>
        </p:txBody>
      </p:sp>
      <p:sp>
        <p:nvSpPr>
          <p:cNvPr id="55" name="Rectangle 4">
            <a:extLst>
              <a:ext uri="{FF2B5EF4-FFF2-40B4-BE49-F238E27FC236}">
                <a16:creationId xmlns:a16="http://schemas.microsoft.com/office/drawing/2014/main" id="{FB16EC82-9355-41AA-89BA-8DB9C618404D}"/>
              </a:ext>
            </a:extLst>
          </p:cNvPr>
          <p:cNvSpPr txBox="1">
            <a:spLocks noChangeArrowheads="1"/>
          </p:cNvSpPr>
          <p:nvPr/>
        </p:nvSpPr>
        <p:spPr bwMode="auto">
          <a:xfrm>
            <a:off x="4926118" y="3222722"/>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00B050"/>
                </a:solidFill>
              </a:rPr>
              <a:t>OR</a:t>
            </a:r>
            <a:endParaRPr lang="zh-CN" altLang="en-US" sz="2400" b="1" kern="0" dirty="0">
              <a:solidFill>
                <a:srgbClr val="00B050"/>
              </a:solidFill>
            </a:endParaRPr>
          </a:p>
        </p:txBody>
      </p:sp>
      <p:sp>
        <p:nvSpPr>
          <p:cNvPr id="56" name="Rectangle 4">
            <a:extLst>
              <a:ext uri="{FF2B5EF4-FFF2-40B4-BE49-F238E27FC236}">
                <a16:creationId xmlns:a16="http://schemas.microsoft.com/office/drawing/2014/main" id="{BE7DD83D-24AA-43F1-A12A-0294067B7F1E}"/>
              </a:ext>
            </a:extLst>
          </p:cNvPr>
          <p:cNvSpPr txBox="1">
            <a:spLocks noChangeArrowheads="1"/>
          </p:cNvSpPr>
          <p:nvPr/>
        </p:nvSpPr>
        <p:spPr bwMode="auto">
          <a:xfrm>
            <a:off x="4932040" y="3789040"/>
            <a:ext cx="144639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chemeClr val="tx1"/>
                </a:solidFill>
              </a:rPr>
              <a:t>XRL</a:t>
            </a:r>
            <a:endParaRPr lang="zh-CN" altLang="en-US" sz="2400" b="1" kern="0" dirty="0">
              <a:solidFill>
                <a:schemeClr val="tx1"/>
              </a:solidFill>
            </a:endParaRPr>
          </a:p>
        </p:txBody>
      </p:sp>
      <p:sp>
        <p:nvSpPr>
          <p:cNvPr id="60" name="Rectangle 4">
            <a:extLst>
              <a:ext uri="{FF2B5EF4-FFF2-40B4-BE49-F238E27FC236}">
                <a16:creationId xmlns:a16="http://schemas.microsoft.com/office/drawing/2014/main" id="{1B4FB3E8-6DD0-4782-AAA1-1C37BF00D13E}"/>
              </a:ext>
            </a:extLst>
          </p:cNvPr>
          <p:cNvSpPr txBox="1">
            <a:spLocks noChangeArrowheads="1"/>
          </p:cNvSpPr>
          <p:nvPr/>
        </p:nvSpPr>
        <p:spPr bwMode="auto">
          <a:xfrm>
            <a:off x="5009157" y="1024460"/>
            <a:ext cx="1143964"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400" b="1" kern="0" dirty="0">
                <a:solidFill>
                  <a:srgbClr val="3333FF"/>
                </a:solidFill>
              </a:rPr>
              <a:t>助记符</a:t>
            </a:r>
          </a:p>
        </p:txBody>
      </p:sp>
      <p:sp>
        <p:nvSpPr>
          <p:cNvPr id="48" name="标题 1">
            <a:extLst>
              <a:ext uri="{FF2B5EF4-FFF2-40B4-BE49-F238E27FC236}">
                <a16:creationId xmlns:a16="http://schemas.microsoft.com/office/drawing/2014/main" id="{0408159E-D8FA-4BC6-A1DA-EFE3F98F3F58}"/>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49" name="Text Box 8">
            <a:extLst>
              <a:ext uri="{FF2B5EF4-FFF2-40B4-BE49-F238E27FC236}">
                <a16:creationId xmlns:a16="http://schemas.microsoft.com/office/drawing/2014/main" id="{A9C38D83-316D-4B41-B28B-E695DE106480}"/>
              </a:ext>
            </a:extLst>
          </p:cNvPr>
          <p:cNvSpPr txBox="1">
            <a:spLocks noChangeArrowheads="1"/>
          </p:cNvSpPr>
          <p:nvPr/>
        </p:nvSpPr>
        <p:spPr bwMode="auto">
          <a:xfrm>
            <a:off x="381000" y="5105807"/>
            <a:ext cx="8382000" cy="769441"/>
          </a:xfrm>
          <a:prstGeom prst="rect">
            <a:avLst/>
          </a:prstGeom>
          <a:noFill/>
          <a:ln w="12700" cap="sq">
            <a:noFill/>
            <a:miter lim="800000"/>
            <a:headEnd type="none" w="sm" len="sm"/>
            <a:tailEnd type="none" w="sm" len="sm"/>
          </a:ln>
        </p:spPr>
        <p:txBody>
          <a:bodyPr>
            <a:spAutoFit/>
          </a:bodyPr>
          <a:lstStyle/>
          <a:p>
            <a:pPr eaLnBrk="0" hangingPunct="0"/>
            <a:r>
              <a:rPr kumimoji="1" lang="en-US" altLang="zh-CN" sz="2200" b="1" dirty="0">
                <a:latin typeface="Times New Roman" pitchFamily="18" charset="0"/>
              </a:rPr>
              <a:t> </a:t>
            </a:r>
            <a:r>
              <a:rPr kumimoji="1" lang="zh-CN" altLang="en-US" sz="2200" b="1" dirty="0">
                <a:latin typeface="Times New Roman" pitchFamily="18" charset="0"/>
              </a:rPr>
              <a:t>逻辑操作指令包括：与、或、异或、清除、求反、移位、累加器半字节交换等操作。该指令组全部操作数都是</a:t>
            </a:r>
            <a:r>
              <a:rPr kumimoji="1" lang="en-US" altLang="zh-CN" sz="2200" b="1" dirty="0">
                <a:latin typeface="Times New Roman" pitchFamily="18" charset="0"/>
              </a:rPr>
              <a:t>8</a:t>
            </a:r>
            <a:r>
              <a:rPr kumimoji="1" lang="zh-CN" altLang="en-US" sz="2200" b="1" dirty="0">
                <a:latin typeface="Times New Roman" pitchFamily="18" charset="0"/>
              </a:rPr>
              <a:t>位，共</a:t>
            </a:r>
            <a:r>
              <a:rPr kumimoji="1" lang="en-US" altLang="zh-CN" sz="2200" b="1" dirty="0">
                <a:latin typeface="Times New Roman" pitchFamily="18" charset="0"/>
              </a:rPr>
              <a:t>25</a:t>
            </a:r>
            <a:r>
              <a:rPr kumimoji="1" lang="zh-CN" altLang="en-US" sz="2200" b="1" dirty="0">
                <a:latin typeface="Times New Roman" pitchFamily="18" charset="0"/>
              </a:rPr>
              <a:t>条指令。</a:t>
            </a:r>
          </a:p>
        </p:txBody>
      </p:sp>
      <p:sp>
        <p:nvSpPr>
          <p:cNvPr id="51" name="Rectangle 4">
            <a:extLst>
              <a:ext uri="{FF2B5EF4-FFF2-40B4-BE49-F238E27FC236}">
                <a16:creationId xmlns:a16="http://schemas.microsoft.com/office/drawing/2014/main" id="{1D55E342-9552-490C-8CD0-081CEE911856}"/>
              </a:ext>
            </a:extLst>
          </p:cNvPr>
          <p:cNvSpPr txBox="1">
            <a:spLocks noChangeArrowheads="1"/>
          </p:cNvSpPr>
          <p:nvPr/>
        </p:nvSpPr>
        <p:spPr bwMode="auto">
          <a:xfrm>
            <a:off x="1535992" y="3233572"/>
            <a:ext cx="2024500"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00B050"/>
                </a:solidFill>
              </a:rPr>
              <a:t>逻辑“或”指令</a:t>
            </a:r>
          </a:p>
        </p:txBody>
      </p:sp>
      <p:sp>
        <p:nvSpPr>
          <p:cNvPr id="61" name="Rectangle 4">
            <a:extLst>
              <a:ext uri="{FF2B5EF4-FFF2-40B4-BE49-F238E27FC236}">
                <a16:creationId xmlns:a16="http://schemas.microsoft.com/office/drawing/2014/main" id="{7E81412C-484E-4C96-B70A-38E9E1532686}"/>
              </a:ext>
            </a:extLst>
          </p:cNvPr>
          <p:cNvSpPr txBox="1">
            <a:spLocks noChangeArrowheads="1"/>
          </p:cNvSpPr>
          <p:nvPr/>
        </p:nvSpPr>
        <p:spPr bwMode="auto">
          <a:xfrm>
            <a:off x="1587416" y="3819648"/>
            <a:ext cx="227742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chemeClr val="tx1"/>
                </a:solidFill>
              </a:rPr>
              <a:t>逻辑“异或”指令</a:t>
            </a:r>
          </a:p>
        </p:txBody>
      </p:sp>
      <p:sp>
        <p:nvSpPr>
          <p:cNvPr id="62" name="Rectangle 4">
            <a:extLst>
              <a:ext uri="{FF2B5EF4-FFF2-40B4-BE49-F238E27FC236}">
                <a16:creationId xmlns:a16="http://schemas.microsoft.com/office/drawing/2014/main" id="{34313755-43BE-43C7-93F1-AFBAE361218F}"/>
              </a:ext>
            </a:extLst>
          </p:cNvPr>
          <p:cNvSpPr txBox="1">
            <a:spLocks noChangeArrowheads="1"/>
          </p:cNvSpPr>
          <p:nvPr/>
        </p:nvSpPr>
        <p:spPr bwMode="auto">
          <a:xfrm>
            <a:off x="1575220" y="4313574"/>
            <a:ext cx="2308579"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2000" b="1" kern="0" dirty="0">
                <a:solidFill>
                  <a:srgbClr val="3333FF"/>
                </a:solidFill>
              </a:rPr>
              <a:t>累加器半字节交换</a:t>
            </a:r>
          </a:p>
        </p:txBody>
      </p:sp>
      <p:sp>
        <p:nvSpPr>
          <p:cNvPr id="63" name="Rectangle 4">
            <a:extLst>
              <a:ext uri="{FF2B5EF4-FFF2-40B4-BE49-F238E27FC236}">
                <a16:creationId xmlns:a16="http://schemas.microsoft.com/office/drawing/2014/main" id="{A4D38256-5B92-4BCB-B54C-62A75A6A232E}"/>
              </a:ext>
            </a:extLst>
          </p:cNvPr>
          <p:cNvSpPr txBox="1">
            <a:spLocks noChangeArrowheads="1"/>
          </p:cNvSpPr>
          <p:nvPr/>
        </p:nvSpPr>
        <p:spPr bwMode="auto">
          <a:xfrm>
            <a:off x="3987617" y="4338085"/>
            <a:ext cx="1008112"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1</a:t>
            </a:r>
            <a:r>
              <a:rPr lang="zh-CN" altLang="en-US" sz="2400" b="1" kern="0" dirty="0">
                <a:solidFill>
                  <a:srgbClr val="3333FF"/>
                </a:solidFill>
              </a:rPr>
              <a:t>条</a:t>
            </a:r>
          </a:p>
        </p:txBody>
      </p:sp>
      <p:sp>
        <p:nvSpPr>
          <p:cNvPr id="64" name="Rectangle 4">
            <a:extLst>
              <a:ext uri="{FF2B5EF4-FFF2-40B4-BE49-F238E27FC236}">
                <a16:creationId xmlns:a16="http://schemas.microsoft.com/office/drawing/2014/main" id="{0EF2EB68-DD61-4FEF-AF94-608714E99343}"/>
              </a:ext>
            </a:extLst>
          </p:cNvPr>
          <p:cNvSpPr txBox="1">
            <a:spLocks noChangeArrowheads="1"/>
          </p:cNvSpPr>
          <p:nvPr/>
        </p:nvSpPr>
        <p:spPr bwMode="auto">
          <a:xfrm>
            <a:off x="5009157" y="4332670"/>
            <a:ext cx="1285027" cy="47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2400" b="1" kern="0" dirty="0">
                <a:solidFill>
                  <a:srgbClr val="3333FF"/>
                </a:solidFill>
              </a:rPr>
              <a:t>SWAP</a:t>
            </a:r>
            <a:endParaRPr lang="zh-CN" altLang="en-US" sz="2400" b="1" kern="0" dirty="0">
              <a:solidFill>
                <a:srgbClr val="3333FF"/>
              </a:solidFill>
            </a:endParaRPr>
          </a:p>
        </p:txBody>
      </p:sp>
    </p:spTree>
  </p:cSld>
  <p:clrMapOvr>
    <a:masterClrMapping/>
  </p:clrMapOvr>
  <p:transition>
    <p:cut thruBlk="1"/>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8596" y="777875"/>
            <a:ext cx="3535292" cy="450850"/>
          </a:xfrm>
        </p:spPr>
        <p:txBody>
          <a:bodyPr/>
          <a:lstStyle/>
          <a:p>
            <a:pPr eaLnBrk="1" hangingPunct="1"/>
            <a:r>
              <a:rPr lang="en-US" altLang="zh-CN" sz="2400" b="1" dirty="0">
                <a:solidFill>
                  <a:srgbClr val="FF0000"/>
                </a:solidFill>
                <a:latin typeface="黑体" pitchFamily="2" charset="-122"/>
                <a:ea typeface="黑体" pitchFamily="2" charset="-122"/>
              </a:rPr>
              <a:t>1</a:t>
            </a:r>
            <a:r>
              <a:rPr lang="zh-CN" altLang="en-US" sz="2400" b="1" dirty="0">
                <a:solidFill>
                  <a:srgbClr val="FF0000"/>
                </a:solidFill>
                <a:latin typeface="黑体" pitchFamily="2" charset="-122"/>
                <a:ea typeface="黑体" pitchFamily="2" charset="-122"/>
              </a:rPr>
              <a:t>、简单操作指令</a:t>
            </a:r>
            <a:r>
              <a:rPr lang="zh-CN" altLang="en-US" sz="2400" b="1" dirty="0">
                <a:solidFill>
                  <a:srgbClr val="3333FF"/>
                </a:solidFill>
                <a:latin typeface="黑体" pitchFamily="2" charset="-122"/>
                <a:ea typeface="黑体" pitchFamily="2" charset="-122"/>
              </a:rPr>
              <a:t>（</a:t>
            </a:r>
            <a:r>
              <a:rPr lang="en-US" altLang="zh-CN" sz="2400" b="1" dirty="0">
                <a:solidFill>
                  <a:srgbClr val="3333FF"/>
                </a:solidFill>
                <a:latin typeface="黑体" pitchFamily="2" charset="-122"/>
                <a:ea typeface="黑体" pitchFamily="2" charset="-122"/>
              </a:rPr>
              <a:t>2</a:t>
            </a:r>
            <a:r>
              <a:rPr lang="zh-CN" altLang="en-US" sz="2400" b="1" dirty="0">
                <a:solidFill>
                  <a:srgbClr val="3333FF"/>
                </a:solidFill>
                <a:latin typeface="黑体" pitchFamily="2" charset="-122"/>
                <a:ea typeface="黑体" pitchFamily="2" charset="-122"/>
              </a:rPr>
              <a:t>条）</a:t>
            </a:r>
          </a:p>
        </p:txBody>
      </p:sp>
      <p:grpSp>
        <p:nvGrpSpPr>
          <p:cNvPr id="2" name="Group 18"/>
          <p:cNvGrpSpPr>
            <a:grpSpLocks/>
          </p:cNvGrpSpPr>
          <p:nvPr/>
        </p:nvGrpSpPr>
        <p:grpSpPr bwMode="auto">
          <a:xfrm>
            <a:off x="61912" y="1404937"/>
            <a:ext cx="8915400" cy="1089026"/>
            <a:chOff x="-57" y="427"/>
            <a:chExt cx="5616" cy="686"/>
          </a:xfrm>
        </p:grpSpPr>
        <p:sp>
          <p:nvSpPr>
            <p:cNvPr id="35846" name="Text Box 9"/>
            <p:cNvSpPr txBox="1">
              <a:spLocks noChangeArrowheads="1"/>
            </p:cNvSpPr>
            <p:nvPr/>
          </p:nvSpPr>
          <p:spPr bwMode="auto">
            <a:xfrm>
              <a:off x="-57" y="427"/>
              <a:ext cx="5616" cy="686"/>
            </a:xfrm>
            <a:prstGeom prst="rect">
              <a:avLst/>
            </a:prstGeom>
            <a:solidFill>
              <a:srgbClr val="FFFFCC"/>
            </a:solidFill>
            <a:ln w="12700" cap="sq">
              <a:solidFill>
                <a:schemeClr val="tx1"/>
              </a:solidFill>
              <a:miter lim="800000"/>
              <a:headEnd type="none" w="sm" len="sm"/>
              <a:tailEnd type="none" w="sm" len="sm"/>
            </a:ln>
          </p:spPr>
          <p:txBody>
            <a:bodyPr>
              <a:spAutoFit/>
            </a:bodyPr>
            <a:lstStyle/>
            <a:p>
              <a:pPr algn="just" eaLnBrk="0" hangingPunct="0">
                <a:spcBef>
                  <a:spcPct val="50000"/>
                </a:spcBef>
              </a:pPr>
              <a:r>
                <a:rPr kumimoji="1" lang="zh-CN" altLang="en-US" b="1" dirty="0">
                  <a:latin typeface="宋体" charset="-122"/>
                </a:rPr>
                <a:t>汇编指令格式     机器码格式     操作              注释</a:t>
              </a:r>
            </a:p>
            <a:p>
              <a:pPr algn="just" eaLnBrk="0" hangingPunct="0">
                <a:lnSpc>
                  <a:spcPct val="80000"/>
                </a:lnSpc>
                <a:spcBef>
                  <a:spcPct val="50000"/>
                </a:spcBef>
              </a:pPr>
              <a:r>
                <a:rPr kumimoji="1" lang="en-US" altLang="zh-CN" b="1" dirty="0">
                  <a:solidFill>
                    <a:srgbClr val="FF0000"/>
                  </a:solidFill>
                  <a:latin typeface="宋体" charset="-122"/>
                </a:rPr>
                <a:t>CLR</a:t>
              </a:r>
              <a:r>
                <a:rPr kumimoji="1" lang="en-US" altLang="zh-CN" b="1" dirty="0">
                  <a:latin typeface="宋体" charset="-122"/>
                </a:rPr>
                <a:t>  A </a:t>
              </a:r>
              <a:r>
                <a:rPr kumimoji="1" lang="zh-CN" altLang="en-US" b="1" dirty="0">
                  <a:latin typeface="宋体" charset="-122"/>
                </a:rPr>
                <a:t>；        </a:t>
              </a:r>
              <a:r>
                <a:rPr kumimoji="1" lang="en-US" altLang="zh-CN" b="1" dirty="0">
                  <a:latin typeface="宋体" charset="-122"/>
                </a:rPr>
                <a:t>1110 0100     0 </a:t>
              </a:r>
              <a:r>
                <a:rPr kumimoji="1" lang="en-US" altLang="zh-CN" b="1" dirty="0">
                  <a:latin typeface="Times New Roman" pitchFamily="18" charset="0"/>
                </a:rPr>
                <a:t>→</a:t>
              </a:r>
              <a:r>
                <a:rPr kumimoji="1" lang="en-US" altLang="zh-CN" b="1" dirty="0">
                  <a:latin typeface="宋体" charset="-122"/>
                </a:rPr>
                <a:t> A         </a:t>
              </a:r>
              <a:r>
                <a:rPr kumimoji="1" lang="zh-CN" altLang="en-US" b="1" dirty="0">
                  <a:latin typeface="宋体" charset="-122"/>
                </a:rPr>
                <a:t>累加器</a:t>
              </a:r>
              <a:r>
                <a:rPr kumimoji="1" lang="en-US" altLang="zh-CN" b="1" dirty="0">
                  <a:latin typeface="宋体" charset="-122"/>
                </a:rPr>
                <a:t>A</a:t>
              </a:r>
              <a:r>
                <a:rPr kumimoji="1" lang="zh-CN" altLang="en-US" b="1" dirty="0">
                  <a:latin typeface="宋体" charset="-122"/>
                </a:rPr>
                <a:t>清</a:t>
              </a:r>
              <a:r>
                <a:rPr kumimoji="1" lang="en-US" altLang="zh-CN" b="1" dirty="0">
                  <a:latin typeface="宋体" charset="-122"/>
                </a:rPr>
                <a:t>0</a:t>
              </a:r>
              <a:r>
                <a:rPr kumimoji="1" lang="zh-CN" altLang="en-US" b="1" dirty="0">
                  <a:latin typeface="宋体" charset="-122"/>
                </a:rPr>
                <a:t>指令，只影响标志位</a:t>
              </a:r>
              <a:r>
                <a:rPr kumimoji="1" lang="en-US" altLang="zh-CN" b="1" dirty="0">
                  <a:latin typeface="宋体" charset="-122"/>
                </a:rPr>
                <a:t>P</a:t>
              </a:r>
              <a:endParaRPr kumimoji="1" lang="zh-CN" altLang="en-US" b="1" dirty="0">
                <a:latin typeface="宋体" charset="-122"/>
              </a:endParaRPr>
            </a:p>
            <a:p>
              <a:pPr algn="just" eaLnBrk="0" hangingPunct="0">
                <a:lnSpc>
                  <a:spcPct val="80000"/>
                </a:lnSpc>
                <a:spcBef>
                  <a:spcPct val="50000"/>
                </a:spcBef>
              </a:pPr>
              <a:r>
                <a:rPr kumimoji="1" lang="en-US" altLang="zh-CN" b="1" dirty="0">
                  <a:solidFill>
                    <a:srgbClr val="FF0000"/>
                  </a:solidFill>
                  <a:latin typeface="宋体" charset="-122"/>
                  <a:cs typeface="Times New Roman" pitchFamily="18" charset="0"/>
                </a:rPr>
                <a:t>CPL</a:t>
              </a:r>
              <a:r>
                <a:rPr kumimoji="1" lang="en-US" altLang="zh-CN" b="1" dirty="0">
                  <a:latin typeface="宋体" charset="-122"/>
                  <a:cs typeface="Times New Roman" pitchFamily="18" charset="0"/>
                </a:rPr>
                <a:t>  A </a:t>
              </a:r>
              <a:r>
                <a:rPr kumimoji="1" lang="zh-CN" altLang="en-US" b="1" dirty="0">
                  <a:latin typeface="宋体" charset="-122"/>
                  <a:cs typeface="Times New Roman" pitchFamily="18" charset="0"/>
                </a:rPr>
                <a:t>；        </a:t>
              </a:r>
              <a:r>
                <a:rPr kumimoji="1" lang="en-US" altLang="zh-CN" b="1" dirty="0">
                  <a:latin typeface="Times New Roman" pitchFamily="18" charset="0"/>
                  <a:cs typeface="Times New Roman" pitchFamily="18" charset="0"/>
                </a:rPr>
                <a:t>1111 0100         (A</a:t>
              </a:r>
              <a:r>
                <a:rPr kumimoji="1" lang="en-US" altLang="zh-CN" b="1" dirty="0">
                  <a:latin typeface="宋体" charset="-122"/>
                </a:rPr>
                <a:t>)/</a:t>
              </a:r>
              <a:r>
                <a:rPr kumimoji="1" lang="en-US" altLang="zh-CN" b="1" dirty="0">
                  <a:latin typeface="Times New Roman" pitchFamily="18" charset="0"/>
                  <a:cs typeface="Times New Roman" pitchFamily="18" charset="0"/>
                </a:rPr>
                <a:t> </a:t>
              </a:r>
              <a:r>
                <a:rPr kumimoji="1" lang="en-US" altLang="zh-CN" b="1" dirty="0">
                  <a:latin typeface="Times New Roman" pitchFamily="18" charset="0"/>
                </a:rPr>
                <a:t>→</a:t>
              </a:r>
              <a:r>
                <a:rPr kumimoji="1" lang="en-US" altLang="zh-CN" b="1" dirty="0">
                  <a:latin typeface="Times New Roman" pitchFamily="18" charset="0"/>
                  <a:cs typeface="Times New Roman" pitchFamily="18" charset="0"/>
                </a:rPr>
                <a:t> A                 </a:t>
              </a:r>
              <a:r>
                <a:rPr kumimoji="1" lang="zh-CN" altLang="en-US" b="1" dirty="0">
                  <a:latin typeface="宋体" charset="-122"/>
                  <a:cs typeface="Times New Roman" pitchFamily="18" charset="0"/>
                </a:rPr>
                <a:t>累加器</a:t>
              </a:r>
              <a:r>
                <a:rPr kumimoji="1" lang="en-US" altLang="zh-CN" b="1" dirty="0">
                  <a:latin typeface="宋体" charset="-122"/>
                  <a:cs typeface="Times New Roman" pitchFamily="18" charset="0"/>
                </a:rPr>
                <a:t>A</a:t>
              </a:r>
              <a:r>
                <a:rPr kumimoji="1" lang="zh-CN" altLang="en-US" b="1" dirty="0">
                  <a:latin typeface="宋体" charset="-122"/>
                  <a:cs typeface="Times New Roman" pitchFamily="18" charset="0"/>
                </a:rPr>
                <a:t>取反</a:t>
              </a:r>
              <a:r>
                <a:rPr kumimoji="1" lang="zh-CN" altLang="en-US" b="1" dirty="0">
                  <a:latin typeface="宋体" charset="-122"/>
                </a:rPr>
                <a:t>指令</a:t>
              </a:r>
              <a:r>
                <a:rPr kumimoji="1" lang="zh-CN" altLang="en-US" b="1" dirty="0">
                  <a:latin typeface="宋体" charset="-122"/>
                  <a:cs typeface="Times New Roman" pitchFamily="18" charset="0"/>
                </a:rPr>
                <a:t>，不影响标志位</a:t>
              </a:r>
            </a:p>
          </p:txBody>
        </p:sp>
        <p:sp>
          <p:nvSpPr>
            <p:cNvPr id="35847" name="Line 12"/>
            <p:cNvSpPr>
              <a:spLocks noChangeShapeType="1"/>
            </p:cNvSpPr>
            <p:nvPr/>
          </p:nvSpPr>
          <p:spPr bwMode="auto">
            <a:xfrm>
              <a:off x="48" y="912"/>
              <a:ext cx="5511" cy="0"/>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35848" name="Line 13"/>
            <p:cNvSpPr>
              <a:spLocks noChangeShapeType="1"/>
            </p:cNvSpPr>
            <p:nvPr/>
          </p:nvSpPr>
          <p:spPr bwMode="auto">
            <a:xfrm flipV="1">
              <a:off x="48" y="672"/>
              <a:ext cx="5511" cy="0"/>
            </a:xfrm>
            <a:prstGeom prst="line">
              <a:avLst/>
            </a:prstGeom>
            <a:noFill/>
            <a:ln w="12700" cap="sq">
              <a:solidFill>
                <a:schemeClr val="tx1"/>
              </a:solidFill>
              <a:round/>
              <a:headEnd type="none" w="sm" len="sm"/>
              <a:tailEnd type="none" w="sm" len="sm"/>
            </a:ln>
          </p:spPr>
          <p:txBody>
            <a:bodyPr wrap="square" anchor="ctr">
              <a:spAutoFit/>
            </a:bodyPr>
            <a:lstStyle/>
            <a:p>
              <a:endParaRPr lang="zh-CN" altLang="en-US"/>
            </a:p>
          </p:txBody>
        </p:sp>
        <p:sp>
          <p:nvSpPr>
            <p:cNvPr id="35849" name="Line 14"/>
            <p:cNvSpPr>
              <a:spLocks noChangeShapeType="1"/>
            </p:cNvSpPr>
            <p:nvPr/>
          </p:nvSpPr>
          <p:spPr bwMode="auto">
            <a:xfrm>
              <a:off x="1152" y="432"/>
              <a:ext cx="0" cy="67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5850" name="Line 15"/>
            <p:cNvSpPr>
              <a:spLocks noChangeShapeType="1"/>
            </p:cNvSpPr>
            <p:nvPr/>
          </p:nvSpPr>
          <p:spPr bwMode="auto">
            <a:xfrm>
              <a:off x="2112" y="432"/>
              <a:ext cx="0" cy="67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sp>
          <p:nvSpPr>
            <p:cNvPr id="35851" name="Line 16"/>
            <p:cNvSpPr>
              <a:spLocks noChangeShapeType="1"/>
            </p:cNvSpPr>
            <p:nvPr/>
          </p:nvSpPr>
          <p:spPr bwMode="auto">
            <a:xfrm>
              <a:off x="3168" y="432"/>
              <a:ext cx="0" cy="672"/>
            </a:xfrm>
            <a:prstGeom prst="line">
              <a:avLst/>
            </a:prstGeom>
            <a:noFill/>
            <a:ln w="12700" cap="sq">
              <a:solidFill>
                <a:schemeClr val="tx1"/>
              </a:solidFill>
              <a:round/>
              <a:headEnd type="none" w="sm" len="sm"/>
              <a:tailEnd type="none" w="sm" len="sm"/>
            </a:ln>
          </p:spPr>
          <p:txBody>
            <a:bodyPr anchor="ctr">
              <a:spAutoFit/>
            </a:bodyPr>
            <a:lstStyle/>
            <a:p>
              <a:endParaRPr lang="zh-CN" altLang="en-US"/>
            </a:p>
          </p:txBody>
        </p:sp>
      </p:grpSp>
      <p:sp>
        <p:nvSpPr>
          <p:cNvPr id="12" name="日期占位符 3">
            <a:extLst>
              <a:ext uri="{FF2B5EF4-FFF2-40B4-BE49-F238E27FC236}">
                <a16:creationId xmlns:a16="http://schemas.microsoft.com/office/drawing/2014/main" id="{75413045-F686-401B-BA0B-6CA8611DB1D6}"/>
              </a:ext>
            </a:extLst>
          </p:cNvPr>
          <p:cNvSpPr>
            <a:spLocks noGrp="1"/>
          </p:cNvSpPr>
          <p:nvPr>
            <p:ph type="dt" sz="quarter" idx="10"/>
          </p:nvPr>
        </p:nvSpPr>
        <p:spPr>
          <a:xfrm>
            <a:off x="-20935" y="6381750"/>
            <a:ext cx="1981200" cy="476250"/>
          </a:xfrm>
          <a:noFill/>
        </p:spPr>
        <p:txBody>
          <a:bodyPr/>
          <a:lstStyle/>
          <a:p>
            <a:fld id="{22B8FB81-4D71-4A98-8FA5-D11CF119EB81}" type="datetime10">
              <a:rPr lang="zh-CN" altLang="en-US" smtClean="0">
                <a:ea typeface="宋体" charset="-122"/>
              </a:rPr>
              <a:pPr/>
              <a:t>10:24</a:t>
            </a:fld>
            <a:endParaRPr lang="en-US" altLang="zh-CN">
              <a:ea typeface="宋体" charset="-122"/>
            </a:endParaRPr>
          </a:p>
        </p:txBody>
      </p:sp>
      <p:pic>
        <p:nvPicPr>
          <p:cNvPr id="13" name="Picture 2" descr="c:\documents and settings\ibm\application data\360se6\User Data\temp\01300000323145123029807175635_s.jpg">
            <a:extLst>
              <a:ext uri="{FF2B5EF4-FFF2-40B4-BE49-F238E27FC236}">
                <a16:creationId xmlns:a16="http://schemas.microsoft.com/office/drawing/2014/main" id="{749A7DAE-A2D7-4440-B235-70C90F3692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2836" y="48293"/>
            <a:ext cx="103256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C991D0FC-A572-4503-B4AE-E2EE863AE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2938"/>
            <a:ext cx="6814948"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a:extLst>
              <a:ext uri="{FF2B5EF4-FFF2-40B4-BE49-F238E27FC236}">
                <a16:creationId xmlns:a16="http://schemas.microsoft.com/office/drawing/2014/main" id="{BBD3F4D6-D5E3-42A7-AC3C-270DA6748C3D}"/>
              </a:ext>
            </a:extLst>
          </p:cNvPr>
          <p:cNvSpPr txBox="1">
            <a:spLocks/>
          </p:cNvSpPr>
          <p:nvPr/>
        </p:nvSpPr>
        <p:spPr>
          <a:xfrm>
            <a:off x="0" y="0"/>
            <a:ext cx="6660232" cy="714375"/>
          </a:xfrm>
          <a:prstGeom prst="rect">
            <a:avLst/>
          </a:prstGeom>
        </p:spPr>
        <p:txBody>
          <a:bodyPr lIns="180000" tIns="0" rIns="0" bIns="0"/>
          <a:lstStyle/>
          <a:p>
            <a:pPr fontAlgn="auto">
              <a:spcAft>
                <a:spcPts val="0"/>
              </a:spcAft>
              <a:defRPr/>
            </a:pPr>
            <a:r>
              <a:rPr lang="zh-CN" altLang="en-US" sz="3200" b="1" dirty="0">
                <a:latin typeface="黑体" pitchFamily="2" charset="-122"/>
                <a:ea typeface="黑体" pitchFamily="2" charset="-122"/>
                <a:cs typeface="+mj-cs"/>
              </a:rPr>
              <a:t>第</a:t>
            </a:r>
            <a:r>
              <a:rPr lang="en-US" altLang="zh-CN" sz="3200" b="1" dirty="0">
                <a:latin typeface="黑体" pitchFamily="2" charset="-122"/>
                <a:ea typeface="黑体" pitchFamily="2" charset="-122"/>
                <a:cs typeface="+mj-cs"/>
              </a:rPr>
              <a:t>3</a:t>
            </a:r>
            <a:r>
              <a:rPr lang="zh-CN" altLang="en-US" sz="3200" b="1" dirty="0">
                <a:latin typeface="黑体" pitchFamily="2" charset="-122"/>
                <a:ea typeface="黑体" pitchFamily="2" charset="-122"/>
                <a:cs typeface="+mj-cs"/>
              </a:rPr>
              <a:t>章 指令系统</a:t>
            </a:r>
            <a:r>
              <a:rPr lang="en-US" altLang="zh-CN" sz="3200" b="1" dirty="0">
                <a:latin typeface="黑体" pitchFamily="2" charset="-122"/>
                <a:ea typeface="黑体" pitchFamily="2" charset="-122"/>
                <a:cs typeface="+mj-cs"/>
              </a:rPr>
              <a:t>—</a:t>
            </a:r>
            <a:r>
              <a:rPr lang="zh-CN" altLang="en-US" sz="3200" b="1" dirty="0">
                <a:latin typeface="黑体" pitchFamily="2" charset="-122"/>
                <a:ea typeface="黑体" pitchFamily="2" charset="-122"/>
                <a:cs typeface="+mj-cs"/>
              </a:rPr>
              <a:t>逻辑操作指令</a:t>
            </a:r>
          </a:p>
        </p:txBody>
      </p:sp>
      <p:sp>
        <p:nvSpPr>
          <p:cNvPr id="16" name="灯片编号占位符 5">
            <a:extLst>
              <a:ext uri="{FF2B5EF4-FFF2-40B4-BE49-F238E27FC236}">
                <a16:creationId xmlns:a16="http://schemas.microsoft.com/office/drawing/2014/main" id="{0627CF20-70B4-4BC0-B5E5-9E49C4BBD971}"/>
              </a:ext>
            </a:extLst>
          </p:cNvPr>
          <p:cNvSpPr>
            <a:spLocks noGrp="1"/>
          </p:cNvSpPr>
          <p:nvPr>
            <p:ph type="sldNum" sz="quarter" idx="12"/>
          </p:nvPr>
        </p:nvSpPr>
        <p:spPr>
          <a:xfrm>
            <a:off x="7181973" y="6379161"/>
            <a:ext cx="1981200" cy="476250"/>
          </a:xfrm>
          <a:noFill/>
        </p:spPr>
        <p:txBody>
          <a:bodyPr/>
          <a:lstStyle/>
          <a:p>
            <a:fld id="{361B6C43-5757-4AE2-A2F3-BAF3E776C444}" type="slidenum">
              <a:rPr lang="en-US" altLang="zh-CN" smtClean="0">
                <a:ea typeface="宋体" charset="-122"/>
              </a:rPr>
              <a:pPr/>
              <a:t>99</a:t>
            </a:fld>
            <a:endParaRPr lang="en-US" altLang="zh-CN" dirty="0">
              <a:ea typeface="宋体" charset="-122"/>
            </a:endParaRPr>
          </a:p>
        </p:txBody>
      </p:sp>
      <p:sp>
        <p:nvSpPr>
          <p:cNvPr id="18" name="矩形 17">
            <a:extLst>
              <a:ext uri="{FF2B5EF4-FFF2-40B4-BE49-F238E27FC236}">
                <a16:creationId xmlns:a16="http://schemas.microsoft.com/office/drawing/2014/main" id="{3A058C38-C013-4FB3-B4EC-0D9E813899F3}"/>
              </a:ext>
            </a:extLst>
          </p:cNvPr>
          <p:cNvSpPr/>
          <p:nvPr/>
        </p:nvSpPr>
        <p:spPr>
          <a:xfrm>
            <a:off x="3507199" y="822728"/>
            <a:ext cx="2129601" cy="369332"/>
          </a:xfrm>
          <a:prstGeom prst="rect">
            <a:avLst/>
          </a:prstGeom>
        </p:spPr>
        <p:txBody>
          <a:bodyPr wrap="square">
            <a:spAutoFit/>
          </a:bodyPr>
          <a:lstStyle/>
          <a:p>
            <a:r>
              <a:rPr lang="zh-CN" altLang="en-US" b="1" dirty="0">
                <a:solidFill>
                  <a:srgbClr val="3333FF"/>
                </a:solidFill>
                <a:latin typeface="创艺简黑体" pitchFamily="2" charset="-122"/>
                <a:ea typeface="创艺简黑体" pitchFamily="2" charset="-122"/>
              </a:rPr>
              <a:t>助记符  </a:t>
            </a:r>
            <a:r>
              <a:rPr lang="en-US" altLang="zh-CN" b="1" dirty="0">
                <a:solidFill>
                  <a:srgbClr val="FF0000"/>
                </a:solidFill>
                <a:latin typeface="创艺简黑体" pitchFamily="2" charset="-122"/>
                <a:ea typeface="创艺简黑体" pitchFamily="2" charset="-122"/>
              </a:rPr>
              <a:t>CLR</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CPL</a:t>
            </a:r>
            <a:endParaRPr lang="zh-CN" altLang="en-US" dirty="0">
              <a:solidFill>
                <a:srgbClr val="FF0000"/>
              </a:solidFill>
            </a:endParaRPr>
          </a:p>
        </p:txBody>
      </p:sp>
      <p:sp>
        <p:nvSpPr>
          <p:cNvPr id="19" name="Text Box 5">
            <a:extLst>
              <a:ext uri="{FF2B5EF4-FFF2-40B4-BE49-F238E27FC236}">
                <a16:creationId xmlns:a16="http://schemas.microsoft.com/office/drawing/2014/main" id="{3AE4338C-AE8B-4C85-8551-A8AB8409533A}"/>
              </a:ext>
            </a:extLst>
          </p:cNvPr>
          <p:cNvSpPr txBox="1">
            <a:spLocks noChangeArrowheads="1"/>
          </p:cNvSpPr>
          <p:nvPr/>
        </p:nvSpPr>
        <p:spPr bwMode="auto">
          <a:xfrm>
            <a:off x="539552" y="2911125"/>
            <a:ext cx="6347405" cy="1273875"/>
          </a:xfrm>
          <a:prstGeom prst="rect">
            <a:avLst/>
          </a:prstGeom>
          <a:solidFill>
            <a:schemeClr val="bg1"/>
          </a:solidFill>
          <a:ln w="12700" cap="sq">
            <a:noFill/>
            <a:miter lim="800000"/>
            <a:headEnd type="none" w="sm" len="sm"/>
            <a:tailEnd type="none" w="sm" len="sm"/>
          </a:ln>
        </p:spPr>
        <p:txBody>
          <a:bodyPr wrap="square">
            <a:spAutoFit/>
          </a:bodyPr>
          <a:lstStyle/>
          <a:p>
            <a:pPr eaLnBrk="0" hangingPunct="0">
              <a:lnSpc>
                <a:spcPct val="150000"/>
              </a:lnSpc>
            </a:pPr>
            <a:r>
              <a:rPr kumimoji="1" lang="zh-CN" altLang="en-US" b="1" dirty="0">
                <a:solidFill>
                  <a:srgbClr val="FF0000"/>
                </a:solidFill>
                <a:latin typeface="Times New Roman" pitchFamily="18" charset="0"/>
              </a:rPr>
              <a:t>说明：</a:t>
            </a:r>
            <a:r>
              <a:rPr kumimoji="1" lang="en-US" altLang="zh-CN" b="1" dirty="0">
                <a:solidFill>
                  <a:srgbClr val="FF0000"/>
                </a:solidFill>
                <a:latin typeface="Times New Roman" pitchFamily="18" charset="0"/>
              </a:rPr>
              <a:t>1</a:t>
            </a:r>
            <a:r>
              <a:rPr kumimoji="1" lang="zh-CN" altLang="en-US" b="1" dirty="0">
                <a:solidFill>
                  <a:srgbClr val="FF0000"/>
                </a:solidFill>
                <a:latin typeface="宋体" charset="-122"/>
              </a:rPr>
              <a:t>、 </a:t>
            </a:r>
            <a:r>
              <a:rPr kumimoji="1" lang="zh-CN" altLang="en-US" b="1" dirty="0">
                <a:latin typeface="宋体" charset="-122"/>
              </a:rPr>
              <a:t>指令操作对象是累加器</a:t>
            </a:r>
            <a:r>
              <a:rPr kumimoji="1" lang="en-US" altLang="zh-CN" b="1" dirty="0">
                <a:latin typeface="宋体" charset="-122"/>
              </a:rPr>
              <a:t>A</a:t>
            </a: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 2</a:t>
            </a:r>
            <a:r>
              <a:rPr kumimoji="1" lang="zh-CN" altLang="en-US" b="1" dirty="0">
                <a:solidFill>
                  <a:srgbClr val="FF0000"/>
                </a:solidFill>
                <a:latin typeface="宋体" charset="-122"/>
              </a:rPr>
              <a:t>、</a:t>
            </a:r>
            <a:r>
              <a:rPr kumimoji="1" lang="zh-CN" altLang="en-US" b="1" dirty="0">
                <a:latin typeface="宋体" charset="-122"/>
              </a:rPr>
              <a:t>“</a:t>
            </a:r>
            <a:r>
              <a:rPr kumimoji="1" lang="en-US" altLang="zh-CN" b="1" dirty="0">
                <a:latin typeface="宋体" charset="-122"/>
              </a:rPr>
              <a:t>CLR  A</a:t>
            </a:r>
            <a:r>
              <a:rPr kumimoji="1" lang="zh-CN" altLang="en-US" b="1" dirty="0">
                <a:latin typeface="宋体" charset="-122"/>
              </a:rPr>
              <a:t>”累加器</a:t>
            </a:r>
            <a:r>
              <a:rPr kumimoji="1" lang="en-US" altLang="zh-CN" b="1" dirty="0">
                <a:latin typeface="宋体" charset="-122"/>
              </a:rPr>
              <a:t>A</a:t>
            </a:r>
            <a:r>
              <a:rPr kumimoji="1" lang="zh-CN" altLang="en-US" b="1" dirty="0">
                <a:latin typeface="宋体" charset="-122"/>
              </a:rPr>
              <a:t>清</a:t>
            </a:r>
            <a:r>
              <a:rPr kumimoji="1" lang="en-US" altLang="zh-CN" b="1" dirty="0">
                <a:latin typeface="宋体" charset="-122"/>
              </a:rPr>
              <a:t>0</a:t>
            </a:r>
            <a:r>
              <a:rPr kumimoji="1" lang="zh-CN" altLang="en-US" b="1" dirty="0">
                <a:latin typeface="宋体" charset="-122"/>
              </a:rPr>
              <a:t>指令，只影响标志位</a:t>
            </a:r>
            <a:r>
              <a:rPr kumimoji="1" lang="en-US" altLang="zh-CN" b="1" dirty="0">
                <a:latin typeface="宋体" charset="-122"/>
              </a:rPr>
              <a:t>P</a:t>
            </a:r>
          </a:p>
          <a:p>
            <a:pPr eaLnBrk="0" hangingPunct="0">
              <a:lnSpc>
                <a:spcPct val="150000"/>
              </a:lnSpc>
            </a:pPr>
            <a:r>
              <a:rPr kumimoji="1" lang="en-US" altLang="zh-CN" b="1" dirty="0">
                <a:latin typeface="宋体" charset="-122"/>
              </a:rPr>
              <a:t>      </a:t>
            </a:r>
            <a:r>
              <a:rPr kumimoji="1" lang="en-US" altLang="zh-CN" b="1" dirty="0">
                <a:solidFill>
                  <a:srgbClr val="FF0000"/>
                </a:solidFill>
                <a:latin typeface="宋体" charset="-122"/>
              </a:rPr>
              <a:t>3</a:t>
            </a:r>
            <a:r>
              <a:rPr kumimoji="1" lang="zh-CN" altLang="en-US" b="1" dirty="0">
                <a:solidFill>
                  <a:srgbClr val="FF0000"/>
                </a:solidFill>
                <a:latin typeface="宋体" charset="-122"/>
              </a:rPr>
              <a:t>、</a:t>
            </a:r>
            <a:r>
              <a:rPr kumimoji="1" lang="en-US" altLang="zh-CN" b="1" dirty="0">
                <a:latin typeface="宋体" charset="-122"/>
                <a:cs typeface="Times New Roman" pitchFamily="18" charset="0"/>
              </a:rPr>
              <a:t>“CPL  A”</a:t>
            </a:r>
            <a:r>
              <a:rPr kumimoji="1" lang="zh-CN" altLang="en-US" b="1" dirty="0">
                <a:latin typeface="宋体" charset="-122"/>
                <a:cs typeface="Times New Roman" pitchFamily="18" charset="0"/>
              </a:rPr>
              <a:t>累加器</a:t>
            </a:r>
            <a:r>
              <a:rPr kumimoji="1" lang="en-US" altLang="zh-CN" b="1" dirty="0">
                <a:latin typeface="宋体" charset="-122"/>
                <a:cs typeface="Times New Roman" pitchFamily="18" charset="0"/>
              </a:rPr>
              <a:t>A</a:t>
            </a:r>
            <a:r>
              <a:rPr kumimoji="1" lang="zh-CN" altLang="en-US" b="1" dirty="0">
                <a:latin typeface="宋体" charset="-122"/>
                <a:cs typeface="Times New Roman" pitchFamily="18" charset="0"/>
              </a:rPr>
              <a:t>取反</a:t>
            </a:r>
            <a:r>
              <a:rPr kumimoji="1" lang="zh-CN" altLang="en-US" b="1" dirty="0">
                <a:latin typeface="宋体" charset="-122"/>
              </a:rPr>
              <a:t>指令</a:t>
            </a:r>
            <a:r>
              <a:rPr kumimoji="1" lang="zh-CN" altLang="en-US" b="1" dirty="0">
                <a:latin typeface="宋体" charset="-122"/>
                <a:cs typeface="Times New Roman" pitchFamily="18" charset="0"/>
              </a:rPr>
              <a:t>，</a:t>
            </a:r>
            <a:r>
              <a:rPr kumimoji="1" lang="zh-CN" altLang="en-US" b="1" dirty="0">
                <a:latin typeface="宋体" charset="-122"/>
              </a:rPr>
              <a:t>只影响标志位</a:t>
            </a:r>
            <a:r>
              <a:rPr kumimoji="1" lang="en-US" altLang="zh-CN" b="1" dirty="0">
                <a:latin typeface="宋体" charset="-122"/>
              </a:rPr>
              <a:t>P</a:t>
            </a:r>
          </a:p>
        </p:txBody>
      </p:sp>
      <p:sp>
        <p:nvSpPr>
          <p:cNvPr id="17" name="矩形 16">
            <a:extLst>
              <a:ext uri="{FF2B5EF4-FFF2-40B4-BE49-F238E27FC236}">
                <a16:creationId xmlns:a16="http://schemas.microsoft.com/office/drawing/2014/main" id="{A8703EE4-19CB-47F7-B818-2D9FEBD14717}"/>
              </a:ext>
            </a:extLst>
          </p:cNvPr>
          <p:cNvSpPr/>
          <p:nvPr/>
        </p:nvSpPr>
        <p:spPr>
          <a:xfrm>
            <a:off x="5580114" y="814790"/>
            <a:ext cx="2899260" cy="369332"/>
          </a:xfrm>
          <a:prstGeom prst="rect">
            <a:avLst/>
          </a:prstGeom>
        </p:spPr>
        <p:txBody>
          <a:bodyPr wrap="square">
            <a:spAutoFit/>
          </a:bodyPr>
          <a:lstStyle/>
          <a:p>
            <a:r>
              <a:rPr lang="en-US" altLang="zh-CN" b="1" dirty="0" err="1">
                <a:solidFill>
                  <a:srgbClr val="FF0000"/>
                </a:solidFill>
                <a:latin typeface="创艺简黑体" pitchFamily="2" charset="-122"/>
                <a:ea typeface="创艺简黑体" pitchFamily="2" charset="-122"/>
              </a:rPr>
              <a:t>CL</a:t>
            </a:r>
            <a:r>
              <a:rPr lang="en-US" altLang="zh-CN" b="1" dirty="0" err="1">
                <a:solidFill>
                  <a:srgbClr val="3333FF"/>
                </a:solidFill>
                <a:latin typeface="创艺简黑体" pitchFamily="2" charset="-122"/>
                <a:ea typeface="创艺简黑体" pitchFamily="2" charset="-122"/>
              </a:rPr>
              <a:t>ea</a:t>
            </a:r>
            <a:r>
              <a:rPr lang="en-US" altLang="zh-CN" b="1" dirty="0" err="1">
                <a:solidFill>
                  <a:srgbClr val="FF0000"/>
                </a:solidFill>
                <a:latin typeface="创艺简黑体" pitchFamily="2" charset="-122"/>
                <a:ea typeface="创艺简黑体" pitchFamily="2" charset="-122"/>
              </a:rPr>
              <a:t>R</a:t>
            </a:r>
            <a:r>
              <a:rPr lang="zh-CN" altLang="en-US" b="1" dirty="0">
                <a:solidFill>
                  <a:srgbClr val="FF0000"/>
                </a:solidFill>
                <a:latin typeface="创艺简黑体" pitchFamily="2" charset="-122"/>
                <a:ea typeface="创艺简黑体" pitchFamily="2" charset="-122"/>
              </a:rPr>
              <a:t>、</a:t>
            </a:r>
            <a:r>
              <a:rPr lang="en-US" altLang="zh-CN" b="1" dirty="0">
                <a:solidFill>
                  <a:srgbClr val="FF0000"/>
                </a:solidFill>
                <a:latin typeface="创艺简黑体" pitchFamily="2" charset="-122"/>
                <a:ea typeface="创艺简黑体" pitchFamily="2" charset="-122"/>
              </a:rPr>
              <a:t> </a:t>
            </a:r>
            <a:r>
              <a:rPr lang="en-US" altLang="zh-CN" b="1" dirty="0" err="1">
                <a:solidFill>
                  <a:srgbClr val="FF0000"/>
                </a:solidFill>
                <a:latin typeface="创艺简黑体" pitchFamily="2" charset="-122"/>
                <a:ea typeface="创艺简黑体" pitchFamily="2" charset="-122"/>
              </a:rPr>
              <a:t>C</a:t>
            </a:r>
            <a:r>
              <a:rPr lang="en-US" altLang="zh-CN" b="1" dirty="0" err="1">
                <a:solidFill>
                  <a:srgbClr val="3333FF"/>
                </a:solidFill>
                <a:latin typeface="创艺简黑体" pitchFamily="2" charset="-122"/>
                <a:ea typeface="创艺简黑体" pitchFamily="2" charset="-122"/>
              </a:rPr>
              <a:t>om</a:t>
            </a:r>
            <a:r>
              <a:rPr lang="en-US" altLang="zh-CN" b="1" dirty="0" err="1">
                <a:solidFill>
                  <a:srgbClr val="FF0000"/>
                </a:solidFill>
                <a:latin typeface="创艺简黑体" pitchFamily="2" charset="-122"/>
                <a:ea typeface="创艺简黑体" pitchFamily="2" charset="-122"/>
              </a:rPr>
              <a:t>PL</a:t>
            </a:r>
            <a:r>
              <a:rPr lang="en-US" altLang="zh-CN" b="1" dirty="0" err="1">
                <a:solidFill>
                  <a:srgbClr val="3333FF"/>
                </a:solidFill>
                <a:latin typeface="创艺简黑体" pitchFamily="2" charset="-122"/>
                <a:ea typeface="创艺简黑体" pitchFamily="2" charset="-122"/>
              </a:rPr>
              <a:t>ement</a:t>
            </a:r>
            <a:endParaRPr lang="zh-CN" altLang="en-US" dirty="0">
              <a:solidFill>
                <a:srgbClr val="3333FF"/>
              </a:solidFill>
            </a:endParaRPr>
          </a:p>
        </p:txBody>
      </p:sp>
    </p:spTree>
  </p:cSld>
  <p:clrMapOvr>
    <a:masterClrMapping/>
  </p:clrMapOvr>
  <p:transition>
    <p:cut thruBlk="1"/>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56278</TotalTime>
  <Words>18804</Words>
  <Application>Microsoft Office PowerPoint</Application>
  <PresentationFormat>全屏显示(4:3)</PresentationFormat>
  <Paragraphs>2778</Paragraphs>
  <Slides>154</Slides>
  <Notes>12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154</vt:i4>
      </vt:variant>
    </vt:vector>
  </HeadingPairs>
  <TitlesOfParts>
    <vt:vector size="173" baseType="lpstr">
      <vt:lpstr>Monotype Sorts</vt:lpstr>
      <vt:lpstr>创艺简黑体</vt:lpstr>
      <vt:lpstr>仿宋_GB2312</vt:lpstr>
      <vt:lpstr>黑体</vt:lpstr>
      <vt:lpstr>华文新魏</vt:lpstr>
      <vt:lpstr>华文中宋</vt:lpstr>
      <vt:lpstr>楷体</vt:lpstr>
      <vt:lpstr>宋体</vt:lpstr>
      <vt:lpstr>幼圆</vt:lpstr>
      <vt:lpstr>Arial</vt:lpstr>
      <vt:lpstr>Calibri</vt:lpstr>
      <vt:lpstr>Courier New</vt:lpstr>
      <vt:lpstr>Times New Roman</vt:lpstr>
      <vt:lpstr>Verdana</vt:lpstr>
      <vt:lpstr>Webdings</vt:lpstr>
      <vt:lpstr>Wingdings</vt:lpstr>
      <vt:lpstr>Profile</vt:lpstr>
      <vt:lpstr>Document</vt:lpstr>
      <vt:lpstr>位图图像</vt:lpstr>
      <vt:lpstr>第3章  指令系统</vt:lpstr>
      <vt:lpstr>单片机原理及应用 Single-chip Microcomputer Principle &amp; Application</vt:lpstr>
      <vt:lpstr>PowerPoint 演示文稿</vt:lpstr>
      <vt:lpstr>PowerPoint 演示文稿</vt:lpstr>
      <vt:lpstr>让单片机完成“10+20”的功能流程？</vt:lpstr>
      <vt:lpstr>1、指令和程序设计语言</vt:lpstr>
      <vt:lpstr>1、指令和程序设计语言</vt:lpstr>
      <vt:lpstr>1、指令和程序设计语言</vt:lpstr>
      <vt:lpstr>1、指令和程序设计语言</vt:lpstr>
      <vt:lpstr>2、指令格式</vt:lpstr>
      <vt:lpstr>单字节指令</vt:lpstr>
      <vt:lpstr>3.2 寻址方式</vt:lpstr>
      <vt:lpstr>PowerPoint 演示文稿</vt:lpstr>
      <vt:lpstr>PowerPoint 演示文稿</vt:lpstr>
      <vt:lpstr>如何完成“10+20”的运算？</vt:lpstr>
      <vt:lpstr>PowerPoint 演示文稿</vt:lpstr>
      <vt:lpstr>1、寄存器寻址</vt:lpstr>
      <vt:lpstr>2、直接寻址</vt:lpstr>
      <vt:lpstr>3、立即数寻址</vt:lpstr>
      <vt:lpstr>4、寄存器间接寻址 </vt:lpstr>
      <vt:lpstr>4、寄存器间接寻址 </vt:lpstr>
      <vt:lpstr>5、变址寻址：(（基址寄存器+变址寄存器）间接寻址)</vt:lpstr>
      <vt:lpstr>5、变址寻址：(基址寄存器+变址寄存器间接寻址)</vt:lpstr>
      <vt:lpstr>6、相对寻址 </vt:lpstr>
      <vt:lpstr>7、位寻址</vt:lpstr>
      <vt:lpstr>8、寻址空间</vt:lpstr>
      <vt:lpstr>8、寻址空间</vt:lpstr>
      <vt:lpstr>PowerPoint 演示文稿</vt:lpstr>
      <vt:lpstr>9. 常用符号注释</vt:lpstr>
      <vt:lpstr>9. 常用符号注释</vt:lpstr>
      <vt:lpstr>PowerPoint 演示文稿</vt:lpstr>
      <vt:lpstr>3.3 89C51/S51单片机的指令系统</vt:lpstr>
      <vt:lpstr>单字节指令</vt:lpstr>
      <vt:lpstr>3.3.1 数据传送指令</vt:lpstr>
      <vt:lpstr>PowerPoint 演示文稿</vt:lpstr>
      <vt:lpstr>PowerPoint 演示文稿</vt:lpstr>
      <vt:lpstr>PowerPoint 演示文稿</vt:lpstr>
      <vt:lpstr>PowerPoint 演示文稿</vt:lpstr>
      <vt:lpstr>PowerPoint 演示文稿</vt:lpstr>
      <vt:lpstr> 2 、以寄存器Rn为目的操作数指令（3条）</vt:lpstr>
      <vt:lpstr>如：（A）=78H，（R5）=47H，（70H）=F2H，执行指令：</vt:lpstr>
      <vt:lpstr>3 、以直接地址为目的操作数的指令（5条）</vt:lpstr>
      <vt:lpstr>4 、以间接地址为目的操作数的指令（3条）</vt:lpstr>
      <vt:lpstr>5、 十六位数据传送指令(1条)</vt:lpstr>
      <vt:lpstr>6 、查表指令（2条）</vt:lpstr>
      <vt:lpstr>6 、查表指令（2条）</vt:lpstr>
      <vt:lpstr> 1010H 02H  1011H  04H  1012H  06H  1013H  08H</vt:lpstr>
      <vt:lpstr>7、 累加器A与片外RAM传送指令(4条)</vt:lpstr>
      <vt:lpstr>PowerPoint 演示文稿</vt:lpstr>
      <vt:lpstr> 8 、栈操作指令（二条）</vt:lpstr>
      <vt:lpstr> 9、 交换指令(4条)</vt:lpstr>
      <vt:lpstr>(2) 半字节交换指令</vt:lpstr>
      <vt:lpstr>3.3 89C51/S51单片机的指令系统</vt:lpstr>
      <vt:lpstr>单字节指令</vt:lpstr>
      <vt:lpstr>3.3.1 数据传送指令</vt:lpstr>
      <vt:lpstr>PowerPoint 演示文稿</vt:lpstr>
      <vt:lpstr>PowerPoint 演示文稿</vt:lpstr>
      <vt:lpstr>PowerPoint 演示文稿</vt:lpstr>
      <vt:lpstr>PowerPoint 演示文稿</vt:lpstr>
      <vt:lpstr>PowerPoint 演示文稿</vt:lpstr>
      <vt:lpstr> 2 、以寄存器Rn为目的操作数指令（3条）</vt:lpstr>
      <vt:lpstr>如：（A）=78H，（R5）=47H，（70H）=F2H，执行指令：</vt:lpstr>
      <vt:lpstr>3 、以直接地址为目的操作数的指令（5条）</vt:lpstr>
      <vt:lpstr>4 、以间接地址为目的操作数的指令（3条）</vt:lpstr>
      <vt:lpstr>5、 十六位数据传送指令(1条)</vt:lpstr>
      <vt:lpstr>6 、查表指令（2条）</vt:lpstr>
      <vt:lpstr>6 、查表指令（2条）</vt:lpstr>
      <vt:lpstr> 1010H 02H  1011H  04H  1012H  06H  1013H  08H</vt:lpstr>
      <vt:lpstr>7、 累加器A与片外RAM传送指令(4条)</vt:lpstr>
      <vt:lpstr>PowerPoint 演示文稿</vt:lpstr>
      <vt:lpstr> 8 、栈操作指令（二条）</vt:lpstr>
      <vt:lpstr> 9、 交换指令(4条)</vt:lpstr>
      <vt:lpstr>(2) 半字节交换指令</vt:lpstr>
      <vt:lpstr>3.3.2 算术运算指令</vt:lpstr>
      <vt:lpstr>PowerPoint 演示文稿</vt:lpstr>
      <vt:lpstr>PowerPoint 演示文稿</vt:lpstr>
      <vt:lpstr>PowerPoint 演示文稿</vt:lpstr>
      <vt:lpstr>1 、 不带进位加法指令(4条)</vt:lpstr>
      <vt:lpstr>1 、 不带进位加法指令(4条)</vt:lpstr>
      <vt:lpstr>PowerPoint 演示文稿</vt:lpstr>
      <vt:lpstr>2 、 带进位加法指令(4条)</vt:lpstr>
      <vt:lpstr>2  、带进位加法指令（4条）</vt:lpstr>
      <vt:lpstr>PowerPoint 演示文稿</vt:lpstr>
      <vt:lpstr>例2：编程，将(30H),(31H)单元中的16位数与（40H）,(41H）单元中的16位数相加，结果存于（30H）,(31H）单元中。</vt:lpstr>
      <vt:lpstr>3、带借位减法指令（4条）</vt:lpstr>
      <vt:lpstr>3  、带借位减法指令（4条）</vt:lpstr>
      <vt:lpstr>例：设（A）=0C9H,（R2）=54H,Cy=1。     执行指令“SUBB  A， R2”的结果如何？</vt:lpstr>
      <vt:lpstr>PowerPoint 演示文稿</vt:lpstr>
      <vt:lpstr>PowerPoint 演示文稿</vt:lpstr>
      <vt:lpstr>PowerPoint 演示文稿</vt:lpstr>
      <vt:lpstr>PowerPoint 演示文稿</vt:lpstr>
      <vt:lpstr>例：   若：（R1）=30H ，（30H）=11H          求执行下面指令后的结果。  INC   @R1； (30H)=12H  INC   R1 ； (R1)=31H</vt:lpstr>
      <vt:lpstr>PowerPoint 演示文稿</vt:lpstr>
      <vt:lpstr>例：   若：（R1）=30H ，（30H）=00H          求执行下面指令后的结果。  DEC   @R1  ； (30H)=FFH  DEC   R1     ； (R1)=2FH</vt:lpstr>
      <vt:lpstr>PowerPoint 演示文稿</vt:lpstr>
      <vt:lpstr>PowerPoint 演示文稿</vt:lpstr>
      <vt:lpstr>3.3.3 逻辑运算指令</vt:lpstr>
      <vt:lpstr>PowerPoint 演示文稿</vt:lpstr>
      <vt:lpstr>1、简单操作指令（2条）</vt:lpstr>
      <vt:lpstr>PowerPoint 演示文稿</vt:lpstr>
      <vt:lpstr>PowerPoint 演示文稿</vt:lpstr>
      <vt:lpstr>累加A</vt:lpstr>
      <vt:lpstr>PowerPoint 演示文稿</vt:lpstr>
      <vt:lpstr>PowerPoint 演示文稿</vt:lpstr>
      <vt:lpstr>PowerPoint 演示文稿</vt:lpstr>
      <vt:lpstr>3.3.4 控制程序转移类指令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、条件转移指令（8条）</vt:lpstr>
      <vt:lpstr>(2)比较转移指令（4条）</vt:lpstr>
      <vt:lpstr>PowerPoint 演示文稿</vt:lpstr>
      <vt:lpstr>PowerPoint 演示文稿</vt:lpstr>
      <vt:lpstr>(3)循环转移指令（2条）</vt:lpstr>
      <vt:lpstr>(1)  长调用指令</vt:lpstr>
      <vt:lpstr>(3)  返回指令</vt:lpstr>
      <vt:lpstr>例如：主程序及子程序段如下：    ORG 0100H 0100H  MAIN: MOV SP,#60H 0103H   LCALL SUB1 0106H   …    ORG 0200H 0200H  SUB1: …    RET  分析执行 LCALL  SUB1 及 RET 指令后的结果。</vt:lpstr>
      <vt:lpstr>例如：主程序及子程序段如下：    ORG 0100H 0100H  MAIN: MOV SP,#60H 0103H   ACALL SUB1 0105H   …    ORG 0200H 0200H  SUB1: …    RET  分析执行 ACALL  SUB1 指令后的结果。</vt:lpstr>
      <vt:lpstr>3.3.5 位操作（布尔处理）类指令</vt:lpstr>
      <vt:lpstr>表2-7   特殊功能寄存器地址表</vt:lpstr>
      <vt:lpstr>PowerPoint 演示文稿</vt:lpstr>
      <vt:lpstr>PowerPoint 演示文稿</vt:lpstr>
      <vt:lpstr>PowerPoint 演示文稿</vt:lpstr>
      <vt:lpstr>PowerPoint 演示文稿</vt:lpstr>
      <vt:lpstr>PowerPoint 演示文稿</vt:lpstr>
      <vt:lpstr>3、位逻辑运算指令（4条）</vt:lpstr>
      <vt:lpstr>4、位条件转移类指令（5条）</vt:lpstr>
      <vt:lpstr>4、位条件转移类指令（5条）</vt:lpstr>
      <vt:lpstr>PowerPoint 演示文稿</vt:lpstr>
      <vt:lpstr>3.3.6 指令系统小结</vt:lpstr>
      <vt:lpstr>单字节指令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aaa</dc:creator>
  <cp:lastModifiedBy>xiao erliang</cp:lastModifiedBy>
  <cp:revision>500</cp:revision>
  <dcterms:created xsi:type="dcterms:W3CDTF">1999-12-01T01:28:23Z</dcterms:created>
  <dcterms:modified xsi:type="dcterms:W3CDTF">2020-02-25T02:26:01Z</dcterms:modified>
</cp:coreProperties>
</file>