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328" r:id="rId2"/>
    <p:sldId id="316" r:id="rId3"/>
    <p:sldId id="314" r:id="rId4"/>
    <p:sldId id="1070" r:id="rId5"/>
    <p:sldId id="1072" r:id="rId6"/>
    <p:sldId id="462" r:id="rId7"/>
    <p:sldId id="1076" r:id="rId8"/>
    <p:sldId id="1075" r:id="rId9"/>
    <p:sldId id="1077" r:id="rId10"/>
    <p:sldId id="463" r:id="rId11"/>
    <p:sldId id="46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9900"/>
    <a:srgbClr val="00CC00"/>
    <a:srgbClr val="CC6600"/>
    <a:srgbClr val="FFFF00"/>
    <a:srgbClr val="FFCC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16" y="138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A3786A-4D18-4F5D-ADA7-4FA5D7415496}" type="datetime1">
              <a:rPr lang="zh-CN" altLang="en-US"/>
              <a:pPr>
                <a:defRPr/>
              </a:pPr>
              <a:t>2020/2/22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7EE49-CB9F-4FC0-81E0-CF025573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339A61-518B-406D-B20B-0D4BF0793F1E}" type="datetime1">
              <a:rPr lang="zh-CN" altLang="en-US"/>
              <a:pPr>
                <a:defRPr/>
              </a:pPr>
              <a:t>2020/2/22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1D9E1-0713-4F7A-BFD5-B9CDF88AB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D8EC3106-96CE-4002-A11A-B9C909396A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018059B-5A31-4287-BCD9-E1FAD11B84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A50EE5E-FEC9-4F43-AABA-3C2BF22DC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7A6F79E-E118-43F1-9F24-99FC37B0F3BA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4819-99C7-4677-A55A-FA833D63C593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8279-D03C-4EEF-BADC-0512BFCC7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DF75-A1D7-4E54-B8B8-014E5F6516C0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ACA3-EA12-460D-9185-1B029B65A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5E32-0A4F-4C2C-B263-392FF7415D86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0042-008D-429E-8C6E-DA0F9C33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3C14-E9F7-4B04-8E25-38D8E82677DD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BD47-9AC9-439A-8026-F485532CD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6F2D-3740-4929-BE53-D428C7E68B6C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5F81-5EA1-4456-BF0A-B46187BD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21CE-C2DD-4E3C-8953-91B3CA17E0F7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2C86-C09A-4B6A-AC51-F50028DEA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721F-DD57-4BEE-B5E1-7F8C630C264E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8654-3412-44FA-87EE-0A96060E7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0BA0-3264-4865-A917-7C60A3A40700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3FA6-27E0-41A7-BB57-B2D37EC0C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EDDD-33B9-4A9F-A1DE-EDB4F2497C85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D33D9-2CC9-404F-B99A-44BF440A4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E9AA-B707-40F3-8EDE-FE1784CFF4FF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E0C5-21C7-4652-8733-D1204FA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DB60-91A1-42C3-8D36-8A12495367DC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AA37-682E-43D9-9445-1671789B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2204-9070-40EB-9988-45DD204BC87E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C7A9-D462-4881-88DA-3FD97744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4EB5-3B62-4A31-8700-BE4D6CEB4D33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0966-EE0D-4CEE-805A-E2E5E28CF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8BA2AD-D26C-4CE5-9117-7020AA2A684A}" type="datetime10">
              <a:rPr lang="zh-CN" altLang="en-US"/>
              <a:pPr>
                <a:defRPr/>
              </a:pPr>
              <a:t>22:34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E950152-9BF7-4A82-AEDF-8EA75D10A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xiaoerliang@126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指令系统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汇编语言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601" y="1165650"/>
            <a:ext cx="7169727" cy="51316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1" dirty="0"/>
              <a:t>[</a:t>
            </a:r>
            <a:r>
              <a:rPr lang="zh-CN" altLang="en-US" sz="2000" b="1" dirty="0"/>
              <a:t>标号</a:t>
            </a:r>
            <a:r>
              <a:rPr lang="en-US" altLang="zh-CN" sz="2000" b="1" dirty="0"/>
              <a:t>]</a:t>
            </a:r>
            <a:r>
              <a:rPr lang="zh-CN" altLang="en-US" sz="2000" b="1" dirty="0"/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操作码</a:t>
            </a:r>
            <a:r>
              <a:rPr lang="zh-CN" altLang="en-US" sz="2000" b="1" dirty="0"/>
              <a:t>    </a:t>
            </a:r>
            <a:r>
              <a:rPr lang="en-US" altLang="zh-CN" sz="2000" b="1" dirty="0">
                <a:solidFill>
                  <a:srgbClr val="3333FF"/>
                </a:solidFill>
              </a:rPr>
              <a:t>[</a:t>
            </a:r>
            <a:r>
              <a:rPr lang="zh-CN" altLang="en-US" sz="2000" b="1" dirty="0">
                <a:solidFill>
                  <a:srgbClr val="3333FF"/>
                </a:solidFill>
              </a:rPr>
              <a:t>目的操作数</a:t>
            </a:r>
            <a:r>
              <a:rPr lang="en-US" altLang="zh-CN" sz="2000" b="1" dirty="0">
                <a:solidFill>
                  <a:srgbClr val="3333FF"/>
                </a:solidFill>
              </a:rPr>
              <a:t>][</a:t>
            </a:r>
            <a:r>
              <a:rPr lang="zh-CN" altLang="en-US" sz="2000" b="1" dirty="0">
                <a:solidFill>
                  <a:srgbClr val="3333FF"/>
                </a:solidFill>
              </a:rPr>
              <a:t>，源操作数</a:t>
            </a:r>
            <a:r>
              <a:rPr lang="en-US" altLang="zh-CN" sz="2000" b="1" dirty="0">
                <a:solidFill>
                  <a:srgbClr val="3333FF"/>
                </a:solidFill>
              </a:rPr>
              <a:t>]    </a:t>
            </a:r>
            <a:r>
              <a:rPr lang="en-US" altLang="zh-CN" sz="2000" b="1" dirty="0">
                <a:solidFill>
                  <a:srgbClr val="00B050"/>
                </a:solidFill>
              </a:rPr>
              <a:t>[</a:t>
            </a:r>
            <a:r>
              <a:rPr lang="zh-CN" altLang="en-US" sz="2000" b="1" dirty="0">
                <a:solidFill>
                  <a:srgbClr val="00B050"/>
                </a:solidFill>
              </a:rPr>
              <a:t>；注释</a:t>
            </a:r>
            <a:r>
              <a:rPr lang="en-US" altLang="zh-CN" sz="2000" b="1" dirty="0">
                <a:solidFill>
                  <a:srgbClr val="00B050"/>
                </a:solidFill>
              </a:rPr>
              <a:t>]</a:t>
            </a:r>
          </a:p>
          <a:p>
            <a:pPr eaLnBrk="1" hangingPunct="1">
              <a:lnSpc>
                <a:spcPts val="3000"/>
              </a:lnSpc>
              <a:buNone/>
            </a:pPr>
            <a:r>
              <a:rPr kumimoji="1" lang="zh-CN" altLang="en-US" sz="2000" b="1" dirty="0">
                <a:latin typeface="Times New Roman" pitchFamily="18" charset="0"/>
              </a:rPr>
              <a:t>              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787" y="3347519"/>
            <a:ext cx="78906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操作码</a:t>
            </a:r>
            <a:r>
              <a:rPr lang="en-US" altLang="zh-CN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b="1" dirty="0">
                <a:solidFill>
                  <a:srgbClr val="3333FF"/>
                </a:solidFill>
              </a:rPr>
              <a:t>：</a:t>
            </a:r>
            <a:r>
              <a:rPr lang="en-US" altLang="zh-CN" b="1" dirty="0"/>
              <a:t>2-5</a:t>
            </a:r>
            <a:r>
              <a:rPr lang="zh-CN" altLang="en-US" b="1" dirty="0"/>
              <a:t>个英文字母，规定该指令所实现的操作功能 </a:t>
            </a:r>
            <a:r>
              <a:rPr lang="zh-CN" altLang="en-US" b="1" dirty="0">
                <a:solidFill>
                  <a:srgbClr val="3333FF"/>
                </a:solidFill>
              </a:rPr>
              <a:t>例如：</a:t>
            </a:r>
            <a:r>
              <a:rPr lang="en-US" altLang="zh-CN" b="1" dirty="0">
                <a:solidFill>
                  <a:srgbClr val="FF0000"/>
                </a:solidFill>
              </a:rPr>
              <a:t>ADD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1786" y="3810333"/>
            <a:ext cx="789065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操作数</a:t>
            </a:r>
            <a:r>
              <a:rPr lang="en-US" altLang="zh-CN" b="1" kern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b="1" dirty="0">
                <a:solidFill>
                  <a:srgbClr val="3333FF"/>
                </a:solidFill>
              </a:rPr>
              <a:t>：</a:t>
            </a:r>
            <a:r>
              <a:rPr lang="zh-CN" altLang="en-US" b="1" dirty="0"/>
              <a:t>是操作对象，指明参与操作的数据来源，以及操作结果存放的目的单元。可以是一个立即数，或是一个数据所在的空间地址。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1787" y="2605094"/>
            <a:ext cx="789065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标号</a:t>
            </a: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3333FF"/>
                </a:solidFill>
              </a:rPr>
              <a:t>    </a:t>
            </a:r>
            <a:r>
              <a:rPr lang="zh-CN" altLang="en-US" b="1" dirty="0"/>
              <a:t>是一个编号或字符串，编译时把标号用具体的立即数替换。 </a:t>
            </a:r>
            <a:endParaRPr lang="en-US" altLang="zh-CN" b="1" dirty="0"/>
          </a:p>
          <a:p>
            <a:r>
              <a:rPr kumimoji="1" lang="en-US" altLang="zh-CN" b="1" kern="0" dirty="0">
                <a:solidFill>
                  <a:srgbClr val="FF0000"/>
                </a:solidFill>
                <a:latin typeface="Times New Roman" pitchFamily="18" charset="0"/>
              </a:rPr>
              <a:t>	      </a:t>
            </a:r>
            <a:r>
              <a:rPr lang="zh-CN" altLang="en-US" b="1" dirty="0"/>
              <a:t>是可以选择的。</a:t>
            </a:r>
            <a:r>
              <a:rPr lang="zh-CN" altLang="en-US" b="1" dirty="0">
                <a:solidFill>
                  <a:srgbClr val="3333FF"/>
                </a:solidFill>
              </a:rPr>
              <a:t>例如：</a:t>
            </a:r>
            <a:r>
              <a:rPr lang="en-US" altLang="zh-CN" b="1" dirty="0"/>
              <a:t> </a:t>
            </a:r>
            <a:r>
              <a:rPr kumimoji="1" lang="en-US" altLang="zh-CN" b="1" kern="0" dirty="0">
                <a:solidFill>
                  <a:srgbClr val="FF0000"/>
                </a:solidFill>
                <a:latin typeface="Times New Roman" pitchFamily="18" charset="0"/>
              </a:rPr>
              <a:t>STR: </a:t>
            </a:r>
            <a:r>
              <a:rPr kumimoji="1" lang="zh-CN" altLang="en-US" b="1" kern="0" dirty="0">
                <a:solidFill>
                  <a:srgbClr val="FF0000"/>
                </a:solidFill>
                <a:latin typeface="Times New Roman" pitchFamily="18" charset="0"/>
              </a:rPr>
              <a:t>（后面带冒号）。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1787" y="5371125"/>
            <a:ext cx="789065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注释</a:t>
            </a:r>
            <a:r>
              <a:rPr lang="en-US" altLang="zh-CN" b="1" kern="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b="1" dirty="0">
                <a:solidFill>
                  <a:srgbClr val="3333FF"/>
                </a:solidFill>
              </a:rPr>
              <a:t>：   </a:t>
            </a:r>
            <a:r>
              <a:rPr lang="zh-CN" altLang="en-US" b="1" dirty="0"/>
              <a:t>指令或程序的说明，方便理解   </a:t>
            </a:r>
            <a:r>
              <a:rPr lang="zh-CN" altLang="en-US" b="1" dirty="0">
                <a:solidFill>
                  <a:srgbClr val="3333FF"/>
                </a:solidFill>
              </a:rPr>
              <a:t>例如：</a:t>
            </a:r>
            <a:r>
              <a:rPr lang="en-US" altLang="zh-CN" b="1" dirty="0">
                <a:solidFill>
                  <a:srgbClr val="00B050"/>
                </a:solidFill>
              </a:rPr>
              <a:t>;</a:t>
            </a:r>
            <a:r>
              <a:rPr lang="zh-CN" altLang="en-US" b="1" dirty="0">
                <a:solidFill>
                  <a:srgbClr val="00B050"/>
                </a:solidFill>
              </a:rPr>
              <a:t>累加器里的数加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            (</a:t>
            </a:r>
            <a:r>
              <a:rPr lang="zh-CN" altLang="en-US" b="1" dirty="0">
                <a:solidFill>
                  <a:srgbClr val="00B050"/>
                </a:solidFill>
              </a:rPr>
              <a:t>以</a:t>
            </a:r>
            <a:r>
              <a:rPr lang="en-US" altLang="zh-CN" b="1" dirty="0">
                <a:solidFill>
                  <a:srgbClr val="00B050"/>
                </a:solidFill>
              </a:rPr>
              <a:t>;</a:t>
            </a:r>
            <a:r>
              <a:rPr lang="zh-CN" altLang="en-US" b="1" dirty="0">
                <a:solidFill>
                  <a:srgbClr val="00B050"/>
                </a:solidFill>
              </a:rPr>
              <a:t>开始）</a:t>
            </a:r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23783C0C-C9DB-4AEF-9B43-8FD93B32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DA94053A-849E-4FCB-8638-7BB358F1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FDF2E2A9-AC96-46AF-BBE2-1A899952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06" y="652231"/>
            <a:ext cx="1981200" cy="493951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、指令格式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41A08A7-7F04-40FD-A7A0-F078393E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39" y="2083212"/>
            <a:ext cx="6628810" cy="41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3333FF"/>
                </a:solidFill>
                <a:latin typeface="Times New Roman" pitchFamily="18" charset="0"/>
              </a:rPr>
              <a:t>例如：</a:t>
            </a:r>
            <a:r>
              <a:rPr kumimoji="1" lang="en-US" altLang="zh-CN" sz="2000" b="1" kern="0" dirty="0">
                <a:latin typeface="Times New Roman" pitchFamily="18" charset="0"/>
              </a:rPr>
              <a:t>STR:</a:t>
            </a:r>
            <a:r>
              <a:rPr kumimoji="1" lang="zh-CN" altLang="en-US" sz="2000" b="1" kern="0" dirty="0">
                <a:latin typeface="Times New Roman" pitchFamily="18" charset="0"/>
              </a:rPr>
              <a:t>    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</a:rPr>
              <a:t>ADD        </a:t>
            </a:r>
            <a:r>
              <a:rPr kumimoji="1" lang="en-US" altLang="zh-CN" sz="2000" b="1" kern="0" dirty="0">
                <a:solidFill>
                  <a:srgbClr val="3333FF"/>
                </a:solidFill>
                <a:latin typeface="Times New Roman" pitchFamily="18" charset="0"/>
              </a:rPr>
              <a:t>A,  #14H            </a:t>
            </a:r>
            <a:r>
              <a:rPr kumimoji="1" lang="en-US" altLang="zh-CN" sz="2000" b="1" kern="0" dirty="0">
                <a:solidFill>
                  <a:srgbClr val="00B050"/>
                </a:solidFill>
                <a:latin typeface="Times New Roman" pitchFamily="18" charset="0"/>
              </a:rPr>
              <a:t>;</a:t>
            </a:r>
            <a:r>
              <a:rPr kumimoji="1" lang="zh-CN" altLang="en-US" sz="2000" b="1" kern="0" dirty="0">
                <a:solidFill>
                  <a:srgbClr val="00B050"/>
                </a:solidFill>
                <a:latin typeface="Times New Roman" pitchFamily="18" charset="0"/>
              </a:rPr>
              <a:t>累加器里的数加</a:t>
            </a:r>
            <a:r>
              <a:rPr kumimoji="1" lang="en-US" altLang="zh-CN" sz="2000" b="1" kern="0" dirty="0">
                <a:solidFill>
                  <a:srgbClr val="00B05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23BDB8-6314-4D25-BD58-08BF478A8012}"/>
              </a:ext>
            </a:extLst>
          </p:cNvPr>
          <p:cNvSpPr/>
          <p:nvPr/>
        </p:nvSpPr>
        <p:spPr>
          <a:xfrm>
            <a:off x="1978914" y="4446191"/>
            <a:ext cx="622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源操作数：</a:t>
            </a:r>
            <a:r>
              <a:rPr lang="zh-CN" altLang="en-US" b="1" dirty="0"/>
              <a:t>参与操作的数据来源，</a:t>
            </a:r>
            <a:r>
              <a:rPr lang="zh-CN" altLang="en-US" b="1" dirty="0">
                <a:solidFill>
                  <a:srgbClr val="3333FF"/>
                </a:solidFill>
              </a:rPr>
              <a:t>例如：</a:t>
            </a:r>
            <a:r>
              <a:rPr lang="en-US" altLang="zh-CN" b="1" dirty="0">
                <a:solidFill>
                  <a:srgbClr val="FF0000"/>
                </a:solidFill>
              </a:rPr>
              <a:t>#14H </a:t>
            </a:r>
            <a:r>
              <a:rPr lang="zh-CN" altLang="en-US" b="1" dirty="0">
                <a:solidFill>
                  <a:srgbClr val="3333FF"/>
                </a:solidFill>
              </a:rPr>
              <a:t>（立即数）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6804B8-0494-4378-941F-5393A79ACDA5}"/>
              </a:ext>
            </a:extLst>
          </p:cNvPr>
          <p:cNvSpPr/>
          <p:nvPr/>
        </p:nvSpPr>
        <p:spPr>
          <a:xfrm>
            <a:off x="1978914" y="4827082"/>
            <a:ext cx="622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目的操作数：</a:t>
            </a:r>
            <a:r>
              <a:rPr lang="zh-CN" altLang="en-US" b="1" dirty="0"/>
              <a:t>操作结果存放的目的单元，</a:t>
            </a:r>
            <a:r>
              <a:rPr lang="zh-CN" altLang="en-US" b="1" dirty="0">
                <a:solidFill>
                  <a:srgbClr val="3333FF"/>
                </a:solidFill>
              </a:rPr>
              <a:t>例如：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027A18BB-51CB-48D0-BE73-A519515DEA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-5703" y="6367872"/>
            <a:ext cx="1981200" cy="476250"/>
          </a:xfrm>
          <a:noFill/>
        </p:spPr>
        <p:txBody>
          <a:bodyPr/>
          <a:lstStyle/>
          <a:p>
            <a:fld id="{FF5229FC-342B-481C-BE9A-19299C9466F0}" type="datetime10">
              <a:rPr lang="zh-CN" altLang="en-US" smtClean="0">
                <a:ea typeface="宋体" charset="-122"/>
              </a:rPr>
              <a:pPr/>
              <a:t>22:42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DD31DFD0-2A36-4992-813E-4242353B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0975" y="6381750"/>
            <a:ext cx="1981200" cy="476250"/>
          </a:xfrm>
          <a:noFill/>
        </p:spPr>
        <p:txBody>
          <a:bodyPr/>
          <a:lstStyle/>
          <a:p>
            <a:fld id="{4CFA459C-4C53-476C-A743-8AAE9DFE6649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A893D46D-3AC8-4CCC-87BE-D7034832F0F7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DA5EE41-6C06-4419-A567-E72C5B4F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03" y="1515781"/>
            <a:ext cx="524280" cy="4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endParaRPr lang="zh-CN" altLang="en-US" sz="2400" b="1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2A6BA30-79A2-49EB-AC7B-39F7AE0E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925" y="1513273"/>
            <a:ext cx="432048" cy="4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zh-CN" altLang="en-US" sz="2400" b="1" kern="0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673FE221-2F05-4E35-9DC7-D204B6D5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4" y="1495332"/>
            <a:ext cx="504438" cy="4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zh-CN" altLang="en-US" sz="2400" b="1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85190864-0989-43B8-84C2-A1AD1E025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40" y="1486875"/>
            <a:ext cx="511811" cy="49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endParaRPr lang="zh-CN" altLang="en-US" sz="24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35EEEB-73B2-4E94-B8CF-D5DA11EC5FB7}"/>
              </a:ext>
            </a:extLst>
          </p:cNvPr>
          <p:cNvSpPr/>
          <p:nvPr/>
        </p:nvSpPr>
        <p:spPr>
          <a:xfrm>
            <a:off x="641787" y="6076067"/>
            <a:ext cx="78906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这条指令对应的机器码为：</a:t>
            </a:r>
            <a:r>
              <a:rPr lang="en-US" altLang="zh-CN" b="1" dirty="0">
                <a:solidFill>
                  <a:srgbClr val="FF0000"/>
                </a:solidFill>
              </a:rPr>
              <a:t>24 14  </a:t>
            </a:r>
            <a:r>
              <a:rPr lang="zh-CN" altLang="en-US" b="1" dirty="0">
                <a:solidFill>
                  <a:srgbClr val="FF0000"/>
                </a:solidFill>
              </a:rPr>
              <a:t>，长度为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个字节。</a:t>
            </a:r>
          </a:p>
        </p:txBody>
      </p:sp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-20935" y="6381750"/>
            <a:ext cx="1981200" cy="476250"/>
          </a:xfrm>
          <a:noFill/>
        </p:spPr>
        <p:txBody>
          <a:bodyPr/>
          <a:lstStyle/>
          <a:p>
            <a:fld id="{22B8FB81-4D71-4A98-8FA5-D11CF119EB81}" type="datetime10">
              <a:rPr lang="zh-CN" altLang="en-US" smtClean="0">
                <a:ea typeface="宋体" charset="-122"/>
              </a:rPr>
              <a:pPr/>
              <a:t>22:54</a:t>
            </a:fld>
            <a:endParaRPr lang="en-US" altLang="zh-CN">
              <a:ea typeface="宋体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43086" y="6364688"/>
            <a:ext cx="1981200" cy="476250"/>
          </a:xfrm>
          <a:noFill/>
        </p:spPr>
        <p:txBody>
          <a:bodyPr/>
          <a:lstStyle/>
          <a:p>
            <a:fld id="{1EC9D47B-5F48-4CB7-B741-18C49EBDF42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44447" y="1932726"/>
            <a:ext cx="798862" cy="117624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单字节指令</a:t>
            </a: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94317" y="1253059"/>
            <a:ext cx="6034230" cy="3964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3333FF"/>
                </a:solidFill>
              </a:rPr>
              <a:t>指令码中隐含着对某一种寄存器的操作</a:t>
            </a:r>
            <a:endParaRPr lang="en-US" altLang="zh-CN" sz="2000" b="1" dirty="0">
              <a:solidFill>
                <a:srgbClr val="3333FF"/>
              </a:solidFill>
            </a:endParaRP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DB18070-8919-4769-8ECA-6717F0D9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3858851-1379-4E3E-9EE3-9159420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2B36108-AFA9-43D2-9CAF-8407E48FB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06" y="765612"/>
            <a:ext cx="2463782" cy="48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、指令的分类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127BA47-3CF2-4A9F-89AD-58E9EB92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5" y="3652210"/>
            <a:ext cx="860893" cy="65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159562C1-D55C-44D4-B402-86A3FBEFCAF8}"/>
              </a:ext>
            </a:extLst>
          </p:cNvPr>
          <p:cNvSpPr/>
          <p:nvPr/>
        </p:nvSpPr>
        <p:spPr>
          <a:xfrm>
            <a:off x="993127" y="2480867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E9045A96-3889-4E51-A371-35340EC53F91}"/>
              </a:ext>
            </a:extLst>
          </p:cNvPr>
          <p:cNvSpPr/>
          <p:nvPr/>
        </p:nvSpPr>
        <p:spPr>
          <a:xfrm>
            <a:off x="2047069" y="1373013"/>
            <a:ext cx="192319" cy="204558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D230F7D6-0586-4774-8019-922437F7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10" y="2765339"/>
            <a:ext cx="5048249" cy="3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1" kern="0" dirty="0"/>
              <a:t>例如：</a:t>
            </a:r>
            <a:r>
              <a:rPr lang="en-US" altLang="zh-CN" sz="1600" b="1" kern="0" dirty="0">
                <a:solidFill>
                  <a:srgbClr val="FF0000"/>
                </a:solidFill>
              </a:rPr>
              <a:t>MOV  A</a:t>
            </a:r>
            <a:r>
              <a:rPr lang="zh-CN" altLang="en-US" sz="1600" b="1" kern="0" dirty="0">
                <a:solidFill>
                  <a:srgbClr val="FF0000"/>
                </a:solidFill>
              </a:rPr>
              <a:t>，</a:t>
            </a:r>
            <a:r>
              <a:rPr lang="en-US" altLang="zh-CN" sz="1600" b="1" kern="0" dirty="0">
                <a:solidFill>
                  <a:srgbClr val="FF0000"/>
                </a:solidFill>
              </a:rPr>
              <a:t>Rn</a:t>
            </a:r>
            <a:r>
              <a:rPr lang="zh-CN" altLang="en-US" sz="1600" b="1" kern="0" dirty="0">
                <a:solidFill>
                  <a:srgbClr val="FF0000"/>
                </a:solidFill>
              </a:rPr>
              <a:t>   </a:t>
            </a:r>
            <a:r>
              <a:rPr lang="zh-CN" altLang="en-US" sz="1600" b="1" kern="0" dirty="0"/>
              <a:t>指令代码：</a:t>
            </a:r>
            <a:r>
              <a:rPr lang="en-US" altLang="zh-CN" sz="1600" b="1" kern="0" dirty="0"/>
              <a:t>1 1 1 0 1 r </a:t>
            </a:r>
            <a:r>
              <a:rPr lang="en-US" altLang="zh-CN" sz="1600" b="1" kern="0" dirty="0" err="1"/>
              <a:t>r</a:t>
            </a:r>
            <a:r>
              <a:rPr lang="en-US" altLang="zh-CN" sz="1600" b="1" kern="0" dirty="0"/>
              <a:t> </a:t>
            </a:r>
            <a:r>
              <a:rPr lang="en-US" altLang="zh-CN" sz="1600" b="1" kern="0" dirty="0" err="1"/>
              <a:t>r</a:t>
            </a:r>
            <a:r>
              <a:rPr lang="en-US" altLang="zh-CN" sz="1600" b="1" kern="0" dirty="0"/>
              <a:t> 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F88FDB8-1B83-4351-9BA0-CD1D91C9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837" y="2258062"/>
            <a:ext cx="6011710" cy="396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指令中的</a:t>
            </a:r>
            <a:r>
              <a:rPr lang="en-US" altLang="zh-CN" sz="2000" b="1" kern="0" dirty="0" err="1">
                <a:solidFill>
                  <a:srgbClr val="3333FF"/>
                </a:solidFill>
              </a:rPr>
              <a:t>rrr</a:t>
            </a:r>
            <a:r>
              <a:rPr lang="zh-CN" altLang="en-US" sz="2000" b="1" kern="0" dirty="0">
                <a:solidFill>
                  <a:srgbClr val="3333FF"/>
                </a:solidFill>
              </a:rPr>
              <a:t>三位的不同编码指定某寄存器</a:t>
            </a:r>
            <a:endParaRPr lang="en-US" altLang="zh-CN" sz="2000" b="1" kern="0" dirty="0">
              <a:solidFill>
                <a:srgbClr val="3333FF"/>
              </a:solidFill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B7479842-A894-43CD-BBE2-C8448D4B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497" y="1750786"/>
            <a:ext cx="5673359" cy="3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1600" b="1" kern="0" dirty="0"/>
              <a:t>例如：</a:t>
            </a:r>
            <a:r>
              <a:rPr lang="en-US" altLang="zh-CN" sz="1600" b="1" kern="0" dirty="0">
                <a:solidFill>
                  <a:srgbClr val="FF0000"/>
                </a:solidFill>
              </a:rPr>
              <a:t>INC   DPTR  </a:t>
            </a:r>
            <a:r>
              <a:rPr lang="zh-CN" altLang="en-US" sz="1600" b="1" kern="0" dirty="0"/>
              <a:t>指令代码：</a:t>
            </a:r>
            <a:r>
              <a:rPr lang="en-US" altLang="zh-CN" sz="1600" b="1" kern="0" dirty="0"/>
              <a:t>A3H=  1 0 1 0 0 0 1 1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600" b="1" kern="0" dirty="0"/>
          </a:p>
          <a:p>
            <a:pPr eaLnBrk="1" hangingPunct="1">
              <a:buNone/>
            </a:pPr>
            <a:r>
              <a:rPr lang="zh-CN" altLang="en-US" sz="1600" b="1" kern="0" dirty="0"/>
              <a:t>        </a:t>
            </a:r>
            <a:endParaRPr lang="en-US" altLang="zh-CN" sz="1600" b="1" kern="0" dirty="0">
              <a:solidFill>
                <a:srgbClr val="FF3399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20E840B-B4ED-4C9E-BD8E-A99FB4FD1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378" y="4375214"/>
            <a:ext cx="1279908" cy="27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（按长度）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361EF06-CB35-4DF6-A52D-0DFE78C2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9" y="3849096"/>
            <a:ext cx="1181537" cy="8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FF0000"/>
                </a:solidFill>
              </a:rPr>
              <a:t>双字节指令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4C311B54-AE7B-4533-A14D-6FFE0CD7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107" y="3581460"/>
            <a:ext cx="5968440" cy="396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一字节为操作码，一字节为操作数或操作数的地址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53EBF700-DD58-4770-9BBB-8F94591C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220" y="4013151"/>
            <a:ext cx="997563" cy="33855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>
                <a:latin typeface="Times New Roman" pitchFamily="18" charset="0"/>
              </a:rPr>
              <a:t>操作码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FD5BC0C9-7A32-4760-A4E6-DFD1849C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788" y="4016534"/>
            <a:ext cx="2790113" cy="33855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itchFamily="18" charset="0"/>
              </a:rPr>
              <a:t>立即数或操作数的地址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90E97E7-0EEB-4F10-A810-F7DCC3DF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29" y="5023043"/>
            <a:ext cx="1113787" cy="77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FF0000"/>
                </a:solidFill>
              </a:rPr>
              <a:t>三字节指令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1590503-CD11-4F0D-B807-C8CDC0EF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81" y="4813593"/>
            <a:ext cx="5890766" cy="396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一字节为操作码，两字节为操作数或操作数的地址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CF4B0ABC-0FEB-4B67-BA85-F14069883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930" y="5279536"/>
            <a:ext cx="967965" cy="33855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itchFamily="18" charset="0"/>
              </a:rPr>
              <a:t>操作码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CA3C6C2-C01A-4F62-B5DA-AE37AB7D7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588" y="5288111"/>
            <a:ext cx="1751416" cy="33855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>
                <a:latin typeface="Times New Roman" pitchFamily="18" charset="0"/>
              </a:rPr>
              <a:t>立即数或地址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E99B6732-D097-4321-8C8E-A407945D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43" y="5300948"/>
            <a:ext cx="1751416" cy="33855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>
                <a:latin typeface="Times New Roman" pitchFamily="18" charset="0"/>
              </a:rPr>
              <a:t>立即数或地址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F05BD3DC-C525-4862-83F1-2D4083DCF31C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35BB983F-EF76-42A9-AB38-2BD7085B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766" y="3121329"/>
            <a:ext cx="4824536" cy="3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n=0</a:t>
            </a:r>
            <a:r>
              <a:rPr lang="zh-CN" altLang="en-US" sz="1600" b="1" kern="0" dirty="0">
                <a:solidFill>
                  <a:srgbClr val="FF0000"/>
                </a:solidFill>
              </a:rPr>
              <a:t>，</a:t>
            </a:r>
            <a:r>
              <a:rPr lang="en-US" altLang="zh-CN" sz="1600" b="1" kern="0" dirty="0">
                <a:solidFill>
                  <a:srgbClr val="FF0000"/>
                </a:solidFill>
              </a:rPr>
              <a:t>1</a:t>
            </a:r>
            <a:r>
              <a:rPr lang="zh-CN" altLang="en-US" sz="1600" b="1" kern="0" dirty="0">
                <a:solidFill>
                  <a:srgbClr val="FF0000"/>
                </a:solidFill>
              </a:rPr>
              <a:t>，</a:t>
            </a:r>
            <a:r>
              <a:rPr lang="en-US" altLang="zh-CN" sz="1600" b="1" kern="0" dirty="0">
                <a:solidFill>
                  <a:srgbClr val="FF0000"/>
                </a:solidFill>
              </a:rPr>
              <a:t>2</a:t>
            </a:r>
            <a:r>
              <a:rPr lang="zh-CN" altLang="en-US" sz="1600" b="1" kern="0" dirty="0">
                <a:solidFill>
                  <a:srgbClr val="FF0000"/>
                </a:solidFill>
              </a:rPr>
              <a:t>，</a:t>
            </a:r>
            <a:r>
              <a:rPr lang="en-US" altLang="zh-CN" sz="1600" b="1" kern="0" dirty="0">
                <a:solidFill>
                  <a:srgbClr val="FF0000"/>
                </a:solidFill>
              </a:rPr>
              <a:t>3…7</a:t>
            </a:r>
            <a:r>
              <a:rPr lang="zh-CN" altLang="en-US" sz="1600" b="1" kern="0" dirty="0">
                <a:solidFill>
                  <a:srgbClr val="FF0000"/>
                </a:solidFill>
              </a:rPr>
              <a:t>   由</a:t>
            </a:r>
            <a:r>
              <a:rPr lang="zh-CN" altLang="en-US" sz="1600" b="1" kern="0" dirty="0"/>
              <a:t>指令代码中的</a:t>
            </a:r>
            <a:r>
              <a:rPr lang="en-US" altLang="zh-CN" sz="1600" b="1" kern="0" dirty="0"/>
              <a:t> r </a:t>
            </a:r>
            <a:r>
              <a:rPr lang="en-US" altLang="zh-CN" sz="1600" b="1" kern="0" dirty="0" err="1"/>
              <a:t>r</a:t>
            </a:r>
            <a:r>
              <a:rPr lang="en-US" altLang="zh-CN" sz="1600" b="1" kern="0" dirty="0"/>
              <a:t> </a:t>
            </a:r>
            <a:r>
              <a:rPr lang="en-US" altLang="zh-CN" sz="1600" b="1" kern="0" dirty="0" err="1"/>
              <a:t>r</a:t>
            </a:r>
            <a:r>
              <a:rPr lang="zh-CN" altLang="en-US" sz="1600" b="1" kern="0" dirty="0"/>
              <a:t>确定</a:t>
            </a:r>
            <a:r>
              <a:rPr lang="en-US" altLang="zh-CN" sz="1600" b="1" kern="0" dirty="0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71B2C-343F-4C7C-9A0F-126F25B7FA68}"/>
              </a:ext>
            </a:extLst>
          </p:cNvPr>
          <p:cNvSpPr/>
          <p:nvPr/>
        </p:nvSpPr>
        <p:spPr>
          <a:xfrm>
            <a:off x="2382950" y="4398860"/>
            <a:ext cx="518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</a:rPr>
              <a:t>例如： </a:t>
            </a:r>
            <a:r>
              <a:rPr lang="en-US" altLang="zh-CN" sz="1600" b="1" dirty="0">
                <a:solidFill>
                  <a:srgbClr val="3333FF"/>
                </a:solidFill>
              </a:rPr>
              <a:t>MOV     A,#0AH  </a:t>
            </a:r>
            <a:r>
              <a:rPr lang="zh-CN" altLang="en-US" sz="1600" b="1" kern="0" dirty="0"/>
              <a:t>指令代码：</a:t>
            </a:r>
            <a:r>
              <a:rPr lang="en-US" altLang="zh-CN" sz="1600" b="1" kern="0" dirty="0"/>
              <a:t>74  0A </a:t>
            </a:r>
            <a:endParaRPr lang="en-US" altLang="zh-CN" sz="1600" b="1" dirty="0">
              <a:solidFill>
                <a:srgbClr val="3333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8F95F214-167A-4A66-921A-52350F1BDB92}"/>
              </a:ext>
            </a:extLst>
          </p:cNvPr>
          <p:cNvSpPr/>
          <p:nvPr/>
        </p:nvSpPr>
        <p:spPr>
          <a:xfrm>
            <a:off x="2111646" y="3779313"/>
            <a:ext cx="165341" cy="87221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2A1D45DB-81EA-4838-8CA8-F3CFE9408E10}"/>
              </a:ext>
            </a:extLst>
          </p:cNvPr>
          <p:cNvSpPr/>
          <p:nvPr/>
        </p:nvSpPr>
        <p:spPr>
          <a:xfrm>
            <a:off x="2153896" y="4963684"/>
            <a:ext cx="165341" cy="87221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306B42-3785-4325-AADC-025515CECBF3}"/>
              </a:ext>
            </a:extLst>
          </p:cNvPr>
          <p:cNvSpPr/>
          <p:nvPr/>
        </p:nvSpPr>
        <p:spPr>
          <a:xfrm>
            <a:off x="2439510" y="5722778"/>
            <a:ext cx="551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</a:rPr>
              <a:t>例如： </a:t>
            </a:r>
            <a:r>
              <a:rPr lang="en-US" altLang="zh-CN" sz="1600" b="1" dirty="0">
                <a:solidFill>
                  <a:srgbClr val="3333FF"/>
                </a:solidFill>
              </a:rPr>
              <a:t>MOV     04H,#0AH   </a:t>
            </a:r>
            <a:r>
              <a:rPr lang="zh-CN" altLang="en-US" sz="1600" b="1" kern="0" dirty="0"/>
              <a:t>指令代码：</a:t>
            </a:r>
            <a:r>
              <a:rPr lang="en-US" altLang="zh-CN" sz="1600" b="1" kern="0" dirty="0"/>
              <a:t>75  04  0A </a:t>
            </a:r>
            <a:endParaRPr lang="en-US" altLang="zh-CN" sz="16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B85B909-C45F-44B8-ACDB-936DD7B3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1488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BD1FD-E9DB-4CF5-BED7-EE42993BF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3" y="3714750"/>
            <a:ext cx="7704137" cy="23780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教师团队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秦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幼圆" pitchFamily="49" charset="-122"/>
              </a:rPr>
              <a:t>晓飞、杨海马、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肖儿良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、夏  鲲、丁学明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范彦平、施伟斌、袁英豪、左小五、孙国强</a:t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上海理工大学光电学院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A52E8A0-3BED-46D0-A215-676043DE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3">
            <a:extLst>
              <a:ext uri="{FF2B5EF4-FFF2-40B4-BE49-F238E27FC236}">
                <a16:creationId xmlns:a16="http://schemas.microsoft.com/office/drawing/2014/main" id="{B50895A1-A76D-4438-B46A-81BCD74A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88" y="17621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单片机原理及应用</a:t>
            </a:r>
            <a:br>
              <a:rPr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i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Single-chip Microcomputer Principle </a:t>
            </a:r>
            <a:r>
              <a:rPr lang="en-US" altLang="zh-CN" sz="2400" b="1" i="1">
                <a:solidFill>
                  <a:schemeClr val="bg1"/>
                </a:solidFill>
              </a:rPr>
              <a:t>&amp; Application</a:t>
            </a:r>
            <a:endParaRPr lang="zh-CN" altLang="en-US" sz="240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41CE6B2-AA8D-406C-97CF-AA78305440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汇编语言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7F432A5-0A4E-45CE-9B6B-E91164C0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9384"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147A841-CEE2-4B22-97FA-7B6DDE48CE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24020" y="2403251"/>
            <a:ext cx="6188856" cy="2826519"/>
          </a:xfrm>
        </p:spPr>
        <p:txBody>
          <a:bodyPr/>
          <a:lstStyle/>
          <a:p>
            <a:pPr algn="r" eaLnBrk="1" hangingPunct="1"/>
            <a:r>
              <a:rPr lang="zh-CN" altLang="en-US" b="1" dirty="0"/>
              <a:t>          任课教师：肖儿良</a:t>
            </a:r>
            <a:endParaRPr lang="en-US" altLang="zh-CN" b="1" dirty="0"/>
          </a:p>
          <a:p>
            <a:pPr algn="r" eaLnBrk="1" hangingPunct="1"/>
            <a:r>
              <a:rPr lang="en-US" altLang="zh-CN" b="1" dirty="0"/>
              <a:t>E-mail</a:t>
            </a:r>
            <a:r>
              <a:rPr lang="zh-CN" altLang="en-US" b="1" dirty="0"/>
              <a:t>：</a:t>
            </a:r>
            <a:r>
              <a:rPr lang="en-US" altLang="zh-CN" b="1" dirty="0">
                <a:hlinkClick r:id="rId2"/>
              </a:rPr>
              <a:t>xiaoerliang@126.com</a:t>
            </a:r>
            <a:endParaRPr lang="en-US" altLang="zh-CN" b="1" dirty="0"/>
          </a:p>
          <a:p>
            <a:pPr algn="r" eaLnBrk="1" hangingPunct="1"/>
            <a:r>
              <a:rPr lang="en-US" altLang="zh-CN" b="1" dirty="0"/>
              <a:t>Tel</a:t>
            </a:r>
            <a:r>
              <a:rPr lang="zh-CN" altLang="en-US" b="1" dirty="0"/>
              <a:t>：</a:t>
            </a:r>
            <a:r>
              <a:rPr lang="en-US" altLang="zh-CN" b="1" dirty="0"/>
              <a:t>13501811439</a:t>
            </a:r>
          </a:p>
          <a:p>
            <a:pPr algn="r" eaLnBrk="1" hangingPunct="1"/>
            <a:r>
              <a:rPr lang="zh-CN" altLang="en-US" b="1" dirty="0"/>
              <a:t>办公室地点：新光电大楼</a:t>
            </a:r>
            <a:r>
              <a:rPr lang="en-US" altLang="zh-CN" b="1" dirty="0"/>
              <a:t>915</a:t>
            </a:r>
            <a:r>
              <a:rPr lang="zh-CN" altLang="en-US" b="1" dirty="0"/>
              <a:t>室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4EE5D8-63D6-44DF-AE19-E52AEBBC0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2" y="1376363"/>
            <a:ext cx="2911810" cy="3861048"/>
          </a:xfrm>
          <a:prstGeom prst="rect">
            <a:avLst/>
          </a:prstGeom>
        </p:spPr>
      </p:pic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04FE6664-FAC0-439B-BED8-07AC0D5E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D5462D81-FFD1-43FC-878C-3B8AF0EA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D5D4774-77D9-4F89-BB15-684F690448DF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 advTm="54714"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2443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34206" y="6377095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3" name="Text Box 6">
            <a:hlinkClick r:id="" action="ppaction://noaction" highlightClick="1">
              <a:snd r:embed="rId2" name="TYPE.WAV"/>
            </a:hlinkClick>
          </p:cNvPr>
          <p:cNvSpPr txBox="1">
            <a:spLocks noChangeArrowheads="1"/>
          </p:cNvSpPr>
          <p:nvPr/>
        </p:nvSpPr>
        <p:spPr bwMode="auto">
          <a:xfrm>
            <a:off x="1835696" y="4167767"/>
            <a:ext cx="594102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§3.3    89C51/S51</a:t>
            </a: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指令系统</a:t>
            </a:r>
          </a:p>
        </p:txBody>
      </p:sp>
      <p:sp>
        <p:nvSpPr>
          <p:cNvPr id="17415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835696" y="3270703"/>
            <a:ext cx="3692036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§3.2    </a:t>
            </a: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846C86DE-95A0-43F7-9315-1E80690B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92B032A-835B-450E-9A61-C633373A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02B2A02-884B-4828-912B-3F7008533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3875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CD2A2FE-13EE-44D2-86AF-0F1B36ACB097}"/>
              </a:ext>
            </a:extLst>
          </p:cNvPr>
          <p:cNvSpPr txBox="1">
            <a:spLocks/>
          </p:cNvSpPr>
          <p:nvPr/>
        </p:nvSpPr>
        <p:spPr bwMode="auto">
          <a:xfrm>
            <a:off x="1865242" y="1727653"/>
            <a:ext cx="504056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§3.1    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汇编语言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BA29418-73C6-40EB-873A-4AEF17668437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CCE3DB-36BC-412B-A751-1F1C99F346B5}"/>
              </a:ext>
            </a:extLst>
          </p:cNvPr>
          <p:cNvSpPr/>
          <p:nvPr/>
        </p:nvSpPr>
        <p:spPr bwMode="auto">
          <a:xfrm>
            <a:off x="2255953" y="1892562"/>
            <a:ext cx="4430307" cy="284733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>
              <a:ea typeface="宋体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829" y="789890"/>
            <a:ext cx="5089806" cy="417860"/>
          </a:xfrm>
        </p:spPr>
        <p:txBody>
          <a:bodyPr/>
          <a:lstStyle/>
          <a:p>
            <a:pPr lvl="0" eaLnBrk="1" hangingPunct="1"/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让单片机完成“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10+20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”的功能流程？</a:t>
            </a:r>
          </a:p>
        </p:txBody>
      </p:sp>
      <p:sp>
        <p:nvSpPr>
          <p:cNvPr id="23" name="矩形 22"/>
          <p:cNvSpPr/>
          <p:nvPr/>
        </p:nvSpPr>
        <p:spPr>
          <a:xfrm>
            <a:off x="5241683" y="3513424"/>
            <a:ext cx="1257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机器语言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5213812" y="2974690"/>
            <a:ext cx="1291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5213551" y="2410039"/>
            <a:ext cx="1236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高级语言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BB2FED-B88E-4D8D-B9E3-E62CFFBF11CB}"/>
              </a:ext>
            </a:extLst>
          </p:cNvPr>
          <p:cNvSpPr/>
          <p:nvPr/>
        </p:nvSpPr>
        <p:spPr>
          <a:xfrm>
            <a:off x="2990175" y="1251344"/>
            <a:ext cx="1778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单片机的硬件</a:t>
            </a:r>
            <a:endParaRPr lang="zh-CN" altLang="en-US" sz="20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30AEDA-7D86-434A-813F-13612237DE80}"/>
              </a:ext>
            </a:extLst>
          </p:cNvPr>
          <p:cNvSpPr/>
          <p:nvPr/>
        </p:nvSpPr>
        <p:spPr>
          <a:xfrm>
            <a:off x="3019329" y="3055104"/>
            <a:ext cx="1578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程序设计者</a:t>
            </a:r>
            <a:endParaRPr lang="zh-CN" altLang="en-US" sz="2000" b="1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D8A9332-ABB1-4174-AACF-8C875BD79695}"/>
              </a:ext>
            </a:extLst>
          </p:cNvPr>
          <p:cNvSpPr/>
          <p:nvPr/>
        </p:nvSpPr>
        <p:spPr bwMode="auto">
          <a:xfrm rot="5400000">
            <a:off x="3606219" y="1761943"/>
            <a:ext cx="421607" cy="153705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5F99AD-52F0-4807-89C2-C59446738C78}"/>
              </a:ext>
            </a:extLst>
          </p:cNvPr>
          <p:cNvSpPr/>
          <p:nvPr/>
        </p:nvSpPr>
        <p:spPr>
          <a:xfrm>
            <a:off x="5196369" y="2104451"/>
            <a:ext cx="1152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设计工具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B4A0DC-9F4E-4CD9-983B-E5BC5A939DBE}"/>
              </a:ext>
            </a:extLst>
          </p:cNvPr>
          <p:cNvSpPr/>
          <p:nvPr/>
        </p:nvSpPr>
        <p:spPr>
          <a:xfrm>
            <a:off x="3187241" y="5665591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10+20=30</a:t>
            </a:r>
            <a:endParaRPr lang="zh-CN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C2F38A-050D-4C70-BEBB-4C88C3C45C57}"/>
              </a:ext>
            </a:extLst>
          </p:cNvPr>
          <p:cNvSpPr/>
          <p:nvPr/>
        </p:nvSpPr>
        <p:spPr>
          <a:xfrm>
            <a:off x="3319489" y="4859647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单片机</a:t>
            </a:r>
            <a:endParaRPr lang="zh-CN" altLang="en-US" sz="20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0F326-C362-48ED-9D1F-90B4996C7318}"/>
              </a:ext>
            </a:extLst>
          </p:cNvPr>
          <p:cNvSpPr/>
          <p:nvPr/>
        </p:nvSpPr>
        <p:spPr>
          <a:xfrm>
            <a:off x="2862472" y="531423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执行</a:t>
            </a:r>
            <a:endParaRPr lang="zh-CN" altLang="en-US" dirty="0"/>
          </a:p>
        </p:txBody>
      </p:sp>
      <p:pic>
        <p:nvPicPr>
          <p:cNvPr id="4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5BA8B42-FD6F-4273-AAA7-57698749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8494AC51-3725-4EFC-BF31-D18DAF22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灯片编号占位符 5">
            <a:extLst>
              <a:ext uri="{FF2B5EF4-FFF2-40B4-BE49-F238E27FC236}">
                <a16:creationId xmlns:a16="http://schemas.microsoft.com/office/drawing/2014/main" id="{7C1384D5-E709-430E-A426-A075C1F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206" y="6377095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82DD161C-B4E7-4B3B-BCF1-DB33DE72D423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B5F9A42-5EDC-4BFA-B62B-BA392CFE446C}"/>
              </a:ext>
            </a:extLst>
          </p:cNvPr>
          <p:cNvSpPr/>
          <p:nvPr/>
        </p:nvSpPr>
        <p:spPr bwMode="auto">
          <a:xfrm rot="5400000">
            <a:off x="3650743" y="2818385"/>
            <a:ext cx="332560" cy="15370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_s1035">
            <a:extLst>
              <a:ext uri="{FF2B5EF4-FFF2-40B4-BE49-F238E27FC236}">
                <a16:creationId xmlns:a16="http://schemas.microsoft.com/office/drawing/2014/main" id="{9E89BAC7-28A0-4E4B-9E87-3D2DA981CA02}"/>
              </a:ext>
            </a:extLst>
          </p:cNvPr>
          <p:cNvSpPr/>
          <p:nvPr/>
        </p:nvSpPr>
        <p:spPr>
          <a:xfrm>
            <a:off x="3174509" y="2118694"/>
            <a:ext cx="1223412" cy="5608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path path="rect">
              <a:fillToRect l="100000" t="100000"/>
            </a:path>
            <a:tileRect/>
          </a:gradFill>
          <a:ln w="9525" cap="flat" cmpd="sng">
            <a:prstDash val="solid"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173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指令集</a:t>
            </a:r>
          </a:p>
        </p:txBody>
      </p:sp>
      <p:sp>
        <p:nvSpPr>
          <p:cNvPr id="37" name="_s1035">
            <a:extLst>
              <a:ext uri="{FF2B5EF4-FFF2-40B4-BE49-F238E27FC236}">
                <a16:creationId xmlns:a16="http://schemas.microsoft.com/office/drawing/2014/main" id="{38C4B267-8940-46B6-A6C8-F1DCE89847FD}"/>
              </a:ext>
            </a:extLst>
          </p:cNvPr>
          <p:cNvSpPr/>
          <p:nvPr/>
        </p:nvSpPr>
        <p:spPr>
          <a:xfrm>
            <a:off x="3187240" y="3910887"/>
            <a:ext cx="1223412" cy="5608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path path="rect">
              <a:fillToRect l="100000" t="100000"/>
            </a:path>
            <a:tileRect/>
          </a:gradFill>
          <a:ln w="9525" cap="flat" cmpd="sng">
            <a:prstDash val="solid"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173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程序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E5FE217-EB3C-4DC9-AB79-E5A3BEB684FE}"/>
              </a:ext>
            </a:extLst>
          </p:cNvPr>
          <p:cNvSpPr/>
          <p:nvPr/>
        </p:nvSpPr>
        <p:spPr bwMode="auto">
          <a:xfrm rot="5400000">
            <a:off x="3636523" y="3601973"/>
            <a:ext cx="332560" cy="15370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99A01D11-174E-4906-8DE3-670EAEE8FB8E}"/>
              </a:ext>
            </a:extLst>
          </p:cNvPr>
          <p:cNvSpPr/>
          <p:nvPr/>
        </p:nvSpPr>
        <p:spPr bwMode="auto">
          <a:xfrm rot="10800000">
            <a:off x="4471107" y="3175404"/>
            <a:ext cx="535038" cy="207573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BDB1CFAC-F883-47D9-BA64-7FD89CD5A332}"/>
              </a:ext>
            </a:extLst>
          </p:cNvPr>
          <p:cNvSpPr/>
          <p:nvPr/>
        </p:nvSpPr>
        <p:spPr>
          <a:xfrm>
            <a:off x="5117957" y="2604066"/>
            <a:ext cx="119495" cy="135440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EA93CD-A72D-438A-A1AF-516C91592047}"/>
              </a:ext>
            </a:extLst>
          </p:cNvPr>
          <p:cNvSpPr/>
          <p:nvPr/>
        </p:nvSpPr>
        <p:spPr bwMode="auto">
          <a:xfrm rot="5400000">
            <a:off x="3621182" y="4613517"/>
            <a:ext cx="332560" cy="15370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B97D604C-E34D-4D6D-8CB3-A53C7D842E73}"/>
              </a:ext>
            </a:extLst>
          </p:cNvPr>
          <p:cNvSpPr/>
          <p:nvPr/>
        </p:nvSpPr>
        <p:spPr bwMode="auto">
          <a:xfrm rot="5400000">
            <a:off x="3621182" y="5456150"/>
            <a:ext cx="332560" cy="15370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7707041-C327-4D45-9B5B-0BDD29E52FEE}"/>
              </a:ext>
            </a:extLst>
          </p:cNvPr>
          <p:cNvSpPr/>
          <p:nvPr/>
        </p:nvSpPr>
        <p:spPr>
          <a:xfrm>
            <a:off x="4221835" y="349386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设计</a:t>
            </a:r>
            <a:endParaRPr lang="zh-CN" altLang="en-US" dirty="0"/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FF5229FC-342B-481C-BE9A-19299C9466F0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33220" y="6381750"/>
            <a:ext cx="1981200" cy="476250"/>
          </a:xfrm>
          <a:noFill/>
        </p:spPr>
        <p:txBody>
          <a:bodyPr/>
          <a:lstStyle/>
          <a:p>
            <a:fld id="{4CFA459C-4C53-476C-A743-8AAE9DFE6649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0664"/>
            <a:ext cx="3600400" cy="39466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、指令和程序设计语言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17635"/>
            <a:ext cx="7775575" cy="631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3333FF"/>
                </a:solidFill>
              </a:rPr>
              <a:t>指   令：</a:t>
            </a:r>
            <a:r>
              <a:rPr lang="zh-CN" altLang="en-US" sz="2000" b="1" dirty="0">
                <a:solidFill>
                  <a:schemeClr val="tx2"/>
                </a:solidFill>
              </a:rPr>
              <a:t>是</a:t>
            </a:r>
            <a:r>
              <a:rPr lang="en-US" altLang="zh-CN" sz="2000" b="1" dirty="0">
                <a:solidFill>
                  <a:schemeClr val="tx2"/>
                </a:solidFill>
              </a:rPr>
              <a:t>CPU</a:t>
            </a:r>
            <a:r>
              <a:rPr lang="zh-CN" altLang="en-US" sz="2000" b="1" dirty="0">
                <a:solidFill>
                  <a:schemeClr val="tx2"/>
                </a:solidFill>
              </a:rPr>
              <a:t>根据人的意图来执行某种操作的命令。</a:t>
            </a:r>
            <a:endParaRPr lang="zh-CN" altLang="en-US" sz="2000" b="1" dirty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874346" y="3954691"/>
            <a:ext cx="7772400" cy="1852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程序设计语言：</a:t>
            </a:r>
            <a:r>
              <a:rPr lang="zh-CN" altLang="en-US" sz="2000" b="1" dirty="0">
                <a:solidFill>
                  <a:schemeClr val="tx2"/>
                </a:solidFill>
              </a:rPr>
              <a:t>是用于设计计算机程序的工具，通常包括一组记号和一组规则。程序设计语言分为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</a:p>
          <a:p>
            <a:pPr marL="2171700" lvl="4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机器语言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2171700" lvl="4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汇编语言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2171700" lvl="4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/>
                </a:solidFill>
              </a:rPr>
              <a:t>高级语言</a:t>
            </a:r>
            <a:endParaRPr lang="zh-CN" altLang="en-US" sz="2000" b="1" dirty="0"/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743CCFA-E892-434C-9654-AFBFB3C0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20AED52-7DA4-4AB1-935F-26CF8A71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8AA3BF29-6156-4F87-AF59-15A6ECBB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529987"/>
            <a:ext cx="7775575" cy="631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指令集：</a:t>
            </a:r>
            <a:r>
              <a:rPr lang="zh-CN" altLang="en-US" sz="2000" b="1" kern="0" dirty="0">
                <a:solidFill>
                  <a:schemeClr val="tx2"/>
                </a:solidFill>
              </a:rPr>
              <a:t>是</a:t>
            </a:r>
            <a:r>
              <a:rPr lang="en-US" altLang="zh-CN" sz="2000" b="1" kern="0" dirty="0">
                <a:solidFill>
                  <a:schemeClr val="tx2"/>
                </a:solidFill>
              </a:rPr>
              <a:t>CPU</a:t>
            </a:r>
            <a:r>
              <a:rPr lang="zh-CN" altLang="en-US" sz="2000" b="1" kern="0" dirty="0">
                <a:solidFill>
                  <a:schemeClr val="tx2"/>
                </a:solidFill>
              </a:rPr>
              <a:t>能够执行的全部指令的集合。</a:t>
            </a:r>
            <a:endParaRPr lang="zh-CN" altLang="en-US" sz="2000" b="1" kern="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B29F01-96F2-4242-BDCD-08FD2498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46" y="3242339"/>
            <a:ext cx="7797646" cy="631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程   序：</a:t>
            </a:r>
            <a:r>
              <a:rPr lang="zh-CN" altLang="en-US" sz="2000" b="1" dirty="0">
                <a:solidFill>
                  <a:schemeClr val="tx2"/>
                </a:solidFill>
              </a:rPr>
              <a:t>是一组能实现特定功能的有序指令。</a:t>
            </a:r>
            <a:endParaRPr lang="zh-CN" altLang="en-US" sz="2000" b="1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D0E6D24-6EA0-4BD1-8410-2C8115EF0C13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-5703" y="6367872"/>
            <a:ext cx="1981200" cy="476250"/>
          </a:xfrm>
          <a:noFill/>
        </p:spPr>
        <p:txBody>
          <a:bodyPr/>
          <a:lstStyle/>
          <a:p>
            <a:fld id="{FF5229FC-342B-481C-BE9A-19299C9466F0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50975" y="6381750"/>
            <a:ext cx="1981200" cy="476250"/>
          </a:xfrm>
          <a:noFill/>
        </p:spPr>
        <p:txBody>
          <a:bodyPr/>
          <a:lstStyle/>
          <a:p>
            <a:fld id="{4CFA459C-4C53-476C-A743-8AAE9DFE6649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984" y="827872"/>
            <a:ext cx="3672408" cy="43279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、指令和程序设计语言</a:t>
            </a:r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743CCFA-E892-434C-9654-AFBFB3C0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20AED52-7DA4-4AB1-935F-26CF8A71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16D5C3D7-89FB-4CFC-A86A-CC7660DA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47" y="4196310"/>
            <a:ext cx="1043136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高级语言</a:t>
            </a:r>
            <a:endParaRPr lang="zh-CN" altLang="en-US" sz="16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6C4373F-874F-4BA3-A23E-3F7D7AFC6C8A}"/>
              </a:ext>
            </a:extLst>
          </p:cNvPr>
          <p:cNvCxnSpPr>
            <a:cxnSpLocks/>
          </p:cNvCxnSpPr>
          <p:nvPr/>
        </p:nvCxnSpPr>
        <p:spPr bwMode="auto">
          <a:xfrm>
            <a:off x="2425359" y="4343441"/>
            <a:ext cx="407517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Rectangle 6">
            <a:extLst>
              <a:ext uri="{FF2B5EF4-FFF2-40B4-BE49-F238E27FC236}">
                <a16:creationId xmlns:a16="http://schemas.microsoft.com/office/drawing/2014/main" id="{575D5FC3-80BA-4ECA-AEFA-59294095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55" y="3708587"/>
            <a:ext cx="1698578" cy="12819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int </a:t>
            </a:r>
            <a:r>
              <a:rPr lang="en-US" altLang="zh-CN" sz="1600" b="1" dirty="0" err="1">
                <a:solidFill>
                  <a:srgbClr val="3333FF"/>
                </a:solidFill>
                <a:highlight>
                  <a:srgbClr val="00FFFF"/>
                </a:highlight>
              </a:rPr>
              <a:t>x,y,z</a:t>
            </a: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x=10;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y=20;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Z=</a:t>
            </a:r>
            <a:r>
              <a:rPr lang="en-US" altLang="zh-CN" sz="1600" b="1" dirty="0" err="1">
                <a:solidFill>
                  <a:srgbClr val="3333FF"/>
                </a:solidFill>
                <a:highlight>
                  <a:srgbClr val="00FFFF"/>
                </a:highlight>
              </a:rPr>
              <a:t>x+y</a:t>
            </a: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;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DE4D42-169E-4F33-94FA-8F5FFDB1F5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757633" y="4322091"/>
            <a:ext cx="1176765" cy="1778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E7A4E32E-082A-4C9D-8115-E4C90250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514" y="3970580"/>
            <a:ext cx="1046837" cy="91436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74  0A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24  14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</a:rPr>
              <a:t>。。。</a:t>
            </a:r>
            <a:endParaRPr lang="en-US" altLang="zh-CN" sz="1600" b="1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DC327A-62F5-42A1-AD18-CCF000595D8F}"/>
              </a:ext>
            </a:extLst>
          </p:cNvPr>
          <p:cNvSpPr/>
          <p:nvPr/>
        </p:nvSpPr>
        <p:spPr>
          <a:xfrm>
            <a:off x="4922389" y="387376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编译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D7E99C-8FBD-488A-AB3F-473410CA385C}"/>
              </a:ext>
            </a:extLst>
          </p:cNvPr>
          <p:cNvSpPr/>
          <p:nvPr/>
        </p:nvSpPr>
        <p:spPr>
          <a:xfrm>
            <a:off x="4929523" y="441887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汇编</a:t>
            </a:r>
            <a:endParaRPr lang="zh-CN" altLang="en-US" dirty="0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70BF7EB0-3ECC-4326-89A2-30C6525894B4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7AB66AB9-986A-43C8-8BBE-5583910F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" y="1729181"/>
            <a:ext cx="7772400" cy="7967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高级语言：</a:t>
            </a:r>
            <a:r>
              <a:rPr lang="zh-CN" altLang="en-US" sz="2000" b="1" dirty="0">
                <a:solidFill>
                  <a:schemeClr val="tx2"/>
                </a:solidFill>
              </a:rPr>
              <a:t>一种独立于机器，面向过程或对象的程序设计语言。如：</a:t>
            </a:r>
            <a:r>
              <a:rPr lang="zh-CN" altLang="en-US" sz="2000" dirty="0"/>
              <a:t>流行的，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C++</a:t>
            </a:r>
            <a:r>
              <a:rPr lang="zh-CN" altLang="en-US" sz="2000" dirty="0"/>
              <a:t>，</a:t>
            </a:r>
            <a:r>
              <a:rPr lang="en-US" altLang="zh-CN" sz="2000" dirty="0"/>
              <a:t>C#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，</a:t>
            </a:r>
            <a:r>
              <a:rPr lang="en-US" altLang="zh-CN" sz="2000" dirty="0"/>
              <a:t>python…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B6AB2E61-DC9D-465A-A1BE-26D99789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9" y="2807266"/>
            <a:ext cx="2730390" cy="476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例如：要实现</a:t>
            </a:r>
            <a:r>
              <a:rPr lang="en-US" altLang="zh-CN" sz="2000" b="1" dirty="0">
                <a:solidFill>
                  <a:srgbClr val="3333FF"/>
                </a:solidFill>
              </a:rPr>
              <a:t>10+20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63834"/>
      </p:ext>
    </p:extLst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FF5229FC-342B-481C-BE9A-19299C9466F0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4CFA459C-4C53-476C-A743-8AAE9DFE664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1648"/>
            <a:ext cx="3600400" cy="45042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、指令和程序设计语言</a:t>
            </a:r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743CCFA-E892-434C-9654-AFBFB3C0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20AED52-7DA4-4AB1-935F-26CF8A71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C1C10CE-B89B-464E-8850-8FC7414E21C7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858E392-45A5-45AB-8672-984B0590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28800"/>
            <a:ext cx="7772400" cy="1032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机器语言：</a:t>
            </a:r>
            <a:r>
              <a:rPr lang="zh-CN" altLang="en-US" sz="2000" b="1" dirty="0">
                <a:solidFill>
                  <a:schemeClr val="tx2"/>
                </a:solidFill>
              </a:rPr>
              <a:t>是利用二进制编码表示每一条指令，是计算机能直接识别和执行的语言。用机器语言设计的程序称为</a:t>
            </a:r>
            <a:r>
              <a:rPr lang="zh-CN" altLang="en-US" sz="2000" b="1" dirty="0">
                <a:solidFill>
                  <a:srgbClr val="3333FF"/>
                </a:solidFill>
              </a:rPr>
              <a:t>机器语言程序</a:t>
            </a:r>
            <a:r>
              <a:rPr lang="zh-CN" altLang="en-US" sz="2000" b="1" dirty="0">
                <a:solidFill>
                  <a:schemeClr val="tx2"/>
                </a:solidFill>
              </a:rPr>
              <a:t>（或</a:t>
            </a:r>
            <a:r>
              <a:rPr lang="zh-CN" altLang="en-US" sz="2000" b="1" dirty="0">
                <a:solidFill>
                  <a:srgbClr val="3333FF"/>
                </a:solidFill>
              </a:rPr>
              <a:t>机器码程序</a:t>
            </a:r>
            <a:r>
              <a:rPr lang="zh-CN" altLang="en-US" sz="2000" b="1" dirty="0">
                <a:solidFill>
                  <a:schemeClr val="tx2"/>
                </a:solidFill>
              </a:rPr>
              <a:t>），又称为</a:t>
            </a:r>
            <a:r>
              <a:rPr lang="zh-CN" altLang="en-US" sz="2000" b="1" dirty="0">
                <a:solidFill>
                  <a:srgbClr val="3333FF"/>
                </a:solidFill>
              </a:rPr>
              <a:t>目标程序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zh-CN" altLang="en-US" sz="2000" b="1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ED8FDE-ACED-4E5E-B849-E5B71F38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969674"/>
            <a:ext cx="2730390" cy="476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例如：要实现</a:t>
            </a:r>
            <a:r>
              <a:rPr lang="en-US" altLang="zh-CN" sz="2000" b="1" dirty="0">
                <a:solidFill>
                  <a:srgbClr val="3333FF"/>
                </a:solidFill>
              </a:rPr>
              <a:t>10+20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7576138-42FC-4779-98ED-CB7040CC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248" y="3827513"/>
            <a:ext cx="2653439" cy="64807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01110100</a:t>
            </a:r>
            <a:r>
              <a:rPr lang="zh-CN" altLang="en-US" sz="1600" b="1" dirty="0">
                <a:solidFill>
                  <a:srgbClr val="3333FF"/>
                </a:solidFill>
              </a:rPr>
              <a:t>  </a:t>
            </a:r>
            <a:r>
              <a:rPr lang="en-US" altLang="zh-CN" sz="1600" b="1" dirty="0">
                <a:solidFill>
                  <a:srgbClr val="3333FF"/>
                </a:solidFill>
              </a:rPr>
              <a:t>00001010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00100100  00010100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A7D0527-2BF1-4B9D-B836-D6973D86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69" y="3970476"/>
            <a:ext cx="1043136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</a:rPr>
              <a:t>机器语言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16E9195-A282-4EDA-BD76-87C96D0C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151" y="3827513"/>
            <a:ext cx="940608" cy="64807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74  0A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24  14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79B95D-9869-4A05-9B22-59FB5F2AD611}"/>
              </a:ext>
            </a:extLst>
          </p:cNvPr>
          <p:cNvCxnSpPr>
            <a:cxnSpLocks/>
          </p:cNvCxnSpPr>
          <p:nvPr/>
        </p:nvCxnSpPr>
        <p:spPr bwMode="auto">
          <a:xfrm>
            <a:off x="2013168" y="4151549"/>
            <a:ext cx="407517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2105AF-7F4B-4606-896F-E3F12DA06FDF}"/>
              </a:ext>
            </a:extLst>
          </p:cNvPr>
          <p:cNvCxnSpPr>
            <a:cxnSpLocks/>
          </p:cNvCxnSpPr>
          <p:nvPr/>
        </p:nvCxnSpPr>
        <p:spPr bwMode="auto">
          <a:xfrm>
            <a:off x="5206634" y="4165854"/>
            <a:ext cx="407517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2AE46FF-39A5-467F-BBDE-CED1CA816F4D}"/>
              </a:ext>
            </a:extLst>
          </p:cNvPr>
          <p:cNvSpPr/>
          <p:nvPr/>
        </p:nvSpPr>
        <p:spPr>
          <a:xfrm>
            <a:off x="5637830" y="3438016"/>
            <a:ext cx="96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机器码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56689"/>
      </p:ext>
    </p:extLst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FF5229FC-342B-481C-BE9A-19299C9466F0}" type="datetime10">
              <a:rPr lang="zh-CN" altLang="en-US" smtClean="0">
                <a:ea typeface="宋体" charset="-122"/>
              </a:rPr>
              <a:pPr/>
              <a:t>22:34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4CFA459C-4C53-476C-A743-8AAE9DFE6649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81648"/>
            <a:ext cx="3600400" cy="45042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、指令和程序设计语言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827584" y="1628081"/>
            <a:ext cx="7772400" cy="13130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3333FF"/>
                </a:solidFill>
              </a:rPr>
              <a:t>汇编语言：</a:t>
            </a:r>
            <a:r>
              <a:rPr lang="zh-CN" altLang="en-US" sz="2000" b="1" dirty="0">
                <a:solidFill>
                  <a:schemeClr val="tx2"/>
                </a:solidFill>
              </a:rPr>
              <a:t>是用助记符、符号和数字等来表示指令的程序设计语言，它与</a:t>
            </a:r>
            <a:r>
              <a:rPr lang="zh-CN" altLang="en-US" sz="2000" b="1" dirty="0">
                <a:solidFill>
                  <a:srgbClr val="3333FF"/>
                </a:solidFill>
              </a:rPr>
              <a:t>机器语言一一对应</a:t>
            </a:r>
            <a:r>
              <a:rPr lang="zh-CN" altLang="en-US" sz="2000" b="1" dirty="0">
                <a:solidFill>
                  <a:schemeClr val="tx2"/>
                </a:solidFill>
              </a:rPr>
              <a:t>。汇编语言属于某种计算机所特有，与硬件密切相关，不具有通用性，不同平台之间不可直接移植。用汇编语言编写的程序称为</a:t>
            </a:r>
            <a:r>
              <a:rPr lang="zh-CN" altLang="en-US" sz="2000" b="1" dirty="0">
                <a:solidFill>
                  <a:srgbClr val="3333FF"/>
                </a:solidFill>
              </a:rPr>
              <a:t>汇编程序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743CCFA-E892-434C-9654-AFBFB3C0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20AED52-7DA4-4AB1-935F-26CF8A71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C1C10CE-B89B-464E-8850-8FC7414E21C7}"/>
              </a:ext>
            </a:extLst>
          </p:cNvPr>
          <p:cNvSpPr txBox="1">
            <a:spLocks/>
          </p:cNvSpPr>
          <p:nvPr/>
        </p:nvSpPr>
        <p:spPr>
          <a:xfrm>
            <a:off x="0" y="40967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D0A9C41-D668-4AA1-8B55-2AD0B9F8A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5" y="3116673"/>
            <a:ext cx="3672408" cy="476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600" b="1" dirty="0">
                <a:solidFill>
                  <a:srgbClr val="3333FF"/>
                </a:solidFill>
              </a:rPr>
              <a:t>例如：要实现</a:t>
            </a:r>
            <a:r>
              <a:rPr lang="en-US" altLang="zh-CN" sz="2600" b="1" dirty="0">
                <a:solidFill>
                  <a:srgbClr val="3333FF"/>
                </a:solidFill>
              </a:rPr>
              <a:t>10+20</a:t>
            </a:r>
            <a:endParaRPr lang="zh-CN" altLang="en-US" sz="2100" b="1" dirty="0">
              <a:solidFill>
                <a:schemeClr val="tx2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229281D-EA56-4267-8952-49536553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6" y="3926040"/>
            <a:ext cx="1043136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b="1" dirty="0">
                <a:solidFill>
                  <a:srgbClr val="3333FF"/>
                </a:solidFill>
              </a:rPr>
              <a:t>汇编语言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BDD359B4-61C4-4BC8-B605-AC33C148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18" y="3807397"/>
            <a:ext cx="2108982" cy="64807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MOV     A,#0AH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ADD      A,#14H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6D0094-DE1F-4750-BA62-F462DACE1661}"/>
              </a:ext>
            </a:extLst>
          </p:cNvPr>
          <p:cNvCxnSpPr>
            <a:cxnSpLocks/>
          </p:cNvCxnSpPr>
          <p:nvPr/>
        </p:nvCxnSpPr>
        <p:spPr bwMode="auto">
          <a:xfrm>
            <a:off x="1981422" y="4131433"/>
            <a:ext cx="407517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092EB81-6C3A-47D2-B420-6311A92BE120}"/>
              </a:ext>
            </a:extLst>
          </p:cNvPr>
          <p:cNvCxnSpPr>
            <a:cxnSpLocks/>
          </p:cNvCxnSpPr>
          <p:nvPr/>
        </p:nvCxnSpPr>
        <p:spPr bwMode="auto">
          <a:xfrm>
            <a:off x="4644008" y="4113647"/>
            <a:ext cx="846453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9F10A8E4-5B8A-43F3-B1ED-F3B96CDF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577" y="3849984"/>
            <a:ext cx="965639" cy="64807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74  0A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</a:rPr>
              <a:t>24  14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D123DB-3EAF-4C4B-8176-7F268557F9A5}"/>
              </a:ext>
            </a:extLst>
          </p:cNvPr>
          <p:cNvSpPr/>
          <p:nvPr/>
        </p:nvSpPr>
        <p:spPr>
          <a:xfrm>
            <a:off x="4718717" y="373218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汇编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75F5F2-C138-44C9-95BE-00AAA3BA7E39}"/>
              </a:ext>
            </a:extLst>
          </p:cNvPr>
          <p:cNvSpPr/>
          <p:nvPr/>
        </p:nvSpPr>
        <p:spPr>
          <a:xfrm>
            <a:off x="5550577" y="3381838"/>
            <a:ext cx="96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机器码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18474"/>
      </p:ext>
    </p:extLst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56080</TotalTime>
  <Words>834</Words>
  <Application>Microsoft Office PowerPoint</Application>
  <PresentationFormat>全屏显示(4:3)</PresentationFormat>
  <Paragraphs>135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楷体</vt:lpstr>
      <vt:lpstr>宋体</vt:lpstr>
      <vt:lpstr>幼圆</vt:lpstr>
      <vt:lpstr>Arial</vt:lpstr>
      <vt:lpstr>Calibri</vt:lpstr>
      <vt:lpstr>Times New Roman</vt:lpstr>
      <vt:lpstr>Verdana</vt:lpstr>
      <vt:lpstr>Wingdings</vt:lpstr>
      <vt:lpstr>Profile</vt:lpstr>
      <vt:lpstr>第3章  指令系统</vt:lpstr>
      <vt:lpstr>单片机原理及应用 Single-chip Microcomputer Principle &amp; Application</vt:lpstr>
      <vt:lpstr>PowerPoint 演示文稿</vt:lpstr>
      <vt:lpstr>PowerPoint 演示文稿</vt:lpstr>
      <vt:lpstr>让单片机完成“10+20”的功能流程？</vt:lpstr>
      <vt:lpstr>1、指令和程序设计语言</vt:lpstr>
      <vt:lpstr>1、指令和程序设计语言</vt:lpstr>
      <vt:lpstr>1、指令和程序设计语言</vt:lpstr>
      <vt:lpstr>1、指令和程序设计语言</vt:lpstr>
      <vt:lpstr>2、指令格式</vt:lpstr>
      <vt:lpstr>单字节指令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486</cp:revision>
  <dcterms:created xsi:type="dcterms:W3CDTF">1999-12-01T01:28:23Z</dcterms:created>
  <dcterms:modified xsi:type="dcterms:W3CDTF">2020-02-22T15:00:59Z</dcterms:modified>
</cp:coreProperties>
</file>