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28" r:id="rId2"/>
    <p:sldId id="1100" r:id="rId3"/>
    <p:sldId id="1097" r:id="rId4"/>
    <p:sldId id="1072" r:id="rId5"/>
    <p:sldId id="1075" r:id="rId6"/>
    <p:sldId id="469" r:id="rId7"/>
    <p:sldId id="470" r:id="rId8"/>
    <p:sldId id="471" r:id="rId9"/>
    <p:sldId id="472" r:id="rId10"/>
    <p:sldId id="1098" r:id="rId11"/>
    <p:sldId id="474" r:id="rId12"/>
    <p:sldId id="475" r:id="rId13"/>
    <p:sldId id="476" r:id="rId14"/>
    <p:sldId id="477" r:id="rId15"/>
    <p:sldId id="479" r:id="rId16"/>
    <p:sldId id="1099" r:id="rId17"/>
    <p:sldId id="478" r:id="rId18"/>
    <p:sldId id="480" r:id="rId19"/>
    <p:sldId id="1074" r:id="rId20"/>
    <p:sldId id="110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B0F0"/>
    <a:srgbClr val="FF9900"/>
    <a:srgbClr val="FF0000"/>
    <a:srgbClr val="00CC00"/>
    <a:srgbClr val="CC6600"/>
    <a:srgbClr val="FFFF00"/>
    <a:srgbClr val="FFCC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40" y="144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A3786A-4D18-4F5D-ADA7-4FA5D7415496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7EE49-CB9F-4FC0-81E0-CF025573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339A61-518B-406D-B20B-0D4BF0793F1E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1D9E1-0713-4F7A-BFD5-B9CDF88AB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4819-99C7-4677-A55A-FA833D63C593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8279-D03C-4EEF-BADC-0512BFCC7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DF75-A1D7-4E54-B8B8-014E5F6516C0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ACA3-EA12-460D-9185-1B029B65A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5E32-0A4F-4C2C-B263-392FF7415D86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0042-008D-429E-8C6E-DA0F9C33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3C14-E9F7-4B04-8E25-38D8E82677DD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BD47-9AC9-439A-8026-F485532CD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6F2D-3740-4929-BE53-D428C7E68B6C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5F81-5EA1-4456-BF0A-B46187BD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21CE-C2DD-4E3C-8953-91B3CA17E0F7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2C86-C09A-4B6A-AC51-F50028DEA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721F-DD57-4BEE-B5E1-7F8C630C264E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8654-3412-44FA-87EE-0A96060E7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0BA0-3264-4865-A917-7C60A3A40700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3FA6-27E0-41A7-BB57-B2D37EC0C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EDDD-33B9-4A9F-A1DE-EDB4F2497C85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D33D9-2CC9-404F-B99A-44BF440A4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E9AA-B707-40F3-8EDE-FE1784CFF4FF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E0C5-21C7-4652-8733-D1204FA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DB60-91A1-42C3-8D36-8A12495367DC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AA37-682E-43D9-9445-1671789B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2204-9070-40EB-9988-45DD204BC87E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C7A9-D462-4881-88DA-3FD97744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4EB5-3B62-4A31-8700-BE4D6CEB4D33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0966-EE0D-4CEE-805A-E2E5E28CF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8BA2AD-D26C-4CE5-9117-7020AA2A684A}" type="datetime10">
              <a:rPr lang="zh-CN" altLang="en-US"/>
              <a:pPr>
                <a:defRPr/>
              </a:pPr>
              <a:t>14:10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E950152-9BF7-4A82-AEDF-8EA75D10A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.doc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寻址方式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846361-1403-4E0A-91E8-1E6C07749C92}" type="datetime10">
              <a:rPr lang="zh-CN" altLang="en-US" smtClean="0">
                <a:ea typeface="宋体" charset="-122"/>
              </a:rPr>
              <a:pPr/>
              <a:t>16:30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0AE2C-0E3C-443E-B2B8-61ED0F5A7B5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66776"/>
            <a:ext cx="3163888" cy="47625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、寄存器间接寻址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B138CF2-5968-4141-AA87-ED5102E3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23D7B-74A2-4F75-82CB-7B011B7F65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30E241D-EDB3-4005-8584-16B0A324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F262A4B-B684-4C63-A02F-8936B8D1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93" y="1656812"/>
            <a:ext cx="7214214" cy="3570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3333FF"/>
                </a:solidFill>
              </a:rPr>
              <a:t>说明：</a:t>
            </a:r>
            <a:endParaRPr lang="en-US" altLang="zh-CN" sz="1800" b="1" kern="0" dirty="0">
              <a:solidFill>
                <a:srgbClr val="3333FF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b="1" kern="0" dirty="0">
              <a:solidFill>
                <a:srgbClr val="3333FF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>
                <a:solidFill>
                  <a:srgbClr val="3333FF"/>
                </a:solidFill>
              </a:rPr>
              <a:t>以“</a:t>
            </a:r>
            <a:r>
              <a:rPr lang="en-US" altLang="zh-CN" sz="1800" b="1" kern="0" dirty="0">
                <a:solidFill>
                  <a:srgbClr val="3333FF"/>
                </a:solidFill>
              </a:rPr>
              <a:t>@</a:t>
            </a:r>
            <a:r>
              <a:rPr lang="zh-CN" altLang="en-US" sz="1800" b="1" kern="0" dirty="0">
                <a:solidFill>
                  <a:srgbClr val="3333FF"/>
                </a:solidFill>
              </a:rPr>
              <a:t>”开头</a:t>
            </a:r>
            <a:r>
              <a:rPr lang="zh-CN" altLang="en-US" sz="1800" b="1" kern="0" dirty="0"/>
              <a:t>，常用</a:t>
            </a:r>
            <a:r>
              <a:rPr lang="en-US" altLang="zh-CN" sz="1800" b="1" kern="0" dirty="0">
                <a:solidFill>
                  <a:srgbClr val="3333FF"/>
                </a:solidFill>
              </a:rPr>
              <a:t>@R</a:t>
            </a:r>
            <a:r>
              <a:rPr lang="en-US" altLang="zh-CN" sz="1200" b="1" kern="0" dirty="0">
                <a:solidFill>
                  <a:srgbClr val="3333FF"/>
                </a:solidFill>
              </a:rPr>
              <a:t>i</a:t>
            </a:r>
            <a:r>
              <a:rPr lang="zh-CN" altLang="en-US" sz="1800" b="1" kern="0" dirty="0"/>
              <a:t>（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= 0</a:t>
            </a:r>
            <a:r>
              <a:rPr lang="zh-CN" altLang="en-US" sz="1800" b="1" kern="0" dirty="0"/>
              <a:t>或</a:t>
            </a:r>
            <a:r>
              <a:rPr lang="en-US" altLang="zh-CN" sz="1800" b="1" kern="0" dirty="0"/>
              <a:t>1</a:t>
            </a:r>
            <a:r>
              <a:rPr lang="zh-CN" altLang="en-US" sz="1800" b="1" kern="0" dirty="0"/>
              <a:t>）来代表寄存器间接寻址方式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endParaRPr lang="zh-CN" altLang="en-US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zh-CN" sz="1800" b="1" kern="0" dirty="0"/>
              <a:t>89C51/S51</a:t>
            </a:r>
            <a:r>
              <a:rPr lang="zh-CN" altLang="en-US" sz="1800" b="1" kern="0" dirty="0"/>
              <a:t>规定只有</a:t>
            </a:r>
            <a:r>
              <a:rPr lang="en-US" altLang="zh-CN" sz="1800" b="1" kern="0" dirty="0">
                <a:solidFill>
                  <a:srgbClr val="3333FF"/>
                </a:solidFill>
              </a:rPr>
              <a:t>R0</a:t>
            </a:r>
            <a:r>
              <a:rPr lang="zh-CN" altLang="en-US" sz="1800" b="1" kern="0" dirty="0">
                <a:solidFill>
                  <a:srgbClr val="3333FF"/>
                </a:solidFill>
              </a:rPr>
              <a:t>、</a:t>
            </a:r>
            <a:r>
              <a:rPr lang="en-US" altLang="zh-CN" sz="1800" b="1" kern="0" dirty="0">
                <a:solidFill>
                  <a:srgbClr val="3333FF"/>
                </a:solidFill>
              </a:rPr>
              <a:t>R1</a:t>
            </a:r>
            <a:r>
              <a:rPr lang="zh-CN" altLang="en-US" sz="1800" b="1" kern="0" dirty="0">
                <a:solidFill>
                  <a:srgbClr val="3333FF"/>
                </a:solidFill>
              </a:rPr>
              <a:t>或</a:t>
            </a:r>
            <a:r>
              <a:rPr lang="en-US" altLang="zh-CN" sz="1800" b="1" kern="0" dirty="0">
                <a:solidFill>
                  <a:srgbClr val="3333FF"/>
                </a:solidFill>
              </a:rPr>
              <a:t>DPTR</a:t>
            </a:r>
            <a:r>
              <a:rPr lang="zh-CN" altLang="en-US" sz="1800" b="1" kern="0" dirty="0"/>
              <a:t>为间接寻址寄存器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采用</a:t>
            </a:r>
            <a:r>
              <a:rPr lang="en-US" altLang="zh-CN" sz="1800" b="1" kern="0" dirty="0"/>
              <a:t>R0</a:t>
            </a:r>
            <a:r>
              <a:rPr lang="zh-CN" altLang="en-US" sz="1800" b="1" kern="0" dirty="0"/>
              <a:t>或</a:t>
            </a:r>
            <a:r>
              <a:rPr lang="en-US" altLang="zh-CN" sz="1800" b="1" kern="0" dirty="0"/>
              <a:t>R1</a:t>
            </a:r>
            <a:r>
              <a:rPr lang="zh-CN" altLang="en-US" sz="1800" b="1" kern="0" dirty="0"/>
              <a:t>作为间接寻址寄存器，即可寻址</a:t>
            </a:r>
            <a:r>
              <a:rPr lang="zh-CN" altLang="en-US" sz="1800" b="1" kern="0" dirty="0">
                <a:solidFill>
                  <a:srgbClr val="3333FF"/>
                </a:solidFill>
              </a:rPr>
              <a:t>片内数据存储器低的</a:t>
            </a:r>
            <a:r>
              <a:rPr lang="en-US" altLang="zh-CN" sz="1800" b="1" kern="0" dirty="0">
                <a:solidFill>
                  <a:srgbClr val="3333FF"/>
                </a:solidFill>
              </a:rPr>
              <a:t>128B</a:t>
            </a:r>
            <a:r>
              <a:rPr lang="zh-CN" altLang="en-US" sz="1800" b="1" kern="0" dirty="0">
                <a:solidFill>
                  <a:srgbClr val="3333FF"/>
                </a:solidFill>
              </a:rPr>
              <a:t>内</a:t>
            </a:r>
            <a:r>
              <a:rPr lang="zh-CN" altLang="en-US" sz="1800" b="1" kern="0" dirty="0"/>
              <a:t>的字节内容，也可寻址</a:t>
            </a:r>
            <a:r>
              <a:rPr lang="zh-CN" altLang="en-US" sz="1800" b="1" kern="0" dirty="0">
                <a:solidFill>
                  <a:srgbClr val="3333FF"/>
                </a:solidFill>
              </a:rPr>
              <a:t>片外数据存储器低的</a:t>
            </a:r>
            <a:r>
              <a:rPr lang="en-US" altLang="zh-CN" sz="1800" b="1" kern="0" dirty="0">
                <a:solidFill>
                  <a:srgbClr val="3333FF"/>
                </a:solidFill>
              </a:rPr>
              <a:t>256B</a:t>
            </a:r>
            <a:r>
              <a:rPr lang="zh-CN" altLang="en-US" sz="1800" b="1" kern="0" dirty="0"/>
              <a:t>内的字节内容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采用</a:t>
            </a:r>
            <a:r>
              <a:rPr lang="en-US" altLang="zh-CN" sz="1800" b="1" kern="0" dirty="0"/>
              <a:t>DPTR</a:t>
            </a:r>
            <a:r>
              <a:rPr lang="zh-CN" altLang="en-US" sz="1800" b="1" kern="0" dirty="0"/>
              <a:t>作为间接寻址寄存器时，寻址芯片外部数据存储器的</a:t>
            </a:r>
            <a:r>
              <a:rPr lang="en-US" altLang="zh-CN" sz="1800" b="1" kern="0" dirty="0"/>
              <a:t>64KB</a:t>
            </a:r>
            <a:r>
              <a:rPr lang="zh-CN" altLang="en-US" sz="1800" b="1" kern="0" dirty="0"/>
              <a:t>全部空间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zh-CN" sz="1800" b="1" kern="0" dirty="0"/>
          </a:p>
        </p:txBody>
      </p:sp>
    </p:spTree>
    <p:extLst>
      <p:ext uri="{BB962C8B-B14F-4D97-AF65-F5344CB8AC3E}">
        <p14:creationId xmlns:p14="http://schemas.microsoft.com/office/powerpoint/2010/main" val="3354954355"/>
      </p:ext>
    </p:extLst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5973"/>
            <a:ext cx="1981200" cy="476250"/>
          </a:xfrm>
          <a:noFill/>
        </p:spPr>
        <p:txBody>
          <a:bodyPr/>
          <a:lstStyle/>
          <a:p>
            <a:fld id="{F5D8AFE2-5491-4F98-96B7-AFFD49E56431}" type="datetime10">
              <a:rPr lang="zh-CN" altLang="en-US" smtClean="0">
                <a:ea typeface="宋体" charset="-122"/>
              </a:rPr>
              <a:pPr/>
              <a:t>14:29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54863" y="6381750"/>
            <a:ext cx="1981200" cy="476250"/>
          </a:xfrm>
          <a:noFill/>
        </p:spPr>
        <p:txBody>
          <a:bodyPr/>
          <a:lstStyle/>
          <a:p>
            <a:fld id="{92B33779-4DEC-42A2-9157-AA02E050AE7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8" y="869686"/>
            <a:ext cx="7578717" cy="47625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、变址寻址：</a:t>
            </a:r>
            <a:r>
              <a:rPr lang="en-US" altLang="zh-CN" sz="2400" b="1" dirty="0">
                <a:solidFill>
                  <a:srgbClr val="3333FF"/>
                </a:solidFill>
              </a:rPr>
              <a:t>(</a:t>
            </a:r>
            <a:r>
              <a:rPr lang="zh-CN" altLang="en-US" sz="2400" b="1" dirty="0">
                <a:solidFill>
                  <a:srgbClr val="3333FF"/>
                </a:solidFill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基址</a:t>
            </a:r>
            <a:r>
              <a:rPr lang="zh-CN" altLang="en-US" sz="2400" b="1" dirty="0">
                <a:solidFill>
                  <a:srgbClr val="3333FF"/>
                </a:solidFill>
              </a:rPr>
              <a:t>寄存器</a:t>
            </a:r>
            <a:r>
              <a:rPr lang="en-US" altLang="zh-CN" sz="2400" b="1" dirty="0">
                <a:solidFill>
                  <a:srgbClr val="3333FF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变址</a:t>
            </a:r>
            <a:r>
              <a:rPr lang="zh-CN" altLang="en-US" sz="2400" b="1" dirty="0">
                <a:solidFill>
                  <a:srgbClr val="3333FF"/>
                </a:solidFill>
              </a:rPr>
              <a:t>寄存器）</a:t>
            </a:r>
            <a:r>
              <a:rPr lang="zh-CN" altLang="en-US" sz="2400" b="1" dirty="0">
                <a:solidFill>
                  <a:srgbClr val="FF0000"/>
                </a:solidFill>
              </a:rPr>
              <a:t>间接寻址</a:t>
            </a:r>
            <a:r>
              <a:rPr lang="en-US" altLang="zh-CN" sz="2400" b="1" dirty="0">
                <a:solidFill>
                  <a:srgbClr val="3333FF"/>
                </a:solidFill>
              </a:rPr>
              <a:t>)</a:t>
            </a:r>
            <a:endParaRPr lang="en-US" altLang="zh-CN" sz="2400" dirty="0">
              <a:solidFill>
                <a:srgbClr val="3333FF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B2C1B6-AB28-4A99-B126-42C0CF9E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514BFEA-7722-490B-A5EC-10368A75C5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3970FA1B-6C0F-4BD0-8C73-580BD02B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65" y="3457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1A4C8E9-168E-49D0-95FA-EBDAC731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45409"/>
            <a:ext cx="8001000" cy="6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b="1" kern="0" dirty="0"/>
              <a:t>   以某个寄存器的内容为基地址，加上另一个寄存器中保存的偏移地址，成真正的操作数地址。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5F1892-0C5C-48D5-9AFE-3FFBEB60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88" y="2282000"/>
            <a:ext cx="8070776" cy="5264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例如：  </a:t>
            </a:r>
            <a:r>
              <a:rPr lang="en-US" altLang="zh-CN" sz="2000" b="1" kern="0" dirty="0">
                <a:solidFill>
                  <a:srgbClr val="3333FF"/>
                </a:solidFill>
              </a:rPr>
              <a:t>MOVC    A</a:t>
            </a:r>
            <a:r>
              <a:rPr lang="zh-CN" altLang="en-US" sz="2000" b="1" kern="0" dirty="0">
                <a:solidFill>
                  <a:srgbClr val="3333FF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@A+DPTR</a:t>
            </a:r>
            <a:r>
              <a:rPr lang="en-US" altLang="zh-CN" sz="2000" b="1" kern="0" dirty="0">
                <a:solidFill>
                  <a:srgbClr val="3333FF"/>
                </a:solidFill>
              </a:rPr>
              <a:t>      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</a:t>
            </a:r>
            <a:r>
              <a:rPr lang="en-US" altLang="zh-CN" sz="2000" b="1" kern="0" dirty="0">
                <a:solidFill>
                  <a:srgbClr val="3333FF"/>
                </a:solidFill>
              </a:rPr>
              <a:t>((A)+(DPTR))→A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6B8AFCD0-F80C-4F1C-A47C-809A13F052AF}"/>
              </a:ext>
            </a:extLst>
          </p:cNvPr>
          <p:cNvGrpSpPr>
            <a:grpSpLocks/>
          </p:cNvGrpSpPr>
          <p:nvPr/>
        </p:nvGrpSpPr>
        <p:grpSpPr bwMode="auto">
          <a:xfrm>
            <a:off x="5160962" y="2878436"/>
            <a:ext cx="1143000" cy="3276600"/>
            <a:chOff x="2448" y="1584"/>
            <a:chExt cx="720" cy="163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CA78080F-932C-4BC8-AB95-FACFD111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96"/>
              <a:ext cx="720" cy="72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326AAEC6-7BFD-46D7-B604-DDEEC02C7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48" y="1584"/>
              <a:ext cx="720" cy="72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84C93DDA-10E4-4F44-8D80-A1B166A4C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C3300"/>
                  </a:solidFill>
                  <a:latin typeface="Times New Roman" pitchFamily="18" charset="0"/>
                </a:rPr>
                <a:t>1EH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407882AA-CCB7-416E-B88A-19580CC07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728"/>
              <a:ext cx="48" cy="528"/>
              <a:chOff x="3888" y="1968"/>
              <a:chExt cx="48" cy="528"/>
            </a:xfrm>
          </p:grpSpPr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1495472D-FB3D-4ECA-8BAF-4BFFEC171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6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9">
                <a:extLst>
                  <a:ext uri="{FF2B5EF4-FFF2-40B4-BE49-F238E27FC236}">
                    <a16:creationId xmlns:a16="http://schemas.microsoft.com/office/drawing/2014/main" id="{C36886ED-38E5-43B8-8552-C5FDBD01B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10">
                <a:extLst>
                  <a:ext uri="{FF2B5EF4-FFF2-40B4-BE49-F238E27FC236}">
                    <a16:creationId xmlns:a16="http://schemas.microsoft.com/office/drawing/2014/main" id="{39A13796-0FEE-4202-AB51-332EA32AE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1">
                <a:extLst>
                  <a:ext uri="{FF2B5EF4-FFF2-40B4-BE49-F238E27FC236}">
                    <a16:creationId xmlns:a16="http://schemas.microsoft.com/office/drawing/2014/main" id="{09421F44-C700-4EEE-A519-98161BC97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91092FBB-9102-4581-B504-F14159DA3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2BF69045-1AF3-48FE-BD61-B86D878D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1147B527-27AE-4FED-BD83-CFCFA4BBC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544"/>
              <a:ext cx="48" cy="528"/>
              <a:chOff x="3888" y="1968"/>
              <a:chExt cx="48" cy="528"/>
            </a:xfrm>
          </p:grpSpPr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id="{B8676C5C-8E89-4640-8257-BB99A645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6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16">
                <a:extLst>
                  <a:ext uri="{FF2B5EF4-FFF2-40B4-BE49-F238E27FC236}">
                    <a16:creationId xmlns:a16="http://schemas.microsoft.com/office/drawing/2014/main" id="{68DC6EF3-0844-45B7-B0B0-D40A3D9AF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A5FA2960-35C3-44F8-B4F3-830D1C24E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8">
                <a:extLst>
                  <a:ext uri="{FF2B5EF4-FFF2-40B4-BE49-F238E27FC236}">
                    <a16:creationId xmlns:a16="http://schemas.microsoft.com/office/drawing/2014/main" id="{793C7CDB-C8B2-428A-9390-71EF6DA48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163D194C-ECD0-4F59-85D8-840D5AA4F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FDA20E5A-718A-4113-89BF-136EE5CC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21">
            <a:extLst>
              <a:ext uri="{FF2B5EF4-FFF2-40B4-BE49-F238E27FC236}">
                <a16:creationId xmlns:a16="http://schemas.microsoft.com/office/drawing/2014/main" id="{2EC2E87B-9B17-4E3B-840F-99362D30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2" y="4275436"/>
            <a:ext cx="11619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0211H</a:t>
            </a:r>
            <a:endParaRPr kumimoji="1" lang="en-US" altLang="zh-CN" sz="24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866CF8CC-733C-48D6-A7B6-2759D0C9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761" y="4245571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</a:rPr>
              <a:t>程序存储器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09BA2439-07BE-4B1B-9A50-58EE503F0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2" y="3335636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DPTR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3668EB33-E9F6-44B1-B0D3-5E37E32D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7" y="4748511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FF940BE3-EAA9-4444-A05D-6B7A7593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2" y="569783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C4B9B19-3C96-484B-93BD-C158D5A0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2" y="3869036"/>
            <a:ext cx="1219200" cy="457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0200H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F901B2BC-6ED9-4E18-B8E7-D43C5A36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2" y="4859636"/>
            <a:ext cx="8382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11H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6BD88A69-04B1-444A-A81E-CAB232B1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2" y="5774036"/>
            <a:ext cx="9906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1EH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CD7E0996-C7E2-443E-81C5-F7D3878C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2" y="4227811"/>
            <a:ext cx="415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8" name="Line 30">
            <a:extLst>
              <a:ext uri="{FF2B5EF4-FFF2-40B4-BE49-F238E27FC236}">
                <a16:creationId xmlns:a16="http://schemas.microsoft.com/office/drawing/2014/main" id="{A947B6C8-03C3-47C8-B34F-5BA707A4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2" y="4097636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4192932D-DEF3-4962-BC9A-6824E567E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2562" y="4707236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19CB6B2D-68E0-4E32-BD7E-5ED4206F3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2" y="4554836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1FB5D48E-7E03-4FF8-89A3-E4E80D78C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8762" y="4554836"/>
            <a:ext cx="2514600" cy="1371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753B9FB5-46B9-483E-B7B1-A2DFFDE4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2" y="386903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①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D90D93BA-F785-4ADE-AD39-DF63EB9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783" y="5384071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CC3300"/>
                </a:solidFill>
                <a:latin typeface="Times New Roman" pitchFamily="18" charset="0"/>
              </a:rPr>
              <a:t>②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E151A8FF-FCA5-4174-98FD-F0100BA6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158" y="3360461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latin typeface="Times New Roman" pitchFamily="18" charset="0"/>
              </a:rPr>
              <a:t>DPTR</a:t>
            </a:r>
            <a:r>
              <a:rPr kumimoji="1" lang="zh-CN" altLang="zh-CN" sz="1600" b="1" dirty="0">
                <a:latin typeface="Times New Roman" pitchFamily="18" charset="0"/>
              </a:rPr>
              <a:t>内容与</a:t>
            </a:r>
            <a:r>
              <a:rPr kumimoji="1" lang="en-US" altLang="zh-CN" sz="1600" b="1" dirty="0">
                <a:latin typeface="Times New Roman" pitchFamily="18" charset="0"/>
              </a:rPr>
              <a:t>A</a:t>
            </a:r>
            <a:r>
              <a:rPr kumimoji="1" lang="zh-CN" altLang="zh-CN" sz="1600" b="1" dirty="0">
                <a:latin typeface="Times New Roman" pitchFamily="18" charset="0"/>
              </a:rPr>
              <a:t>的内容之和为程序存储器地址</a:t>
            </a:r>
            <a:endParaRPr kumimoji="1" lang="zh-CN" altLang="en-US" sz="1600" b="1" dirty="0">
              <a:latin typeface="Times New Roman" pitchFamily="18" charset="0"/>
            </a:endParaRP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FFA51E54-3877-445B-B0B1-5DC82329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037" y="5795259"/>
            <a:ext cx="1986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Times New Roman" pitchFamily="18" charset="0"/>
              </a:rPr>
              <a:t>程序存储器内容送</a:t>
            </a:r>
            <a:r>
              <a:rPr kumimoji="1" lang="en-US" altLang="zh-CN" sz="1600" b="1" dirty="0">
                <a:latin typeface="Times New Roman" pitchFamily="18" charset="0"/>
              </a:rPr>
              <a:t>A</a:t>
            </a:r>
            <a:endParaRPr kumimoji="1" lang="en-US" altLang="zh-CN" sz="1600" dirty="0">
              <a:latin typeface="Times New Roman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EF96714-B7E1-4404-8DF9-C67FEF697D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07699" y="4509120"/>
            <a:ext cx="305065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nimBg="1"/>
      <p:bldP spid="39" grpId="0" animBg="1"/>
      <p:bldP spid="40" grpId="0" animBg="1"/>
      <p:bldP spid="41" grpId="0" animBg="1"/>
      <p:bldP spid="42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FC1A8D-4E11-402D-AF7C-22F165D5CD56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19203-F9F2-4331-B340-79A9283C5FED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9FD35AFD-5BE2-4BCA-AB7F-7DAE2BE7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7745D78A-C254-445C-92D1-91A1F05CD4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4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AE8F5185-AFD6-476A-AECD-6B88217B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8" y="666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3">
            <a:extLst>
              <a:ext uri="{FF2B5EF4-FFF2-40B4-BE49-F238E27FC236}">
                <a16:creationId xmlns:a16="http://schemas.microsoft.com/office/drawing/2014/main" id="{DB1058ED-4AA8-449B-A157-D6A80D11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520" y="3345157"/>
            <a:ext cx="7126560" cy="18857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FF0000"/>
                </a:solidFill>
              </a:rPr>
              <a:t>说明：</a:t>
            </a:r>
            <a:endParaRPr lang="en-US" altLang="zh-CN" sz="1800" b="1" kern="0" dirty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zh-CN" sz="1800" b="1" kern="0" dirty="0"/>
              <a:t> 89C51/S51</a:t>
            </a:r>
            <a:r>
              <a:rPr lang="zh-CN" altLang="en-US" sz="1800" b="1" kern="0" dirty="0"/>
              <a:t>中采用</a:t>
            </a:r>
            <a:r>
              <a:rPr lang="en-US" altLang="zh-CN" sz="1800" b="1" kern="0" dirty="0"/>
              <a:t>DPTR</a:t>
            </a:r>
            <a:r>
              <a:rPr lang="zh-CN" altLang="en-US" sz="1800" b="1" kern="0" dirty="0"/>
              <a:t>或</a:t>
            </a:r>
            <a:r>
              <a:rPr lang="en-US" altLang="zh-CN" sz="1800" b="1" kern="0" dirty="0"/>
              <a:t>PC</a:t>
            </a:r>
            <a:r>
              <a:rPr lang="zh-CN" altLang="en-US" sz="1800" b="1" kern="0" dirty="0"/>
              <a:t>为基址寄存器，保存基地址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累加器</a:t>
            </a:r>
            <a:r>
              <a:rPr lang="en-US" altLang="zh-CN" sz="1800" b="1" kern="0" dirty="0"/>
              <a:t>A</a:t>
            </a:r>
            <a:r>
              <a:rPr lang="zh-CN" altLang="en-US" sz="1800" b="1" kern="0" dirty="0"/>
              <a:t>为变址寄存器，保存地址的偏移量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变址寻址只能访问程序存储器，访问范围为</a:t>
            </a:r>
            <a:r>
              <a:rPr lang="en-US" altLang="zh-CN" sz="1800" b="1" kern="0" dirty="0"/>
              <a:t>64KB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变址寻址多用于查表操作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492AD40A-0018-4B8A-BA97-2968381C9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72" y="864408"/>
            <a:ext cx="7524328" cy="47625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、变址寻址：</a:t>
            </a:r>
            <a:r>
              <a:rPr lang="en-US" altLang="zh-CN" sz="2400" b="1" dirty="0">
                <a:solidFill>
                  <a:srgbClr val="3333FF"/>
                </a:solidFill>
              </a:rPr>
              <a:t>(</a:t>
            </a:r>
            <a:r>
              <a:rPr lang="zh-CN" altLang="en-US" sz="2400" b="1" dirty="0">
                <a:solidFill>
                  <a:srgbClr val="3333FF"/>
                </a:solidFill>
              </a:rPr>
              <a:t>基址寄存器</a:t>
            </a:r>
            <a:r>
              <a:rPr lang="en-US" altLang="zh-CN" sz="2400" b="1" dirty="0">
                <a:solidFill>
                  <a:srgbClr val="3333FF"/>
                </a:solidFill>
              </a:rPr>
              <a:t>+</a:t>
            </a:r>
            <a:r>
              <a:rPr lang="zh-CN" altLang="en-US" sz="2400" b="1" dirty="0">
                <a:solidFill>
                  <a:srgbClr val="3333FF"/>
                </a:solidFill>
              </a:rPr>
              <a:t>变址寄存器间接寻址</a:t>
            </a:r>
            <a:r>
              <a:rPr lang="en-US" altLang="zh-CN" sz="2400" b="1" dirty="0">
                <a:solidFill>
                  <a:srgbClr val="3333FF"/>
                </a:solidFill>
              </a:rPr>
              <a:t>)</a:t>
            </a:r>
            <a:endParaRPr lang="en-US" altLang="zh-CN" sz="2400" dirty="0">
              <a:solidFill>
                <a:srgbClr val="3333FF"/>
              </a:solidFill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CFA1CBFB-0EE1-44BB-835B-5D8DE729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1728741"/>
            <a:ext cx="7772400" cy="5264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100" b="1" kern="0" dirty="0">
                <a:solidFill>
                  <a:srgbClr val="3333FF"/>
                </a:solidFill>
              </a:rPr>
              <a:t>例如： </a:t>
            </a:r>
            <a:r>
              <a:rPr lang="en-US" altLang="zh-CN" sz="2100" b="1" kern="0" dirty="0">
                <a:solidFill>
                  <a:srgbClr val="3333FF"/>
                </a:solidFill>
              </a:rPr>
              <a:t>MOVC    A</a:t>
            </a:r>
            <a:r>
              <a:rPr lang="zh-CN" altLang="en-US" sz="2100" b="1" kern="0" dirty="0">
                <a:solidFill>
                  <a:srgbClr val="3333FF"/>
                </a:solidFill>
              </a:rPr>
              <a:t>，</a:t>
            </a:r>
            <a:r>
              <a:rPr lang="en-US" altLang="zh-CN" sz="2100" b="1" kern="0" dirty="0">
                <a:solidFill>
                  <a:srgbClr val="FF0000"/>
                </a:solidFill>
              </a:rPr>
              <a:t>@A+PC            </a:t>
            </a:r>
            <a:r>
              <a:rPr lang="zh-CN" altLang="en-US" sz="2100" b="1" kern="0" dirty="0">
                <a:solidFill>
                  <a:srgbClr val="3333FF"/>
                </a:solidFill>
              </a:rPr>
              <a:t>；</a:t>
            </a:r>
            <a:r>
              <a:rPr lang="en-US" altLang="zh-CN" sz="2100" b="1" kern="0" dirty="0">
                <a:solidFill>
                  <a:srgbClr val="3333FF"/>
                </a:solidFill>
              </a:rPr>
              <a:t>((A)+(PC))→A</a:t>
            </a:r>
          </a:p>
        </p:txBody>
      </p:sp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AEE125-26F0-4DBE-8831-162148E085DE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9ACA8-3B19-43F8-BB76-67D74867883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48" y="831635"/>
            <a:ext cx="3404322" cy="479198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、相对寻址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D2A8DF-A2D7-44F5-A3FA-C3F06849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05E286D-354B-4739-80D0-00B10BA4689C}"/>
              </a:ext>
            </a:extLst>
          </p:cNvPr>
          <p:cNvSpPr txBox="1">
            <a:spLocks/>
          </p:cNvSpPr>
          <p:nvPr/>
        </p:nvSpPr>
        <p:spPr>
          <a:xfrm>
            <a:off x="0" y="3330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BA5B10D-BBC5-4D18-9B22-93FE1713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EA7F2D-994D-4A4B-8531-0A38007D3309}"/>
              </a:ext>
            </a:extLst>
          </p:cNvPr>
          <p:cNvSpPr/>
          <p:nvPr/>
        </p:nvSpPr>
        <p:spPr>
          <a:xfrm>
            <a:off x="827584" y="1537997"/>
            <a:ext cx="7332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/>
              <a:t>    用当前的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值加上指令中规定的偏移量</a:t>
            </a:r>
            <a:r>
              <a:rPr lang="en-US" altLang="zh-CN" sz="2000" b="1" dirty="0" err="1"/>
              <a:t>rel</a:t>
            </a:r>
            <a:r>
              <a:rPr lang="zh-CN" altLang="en-US" sz="2000" b="1" dirty="0"/>
              <a:t>，而形成实际的转移地址。</a:t>
            </a:r>
            <a:endParaRPr lang="en-US" altLang="zh-CN" sz="20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61A8A3-BE21-4BA7-87B6-9A87FC5C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538731"/>
            <a:ext cx="7772401" cy="5264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例如： </a:t>
            </a:r>
            <a:r>
              <a:rPr lang="en-US" altLang="zh-CN" sz="2000" b="1" kern="0" dirty="0">
                <a:solidFill>
                  <a:srgbClr val="3333FF"/>
                </a:solidFill>
              </a:rPr>
              <a:t>JC    </a:t>
            </a:r>
            <a:r>
              <a:rPr lang="en-US" altLang="zh-CN" sz="2000" b="1" kern="0" dirty="0" err="1">
                <a:solidFill>
                  <a:srgbClr val="FF0000"/>
                </a:solidFill>
              </a:rPr>
              <a:t>rel</a:t>
            </a:r>
            <a:r>
              <a:rPr lang="en-US" altLang="zh-CN" sz="2000" b="1" kern="0" dirty="0">
                <a:solidFill>
                  <a:srgbClr val="3333FF"/>
                </a:solidFill>
              </a:rPr>
              <a:t>       ;PC+2→PC,</a:t>
            </a:r>
            <a:r>
              <a:rPr lang="zh-CN" altLang="en-US" sz="2000" b="1" kern="0" dirty="0">
                <a:solidFill>
                  <a:srgbClr val="3333FF"/>
                </a:solidFill>
              </a:rPr>
              <a:t>若</a:t>
            </a:r>
            <a:r>
              <a:rPr lang="en-US" altLang="zh-CN" sz="2000" b="1" kern="0" dirty="0">
                <a:solidFill>
                  <a:srgbClr val="3333FF"/>
                </a:solidFill>
              </a:rPr>
              <a:t>CY=1, PC+ </a:t>
            </a:r>
            <a:r>
              <a:rPr lang="en-US" altLang="zh-CN" sz="2000" b="1" kern="0" dirty="0" err="1">
                <a:solidFill>
                  <a:srgbClr val="3333FF"/>
                </a:solidFill>
              </a:rPr>
              <a:t>rel</a:t>
            </a:r>
            <a:r>
              <a:rPr lang="en-US" altLang="zh-CN" sz="2000" b="1" kern="0" dirty="0">
                <a:solidFill>
                  <a:srgbClr val="3333FF"/>
                </a:solidFill>
              </a:rPr>
              <a:t> →PC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958BB3F-5405-456D-B4EE-4232E8D46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30" y="3227373"/>
            <a:ext cx="6562489" cy="26700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3333FF"/>
                </a:solidFill>
              </a:rPr>
              <a:t>说明：</a:t>
            </a:r>
            <a:endParaRPr lang="en-US" altLang="zh-CN" sz="1800" b="1" kern="0" dirty="0">
              <a:solidFill>
                <a:srgbClr val="3333FF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/>
              <a:t>相对寻址只出现在程序相对转移指令中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chemeClr val="tx2"/>
                </a:solidFill>
              </a:rPr>
              <a:t>当前的</a:t>
            </a:r>
            <a:r>
              <a:rPr lang="en-US" altLang="zh-CN" sz="1800" b="1" dirty="0">
                <a:solidFill>
                  <a:schemeClr val="tx2"/>
                </a:solidFill>
              </a:rPr>
              <a:t>PC</a:t>
            </a:r>
            <a:r>
              <a:rPr lang="zh-CN" altLang="en-US" sz="1800" b="1" dirty="0">
                <a:solidFill>
                  <a:schemeClr val="tx2"/>
                </a:solidFill>
              </a:rPr>
              <a:t>值是指执行完相对</a:t>
            </a:r>
            <a:r>
              <a:rPr lang="zh-CN" altLang="en-US" sz="1800" b="1" kern="0" dirty="0"/>
              <a:t>转移</a:t>
            </a:r>
            <a:r>
              <a:rPr lang="zh-CN" altLang="en-US" sz="1800" b="1" dirty="0">
                <a:solidFill>
                  <a:schemeClr val="tx2"/>
                </a:solidFill>
              </a:rPr>
              <a:t>指令后的</a:t>
            </a:r>
            <a:r>
              <a:rPr lang="en-US" altLang="zh-CN" sz="1800" b="1" dirty="0">
                <a:solidFill>
                  <a:schemeClr val="tx2"/>
                </a:solidFill>
              </a:rPr>
              <a:t>PC</a:t>
            </a:r>
            <a:r>
              <a:rPr lang="zh-CN" altLang="en-US" sz="1800" b="1" dirty="0">
                <a:solidFill>
                  <a:schemeClr val="tx2"/>
                </a:solidFill>
              </a:rPr>
              <a:t>值</a:t>
            </a:r>
            <a:endParaRPr lang="en-US" altLang="zh-CN" sz="1800" b="1" kern="0" dirty="0"/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chemeClr val="tx2"/>
                </a:solidFill>
              </a:rPr>
              <a:t>相对转移指令操作码所在地址称为源地址；转移后的地址称为目的地址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rgbClr val="3333FF"/>
                </a:solidFill>
              </a:rPr>
              <a:t>目的地址</a:t>
            </a:r>
            <a:r>
              <a:rPr lang="en-US" altLang="zh-CN" sz="1800" b="1" dirty="0">
                <a:solidFill>
                  <a:srgbClr val="3333FF"/>
                </a:solidFill>
              </a:rPr>
              <a:t>=</a:t>
            </a:r>
            <a:r>
              <a:rPr lang="zh-CN" altLang="en-US" sz="1800" b="1" dirty="0">
                <a:solidFill>
                  <a:srgbClr val="3333FF"/>
                </a:solidFill>
              </a:rPr>
              <a:t>源地址</a:t>
            </a:r>
            <a:r>
              <a:rPr lang="en-US" altLang="zh-CN" sz="1800" b="1" dirty="0">
                <a:solidFill>
                  <a:srgbClr val="3333FF"/>
                </a:solidFill>
              </a:rPr>
              <a:t>+2</a:t>
            </a:r>
            <a:r>
              <a:rPr lang="zh-CN" altLang="en-US" sz="1800" b="1" dirty="0">
                <a:solidFill>
                  <a:srgbClr val="3333FF"/>
                </a:solidFill>
              </a:rPr>
              <a:t>（相对转移指令字节数）</a:t>
            </a:r>
            <a:r>
              <a:rPr lang="en-US" altLang="zh-CN" sz="1800" b="1" dirty="0">
                <a:solidFill>
                  <a:srgbClr val="3333FF"/>
                </a:solidFill>
              </a:rPr>
              <a:t>+</a:t>
            </a:r>
            <a:r>
              <a:rPr lang="en-US" altLang="zh-CN" sz="1800" b="1" dirty="0" err="1">
                <a:solidFill>
                  <a:srgbClr val="3333FF"/>
                </a:solidFill>
              </a:rPr>
              <a:t>rel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zh-CN" sz="1800" b="1" dirty="0" err="1">
                <a:solidFill>
                  <a:schemeClr val="tx2"/>
                </a:solidFill>
              </a:rPr>
              <a:t>rel</a:t>
            </a:r>
            <a:r>
              <a:rPr lang="zh-CN" altLang="zh-CN" sz="1800" b="1" dirty="0">
                <a:solidFill>
                  <a:schemeClr val="tx2"/>
                </a:solidFill>
              </a:rPr>
              <a:t>为</a:t>
            </a:r>
            <a:r>
              <a:rPr lang="en-US" altLang="zh-CN" sz="1800" b="1" dirty="0">
                <a:solidFill>
                  <a:schemeClr val="tx2"/>
                </a:solidFill>
              </a:rPr>
              <a:t>8</a:t>
            </a:r>
            <a:r>
              <a:rPr lang="zh-CN" altLang="en-US" sz="1800" b="1" dirty="0">
                <a:solidFill>
                  <a:schemeClr val="tx2"/>
                </a:solidFill>
              </a:rPr>
              <a:t>位</a:t>
            </a:r>
            <a:r>
              <a:rPr lang="zh-CN" altLang="zh-CN" sz="1800" b="1" dirty="0">
                <a:solidFill>
                  <a:schemeClr val="tx2"/>
                </a:solidFill>
              </a:rPr>
              <a:t>补码表示的有符号数</a:t>
            </a:r>
            <a:r>
              <a:rPr lang="zh-CN" altLang="en-US" sz="1800" b="1" dirty="0">
                <a:solidFill>
                  <a:schemeClr val="tx2"/>
                </a:solidFill>
              </a:rPr>
              <a:t>，范围是</a:t>
            </a:r>
            <a:r>
              <a:rPr lang="en-US" altLang="zh-CN" sz="1800" b="1" dirty="0">
                <a:solidFill>
                  <a:schemeClr val="tx2"/>
                </a:solidFill>
              </a:rPr>
              <a:t>-128~+127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kern="0" dirty="0">
                <a:solidFill>
                  <a:schemeClr val="tx2"/>
                </a:solidFill>
              </a:rPr>
              <a:t>相对转移可以实现正向跳转，也可以实现负向跳转</a:t>
            </a:r>
            <a:endParaRPr lang="zh-CN" altLang="en-US" sz="1800" b="1" kern="0" dirty="0"/>
          </a:p>
        </p:txBody>
      </p:sp>
    </p:spTree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A2E16E1-6B65-4457-A360-7747DAB06BA4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3BE8E-44FE-499C-8C68-CC9248780039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75" y="804048"/>
            <a:ext cx="3240360" cy="51772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、位寻址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AC4A909-E1D1-4E08-94AC-A263D705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5679760-BFE5-4443-8847-E11BA87F81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F3EEF49-D9BC-4450-82E5-66139DBB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60CA861-F326-44D3-80F8-08D9D1A0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01" y="1334883"/>
            <a:ext cx="7001544" cy="5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b="1" kern="0" dirty="0"/>
              <a:t>位操作指令指定的操作数，是某可位寻址的</a:t>
            </a:r>
            <a:r>
              <a:rPr lang="zh-CN" altLang="en-US" sz="2400" b="1" kern="0" dirty="0">
                <a:solidFill>
                  <a:srgbClr val="3333FF"/>
                </a:solidFill>
              </a:rPr>
              <a:t>位地址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972E7E-6B4F-4149-BAB7-C84424B11804}"/>
              </a:ext>
            </a:extLst>
          </p:cNvPr>
          <p:cNvSpPr/>
          <p:nvPr/>
        </p:nvSpPr>
        <p:spPr>
          <a:xfrm>
            <a:off x="856581" y="1811534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例如：</a:t>
            </a:r>
            <a:r>
              <a:rPr lang="en-US" altLang="zh-CN" sz="2000" b="1" kern="0" dirty="0">
                <a:solidFill>
                  <a:srgbClr val="3333FF"/>
                </a:solidFill>
              </a:rPr>
              <a:t>CLR  03H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90A21F9-6B0E-458A-8132-507F6A989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14" y="3166291"/>
            <a:ext cx="6996811" cy="30332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3333FF"/>
                </a:solidFill>
              </a:rPr>
              <a:t>说明：</a:t>
            </a:r>
            <a:endParaRPr lang="en-US" altLang="zh-CN" sz="1800" b="1" kern="0" dirty="0">
              <a:solidFill>
                <a:srgbClr val="3333FF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chemeClr val="tx2"/>
                </a:solidFill>
              </a:rPr>
              <a:t>指令中给出的是位地址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chemeClr val="tx2"/>
                </a:solidFill>
              </a:rPr>
              <a:t>位地址在指令中常用</a:t>
            </a:r>
            <a:r>
              <a:rPr lang="en-US" altLang="zh-CN" sz="1800" b="1" dirty="0">
                <a:solidFill>
                  <a:schemeClr val="tx2"/>
                </a:solidFill>
              </a:rPr>
              <a:t>bit</a:t>
            </a:r>
            <a:r>
              <a:rPr lang="zh-CN" altLang="en-US" sz="1800" b="1" dirty="0">
                <a:solidFill>
                  <a:schemeClr val="tx2"/>
                </a:solidFill>
              </a:rPr>
              <a:t>来表示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zh-CN" altLang="en-US" sz="1800" b="1" dirty="0">
                <a:solidFill>
                  <a:schemeClr val="tx2"/>
                </a:solidFill>
              </a:rPr>
              <a:t>位地址的两种表示方法：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723900" lvl="1" indent="-285750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tx2"/>
                </a:solidFill>
              </a:rPr>
              <a:t>直接使用位地址：如</a:t>
            </a:r>
            <a:r>
              <a:rPr lang="en-US" altLang="zh-CN" sz="1800" b="1" dirty="0">
                <a:solidFill>
                  <a:schemeClr val="tx2"/>
                </a:solidFill>
              </a:rPr>
              <a:t>D3H</a:t>
            </a:r>
          </a:p>
          <a:p>
            <a:pPr marL="723900" lvl="1" indent="-285750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tx2"/>
                </a:solidFill>
              </a:rPr>
              <a:t>直接用寄存器名字加位数：如</a:t>
            </a:r>
            <a:r>
              <a:rPr lang="en-US" altLang="zh-CN" sz="1800" b="1" dirty="0">
                <a:solidFill>
                  <a:schemeClr val="tx2"/>
                </a:solidFill>
              </a:rPr>
              <a:t>PSW.3</a:t>
            </a:r>
          </a:p>
          <a:p>
            <a:pPr eaLnBrk="1" hangingPunct="1">
              <a:lnSpc>
                <a:spcPct val="90000"/>
              </a:lnSpc>
              <a:buFont typeface="+mj-lt"/>
              <a:buAutoNum type="alphaUcPeriod" startAt="4"/>
            </a:pPr>
            <a:r>
              <a:rPr lang="zh-CN" altLang="en-US" sz="1800" b="1" dirty="0">
                <a:solidFill>
                  <a:schemeClr val="tx2"/>
                </a:solidFill>
              </a:rPr>
              <a:t>位寻址区域：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723900" lvl="1" indent="-285750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tx2"/>
                </a:solidFill>
              </a:rPr>
              <a:t>片内</a:t>
            </a:r>
            <a:r>
              <a:rPr lang="en-US" altLang="zh-CN" sz="1800" b="1" dirty="0">
                <a:solidFill>
                  <a:schemeClr val="tx2"/>
                </a:solidFill>
              </a:rPr>
              <a:t>RAM</a:t>
            </a:r>
            <a:r>
              <a:rPr lang="zh-CN" altLang="en-US" sz="1800" b="1" dirty="0">
                <a:solidFill>
                  <a:schemeClr val="tx2"/>
                </a:solidFill>
              </a:rPr>
              <a:t>的</a:t>
            </a:r>
            <a:r>
              <a:rPr lang="en-US" altLang="zh-CN" sz="1800" b="1" dirty="0">
                <a:solidFill>
                  <a:schemeClr val="tx2"/>
                </a:solidFill>
              </a:rPr>
              <a:t>20H-2FH</a:t>
            </a:r>
            <a:r>
              <a:rPr lang="zh-CN" altLang="en-US" sz="1800" b="1" dirty="0">
                <a:solidFill>
                  <a:schemeClr val="tx2"/>
                </a:solidFill>
              </a:rPr>
              <a:t>的</a:t>
            </a:r>
            <a:r>
              <a:rPr lang="en-US" altLang="zh-CN" sz="1800" b="1" dirty="0">
                <a:solidFill>
                  <a:schemeClr val="tx2"/>
                </a:solidFill>
              </a:rPr>
              <a:t>16</a:t>
            </a:r>
            <a:r>
              <a:rPr lang="zh-CN" altLang="en-US" sz="1800" b="1" dirty="0">
                <a:solidFill>
                  <a:schemeClr val="tx2"/>
                </a:solidFill>
              </a:rPr>
              <a:t>个单元中的</a:t>
            </a:r>
            <a:r>
              <a:rPr lang="en-US" altLang="zh-CN" sz="1800" b="1" dirty="0">
                <a:solidFill>
                  <a:schemeClr val="tx2"/>
                </a:solidFill>
              </a:rPr>
              <a:t>128</a:t>
            </a:r>
            <a:r>
              <a:rPr lang="zh-CN" altLang="en-US" sz="1800" b="1" dirty="0">
                <a:solidFill>
                  <a:schemeClr val="tx2"/>
                </a:solidFill>
              </a:rPr>
              <a:t>位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723900" lvl="1" indent="-285750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tx2"/>
                </a:solidFill>
              </a:rPr>
              <a:t>字节地址能被</a:t>
            </a:r>
            <a:r>
              <a:rPr lang="en-US" altLang="zh-CN" sz="1800" b="1" dirty="0">
                <a:solidFill>
                  <a:schemeClr val="tx2"/>
                </a:solidFill>
              </a:rPr>
              <a:t>8</a:t>
            </a:r>
            <a:r>
              <a:rPr lang="zh-CN" altLang="en-US" sz="1800" b="1" dirty="0">
                <a:solidFill>
                  <a:schemeClr val="tx2"/>
                </a:solidFill>
              </a:rPr>
              <a:t>整除的</a:t>
            </a:r>
            <a:r>
              <a:rPr lang="en-US" altLang="zh-CN" sz="1800" b="1" dirty="0">
                <a:solidFill>
                  <a:schemeClr val="tx2"/>
                </a:solidFill>
              </a:rPr>
              <a:t>SFR</a:t>
            </a:r>
            <a:endParaRPr lang="zh-CN" altLang="en-US" sz="1800" b="1" kern="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00BA32-3285-42C8-9F3D-9014C56A61A1}"/>
              </a:ext>
            </a:extLst>
          </p:cNvPr>
          <p:cNvSpPr/>
          <p:nvPr/>
        </p:nvSpPr>
        <p:spPr>
          <a:xfrm>
            <a:off x="4434081" y="4266757"/>
            <a:ext cx="2271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kern="0" dirty="0">
                <a:solidFill>
                  <a:srgbClr val="3333FF"/>
                </a:solidFill>
              </a:rPr>
              <a:t>例如：</a:t>
            </a:r>
            <a:r>
              <a:rPr lang="en-US" altLang="zh-CN" b="1" kern="0" dirty="0">
                <a:solidFill>
                  <a:srgbClr val="3333FF"/>
                </a:solidFill>
              </a:rPr>
              <a:t>CLR  D3H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8A9DD6-4083-4BD4-BFFD-DCE7EBECCB7B}"/>
              </a:ext>
            </a:extLst>
          </p:cNvPr>
          <p:cNvSpPr/>
          <p:nvPr/>
        </p:nvSpPr>
        <p:spPr>
          <a:xfrm>
            <a:off x="5462038" y="4645972"/>
            <a:ext cx="248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kern="0" dirty="0">
                <a:solidFill>
                  <a:srgbClr val="3333FF"/>
                </a:solidFill>
              </a:rPr>
              <a:t>例如：</a:t>
            </a:r>
            <a:r>
              <a:rPr lang="en-US" altLang="zh-CN" b="1" kern="0" dirty="0">
                <a:solidFill>
                  <a:srgbClr val="3333FF"/>
                </a:solidFill>
              </a:rPr>
              <a:t>CLR  PSW.3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02259-9A26-4BBD-B905-31909D560144}"/>
              </a:ext>
            </a:extLst>
          </p:cNvPr>
          <p:cNvSpPr/>
          <p:nvPr/>
        </p:nvSpPr>
        <p:spPr>
          <a:xfrm>
            <a:off x="832904" y="2209315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>
                <a:solidFill>
                  <a:srgbClr val="3333FF"/>
                </a:solidFill>
              </a:rPr>
              <a:t>         CLR  RS0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C038A1-CB75-4D66-A09E-38F6E07805E7}"/>
              </a:ext>
            </a:extLst>
          </p:cNvPr>
          <p:cNvSpPr/>
          <p:nvPr/>
        </p:nvSpPr>
        <p:spPr>
          <a:xfrm>
            <a:off x="809227" y="2566025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>
                <a:solidFill>
                  <a:srgbClr val="3333FF"/>
                </a:solidFill>
              </a:rPr>
              <a:t>         CLR  P1.3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D3BF0E-5234-40D0-BE68-B9101F56F523}"/>
              </a:ext>
            </a:extLst>
          </p:cNvPr>
          <p:cNvSpPr/>
          <p:nvPr/>
        </p:nvSpPr>
        <p:spPr>
          <a:xfrm>
            <a:off x="4434082" y="3735609"/>
            <a:ext cx="2271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kern="0" dirty="0">
                <a:solidFill>
                  <a:srgbClr val="3333FF"/>
                </a:solidFill>
              </a:rPr>
              <a:t>例如：</a:t>
            </a:r>
            <a:r>
              <a:rPr lang="en-US" altLang="zh-CN" b="1" kern="0" dirty="0">
                <a:solidFill>
                  <a:srgbClr val="3333FF"/>
                </a:solidFill>
              </a:rPr>
              <a:t>CLR  bit</a:t>
            </a:r>
          </a:p>
        </p:txBody>
      </p:sp>
    </p:spTree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94FAB23-25B3-47AD-BCEF-0288F8328549}" type="datetime10">
              <a:rPr lang="zh-CN" altLang="en-US" smtClean="0">
                <a:ea typeface="宋体" charset="-122"/>
              </a:rPr>
              <a:pPr/>
              <a:t>14:32</a:t>
            </a:fld>
            <a:endParaRPr lang="en-US" altLang="zh-CN">
              <a:ea typeface="宋体" charset="-122"/>
            </a:endParaRPr>
          </a:p>
        </p:txBody>
      </p:sp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48213-CB9A-40A5-9BD0-71EAFBF3257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1F619BC-A2DD-41DD-8047-3154EBED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E609EEF-5C65-4C8D-99DC-1219AAB4A4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673882C8-E253-4577-AC6F-C40947D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95ADB6F-59A6-48C3-B96A-A0D3709AC13F}"/>
              </a:ext>
            </a:extLst>
          </p:cNvPr>
          <p:cNvSpPr/>
          <p:nvPr/>
        </p:nvSpPr>
        <p:spPr>
          <a:xfrm>
            <a:off x="406406" y="3278555"/>
            <a:ext cx="113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数据可能保存的位置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0AC1422-7CDF-40E2-9117-6193DD54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656" y="2835464"/>
            <a:ext cx="2097569" cy="39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地址是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8</a:t>
            </a: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的倍数的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…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EF475FA-B4BC-4008-A288-E795FBA7B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147" y="3226284"/>
            <a:ext cx="2677323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256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007B7AB-7595-40C5-8ABA-4DF41911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264" y="2535956"/>
            <a:ext cx="1611264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128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78915FB-DD7F-470F-A7EE-59972B11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007" y="2097654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片内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705DFDF-BBFC-4230-B1AC-97449DDC319B}"/>
              </a:ext>
            </a:extLst>
          </p:cNvPr>
          <p:cNvSpPr/>
          <p:nvPr/>
        </p:nvSpPr>
        <p:spPr bwMode="auto">
          <a:xfrm flipH="1">
            <a:off x="4760718" y="1490182"/>
            <a:ext cx="200551" cy="594297"/>
          </a:xfrm>
          <a:prstGeom prst="righ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EF56F69-0364-4BB2-8A2E-FE2DDBD49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09" y="1243295"/>
            <a:ext cx="1973850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通用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工作寄存器区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81B51ED-3874-43A0-B4B5-1772B8C1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883" y="1564635"/>
            <a:ext cx="1032113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位寻址区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C19F7EF-D4F0-46D7-BF1E-92652377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84" y="1885989"/>
            <a:ext cx="1032113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通用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RAM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F87A1DA3-6359-4055-8812-44B00F4F1399}"/>
              </a:ext>
            </a:extLst>
          </p:cNvPr>
          <p:cNvSpPr/>
          <p:nvPr/>
        </p:nvSpPr>
        <p:spPr>
          <a:xfrm>
            <a:off x="2440560" y="2399075"/>
            <a:ext cx="107978" cy="124143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DD1C6F15-E130-479B-B9E2-458A60B5C700}"/>
              </a:ext>
            </a:extLst>
          </p:cNvPr>
          <p:cNvSpPr/>
          <p:nvPr/>
        </p:nvSpPr>
        <p:spPr>
          <a:xfrm>
            <a:off x="3172457" y="1779476"/>
            <a:ext cx="176742" cy="1055988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932A38B-6B61-4C5F-B44C-EE4511A0D0E3}"/>
              </a:ext>
            </a:extLst>
          </p:cNvPr>
          <p:cNvSpPr/>
          <p:nvPr/>
        </p:nvSpPr>
        <p:spPr>
          <a:xfrm>
            <a:off x="4829564" y="2592875"/>
            <a:ext cx="69835" cy="53204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6DDDBF0-A153-42C2-B69E-FADAE143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1" y="3377621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</a:rPr>
              <a:t>片外</a:t>
            </a: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1DB6AD15-3DB9-43E6-8E05-69DBCE76BA3D}"/>
              </a:ext>
            </a:extLst>
          </p:cNvPr>
          <p:cNvSpPr/>
          <p:nvPr/>
        </p:nvSpPr>
        <p:spPr>
          <a:xfrm>
            <a:off x="1517409" y="3003612"/>
            <a:ext cx="142950" cy="2262626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EFC42250-4435-4443-B354-14EBEF230465}"/>
              </a:ext>
            </a:extLst>
          </p:cNvPr>
          <p:cNvSpPr/>
          <p:nvPr/>
        </p:nvSpPr>
        <p:spPr>
          <a:xfrm>
            <a:off x="2493490" y="4801670"/>
            <a:ext cx="135086" cy="645152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1F099BC-E618-43DB-B7AB-FBE937CB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46" y="4590501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charset="-122"/>
                <a:ea typeface="+mn-ea"/>
              </a:rPr>
              <a:t>片内</a:t>
            </a:r>
            <a:endParaRPr lang="en-US" altLang="zh-CN" sz="2400" b="1" kern="0" dirty="0">
              <a:solidFill>
                <a:srgbClr val="00B050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ADF0240-1860-46BD-B877-046E32F1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350" y="5056028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charset="-122"/>
                <a:ea typeface="+mn-ea"/>
              </a:rPr>
              <a:t>片外</a:t>
            </a:r>
            <a:endParaRPr lang="en-US" altLang="zh-CN" sz="2400" b="1" kern="0" dirty="0">
              <a:solidFill>
                <a:srgbClr val="00B050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65F7B913-886E-4476-AF51-C9E73B1977EF}"/>
              </a:ext>
            </a:extLst>
          </p:cNvPr>
          <p:cNvSpPr/>
          <p:nvPr/>
        </p:nvSpPr>
        <p:spPr>
          <a:xfrm>
            <a:off x="3237700" y="3451635"/>
            <a:ext cx="156651" cy="62675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FC41D05-64F3-4E6E-B4F8-EF26D6CD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779" y="1480967"/>
            <a:ext cx="161596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128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0B1C55-805E-40AD-BFFB-F4671CD8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700" y="3610897"/>
            <a:ext cx="215234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其他区域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...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C37BDF52-4414-4A35-A50E-95CDEBC463C8}"/>
              </a:ext>
            </a:extLst>
          </p:cNvPr>
          <p:cNvSpPr/>
          <p:nvPr/>
        </p:nvSpPr>
        <p:spPr>
          <a:xfrm flipH="1">
            <a:off x="7059268" y="4723672"/>
            <a:ext cx="118551" cy="80114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DB3AC10-BB0C-4E82-8786-E6E4DB26F5AB}"/>
              </a:ext>
            </a:extLst>
          </p:cNvPr>
          <p:cNvSpPr/>
          <p:nvPr/>
        </p:nvSpPr>
        <p:spPr>
          <a:xfrm flipH="1">
            <a:off x="6969681" y="1449739"/>
            <a:ext cx="301500" cy="274631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A23E23D-0564-42D4-B690-5784C133B398}"/>
              </a:ext>
            </a:extLst>
          </p:cNvPr>
          <p:cNvSpPr/>
          <p:nvPr/>
        </p:nvSpPr>
        <p:spPr>
          <a:xfrm>
            <a:off x="7235140" y="2520514"/>
            <a:ext cx="113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变量及中间值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05C54B-7C6C-43D0-B6FA-8D4FFA7142AE}"/>
              </a:ext>
            </a:extLst>
          </p:cNvPr>
          <p:cNvSpPr/>
          <p:nvPr/>
        </p:nvSpPr>
        <p:spPr>
          <a:xfrm>
            <a:off x="7256521" y="4740786"/>
            <a:ext cx="113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常数及表格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48C9F8F3-0063-437A-A17C-B2CC4AF9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656" y="2412519"/>
            <a:ext cx="2232515" cy="39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地址不是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8</a:t>
            </a: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的倍数的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…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116CA2-1CE2-4148-8531-0105B27CDC0F}"/>
              </a:ext>
            </a:extLst>
          </p:cNvPr>
          <p:cNvSpPr/>
          <p:nvPr/>
        </p:nvSpPr>
        <p:spPr>
          <a:xfrm>
            <a:off x="1677487" y="2361775"/>
            <a:ext cx="823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数据存储器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131AB-4801-4DA2-B730-34731CB401EE}"/>
              </a:ext>
            </a:extLst>
          </p:cNvPr>
          <p:cNvSpPr/>
          <p:nvPr/>
        </p:nvSpPr>
        <p:spPr>
          <a:xfrm>
            <a:off x="1687955" y="4556121"/>
            <a:ext cx="84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程序存储器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3861518-9A3F-4F76-AE60-431A3CB05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2" y="759146"/>
            <a:ext cx="2557007" cy="51730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、寻址空间</a:t>
            </a:r>
          </a:p>
        </p:txBody>
      </p:sp>
      <p:pic>
        <p:nvPicPr>
          <p:cNvPr id="41" name="Picture 2" descr="C:\Users\iMac\AppData\Roaming\Tencent\Users\676683337\QQ\WinTemp\RichOle\(]OFY0Q_WW6NTG$}KD}NBWS.png">
            <a:extLst>
              <a:ext uri="{FF2B5EF4-FFF2-40B4-BE49-F238E27FC236}">
                <a16:creationId xmlns:a16="http://schemas.microsoft.com/office/drawing/2014/main" id="{FCFBA03D-E9E7-4D12-8972-1C522F1B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235" y="4590501"/>
            <a:ext cx="1246797" cy="1927141"/>
          </a:xfrm>
          <a:prstGeom prst="rect">
            <a:avLst/>
          </a:prstGeom>
          <a:noFill/>
        </p:spPr>
      </p:pic>
      <p:pic>
        <p:nvPicPr>
          <p:cNvPr id="42" name="Picture 1" descr="C:\Users\iMac\AppData\Roaming\Tencent\Users\676683337\QQ\WinTemp\RichOle\RUI9GC(R[R(IT`K361RH2MU.png">
            <a:extLst>
              <a:ext uri="{FF2B5EF4-FFF2-40B4-BE49-F238E27FC236}">
                <a16:creationId xmlns:a16="http://schemas.microsoft.com/office/drawing/2014/main" id="{D77105F8-D280-44E2-946B-A5788311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65" y="1295752"/>
            <a:ext cx="1492118" cy="1853844"/>
          </a:xfrm>
          <a:prstGeom prst="rect">
            <a:avLst/>
          </a:prstGeom>
          <a:noFill/>
        </p:spPr>
      </p:pic>
      <p:sp>
        <p:nvSpPr>
          <p:cNvPr id="43" name="Rectangle 2">
            <a:extLst>
              <a:ext uri="{FF2B5EF4-FFF2-40B4-BE49-F238E27FC236}">
                <a16:creationId xmlns:a16="http://schemas.microsoft.com/office/drawing/2014/main" id="{884A022C-33BB-440B-A112-83B706A8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84" y="732445"/>
            <a:ext cx="2039674" cy="51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00B050"/>
                </a:solidFill>
              </a:rPr>
              <a:t>字节寻址区域</a:t>
            </a:r>
          </a:p>
        </p:txBody>
      </p:sp>
    </p:spTree>
  </p:cSld>
  <p:clrMapOvr>
    <a:masterClrMapping/>
  </p:clrMapOvr>
  <p:transition>
    <p:cut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xfrm>
            <a:off x="-26646" y="6378929"/>
            <a:ext cx="1981200" cy="476250"/>
          </a:xfrm>
          <a:noFill/>
        </p:spPr>
        <p:txBody>
          <a:bodyPr/>
          <a:lstStyle/>
          <a:p>
            <a:fld id="{B0740109-7001-43F0-B3A5-32AE80B47F3D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58443" y="6381750"/>
            <a:ext cx="1981200" cy="476250"/>
          </a:xfrm>
          <a:noFill/>
        </p:spPr>
        <p:txBody>
          <a:bodyPr/>
          <a:lstStyle/>
          <a:p>
            <a:fld id="{0739656F-BB29-4CE0-A1DD-F07DF51AEA15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7" y="686478"/>
            <a:ext cx="4553264" cy="51730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、寻址空间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E24F5E0-7ED2-4B9C-AFE3-A4A4DD97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4098F1-3209-48E8-A1D1-F19E454A8C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3F21822F-0D12-440C-8E23-2F961F1B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58" y="31169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0C764E3-02A9-4872-9114-F7B7EA52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601" y="714375"/>
            <a:ext cx="4173537" cy="4277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表</a:t>
            </a:r>
            <a:r>
              <a:rPr lang="en-US" altLang="zh-CN" sz="2000" b="1" kern="0" dirty="0">
                <a:solidFill>
                  <a:srgbClr val="3333FF"/>
                </a:solidFill>
              </a:rPr>
              <a:t>3-2  </a:t>
            </a:r>
            <a:r>
              <a:rPr lang="zh-CN" altLang="en-US" sz="2000" b="1" kern="0" dirty="0">
                <a:solidFill>
                  <a:srgbClr val="3333FF"/>
                </a:solidFill>
              </a:rPr>
              <a:t>操作数寻址方式和有关空间</a:t>
            </a:r>
            <a:endParaRPr lang="zh-CN" altLang="en-US" sz="2000" kern="0" dirty="0">
              <a:solidFill>
                <a:srgbClr val="3333FF"/>
              </a:solidFill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A7D231C3-4514-453F-832A-152FC9BA8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11726"/>
              </p:ext>
            </p:extLst>
          </p:nvPr>
        </p:nvGraphicFramePr>
        <p:xfrm>
          <a:off x="0" y="1170355"/>
          <a:ext cx="8994775" cy="580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ocument" r:id="rId5" imgW="7511665" imgH="4859979" progId="Word.Document.8">
                  <p:embed/>
                </p:oleObj>
              </mc:Choice>
              <mc:Fallback>
                <p:oleObj name="Document" r:id="rId5" imgW="7511665" imgH="4859979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70355"/>
                        <a:ext cx="8994775" cy="5803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0740109-7001-43F0-B3A5-32AE80B47F3D}" type="datetime10">
              <a:rPr lang="zh-CN" altLang="en-US" smtClean="0">
                <a:ea typeface="宋体" charset="-122"/>
              </a:rPr>
              <a:pPr/>
              <a:t>16:54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9656F-BB29-4CE0-A1DD-F07DF51AEA15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2E3BE12-AB3A-476A-AED4-145D7923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D9710D4-6F43-4015-BDA9-F0B4984D67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56F423D-38A7-4153-9451-4AFD2FAC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A4F54A6-71A8-4C60-87A6-145924D522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2" y="1274640"/>
            <a:ext cx="3566427" cy="5060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3814BAB9-7AEE-413F-8667-12D4C026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22" y="1697582"/>
            <a:ext cx="4813504" cy="40919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029">
            <a:extLst>
              <a:ext uri="{FF2B5EF4-FFF2-40B4-BE49-F238E27FC236}">
                <a16:creationId xmlns:a16="http://schemas.microsoft.com/office/drawing/2014/main" id="{4C2AD3AA-B09A-4043-AFF2-A1D052700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34992"/>
              </p:ext>
            </p:extLst>
          </p:nvPr>
        </p:nvGraphicFramePr>
        <p:xfrm>
          <a:off x="952140" y="2083302"/>
          <a:ext cx="25717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位图图像" r:id="rId7" imgW="2838846" imgH="3247619" progId="Paint.Picture">
                  <p:embed/>
                </p:oleObj>
              </mc:Choice>
              <mc:Fallback>
                <p:oleObj name="位图图像" r:id="rId7" imgW="2838846" imgH="3247619" progId="Paint.Picture">
                  <p:embed/>
                  <p:pic>
                    <p:nvPicPr>
                      <p:cNvPr id="13316" name="Object 1029">
                        <a:extLst>
                          <a:ext uri="{FF2B5EF4-FFF2-40B4-BE49-F238E27FC236}">
                            <a16:creationId xmlns:a16="http://schemas.microsoft.com/office/drawing/2014/main" id="{CEBC285E-2632-4AAD-BC98-F112995DC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40" y="2083302"/>
                        <a:ext cx="2571750" cy="29432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B0B66CB4-5255-4B41-8EA2-74C509B5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" y="757338"/>
            <a:ext cx="2557007" cy="51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>
                <a:solidFill>
                  <a:srgbClr val="FF0000"/>
                </a:solidFill>
              </a:rPr>
              <a:t>8</a:t>
            </a:r>
            <a:r>
              <a:rPr lang="zh-CN" altLang="en-US" sz="2400" b="1" kern="0">
                <a:solidFill>
                  <a:srgbClr val="FF0000"/>
                </a:solidFill>
              </a:rPr>
              <a:t>、寻址空间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340B98E-D365-4C9E-B796-814B065C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66" y="775949"/>
            <a:ext cx="2039674" cy="51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00B050"/>
                </a:solidFill>
              </a:rPr>
              <a:t>位寻址区域</a:t>
            </a:r>
          </a:p>
        </p:txBody>
      </p:sp>
    </p:spTree>
  </p:cSld>
  <p:clrMapOvr>
    <a:masterClrMapping/>
  </p:clrMapOvr>
  <p:transition>
    <p:cut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73565"/>
            <a:ext cx="1981200" cy="476250"/>
          </a:xfrm>
          <a:noFill/>
        </p:spPr>
        <p:txBody>
          <a:bodyPr/>
          <a:lstStyle/>
          <a:p>
            <a:fld id="{F3EDE368-CC16-4348-80C4-C194C8FB63C3}" type="datetime10">
              <a:rPr lang="zh-CN" altLang="en-US" smtClean="0">
                <a:ea typeface="宋体" charset="-122"/>
              </a:rPr>
              <a:pPr/>
              <a:t>17:02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60FA7B0D-D04F-4EE1-8B6A-D078BA4C225D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" y="798507"/>
            <a:ext cx="3706999" cy="476251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9. </a:t>
            </a:r>
            <a:r>
              <a:rPr lang="zh-CN" altLang="en-US" sz="2400" b="1" dirty="0">
                <a:solidFill>
                  <a:srgbClr val="FF0000"/>
                </a:solidFill>
              </a:rPr>
              <a:t>常用符号注释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57376"/>
            <a:ext cx="7920880" cy="36200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Rn(n=0</a:t>
            </a:r>
            <a:r>
              <a:rPr lang="zh-CN" altLang="en-US" sz="2000" b="1" dirty="0">
                <a:solidFill>
                  <a:srgbClr val="3333FF"/>
                </a:solidFill>
              </a:rPr>
              <a:t>～</a:t>
            </a:r>
            <a:r>
              <a:rPr lang="en-US" altLang="zh-CN" sz="2000" b="1" dirty="0">
                <a:solidFill>
                  <a:srgbClr val="3333FF"/>
                </a:solidFill>
              </a:rPr>
              <a:t>7)</a:t>
            </a:r>
            <a:r>
              <a:rPr lang="zh-CN" altLang="en-US" sz="2000" b="1" dirty="0">
                <a:solidFill>
                  <a:srgbClr val="3333FF"/>
                </a:solidFill>
              </a:rPr>
              <a:t>：</a:t>
            </a:r>
            <a:r>
              <a:rPr lang="zh-CN" altLang="en-US" sz="2000" b="1" dirty="0"/>
              <a:t>当前选中的工作寄存器组</a:t>
            </a:r>
            <a:r>
              <a:rPr lang="en-US" altLang="zh-CN" sz="2000" b="1" dirty="0"/>
              <a:t>R0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R7</a:t>
            </a:r>
            <a:endParaRPr lang="zh-CN" altLang="en-US" sz="2000" b="1" dirty="0"/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Ri(</a:t>
            </a:r>
            <a:r>
              <a:rPr lang="en-US" altLang="zh-CN" sz="2000" b="1" dirty="0" err="1">
                <a:solidFill>
                  <a:srgbClr val="3333FF"/>
                </a:solidFill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</a:rPr>
              <a:t>=0,1)</a:t>
            </a:r>
            <a:r>
              <a:rPr lang="zh-CN" altLang="en-US" sz="2000" b="1" dirty="0">
                <a:solidFill>
                  <a:srgbClr val="3333FF"/>
                </a:solidFill>
              </a:rPr>
              <a:t>：   </a:t>
            </a:r>
            <a:r>
              <a:rPr lang="zh-CN" altLang="en-US" sz="2000" b="1" dirty="0"/>
              <a:t>作为地址指针的两个工作寄存器</a:t>
            </a:r>
            <a:r>
              <a:rPr lang="en-US" altLang="zh-CN" sz="2000" b="1" dirty="0"/>
              <a:t>R0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R1</a:t>
            </a:r>
            <a:endParaRPr lang="zh-CN" altLang="en-US" sz="2000" b="1" dirty="0"/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#data</a:t>
            </a:r>
            <a:r>
              <a:rPr lang="zh-CN" altLang="en-US" sz="2000" b="1" dirty="0">
                <a:solidFill>
                  <a:srgbClr val="3333FF"/>
                </a:solidFill>
              </a:rPr>
              <a:t>：     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位立即数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#data16</a:t>
            </a:r>
            <a:r>
              <a:rPr lang="zh-CN" altLang="en-US" sz="2000" b="1" dirty="0">
                <a:solidFill>
                  <a:srgbClr val="3333FF"/>
                </a:solidFill>
              </a:rPr>
              <a:t>：     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位立即数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direct</a:t>
            </a:r>
            <a:r>
              <a:rPr lang="zh-CN" altLang="en-US" sz="2000" b="1" dirty="0">
                <a:solidFill>
                  <a:srgbClr val="3333FF"/>
                </a:solidFill>
              </a:rPr>
              <a:t>：      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位片内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单元（包括</a:t>
            </a:r>
            <a:r>
              <a:rPr lang="en-US" altLang="zh-CN" sz="2000" b="1" dirty="0"/>
              <a:t>SFR</a:t>
            </a:r>
            <a:r>
              <a:rPr lang="zh-CN" altLang="en-US" sz="2000" b="1" dirty="0"/>
              <a:t>）的直接地址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addr11</a:t>
            </a:r>
            <a:r>
              <a:rPr lang="zh-CN" altLang="en-US" sz="2000" b="1" dirty="0">
                <a:solidFill>
                  <a:srgbClr val="3333FF"/>
                </a:solidFill>
              </a:rPr>
              <a:t>：        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位目的地址，用于</a:t>
            </a:r>
            <a:r>
              <a:rPr lang="en-US" altLang="zh-CN" sz="2000" b="1" dirty="0"/>
              <a:t>ACALL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AJMP</a:t>
            </a:r>
            <a:r>
              <a:rPr lang="zh-CN" altLang="en-US" sz="2000" b="1" dirty="0"/>
              <a:t>指令中</a:t>
            </a:r>
            <a:endParaRPr lang="en-US" altLang="zh-CN" sz="2000" b="1" dirty="0"/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addr16</a:t>
            </a:r>
            <a:r>
              <a:rPr lang="zh-CN" altLang="en-US" sz="2000" b="1" dirty="0">
                <a:solidFill>
                  <a:srgbClr val="3333FF"/>
                </a:solidFill>
              </a:rPr>
              <a:t>：        </a:t>
            </a:r>
            <a:r>
              <a:rPr lang="en-US" altLang="zh-CN" sz="2000" b="1" dirty="0"/>
              <a:t>16</a:t>
            </a:r>
            <a:r>
              <a:rPr lang="zh-CN" altLang="zh-CN" sz="2000" b="1" dirty="0"/>
              <a:t>位目的地址。用于</a:t>
            </a:r>
            <a:r>
              <a:rPr lang="en-US" altLang="zh-CN" sz="2000" b="1" dirty="0"/>
              <a:t>LCALL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LJMP</a:t>
            </a:r>
            <a:r>
              <a:rPr lang="zh-CN" altLang="zh-CN" sz="2000" b="1" dirty="0"/>
              <a:t>指令中</a:t>
            </a:r>
            <a:endParaRPr lang="zh-CN" altLang="en-US" sz="2000" b="1" dirty="0"/>
          </a:p>
          <a:p>
            <a:pPr marL="0" indent="0" eaLnBrk="1" hangingPunct="1">
              <a:buNone/>
            </a:pPr>
            <a:endParaRPr lang="zh-CN" altLang="en-US" sz="2000" b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2F1F18F-56C0-4B6F-8E6D-D8C218BD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DAD911C-DA3E-443A-8ED8-F7D8772A14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67E2E33-721E-4D23-9012-3E09253A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A0F7AA3-C21B-4AE0-A2D6-0D69210935F0}"/>
              </a:ext>
            </a:extLst>
          </p:cNvPr>
          <p:cNvSpPr/>
          <p:nvPr/>
        </p:nvSpPr>
        <p:spPr>
          <a:xfrm>
            <a:off x="931042" y="567154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Addr</a:t>
            </a:r>
            <a:r>
              <a:rPr lang="en-US" altLang="zh-CN" b="1" dirty="0">
                <a:solidFill>
                  <a:srgbClr val="FF0000"/>
                </a:solidFill>
              </a:rPr>
              <a:t>  =  address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EDE368-CC16-4348-80C4-C194C8FB63C3}" type="datetime10">
              <a:rPr lang="zh-CN" altLang="en-US" smtClean="0">
                <a:ea typeface="宋体" charset="-122"/>
              </a:rPr>
              <a:pPr/>
              <a:t>17:04</a:t>
            </a:fld>
            <a:endParaRPr lang="en-US" altLang="zh-CN">
              <a:ea typeface="宋体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A7B0D-D04F-4EE1-8B6A-D078BA4C225D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57" y="733425"/>
            <a:ext cx="2878075" cy="49361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9. </a:t>
            </a:r>
            <a:r>
              <a:rPr lang="zh-CN" altLang="en-US" sz="2400" b="1" dirty="0">
                <a:solidFill>
                  <a:srgbClr val="FF0000"/>
                </a:solidFill>
              </a:rPr>
              <a:t>常用符号注释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7760444" cy="430458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rgbClr val="3333FF"/>
                </a:solidFill>
              </a:rPr>
              <a:t>rel</a:t>
            </a:r>
            <a:r>
              <a:rPr lang="zh-CN" altLang="en-US" sz="2000" b="1" dirty="0">
                <a:solidFill>
                  <a:srgbClr val="3333FF"/>
                </a:solidFill>
              </a:rPr>
              <a:t>： </a:t>
            </a:r>
            <a:r>
              <a:rPr lang="zh-CN" altLang="en-US" sz="2000" b="1" dirty="0"/>
              <a:t>补码表示的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位地址偏移量。</a:t>
            </a:r>
            <a:endParaRPr lang="en-US" altLang="zh-CN" sz="2000" b="1" dirty="0"/>
          </a:p>
          <a:p>
            <a:pPr marL="0" indent="0" eaLnBrk="1" hangingPunct="1">
              <a:lnSpc>
                <a:spcPts val="3000"/>
              </a:lnSpc>
              <a:buNone/>
            </a:pPr>
            <a:r>
              <a:rPr lang="zh-CN" altLang="en-US" sz="2000" b="1" dirty="0"/>
              <a:t>             范围：</a:t>
            </a:r>
            <a:r>
              <a:rPr lang="en-US" altLang="zh-CN" sz="2000" b="1" dirty="0"/>
              <a:t>-128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+127D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bit</a:t>
            </a:r>
            <a:r>
              <a:rPr lang="zh-CN" altLang="en-US" sz="2000" b="1" dirty="0">
                <a:solidFill>
                  <a:srgbClr val="3333FF"/>
                </a:solidFill>
              </a:rPr>
              <a:t>： </a:t>
            </a:r>
            <a:r>
              <a:rPr lang="zh-CN" altLang="en-US" sz="2000" b="1" dirty="0"/>
              <a:t>片内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SFR</a:t>
            </a:r>
            <a:r>
              <a:rPr lang="zh-CN" altLang="en-US" sz="2000" b="1" dirty="0"/>
              <a:t>的直接寻址位地址。</a:t>
            </a: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@</a:t>
            </a:r>
            <a:r>
              <a:rPr lang="zh-CN" altLang="en-US" sz="2000" b="1" dirty="0">
                <a:solidFill>
                  <a:srgbClr val="3333FF"/>
                </a:solidFill>
              </a:rPr>
              <a:t>：   </a:t>
            </a:r>
            <a:r>
              <a:rPr lang="zh-CN" altLang="en-US" sz="2000" b="1" dirty="0"/>
              <a:t>间接寄存器的符号。</a:t>
            </a: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3333FF"/>
                </a:solidFill>
              </a:rPr>
              <a:t>/</a:t>
            </a:r>
            <a:r>
              <a:rPr lang="zh-CN" altLang="en-US" sz="2000" b="1" dirty="0">
                <a:solidFill>
                  <a:srgbClr val="3333FF"/>
                </a:solidFill>
              </a:rPr>
              <a:t>：</a:t>
            </a:r>
            <a:r>
              <a:rPr lang="zh-CN" altLang="en-US" sz="2000" b="1" dirty="0"/>
              <a:t>位操作指令中对该位先取反再参与操作，不影响原值</a:t>
            </a: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3333FF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/>
              <a:t>：   </a:t>
            </a:r>
            <a:r>
              <a:rPr lang="en-US" altLang="zh-CN" sz="2000" b="1" dirty="0"/>
              <a:t>×</a:t>
            </a:r>
            <a:r>
              <a:rPr lang="zh-CN" altLang="en-US" sz="2000" b="1" dirty="0"/>
              <a:t>中的内容，</a:t>
            </a:r>
            <a:r>
              <a:rPr lang="zh-CN" altLang="en-US" sz="2000" b="1" dirty="0">
                <a:solidFill>
                  <a:srgbClr val="FF0000"/>
                </a:solidFill>
              </a:rPr>
              <a:t>例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R0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）表示寄存器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R0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中的内容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/>
              <a:t>((×))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×</a:t>
            </a:r>
            <a:r>
              <a:rPr lang="zh-CN" altLang="en-US" sz="2000" b="1" dirty="0"/>
              <a:t>指出的地址单元中的内容。</a:t>
            </a:r>
            <a:r>
              <a:rPr lang="zh-CN" altLang="en-US" sz="2000" b="1" dirty="0">
                <a:solidFill>
                  <a:srgbClr val="FF0000"/>
                </a:solidFill>
              </a:rPr>
              <a:t>例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rgbClr val="3333FF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ym typeface="Wingdings" panose="05000000000000000000" pitchFamily="2" charset="2"/>
              </a:rPr>
              <a:t>R0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solidFill>
                  <a:srgbClr val="3333FF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表示以寄存器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R0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中的内容作为地址，对应的存储单元中的内容，才是真正的操作对象。</a:t>
            </a:r>
            <a:endParaRPr lang="zh-CN" altLang="en-US" sz="2000" b="1" dirty="0"/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/>
              <a:t>  →：    指令操作流程方向。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CA2C5F-13EF-4BB5-B2FC-9F89228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B95FB1B-5102-4CCD-8B60-F0110D412F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B9ACAF1-A62A-48E9-8E6A-5B936B34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8E64B61-2C12-49E0-9799-DAA61F80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A6A58518-915A-43C0-B2F1-E938528B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DCDA4E32-11DC-4F29-B4F0-27621E98D4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65" name="日期占位符 3">
            <a:extLst>
              <a:ext uri="{FF2B5EF4-FFF2-40B4-BE49-F238E27FC236}">
                <a16:creationId xmlns:a16="http://schemas.microsoft.com/office/drawing/2014/main" id="{ADE0C0DD-F7C0-42F0-9339-E002FE2B2C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14:19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6" name="灯片编号占位符 5">
            <a:extLst>
              <a:ext uri="{FF2B5EF4-FFF2-40B4-BE49-F238E27FC236}">
                <a16:creationId xmlns:a16="http://schemas.microsoft.com/office/drawing/2014/main" id="{26A38843-E322-482F-BECF-AB0829F3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206" y="6377095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40" name="Picture 2" descr="C:\Users\iMac\AppData\Roaming\Tencent\Users\676683337\QQ\WinTemp\RichOle\(]OFY0Q_WW6NTG$}KD}NBWS.png">
            <a:extLst>
              <a:ext uri="{FF2B5EF4-FFF2-40B4-BE49-F238E27FC236}">
                <a16:creationId xmlns:a16="http://schemas.microsoft.com/office/drawing/2014/main" id="{BC86FD01-BF81-48EB-9B93-445E02E4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11580"/>
            <a:ext cx="3257377" cy="5034840"/>
          </a:xfrm>
          <a:prstGeom prst="rect">
            <a:avLst/>
          </a:prstGeom>
          <a:noFill/>
        </p:spPr>
      </p:pic>
      <p:pic>
        <p:nvPicPr>
          <p:cNvPr id="41" name="Picture 1" descr="C:\Users\iMac\AppData\Roaming\Tencent\Users\676683337\QQ\WinTemp\RichOle\RUI9GC(R[R(IT`K361RH2MU.png">
            <a:extLst>
              <a:ext uri="{FF2B5EF4-FFF2-40B4-BE49-F238E27FC236}">
                <a16:creationId xmlns:a16="http://schemas.microsoft.com/office/drawing/2014/main" id="{E01BBF3E-7F73-4513-A3ED-CA08F905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007327"/>
            <a:ext cx="3898303" cy="4843346"/>
          </a:xfrm>
          <a:prstGeom prst="rect">
            <a:avLst/>
          </a:prstGeom>
          <a:noFill/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F236CE03-62F9-452D-AD08-A7F449229D9B}"/>
              </a:ext>
            </a:extLst>
          </p:cNvPr>
          <p:cNvSpPr/>
          <p:nvPr/>
        </p:nvSpPr>
        <p:spPr>
          <a:xfrm>
            <a:off x="4211960" y="1738044"/>
            <a:ext cx="823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数据存储器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37E82BA-923D-489E-A01D-A9854F0A4D95}"/>
              </a:ext>
            </a:extLst>
          </p:cNvPr>
          <p:cNvSpPr/>
          <p:nvPr/>
        </p:nvSpPr>
        <p:spPr>
          <a:xfrm>
            <a:off x="2381984" y="1760306"/>
            <a:ext cx="84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程序存储器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02B7F6-AE4F-4066-9BE1-860471A1664C}"/>
              </a:ext>
            </a:extLst>
          </p:cNvPr>
          <p:cNvSpPr/>
          <p:nvPr/>
        </p:nvSpPr>
        <p:spPr>
          <a:xfrm>
            <a:off x="2486485" y="5542047"/>
            <a:ext cx="3450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可能保存操作数的空间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05579"/>
      </p:ext>
    </p:extLst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8C384D8B-3628-4706-BC59-757E0D69E76A}" type="datetime10">
              <a:rPr lang="zh-CN" altLang="en-US" smtClean="0">
                <a:ea typeface="宋体" charset="-122"/>
              </a:rPr>
              <a:pPr/>
              <a:t>17:13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46932"/>
            <a:ext cx="1981200" cy="476250"/>
          </a:xfrm>
          <a:noFill/>
        </p:spPr>
        <p:txBody>
          <a:bodyPr/>
          <a:lstStyle/>
          <a:p>
            <a:fld id="{17A078ED-8166-4C7F-A60C-EF22CB0D6934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359" y="1484344"/>
            <a:ext cx="6477041" cy="36706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、寄存器寻址     </a:t>
            </a:r>
            <a:r>
              <a:rPr lang="en-US" altLang="zh-CN" sz="2800" b="1" dirty="0">
                <a:solidFill>
                  <a:srgbClr val="3333FF"/>
                </a:solidFill>
              </a:rPr>
              <a:t>Rn</a:t>
            </a:r>
            <a:endParaRPr lang="zh-CN" altLang="en-US" sz="2800" b="1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、直接寻址        </a:t>
            </a:r>
            <a:r>
              <a:rPr lang="en-US" altLang="zh-CN" sz="2800" b="1" dirty="0">
                <a:solidFill>
                  <a:srgbClr val="3333FF"/>
                </a:solidFill>
              </a:rPr>
              <a:t>direct</a:t>
            </a:r>
            <a:endParaRPr lang="zh-CN" altLang="en-US" sz="2800" b="1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、立即数寻址     </a:t>
            </a:r>
            <a:r>
              <a:rPr lang="en-US" altLang="zh-CN" sz="2800" b="1" dirty="0">
                <a:solidFill>
                  <a:srgbClr val="3333FF"/>
                </a:solidFill>
              </a:rPr>
              <a:t>#data</a:t>
            </a:r>
            <a:endParaRPr lang="zh-CN" altLang="en-US" sz="2800" b="1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、寄存器间接寻址 </a:t>
            </a:r>
            <a:r>
              <a:rPr lang="en-US" altLang="zh-CN" sz="2800" b="1" dirty="0">
                <a:solidFill>
                  <a:srgbClr val="3333FF"/>
                </a:solidFill>
              </a:rPr>
              <a:t>@R</a:t>
            </a:r>
            <a:r>
              <a:rPr lang="en-US" altLang="zh-CN" sz="2000" b="1" dirty="0">
                <a:solidFill>
                  <a:srgbClr val="3333FF"/>
                </a:solidFill>
              </a:rPr>
              <a:t>i</a:t>
            </a:r>
            <a:r>
              <a:rPr lang="zh-CN" altLang="en-US" sz="2800" b="1" dirty="0">
                <a:solidFill>
                  <a:srgbClr val="3333FF"/>
                </a:solidFill>
              </a:rPr>
              <a:t> （</a:t>
            </a:r>
            <a:r>
              <a:rPr lang="en-US" altLang="zh-CN" sz="2800" b="1" dirty="0" err="1">
                <a:solidFill>
                  <a:srgbClr val="3333FF"/>
                </a:solidFill>
              </a:rPr>
              <a:t>i</a:t>
            </a:r>
            <a:r>
              <a:rPr lang="en-US" altLang="zh-CN" sz="2800" b="1" dirty="0">
                <a:solidFill>
                  <a:srgbClr val="3333FF"/>
                </a:solidFill>
              </a:rPr>
              <a:t>= 0</a:t>
            </a:r>
            <a:r>
              <a:rPr lang="zh-CN" altLang="en-US" sz="2800" b="1" dirty="0">
                <a:solidFill>
                  <a:srgbClr val="3333FF"/>
                </a:solidFill>
              </a:rPr>
              <a:t>或</a:t>
            </a:r>
            <a:r>
              <a:rPr lang="en-US" altLang="zh-CN" sz="2800" b="1" dirty="0">
                <a:solidFill>
                  <a:srgbClr val="3333FF"/>
                </a:solidFill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</a:rPr>
              <a:t>）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、变址寻址     </a:t>
            </a:r>
            <a:r>
              <a:rPr lang="en-US" altLang="zh-CN" sz="2800" b="1" dirty="0">
                <a:solidFill>
                  <a:srgbClr val="3333FF"/>
                </a:solidFill>
              </a:rPr>
              <a:t>@A+DPTR,@A+PC</a:t>
            </a:r>
            <a:endParaRPr lang="zh-CN" altLang="en-US" sz="2800" b="1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、相对寻址      </a:t>
            </a:r>
            <a:r>
              <a:rPr lang="en-US" altLang="zh-CN" sz="2800" b="1" dirty="0" err="1">
                <a:solidFill>
                  <a:srgbClr val="3333FF"/>
                </a:solidFill>
              </a:rPr>
              <a:t>rel</a:t>
            </a:r>
            <a:endParaRPr lang="en-US" altLang="zh-CN" sz="2800" b="1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、位寻址         </a:t>
            </a:r>
            <a:r>
              <a:rPr lang="en-US" altLang="zh-CN" sz="2800" b="1" dirty="0">
                <a:solidFill>
                  <a:srgbClr val="3333FF"/>
                </a:solidFill>
              </a:rPr>
              <a:t>bit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pic>
        <p:nvPicPr>
          <p:cNvPr id="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668FA4F4-AD36-4486-A56C-6FFA9BDD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407EDE-00BC-4A82-B242-99A3DEA0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35E6267-4B69-44B7-88FB-724A04E601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9658C-F584-4733-95B8-E7FD0FCC1AD8}"/>
              </a:ext>
            </a:extLst>
          </p:cNvPr>
          <p:cNvSpPr/>
          <p:nvPr/>
        </p:nvSpPr>
        <p:spPr>
          <a:xfrm>
            <a:off x="67679" y="2714372"/>
            <a:ext cx="13359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89C51/S51</a:t>
            </a:r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的指令寻址方式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87B64D1-551C-4A10-808E-881FB4DCC790}"/>
              </a:ext>
            </a:extLst>
          </p:cNvPr>
          <p:cNvSpPr/>
          <p:nvPr/>
        </p:nvSpPr>
        <p:spPr>
          <a:xfrm>
            <a:off x="1295635" y="1813676"/>
            <a:ext cx="216025" cy="309594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39622"/>
      </p:ext>
    </p:extLst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6406" y="3278555"/>
            <a:ext cx="113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数据可能保存的位置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8E64B61-2C12-49E0-9799-DAA61F80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A6A58518-915A-43C0-B2F1-E938528B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DCDA4E32-11DC-4F29-B4F0-27621E98D4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05650D4A-5106-4951-BFE7-74652EFC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261" y="2361775"/>
            <a:ext cx="2097569" cy="39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地址是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8</a:t>
            </a: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的倍数的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…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09F535F7-45DF-473D-9733-47BC7AA4D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147" y="3226284"/>
            <a:ext cx="2677323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256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9386662-0794-4B46-995F-71B24089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264" y="2535956"/>
            <a:ext cx="1611264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128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4638D6BE-BBCC-46DB-BDED-200D11E1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007" y="2097654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片内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26ECB417-A058-40E3-895F-13DADE34373D}"/>
              </a:ext>
            </a:extLst>
          </p:cNvPr>
          <p:cNvSpPr/>
          <p:nvPr/>
        </p:nvSpPr>
        <p:spPr bwMode="auto">
          <a:xfrm flipH="1">
            <a:off x="4760718" y="1490182"/>
            <a:ext cx="200551" cy="594297"/>
          </a:xfrm>
          <a:prstGeom prst="righ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32F85D84-6763-45F5-8D1E-06FE005D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09" y="1243295"/>
            <a:ext cx="1973850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通用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工作寄存器区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4370657-353A-41F4-9A0B-976250B5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405" y="1893218"/>
            <a:ext cx="1032113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位寻址区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BB506B15-8DC0-4FBA-886B-FE1FD4C7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83" y="1561304"/>
            <a:ext cx="1032113" cy="3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通用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RAM</a:t>
            </a:r>
            <a:endParaRPr lang="en-US" altLang="zh-CN" sz="16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2" name="AutoShape 5">
            <a:extLst>
              <a:ext uri="{FF2B5EF4-FFF2-40B4-BE49-F238E27FC236}">
                <a16:creationId xmlns:a16="http://schemas.microsoft.com/office/drawing/2014/main" id="{AF0216A3-1424-4FC7-A97A-B627CC46710E}"/>
              </a:ext>
            </a:extLst>
          </p:cNvPr>
          <p:cNvSpPr/>
          <p:nvPr/>
        </p:nvSpPr>
        <p:spPr>
          <a:xfrm>
            <a:off x="2440560" y="2399075"/>
            <a:ext cx="107978" cy="124143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4B7BFC98-D83C-454D-ABD5-987AA7F92F22}"/>
              </a:ext>
            </a:extLst>
          </p:cNvPr>
          <p:cNvSpPr/>
          <p:nvPr/>
        </p:nvSpPr>
        <p:spPr>
          <a:xfrm>
            <a:off x="3172457" y="1779476"/>
            <a:ext cx="176742" cy="1055988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AutoShape 5">
            <a:extLst>
              <a:ext uri="{FF2B5EF4-FFF2-40B4-BE49-F238E27FC236}">
                <a16:creationId xmlns:a16="http://schemas.microsoft.com/office/drawing/2014/main" id="{69BBBC18-E03D-4C60-A8CE-474554983BAB}"/>
              </a:ext>
            </a:extLst>
          </p:cNvPr>
          <p:cNvSpPr/>
          <p:nvPr/>
        </p:nvSpPr>
        <p:spPr>
          <a:xfrm>
            <a:off x="4829564" y="2592875"/>
            <a:ext cx="69835" cy="53204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D7D01C59-389F-4F87-9765-B97D9EC6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1" y="3377621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</a:rPr>
              <a:t>片外</a:t>
            </a: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710F66A7-6427-4616-A9A6-7010118DAEAF}"/>
              </a:ext>
            </a:extLst>
          </p:cNvPr>
          <p:cNvSpPr/>
          <p:nvPr/>
        </p:nvSpPr>
        <p:spPr>
          <a:xfrm>
            <a:off x="1517409" y="3003612"/>
            <a:ext cx="142950" cy="2262626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A9E7F72B-68F9-4FA2-B113-33945C47A717}"/>
              </a:ext>
            </a:extLst>
          </p:cNvPr>
          <p:cNvSpPr/>
          <p:nvPr/>
        </p:nvSpPr>
        <p:spPr>
          <a:xfrm>
            <a:off x="2493490" y="4801670"/>
            <a:ext cx="135086" cy="645152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D6B1B881-2D3C-40B9-8941-44373A83B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46" y="4590501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charset="-122"/>
                <a:ea typeface="+mn-ea"/>
              </a:rPr>
              <a:t>片内</a:t>
            </a:r>
            <a:endParaRPr lang="en-US" altLang="zh-CN" sz="2400" b="1" kern="0" dirty="0">
              <a:solidFill>
                <a:srgbClr val="00B050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CEA64B0E-07BA-424D-A15F-42DC2D45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350" y="5056028"/>
            <a:ext cx="100049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charset="-122"/>
                <a:ea typeface="+mn-ea"/>
              </a:rPr>
              <a:t>片外</a:t>
            </a:r>
            <a:endParaRPr lang="en-US" altLang="zh-CN" sz="2400" b="1" kern="0" dirty="0">
              <a:solidFill>
                <a:srgbClr val="00B050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A83C65B9-4945-4C8C-95F6-D1EC99EA5624}"/>
              </a:ext>
            </a:extLst>
          </p:cNvPr>
          <p:cNvSpPr/>
          <p:nvPr/>
        </p:nvSpPr>
        <p:spPr>
          <a:xfrm>
            <a:off x="3237700" y="3451635"/>
            <a:ext cx="156651" cy="62675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6FFB00DF-AE2C-4628-BBF1-109E8540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779" y="1480967"/>
            <a:ext cx="161596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128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charset="-122"/>
                <a:ea typeface="+mn-ea"/>
              </a:rPr>
              <a:t>字节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33A26645-46C4-4B75-8F05-B04C2712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700" y="3610897"/>
            <a:ext cx="2152342" cy="6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其他区域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+mn-ea"/>
                <a:cs typeface="+mn-cs"/>
              </a:rPr>
              <a:t>...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2400" b="1" kern="0" dirty="0">
              <a:latin typeface="宋体" charset="-122"/>
              <a:ea typeface="+mn-ea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6" name="AutoShape 5">
            <a:extLst>
              <a:ext uri="{FF2B5EF4-FFF2-40B4-BE49-F238E27FC236}">
                <a16:creationId xmlns:a16="http://schemas.microsoft.com/office/drawing/2014/main" id="{7CB73A06-1C3F-44E2-A782-BD267BFAA78A}"/>
              </a:ext>
            </a:extLst>
          </p:cNvPr>
          <p:cNvSpPr/>
          <p:nvPr/>
        </p:nvSpPr>
        <p:spPr>
          <a:xfrm flipH="1">
            <a:off x="7540449" y="4611944"/>
            <a:ext cx="118551" cy="80114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AutoShape 5">
            <a:extLst>
              <a:ext uri="{FF2B5EF4-FFF2-40B4-BE49-F238E27FC236}">
                <a16:creationId xmlns:a16="http://schemas.microsoft.com/office/drawing/2014/main" id="{84BD46C4-CC3A-44EC-9276-8A50ECA3F73F}"/>
              </a:ext>
            </a:extLst>
          </p:cNvPr>
          <p:cNvSpPr/>
          <p:nvPr/>
        </p:nvSpPr>
        <p:spPr>
          <a:xfrm flipH="1">
            <a:off x="7484808" y="1473646"/>
            <a:ext cx="301500" cy="274631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04286B-AC19-4B2C-8561-5BD334167415}"/>
              </a:ext>
            </a:extLst>
          </p:cNvPr>
          <p:cNvSpPr/>
          <p:nvPr/>
        </p:nvSpPr>
        <p:spPr>
          <a:xfrm>
            <a:off x="7745439" y="2455371"/>
            <a:ext cx="113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变量及中间值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ED4113-9807-4175-B764-763D96ABEB4F}"/>
              </a:ext>
            </a:extLst>
          </p:cNvPr>
          <p:cNvSpPr/>
          <p:nvPr/>
        </p:nvSpPr>
        <p:spPr>
          <a:xfrm>
            <a:off x="7877864" y="4671419"/>
            <a:ext cx="113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常数及表格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6DAE940-0964-4290-BC00-CD94F828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399" y="2884275"/>
            <a:ext cx="2232515" cy="39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地址不是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8</a:t>
            </a:r>
            <a:r>
              <a:rPr lang="zh-CN" altLang="en-US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的倍数的</a:t>
            </a:r>
            <a:r>
              <a:rPr lang="en-US" altLang="zh-CN" sz="1600" b="1" kern="0" dirty="0">
                <a:solidFill>
                  <a:srgbClr val="3333FF"/>
                </a:solidFill>
                <a:latin typeface="宋体" charset="-122"/>
                <a:ea typeface="+mn-ea"/>
              </a:rPr>
              <a:t>…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75BF8D2-A868-4778-AC66-67AB6BE33275}"/>
              </a:ext>
            </a:extLst>
          </p:cNvPr>
          <p:cNvSpPr/>
          <p:nvPr/>
        </p:nvSpPr>
        <p:spPr>
          <a:xfrm>
            <a:off x="1677487" y="2361775"/>
            <a:ext cx="823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数据存储器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918262B-480C-40D0-8A68-2D476ACA304D}"/>
              </a:ext>
            </a:extLst>
          </p:cNvPr>
          <p:cNvSpPr/>
          <p:nvPr/>
        </p:nvSpPr>
        <p:spPr>
          <a:xfrm>
            <a:off x="1687955" y="4556121"/>
            <a:ext cx="84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</a:rPr>
              <a:t>程序存储器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65" name="日期占位符 3">
            <a:extLst>
              <a:ext uri="{FF2B5EF4-FFF2-40B4-BE49-F238E27FC236}">
                <a16:creationId xmlns:a16="http://schemas.microsoft.com/office/drawing/2014/main" id="{ADE0C0DD-F7C0-42F0-9339-E002FE2B2C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6" name="灯片编号占位符 5">
            <a:extLst>
              <a:ext uri="{FF2B5EF4-FFF2-40B4-BE49-F238E27FC236}">
                <a16:creationId xmlns:a16="http://schemas.microsoft.com/office/drawing/2014/main" id="{26A38843-E322-482F-BECF-AB0829F3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206" y="6377095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19770F16-36E5-4C4D-B332-11B083406A24}"/>
              </a:ext>
            </a:extLst>
          </p:cNvPr>
          <p:cNvSpPr/>
          <p:nvPr/>
        </p:nvSpPr>
        <p:spPr>
          <a:xfrm flipH="1">
            <a:off x="7013036" y="2084479"/>
            <a:ext cx="197253" cy="524413"/>
          </a:xfrm>
          <a:prstGeom prst="leftBrace">
            <a:avLst>
              <a:gd name="adj1" fmla="val 60416"/>
              <a:gd name="adj2" fmla="val 53147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203" y="870226"/>
            <a:ext cx="5974829" cy="684212"/>
          </a:xfrm>
        </p:spPr>
        <p:txBody>
          <a:bodyPr/>
          <a:lstStyle/>
          <a:p>
            <a:pPr lvl="0" eaLnBrk="1" hangingPunct="1"/>
            <a:r>
              <a:rPr lang="zh-CN" altLang="en-US" sz="3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如何完成“</a:t>
            </a:r>
            <a:r>
              <a:rPr lang="en-US" altLang="zh-CN" sz="3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10+20</a:t>
            </a:r>
            <a:r>
              <a:rPr lang="zh-CN" altLang="en-US" sz="3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”的运算？</a:t>
            </a:r>
            <a:endParaRPr lang="zh-CN" altLang="en-US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4783" y="3836704"/>
            <a:ext cx="5040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汇编语言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382685" y="1823467"/>
            <a:ext cx="504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高级语言</a:t>
            </a:r>
            <a:endParaRPr lang="zh-CN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B4A0DC-9F4E-4CD9-983B-E5BC5A939DBE}"/>
              </a:ext>
            </a:extLst>
          </p:cNvPr>
          <p:cNvSpPr/>
          <p:nvPr/>
        </p:nvSpPr>
        <p:spPr>
          <a:xfrm>
            <a:off x="1629125" y="3958205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要明确知道来源在哪里</a:t>
            </a:r>
            <a:endParaRPr lang="zh-CN" altLang="en-US" sz="2000" b="1" dirty="0"/>
          </a:p>
        </p:txBody>
      </p:sp>
      <p:pic>
        <p:nvPicPr>
          <p:cNvPr id="4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5BA8B42-FD6F-4273-AAA7-57698749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8494AC51-3725-4EFC-BF31-D18DAF22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灯片编号占位符 5">
            <a:extLst>
              <a:ext uri="{FF2B5EF4-FFF2-40B4-BE49-F238E27FC236}">
                <a16:creationId xmlns:a16="http://schemas.microsoft.com/office/drawing/2014/main" id="{7C1384D5-E709-430E-A426-A075C1F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206" y="6377095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4E529C7-10AD-4EC3-96F3-E0625A8F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076021"/>
            <a:ext cx="1362594" cy="133593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int x, y, z;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X=10;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Y=20;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Z= x + y;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5DA9ADB-FF18-49DE-9A41-D92CA9CA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49" y="2010482"/>
            <a:ext cx="1633782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10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保存在</a:t>
            </a: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x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单元</a:t>
            </a:r>
            <a:endParaRPr lang="zh-CN" altLang="en-US" sz="16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7C837F2-D5E6-4181-84DE-50CB968D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60" y="2543801"/>
            <a:ext cx="1633782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20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保存在</a:t>
            </a: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y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单元</a:t>
            </a:r>
            <a:endParaRPr lang="zh-CN" altLang="en-US" sz="16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28AE521-D628-475B-922D-59DF5F6A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49" y="3077120"/>
            <a:ext cx="1633782" cy="37521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30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保存在</a:t>
            </a:r>
            <a:r>
              <a:rPr lang="en-US" altLang="zh-CN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z</a:t>
            </a:r>
            <a:r>
              <a:rPr lang="zh-CN" altLang="en-US" sz="1600" b="1" dirty="0">
                <a:solidFill>
                  <a:srgbClr val="3333FF"/>
                </a:solidFill>
                <a:highlight>
                  <a:srgbClr val="00FFFF"/>
                </a:highlight>
              </a:rPr>
              <a:t>单元</a:t>
            </a:r>
            <a:endParaRPr lang="zh-CN" altLang="en-US" sz="16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197750D9-76AB-4194-8034-AA116A54E6E1}"/>
              </a:ext>
            </a:extLst>
          </p:cNvPr>
          <p:cNvSpPr/>
          <p:nvPr/>
        </p:nvSpPr>
        <p:spPr>
          <a:xfrm flipH="1">
            <a:off x="5652119" y="2010482"/>
            <a:ext cx="168674" cy="14418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79CB72E-A0C5-4E87-8BBB-3D8DBD0B2E38}"/>
              </a:ext>
            </a:extLst>
          </p:cNvPr>
          <p:cNvSpPr/>
          <p:nvPr/>
        </p:nvSpPr>
        <p:spPr bwMode="auto">
          <a:xfrm>
            <a:off x="5945097" y="2636912"/>
            <a:ext cx="337800" cy="17499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C66166-AB00-49D7-9B13-21CC72D5449E}"/>
              </a:ext>
            </a:extLst>
          </p:cNvPr>
          <p:cNvSpPr/>
          <p:nvPr/>
        </p:nvSpPr>
        <p:spPr>
          <a:xfrm>
            <a:off x="6407201" y="2362251"/>
            <a:ext cx="2715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x ,y ,z </a:t>
            </a:r>
            <a:r>
              <a:rPr lang="zh-CN" altLang="en-US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具体？</a:t>
            </a:r>
            <a:endParaRPr lang="zh-CN" altLang="en-US" sz="2800" b="1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0C4FCBB5-449A-43A1-B9A7-40FFB9D61D76}"/>
              </a:ext>
            </a:extLst>
          </p:cNvPr>
          <p:cNvSpPr/>
          <p:nvPr/>
        </p:nvSpPr>
        <p:spPr bwMode="auto">
          <a:xfrm>
            <a:off x="970358" y="4539487"/>
            <a:ext cx="337800" cy="17499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A32AA2-6E8B-4711-99DF-227FE9E412FF}"/>
              </a:ext>
            </a:extLst>
          </p:cNvPr>
          <p:cNvSpPr/>
          <p:nvPr/>
        </p:nvSpPr>
        <p:spPr>
          <a:xfrm>
            <a:off x="1602551" y="4464075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要明确知道用怎么指令取出来</a:t>
            </a:r>
            <a:endParaRPr lang="zh-CN" altLang="en-US" sz="2000" b="1" dirty="0"/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31CCB2DB-B533-4D43-B521-BD1EDF138CF1}"/>
              </a:ext>
            </a:extLst>
          </p:cNvPr>
          <p:cNvSpPr/>
          <p:nvPr/>
        </p:nvSpPr>
        <p:spPr>
          <a:xfrm>
            <a:off x="1421571" y="4017515"/>
            <a:ext cx="139482" cy="1335934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B37C1A-D38C-4A05-8187-684B1D09F146}"/>
              </a:ext>
            </a:extLst>
          </p:cNvPr>
          <p:cNvSpPr/>
          <p:nvPr/>
        </p:nvSpPr>
        <p:spPr>
          <a:xfrm>
            <a:off x="6262894" y="303129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（高级语言不关心）</a:t>
            </a:r>
            <a:endParaRPr lang="zh-CN" altLang="en-US" dirty="0"/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22188110-4AFE-4833-B9C3-04B7B3C3210C}"/>
              </a:ext>
            </a:extLst>
          </p:cNvPr>
          <p:cNvSpPr/>
          <p:nvPr/>
        </p:nvSpPr>
        <p:spPr>
          <a:xfrm flipH="1">
            <a:off x="5652119" y="3906056"/>
            <a:ext cx="168674" cy="14418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BEC8952-A6F9-46AD-87D7-C646D35BE341}"/>
              </a:ext>
            </a:extLst>
          </p:cNvPr>
          <p:cNvSpPr/>
          <p:nvPr/>
        </p:nvSpPr>
        <p:spPr>
          <a:xfrm>
            <a:off x="5808858" y="3812889"/>
            <a:ext cx="3365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如何找到存放操作数或存放操作数的地址，把操作数提取出来的方法</a:t>
            </a:r>
            <a:endParaRPr lang="en-US" altLang="zh-CN" sz="2000" b="1" dirty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38328A-3753-4C75-8B98-F8032B2019AE}"/>
              </a:ext>
            </a:extLst>
          </p:cNvPr>
          <p:cNvSpPr/>
          <p:nvPr/>
        </p:nvSpPr>
        <p:spPr>
          <a:xfrm>
            <a:off x="6247226" y="5637244"/>
            <a:ext cx="2580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（汇编语言编程的核心）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619309-E0CA-4D6E-A520-0369D5910468}"/>
              </a:ext>
            </a:extLst>
          </p:cNvPr>
          <p:cNvSpPr/>
          <p:nvPr/>
        </p:nvSpPr>
        <p:spPr>
          <a:xfrm>
            <a:off x="6723909" y="512402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寻址方式</a:t>
            </a:r>
            <a:endParaRPr lang="zh-CN" altLang="en-US" sz="28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5215A1-972F-4E5E-B4A1-ED7BA8D56C2C}"/>
              </a:ext>
            </a:extLst>
          </p:cNvPr>
          <p:cNvCxnSpPr>
            <a:cxnSpLocks/>
          </p:cNvCxnSpPr>
          <p:nvPr/>
        </p:nvCxnSpPr>
        <p:spPr bwMode="auto">
          <a:xfrm>
            <a:off x="7537594" y="4824452"/>
            <a:ext cx="0" cy="37458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标题 1">
            <a:extLst>
              <a:ext uri="{FF2B5EF4-FFF2-40B4-BE49-F238E27FC236}">
                <a16:creationId xmlns:a16="http://schemas.microsoft.com/office/drawing/2014/main" id="{A40BC222-8BF9-4EAE-ADB4-AB5AFA19CF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E193C80F-1C1C-40F9-B484-E890A84EAA78}"/>
              </a:ext>
            </a:extLst>
          </p:cNvPr>
          <p:cNvSpPr/>
          <p:nvPr/>
        </p:nvSpPr>
        <p:spPr bwMode="auto">
          <a:xfrm>
            <a:off x="994318" y="2622669"/>
            <a:ext cx="337800" cy="17499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F2677152-3291-4E24-A07C-CF0CE6B5809D}"/>
              </a:ext>
            </a:extLst>
          </p:cNvPr>
          <p:cNvSpPr/>
          <p:nvPr/>
        </p:nvSpPr>
        <p:spPr bwMode="auto">
          <a:xfrm>
            <a:off x="3150253" y="2639388"/>
            <a:ext cx="337800" cy="17499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8758CC-F36C-4F95-AEB5-AABDD4F29B99}"/>
              </a:ext>
            </a:extLst>
          </p:cNvPr>
          <p:cNvSpPr/>
          <p:nvPr/>
        </p:nvSpPr>
        <p:spPr>
          <a:xfrm>
            <a:off x="1629125" y="5011746"/>
            <a:ext cx="3283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要明确知道结果存到哪里去</a:t>
            </a:r>
            <a:endParaRPr lang="zh-CN" altLang="en-US" sz="2000" b="1" dirty="0"/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8C384D8B-3628-4706-BC59-757E0D69E76A}" type="datetime10">
              <a:rPr lang="zh-CN" altLang="en-US" smtClean="0">
                <a:ea typeface="宋体" charset="-122"/>
              </a:rPr>
              <a:pPr/>
              <a:t>16:04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46932"/>
            <a:ext cx="1981200" cy="476250"/>
          </a:xfrm>
          <a:noFill/>
        </p:spPr>
        <p:txBody>
          <a:bodyPr/>
          <a:lstStyle/>
          <a:p>
            <a:fld id="{17A078ED-8166-4C7F-A60C-EF22CB0D6934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8207" y="1556792"/>
            <a:ext cx="3502025" cy="34559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、寄存器寻址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、直接寻址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、立即数寻址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、寄存器间接寻址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、变址寻址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、相对寻址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、位寻址</a:t>
            </a:r>
          </a:p>
        </p:txBody>
      </p:sp>
      <p:pic>
        <p:nvPicPr>
          <p:cNvPr id="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668FA4F4-AD36-4486-A56C-6FFA9BDD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407EDE-00BC-4A82-B242-99A3DEA0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35E6267-4B69-44B7-88FB-724A04E601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9658C-F584-4733-95B8-E7FD0FCC1AD8}"/>
              </a:ext>
            </a:extLst>
          </p:cNvPr>
          <p:cNvSpPr/>
          <p:nvPr/>
        </p:nvSpPr>
        <p:spPr>
          <a:xfrm>
            <a:off x="925957" y="2889160"/>
            <a:ext cx="1845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89C51/S51</a:t>
            </a:r>
            <a:r>
              <a:rPr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的指令寻址方式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87B64D1-551C-4A10-808E-881FB4DCC790}"/>
              </a:ext>
            </a:extLst>
          </p:cNvPr>
          <p:cNvSpPr/>
          <p:nvPr/>
        </p:nvSpPr>
        <p:spPr>
          <a:xfrm>
            <a:off x="2771799" y="1916831"/>
            <a:ext cx="216025" cy="309594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EAE7957-A911-494F-9BEC-D0E5E4F7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10" y="5400332"/>
            <a:ext cx="7704856" cy="1071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FF0000"/>
                </a:solidFill>
              </a:rPr>
              <a:t>说明：</a:t>
            </a:r>
            <a:r>
              <a:rPr lang="en-US" altLang="zh-CN" sz="1800" b="1" kern="0" dirty="0">
                <a:solidFill>
                  <a:srgbClr val="FF0000"/>
                </a:solidFill>
              </a:rPr>
              <a:t>1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kern="0" dirty="0"/>
              <a:t>常说的寻址方式，一般是指源操作数的寻址方式</a:t>
            </a:r>
            <a:endParaRPr lang="en-US" altLang="zh-CN" sz="1800" b="1" kern="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b="1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kern="0" dirty="0"/>
              <a:t>         </a:t>
            </a:r>
            <a:r>
              <a:rPr lang="en-US" altLang="zh-CN" sz="1800" b="1" kern="0" dirty="0">
                <a:solidFill>
                  <a:srgbClr val="FF0000"/>
                </a:solidFill>
              </a:rPr>
              <a:t>2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kern="0" dirty="0"/>
              <a:t>寻址的复杂程度决定了计算机功能的强弱</a:t>
            </a:r>
          </a:p>
        </p:txBody>
      </p:sp>
    </p:spTree>
    <p:extLst>
      <p:ext uri="{BB962C8B-B14F-4D97-AF65-F5344CB8AC3E}">
        <p14:creationId xmlns:p14="http://schemas.microsoft.com/office/powerpoint/2010/main" val="2011720430"/>
      </p:ext>
    </p:extLst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59340"/>
            <a:ext cx="1981200" cy="476250"/>
          </a:xfrm>
          <a:noFill/>
        </p:spPr>
        <p:txBody>
          <a:bodyPr/>
          <a:lstStyle/>
          <a:p>
            <a:fld id="{4448F184-D780-4CFB-AE7B-EBCFD96D376B}" type="datetime10">
              <a:rPr lang="zh-CN" altLang="en-US" smtClean="0">
                <a:ea typeface="宋体" charset="-122"/>
              </a:rPr>
              <a:pPr/>
              <a:t>16:19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59340"/>
            <a:ext cx="1981200" cy="476250"/>
          </a:xfrm>
          <a:noFill/>
        </p:spPr>
        <p:txBody>
          <a:bodyPr/>
          <a:lstStyle/>
          <a:p>
            <a:fld id="{9DA51679-2562-4B9E-81DF-462FEF690CB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" y="764696"/>
            <a:ext cx="2298346" cy="46968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、寄存器寻址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2673770"/>
            <a:ext cx="5813648" cy="535579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000" b="1" dirty="0">
                <a:solidFill>
                  <a:srgbClr val="3333FF"/>
                </a:solidFill>
              </a:rPr>
              <a:t>操作码 </a:t>
            </a:r>
            <a:r>
              <a:rPr lang="zh-CN" altLang="en-US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/>
              <a:t>[</a:t>
            </a:r>
            <a:r>
              <a:rPr lang="zh-CN" altLang="en-US" sz="2000" b="1" dirty="0"/>
              <a:t>目的操作数</a:t>
            </a:r>
            <a:r>
              <a:rPr lang="en-US" altLang="zh-CN" sz="2000" b="1" dirty="0"/>
              <a:t>]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</a:rPr>
              <a:t>，源操作数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b="1" dirty="0">
                <a:solidFill>
                  <a:srgbClr val="3333FF"/>
                </a:solidFill>
              </a:rPr>
              <a:t>[</a:t>
            </a:r>
            <a:r>
              <a:rPr lang="zh-CN" altLang="en-US" sz="2000" b="1" dirty="0">
                <a:solidFill>
                  <a:srgbClr val="3333FF"/>
                </a:solidFill>
              </a:rPr>
              <a:t>；注释</a:t>
            </a:r>
            <a:r>
              <a:rPr lang="en-US" altLang="zh-CN" sz="2000" b="1" dirty="0">
                <a:solidFill>
                  <a:srgbClr val="3333FF"/>
                </a:solidFill>
              </a:rPr>
              <a:t>]</a:t>
            </a:r>
          </a:p>
        </p:txBody>
      </p:sp>
      <p:pic>
        <p:nvPicPr>
          <p:cNvPr id="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E8748F3-4106-47D4-8B8D-28839397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13451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7F42F4E-A172-4945-826B-C9B2F333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10CE69F-8921-426D-BABE-FF3F5019A6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63F585E-6A89-4707-85EF-67D80CBD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79" y="1541222"/>
            <a:ext cx="7848871" cy="82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dirty="0"/>
              <a:t>      指令指定通用工作寄存器组</a:t>
            </a:r>
            <a:r>
              <a:rPr lang="en-US" altLang="zh-CN" sz="2000" b="1" kern="0" dirty="0"/>
              <a:t>R0</a:t>
            </a:r>
            <a:r>
              <a:rPr lang="zh-CN" altLang="en-US" sz="2000" b="1" kern="0" dirty="0"/>
              <a:t>～</a:t>
            </a:r>
            <a:r>
              <a:rPr lang="en-US" altLang="zh-CN" sz="2000" b="1" kern="0" dirty="0"/>
              <a:t>R7</a:t>
            </a:r>
            <a:r>
              <a:rPr lang="zh-CN" altLang="en-US" sz="2000" b="1" kern="0" dirty="0"/>
              <a:t>中的某一个，或其他寄存器</a:t>
            </a:r>
            <a:r>
              <a:rPr lang="en-US" altLang="zh-CN" sz="2000" b="1" kern="0" dirty="0"/>
              <a:t>(</a:t>
            </a:r>
            <a:r>
              <a:rPr lang="zh-CN" altLang="en-US" sz="2000" b="1" kern="0" dirty="0"/>
              <a:t>例如：</a:t>
            </a:r>
            <a:r>
              <a:rPr lang="en-US" altLang="zh-CN" sz="2000" b="1" kern="0" dirty="0"/>
              <a:t>A,B,DPTR</a:t>
            </a:r>
            <a:r>
              <a:rPr lang="zh-CN" altLang="en-US" sz="2000" b="1" kern="0" dirty="0"/>
              <a:t>等</a:t>
            </a:r>
            <a:r>
              <a:rPr lang="en-US" altLang="zh-CN" sz="2000" b="1" kern="0" dirty="0"/>
              <a:t>)</a:t>
            </a:r>
            <a:r>
              <a:rPr lang="zh-CN" altLang="en-US" sz="2000" b="1" kern="0" dirty="0"/>
              <a:t>中，的内容作为操作数。</a:t>
            </a:r>
            <a:endParaRPr lang="en-US" altLang="zh-CN" sz="2000" b="1" kern="0" dirty="0">
              <a:solidFill>
                <a:srgbClr val="0000FF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1785FB-26A7-40D9-ACF4-776E5140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7" y="3298163"/>
            <a:ext cx="6119193" cy="142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000" b="1" kern="0" dirty="0">
                <a:solidFill>
                  <a:srgbClr val="0000FF"/>
                </a:solidFill>
              </a:rPr>
              <a:t>例如： </a:t>
            </a:r>
            <a:r>
              <a:rPr lang="en-US" altLang="zh-CN" sz="2000" b="1" kern="0" dirty="0">
                <a:solidFill>
                  <a:srgbClr val="0000FF"/>
                </a:solidFill>
              </a:rPr>
              <a:t>MOV    </a:t>
            </a:r>
            <a:r>
              <a:rPr lang="en-US" altLang="zh-CN" sz="2000" b="1" kern="0" dirty="0"/>
              <a:t>A</a:t>
            </a:r>
            <a:r>
              <a:rPr lang="zh-CN" altLang="en-US" sz="2000" b="1" kern="0" dirty="0">
                <a:solidFill>
                  <a:srgbClr val="0000FF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R0</a:t>
            </a:r>
            <a:r>
              <a:rPr lang="en-US" altLang="zh-CN" sz="2000" b="1" kern="0" dirty="0">
                <a:solidFill>
                  <a:srgbClr val="0000FF"/>
                </a:solidFill>
              </a:rPr>
              <a:t>        </a:t>
            </a:r>
            <a:r>
              <a:rPr lang="zh-CN" altLang="en-US" sz="2000" b="1" kern="0" dirty="0">
                <a:solidFill>
                  <a:srgbClr val="0000FF"/>
                </a:solidFill>
              </a:rPr>
              <a:t>；</a:t>
            </a:r>
            <a:r>
              <a:rPr lang="en-US" altLang="zh-CN" sz="2000" b="1" kern="0" dirty="0">
                <a:solidFill>
                  <a:srgbClr val="0000FF"/>
                </a:solidFill>
              </a:rPr>
              <a:t>(R0)→A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000FF"/>
                </a:solidFill>
              </a:rPr>
              <a:t>          MOV   </a:t>
            </a:r>
            <a:r>
              <a:rPr lang="en-US" altLang="zh-CN" sz="2000" b="1" kern="0" dirty="0"/>
              <a:t>P1</a:t>
            </a:r>
            <a:r>
              <a:rPr lang="zh-CN" altLang="en-US" sz="2000" b="1" kern="0" dirty="0">
                <a:solidFill>
                  <a:srgbClr val="0000FF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A </a:t>
            </a:r>
            <a:r>
              <a:rPr lang="en-US" altLang="zh-CN" sz="2000" b="1" kern="0" dirty="0">
                <a:solidFill>
                  <a:srgbClr val="0000FF"/>
                </a:solidFill>
              </a:rPr>
              <a:t>       </a:t>
            </a:r>
            <a:r>
              <a:rPr lang="zh-CN" altLang="en-US" sz="2000" b="1" kern="0" dirty="0">
                <a:solidFill>
                  <a:srgbClr val="0000FF"/>
                </a:solidFill>
              </a:rPr>
              <a:t>；</a:t>
            </a:r>
            <a:r>
              <a:rPr lang="en-US" altLang="zh-CN" sz="2000" b="1" kern="0" dirty="0">
                <a:solidFill>
                  <a:srgbClr val="0000FF"/>
                </a:solidFill>
              </a:rPr>
              <a:t>(A)→P1</a:t>
            </a:r>
            <a:r>
              <a:rPr lang="zh-CN" altLang="zh-CN" sz="2000" b="1" kern="0" dirty="0">
                <a:solidFill>
                  <a:srgbClr val="0000FF"/>
                </a:solidFill>
              </a:rPr>
              <a:t>口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2000" b="1" kern="0" dirty="0">
                <a:solidFill>
                  <a:srgbClr val="0000FF"/>
                </a:solidFill>
              </a:rPr>
              <a:t>          </a:t>
            </a:r>
            <a:r>
              <a:rPr lang="en-US" altLang="zh-CN" sz="2000" b="1" kern="0" dirty="0">
                <a:solidFill>
                  <a:srgbClr val="0000FF"/>
                </a:solidFill>
              </a:rPr>
              <a:t>ADD    </a:t>
            </a:r>
            <a:r>
              <a:rPr lang="en-US" altLang="zh-CN" sz="2000" b="1" kern="0" dirty="0"/>
              <a:t>A</a:t>
            </a:r>
            <a:r>
              <a:rPr lang="zh-CN" altLang="en-US" sz="2000" b="1" kern="0" dirty="0">
                <a:solidFill>
                  <a:srgbClr val="0000FF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R0</a:t>
            </a:r>
            <a:r>
              <a:rPr lang="en-US" altLang="zh-CN" sz="2000" b="1" kern="0" dirty="0">
                <a:solidFill>
                  <a:srgbClr val="0000FF"/>
                </a:solidFill>
              </a:rPr>
              <a:t>        </a:t>
            </a:r>
            <a:r>
              <a:rPr lang="zh-CN" altLang="en-US" sz="2000" b="1" kern="0" dirty="0">
                <a:solidFill>
                  <a:srgbClr val="0000FF"/>
                </a:solidFill>
              </a:rPr>
              <a:t>；</a:t>
            </a:r>
            <a:r>
              <a:rPr lang="en-US" altLang="zh-CN" sz="2000" b="1" kern="0" dirty="0">
                <a:solidFill>
                  <a:srgbClr val="0000FF"/>
                </a:solidFill>
              </a:rPr>
              <a:t>(A)+(R0)→A</a:t>
            </a:r>
            <a:br>
              <a:rPr lang="en-US" altLang="zh-CN" sz="2000" b="1" kern="0" dirty="0">
                <a:solidFill>
                  <a:srgbClr val="0000FF"/>
                </a:solidFill>
              </a:rPr>
            </a:br>
            <a:r>
              <a:rPr lang="en-US" altLang="zh-CN" sz="2000" b="1" kern="0" dirty="0">
                <a:solidFill>
                  <a:srgbClr val="0000FF"/>
                </a:solidFill>
              </a:rPr>
              <a:t>     INC     </a:t>
            </a:r>
            <a:r>
              <a:rPr lang="en-US" altLang="zh-CN" sz="2000" b="1" kern="0" dirty="0">
                <a:solidFill>
                  <a:srgbClr val="FF0000"/>
                </a:solidFill>
              </a:rPr>
              <a:t>R2</a:t>
            </a:r>
            <a:r>
              <a:rPr lang="en-US" altLang="zh-CN" sz="2000" b="1" kern="0" dirty="0">
                <a:solidFill>
                  <a:srgbClr val="0000FF"/>
                </a:solidFill>
              </a:rPr>
              <a:t>              </a:t>
            </a:r>
            <a:r>
              <a:rPr lang="zh-CN" altLang="en-US" sz="2000" b="1" kern="0" dirty="0">
                <a:solidFill>
                  <a:srgbClr val="0000FF"/>
                </a:solidFill>
              </a:rPr>
              <a:t>；</a:t>
            </a:r>
            <a:r>
              <a:rPr lang="en-US" altLang="zh-CN" sz="2000" b="1" kern="0" dirty="0">
                <a:solidFill>
                  <a:srgbClr val="0000FF"/>
                </a:solidFill>
              </a:rPr>
              <a:t>(R2)+1→R2</a:t>
            </a:r>
            <a:br>
              <a:rPr lang="en-US" altLang="zh-CN" sz="2000" b="1" kern="0" dirty="0">
                <a:solidFill>
                  <a:srgbClr val="0000FF"/>
                </a:solidFill>
              </a:rPr>
            </a:br>
            <a:endParaRPr lang="en-US" altLang="zh-CN" sz="2000" b="1" kern="0" dirty="0">
              <a:solidFill>
                <a:srgbClr val="0000FF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E4DD538-D41B-45A3-9D11-2421B7960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44" y="4980972"/>
            <a:ext cx="7678225" cy="1071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b="1" kern="0" dirty="0">
                <a:solidFill>
                  <a:srgbClr val="FF0000"/>
                </a:solidFill>
              </a:rPr>
              <a:t>说明：</a:t>
            </a:r>
            <a:r>
              <a:rPr lang="en-US" altLang="zh-CN" sz="1600" b="1" kern="0" dirty="0">
                <a:solidFill>
                  <a:srgbClr val="FF0000"/>
                </a:solidFill>
              </a:rPr>
              <a:t>1</a:t>
            </a:r>
            <a:r>
              <a:rPr lang="zh-CN" altLang="en-US" sz="1600" b="1" kern="0" dirty="0">
                <a:solidFill>
                  <a:srgbClr val="FF0000"/>
                </a:solidFill>
              </a:rPr>
              <a:t>、</a:t>
            </a:r>
            <a:r>
              <a:rPr lang="zh-CN" altLang="en-US" sz="1600" b="1" dirty="0"/>
              <a:t>寄存器寻址在源操作数的位置，是一个寄存器的名称，其保存的内容</a:t>
            </a:r>
            <a:endParaRPr lang="en-US" altLang="zh-CN" sz="16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              </a:t>
            </a:r>
            <a:r>
              <a:rPr lang="zh-CN" altLang="en-US" sz="1600" b="1" dirty="0"/>
              <a:t>就是操作的对象</a:t>
            </a:r>
            <a:r>
              <a:rPr lang="zh-CN" altLang="en-US" sz="1600" b="1" kern="0" dirty="0"/>
              <a:t>。</a:t>
            </a:r>
            <a:endParaRPr lang="en-US" altLang="zh-CN" sz="1600" b="1" kern="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b="1" kern="0" dirty="0">
                <a:solidFill>
                  <a:srgbClr val="0000FF"/>
                </a:solidFill>
              </a:rPr>
              <a:t>         </a:t>
            </a:r>
            <a:r>
              <a:rPr lang="en-US" altLang="zh-CN" sz="1600" b="1" kern="0" dirty="0">
                <a:solidFill>
                  <a:srgbClr val="FF0000"/>
                </a:solidFill>
              </a:rPr>
              <a:t>2</a:t>
            </a:r>
            <a:r>
              <a:rPr lang="zh-CN" altLang="en-US" sz="1600" b="1" kern="0" dirty="0">
                <a:solidFill>
                  <a:srgbClr val="FF0000"/>
                </a:solidFill>
              </a:rPr>
              <a:t>、</a:t>
            </a:r>
            <a:r>
              <a:rPr lang="zh-CN" altLang="en-US" sz="1600" b="1" dirty="0"/>
              <a:t>包括通用工作寄存器和</a:t>
            </a:r>
            <a:r>
              <a:rPr lang="en-US" altLang="zh-CN" sz="1600" b="1" dirty="0"/>
              <a:t>SFR</a:t>
            </a:r>
            <a:r>
              <a:rPr lang="zh-CN" altLang="en-US" sz="1600" b="1" dirty="0"/>
              <a:t>。</a:t>
            </a:r>
            <a:r>
              <a:rPr lang="zh-CN" altLang="en-US" sz="1600" b="1" kern="0" dirty="0"/>
              <a:t>常用</a:t>
            </a:r>
            <a:r>
              <a:rPr lang="en-US" altLang="zh-CN" sz="1600" b="1" kern="0" dirty="0"/>
              <a:t>Rn</a:t>
            </a:r>
            <a:r>
              <a:rPr lang="zh-CN" altLang="en-US" sz="1600" b="1" kern="0" dirty="0"/>
              <a:t>来代表，</a:t>
            </a:r>
            <a:r>
              <a:rPr lang="zh-CN" altLang="en-US" sz="1600" b="1" kern="0" dirty="0">
                <a:solidFill>
                  <a:srgbClr val="0000FF"/>
                </a:solidFill>
              </a:rPr>
              <a:t>如：</a:t>
            </a:r>
            <a:r>
              <a:rPr lang="en-US" altLang="zh-CN" sz="1600" b="1" kern="0" dirty="0">
                <a:solidFill>
                  <a:srgbClr val="0000FF"/>
                </a:solidFill>
              </a:rPr>
              <a:t>INC     </a:t>
            </a:r>
            <a:r>
              <a:rPr lang="en-US" altLang="zh-CN" sz="1600" b="1" kern="0" dirty="0">
                <a:solidFill>
                  <a:srgbClr val="FF0000"/>
                </a:solidFill>
              </a:rPr>
              <a:t>R7</a:t>
            </a:r>
            <a:r>
              <a:rPr lang="zh-CN" altLang="en-US" sz="1600" b="1" dirty="0"/>
              <a:t> </a:t>
            </a: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10B518-7C32-46A5-B5B6-B530478A3015}" type="datetime10">
              <a:rPr lang="zh-CN" altLang="en-US" smtClean="0">
                <a:ea typeface="宋体" charset="-122"/>
              </a:rPr>
              <a:pPr/>
              <a:t>16:16</a:t>
            </a:fld>
            <a:endParaRPr lang="en-US" altLang="zh-CN">
              <a:ea typeface="宋体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B08CA-DBD5-4B99-8392-EADA55E9050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59618"/>
            <a:ext cx="3699049" cy="560388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、直接寻址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24717"/>
            <a:ext cx="5402561" cy="37695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    指令直接给出操作数所在存储单元的地址。</a:t>
            </a:r>
            <a:endParaRPr lang="zh-CN" altLang="en-US" sz="2000" b="1" dirty="0">
              <a:solidFill>
                <a:schemeClr val="hlink"/>
              </a:solidFill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46C2F89-44B6-46BA-80A5-5D2C3413E1C9}"/>
              </a:ext>
            </a:extLst>
          </p:cNvPr>
          <p:cNvSpPr txBox="1">
            <a:spLocks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4448F184-D780-4CFB-AE7B-EBCFD96D376B}" type="datetime10">
              <a:rPr lang="zh-CN" altLang="en-US" smtClean="0">
                <a:ea typeface="宋体" charset="-122"/>
              </a:rPr>
              <a:pPr/>
              <a:t>16:16</a:t>
            </a:fld>
            <a:endParaRPr lang="en-US" altLang="zh-CN">
              <a:ea typeface="宋体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E8D6F5-6721-485C-A9BC-6B1BA861A177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9DA51679-2562-4B9E-81DF-462FEF690CB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A268D35-5E0F-43C1-BA2F-E5DDFBA1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DD81318-C7FE-432D-B93A-BFB9934B5F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1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9C99656C-7B8B-4D09-85AC-4F3C5F2C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70E51E1-FD37-442B-8E11-3391EB76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957" y="2766041"/>
            <a:ext cx="7442471" cy="124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例如：  </a:t>
            </a:r>
            <a:r>
              <a:rPr lang="en-US" altLang="zh-CN" sz="2000" b="1" kern="0" dirty="0">
                <a:solidFill>
                  <a:srgbClr val="3333FF"/>
                </a:solidFill>
              </a:rPr>
              <a:t>MOV    </a:t>
            </a:r>
            <a:r>
              <a:rPr lang="en-US" altLang="zh-CN" sz="2000" b="1" kern="0" dirty="0"/>
              <a:t>A</a:t>
            </a:r>
            <a:r>
              <a:rPr lang="zh-CN" altLang="en-US" sz="2000" b="1" kern="0" dirty="0"/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3AH</a:t>
            </a:r>
            <a:r>
              <a:rPr lang="en-US" altLang="zh-CN" sz="2000" b="1" kern="0" dirty="0">
                <a:solidFill>
                  <a:srgbClr val="3333FF"/>
                </a:solidFill>
              </a:rPr>
              <a:t>	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</a:t>
            </a:r>
            <a:r>
              <a:rPr lang="en-US" altLang="zh-CN" sz="2000" b="1" kern="0" dirty="0">
                <a:solidFill>
                  <a:srgbClr val="3333FF"/>
                </a:solidFill>
              </a:rPr>
              <a:t>(3AH) →A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3333FF"/>
                </a:solidFill>
              </a:rPr>
              <a:t>           MOV    </a:t>
            </a:r>
            <a:r>
              <a:rPr lang="en-US" altLang="zh-CN" sz="2000" b="1" kern="0" dirty="0"/>
              <a:t>A</a:t>
            </a:r>
            <a:r>
              <a:rPr lang="zh-CN" altLang="en-US" sz="2000" b="1" kern="0" dirty="0"/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P1	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</a:t>
            </a:r>
            <a:r>
              <a:rPr lang="en-US" altLang="zh-CN" sz="2000" b="1" kern="0" dirty="0">
                <a:solidFill>
                  <a:srgbClr val="3333FF"/>
                </a:solidFill>
              </a:rPr>
              <a:t>(P1</a:t>
            </a:r>
            <a:r>
              <a:rPr lang="zh-CN" altLang="zh-CN" sz="2000" b="1" kern="0" dirty="0">
                <a:solidFill>
                  <a:srgbClr val="3333FF"/>
                </a:solidFill>
              </a:rPr>
              <a:t>口) </a:t>
            </a:r>
            <a:r>
              <a:rPr lang="en-US" altLang="zh-CN" sz="2000" b="1" kern="0" dirty="0">
                <a:solidFill>
                  <a:srgbClr val="3333FF"/>
                </a:solidFill>
              </a:rPr>
              <a:t>→A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3333FF"/>
                </a:solidFill>
              </a:rPr>
              <a:t>    </a:t>
            </a:r>
            <a:r>
              <a:rPr lang="zh-CN" altLang="en-US" sz="2000" b="1" kern="0" dirty="0">
                <a:solidFill>
                  <a:srgbClr val="3333FF"/>
                </a:solidFill>
              </a:rPr>
              <a:t>或： </a:t>
            </a:r>
            <a:r>
              <a:rPr lang="en-US" altLang="zh-CN" sz="2000" b="1" kern="0" dirty="0">
                <a:solidFill>
                  <a:srgbClr val="3333FF"/>
                </a:solidFill>
              </a:rPr>
              <a:t>MOV    </a:t>
            </a:r>
            <a:r>
              <a:rPr lang="en-US" altLang="zh-CN" sz="2000" b="1" kern="0" dirty="0"/>
              <a:t>A</a:t>
            </a:r>
            <a:r>
              <a:rPr lang="zh-CN" altLang="en-US" sz="2000" b="1" kern="0" dirty="0"/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90H</a:t>
            </a:r>
            <a:r>
              <a:rPr lang="en-US" altLang="zh-CN" sz="2000" b="1" kern="0" dirty="0">
                <a:solidFill>
                  <a:srgbClr val="3333FF"/>
                </a:solidFill>
              </a:rPr>
              <a:t>	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 </a:t>
            </a:r>
            <a:r>
              <a:rPr lang="en-US" altLang="zh-CN" sz="2000" b="1" kern="0" dirty="0">
                <a:solidFill>
                  <a:srgbClr val="3333FF"/>
                </a:solidFill>
              </a:rPr>
              <a:t>90H</a:t>
            </a:r>
            <a:r>
              <a:rPr lang="zh-CN" altLang="en-US" sz="2000" b="1" kern="0" dirty="0">
                <a:solidFill>
                  <a:srgbClr val="3333FF"/>
                </a:solidFill>
              </a:rPr>
              <a:t>是</a:t>
            </a:r>
            <a:r>
              <a:rPr lang="en-US" altLang="zh-CN" sz="2000" b="1" kern="0" dirty="0">
                <a:solidFill>
                  <a:srgbClr val="3333FF"/>
                </a:solidFill>
              </a:rPr>
              <a:t>P1</a:t>
            </a:r>
            <a:r>
              <a:rPr lang="zh-CN" altLang="en-US" sz="2000" b="1" kern="0" dirty="0">
                <a:solidFill>
                  <a:srgbClr val="3333FF"/>
                </a:solidFill>
              </a:rPr>
              <a:t>口的地址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C283A54-B3B7-4975-89D5-54B5B301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72" y="4699794"/>
            <a:ext cx="7704856" cy="10507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b="1" kern="0" dirty="0">
                <a:solidFill>
                  <a:srgbClr val="FF0000"/>
                </a:solidFill>
              </a:rPr>
              <a:t>说明：</a:t>
            </a:r>
            <a:r>
              <a:rPr lang="en-US" altLang="zh-CN" sz="1800" b="1" kern="0" dirty="0">
                <a:solidFill>
                  <a:srgbClr val="FF0000"/>
                </a:solidFill>
              </a:rPr>
              <a:t>1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dirty="0"/>
              <a:t>指令操作数部分是操作数所在的地址，才用</a:t>
            </a:r>
            <a:r>
              <a:rPr lang="en-US" altLang="zh-CN" sz="1800" b="1" kern="0" dirty="0"/>
              <a:t>direct</a:t>
            </a:r>
            <a:r>
              <a:rPr lang="zh-CN" altLang="en-US" sz="1800" b="1" kern="0" dirty="0"/>
              <a:t>代表</a:t>
            </a:r>
            <a:endParaRPr lang="en-US" altLang="zh-CN" sz="18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         2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kern="0" dirty="0"/>
              <a:t>直接寻址方式可访问片内</a:t>
            </a:r>
            <a:r>
              <a:rPr lang="en-US" altLang="zh-CN" sz="1800" b="1" kern="0" dirty="0"/>
              <a:t>RAM</a:t>
            </a:r>
            <a:r>
              <a:rPr lang="zh-CN" altLang="en-US" sz="1800" b="1" kern="0" dirty="0"/>
              <a:t>的 </a:t>
            </a:r>
            <a:r>
              <a:rPr lang="en-US" altLang="zh-CN" sz="1800" b="1" kern="0" dirty="0"/>
              <a:t>128</a:t>
            </a:r>
            <a:r>
              <a:rPr lang="zh-CN" altLang="en-US" sz="1800" b="1" kern="0" dirty="0"/>
              <a:t>个单元以及所有的</a:t>
            </a:r>
            <a:r>
              <a:rPr lang="en-US" altLang="zh-CN" sz="1800" b="1" kern="0" dirty="0"/>
              <a:t>SFR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         3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kern="0" dirty="0"/>
              <a:t>对于</a:t>
            </a:r>
            <a:r>
              <a:rPr lang="en-US" altLang="zh-CN" sz="1800" b="1" kern="0" dirty="0"/>
              <a:t>SFR</a:t>
            </a:r>
            <a:r>
              <a:rPr lang="zh-CN" altLang="en-US" sz="1800" b="1" kern="0" dirty="0"/>
              <a:t>，既可以使用它们的地址，也可以使用它们的名字</a:t>
            </a:r>
            <a:endParaRPr lang="en-US" altLang="zh-CN" sz="1800" b="1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kern="0" dirty="0">
                <a:solidFill>
                  <a:srgbClr val="FF0000"/>
                </a:solidFill>
              </a:rPr>
              <a:t>         </a:t>
            </a:r>
            <a:endParaRPr lang="zh-CN" altLang="en-US" sz="1800" b="1" kern="0" dirty="0">
              <a:solidFill>
                <a:srgbClr val="FF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383028A-7328-4CC2-A456-10D8E4C3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05" y="2089208"/>
            <a:ext cx="5813648" cy="53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操作码 </a:t>
            </a:r>
            <a:r>
              <a:rPr lang="zh-CN" altLang="en-US" sz="2000" b="1" kern="0" dirty="0">
                <a:solidFill>
                  <a:srgbClr val="FF0000"/>
                </a:solidFill>
              </a:rPr>
              <a:t>   </a:t>
            </a:r>
            <a:r>
              <a:rPr lang="en-US" altLang="zh-CN" sz="2000" b="1" kern="0" dirty="0"/>
              <a:t>[</a:t>
            </a:r>
            <a:r>
              <a:rPr lang="zh-CN" altLang="en-US" sz="2000" b="1" kern="0" dirty="0"/>
              <a:t>目的操作数</a:t>
            </a:r>
            <a:r>
              <a:rPr lang="en-US" altLang="zh-CN" sz="2000" b="1" kern="0" dirty="0"/>
              <a:t>]</a:t>
            </a:r>
            <a:r>
              <a:rPr lang="en-US" altLang="zh-CN" sz="2000" b="1" kern="0" dirty="0">
                <a:solidFill>
                  <a:srgbClr val="FF0000"/>
                </a:solidFill>
              </a:rPr>
              <a:t>[</a:t>
            </a:r>
            <a:r>
              <a:rPr lang="zh-CN" altLang="en-US" sz="2000" b="1" kern="0" dirty="0">
                <a:solidFill>
                  <a:srgbClr val="FF0000"/>
                </a:solidFill>
              </a:rPr>
              <a:t>，源操作数</a:t>
            </a:r>
            <a:r>
              <a:rPr lang="en-US" altLang="zh-CN" sz="2000" b="1" kern="0" dirty="0">
                <a:solidFill>
                  <a:srgbClr val="FF0000"/>
                </a:solidFill>
              </a:rPr>
              <a:t>]</a:t>
            </a:r>
            <a:r>
              <a:rPr lang="en-US" altLang="zh-CN" sz="2000" b="1" kern="0" dirty="0">
                <a:solidFill>
                  <a:srgbClr val="3333FF"/>
                </a:solidFill>
              </a:rPr>
              <a:t>[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；注释</a:t>
            </a:r>
            <a:r>
              <a:rPr lang="en-US" altLang="zh-CN" sz="2000" b="1" kern="0" dirty="0">
                <a:solidFill>
                  <a:srgbClr val="3333FF"/>
                </a:solidFill>
              </a:rPr>
              <a:t>]</a:t>
            </a:r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79ECF204-3FBC-493A-AE70-6B330C82762D}" type="datetime10">
              <a:rPr lang="zh-CN" altLang="en-US" smtClean="0">
                <a:ea typeface="宋体" charset="-122"/>
              </a:rPr>
              <a:pPr/>
              <a:t>14:10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2443"/>
            <a:ext cx="1981200" cy="476250"/>
          </a:xfrm>
          <a:noFill/>
        </p:spPr>
        <p:txBody>
          <a:bodyPr/>
          <a:lstStyle/>
          <a:p>
            <a:fld id="{272C4EEE-242F-4DBB-82AE-63B87CF4D0F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" y="861515"/>
            <a:ext cx="2773512" cy="416083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、立即数寻址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2" y="2508665"/>
            <a:ext cx="7664759" cy="17435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FF3399"/>
                </a:solidFill>
              </a:rPr>
              <a:t>例如：</a:t>
            </a:r>
            <a:r>
              <a:rPr lang="en-US" altLang="zh-CN" sz="2000" b="1" dirty="0">
                <a:solidFill>
                  <a:srgbClr val="0000FF"/>
                </a:solidFill>
              </a:rPr>
              <a:t>MOV  A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#3AH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</a:rPr>
              <a:t>；</a:t>
            </a:r>
            <a:r>
              <a:rPr lang="en-US" altLang="zh-CN" sz="2000" b="1" dirty="0">
                <a:solidFill>
                  <a:srgbClr val="0000FF"/>
                </a:solidFill>
              </a:rPr>
              <a:t>3AH→A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MOV  DPTR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#2000H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</a:rPr>
              <a:t>；</a:t>
            </a:r>
            <a:r>
              <a:rPr lang="en-US" altLang="zh-CN" sz="2000" b="1" dirty="0">
                <a:solidFill>
                  <a:srgbClr val="0000FF"/>
                </a:solidFill>
              </a:rPr>
              <a:t>2000H→DPTR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                        	           </a:t>
            </a:r>
            <a:r>
              <a:rPr lang="zh-CN" altLang="en-US" sz="2000" b="1" dirty="0">
                <a:solidFill>
                  <a:srgbClr val="0000FF"/>
                </a:solidFill>
              </a:rPr>
              <a:t>；（</a:t>
            </a:r>
            <a:r>
              <a:rPr lang="en-US" altLang="zh-CN" sz="2000" b="1" dirty="0">
                <a:solidFill>
                  <a:srgbClr val="0000FF"/>
                </a:solidFill>
              </a:rPr>
              <a:t>DPH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</a:rPr>
              <a:t>=20H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                        	           </a:t>
            </a:r>
            <a:r>
              <a:rPr lang="zh-CN" altLang="en-US" sz="2000" b="1" dirty="0">
                <a:solidFill>
                  <a:srgbClr val="0000FF"/>
                </a:solidFill>
              </a:rPr>
              <a:t>；（</a:t>
            </a:r>
            <a:r>
              <a:rPr lang="en-US" altLang="zh-CN" sz="2000" b="1" dirty="0">
                <a:solidFill>
                  <a:srgbClr val="0000FF"/>
                </a:solidFill>
              </a:rPr>
              <a:t>DPL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</a:rPr>
              <a:t>=00H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>
              <a:solidFill>
                <a:srgbClr val="0000FF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F0D2FFC-A792-4C49-A452-198EE791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0027905-838B-492A-AE81-28F298CF9F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0729AF2-07AD-4343-9877-416FDFCF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FECA412-540F-4F8A-8FEA-9F74C5D3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61578"/>
            <a:ext cx="7772400" cy="85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000" b="1" kern="0" dirty="0"/>
              <a:t>     指令的操作对象，就是指令操作码后面紧跟的一个字节或两个字节操作数。</a:t>
            </a:r>
            <a:endParaRPr lang="en-US" altLang="zh-CN" sz="2000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4B4C1EB-BBDB-416F-B998-14AB5341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82" y="4506164"/>
            <a:ext cx="7772400" cy="16209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1800" b="1" kern="0" dirty="0">
                <a:solidFill>
                  <a:srgbClr val="FF0000"/>
                </a:solidFill>
              </a:rPr>
              <a:t>说明：</a:t>
            </a:r>
            <a:r>
              <a:rPr lang="en-US" altLang="zh-CN" sz="1800" b="1" kern="0" dirty="0">
                <a:solidFill>
                  <a:srgbClr val="FF0000"/>
                </a:solidFill>
              </a:rPr>
              <a:t>1</a:t>
            </a:r>
            <a:r>
              <a:rPr lang="zh-CN" altLang="en-US" sz="1800" b="1" kern="0" dirty="0">
                <a:solidFill>
                  <a:srgbClr val="FF0000"/>
                </a:solidFill>
              </a:rPr>
              <a:t>、</a:t>
            </a:r>
            <a:r>
              <a:rPr lang="zh-CN" altLang="en-US" sz="1800" b="1" kern="0" dirty="0"/>
              <a:t>后面紧跟的立即操作数，</a:t>
            </a:r>
            <a:r>
              <a:rPr lang="zh-CN" altLang="en-US" sz="1800" b="1" kern="0" dirty="0">
                <a:solidFill>
                  <a:srgbClr val="3333FF"/>
                </a:solidFill>
              </a:rPr>
              <a:t>必须用“</a:t>
            </a:r>
            <a:r>
              <a:rPr lang="en-US" altLang="zh-CN" sz="1800" b="1" kern="0" dirty="0">
                <a:solidFill>
                  <a:srgbClr val="3333FF"/>
                </a:solidFill>
              </a:rPr>
              <a:t>#”</a:t>
            </a:r>
            <a:r>
              <a:rPr lang="zh-CN" altLang="en-US" sz="1800" b="1" kern="0" dirty="0">
                <a:solidFill>
                  <a:srgbClr val="3333FF"/>
                </a:solidFill>
              </a:rPr>
              <a:t>号开始</a:t>
            </a:r>
            <a:r>
              <a:rPr lang="zh-CN" altLang="en-US" sz="1800" b="1" kern="0" dirty="0"/>
              <a:t>，以区别直接地址。</a:t>
            </a:r>
            <a:endParaRPr lang="en-US" altLang="zh-CN" sz="1800" b="1" kern="0" dirty="0"/>
          </a:p>
          <a:p>
            <a:pPr eaLnBrk="1" hangingPunct="1">
              <a:buFont typeface="Wingdings" pitchFamily="2" charset="2"/>
              <a:buNone/>
            </a:pPr>
            <a:endParaRPr lang="en-US" altLang="zh-CN" sz="18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E79BF36-8408-4B64-93CA-7BCEA0C1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621" y="4963570"/>
            <a:ext cx="6624736" cy="8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FF0000"/>
                </a:solidFill>
              </a:rPr>
              <a:t>MOV  A</a:t>
            </a:r>
            <a:r>
              <a:rPr lang="zh-CN" altLang="en-US" sz="2000" b="1" kern="0" dirty="0">
                <a:solidFill>
                  <a:srgbClr val="FF0000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3AH          		   </a:t>
            </a:r>
            <a:r>
              <a:rPr lang="zh-CN" altLang="en-US" sz="2000" b="1" kern="0" dirty="0">
                <a:solidFill>
                  <a:srgbClr val="FF0000"/>
                </a:solidFill>
              </a:rPr>
              <a:t>；（</a:t>
            </a:r>
            <a:r>
              <a:rPr lang="en-US" altLang="zh-CN" sz="2000" b="1" kern="0" dirty="0">
                <a:solidFill>
                  <a:srgbClr val="FF0000"/>
                </a:solidFill>
              </a:rPr>
              <a:t>3AH</a:t>
            </a:r>
            <a:r>
              <a:rPr lang="zh-CN" altLang="en-US" sz="2000" b="1" kern="0" dirty="0">
                <a:solidFill>
                  <a:srgbClr val="FF0000"/>
                </a:solidFill>
              </a:rPr>
              <a:t>）→</a:t>
            </a:r>
            <a:r>
              <a:rPr lang="en-US" altLang="zh-CN" sz="2000" b="1" kern="0" dirty="0">
                <a:solidFill>
                  <a:srgbClr val="FF0000"/>
                </a:solidFill>
              </a:rPr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000FF"/>
                </a:solidFill>
              </a:rPr>
              <a:t>MOV  A</a:t>
            </a:r>
            <a:r>
              <a:rPr lang="zh-CN" altLang="en-US" sz="2000" b="1" kern="0" dirty="0">
                <a:solidFill>
                  <a:srgbClr val="0000FF"/>
                </a:solidFill>
              </a:rPr>
              <a:t>，</a:t>
            </a:r>
            <a:r>
              <a:rPr lang="en-US" altLang="zh-CN" sz="2000" b="1" kern="0" dirty="0">
                <a:solidFill>
                  <a:srgbClr val="0000FF"/>
                </a:solidFill>
              </a:rPr>
              <a:t>#3AH 		    </a:t>
            </a:r>
            <a:r>
              <a:rPr lang="zh-CN" altLang="en-US" sz="2000" b="1" kern="0" dirty="0">
                <a:solidFill>
                  <a:srgbClr val="0000FF"/>
                </a:solidFill>
              </a:rPr>
              <a:t>；</a:t>
            </a:r>
            <a:r>
              <a:rPr lang="en-US" altLang="zh-CN" sz="2000" b="1" kern="0" dirty="0">
                <a:solidFill>
                  <a:srgbClr val="0000FF"/>
                </a:solidFill>
              </a:rPr>
              <a:t>3AH→A</a:t>
            </a:r>
            <a:endParaRPr lang="en-US" altLang="zh-CN" sz="2000" b="1" kern="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DB846361-1403-4E0A-91E8-1E6C07749C92}" type="datetime10">
              <a:rPr lang="zh-CN" altLang="en-US" smtClean="0">
                <a:ea typeface="宋体" charset="-122"/>
              </a:rPr>
              <a:pPr/>
              <a:t>14:29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4790AE2C-0E3C-443E-B2B8-61ED0F5A7B5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31" y="834971"/>
            <a:ext cx="2991442" cy="483234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、寄存器间接寻址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8205"/>
            <a:ext cx="7772400" cy="1071563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b="1" dirty="0"/>
              <a:t>     把指令指定的寄存器中的内容作为地址，再由该地址所指定的存储单元中的内容作为操作数，</a:t>
            </a:r>
            <a:r>
              <a:rPr lang="zh-CN" altLang="en-US" sz="2000" b="1" dirty="0">
                <a:solidFill>
                  <a:srgbClr val="3333FF"/>
                </a:solidFill>
              </a:rPr>
              <a:t>以“</a:t>
            </a:r>
            <a:r>
              <a:rPr lang="en-US" altLang="zh-CN" sz="2000" b="1" dirty="0">
                <a:solidFill>
                  <a:srgbClr val="3333FF"/>
                </a:solidFill>
              </a:rPr>
              <a:t>@</a:t>
            </a:r>
            <a:r>
              <a:rPr lang="zh-CN" altLang="en-US" sz="2000" b="1" dirty="0">
                <a:solidFill>
                  <a:srgbClr val="3333FF"/>
                </a:solidFill>
              </a:rPr>
              <a:t>”开头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eaLnBrk="1" hangingPunct="1">
              <a:lnSpc>
                <a:spcPct val="130000"/>
              </a:lnSpc>
              <a:buNone/>
            </a:pPr>
            <a:endParaRPr lang="zh-CN" altLang="en-US" sz="2000" b="1" dirty="0">
              <a:solidFill>
                <a:schemeClr val="hlink"/>
              </a:solidFill>
              <a:hlinkClick r:id="" action="ppaction://noaction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B138CF2-5968-4141-AA87-ED5102E3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E123D7B-74A2-4F75-82CB-7B011B7F65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--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寻址方式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30E241D-EDB3-4005-8584-16B0A324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B8CDE5D-34ED-4C6C-9168-1D992F9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90" y="2341148"/>
            <a:ext cx="6495762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dirty="0">
                <a:solidFill>
                  <a:srgbClr val="3333FF"/>
                </a:solidFill>
              </a:rPr>
              <a:t>例如：</a:t>
            </a:r>
            <a:r>
              <a:rPr lang="en-US" altLang="zh-CN" sz="2000" b="1" kern="0" dirty="0">
                <a:solidFill>
                  <a:srgbClr val="3333FF"/>
                </a:solidFill>
              </a:rPr>
              <a:t> MOV  A</a:t>
            </a:r>
            <a:r>
              <a:rPr lang="zh-CN" altLang="en-US" sz="2000" b="1" kern="0" dirty="0">
                <a:solidFill>
                  <a:srgbClr val="3333FF"/>
                </a:solidFill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</a:rPr>
              <a:t>@R0    </a:t>
            </a:r>
            <a:r>
              <a:rPr lang="zh-CN" altLang="en-US" sz="2000" b="1" kern="0" dirty="0">
                <a:solidFill>
                  <a:srgbClr val="3333FF"/>
                </a:solidFill>
              </a:rPr>
              <a:t>；</a:t>
            </a:r>
            <a:r>
              <a:rPr lang="en-US" altLang="zh-CN" sz="2000" b="1" kern="0" dirty="0">
                <a:solidFill>
                  <a:srgbClr val="3333FF"/>
                </a:solidFill>
              </a:rPr>
              <a:t>R0</a:t>
            </a:r>
            <a:r>
              <a:rPr lang="zh-CN" altLang="en-US" sz="2000" b="1" kern="0" dirty="0">
                <a:solidFill>
                  <a:srgbClr val="3333FF"/>
                </a:solidFill>
              </a:rPr>
              <a:t>内容为</a:t>
            </a:r>
            <a:r>
              <a:rPr lang="en-US" altLang="zh-CN" sz="2000" b="1" kern="0" dirty="0">
                <a:solidFill>
                  <a:srgbClr val="3333FF"/>
                </a:solidFill>
              </a:rPr>
              <a:t>65H</a:t>
            </a:r>
            <a:endParaRPr lang="zh-CN" altLang="en-US" sz="20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E4319D2-1052-4DEC-98A6-02059905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93" y="3629415"/>
            <a:ext cx="1143000" cy="457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65H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F3241F-B3F7-4625-86FE-378AED6A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51" y="5040702"/>
            <a:ext cx="1219200" cy="457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47H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B5ED46B-6C79-4AD0-AA8C-C4574F77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18" y="362383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R0</a:t>
            </a:r>
            <a:endParaRPr kumimoji="1" lang="en-US" altLang="zh-CN" sz="24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7D71882B-1429-4D9E-A460-F665A91A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95" y="503471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A</a:t>
            </a:r>
            <a:endParaRPr kumimoji="1" lang="en-US" altLang="zh-CN" sz="24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43518ECB-ABAC-4B53-A043-CF382E2025E5}"/>
              </a:ext>
            </a:extLst>
          </p:cNvPr>
          <p:cNvGrpSpPr>
            <a:grpSpLocks/>
          </p:cNvGrpSpPr>
          <p:nvPr/>
        </p:nvGrpSpPr>
        <p:grpSpPr bwMode="auto">
          <a:xfrm>
            <a:off x="5336401" y="3311915"/>
            <a:ext cx="1143000" cy="2590800"/>
            <a:chOff x="2448" y="1584"/>
            <a:chExt cx="720" cy="1632"/>
          </a:xfrm>
        </p:grpSpPr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4D55254C-3268-4458-9105-93F81CDE3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96"/>
              <a:ext cx="720" cy="72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BA42D9D5-5843-4144-9A65-FD4E704B3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48" y="1584"/>
              <a:ext cx="720" cy="72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98B6B86C-E3BE-4FA2-97A7-26CDFDF4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C3300"/>
                  </a:solidFill>
                  <a:latin typeface="Times New Roman" pitchFamily="18" charset="0"/>
                </a:rPr>
                <a:t>47H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F9FABF7D-76D8-46D5-B87D-31607E748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728"/>
              <a:ext cx="48" cy="528"/>
              <a:chOff x="3888" y="1968"/>
              <a:chExt cx="48" cy="528"/>
            </a:xfrm>
          </p:grpSpPr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5CF16065-255A-47C5-BA53-4380A2300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6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670AF8E6-658B-4661-979B-18A70997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E85E64AE-ED5C-42C8-A04F-D22183CDC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>
                <a:extLst>
                  <a:ext uri="{FF2B5EF4-FFF2-40B4-BE49-F238E27FC236}">
                    <a16:creationId xmlns:a16="http://schemas.microsoft.com/office/drawing/2014/main" id="{A5A8BE64-0F06-4896-A0C2-AF646218F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>
                <a:extLst>
                  <a:ext uri="{FF2B5EF4-FFF2-40B4-BE49-F238E27FC236}">
                    <a16:creationId xmlns:a16="http://schemas.microsoft.com/office/drawing/2014/main" id="{69CBDF2C-0413-4504-9870-FEBDD2D56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>
                <a:extLst>
                  <a:ext uri="{FF2B5EF4-FFF2-40B4-BE49-F238E27FC236}">
                    <a16:creationId xmlns:a16="http://schemas.microsoft.com/office/drawing/2014/main" id="{4F524364-73F4-4009-BE1D-41E1B9E8C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70AF5D30-5DB6-4154-9653-F93D0EDB1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544"/>
              <a:ext cx="48" cy="528"/>
              <a:chOff x="3888" y="1968"/>
              <a:chExt cx="48" cy="528"/>
            </a:xfrm>
          </p:grpSpPr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D5A647C9-A29C-4145-ABBB-71C7A7718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6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5959F94D-1E22-4C0D-A94C-30AFE3D4F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85A2E6B4-C3EB-4C0F-9722-0945BC527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C5438906-6B50-4793-9B57-A3975C68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243A010D-2A7C-43AF-8C21-A7FC8BF7F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770BA962-8241-4B9C-9AF3-1EA711225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" name="Text Box 25">
            <a:extLst>
              <a:ext uri="{FF2B5EF4-FFF2-40B4-BE49-F238E27FC236}">
                <a16:creationId xmlns:a16="http://schemas.microsoft.com/office/drawing/2014/main" id="{17FCAE81-3819-4436-8C04-02B39011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941" y="2910330"/>
            <a:ext cx="1475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latin typeface="Times New Roman" pitchFamily="18" charset="0"/>
              </a:rPr>
              <a:t>数据存储器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93A5D5C4-DB0C-4220-903C-E336BCA4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52" y="5509014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</a:rPr>
              <a:t>地址</a:t>
            </a:r>
            <a:endParaRPr kumimoji="1" lang="zh-CN" altLang="en-US" sz="24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F0153F4E-DACF-44C4-A782-4FA485C0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726" y="36373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┋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8DE6CFD0-076F-4AF2-A21F-11C275AB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601" y="498831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┋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116C1A48-97BF-485D-828C-24B6D157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526" y="434379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65H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38" name="Group 30">
            <a:extLst>
              <a:ext uri="{FF2B5EF4-FFF2-40B4-BE49-F238E27FC236}">
                <a16:creationId xmlns:a16="http://schemas.microsoft.com/office/drawing/2014/main" id="{901F7B00-FE9A-42C3-8D1A-9803DDD497AB}"/>
              </a:ext>
            </a:extLst>
          </p:cNvPr>
          <p:cNvGrpSpPr>
            <a:grpSpLocks/>
          </p:cNvGrpSpPr>
          <p:nvPr/>
        </p:nvGrpSpPr>
        <p:grpSpPr bwMode="auto">
          <a:xfrm>
            <a:off x="1913751" y="3897700"/>
            <a:ext cx="2590800" cy="685801"/>
            <a:chOff x="1680" y="2016"/>
            <a:chExt cx="912" cy="816"/>
          </a:xfrm>
        </p:grpSpPr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26FA2B67-57B4-43F4-A446-E1CE66ADB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1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6D5DE68D-3E3A-4B4C-8347-0F2EC8FB6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46157590-19C9-4436-AE31-C96512D7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16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Freeform 34">
            <a:extLst>
              <a:ext uri="{FF2B5EF4-FFF2-40B4-BE49-F238E27FC236}">
                <a16:creationId xmlns:a16="http://schemas.microsoft.com/office/drawing/2014/main" id="{638A337E-6CBF-47B1-B01E-E5FEF6086C36}"/>
              </a:ext>
            </a:extLst>
          </p:cNvPr>
          <p:cNvSpPr>
            <a:spLocks/>
          </p:cNvSpPr>
          <p:nvPr/>
        </p:nvSpPr>
        <p:spPr bwMode="auto">
          <a:xfrm>
            <a:off x="1989951" y="4583502"/>
            <a:ext cx="3581400" cy="685800"/>
          </a:xfrm>
          <a:custGeom>
            <a:avLst/>
            <a:gdLst>
              <a:gd name="T0" fmla="*/ 2147483647 w 1528"/>
              <a:gd name="T1" fmla="*/ 0 h 404"/>
              <a:gd name="T2" fmla="*/ 0 w 1528"/>
              <a:gd name="T3" fmla="*/ 2147483647 h 404"/>
              <a:gd name="T4" fmla="*/ 0 60000 65536"/>
              <a:gd name="T5" fmla="*/ 0 60000 65536"/>
              <a:gd name="T6" fmla="*/ 0 w 1528"/>
              <a:gd name="T7" fmla="*/ 0 h 404"/>
              <a:gd name="T8" fmla="*/ 1528 w 1528"/>
              <a:gd name="T9" fmla="*/ 404 h 4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8" h="404">
                <a:moveTo>
                  <a:pt x="1528" y="0"/>
                </a:moveTo>
                <a:lnTo>
                  <a:pt x="0" y="40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8C7EFA8C-1DE2-42E5-A6D1-7C5EB8A1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951" y="312141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B0F0"/>
                </a:solidFill>
                <a:highlight>
                  <a:srgbClr val="00FFFF"/>
                </a:highlight>
                <a:latin typeface="Times New Roman" pitchFamily="18" charset="0"/>
              </a:rPr>
              <a:t>①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AE508222-52C4-49D2-B7BA-634B8576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628" y="5304501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B0F0"/>
                </a:solidFill>
                <a:highlight>
                  <a:srgbClr val="00FFFF"/>
                </a:highlight>
                <a:latin typeface="Times New Roman" pitchFamily="18" charset="0"/>
              </a:rPr>
              <a:t>②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0CC2C993-EFF6-443C-8366-768FDF00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527" y="2888052"/>
            <a:ext cx="2073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 dirty="0">
                <a:latin typeface="Times New Roman" pitchFamily="18" charset="0"/>
              </a:rPr>
              <a:t>以指令中所指定的</a:t>
            </a:r>
            <a:r>
              <a:rPr kumimoji="1" lang="en-US" altLang="zh-CN" sz="2000" b="1" dirty="0">
                <a:latin typeface="Times New Roman" pitchFamily="18" charset="0"/>
              </a:rPr>
              <a:t>R0</a:t>
            </a:r>
            <a:r>
              <a:rPr kumimoji="1" lang="zh-CN" altLang="en-US" sz="2000" b="1" dirty="0">
                <a:latin typeface="Times New Roman" pitchFamily="18" charset="0"/>
              </a:rPr>
              <a:t>内容（</a:t>
            </a:r>
            <a:r>
              <a:rPr kumimoji="1" lang="en-US" altLang="zh-CN" sz="2000" b="1" dirty="0">
                <a:latin typeface="Times New Roman" pitchFamily="18" charset="0"/>
              </a:rPr>
              <a:t>65H</a:t>
            </a:r>
            <a:r>
              <a:rPr kumimoji="1" lang="zh-CN" altLang="en-US" sz="2000" b="1" dirty="0">
                <a:latin typeface="Times New Roman" pitchFamily="18" charset="0"/>
              </a:rPr>
              <a:t>）为指针</a:t>
            </a: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F826D1B4-C9B0-4C0A-8B73-11776868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239" y="5233514"/>
            <a:ext cx="2301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 dirty="0">
                <a:latin typeface="Times New Roman" pitchFamily="18" charset="0"/>
              </a:rPr>
              <a:t>将片内</a:t>
            </a:r>
            <a:r>
              <a:rPr kumimoji="1" lang="en-US" altLang="zh-CN" sz="2000" b="1" dirty="0">
                <a:latin typeface="Times New Roman" pitchFamily="18" charset="0"/>
              </a:rPr>
              <a:t>RAM 65H</a:t>
            </a:r>
            <a:r>
              <a:rPr kumimoji="1" lang="zh-CN" altLang="en-US" sz="2000" b="1" dirty="0">
                <a:latin typeface="Times New Roman" pitchFamily="18" charset="0"/>
              </a:rPr>
              <a:t>单元内容</a:t>
            </a:r>
            <a:r>
              <a:rPr kumimoji="1" lang="en-US" altLang="zh-CN" sz="2000" b="1" dirty="0">
                <a:latin typeface="Times New Roman" pitchFamily="18" charset="0"/>
              </a:rPr>
              <a:t>47H</a:t>
            </a:r>
            <a:r>
              <a:rPr kumimoji="1" lang="zh-CN" altLang="en-US" sz="2000" b="1" dirty="0">
                <a:latin typeface="Times New Roman" pitchFamily="18" charset="0"/>
              </a:rPr>
              <a:t>送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74CE9B-0438-40C7-8EC3-819A6683B88B}"/>
              </a:ext>
            </a:extLst>
          </p:cNvPr>
          <p:cNvSpPr/>
          <p:nvPr/>
        </p:nvSpPr>
        <p:spPr>
          <a:xfrm>
            <a:off x="6984005" y="3714383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FF0000"/>
                </a:solidFill>
              </a:rPr>
              <a:t>将片内</a:t>
            </a:r>
            <a:r>
              <a:rPr lang="en-US" altLang="zh-CN" sz="2400" b="1" kern="0" dirty="0">
                <a:solidFill>
                  <a:srgbClr val="FF0000"/>
                </a:solidFill>
              </a:rPr>
              <a:t>RAM 65H</a:t>
            </a:r>
            <a:r>
              <a:rPr lang="zh-CN" altLang="en-US" sz="2400" b="1" kern="0" dirty="0">
                <a:solidFill>
                  <a:srgbClr val="FF0000"/>
                </a:solidFill>
              </a:rPr>
              <a:t>单元内容</a:t>
            </a:r>
            <a:r>
              <a:rPr lang="en-US" altLang="zh-CN" sz="2400" b="1" kern="0" dirty="0">
                <a:solidFill>
                  <a:srgbClr val="FF0000"/>
                </a:solidFill>
              </a:rPr>
              <a:t>47H</a:t>
            </a:r>
            <a:r>
              <a:rPr lang="zh-CN" altLang="en-US" sz="2400" b="1" kern="0" dirty="0">
                <a:solidFill>
                  <a:srgbClr val="FF0000"/>
                </a:solidFill>
              </a:rPr>
              <a:t>送</a:t>
            </a:r>
            <a:r>
              <a:rPr lang="en-US" altLang="zh-CN" sz="2400" b="1" kern="0" dirty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CA2228-4EB4-45ED-A398-883EFB44D741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9861" y="3187673"/>
            <a:ext cx="412080" cy="244922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5E371C0-FC03-41D2-B041-DDCC3B565AE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6876" y="4246782"/>
            <a:ext cx="305065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56367</TotalTime>
  <Words>1723</Words>
  <Application>Microsoft Office PowerPoint</Application>
  <PresentationFormat>全屏显示(4:3)</PresentationFormat>
  <Paragraphs>269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创艺简黑体</vt:lpstr>
      <vt:lpstr>黑体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位图图像</vt:lpstr>
      <vt:lpstr>Microsoft Word 97 - 2003 Document</vt:lpstr>
      <vt:lpstr>3.2 寻址方式</vt:lpstr>
      <vt:lpstr>PowerPoint 演示文稿</vt:lpstr>
      <vt:lpstr>PowerPoint 演示文稿</vt:lpstr>
      <vt:lpstr>如何完成“10+20”的运算？</vt:lpstr>
      <vt:lpstr>PowerPoint 演示文稿</vt:lpstr>
      <vt:lpstr>1、寄存器寻址</vt:lpstr>
      <vt:lpstr>2、直接寻址</vt:lpstr>
      <vt:lpstr>3、立即数寻址</vt:lpstr>
      <vt:lpstr>4、寄存器间接寻址 </vt:lpstr>
      <vt:lpstr>4、寄存器间接寻址 </vt:lpstr>
      <vt:lpstr>5、变址寻址：(（基址寄存器+变址寄存器）间接寻址)</vt:lpstr>
      <vt:lpstr>5、变址寻址：(基址寄存器+变址寄存器间接寻址)</vt:lpstr>
      <vt:lpstr>6、相对寻址 </vt:lpstr>
      <vt:lpstr>7、位寻址</vt:lpstr>
      <vt:lpstr>8、寻址空间</vt:lpstr>
      <vt:lpstr>8、寻址空间</vt:lpstr>
      <vt:lpstr>PowerPoint 演示文稿</vt:lpstr>
      <vt:lpstr>9. 常用符号注释</vt:lpstr>
      <vt:lpstr>9. 常用符号注释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514</cp:revision>
  <dcterms:created xsi:type="dcterms:W3CDTF">1999-12-01T01:28:23Z</dcterms:created>
  <dcterms:modified xsi:type="dcterms:W3CDTF">2020-02-23T09:20:00Z</dcterms:modified>
</cp:coreProperties>
</file>